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5" r:id="rId3"/>
    <p:sldId id="266" r:id="rId4"/>
    <p:sldId id="261" r:id="rId5"/>
    <p:sldId id="262" r:id="rId6"/>
    <p:sldId id="258" r:id="rId7"/>
    <p:sldId id="259" r:id="rId8"/>
    <p:sldId id="263" r:id="rId9"/>
    <p:sldId id="260" r:id="rId10"/>
    <p:sldId id="264" r:id="rId11"/>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378" autoAdjust="0"/>
  </p:normalViewPr>
  <p:slideViewPr>
    <p:cSldViewPr>
      <p:cViewPr>
        <p:scale>
          <a:sx n="50" d="100"/>
          <a:sy n="50" d="100"/>
        </p:scale>
        <p:origin x="-1738" y="-8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731" y="-6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DB46A457-314B-47AA-A147-47228528D88B}" type="datetimeFigureOut">
              <a:rPr kumimoji="1" lang="ja-JP" altLang="en-US" smtClean="0"/>
              <a:t>2015/3/1</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D53D4A6C-67F5-4C13-BBCF-18E77EA5C254}" type="slidenum">
              <a:rPr kumimoji="1" lang="ja-JP" altLang="en-US" smtClean="0"/>
              <a:t>‹#›</a:t>
            </a:fld>
            <a:endParaRPr kumimoji="1" lang="ja-JP" altLang="en-US"/>
          </a:p>
        </p:txBody>
      </p:sp>
    </p:spTree>
    <p:extLst>
      <p:ext uri="{BB962C8B-B14F-4D97-AF65-F5344CB8AC3E}">
        <p14:creationId xmlns:p14="http://schemas.microsoft.com/office/powerpoint/2010/main" val="32902472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このパワーポイントでは，新たなソーシャル・キャピタル醸成の場として期待されている職域における取り組みについて，基本的な事項を解説します。</a:t>
            </a:r>
            <a:endParaRPr kumimoji="1" lang="ja-JP" altLang="en-US" dirty="0"/>
          </a:p>
        </p:txBody>
      </p:sp>
      <p:sp>
        <p:nvSpPr>
          <p:cNvPr id="4" name="スライド番号プレースホルダー 3"/>
          <p:cNvSpPr>
            <a:spLocks noGrp="1"/>
          </p:cNvSpPr>
          <p:nvPr>
            <p:ph type="sldNum" sz="quarter" idx="10"/>
          </p:nvPr>
        </p:nvSpPr>
        <p:spPr/>
        <p:txBody>
          <a:bodyPr/>
          <a:lstStyle/>
          <a:p>
            <a:fld id="{D53D4A6C-67F5-4C13-BBCF-18E77EA5C254}" type="slidenum">
              <a:rPr kumimoji="1" lang="ja-JP" altLang="en-US" smtClean="0"/>
              <a:t>1</a:t>
            </a:fld>
            <a:endParaRPr kumimoji="1" lang="ja-JP" altLang="en-US"/>
          </a:p>
        </p:txBody>
      </p:sp>
    </p:spTree>
    <p:extLst>
      <p:ext uri="{BB962C8B-B14F-4D97-AF65-F5344CB8AC3E}">
        <p14:creationId xmlns:p14="http://schemas.microsoft.com/office/powerpoint/2010/main" val="37349537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最後に，主として企業の社会貢献や個人としての活動との連携の例を紹介します。</a:t>
            </a:r>
          </a:p>
          <a:p>
            <a:r>
              <a:rPr kumimoji="1" lang="ja-JP" altLang="en-US" dirty="0" smtClean="0"/>
              <a:t>企業が災害時に地域住民に救援物資を提供したり，津波避難場所を提供する等の協定を自治体と結ぶ例も増えてきています。</a:t>
            </a:r>
          </a:p>
          <a:p>
            <a:r>
              <a:rPr kumimoji="1" lang="ja-JP" altLang="en-US" dirty="0" smtClean="0"/>
              <a:t>こうした企業としての社会貢献のほか，従業員個人による社会貢献も多岐にわたります。</a:t>
            </a:r>
            <a:endParaRPr kumimoji="1" lang="en-US" altLang="ja-JP" dirty="0" smtClean="0"/>
          </a:p>
          <a:p>
            <a:r>
              <a:rPr kumimoji="1" lang="ja-JP" altLang="en-US" dirty="0" smtClean="0"/>
              <a:t>現役の従業員が積極的に地域活動に参加することも奨励されています。</a:t>
            </a:r>
            <a:endParaRPr kumimoji="1" lang="en-US" altLang="ja-JP" dirty="0" smtClean="0"/>
          </a:p>
          <a:p>
            <a:r>
              <a:rPr kumimoji="1" lang="ja-JP" altLang="en-US" dirty="0" smtClean="0"/>
              <a:t>ボランティア休暇の制度を持っている企業も増えています。</a:t>
            </a:r>
          </a:p>
          <a:p>
            <a:r>
              <a:rPr kumimoji="1" lang="ja-JP" altLang="en-US" dirty="0" smtClean="0"/>
              <a:t>同じ会社の退職者を中心に，地域で様々な活動に取り組む例も多くみられます。</a:t>
            </a:r>
          </a:p>
          <a:p>
            <a:r>
              <a:rPr kumimoji="1" lang="ja-JP" altLang="en-US" dirty="0" smtClean="0"/>
              <a:t>県職員やそのＯＢ等が，地域の清掃活動を行うといった例もあります。</a:t>
            </a:r>
            <a:endParaRPr kumimoji="1" lang="en-US" altLang="ja-JP" dirty="0" smtClean="0"/>
          </a:p>
          <a:p>
            <a:r>
              <a:rPr kumimoji="1" lang="ja-JP" altLang="en-US" dirty="0" smtClean="0"/>
              <a:t>企業との連携だけでなく，企業の従業員による個人的な活動との連携も視野に入れておくことが望まれます。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D53D4A6C-67F5-4C13-BBCF-18E77EA5C254}" type="slidenum">
              <a:rPr lang="ja-JP" altLang="en-US" smtClean="0">
                <a:solidFill>
                  <a:prstClr val="black"/>
                </a:solidFill>
              </a:rPr>
              <a:pPr/>
              <a:t>10</a:t>
            </a:fld>
            <a:endParaRPr lang="ja-JP" altLang="en-US">
              <a:solidFill>
                <a:prstClr val="black"/>
              </a:solidFill>
            </a:endParaRPr>
          </a:p>
        </p:txBody>
      </p:sp>
    </p:spTree>
    <p:extLst>
      <p:ext uri="{BB962C8B-B14F-4D97-AF65-F5344CB8AC3E}">
        <p14:creationId xmlns:p14="http://schemas.microsoft.com/office/powerpoint/2010/main" val="2824168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ソーシャルキャピタルを説明する国の資料にも、地域に根差した「地縁」や学校、志に基づくご縁と一緒に、企業・保険者そして営業者による連帯が示されています。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D53D4A6C-67F5-4C13-BBCF-18E77EA5C254}" type="slidenum">
              <a:rPr kumimoji="1" lang="ja-JP" altLang="en-US" smtClean="0"/>
              <a:t>2</a:t>
            </a:fld>
            <a:endParaRPr kumimoji="1" lang="ja-JP" altLang="en-US"/>
          </a:p>
        </p:txBody>
      </p:sp>
    </p:spTree>
    <p:extLst>
      <p:ext uri="{BB962C8B-B14F-4D97-AF65-F5344CB8AC3E}">
        <p14:creationId xmlns:p14="http://schemas.microsoft.com/office/powerpoint/2010/main" val="2095898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これは，岐阜県のある市を調査した論文からの引用です。</a:t>
            </a:r>
          </a:p>
          <a:p>
            <a:r>
              <a:rPr kumimoji="1" lang="en-US" altLang="ja-JP" sz="1200" kern="1200" dirty="0" smtClean="0">
                <a:solidFill>
                  <a:schemeClr val="tx1"/>
                </a:solidFill>
                <a:effectLst/>
                <a:latin typeface="+mn-lt"/>
                <a:ea typeface="+mn-ea"/>
                <a:cs typeface="+mn-cs"/>
              </a:rPr>
              <a:t>60</a:t>
            </a:r>
            <a:r>
              <a:rPr kumimoji="1" lang="ja-JP" altLang="ja-JP" sz="1200" kern="1200" dirty="0" err="1" smtClean="0">
                <a:solidFill>
                  <a:schemeClr val="tx1"/>
                </a:solidFill>
                <a:effectLst/>
                <a:latin typeface="+mn-lt"/>
                <a:ea typeface="+mn-ea"/>
                <a:cs typeface="+mn-cs"/>
              </a:rPr>
              <a:t>，</a:t>
            </a:r>
            <a:r>
              <a:rPr kumimoji="1" lang="en-US" altLang="ja-JP" sz="1200" kern="1200" dirty="0" smtClean="0">
                <a:solidFill>
                  <a:schemeClr val="tx1"/>
                </a:solidFill>
                <a:effectLst/>
                <a:latin typeface="+mn-lt"/>
                <a:ea typeface="+mn-ea"/>
                <a:cs typeface="+mn-cs"/>
              </a:rPr>
              <a:t>70</a:t>
            </a:r>
            <a:r>
              <a:rPr kumimoji="1" lang="ja-JP" altLang="ja-JP" sz="1200" kern="1200" dirty="0" smtClean="0">
                <a:solidFill>
                  <a:schemeClr val="tx1"/>
                </a:solidFill>
                <a:effectLst/>
                <a:latin typeface="+mn-lt"/>
                <a:ea typeface="+mn-ea"/>
                <a:cs typeface="+mn-cs"/>
              </a:rPr>
              <a:t>代の住民</a:t>
            </a:r>
            <a:r>
              <a:rPr kumimoji="1" lang="en-US" altLang="ja-JP" sz="1200" kern="1200" dirty="0" smtClean="0">
                <a:solidFill>
                  <a:schemeClr val="tx1"/>
                </a:solidFill>
                <a:effectLst/>
                <a:latin typeface="+mn-lt"/>
                <a:ea typeface="+mn-ea"/>
                <a:cs typeface="+mn-cs"/>
              </a:rPr>
              <a:t>786</a:t>
            </a:r>
            <a:r>
              <a:rPr kumimoji="1" lang="ja-JP" altLang="ja-JP" sz="1200" kern="1200" dirty="0" smtClean="0">
                <a:solidFill>
                  <a:schemeClr val="tx1"/>
                </a:solidFill>
                <a:effectLst/>
                <a:latin typeface="+mn-lt"/>
                <a:ea typeface="+mn-ea"/>
                <a:cs typeface="+mn-cs"/>
              </a:rPr>
              <a:t>人を対象に、気心が知れた仲の知り合い、友だちがい</a:t>
            </a:r>
            <a:r>
              <a:rPr kumimoji="1" lang="ja-JP" altLang="en-US" sz="1200" kern="1200" dirty="0" smtClean="0">
                <a:solidFill>
                  <a:schemeClr val="tx1"/>
                </a:solidFill>
                <a:effectLst/>
                <a:latin typeface="+mn-lt"/>
                <a:ea typeface="+mn-ea"/>
                <a:cs typeface="+mn-cs"/>
              </a:rPr>
              <a:t>るか，その</a:t>
            </a:r>
            <a:r>
              <a:rPr kumimoji="1" lang="ja-JP" altLang="ja-JP" sz="1200" kern="1200" dirty="0" smtClean="0">
                <a:solidFill>
                  <a:schemeClr val="tx1"/>
                </a:solidFill>
                <a:effectLst/>
                <a:latin typeface="+mn-lt"/>
                <a:ea typeface="+mn-ea"/>
                <a:cs typeface="+mn-cs"/>
              </a:rPr>
              <a:t>人数まで</a:t>
            </a:r>
            <a:r>
              <a:rPr kumimoji="1" lang="ja-JP" altLang="en-US" sz="1200" kern="1200" dirty="0" smtClean="0">
                <a:solidFill>
                  <a:schemeClr val="tx1"/>
                </a:solidFill>
                <a:effectLst/>
                <a:latin typeface="+mn-lt"/>
                <a:ea typeface="+mn-ea"/>
                <a:cs typeface="+mn-cs"/>
              </a:rPr>
              <a:t>尋ね</a:t>
            </a:r>
            <a:r>
              <a:rPr kumimoji="1" lang="ja-JP" altLang="ja-JP" sz="1200" kern="1200" dirty="0" smtClean="0">
                <a:solidFill>
                  <a:schemeClr val="tx1"/>
                </a:solidFill>
                <a:effectLst/>
                <a:latin typeface="+mn-lt"/>
                <a:ea typeface="+mn-ea"/>
                <a:cs typeface="+mn-cs"/>
              </a:rPr>
              <a:t>たところ、</a:t>
            </a:r>
            <a:r>
              <a:rPr kumimoji="1" lang="ja-JP" altLang="en-US" sz="1200" kern="1200" dirty="0" smtClean="0">
                <a:solidFill>
                  <a:schemeClr val="tx1"/>
                </a:solidFill>
                <a:effectLst/>
                <a:latin typeface="+mn-lt"/>
                <a:ea typeface="+mn-ea"/>
                <a:cs typeface="+mn-cs"/>
              </a:rPr>
              <a:t>合計</a:t>
            </a:r>
            <a:r>
              <a:rPr kumimoji="1" lang="en-US" altLang="ja-JP" sz="1200" kern="1200" dirty="0" smtClean="0">
                <a:solidFill>
                  <a:schemeClr val="tx1"/>
                </a:solidFill>
                <a:effectLst/>
                <a:latin typeface="+mn-lt"/>
                <a:ea typeface="+mn-ea"/>
                <a:cs typeface="+mn-cs"/>
              </a:rPr>
              <a:t>1,961</a:t>
            </a:r>
            <a:r>
              <a:rPr kumimoji="1" lang="ja-JP" altLang="ja-JP" sz="1200" kern="1200" dirty="0" smtClean="0">
                <a:solidFill>
                  <a:schemeClr val="tx1"/>
                </a:solidFill>
                <a:effectLst/>
                <a:latin typeface="+mn-lt"/>
                <a:ea typeface="+mn-ea"/>
                <a:cs typeface="+mn-cs"/>
              </a:rPr>
              <a:t>人いると</a:t>
            </a:r>
            <a:r>
              <a:rPr kumimoji="1" lang="ja-JP" altLang="en-US" sz="1200" kern="1200" dirty="0" smtClean="0">
                <a:solidFill>
                  <a:schemeClr val="tx1"/>
                </a:solidFill>
                <a:effectLst/>
                <a:latin typeface="+mn-lt"/>
                <a:ea typeface="+mn-ea"/>
                <a:cs typeface="+mn-cs"/>
              </a:rPr>
              <a:t>の</a:t>
            </a:r>
            <a:r>
              <a:rPr kumimoji="1" lang="ja-JP" altLang="ja-JP" sz="1200" kern="1200" dirty="0" smtClean="0">
                <a:solidFill>
                  <a:schemeClr val="tx1"/>
                </a:solidFill>
                <a:effectLst/>
                <a:latin typeface="+mn-lt"/>
                <a:ea typeface="+mn-ea"/>
                <a:cs typeface="+mn-cs"/>
              </a:rPr>
              <a:t>回答がありました。</a:t>
            </a:r>
          </a:p>
          <a:p>
            <a:r>
              <a:rPr kumimoji="1" lang="ja-JP" altLang="ja-JP" sz="1200" kern="1200" dirty="0" smtClean="0">
                <a:solidFill>
                  <a:schemeClr val="tx1"/>
                </a:solidFill>
                <a:effectLst/>
                <a:latin typeface="+mn-lt"/>
                <a:ea typeface="+mn-ea"/>
                <a:cs typeface="+mn-cs"/>
              </a:rPr>
              <a:t>その方々は同年代の</a:t>
            </a:r>
            <a:r>
              <a:rPr kumimoji="1" lang="en-US" altLang="ja-JP" sz="1200" kern="1200" dirty="0" smtClean="0">
                <a:solidFill>
                  <a:schemeClr val="tx1"/>
                </a:solidFill>
                <a:effectLst/>
                <a:latin typeface="+mn-lt"/>
                <a:ea typeface="+mn-ea"/>
                <a:cs typeface="+mn-cs"/>
              </a:rPr>
              <a:t>60</a:t>
            </a:r>
            <a:r>
              <a:rPr kumimoji="1" lang="ja-JP" altLang="ja-JP" sz="1200" kern="1200" dirty="0" smtClean="0">
                <a:solidFill>
                  <a:schemeClr val="tx1"/>
                </a:solidFill>
                <a:effectLst/>
                <a:latin typeface="+mn-lt"/>
                <a:ea typeface="+mn-ea"/>
                <a:cs typeface="+mn-cs"/>
              </a:rPr>
              <a:t>代、</a:t>
            </a:r>
            <a:r>
              <a:rPr kumimoji="1" lang="en-US" altLang="ja-JP" sz="1200" kern="1200" dirty="0" smtClean="0">
                <a:solidFill>
                  <a:schemeClr val="tx1"/>
                </a:solidFill>
                <a:effectLst/>
                <a:latin typeface="+mn-lt"/>
                <a:ea typeface="+mn-ea"/>
                <a:cs typeface="+mn-cs"/>
              </a:rPr>
              <a:t>70</a:t>
            </a:r>
            <a:r>
              <a:rPr kumimoji="1" lang="ja-JP" altLang="ja-JP" sz="1200" kern="1200" dirty="0" smtClean="0">
                <a:solidFill>
                  <a:schemeClr val="tx1"/>
                </a:solidFill>
                <a:effectLst/>
                <a:latin typeface="+mn-lt"/>
                <a:ea typeface="+mn-ea"/>
                <a:cs typeface="+mn-cs"/>
              </a:rPr>
              <a:t>代で</a:t>
            </a:r>
            <a:r>
              <a:rPr kumimoji="1" lang="ja-JP" altLang="en-US" sz="1200" kern="1200" dirty="0" smtClean="0">
                <a:solidFill>
                  <a:schemeClr val="tx1"/>
                </a:solidFill>
                <a:effectLst/>
                <a:latin typeface="+mn-lt"/>
                <a:ea typeface="+mn-ea"/>
                <a:cs typeface="+mn-cs"/>
              </a:rPr>
              <a:t>した。</a:t>
            </a:r>
            <a:endParaRPr kumimoji="1" lang="en-US"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知り合ったきっかけは、男性回答者の場合、学校（いわゆる同窓）が</a:t>
            </a:r>
            <a:r>
              <a:rPr kumimoji="1" lang="en-US" altLang="ja-JP" sz="1200" kern="1200" dirty="0" smtClean="0">
                <a:solidFill>
                  <a:schemeClr val="tx1"/>
                </a:solidFill>
                <a:effectLst/>
                <a:latin typeface="+mn-lt"/>
                <a:ea typeface="+mn-ea"/>
                <a:cs typeface="+mn-cs"/>
              </a:rPr>
              <a:t>26</a:t>
            </a:r>
            <a:r>
              <a:rPr kumimoji="1" lang="ja-JP" altLang="ja-JP" sz="1200" kern="1200" dirty="0" smtClean="0">
                <a:solidFill>
                  <a:schemeClr val="tx1"/>
                </a:solidFill>
                <a:effectLst/>
                <a:latin typeface="+mn-lt"/>
                <a:ea typeface="+mn-ea"/>
                <a:cs typeface="+mn-cs"/>
              </a:rPr>
              <a:t>％と最も多く、ご近所で知り合ったと職場で知り合ったが，同じ</a:t>
            </a:r>
            <a:r>
              <a:rPr kumimoji="1" lang="en-US" altLang="ja-JP" sz="1200" kern="1200" dirty="0" smtClean="0">
                <a:solidFill>
                  <a:schemeClr val="tx1"/>
                </a:solidFill>
                <a:effectLst/>
                <a:latin typeface="+mn-lt"/>
                <a:ea typeface="+mn-ea"/>
                <a:cs typeface="+mn-cs"/>
              </a:rPr>
              <a:t>23</a:t>
            </a:r>
            <a:r>
              <a:rPr kumimoji="1" lang="ja-JP" altLang="ja-JP" sz="1200" kern="1200" dirty="0" smtClean="0">
                <a:solidFill>
                  <a:schemeClr val="tx1"/>
                </a:solidFill>
                <a:effectLst/>
                <a:latin typeface="+mn-lt"/>
                <a:ea typeface="+mn-ea"/>
                <a:cs typeface="+mn-cs"/>
              </a:rPr>
              <a:t>％でした。</a:t>
            </a:r>
          </a:p>
          <a:p>
            <a:r>
              <a:rPr kumimoji="1" lang="ja-JP" altLang="ja-JP" sz="1200" kern="1200" dirty="0" smtClean="0">
                <a:solidFill>
                  <a:schemeClr val="tx1"/>
                </a:solidFill>
                <a:effectLst/>
                <a:latin typeface="+mn-lt"/>
                <a:ea typeface="+mn-ea"/>
                <a:cs typeface="+mn-cs"/>
              </a:rPr>
              <a:t>女性回答者の場合、ご近所で知り合った、学校同窓で知り合った、職場で知り合った，の順でした。</a:t>
            </a:r>
          </a:p>
          <a:p>
            <a:r>
              <a:rPr kumimoji="1" lang="ja-JP" altLang="ja-JP" sz="1200" kern="1200" dirty="0" smtClean="0">
                <a:solidFill>
                  <a:schemeClr val="tx1"/>
                </a:solidFill>
                <a:effectLst/>
                <a:latin typeface="+mn-lt"/>
                <a:ea typeface="+mn-ea"/>
                <a:cs typeface="+mn-cs"/>
              </a:rPr>
              <a:t>知り合ってからの期間は、</a:t>
            </a:r>
            <a:r>
              <a:rPr kumimoji="1" lang="en-US" altLang="ja-JP" sz="1200" kern="1200" dirty="0" smtClean="0">
                <a:solidFill>
                  <a:schemeClr val="tx1"/>
                </a:solidFill>
                <a:effectLst/>
                <a:latin typeface="+mn-lt"/>
                <a:ea typeface="+mn-ea"/>
                <a:cs typeface="+mn-cs"/>
              </a:rPr>
              <a:t>20</a:t>
            </a:r>
            <a:r>
              <a:rPr kumimoji="1" lang="ja-JP" altLang="en-US" sz="1200" kern="1200" dirty="0" smtClean="0">
                <a:solidFill>
                  <a:schemeClr val="tx1"/>
                </a:solidFill>
                <a:effectLst/>
                <a:latin typeface="+mn-lt"/>
                <a:ea typeface="+mn-ea"/>
                <a:cs typeface="+mn-cs"/>
              </a:rPr>
              <a:t>年</a:t>
            </a:r>
            <a:r>
              <a:rPr kumimoji="1" lang="ja-JP" altLang="ja-JP" sz="1200" kern="1200" dirty="0" smtClean="0">
                <a:solidFill>
                  <a:schemeClr val="tx1"/>
                </a:solidFill>
                <a:effectLst/>
                <a:latin typeface="+mn-lt"/>
                <a:ea typeface="+mn-ea"/>
                <a:cs typeface="+mn-cs"/>
              </a:rPr>
              <a:t>から</a:t>
            </a:r>
            <a:r>
              <a:rPr kumimoji="1" lang="en-US" altLang="ja-JP" sz="1200" kern="1200" dirty="0" smtClean="0">
                <a:solidFill>
                  <a:schemeClr val="tx1"/>
                </a:solidFill>
                <a:effectLst/>
                <a:latin typeface="+mn-lt"/>
                <a:ea typeface="+mn-ea"/>
                <a:cs typeface="+mn-cs"/>
              </a:rPr>
              <a:t>40</a:t>
            </a:r>
            <a:r>
              <a:rPr kumimoji="1" lang="ja-JP" altLang="ja-JP" sz="1200" kern="1200" dirty="0" smtClean="0">
                <a:solidFill>
                  <a:schemeClr val="tx1"/>
                </a:solidFill>
                <a:effectLst/>
                <a:latin typeface="+mn-lt"/>
                <a:ea typeface="+mn-ea"/>
                <a:cs typeface="+mn-cs"/>
              </a:rPr>
              <a:t>年が</a:t>
            </a:r>
            <a:r>
              <a:rPr kumimoji="1" lang="en-US" altLang="ja-JP" sz="1200" kern="1200" dirty="0" smtClean="0">
                <a:solidFill>
                  <a:schemeClr val="tx1"/>
                </a:solidFill>
                <a:effectLst/>
                <a:latin typeface="+mn-lt"/>
                <a:ea typeface="+mn-ea"/>
                <a:cs typeface="+mn-cs"/>
              </a:rPr>
              <a:t>35</a:t>
            </a:r>
            <a:r>
              <a:rPr kumimoji="1" lang="ja-JP" altLang="ja-JP" sz="1200" kern="1200" dirty="0" smtClean="0">
                <a:solidFill>
                  <a:schemeClr val="tx1"/>
                </a:solidFill>
                <a:effectLst/>
                <a:latin typeface="+mn-lt"/>
                <a:ea typeface="+mn-ea"/>
                <a:cs typeface="+mn-cs"/>
              </a:rPr>
              <a:t>％、</a:t>
            </a:r>
            <a:r>
              <a:rPr kumimoji="1" lang="en-US" altLang="ja-JP" sz="1200" kern="1200" dirty="0" smtClean="0">
                <a:solidFill>
                  <a:schemeClr val="tx1"/>
                </a:solidFill>
                <a:effectLst/>
                <a:latin typeface="+mn-lt"/>
                <a:ea typeface="+mn-ea"/>
                <a:cs typeface="+mn-cs"/>
              </a:rPr>
              <a:t>40</a:t>
            </a:r>
            <a:r>
              <a:rPr kumimoji="1" lang="ja-JP" altLang="en-US" sz="1200" kern="1200" dirty="0" smtClean="0">
                <a:solidFill>
                  <a:schemeClr val="tx1"/>
                </a:solidFill>
                <a:effectLst/>
                <a:latin typeface="+mn-lt"/>
                <a:ea typeface="+mn-ea"/>
                <a:cs typeface="+mn-cs"/>
              </a:rPr>
              <a:t>年</a:t>
            </a:r>
            <a:r>
              <a:rPr kumimoji="1" lang="ja-JP" altLang="ja-JP" sz="1200" kern="1200" dirty="0" smtClean="0">
                <a:solidFill>
                  <a:schemeClr val="tx1"/>
                </a:solidFill>
                <a:effectLst/>
                <a:latin typeface="+mn-lt"/>
                <a:ea typeface="+mn-ea"/>
                <a:cs typeface="+mn-cs"/>
              </a:rPr>
              <a:t>から</a:t>
            </a:r>
            <a:r>
              <a:rPr kumimoji="1" lang="en-US" altLang="ja-JP" sz="1200" kern="1200" dirty="0" smtClean="0">
                <a:solidFill>
                  <a:schemeClr val="tx1"/>
                </a:solidFill>
                <a:effectLst/>
                <a:latin typeface="+mn-lt"/>
                <a:ea typeface="+mn-ea"/>
                <a:cs typeface="+mn-cs"/>
              </a:rPr>
              <a:t>60</a:t>
            </a:r>
            <a:r>
              <a:rPr kumimoji="1" lang="ja-JP" altLang="ja-JP" sz="1200" kern="1200" dirty="0" smtClean="0">
                <a:solidFill>
                  <a:schemeClr val="tx1"/>
                </a:solidFill>
                <a:effectLst/>
                <a:latin typeface="+mn-lt"/>
                <a:ea typeface="+mn-ea"/>
                <a:cs typeface="+mn-cs"/>
              </a:rPr>
              <a:t>年が</a:t>
            </a:r>
            <a:r>
              <a:rPr kumimoji="1" lang="en-US" altLang="ja-JP" sz="1200" kern="1200" dirty="0" smtClean="0">
                <a:solidFill>
                  <a:schemeClr val="tx1"/>
                </a:solidFill>
                <a:effectLst/>
                <a:latin typeface="+mn-lt"/>
                <a:ea typeface="+mn-ea"/>
                <a:cs typeface="+mn-cs"/>
              </a:rPr>
              <a:t>33</a:t>
            </a:r>
            <a:r>
              <a:rPr kumimoji="1" lang="ja-JP" altLang="ja-JP" sz="1200" kern="1200" dirty="0" smtClean="0">
                <a:solidFill>
                  <a:schemeClr val="tx1"/>
                </a:solidFill>
                <a:effectLst/>
                <a:latin typeface="+mn-lt"/>
                <a:ea typeface="+mn-ea"/>
                <a:cs typeface="+mn-cs"/>
              </a:rPr>
              <a:t>％でした。</a:t>
            </a:r>
          </a:p>
          <a:p>
            <a:r>
              <a:rPr kumimoji="1" lang="ja-JP" altLang="ja-JP" sz="1200" kern="1200" dirty="0" smtClean="0">
                <a:solidFill>
                  <a:schemeClr val="tx1"/>
                </a:solidFill>
                <a:effectLst/>
                <a:latin typeface="+mn-lt"/>
                <a:ea typeface="+mn-ea"/>
                <a:cs typeface="+mn-cs"/>
              </a:rPr>
              <a:t>注目すべきことは、気心が知れた仲の人と会う頻度が月１以上，週１未満が</a:t>
            </a:r>
            <a:r>
              <a:rPr kumimoji="1" lang="en-US" altLang="ja-JP" sz="1200" kern="1200" dirty="0" smtClean="0">
                <a:solidFill>
                  <a:schemeClr val="tx1"/>
                </a:solidFill>
                <a:effectLst/>
                <a:latin typeface="+mn-lt"/>
                <a:ea typeface="+mn-ea"/>
                <a:cs typeface="+mn-cs"/>
              </a:rPr>
              <a:t>40</a:t>
            </a:r>
            <a:r>
              <a:rPr kumimoji="1" lang="ja-JP" altLang="ja-JP" sz="1200" kern="1200" dirty="0" smtClean="0">
                <a:solidFill>
                  <a:schemeClr val="tx1"/>
                </a:solidFill>
                <a:effectLst/>
                <a:latin typeface="+mn-lt"/>
                <a:ea typeface="+mn-ea"/>
                <a:cs typeface="+mn-cs"/>
              </a:rPr>
              <a:t>％と多く、それほど頻繁に会っていなくても、気心が知れていることでした。</a:t>
            </a:r>
          </a:p>
          <a:p>
            <a:r>
              <a:rPr kumimoji="1" lang="ja-JP" altLang="ja-JP" sz="1200" kern="1200" dirty="0" smtClean="0">
                <a:solidFill>
                  <a:schemeClr val="tx1"/>
                </a:solidFill>
                <a:effectLst/>
                <a:latin typeface="+mn-lt"/>
                <a:ea typeface="+mn-ea"/>
                <a:cs typeface="+mn-cs"/>
              </a:rPr>
              <a:t>行政として，気になったのは、気心が知れた他者がいない人が，一定の割合でいるということで、男性の場合、</a:t>
            </a:r>
            <a:r>
              <a:rPr kumimoji="1" lang="en-US" altLang="ja-JP" sz="1200" kern="1200" dirty="0" smtClean="0">
                <a:solidFill>
                  <a:schemeClr val="tx1"/>
                </a:solidFill>
                <a:effectLst/>
                <a:latin typeface="+mn-lt"/>
                <a:ea typeface="+mn-ea"/>
                <a:cs typeface="+mn-cs"/>
              </a:rPr>
              <a:t>22</a:t>
            </a:r>
            <a:r>
              <a:rPr kumimoji="1" lang="ja-JP" altLang="ja-JP" sz="1200" kern="1200" dirty="0" smtClean="0">
                <a:solidFill>
                  <a:schemeClr val="tx1"/>
                </a:solidFill>
                <a:effectLst/>
                <a:latin typeface="+mn-lt"/>
                <a:ea typeface="+mn-ea"/>
                <a:cs typeface="+mn-cs"/>
              </a:rPr>
              <a:t>％、女性では</a:t>
            </a:r>
            <a:r>
              <a:rPr kumimoji="1" lang="en-US" altLang="ja-JP" sz="1200" kern="1200" dirty="0" smtClean="0">
                <a:solidFill>
                  <a:schemeClr val="tx1"/>
                </a:solidFill>
                <a:effectLst/>
                <a:latin typeface="+mn-lt"/>
                <a:ea typeface="+mn-ea"/>
                <a:cs typeface="+mn-cs"/>
              </a:rPr>
              <a:t>12.9</a:t>
            </a:r>
            <a:r>
              <a:rPr kumimoji="1" lang="ja-JP" altLang="ja-JP" sz="1200" kern="1200" dirty="0" smtClean="0">
                <a:solidFill>
                  <a:schemeClr val="tx1"/>
                </a:solidFill>
                <a:effectLst/>
                <a:latin typeface="+mn-lt"/>
                <a:ea typeface="+mn-ea"/>
                <a:cs typeface="+mn-cs"/>
              </a:rPr>
              <a:t>％でした。この数字だけ見ても、女性は長生きできそうだとわかります。</a:t>
            </a:r>
            <a:endParaRPr kumimoji="1" lang="ja-JP" altLang="en-US" dirty="0"/>
          </a:p>
        </p:txBody>
      </p:sp>
      <p:sp>
        <p:nvSpPr>
          <p:cNvPr id="4" name="スライド番号プレースホルダー 3"/>
          <p:cNvSpPr>
            <a:spLocks noGrp="1"/>
          </p:cNvSpPr>
          <p:nvPr>
            <p:ph type="sldNum" sz="quarter" idx="10"/>
          </p:nvPr>
        </p:nvSpPr>
        <p:spPr/>
        <p:txBody>
          <a:bodyPr/>
          <a:lstStyle/>
          <a:p>
            <a:fld id="{D53D4A6C-67F5-4C13-BBCF-18E77EA5C254}" type="slidenum">
              <a:rPr kumimoji="1" lang="ja-JP" altLang="en-US" smtClean="0"/>
              <a:t>3</a:t>
            </a:fld>
            <a:endParaRPr kumimoji="1" lang="ja-JP" altLang="en-US"/>
          </a:p>
        </p:txBody>
      </p:sp>
    </p:spTree>
    <p:extLst>
      <p:ext uri="{BB962C8B-B14F-4D97-AF65-F5344CB8AC3E}">
        <p14:creationId xmlns:p14="http://schemas.microsoft.com/office/powerpoint/2010/main" val="2490071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職域をベースとしたソーシャル・キャピタルの醸成と活用を考える際に，まず，押さえておきたい職域との連携のポイントを紹介します。</a:t>
            </a:r>
          </a:p>
          <a:p>
            <a:r>
              <a:rPr kumimoji="1" lang="en-US" altLang="ja-JP"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まず，ソーシャル・キャピタル醸成・活用における職域には，２つの側面があります。</a:t>
            </a:r>
          </a:p>
          <a:p>
            <a:r>
              <a:rPr kumimoji="1" lang="en-US" altLang="ja-JP"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１つは，職域におけるソーシャル・キャピタルです。</a:t>
            </a:r>
          </a:p>
          <a:p>
            <a:r>
              <a:rPr kumimoji="1" lang="ja-JP" altLang="ja-JP" sz="1200" kern="1200" dirty="0" smtClean="0">
                <a:solidFill>
                  <a:schemeClr val="tx1"/>
                </a:solidFill>
                <a:effectLst/>
                <a:latin typeface="+mn-lt"/>
                <a:ea typeface="+mn-ea"/>
                <a:cs typeface="+mn-cs"/>
              </a:rPr>
              <a:t>職場内の人と人とのつながりや信頼関係，互酬性の規範です。</a:t>
            </a:r>
          </a:p>
          <a:p>
            <a:r>
              <a:rPr kumimoji="1" lang="en-US" altLang="ja-JP"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もう１つは，地域のソーシャル・キャピタルとして，職域で醸成されている人と人とのつながりを活用しようというものです。</a:t>
            </a:r>
          </a:p>
          <a:p>
            <a:r>
              <a:rPr kumimoji="1" lang="en-US" altLang="ja-JP"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ソーシャル・キャピタルは直訳すれば，「社会関係資本」ということになりますが，まさに，地域の資本，資源として，職場内の人と人とのつながりを地域の健康づくりにうまく活用しようというものです。</a:t>
            </a:r>
          </a:p>
          <a:p>
            <a:r>
              <a:rPr kumimoji="1" lang="en-US" altLang="ja-JP"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大きな企業では，他部門の職員との関係は，結束型というよりも，橋渡し型のソーシャル・キャピタルに近いかもしれません。</a:t>
            </a:r>
          </a:p>
          <a:p>
            <a:r>
              <a:rPr kumimoji="1" lang="en-US" altLang="ja-JP"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２つめは，企業と外部の機関・団体とのつながりや信頼関係，お互い様の関係の構築で，橋渡し型のソーシャル・キャピタルに分類されます。</a:t>
            </a:r>
          </a:p>
          <a:p>
            <a:r>
              <a:rPr kumimoji="1" lang="en-US" altLang="ja-JP"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高度経済成長期に比べれば，会社への帰属意識が薄れ，職場内の人と人とのつながりも希薄になったと言われていますが，上述したような職域におけるソーシャル・キャピタルが企業の生産性の向上につながることが指摘されるようになり，運動会などの社内行事を復活させる企業も出てき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D53D4A6C-67F5-4C13-BBCF-18E77EA5C254}" type="slidenum">
              <a:rPr kumimoji="1" lang="ja-JP" altLang="en-US" smtClean="0"/>
              <a:t>4</a:t>
            </a:fld>
            <a:endParaRPr kumimoji="1" lang="ja-JP" altLang="en-US"/>
          </a:p>
        </p:txBody>
      </p:sp>
    </p:spTree>
    <p:extLst>
      <p:ext uri="{BB962C8B-B14F-4D97-AF65-F5344CB8AC3E}">
        <p14:creationId xmlns:p14="http://schemas.microsoft.com/office/powerpoint/2010/main" val="2428205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職域をベースとしたソーシャル・キャピタルの醸成と活用を考える際に，まず，押さえておきたい職域との連携のポイントを紹介します。</a:t>
            </a:r>
          </a:p>
          <a:p>
            <a:r>
              <a:rPr kumimoji="1" lang="ja-JP" altLang="ja-JP" sz="1200" kern="1200" dirty="0" smtClean="0">
                <a:solidFill>
                  <a:schemeClr val="tx1"/>
                </a:solidFill>
                <a:effectLst/>
                <a:latin typeface="+mn-lt"/>
                <a:ea typeface="+mn-ea"/>
                <a:cs typeface="+mn-cs"/>
              </a:rPr>
              <a:t>健康づくりにおいて，企業や団体等の職域と連携する際，次の４つのパターンがあります。</a:t>
            </a:r>
          </a:p>
          <a:p>
            <a:r>
              <a:rPr kumimoji="1" lang="en-US" altLang="ja-JP"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まず，１つ目は，従業員の健康づくりで，最近，「健康経営」として注目を集めています。</a:t>
            </a: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働きざかりを健康に過ごすことで、事業経営を着実に進めることができるという視点です。</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これまで，地域・職域連携推進協議会などで，地域保健サイドが有する専門職種やノウハウを，従業員の健康づくりに活かそうとしてきた取り組みが該当します。</a:t>
            </a:r>
          </a:p>
          <a:p>
            <a:r>
              <a:rPr kumimoji="1" lang="en-US" altLang="ja-JP"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２つ目が，企業にとっての中心業務，言い換えれば，収益業務が健康に寄与するというものです。「健康ビジネス」として，最近，注目を集めています。</a:t>
            </a:r>
          </a:p>
          <a:p>
            <a:r>
              <a:rPr kumimoji="1" lang="en-US" altLang="ja-JP"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企業が提供する商品やサービスが地域住民の健康に寄与する例としては，飲食店におけるヘルシーメニューの提供やフィットネスクラブなどが身近なものでしょう。</a:t>
            </a:r>
          </a:p>
          <a:p>
            <a:r>
              <a:rPr kumimoji="1" lang="en-US" altLang="ja-JP"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３つ目は，自治体等からの委託で，健診機関等の企業が自治体からの委託を受けて特定健診や特定保健指導を行い，地域住民の健康に寄与するというものです。</a:t>
            </a:r>
            <a:r>
              <a:rPr kumimoji="1" lang="ja-JP" altLang="en-US" sz="1200" kern="1200" dirty="0" smtClean="0">
                <a:solidFill>
                  <a:schemeClr val="tx1"/>
                </a:solidFill>
                <a:effectLst/>
                <a:latin typeface="+mn-lt"/>
                <a:ea typeface="+mn-ea"/>
                <a:cs typeface="+mn-cs"/>
              </a:rPr>
              <a:t>地域の中で健康に暮らすためには、店舗や交通、そして、教育文化の分野も大切です。</a:t>
            </a:r>
            <a:endParaRPr kumimoji="1" lang="ja-JP" altLang="ja-JP"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 </a:t>
            </a:r>
            <a:r>
              <a:rPr kumimoji="1" lang="ja-JP" altLang="ja-JP" sz="1200" kern="1200" dirty="0" smtClean="0">
                <a:solidFill>
                  <a:schemeClr val="tx1"/>
                </a:solidFill>
                <a:effectLst/>
                <a:latin typeface="+mn-lt"/>
                <a:ea typeface="+mn-ea"/>
                <a:cs typeface="+mn-cs"/>
              </a:rPr>
              <a:t>４つ目は企業の社会的貢献の一環として，地域の健康づくりに寄与しようというものです。</a:t>
            </a:r>
          </a:p>
          <a:p>
            <a:r>
              <a:rPr kumimoji="1" lang="ja-JP" altLang="ja-JP" sz="1200" kern="1200" dirty="0" smtClean="0">
                <a:solidFill>
                  <a:schemeClr val="tx1"/>
                </a:solidFill>
                <a:effectLst/>
                <a:latin typeface="+mn-lt"/>
                <a:ea typeface="+mn-ea"/>
                <a:cs typeface="+mn-cs"/>
              </a:rPr>
              <a:t>最近，企業の社会的責任，ＣＳＲとして，関心を持つ企業が増えてきています。</a:t>
            </a:r>
            <a:r>
              <a:rPr kumimoji="1" lang="ja-JP" altLang="en-US" sz="1200" kern="1200" dirty="0" smtClean="0">
                <a:solidFill>
                  <a:schemeClr val="tx1"/>
                </a:solidFill>
                <a:effectLst/>
                <a:latin typeface="+mn-lt"/>
                <a:ea typeface="+mn-ea"/>
                <a:cs typeface="+mn-cs"/>
              </a:rPr>
              <a:t>事業所が地域に税金を納めるだけではなく、健康な従業員が地域で消費することや、事業所がもつ文化資産を住民に開放するとうのもあります。</a:t>
            </a:r>
            <a:endParaRPr kumimoji="1" lang="ja-JP" altLang="ja-JP" sz="1200" kern="1200" dirty="0" smtClean="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D53D4A6C-67F5-4C13-BBCF-18E77EA5C254}" type="slidenum">
              <a:rPr kumimoji="1" lang="ja-JP" altLang="en-US" smtClean="0"/>
              <a:t>5</a:t>
            </a:fld>
            <a:endParaRPr kumimoji="1" lang="ja-JP" altLang="en-US"/>
          </a:p>
        </p:txBody>
      </p:sp>
    </p:spTree>
    <p:extLst>
      <p:ext uri="{BB962C8B-B14F-4D97-AF65-F5344CB8AC3E}">
        <p14:creationId xmlns:p14="http://schemas.microsoft.com/office/powerpoint/2010/main" val="2428205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企業や職域との連携において大切なことは，</a:t>
            </a:r>
            <a:r>
              <a:rPr lang="ja-JP" altLang="en-US" sz="1200" dirty="0" smtClean="0">
                <a:solidFill>
                  <a:srgbClr val="FF0000"/>
                </a:solidFill>
              </a:rPr>
              <a:t>企業における組織の文化や置かれた状況を理解することです。</a:t>
            </a:r>
            <a:endParaRPr lang="en-US" altLang="ja-JP" sz="1200"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企業の文化は，</a:t>
            </a:r>
            <a:r>
              <a:rPr lang="ja-JP" altLang="en-US" sz="1200" dirty="0" smtClean="0">
                <a:solidFill>
                  <a:srgbClr val="0000FF"/>
                </a:solidFill>
              </a:rPr>
              <a:t>企業の規模，業種などによって多様</a:t>
            </a:r>
            <a:r>
              <a:rPr kumimoji="1" lang="ja-JP" altLang="en-US" sz="1200" dirty="0" smtClean="0">
                <a:solidFill>
                  <a:schemeClr val="tx1"/>
                </a:solidFill>
              </a:rPr>
              <a:t>ですが，比較的共通する特徴として，以下の４つが挙げられます。</a:t>
            </a:r>
            <a:endParaRPr kumimoji="1" lang="en-US" altLang="ja-JP" sz="1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まず，１つ目は，合理的な思考が求められます。「建前」だけでは企業という組織は動きません。</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２つ目は，明確なマネジメントです。行政においてもマネジメントの重要性が叫ばれていますが，企業においてはそれがよりシビアに求められます。</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３つ目は，生産性や利益率など，アウトカムが明確であるということです。</a:t>
            </a:r>
            <a:r>
              <a:rPr kumimoji="1" lang="ja-JP" altLang="ja-JP" sz="1200" kern="1200" dirty="0" smtClean="0">
                <a:solidFill>
                  <a:schemeClr val="tx1"/>
                </a:solidFill>
                <a:effectLst/>
                <a:latin typeface="+mn-lt"/>
                <a:ea typeface="+mn-ea"/>
                <a:cs typeface="+mn-cs"/>
              </a:rPr>
              <a:t>マネジメントと同様，行政以上にシビアに求められます。</a:t>
            </a:r>
            <a:endParaRPr kumimoji="1" lang="en-US" altLang="ja-JP" sz="1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４つ目は，企業理念に社会への貢献を掲げているところも少なくないということです。</a:t>
            </a:r>
            <a:endParaRPr kumimoji="1" lang="en-US" altLang="ja-JP" sz="1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この４つ目の特徴は職域と連携する上で，「追い風」になるでしょう。</a:t>
            </a:r>
            <a:endParaRPr kumimoji="1" lang="en-US" altLang="ja-JP" sz="1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また，行政が企業と連携しようとする場合，連携の目的によって，相談を持っていく窓口が異なることを理解しておくことも重要です。</a:t>
            </a:r>
            <a:endParaRPr kumimoji="1" lang="en-US" altLang="ja-JP" sz="1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従業員の健康づくり等で連携をするなら，安全衛生担当部門になります。</a:t>
            </a:r>
            <a:r>
              <a:rPr kumimoji="1" lang="ja-JP" altLang="ja-JP" sz="1200" kern="1200" dirty="0" smtClean="0">
                <a:solidFill>
                  <a:schemeClr val="tx1"/>
                </a:solidFill>
                <a:effectLst/>
                <a:latin typeface="+mn-lt"/>
                <a:ea typeface="+mn-ea"/>
                <a:cs typeface="+mn-cs"/>
              </a:rPr>
              <a:t>これまで，地域・職域連携で連携した部門です。</a:t>
            </a:r>
            <a:endParaRPr kumimoji="1" lang="en-US" altLang="ja-JP" sz="1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社会貢献としての活動で連携しようとするなら，広報・企画部門になります。</a:t>
            </a:r>
            <a:r>
              <a:rPr kumimoji="1" lang="ja-JP" altLang="ja-JP" sz="1200" kern="1200" dirty="0" smtClean="0">
                <a:solidFill>
                  <a:schemeClr val="tx1"/>
                </a:solidFill>
                <a:effectLst/>
                <a:latin typeface="+mn-lt"/>
                <a:ea typeface="+mn-ea"/>
                <a:cs typeface="+mn-cs"/>
              </a:rPr>
              <a:t>次の経営部門と同様，これまで，地域保健関係者との関わりがほとんどなかった部門</a:t>
            </a:r>
            <a:r>
              <a:rPr kumimoji="1" lang="ja-JP" altLang="en-US" sz="1200" kern="1200" dirty="0" smtClean="0">
                <a:solidFill>
                  <a:schemeClr val="tx1"/>
                </a:solidFill>
                <a:effectLst/>
                <a:latin typeface="+mn-lt"/>
                <a:ea typeface="+mn-ea"/>
                <a:cs typeface="+mn-cs"/>
              </a:rPr>
              <a:t>でしょう</a:t>
            </a:r>
            <a:r>
              <a:rPr kumimoji="1" lang="ja-JP" altLang="ja-JP" sz="1200" kern="1200" dirty="0" smtClean="0">
                <a:solidFill>
                  <a:schemeClr val="tx1"/>
                </a:solidFill>
                <a:effectLst/>
                <a:latin typeface="+mn-lt"/>
                <a:ea typeface="+mn-ea"/>
                <a:cs typeface="+mn-cs"/>
              </a:rPr>
              <a:t>。</a:t>
            </a:r>
            <a:endParaRPr kumimoji="1" lang="ja-JP" altLang="en-US" sz="1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健康ビジネスに代表される収益業務としての活動で連携をしようとするなら，経営部門ということになります。</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solidFill>
                <a:srgbClr val="0000FF"/>
              </a:solidFill>
            </a:endParaRPr>
          </a:p>
        </p:txBody>
      </p:sp>
      <p:sp>
        <p:nvSpPr>
          <p:cNvPr id="4" name="スライド番号プレースホルダー 3"/>
          <p:cNvSpPr>
            <a:spLocks noGrp="1"/>
          </p:cNvSpPr>
          <p:nvPr>
            <p:ph type="sldNum" sz="quarter" idx="10"/>
          </p:nvPr>
        </p:nvSpPr>
        <p:spPr/>
        <p:txBody>
          <a:bodyPr/>
          <a:lstStyle/>
          <a:p>
            <a:fld id="{D53D4A6C-67F5-4C13-BBCF-18E77EA5C254}" type="slidenum">
              <a:rPr kumimoji="1" lang="ja-JP" altLang="en-US" smtClean="0"/>
              <a:t>6</a:t>
            </a:fld>
            <a:endParaRPr kumimoji="1" lang="ja-JP" altLang="en-US"/>
          </a:p>
        </p:txBody>
      </p:sp>
    </p:spTree>
    <p:extLst>
      <p:ext uri="{BB962C8B-B14F-4D97-AF65-F5344CB8AC3E}">
        <p14:creationId xmlns:p14="http://schemas.microsoft.com/office/powerpoint/2010/main" val="10462977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smtClean="0">
                <a:solidFill>
                  <a:srgbClr val="FF0000"/>
                </a:solidFill>
              </a:rPr>
              <a:t>では，地域の資源として，職域をベースとしたソーシャル・キャピタルをどう活用するかについて，解説したいと思います。</a:t>
            </a:r>
            <a:endParaRPr lang="en-US" altLang="ja-JP" sz="1200" dirty="0" smtClean="0">
              <a:solidFill>
                <a:srgbClr val="FF0000"/>
              </a:solidFill>
            </a:endParaRPr>
          </a:p>
          <a:p>
            <a:r>
              <a:rPr kumimoji="1" lang="ja-JP" altLang="en-US" dirty="0" smtClean="0"/>
              <a:t>まず，どう連携するか，その連携の導入方法について，説明します。</a:t>
            </a:r>
          </a:p>
          <a:p>
            <a:r>
              <a:rPr kumimoji="1" lang="ja-JP" altLang="en-US" dirty="0" smtClean="0"/>
              <a:t>既に，多くの地域で，地域・職域連携推進協議会が保健所に設置されていますので，この協議会を活用するのもいいでしょう。</a:t>
            </a:r>
            <a:endParaRPr kumimoji="1" lang="en-US" altLang="ja-JP" dirty="0" smtClean="0"/>
          </a:p>
          <a:p>
            <a:r>
              <a:rPr kumimoji="1" lang="ja-JP" altLang="en-US" dirty="0" smtClean="0"/>
              <a:t>保健所の衛生課は，日頃から食品衛生や環境衛生関係の多くの企業と関わりを持っていますので，そのつながりを活用することも一法です。</a:t>
            </a:r>
            <a:endParaRPr kumimoji="1" lang="en-US" altLang="ja-JP" dirty="0" smtClean="0"/>
          </a:p>
          <a:p>
            <a:r>
              <a:rPr kumimoji="1" lang="ja-JP" altLang="en-US" dirty="0" smtClean="0"/>
              <a:t>また，従業員の健康づくりでは，以前より，労働基準監督署などと連携している地域も多いと思います。</a:t>
            </a:r>
            <a:endParaRPr kumimoji="1" lang="en-US" altLang="ja-JP" dirty="0" smtClean="0"/>
          </a:p>
          <a:p>
            <a:r>
              <a:rPr kumimoji="1" lang="ja-JP" altLang="en-US" dirty="0" smtClean="0"/>
              <a:t>浜田保健所では年に１回の働きさかり向けの講演会を、浜田労基署と共催で行っています。</a:t>
            </a:r>
            <a:endParaRPr kumimoji="1" lang="en-US" altLang="ja-JP" dirty="0" smtClean="0"/>
          </a:p>
          <a:p>
            <a:r>
              <a:rPr kumimoji="1" lang="ja-JP" altLang="en-US" dirty="0" smtClean="0"/>
              <a:t>参加事業所の集約を労基署にお願いすると地元の中小事業所が参加してくれる。</a:t>
            </a:r>
            <a:endParaRPr kumimoji="1" lang="en-US" altLang="ja-JP" dirty="0" smtClean="0"/>
          </a:p>
          <a:p>
            <a:r>
              <a:rPr kumimoji="1" lang="ja-JP" altLang="en-US" dirty="0" smtClean="0"/>
              <a:t>講師派遣の費用は島根産業保健総合支援センターで出してもらえる。</a:t>
            </a:r>
            <a:endParaRPr kumimoji="1" lang="en-US" altLang="ja-JP" dirty="0" smtClean="0"/>
          </a:p>
          <a:p>
            <a:r>
              <a:rPr kumimoji="1" lang="ja-JP" altLang="en-US" dirty="0" smtClean="0"/>
              <a:t>講演会の前には、保健所の事業である地元の中小事業所の健康づくり表彰を行う。１石３鳥です。</a:t>
            </a:r>
          </a:p>
          <a:p>
            <a:r>
              <a:rPr kumimoji="1" lang="ja-JP" altLang="en-US" dirty="0" smtClean="0"/>
              <a:t>平成</a:t>
            </a:r>
            <a:r>
              <a:rPr kumimoji="1" lang="en-US" altLang="ja-JP" dirty="0" smtClean="0"/>
              <a:t>20</a:t>
            </a:r>
            <a:r>
              <a:rPr kumimoji="1" lang="ja-JP" altLang="en-US" dirty="0" smtClean="0"/>
              <a:t>年の医療制度改革で誕生した「協会けんぽ」は，職域における健康づくりに熱心に取り組んでおり，従業員の健康づくりを担当する「健康保険委員」を中小規模の事業所に配置しています。</a:t>
            </a:r>
            <a:endParaRPr kumimoji="1" lang="en-US" altLang="ja-JP" dirty="0" smtClean="0"/>
          </a:p>
          <a:p>
            <a:r>
              <a:rPr kumimoji="1" lang="ja-JP" altLang="en-US" dirty="0" smtClean="0"/>
              <a:t>こうした「健康保険委員」の学習を支援するとともに，地域の住民組織と一緒に活動する機会を設けることで，従業員の健康づくりを支援することができます。</a:t>
            </a:r>
          </a:p>
          <a:p>
            <a:r>
              <a:rPr kumimoji="1" lang="ja-JP" altLang="en-US" dirty="0" smtClean="0"/>
              <a:t>商工会議所や商工会といった職域関係者が市町村の健康づくり推進協議会などに参加することは珍しくありませんが，それが職域の健康づくりに寄与するかどうかが鍵です。</a:t>
            </a:r>
            <a:endParaRPr kumimoji="1" lang="en-US" altLang="ja-JP" dirty="0" smtClean="0"/>
          </a:p>
          <a:p>
            <a:r>
              <a:rPr kumimoji="1" lang="ja-JP" altLang="ja-JP" sz="1200" kern="1200" dirty="0" smtClean="0">
                <a:solidFill>
                  <a:schemeClr val="tx1"/>
                </a:solidFill>
                <a:effectLst/>
                <a:latin typeface="+mn-lt"/>
                <a:ea typeface="+mn-ea"/>
                <a:cs typeface="+mn-cs"/>
              </a:rPr>
              <a:t>推進協議会で議論されたことが，傘下の事業所に伝わり，それぞれの事業所における取り組みにつながることがポイントですが，このあたりは，まだまだ</a:t>
            </a:r>
            <a:r>
              <a:rPr kumimoji="1" lang="ja-JP" altLang="en-US" sz="1200" kern="1200" dirty="0" smtClean="0">
                <a:solidFill>
                  <a:schemeClr val="tx1"/>
                </a:solidFill>
                <a:effectLst/>
                <a:latin typeface="+mn-lt"/>
                <a:ea typeface="+mn-ea"/>
                <a:cs typeface="+mn-cs"/>
              </a:rPr>
              <a:t>改善</a:t>
            </a:r>
            <a:r>
              <a:rPr kumimoji="1" lang="ja-JP" altLang="ja-JP" sz="1200" kern="1200" dirty="0" smtClean="0">
                <a:solidFill>
                  <a:schemeClr val="tx1"/>
                </a:solidFill>
                <a:effectLst/>
                <a:latin typeface="+mn-lt"/>
                <a:ea typeface="+mn-ea"/>
                <a:cs typeface="+mn-cs"/>
              </a:rPr>
              <a:t>の余地があるようです。</a:t>
            </a:r>
            <a:endParaRPr kumimoji="1" lang="en-US" altLang="ja-JP" sz="1200" kern="1200" dirty="0" smtClean="0">
              <a:solidFill>
                <a:schemeClr val="tx1"/>
              </a:solidFill>
              <a:effectLst/>
              <a:latin typeface="+mn-lt"/>
              <a:ea typeface="+mn-ea"/>
              <a:cs typeface="+mn-cs"/>
            </a:endParaRPr>
          </a:p>
          <a:p>
            <a:r>
              <a:rPr kumimoji="1" lang="ja-JP" altLang="en-US" dirty="0" smtClean="0"/>
              <a:t>医療制度改革以前は，地域保健と職域保健は，バラバラに取り組まれていたのですが，特定健診・特定保健指導が導入され，同じテーブルについて議論できるようになりました。</a:t>
            </a:r>
            <a:endParaRPr kumimoji="1" lang="en-US" altLang="ja-JP" dirty="0" smtClean="0"/>
          </a:p>
          <a:p>
            <a:r>
              <a:rPr kumimoji="1" lang="ja-JP" altLang="en-US" dirty="0" smtClean="0"/>
              <a:t>生活習慣の改善に向けての取り組みなど，そのノウハウについての情報交換も有用でしょう。</a:t>
            </a:r>
            <a:endParaRPr kumimoji="1" lang="en-US" altLang="ja-JP" dirty="0" smtClean="0"/>
          </a:p>
          <a:p>
            <a:r>
              <a:rPr kumimoji="1" lang="ja-JP" altLang="en-US" dirty="0" smtClean="0"/>
              <a:t>最近，企業と自治体の人事交流を行うという例も出てきました。</a:t>
            </a:r>
            <a:endParaRPr kumimoji="1" lang="en-US" altLang="ja-JP" dirty="0" smtClean="0"/>
          </a:p>
          <a:p>
            <a:r>
              <a:rPr kumimoji="1" lang="ja-JP" altLang="en-US" dirty="0" smtClean="0"/>
              <a:t>まだ，事例としては少ないのですが，行政と職域との連携を考える上では大きな役割を果たすことが期待されます。</a:t>
            </a:r>
          </a:p>
          <a:p>
            <a:r>
              <a:rPr kumimoji="1" lang="ja-JP" altLang="en-US" dirty="0" smtClean="0"/>
              <a:t>行政と企業との関わりは，最初は，たまたま課長さんを知っていたといった個人的な人と人とのつながりが発端になることも少なくありません。</a:t>
            </a:r>
            <a:endParaRPr kumimoji="1" lang="en-US" altLang="ja-JP" dirty="0" smtClean="0"/>
          </a:p>
          <a:p>
            <a:r>
              <a:rPr kumimoji="1" lang="ja-JP" altLang="en-US" dirty="0" smtClean="0"/>
              <a:t>こうした個人的なつながりを組織間の連携へと発展させていくことも，連携の導入方法としては，重要です。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D53D4A6C-67F5-4C13-BBCF-18E77EA5C254}" type="slidenum">
              <a:rPr kumimoji="1" lang="ja-JP" altLang="en-US" smtClean="0"/>
              <a:t>7</a:t>
            </a:fld>
            <a:endParaRPr kumimoji="1" lang="ja-JP" altLang="en-US"/>
          </a:p>
        </p:txBody>
      </p:sp>
    </p:spTree>
    <p:extLst>
      <p:ext uri="{BB962C8B-B14F-4D97-AF65-F5344CB8AC3E}">
        <p14:creationId xmlns:p14="http://schemas.microsoft.com/office/powerpoint/2010/main" val="38650033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では，主として従業員の健康づくりのための連携について，考えてみましょう。</a:t>
            </a:r>
            <a:br>
              <a:rPr kumimoji="1" lang="ja-JP" altLang="en-US" dirty="0" smtClean="0"/>
            </a:br>
            <a:r>
              <a:rPr kumimoji="1" lang="ja-JP" altLang="en-US" dirty="0" smtClean="0"/>
              <a:t>医療制度改革により，それぞれの保険者が健康管理に責任を持つということがより明確になりました。</a:t>
            </a:r>
            <a:endParaRPr kumimoji="1" lang="en-US" altLang="ja-JP" dirty="0" smtClean="0"/>
          </a:p>
          <a:p>
            <a:r>
              <a:rPr kumimoji="1" lang="ja-JP" altLang="en-US" dirty="0" smtClean="0"/>
              <a:t>企業の従業員の健康づくりは，事業主がその責任を負うことになりますが，企業の従業員も地域の住民であることに変わりはありません。</a:t>
            </a:r>
            <a:endParaRPr kumimoji="1" lang="en-US" altLang="ja-JP" dirty="0" smtClean="0"/>
          </a:p>
          <a:p>
            <a:r>
              <a:rPr kumimoji="1" lang="ja-JP" altLang="en-US" dirty="0" smtClean="0"/>
              <a:t>また，退職後は国民健康保険被保険者になることを考えれば，市町村として，企業の従業員の健康づくりに積極的に取り組む必要があります。</a:t>
            </a:r>
          </a:p>
          <a:p>
            <a:r>
              <a:rPr kumimoji="1" lang="ja-JP" altLang="en-US" dirty="0" smtClean="0"/>
              <a:t>そこで，商工会議所・商工会，業界団体，企業などと連携した健康教育，健診，自殺予防を目的として，ゲートキーパー養成に取り組む自治体が増えています。</a:t>
            </a:r>
          </a:p>
          <a:p>
            <a:r>
              <a:rPr kumimoji="1" lang="ja-JP" altLang="en-US" sz="1200" kern="1200" dirty="0" smtClean="0">
                <a:solidFill>
                  <a:schemeClr val="tx1"/>
                </a:solidFill>
                <a:effectLst/>
                <a:latin typeface="+mn-lt"/>
                <a:ea typeface="+mn-ea"/>
                <a:cs typeface="+mn-cs"/>
              </a:rPr>
              <a:t>健康増進法</a:t>
            </a:r>
            <a:r>
              <a:rPr kumimoji="1" lang="en-US" altLang="ja-JP" sz="1200" u="none" kern="1200" dirty="0" smtClean="0">
                <a:solidFill>
                  <a:srgbClr val="FF0000"/>
                </a:solidFill>
                <a:effectLst/>
                <a:latin typeface="+mn-lt"/>
                <a:ea typeface="+mn-ea"/>
                <a:cs typeface="+mn-cs"/>
              </a:rPr>
              <a:t>25</a:t>
            </a:r>
            <a:r>
              <a:rPr kumimoji="1" lang="ja-JP" altLang="en-US" sz="1200" u="none" kern="1200" dirty="0" smtClean="0">
                <a:solidFill>
                  <a:srgbClr val="FF0000"/>
                </a:solidFill>
                <a:effectLst/>
                <a:latin typeface="+mn-lt"/>
                <a:ea typeface="+mn-ea"/>
                <a:cs typeface="+mn-cs"/>
              </a:rPr>
              <a:t>条では，受動喫煙対策について規定をしていますが</a:t>
            </a:r>
            <a:r>
              <a:rPr kumimoji="1" lang="ja-JP" altLang="en-US" sz="1200" kern="1200" dirty="0" smtClean="0">
                <a:solidFill>
                  <a:srgbClr val="FF0000"/>
                </a:solidFill>
                <a:effectLst/>
                <a:latin typeface="+mn-lt"/>
                <a:ea typeface="+mn-ea"/>
                <a:cs typeface="+mn-cs"/>
              </a:rPr>
              <a:t>，</a:t>
            </a:r>
            <a:r>
              <a:rPr kumimoji="1" lang="ja-JP" altLang="en-US" sz="1200" kern="1200" dirty="0" smtClean="0">
                <a:solidFill>
                  <a:schemeClr val="tx1"/>
                </a:solidFill>
                <a:effectLst/>
                <a:latin typeface="+mn-lt"/>
                <a:ea typeface="+mn-ea"/>
                <a:cs typeface="+mn-cs"/>
              </a:rPr>
              <a:t>法に書かれている事業所はもちろん、すべての事業所に建物内禁煙、敷地内禁煙のお願いを行政はできます。併せて、効果的な禁煙支援も可能であることも衛生管理者に伝えることも大切です。</a:t>
            </a:r>
            <a:endParaRPr kumimoji="1" lang="en-US"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また，市町村役場も，ひとつの「事業所」ということができます。</a:t>
            </a:r>
          </a:p>
          <a:p>
            <a:r>
              <a:rPr kumimoji="1" lang="ja-JP" altLang="ja-JP" sz="1200" kern="1200" dirty="0" smtClean="0">
                <a:solidFill>
                  <a:schemeClr val="tx1"/>
                </a:solidFill>
                <a:effectLst/>
                <a:latin typeface="+mn-lt"/>
                <a:ea typeface="+mn-ea"/>
                <a:cs typeface="+mn-cs"/>
              </a:rPr>
              <a:t>大きな自治体では，職員の健康管理を行う部署に保健師が配置されているところもありますが，職域としての市町村職員の健康づくりは，お世辞にも十分とは言えない状況です。「隗より始めよ」のことわざではないですが，役場内での健康づくりや職員間のつながりを再確認する取り組みは，各部局に健康づくりやソーシャル・キャピタルの重要性を理解してもらうことにもつながります。</a:t>
            </a:r>
            <a:endParaRPr kumimoji="1" lang="en-US" altLang="ja-JP" sz="1200" kern="1200" dirty="0" smtClean="0">
              <a:solidFill>
                <a:schemeClr val="tx1"/>
              </a:solidFill>
              <a:effectLst/>
              <a:latin typeface="+mn-lt"/>
              <a:ea typeface="+mn-ea"/>
              <a:cs typeface="+mn-cs"/>
            </a:endParaRPr>
          </a:p>
          <a:p>
            <a:r>
              <a:rPr kumimoji="1" lang="ja-JP" altLang="en-US" dirty="0" smtClean="0"/>
              <a:t>最近，自治体と「協会けんぽ」の間で，協定を結び，特定健診データや医療費データの共同利用を進める動きがあります。</a:t>
            </a:r>
            <a:endParaRPr kumimoji="1" lang="en-US" altLang="ja-JP" dirty="0" smtClean="0"/>
          </a:p>
          <a:p>
            <a:r>
              <a:rPr kumimoji="1" lang="ja-JP" altLang="en-US" dirty="0" smtClean="0"/>
              <a:t>国保加入者の健診データや医療費データでは若い世代の状況が正確に把握できません。</a:t>
            </a:r>
            <a:endParaRPr kumimoji="1" lang="en-US" altLang="ja-JP" dirty="0" smtClean="0"/>
          </a:p>
          <a:p>
            <a:r>
              <a:rPr kumimoji="1" lang="ja-JP" altLang="en-US" dirty="0" smtClean="0"/>
              <a:t>職域のデータと合わせることで，初めて地域住民の健康状態の全体像を把握することが可能になります。こうしたデータ分析における連携も重要です。</a:t>
            </a:r>
            <a:endParaRPr kumimoji="1" lang="en-US" altLang="ja-JP" dirty="0" smtClean="0"/>
          </a:p>
          <a:p>
            <a:r>
              <a:rPr kumimoji="1" lang="ja-JP" altLang="en-US" dirty="0" smtClean="0"/>
              <a:t>働きざかりの趣味は，働くことの意味を明らかにし，生涯通じた生きがいにつながることもあります。退職後はもちろん現役当時から地域にデビューできる趣味や特技の世界もあります。</a:t>
            </a:r>
            <a:endParaRPr kumimoji="1" lang="ja-JP" altLang="en-US" dirty="0"/>
          </a:p>
        </p:txBody>
      </p:sp>
      <p:sp>
        <p:nvSpPr>
          <p:cNvPr id="4" name="スライド番号プレースホルダー 3"/>
          <p:cNvSpPr>
            <a:spLocks noGrp="1"/>
          </p:cNvSpPr>
          <p:nvPr>
            <p:ph type="sldNum" sz="quarter" idx="10"/>
          </p:nvPr>
        </p:nvSpPr>
        <p:spPr/>
        <p:txBody>
          <a:bodyPr/>
          <a:lstStyle/>
          <a:p>
            <a:fld id="{D53D4A6C-67F5-4C13-BBCF-18E77EA5C254}" type="slidenum">
              <a:rPr kumimoji="1" lang="ja-JP" altLang="en-US" smtClean="0"/>
              <a:t>8</a:t>
            </a:fld>
            <a:endParaRPr kumimoji="1" lang="ja-JP" altLang="en-US"/>
          </a:p>
        </p:txBody>
      </p:sp>
    </p:spTree>
    <p:extLst>
      <p:ext uri="{BB962C8B-B14F-4D97-AF65-F5344CB8AC3E}">
        <p14:creationId xmlns:p14="http://schemas.microsoft.com/office/powerpoint/2010/main" val="3865003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では，次に，主として企業の中心業務としての活動との連携について，見ていきましょう。</a:t>
            </a:r>
          </a:p>
          <a:p>
            <a:r>
              <a:rPr kumimoji="1" lang="ja-JP" altLang="en-US" dirty="0" smtClean="0"/>
              <a:t>地域における様々な生活課題をターゲットにしたコミュニティービジネスが注目を集めて</a:t>
            </a:r>
            <a:r>
              <a:rPr kumimoji="1" lang="ja-JP" altLang="en-US" smtClean="0"/>
              <a:t>います。シルバー</a:t>
            </a:r>
            <a:r>
              <a:rPr kumimoji="1" lang="ja-JP" altLang="en-US" dirty="0" smtClean="0"/>
              <a:t>人材センターはその「走り」ですが，これから多様なビジネスが展開され，大いに期待される分野でしょう。</a:t>
            </a:r>
          </a:p>
          <a:p>
            <a:r>
              <a:rPr kumimoji="1" lang="ja-JP" altLang="en-US" dirty="0" smtClean="0"/>
              <a:t>次に，ヘルシーな弁当を販売する仕出し屋，スポーツジムやフィットネスクラブのように，企業の収益事業が地域住民の健康づくり直結するというものです。</a:t>
            </a:r>
          </a:p>
          <a:p>
            <a:r>
              <a:rPr kumimoji="1" lang="ja-JP" altLang="en-US" dirty="0" smtClean="0"/>
              <a:t>郵便や新聞配達，乳酸飲料の配達などの際に，高齢者等の見守りをしたり，買い物支援をするといった取り組みも注目されています。</a:t>
            </a:r>
            <a:endParaRPr kumimoji="1" lang="en-US" altLang="ja-JP" dirty="0" smtClean="0"/>
          </a:p>
          <a:p>
            <a:r>
              <a:rPr kumimoji="1" lang="ja-JP" altLang="en-US" dirty="0" smtClean="0"/>
              <a:t>自治体とスーパーやコンビニが協定を結んで，地域住民に伝えたい情報をお店で発信する取り組みも増えてきています。</a:t>
            </a:r>
            <a:endParaRPr kumimoji="1" lang="en-US" altLang="ja-JP" dirty="0" smtClean="0"/>
          </a:p>
          <a:p>
            <a:r>
              <a:rPr kumimoji="1" lang="ja-JP" altLang="en-US" dirty="0" smtClean="0"/>
              <a:t>コンビニのお弁当売り場に，「野菜をもう一品」といったポップを掲示するという取り組みも増えています。</a:t>
            </a:r>
            <a:endParaRPr kumimoji="1" lang="en-US" altLang="ja-JP" dirty="0" smtClean="0"/>
          </a:p>
          <a:p>
            <a:r>
              <a:rPr kumimoji="1" lang="ja-JP" altLang="en-US" dirty="0" smtClean="0"/>
              <a:t>行政としては，若い世代の野菜摂取が期待でき，お店としては，売り上げアップが期待できる，</a:t>
            </a:r>
            <a:r>
              <a:rPr kumimoji="1" lang="en-US" altLang="ja-JP" dirty="0" smtClean="0"/>
              <a:t>Win-Win</a:t>
            </a:r>
            <a:r>
              <a:rPr kumimoji="1" lang="ja-JP" altLang="en-US" dirty="0" smtClean="0"/>
              <a:t>の関係の取り組みと言えます。</a:t>
            </a:r>
            <a:endParaRPr kumimoji="1" lang="en-US" altLang="ja-JP" dirty="0" smtClean="0"/>
          </a:p>
          <a:p>
            <a:r>
              <a:rPr kumimoji="1" lang="ja-JP" altLang="en-US" dirty="0" smtClean="0"/>
              <a:t>健診受診や健康イベントへの参加などで，マイレージを貯めて，そのマイレージを賞品と交換できる「健康マイレージ事業」も広がりを見せています。</a:t>
            </a:r>
            <a:endParaRPr kumimoji="1" lang="en-US" altLang="ja-JP" dirty="0" smtClean="0"/>
          </a:p>
          <a:p>
            <a:r>
              <a:rPr kumimoji="1" lang="ja-JP" altLang="en-US" dirty="0" smtClean="0"/>
              <a:t>賞品として，自社の製品やサービスを提供するという形で，健康マイレージ事業に協賛する企業も増えています。</a:t>
            </a:r>
          </a:p>
          <a:p>
            <a:r>
              <a:rPr kumimoji="1" lang="ja-JP" altLang="en-US" dirty="0" smtClean="0"/>
              <a:t>ピンクリボン運動に見られるがん予防の取り組みには、生命保険会社や銀行、そしてワクチン等の製薬メーカーも加わります。</a:t>
            </a:r>
            <a:endParaRPr kumimoji="1" lang="en-US" altLang="ja-JP" dirty="0" smtClean="0"/>
          </a:p>
          <a:p>
            <a:r>
              <a:rPr kumimoji="1" lang="ja-JP" altLang="en-US" dirty="0" smtClean="0"/>
              <a:t>また，商工会議所や企業主催イベントに健康ブースを出店するというケースも増えています。</a:t>
            </a:r>
            <a:endParaRPr kumimoji="1" lang="en-US" altLang="ja-JP" dirty="0" smtClean="0"/>
          </a:p>
          <a:p>
            <a:r>
              <a:rPr kumimoji="1" lang="ja-JP" altLang="en-US" dirty="0" smtClean="0"/>
              <a:t>健康ブースを設けることで，より多くの人の来場が期待できることから，商工会や企業にとってもメリットがあります。</a:t>
            </a:r>
            <a:endParaRPr kumimoji="1" lang="en-US" altLang="ja-JP" dirty="0" smtClean="0"/>
          </a:p>
          <a:p>
            <a:r>
              <a:rPr kumimoji="1" lang="ja-JP" altLang="en-US" dirty="0" smtClean="0"/>
              <a:t>行政にしてみれば，多くの人が集まる機会に啓発ができるので，健康づくりにおける効果が期待できます。</a:t>
            </a:r>
            <a:endParaRPr kumimoji="1" lang="en-US" altLang="ja-JP" dirty="0" smtClean="0"/>
          </a:p>
          <a:p>
            <a:r>
              <a:rPr kumimoji="1" lang="ja-JP" altLang="en-US" dirty="0" smtClean="0"/>
              <a:t>一方、健康まつりや食育まつりに、健康や食を事業活動している企業や事業組合に健康の視点で出店してもらうこともできます。</a:t>
            </a:r>
            <a:endParaRPr kumimoji="1" lang="en-US" altLang="ja-JP" dirty="0" smtClean="0"/>
          </a:p>
          <a:p>
            <a:r>
              <a:rPr kumimoji="1" lang="ja-JP" altLang="en-US" dirty="0" smtClean="0"/>
              <a:t>このように，企業の中心業務としての活動との連携は，行政と企業双方にとって，</a:t>
            </a:r>
            <a:r>
              <a:rPr kumimoji="1" lang="en-US" altLang="ja-JP" dirty="0" smtClean="0"/>
              <a:t>Win-Win</a:t>
            </a:r>
            <a:r>
              <a:rPr kumimoji="1" lang="ja-JP" altLang="en-US" dirty="0" smtClean="0"/>
              <a:t>の関係であることが，大きなポイントです。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D53D4A6C-67F5-4C13-BBCF-18E77EA5C254}" type="slidenum">
              <a:rPr kumimoji="1" lang="ja-JP" altLang="en-US" smtClean="0"/>
              <a:t>9</a:t>
            </a:fld>
            <a:endParaRPr kumimoji="1" lang="ja-JP" altLang="en-US"/>
          </a:p>
        </p:txBody>
      </p:sp>
    </p:spTree>
    <p:extLst>
      <p:ext uri="{BB962C8B-B14F-4D97-AF65-F5344CB8AC3E}">
        <p14:creationId xmlns:p14="http://schemas.microsoft.com/office/powerpoint/2010/main" val="2824168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9524E10-B397-4F33-B1C7-10B45B88EE04}"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0552F6-7963-4B80-9187-F7E64ADE6FD3}" type="slidenum">
              <a:rPr kumimoji="1" lang="ja-JP" altLang="en-US" smtClean="0"/>
              <a:t>‹#›</a:t>
            </a:fld>
            <a:endParaRPr kumimoji="1" lang="ja-JP" altLang="en-US"/>
          </a:p>
        </p:txBody>
      </p:sp>
    </p:spTree>
    <p:extLst>
      <p:ext uri="{BB962C8B-B14F-4D97-AF65-F5344CB8AC3E}">
        <p14:creationId xmlns:p14="http://schemas.microsoft.com/office/powerpoint/2010/main" val="2380702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9524E10-B397-4F33-B1C7-10B45B88EE04}"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0552F6-7963-4B80-9187-F7E64ADE6FD3}" type="slidenum">
              <a:rPr kumimoji="1" lang="ja-JP" altLang="en-US" smtClean="0"/>
              <a:t>‹#›</a:t>
            </a:fld>
            <a:endParaRPr kumimoji="1" lang="ja-JP" altLang="en-US"/>
          </a:p>
        </p:txBody>
      </p:sp>
    </p:spTree>
    <p:extLst>
      <p:ext uri="{BB962C8B-B14F-4D97-AF65-F5344CB8AC3E}">
        <p14:creationId xmlns:p14="http://schemas.microsoft.com/office/powerpoint/2010/main" val="1734605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9524E10-B397-4F33-B1C7-10B45B88EE04}"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0552F6-7963-4B80-9187-F7E64ADE6FD3}" type="slidenum">
              <a:rPr kumimoji="1" lang="ja-JP" altLang="en-US" smtClean="0"/>
              <a:t>‹#›</a:t>
            </a:fld>
            <a:endParaRPr kumimoji="1" lang="ja-JP" altLang="en-US"/>
          </a:p>
        </p:txBody>
      </p:sp>
    </p:spTree>
    <p:extLst>
      <p:ext uri="{BB962C8B-B14F-4D97-AF65-F5344CB8AC3E}">
        <p14:creationId xmlns:p14="http://schemas.microsoft.com/office/powerpoint/2010/main" val="2583147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304800"/>
            <a:ext cx="7772400" cy="1143000"/>
          </a:xfrm>
        </p:spPr>
        <p:txBody>
          <a:bodyPr/>
          <a:lstStyle/>
          <a:p>
            <a:r>
              <a:rPr lang="ja-JP" altLang="en-US" smtClean="0"/>
              <a:t>マスタ タイトルの書式設定</a:t>
            </a:r>
            <a:endParaRPr lang="ja-JP" altLang="en-US"/>
          </a:p>
        </p:txBody>
      </p:sp>
      <p:sp>
        <p:nvSpPr>
          <p:cNvPr id="3" name="グラフ プレースホルダ 2"/>
          <p:cNvSpPr>
            <a:spLocks noGrp="1"/>
          </p:cNvSpPr>
          <p:nvPr>
            <p:ph type="chart" idx="1"/>
          </p:nvPr>
        </p:nvSpPr>
        <p:spPr>
          <a:xfrm>
            <a:off x="838200" y="1905000"/>
            <a:ext cx="7772400" cy="4114800"/>
          </a:xfrm>
        </p:spPr>
        <p:txBody>
          <a:bodyPr/>
          <a:lstStyle/>
          <a:p>
            <a:pPr lvl="0"/>
            <a:endParaRPr lang="ja-JP" altLang="en-US" noProof="0" smtClean="0"/>
          </a:p>
        </p:txBody>
      </p:sp>
      <p:sp>
        <p:nvSpPr>
          <p:cNvPr id="4" name="Rectangle 65"/>
          <p:cNvSpPr>
            <a:spLocks noGrp="1" noChangeArrowheads="1"/>
          </p:cNvSpPr>
          <p:nvPr>
            <p:ph type="dt" sz="half" idx="10"/>
          </p:nvPr>
        </p:nvSpPr>
        <p:spPr/>
        <p:txBody>
          <a:bodyPr/>
          <a:lstStyle>
            <a:lvl1pPr fontAlgn="auto">
              <a:spcBef>
                <a:spcPts val="0"/>
              </a:spcBef>
              <a:spcAft>
                <a:spcPts val="0"/>
              </a:spcAft>
              <a:defRPr/>
            </a:lvl1pPr>
          </a:lstStyle>
          <a:p>
            <a:pPr>
              <a:defRPr/>
            </a:pPr>
            <a:endParaRPr lang="ja-JP" altLang="en-US"/>
          </a:p>
        </p:txBody>
      </p:sp>
      <p:sp>
        <p:nvSpPr>
          <p:cNvPr id="5" name="Rectangle 66"/>
          <p:cNvSpPr>
            <a:spLocks noGrp="1" noChangeArrowheads="1"/>
          </p:cNvSpPr>
          <p:nvPr>
            <p:ph type="ftr" sz="quarter" idx="11"/>
          </p:nvPr>
        </p:nvSpPr>
        <p:spPr/>
        <p:txBody>
          <a:bodyPr/>
          <a:lstStyle>
            <a:lvl1pPr fontAlgn="auto">
              <a:spcBef>
                <a:spcPts val="0"/>
              </a:spcBef>
              <a:spcAft>
                <a:spcPts val="0"/>
              </a:spcAft>
              <a:defRPr/>
            </a:lvl1pPr>
          </a:lstStyle>
          <a:p>
            <a:pPr>
              <a:defRPr/>
            </a:pPr>
            <a:endParaRPr lang="ja-JP" altLang="en-US"/>
          </a:p>
        </p:txBody>
      </p:sp>
      <p:sp>
        <p:nvSpPr>
          <p:cNvPr id="6" name="Rectangle 67"/>
          <p:cNvSpPr>
            <a:spLocks noGrp="1" noChangeArrowheads="1"/>
          </p:cNvSpPr>
          <p:nvPr>
            <p:ph type="sldNum" sz="quarter" idx="12"/>
          </p:nvPr>
        </p:nvSpPr>
        <p:spPr/>
        <p:txBody>
          <a:bodyPr/>
          <a:lstStyle>
            <a:lvl1pPr fontAlgn="auto">
              <a:spcBef>
                <a:spcPts val="0"/>
              </a:spcBef>
              <a:spcAft>
                <a:spcPts val="0"/>
              </a:spcAft>
              <a:defRPr/>
            </a:lvl1pPr>
          </a:lstStyle>
          <a:p>
            <a:pPr>
              <a:defRPr/>
            </a:pPr>
            <a:fld id="{24D31D81-540A-426F-B9B1-81487B0D08C3}" type="slidenum">
              <a:rPr lang="en-US" altLang="ja-JP"/>
              <a:pPr>
                <a:defRPr/>
              </a:pPr>
              <a:t>‹#›</a:t>
            </a:fld>
            <a:endParaRPr lang="en-US" altLang="ja-JP"/>
          </a:p>
        </p:txBody>
      </p:sp>
    </p:spTree>
    <p:extLst>
      <p:ext uri="{BB962C8B-B14F-4D97-AF65-F5344CB8AC3E}">
        <p14:creationId xmlns:p14="http://schemas.microsoft.com/office/powerpoint/2010/main" val="3699112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9524E10-B397-4F33-B1C7-10B45B88EE04}"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0552F6-7963-4B80-9187-F7E64ADE6FD3}" type="slidenum">
              <a:rPr kumimoji="1" lang="ja-JP" altLang="en-US" smtClean="0"/>
              <a:t>‹#›</a:t>
            </a:fld>
            <a:endParaRPr kumimoji="1" lang="ja-JP" altLang="en-US"/>
          </a:p>
        </p:txBody>
      </p:sp>
    </p:spTree>
    <p:extLst>
      <p:ext uri="{BB962C8B-B14F-4D97-AF65-F5344CB8AC3E}">
        <p14:creationId xmlns:p14="http://schemas.microsoft.com/office/powerpoint/2010/main" val="3780549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9524E10-B397-4F33-B1C7-10B45B88EE04}" type="datetimeFigureOut">
              <a:rPr kumimoji="1" lang="ja-JP" altLang="en-US" smtClean="0"/>
              <a:t>2015/3/1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0552F6-7963-4B80-9187-F7E64ADE6FD3}" type="slidenum">
              <a:rPr kumimoji="1" lang="ja-JP" altLang="en-US" smtClean="0"/>
              <a:t>‹#›</a:t>
            </a:fld>
            <a:endParaRPr kumimoji="1" lang="ja-JP" altLang="en-US"/>
          </a:p>
        </p:txBody>
      </p:sp>
    </p:spTree>
    <p:extLst>
      <p:ext uri="{BB962C8B-B14F-4D97-AF65-F5344CB8AC3E}">
        <p14:creationId xmlns:p14="http://schemas.microsoft.com/office/powerpoint/2010/main" val="2901931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9524E10-B397-4F33-B1C7-10B45B88EE04}" type="datetimeFigureOut">
              <a:rPr kumimoji="1" lang="ja-JP" altLang="en-US" smtClean="0"/>
              <a:t>2015/3/1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0552F6-7963-4B80-9187-F7E64ADE6FD3}" type="slidenum">
              <a:rPr kumimoji="1" lang="ja-JP" altLang="en-US" smtClean="0"/>
              <a:t>‹#›</a:t>
            </a:fld>
            <a:endParaRPr kumimoji="1" lang="ja-JP" altLang="en-US"/>
          </a:p>
        </p:txBody>
      </p:sp>
    </p:spTree>
    <p:extLst>
      <p:ext uri="{BB962C8B-B14F-4D97-AF65-F5344CB8AC3E}">
        <p14:creationId xmlns:p14="http://schemas.microsoft.com/office/powerpoint/2010/main" val="4258631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9524E10-B397-4F33-B1C7-10B45B88EE04}" type="datetimeFigureOut">
              <a:rPr kumimoji="1" lang="ja-JP" altLang="en-US" smtClean="0"/>
              <a:t>2015/3/1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F0552F6-7963-4B80-9187-F7E64ADE6FD3}" type="slidenum">
              <a:rPr kumimoji="1" lang="ja-JP" altLang="en-US" smtClean="0"/>
              <a:t>‹#›</a:t>
            </a:fld>
            <a:endParaRPr kumimoji="1" lang="ja-JP" altLang="en-US"/>
          </a:p>
        </p:txBody>
      </p:sp>
    </p:spTree>
    <p:extLst>
      <p:ext uri="{BB962C8B-B14F-4D97-AF65-F5344CB8AC3E}">
        <p14:creationId xmlns:p14="http://schemas.microsoft.com/office/powerpoint/2010/main" val="957030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9524E10-B397-4F33-B1C7-10B45B88EE04}" type="datetimeFigureOut">
              <a:rPr kumimoji="1" lang="ja-JP" altLang="en-US" smtClean="0"/>
              <a:t>2015/3/1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F0552F6-7963-4B80-9187-F7E64ADE6FD3}" type="slidenum">
              <a:rPr kumimoji="1" lang="ja-JP" altLang="en-US" smtClean="0"/>
              <a:t>‹#›</a:t>
            </a:fld>
            <a:endParaRPr kumimoji="1" lang="ja-JP" altLang="en-US"/>
          </a:p>
        </p:txBody>
      </p:sp>
    </p:spTree>
    <p:extLst>
      <p:ext uri="{BB962C8B-B14F-4D97-AF65-F5344CB8AC3E}">
        <p14:creationId xmlns:p14="http://schemas.microsoft.com/office/powerpoint/2010/main" val="2116238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9524E10-B397-4F33-B1C7-10B45B88EE04}" type="datetimeFigureOut">
              <a:rPr kumimoji="1" lang="ja-JP" altLang="en-US" smtClean="0"/>
              <a:t>2015/3/1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F0552F6-7963-4B80-9187-F7E64ADE6FD3}" type="slidenum">
              <a:rPr kumimoji="1" lang="ja-JP" altLang="en-US" smtClean="0"/>
              <a:t>‹#›</a:t>
            </a:fld>
            <a:endParaRPr kumimoji="1" lang="ja-JP" altLang="en-US"/>
          </a:p>
        </p:txBody>
      </p:sp>
    </p:spTree>
    <p:extLst>
      <p:ext uri="{BB962C8B-B14F-4D97-AF65-F5344CB8AC3E}">
        <p14:creationId xmlns:p14="http://schemas.microsoft.com/office/powerpoint/2010/main" val="246480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9524E10-B397-4F33-B1C7-10B45B88EE04}" type="datetimeFigureOut">
              <a:rPr kumimoji="1" lang="ja-JP" altLang="en-US" smtClean="0"/>
              <a:t>2015/3/1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0552F6-7963-4B80-9187-F7E64ADE6FD3}" type="slidenum">
              <a:rPr kumimoji="1" lang="ja-JP" altLang="en-US" smtClean="0"/>
              <a:t>‹#›</a:t>
            </a:fld>
            <a:endParaRPr kumimoji="1" lang="ja-JP" altLang="en-US"/>
          </a:p>
        </p:txBody>
      </p:sp>
    </p:spTree>
    <p:extLst>
      <p:ext uri="{BB962C8B-B14F-4D97-AF65-F5344CB8AC3E}">
        <p14:creationId xmlns:p14="http://schemas.microsoft.com/office/powerpoint/2010/main" val="2181443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9524E10-B397-4F33-B1C7-10B45B88EE04}" type="datetimeFigureOut">
              <a:rPr kumimoji="1" lang="ja-JP" altLang="en-US" smtClean="0"/>
              <a:t>2015/3/1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0552F6-7963-4B80-9187-F7E64ADE6FD3}" type="slidenum">
              <a:rPr kumimoji="1" lang="ja-JP" altLang="en-US" smtClean="0"/>
              <a:t>‹#›</a:t>
            </a:fld>
            <a:endParaRPr kumimoji="1" lang="ja-JP" altLang="en-US"/>
          </a:p>
        </p:txBody>
      </p:sp>
    </p:spTree>
    <p:extLst>
      <p:ext uri="{BB962C8B-B14F-4D97-AF65-F5344CB8AC3E}">
        <p14:creationId xmlns:p14="http://schemas.microsoft.com/office/powerpoint/2010/main" val="3468415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tile tx="0" ty="0" sx="100000" sy="100000" flip="none" algn="tl"/>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524E10-B397-4F33-B1C7-10B45B88EE04}" type="datetimeFigureOut">
              <a:rPr kumimoji="1" lang="ja-JP" altLang="en-US" smtClean="0"/>
              <a:t>2015/3/1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0552F6-7963-4B80-9187-F7E64ADE6FD3}" type="slidenum">
              <a:rPr kumimoji="1" lang="ja-JP" altLang="en-US" smtClean="0"/>
              <a:t>‹#›</a:t>
            </a:fld>
            <a:endParaRPr kumimoji="1" lang="ja-JP" altLang="en-US"/>
          </a:p>
        </p:txBody>
      </p:sp>
    </p:spTree>
    <p:extLst>
      <p:ext uri="{BB962C8B-B14F-4D97-AF65-F5344CB8AC3E}">
        <p14:creationId xmlns:p14="http://schemas.microsoft.com/office/powerpoint/2010/main" val="762683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700808"/>
            <a:ext cx="7772400" cy="2880319"/>
          </a:xfrm>
        </p:spPr>
        <p:txBody>
          <a:bodyPr>
            <a:normAutofit/>
          </a:bodyPr>
          <a:lstStyle/>
          <a:p>
            <a:pPr>
              <a:lnSpc>
                <a:spcPct val="150000"/>
              </a:lnSpc>
            </a:pPr>
            <a:r>
              <a:rPr lang="ja-JP" altLang="ja-JP" dirty="0">
                <a:solidFill>
                  <a:srgbClr val="FF0000"/>
                </a:solidFill>
              </a:rPr>
              <a:t>職域をベースとしたソーシャル・キャピタルの醸成と</a:t>
            </a:r>
            <a:r>
              <a:rPr lang="ja-JP" altLang="ja-JP" dirty="0" smtClean="0">
                <a:solidFill>
                  <a:srgbClr val="FF0000"/>
                </a:solidFill>
              </a:rPr>
              <a:t>活用</a:t>
            </a:r>
            <a:endParaRPr kumimoji="1" lang="ja-JP" altLang="en-US" dirty="0">
              <a:solidFill>
                <a:srgbClr val="FF0000"/>
              </a:solidFill>
            </a:endParaRPr>
          </a:p>
        </p:txBody>
      </p:sp>
    </p:spTree>
    <p:extLst>
      <p:ext uri="{BB962C8B-B14F-4D97-AF65-F5344CB8AC3E}">
        <p14:creationId xmlns:p14="http://schemas.microsoft.com/office/powerpoint/2010/main" val="18284303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32656"/>
            <a:ext cx="8229600" cy="1143000"/>
          </a:xfrm>
        </p:spPr>
        <p:txBody>
          <a:bodyPr>
            <a:noAutofit/>
          </a:bodyPr>
          <a:lstStyle/>
          <a:p>
            <a:pPr>
              <a:lnSpc>
                <a:spcPts val="4900"/>
              </a:lnSpc>
            </a:pPr>
            <a:r>
              <a:rPr lang="ja-JP" altLang="en-US" sz="3600" dirty="0">
                <a:solidFill>
                  <a:srgbClr val="FF0000"/>
                </a:solidFill>
              </a:rPr>
              <a:t>職域をベースと</a:t>
            </a:r>
            <a:r>
              <a:rPr lang="ja-JP" altLang="en-US" sz="3600" dirty="0" smtClean="0">
                <a:solidFill>
                  <a:srgbClr val="FF0000"/>
                </a:solidFill>
              </a:rPr>
              <a:t>したＳＣの</a:t>
            </a:r>
            <a:r>
              <a:rPr lang="ja-JP" altLang="en-US" sz="3600" dirty="0">
                <a:solidFill>
                  <a:srgbClr val="FF0000"/>
                </a:solidFill>
              </a:rPr>
              <a:t>活用</a:t>
            </a:r>
            <a:r>
              <a:rPr lang="ja-JP" altLang="en-US" sz="3600" dirty="0" smtClean="0">
                <a:solidFill>
                  <a:srgbClr val="FF0000"/>
                </a:solidFill>
              </a:rPr>
              <a:t>事例（３）</a:t>
            </a:r>
            <a:r>
              <a:rPr lang="en-US" altLang="ja-JP" sz="3200" dirty="0" smtClean="0">
                <a:solidFill>
                  <a:srgbClr val="FF0000"/>
                </a:solidFill>
              </a:rPr>
              <a:t/>
            </a:r>
            <a:br>
              <a:rPr lang="en-US" altLang="ja-JP" sz="3200" dirty="0" smtClean="0">
                <a:solidFill>
                  <a:srgbClr val="FF0000"/>
                </a:solidFill>
              </a:rPr>
            </a:br>
            <a:r>
              <a:rPr lang="ja-JP" altLang="en-US" sz="3200" dirty="0" smtClean="0">
                <a:solidFill>
                  <a:srgbClr val="FF33CC"/>
                </a:solidFill>
                <a:effectLst>
                  <a:outerShdw blurRad="38100" dist="38100" dir="2700000" algn="tl">
                    <a:srgbClr val="000000">
                      <a:alpha val="43137"/>
                    </a:srgbClr>
                  </a:outerShdw>
                </a:effectLst>
              </a:rPr>
              <a:t>（社会貢献としての活動）</a:t>
            </a:r>
            <a:endParaRPr kumimoji="1" lang="ja-JP" altLang="en-US" sz="3200" dirty="0">
              <a:solidFill>
                <a:srgbClr val="FF33CC"/>
              </a:solidFill>
              <a:effectLst>
                <a:outerShdw blurRad="38100" dist="38100" dir="2700000" algn="tl">
                  <a:srgbClr val="000000">
                    <a:alpha val="43137"/>
                  </a:srgbClr>
                </a:outerShdw>
              </a:effectLst>
            </a:endParaRPr>
          </a:p>
        </p:txBody>
      </p:sp>
      <p:sp>
        <p:nvSpPr>
          <p:cNvPr id="3" name="コンテンツ プレースホルダー 2"/>
          <p:cNvSpPr>
            <a:spLocks noGrp="1"/>
          </p:cNvSpPr>
          <p:nvPr>
            <p:ph idx="1"/>
          </p:nvPr>
        </p:nvSpPr>
        <p:spPr>
          <a:xfrm>
            <a:off x="467544" y="1700808"/>
            <a:ext cx="8229600" cy="4680520"/>
          </a:xfrm>
        </p:spPr>
        <p:txBody>
          <a:bodyPr>
            <a:noAutofit/>
          </a:bodyPr>
          <a:lstStyle/>
          <a:p>
            <a:pPr lvl="1">
              <a:lnSpc>
                <a:spcPts val="4200"/>
              </a:lnSpc>
              <a:buFont typeface="Arial" panose="020B0604020202020204" pitchFamily="34" charset="0"/>
              <a:buChar char="•"/>
            </a:pPr>
            <a:r>
              <a:rPr lang="ja-JP" altLang="en-US" dirty="0" smtClean="0">
                <a:solidFill>
                  <a:srgbClr val="0000FF"/>
                </a:solidFill>
              </a:rPr>
              <a:t>災害時の物資の提供や津波避難場所の提供等の協定</a:t>
            </a:r>
            <a:endParaRPr lang="en-US" altLang="ja-JP" dirty="0" smtClean="0">
              <a:solidFill>
                <a:srgbClr val="0000FF"/>
              </a:solidFill>
            </a:endParaRPr>
          </a:p>
          <a:p>
            <a:pPr lvl="1">
              <a:lnSpc>
                <a:spcPts val="4200"/>
              </a:lnSpc>
              <a:buFont typeface="Arial" panose="020B0604020202020204" pitchFamily="34" charset="0"/>
              <a:buChar char="•"/>
            </a:pPr>
            <a:r>
              <a:rPr lang="ja-JP" altLang="en-US" dirty="0" smtClean="0">
                <a:solidFill>
                  <a:srgbClr val="0000FF"/>
                </a:solidFill>
              </a:rPr>
              <a:t>現役従業員が積極的に地域活動</a:t>
            </a:r>
            <a:endParaRPr lang="en-US" altLang="ja-JP" dirty="0" smtClean="0">
              <a:solidFill>
                <a:srgbClr val="0000FF"/>
              </a:solidFill>
            </a:endParaRPr>
          </a:p>
          <a:p>
            <a:pPr lvl="1">
              <a:lnSpc>
                <a:spcPts val="4200"/>
              </a:lnSpc>
              <a:buFont typeface="Arial" panose="020B0604020202020204" pitchFamily="34" charset="0"/>
              <a:buChar char="•"/>
            </a:pPr>
            <a:r>
              <a:rPr lang="ja-JP" altLang="en-US" dirty="0" smtClean="0">
                <a:solidFill>
                  <a:srgbClr val="0000FF"/>
                </a:solidFill>
              </a:rPr>
              <a:t>ボランティア休暇</a:t>
            </a:r>
            <a:endParaRPr lang="en-US" altLang="ja-JP" dirty="0" smtClean="0">
              <a:solidFill>
                <a:srgbClr val="0000FF"/>
              </a:solidFill>
            </a:endParaRPr>
          </a:p>
          <a:p>
            <a:pPr lvl="1">
              <a:lnSpc>
                <a:spcPts val="4200"/>
              </a:lnSpc>
              <a:buFont typeface="Arial" panose="020B0604020202020204" pitchFamily="34" charset="0"/>
              <a:buChar char="•"/>
            </a:pPr>
            <a:r>
              <a:rPr lang="ja-JP" altLang="en-US" dirty="0" smtClean="0">
                <a:solidFill>
                  <a:srgbClr val="0000FF"/>
                </a:solidFill>
              </a:rPr>
              <a:t>同じ会社の退職者を中心とした地域での活動</a:t>
            </a:r>
            <a:endParaRPr lang="en-US" altLang="ja-JP" dirty="0">
              <a:solidFill>
                <a:srgbClr val="0000FF"/>
              </a:solidFill>
            </a:endParaRPr>
          </a:p>
          <a:p>
            <a:pPr lvl="1">
              <a:lnSpc>
                <a:spcPts val="4200"/>
              </a:lnSpc>
              <a:buFont typeface="Arial" panose="020B0604020202020204" pitchFamily="34" charset="0"/>
              <a:buChar char="•"/>
            </a:pPr>
            <a:r>
              <a:rPr lang="ja-JP" altLang="en-US" dirty="0" smtClean="0">
                <a:solidFill>
                  <a:srgbClr val="0000FF"/>
                </a:solidFill>
              </a:rPr>
              <a:t>県職員及びＯＢなどによる清掃活動</a:t>
            </a:r>
            <a:endParaRPr lang="en-US" altLang="ja-JP" dirty="0" smtClean="0">
              <a:solidFill>
                <a:srgbClr val="0000FF"/>
              </a:solidFill>
            </a:endParaRPr>
          </a:p>
          <a:p>
            <a:pPr>
              <a:lnSpc>
                <a:spcPts val="4200"/>
              </a:lnSpc>
            </a:pPr>
            <a:endParaRPr kumimoji="1" lang="ja-JP" altLang="en-US" sz="4000" dirty="0">
              <a:solidFill>
                <a:srgbClr val="0000FF"/>
              </a:solidFill>
            </a:endParaRPr>
          </a:p>
        </p:txBody>
      </p:sp>
    </p:spTree>
    <p:extLst>
      <p:ext uri="{BB962C8B-B14F-4D97-AF65-F5344CB8AC3E}">
        <p14:creationId xmlns:p14="http://schemas.microsoft.com/office/powerpoint/2010/main" val="3209973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円/楕円 45"/>
          <p:cNvSpPr/>
          <p:nvPr/>
        </p:nvSpPr>
        <p:spPr>
          <a:xfrm>
            <a:off x="323528" y="4469848"/>
            <a:ext cx="4248472" cy="1802766"/>
          </a:xfrm>
          <a:prstGeom prst="ellipse">
            <a:avLst/>
          </a:prstGeom>
          <a:solidFill>
            <a:srgbClr val="008000"/>
          </a:solidFill>
          <a:ln/>
          <a:effectLst>
            <a:glow rad="228600">
              <a:schemeClr val="accent6">
                <a:satMod val="175000"/>
                <a:alpha val="40000"/>
              </a:schemeClr>
            </a:glow>
            <a:outerShdw blurRad="40000" dist="23000" dir="5400000" rotWithShape="0">
              <a:srgbClr val="000000">
                <a:alpha val="35000"/>
              </a:srgbClr>
            </a:outerShdw>
            <a:softEdge rad="635000"/>
          </a:effectLst>
        </p:spPr>
        <p:style>
          <a:lnRef idx="0">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endParaRPr lang="ja-JP" altLang="en-US" sz="1400" b="1" dirty="0">
              <a:solidFill>
                <a:prstClr val="white"/>
              </a:solidFill>
            </a:endParaRPr>
          </a:p>
        </p:txBody>
      </p:sp>
      <p:sp>
        <p:nvSpPr>
          <p:cNvPr id="10" name="円/楕円 9"/>
          <p:cNvSpPr/>
          <p:nvPr/>
        </p:nvSpPr>
        <p:spPr>
          <a:xfrm>
            <a:off x="4640833" y="883320"/>
            <a:ext cx="4499992" cy="1872208"/>
          </a:xfrm>
          <a:prstGeom prst="ellipse">
            <a:avLst/>
          </a:prstGeom>
          <a:solidFill>
            <a:srgbClr val="99FF99"/>
          </a:solidFill>
          <a:ln/>
          <a:effectLst>
            <a:glow rad="228600">
              <a:schemeClr val="accent6">
                <a:satMod val="175000"/>
                <a:alpha val="40000"/>
              </a:schemeClr>
            </a:glow>
            <a:outerShdw blurRad="40000" dist="23000" dir="5400000" rotWithShape="0">
              <a:srgbClr val="000000">
                <a:alpha val="35000"/>
              </a:srgbClr>
            </a:outerShdw>
            <a:softEdge rad="635000"/>
          </a:effectLst>
        </p:spPr>
        <p:style>
          <a:lnRef idx="0">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endParaRPr lang="ja-JP" altLang="en-US" sz="1400" b="1" dirty="0">
              <a:solidFill>
                <a:prstClr val="white"/>
              </a:solidFill>
            </a:endParaRPr>
          </a:p>
        </p:txBody>
      </p:sp>
      <p:sp>
        <p:nvSpPr>
          <p:cNvPr id="11" name="正方形/長方形 10"/>
          <p:cNvSpPr/>
          <p:nvPr/>
        </p:nvSpPr>
        <p:spPr>
          <a:xfrm>
            <a:off x="6351588" y="771525"/>
            <a:ext cx="1871662" cy="4699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prstClr val="white"/>
                </a:solidFill>
              </a:rPr>
              <a:t>志に基づく縁</a:t>
            </a:r>
          </a:p>
        </p:txBody>
      </p:sp>
      <p:sp>
        <p:nvSpPr>
          <p:cNvPr id="15" name="円/楕円 14"/>
          <p:cNvSpPr/>
          <p:nvPr/>
        </p:nvSpPr>
        <p:spPr>
          <a:xfrm>
            <a:off x="4583170" y="4442067"/>
            <a:ext cx="4536504" cy="1767011"/>
          </a:xfrm>
          <a:prstGeom prst="ellipse">
            <a:avLst/>
          </a:prstGeom>
          <a:solidFill>
            <a:srgbClr val="FFC000"/>
          </a:solidFill>
          <a:ln/>
          <a:effectLst>
            <a:glow rad="101600">
              <a:schemeClr val="accent1">
                <a:satMod val="175000"/>
                <a:alpha val="40000"/>
              </a:schemeClr>
            </a:glow>
            <a:outerShdw blurRad="40000" dist="23000" dir="5400000" rotWithShape="0">
              <a:srgbClr val="000000">
                <a:alpha val="35000"/>
              </a:srgbClr>
            </a:outerShdw>
            <a:softEdge rad="31750"/>
          </a:effectLst>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endParaRPr lang="en-US" altLang="ja-JP" sz="1600" b="1" dirty="0">
              <a:solidFill>
                <a:prstClr val="black"/>
              </a:solidFill>
            </a:endParaRPr>
          </a:p>
          <a:p>
            <a:pPr algn="ctr" fontAlgn="auto">
              <a:spcBef>
                <a:spcPts val="0"/>
              </a:spcBef>
              <a:spcAft>
                <a:spcPts val="0"/>
              </a:spcAft>
              <a:defRPr/>
            </a:pPr>
            <a:endParaRPr lang="en-US" altLang="ja-JP" sz="1400" dirty="0">
              <a:solidFill>
                <a:prstClr val="white"/>
              </a:solidFill>
            </a:endParaRPr>
          </a:p>
        </p:txBody>
      </p:sp>
      <p:sp>
        <p:nvSpPr>
          <p:cNvPr id="26" name="円/楕円 25"/>
          <p:cNvSpPr/>
          <p:nvPr/>
        </p:nvSpPr>
        <p:spPr>
          <a:xfrm>
            <a:off x="-1" y="908049"/>
            <a:ext cx="3672407" cy="1831446"/>
          </a:xfrm>
          <a:prstGeom prst="ellipse">
            <a:avLst/>
          </a:prstGeom>
          <a:solidFill>
            <a:srgbClr val="FF3300"/>
          </a:solidFill>
          <a:ln/>
          <a:effectLst>
            <a:outerShdw blurRad="40000" dist="23000" dir="5400000" rotWithShape="0">
              <a:srgbClr val="000000">
                <a:alpha val="35000"/>
              </a:srgbClr>
            </a:outerShdw>
            <a:softEdge rad="31750"/>
          </a:effectLst>
        </p:spPr>
        <p:style>
          <a:lnRef idx="1">
            <a:schemeClr val="accent6"/>
          </a:lnRef>
          <a:fillRef idx="3">
            <a:schemeClr val="accent6"/>
          </a:fillRef>
          <a:effectRef idx="2">
            <a:schemeClr val="accent6"/>
          </a:effectRef>
          <a:fontRef idx="minor">
            <a:schemeClr val="lt1"/>
          </a:fontRef>
        </p:style>
        <p:txBody>
          <a:bodyPr anchor="ctr"/>
          <a:lstStyle/>
          <a:p>
            <a:pPr algn="ctr" fontAlgn="auto">
              <a:spcBef>
                <a:spcPts val="0"/>
              </a:spcBef>
              <a:spcAft>
                <a:spcPts val="0"/>
              </a:spcAft>
              <a:defRPr/>
            </a:pPr>
            <a:endParaRPr lang="en-US" altLang="ja-JP" sz="1600" b="1" dirty="0">
              <a:solidFill>
                <a:prstClr val="white"/>
              </a:solidFill>
            </a:endParaRPr>
          </a:p>
        </p:txBody>
      </p:sp>
      <p:sp>
        <p:nvSpPr>
          <p:cNvPr id="33" name="円/楕円 32"/>
          <p:cNvSpPr/>
          <p:nvPr/>
        </p:nvSpPr>
        <p:spPr>
          <a:xfrm>
            <a:off x="395288" y="908050"/>
            <a:ext cx="8569325" cy="5616575"/>
          </a:xfrm>
          <a:prstGeom prst="ellipse">
            <a:avLst/>
          </a:prstGeom>
          <a:noFill/>
          <a:ln w="31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36" name="円/楕円 35"/>
          <p:cNvSpPr/>
          <p:nvPr/>
        </p:nvSpPr>
        <p:spPr>
          <a:xfrm>
            <a:off x="1692275" y="1773238"/>
            <a:ext cx="5832475" cy="3960812"/>
          </a:xfrm>
          <a:prstGeom prst="ellipse">
            <a:avLst/>
          </a:prstGeom>
          <a:no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prstClr val="white"/>
              </a:solidFill>
            </a:endParaRPr>
          </a:p>
        </p:txBody>
      </p:sp>
      <p:sp>
        <p:nvSpPr>
          <p:cNvPr id="38" name="円/楕円 37"/>
          <p:cNvSpPr/>
          <p:nvPr/>
        </p:nvSpPr>
        <p:spPr>
          <a:xfrm>
            <a:off x="2987675" y="3141663"/>
            <a:ext cx="3313113" cy="1008062"/>
          </a:xfrm>
          <a:prstGeom prst="ellipse">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prstClr val="white"/>
              </a:solidFill>
            </a:endParaRPr>
          </a:p>
        </p:txBody>
      </p:sp>
      <p:sp>
        <p:nvSpPr>
          <p:cNvPr id="18" name="正方形/長方形 17"/>
          <p:cNvSpPr/>
          <p:nvPr/>
        </p:nvSpPr>
        <p:spPr>
          <a:xfrm>
            <a:off x="6135688" y="4379913"/>
            <a:ext cx="1752600" cy="488950"/>
          </a:xfrm>
          <a:prstGeom prst="rect">
            <a:avLst/>
          </a:prstGeom>
          <a:solidFill>
            <a:schemeClr val="tx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prstClr val="white"/>
                </a:solidFill>
              </a:rPr>
              <a:t>企業・保険者</a:t>
            </a:r>
          </a:p>
        </p:txBody>
      </p:sp>
      <p:sp>
        <p:nvSpPr>
          <p:cNvPr id="42" name="円/楕円 41"/>
          <p:cNvSpPr/>
          <p:nvPr/>
        </p:nvSpPr>
        <p:spPr>
          <a:xfrm>
            <a:off x="3560713" y="2540099"/>
            <a:ext cx="2304256" cy="2328764"/>
          </a:xfrm>
          <a:prstGeom prst="ellipse">
            <a:avLst/>
          </a:prstGeom>
          <a:solidFill>
            <a:srgbClr val="FFFF99">
              <a:alpha val="59000"/>
            </a:srgbClr>
          </a:solidFill>
          <a:ln/>
          <a:effectLst>
            <a:glow rad="228600">
              <a:schemeClr val="accent3">
                <a:satMod val="175000"/>
                <a:alpha val="40000"/>
              </a:schemeClr>
            </a:glow>
            <a:outerShdw blurRad="40000" dist="23000" dir="5400000" rotWithShape="0">
              <a:srgbClr val="000000">
                <a:alpha val="35000"/>
              </a:srgbClr>
            </a:outerShdw>
          </a:effectLst>
        </p:spPr>
        <p:style>
          <a:lnRef idx="0">
            <a:schemeClr val="accent3"/>
          </a:lnRef>
          <a:fillRef idx="3">
            <a:schemeClr val="accent3"/>
          </a:fillRef>
          <a:effectRef idx="3">
            <a:schemeClr val="accent3"/>
          </a:effectRef>
          <a:fontRef idx="minor">
            <a:schemeClr val="lt1"/>
          </a:fontRef>
        </p:style>
        <p:txBody>
          <a:bodyPr anchor="ctr"/>
          <a:lstStyle/>
          <a:p>
            <a:pPr algn="ctr" fontAlgn="auto">
              <a:spcBef>
                <a:spcPts val="0"/>
              </a:spcBef>
              <a:spcAft>
                <a:spcPts val="0"/>
              </a:spcAft>
              <a:defRPr/>
            </a:pPr>
            <a:endParaRPr lang="ja-JP" altLang="en-US" sz="1400" b="1" dirty="0">
              <a:solidFill>
                <a:prstClr val="white"/>
              </a:solidFill>
            </a:endParaRPr>
          </a:p>
        </p:txBody>
      </p:sp>
      <p:sp>
        <p:nvSpPr>
          <p:cNvPr id="41" name="正方形/長方形 40"/>
          <p:cNvSpPr/>
          <p:nvPr/>
        </p:nvSpPr>
        <p:spPr>
          <a:xfrm>
            <a:off x="1439863" y="771525"/>
            <a:ext cx="1058862" cy="514350"/>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prstClr val="white"/>
                </a:solidFill>
              </a:rPr>
              <a:t>学校</a:t>
            </a:r>
          </a:p>
        </p:txBody>
      </p:sp>
      <p:sp>
        <p:nvSpPr>
          <p:cNvPr id="43" name="正方形/長方形 42"/>
          <p:cNvSpPr/>
          <p:nvPr/>
        </p:nvSpPr>
        <p:spPr>
          <a:xfrm>
            <a:off x="5724525" y="1125538"/>
            <a:ext cx="3419475" cy="1295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a:solidFill>
                  <a:srgbClr val="000000"/>
                </a:solidFill>
                <a:latin typeface="Calibri" pitchFamily="34" charset="0"/>
              </a:rPr>
              <a:t>価値観や経験を共有し、健康課題の解決に強い動機をもつネットワーク</a:t>
            </a:r>
            <a:endParaRPr lang="en-US" altLang="ja-JP" sz="1600" b="1">
              <a:solidFill>
                <a:srgbClr val="000000"/>
              </a:solidFill>
              <a:latin typeface="Calibri" pitchFamily="34" charset="0"/>
            </a:endParaRPr>
          </a:p>
          <a:p>
            <a:pPr algn="ctr">
              <a:defRPr/>
            </a:pPr>
            <a:r>
              <a:rPr lang="ja-JP" altLang="en-US" sz="1600" b="1">
                <a:solidFill>
                  <a:srgbClr val="000000"/>
                </a:solidFill>
                <a:latin typeface="Calibri" pitchFamily="34" charset="0"/>
              </a:rPr>
              <a:t>（例：保健活動推進員、食生活改善推進員、患者会、ＮＰＯ等）</a:t>
            </a:r>
          </a:p>
        </p:txBody>
      </p:sp>
      <p:sp>
        <p:nvSpPr>
          <p:cNvPr id="44" name="正方形/長方形 43"/>
          <p:cNvSpPr/>
          <p:nvPr/>
        </p:nvSpPr>
        <p:spPr>
          <a:xfrm>
            <a:off x="511175" y="1341438"/>
            <a:ext cx="2663825" cy="863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rgbClr val="FFFFFF"/>
                </a:solidFill>
                <a:latin typeface="Calibri" pitchFamily="34" charset="0"/>
              </a:rPr>
              <a:t>児童生徒やＰＴＡのほか、</a:t>
            </a:r>
            <a:endParaRPr lang="en-US" altLang="ja-JP" sz="1600" b="1" dirty="0">
              <a:solidFill>
                <a:srgbClr val="FFFFFF"/>
              </a:solidFill>
              <a:latin typeface="Calibri" pitchFamily="34" charset="0"/>
            </a:endParaRPr>
          </a:p>
          <a:p>
            <a:pPr algn="ctr">
              <a:defRPr/>
            </a:pPr>
            <a:r>
              <a:rPr lang="ja-JP" altLang="en-US" sz="1600" b="1" dirty="0">
                <a:solidFill>
                  <a:srgbClr val="FFFFFF"/>
                </a:solidFill>
                <a:latin typeface="Calibri" pitchFamily="34" charset="0"/>
              </a:rPr>
              <a:t>地域住民の活動・交流の場</a:t>
            </a:r>
          </a:p>
        </p:txBody>
      </p:sp>
      <p:sp>
        <p:nvSpPr>
          <p:cNvPr id="35" name="正方形/長方形 34"/>
          <p:cNvSpPr/>
          <p:nvPr/>
        </p:nvSpPr>
        <p:spPr>
          <a:xfrm>
            <a:off x="3924300" y="836613"/>
            <a:ext cx="1368425" cy="5762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rgbClr val="C00000"/>
                </a:solidFill>
                <a:latin typeface="Calibri" pitchFamily="34" charset="0"/>
              </a:rPr>
              <a:t>地縁</a:t>
            </a:r>
          </a:p>
        </p:txBody>
      </p:sp>
      <p:sp>
        <p:nvSpPr>
          <p:cNvPr id="45" name="正方形/長方形 44"/>
          <p:cNvSpPr/>
          <p:nvPr/>
        </p:nvSpPr>
        <p:spPr>
          <a:xfrm>
            <a:off x="5256213" y="4803775"/>
            <a:ext cx="3168650" cy="1295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rgbClr val="000000"/>
                </a:solidFill>
                <a:latin typeface="Calibri" pitchFamily="34" charset="0"/>
              </a:rPr>
              <a:t>労働者やその家族の健康管理を担うと共に、地域社会への社会的責任を果たすことが求められる場</a:t>
            </a:r>
          </a:p>
        </p:txBody>
      </p:sp>
      <p:sp>
        <p:nvSpPr>
          <p:cNvPr id="47" name="正方形/長方形 46"/>
          <p:cNvSpPr/>
          <p:nvPr/>
        </p:nvSpPr>
        <p:spPr>
          <a:xfrm>
            <a:off x="1403350" y="4292600"/>
            <a:ext cx="1944688" cy="5032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prstClr val="black"/>
                </a:solidFill>
              </a:rPr>
              <a:t>営業者による連帯</a:t>
            </a:r>
          </a:p>
        </p:txBody>
      </p:sp>
      <p:sp>
        <p:nvSpPr>
          <p:cNvPr id="48" name="正方形/長方形 47"/>
          <p:cNvSpPr/>
          <p:nvPr/>
        </p:nvSpPr>
        <p:spPr>
          <a:xfrm>
            <a:off x="827088" y="4941888"/>
            <a:ext cx="3168650" cy="9366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rgbClr val="FFFFFF"/>
                </a:solidFill>
                <a:latin typeface="Calibri" pitchFamily="34" charset="0"/>
              </a:rPr>
              <a:t>業を通じて住民の健康課題を</a:t>
            </a:r>
            <a:endParaRPr lang="en-US" altLang="ja-JP" sz="1600" b="1" dirty="0">
              <a:solidFill>
                <a:srgbClr val="FFFFFF"/>
              </a:solidFill>
              <a:latin typeface="Calibri" pitchFamily="34" charset="0"/>
            </a:endParaRPr>
          </a:p>
          <a:p>
            <a:pPr algn="ctr">
              <a:defRPr/>
            </a:pPr>
            <a:r>
              <a:rPr lang="ja-JP" altLang="en-US" sz="1600" b="1" dirty="0">
                <a:solidFill>
                  <a:srgbClr val="FFFFFF"/>
                </a:solidFill>
                <a:latin typeface="Calibri" pitchFamily="34" charset="0"/>
              </a:rPr>
              <a:t>共有する営業者のネットワーク</a:t>
            </a:r>
            <a:endParaRPr lang="en-US" altLang="ja-JP" sz="1600" b="1" dirty="0">
              <a:solidFill>
                <a:srgbClr val="FFFFFF"/>
              </a:solidFill>
              <a:latin typeface="Calibri" pitchFamily="34" charset="0"/>
            </a:endParaRPr>
          </a:p>
          <a:p>
            <a:pPr algn="ctr">
              <a:defRPr/>
            </a:pPr>
            <a:r>
              <a:rPr lang="ja-JP" altLang="en-US" sz="1400" b="1" dirty="0">
                <a:solidFill>
                  <a:srgbClr val="FFFFFF"/>
                </a:solidFill>
                <a:latin typeface="Calibri" pitchFamily="34" charset="0"/>
              </a:rPr>
              <a:t>（例：生活衛生・食品安全同業組合等）</a:t>
            </a:r>
          </a:p>
        </p:txBody>
      </p:sp>
      <p:sp>
        <p:nvSpPr>
          <p:cNvPr id="25" name="角丸四角形 24"/>
          <p:cNvSpPr/>
          <p:nvPr/>
        </p:nvSpPr>
        <p:spPr>
          <a:xfrm>
            <a:off x="3671888" y="1489075"/>
            <a:ext cx="2089150" cy="792163"/>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a:solidFill>
                  <a:srgbClr val="000000"/>
                </a:solidFill>
                <a:latin typeface="Calibri" pitchFamily="34" charset="0"/>
              </a:rPr>
              <a:t>自治会</a:t>
            </a:r>
          </a:p>
        </p:txBody>
      </p:sp>
      <p:sp>
        <p:nvSpPr>
          <p:cNvPr id="17" name="角丸四角形 16"/>
          <p:cNvSpPr/>
          <p:nvPr/>
        </p:nvSpPr>
        <p:spPr>
          <a:xfrm>
            <a:off x="3981450" y="2322513"/>
            <a:ext cx="1512888" cy="8636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rgbClr val="000000"/>
                </a:solidFill>
                <a:latin typeface="Calibri" pitchFamily="34" charset="0"/>
              </a:rPr>
              <a:t>青年会</a:t>
            </a:r>
          </a:p>
        </p:txBody>
      </p:sp>
      <p:sp>
        <p:nvSpPr>
          <p:cNvPr id="37" name="角丸四角形 36"/>
          <p:cNvSpPr/>
          <p:nvPr/>
        </p:nvSpPr>
        <p:spPr>
          <a:xfrm>
            <a:off x="2509838" y="2349500"/>
            <a:ext cx="1439862" cy="792163"/>
          </a:xfrm>
          <a:prstGeom prst="roundRect">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a:solidFill>
                  <a:srgbClr val="FFFFFF"/>
                </a:solidFill>
                <a:latin typeface="Calibri" pitchFamily="34" charset="0"/>
              </a:rPr>
              <a:t>子供会</a:t>
            </a:r>
          </a:p>
        </p:txBody>
      </p:sp>
      <p:sp>
        <p:nvSpPr>
          <p:cNvPr id="39" name="角丸四角形 38"/>
          <p:cNvSpPr/>
          <p:nvPr/>
        </p:nvSpPr>
        <p:spPr>
          <a:xfrm>
            <a:off x="0" y="0"/>
            <a:ext cx="9144000" cy="692150"/>
          </a:xfrm>
          <a:prstGeom prst="roundRect">
            <a:avLst/>
          </a:prstGeom>
          <a:gradFill flip="none" rotWithShape="1">
            <a:gsLst>
              <a:gs pos="0">
                <a:schemeClr val="accent4">
                  <a:lumMod val="60000"/>
                  <a:lumOff val="40000"/>
                  <a:shade val="30000"/>
                  <a:satMod val="115000"/>
                </a:schemeClr>
              </a:gs>
              <a:gs pos="50000">
                <a:schemeClr val="accent4">
                  <a:lumMod val="60000"/>
                  <a:lumOff val="40000"/>
                  <a:shade val="67500"/>
                  <a:satMod val="115000"/>
                </a:schemeClr>
              </a:gs>
              <a:gs pos="100000">
                <a:schemeClr val="accent4">
                  <a:lumMod val="60000"/>
                  <a:lumOff val="40000"/>
                  <a:shade val="100000"/>
                  <a:satMod val="115000"/>
                </a:schemeClr>
              </a:gs>
            </a:gsLst>
            <a:lin ang="16200000" scaled="1"/>
            <a:tileRect/>
          </a:gradFill>
          <a:ln/>
        </p:spPr>
        <p:style>
          <a:lnRef idx="1">
            <a:schemeClr val="accent4"/>
          </a:lnRef>
          <a:fillRef idx="2">
            <a:schemeClr val="accent4"/>
          </a:fillRef>
          <a:effectRef idx="1">
            <a:schemeClr val="accent4"/>
          </a:effectRef>
          <a:fontRef idx="minor">
            <a:schemeClr val="dk1"/>
          </a:fontRef>
        </p:style>
        <p:txBody>
          <a:bodyPr anchor="ctr"/>
          <a:lstStyle/>
          <a:p>
            <a:pPr algn="ctr">
              <a:defRPr/>
            </a:pPr>
            <a:endParaRPr lang="en-US" altLang="ja-JP" dirty="0">
              <a:solidFill>
                <a:srgbClr val="FFFFFF"/>
              </a:solidFill>
              <a:latin typeface="Calibri" pitchFamily="34" charset="0"/>
            </a:endParaRPr>
          </a:p>
          <a:p>
            <a:pPr algn="ctr">
              <a:defRPr/>
            </a:pPr>
            <a:r>
              <a:rPr lang="ja-JP" altLang="en-US" sz="2800" b="1" dirty="0">
                <a:solidFill>
                  <a:srgbClr val="FFFFFF"/>
                </a:solidFill>
                <a:latin typeface="Calibri" pitchFamily="34" charset="0"/>
              </a:rPr>
              <a:t>今後の地域保健対策のあり方</a:t>
            </a:r>
            <a:endParaRPr lang="en-US" altLang="ja-JP" sz="2800" b="1" dirty="0">
              <a:solidFill>
                <a:srgbClr val="FFFFFF"/>
              </a:solidFill>
              <a:latin typeface="Calibri" pitchFamily="34" charset="0"/>
            </a:endParaRPr>
          </a:p>
          <a:p>
            <a:pPr algn="ctr">
              <a:defRPr/>
            </a:pPr>
            <a:r>
              <a:rPr lang="ja-JP" altLang="en-US" b="1" dirty="0">
                <a:solidFill>
                  <a:srgbClr val="FFFFFF"/>
                </a:solidFill>
                <a:latin typeface="Calibri" pitchFamily="34" charset="0"/>
              </a:rPr>
              <a:t>～　地域のソーシャル・キャピタルの活用を通じた健康なまちづくりの推進　～</a:t>
            </a:r>
            <a:endParaRPr lang="en-US" altLang="ja-JP" b="1" dirty="0">
              <a:solidFill>
                <a:srgbClr val="FFFFFF"/>
              </a:solidFill>
              <a:latin typeface="Calibri" pitchFamily="34" charset="0"/>
            </a:endParaRPr>
          </a:p>
          <a:p>
            <a:pPr algn="ctr">
              <a:defRPr/>
            </a:pPr>
            <a:endParaRPr lang="ja-JP" altLang="en-US" dirty="0">
              <a:solidFill>
                <a:srgbClr val="FFFFFF"/>
              </a:solidFill>
              <a:latin typeface="Calibri" pitchFamily="34" charset="0"/>
            </a:endParaRPr>
          </a:p>
        </p:txBody>
      </p:sp>
      <p:sp>
        <p:nvSpPr>
          <p:cNvPr id="34" name="円/楕円 33"/>
          <p:cNvSpPr/>
          <p:nvPr/>
        </p:nvSpPr>
        <p:spPr>
          <a:xfrm>
            <a:off x="3348038" y="3140075"/>
            <a:ext cx="2736850" cy="1009650"/>
          </a:xfrm>
          <a:prstGeom prst="ellipse">
            <a:avLst/>
          </a:prstGeom>
          <a:solidFill>
            <a:srgbClr val="FFFF00"/>
          </a:solidFill>
          <a:ln w="28575">
            <a:noFill/>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6"/>
          </a:lnRef>
          <a:fillRef idx="3">
            <a:schemeClr val="accent6"/>
          </a:fillRef>
          <a:effectRef idx="2">
            <a:schemeClr val="accent6"/>
          </a:effectRef>
          <a:fontRef idx="minor">
            <a:schemeClr val="lt1"/>
          </a:fontRef>
        </p:style>
        <p:txBody>
          <a:bodyPr anchor="ctr"/>
          <a:lstStyle/>
          <a:p>
            <a:pPr algn="ctr">
              <a:defRPr/>
            </a:pPr>
            <a:r>
              <a:rPr lang="ja-JP" altLang="en-US" sz="2400" b="1" dirty="0">
                <a:solidFill>
                  <a:srgbClr val="A50021"/>
                </a:solidFill>
                <a:latin typeface="Calibri" pitchFamily="34" charset="0"/>
              </a:rPr>
              <a:t>住民個人</a:t>
            </a:r>
          </a:p>
        </p:txBody>
      </p:sp>
      <p:sp>
        <p:nvSpPr>
          <p:cNvPr id="328740" name="ストライプ矢印 49"/>
          <p:cNvSpPr>
            <a:spLocks/>
          </p:cNvSpPr>
          <p:nvPr/>
        </p:nvSpPr>
        <p:spPr bwMode="auto">
          <a:xfrm rot="7614922">
            <a:off x="7155656" y="2347119"/>
            <a:ext cx="544513" cy="739775"/>
          </a:xfrm>
          <a:custGeom>
            <a:avLst/>
            <a:gdLst>
              <a:gd name="T0" fmla="*/ 460020 w 322263"/>
              <a:gd name="T1" fmla="*/ 0 h 647700"/>
              <a:gd name="T2" fmla="*/ 0 w 322263"/>
              <a:gd name="T3" fmla="*/ 422470 h 647700"/>
              <a:gd name="T4" fmla="*/ 460020 w 322263"/>
              <a:gd name="T5" fmla="*/ 844939 h 647700"/>
              <a:gd name="T6" fmla="*/ 920037 w 322263"/>
              <a:gd name="T7" fmla="*/ 422470 h 647700"/>
              <a:gd name="T8" fmla="*/ 17694720 60000 65536"/>
              <a:gd name="T9" fmla="*/ 11796480 60000 65536"/>
              <a:gd name="T10" fmla="*/ 5898240 60000 65536"/>
              <a:gd name="T11" fmla="*/ 0 60000 65536"/>
              <a:gd name="T12" fmla="*/ 50354 w 322263"/>
              <a:gd name="T13" fmla="*/ 161925 h 647700"/>
              <a:gd name="T14" fmla="*/ 241697 w 322263"/>
              <a:gd name="T15" fmla="*/ 485775 h 647700"/>
            </a:gdLst>
            <a:ahLst/>
            <a:cxnLst>
              <a:cxn ang="T8">
                <a:pos x="T0" y="T1"/>
              </a:cxn>
              <a:cxn ang="T9">
                <a:pos x="T2" y="T3"/>
              </a:cxn>
              <a:cxn ang="T10">
                <a:pos x="T4" y="T5"/>
              </a:cxn>
              <a:cxn ang="T11">
                <a:pos x="T6" y="T7"/>
              </a:cxn>
            </a:cxnLst>
            <a:rect l="T12" t="T13" r="T14" b="T15"/>
            <a:pathLst>
              <a:path w="322263" h="647700">
                <a:moveTo>
                  <a:pt x="0" y="161925"/>
                </a:moveTo>
                <a:lnTo>
                  <a:pt x="10071" y="161925"/>
                </a:lnTo>
                <a:lnTo>
                  <a:pt x="10071" y="485775"/>
                </a:lnTo>
                <a:lnTo>
                  <a:pt x="0" y="485775"/>
                </a:lnTo>
                <a:lnTo>
                  <a:pt x="0" y="161925"/>
                </a:lnTo>
                <a:close/>
                <a:moveTo>
                  <a:pt x="20141" y="161925"/>
                </a:moveTo>
                <a:lnTo>
                  <a:pt x="40283" y="161925"/>
                </a:lnTo>
                <a:lnTo>
                  <a:pt x="40283" y="485775"/>
                </a:lnTo>
                <a:lnTo>
                  <a:pt x="20141" y="485775"/>
                </a:lnTo>
                <a:lnTo>
                  <a:pt x="20141" y="161925"/>
                </a:lnTo>
                <a:close/>
                <a:moveTo>
                  <a:pt x="50354" y="161925"/>
                </a:moveTo>
                <a:lnTo>
                  <a:pt x="161132" y="161925"/>
                </a:lnTo>
                <a:lnTo>
                  <a:pt x="161132" y="0"/>
                </a:lnTo>
                <a:lnTo>
                  <a:pt x="322263" y="323850"/>
                </a:lnTo>
                <a:lnTo>
                  <a:pt x="161132" y="647700"/>
                </a:lnTo>
                <a:lnTo>
                  <a:pt x="161132" y="485775"/>
                </a:lnTo>
                <a:lnTo>
                  <a:pt x="50354" y="485775"/>
                </a:lnTo>
                <a:lnTo>
                  <a:pt x="50354" y="161925"/>
                </a:lnTo>
                <a:close/>
              </a:path>
            </a:pathLst>
          </a:custGeom>
          <a:solidFill>
            <a:schemeClr val="bg1"/>
          </a:solidFill>
          <a:ln w="28575" cap="flat" cmpd="sng" algn="ctr">
            <a:solidFill>
              <a:srgbClr val="0D0D0D"/>
            </a:solidFill>
            <a:prstDash val="solid"/>
            <a:round/>
            <a:headEnd/>
            <a:tailEnd/>
          </a:ln>
        </p:spPr>
        <p:txBody>
          <a:bodyPr anchor="ctr"/>
          <a:lstStyle/>
          <a:p>
            <a:endParaRPr lang="ja-JP" altLang="en-US"/>
          </a:p>
        </p:txBody>
      </p:sp>
      <p:sp>
        <p:nvSpPr>
          <p:cNvPr id="328741" name="ストライプ矢印 50"/>
          <p:cNvSpPr>
            <a:spLocks/>
          </p:cNvSpPr>
          <p:nvPr/>
        </p:nvSpPr>
        <p:spPr bwMode="auto">
          <a:xfrm rot="-7793462">
            <a:off x="5580063" y="3789363"/>
            <a:ext cx="503237" cy="935037"/>
          </a:xfrm>
          <a:custGeom>
            <a:avLst/>
            <a:gdLst>
              <a:gd name="T0" fmla="*/ 440681 w 287337"/>
              <a:gd name="T1" fmla="*/ 0 h 868363"/>
              <a:gd name="T2" fmla="*/ 0 w 287337"/>
              <a:gd name="T3" fmla="*/ 503416 h 868363"/>
              <a:gd name="T4" fmla="*/ 440681 w 287337"/>
              <a:gd name="T5" fmla="*/ 1006830 h 868363"/>
              <a:gd name="T6" fmla="*/ 881360 w 287337"/>
              <a:gd name="T7" fmla="*/ 503416 h 868363"/>
              <a:gd name="T8" fmla="*/ 17694720 60000 65536"/>
              <a:gd name="T9" fmla="*/ 11796480 60000 65536"/>
              <a:gd name="T10" fmla="*/ 5898240 60000 65536"/>
              <a:gd name="T11" fmla="*/ 0 60000 65536"/>
              <a:gd name="T12" fmla="*/ 44896 w 287337"/>
              <a:gd name="T13" fmla="*/ 217091 h 868363"/>
              <a:gd name="T14" fmla="*/ 215503 w 287337"/>
              <a:gd name="T15" fmla="*/ 651272 h 868363"/>
            </a:gdLst>
            <a:ahLst/>
            <a:cxnLst>
              <a:cxn ang="T8">
                <a:pos x="T0" y="T1"/>
              </a:cxn>
              <a:cxn ang="T9">
                <a:pos x="T2" y="T3"/>
              </a:cxn>
              <a:cxn ang="T10">
                <a:pos x="T4" y="T5"/>
              </a:cxn>
              <a:cxn ang="T11">
                <a:pos x="T6" y="T7"/>
              </a:cxn>
            </a:cxnLst>
            <a:rect l="T12" t="T13" r="T14" b="T15"/>
            <a:pathLst>
              <a:path w="287337" h="868363">
                <a:moveTo>
                  <a:pt x="0" y="217091"/>
                </a:moveTo>
                <a:lnTo>
                  <a:pt x="8979" y="217091"/>
                </a:lnTo>
                <a:lnTo>
                  <a:pt x="8979" y="651272"/>
                </a:lnTo>
                <a:lnTo>
                  <a:pt x="0" y="651272"/>
                </a:lnTo>
                <a:lnTo>
                  <a:pt x="0" y="217091"/>
                </a:lnTo>
                <a:close/>
                <a:moveTo>
                  <a:pt x="17959" y="217091"/>
                </a:moveTo>
                <a:lnTo>
                  <a:pt x="35917" y="217091"/>
                </a:lnTo>
                <a:lnTo>
                  <a:pt x="35917" y="651272"/>
                </a:lnTo>
                <a:lnTo>
                  <a:pt x="17959" y="651272"/>
                </a:lnTo>
                <a:lnTo>
                  <a:pt x="17959" y="217091"/>
                </a:lnTo>
                <a:close/>
                <a:moveTo>
                  <a:pt x="44896" y="217091"/>
                </a:moveTo>
                <a:lnTo>
                  <a:pt x="143669" y="217091"/>
                </a:lnTo>
                <a:lnTo>
                  <a:pt x="143669" y="0"/>
                </a:lnTo>
                <a:lnTo>
                  <a:pt x="287337" y="434182"/>
                </a:lnTo>
                <a:lnTo>
                  <a:pt x="143669" y="868363"/>
                </a:lnTo>
                <a:lnTo>
                  <a:pt x="143669" y="651272"/>
                </a:lnTo>
                <a:lnTo>
                  <a:pt x="44896" y="651272"/>
                </a:lnTo>
                <a:lnTo>
                  <a:pt x="44896" y="217091"/>
                </a:lnTo>
                <a:close/>
              </a:path>
            </a:pathLst>
          </a:custGeom>
          <a:solidFill>
            <a:schemeClr val="bg1"/>
          </a:solidFill>
          <a:ln w="28575" cap="flat" cmpd="sng" algn="ctr">
            <a:solidFill>
              <a:srgbClr val="0D0D0D"/>
            </a:solidFill>
            <a:prstDash val="solid"/>
            <a:round/>
            <a:headEnd/>
            <a:tailEnd/>
          </a:ln>
        </p:spPr>
        <p:txBody>
          <a:bodyPr anchor="ctr"/>
          <a:lstStyle/>
          <a:p>
            <a:endParaRPr lang="ja-JP" altLang="en-US"/>
          </a:p>
        </p:txBody>
      </p:sp>
      <p:sp>
        <p:nvSpPr>
          <p:cNvPr id="328742" name="ストライプ矢印 48"/>
          <p:cNvSpPr>
            <a:spLocks/>
          </p:cNvSpPr>
          <p:nvPr/>
        </p:nvSpPr>
        <p:spPr bwMode="auto">
          <a:xfrm rot="2552043">
            <a:off x="1784350" y="2406650"/>
            <a:ext cx="492125" cy="696913"/>
          </a:xfrm>
          <a:custGeom>
            <a:avLst/>
            <a:gdLst>
              <a:gd name="T0" fmla="*/ 348309 w 347662"/>
              <a:gd name="T1" fmla="*/ 0 h 696913"/>
              <a:gd name="T2" fmla="*/ 0 w 347662"/>
              <a:gd name="T3" fmla="*/ 348457 h 696913"/>
              <a:gd name="T4" fmla="*/ 348309 w 347662"/>
              <a:gd name="T5" fmla="*/ 696913 h 696913"/>
              <a:gd name="T6" fmla="*/ 696616 w 347662"/>
              <a:gd name="T7" fmla="*/ 348457 h 696913"/>
              <a:gd name="T8" fmla="*/ 17694720 60000 65536"/>
              <a:gd name="T9" fmla="*/ 11796480 60000 65536"/>
              <a:gd name="T10" fmla="*/ 5898240 60000 65536"/>
              <a:gd name="T11" fmla="*/ 0 60000 65536"/>
              <a:gd name="T12" fmla="*/ 54322 w 347662"/>
              <a:gd name="T13" fmla="*/ 174228 h 696913"/>
              <a:gd name="T14" fmla="*/ 260747 w 347662"/>
              <a:gd name="T15" fmla="*/ 522685 h 696913"/>
            </a:gdLst>
            <a:ahLst/>
            <a:cxnLst>
              <a:cxn ang="T8">
                <a:pos x="T0" y="T1"/>
              </a:cxn>
              <a:cxn ang="T9">
                <a:pos x="T2" y="T3"/>
              </a:cxn>
              <a:cxn ang="T10">
                <a:pos x="T4" y="T5"/>
              </a:cxn>
              <a:cxn ang="T11">
                <a:pos x="T6" y="T7"/>
              </a:cxn>
            </a:cxnLst>
            <a:rect l="T12" t="T13" r="T14" b="T15"/>
            <a:pathLst>
              <a:path w="347662" h="696913">
                <a:moveTo>
                  <a:pt x="0" y="174228"/>
                </a:moveTo>
                <a:lnTo>
                  <a:pt x="10864" y="174228"/>
                </a:lnTo>
                <a:lnTo>
                  <a:pt x="10864" y="522685"/>
                </a:lnTo>
                <a:lnTo>
                  <a:pt x="0" y="522685"/>
                </a:lnTo>
                <a:lnTo>
                  <a:pt x="0" y="174228"/>
                </a:lnTo>
                <a:close/>
                <a:moveTo>
                  <a:pt x="21729" y="174228"/>
                </a:moveTo>
                <a:lnTo>
                  <a:pt x="43458" y="174228"/>
                </a:lnTo>
                <a:lnTo>
                  <a:pt x="43458" y="522685"/>
                </a:lnTo>
                <a:lnTo>
                  <a:pt x="21729" y="522685"/>
                </a:lnTo>
                <a:lnTo>
                  <a:pt x="21729" y="174228"/>
                </a:lnTo>
                <a:close/>
                <a:moveTo>
                  <a:pt x="54322" y="174228"/>
                </a:moveTo>
                <a:lnTo>
                  <a:pt x="173831" y="174228"/>
                </a:lnTo>
                <a:lnTo>
                  <a:pt x="173831" y="0"/>
                </a:lnTo>
                <a:lnTo>
                  <a:pt x="347662" y="348457"/>
                </a:lnTo>
                <a:lnTo>
                  <a:pt x="173831" y="696913"/>
                </a:lnTo>
                <a:lnTo>
                  <a:pt x="173831" y="522685"/>
                </a:lnTo>
                <a:lnTo>
                  <a:pt x="54322" y="522685"/>
                </a:lnTo>
                <a:lnTo>
                  <a:pt x="54322" y="174228"/>
                </a:lnTo>
                <a:close/>
              </a:path>
            </a:pathLst>
          </a:custGeom>
          <a:solidFill>
            <a:schemeClr val="bg1"/>
          </a:solidFill>
          <a:ln w="28575" cap="flat" cmpd="sng" algn="ctr">
            <a:solidFill>
              <a:srgbClr val="0D0D0D"/>
            </a:solidFill>
            <a:prstDash val="solid"/>
            <a:round/>
            <a:headEnd/>
            <a:tailEnd/>
          </a:ln>
        </p:spPr>
        <p:txBody>
          <a:bodyPr anchor="ctr"/>
          <a:lstStyle/>
          <a:p>
            <a:endParaRPr lang="ja-JP" altLang="en-US"/>
          </a:p>
        </p:txBody>
      </p:sp>
      <p:sp>
        <p:nvSpPr>
          <p:cNvPr id="31" name="角丸四角形 30"/>
          <p:cNvSpPr/>
          <p:nvPr/>
        </p:nvSpPr>
        <p:spPr>
          <a:xfrm>
            <a:off x="1735138" y="3141663"/>
            <a:ext cx="1439862" cy="792162"/>
          </a:xfrm>
          <a:prstGeom prst="round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a:solidFill>
                  <a:srgbClr val="FFFFFF"/>
                </a:solidFill>
                <a:latin typeface="Calibri" pitchFamily="34" charset="0"/>
              </a:rPr>
              <a:t>商店街</a:t>
            </a:r>
          </a:p>
        </p:txBody>
      </p:sp>
      <p:sp>
        <p:nvSpPr>
          <p:cNvPr id="32" name="角丸四角形 31"/>
          <p:cNvSpPr/>
          <p:nvPr/>
        </p:nvSpPr>
        <p:spPr>
          <a:xfrm>
            <a:off x="5472113" y="2346325"/>
            <a:ext cx="1657350" cy="863600"/>
          </a:xfrm>
          <a:prstGeom prst="roundRect">
            <a:avLst/>
          </a:prstGeom>
          <a:solidFill>
            <a:srgbClr val="FF99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a:solidFill>
                  <a:srgbClr val="000000"/>
                </a:solidFill>
                <a:latin typeface="Calibri" pitchFamily="34" charset="0"/>
              </a:rPr>
              <a:t>老人クラブ</a:t>
            </a:r>
          </a:p>
        </p:txBody>
      </p:sp>
      <p:sp>
        <p:nvSpPr>
          <p:cNvPr id="328745" name="ストライプ矢印 50"/>
          <p:cNvSpPr>
            <a:spLocks/>
          </p:cNvSpPr>
          <p:nvPr/>
        </p:nvSpPr>
        <p:spPr bwMode="auto">
          <a:xfrm rot="-3195303">
            <a:off x="3351213" y="3786188"/>
            <a:ext cx="503237" cy="941387"/>
          </a:xfrm>
          <a:custGeom>
            <a:avLst/>
            <a:gdLst>
              <a:gd name="T0" fmla="*/ 440681 w 287337"/>
              <a:gd name="T1" fmla="*/ 0 h 868363"/>
              <a:gd name="T2" fmla="*/ 0 w 287337"/>
              <a:gd name="T3" fmla="*/ 510276 h 868363"/>
              <a:gd name="T4" fmla="*/ 440681 w 287337"/>
              <a:gd name="T5" fmla="*/ 1020552 h 868363"/>
              <a:gd name="T6" fmla="*/ 881360 w 287337"/>
              <a:gd name="T7" fmla="*/ 510276 h 868363"/>
              <a:gd name="T8" fmla="*/ 17694720 60000 65536"/>
              <a:gd name="T9" fmla="*/ 11796480 60000 65536"/>
              <a:gd name="T10" fmla="*/ 5898240 60000 65536"/>
              <a:gd name="T11" fmla="*/ 0 60000 65536"/>
              <a:gd name="T12" fmla="*/ 44896 w 287337"/>
              <a:gd name="T13" fmla="*/ 217091 h 868363"/>
              <a:gd name="T14" fmla="*/ 215503 w 287337"/>
              <a:gd name="T15" fmla="*/ 651272 h 868363"/>
            </a:gdLst>
            <a:ahLst/>
            <a:cxnLst>
              <a:cxn ang="T8">
                <a:pos x="T0" y="T1"/>
              </a:cxn>
              <a:cxn ang="T9">
                <a:pos x="T2" y="T3"/>
              </a:cxn>
              <a:cxn ang="T10">
                <a:pos x="T4" y="T5"/>
              </a:cxn>
              <a:cxn ang="T11">
                <a:pos x="T6" y="T7"/>
              </a:cxn>
            </a:cxnLst>
            <a:rect l="T12" t="T13" r="T14" b="T15"/>
            <a:pathLst>
              <a:path w="287337" h="868363">
                <a:moveTo>
                  <a:pt x="0" y="217091"/>
                </a:moveTo>
                <a:lnTo>
                  <a:pt x="8979" y="217091"/>
                </a:lnTo>
                <a:lnTo>
                  <a:pt x="8979" y="651272"/>
                </a:lnTo>
                <a:lnTo>
                  <a:pt x="0" y="651272"/>
                </a:lnTo>
                <a:lnTo>
                  <a:pt x="0" y="217091"/>
                </a:lnTo>
                <a:close/>
                <a:moveTo>
                  <a:pt x="17959" y="217091"/>
                </a:moveTo>
                <a:lnTo>
                  <a:pt x="35917" y="217091"/>
                </a:lnTo>
                <a:lnTo>
                  <a:pt x="35917" y="651272"/>
                </a:lnTo>
                <a:lnTo>
                  <a:pt x="17959" y="651272"/>
                </a:lnTo>
                <a:lnTo>
                  <a:pt x="17959" y="217091"/>
                </a:lnTo>
                <a:close/>
                <a:moveTo>
                  <a:pt x="44896" y="217091"/>
                </a:moveTo>
                <a:lnTo>
                  <a:pt x="143669" y="217091"/>
                </a:lnTo>
                <a:lnTo>
                  <a:pt x="143669" y="0"/>
                </a:lnTo>
                <a:lnTo>
                  <a:pt x="287337" y="434182"/>
                </a:lnTo>
                <a:lnTo>
                  <a:pt x="143669" y="868363"/>
                </a:lnTo>
                <a:lnTo>
                  <a:pt x="143669" y="651272"/>
                </a:lnTo>
                <a:lnTo>
                  <a:pt x="44896" y="651272"/>
                </a:lnTo>
                <a:lnTo>
                  <a:pt x="44896" y="217091"/>
                </a:lnTo>
                <a:close/>
              </a:path>
            </a:pathLst>
          </a:custGeom>
          <a:solidFill>
            <a:schemeClr val="bg1"/>
          </a:solidFill>
          <a:ln w="28575" cap="flat" cmpd="sng" algn="ctr">
            <a:solidFill>
              <a:srgbClr val="0D0D0D"/>
            </a:solidFill>
            <a:prstDash val="solid"/>
            <a:round/>
            <a:headEnd/>
            <a:tailEnd/>
          </a:ln>
        </p:spPr>
        <p:txBody>
          <a:bodyPr anchor="ctr"/>
          <a:lstStyle/>
          <a:p>
            <a:endParaRPr lang="ja-JP" altLang="en-US"/>
          </a:p>
        </p:txBody>
      </p:sp>
      <p:sp>
        <p:nvSpPr>
          <p:cNvPr id="30" name="角丸四角形 29"/>
          <p:cNvSpPr/>
          <p:nvPr/>
        </p:nvSpPr>
        <p:spPr>
          <a:xfrm>
            <a:off x="6710363" y="3286125"/>
            <a:ext cx="1965325" cy="863600"/>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rgbClr val="000000"/>
                </a:solidFill>
                <a:latin typeface="Calibri" pitchFamily="34" charset="0"/>
              </a:rPr>
              <a:t>年金組合・共済</a:t>
            </a:r>
          </a:p>
        </p:txBody>
      </p:sp>
      <p:sp>
        <p:nvSpPr>
          <p:cNvPr id="3" name="スライド番号プレースホルダー 2"/>
          <p:cNvSpPr>
            <a:spLocks noGrp="1"/>
          </p:cNvSpPr>
          <p:nvPr>
            <p:ph type="sldNum" sz="quarter" idx="12"/>
          </p:nvPr>
        </p:nvSpPr>
        <p:spPr/>
        <p:txBody>
          <a:bodyPr/>
          <a:lstStyle/>
          <a:p>
            <a:pPr>
              <a:defRPr/>
            </a:pPr>
            <a:fld id="{4FA79E86-541C-4BC2-88B1-11B7512E7948}" type="slidenum">
              <a:rPr lang="en-US" altLang="ja-JP" smtClean="0"/>
              <a:pPr>
                <a:defRPr/>
              </a:pPr>
              <a:t>2</a:t>
            </a:fld>
            <a:endParaRPr lang="en-US" altLang="ja-JP"/>
          </a:p>
        </p:txBody>
      </p:sp>
    </p:spTree>
    <p:extLst>
      <p:ext uri="{BB962C8B-B14F-4D97-AF65-F5344CB8AC3E}">
        <p14:creationId xmlns:p14="http://schemas.microsoft.com/office/powerpoint/2010/main" val="26320529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a:xfrm>
            <a:off x="395536" y="116632"/>
            <a:ext cx="8348464" cy="609600"/>
          </a:xfrm>
        </p:spPr>
        <p:txBody>
          <a:bodyPr>
            <a:normAutofit fontScale="90000"/>
          </a:bodyPr>
          <a:lstStyle/>
          <a:p>
            <a:r>
              <a:rPr lang="ja-JP" altLang="en-US" sz="3600" dirty="0" smtClean="0">
                <a:solidFill>
                  <a:srgbClr val="FF0000"/>
                </a:solidFill>
              </a:rPr>
              <a:t>気心が知れた仲</a:t>
            </a:r>
            <a:r>
              <a:rPr lang="ja-JP" altLang="en-US" sz="4000" dirty="0" smtClean="0">
                <a:solidFill>
                  <a:srgbClr val="FF0000"/>
                </a:solidFill>
              </a:rPr>
              <a:t>　</a:t>
            </a:r>
            <a:r>
              <a:rPr lang="ja-JP" altLang="en-US" sz="3100" dirty="0" smtClean="0">
                <a:solidFill>
                  <a:srgbClr val="FF0000"/>
                </a:solidFill>
                <a:latin typeface="+mn-ea"/>
                <a:ea typeface="+mn-ea"/>
              </a:rPr>
              <a:t>（岐阜県Ｎ市</a:t>
            </a:r>
            <a:r>
              <a:rPr lang="en-US" altLang="ja-JP" sz="3100" dirty="0" smtClean="0">
                <a:solidFill>
                  <a:srgbClr val="FF0000"/>
                </a:solidFill>
                <a:latin typeface="+mn-ea"/>
                <a:ea typeface="+mn-ea"/>
              </a:rPr>
              <a:t>60</a:t>
            </a:r>
            <a:r>
              <a:rPr lang="ja-JP" altLang="en-US" sz="3100" dirty="0" smtClean="0">
                <a:solidFill>
                  <a:srgbClr val="FF0000"/>
                </a:solidFill>
                <a:latin typeface="+mn-ea"/>
                <a:ea typeface="+mn-ea"/>
              </a:rPr>
              <a:t>～</a:t>
            </a:r>
            <a:r>
              <a:rPr lang="en-US" altLang="ja-JP" sz="3100" dirty="0" smtClean="0">
                <a:solidFill>
                  <a:srgbClr val="FF0000"/>
                </a:solidFill>
                <a:latin typeface="+mn-ea"/>
                <a:ea typeface="+mn-ea"/>
              </a:rPr>
              <a:t>79</a:t>
            </a:r>
            <a:r>
              <a:rPr lang="ja-JP" altLang="en-US" sz="3100" dirty="0" smtClean="0">
                <a:solidFill>
                  <a:srgbClr val="FF0000"/>
                </a:solidFill>
                <a:latin typeface="+mn-ea"/>
                <a:ea typeface="+mn-ea"/>
              </a:rPr>
              <a:t>歳　</a:t>
            </a:r>
            <a:r>
              <a:rPr lang="en-US" altLang="ja-JP" sz="3100" dirty="0" smtClean="0">
                <a:solidFill>
                  <a:srgbClr val="FF0000"/>
                </a:solidFill>
                <a:latin typeface="+mn-ea"/>
                <a:ea typeface="+mn-ea"/>
              </a:rPr>
              <a:t>n=786</a:t>
            </a:r>
            <a:r>
              <a:rPr lang="ja-JP" altLang="en-US" sz="3100" dirty="0" smtClean="0">
                <a:solidFill>
                  <a:srgbClr val="FF0000"/>
                </a:solidFill>
                <a:latin typeface="+mn-ea"/>
                <a:ea typeface="+mn-ea"/>
              </a:rPr>
              <a:t>）</a:t>
            </a:r>
          </a:p>
        </p:txBody>
      </p:sp>
      <p:sp>
        <p:nvSpPr>
          <p:cNvPr id="353283" name="Rectangle 3" descr="Rectangle: Click to edit Master text styles&#10;Second level&#10;Third level&#10;Fourth level&#10;Fifth level"/>
          <p:cNvSpPr>
            <a:spLocks noGrp="1" noChangeArrowheads="1"/>
          </p:cNvSpPr>
          <p:nvPr>
            <p:ph type="body" idx="1"/>
          </p:nvPr>
        </p:nvSpPr>
        <p:spPr>
          <a:xfrm>
            <a:off x="571500" y="836712"/>
            <a:ext cx="8392988" cy="4968552"/>
          </a:xfrm>
        </p:spPr>
        <p:txBody>
          <a:bodyPr>
            <a:normAutofit fontScale="92500"/>
          </a:bodyPr>
          <a:lstStyle/>
          <a:p>
            <a:pPr>
              <a:lnSpc>
                <a:spcPct val="90000"/>
              </a:lnSpc>
              <a:buFontTx/>
              <a:buNone/>
            </a:pPr>
            <a:r>
              <a:rPr lang="ja-JP" altLang="en-US" sz="2600" dirty="0" smtClean="0">
                <a:solidFill>
                  <a:srgbClr val="0000FF"/>
                </a:solidFill>
                <a:latin typeface="+mj-ea"/>
                <a:ea typeface="+mj-ea"/>
              </a:rPr>
              <a:t>気心が知れた仲　（他者 </a:t>
            </a:r>
            <a:r>
              <a:rPr lang="en-US" altLang="ja-JP" sz="2600" dirty="0" smtClean="0">
                <a:solidFill>
                  <a:srgbClr val="0000FF"/>
                </a:solidFill>
                <a:latin typeface="+mj-ea"/>
                <a:ea typeface="+mj-ea"/>
              </a:rPr>
              <a:t>1,961</a:t>
            </a:r>
            <a:r>
              <a:rPr lang="ja-JP" altLang="en-US" sz="2600" dirty="0" smtClean="0">
                <a:solidFill>
                  <a:srgbClr val="0000FF"/>
                </a:solidFill>
                <a:latin typeface="+mj-ea"/>
                <a:ea typeface="+mj-ea"/>
              </a:rPr>
              <a:t>人）</a:t>
            </a:r>
          </a:p>
          <a:p>
            <a:pPr>
              <a:lnSpc>
                <a:spcPct val="90000"/>
              </a:lnSpc>
              <a:buFont typeface="Wingdings" pitchFamily="2" charset="2"/>
              <a:buNone/>
            </a:pPr>
            <a:r>
              <a:rPr lang="ja-JP" altLang="en-US" sz="2600" dirty="0" smtClean="0">
                <a:solidFill>
                  <a:srgbClr val="FF33CC"/>
                </a:solidFill>
                <a:latin typeface="+mj-ea"/>
                <a:ea typeface="+mj-ea"/>
              </a:rPr>
              <a:t>　「気心が知れた」他者の年齢</a:t>
            </a:r>
            <a:r>
              <a:rPr lang="ja-JP" altLang="en-US" sz="2600" dirty="0" smtClean="0">
                <a:solidFill>
                  <a:srgbClr val="000000"/>
                </a:solidFill>
                <a:latin typeface="+mj-ea"/>
                <a:ea typeface="+mj-ea"/>
              </a:rPr>
              <a:t>　　　</a:t>
            </a:r>
            <a:r>
              <a:rPr lang="en-US" altLang="ja-JP" sz="2600" dirty="0" smtClean="0">
                <a:solidFill>
                  <a:srgbClr val="000000"/>
                </a:solidFill>
                <a:latin typeface="+mj-ea"/>
                <a:ea typeface="+mj-ea"/>
              </a:rPr>
              <a:t>60</a:t>
            </a:r>
            <a:r>
              <a:rPr lang="ja-JP" altLang="en-US" sz="2600" dirty="0" smtClean="0">
                <a:solidFill>
                  <a:srgbClr val="000000"/>
                </a:solidFill>
                <a:latin typeface="+mj-ea"/>
                <a:ea typeface="+mj-ea"/>
              </a:rPr>
              <a:t>代　</a:t>
            </a:r>
            <a:r>
              <a:rPr lang="en-US" altLang="ja-JP" sz="2600" dirty="0" smtClean="0">
                <a:solidFill>
                  <a:srgbClr val="000000"/>
                </a:solidFill>
                <a:latin typeface="+mj-ea"/>
                <a:ea typeface="+mj-ea"/>
              </a:rPr>
              <a:t>51</a:t>
            </a:r>
            <a:r>
              <a:rPr lang="ja-JP" altLang="en-US" sz="2600" dirty="0" smtClean="0">
                <a:solidFill>
                  <a:srgbClr val="000000"/>
                </a:solidFill>
                <a:latin typeface="+mj-ea"/>
                <a:ea typeface="+mj-ea"/>
              </a:rPr>
              <a:t>％　</a:t>
            </a:r>
            <a:r>
              <a:rPr lang="en-US" altLang="ja-JP" sz="2600" dirty="0" smtClean="0">
                <a:solidFill>
                  <a:srgbClr val="000000"/>
                </a:solidFill>
                <a:latin typeface="+mj-ea"/>
                <a:ea typeface="+mj-ea"/>
              </a:rPr>
              <a:t>70</a:t>
            </a:r>
            <a:r>
              <a:rPr lang="ja-JP" altLang="en-US" sz="2600" dirty="0" smtClean="0">
                <a:solidFill>
                  <a:srgbClr val="000000"/>
                </a:solidFill>
                <a:latin typeface="+mj-ea"/>
                <a:ea typeface="+mj-ea"/>
              </a:rPr>
              <a:t>代　</a:t>
            </a:r>
            <a:r>
              <a:rPr lang="en-US" altLang="ja-JP" sz="2600" dirty="0" smtClean="0">
                <a:solidFill>
                  <a:srgbClr val="000000"/>
                </a:solidFill>
                <a:latin typeface="+mj-ea"/>
                <a:ea typeface="+mj-ea"/>
              </a:rPr>
              <a:t>31</a:t>
            </a:r>
            <a:r>
              <a:rPr lang="ja-JP" altLang="en-US" sz="2600" dirty="0" smtClean="0">
                <a:solidFill>
                  <a:srgbClr val="000000"/>
                </a:solidFill>
                <a:latin typeface="+mj-ea"/>
                <a:ea typeface="+mj-ea"/>
              </a:rPr>
              <a:t>％</a:t>
            </a:r>
          </a:p>
          <a:p>
            <a:pPr>
              <a:lnSpc>
                <a:spcPct val="90000"/>
              </a:lnSpc>
              <a:buFont typeface="Wingdings" pitchFamily="2" charset="2"/>
              <a:buNone/>
            </a:pPr>
            <a:r>
              <a:rPr lang="ja-JP" altLang="en-US" sz="2600" dirty="0">
                <a:solidFill>
                  <a:srgbClr val="FF33CC"/>
                </a:solidFill>
                <a:latin typeface="+mj-ea"/>
                <a:ea typeface="+mj-ea"/>
              </a:rPr>
              <a:t>　</a:t>
            </a:r>
            <a:r>
              <a:rPr lang="ja-JP" altLang="en-US" sz="2600" dirty="0" smtClean="0">
                <a:solidFill>
                  <a:srgbClr val="FF33CC"/>
                </a:solidFill>
                <a:latin typeface="+mj-ea"/>
                <a:ea typeface="+mj-ea"/>
              </a:rPr>
              <a:t>知り合ったきっかけ　</a:t>
            </a:r>
          </a:p>
          <a:p>
            <a:pPr>
              <a:lnSpc>
                <a:spcPct val="90000"/>
              </a:lnSpc>
              <a:buFont typeface="Wingdings" pitchFamily="2" charset="2"/>
              <a:buNone/>
            </a:pPr>
            <a:r>
              <a:rPr lang="ja-JP" altLang="en-US" sz="2600" dirty="0" smtClean="0">
                <a:solidFill>
                  <a:srgbClr val="000000"/>
                </a:solidFill>
                <a:latin typeface="+mj-ea"/>
                <a:ea typeface="+mj-ea"/>
              </a:rPr>
              <a:t>　　　男性回答者　　近所</a:t>
            </a:r>
            <a:r>
              <a:rPr lang="en-US" altLang="ja-JP" sz="2600" dirty="0" smtClean="0">
                <a:solidFill>
                  <a:srgbClr val="000000"/>
                </a:solidFill>
                <a:latin typeface="+mj-ea"/>
                <a:ea typeface="+mj-ea"/>
              </a:rPr>
              <a:t>23</a:t>
            </a:r>
            <a:r>
              <a:rPr lang="ja-JP" altLang="en-US" sz="2600" dirty="0" smtClean="0">
                <a:solidFill>
                  <a:srgbClr val="000000"/>
                </a:solidFill>
                <a:latin typeface="+mj-ea"/>
                <a:ea typeface="+mj-ea"/>
              </a:rPr>
              <a:t>％　　</a:t>
            </a:r>
            <a:r>
              <a:rPr lang="ja-JP" altLang="en-US" sz="2600" u="sng" dirty="0" smtClean="0">
                <a:solidFill>
                  <a:srgbClr val="000000"/>
                </a:solidFill>
                <a:latin typeface="+mj-ea"/>
                <a:ea typeface="+mj-ea"/>
              </a:rPr>
              <a:t>学校</a:t>
            </a:r>
            <a:r>
              <a:rPr lang="en-US" altLang="ja-JP" sz="2600" u="sng" dirty="0" smtClean="0">
                <a:solidFill>
                  <a:srgbClr val="000000"/>
                </a:solidFill>
                <a:latin typeface="+mj-ea"/>
                <a:ea typeface="+mj-ea"/>
              </a:rPr>
              <a:t>26</a:t>
            </a:r>
            <a:r>
              <a:rPr lang="ja-JP" altLang="en-US" sz="2600" u="sng" dirty="0" smtClean="0">
                <a:solidFill>
                  <a:srgbClr val="000000"/>
                </a:solidFill>
                <a:latin typeface="+mj-ea"/>
                <a:ea typeface="+mj-ea"/>
              </a:rPr>
              <a:t>％</a:t>
            </a:r>
            <a:r>
              <a:rPr lang="ja-JP" altLang="en-US" sz="2600" dirty="0" smtClean="0">
                <a:solidFill>
                  <a:srgbClr val="000000"/>
                </a:solidFill>
                <a:latin typeface="+mj-ea"/>
                <a:ea typeface="+mj-ea"/>
              </a:rPr>
              <a:t>　　</a:t>
            </a:r>
            <a:r>
              <a:rPr lang="ja-JP" altLang="en-US" sz="2600" dirty="0" smtClean="0">
                <a:solidFill>
                  <a:srgbClr val="C00000"/>
                </a:solidFill>
                <a:latin typeface="+mj-ea"/>
                <a:ea typeface="+mj-ea"/>
              </a:rPr>
              <a:t>職場</a:t>
            </a:r>
            <a:r>
              <a:rPr lang="en-US" altLang="ja-JP" sz="2600" dirty="0" smtClean="0">
                <a:solidFill>
                  <a:srgbClr val="C00000"/>
                </a:solidFill>
                <a:latin typeface="+mj-ea"/>
                <a:ea typeface="+mj-ea"/>
              </a:rPr>
              <a:t>23</a:t>
            </a:r>
            <a:r>
              <a:rPr lang="ja-JP" altLang="en-US" sz="2600" dirty="0" smtClean="0">
                <a:solidFill>
                  <a:srgbClr val="C00000"/>
                </a:solidFill>
                <a:latin typeface="+mj-ea"/>
                <a:ea typeface="+mj-ea"/>
              </a:rPr>
              <a:t>％</a:t>
            </a:r>
          </a:p>
          <a:p>
            <a:pPr>
              <a:lnSpc>
                <a:spcPct val="90000"/>
              </a:lnSpc>
              <a:buFont typeface="Wingdings" pitchFamily="2" charset="2"/>
              <a:buNone/>
            </a:pPr>
            <a:r>
              <a:rPr lang="ja-JP" altLang="en-US" sz="2600" dirty="0" smtClean="0">
                <a:solidFill>
                  <a:srgbClr val="000000"/>
                </a:solidFill>
                <a:latin typeface="+mj-ea"/>
                <a:ea typeface="+mj-ea"/>
              </a:rPr>
              <a:t>　　　女性回答者　　</a:t>
            </a:r>
            <a:r>
              <a:rPr lang="ja-JP" altLang="en-US" sz="2600" u="sng" dirty="0" smtClean="0">
                <a:solidFill>
                  <a:srgbClr val="000000"/>
                </a:solidFill>
                <a:latin typeface="+mj-ea"/>
                <a:ea typeface="+mj-ea"/>
              </a:rPr>
              <a:t>近所</a:t>
            </a:r>
            <a:r>
              <a:rPr lang="en-US" altLang="ja-JP" sz="2600" u="sng" dirty="0" smtClean="0">
                <a:solidFill>
                  <a:srgbClr val="000000"/>
                </a:solidFill>
                <a:latin typeface="+mj-ea"/>
                <a:ea typeface="+mj-ea"/>
              </a:rPr>
              <a:t>36</a:t>
            </a:r>
            <a:r>
              <a:rPr lang="ja-JP" altLang="en-US" sz="2600" u="sng" dirty="0" smtClean="0">
                <a:solidFill>
                  <a:srgbClr val="000000"/>
                </a:solidFill>
                <a:latin typeface="+mj-ea"/>
                <a:ea typeface="+mj-ea"/>
              </a:rPr>
              <a:t>％</a:t>
            </a:r>
            <a:r>
              <a:rPr lang="ja-JP" altLang="en-US" sz="2600" dirty="0" smtClean="0">
                <a:solidFill>
                  <a:srgbClr val="000000"/>
                </a:solidFill>
                <a:latin typeface="+mj-ea"/>
                <a:ea typeface="+mj-ea"/>
              </a:rPr>
              <a:t>　　学校</a:t>
            </a:r>
            <a:r>
              <a:rPr lang="en-US" altLang="ja-JP" sz="2600" dirty="0" smtClean="0">
                <a:solidFill>
                  <a:srgbClr val="000000"/>
                </a:solidFill>
                <a:latin typeface="+mj-ea"/>
                <a:ea typeface="+mj-ea"/>
              </a:rPr>
              <a:t>17</a:t>
            </a:r>
            <a:r>
              <a:rPr lang="ja-JP" altLang="en-US" sz="2600" dirty="0" smtClean="0">
                <a:solidFill>
                  <a:srgbClr val="000000"/>
                </a:solidFill>
                <a:latin typeface="+mj-ea"/>
                <a:ea typeface="+mj-ea"/>
              </a:rPr>
              <a:t>％　　</a:t>
            </a:r>
            <a:r>
              <a:rPr lang="ja-JP" altLang="en-US" sz="2600" dirty="0" smtClean="0">
                <a:solidFill>
                  <a:srgbClr val="C00000"/>
                </a:solidFill>
                <a:latin typeface="+mj-ea"/>
                <a:ea typeface="+mj-ea"/>
              </a:rPr>
              <a:t>職場</a:t>
            </a:r>
            <a:r>
              <a:rPr lang="en-US" altLang="ja-JP" sz="2600" dirty="0" smtClean="0">
                <a:solidFill>
                  <a:srgbClr val="C00000"/>
                </a:solidFill>
                <a:latin typeface="+mj-ea"/>
                <a:ea typeface="+mj-ea"/>
              </a:rPr>
              <a:t>14</a:t>
            </a:r>
            <a:r>
              <a:rPr lang="ja-JP" altLang="en-US" sz="2600" dirty="0" smtClean="0">
                <a:solidFill>
                  <a:srgbClr val="C00000"/>
                </a:solidFill>
                <a:latin typeface="+mj-ea"/>
                <a:ea typeface="+mj-ea"/>
              </a:rPr>
              <a:t>％</a:t>
            </a:r>
          </a:p>
          <a:p>
            <a:pPr>
              <a:lnSpc>
                <a:spcPct val="90000"/>
              </a:lnSpc>
              <a:buFont typeface="Wingdings" pitchFamily="2" charset="2"/>
              <a:buNone/>
            </a:pPr>
            <a:r>
              <a:rPr lang="ja-JP" altLang="en-US" sz="2600" dirty="0">
                <a:solidFill>
                  <a:srgbClr val="FF33CC"/>
                </a:solidFill>
                <a:latin typeface="+mj-ea"/>
                <a:ea typeface="+mj-ea"/>
              </a:rPr>
              <a:t>　</a:t>
            </a:r>
            <a:r>
              <a:rPr lang="ja-JP" altLang="en-US" sz="2600" dirty="0" smtClean="0">
                <a:solidFill>
                  <a:srgbClr val="FF33CC"/>
                </a:solidFill>
                <a:latin typeface="+mj-ea"/>
                <a:ea typeface="+mj-ea"/>
              </a:rPr>
              <a:t>知り合ってからの期間</a:t>
            </a:r>
            <a:r>
              <a:rPr lang="ja-JP" altLang="en-US" sz="2600" dirty="0" smtClean="0">
                <a:solidFill>
                  <a:srgbClr val="000000"/>
                </a:solidFill>
                <a:latin typeface="+mj-ea"/>
                <a:ea typeface="+mj-ea"/>
              </a:rPr>
              <a:t>　　</a:t>
            </a:r>
            <a:r>
              <a:rPr lang="en-US" altLang="ja-JP" sz="2600" dirty="0" smtClean="0">
                <a:solidFill>
                  <a:srgbClr val="000000"/>
                </a:solidFill>
                <a:latin typeface="+mj-ea"/>
                <a:ea typeface="+mj-ea"/>
              </a:rPr>
              <a:t>20</a:t>
            </a:r>
            <a:r>
              <a:rPr lang="ja-JP" altLang="en-US" sz="2600" dirty="0" smtClean="0">
                <a:solidFill>
                  <a:srgbClr val="000000"/>
                </a:solidFill>
                <a:latin typeface="+mj-ea"/>
                <a:ea typeface="+mj-ea"/>
              </a:rPr>
              <a:t>～</a:t>
            </a:r>
            <a:r>
              <a:rPr lang="en-US" altLang="ja-JP" sz="2600" dirty="0" smtClean="0">
                <a:solidFill>
                  <a:srgbClr val="000000"/>
                </a:solidFill>
                <a:latin typeface="+mj-ea"/>
                <a:ea typeface="+mj-ea"/>
              </a:rPr>
              <a:t>40</a:t>
            </a:r>
            <a:r>
              <a:rPr lang="ja-JP" altLang="en-US" sz="2600" dirty="0" smtClean="0">
                <a:solidFill>
                  <a:srgbClr val="000000"/>
                </a:solidFill>
                <a:latin typeface="+mj-ea"/>
                <a:ea typeface="+mj-ea"/>
              </a:rPr>
              <a:t>年 </a:t>
            </a:r>
            <a:r>
              <a:rPr lang="en-US" altLang="ja-JP" sz="2600" dirty="0" smtClean="0">
                <a:solidFill>
                  <a:srgbClr val="000000"/>
                </a:solidFill>
                <a:latin typeface="+mj-ea"/>
                <a:ea typeface="+mj-ea"/>
              </a:rPr>
              <a:t>35</a:t>
            </a:r>
            <a:r>
              <a:rPr lang="ja-JP" altLang="en-US" sz="2600" dirty="0" smtClean="0">
                <a:solidFill>
                  <a:srgbClr val="000000"/>
                </a:solidFill>
                <a:latin typeface="+mj-ea"/>
                <a:ea typeface="+mj-ea"/>
              </a:rPr>
              <a:t>％　</a:t>
            </a:r>
            <a:r>
              <a:rPr lang="en-US" altLang="ja-JP" sz="2600" dirty="0" smtClean="0">
                <a:solidFill>
                  <a:srgbClr val="000000"/>
                </a:solidFill>
                <a:latin typeface="+mj-ea"/>
                <a:ea typeface="+mj-ea"/>
              </a:rPr>
              <a:t>40</a:t>
            </a:r>
            <a:r>
              <a:rPr lang="ja-JP" altLang="en-US" sz="2600" dirty="0" smtClean="0">
                <a:solidFill>
                  <a:srgbClr val="000000"/>
                </a:solidFill>
                <a:latin typeface="+mj-ea"/>
                <a:ea typeface="+mj-ea"/>
              </a:rPr>
              <a:t>～</a:t>
            </a:r>
            <a:r>
              <a:rPr lang="en-US" altLang="ja-JP" sz="2600" dirty="0" smtClean="0">
                <a:solidFill>
                  <a:srgbClr val="000000"/>
                </a:solidFill>
                <a:latin typeface="+mj-ea"/>
                <a:ea typeface="+mj-ea"/>
              </a:rPr>
              <a:t>60</a:t>
            </a:r>
            <a:r>
              <a:rPr lang="ja-JP" altLang="en-US" sz="2600" dirty="0" smtClean="0">
                <a:solidFill>
                  <a:srgbClr val="000000"/>
                </a:solidFill>
                <a:latin typeface="+mj-ea"/>
                <a:ea typeface="+mj-ea"/>
              </a:rPr>
              <a:t>年 </a:t>
            </a:r>
            <a:r>
              <a:rPr lang="en-US" altLang="ja-JP" sz="2600" dirty="0" smtClean="0">
                <a:solidFill>
                  <a:srgbClr val="000000"/>
                </a:solidFill>
                <a:latin typeface="+mj-ea"/>
                <a:ea typeface="+mj-ea"/>
              </a:rPr>
              <a:t>33</a:t>
            </a:r>
            <a:r>
              <a:rPr lang="ja-JP" altLang="en-US" sz="2600" dirty="0" smtClean="0">
                <a:solidFill>
                  <a:srgbClr val="000000"/>
                </a:solidFill>
                <a:latin typeface="+mj-ea"/>
                <a:ea typeface="+mj-ea"/>
              </a:rPr>
              <a:t>％</a:t>
            </a:r>
          </a:p>
          <a:p>
            <a:pPr>
              <a:lnSpc>
                <a:spcPct val="90000"/>
              </a:lnSpc>
              <a:buFont typeface="Wingdings" pitchFamily="2" charset="2"/>
              <a:buNone/>
            </a:pPr>
            <a:r>
              <a:rPr lang="ja-JP" altLang="en-US" sz="2600" dirty="0" smtClean="0">
                <a:solidFill>
                  <a:srgbClr val="FF33CC"/>
                </a:solidFill>
                <a:latin typeface="+mj-ea"/>
                <a:ea typeface="+mj-ea"/>
              </a:rPr>
              <a:t>　家までの距離　</a:t>
            </a:r>
            <a:r>
              <a:rPr lang="ja-JP" altLang="en-US" sz="2600" dirty="0" smtClean="0">
                <a:solidFill>
                  <a:srgbClr val="000000"/>
                </a:solidFill>
                <a:latin typeface="+mj-ea"/>
                <a:ea typeface="+mj-ea"/>
              </a:rPr>
              <a:t>　　　　　　５分未満 </a:t>
            </a:r>
            <a:r>
              <a:rPr lang="en-US" altLang="ja-JP" sz="2600" dirty="0" smtClean="0">
                <a:solidFill>
                  <a:srgbClr val="000000"/>
                </a:solidFill>
                <a:latin typeface="+mj-ea"/>
                <a:ea typeface="+mj-ea"/>
              </a:rPr>
              <a:t>36</a:t>
            </a:r>
            <a:r>
              <a:rPr lang="ja-JP" altLang="en-US" sz="2600" dirty="0" smtClean="0">
                <a:solidFill>
                  <a:srgbClr val="000000"/>
                </a:solidFill>
                <a:latin typeface="+mj-ea"/>
                <a:ea typeface="+mj-ea"/>
              </a:rPr>
              <a:t>％　５～</a:t>
            </a:r>
            <a:r>
              <a:rPr lang="en-US" altLang="ja-JP" sz="2600" dirty="0" smtClean="0">
                <a:solidFill>
                  <a:srgbClr val="000000"/>
                </a:solidFill>
                <a:latin typeface="+mj-ea"/>
                <a:ea typeface="+mj-ea"/>
              </a:rPr>
              <a:t>10</a:t>
            </a:r>
            <a:r>
              <a:rPr lang="ja-JP" altLang="en-US" sz="2600" dirty="0" smtClean="0">
                <a:solidFill>
                  <a:srgbClr val="000000"/>
                </a:solidFill>
                <a:latin typeface="+mj-ea"/>
                <a:ea typeface="+mj-ea"/>
              </a:rPr>
              <a:t>分 </a:t>
            </a:r>
            <a:r>
              <a:rPr lang="en-US" altLang="ja-JP" sz="2600" dirty="0" smtClean="0">
                <a:solidFill>
                  <a:srgbClr val="000000"/>
                </a:solidFill>
                <a:latin typeface="+mj-ea"/>
                <a:ea typeface="+mj-ea"/>
              </a:rPr>
              <a:t>33</a:t>
            </a:r>
            <a:r>
              <a:rPr lang="ja-JP" altLang="en-US" sz="2600" dirty="0" smtClean="0">
                <a:solidFill>
                  <a:srgbClr val="000000"/>
                </a:solidFill>
                <a:latin typeface="+mj-ea"/>
                <a:ea typeface="+mj-ea"/>
              </a:rPr>
              <a:t>％　</a:t>
            </a:r>
          </a:p>
          <a:p>
            <a:pPr>
              <a:lnSpc>
                <a:spcPct val="90000"/>
              </a:lnSpc>
              <a:spcAft>
                <a:spcPts val="600"/>
              </a:spcAft>
              <a:buFont typeface="Wingdings" pitchFamily="2" charset="2"/>
              <a:buNone/>
            </a:pPr>
            <a:r>
              <a:rPr lang="ja-JP" altLang="en-US" sz="2600" dirty="0" smtClean="0">
                <a:solidFill>
                  <a:srgbClr val="FF33CC"/>
                </a:solidFill>
                <a:latin typeface="+mj-ea"/>
                <a:ea typeface="+mj-ea"/>
              </a:rPr>
              <a:t>　会う頻度</a:t>
            </a:r>
            <a:r>
              <a:rPr lang="ja-JP" altLang="en-US" sz="2600" dirty="0" smtClean="0">
                <a:solidFill>
                  <a:srgbClr val="000000"/>
                </a:solidFill>
                <a:latin typeface="+mj-ea"/>
                <a:ea typeface="+mj-ea"/>
              </a:rPr>
              <a:t>　   　毎日</a:t>
            </a:r>
            <a:r>
              <a:rPr lang="en-US" altLang="ja-JP" sz="2600" dirty="0" smtClean="0">
                <a:solidFill>
                  <a:srgbClr val="000000"/>
                </a:solidFill>
                <a:latin typeface="+mj-ea"/>
                <a:ea typeface="+mj-ea"/>
              </a:rPr>
              <a:t>12</a:t>
            </a:r>
            <a:r>
              <a:rPr lang="ja-JP" altLang="en-US" sz="2600" dirty="0" smtClean="0">
                <a:solidFill>
                  <a:srgbClr val="000000"/>
                </a:solidFill>
                <a:latin typeface="+mj-ea"/>
                <a:ea typeface="+mj-ea"/>
              </a:rPr>
              <a:t>％　週１</a:t>
            </a:r>
            <a:r>
              <a:rPr lang="ja-JP" altLang="en-US" sz="2600" dirty="0">
                <a:solidFill>
                  <a:srgbClr val="000000"/>
                </a:solidFill>
                <a:latin typeface="+mj-ea"/>
                <a:ea typeface="+mj-ea"/>
              </a:rPr>
              <a:t>回</a:t>
            </a:r>
            <a:r>
              <a:rPr lang="ja-JP" altLang="en-US" sz="2600" dirty="0" smtClean="0">
                <a:solidFill>
                  <a:srgbClr val="000000"/>
                </a:solidFill>
                <a:latin typeface="+mj-ea"/>
                <a:ea typeface="+mj-ea"/>
              </a:rPr>
              <a:t>以上 </a:t>
            </a:r>
            <a:r>
              <a:rPr lang="en-US" altLang="ja-JP" sz="2600" dirty="0" smtClean="0">
                <a:solidFill>
                  <a:srgbClr val="000000"/>
                </a:solidFill>
                <a:latin typeface="+mj-ea"/>
                <a:ea typeface="+mj-ea"/>
              </a:rPr>
              <a:t>31</a:t>
            </a:r>
            <a:r>
              <a:rPr lang="ja-JP" altLang="en-US" sz="2600" dirty="0" smtClean="0">
                <a:solidFill>
                  <a:srgbClr val="000000"/>
                </a:solidFill>
                <a:latin typeface="+mj-ea"/>
                <a:ea typeface="+mj-ea"/>
              </a:rPr>
              <a:t>％　月１</a:t>
            </a:r>
            <a:r>
              <a:rPr lang="ja-JP" altLang="en-US" sz="2600" dirty="0">
                <a:solidFill>
                  <a:srgbClr val="000000"/>
                </a:solidFill>
                <a:latin typeface="+mj-ea"/>
                <a:ea typeface="+mj-ea"/>
              </a:rPr>
              <a:t>回</a:t>
            </a:r>
            <a:r>
              <a:rPr lang="ja-JP" altLang="en-US" sz="2600" dirty="0" smtClean="0">
                <a:solidFill>
                  <a:srgbClr val="000000"/>
                </a:solidFill>
                <a:latin typeface="+mj-ea"/>
                <a:ea typeface="+mj-ea"/>
              </a:rPr>
              <a:t>以上 </a:t>
            </a:r>
            <a:r>
              <a:rPr lang="en-US" altLang="ja-JP" sz="2600" dirty="0" smtClean="0">
                <a:solidFill>
                  <a:srgbClr val="000000"/>
                </a:solidFill>
                <a:latin typeface="+mj-ea"/>
                <a:ea typeface="+mj-ea"/>
              </a:rPr>
              <a:t>40</a:t>
            </a:r>
            <a:r>
              <a:rPr lang="ja-JP" altLang="en-US" sz="2600" dirty="0" smtClean="0">
                <a:solidFill>
                  <a:srgbClr val="000000"/>
                </a:solidFill>
                <a:latin typeface="+mj-ea"/>
                <a:ea typeface="+mj-ea"/>
              </a:rPr>
              <a:t>％</a:t>
            </a:r>
            <a:endParaRPr lang="en-US" altLang="ja-JP" sz="2600" dirty="0" smtClean="0">
              <a:solidFill>
                <a:srgbClr val="000000"/>
              </a:solidFill>
              <a:latin typeface="+mj-ea"/>
              <a:ea typeface="+mj-ea"/>
            </a:endParaRPr>
          </a:p>
          <a:p>
            <a:pPr>
              <a:lnSpc>
                <a:spcPct val="90000"/>
              </a:lnSpc>
              <a:buFont typeface="Wingdings" pitchFamily="2" charset="2"/>
              <a:buNone/>
            </a:pPr>
            <a:r>
              <a:rPr lang="ja-JP" altLang="en-US" sz="2400" dirty="0" smtClean="0">
                <a:solidFill>
                  <a:srgbClr val="000000"/>
                </a:solidFill>
                <a:latin typeface="+mj-ea"/>
                <a:ea typeface="+mj-ea"/>
              </a:rPr>
              <a:t>　　　　　　　　　　　　　　　　　　　　　</a:t>
            </a:r>
            <a:r>
              <a:rPr lang="ja-JP" altLang="en-US" sz="2600" dirty="0" smtClean="0">
                <a:solidFill>
                  <a:srgbClr val="000000"/>
                </a:solidFill>
                <a:latin typeface="+mj-ea"/>
                <a:ea typeface="+mj-ea"/>
              </a:rPr>
              <a:t>    </a:t>
            </a:r>
            <a:r>
              <a:rPr lang="ja-JP" altLang="en-US" sz="2200" dirty="0" smtClean="0">
                <a:solidFill>
                  <a:srgbClr val="0000FF"/>
                </a:solidFill>
                <a:latin typeface="+mj-ea"/>
                <a:ea typeface="+mj-ea"/>
              </a:rPr>
              <a:t>男性回答者</a:t>
            </a:r>
            <a:r>
              <a:rPr lang="ja-JP" altLang="en-US" sz="2200" dirty="0" smtClean="0">
                <a:solidFill>
                  <a:srgbClr val="000000"/>
                </a:solidFill>
                <a:latin typeface="+mj-ea"/>
                <a:ea typeface="+mj-ea"/>
              </a:rPr>
              <a:t>　　　</a:t>
            </a:r>
            <a:r>
              <a:rPr lang="ja-JP" altLang="en-US" sz="2200" dirty="0" smtClean="0">
                <a:solidFill>
                  <a:srgbClr val="FF0000"/>
                </a:solidFill>
                <a:latin typeface="+mj-ea"/>
                <a:ea typeface="+mj-ea"/>
              </a:rPr>
              <a:t>女性回答者</a:t>
            </a:r>
          </a:p>
          <a:p>
            <a:pPr>
              <a:lnSpc>
                <a:spcPct val="90000"/>
              </a:lnSpc>
              <a:buFont typeface="Wingdings" pitchFamily="2" charset="2"/>
              <a:buNone/>
            </a:pPr>
            <a:r>
              <a:rPr lang="ja-JP" altLang="en-US" sz="2600" dirty="0" smtClean="0">
                <a:solidFill>
                  <a:srgbClr val="000000"/>
                </a:solidFill>
                <a:latin typeface="+mj-ea"/>
                <a:ea typeface="+mj-ea"/>
              </a:rPr>
              <a:t>　</a:t>
            </a:r>
            <a:r>
              <a:rPr lang="ja-JP" altLang="en-US" sz="2600" dirty="0" smtClean="0">
                <a:solidFill>
                  <a:srgbClr val="FF33CC"/>
                </a:solidFill>
                <a:latin typeface="+mj-ea"/>
                <a:ea typeface="+mj-ea"/>
              </a:rPr>
              <a:t>いっしょにいてほっとする</a:t>
            </a:r>
            <a:r>
              <a:rPr lang="ja-JP" altLang="en-US" sz="2600" dirty="0" smtClean="0">
                <a:solidFill>
                  <a:srgbClr val="000000"/>
                </a:solidFill>
                <a:latin typeface="+mj-ea"/>
                <a:ea typeface="+mj-ea"/>
              </a:rPr>
              <a:t>　　</a:t>
            </a:r>
            <a:r>
              <a:rPr lang="en-US" altLang="ja-JP" sz="2600" dirty="0" smtClean="0">
                <a:solidFill>
                  <a:srgbClr val="000000"/>
                </a:solidFill>
                <a:latin typeface="+mj-ea"/>
                <a:ea typeface="+mj-ea"/>
              </a:rPr>
              <a:t>	78</a:t>
            </a:r>
            <a:r>
              <a:rPr lang="ja-JP" altLang="en-US" sz="2600" dirty="0" smtClean="0">
                <a:solidFill>
                  <a:srgbClr val="000000"/>
                </a:solidFill>
                <a:latin typeface="+mj-ea"/>
                <a:ea typeface="+mj-ea"/>
              </a:rPr>
              <a:t>％</a:t>
            </a:r>
            <a:r>
              <a:rPr lang="en-US" altLang="ja-JP" sz="2600" dirty="0" smtClean="0">
                <a:solidFill>
                  <a:srgbClr val="000000"/>
                </a:solidFill>
                <a:latin typeface="+mj-ea"/>
                <a:ea typeface="+mj-ea"/>
              </a:rPr>
              <a:t>		87</a:t>
            </a:r>
            <a:r>
              <a:rPr lang="ja-JP" altLang="en-US" sz="2600" dirty="0" smtClean="0">
                <a:solidFill>
                  <a:srgbClr val="000000"/>
                </a:solidFill>
                <a:latin typeface="+mj-ea"/>
                <a:ea typeface="+mj-ea"/>
              </a:rPr>
              <a:t>％</a:t>
            </a:r>
          </a:p>
          <a:p>
            <a:pPr>
              <a:lnSpc>
                <a:spcPct val="90000"/>
              </a:lnSpc>
              <a:buFont typeface="Wingdings" pitchFamily="2" charset="2"/>
              <a:buNone/>
            </a:pPr>
            <a:r>
              <a:rPr lang="ja-JP" altLang="en-US" sz="2600" dirty="0" smtClean="0">
                <a:solidFill>
                  <a:srgbClr val="FF33CC"/>
                </a:solidFill>
                <a:latin typeface="+mj-ea"/>
                <a:ea typeface="+mj-ea"/>
              </a:rPr>
              <a:t>　ちょっとした用事をしてくれた</a:t>
            </a:r>
            <a:r>
              <a:rPr lang="ja-JP" altLang="en-US" sz="2600" dirty="0" smtClean="0">
                <a:solidFill>
                  <a:srgbClr val="000000"/>
                </a:solidFill>
                <a:latin typeface="+mj-ea"/>
                <a:ea typeface="+mj-ea"/>
              </a:rPr>
              <a:t>　　　</a:t>
            </a:r>
            <a:r>
              <a:rPr lang="en-US" altLang="ja-JP" sz="2600" dirty="0" smtClean="0">
                <a:solidFill>
                  <a:srgbClr val="000000"/>
                </a:solidFill>
                <a:latin typeface="+mj-ea"/>
                <a:ea typeface="+mj-ea"/>
              </a:rPr>
              <a:t>	47</a:t>
            </a:r>
            <a:r>
              <a:rPr lang="ja-JP" altLang="en-US" sz="2600" dirty="0" smtClean="0">
                <a:solidFill>
                  <a:srgbClr val="000000"/>
                </a:solidFill>
                <a:latin typeface="+mj-ea"/>
                <a:ea typeface="+mj-ea"/>
              </a:rPr>
              <a:t>％　　　　　　</a:t>
            </a:r>
            <a:r>
              <a:rPr lang="en-US" altLang="ja-JP" sz="2600" dirty="0" smtClean="0">
                <a:solidFill>
                  <a:srgbClr val="000000"/>
                </a:solidFill>
                <a:latin typeface="+mj-ea"/>
                <a:ea typeface="+mj-ea"/>
              </a:rPr>
              <a:t>48</a:t>
            </a:r>
            <a:r>
              <a:rPr lang="ja-JP" altLang="en-US" sz="2600" dirty="0" smtClean="0">
                <a:solidFill>
                  <a:srgbClr val="000000"/>
                </a:solidFill>
                <a:latin typeface="+mj-ea"/>
                <a:ea typeface="+mj-ea"/>
              </a:rPr>
              <a:t>％</a:t>
            </a:r>
          </a:p>
          <a:p>
            <a:pPr>
              <a:lnSpc>
                <a:spcPct val="90000"/>
              </a:lnSpc>
              <a:buFont typeface="Wingdings" pitchFamily="2" charset="2"/>
              <a:buNone/>
            </a:pPr>
            <a:r>
              <a:rPr lang="ja-JP" altLang="en-US" sz="2600" dirty="0" smtClean="0">
                <a:solidFill>
                  <a:srgbClr val="FF33CC"/>
                </a:solidFill>
                <a:latin typeface="+mj-ea"/>
                <a:ea typeface="+mj-ea"/>
              </a:rPr>
              <a:t>　家族ぐるみのつき合いがある</a:t>
            </a:r>
            <a:r>
              <a:rPr lang="ja-JP" altLang="en-US" sz="2600" dirty="0" smtClean="0">
                <a:solidFill>
                  <a:srgbClr val="000000"/>
                </a:solidFill>
                <a:latin typeface="+mj-ea"/>
                <a:ea typeface="+mj-ea"/>
              </a:rPr>
              <a:t>　　　</a:t>
            </a:r>
            <a:r>
              <a:rPr lang="en-US" altLang="ja-JP" sz="2600" dirty="0" smtClean="0">
                <a:solidFill>
                  <a:srgbClr val="000000"/>
                </a:solidFill>
                <a:latin typeface="+mj-ea"/>
                <a:ea typeface="+mj-ea"/>
              </a:rPr>
              <a:t>	44</a:t>
            </a:r>
            <a:r>
              <a:rPr lang="ja-JP" altLang="en-US" sz="2600" dirty="0" smtClean="0">
                <a:solidFill>
                  <a:srgbClr val="000000"/>
                </a:solidFill>
                <a:latin typeface="+mj-ea"/>
                <a:ea typeface="+mj-ea"/>
              </a:rPr>
              <a:t>％　　　　　　</a:t>
            </a:r>
            <a:r>
              <a:rPr lang="en-US" altLang="ja-JP" sz="2600" dirty="0" smtClean="0">
                <a:solidFill>
                  <a:srgbClr val="000000"/>
                </a:solidFill>
                <a:latin typeface="+mj-ea"/>
                <a:ea typeface="+mj-ea"/>
              </a:rPr>
              <a:t>34</a:t>
            </a:r>
            <a:r>
              <a:rPr lang="ja-JP" altLang="en-US" sz="2600" dirty="0" smtClean="0">
                <a:solidFill>
                  <a:srgbClr val="000000"/>
                </a:solidFill>
                <a:latin typeface="+mj-ea"/>
                <a:ea typeface="+mj-ea"/>
              </a:rPr>
              <a:t>％</a:t>
            </a:r>
          </a:p>
        </p:txBody>
      </p:sp>
      <p:sp>
        <p:nvSpPr>
          <p:cNvPr id="353284" name="Text Box 4"/>
          <p:cNvSpPr txBox="1">
            <a:spLocks noChangeArrowheads="1"/>
          </p:cNvSpPr>
          <p:nvPr/>
        </p:nvSpPr>
        <p:spPr bwMode="auto">
          <a:xfrm>
            <a:off x="395536" y="5949280"/>
            <a:ext cx="8568952"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hlink"/>
              </a:buClr>
              <a:buSzPct val="110000"/>
              <a:buFont typeface="Wingdings" pitchFamily="2" charset="2"/>
              <a:buBlip>
                <a:blip r:embed="rId3"/>
              </a:buBlip>
              <a:defRPr kumimoji="1" sz="3200">
                <a:solidFill>
                  <a:schemeClr val="tx1"/>
                </a:solidFill>
                <a:latin typeface="Tahoma" pitchFamily="34" charset="0"/>
                <a:ea typeface="ＭＳ Ｐゴシック" charset="-128"/>
              </a:defRPr>
            </a:lvl1pPr>
            <a:lvl2pPr marL="742950" indent="-285750" eaLnBrk="0" hangingPunct="0">
              <a:spcBef>
                <a:spcPct val="20000"/>
              </a:spcBef>
              <a:buClr>
                <a:schemeClr val="tx1"/>
              </a:buClr>
              <a:buSzPct val="60000"/>
              <a:buFont typeface="Wingdings" pitchFamily="2" charset="2"/>
              <a:buChar char="n"/>
              <a:defRPr kumimoji="1" sz="2800">
                <a:solidFill>
                  <a:schemeClr val="tx1"/>
                </a:solidFill>
                <a:latin typeface="Tahoma" pitchFamily="34" charset="0"/>
                <a:ea typeface="ＭＳ Ｐゴシック" charset="-128"/>
              </a:defRPr>
            </a:lvl2pPr>
            <a:lvl3pPr marL="1143000" indent="-228600" eaLnBrk="0" hangingPunct="0">
              <a:spcBef>
                <a:spcPct val="20000"/>
              </a:spcBef>
              <a:buClr>
                <a:schemeClr val="hlink"/>
              </a:buClr>
              <a:buSzPct val="95000"/>
              <a:buFont typeface="Wingdings" pitchFamily="2" charset="2"/>
              <a:buChar char="w"/>
              <a:defRPr kumimoji="1" sz="2400">
                <a:solidFill>
                  <a:schemeClr val="tx1"/>
                </a:solidFill>
                <a:latin typeface="Tahoma" pitchFamily="34" charset="0"/>
                <a:ea typeface="ＭＳ Ｐゴシック" charset="-128"/>
              </a:defRPr>
            </a:lvl3pPr>
            <a:lvl4pPr marL="1600200" indent="-228600" eaLnBrk="0" hangingPunct="0">
              <a:spcBef>
                <a:spcPct val="20000"/>
              </a:spcBef>
              <a:buClr>
                <a:schemeClr val="tx1"/>
              </a:buClr>
              <a:buSzPct val="65000"/>
              <a:buFont typeface="Wingdings" pitchFamily="2" charset="2"/>
              <a:buChar char="n"/>
              <a:defRPr kumimoji="1" sz="2000">
                <a:solidFill>
                  <a:schemeClr val="tx1"/>
                </a:solidFill>
                <a:latin typeface="Tahoma" pitchFamily="34" charset="0"/>
                <a:ea typeface="ＭＳ Ｐゴシック" charset="-128"/>
              </a:defRPr>
            </a:lvl4pPr>
            <a:lvl5pPr marL="2057400" indent="-228600" eaLnBrk="0" hangingPunct="0">
              <a:spcBef>
                <a:spcPct val="20000"/>
              </a:spcBef>
              <a:buClr>
                <a:schemeClr val="hlink"/>
              </a:buClr>
              <a:buSzPct val="60000"/>
              <a:buFont typeface="Wingdings" pitchFamily="2" charset="2"/>
              <a:buChar char="n"/>
              <a:defRPr kumimoji="1" sz="2000">
                <a:solidFill>
                  <a:schemeClr val="tx1"/>
                </a:solidFill>
                <a:latin typeface="Tahoma" pitchFamily="34" charset="0"/>
                <a:ea typeface="ＭＳ Ｐゴシック" charset="-128"/>
              </a:defRPr>
            </a:lvl5pPr>
            <a:lvl6pPr marL="2514600" indent="-228600" eaLnBrk="0" fontAlgn="base" hangingPunct="0">
              <a:spcBef>
                <a:spcPct val="20000"/>
              </a:spcBef>
              <a:spcAft>
                <a:spcPct val="0"/>
              </a:spcAft>
              <a:buClr>
                <a:schemeClr val="hlink"/>
              </a:buClr>
              <a:buSzPct val="60000"/>
              <a:buFont typeface="Wingdings" pitchFamily="2" charset="2"/>
              <a:buChar char="n"/>
              <a:defRPr kumimoji="1" sz="2000">
                <a:solidFill>
                  <a:schemeClr val="tx1"/>
                </a:solidFill>
                <a:latin typeface="Tahoma" pitchFamily="34" charset="0"/>
                <a:ea typeface="ＭＳ Ｐゴシック" charset="-128"/>
              </a:defRPr>
            </a:lvl6pPr>
            <a:lvl7pPr marL="2971800" indent="-228600" eaLnBrk="0" fontAlgn="base" hangingPunct="0">
              <a:spcBef>
                <a:spcPct val="20000"/>
              </a:spcBef>
              <a:spcAft>
                <a:spcPct val="0"/>
              </a:spcAft>
              <a:buClr>
                <a:schemeClr val="hlink"/>
              </a:buClr>
              <a:buSzPct val="60000"/>
              <a:buFont typeface="Wingdings" pitchFamily="2" charset="2"/>
              <a:buChar char="n"/>
              <a:defRPr kumimoji="1" sz="2000">
                <a:solidFill>
                  <a:schemeClr val="tx1"/>
                </a:solidFill>
                <a:latin typeface="Tahoma" pitchFamily="34" charset="0"/>
                <a:ea typeface="ＭＳ Ｐゴシック" charset="-128"/>
              </a:defRPr>
            </a:lvl7pPr>
            <a:lvl8pPr marL="3429000" indent="-228600" eaLnBrk="0" fontAlgn="base" hangingPunct="0">
              <a:spcBef>
                <a:spcPct val="20000"/>
              </a:spcBef>
              <a:spcAft>
                <a:spcPct val="0"/>
              </a:spcAft>
              <a:buClr>
                <a:schemeClr val="hlink"/>
              </a:buClr>
              <a:buSzPct val="60000"/>
              <a:buFont typeface="Wingdings" pitchFamily="2" charset="2"/>
              <a:buChar char="n"/>
              <a:defRPr kumimoji="1" sz="2000">
                <a:solidFill>
                  <a:schemeClr val="tx1"/>
                </a:solidFill>
                <a:latin typeface="Tahoma" pitchFamily="34" charset="0"/>
                <a:ea typeface="ＭＳ Ｐゴシック" charset="-128"/>
              </a:defRPr>
            </a:lvl8pPr>
            <a:lvl9pPr marL="3886200" indent="-228600" eaLnBrk="0" fontAlgn="base" hangingPunct="0">
              <a:spcBef>
                <a:spcPct val="20000"/>
              </a:spcBef>
              <a:spcAft>
                <a:spcPct val="0"/>
              </a:spcAft>
              <a:buClr>
                <a:schemeClr val="hlink"/>
              </a:buClr>
              <a:buSzPct val="60000"/>
              <a:buFont typeface="Wingdings" pitchFamily="2" charset="2"/>
              <a:buChar char="n"/>
              <a:defRPr kumimoji="1" sz="2000">
                <a:solidFill>
                  <a:schemeClr val="tx1"/>
                </a:solidFill>
                <a:latin typeface="Tahoma" pitchFamily="34" charset="0"/>
                <a:ea typeface="ＭＳ Ｐゴシック" charset="-128"/>
              </a:defRPr>
            </a:lvl9pPr>
          </a:lstStyle>
          <a:p>
            <a:pPr eaLnBrk="1" hangingPunct="1">
              <a:lnSpc>
                <a:spcPct val="90000"/>
              </a:lnSpc>
              <a:spcBef>
                <a:spcPct val="50000"/>
              </a:spcBef>
              <a:buClrTx/>
              <a:buSzTx/>
              <a:buFontTx/>
              <a:buNone/>
            </a:pPr>
            <a:r>
              <a:rPr lang="ja-JP" altLang="en-US" sz="2400" u="sng" dirty="0" smtClean="0">
                <a:solidFill>
                  <a:srgbClr val="FF0000"/>
                </a:solidFill>
                <a:latin typeface="+mj-ea"/>
                <a:ea typeface="+mj-ea"/>
              </a:rPr>
              <a:t>「</a:t>
            </a:r>
            <a:r>
              <a:rPr lang="ja-JP" altLang="en-US" sz="2400" u="sng" dirty="0">
                <a:solidFill>
                  <a:srgbClr val="FF0000"/>
                </a:solidFill>
                <a:latin typeface="+mj-ea"/>
                <a:ea typeface="+mj-ea"/>
              </a:rPr>
              <a:t>気心が知れた他者」がいない</a:t>
            </a:r>
            <a:r>
              <a:rPr lang="ja-JP" altLang="en-US" sz="2400" u="sng" dirty="0" smtClean="0">
                <a:solidFill>
                  <a:srgbClr val="FF0000"/>
                </a:solidFill>
                <a:latin typeface="+mj-ea"/>
                <a:ea typeface="+mj-ea"/>
              </a:rPr>
              <a:t>人</a:t>
            </a:r>
            <a:r>
              <a:rPr lang="ja-JP" altLang="en-US" sz="2400" dirty="0">
                <a:solidFill>
                  <a:srgbClr val="CC0000"/>
                </a:solidFill>
                <a:latin typeface="+mj-ea"/>
                <a:ea typeface="+mj-ea"/>
              </a:rPr>
              <a:t>　</a:t>
            </a:r>
            <a:r>
              <a:rPr lang="ja-JP" altLang="en-US" sz="2400" dirty="0" smtClean="0">
                <a:solidFill>
                  <a:srgbClr val="CC0000"/>
                </a:solidFill>
                <a:latin typeface="+mj-ea"/>
                <a:ea typeface="+mj-ea"/>
              </a:rPr>
              <a:t>男性</a:t>
            </a:r>
            <a:r>
              <a:rPr lang="ja-JP" altLang="en-US" sz="2400" dirty="0">
                <a:solidFill>
                  <a:srgbClr val="CC0000"/>
                </a:solidFill>
                <a:latin typeface="+mj-ea"/>
                <a:ea typeface="+mj-ea"/>
              </a:rPr>
              <a:t>　</a:t>
            </a:r>
            <a:r>
              <a:rPr lang="en-US" altLang="ja-JP" sz="2400" dirty="0">
                <a:solidFill>
                  <a:srgbClr val="CC0000"/>
                </a:solidFill>
                <a:latin typeface="+mj-ea"/>
                <a:ea typeface="+mj-ea"/>
              </a:rPr>
              <a:t>22.1</a:t>
            </a:r>
            <a:r>
              <a:rPr lang="en-US" altLang="ja-JP" sz="2400" dirty="0" smtClean="0">
                <a:solidFill>
                  <a:srgbClr val="CC0000"/>
                </a:solidFill>
                <a:latin typeface="+mj-ea"/>
                <a:ea typeface="+mj-ea"/>
              </a:rPr>
              <a:t>%</a:t>
            </a:r>
            <a:r>
              <a:rPr lang="ja-JP" altLang="en-US" sz="2400" dirty="0">
                <a:solidFill>
                  <a:srgbClr val="CC0000"/>
                </a:solidFill>
                <a:latin typeface="+mj-ea"/>
                <a:ea typeface="+mj-ea"/>
              </a:rPr>
              <a:t>　</a:t>
            </a:r>
            <a:r>
              <a:rPr lang="ja-JP" altLang="en-US" sz="2400" dirty="0" smtClean="0">
                <a:solidFill>
                  <a:srgbClr val="CC0000"/>
                </a:solidFill>
                <a:latin typeface="+mj-ea"/>
                <a:ea typeface="+mj-ea"/>
              </a:rPr>
              <a:t>女性</a:t>
            </a:r>
            <a:r>
              <a:rPr lang="en-US" altLang="ja-JP" sz="2400" dirty="0" smtClean="0">
                <a:solidFill>
                  <a:srgbClr val="CC0000"/>
                </a:solidFill>
                <a:latin typeface="+mj-ea"/>
                <a:ea typeface="+mj-ea"/>
              </a:rPr>
              <a:t>12.9</a:t>
            </a:r>
            <a:r>
              <a:rPr lang="en-US" altLang="ja-JP" sz="2400" dirty="0">
                <a:solidFill>
                  <a:srgbClr val="CC0000"/>
                </a:solidFill>
                <a:latin typeface="+mj-ea"/>
                <a:ea typeface="+mj-ea"/>
              </a:rPr>
              <a:t>%</a:t>
            </a:r>
          </a:p>
          <a:p>
            <a:pPr eaLnBrk="1" hangingPunct="1">
              <a:lnSpc>
                <a:spcPct val="80000"/>
              </a:lnSpc>
              <a:spcBef>
                <a:spcPct val="50000"/>
              </a:spcBef>
              <a:buClrTx/>
              <a:buSzTx/>
              <a:buFontTx/>
              <a:buNone/>
            </a:pPr>
            <a:r>
              <a:rPr lang="ja-JP" altLang="en-US" sz="2400" dirty="0" smtClean="0">
                <a:solidFill>
                  <a:srgbClr val="40458C"/>
                </a:solidFill>
                <a:latin typeface="+mj-ea"/>
                <a:ea typeface="+mj-ea"/>
              </a:rPr>
              <a:t>   　　　　　 （</a:t>
            </a:r>
            <a:r>
              <a:rPr lang="ja-JP" altLang="en-US" sz="2400" dirty="0">
                <a:solidFill>
                  <a:srgbClr val="40458C"/>
                </a:solidFill>
                <a:latin typeface="+mj-ea"/>
                <a:ea typeface="+mj-ea"/>
              </a:rPr>
              <a:t>古谷</a:t>
            </a:r>
            <a:r>
              <a:rPr lang="ja-JP" altLang="en-US" sz="2400" dirty="0" smtClean="0">
                <a:solidFill>
                  <a:srgbClr val="40458C"/>
                </a:solidFill>
                <a:latin typeface="+mj-ea"/>
                <a:ea typeface="+mj-ea"/>
              </a:rPr>
              <a:t>ら，老年</a:t>
            </a:r>
            <a:r>
              <a:rPr lang="ja-JP" altLang="en-US" sz="2400" dirty="0">
                <a:solidFill>
                  <a:srgbClr val="40458C"/>
                </a:solidFill>
                <a:latin typeface="+mj-ea"/>
                <a:ea typeface="+mj-ea"/>
              </a:rPr>
              <a:t>社会</a:t>
            </a:r>
            <a:r>
              <a:rPr lang="ja-JP" altLang="en-US" sz="2400" dirty="0" smtClean="0">
                <a:solidFill>
                  <a:srgbClr val="40458C"/>
                </a:solidFill>
                <a:latin typeface="+mj-ea"/>
                <a:ea typeface="+mj-ea"/>
              </a:rPr>
              <a:t>科学　</a:t>
            </a:r>
            <a:r>
              <a:rPr lang="en-US" altLang="ja-JP" sz="2400" dirty="0" smtClean="0">
                <a:solidFill>
                  <a:srgbClr val="40458C"/>
                </a:solidFill>
                <a:latin typeface="+mj-ea"/>
                <a:ea typeface="+mj-ea"/>
              </a:rPr>
              <a:t>29(1)</a:t>
            </a:r>
            <a:r>
              <a:rPr lang="ja-JP" altLang="en-US" sz="2400" dirty="0" smtClean="0">
                <a:solidFill>
                  <a:srgbClr val="40458C"/>
                </a:solidFill>
                <a:latin typeface="+mj-ea"/>
                <a:ea typeface="+mj-ea"/>
              </a:rPr>
              <a:t> </a:t>
            </a:r>
            <a:r>
              <a:rPr lang="en-US" altLang="ja-JP" sz="2400" dirty="0" smtClean="0">
                <a:solidFill>
                  <a:srgbClr val="40458C"/>
                </a:solidFill>
                <a:latin typeface="+mj-ea"/>
                <a:ea typeface="+mj-ea"/>
              </a:rPr>
              <a:t>58-64</a:t>
            </a:r>
            <a:r>
              <a:rPr lang="ja-JP" altLang="en-US" sz="2400" dirty="0" err="1" smtClean="0">
                <a:solidFill>
                  <a:srgbClr val="40458C"/>
                </a:solidFill>
                <a:latin typeface="+mj-ea"/>
                <a:ea typeface="+mj-ea"/>
              </a:rPr>
              <a:t>，</a:t>
            </a:r>
            <a:r>
              <a:rPr lang="en-US" altLang="ja-JP" sz="2400" dirty="0" smtClean="0">
                <a:solidFill>
                  <a:srgbClr val="40458C"/>
                </a:solidFill>
                <a:latin typeface="+mj-ea"/>
                <a:ea typeface="+mj-ea"/>
              </a:rPr>
              <a:t>2007</a:t>
            </a:r>
            <a:r>
              <a:rPr lang="ja-JP" altLang="en-US" sz="2400" dirty="0">
                <a:solidFill>
                  <a:srgbClr val="40458C"/>
                </a:solidFill>
                <a:latin typeface="+mj-ea"/>
                <a:ea typeface="+mj-ea"/>
              </a:rPr>
              <a:t>）</a:t>
            </a:r>
          </a:p>
        </p:txBody>
      </p:sp>
    </p:spTree>
    <p:extLst>
      <p:ext uri="{BB962C8B-B14F-4D97-AF65-F5344CB8AC3E}">
        <p14:creationId xmlns:p14="http://schemas.microsoft.com/office/powerpoint/2010/main" val="25747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3283">
                                            <p:txEl>
                                              <p:pRg st="0" end="0"/>
                                            </p:txEl>
                                          </p:spTgt>
                                        </p:tgtEl>
                                        <p:attrNameLst>
                                          <p:attrName>style.visibility</p:attrName>
                                        </p:attrNameLst>
                                      </p:cBhvr>
                                      <p:to>
                                        <p:strVal val="visible"/>
                                      </p:to>
                                    </p:set>
                                    <p:animEffect transition="in" filter="fade">
                                      <p:cBhvr>
                                        <p:cTn id="7" dur="500"/>
                                        <p:tgtEl>
                                          <p:spTgt spid="35328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53283">
                                            <p:txEl>
                                              <p:pRg st="1" end="1"/>
                                            </p:txEl>
                                          </p:spTgt>
                                        </p:tgtEl>
                                        <p:attrNameLst>
                                          <p:attrName>style.visibility</p:attrName>
                                        </p:attrNameLst>
                                      </p:cBhvr>
                                      <p:to>
                                        <p:strVal val="visible"/>
                                      </p:to>
                                    </p:set>
                                    <p:animEffect transition="in" filter="fade">
                                      <p:cBhvr>
                                        <p:cTn id="10" dur="500"/>
                                        <p:tgtEl>
                                          <p:spTgt spid="35328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53283">
                                            <p:txEl>
                                              <p:pRg st="2" end="2"/>
                                            </p:txEl>
                                          </p:spTgt>
                                        </p:tgtEl>
                                        <p:attrNameLst>
                                          <p:attrName>style.visibility</p:attrName>
                                        </p:attrNameLst>
                                      </p:cBhvr>
                                      <p:to>
                                        <p:strVal val="visible"/>
                                      </p:to>
                                    </p:set>
                                    <p:animEffect transition="in" filter="fade">
                                      <p:cBhvr>
                                        <p:cTn id="15" dur="500"/>
                                        <p:tgtEl>
                                          <p:spTgt spid="35328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53283">
                                            <p:txEl>
                                              <p:pRg st="3" end="3"/>
                                            </p:txEl>
                                          </p:spTgt>
                                        </p:tgtEl>
                                        <p:attrNameLst>
                                          <p:attrName>style.visibility</p:attrName>
                                        </p:attrNameLst>
                                      </p:cBhvr>
                                      <p:to>
                                        <p:strVal val="visible"/>
                                      </p:to>
                                    </p:set>
                                    <p:animEffect transition="in" filter="fade">
                                      <p:cBhvr>
                                        <p:cTn id="18" dur="500"/>
                                        <p:tgtEl>
                                          <p:spTgt spid="35328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53283">
                                            <p:txEl>
                                              <p:pRg st="4" end="4"/>
                                            </p:txEl>
                                          </p:spTgt>
                                        </p:tgtEl>
                                        <p:attrNameLst>
                                          <p:attrName>style.visibility</p:attrName>
                                        </p:attrNameLst>
                                      </p:cBhvr>
                                      <p:to>
                                        <p:strVal val="visible"/>
                                      </p:to>
                                    </p:set>
                                    <p:animEffect transition="in" filter="fade">
                                      <p:cBhvr>
                                        <p:cTn id="21" dur="500"/>
                                        <p:tgtEl>
                                          <p:spTgt spid="35328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53283">
                                            <p:txEl>
                                              <p:pRg st="5" end="5"/>
                                            </p:txEl>
                                          </p:spTgt>
                                        </p:tgtEl>
                                        <p:attrNameLst>
                                          <p:attrName>style.visibility</p:attrName>
                                        </p:attrNameLst>
                                      </p:cBhvr>
                                      <p:to>
                                        <p:strVal val="visible"/>
                                      </p:to>
                                    </p:set>
                                    <p:animEffect transition="in" filter="fade">
                                      <p:cBhvr>
                                        <p:cTn id="26" dur="500"/>
                                        <p:tgtEl>
                                          <p:spTgt spid="353283">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53283">
                                            <p:txEl>
                                              <p:pRg st="6" end="6"/>
                                            </p:txEl>
                                          </p:spTgt>
                                        </p:tgtEl>
                                        <p:attrNameLst>
                                          <p:attrName>style.visibility</p:attrName>
                                        </p:attrNameLst>
                                      </p:cBhvr>
                                      <p:to>
                                        <p:strVal val="visible"/>
                                      </p:to>
                                    </p:set>
                                    <p:animEffect transition="in" filter="fade">
                                      <p:cBhvr>
                                        <p:cTn id="29" dur="500"/>
                                        <p:tgtEl>
                                          <p:spTgt spid="353283">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53283">
                                            <p:txEl>
                                              <p:pRg st="7" end="7"/>
                                            </p:txEl>
                                          </p:spTgt>
                                        </p:tgtEl>
                                        <p:attrNameLst>
                                          <p:attrName>style.visibility</p:attrName>
                                        </p:attrNameLst>
                                      </p:cBhvr>
                                      <p:to>
                                        <p:strVal val="visible"/>
                                      </p:to>
                                    </p:set>
                                    <p:animEffect transition="in" filter="fade">
                                      <p:cBhvr>
                                        <p:cTn id="32" dur="500"/>
                                        <p:tgtEl>
                                          <p:spTgt spid="353283">
                                            <p:txEl>
                                              <p:pRg st="7" end="7"/>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53283">
                                            <p:txEl>
                                              <p:pRg st="8" end="8"/>
                                            </p:txEl>
                                          </p:spTgt>
                                        </p:tgtEl>
                                        <p:attrNameLst>
                                          <p:attrName>style.visibility</p:attrName>
                                        </p:attrNameLst>
                                      </p:cBhvr>
                                      <p:to>
                                        <p:strVal val="visible"/>
                                      </p:to>
                                    </p:set>
                                    <p:animEffect transition="in" filter="fade">
                                      <p:cBhvr>
                                        <p:cTn id="35" dur="500"/>
                                        <p:tgtEl>
                                          <p:spTgt spid="353283">
                                            <p:txEl>
                                              <p:pRg st="8" end="8"/>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353283">
                                            <p:txEl>
                                              <p:pRg st="9" end="9"/>
                                            </p:txEl>
                                          </p:spTgt>
                                        </p:tgtEl>
                                        <p:attrNameLst>
                                          <p:attrName>style.visibility</p:attrName>
                                        </p:attrNameLst>
                                      </p:cBhvr>
                                      <p:to>
                                        <p:strVal val="visible"/>
                                      </p:to>
                                    </p:set>
                                    <p:animEffect transition="in" filter="fade">
                                      <p:cBhvr>
                                        <p:cTn id="38" dur="500"/>
                                        <p:tgtEl>
                                          <p:spTgt spid="353283">
                                            <p:txEl>
                                              <p:pRg st="9" end="9"/>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353283">
                                            <p:txEl>
                                              <p:pRg st="10" end="10"/>
                                            </p:txEl>
                                          </p:spTgt>
                                        </p:tgtEl>
                                        <p:attrNameLst>
                                          <p:attrName>style.visibility</p:attrName>
                                        </p:attrNameLst>
                                      </p:cBhvr>
                                      <p:to>
                                        <p:strVal val="visible"/>
                                      </p:to>
                                    </p:set>
                                    <p:animEffect transition="in" filter="fade">
                                      <p:cBhvr>
                                        <p:cTn id="41" dur="500"/>
                                        <p:tgtEl>
                                          <p:spTgt spid="353283">
                                            <p:txEl>
                                              <p:pRg st="10" end="10"/>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353283">
                                            <p:txEl>
                                              <p:pRg st="11" end="11"/>
                                            </p:txEl>
                                          </p:spTgt>
                                        </p:tgtEl>
                                        <p:attrNameLst>
                                          <p:attrName>style.visibility</p:attrName>
                                        </p:attrNameLst>
                                      </p:cBhvr>
                                      <p:to>
                                        <p:strVal val="visible"/>
                                      </p:to>
                                    </p:set>
                                    <p:animEffect transition="in" filter="fade">
                                      <p:cBhvr>
                                        <p:cTn id="44" dur="500"/>
                                        <p:tgtEl>
                                          <p:spTgt spid="353283">
                                            <p:txEl>
                                              <p:pRg st="11" end="1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53284"/>
                                        </p:tgtEl>
                                        <p:attrNameLst>
                                          <p:attrName>style.visibility</p:attrName>
                                        </p:attrNameLst>
                                      </p:cBhvr>
                                      <p:to>
                                        <p:strVal val="visible"/>
                                      </p:to>
                                    </p:set>
                                    <p:animEffect transition="in" filter="fade">
                                      <p:cBhvr>
                                        <p:cTn id="49" dur="500"/>
                                        <p:tgtEl>
                                          <p:spTgt spid="3532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328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3752"/>
            <a:ext cx="8229600" cy="1143000"/>
          </a:xfrm>
        </p:spPr>
        <p:txBody>
          <a:bodyPr>
            <a:normAutofit/>
          </a:bodyPr>
          <a:lstStyle/>
          <a:p>
            <a:r>
              <a:rPr lang="ja-JP" altLang="en-US" sz="3600" dirty="0" smtClean="0">
                <a:solidFill>
                  <a:srgbClr val="FF0000"/>
                </a:solidFill>
              </a:rPr>
              <a:t>職域との連携のポイント（１）</a:t>
            </a:r>
            <a:endParaRPr kumimoji="1" lang="ja-JP" altLang="en-US" sz="3600" dirty="0"/>
          </a:p>
        </p:txBody>
      </p:sp>
      <p:sp>
        <p:nvSpPr>
          <p:cNvPr id="3" name="コンテンツ プレースホルダー 2"/>
          <p:cNvSpPr>
            <a:spLocks noGrp="1"/>
          </p:cNvSpPr>
          <p:nvPr>
            <p:ph idx="1"/>
          </p:nvPr>
        </p:nvSpPr>
        <p:spPr>
          <a:xfrm>
            <a:off x="457200" y="1008112"/>
            <a:ext cx="8229600" cy="5661248"/>
          </a:xfrm>
        </p:spPr>
        <p:txBody>
          <a:bodyPr>
            <a:noAutofit/>
          </a:bodyPr>
          <a:lstStyle/>
          <a:p>
            <a:pPr>
              <a:lnSpc>
                <a:spcPts val="3800"/>
              </a:lnSpc>
            </a:pPr>
            <a:r>
              <a:rPr lang="ja-JP" altLang="en-US" sz="2800" dirty="0" smtClean="0">
                <a:solidFill>
                  <a:srgbClr val="0000FF"/>
                </a:solidFill>
              </a:rPr>
              <a:t>ソーシャル・キャピタル醸成・活用における職域</a:t>
            </a:r>
            <a:r>
              <a:rPr lang="en-US" altLang="ja-JP" sz="2800" dirty="0" smtClean="0">
                <a:solidFill>
                  <a:srgbClr val="0000FF"/>
                </a:solidFill>
              </a:rPr>
              <a:t/>
            </a:r>
            <a:br>
              <a:rPr lang="en-US" altLang="ja-JP" sz="2800" dirty="0" smtClean="0">
                <a:solidFill>
                  <a:srgbClr val="0000FF"/>
                </a:solidFill>
              </a:rPr>
            </a:br>
            <a:r>
              <a:rPr lang="ja-JP" altLang="en-US" sz="2800" dirty="0" smtClean="0">
                <a:solidFill>
                  <a:srgbClr val="0000FF"/>
                </a:solidFill>
              </a:rPr>
              <a:t>　</a:t>
            </a:r>
            <a:r>
              <a:rPr lang="ja-JP" altLang="en-US" sz="2400" dirty="0" smtClean="0">
                <a:solidFill>
                  <a:srgbClr val="FF33CC"/>
                </a:solidFill>
              </a:rPr>
              <a:t>①</a:t>
            </a:r>
            <a:r>
              <a:rPr lang="ja-JP" altLang="en-US" sz="2400" dirty="0" smtClean="0">
                <a:solidFill>
                  <a:srgbClr val="FF00FF"/>
                </a:solidFill>
              </a:rPr>
              <a:t>職域におけるソーシャル・キャピタル</a:t>
            </a:r>
            <a:r>
              <a:rPr lang="en-US" altLang="ja-JP" sz="2400" dirty="0" smtClean="0">
                <a:solidFill>
                  <a:srgbClr val="FF00FF"/>
                </a:solidFill>
              </a:rPr>
              <a:t/>
            </a:r>
            <a:br>
              <a:rPr lang="en-US" altLang="ja-JP" sz="2400" dirty="0" smtClean="0">
                <a:solidFill>
                  <a:srgbClr val="FF00FF"/>
                </a:solidFill>
              </a:rPr>
            </a:br>
            <a:r>
              <a:rPr lang="ja-JP" altLang="en-US" sz="2800" dirty="0" smtClean="0">
                <a:solidFill>
                  <a:srgbClr val="FF00FF"/>
                </a:solidFill>
              </a:rPr>
              <a:t>　</a:t>
            </a:r>
            <a:r>
              <a:rPr lang="ja-JP" altLang="en-US" sz="2400" dirty="0" smtClean="0">
                <a:solidFill>
                  <a:srgbClr val="FF00FF"/>
                </a:solidFill>
              </a:rPr>
              <a:t>②地域におけるソーシャル・キャピタルとしての職域</a:t>
            </a:r>
            <a:endParaRPr lang="en-US" altLang="ja-JP" sz="1050" dirty="0" smtClean="0">
              <a:solidFill>
                <a:srgbClr val="002060"/>
              </a:solidFill>
            </a:endParaRPr>
          </a:p>
          <a:p>
            <a:pPr>
              <a:lnSpc>
                <a:spcPts val="3800"/>
              </a:lnSpc>
            </a:pPr>
            <a:r>
              <a:rPr lang="ja-JP" altLang="en-US" sz="2800" dirty="0">
                <a:solidFill>
                  <a:srgbClr val="0000FF"/>
                </a:solidFill>
              </a:rPr>
              <a:t>職域におけるソーシャル・</a:t>
            </a:r>
            <a:r>
              <a:rPr lang="ja-JP" altLang="en-US" sz="2800" dirty="0" smtClean="0">
                <a:solidFill>
                  <a:srgbClr val="0000FF"/>
                </a:solidFill>
              </a:rPr>
              <a:t>キャピタル</a:t>
            </a:r>
            <a:r>
              <a:rPr lang="en-US" altLang="ja-JP" sz="2800" dirty="0" smtClean="0">
                <a:solidFill>
                  <a:srgbClr val="0000FF"/>
                </a:solidFill>
              </a:rPr>
              <a:t/>
            </a:r>
            <a:br>
              <a:rPr lang="en-US" altLang="ja-JP" sz="2800" dirty="0" smtClean="0">
                <a:solidFill>
                  <a:srgbClr val="0000FF"/>
                </a:solidFill>
              </a:rPr>
            </a:br>
            <a:r>
              <a:rPr lang="ja-JP" altLang="en-US" sz="2400" dirty="0">
                <a:solidFill>
                  <a:srgbClr val="FF00FF"/>
                </a:solidFill>
              </a:rPr>
              <a:t>　</a:t>
            </a:r>
            <a:r>
              <a:rPr lang="ja-JP" altLang="en-US" sz="2400" dirty="0" smtClean="0">
                <a:solidFill>
                  <a:srgbClr val="002060"/>
                </a:solidFill>
              </a:rPr>
              <a:t>＝  仕事場</a:t>
            </a:r>
            <a:r>
              <a:rPr lang="ja-JP" altLang="en-US" sz="2400" dirty="0">
                <a:solidFill>
                  <a:srgbClr val="002060"/>
                </a:solidFill>
              </a:rPr>
              <a:t>や仕事の付き合いで確立する</a:t>
            </a:r>
            <a:r>
              <a:rPr lang="ja-JP" altLang="en-US" sz="2400" dirty="0" smtClean="0">
                <a:solidFill>
                  <a:srgbClr val="002060"/>
                </a:solidFill>
              </a:rPr>
              <a:t>関係性</a:t>
            </a:r>
            <a:r>
              <a:rPr lang="en-US" altLang="ja-JP" sz="2400" dirty="0" smtClean="0">
                <a:solidFill>
                  <a:srgbClr val="002060"/>
                </a:solidFill>
              </a:rPr>
              <a:t/>
            </a:r>
            <a:br>
              <a:rPr lang="en-US" altLang="ja-JP" sz="2400" dirty="0" smtClean="0">
                <a:solidFill>
                  <a:srgbClr val="002060"/>
                </a:solidFill>
              </a:rPr>
            </a:br>
            <a:r>
              <a:rPr lang="ja-JP" altLang="en-US" sz="2400" dirty="0">
                <a:solidFill>
                  <a:srgbClr val="002060"/>
                </a:solidFill>
              </a:rPr>
              <a:t>　　　同僚・上司</a:t>
            </a:r>
            <a:r>
              <a:rPr lang="ja-JP" altLang="en-US" sz="2400" dirty="0" smtClean="0">
                <a:solidFill>
                  <a:srgbClr val="002060"/>
                </a:solidFill>
              </a:rPr>
              <a:t>部下，本社支社，親</a:t>
            </a:r>
            <a:r>
              <a:rPr lang="ja-JP" altLang="en-US" sz="2400" dirty="0">
                <a:solidFill>
                  <a:srgbClr val="002060"/>
                </a:solidFill>
              </a:rPr>
              <a:t>・</a:t>
            </a:r>
            <a:r>
              <a:rPr lang="ja-JP" altLang="en-US" sz="2400" dirty="0" smtClean="0">
                <a:solidFill>
                  <a:srgbClr val="002060"/>
                </a:solidFill>
              </a:rPr>
              <a:t>下請け，同業組合</a:t>
            </a:r>
            <a:endParaRPr lang="en-US" altLang="ja-JP" dirty="0">
              <a:solidFill>
                <a:srgbClr val="0000FF"/>
              </a:solidFill>
            </a:endParaRPr>
          </a:p>
          <a:p>
            <a:pPr lvl="1">
              <a:lnSpc>
                <a:spcPts val="3800"/>
              </a:lnSpc>
            </a:pPr>
            <a:r>
              <a:rPr lang="ja-JP" altLang="en-US" sz="2400" dirty="0">
                <a:solidFill>
                  <a:srgbClr val="FF00FF"/>
                </a:solidFill>
              </a:rPr>
              <a:t>企業・団体内全体，職場内の同僚，上下関係，他部門との</a:t>
            </a:r>
            <a:r>
              <a:rPr lang="ja-JP" altLang="en-US" sz="2400" dirty="0" smtClean="0">
                <a:solidFill>
                  <a:srgbClr val="FF00FF"/>
                </a:solidFill>
              </a:rPr>
              <a:t>関係　</a:t>
            </a:r>
            <a:r>
              <a:rPr lang="ja-JP" altLang="en-US" sz="2400" dirty="0" smtClean="0">
                <a:solidFill>
                  <a:srgbClr val="002060"/>
                </a:solidFill>
              </a:rPr>
              <a:t>（結束型）</a:t>
            </a:r>
            <a:endParaRPr lang="en-US" altLang="ja-JP" sz="2400" dirty="0" smtClean="0">
              <a:solidFill>
                <a:srgbClr val="002060"/>
              </a:solidFill>
            </a:endParaRPr>
          </a:p>
          <a:p>
            <a:pPr lvl="1">
              <a:lnSpc>
                <a:spcPts val="3800"/>
              </a:lnSpc>
            </a:pPr>
            <a:r>
              <a:rPr lang="ja-JP" altLang="en-US" sz="2400" dirty="0" smtClean="0">
                <a:solidFill>
                  <a:srgbClr val="FF00FF"/>
                </a:solidFill>
              </a:rPr>
              <a:t>企業・団体と外部とのつながり　</a:t>
            </a:r>
            <a:r>
              <a:rPr lang="ja-JP" altLang="en-US" sz="2400" dirty="0" smtClean="0">
                <a:solidFill>
                  <a:srgbClr val="002060"/>
                </a:solidFill>
              </a:rPr>
              <a:t>（橋渡し型）</a:t>
            </a:r>
            <a:endParaRPr lang="en-US" altLang="ja-JP" sz="2400" dirty="0" smtClean="0">
              <a:solidFill>
                <a:srgbClr val="002060"/>
              </a:solidFill>
            </a:endParaRPr>
          </a:p>
          <a:p>
            <a:pPr marL="0" lvl="1" indent="0">
              <a:lnSpc>
                <a:spcPts val="3800"/>
              </a:lnSpc>
              <a:buNone/>
            </a:pPr>
            <a:r>
              <a:rPr lang="ja-JP" altLang="en-US" dirty="0" smtClean="0">
                <a:solidFill>
                  <a:schemeClr val="tx1">
                    <a:lumMod val="75000"/>
                    <a:lumOff val="25000"/>
                  </a:schemeClr>
                </a:solidFill>
                <a:latin typeface="+mj-ea"/>
              </a:rPr>
              <a:t>→ </a:t>
            </a:r>
            <a:r>
              <a:rPr lang="ja-JP" altLang="en-US" sz="2400" dirty="0">
                <a:solidFill>
                  <a:schemeClr val="tx1">
                    <a:lumMod val="75000"/>
                    <a:lumOff val="25000"/>
                  </a:schemeClr>
                </a:solidFill>
                <a:latin typeface="+mj-ea"/>
              </a:rPr>
              <a:t>ソーシャル・キャピタルが高いことが生産性につながる</a:t>
            </a:r>
          </a:p>
          <a:p>
            <a:pPr marL="0" indent="0">
              <a:lnSpc>
                <a:spcPts val="3800"/>
              </a:lnSpc>
              <a:buNone/>
            </a:pPr>
            <a:endParaRPr kumimoji="1" lang="ja-JP" altLang="en-US" dirty="0"/>
          </a:p>
        </p:txBody>
      </p:sp>
    </p:spTree>
    <p:extLst>
      <p:ext uri="{BB962C8B-B14F-4D97-AF65-F5344CB8AC3E}">
        <p14:creationId xmlns:p14="http://schemas.microsoft.com/office/powerpoint/2010/main" val="129365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5760"/>
            <a:ext cx="8229600" cy="1143000"/>
          </a:xfrm>
        </p:spPr>
        <p:txBody>
          <a:bodyPr>
            <a:normAutofit/>
          </a:bodyPr>
          <a:lstStyle/>
          <a:p>
            <a:r>
              <a:rPr lang="ja-JP" altLang="en-US" sz="3600" dirty="0" smtClean="0">
                <a:solidFill>
                  <a:srgbClr val="FF0000"/>
                </a:solidFill>
              </a:rPr>
              <a:t>職域との連携のポイント（２）</a:t>
            </a:r>
            <a:endParaRPr kumimoji="1" lang="ja-JP" altLang="en-US" sz="3600" dirty="0"/>
          </a:p>
        </p:txBody>
      </p:sp>
      <p:sp>
        <p:nvSpPr>
          <p:cNvPr id="3" name="コンテンツ プレースホルダー 2"/>
          <p:cNvSpPr>
            <a:spLocks noGrp="1"/>
          </p:cNvSpPr>
          <p:nvPr>
            <p:ph idx="1"/>
          </p:nvPr>
        </p:nvSpPr>
        <p:spPr>
          <a:xfrm>
            <a:off x="457200" y="1080120"/>
            <a:ext cx="8435280" cy="5229200"/>
          </a:xfrm>
        </p:spPr>
        <p:txBody>
          <a:bodyPr>
            <a:normAutofit/>
          </a:bodyPr>
          <a:lstStyle/>
          <a:p>
            <a:pPr>
              <a:lnSpc>
                <a:spcPts val="3700"/>
              </a:lnSpc>
            </a:pPr>
            <a:r>
              <a:rPr lang="ja-JP" altLang="en-US" sz="2800" dirty="0" smtClean="0">
                <a:solidFill>
                  <a:srgbClr val="0000FF"/>
                </a:solidFill>
              </a:rPr>
              <a:t>職域（企業・団体）の健康づくりへの関わりの類型</a:t>
            </a:r>
            <a:endParaRPr lang="en-US" altLang="ja-JP" sz="2800" dirty="0" smtClean="0">
              <a:solidFill>
                <a:srgbClr val="0000FF"/>
              </a:solidFill>
            </a:endParaRPr>
          </a:p>
          <a:p>
            <a:pPr lvl="1">
              <a:lnSpc>
                <a:spcPts val="3700"/>
              </a:lnSpc>
            </a:pPr>
            <a:r>
              <a:rPr lang="ja-JP" altLang="en-US" sz="2400" dirty="0" smtClean="0">
                <a:solidFill>
                  <a:srgbClr val="FF00FF"/>
                </a:solidFill>
              </a:rPr>
              <a:t>従業員の健康づくり（健康経営）</a:t>
            </a:r>
            <a:r>
              <a:rPr lang="en-US" altLang="ja-JP" sz="2400" dirty="0" smtClean="0">
                <a:solidFill>
                  <a:srgbClr val="FF00FF"/>
                </a:solidFill>
              </a:rPr>
              <a:t/>
            </a:r>
            <a:br>
              <a:rPr lang="en-US" altLang="ja-JP" sz="2400" dirty="0" smtClean="0">
                <a:solidFill>
                  <a:srgbClr val="FF00FF"/>
                </a:solidFill>
              </a:rPr>
            </a:br>
            <a:r>
              <a:rPr lang="ja-JP" altLang="en-US" sz="2400" dirty="0" smtClean="0">
                <a:solidFill>
                  <a:srgbClr val="002060"/>
                </a:solidFill>
              </a:rPr>
              <a:t>健全な人材は会社の資源、雇用の確保</a:t>
            </a:r>
            <a:endParaRPr lang="en-US" altLang="ja-JP" sz="2400" dirty="0" smtClean="0">
              <a:solidFill>
                <a:srgbClr val="002060"/>
              </a:solidFill>
            </a:endParaRPr>
          </a:p>
          <a:p>
            <a:pPr lvl="1">
              <a:lnSpc>
                <a:spcPts val="3700"/>
              </a:lnSpc>
            </a:pPr>
            <a:r>
              <a:rPr lang="ja-JP" altLang="en-US" sz="2400" dirty="0" smtClean="0">
                <a:solidFill>
                  <a:srgbClr val="FF00FF"/>
                </a:solidFill>
              </a:rPr>
              <a:t>中心業務（収益業務）</a:t>
            </a:r>
            <a:r>
              <a:rPr lang="en-US" altLang="ja-JP" sz="2400" dirty="0" smtClean="0">
                <a:solidFill>
                  <a:srgbClr val="FF00FF"/>
                </a:solidFill>
              </a:rPr>
              <a:t/>
            </a:r>
            <a:br>
              <a:rPr lang="en-US" altLang="ja-JP" sz="2400" dirty="0" smtClean="0">
                <a:solidFill>
                  <a:srgbClr val="FF00FF"/>
                </a:solidFill>
              </a:rPr>
            </a:br>
            <a:r>
              <a:rPr lang="ja-JP" altLang="en-US" sz="2400" dirty="0" smtClean="0">
                <a:solidFill>
                  <a:srgbClr val="002060"/>
                </a:solidFill>
              </a:rPr>
              <a:t>事業そのものが利用者・購買者・消費者の健康に結びつく</a:t>
            </a:r>
            <a:endParaRPr lang="en-US" altLang="ja-JP" sz="2400" dirty="0" smtClean="0">
              <a:solidFill>
                <a:srgbClr val="002060"/>
              </a:solidFill>
            </a:endParaRPr>
          </a:p>
          <a:p>
            <a:pPr lvl="1">
              <a:lnSpc>
                <a:spcPts val="3700"/>
              </a:lnSpc>
            </a:pPr>
            <a:r>
              <a:rPr lang="ja-JP" altLang="en-US" sz="2400" dirty="0" smtClean="0">
                <a:solidFill>
                  <a:srgbClr val="FF00FF"/>
                </a:solidFill>
              </a:rPr>
              <a:t>自治体等からの委託</a:t>
            </a:r>
            <a:r>
              <a:rPr lang="en-US" altLang="ja-JP" sz="2400" dirty="0" smtClean="0">
                <a:solidFill>
                  <a:srgbClr val="FF00FF"/>
                </a:solidFill>
              </a:rPr>
              <a:t/>
            </a:r>
            <a:br>
              <a:rPr lang="en-US" altLang="ja-JP" sz="2400" dirty="0" smtClean="0">
                <a:solidFill>
                  <a:srgbClr val="FF00FF"/>
                </a:solidFill>
              </a:rPr>
            </a:br>
            <a:r>
              <a:rPr lang="ja-JP" altLang="en-US" sz="2400" dirty="0" smtClean="0">
                <a:solidFill>
                  <a:srgbClr val="002060"/>
                </a:solidFill>
              </a:rPr>
              <a:t>公助の一端を担う事業者</a:t>
            </a:r>
            <a:endParaRPr lang="en-US" altLang="ja-JP" sz="2400" dirty="0" smtClean="0">
              <a:solidFill>
                <a:srgbClr val="002060"/>
              </a:solidFill>
            </a:endParaRPr>
          </a:p>
          <a:p>
            <a:pPr marL="457200" lvl="1" indent="0">
              <a:lnSpc>
                <a:spcPts val="3700"/>
              </a:lnSpc>
              <a:buNone/>
            </a:pPr>
            <a:r>
              <a:rPr lang="ja-JP" altLang="en-US" sz="2400" dirty="0" smtClean="0">
                <a:solidFill>
                  <a:srgbClr val="002060"/>
                </a:solidFill>
              </a:rPr>
              <a:t>　</a:t>
            </a:r>
            <a:r>
              <a:rPr lang="ja-JP" altLang="en-US" sz="2400" dirty="0">
                <a:solidFill>
                  <a:srgbClr val="002060"/>
                </a:solidFill>
              </a:rPr>
              <a:t>　</a:t>
            </a:r>
            <a:r>
              <a:rPr lang="ja-JP" altLang="en-US" sz="2400" dirty="0" smtClean="0">
                <a:solidFill>
                  <a:srgbClr val="002060"/>
                </a:solidFill>
              </a:rPr>
              <a:t>「まちづくり」では保健福祉以外</a:t>
            </a:r>
            <a:r>
              <a:rPr lang="ja-JP" altLang="en-US" sz="2400" dirty="0">
                <a:solidFill>
                  <a:srgbClr val="002060"/>
                </a:solidFill>
              </a:rPr>
              <a:t>に</a:t>
            </a:r>
            <a:r>
              <a:rPr lang="ja-JP" altLang="en-US" sz="2400" dirty="0" smtClean="0">
                <a:solidFill>
                  <a:srgbClr val="002060"/>
                </a:solidFill>
              </a:rPr>
              <a:t>経済・観光・土木・教育</a:t>
            </a:r>
            <a:endParaRPr lang="en-US" altLang="ja-JP" sz="2400" dirty="0" smtClean="0">
              <a:solidFill>
                <a:srgbClr val="002060"/>
              </a:solidFill>
            </a:endParaRPr>
          </a:p>
          <a:p>
            <a:pPr lvl="1">
              <a:lnSpc>
                <a:spcPts val="3700"/>
              </a:lnSpc>
            </a:pPr>
            <a:r>
              <a:rPr lang="ja-JP" altLang="en-US" sz="2400" dirty="0" smtClean="0">
                <a:solidFill>
                  <a:srgbClr val="FF00FF"/>
                </a:solidFill>
              </a:rPr>
              <a:t>社会的貢献（ＣＳＲ）</a:t>
            </a:r>
            <a:r>
              <a:rPr lang="en-US" altLang="ja-JP" sz="2400" dirty="0" smtClean="0">
                <a:solidFill>
                  <a:srgbClr val="FF00FF"/>
                </a:solidFill>
              </a:rPr>
              <a:t/>
            </a:r>
            <a:br>
              <a:rPr lang="en-US" altLang="ja-JP" sz="2400" dirty="0" smtClean="0">
                <a:solidFill>
                  <a:srgbClr val="FF00FF"/>
                </a:solidFill>
              </a:rPr>
            </a:br>
            <a:r>
              <a:rPr lang="ja-JP" altLang="en-US" sz="2400" dirty="0" smtClean="0">
                <a:solidFill>
                  <a:srgbClr val="002060"/>
                </a:solidFill>
              </a:rPr>
              <a:t>事業税、雇用確保、環境保全、文化や「地域の創造」</a:t>
            </a:r>
            <a:r>
              <a:rPr lang="ja-JP" altLang="en-US" sz="2400" dirty="0">
                <a:solidFill>
                  <a:srgbClr val="FF00FF"/>
                </a:solidFill>
              </a:rPr>
              <a:t>　</a:t>
            </a:r>
            <a:endParaRPr lang="en-US" altLang="ja-JP" sz="2400" dirty="0" smtClean="0">
              <a:solidFill>
                <a:srgbClr val="FF00FF"/>
              </a:solidFill>
            </a:endParaRPr>
          </a:p>
          <a:p>
            <a:pPr lvl="1">
              <a:lnSpc>
                <a:spcPts val="3700"/>
              </a:lnSpc>
            </a:pPr>
            <a:endParaRPr lang="en-US" altLang="ja-JP" sz="1200" dirty="0" smtClean="0"/>
          </a:p>
        </p:txBody>
      </p:sp>
    </p:spTree>
    <p:extLst>
      <p:ext uri="{BB962C8B-B14F-4D97-AF65-F5344CB8AC3E}">
        <p14:creationId xmlns:p14="http://schemas.microsoft.com/office/powerpoint/2010/main" val="417361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99392"/>
            <a:ext cx="8856984" cy="1143000"/>
          </a:xfrm>
        </p:spPr>
        <p:txBody>
          <a:bodyPr>
            <a:noAutofit/>
          </a:bodyPr>
          <a:lstStyle/>
          <a:p>
            <a:r>
              <a:rPr lang="ja-JP" altLang="en-US" sz="3600" dirty="0" smtClean="0">
                <a:solidFill>
                  <a:srgbClr val="FF0000"/>
                </a:solidFill>
              </a:rPr>
              <a:t>企業における組織の文化・状況を理解する</a:t>
            </a:r>
            <a:endParaRPr kumimoji="1" lang="ja-JP" altLang="en-US" sz="3600" dirty="0"/>
          </a:p>
        </p:txBody>
      </p:sp>
      <p:sp>
        <p:nvSpPr>
          <p:cNvPr id="3" name="コンテンツ プレースホルダー 2"/>
          <p:cNvSpPr>
            <a:spLocks noGrp="1"/>
          </p:cNvSpPr>
          <p:nvPr>
            <p:ph idx="1"/>
          </p:nvPr>
        </p:nvSpPr>
        <p:spPr>
          <a:xfrm>
            <a:off x="457200" y="908720"/>
            <a:ext cx="8363272" cy="5832648"/>
          </a:xfrm>
        </p:spPr>
        <p:txBody>
          <a:bodyPr>
            <a:normAutofit/>
          </a:bodyPr>
          <a:lstStyle/>
          <a:p>
            <a:r>
              <a:rPr lang="ja-JP" altLang="en-US" sz="2800" dirty="0" smtClean="0">
                <a:solidFill>
                  <a:srgbClr val="0000FF"/>
                </a:solidFill>
              </a:rPr>
              <a:t>企業の規模，業種などによって多様</a:t>
            </a:r>
            <a:endParaRPr lang="en-US" altLang="ja-JP" sz="2800" dirty="0" smtClean="0">
              <a:solidFill>
                <a:srgbClr val="0000FF"/>
              </a:solidFill>
            </a:endParaRPr>
          </a:p>
          <a:p>
            <a:pPr lvl="1"/>
            <a:endParaRPr lang="en-US" altLang="ja-JP" sz="1400" dirty="0" smtClean="0">
              <a:solidFill>
                <a:srgbClr val="0000FF"/>
              </a:solidFill>
            </a:endParaRPr>
          </a:p>
          <a:p>
            <a:r>
              <a:rPr lang="ja-JP" altLang="en-US" sz="2800" dirty="0" smtClean="0">
                <a:solidFill>
                  <a:srgbClr val="0000FF"/>
                </a:solidFill>
              </a:rPr>
              <a:t>比較的共通する特徴</a:t>
            </a:r>
            <a:endParaRPr lang="en-US" altLang="ja-JP" sz="2800" dirty="0" smtClean="0">
              <a:solidFill>
                <a:srgbClr val="0000FF"/>
              </a:solidFill>
            </a:endParaRPr>
          </a:p>
          <a:p>
            <a:pPr lvl="1"/>
            <a:r>
              <a:rPr lang="ja-JP" altLang="en-US" dirty="0" smtClean="0">
                <a:solidFill>
                  <a:srgbClr val="FF00FF"/>
                </a:solidFill>
              </a:rPr>
              <a:t>合理的な思考</a:t>
            </a:r>
            <a:endParaRPr lang="en-US" altLang="ja-JP" dirty="0" smtClean="0">
              <a:solidFill>
                <a:srgbClr val="FF00FF"/>
              </a:solidFill>
            </a:endParaRPr>
          </a:p>
          <a:p>
            <a:pPr lvl="1"/>
            <a:r>
              <a:rPr lang="ja-JP" altLang="en-US" dirty="0" smtClean="0">
                <a:solidFill>
                  <a:srgbClr val="FF00FF"/>
                </a:solidFill>
              </a:rPr>
              <a:t>明確なマネジメント</a:t>
            </a:r>
            <a:endParaRPr lang="en-US" altLang="ja-JP" dirty="0" smtClean="0">
              <a:solidFill>
                <a:srgbClr val="FF00FF"/>
              </a:solidFill>
            </a:endParaRPr>
          </a:p>
          <a:p>
            <a:pPr lvl="1"/>
            <a:r>
              <a:rPr lang="ja-JP" altLang="en-US" dirty="0" smtClean="0">
                <a:solidFill>
                  <a:srgbClr val="FF00FF"/>
                </a:solidFill>
              </a:rPr>
              <a:t>アウトカムの明確化（生産性，利益など）</a:t>
            </a:r>
            <a:endParaRPr lang="en-US" altLang="ja-JP" dirty="0" smtClean="0">
              <a:solidFill>
                <a:srgbClr val="FF00FF"/>
              </a:solidFill>
            </a:endParaRPr>
          </a:p>
          <a:p>
            <a:pPr lvl="1"/>
            <a:r>
              <a:rPr lang="ja-JP" altLang="en-US" dirty="0" smtClean="0">
                <a:solidFill>
                  <a:srgbClr val="FF00FF"/>
                </a:solidFill>
              </a:rPr>
              <a:t>企業理念に社会への貢献を掲げているところも</a:t>
            </a:r>
          </a:p>
          <a:p>
            <a:pPr lvl="1"/>
            <a:endParaRPr lang="en-US" altLang="ja-JP" sz="1200" dirty="0">
              <a:solidFill>
                <a:srgbClr val="0000FF"/>
              </a:solidFill>
            </a:endParaRPr>
          </a:p>
          <a:p>
            <a:r>
              <a:rPr lang="ja-JP" altLang="en-US" sz="2800" dirty="0" smtClean="0">
                <a:solidFill>
                  <a:srgbClr val="0000FF"/>
                </a:solidFill>
              </a:rPr>
              <a:t>企業組織の理解（連携目的によって窓口が異なる）</a:t>
            </a:r>
            <a:endParaRPr lang="en-US" altLang="ja-JP" sz="2800" dirty="0" smtClean="0">
              <a:solidFill>
                <a:srgbClr val="0000FF"/>
              </a:solidFill>
            </a:endParaRPr>
          </a:p>
          <a:p>
            <a:pPr lvl="1"/>
            <a:r>
              <a:rPr lang="ja-JP" altLang="en-US" dirty="0">
                <a:solidFill>
                  <a:srgbClr val="FF00FF"/>
                </a:solidFill>
              </a:rPr>
              <a:t>安全衛生担当部門</a:t>
            </a:r>
            <a:r>
              <a:rPr lang="ja-JP" altLang="en-US" dirty="0">
                <a:solidFill>
                  <a:schemeClr val="tx1">
                    <a:lumMod val="75000"/>
                    <a:lumOff val="25000"/>
                  </a:schemeClr>
                </a:solidFill>
              </a:rPr>
              <a:t>（従業員の健康づくり</a:t>
            </a:r>
            <a:r>
              <a:rPr lang="ja-JP" altLang="en-US" dirty="0" smtClean="0">
                <a:solidFill>
                  <a:schemeClr val="tx1">
                    <a:lumMod val="75000"/>
                    <a:lumOff val="25000"/>
                  </a:schemeClr>
                </a:solidFill>
              </a:rPr>
              <a:t>等）</a:t>
            </a:r>
            <a:endParaRPr lang="en-US" altLang="ja-JP" dirty="0">
              <a:solidFill>
                <a:schemeClr val="tx1">
                  <a:lumMod val="75000"/>
                  <a:lumOff val="25000"/>
                </a:schemeClr>
              </a:solidFill>
            </a:endParaRPr>
          </a:p>
          <a:p>
            <a:pPr lvl="1"/>
            <a:r>
              <a:rPr lang="ja-JP" altLang="en-US" dirty="0" smtClean="0">
                <a:solidFill>
                  <a:srgbClr val="FF00FF"/>
                </a:solidFill>
              </a:rPr>
              <a:t>広報・企画部門</a:t>
            </a:r>
            <a:r>
              <a:rPr lang="ja-JP" altLang="en-US" dirty="0" smtClean="0">
                <a:solidFill>
                  <a:schemeClr val="tx1">
                    <a:lumMod val="75000"/>
                    <a:lumOff val="25000"/>
                  </a:schemeClr>
                </a:solidFill>
              </a:rPr>
              <a:t>（社会貢献としての活動）</a:t>
            </a:r>
            <a:endParaRPr lang="en-US" altLang="ja-JP" dirty="0" smtClean="0">
              <a:solidFill>
                <a:schemeClr val="tx1">
                  <a:lumMod val="75000"/>
                  <a:lumOff val="25000"/>
                </a:schemeClr>
              </a:solidFill>
            </a:endParaRPr>
          </a:p>
          <a:p>
            <a:pPr lvl="1"/>
            <a:r>
              <a:rPr lang="ja-JP" altLang="en-US" dirty="0" smtClean="0">
                <a:solidFill>
                  <a:srgbClr val="FF00FF"/>
                </a:solidFill>
              </a:rPr>
              <a:t>経営部門</a:t>
            </a:r>
            <a:r>
              <a:rPr lang="ja-JP" altLang="en-US" dirty="0" smtClean="0">
                <a:solidFill>
                  <a:schemeClr val="tx1">
                    <a:lumMod val="75000"/>
                    <a:lumOff val="25000"/>
                  </a:schemeClr>
                </a:solidFill>
              </a:rPr>
              <a:t>（収益業務としての活動） </a:t>
            </a:r>
            <a:r>
              <a:rPr lang="ja-JP" altLang="en-US" dirty="0" smtClean="0">
                <a:solidFill>
                  <a:srgbClr val="FF33CC"/>
                </a:solidFill>
                <a:effectLst>
                  <a:outerShdw blurRad="38100" dist="38100" dir="2700000" algn="tl">
                    <a:srgbClr val="000000">
                      <a:alpha val="43137"/>
                    </a:srgbClr>
                  </a:outerShdw>
                </a:effectLst>
              </a:rPr>
              <a:t>健康ビジネス</a:t>
            </a:r>
            <a:endParaRPr lang="ja-JP" altLang="en-US" dirty="0">
              <a:solidFill>
                <a:srgbClr val="FF33CC"/>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65448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fade">
                                      <p:cBhvr>
                                        <p:cTn id="5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1143000"/>
          </a:xfrm>
        </p:spPr>
        <p:txBody>
          <a:bodyPr>
            <a:noAutofit/>
          </a:bodyPr>
          <a:lstStyle/>
          <a:p>
            <a:r>
              <a:rPr lang="ja-JP" altLang="en-US" sz="3600" dirty="0">
                <a:solidFill>
                  <a:srgbClr val="FF0000"/>
                </a:solidFill>
              </a:rPr>
              <a:t>地域</a:t>
            </a:r>
            <a:r>
              <a:rPr lang="ja-JP" altLang="en-US" sz="3600" dirty="0" smtClean="0">
                <a:solidFill>
                  <a:srgbClr val="FF0000"/>
                </a:solidFill>
              </a:rPr>
              <a:t>の資源として，職域</a:t>
            </a:r>
            <a:r>
              <a:rPr lang="ja-JP" altLang="en-US" sz="3600" dirty="0">
                <a:solidFill>
                  <a:srgbClr val="FF0000"/>
                </a:solidFill>
              </a:rPr>
              <a:t>をベースと</a:t>
            </a:r>
            <a:r>
              <a:rPr lang="ja-JP" altLang="en-US" sz="3600" dirty="0" smtClean="0">
                <a:solidFill>
                  <a:srgbClr val="FF0000"/>
                </a:solidFill>
              </a:rPr>
              <a:t>した</a:t>
            </a:r>
            <a:r>
              <a:rPr lang="en-US" altLang="ja-JP" sz="3600" dirty="0" smtClean="0">
                <a:solidFill>
                  <a:srgbClr val="FF0000"/>
                </a:solidFill>
              </a:rPr>
              <a:t/>
            </a:r>
            <a:br>
              <a:rPr lang="en-US" altLang="ja-JP" sz="3600" dirty="0" smtClean="0">
                <a:solidFill>
                  <a:srgbClr val="FF0000"/>
                </a:solidFill>
              </a:rPr>
            </a:br>
            <a:r>
              <a:rPr lang="ja-JP" altLang="en-US" sz="3600" dirty="0" smtClean="0">
                <a:solidFill>
                  <a:srgbClr val="FF0000"/>
                </a:solidFill>
              </a:rPr>
              <a:t>ソーシャル・キャピタルを</a:t>
            </a:r>
            <a:r>
              <a:rPr lang="ja-JP" altLang="en-US" sz="3600" dirty="0">
                <a:solidFill>
                  <a:srgbClr val="FF0000"/>
                </a:solidFill>
              </a:rPr>
              <a:t>どう活用するか</a:t>
            </a:r>
            <a:endParaRPr kumimoji="1" lang="ja-JP" altLang="en-US" sz="3600" dirty="0"/>
          </a:p>
        </p:txBody>
      </p:sp>
      <p:sp>
        <p:nvSpPr>
          <p:cNvPr id="3" name="コンテンツ プレースホルダー 2"/>
          <p:cNvSpPr>
            <a:spLocks noGrp="1"/>
          </p:cNvSpPr>
          <p:nvPr>
            <p:ph idx="1"/>
          </p:nvPr>
        </p:nvSpPr>
        <p:spPr>
          <a:xfrm>
            <a:off x="323528" y="1484784"/>
            <a:ext cx="8507288" cy="4752528"/>
          </a:xfrm>
        </p:spPr>
        <p:txBody>
          <a:bodyPr>
            <a:noAutofit/>
          </a:bodyPr>
          <a:lstStyle/>
          <a:p>
            <a:pPr>
              <a:lnSpc>
                <a:spcPts val="3360"/>
              </a:lnSpc>
            </a:pPr>
            <a:r>
              <a:rPr lang="ja-JP" altLang="en-US" sz="2800" dirty="0" smtClean="0">
                <a:solidFill>
                  <a:srgbClr val="0000FF"/>
                </a:solidFill>
              </a:rPr>
              <a:t>連携の導入方法</a:t>
            </a:r>
            <a:endParaRPr lang="en-US" altLang="ja-JP" sz="2800" dirty="0" smtClean="0">
              <a:solidFill>
                <a:srgbClr val="0000FF"/>
              </a:solidFill>
            </a:endParaRPr>
          </a:p>
          <a:p>
            <a:pPr lvl="1">
              <a:lnSpc>
                <a:spcPts val="3360"/>
              </a:lnSpc>
            </a:pPr>
            <a:r>
              <a:rPr lang="ja-JP" altLang="en-US" sz="2400" dirty="0" smtClean="0">
                <a:solidFill>
                  <a:srgbClr val="FF00FF"/>
                </a:solidFill>
              </a:rPr>
              <a:t>地域・職域連携推進協議会の活用</a:t>
            </a:r>
          </a:p>
          <a:p>
            <a:pPr lvl="1">
              <a:lnSpc>
                <a:spcPts val="3360"/>
              </a:lnSpc>
            </a:pPr>
            <a:r>
              <a:rPr lang="ja-JP" altLang="en-US" sz="2400" dirty="0" smtClean="0">
                <a:solidFill>
                  <a:srgbClr val="FF00FF"/>
                </a:solidFill>
              </a:rPr>
              <a:t>保健所衛生課による食品衛生協会等と連携</a:t>
            </a:r>
            <a:endParaRPr lang="en-US" altLang="ja-JP" sz="2400" dirty="0" smtClean="0">
              <a:solidFill>
                <a:srgbClr val="FF00FF"/>
              </a:solidFill>
            </a:endParaRPr>
          </a:p>
          <a:p>
            <a:pPr lvl="1">
              <a:lnSpc>
                <a:spcPts val="3360"/>
              </a:lnSpc>
            </a:pPr>
            <a:r>
              <a:rPr lang="ja-JP" altLang="en-US" sz="2400" dirty="0" smtClean="0">
                <a:solidFill>
                  <a:srgbClr val="FF00FF"/>
                </a:solidFill>
              </a:rPr>
              <a:t>労働基準監督署などとの連携</a:t>
            </a:r>
            <a:endParaRPr lang="en-US" altLang="ja-JP" sz="2400" dirty="0" smtClean="0">
              <a:solidFill>
                <a:srgbClr val="FF00FF"/>
              </a:solidFill>
            </a:endParaRPr>
          </a:p>
          <a:p>
            <a:pPr lvl="1">
              <a:lnSpc>
                <a:spcPts val="3360"/>
              </a:lnSpc>
            </a:pPr>
            <a:r>
              <a:rPr lang="ja-JP" altLang="en-US" sz="2400" dirty="0" smtClean="0">
                <a:solidFill>
                  <a:srgbClr val="FF00FF"/>
                </a:solidFill>
              </a:rPr>
              <a:t>協会けんぽ，その健康保険委員との協働など</a:t>
            </a:r>
            <a:endParaRPr lang="en-US" altLang="ja-JP" sz="2400" dirty="0" smtClean="0">
              <a:solidFill>
                <a:srgbClr val="FF00FF"/>
              </a:solidFill>
            </a:endParaRPr>
          </a:p>
          <a:p>
            <a:pPr lvl="1">
              <a:lnSpc>
                <a:spcPts val="3360"/>
              </a:lnSpc>
            </a:pPr>
            <a:r>
              <a:rPr lang="ja-JP" altLang="en-US" sz="2400" dirty="0" smtClean="0">
                <a:solidFill>
                  <a:srgbClr val="FF00FF"/>
                </a:solidFill>
              </a:rPr>
              <a:t>職域関係者が市町村健康づくり推進協議会などに参加</a:t>
            </a:r>
            <a:endParaRPr lang="en-US" altLang="ja-JP" sz="2400" dirty="0" smtClean="0">
              <a:solidFill>
                <a:srgbClr val="FF00FF"/>
              </a:solidFill>
            </a:endParaRPr>
          </a:p>
          <a:p>
            <a:pPr lvl="1">
              <a:lnSpc>
                <a:spcPts val="3360"/>
              </a:lnSpc>
            </a:pPr>
            <a:r>
              <a:rPr lang="ja-JP" altLang="en-US" sz="2400" dirty="0" smtClean="0">
                <a:solidFill>
                  <a:srgbClr val="FF00FF"/>
                </a:solidFill>
              </a:rPr>
              <a:t>特定健診・特定保健指導のノウハウについての情報交換</a:t>
            </a:r>
            <a:endParaRPr lang="en-US" altLang="ja-JP" sz="2400" dirty="0" smtClean="0">
              <a:solidFill>
                <a:srgbClr val="FF00FF"/>
              </a:solidFill>
            </a:endParaRPr>
          </a:p>
          <a:p>
            <a:pPr lvl="1">
              <a:lnSpc>
                <a:spcPts val="3360"/>
              </a:lnSpc>
            </a:pPr>
            <a:r>
              <a:rPr lang="ja-JP" altLang="en-US" sz="2400" dirty="0" smtClean="0">
                <a:solidFill>
                  <a:srgbClr val="FF00FF"/>
                </a:solidFill>
              </a:rPr>
              <a:t>企業と自治体の人事交流</a:t>
            </a:r>
          </a:p>
          <a:p>
            <a:pPr lvl="1">
              <a:lnSpc>
                <a:spcPts val="3360"/>
              </a:lnSpc>
            </a:pPr>
            <a:r>
              <a:rPr lang="ja-JP" altLang="en-US" sz="2400" dirty="0" smtClean="0">
                <a:solidFill>
                  <a:srgbClr val="FF00FF"/>
                </a:solidFill>
              </a:rPr>
              <a:t>人と人とのつながりが，やがて組織間の連携に</a:t>
            </a:r>
            <a:endParaRPr lang="en-US" altLang="ja-JP" sz="1100" dirty="0" smtClean="0">
              <a:solidFill>
                <a:srgbClr val="0000FF"/>
              </a:solidFill>
            </a:endParaRPr>
          </a:p>
        </p:txBody>
      </p:sp>
    </p:spTree>
    <p:extLst>
      <p:ext uri="{BB962C8B-B14F-4D97-AF65-F5344CB8AC3E}">
        <p14:creationId xmlns:p14="http://schemas.microsoft.com/office/powerpoint/2010/main" val="2345436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332656"/>
            <a:ext cx="8229600" cy="1143000"/>
          </a:xfrm>
        </p:spPr>
        <p:txBody>
          <a:bodyPr>
            <a:noAutofit/>
          </a:bodyPr>
          <a:lstStyle/>
          <a:p>
            <a:pPr>
              <a:lnSpc>
                <a:spcPts val="4900"/>
              </a:lnSpc>
            </a:pPr>
            <a:r>
              <a:rPr lang="ja-JP" altLang="en-US" sz="3600" dirty="0">
                <a:solidFill>
                  <a:srgbClr val="FF0000"/>
                </a:solidFill>
              </a:rPr>
              <a:t>職域をベースとしたＳＣの活用</a:t>
            </a:r>
            <a:r>
              <a:rPr lang="ja-JP" altLang="en-US" sz="3600" dirty="0" smtClean="0">
                <a:solidFill>
                  <a:srgbClr val="FF0000"/>
                </a:solidFill>
              </a:rPr>
              <a:t>事例（１）</a:t>
            </a:r>
            <a:r>
              <a:rPr lang="en-US" altLang="ja-JP" sz="3200" dirty="0">
                <a:solidFill>
                  <a:srgbClr val="FF0000"/>
                </a:solidFill>
              </a:rPr>
              <a:t/>
            </a:r>
            <a:br>
              <a:rPr lang="en-US" altLang="ja-JP" sz="3200" dirty="0">
                <a:solidFill>
                  <a:srgbClr val="FF0000"/>
                </a:solidFill>
              </a:rPr>
            </a:br>
            <a:r>
              <a:rPr lang="ja-JP" altLang="en-US" sz="3200" dirty="0" smtClean="0">
                <a:solidFill>
                  <a:srgbClr val="FF33CC"/>
                </a:solidFill>
                <a:effectLst>
                  <a:outerShdw blurRad="38100" dist="38100" dir="2700000" algn="tl">
                    <a:srgbClr val="000000">
                      <a:alpha val="43137"/>
                    </a:srgbClr>
                  </a:outerShdw>
                </a:effectLst>
              </a:rPr>
              <a:t>（従業員の健康づくり　健康経営）</a:t>
            </a:r>
            <a:endParaRPr kumimoji="1" lang="ja-JP" altLang="en-US" sz="3200" dirty="0"/>
          </a:p>
        </p:txBody>
      </p:sp>
      <p:sp>
        <p:nvSpPr>
          <p:cNvPr id="3" name="コンテンツ プレースホルダー 2"/>
          <p:cNvSpPr>
            <a:spLocks noGrp="1"/>
          </p:cNvSpPr>
          <p:nvPr>
            <p:ph idx="1"/>
          </p:nvPr>
        </p:nvSpPr>
        <p:spPr>
          <a:xfrm>
            <a:off x="457200" y="2996952"/>
            <a:ext cx="8507288" cy="3672408"/>
          </a:xfrm>
        </p:spPr>
        <p:txBody>
          <a:bodyPr>
            <a:noAutofit/>
          </a:bodyPr>
          <a:lstStyle/>
          <a:p>
            <a:pPr>
              <a:lnSpc>
                <a:spcPts val="3800"/>
              </a:lnSpc>
            </a:pPr>
            <a:r>
              <a:rPr lang="ja-JP" altLang="en-US" sz="2800" dirty="0" smtClean="0">
                <a:solidFill>
                  <a:srgbClr val="0000FF"/>
                </a:solidFill>
              </a:rPr>
              <a:t>商工会議所・商工会，業界団体，企業などと連携した健康教育，健診，ゲートキーパー養成</a:t>
            </a:r>
            <a:endParaRPr lang="en-US" altLang="ja-JP" sz="2800" dirty="0" smtClean="0">
              <a:solidFill>
                <a:srgbClr val="0000FF"/>
              </a:solidFill>
            </a:endParaRPr>
          </a:p>
          <a:p>
            <a:pPr>
              <a:lnSpc>
                <a:spcPts val="3800"/>
              </a:lnSpc>
            </a:pPr>
            <a:r>
              <a:rPr lang="ja-JP" altLang="en-US" sz="2800" dirty="0" smtClean="0">
                <a:solidFill>
                  <a:srgbClr val="0000FF"/>
                </a:solidFill>
              </a:rPr>
              <a:t>事業所の分煙・禁煙をすすめる健康増進法</a:t>
            </a:r>
            <a:endParaRPr lang="en-US" altLang="ja-JP" sz="2800" dirty="0" smtClean="0">
              <a:solidFill>
                <a:srgbClr val="0000FF"/>
              </a:solidFill>
            </a:endParaRPr>
          </a:p>
          <a:p>
            <a:pPr>
              <a:lnSpc>
                <a:spcPts val="3800"/>
              </a:lnSpc>
            </a:pPr>
            <a:r>
              <a:rPr lang="ja-JP" altLang="en-US" sz="2800" dirty="0" smtClean="0">
                <a:solidFill>
                  <a:srgbClr val="0000FF"/>
                </a:solidFill>
              </a:rPr>
              <a:t>市町村庁舎内での「事業所」としての健康づくり活動</a:t>
            </a:r>
            <a:endParaRPr lang="en-US" altLang="ja-JP" sz="2800" dirty="0" smtClean="0">
              <a:solidFill>
                <a:srgbClr val="0000FF"/>
              </a:solidFill>
            </a:endParaRPr>
          </a:p>
          <a:p>
            <a:pPr>
              <a:lnSpc>
                <a:spcPts val="3800"/>
              </a:lnSpc>
            </a:pPr>
            <a:r>
              <a:rPr lang="ja-JP" altLang="en-US" sz="2800" dirty="0" smtClean="0">
                <a:solidFill>
                  <a:srgbClr val="0000FF"/>
                </a:solidFill>
              </a:rPr>
              <a:t>職域</a:t>
            </a:r>
            <a:r>
              <a:rPr lang="ja-JP" altLang="en-US" sz="2800" dirty="0">
                <a:solidFill>
                  <a:srgbClr val="0000FF"/>
                </a:solidFill>
              </a:rPr>
              <a:t>と地域が連携したデータ</a:t>
            </a:r>
            <a:r>
              <a:rPr lang="ja-JP" altLang="en-US" sz="2800" dirty="0" smtClean="0">
                <a:solidFill>
                  <a:srgbClr val="0000FF"/>
                </a:solidFill>
              </a:rPr>
              <a:t>分析</a:t>
            </a:r>
            <a:endParaRPr lang="en-US" altLang="ja-JP" sz="2800" dirty="0" smtClean="0">
              <a:solidFill>
                <a:srgbClr val="0000FF"/>
              </a:solidFill>
            </a:endParaRPr>
          </a:p>
          <a:p>
            <a:pPr>
              <a:lnSpc>
                <a:spcPts val="3800"/>
              </a:lnSpc>
            </a:pPr>
            <a:r>
              <a:rPr lang="ja-JP" altLang="en-US" sz="2800" dirty="0" smtClean="0">
                <a:solidFill>
                  <a:srgbClr val="0000FF"/>
                </a:solidFill>
              </a:rPr>
              <a:t>働きざかりの生きがい（趣味）と地域デビュー</a:t>
            </a:r>
            <a:endParaRPr lang="en-US" altLang="ja-JP" sz="2800" dirty="0">
              <a:solidFill>
                <a:srgbClr val="0000FF"/>
              </a:solidFill>
            </a:endParaRPr>
          </a:p>
        </p:txBody>
      </p:sp>
      <p:sp>
        <p:nvSpPr>
          <p:cNvPr id="4" name="正方形/長方形 3"/>
          <p:cNvSpPr/>
          <p:nvPr/>
        </p:nvSpPr>
        <p:spPr>
          <a:xfrm>
            <a:off x="1331640" y="1772816"/>
            <a:ext cx="6624736" cy="1066959"/>
          </a:xfrm>
          <a:prstGeom prst="rect">
            <a:avLst/>
          </a:prstGeom>
          <a:solidFill>
            <a:schemeClr val="bg1"/>
          </a:solidFill>
        </p:spPr>
        <p:txBody>
          <a:bodyPr wrap="square">
            <a:spAutoFit/>
          </a:bodyPr>
          <a:lstStyle/>
          <a:p>
            <a:pPr>
              <a:lnSpc>
                <a:spcPts val="3800"/>
              </a:lnSpc>
            </a:pPr>
            <a:r>
              <a:rPr lang="ja-JP" altLang="en-US" sz="2800" dirty="0">
                <a:solidFill>
                  <a:schemeClr val="tx1">
                    <a:lumMod val="75000"/>
                    <a:lumOff val="25000"/>
                  </a:schemeClr>
                </a:solidFill>
              </a:rPr>
              <a:t>住民としての側面，退職後の国民健康保険被保険者としての側面も考慮すること</a:t>
            </a:r>
            <a:endParaRPr lang="en-US" altLang="ja-JP" sz="2800" dirty="0">
              <a:solidFill>
                <a:schemeClr val="tx1">
                  <a:lumMod val="75000"/>
                  <a:lumOff val="25000"/>
                </a:schemeClr>
              </a:solidFill>
            </a:endParaRPr>
          </a:p>
        </p:txBody>
      </p:sp>
    </p:spTree>
    <p:extLst>
      <p:ext uri="{BB962C8B-B14F-4D97-AF65-F5344CB8AC3E}">
        <p14:creationId xmlns:p14="http://schemas.microsoft.com/office/powerpoint/2010/main" val="1356687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1143000"/>
          </a:xfrm>
        </p:spPr>
        <p:txBody>
          <a:bodyPr>
            <a:noAutofit/>
          </a:bodyPr>
          <a:lstStyle/>
          <a:p>
            <a:pPr>
              <a:lnSpc>
                <a:spcPts val="4800"/>
              </a:lnSpc>
            </a:pPr>
            <a:r>
              <a:rPr lang="ja-JP" altLang="en-US" sz="3600" dirty="0">
                <a:solidFill>
                  <a:srgbClr val="FF0000"/>
                </a:solidFill>
              </a:rPr>
              <a:t>職域をベースと</a:t>
            </a:r>
            <a:r>
              <a:rPr lang="ja-JP" altLang="en-US" sz="3600" dirty="0" smtClean="0">
                <a:solidFill>
                  <a:srgbClr val="FF0000"/>
                </a:solidFill>
              </a:rPr>
              <a:t>したＳＣの</a:t>
            </a:r>
            <a:r>
              <a:rPr lang="ja-JP" altLang="en-US" sz="3600" dirty="0">
                <a:solidFill>
                  <a:srgbClr val="FF0000"/>
                </a:solidFill>
              </a:rPr>
              <a:t>活用</a:t>
            </a:r>
            <a:r>
              <a:rPr lang="ja-JP" altLang="en-US" sz="3600" dirty="0" smtClean="0">
                <a:solidFill>
                  <a:srgbClr val="FF0000"/>
                </a:solidFill>
              </a:rPr>
              <a:t>事例（２）</a:t>
            </a:r>
            <a:r>
              <a:rPr lang="en-US" altLang="ja-JP" sz="3200" dirty="0" smtClean="0">
                <a:solidFill>
                  <a:srgbClr val="FF0000"/>
                </a:solidFill>
              </a:rPr>
              <a:t/>
            </a:r>
            <a:br>
              <a:rPr lang="en-US" altLang="ja-JP" sz="3200" dirty="0" smtClean="0">
                <a:solidFill>
                  <a:srgbClr val="FF0000"/>
                </a:solidFill>
              </a:rPr>
            </a:br>
            <a:r>
              <a:rPr lang="ja-JP" altLang="en-US" sz="3200" dirty="0" smtClean="0">
                <a:solidFill>
                  <a:srgbClr val="FF33CC"/>
                </a:solidFill>
                <a:effectLst>
                  <a:outerShdw blurRad="38100" dist="38100" dir="2700000" algn="tl">
                    <a:srgbClr val="000000">
                      <a:alpha val="43137"/>
                    </a:srgbClr>
                  </a:outerShdw>
                </a:effectLst>
              </a:rPr>
              <a:t>（中心業務の活動）</a:t>
            </a:r>
            <a:endParaRPr kumimoji="1" lang="ja-JP" altLang="en-US" sz="3200" dirty="0">
              <a:solidFill>
                <a:srgbClr val="FF33CC"/>
              </a:solidFill>
              <a:effectLst>
                <a:outerShdw blurRad="38100" dist="38100" dir="2700000" algn="tl">
                  <a:srgbClr val="000000">
                    <a:alpha val="43137"/>
                  </a:srgbClr>
                </a:outerShdw>
              </a:effectLst>
            </a:endParaRPr>
          </a:p>
        </p:txBody>
      </p:sp>
      <p:sp>
        <p:nvSpPr>
          <p:cNvPr id="3" name="コンテンツ プレースホルダー 2"/>
          <p:cNvSpPr>
            <a:spLocks noGrp="1"/>
          </p:cNvSpPr>
          <p:nvPr>
            <p:ph idx="1"/>
          </p:nvPr>
        </p:nvSpPr>
        <p:spPr>
          <a:xfrm>
            <a:off x="179512" y="1556792"/>
            <a:ext cx="8856984" cy="5256584"/>
          </a:xfrm>
        </p:spPr>
        <p:txBody>
          <a:bodyPr>
            <a:noAutofit/>
          </a:bodyPr>
          <a:lstStyle/>
          <a:p>
            <a:pPr lvl="1">
              <a:lnSpc>
                <a:spcPts val="3600"/>
              </a:lnSpc>
              <a:buFont typeface="Arial" panose="020B0604020202020204" pitchFamily="34" charset="0"/>
              <a:buChar char="•"/>
            </a:pPr>
            <a:r>
              <a:rPr lang="ja-JP" altLang="en-US" dirty="0" smtClean="0">
                <a:solidFill>
                  <a:srgbClr val="0000FF"/>
                </a:solidFill>
              </a:rPr>
              <a:t>コミュニティービジネス，シルバー人材センター</a:t>
            </a:r>
            <a:endParaRPr lang="en-US" altLang="ja-JP" dirty="0" smtClean="0">
              <a:solidFill>
                <a:srgbClr val="0000FF"/>
              </a:solidFill>
            </a:endParaRPr>
          </a:p>
          <a:p>
            <a:pPr lvl="1">
              <a:lnSpc>
                <a:spcPts val="3600"/>
              </a:lnSpc>
              <a:buFont typeface="Arial" panose="020B0604020202020204" pitchFamily="34" charset="0"/>
              <a:buChar char="•"/>
            </a:pPr>
            <a:r>
              <a:rPr lang="ja-JP" altLang="en-US" dirty="0" smtClean="0">
                <a:solidFill>
                  <a:srgbClr val="0000FF"/>
                </a:solidFill>
              </a:rPr>
              <a:t>健康弁当の販売，スポーツジム</a:t>
            </a:r>
            <a:endParaRPr lang="en-US" altLang="ja-JP" dirty="0" smtClean="0">
              <a:solidFill>
                <a:srgbClr val="0000FF"/>
              </a:solidFill>
            </a:endParaRPr>
          </a:p>
          <a:p>
            <a:pPr lvl="1">
              <a:lnSpc>
                <a:spcPts val="3600"/>
              </a:lnSpc>
              <a:buFont typeface="Arial" panose="020B0604020202020204" pitchFamily="34" charset="0"/>
              <a:buChar char="•"/>
            </a:pPr>
            <a:r>
              <a:rPr lang="ja-JP" altLang="en-US" dirty="0" smtClean="0">
                <a:solidFill>
                  <a:srgbClr val="0000FF"/>
                </a:solidFill>
              </a:rPr>
              <a:t>個別配達や見守り</a:t>
            </a:r>
            <a:r>
              <a:rPr lang="ja-JP" altLang="en-US" dirty="0" smtClean="0">
                <a:solidFill>
                  <a:srgbClr val="FF33CC"/>
                </a:solidFill>
              </a:rPr>
              <a:t>（買い物支援，新聞，乳酸飲料等）</a:t>
            </a:r>
            <a:endParaRPr lang="en-US" altLang="ja-JP" dirty="0" smtClean="0">
              <a:solidFill>
                <a:srgbClr val="FF33CC"/>
              </a:solidFill>
            </a:endParaRPr>
          </a:p>
          <a:p>
            <a:pPr lvl="1">
              <a:lnSpc>
                <a:spcPts val="3600"/>
              </a:lnSpc>
              <a:buFont typeface="Arial" panose="020B0604020202020204" pitchFamily="34" charset="0"/>
              <a:buChar char="•"/>
            </a:pPr>
            <a:r>
              <a:rPr lang="ja-JP" altLang="en-US" dirty="0" smtClean="0">
                <a:solidFill>
                  <a:srgbClr val="0000FF"/>
                </a:solidFill>
              </a:rPr>
              <a:t>自治体による啓発への協力</a:t>
            </a:r>
            <a:r>
              <a:rPr lang="ja-JP" altLang="en-US" dirty="0" smtClean="0">
                <a:solidFill>
                  <a:srgbClr val="FF33CC"/>
                </a:solidFill>
              </a:rPr>
              <a:t>（スーパーやコンビニ）</a:t>
            </a:r>
            <a:r>
              <a:rPr lang="en-US" altLang="ja-JP" dirty="0" smtClean="0">
                <a:solidFill>
                  <a:srgbClr val="FF33CC"/>
                </a:solidFill>
              </a:rPr>
              <a:t/>
            </a:r>
            <a:br>
              <a:rPr lang="en-US" altLang="ja-JP" dirty="0" smtClean="0">
                <a:solidFill>
                  <a:srgbClr val="FF33CC"/>
                </a:solidFill>
              </a:rPr>
            </a:br>
            <a:r>
              <a:rPr lang="ja-JP" altLang="en-US" dirty="0">
                <a:solidFill>
                  <a:srgbClr val="FF33CC"/>
                </a:solidFill>
              </a:rPr>
              <a:t>　　　「野菜をもう一品！</a:t>
            </a:r>
            <a:r>
              <a:rPr lang="ja-JP" altLang="en-US" dirty="0" smtClean="0">
                <a:solidFill>
                  <a:srgbClr val="FF33CC"/>
                </a:solidFill>
              </a:rPr>
              <a:t>」</a:t>
            </a:r>
            <a:endParaRPr lang="en-US" altLang="ja-JP" dirty="0" smtClean="0">
              <a:solidFill>
                <a:srgbClr val="FF33CC"/>
              </a:solidFill>
            </a:endParaRPr>
          </a:p>
          <a:p>
            <a:pPr lvl="1">
              <a:lnSpc>
                <a:spcPts val="3600"/>
              </a:lnSpc>
              <a:buFont typeface="Arial" panose="020B0604020202020204" pitchFamily="34" charset="0"/>
              <a:buChar char="•"/>
            </a:pPr>
            <a:r>
              <a:rPr lang="ja-JP" altLang="en-US" dirty="0" smtClean="0">
                <a:solidFill>
                  <a:srgbClr val="0000FF"/>
                </a:solidFill>
              </a:rPr>
              <a:t>健康マイレージ事業などへの協賛</a:t>
            </a:r>
            <a:endParaRPr lang="en-US" altLang="ja-JP" dirty="0" smtClean="0">
              <a:solidFill>
                <a:srgbClr val="0000FF"/>
              </a:solidFill>
            </a:endParaRPr>
          </a:p>
          <a:p>
            <a:pPr lvl="1">
              <a:lnSpc>
                <a:spcPts val="3600"/>
              </a:lnSpc>
              <a:buFont typeface="Arial" panose="020B0604020202020204" pitchFamily="34" charset="0"/>
              <a:buChar char="•"/>
            </a:pPr>
            <a:r>
              <a:rPr lang="ja-JP" altLang="en-US" dirty="0" smtClean="0">
                <a:solidFill>
                  <a:srgbClr val="0000FF"/>
                </a:solidFill>
              </a:rPr>
              <a:t>がん予防としての企業協賛</a:t>
            </a:r>
            <a:r>
              <a:rPr lang="ja-JP" altLang="en-US" dirty="0" smtClean="0">
                <a:solidFill>
                  <a:srgbClr val="FF33CC"/>
                </a:solidFill>
              </a:rPr>
              <a:t>（保険，銀行，製薬）</a:t>
            </a:r>
            <a:endParaRPr lang="en-US" altLang="ja-JP" dirty="0" smtClean="0">
              <a:solidFill>
                <a:srgbClr val="FF33CC"/>
              </a:solidFill>
            </a:endParaRPr>
          </a:p>
          <a:p>
            <a:pPr lvl="1">
              <a:lnSpc>
                <a:spcPts val="3600"/>
              </a:lnSpc>
              <a:buFont typeface="Arial" panose="020B0604020202020204" pitchFamily="34" charset="0"/>
              <a:buChar char="•"/>
            </a:pPr>
            <a:r>
              <a:rPr lang="ja-JP" altLang="en-US" dirty="0" smtClean="0">
                <a:solidFill>
                  <a:srgbClr val="0000FF"/>
                </a:solidFill>
              </a:rPr>
              <a:t>企業主催</a:t>
            </a:r>
            <a:r>
              <a:rPr lang="ja-JP" altLang="en-US" dirty="0">
                <a:solidFill>
                  <a:srgbClr val="0000FF"/>
                </a:solidFill>
              </a:rPr>
              <a:t>イベントへの健康ブースの</a:t>
            </a:r>
            <a:r>
              <a:rPr lang="ja-JP" altLang="en-US" dirty="0" smtClean="0">
                <a:solidFill>
                  <a:srgbClr val="0000FF"/>
                </a:solidFill>
              </a:rPr>
              <a:t>出店</a:t>
            </a:r>
            <a:r>
              <a:rPr lang="en-US" altLang="ja-JP" dirty="0" smtClean="0">
                <a:solidFill>
                  <a:srgbClr val="0000FF"/>
                </a:solidFill>
              </a:rPr>
              <a:t/>
            </a:r>
            <a:br>
              <a:rPr lang="en-US" altLang="ja-JP" dirty="0" smtClean="0">
                <a:solidFill>
                  <a:srgbClr val="0000FF"/>
                </a:solidFill>
              </a:rPr>
            </a:br>
            <a:r>
              <a:rPr lang="ja-JP" altLang="en-US" dirty="0" smtClean="0">
                <a:solidFill>
                  <a:srgbClr val="0000FF"/>
                </a:solidFill>
              </a:rPr>
              <a:t>逆に健康・食育イベントへの企業ブースの出店</a:t>
            </a:r>
            <a:endParaRPr lang="en-US" altLang="ja-JP" dirty="0">
              <a:solidFill>
                <a:srgbClr val="0000FF"/>
              </a:solidFill>
            </a:endParaRPr>
          </a:p>
        </p:txBody>
      </p:sp>
    </p:spTree>
    <p:extLst>
      <p:ext uri="{BB962C8B-B14F-4D97-AF65-F5344CB8AC3E}">
        <p14:creationId xmlns:p14="http://schemas.microsoft.com/office/powerpoint/2010/main" val="1322768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703</TotalTime>
  <Words>2548</Words>
  <Application>Microsoft Office PowerPoint</Application>
  <PresentationFormat>画面に合わせる (4:3)</PresentationFormat>
  <Paragraphs>201</Paragraphs>
  <Slides>10</Slides>
  <Notes>10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職域をベースとしたソーシャル・キャピタルの醸成と活用</vt:lpstr>
      <vt:lpstr>PowerPoint プレゼンテーション</vt:lpstr>
      <vt:lpstr>気心が知れた仲　（岐阜県Ｎ市60～79歳　n=786）</vt:lpstr>
      <vt:lpstr>職域との連携のポイント（１）</vt:lpstr>
      <vt:lpstr>職域との連携のポイント（２）</vt:lpstr>
      <vt:lpstr>企業における組織の文化・状況を理解する</vt:lpstr>
      <vt:lpstr>地域の資源として，職域をベースとした ソーシャル・キャピタルをどう活用するか</vt:lpstr>
      <vt:lpstr>職域をベースとしたＳＣの活用事例（１） （従業員の健康づくり　健康経営）</vt:lpstr>
      <vt:lpstr>職域をベースとしたＳＣの活用事例（２） （中心業務の活動）</vt:lpstr>
      <vt:lpstr>職域をベースとしたＳＣの活用事例（３） （社会貢献としての活動）</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職域をベースとしたソーシャル・キャピタルの醸成と活用</dc:title>
  <dc:creator>Shuji Tounai</dc:creator>
  <cp:lastModifiedBy>Shuji Tounai</cp:lastModifiedBy>
  <cp:revision>77</cp:revision>
  <cp:lastPrinted>2015-02-14T10:35:15Z</cp:lastPrinted>
  <dcterms:created xsi:type="dcterms:W3CDTF">2014-11-19T12:05:16Z</dcterms:created>
  <dcterms:modified xsi:type="dcterms:W3CDTF">2015-03-01T12:22:53Z</dcterms:modified>
</cp:coreProperties>
</file>