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4" r:id="rId2"/>
    <p:sldId id="256" r:id="rId3"/>
    <p:sldId id="265" r:id="rId4"/>
    <p:sldId id="257" r:id="rId5"/>
    <p:sldId id="258" r:id="rId6"/>
    <p:sldId id="260" r:id="rId7"/>
    <p:sldId id="261" r:id="rId8"/>
    <p:sldId id="262" r:id="rId9"/>
    <p:sldId id="268" r:id="rId10"/>
    <p:sldId id="263"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92" autoAdjust="0"/>
  </p:normalViewPr>
  <p:slideViewPr>
    <p:cSldViewPr>
      <p:cViewPr varScale="1">
        <p:scale>
          <a:sx n="44" d="100"/>
          <a:sy n="44" d="100"/>
        </p:scale>
        <p:origin x="-1906" y="-72"/>
      </p:cViewPr>
      <p:guideLst>
        <p:guide orient="horz" pos="2160"/>
        <p:guide pos="2880"/>
      </p:guideLst>
    </p:cSldViewPr>
  </p:slideViewPr>
  <p:notesTextViewPr>
    <p:cViewPr>
      <p:scale>
        <a:sx n="1" d="1"/>
        <a:sy n="1" d="1"/>
      </p:scale>
      <p:origin x="0" y="0"/>
    </p:cViewPr>
  </p:notesTextViewPr>
  <p:sorterViewPr>
    <p:cViewPr>
      <p:scale>
        <a:sx n="100" d="100"/>
        <a:sy n="100" d="100"/>
      </p:scale>
      <p:origin x="0" y="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12DA3-3D55-4F93-B4E6-A6503FCF0F3C}" type="doc">
      <dgm:prSet loTypeId="urn:microsoft.com/office/officeart/2005/8/layout/cycle7" loCatId="cycle" qsTypeId="urn:microsoft.com/office/officeart/2005/8/quickstyle/simple1" qsCatId="simple" csTypeId="urn:microsoft.com/office/officeart/2005/8/colors/colorful1#1" csCatId="colorful" phldr="1"/>
      <dgm:spPr/>
      <dgm:t>
        <a:bodyPr/>
        <a:lstStyle/>
        <a:p>
          <a:endParaRPr kumimoji="1" lang="ja-JP" altLang="en-US"/>
        </a:p>
      </dgm:t>
    </dgm:pt>
    <dgm:pt modelId="{50688495-8C49-4E40-81C7-96845482D421}">
      <dgm:prSet phldrT="[テキスト]"/>
      <dgm:spPr>
        <a:solidFill>
          <a:srgbClr val="0000FF"/>
        </a:solidFill>
      </dgm:spPr>
      <dgm:t>
        <a:bodyPr/>
        <a:lstStyle/>
        <a:p>
          <a:pPr algn="ctr"/>
          <a:r>
            <a:rPr kumimoji="1" lang="ja-JP" altLang="en-US" b="1" dirty="0">
              <a:latin typeface="+mj-ea"/>
              <a:ea typeface="+mj-ea"/>
            </a:rPr>
            <a:t>みる</a:t>
          </a:r>
        </a:p>
      </dgm:t>
    </dgm:pt>
    <dgm:pt modelId="{1BAB8A98-151C-40EC-94D6-0AF807ACE51B}" type="parTrans" cxnId="{82BAF16A-6D68-4E4D-BEB0-AD0B9A617CB1}">
      <dgm:prSet/>
      <dgm:spPr/>
      <dgm:t>
        <a:bodyPr/>
        <a:lstStyle/>
        <a:p>
          <a:pPr algn="ctr"/>
          <a:endParaRPr kumimoji="1" lang="ja-JP" altLang="en-US"/>
        </a:p>
      </dgm:t>
    </dgm:pt>
    <dgm:pt modelId="{4C5627E9-408C-4536-A76A-D508D27C978F}" type="sibTrans" cxnId="{82BAF16A-6D68-4E4D-BEB0-AD0B9A617CB1}">
      <dgm:prSet/>
      <dgm:spPr/>
      <dgm:t>
        <a:bodyPr/>
        <a:lstStyle/>
        <a:p>
          <a:pPr algn="ctr"/>
          <a:endParaRPr kumimoji="1" lang="ja-JP" altLang="en-US"/>
        </a:p>
      </dgm:t>
    </dgm:pt>
    <dgm:pt modelId="{8BCE1D23-CC9A-4AFA-8260-B127FD678A0C}">
      <dgm:prSet phldrT="[テキスト]"/>
      <dgm:spPr>
        <a:solidFill>
          <a:srgbClr val="7030A0"/>
        </a:solidFill>
      </dgm:spPr>
      <dgm:t>
        <a:bodyPr/>
        <a:lstStyle/>
        <a:p>
          <a:pPr algn="ctr"/>
          <a:r>
            <a:rPr kumimoji="1" lang="ja-JP" altLang="en-US" b="1">
              <a:latin typeface="+mj-ea"/>
              <a:ea typeface="+mj-ea"/>
            </a:rPr>
            <a:t>動かす</a:t>
          </a:r>
        </a:p>
      </dgm:t>
    </dgm:pt>
    <dgm:pt modelId="{F6161ED2-D289-433B-92AD-59341A95EFB1}" type="parTrans" cxnId="{E7E6E64F-91BE-489F-ACA8-7795ADAA5708}">
      <dgm:prSet/>
      <dgm:spPr/>
      <dgm:t>
        <a:bodyPr/>
        <a:lstStyle/>
        <a:p>
          <a:pPr algn="ctr"/>
          <a:endParaRPr kumimoji="1" lang="ja-JP" altLang="en-US"/>
        </a:p>
      </dgm:t>
    </dgm:pt>
    <dgm:pt modelId="{8E78C6EE-8DDF-4147-A0A0-C6A9F4242429}" type="sibTrans" cxnId="{E7E6E64F-91BE-489F-ACA8-7795ADAA5708}">
      <dgm:prSet/>
      <dgm:spPr>
        <a:solidFill>
          <a:srgbClr val="002060"/>
        </a:solidFill>
      </dgm:spPr>
      <dgm:t>
        <a:bodyPr/>
        <a:lstStyle/>
        <a:p>
          <a:pPr algn="ctr"/>
          <a:endParaRPr kumimoji="1" lang="ja-JP" altLang="en-US"/>
        </a:p>
      </dgm:t>
    </dgm:pt>
    <dgm:pt modelId="{80F52408-A637-47C5-909A-6BA11CAD3B0F}">
      <dgm:prSet phldrT="[テキスト]"/>
      <dgm:spPr>
        <a:solidFill>
          <a:srgbClr val="FF33CC"/>
        </a:solidFill>
      </dgm:spPr>
      <dgm:t>
        <a:bodyPr/>
        <a:lstStyle/>
        <a:p>
          <a:pPr algn="ctr"/>
          <a:r>
            <a:rPr kumimoji="1" lang="ja-JP" altLang="en-US" b="1" dirty="0">
              <a:latin typeface="+mj-ea"/>
              <a:ea typeface="+mj-ea"/>
            </a:rPr>
            <a:t>つなぐ</a:t>
          </a:r>
        </a:p>
      </dgm:t>
    </dgm:pt>
    <dgm:pt modelId="{618251B4-7134-479E-918D-E81F1CA444C7}" type="parTrans" cxnId="{37876E0B-9357-4F4B-9401-EAEFB23873DD}">
      <dgm:prSet/>
      <dgm:spPr/>
      <dgm:t>
        <a:bodyPr/>
        <a:lstStyle/>
        <a:p>
          <a:pPr algn="ctr"/>
          <a:endParaRPr kumimoji="1" lang="ja-JP" altLang="en-US"/>
        </a:p>
      </dgm:t>
    </dgm:pt>
    <dgm:pt modelId="{7D245BA3-2955-4D99-A491-4E2514C18999}" type="sibTrans" cxnId="{37876E0B-9357-4F4B-9401-EAEFB23873DD}">
      <dgm:prSet/>
      <dgm:spPr>
        <a:solidFill>
          <a:srgbClr val="287B0B"/>
        </a:solidFill>
      </dgm:spPr>
      <dgm:t>
        <a:bodyPr/>
        <a:lstStyle/>
        <a:p>
          <a:pPr algn="ctr"/>
          <a:endParaRPr kumimoji="1" lang="ja-JP" altLang="en-US"/>
        </a:p>
      </dgm:t>
    </dgm:pt>
    <dgm:pt modelId="{6AEEFE79-CA3E-4DF4-816A-6FAD9D540DE6}" type="pres">
      <dgm:prSet presAssocID="{78E12DA3-3D55-4F93-B4E6-A6503FCF0F3C}" presName="Name0" presStyleCnt="0">
        <dgm:presLayoutVars>
          <dgm:dir/>
          <dgm:resizeHandles val="exact"/>
        </dgm:presLayoutVars>
      </dgm:prSet>
      <dgm:spPr/>
      <dgm:t>
        <a:bodyPr/>
        <a:lstStyle/>
        <a:p>
          <a:endParaRPr kumimoji="1" lang="ja-JP" altLang="en-US"/>
        </a:p>
      </dgm:t>
    </dgm:pt>
    <dgm:pt modelId="{8015F10D-5F3D-46D9-87ED-2AB3FC8913AD}" type="pres">
      <dgm:prSet presAssocID="{50688495-8C49-4E40-81C7-96845482D421}" presName="node" presStyleLbl="node1" presStyleIdx="0" presStyleCnt="3">
        <dgm:presLayoutVars>
          <dgm:bulletEnabled val="1"/>
        </dgm:presLayoutVars>
      </dgm:prSet>
      <dgm:spPr/>
      <dgm:t>
        <a:bodyPr/>
        <a:lstStyle/>
        <a:p>
          <a:endParaRPr kumimoji="1" lang="ja-JP" altLang="en-US"/>
        </a:p>
      </dgm:t>
    </dgm:pt>
    <dgm:pt modelId="{23E413F8-D4E1-4471-A398-20BCFB802569}" type="pres">
      <dgm:prSet presAssocID="{4C5627E9-408C-4536-A76A-D508D27C978F}" presName="sibTrans" presStyleLbl="sibTrans2D1" presStyleIdx="0" presStyleCnt="3"/>
      <dgm:spPr/>
      <dgm:t>
        <a:bodyPr/>
        <a:lstStyle/>
        <a:p>
          <a:endParaRPr kumimoji="1" lang="ja-JP" altLang="en-US"/>
        </a:p>
      </dgm:t>
    </dgm:pt>
    <dgm:pt modelId="{C7CF41B9-03D7-42D9-9D19-6AC5B9C29898}" type="pres">
      <dgm:prSet presAssocID="{4C5627E9-408C-4536-A76A-D508D27C978F}" presName="connectorText" presStyleLbl="sibTrans2D1" presStyleIdx="0" presStyleCnt="3"/>
      <dgm:spPr/>
      <dgm:t>
        <a:bodyPr/>
        <a:lstStyle/>
        <a:p>
          <a:endParaRPr kumimoji="1" lang="ja-JP" altLang="en-US"/>
        </a:p>
      </dgm:t>
    </dgm:pt>
    <dgm:pt modelId="{AEFD7BD5-24A4-4FF9-9EF9-9B1546CE0B89}" type="pres">
      <dgm:prSet presAssocID="{8BCE1D23-CC9A-4AFA-8260-B127FD678A0C}" presName="node" presStyleLbl="node1" presStyleIdx="1" presStyleCnt="3">
        <dgm:presLayoutVars>
          <dgm:bulletEnabled val="1"/>
        </dgm:presLayoutVars>
      </dgm:prSet>
      <dgm:spPr/>
      <dgm:t>
        <a:bodyPr/>
        <a:lstStyle/>
        <a:p>
          <a:endParaRPr kumimoji="1" lang="ja-JP" altLang="en-US"/>
        </a:p>
      </dgm:t>
    </dgm:pt>
    <dgm:pt modelId="{4E4A0889-3643-4E43-A05D-BD86FAD664D8}" type="pres">
      <dgm:prSet presAssocID="{8E78C6EE-8DDF-4147-A0A0-C6A9F4242429}" presName="sibTrans" presStyleLbl="sibTrans2D1" presStyleIdx="1" presStyleCnt="3"/>
      <dgm:spPr/>
      <dgm:t>
        <a:bodyPr/>
        <a:lstStyle/>
        <a:p>
          <a:endParaRPr kumimoji="1" lang="ja-JP" altLang="en-US"/>
        </a:p>
      </dgm:t>
    </dgm:pt>
    <dgm:pt modelId="{3FFB0C48-7184-4D4F-BD1D-6B14569B9CBF}" type="pres">
      <dgm:prSet presAssocID="{8E78C6EE-8DDF-4147-A0A0-C6A9F4242429}" presName="connectorText" presStyleLbl="sibTrans2D1" presStyleIdx="1" presStyleCnt="3"/>
      <dgm:spPr/>
      <dgm:t>
        <a:bodyPr/>
        <a:lstStyle/>
        <a:p>
          <a:endParaRPr kumimoji="1" lang="ja-JP" altLang="en-US"/>
        </a:p>
      </dgm:t>
    </dgm:pt>
    <dgm:pt modelId="{DBE7EA77-C715-4BC0-B839-CCF9744560A5}" type="pres">
      <dgm:prSet presAssocID="{80F52408-A637-47C5-909A-6BA11CAD3B0F}" presName="node" presStyleLbl="node1" presStyleIdx="2" presStyleCnt="3">
        <dgm:presLayoutVars>
          <dgm:bulletEnabled val="1"/>
        </dgm:presLayoutVars>
      </dgm:prSet>
      <dgm:spPr/>
      <dgm:t>
        <a:bodyPr/>
        <a:lstStyle/>
        <a:p>
          <a:endParaRPr kumimoji="1" lang="ja-JP" altLang="en-US"/>
        </a:p>
      </dgm:t>
    </dgm:pt>
    <dgm:pt modelId="{006EAFC1-4013-4320-86F7-8B680BB0B64D}" type="pres">
      <dgm:prSet presAssocID="{7D245BA3-2955-4D99-A491-4E2514C18999}" presName="sibTrans" presStyleLbl="sibTrans2D1" presStyleIdx="2" presStyleCnt="3"/>
      <dgm:spPr/>
      <dgm:t>
        <a:bodyPr/>
        <a:lstStyle/>
        <a:p>
          <a:endParaRPr kumimoji="1" lang="ja-JP" altLang="en-US"/>
        </a:p>
      </dgm:t>
    </dgm:pt>
    <dgm:pt modelId="{56503D05-DF8E-41FD-99FB-149D568D00C9}" type="pres">
      <dgm:prSet presAssocID="{7D245BA3-2955-4D99-A491-4E2514C18999}" presName="connectorText" presStyleLbl="sibTrans2D1" presStyleIdx="2" presStyleCnt="3"/>
      <dgm:spPr/>
      <dgm:t>
        <a:bodyPr/>
        <a:lstStyle/>
        <a:p>
          <a:endParaRPr kumimoji="1" lang="ja-JP" altLang="en-US"/>
        </a:p>
      </dgm:t>
    </dgm:pt>
  </dgm:ptLst>
  <dgm:cxnLst>
    <dgm:cxn modelId="{116E9FC3-2D89-4D88-93F5-4A494A14A3E8}" type="presOf" srcId="{50688495-8C49-4E40-81C7-96845482D421}" destId="{8015F10D-5F3D-46D9-87ED-2AB3FC8913AD}" srcOrd="0" destOrd="0" presId="urn:microsoft.com/office/officeart/2005/8/layout/cycle7"/>
    <dgm:cxn modelId="{82BAF16A-6D68-4E4D-BEB0-AD0B9A617CB1}" srcId="{78E12DA3-3D55-4F93-B4E6-A6503FCF0F3C}" destId="{50688495-8C49-4E40-81C7-96845482D421}" srcOrd="0" destOrd="0" parTransId="{1BAB8A98-151C-40EC-94D6-0AF807ACE51B}" sibTransId="{4C5627E9-408C-4536-A76A-D508D27C978F}"/>
    <dgm:cxn modelId="{DDC3F6FA-7BB0-4C33-822A-64A46CDF2D40}" type="presOf" srcId="{80F52408-A637-47C5-909A-6BA11CAD3B0F}" destId="{DBE7EA77-C715-4BC0-B839-CCF9744560A5}" srcOrd="0" destOrd="0" presId="urn:microsoft.com/office/officeart/2005/8/layout/cycle7"/>
    <dgm:cxn modelId="{F08C2AD9-28A8-46B1-87FA-E09ED7C7FCD5}" type="presOf" srcId="{4C5627E9-408C-4536-A76A-D508D27C978F}" destId="{C7CF41B9-03D7-42D9-9D19-6AC5B9C29898}" srcOrd="1" destOrd="0" presId="urn:microsoft.com/office/officeart/2005/8/layout/cycle7"/>
    <dgm:cxn modelId="{C17B068A-0A63-4119-8CA1-2F77306510B2}" type="presOf" srcId="{8E78C6EE-8DDF-4147-A0A0-C6A9F4242429}" destId="{3FFB0C48-7184-4D4F-BD1D-6B14569B9CBF}" srcOrd="1" destOrd="0" presId="urn:microsoft.com/office/officeart/2005/8/layout/cycle7"/>
    <dgm:cxn modelId="{37876E0B-9357-4F4B-9401-EAEFB23873DD}" srcId="{78E12DA3-3D55-4F93-B4E6-A6503FCF0F3C}" destId="{80F52408-A637-47C5-909A-6BA11CAD3B0F}" srcOrd="2" destOrd="0" parTransId="{618251B4-7134-479E-918D-E81F1CA444C7}" sibTransId="{7D245BA3-2955-4D99-A491-4E2514C18999}"/>
    <dgm:cxn modelId="{E7E6E64F-91BE-489F-ACA8-7795ADAA5708}" srcId="{78E12DA3-3D55-4F93-B4E6-A6503FCF0F3C}" destId="{8BCE1D23-CC9A-4AFA-8260-B127FD678A0C}" srcOrd="1" destOrd="0" parTransId="{F6161ED2-D289-433B-92AD-59341A95EFB1}" sibTransId="{8E78C6EE-8DDF-4147-A0A0-C6A9F4242429}"/>
    <dgm:cxn modelId="{6EF29060-294E-4AA2-A7DF-88D6C8DCE27D}" type="presOf" srcId="{7D245BA3-2955-4D99-A491-4E2514C18999}" destId="{56503D05-DF8E-41FD-99FB-149D568D00C9}" srcOrd="1" destOrd="0" presId="urn:microsoft.com/office/officeart/2005/8/layout/cycle7"/>
    <dgm:cxn modelId="{F9777108-8CEF-463F-B391-6E2116E5A752}" type="presOf" srcId="{4C5627E9-408C-4536-A76A-D508D27C978F}" destId="{23E413F8-D4E1-4471-A398-20BCFB802569}" srcOrd="0" destOrd="0" presId="urn:microsoft.com/office/officeart/2005/8/layout/cycle7"/>
    <dgm:cxn modelId="{1F00CB7C-35B6-4627-A654-B191523C1DEF}" type="presOf" srcId="{7D245BA3-2955-4D99-A491-4E2514C18999}" destId="{006EAFC1-4013-4320-86F7-8B680BB0B64D}" srcOrd="0" destOrd="0" presId="urn:microsoft.com/office/officeart/2005/8/layout/cycle7"/>
    <dgm:cxn modelId="{00E97296-C231-44DC-8E4B-78721E251083}" type="presOf" srcId="{8E78C6EE-8DDF-4147-A0A0-C6A9F4242429}" destId="{4E4A0889-3643-4E43-A05D-BD86FAD664D8}" srcOrd="0" destOrd="0" presId="urn:microsoft.com/office/officeart/2005/8/layout/cycle7"/>
    <dgm:cxn modelId="{71E38BB9-6877-484D-B99A-6D618F08752F}" type="presOf" srcId="{8BCE1D23-CC9A-4AFA-8260-B127FD678A0C}" destId="{AEFD7BD5-24A4-4FF9-9EF9-9B1546CE0B89}" srcOrd="0" destOrd="0" presId="urn:microsoft.com/office/officeart/2005/8/layout/cycle7"/>
    <dgm:cxn modelId="{A8407E86-5C91-4292-8DEB-3D0DB31EB48B}" type="presOf" srcId="{78E12DA3-3D55-4F93-B4E6-A6503FCF0F3C}" destId="{6AEEFE79-CA3E-4DF4-816A-6FAD9D540DE6}" srcOrd="0" destOrd="0" presId="urn:microsoft.com/office/officeart/2005/8/layout/cycle7"/>
    <dgm:cxn modelId="{F079B865-2B89-4488-8F9B-7C9CAFEAA8FD}" type="presParOf" srcId="{6AEEFE79-CA3E-4DF4-816A-6FAD9D540DE6}" destId="{8015F10D-5F3D-46D9-87ED-2AB3FC8913AD}" srcOrd="0" destOrd="0" presId="urn:microsoft.com/office/officeart/2005/8/layout/cycle7"/>
    <dgm:cxn modelId="{EBC78B66-6531-43D6-973F-D35568914D02}" type="presParOf" srcId="{6AEEFE79-CA3E-4DF4-816A-6FAD9D540DE6}" destId="{23E413F8-D4E1-4471-A398-20BCFB802569}" srcOrd="1" destOrd="0" presId="urn:microsoft.com/office/officeart/2005/8/layout/cycle7"/>
    <dgm:cxn modelId="{2551EF62-BE5F-46B7-A52B-262CFEF7437F}" type="presParOf" srcId="{23E413F8-D4E1-4471-A398-20BCFB802569}" destId="{C7CF41B9-03D7-42D9-9D19-6AC5B9C29898}" srcOrd="0" destOrd="0" presId="urn:microsoft.com/office/officeart/2005/8/layout/cycle7"/>
    <dgm:cxn modelId="{A27B21EE-9EE0-4695-BA4A-83C48CDDED5F}" type="presParOf" srcId="{6AEEFE79-CA3E-4DF4-816A-6FAD9D540DE6}" destId="{AEFD7BD5-24A4-4FF9-9EF9-9B1546CE0B89}" srcOrd="2" destOrd="0" presId="urn:microsoft.com/office/officeart/2005/8/layout/cycle7"/>
    <dgm:cxn modelId="{06D4FE5C-B4CC-4ACA-95BD-A158A8746E70}" type="presParOf" srcId="{6AEEFE79-CA3E-4DF4-816A-6FAD9D540DE6}" destId="{4E4A0889-3643-4E43-A05D-BD86FAD664D8}" srcOrd="3" destOrd="0" presId="urn:microsoft.com/office/officeart/2005/8/layout/cycle7"/>
    <dgm:cxn modelId="{66D5B571-0BD8-4672-BD0D-882781D6CF77}" type="presParOf" srcId="{4E4A0889-3643-4E43-A05D-BD86FAD664D8}" destId="{3FFB0C48-7184-4D4F-BD1D-6B14569B9CBF}" srcOrd="0" destOrd="0" presId="urn:microsoft.com/office/officeart/2005/8/layout/cycle7"/>
    <dgm:cxn modelId="{AB8D912D-6C49-47D3-A1B8-BFEDEA0013CB}" type="presParOf" srcId="{6AEEFE79-CA3E-4DF4-816A-6FAD9D540DE6}" destId="{DBE7EA77-C715-4BC0-B839-CCF9744560A5}" srcOrd="4" destOrd="0" presId="urn:microsoft.com/office/officeart/2005/8/layout/cycle7"/>
    <dgm:cxn modelId="{6C15549B-017A-4FA0-9D09-A592D5DFD440}" type="presParOf" srcId="{6AEEFE79-CA3E-4DF4-816A-6FAD9D540DE6}" destId="{006EAFC1-4013-4320-86F7-8B680BB0B64D}" srcOrd="5" destOrd="0" presId="urn:microsoft.com/office/officeart/2005/8/layout/cycle7"/>
    <dgm:cxn modelId="{DBDBFDEF-65B1-4094-993D-22CA3636375E}" type="presParOf" srcId="{006EAFC1-4013-4320-86F7-8B680BB0B64D}" destId="{56503D05-DF8E-41FD-99FB-149D568D00C9}" srcOrd="0" destOrd="0" presId="urn:microsoft.com/office/officeart/2005/8/layout/cycle7"/>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5F10D-5F3D-46D9-87ED-2AB3FC8913AD}">
      <dsp:nvSpPr>
        <dsp:cNvPr id="0" name=""/>
        <dsp:cNvSpPr/>
      </dsp:nvSpPr>
      <dsp:spPr>
        <a:xfrm>
          <a:off x="1714792" y="915"/>
          <a:ext cx="1565998" cy="782999"/>
        </a:xfrm>
        <a:prstGeom prst="roundRect">
          <a:avLst>
            <a:gd name="adj" fmla="val 10000"/>
          </a:avLst>
        </a:prstGeom>
        <a:solidFill>
          <a:srgbClr val="0000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b="1" kern="1200" dirty="0">
              <a:latin typeface="+mj-ea"/>
              <a:ea typeface="+mj-ea"/>
            </a:rPr>
            <a:t>みる</a:t>
          </a:r>
        </a:p>
      </dsp:txBody>
      <dsp:txXfrm>
        <a:off x="1737725" y="23848"/>
        <a:ext cx="1520132" cy="737133"/>
      </dsp:txXfrm>
    </dsp:sp>
    <dsp:sp modelId="{23E413F8-D4E1-4471-A398-20BCFB802569}">
      <dsp:nvSpPr>
        <dsp:cNvPr id="0" name=""/>
        <dsp:cNvSpPr/>
      </dsp:nvSpPr>
      <dsp:spPr>
        <a:xfrm rot="3600000">
          <a:off x="2736297" y="1375143"/>
          <a:ext cx="815967" cy="274049"/>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kumimoji="1" lang="ja-JP" altLang="en-US" sz="1100" kern="1200"/>
        </a:p>
      </dsp:txBody>
      <dsp:txXfrm>
        <a:off x="2818512" y="1429953"/>
        <a:ext cx="651537" cy="164429"/>
      </dsp:txXfrm>
    </dsp:sp>
    <dsp:sp modelId="{AEFD7BD5-24A4-4FF9-9EF9-9B1546CE0B89}">
      <dsp:nvSpPr>
        <dsp:cNvPr id="0" name=""/>
        <dsp:cNvSpPr/>
      </dsp:nvSpPr>
      <dsp:spPr>
        <a:xfrm>
          <a:off x="3007771" y="2240421"/>
          <a:ext cx="1565998" cy="782999"/>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b="1" kern="1200">
              <a:latin typeface="+mj-ea"/>
              <a:ea typeface="+mj-ea"/>
            </a:rPr>
            <a:t>動かす</a:t>
          </a:r>
        </a:p>
      </dsp:txBody>
      <dsp:txXfrm>
        <a:off x="3030704" y="2263354"/>
        <a:ext cx="1520132" cy="737133"/>
      </dsp:txXfrm>
    </dsp:sp>
    <dsp:sp modelId="{4E4A0889-3643-4E43-A05D-BD86FAD664D8}">
      <dsp:nvSpPr>
        <dsp:cNvPr id="0" name=""/>
        <dsp:cNvSpPr/>
      </dsp:nvSpPr>
      <dsp:spPr>
        <a:xfrm rot="10800000">
          <a:off x="2089808" y="2494895"/>
          <a:ext cx="815967" cy="274049"/>
        </a:xfrm>
        <a:prstGeom prst="lef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kumimoji="1" lang="ja-JP" altLang="en-US" sz="1100" kern="1200"/>
        </a:p>
      </dsp:txBody>
      <dsp:txXfrm rot="10800000">
        <a:off x="2172023" y="2549705"/>
        <a:ext cx="651537" cy="164429"/>
      </dsp:txXfrm>
    </dsp:sp>
    <dsp:sp modelId="{DBE7EA77-C715-4BC0-B839-CCF9744560A5}">
      <dsp:nvSpPr>
        <dsp:cNvPr id="0" name=""/>
        <dsp:cNvSpPr/>
      </dsp:nvSpPr>
      <dsp:spPr>
        <a:xfrm>
          <a:off x="421813" y="2240421"/>
          <a:ext cx="1565998" cy="782999"/>
        </a:xfrm>
        <a:prstGeom prst="roundRect">
          <a:avLst>
            <a:gd name="adj" fmla="val 10000"/>
          </a:avLst>
        </a:prstGeom>
        <a:solidFill>
          <a:srgbClr val="FF33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b="1" kern="1200" dirty="0">
              <a:latin typeface="+mj-ea"/>
              <a:ea typeface="+mj-ea"/>
            </a:rPr>
            <a:t>つなぐ</a:t>
          </a:r>
        </a:p>
      </dsp:txBody>
      <dsp:txXfrm>
        <a:off x="444746" y="2263354"/>
        <a:ext cx="1520132" cy="737133"/>
      </dsp:txXfrm>
    </dsp:sp>
    <dsp:sp modelId="{006EAFC1-4013-4320-86F7-8B680BB0B64D}">
      <dsp:nvSpPr>
        <dsp:cNvPr id="0" name=""/>
        <dsp:cNvSpPr/>
      </dsp:nvSpPr>
      <dsp:spPr>
        <a:xfrm rot="18000000">
          <a:off x="1443318" y="1375143"/>
          <a:ext cx="815967" cy="274049"/>
        </a:xfrm>
        <a:prstGeom prst="leftRightArrow">
          <a:avLst>
            <a:gd name="adj1" fmla="val 60000"/>
            <a:gd name="adj2" fmla="val 50000"/>
          </a:avLst>
        </a:prstGeom>
        <a:solidFill>
          <a:srgbClr val="287B0B"/>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kumimoji="1" lang="ja-JP" altLang="en-US" sz="1100" kern="1200"/>
        </a:p>
      </dsp:txBody>
      <dsp:txXfrm>
        <a:off x="1525533" y="1429953"/>
        <a:ext cx="651537" cy="16442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C05D4E-FA65-424E-831D-C3BEC3E736A2}"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955FEB-3F71-43EF-B01A-786BBDB5E93B}" type="slidenum">
              <a:rPr kumimoji="1" lang="ja-JP" altLang="en-US" smtClean="0"/>
              <a:t>‹#›</a:t>
            </a:fld>
            <a:endParaRPr kumimoji="1" lang="ja-JP" altLang="en-US"/>
          </a:p>
        </p:txBody>
      </p:sp>
    </p:spTree>
    <p:extLst>
      <p:ext uri="{BB962C8B-B14F-4D97-AF65-F5344CB8AC3E}">
        <p14:creationId xmlns:p14="http://schemas.microsoft.com/office/powerpoint/2010/main" val="22137197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solidFill>
                  <a:srgbClr val="FF0000"/>
                </a:solidFill>
              </a:rPr>
              <a:t>ソーシャル・キャピタルの醸成や活用について，ＯＪＴをどう進めるかについて，解説をします。</a:t>
            </a:r>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1</a:t>
            </a:fld>
            <a:endParaRPr kumimoji="1" lang="ja-JP" altLang="en-US"/>
          </a:p>
        </p:txBody>
      </p:sp>
    </p:spTree>
    <p:extLst>
      <p:ext uri="{BB962C8B-B14F-4D97-AF65-F5344CB8AC3E}">
        <p14:creationId xmlns:p14="http://schemas.microsoft.com/office/powerpoint/2010/main" val="1168149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４つめは施策化です。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継続したソーシャル・キャピタルの醸成を図るためには，保健計画に盛り込むなどして，自治体の重要な施策としての位置づけを行うとともに，必要な人材や予算等を確保します。</a:t>
            </a:r>
          </a:p>
          <a:p>
            <a:r>
              <a:rPr kumimoji="1" lang="ja-JP" altLang="ja-JP" sz="1200" kern="1200" dirty="0" smtClean="0">
                <a:solidFill>
                  <a:schemeClr val="tx1"/>
                </a:solidFill>
                <a:effectLst/>
                <a:latin typeface="+mn-lt"/>
                <a:ea typeface="+mn-ea"/>
                <a:cs typeface="+mn-cs"/>
              </a:rPr>
              <a:t>５つめは，ワーク・ライフバランスの確保です。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住民との協議の場が増えるにしたがって，勤務時間を超過しがちとなります。このため，職員の体調管理や人員配置等を配慮することが必要です。特に，新たな組織の立ち上げを行う場合には，どれくらいの業務量になるのかを見極めて，必要な人員の手当てをします。</a:t>
            </a:r>
          </a:p>
          <a:p>
            <a:r>
              <a:rPr kumimoji="1" lang="ja-JP" altLang="ja-JP" sz="1200" kern="1200" dirty="0" smtClean="0">
                <a:solidFill>
                  <a:schemeClr val="tx1"/>
                </a:solidFill>
                <a:effectLst/>
                <a:latin typeface="+mn-lt"/>
                <a:ea typeface="+mn-ea"/>
                <a:cs typeface="+mn-cs"/>
              </a:rPr>
              <a:t>最後に，相談の場づくりです。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自らが初任期・中堅期の職員の良き相談者となることです。</a:t>
            </a:r>
          </a:p>
          <a:p>
            <a:r>
              <a:rPr kumimoji="1" lang="ja-JP" altLang="ja-JP" sz="1200" kern="1200" smtClean="0">
                <a:solidFill>
                  <a:schemeClr val="tx1"/>
                </a:solidFill>
                <a:effectLst/>
                <a:latin typeface="+mn-lt"/>
                <a:ea typeface="+mn-ea"/>
                <a:cs typeface="+mn-cs"/>
              </a:rPr>
              <a:t>また，相談しやすい職場の体制づくり，具体的には，相談役を配置したり，相談の機会をつくることも必要です。</a:t>
            </a:r>
          </a:p>
          <a:p>
            <a:pPr marL="0" indent="0">
              <a:lnSpc>
                <a:spcPts val="3700"/>
              </a:lnSpc>
              <a:buNone/>
            </a:pPr>
            <a:endParaRPr kumimoji="1" lang="ja-JP" altLang="en-US" sz="1200" dirty="0">
              <a:solidFill>
                <a:srgbClr val="0000FF"/>
              </a:solidFill>
            </a:endParaRPr>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10</a:t>
            </a:fld>
            <a:endParaRPr kumimoji="1" lang="ja-JP" altLang="en-US"/>
          </a:p>
        </p:txBody>
      </p:sp>
    </p:spTree>
    <p:extLst>
      <p:ext uri="{BB962C8B-B14F-4D97-AF65-F5344CB8AC3E}">
        <p14:creationId xmlns:p14="http://schemas.microsoft.com/office/powerpoint/2010/main" val="2603901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ご存知のように，保健師活動のコアは「みる」「つなぐ」「動かす」という３つのキーワードであらわされます。</a:t>
            </a:r>
            <a:endParaRPr kumimoji="1" lang="en-US" altLang="ja-JP" dirty="0" smtClean="0"/>
          </a:p>
          <a:p>
            <a:r>
              <a:rPr kumimoji="1" lang="ja-JP" altLang="en-US" dirty="0" smtClean="0"/>
              <a:t>「ソーシャル・キャピタルの醸成」は，こうした３つの保健師活動のうちの「みる」「つなぐ」ことの重要性をまず強調しています。</a:t>
            </a:r>
            <a:endParaRPr kumimoji="1" lang="en-US" altLang="ja-JP" dirty="0" smtClean="0"/>
          </a:p>
          <a:p>
            <a:r>
              <a:rPr kumimoji="1" lang="ja-JP" altLang="en-US" dirty="0" smtClean="0"/>
              <a:t>すなわち，</a:t>
            </a:r>
            <a:r>
              <a:rPr kumimoji="1" lang="ja-JP" altLang="en-US" sz="1200" kern="1200" dirty="0" smtClean="0">
                <a:solidFill>
                  <a:srgbClr val="0000FF"/>
                </a:solidFill>
                <a:effectLst>
                  <a:outerShdw blurRad="38100" dist="38100" dir="2700000" algn="tl">
                    <a:srgbClr val="000000">
                      <a:alpha val="43137"/>
                    </a:srgbClr>
                  </a:outerShdw>
                </a:effectLst>
                <a:latin typeface="+mj-ea"/>
                <a:ea typeface="+mn-ea"/>
                <a:cs typeface="+mn-cs"/>
              </a:rPr>
              <a:t>「みる」，</a:t>
            </a:r>
            <a:r>
              <a:rPr kumimoji="1" lang="ja-JP" altLang="ja-JP" sz="1200" kern="1200" dirty="0" smtClean="0">
                <a:solidFill>
                  <a:srgbClr val="0000FF"/>
                </a:solidFill>
                <a:latin typeface="+mj-ea"/>
                <a:ea typeface="+mn-ea"/>
                <a:cs typeface="+mn-cs"/>
              </a:rPr>
              <a:t>健康課題の把握</a:t>
            </a:r>
            <a:r>
              <a:rPr kumimoji="1" lang="ja-JP" altLang="en-US" sz="1200" kern="1200" dirty="0" smtClean="0">
                <a:solidFill>
                  <a:srgbClr val="0000FF"/>
                </a:solidFill>
                <a:latin typeface="+mj-ea"/>
                <a:ea typeface="+mn-ea"/>
                <a:cs typeface="+mn-cs"/>
              </a:rPr>
              <a:t>とともに</a:t>
            </a:r>
            <a:r>
              <a:rPr kumimoji="1" lang="ja-JP" altLang="ja-JP" sz="1200" kern="1200" dirty="0" smtClean="0">
                <a:solidFill>
                  <a:srgbClr val="0000FF"/>
                </a:solidFill>
                <a:latin typeface="+mj-ea"/>
                <a:ea typeface="+mn-ea"/>
                <a:cs typeface="+mn-cs"/>
              </a:rPr>
              <a:t>地域の声を聴く</a:t>
            </a:r>
            <a:r>
              <a:rPr kumimoji="1" lang="ja-JP" altLang="en-US" sz="1200" kern="1200" dirty="0" smtClean="0">
                <a:solidFill>
                  <a:srgbClr val="0000FF"/>
                </a:solidFill>
                <a:latin typeface="+mj-ea"/>
                <a:ea typeface="+mn-ea"/>
                <a:cs typeface="+mn-cs"/>
              </a:rPr>
              <a:t>こと，「</a:t>
            </a:r>
            <a:r>
              <a:rPr kumimoji="1" lang="ja-JP" altLang="en-US" sz="1200" kern="1200" dirty="0" smtClean="0">
                <a:solidFill>
                  <a:srgbClr val="0000FF"/>
                </a:solidFill>
                <a:effectLst>
                  <a:outerShdw blurRad="38100" dist="38100" dir="2700000" algn="tl">
                    <a:srgbClr val="000000">
                      <a:alpha val="43137"/>
                    </a:srgbClr>
                  </a:outerShdw>
                </a:effectLst>
                <a:latin typeface="+mj-ea"/>
                <a:ea typeface="+mn-ea"/>
                <a:cs typeface="+mn-cs"/>
              </a:rPr>
              <a:t>つなぐ」：</a:t>
            </a:r>
            <a:r>
              <a:rPr kumimoji="1" lang="ja-JP" altLang="ja-JP" sz="1200" kern="1200" dirty="0" smtClean="0">
                <a:solidFill>
                  <a:srgbClr val="0000FF"/>
                </a:solidFill>
                <a:latin typeface="+mj-ea"/>
                <a:ea typeface="+mn-ea"/>
                <a:cs typeface="+mn-cs"/>
              </a:rPr>
              <a:t>人と人をつなぐ</a:t>
            </a:r>
            <a:r>
              <a:rPr kumimoji="1" lang="ja-JP" altLang="en-US" sz="1200" kern="1200" dirty="0" smtClean="0">
                <a:solidFill>
                  <a:srgbClr val="0000FF"/>
                </a:solidFill>
                <a:latin typeface="+mj-ea"/>
                <a:ea typeface="+mn-ea"/>
                <a:cs typeface="+mn-cs"/>
              </a:rPr>
              <a:t>ことです。</a:t>
            </a:r>
            <a:endParaRPr kumimoji="1" lang="en-US" altLang="ja-JP" dirty="0" smtClean="0"/>
          </a:p>
          <a:p>
            <a:r>
              <a:rPr kumimoji="1" lang="ja-JP" altLang="en-US" dirty="0" smtClean="0"/>
              <a:t>これを基盤に，関係機関，住民組織，地域住民とともに「動かす」という活動を通じて，「地域が動いた」という認識を得られるのです。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これらは，継続した保健師活動によって得られるものです。</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保健師として経験を積むことは，「ソーシャル・キャピタルの醸成」と密接な関係にあることを理解しておくことが</a:t>
            </a:r>
            <a:r>
              <a:rPr kumimoji="1" lang="ja-JP" altLang="en-US" sz="1200" kern="1200" dirty="0" smtClean="0">
                <a:solidFill>
                  <a:schemeClr val="tx1"/>
                </a:solidFill>
                <a:effectLst/>
                <a:latin typeface="+mn-lt"/>
                <a:ea typeface="+mn-ea"/>
                <a:cs typeface="+mn-cs"/>
              </a:rPr>
              <a:t>重要です。</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2</a:t>
            </a:fld>
            <a:endParaRPr kumimoji="1" lang="ja-JP" altLang="en-US"/>
          </a:p>
        </p:txBody>
      </p:sp>
    </p:spTree>
    <p:extLst>
      <p:ext uri="{BB962C8B-B14F-4D97-AF65-F5344CB8AC3E}">
        <p14:creationId xmlns:p14="http://schemas.microsoft.com/office/powerpoint/2010/main" val="2344530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看護学基礎教育のカリキュラムの中で，ソーシャル・キャピタル</a:t>
            </a:r>
            <a:r>
              <a:rPr kumimoji="1" lang="ja-JP" altLang="en-US" sz="1200" kern="1200" dirty="0" smtClean="0">
                <a:solidFill>
                  <a:schemeClr val="tx1"/>
                </a:solidFill>
                <a:effectLst/>
                <a:latin typeface="+mn-lt"/>
                <a:ea typeface="+mn-ea"/>
                <a:cs typeface="+mn-cs"/>
              </a:rPr>
              <a:t>について，</a:t>
            </a:r>
            <a:r>
              <a:rPr kumimoji="1" lang="ja-JP" altLang="ja-JP" sz="1200" kern="1200" dirty="0" smtClean="0">
                <a:solidFill>
                  <a:schemeClr val="tx1"/>
                </a:solidFill>
                <a:effectLst/>
                <a:latin typeface="+mn-lt"/>
                <a:ea typeface="+mn-ea"/>
                <a:cs typeface="+mn-cs"/>
              </a:rPr>
              <a:t>講義で</a:t>
            </a:r>
            <a:r>
              <a:rPr kumimoji="1" lang="ja-JP" altLang="en-US" sz="1200" kern="1200" dirty="0" smtClean="0">
                <a:solidFill>
                  <a:schemeClr val="tx1"/>
                </a:solidFill>
                <a:effectLst/>
                <a:latin typeface="+mn-lt"/>
                <a:ea typeface="+mn-ea"/>
                <a:cs typeface="+mn-cs"/>
              </a:rPr>
              <a:t>，その定義や意義について聞いているかもしれません。</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すなわち，</a:t>
            </a:r>
            <a:r>
              <a:rPr kumimoji="1" lang="ja-JP" altLang="en-US" sz="1200" kern="1200" dirty="0" smtClean="0">
                <a:solidFill>
                  <a:schemeClr val="tx1"/>
                </a:solidFill>
                <a:effectLst/>
                <a:latin typeface="+mn-lt"/>
                <a:ea typeface="+mn-ea"/>
                <a:cs typeface="+mn-cs"/>
              </a:rPr>
              <a:t>ソーシャル・キャピタルとは，</a:t>
            </a:r>
            <a:r>
              <a:rPr kumimoji="1" lang="ja-JP" altLang="ja-JP" sz="1200" kern="1200" dirty="0" smtClean="0">
                <a:solidFill>
                  <a:schemeClr val="tx1"/>
                </a:solidFill>
                <a:effectLst/>
                <a:latin typeface="+mn-lt"/>
                <a:ea typeface="+mn-ea"/>
                <a:cs typeface="+mn-cs"/>
              </a:rPr>
              <a:t>「信頼」「互酬性の規範」という【認知的要素】と，「社会的ネットワーク」という【構造的要素】によって構成され，３つの要素は相互に関連し合い，らせん状にダイナミックに展開するものであり，住民と社会のありように関する考え方である</a:t>
            </a:r>
            <a:r>
              <a:rPr kumimoji="1" lang="ja-JP" altLang="en-US" sz="1200" kern="1200" dirty="0" smtClean="0">
                <a:solidFill>
                  <a:schemeClr val="tx1"/>
                </a:solidFill>
                <a:effectLst/>
                <a:latin typeface="+mn-lt"/>
                <a:ea typeface="+mn-ea"/>
                <a:cs typeface="+mn-cs"/>
              </a:rPr>
              <a:t>こと，そして，</a:t>
            </a:r>
            <a:r>
              <a:rPr kumimoji="1" lang="ja-JP" altLang="ja-JP" sz="1200" kern="1200" dirty="0" smtClean="0">
                <a:solidFill>
                  <a:schemeClr val="tx1"/>
                </a:solidFill>
                <a:effectLst/>
                <a:latin typeface="+mn-lt"/>
                <a:ea typeface="+mn-ea"/>
                <a:cs typeface="+mn-cs"/>
              </a:rPr>
              <a:t>行政職員とは，このような住民と社会のありように直接的にも間接的にも関与していく要となる職業人であるという</a:t>
            </a:r>
            <a:r>
              <a:rPr kumimoji="1" lang="ja-JP" altLang="en-US" sz="1200" kern="1200" dirty="0" smtClean="0">
                <a:solidFill>
                  <a:schemeClr val="tx1"/>
                </a:solidFill>
                <a:effectLst/>
                <a:latin typeface="+mn-lt"/>
                <a:ea typeface="+mn-ea"/>
                <a:cs typeface="+mn-cs"/>
              </a:rPr>
              <a:t>解説</a:t>
            </a:r>
            <a:r>
              <a:rPr kumimoji="1" lang="ja-JP" altLang="ja-JP" sz="1200" kern="1200" dirty="0" smtClean="0">
                <a:solidFill>
                  <a:schemeClr val="tx1"/>
                </a:solidFill>
                <a:effectLst/>
                <a:latin typeface="+mn-lt"/>
                <a:ea typeface="+mn-ea"/>
                <a:cs typeface="+mn-cs"/>
              </a:rPr>
              <a:t>で</a:t>
            </a:r>
            <a:r>
              <a:rPr kumimoji="1" lang="ja-JP" altLang="en-US" sz="1200" kern="1200" dirty="0" smtClean="0">
                <a:solidFill>
                  <a:schemeClr val="tx1"/>
                </a:solidFill>
                <a:effectLst/>
                <a:latin typeface="+mn-lt"/>
                <a:ea typeface="+mn-ea"/>
                <a:cs typeface="+mn-cs"/>
              </a:rPr>
              <a:t>す</a:t>
            </a:r>
            <a:r>
              <a:rPr kumimoji="1" lang="ja-JP" altLang="ja-JP" sz="1200" kern="1200" dirty="0" smtClean="0">
                <a:solidFill>
                  <a:schemeClr val="tx1"/>
                </a:solidFill>
                <a:effectLst/>
                <a:latin typeface="+mn-lt"/>
                <a:ea typeface="+mn-ea"/>
                <a:cs typeface="+mn-cs"/>
              </a:rPr>
              <a:t>。</a:t>
            </a: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FF33CC"/>
                </a:solidFill>
              </a:rPr>
              <a:t>こうした解説を聞いて，ソーシャル・キャピタルについて，具体的にイメージすることは容易ではないでしょう。</a:t>
            </a:r>
            <a:endParaRPr lang="en-US" altLang="ja-JP" sz="1200" dirty="0" smtClean="0">
              <a:solidFill>
                <a:srgbClr val="FF33CC"/>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FF33CC"/>
                </a:solidFill>
              </a:rPr>
              <a:t>地域での実習期間は数週間しかなく，ソーシャル・キャピタルの醸成や活用についての体験を積むことは困難です。</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3</a:t>
            </a:fld>
            <a:endParaRPr kumimoji="1" lang="ja-JP" altLang="en-US"/>
          </a:p>
        </p:txBody>
      </p:sp>
    </p:spTree>
    <p:extLst>
      <p:ext uri="{BB962C8B-B14F-4D97-AF65-F5344CB8AC3E}">
        <p14:creationId xmlns:p14="http://schemas.microsoft.com/office/powerpoint/2010/main" val="1148668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solidFill>
                  <a:srgbClr val="0000FF"/>
                </a:solidFill>
              </a:rPr>
              <a:t>まず，新任期の保健師の指導や支援のために「プリセプター」や「リーダー」を置くことです。</a:t>
            </a:r>
            <a:r>
              <a:rPr kumimoji="1" lang="ja-JP" altLang="ja-JP" sz="1200" kern="1200" dirty="0" smtClean="0">
                <a:solidFill>
                  <a:schemeClr val="tx1"/>
                </a:solidFill>
                <a:effectLst/>
                <a:latin typeface="+mn-lt"/>
                <a:ea typeface="+mn-ea"/>
                <a:cs typeface="+mn-cs"/>
              </a:rPr>
              <a:t>この「プリセプター」や「リーダー」が住民組織活動について十分な経験を積んでいることが望まれます。</a:t>
            </a:r>
            <a:endParaRPr lang="ja-JP" altLang="en-US" sz="1200" dirty="0" smtClean="0">
              <a:solidFill>
                <a:srgbClr val="0000FF"/>
              </a:solidFill>
            </a:endParaRPr>
          </a:p>
          <a:p>
            <a:r>
              <a:rPr lang="ja-JP" altLang="en-US" sz="1200" dirty="0" smtClean="0">
                <a:solidFill>
                  <a:srgbClr val="0000FF"/>
                </a:solidFill>
              </a:rPr>
              <a:t>経験者から，ソーシャルキャピタルの醸成を図るためのスキル，すなわち，「健康課題の把握」 「地域の声を聴く」 「人と人をつなぐ」というスキルを，実践を通して，継続的に伝えていくことが必要です。</a:t>
            </a:r>
            <a:endParaRPr lang="en-US" altLang="ja-JP" sz="1200" dirty="0" smtClean="0">
              <a:solidFill>
                <a:srgbClr val="0000FF"/>
              </a:solidFill>
            </a:endParaRPr>
          </a:p>
          <a:p>
            <a:r>
              <a:rPr kumimoji="1" lang="ja-JP" altLang="ja-JP" sz="1200" kern="1200" dirty="0" smtClean="0">
                <a:solidFill>
                  <a:schemeClr val="tx1"/>
                </a:solidFill>
                <a:effectLst/>
                <a:latin typeface="+mn-lt"/>
                <a:ea typeface="+mn-ea"/>
                <a:cs typeface="+mn-cs"/>
              </a:rPr>
              <a:t>こうした支援が継続的にできるように，年間計画，複数年次にわたる育成計画など，戦略を立てることが大事です。</a:t>
            </a:r>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4</a:t>
            </a:fld>
            <a:endParaRPr kumimoji="1" lang="ja-JP" altLang="en-US"/>
          </a:p>
        </p:txBody>
      </p:sp>
    </p:spTree>
    <p:extLst>
      <p:ext uri="{BB962C8B-B14F-4D97-AF65-F5344CB8AC3E}">
        <p14:creationId xmlns:p14="http://schemas.microsoft.com/office/powerpoint/2010/main" val="3698394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まず， 「みる」プロセスの支援について紹介します。</a:t>
            </a:r>
          </a:p>
          <a:p>
            <a:pPr marL="0" indent="0">
              <a:buNone/>
            </a:pPr>
            <a:r>
              <a:rPr lang="ja-JP" altLang="en-US" sz="1200" dirty="0" smtClean="0">
                <a:solidFill>
                  <a:srgbClr val="0000FF"/>
                </a:solidFill>
              </a:rPr>
              <a:t>新任期の職員と一緒に地域へ出て，地区組織活動に従事する経験を持たせます。</a:t>
            </a:r>
            <a:endParaRPr lang="en-US" altLang="ja-JP" sz="1200" dirty="0" smtClean="0">
              <a:solidFill>
                <a:srgbClr val="0000FF"/>
              </a:solidFill>
            </a:endParaRPr>
          </a:p>
          <a:p>
            <a:pPr marL="0" indent="0">
              <a:buNone/>
            </a:pPr>
            <a:r>
              <a:rPr lang="ja-JP" altLang="en-US" sz="1200" dirty="0" smtClean="0">
                <a:solidFill>
                  <a:srgbClr val="0000FF"/>
                </a:solidFill>
              </a:rPr>
              <a:t>そこで，地域に潜在する事例や課題を見いだせるよう支援します。</a:t>
            </a:r>
          </a:p>
          <a:p>
            <a:r>
              <a:rPr lang="ja-JP" altLang="en-US" sz="1200" dirty="0" smtClean="0">
                <a:solidFill>
                  <a:srgbClr val="0000FF"/>
                </a:solidFill>
              </a:rPr>
              <a:t>保健師や関係者からだけでなく，住民を通して複数の経路から入ってくる情報をどれだけキャッチできるかによって，「みる」に違いが出ることを学ばせるとよいでしょう。　　</a:t>
            </a:r>
          </a:p>
          <a:p>
            <a:pPr marL="0" indent="0">
              <a:buNone/>
            </a:pPr>
            <a:r>
              <a:rPr kumimoji="1" lang="ja-JP" altLang="ja-JP" sz="1200" kern="1200" dirty="0" smtClean="0">
                <a:solidFill>
                  <a:schemeClr val="tx1"/>
                </a:solidFill>
                <a:effectLst/>
                <a:latin typeface="+mn-lt"/>
                <a:ea typeface="+mn-ea"/>
                <a:cs typeface="+mn-cs"/>
              </a:rPr>
              <a:t>次に，「つなぐ」プロセスの支援について紹介します。</a:t>
            </a:r>
            <a:endParaRPr kumimoji="1" lang="en-US" altLang="ja-JP" sz="1200" kern="1200" dirty="0" smtClean="0">
              <a:solidFill>
                <a:schemeClr val="tx1"/>
              </a:solidFill>
              <a:effectLst/>
              <a:latin typeface="+mn-lt"/>
              <a:ea typeface="+mn-ea"/>
              <a:cs typeface="+mn-cs"/>
            </a:endParaRPr>
          </a:p>
          <a:p>
            <a:pPr marL="0" indent="0">
              <a:buNone/>
            </a:pPr>
            <a:r>
              <a:rPr lang="ja-JP" altLang="en-US" sz="1200" dirty="0" smtClean="0">
                <a:solidFill>
                  <a:srgbClr val="0000FF"/>
                </a:solidFill>
              </a:rPr>
              <a:t>新任期の保健師が担当業務をきっかけとして，他の業務を担当する保健師や他の職種，関係機関等の職員と「つながって」いくことを体験させます。</a:t>
            </a:r>
            <a:endParaRPr lang="en-US" altLang="ja-JP" sz="1200" dirty="0" smtClean="0">
              <a:solidFill>
                <a:srgbClr val="0000FF"/>
              </a:solidFill>
            </a:endParaRPr>
          </a:p>
          <a:p>
            <a:pPr marL="0" indent="0">
              <a:buNone/>
            </a:pPr>
            <a:r>
              <a:rPr lang="ja-JP" altLang="en-US" sz="1200" dirty="0" smtClean="0">
                <a:solidFill>
                  <a:srgbClr val="0000FF"/>
                </a:solidFill>
              </a:rPr>
              <a:t>こうしたつながりが，住民組織や団体へも広がって行くことがポイントです。</a:t>
            </a:r>
            <a:endParaRPr lang="en-US" altLang="ja-JP" sz="1200" dirty="0" smtClean="0">
              <a:solidFill>
                <a:srgbClr val="0000FF"/>
              </a:solidFill>
            </a:endParaRPr>
          </a:p>
          <a:p>
            <a:pPr marL="0" indent="0">
              <a:buNone/>
            </a:pPr>
            <a:r>
              <a:rPr lang="ja-JP" altLang="en-US" sz="1200" dirty="0" smtClean="0">
                <a:solidFill>
                  <a:srgbClr val="0000FF"/>
                </a:solidFill>
              </a:rPr>
              <a:t>こうして，保健師自身のソーシャルキャピタルも醸成されることを体験させることで，人と人とがつながる意義を実感することができます。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5</a:t>
            </a:fld>
            <a:endParaRPr kumimoji="1" lang="ja-JP" altLang="en-US"/>
          </a:p>
        </p:txBody>
      </p:sp>
    </p:spTree>
    <p:extLst>
      <p:ext uri="{BB962C8B-B14F-4D97-AF65-F5344CB8AC3E}">
        <p14:creationId xmlns:p14="http://schemas.microsoft.com/office/powerpoint/2010/main" val="631857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次に，中堅期の職員が担うべき役割について述べます。</a:t>
            </a:r>
          </a:p>
          <a:p>
            <a:r>
              <a:rPr kumimoji="1" lang="ja-JP" altLang="ja-JP" sz="1200" kern="1200" dirty="0" smtClean="0">
                <a:solidFill>
                  <a:schemeClr val="tx1"/>
                </a:solidFill>
                <a:effectLst/>
                <a:latin typeface="+mn-lt"/>
                <a:ea typeface="+mn-ea"/>
                <a:cs typeface="+mn-cs"/>
              </a:rPr>
              <a:t>平成</a:t>
            </a:r>
            <a:r>
              <a:rPr kumimoji="1" lang="en-US" altLang="ja-JP" sz="1200" kern="1200" dirty="0" smtClean="0">
                <a:solidFill>
                  <a:schemeClr val="tx1"/>
                </a:solidFill>
                <a:effectLst/>
                <a:latin typeface="+mn-lt"/>
                <a:ea typeface="+mn-ea"/>
                <a:cs typeface="+mn-cs"/>
              </a:rPr>
              <a:t>25</a:t>
            </a:r>
            <a:r>
              <a:rPr kumimoji="1" lang="ja-JP" altLang="ja-JP" sz="1200" kern="1200" dirty="0" smtClean="0">
                <a:solidFill>
                  <a:schemeClr val="tx1"/>
                </a:solidFill>
                <a:effectLst/>
                <a:latin typeface="+mn-lt"/>
                <a:ea typeface="+mn-ea"/>
                <a:cs typeface="+mn-cs"/>
              </a:rPr>
              <a:t>年度地域保健総合推進事業　「ソーシャル・キャピタルの醸成や活用にかかる保健活動の在り方に関する研究」では，「ソーシャル・キャピタル醸成の経験がある」と回答した保健師は，「個別コーディネート」「地域コーディネート」といった「つなぐ」役割を業務全体の中で多く担っていました。</a:t>
            </a:r>
          </a:p>
          <a:p>
            <a:r>
              <a:rPr kumimoji="1" lang="ja-JP" altLang="ja-JP" sz="1200" kern="1200" dirty="0" smtClean="0">
                <a:solidFill>
                  <a:schemeClr val="tx1"/>
                </a:solidFill>
                <a:effectLst/>
                <a:latin typeface="+mn-lt"/>
                <a:ea typeface="+mn-ea"/>
                <a:cs typeface="+mn-cs"/>
              </a:rPr>
              <a:t>また，こうした経験のある保健師は，「キーパーソン」の存在を認識できており，「住民の思いを引き出すことの重要性」や「住民の主体的参加」を認識できていました。</a:t>
            </a:r>
          </a:p>
          <a:p>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6</a:t>
            </a:fld>
            <a:endParaRPr kumimoji="1" lang="ja-JP" altLang="en-US"/>
          </a:p>
        </p:txBody>
      </p:sp>
    </p:spTree>
    <p:extLst>
      <p:ext uri="{BB962C8B-B14F-4D97-AF65-F5344CB8AC3E}">
        <p14:creationId xmlns:p14="http://schemas.microsoft.com/office/powerpoint/2010/main" val="1462837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spcAft>
                <a:spcPts val="600"/>
              </a:spcAft>
              <a:buNone/>
            </a:pPr>
            <a:r>
              <a:rPr kumimoji="1" lang="ja-JP" altLang="en-US" dirty="0" smtClean="0"/>
              <a:t>こうしたことから，</a:t>
            </a:r>
            <a:r>
              <a:rPr lang="ja-JP" altLang="en-US" sz="1200" dirty="0" smtClean="0">
                <a:solidFill>
                  <a:srgbClr val="0000FF"/>
                </a:solidFill>
              </a:rPr>
              <a:t>中堅期の保健師に必要なスキルとして，</a:t>
            </a:r>
            <a:r>
              <a:rPr lang="ja-JP" altLang="en-US" sz="1200" dirty="0" smtClean="0">
                <a:solidFill>
                  <a:srgbClr val="0000FF"/>
                </a:solidFill>
                <a:effectLst>
                  <a:outerShdw blurRad="38100" dist="38100" dir="2700000" algn="tl">
                    <a:srgbClr val="000000">
                      <a:alpha val="43137"/>
                    </a:srgbClr>
                  </a:outerShdw>
                </a:effectLst>
              </a:rPr>
              <a:t>「つなぐ」，「動かす」が挙げられると思います。</a:t>
            </a:r>
            <a:endParaRPr lang="en-US" altLang="ja-JP" sz="1200" dirty="0" smtClean="0">
              <a:solidFill>
                <a:srgbClr val="0000FF"/>
              </a:solidFill>
              <a:effectLst>
                <a:outerShdw blurRad="38100" dist="38100" dir="2700000" algn="tl">
                  <a:srgbClr val="000000">
                    <a:alpha val="43137"/>
                  </a:srgbClr>
                </a:outerShdw>
              </a:effectLst>
            </a:endParaRPr>
          </a:p>
          <a:p>
            <a:pPr marL="0" indent="0">
              <a:buNone/>
            </a:pPr>
            <a:r>
              <a:rPr lang="ja-JP" altLang="en-US" dirty="0" smtClean="0">
                <a:solidFill>
                  <a:srgbClr val="7030A0"/>
                </a:solidFill>
                <a:effectLst>
                  <a:outerShdw blurRad="38100" dist="38100" dir="2700000" algn="tl">
                    <a:srgbClr val="000000">
                      <a:alpha val="43137"/>
                    </a:srgbClr>
                  </a:outerShdw>
                </a:effectLst>
              </a:rPr>
              <a:t>「つなぐ」プロセスでは，</a:t>
            </a:r>
            <a:r>
              <a:rPr lang="ja-JP" altLang="en-US" sz="1200" dirty="0" smtClean="0">
                <a:solidFill>
                  <a:srgbClr val="0000FF"/>
                </a:solidFill>
              </a:rPr>
              <a:t>住民と共に地域の課題を話し合い，住民組織による課題解決を支援するためにどう関わればいいのか，住民同士の関係性や協力体制の程度等を「アセスメントする力」が重要です。</a:t>
            </a:r>
            <a:endParaRPr lang="en-US" altLang="ja-JP" sz="1200" dirty="0" smtClean="0">
              <a:solidFill>
                <a:srgbClr val="0000FF"/>
              </a:solidFill>
            </a:endParaRPr>
          </a:p>
          <a:p>
            <a:pPr marL="0" indent="0">
              <a:buNone/>
            </a:pPr>
            <a:r>
              <a:rPr lang="ja-JP" altLang="en-US" sz="1200" dirty="0" smtClean="0">
                <a:solidFill>
                  <a:srgbClr val="0000FF"/>
                </a:solidFill>
              </a:rPr>
              <a:t>また，異なる分野の住民組織をつなぐ視点や共通する課題についての分析なども求められます。</a:t>
            </a:r>
            <a:endParaRPr lang="en-US" altLang="ja-JP" sz="1200" dirty="0" smtClean="0">
              <a:solidFill>
                <a:srgbClr val="0000FF"/>
              </a:solidFill>
            </a:endParaRPr>
          </a:p>
          <a:p>
            <a:pPr marL="0" indent="0">
              <a:buNone/>
            </a:pPr>
            <a:r>
              <a:rPr lang="ja-JP" altLang="en-US" dirty="0" smtClean="0">
                <a:solidFill>
                  <a:srgbClr val="7030A0"/>
                </a:solidFill>
                <a:effectLst>
                  <a:outerShdw blurRad="38100" dist="38100" dir="2700000" algn="tl">
                    <a:srgbClr val="000000">
                      <a:alpha val="43137"/>
                    </a:srgbClr>
                  </a:outerShdw>
                </a:effectLst>
              </a:rPr>
              <a:t>「動かす」プロセスでは，</a:t>
            </a:r>
            <a:r>
              <a:rPr lang="ja-JP" altLang="en-US" sz="1200" dirty="0" smtClean="0">
                <a:solidFill>
                  <a:srgbClr val="0000FF"/>
                </a:solidFill>
              </a:rPr>
              <a:t>課題解決のため戦略を立て，住民組織とともに実施し，評価するというＰＤＣＡサイクルを回しながら，次なる戦略として，住民組織主体に移行していくという段階を踏むことが大切です。</a:t>
            </a:r>
            <a:br>
              <a:rPr lang="ja-JP" altLang="en-US" sz="1200" dirty="0" smtClean="0">
                <a:solidFill>
                  <a:srgbClr val="0000FF"/>
                </a:solidFill>
              </a:rPr>
            </a:br>
            <a:endParaRPr lang="en-US" altLang="ja-JP" sz="1200" dirty="0" smtClean="0">
              <a:solidFill>
                <a:srgbClr val="0000FF"/>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7</a:t>
            </a:fld>
            <a:endParaRPr kumimoji="1" lang="ja-JP" altLang="en-US"/>
          </a:p>
        </p:txBody>
      </p:sp>
    </p:spTree>
    <p:extLst>
      <p:ext uri="{BB962C8B-B14F-4D97-AF65-F5344CB8AC3E}">
        <p14:creationId xmlns:p14="http://schemas.microsoft.com/office/powerpoint/2010/main" val="4223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「地域が主体的あるいは自律的に動く」といったような活動を行ったときに，多くの保健師は「保健師活動への意欲が増した」「保健師の仕事が面白い」といった実感を持つようになります。　</a:t>
            </a:r>
          </a:p>
          <a:p>
            <a:r>
              <a:rPr kumimoji="1" lang="ja-JP" altLang="ja-JP" sz="1200" kern="1200" dirty="0" smtClean="0">
                <a:solidFill>
                  <a:schemeClr val="tx1"/>
                </a:solidFill>
                <a:effectLst/>
                <a:latin typeface="+mn-lt"/>
                <a:ea typeface="+mn-ea"/>
                <a:cs typeface="+mn-cs"/>
              </a:rPr>
              <a:t>中堅期の保健師は，ソーシャル・キャピタルの醸成を経験することを通して，自らのモチベーションも高められることが期待できます。</a:t>
            </a:r>
          </a:p>
          <a:p>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8</a:t>
            </a:fld>
            <a:endParaRPr kumimoji="1" lang="ja-JP" altLang="en-US"/>
          </a:p>
        </p:txBody>
      </p:sp>
    </p:spTree>
    <p:extLst>
      <p:ext uri="{BB962C8B-B14F-4D97-AF65-F5344CB8AC3E}">
        <p14:creationId xmlns:p14="http://schemas.microsoft.com/office/powerpoint/2010/main" val="410535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統括的な立場にある職員が担うべき役割として，以下の６つを紹介します。</a:t>
            </a:r>
          </a:p>
          <a:p>
            <a:r>
              <a:rPr kumimoji="1" lang="ja-JP" altLang="ja-JP" sz="1200" kern="1200" dirty="0" smtClean="0">
                <a:solidFill>
                  <a:schemeClr val="tx1"/>
                </a:solidFill>
                <a:effectLst/>
                <a:latin typeface="+mn-lt"/>
                <a:ea typeface="+mn-ea"/>
                <a:cs typeface="+mn-cs"/>
              </a:rPr>
              <a:t>まず，人材育成です。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職員の力量形成を図るため，ひとり一人にあった研修の機会を与えることです。</a:t>
            </a:r>
          </a:p>
          <a:p>
            <a:r>
              <a:rPr kumimoji="1" lang="ja-JP" altLang="ja-JP" sz="1200" kern="1200" dirty="0" smtClean="0">
                <a:solidFill>
                  <a:schemeClr val="tx1"/>
                </a:solidFill>
                <a:effectLst/>
                <a:latin typeface="+mn-lt"/>
                <a:ea typeface="+mn-ea"/>
                <a:cs typeface="+mn-cs"/>
              </a:rPr>
              <a:t>次に，組織横断的な意見交換の場を設けることです。</a:t>
            </a:r>
          </a:p>
          <a:p>
            <a:r>
              <a:rPr kumimoji="1" lang="ja-JP" altLang="ja-JP" sz="1200" kern="1200" dirty="0" smtClean="0">
                <a:solidFill>
                  <a:schemeClr val="tx1"/>
                </a:solidFill>
                <a:effectLst/>
                <a:latin typeface="+mn-lt"/>
                <a:ea typeface="+mn-ea"/>
                <a:cs typeface="+mn-cs"/>
              </a:rPr>
              <a:t>分散配置等により，ソーシャル・キャピタルの醸成に関わる機会がなくならないよう，定期的な話し合いの場を設定したり，情報交換の場を確保したりすることが重要です。</a:t>
            </a:r>
          </a:p>
          <a:p>
            <a:r>
              <a:rPr kumimoji="1" lang="ja-JP" altLang="ja-JP" sz="1200" kern="1200" dirty="0" smtClean="0">
                <a:solidFill>
                  <a:schemeClr val="tx1"/>
                </a:solidFill>
                <a:effectLst/>
                <a:latin typeface="+mn-lt"/>
                <a:ea typeface="+mn-ea"/>
                <a:cs typeface="+mn-cs"/>
              </a:rPr>
              <a:t>３つめは，適切な助言・指導です。</a:t>
            </a:r>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r>
              <a:rPr kumimoji="1" lang="ja-JP" altLang="ja-JP" sz="1200" kern="1200" dirty="0" smtClean="0">
                <a:solidFill>
                  <a:schemeClr val="tx1"/>
                </a:solidFill>
                <a:effectLst/>
                <a:latin typeface="+mn-lt"/>
                <a:ea typeface="+mn-ea"/>
                <a:cs typeface="+mn-cs"/>
              </a:rPr>
              <a:t>困難事例や健康危機に対する適切な助言や指導を行います。必要に応じて，指示命令を行います。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35955FEB-3F71-43EF-B01A-786BBDB5E93B}" type="slidenum">
              <a:rPr kumimoji="1" lang="ja-JP" altLang="en-US" smtClean="0"/>
              <a:t>9</a:t>
            </a:fld>
            <a:endParaRPr kumimoji="1" lang="ja-JP" altLang="en-US"/>
          </a:p>
        </p:txBody>
      </p:sp>
    </p:spTree>
    <p:extLst>
      <p:ext uri="{BB962C8B-B14F-4D97-AF65-F5344CB8AC3E}">
        <p14:creationId xmlns:p14="http://schemas.microsoft.com/office/powerpoint/2010/main" val="82902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1851190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418022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222888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2091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38189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186602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127371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330851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162393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388836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CE2E7BC-3687-409F-8EB0-82080B54320F}"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250129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2E7BC-3687-409F-8EB0-82080B54320F}"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D9523-6302-4847-9FE3-368F0FD2335F}" type="slidenum">
              <a:rPr kumimoji="1" lang="ja-JP" altLang="en-US" smtClean="0"/>
              <a:t>‹#›</a:t>
            </a:fld>
            <a:endParaRPr kumimoji="1" lang="ja-JP" altLang="en-US"/>
          </a:p>
        </p:txBody>
      </p:sp>
    </p:spTree>
    <p:extLst>
      <p:ext uri="{BB962C8B-B14F-4D97-AF65-F5344CB8AC3E}">
        <p14:creationId xmlns:p14="http://schemas.microsoft.com/office/powerpoint/2010/main" val="204089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2130425"/>
            <a:ext cx="7772400" cy="2450703"/>
          </a:xfrm>
        </p:spPr>
        <p:txBody>
          <a:bodyPr>
            <a:normAutofit/>
          </a:bodyPr>
          <a:lstStyle/>
          <a:p>
            <a:pPr>
              <a:lnSpc>
                <a:spcPct val="150000"/>
              </a:lnSpc>
            </a:pPr>
            <a:r>
              <a:rPr lang="ja-JP" altLang="en-US" dirty="0" smtClean="0">
                <a:solidFill>
                  <a:srgbClr val="FF0000"/>
                </a:solidFill>
              </a:rPr>
              <a:t>ソーシャル・キャピタルの醸成</a:t>
            </a:r>
            <a:r>
              <a:rPr lang="ja-JP" altLang="en-US" dirty="0">
                <a:solidFill>
                  <a:srgbClr val="FF0000"/>
                </a:solidFill>
              </a:rPr>
              <a:t>におけるＯＪＴのあり方</a:t>
            </a:r>
            <a:endParaRPr kumimoji="1" lang="ja-JP" altLang="en-US" dirty="0">
              <a:solidFill>
                <a:srgbClr val="FF0000"/>
              </a:solidFill>
            </a:endParaRPr>
          </a:p>
        </p:txBody>
      </p:sp>
    </p:spTree>
    <p:extLst>
      <p:ext uri="{BB962C8B-B14F-4D97-AF65-F5344CB8AC3E}">
        <p14:creationId xmlns:p14="http://schemas.microsoft.com/office/powerpoint/2010/main" val="502049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8256"/>
            <a:ext cx="8229600" cy="1143000"/>
          </a:xfrm>
        </p:spPr>
        <p:txBody>
          <a:bodyPr>
            <a:normAutofit/>
          </a:bodyPr>
          <a:lstStyle/>
          <a:p>
            <a:r>
              <a:rPr lang="ja-JP" altLang="en-US" sz="3600" dirty="0">
                <a:solidFill>
                  <a:srgbClr val="FF0000"/>
                </a:solidFill>
              </a:rPr>
              <a:t>統括的な立場にある職員が担うべき役割</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864096"/>
            <a:ext cx="8229600" cy="6237312"/>
          </a:xfrm>
        </p:spPr>
        <p:txBody>
          <a:bodyPr>
            <a:normAutofit/>
          </a:bodyPr>
          <a:lstStyle/>
          <a:p>
            <a:pPr marL="0" indent="0">
              <a:lnSpc>
                <a:spcPts val="3700"/>
              </a:lnSpc>
              <a:buNone/>
            </a:pPr>
            <a:r>
              <a:rPr lang="ja-JP" altLang="en-US" sz="2800" dirty="0">
                <a:solidFill>
                  <a:srgbClr val="0000FF"/>
                </a:solidFill>
                <a:effectLst>
                  <a:outerShdw blurRad="38100" dist="38100" dir="2700000" algn="tl">
                    <a:srgbClr val="000000">
                      <a:alpha val="43137"/>
                    </a:srgbClr>
                  </a:outerShdw>
                </a:effectLst>
              </a:rPr>
              <a:t>４．</a:t>
            </a:r>
            <a:r>
              <a:rPr lang="ja-JP" altLang="en-US" sz="2800" dirty="0" smtClean="0">
                <a:solidFill>
                  <a:srgbClr val="0000FF"/>
                </a:solidFill>
                <a:effectLst>
                  <a:outerShdw blurRad="38100" dist="38100" dir="2700000" algn="tl">
                    <a:srgbClr val="000000">
                      <a:alpha val="43137"/>
                    </a:srgbClr>
                  </a:outerShdw>
                </a:effectLst>
              </a:rPr>
              <a:t>施策化</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継続</a:t>
            </a:r>
            <a:r>
              <a:rPr lang="ja-JP" altLang="en-US" sz="2800" dirty="0">
                <a:solidFill>
                  <a:srgbClr val="0000FF"/>
                </a:solidFill>
              </a:rPr>
              <a:t>したソーシャルキャピタルの醸成を図るため</a:t>
            </a:r>
            <a:r>
              <a:rPr lang="ja-JP" altLang="en-US" sz="2800" dirty="0" smtClean="0">
                <a:solidFill>
                  <a:srgbClr val="0000FF"/>
                </a:solidFill>
              </a:rPr>
              <a:t>に</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は</a:t>
            </a:r>
            <a:r>
              <a:rPr lang="ja-JP" altLang="en-US" sz="2800" dirty="0">
                <a:solidFill>
                  <a:srgbClr val="0000FF"/>
                </a:solidFill>
              </a:rPr>
              <a:t>，自治体の重要な施策として</a:t>
            </a:r>
            <a:r>
              <a:rPr lang="ja-JP" altLang="en-US" sz="2800" dirty="0" smtClean="0">
                <a:solidFill>
                  <a:srgbClr val="0000FF"/>
                </a:solidFill>
              </a:rPr>
              <a:t>の位置づけ</a:t>
            </a:r>
            <a:r>
              <a:rPr lang="ja-JP" altLang="en-US" sz="2800" dirty="0">
                <a:solidFill>
                  <a:srgbClr val="0000FF"/>
                </a:solidFill>
              </a:rPr>
              <a:t>を行う</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そして</a:t>
            </a:r>
            <a:r>
              <a:rPr lang="ja-JP" altLang="en-US" sz="2800" dirty="0">
                <a:solidFill>
                  <a:srgbClr val="0000FF"/>
                </a:solidFill>
              </a:rPr>
              <a:t>，必要な人材や予算等を確保</a:t>
            </a:r>
            <a:r>
              <a:rPr lang="ja-JP" altLang="en-US" sz="2800" dirty="0" smtClean="0">
                <a:solidFill>
                  <a:srgbClr val="0000FF"/>
                </a:solidFill>
              </a:rPr>
              <a:t>する。</a:t>
            </a:r>
            <a:endParaRPr lang="en-US" altLang="ja-JP" sz="2800" dirty="0" smtClean="0">
              <a:solidFill>
                <a:srgbClr val="0000FF"/>
              </a:solidFill>
            </a:endParaRPr>
          </a:p>
          <a:p>
            <a:pPr marL="0" indent="0">
              <a:lnSpc>
                <a:spcPts val="3700"/>
              </a:lnSpc>
              <a:buNone/>
            </a:pPr>
            <a:r>
              <a:rPr lang="ja-JP" altLang="en-US" sz="2800" dirty="0">
                <a:solidFill>
                  <a:srgbClr val="0000FF"/>
                </a:solidFill>
                <a:effectLst>
                  <a:outerShdw blurRad="38100" dist="38100" dir="2700000" algn="tl">
                    <a:srgbClr val="000000">
                      <a:alpha val="43137"/>
                    </a:srgbClr>
                  </a:outerShdw>
                </a:effectLst>
              </a:rPr>
              <a:t>５．ワーク・ライフバランスの確保</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住民</a:t>
            </a:r>
            <a:r>
              <a:rPr lang="ja-JP" altLang="en-US" sz="2800" dirty="0">
                <a:solidFill>
                  <a:srgbClr val="0000FF"/>
                </a:solidFill>
              </a:rPr>
              <a:t>との協議の場が増えるにしたがって，勤務</a:t>
            </a:r>
            <a:r>
              <a:rPr lang="ja-JP" altLang="en-US" sz="2800" dirty="0" smtClean="0">
                <a:solidFill>
                  <a:srgbClr val="0000FF"/>
                </a:solidFill>
              </a:rPr>
              <a:t>時</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間</a:t>
            </a:r>
            <a:r>
              <a:rPr lang="ja-JP" altLang="en-US" sz="2800" dirty="0">
                <a:solidFill>
                  <a:srgbClr val="0000FF"/>
                </a:solidFill>
              </a:rPr>
              <a:t>を超過しがちとなる。このため</a:t>
            </a:r>
            <a:r>
              <a:rPr lang="ja-JP" altLang="en-US" sz="2800" dirty="0" smtClean="0">
                <a:solidFill>
                  <a:srgbClr val="0000FF"/>
                </a:solidFill>
              </a:rPr>
              <a:t>，職員</a:t>
            </a:r>
            <a:r>
              <a:rPr lang="ja-JP" altLang="en-US" sz="2800" dirty="0">
                <a:solidFill>
                  <a:srgbClr val="0000FF"/>
                </a:solidFill>
              </a:rPr>
              <a:t>の体調</a:t>
            </a:r>
            <a:r>
              <a:rPr lang="ja-JP" altLang="en-US" sz="2800" dirty="0" smtClean="0">
                <a:solidFill>
                  <a:srgbClr val="0000FF"/>
                </a:solidFill>
              </a:rPr>
              <a:t>管理</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や</a:t>
            </a:r>
            <a:r>
              <a:rPr lang="ja-JP" altLang="en-US" sz="2800" dirty="0">
                <a:solidFill>
                  <a:srgbClr val="0000FF"/>
                </a:solidFill>
              </a:rPr>
              <a:t>人員配置等を配慮する</a:t>
            </a:r>
            <a:r>
              <a:rPr lang="ja-JP" altLang="en-US" sz="2800" dirty="0" smtClean="0">
                <a:solidFill>
                  <a:srgbClr val="0000FF"/>
                </a:solidFill>
              </a:rPr>
              <a:t>。</a:t>
            </a:r>
            <a:endParaRPr lang="en-US" altLang="ja-JP" sz="2800" dirty="0" smtClean="0">
              <a:solidFill>
                <a:srgbClr val="0000FF"/>
              </a:solidFill>
            </a:endParaRPr>
          </a:p>
          <a:p>
            <a:pPr marL="0" indent="0">
              <a:lnSpc>
                <a:spcPts val="3700"/>
              </a:lnSpc>
              <a:buNone/>
            </a:pPr>
            <a:r>
              <a:rPr lang="ja-JP" altLang="en-US" sz="2800" dirty="0">
                <a:solidFill>
                  <a:srgbClr val="0000FF"/>
                </a:solidFill>
                <a:effectLst>
                  <a:outerShdw blurRad="38100" dist="38100" dir="2700000" algn="tl">
                    <a:srgbClr val="000000">
                      <a:alpha val="43137"/>
                    </a:srgbClr>
                  </a:outerShdw>
                </a:effectLst>
              </a:rPr>
              <a:t>６．相談の場づくり</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自ら</a:t>
            </a:r>
            <a:r>
              <a:rPr lang="ja-JP" altLang="en-US" sz="2800" dirty="0">
                <a:solidFill>
                  <a:srgbClr val="0000FF"/>
                </a:solidFill>
              </a:rPr>
              <a:t>が初任期・中堅期の職員の良き相談者となる</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また</a:t>
            </a:r>
            <a:r>
              <a:rPr lang="ja-JP" altLang="en-US" sz="2800" dirty="0">
                <a:solidFill>
                  <a:srgbClr val="0000FF"/>
                </a:solidFill>
              </a:rPr>
              <a:t>，相談しやすい職場の</a:t>
            </a:r>
            <a:r>
              <a:rPr lang="ja-JP" altLang="en-US" sz="2800" dirty="0" smtClean="0">
                <a:solidFill>
                  <a:srgbClr val="0000FF"/>
                </a:solidFill>
              </a:rPr>
              <a:t>体制づくり　 （</a:t>
            </a:r>
            <a:r>
              <a:rPr lang="ja-JP" altLang="en-US" sz="2800" dirty="0">
                <a:solidFill>
                  <a:srgbClr val="0000FF"/>
                </a:solidFill>
              </a:rPr>
              <a:t>相談者</a:t>
            </a:r>
            <a:r>
              <a:rPr lang="ja-JP" altLang="en-US" sz="2800" dirty="0" smtClean="0">
                <a:solidFill>
                  <a:srgbClr val="0000FF"/>
                </a:solidFill>
              </a:rPr>
              <a:t>を</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配置したり，相談の機会</a:t>
            </a:r>
            <a:r>
              <a:rPr lang="ja-JP" altLang="en-US" sz="2800" dirty="0">
                <a:solidFill>
                  <a:srgbClr val="0000FF"/>
                </a:solidFill>
              </a:rPr>
              <a:t>をつくる）を行う。</a:t>
            </a:r>
            <a:endParaRPr kumimoji="1" lang="ja-JP" altLang="en-US" sz="2800" dirty="0">
              <a:solidFill>
                <a:srgbClr val="0000FF"/>
              </a:solidFill>
            </a:endParaRPr>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53752"/>
            <a:ext cx="8229600" cy="1143000"/>
          </a:xfrm>
        </p:spPr>
        <p:txBody>
          <a:bodyPr>
            <a:normAutofit/>
          </a:bodyPr>
          <a:lstStyle/>
          <a:p>
            <a:r>
              <a:rPr lang="ja-JP" altLang="ja-JP" sz="3600" dirty="0" smtClean="0">
                <a:solidFill>
                  <a:srgbClr val="FF0000"/>
                </a:solidFill>
                <a:latin typeface="+mj-ea"/>
              </a:rPr>
              <a:t>「</a:t>
            </a:r>
            <a:r>
              <a:rPr lang="ja-JP" altLang="ja-JP" sz="3600" dirty="0">
                <a:solidFill>
                  <a:srgbClr val="FF0000"/>
                </a:solidFill>
                <a:latin typeface="+mj-ea"/>
              </a:rPr>
              <a:t>ソーシャル・キャピタルの醸成」</a:t>
            </a:r>
            <a:r>
              <a:rPr lang="ja-JP" altLang="en-US" sz="3600" dirty="0">
                <a:solidFill>
                  <a:srgbClr val="FF0000"/>
                </a:solidFill>
                <a:latin typeface="+mj-ea"/>
              </a:rPr>
              <a:t>には</a:t>
            </a:r>
            <a:r>
              <a:rPr lang="en-US" altLang="ja-JP" sz="3600" dirty="0">
                <a:solidFill>
                  <a:srgbClr val="FF0000"/>
                </a:solidFill>
                <a:latin typeface="+mj-ea"/>
              </a:rPr>
              <a:t> </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1080120"/>
            <a:ext cx="8229600" cy="6237312"/>
          </a:xfrm>
        </p:spPr>
        <p:txBody>
          <a:bodyPr>
            <a:normAutofit/>
          </a:bodyPr>
          <a:lstStyle/>
          <a:p>
            <a:r>
              <a:rPr lang="ja-JP" altLang="en-US" sz="2800" dirty="0" smtClean="0">
                <a:solidFill>
                  <a:srgbClr val="0000FF"/>
                </a:solidFill>
                <a:effectLst>
                  <a:outerShdw blurRad="38100" dist="38100" dir="2700000" algn="tl">
                    <a:srgbClr val="000000">
                      <a:alpha val="43137"/>
                    </a:srgbClr>
                  </a:outerShdw>
                </a:effectLst>
                <a:latin typeface="+mj-ea"/>
                <a:ea typeface="+mj-ea"/>
              </a:rPr>
              <a:t>「</a:t>
            </a:r>
            <a:r>
              <a:rPr lang="ja-JP" altLang="en-US" sz="2800" dirty="0">
                <a:solidFill>
                  <a:srgbClr val="0000FF"/>
                </a:solidFill>
                <a:effectLst>
                  <a:outerShdw blurRad="38100" dist="38100" dir="2700000" algn="tl">
                    <a:srgbClr val="000000">
                      <a:alpha val="43137"/>
                    </a:srgbClr>
                  </a:outerShdw>
                </a:effectLst>
                <a:latin typeface="+mj-ea"/>
                <a:ea typeface="+mj-ea"/>
              </a:rPr>
              <a:t>みる</a:t>
            </a:r>
            <a:r>
              <a:rPr lang="ja-JP" altLang="en-US" sz="2800" dirty="0" smtClean="0">
                <a:solidFill>
                  <a:srgbClr val="0000FF"/>
                </a:solidFill>
                <a:effectLst>
                  <a:outerShdw blurRad="38100" dist="38100" dir="2700000" algn="tl">
                    <a:srgbClr val="000000">
                      <a:alpha val="43137"/>
                    </a:srgbClr>
                  </a:outerShdw>
                </a:effectLst>
                <a:latin typeface="+mj-ea"/>
                <a:ea typeface="+mj-ea"/>
              </a:rPr>
              <a:t>」：</a:t>
            </a:r>
            <a:r>
              <a:rPr lang="ja-JP" altLang="ja-JP" sz="2800" dirty="0" smtClean="0">
                <a:solidFill>
                  <a:srgbClr val="0000FF"/>
                </a:solidFill>
                <a:latin typeface="+mj-ea"/>
                <a:ea typeface="+mj-ea"/>
              </a:rPr>
              <a:t>健康</a:t>
            </a:r>
            <a:r>
              <a:rPr lang="ja-JP" altLang="ja-JP" sz="2800" dirty="0">
                <a:solidFill>
                  <a:srgbClr val="0000FF"/>
                </a:solidFill>
                <a:latin typeface="+mj-ea"/>
                <a:ea typeface="+mj-ea"/>
              </a:rPr>
              <a:t>課題の把握</a:t>
            </a:r>
            <a:r>
              <a:rPr lang="ja-JP" altLang="en-US" sz="2800" dirty="0" smtClean="0">
                <a:solidFill>
                  <a:srgbClr val="0000FF"/>
                </a:solidFill>
                <a:latin typeface="+mj-ea"/>
                <a:ea typeface="+mj-ea"/>
              </a:rPr>
              <a:t>とともに</a:t>
            </a:r>
            <a:r>
              <a:rPr lang="ja-JP" altLang="ja-JP" sz="2800" dirty="0">
                <a:solidFill>
                  <a:srgbClr val="0000FF"/>
                </a:solidFill>
                <a:latin typeface="+mj-ea"/>
                <a:ea typeface="+mj-ea"/>
              </a:rPr>
              <a:t>地域の声を</a:t>
            </a:r>
            <a:r>
              <a:rPr lang="ja-JP" altLang="ja-JP" sz="2800" dirty="0" smtClean="0">
                <a:solidFill>
                  <a:srgbClr val="0000FF"/>
                </a:solidFill>
                <a:latin typeface="+mj-ea"/>
                <a:ea typeface="+mj-ea"/>
              </a:rPr>
              <a:t>聴く</a:t>
            </a:r>
            <a:endParaRPr lang="en-US" altLang="ja-JP" sz="2800" dirty="0" smtClean="0">
              <a:solidFill>
                <a:srgbClr val="0000FF"/>
              </a:solidFill>
              <a:latin typeface="+mj-ea"/>
              <a:ea typeface="+mj-ea"/>
            </a:endParaRPr>
          </a:p>
          <a:p>
            <a:r>
              <a:rPr lang="ja-JP" altLang="ja-JP" sz="2800" dirty="0">
                <a:solidFill>
                  <a:srgbClr val="0000FF"/>
                </a:solidFill>
                <a:effectLst>
                  <a:outerShdw blurRad="38100" dist="38100" dir="2700000" algn="tl">
                    <a:srgbClr val="000000">
                      <a:alpha val="43137"/>
                    </a:srgbClr>
                  </a:outerShdw>
                </a:effectLst>
                <a:latin typeface="+mj-ea"/>
                <a:ea typeface="+mj-ea"/>
              </a:rPr>
              <a:t>「</a:t>
            </a:r>
            <a:r>
              <a:rPr lang="ja-JP" altLang="en-US" sz="2800" dirty="0">
                <a:solidFill>
                  <a:srgbClr val="0000FF"/>
                </a:solidFill>
                <a:effectLst>
                  <a:outerShdw blurRad="38100" dist="38100" dir="2700000" algn="tl">
                    <a:srgbClr val="000000">
                      <a:alpha val="43137"/>
                    </a:srgbClr>
                  </a:outerShdw>
                </a:effectLst>
                <a:latin typeface="+mj-ea"/>
                <a:ea typeface="+mj-ea"/>
              </a:rPr>
              <a:t>つなぐ</a:t>
            </a:r>
            <a:r>
              <a:rPr lang="ja-JP" altLang="en-US" sz="2800" dirty="0" smtClean="0">
                <a:solidFill>
                  <a:srgbClr val="0000FF"/>
                </a:solidFill>
                <a:effectLst>
                  <a:outerShdw blurRad="38100" dist="38100" dir="2700000" algn="tl">
                    <a:srgbClr val="000000">
                      <a:alpha val="43137"/>
                    </a:srgbClr>
                  </a:outerShdw>
                </a:effectLst>
                <a:latin typeface="+mj-ea"/>
                <a:ea typeface="+mj-ea"/>
              </a:rPr>
              <a:t>」：</a:t>
            </a:r>
            <a:r>
              <a:rPr lang="ja-JP" altLang="ja-JP" sz="2800" dirty="0" smtClean="0">
                <a:solidFill>
                  <a:srgbClr val="0000FF"/>
                </a:solidFill>
                <a:latin typeface="+mj-ea"/>
                <a:ea typeface="+mj-ea"/>
              </a:rPr>
              <a:t>人</a:t>
            </a:r>
            <a:r>
              <a:rPr lang="ja-JP" altLang="ja-JP" sz="2800" dirty="0">
                <a:solidFill>
                  <a:srgbClr val="0000FF"/>
                </a:solidFill>
                <a:latin typeface="+mj-ea"/>
                <a:ea typeface="+mj-ea"/>
              </a:rPr>
              <a:t>と人を</a:t>
            </a:r>
            <a:r>
              <a:rPr lang="ja-JP" altLang="ja-JP" sz="2800" dirty="0" smtClean="0">
                <a:solidFill>
                  <a:srgbClr val="0000FF"/>
                </a:solidFill>
                <a:latin typeface="+mj-ea"/>
                <a:ea typeface="+mj-ea"/>
              </a:rPr>
              <a:t>つなぐ</a:t>
            </a:r>
            <a:r>
              <a:rPr lang="ja-JP" altLang="en-US" sz="2800" dirty="0" smtClean="0">
                <a:solidFill>
                  <a:srgbClr val="0000FF"/>
                </a:solidFill>
                <a:latin typeface="+mj-ea"/>
                <a:ea typeface="+mj-ea"/>
              </a:rPr>
              <a:t>，人と地域の資源をつなぐ</a:t>
            </a:r>
            <a:endParaRPr lang="en-US" altLang="ja-JP" sz="2800" dirty="0">
              <a:solidFill>
                <a:srgbClr val="0000FF"/>
              </a:solidFill>
              <a:latin typeface="+mj-ea"/>
              <a:ea typeface="+mj-ea"/>
            </a:endParaRPr>
          </a:p>
          <a:p>
            <a:r>
              <a:rPr lang="ja-JP" altLang="en-US" sz="2800" dirty="0" smtClean="0">
                <a:solidFill>
                  <a:srgbClr val="0000FF"/>
                </a:solidFill>
                <a:latin typeface="+mj-ea"/>
                <a:ea typeface="+mj-ea"/>
              </a:rPr>
              <a:t>これ</a:t>
            </a:r>
            <a:r>
              <a:rPr lang="ja-JP" altLang="en-US" sz="2800" dirty="0">
                <a:solidFill>
                  <a:srgbClr val="0000FF"/>
                </a:solidFill>
                <a:latin typeface="+mj-ea"/>
                <a:ea typeface="+mj-ea"/>
              </a:rPr>
              <a:t>を基盤に</a:t>
            </a:r>
            <a:r>
              <a:rPr lang="en-US" altLang="ja-JP" sz="2800" dirty="0">
                <a:solidFill>
                  <a:srgbClr val="0000FF"/>
                </a:solidFill>
                <a:latin typeface="+mj-ea"/>
                <a:ea typeface="+mj-ea"/>
              </a:rPr>
              <a:t>,</a:t>
            </a:r>
            <a:r>
              <a:rPr lang="ja-JP" altLang="en-US" sz="2800" dirty="0">
                <a:solidFill>
                  <a:srgbClr val="0000FF"/>
                </a:solidFill>
                <a:latin typeface="+mj-ea"/>
                <a:ea typeface="+mj-ea"/>
              </a:rPr>
              <a:t>関係機関</a:t>
            </a:r>
            <a:r>
              <a:rPr lang="ja-JP" altLang="ja-JP" sz="2800" dirty="0">
                <a:solidFill>
                  <a:srgbClr val="0000FF"/>
                </a:solidFill>
                <a:latin typeface="+mj-ea"/>
                <a:ea typeface="+mj-ea"/>
              </a:rPr>
              <a:t>，住民組織，地域住民</a:t>
            </a:r>
            <a:r>
              <a:rPr lang="ja-JP" altLang="ja-JP" sz="2800" dirty="0" smtClean="0">
                <a:solidFill>
                  <a:srgbClr val="0000FF"/>
                </a:solidFill>
                <a:latin typeface="+mj-ea"/>
                <a:ea typeface="+mj-ea"/>
              </a:rPr>
              <a:t>と</a:t>
            </a:r>
            <a:r>
              <a:rPr lang="ja-JP" altLang="en-US" sz="2800" dirty="0" smtClean="0">
                <a:solidFill>
                  <a:srgbClr val="0000FF"/>
                </a:solidFill>
                <a:latin typeface="+mj-ea"/>
                <a:ea typeface="+mj-ea"/>
              </a:rPr>
              <a:t>ともに</a:t>
            </a:r>
            <a:r>
              <a:rPr lang="ja-JP" altLang="ja-JP" sz="2800" dirty="0">
                <a:solidFill>
                  <a:srgbClr val="0000FF"/>
                </a:solidFill>
                <a:effectLst>
                  <a:outerShdw blurRad="38100" dist="38100" dir="2700000" algn="tl">
                    <a:srgbClr val="000000">
                      <a:alpha val="43137"/>
                    </a:srgbClr>
                  </a:outerShdw>
                </a:effectLst>
                <a:latin typeface="+mj-ea"/>
                <a:ea typeface="+mj-ea"/>
              </a:rPr>
              <a:t>「動かす」</a:t>
            </a:r>
            <a:r>
              <a:rPr lang="ja-JP" altLang="ja-JP" sz="2800" dirty="0">
                <a:solidFill>
                  <a:srgbClr val="0000FF"/>
                </a:solidFill>
                <a:latin typeface="+mj-ea"/>
                <a:ea typeface="+mj-ea"/>
              </a:rPr>
              <a:t>という活動</a:t>
            </a:r>
            <a:r>
              <a:rPr lang="ja-JP" altLang="en-US" sz="2800" dirty="0">
                <a:solidFill>
                  <a:srgbClr val="0000FF"/>
                </a:solidFill>
                <a:latin typeface="+mj-ea"/>
                <a:ea typeface="+mj-ea"/>
              </a:rPr>
              <a:t>を通じて</a:t>
            </a:r>
            <a:r>
              <a:rPr lang="ja-JP" altLang="ja-JP" sz="2800" dirty="0">
                <a:solidFill>
                  <a:srgbClr val="0000FF"/>
                </a:solidFill>
                <a:latin typeface="+mj-ea"/>
                <a:ea typeface="+mj-ea"/>
              </a:rPr>
              <a:t>，</a:t>
            </a:r>
            <a:r>
              <a:rPr lang="ja-JP" altLang="ja-JP" sz="2800" dirty="0">
                <a:solidFill>
                  <a:srgbClr val="0000FF"/>
                </a:solidFill>
                <a:effectLst>
                  <a:outerShdw blurRad="38100" dist="38100" dir="2700000" algn="tl">
                    <a:srgbClr val="000000">
                      <a:alpha val="43137"/>
                    </a:srgbClr>
                  </a:outerShdw>
                </a:effectLst>
                <a:latin typeface="+mj-ea"/>
                <a:ea typeface="+mj-ea"/>
              </a:rPr>
              <a:t>「地域が動いた」</a:t>
            </a:r>
            <a:r>
              <a:rPr lang="ja-JP" altLang="ja-JP" sz="2800" dirty="0" smtClean="0">
                <a:solidFill>
                  <a:srgbClr val="0000FF"/>
                </a:solidFill>
                <a:latin typeface="+mj-ea"/>
                <a:ea typeface="+mj-ea"/>
              </a:rPr>
              <a:t>と</a:t>
            </a:r>
            <a:r>
              <a:rPr lang="ja-JP" altLang="ja-JP" sz="2800" dirty="0">
                <a:solidFill>
                  <a:srgbClr val="0000FF"/>
                </a:solidFill>
                <a:latin typeface="+mj-ea"/>
                <a:ea typeface="+mj-ea"/>
              </a:rPr>
              <a:t>いう認識</a:t>
            </a:r>
            <a:r>
              <a:rPr lang="ja-JP" altLang="en-US" sz="2800" dirty="0">
                <a:solidFill>
                  <a:srgbClr val="0000FF"/>
                </a:solidFill>
                <a:latin typeface="+mj-ea"/>
                <a:ea typeface="+mj-ea"/>
              </a:rPr>
              <a:t>が</a:t>
            </a:r>
            <a:r>
              <a:rPr lang="ja-JP" altLang="ja-JP" sz="2800" dirty="0">
                <a:solidFill>
                  <a:srgbClr val="0000FF"/>
                </a:solidFill>
                <a:latin typeface="+mj-ea"/>
                <a:ea typeface="+mj-ea"/>
              </a:rPr>
              <a:t>得</a:t>
            </a:r>
            <a:r>
              <a:rPr lang="ja-JP" altLang="en-US" sz="2800" dirty="0">
                <a:solidFill>
                  <a:srgbClr val="0000FF"/>
                </a:solidFill>
                <a:latin typeface="+mj-ea"/>
                <a:ea typeface="+mj-ea"/>
              </a:rPr>
              <a:t>られる</a:t>
            </a:r>
            <a:r>
              <a:rPr lang="ja-JP" altLang="ja-JP" sz="2800" dirty="0">
                <a:solidFill>
                  <a:srgbClr val="0000FF"/>
                </a:solidFill>
                <a:latin typeface="+mj-ea"/>
                <a:ea typeface="+mj-ea"/>
              </a:rPr>
              <a:t>。</a:t>
            </a:r>
            <a:endParaRPr lang="en-US" altLang="ja-JP" sz="2800" dirty="0">
              <a:solidFill>
                <a:srgbClr val="0000FF"/>
              </a:solidFill>
              <a:latin typeface="+mj-ea"/>
              <a:ea typeface="+mj-ea"/>
            </a:endParaRPr>
          </a:p>
          <a:p>
            <a:r>
              <a:rPr lang="ja-JP" altLang="en-US" sz="2800" dirty="0" smtClean="0">
                <a:solidFill>
                  <a:srgbClr val="0000FF"/>
                </a:solidFill>
                <a:latin typeface="+mj-ea"/>
                <a:ea typeface="+mj-ea"/>
              </a:rPr>
              <a:t>これらは，継続</a:t>
            </a:r>
            <a:r>
              <a:rPr lang="ja-JP" altLang="en-US" sz="2800" dirty="0">
                <a:solidFill>
                  <a:srgbClr val="0000FF"/>
                </a:solidFill>
                <a:latin typeface="+mj-ea"/>
                <a:ea typeface="+mj-ea"/>
              </a:rPr>
              <a:t>した</a:t>
            </a:r>
            <a:r>
              <a:rPr lang="ja-JP" altLang="en-US" sz="2800" dirty="0" smtClean="0">
                <a:solidFill>
                  <a:srgbClr val="0000FF"/>
                </a:solidFill>
                <a:latin typeface="+mj-ea"/>
                <a:ea typeface="+mj-ea"/>
              </a:rPr>
              <a:t>保健師</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en-US" sz="2800" dirty="0" smtClean="0">
                <a:solidFill>
                  <a:srgbClr val="0000FF"/>
                </a:solidFill>
                <a:latin typeface="+mj-ea"/>
                <a:ea typeface="+mj-ea"/>
              </a:rPr>
              <a:t>活動</a:t>
            </a:r>
            <a:r>
              <a:rPr lang="ja-JP" altLang="en-US" sz="2800" dirty="0">
                <a:solidFill>
                  <a:srgbClr val="0000FF"/>
                </a:solidFill>
                <a:latin typeface="ＭＳ ゴシック" panose="020B0609070205080204" pitchFamily="49" charset="-128"/>
                <a:ea typeface="ＭＳ ゴシック" panose="020B0609070205080204" pitchFamily="49" charset="-128"/>
              </a:rPr>
              <a:t>（コア）</a:t>
            </a:r>
            <a:r>
              <a:rPr lang="ja-JP" altLang="en-US" sz="2800" dirty="0">
                <a:solidFill>
                  <a:srgbClr val="0000FF"/>
                </a:solidFill>
                <a:latin typeface="+mj-ea"/>
                <a:ea typeface="+mj-ea"/>
              </a:rPr>
              <a:t>を積むこと</a:t>
            </a:r>
            <a:r>
              <a:rPr lang="ja-JP" altLang="en-US" sz="2800" dirty="0" smtClean="0">
                <a:solidFill>
                  <a:srgbClr val="0000FF"/>
                </a:solidFill>
                <a:latin typeface="+mj-ea"/>
                <a:ea typeface="+mj-ea"/>
              </a:rPr>
              <a:t>に</a:t>
            </a:r>
            <a:r>
              <a:rPr lang="en-US" altLang="ja-JP" sz="2800" dirty="0" smtClean="0">
                <a:solidFill>
                  <a:srgbClr val="0000FF"/>
                </a:solidFill>
                <a:latin typeface="+mj-ea"/>
                <a:ea typeface="+mj-ea"/>
              </a:rPr>
              <a:t/>
            </a:r>
            <a:br>
              <a:rPr lang="en-US" altLang="ja-JP" sz="2800" dirty="0" smtClean="0">
                <a:solidFill>
                  <a:srgbClr val="0000FF"/>
                </a:solidFill>
                <a:latin typeface="+mj-ea"/>
                <a:ea typeface="+mj-ea"/>
              </a:rPr>
            </a:br>
            <a:r>
              <a:rPr lang="ja-JP" altLang="en-US" sz="2800" dirty="0" smtClean="0">
                <a:solidFill>
                  <a:srgbClr val="0000FF"/>
                </a:solidFill>
                <a:latin typeface="+mj-ea"/>
                <a:ea typeface="+mj-ea"/>
              </a:rPr>
              <a:t>よって</a:t>
            </a:r>
            <a:r>
              <a:rPr lang="ja-JP" altLang="en-US" sz="2800" dirty="0">
                <a:solidFill>
                  <a:srgbClr val="0000FF"/>
                </a:solidFill>
                <a:latin typeface="+mj-ea"/>
                <a:ea typeface="+mj-ea"/>
              </a:rPr>
              <a:t>感じとることができる</a:t>
            </a:r>
            <a:r>
              <a:rPr lang="ja-JP" altLang="en-US" sz="2800" dirty="0" smtClean="0">
                <a:solidFill>
                  <a:srgbClr val="0000FF"/>
                </a:solidFill>
                <a:latin typeface="+mj-ea"/>
                <a:ea typeface="+mj-ea"/>
              </a:rPr>
              <a:t>。</a:t>
            </a:r>
            <a:endParaRPr kumimoji="1" lang="ja-JP" altLang="en-US" sz="2800" dirty="0">
              <a:solidFill>
                <a:srgbClr val="0000FF"/>
              </a:solidFill>
            </a:endParaRPr>
          </a:p>
        </p:txBody>
      </p:sp>
      <p:graphicFrame>
        <p:nvGraphicFramePr>
          <p:cNvPr id="6" name="図表 5"/>
          <p:cNvGraphicFramePr/>
          <p:nvPr>
            <p:extLst>
              <p:ext uri="{D42A27DB-BD31-4B8C-83A1-F6EECF244321}">
                <p14:modId xmlns:p14="http://schemas.microsoft.com/office/powerpoint/2010/main" val="1243216848"/>
              </p:ext>
            </p:extLst>
          </p:nvPr>
        </p:nvGraphicFramePr>
        <p:xfrm>
          <a:off x="4112920" y="3801035"/>
          <a:ext cx="4995584" cy="3024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3893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9392"/>
            <a:ext cx="8229600" cy="1143000"/>
          </a:xfrm>
        </p:spPr>
        <p:txBody>
          <a:bodyPr>
            <a:normAutofit/>
          </a:bodyPr>
          <a:lstStyle/>
          <a:p>
            <a:r>
              <a:rPr lang="ja-JP" altLang="ja-JP" sz="3600" kern="100" dirty="0" smtClean="0">
                <a:solidFill>
                  <a:srgbClr val="FF0000"/>
                </a:solidFill>
                <a:latin typeface="+mj-ea"/>
                <a:cs typeface="Times New Roman" panose="02020603050405020304" pitchFamily="18" charset="0"/>
              </a:rPr>
              <a:t>看護学基礎教育</a:t>
            </a:r>
            <a:r>
              <a:rPr lang="ja-JP" altLang="en-US" sz="3600" kern="100" dirty="0" smtClean="0">
                <a:solidFill>
                  <a:srgbClr val="FF0000"/>
                </a:solidFill>
                <a:latin typeface="+mj-ea"/>
                <a:cs typeface="Times New Roman" panose="02020603050405020304" pitchFamily="18" charset="0"/>
              </a:rPr>
              <a:t>では・・・</a:t>
            </a:r>
            <a:endParaRPr kumimoji="1" lang="ja-JP" altLang="en-US" sz="3600" dirty="0">
              <a:solidFill>
                <a:srgbClr val="FF0000"/>
              </a:solidFill>
              <a:latin typeface="+mj-ea"/>
            </a:endParaRPr>
          </a:p>
        </p:txBody>
      </p:sp>
      <p:sp>
        <p:nvSpPr>
          <p:cNvPr id="3" name="コンテンツ プレースホルダー 2"/>
          <p:cNvSpPr>
            <a:spLocks noGrp="1"/>
          </p:cNvSpPr>
          <p:nvPr>
            <p:ph idx="1"/>
          </p:nvPr>
        </p:nvSpPr>
        <p:spPr>
          <a:xfrm>
            <a:off x="395536" y="836712"/>
            <a:ext cx="8229600" cy="5760640"/>
          </a:xfrm>
        </p:spPr>
        <p:txBody>
          <a:bodyPr>
            <a:noAutofit/>
          </a:bodyPr>
          <a:lstStyle/>
          <a:p>
            <a:pPr>
              <a:lnSpc>
                <a:spcPts val="3600"/>
              </a:lnSpc>
            </a:pPr>
            <a:r>
              <a:rPr lang="ja-JP" altLang="en-US" sz="2800" dirty="0">
                <a:solidFill>
                  <a:srgbClr val="0000FF"/>
                </a:solidFill>
              </a:rPr>
              <a:t>ソーシャルキャピタルと</a:t>
            </a:r>
            <a:r>
              <a:rPr lang="ja-JP" altLang="en-US" sz="2800" dirty="0" smtClean="0">
                <a:solidFill>
                  <a:srgbClr val="0000FF"/>
                </a:solidFill>
              </a:rPr>
              <a:t>は，「</a:t>
            </a:r>
            <a:r>
              <a:rPr lang="ja-JP" altLang="en-US" sz="2800" dirty="0">
                <a:solidFill>
                  <a:srgbClr val="0000FF"/>
                </a:solidFill>
              </a:rPr>
              <a:t>信頼」「互酬性の規範」という</a:t>
            </a:r>
            <a:r>
              <a:rPr lang="en-US" altLang="ja-JP" sz="2800" dirty="0">
                <a:solidFill>
                  <a:srgbClr val="0000FF"/>
                </a:solidFill>
              </a:rPr>
              <a:t>【</a:t>
            </a:r>
            <a:r>
              <a:rPr lang="ja-JP" altLang="en-US" sz="2800" dirty="0">
                <a:solidFill>
                  <a:srgbClr val="0000FF"/>
                </a:solidFill>
              </a:rPr>
              <a:t>認知的要素</a:t>
            </a:r>
            <a:r>
              <a:rPr lang="en-US" altLang="ja-JP" sz="2800" dirty="0">
                <a:solidFill>
                  <a:srgbClr val="0000FF"/>
                </a:solidFill>
              </a:rPr>
              <a:t>】</a:t>
            </a:r>
            <a:r>
              <a:rPr lang="ja-JP" altLang="en-US" sz="2800" dirty="0">
                <a:solidFill>
                  <a:srgbClr val="0000FF"/>
                </a:solidFill>
              </a:rPr>
              <a:t>と，「社会的ネットワーク」という</a:t>
            </a:r>
            <a:r>
              <a:rPr lang="en-US" altLang="ja-JP" sz="2800" dirty="0">
                <a:solidFill>
                  <a:srgbClr val="0000FF"/>
                </a:solidFill>
              </a:rPr>
              <a:t>【</a:t>
            </a:r>
            <a:r>
              <a:rPr lang="ja-JP" altLang="en-US" sz="2800" dirty="0">
                <a:solidFill>
                  <a:srgbClr val="0000FF"/>
                </a:solidFill>
              </a:rPr>
              <a:t>構造的要素</a:t>
            </a:r>
            <a:r>
              <a:rPr lang="en-US" altLang="ja-JP" sz="2800" dirty="0">
                <a:solidFill>
                  <a:srgbClr val="0000FF"/>
                </a:solidFill>
              </a:rPr>
              <a:t>】</a:t>
            </a:r>
            <a:r>
              <a:rPr lang="ja-JP" altLang="en-US" sz="2800" dirty="0">
                <a:solidFill>
                  <a:srgbClr val="0000FF"/>
                </a:solidFill>
              </a:rPr>
              <a:t>によって構成され，３つの要素は相互に関連し合い，らせん状にダイナミックに</a:t>
            </a:r>
            <a:r>
              <a:rPr lang="ja-JP" altLang="en-US" sz="2800" smtClean="0">
                <a:solidFill>
                  <a:srgbClr val="0000FF"/>
                </a:solidFill>
              </a:rPr>
              <a:t>展開する</a:t>
            </a:r>
            <a:r>
              <a:rPr lang="ja-JP" altLang="en-US" sz="2800" dirty="0">
                <a:solidFill>
                  <a:srgbClr val="0000FF"/>
                </a:solidFill>
              </a:rPr>
              <a:t>ものであり</a:t>
            </a:r>
            <a:r>
              <a:rPr lang="ja-JP" altLang="en-US" sz="2800" dirty="0" smtClean="0">
                <a:solidFill>
                  <a:srgbClr val="0000FF"/>
                </a:solidFill>
              </a:rPr>
              <a:t>，住民</a:t>
            </a:r>
            <a:r>
              <a:rPr lang="ja-JP" altLang="en-US" sz="2800" dirty="0">
                <a:solidFill>
                  <a:srgbClr val="0000FF"/>
                </a:solidFill>
              </a:rPr>
              <a:t>と社会のありように関する考え方である。</a:t>
            </a:r>
          </a:p>
          <a:p>
            <a:pPr>
              <a:lnSpc>
                <a:spcPts val="3600"/>
              </a:lnSpc>
            </a:pPr>
            <a:r>
              <a:rPr lang="ja-JP" altLang="en-US" sz="2800" dirty="0" smtClean="0">
                <a:solidFill>
                  <a:srgbClr val="0000FF"/>
                </a:solidFill>
              </a:rPr>
              <a:t>そして，</a:t>
            </a:r>
            <a:r>
              <a:rPr lang="ja-JP" altLang="en-US" sz="2800" dirty="0">
                <a:solidFill>
                  <a:srgbClr val="0000FF"/>
                </a:solidFill>
              </a:rPr>
              <a:t>行政職員とは，このような住民と社会のありように直接的にも間接的にも関与して</a:t>
            </a:r>
            <a:r>
              <a:rPr lang="ja-JP" altLang="en-US" sz="2800" dirty="0" smtClean="0">
                <a:solidFill>
                  <a:srgbClr val="0000FF"/>
                </a:solidFill>
              </a:rPr>
              <a:t>いく 「要」と</a:t>
            </a:r>
            <a:r>
              <a:rPr lang="ja-JP" altLang="en-US" sz="2800" dirty="0">
                <a:solidFill>
                  <a:srgbClr val="0000FF"/>
                </a:solidFill>
              </a:rPr>
              <a:t>なる職業人である。</a:t>
            </a:r>
          </a:p>
          <a:p>
            <a:pPr>
              <a:lnSpc>
                <a:spcPts val="3600"/>
              </a:lnSpc>
            </a:pPr>
            <a:r>
              <a:rPr lang="ja-JP" altLang="en-US" sz="2800" dirty="0" smtClean="0">
                <a:solidFill>
                  <a:srgbClr val="FF33CC"/>
                </a:solidFill>
              </a:rPr>
              <a:t>これらを具体的にイメージすることは，容易ではない。地域での実習期間は</a:t>
            </a:r>
            <a:r>
              <a:rPr lang="ja-JP" altLang="en-US" sz="2800" dirty="0">
                <a:solidFill>
                  <a:srgbClr val="FF33CC"/>
                </a:solidFill>
              </a:rPr>
              <a:t>数週間しか</a:t>
            </a:r>
            <a:r>
              <a:rPr lang="ja-JP" altLang="en-US" sz="2800" dirty="0" smtClean="0">
                <a:solidFill>
                  <a:srgbClr val="FF33CC"/>
                </a:solidFill>
              </a:rPr>
              <a:t>なく，ソーシャル・キャピタルの醸成や活用を体験することは困難です。</a:t>
            </a:r>
            <a:endParaRPr lang="ja-JP" altLang="en-US" sz="2800" dirty="0">
              <a:solidFill>
                <a:srgbClr val="FF33CC"/>
              </a:solidFill>
            </a:endParaRPr>
          </a:p>
          <a:p>
            <a:pPr>
              <a:lnSpc>
                <a:spcPts val="3600"/>
              </a:lnSpc>
            </a:pPr>
            <a:endParaRPr lang="ja-JP" altLang="en-US" sz="2800" dirty="0">
              <a:solidFill>
                <a:srgbClr val="0000FF"/>
              </a:solidFill>
            </a:endParaRPr>
          </a:p>
          <a:p>
            <a:pPr>
              <a:lnSpc>
                <a:spcPts val="3600"/>
              </a:lnSpc>
            </a:pPr>
            <a:endParaRPr kumimoji="1" lang="ja-JP" altLang="en-US" sz="2800" dirty="0">
              <a:solidFill>
                <a:srgbClr val="0000FF"/>
              </a:solidFill>
            </a:endParaRPr>
          </a:p>
        </p:txBody>
      </p:sp>
    </p:spTree>
    <p:extLst>
      <p:ext uri="{BB962C8B-B14F-4D97-AF65-F5344CB8AC3E}">
        <p14:creationId xmlns:p14="http://schemas.microsoft.com/office/powerpoint/2010/main" val="163480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8256"/>
            <a:ext cx="8229600" cy="1143000"/>
          </a:xfrm>
        </p:spPr>
        <p:txBody>
          <a:bodyPr>
            <a:normAutofit/>
          </a:bodyPr>
          <a:lstStyle/>
          <a:p>
            <a:r>
              <a:rPr kumimoji="1" lang="ja-JP" altLang="en-US" sz="3600" dirty="0" smtClean="0">
                <a:solidFill>
                  <a:srgbClr val="FF0000"/>
                </a:solidFill>
              </a:rPr>
              <a:t>新任期の職員への支援</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864096"/>
            <a:ext cx="8229600" cy="6237312"/>
          </a:xfrm>
        </p:spPr>
        <p:txBody>
          <a:bodyPr>
            <a:normAutofit/>
          </a:bodyPr>
          <a:lstStyle/>
          <a:p>
            <a:r>
              <a:rPr lang="ja-JP" altLang="en-US" sz="2800" dirty="0">
                <a:solidFill>
                  <a:srgbClr val="0000FF"/>
                </a:solidFill>
              </a:rPr>
              <a:t>まず</a:t>
            </a:r>
            <a:r>
              <a:rPr lang="ja-JP" altLang="en-US" sz="2800" dirty="0" smtClean="0">
                <a:solidFill>
                  <a:srgbClr val="0000FF"/>
                </a:solidFill>
              </a:rPr>
              <a:t>，新任期</a:t>
            </a:r>
            <a:r>
              <a:rPr lang="ja-JP" altLang="en-US" sz="2800" dirty="0">
                <a:solidFill>
                  <a:srgbClr val="0000FF"/>
                </a:solidFill>
              </a:rPr>
              <a:t>の保健師の指導支援のため「プリセプター」や「リーダー」を置く。</a:t>
            </a:r>
          </a:p>
          <a:p>
            <a:r>
              <a:rPr lang="ja-JP" altLang="en-US" sz="2800" dirty="0" smtClean="0">
                <a:solidFill>
                  <a:srgbClr val="0000FF"/>
                </a:solidFill>
              </a:rPr>
              <a:t>経験者からソーシャルキャピタル</a:t>
            </a:r>
            <a:r>
              <a:rPr lang="ja-JP" altLang="en-US" sz="2800" dirty="0">
                <a:solidFill>
                  <a:srgbClr val="0000FF"/>
                </a:solidFill>
              </a:rPr>
              <a:t>の醸成を図るための</a:t>
            </a:r>
            <a:r>
              <a:rPr lang="ja-JP" altLang="en-US" sz="2800" dirty="0" smtClean="0">
                <a:solidFill>
                  <a:srgbClr val="0000FF"/>
                </a:solidFill>
              </a:rPr>
              <a:t>スキル，すなわち，「</a:t>
            </a:r>
            <a:r>
              <a:rPr lang="ja-JP" altLang="en-US" sz="2800" dirty="0">
                <a:solidFill>
                  <a:srgbClr val="0000FF"/>
                </a:solidFill>
              </a:rPr>
              <a:t>健康課題の把握」 「地域の声を聴く」 「人と人をつなぐ」という</a:t>
            </a:r>
            <a:r>
              <a:rPr lang="ja-JP" altLang="en-US" sz="2800" dirty="0" smtClean="0">
                <a:solidFill>
                  <a:srgbClr val="0000FF"/>
                </a:solidFill>
              </a:rPr>
              <a:t>スキルを</a:t>
            </a:r>
            <a:r>
              <a:rPr lang="ja-JP" altLang="en-US" sz="2800" dirty="0">
                <a:solidFill>
                  <a:srgbClr val="0000FF"/>
                </a:solidFill>
              </a:rPr>
              <a:t>，実践を通して，継続的に伝えて</a:t>
            </a:r>
            <a:r>
              <a:rPr lang="ja-JP" altLang="en-US" sz="2800" dirty="0" smtClean="0">
                <a:solidFill>
                  <a:srgbClr val="0000FF"/>
                </a:solidFill>
              </a:rPr>
              <a:t>いくことが必要である。</a:t>
            </a:r>
            <a:endParaRPr lang="en-US" altLang="ja-JP" sz="2800" dirty="0" smtClean="0">
              <a:solidFill>
                <a:srgbClr val="0000FF"/>
              </a:solidFill>
            </a:endParaRPr>
          </a:p>
          <a:p>
            <a:r>
              <a:rPr lang="ja-JP" altLang="en-US" sz="2800" dirty="0" smtClean="0">
                <a:solidFill>
                  <a:srgbClr val="0000FF"/>
                </a:solidFill>
              </a:rPr>
              <a:t>こうした支援を継続的にできるよう戦略を立てること。</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a:solidFill>
                  <a:srgbClr val="FF33CC"/>
                </a:solidFill>
              </a:rPr>
              <a:t>年間計画や複数年次にわたる育成</a:t>
            </a:r>
            <a:r>
              <a:rPr lang="ja-JP" altLang="en-US" sz="2800" dirty="0" smtClean="0">
                <a:solidFill>
                  <a:srgbClr val="FF33CC"/>
                </a:solidFill>
              </a:rPr>
              <a:t>計画</a:t>
            </a:r>
            <a:endParaRPr lang="ja-JP" altLang="en-US" sz="2800" dirty="0">
              <a:solidFill>
                <a:srgbClr val="FF33CC"/>
              </a:solidFill>
            </a:endParaRPr>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8256"/>
            <a:ext cx="8229600" cy="1143000"/>
          </a:xfrm>
        </p:spPr>
        <p:txBody>
          <a:bodyPr>
            <a:normAutofit/>
          </a:bodyPr>
          <a:lstStyle/>
          <a:p>
            <a:r>
              <a:rPr kumimoji="1" lang="ja-JP" altLang="en-US" sz="3600" dirty="0" smtClean="0">
                <a:solidFill>
                  <a:srgbClr val="FF0000"/>
                </a:solidFill>
              </a:rPr>
              <a:t>新任期の職員への支援</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864096"/>
            <a:ext cx="8229600" cy="6237312"/>
          </a:xfrm>
        </p:spPr>
        <p:txBody>
          <a:bodyPr>
            <a:noAutofit/>
          </a:bodyPr>
          <a:lstStyle/>
          <a:p>
            <a:pPr marL="0" indent="0">
              <a:buNone/>
            </a:pPr>
            <a:r>
              <a:rPr lang="ja-JP" altLang="en-US" sz="2800" dirty="0">
                <a:solidFill>
                  <a:srgbClr val="7030A0"/>
                </a:solidFill>
                <a:effectLst>
                  <a:outerShdw blurRad="38100" dist="38100" dir="2700000" algn="tl">
                    <a:srgbClr val="000000">
                      <a:alpha val="43137"/>
                    </a:srgbClr>
                  </a:outerShdw>
                </a:effectLst>
              </a:rPr>
              <a:t>① 「みる」を支援する</a:t>
            </a:r>
          </a:p>
          <a:p>
            <a:r>
              <a:rPr lang="ja-JP" altLang="en-US" sz="2800" dirty="0" smtClean="0">
                <a:solidFill>
                  <a:srgbClr val="0000FF"/>
                </a:solidFill>
              </a:rPr>
              <a:t>新任期</a:t>
            </a:r>
            <a:r>
              <a:rPr lang="ja-JP" altLang="en-US" sz="2800" dirty="0">
                <a:solidFill>
                  <a:srgbClr val="0000FF"/>
                </a:solidFill>
              </a:rPr>
              <a:t>の職員と一緒に地域へ出て，地区組織活動に従事する経験を</a:t>
            </a:r>
            <a:r>
              <a:rPr lang="ja-JP" altLang="en-US" sz="2800" dirty="0" smtClean="0">
                <a:solidFill>
                  <a:srgbClr val="0000FF"/>
                </a:solidFill>
              </a:rPr>
              <a:t>持たせ，地域</a:t>
            </a:r>
            <a:r>
              <a:rPr lang="ja-JP" altLang="en-US" sz="2800" dirty="0">
                <a:solidFill>
                  <a:srgbClr val="0000FF"/>
                </a:solidFill>
              </a:rPr>
              <a:t>に潜在する事例や課題を見いだせるよう支援する。</a:t>
            </a:r>
          </a:p>
          <a:p>
            <a:r>
              <a:rPr lang="ja-JP" altLang="en-US" sz="2800" dirty="0" smtClean="0">
                <a:solidFill>
                  <a:srgbClr val="0000FF"/>
                </a:solidFill>
              </a:rPr>
              <a:t>保健師</a:t>
            </a:r>
            <a:r>
              <a:rPr lang="ja-JP" altLang="en-US" sz="2800" dirty="0">
                <a:solidFill>
                  <a:srgbClr val="0000FF"/>
                </a:solidFill>
              </a:rPr>
              <a:t>や関係者からだけでなく住民を通して複数の経路から入って</a:t>
            </a:r>
            <a:r>
              <a:rPr lang="ja-JP" altLang="en-US" sz="2800" dirty="0" smtClean="0">
                <a:solidFill>
                  <a:srgbClr val="0000FF"/>
                </a:solidFill>
              </a:rPr>
              <a:t>くる情報</a:t>
            </a:r>
            <a:r>
              <a:rPr lang="ja-JP" altLang="en-US" sz="2800" dirty="0">
                <a:solidFill>
                  <a:srgbClr val="0000FF"/>
                </a:solidFill>
              </a:rPr>
              <a:t>をどれだけキャッチできるか</a:t>
            </a:r>
            <a:r>
              <a:rPr lang="ja-JP" altLang="en-US" sz="2800" dirty="0" smtClean="0">
                <a:solidFill>
                  <a:srgbClr val="0000FF"/>
                </a:solidFill>
              </a:rPr>
              <a:t>で，「</a:t>
            </a:r>
            <a:r>
              <a:rPr lang="ja-JP" altLang="en-US" sz="2800" dirty="0">
                <a:solidFill>
                  <a:srgbClr val="0000FF"/>
                </a:solidFill>
              </a:rPr>
              <a:t>みる」に違いが出ることを学ばせる</a:t>
            </a:r>
            <a:r>
              <a:rPr lang="ja-JP" altLang="en-US" sz="2800" dirty="0" smtClean="0">
                <a:solidFill>
                  <a:srgbClr val="0000FF"/>
                </a:solidFill>
              </a:rPr>
              <a:t>。</a:t>
            </a:r>
            <a:r>
              <a:rPr lang="ja-JP" altLang="en-US" sz="2800" dirty="0">
                <a:solidFill>
                  <a:srgbClr val="0000FF"/>
                </a:solidFill>
              </a:rPr>
              <a:t>　　</a:t>
            </a:r>
          </a:p>
          <a:p>
            <a:pPr marL="0" indent="0">
              <a:buNone/>
            </a:pPr>
            <a:r>
              <a:rPr lang="ja-JP" altLang="en-US" sz="2800" dirty="0">
                <a:solidFill>
                  <a:srgbClr val="7030A0"/>
                </a:solidFill>
                <a:effectLst>
                  <a:outerShdw blurRad="38100" dist="38100" dir="2700000" algn="tl">
                    <a:srgbClr val="000000">
                      <a:alpha val="43137"/>
                    </a:srgbClr>
                  </a:outerShdw>
                </a:effectLst>
              </a:rPr>
              <a:t>②「つなぐ」を支援する</a:t>
            </a:r>
          </a:p>
          <a:p>
            <a:r>
              <a:rPr lang="ja-JP" altLang="en-US" sz="2800" dirty="0" smtClean="0">
                <a:solidFill>
                  <a:srgbClr val="0000FF"/>
                </a:solidFill>
              </a:rPr>
              <a:t>新任期</a:t>
            </a:r>
            <a:r>
              <a:rPr lang="ja-JP" altLang="en-US" sz="2800" dirty="0">
                <a:solidFill>
                  <a:srgbClr val="0000FF"/>
                </a:solidFill>
              </a:rPr>
              <a:t>の保健師</a:t>
            </a:r>
            <a:r>
              <a:rPr lang="ja-JP" altLang="en-US" sz="2800" dirty="0" smtClean="0">
                <a:solidFill>
                  <a:srgbClr val="0000FF"/>
                </a:solidFill>
              </a:rPr>
              <a:t>が担当</a:t>
            </a:r>
            <a:r>
              <a:rPr lang="ja-JP" altLang="en-US" sz="2800" dirty="0">
                <a:solidFill>
                  <a:srgbClr val="0000FF"/>
                </a:solidFill>
              </a:rPr>
              <a:t>業務をきっかけと</a:t>
            </a:r>
            <a:r>
              <a:rPr lang="ja-JP" altLang="en-US" sz="2800" dirty="0" smtClean="0">
                <a:solidFill>
                  <a:srgbClr val="0000FF"/>
                </a:solidFill>
              </a:rPr>
              <a:t>して，他</a:t>
            </a:r>
            <a:r>
              <a:rPr lang="ja-JP" altLang="en-US" sz="2800" dirty="0">
                <a:solidFill>
                  <a:srgbClr val="0000FF"/>
                </a:solidFill>
              </a:rPr>
              <a:t>の業務を担当する保健師や</a:t>
            </a:r>
            <a:r>
              <a:rPr lang="ja-JP" altLang="en-US" sz="2800" dirty="0" smtClean="0">
                <a:solidFill>
                  <a:srgbClr val="0000FF"/>
                </a:solidFill>
              </a:rPr>
              <a:t>他職種</a:t>
            </a:r>
            <a:r>
              <a:rPr lang="ja-JP" altLang="en-US" sz="2800" dirty="0">
                <a:solidFill>
                  <a:srgbClr val="0000FF"/>
                </a:solidFill>
              </a:rPr>
              <a:t>，関係機関等の職員と「つながって」行くことを体験し，少しずつ住民</a:t>
            </a:r>
            <a:r>
              <a:rPr lang="ja-JP" altLang="en-US" sz="2800" dirty="0" smtClean="0">
                <a:solidFill>
                  <a:srgbClr val="0000FF"/>
                </a:solidFill>
              </a:rPr>
              <a:t>組織間へ</a:t>
            </a:r>
            <a:r>
              <a:rPr lang="ja-JP" altLang="en-US" sz="2800" dirty="0">
                <a:solidFill>
                  <a:srgbClr val="0000FF"/>
                </a:solidFill>
              </a:rPr>
              <a:t>広げる。こうして，保健師自身のソーシャルキャピタルも醸成されることを</a:t>
            </a:r>
            <a:r>
              <a:rPr lang="ja-JP" altLang="en-US" sz="2800" dirty="0" smtClean="0">
                <a:solidFill>
                  <a:srgbClr val="0000FF"/>
                </a:solidFill>
              </a:rPr>
              <a:t>体験させる。</a:t>
            </a:r>
            <a:endParaRPr lang="ja-JP" altLang="en-US" sz="2800" dirty="0">
              <a:solidFill>
                <a:srgbClr val="0000FF"/>
              </a:solidFill>
            </a:endParaRPr>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8256"/>
            <a:ext cx="8229600" cy="1143000"/>
          </a:xfrm>
        </p:spPr>
        <p:txBody>
          <a:bodyPr>
            <a:normAutofit/>
          </a:bodyPr>
          <a:lstStyle/>
          <a:p>
            <a:r>
              <a:rPr kumimoji="1" lang="ja-JP" altLang="en-US" sz="3600" dirty="0" smtClean="0">
                <a:solidFill>
                  <a:srgbClr val="FF0000"/>
                </a:solidFill>
              </a:rPr>
              <a:t>中堅期の職員が担うべき役割</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2448272"/>
            <a:ext cx="8229600" cy="3645024"/>
          </a:xfrm>
        </p:spPr>
        <p:txBody>
          <a:bodyPr>
            <a:normAutofit/>
          </a:bodyPr>
          <a:lstStyle/>
          <a:p>
            <a:pPr>
              <a:lnSpc>
                <a:spcPts val="3800"/>
              </a:lnSpc>
            </a:pPr>
            <a:r>
              <a:rPr lang="ja-JP" altLang="en-US" sz="2800" dirty="0" smtClean="0">
                <a:solidFill>
                  <a:srgbClr val="0000FF"/>
                </a:solidFill>
              </a:rPr>
              <a:t>「</a:t>
            </a:r>
            <a:r>
              <a:rPr lang="ja-JP" altLang="en-US" sz="2800" dirty="0">
                <a:solidFill>
                  <a:srgbClr val="0000FF"/>
                </a:solidFill>
              </a:rPr>
              <a:t>ソーシャルキャピタルの醸成の経験がある」と回答した保健師</a:t>
            </a:r>
            <a:r>
              <a:rPr lang="ja-JP" altLang="en-US" sz="2800" dirty="0" smtClean="0">
                <a:solidFill>
                  <a:srgbClr val="0000FF"/>
                </a:solidFill>
              </a:rPr>
              <a:t>は，「</a:t>
            </a:r>
            <a:r>
              <a:rPr lang="ja-JP" altLang="en-US" sz="2800" dirty="0">
                <a:solidFill>
                  <a:srgbClr val="0000FF"/>
                </a:solidFill>
              </a:rPr>
              <a:t>個別コーディネート」「地域コーディネート」といった「つなぐ」役割</a:t>
            </a:r>
            <a:r>
              <a:rPr lang="ja-JP" altLang="en-US" sz="2800" dirty="0" smtClean="0">
                <a:solidFill>
                  <a:srgbClr val="0000FF"/>
                </a:solidFill>
              </a:rPr>
              <a:t>を業務</a:t>
            </a:r>
            <a:r>
              <a:rPr lang="ja-JP" altLang="en-US" sz="2800" dirty="0">
                <a:solidFill>
                  <a:srgbClr val="0000FF"/>
                </a:solidFill>
              </a:rPr>
              <a:t>全体の中で多く担っていた。　</a:t>
            </a:r>
          </a:p>
          <a:p>
            <a:pPr>
              <a:lnSpc>
                <a:spcPts val="3800"/>
              </a:lnSpc>
            </a:pPr>
            <a:r>
              <a:rPr lang="ja-JP" altLang="en-US" sz="2800" dirty="0" smtClean="0">
                <a:solidFill>
                  <a:srgbClr val="0000FF"/>
                </a:solidFill>
              </a:rPr>
              <a:t> また，</a:t>
            </a:r>
            <a:r>
              <a:rPr lang="en-US" altLang="ja-JP" sz="2800" dirty="0" smtClean="0">
                <a:solidFill>
                  <a:srgbClr val="0000FF"/>
                </a:solidFill>
              </a:rPr>
              <a:t> </a:t>
            </a:r>
            <a:r>
              <a:rPr lang="ja-JP" altLang="en-US" sz="2800" dirty="0">
                <a:solidFill>
                  <a:srgbClr val="0000FF"/>
                </a:solidFill>
              </a:rPr>
              <a:t>経験のある保健師は，「キーパーソン」の存在を認識できて</a:t>
            </a:r>
            <a:r>
              <a:rPr lang="ja-JP" altLang="en-US" sz="2800" dirty="0" smtClean="0">
                <a:solidFill>
                  <a:srgbClr val="0000FF"/>
                </a:solidFill>
              </a:rPr>
              <a:t>おり，「</a:t>
            </a:r>
            <a:r>
              <a:rPr lang="ja-JP" altLang="en-US" sz="2800" dirty="0">
                <a:solidFill>
                  <a:srgbClr val="0000FF"/>
                </a:solidFill>
              </a:rPr>
              <a:t>住民の思いを引き出すことの重要性」や「住民の主体的参加」を</a:t>
            </a:r>
            <a:r>
              <a:rPr lang="ja-JP" altLang="en-US" sz="2800" dirty="0" smtClean="0">
                <a:solidFill>
                  <a:srgbClr val="0000FF"/>
                </a:solidFill>
              </a:rPr>
              <a:t>認識できて</a:t>
            </a:r>
            <a:r>
              <a:rPr lang="ja-JP" altLang="en-US" sz="2800" dirty="0">
                <a:solidFill>
                  <a:srgbClr val="0000FF"/>
                </a:solidFill>
              </a:rPr>
              <a:t>いた。</a:t>
            </a:r>
          </a:p>
        </p:txBody>
      </p:sp>
      <p:sp>
        <p:nvSpPr>
          <p:cNvPr id="2" name="正方形/長方形 1"/>
          <p:cNvSpPr/>
          <p:nvPr/>
        </p:nvSpPr>
        <p:spPr>
          <a:xfrm>
            <a:off x="2447256" y="1052736"/>
            <a:ext cx="6517232" cy="1200329"/>
          </a:xfrm>
          <a:prstGeom prst="rect">
            <a:avLst/>
          </a:prstGeom>
          <a:solidFill>
            <a:schemeClr val="bg1"/>
          </a:solidFill>
          <a:ln>
            <a:solidFill>
              <a:schemeClr val="tx1"/>
            </a:solidFill>
          </a:ln>
        </p:spPr>
        <p:txBody>
          <a:bodyPr wrap="square">
            <a:spAutoFit/>
          </a:bodyPr>
          <a:lstStyle/>
          <a:p>
            <a:r>
              <a:rPr lang="ja-JP" altLang="en-US" sz="2400" dirty="0"/>
              <a:t>平成</a:t>
            </a:r>
            <a:r>
              <a:rPr lang="en-US" altLang="ja-JP" sz="2400" dirty="0">
                <a:latin typeface="+mn-ea"/>
              </a:rPr>
              <a:t>25</a:t>
            </a:r>
            <a:r>
              <a:rPr lang="ja-JP" altLang="en-US" sz="2400" dirty="0"/>
              <a:t>年度地域保健総合推進</a:t>
            </a:r>
            <a:r>
              <a:rPr lang="ja-JP" altLang="en-US" sz="2400" dirty="0" smtClean="0"/>
              <a:t>事業</a:t>
            </a:r>
            <a:endParaRPr lang="en-US" altLang="ja-JP" sz="2400" dirty="0" smtClean="0"/>
          </a:p>
          <a:p>
            <a:r>
              <a:rPr lang="ja-JP" altLang="en-US" sz="2400" dirty="0" smtClean="0"/>
              <a:t>　「</a:t>
            </a:r>
            <a:r>
              <a:rPr lang="ja-JP" altLang="en-US" sz="2400" dirty="0"/>
              <a:t>ソーシャル・キャピタルの醸成や活用に</a:t>
            </a:r>
            <a:r>
              <a:rPr lang="ja-JP" altLang="en-US" sz="2400" dirty="0" smtClean="0"/>
              <a:t>かかる</a:t>
            </a:r>
            <a:endParaRPr lang="en-US" altLang="ja-JP" sz="2400" dirty="0" smtClean="0"/>
          </a:p>
          <a:p>
            <a:r>
              <a:rPr lang="ja-JP" altLang="en-US" sz="2400" dirty="0" smtClean="0"/>
              <a:t>　</a:t>
            </a:r>
            <a:r>
              <a:rPr lang="ja-JP" altLang="en-US" sz="1200" dirty="0" smtClean="0"/>
              <a:t>　</a:t>
            </a:r>
            <a:r>
              <a:rPr lang="ja-JP" altLang="en-US" sz="2400" dirty="0" smtClean="0"/>
              <a:t>保健</a:t>
            </a:r>
            <a:r>
              <a:rPr lang="ja-JP" altLang="en-US" sz="2400" dirty="0"/>
              <a:t>活動</a:t>
            </a:r>
            <a:r>
              <a:rPr lang="ja-JP" altLang="en-US" sz="2400" dirty="0" smtClean="0"/>
              <a:t>の在り方</a:t>
            </a:r>
            <a:r>
              <a:rPr lang="ja-JP" altLang="en-US" sz="2400" dirty="0"/>
              <a:t>に関する研究」報告書</a:t>
            </a:r>
            <a:endParaRPr lang="en-US" altLang="ja-JP" sz="2400" dirty="0"/>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8256"/>
            <a:ext cx="8229600" cy="1143000"/>
          </a:xfrm>
        </p:spPr>
        <p:txBody>
          <a:bodyPr>
            <a:normAutofit/>
          </a:bodyPr>
          <a:lstStyle/>
          <a:p>
            <a:r>
              <a:rPr lang="ja-JP" altLang="en-US" sz="3600" dirty="0">
                <a:solidFill>
                  <a:srgbClr val="FF0000"/>
                </a:solidFill>
              </a:rPr>
              <a:t>中堅期の職員が担うべき役割</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864096"/>
            <a:ext cx="8424936" cy="6237312"/>
          </a:xfrm>
        </p:spPr>
        <p:txBody>
          <a:bodyPr>
            <a:noAutofit/>
          </a:bodyPr>
          <a:lstStyle/>
          <a:p>
            <a:pPr marL="0" indent="0">
              <a:spcAft>
                <a:spcPts val="600"/>
              </a:spcAft>
              <a:buNone/>
            </a:pPr>
            <a:r>
              <a:rPr lang="ja-JP" altLang="en-US" sz="2800" dirty="0" smtClean="0">
                <a:solidFill>
                  <a:srgbClr val="0000FF"/>
                </a:solidFill>
              </a:rPr>
              <a:t>中堅期</a:t>
            </a:r>
            <a:r>
              <a:rPr lang="ja-JP" altLang="en-US" sz="2800" dirty="0">
                <a:solidFill>
                  <a:srgbClr val="0000FF"/>
                </a:solidFill>
              </a:rPr>
              <a:t>の保健師に必要なスキル＝</a:t>
            </a:r>
            <a:r>
              <a:rPr lang="ja-JP" altLang="en-US" sz="2800" dirty="0">
                <a:solidFill>
                  <a:srgbClr val="0000FF"/>
                </a:solidFill>
                <a:effectLst>
                  <a:outerShdw blurRad="38100" dist="38100" dir="2700000" algn="tl">
                    <a:srgbClr val="000000">
                      <a:alpha val="43137"/>
                    </a:srgbClr>
                  </a:outerShdw>
                </a:effectLst>
              </a:rPr>
              <a:t>「つなぐ」・「動かす</a:t>
            </a:r>
            <a:r>
              <a:rPr lang="ja-JP" altLang="en-US" sz="2800" dirty="0" smtClean="0">
                <a:solidFill>
                  <a:srgbClr val="0000FF"/>
                </a:solidFill>
                <a:effectLst>
                  <a:outerShdw blurRad="38100" dist="38100" dir="2700000" algn="tl">
                    <a:srgbClr val="000000">
                      <a:alpha val="43137"/>
                    </a:srgbClr>
                  </a:outerShdw>
                </a:effectLst>
              </a:rPr>
              <a:t>」</a:t>
            </a:r>
            <a:endParaRPr lang="en-US" altLang="ja-JP" sz="2800" dirty="0" smtClean="0">
              <a:solidFill>
                <a:srgbClr val="0000FF"/>
              </a:solidFill>
              <a:effectLst>
                <a:outerShdw blurRad="38100" dist="38100" dir="2700000" algn="tl">
                  <a:srgbClr val="000000">
                    <a:alpha val="43137"/>
                  </a:srgbClr>
                </a:outerShdw>
              </a:effectLst>
            </a:endParaRPr>
          </a:p>
          <a:p>
            <a:pPr marL="0" indent="0">
              <a:buNone/>
            </a:pPr>
            <a:r>
              <a:rPr lang="ja-JP" altLang="en-US" dirty="0" smtClean="0">
                <a:solidFill>
                  <a:srgbClr val="7030A0"/>
                </a:solidFill>
                <a:effectLst>
                  <a:outerShdw blurRad="38100" dist="38100" dir="2700000" algn="tl">
                    <a:srgbClr val="000000">
                      <a:alpha val="43137"/>
                    </a:srgbClr>
                  </a:outerShdw>
                </a:effectLst>
              </a:rPr>
              <a:t>①「</a:t>
            </a:r>
            <a:r>
              <a:rPr lang="ja-JP" altLang="en-US" dirty="0">
                <a:solidFill>
                  <a:srgbClr val="7030A0"/>
                </a:solidFill>
                <a:effectLst>
                  <a:outerShdw blurRad="38100" dist="38100" dir="2700000" algn="tl">
                    <a:srgbClr val="000000">
                      <a:alpha val="43137"/>
                    </a:srgbClr>
                  </a:outerShdw>
                </a:effectLst>
              </a:rPr>
              <a:t>つなぐ</a:t>
            </a:r>
            <a:r>
              <a:rPr lang="ja-JP" altLang="en-US" dirty="0" smtClean="0">
                <a:solidFill>
                  <a:srgbClr val="7030A0"/>
                </a:solidFill>
                <a:effectLst>
                  <a:outerShdw blurRad="38100" dist="38100" dir="2700000" algn="tl">
                    <a:srgbClr val="000000">
                      <a:alpha val="43137"/>
                    </a:srgbClr>
                  </a:outerShdw>
                </a:effectLst>
              </a:rPr>
              <a:t>」</a:t>
            </a:r>
            <a:endParaRPr lang="en-US" altLang="ja-JP" dirty="0" smtClean="0">
              <a:solidFill>
                <a:srgbClr val="7030A0"/>
              </a:solidFill>
              <a:effectLst>
                <a:outerShdw blurRad="38100" dist="38100" dir="2700000" algn="tl">
                  <a:srgbClr val="000000">
                    <a:alpha val="43137"/>
                  </a:srgbClr>
                </a:outerShdw>
              </a:effectLst>
            </a:endParaRPr>
          </a:p>
          <a:p>
            <a:r>
              <a:rPr lang="ja-JP" altLang="en-US" sz="2800" dirty="0" smtClean="0">
                <a:solidFill>
                  <a:srgbClr val="0000FF"/>
                </a:solidFill>
              </a:rPr>
              <a:t>住民</a:t>
            </a:r>
            <a:r>
              <a:rPr lang="ja-JP" altLang="en-US" sz="2800" dirty="0">
                <a:solidFill>
                  <a:srgbClr val="0000FF"/>
                </a:solidFill>
              </a:rPr>
              <a:t>と共に地域の課題を</a:t>
            </a:r>
            <a:r>
              <a:rPr lang="ja-JP" altLang="en-US" sz="2800" dirty="0" smtClean="0">
                <a:solidFill>
                  <a:srgbClr val="0000FF"/>
                </a:solidFill>
              </a:rPr>
              <a:t>話し合い，住民</a:t>
            </a:r>
            <a:r>
              <a:rPr lang="ja-JP" altLang="en-US" sz="2800" dirty="0">
                <a:solidFill>
                  <a:srgbClr val="0000FF"/>
                </a:solidFill>
              </a:rPr>
              <a:t>組織による課題解決を</a:t>
            </a:r>
            <a:r>
              <a:rPr lang="ja-JP" altLang="en-US" sz="2800" dirty="0" smtClean="0">
                <a:solidFill>
                  <a:srgbClr val="0000FF"/>
                </a:solidFill>
              </a:rPr>
              <a:t>支援する</a:t>
            </a:r>
            <a:r>
              <a:rPr lang="ja-JP" altLang="en-US" sz="2800" dirty="0">
                <a:solidFill>
                  <a:srgbClr val="0000FF"/>
                </a:solidFill>
              </a:rPr>
              <a:t>ためにどう関わればいいの</a:t>
            </a:r>
            <a:r>
              <a:rPr lang="ja-JP" altLang="en-US" sz="2800" dirty="0" smtClean="0">
                <a:solidFill>
                  <a:srgbClr val="0000FF"/>
                </a:solidFill>
              </a:rPr>
              <a:t>か，住民</a:t>
            </a:r>
            <a:r>
              <a:rPr lang="ja-JP" altLang="en-US" sz="2800" dirty="0">
                <a:solidFill>
                  <a:srgbClr val="0000FF"/>
                </a:solidFill>
              </a:rPr>
              <a:t>同士の関係性や協力体制の</a:t>
            </a:r>
            <a:r>
              <a:rPr lang="ja-JP" altLang="en-US" sz="2800" dirty="0" smtClean="0">
                <a:solidFill>
                  <a:srgbClr val="0000FF"/>
                </a:solidFill>
              </a:rPr>
              <a:t>程度</a:t>
            </a:r>
            <a:r>
              <a:rPr lang="ja-JP" altLang="en-US" sz="2800" dirty="0">
                <a:solidFill>
                  <a:srgbClr val="0000FF"/>
                </a:solidFill>
              </a:rPr>
              <a:t>等を「アセスメントする力</a:t>
            </a:r>
            <a:r>
              <a:rPr lang="ja-JP" altLang="en-US" sz="2800" dirty="0" smtClean="0">
                <a:solidFill>
                  <a:srgbClr val="0000FF"/>
                </a:solidFill>
              </a:rPr>
              <a:t>」</a:t>
            </a:r>
            <a:endParaRPr lang="en-US" altLang="ja-JP" sz="2800" dirty="0" smtClean="0">
              <a:solidFill>
                <a:srgbClr val="0000FF"/>
              </a:solidFill>
            </a:endParaRPr>
          </a:p>
          <a:p>
            <a:r>
              <a:rPr lang="ja-JP" altLang="en-US" sz="2800" dirty="0" smtClean="0">
                <a:solidFill>
                  <a:srgbClr val="0000FF"/>
                </a:solidFill>
              </a:rPr>
              <a:t>また</a:t>
            </a:r>
            <a:r>
              <a:rPr lang="ja-JP" altLang="en-US" sz="2800" dirty="0">
                <a:solidFill>
                  <a:srgbClr val="0000FF"/>
                </a:solidFill>
              </a:rPr>
              <a:t>，異なる分野の住民組織をつなぐ視点や共通する</a:t>
            </a:r>
            <a:r>
              <a:rPr lang="ja-JP" altLang="en-US" sz="2800" dirty="0" smtClean="0">
                <a:solidFill>
                  <a:srgbClr val="0000FF"/>
                </a:solidFill>
              </a:rPr>
              <a:t>課題についての分析などが重要。</a:t>
            </a:r>
            <a:endParaRPr lang="en-US" altLang="ja-JP" sz="2800" dirty="0" smtClean="0">
              <a:solidFill>
                <a:srgbClr val="0000FF"/>
              </a:solidFill>
            </a:endParaRPr>
          </a:p>
          <a:p>
            <a:pPr marL="0" indent="0">
              <a:buNone/>
            </a:pPr>
            <a:r>
              <a:rPr lang="ja-JP" altLang="en-US" dirty="0">
                <a:solidFill>
                  <a:srgbClr val="7030A0"/>
                </a:solidFill>
                <a:effectLst>
                  <a:outerShdw blurRad="38100" dist="38100" dir="2700000" algn="tl">
                    <a:srgbClr val="000000">
                      <a:alpha val="43137"/>
                    </a:srgbClr>
                  </a:outerShdw>
                </a:effectLst>
              </a:rPr>
              <a:t>②「動かす」</a:t>
            </a:r>
            <a:endParaRPr lang="en-US" altLang="ja-JP" dirty="0">
              <a:solidFill>
                <a:srgbClr val="7030A0"/>
              </a:solidFill>
              <a:effectLst>
                <a:outerShdw blurRad="38100" dist="38100" dir="2700000" algn="tl">
                  <a:srgbClr val="000000">
                    <a:alpha val="43137"/>
                  </a:srgbClr>
                </a:outerShdw>
              </a:effectLst>
            </a:endParaRPr>
          </a:p>
          <a:p>
            <a:r>
              <a:rPr lang="ja-JP" altLang="en-US" sz="2800" dirty="0" smtClean="0">
                <a:solidFill>
                  <a:srgbClr val="0000FF"/>
                </a:solidFill>
              </a:rPr>
              <a:t>課題</a:t>
            </a:r>
            <a:r>
              <a:rPr lang="ja-JP" altLang="en-US" sz="2800" dirty="0">
                <a:solidFill>
                  <a:srgbClr val="0000FF"/>
                </a:solidFill>
              </a:rPr>
              <a:t>解決のため戦略を立て，住民組織とともに実施し，評価し，</a:t>
            </a:r>
            <a:r>
              <a:rPr lang="ja-JP" altLang="en-US" sz="2800" dirty="0" smtClean="0">
                <a:solidFill>
                  <a:srgbClr val="0000FF"/>
                </a:solidFill>
              </a:rPr>
              <a:t>次なる戦略</a:t>
            </a:r>
            <a:r>
              <a:rPr lang="ja-JP" altLang="en-US" sz="2800" dirty="0">
                <a:solidFill>
                  <a:srgbClr val="0000FF"/>
                </a:solidFill>
              </a:rPr>
              <a:t>として，住民組織主体に移行していくという段階を踏む。</a:t>
            </a:r>
            <a:br>
              <a:rPr lang="ja-JP" altLang="en-US" sz="2800" dirty="0">
                <a:solidFill>
                  <a:srgbClr val="0000FF"/>
                </a:solidFill>
              </a:rPr>
            </a:br>
            <a:endParaRPr lang="en-US" altLang="ja-JP" sz="2800" dirty="0" smtClean="0">
              <a:solidFill>
                <a:srgbClr val="0000FF"/>
              </a:solidFill>
            </a:endParaRPr>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25760"/>
            <a:ext cx="8229600" cy="1143000"/>
          </a:xfrm>
        </p:spPr>
        <p:txBody>
          <a:bodyPr>
            <a:normAutofit/>
          </a:bodyPr>
          <a:lstStyle/>
          <a:p>
            <a:r>
              <a:rPr lang="ja-JP" altLang="en-US" sz="3600" dirty="0">
                <a:solidFill>
                  <a:srgbClr val="FF0000"/>
                </a:solidFill>
              </a:rPr>
              <a:t>中堅期の職員が担うべき役割</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1080120"/>
            <a:ext cx="8280920" cy="4293096"/>
          </a:xfrm>
        </p:spPr>
        <p:txBody>
          <a:bodyPr>
            <a:normAutofit/>
          </a:bodyPr>
          <a:lstStyle/>
          <a:p>
            <a:pPr>
              <a:lnSpc>
                <a:spcPts val="4000"/>
              </a:lnSpc>
            </a:pPr>
            <a:r>
              <a:rPr lang="ja-JP" altLang="en-US" sz="2800" dirty="0" smtClean="0">
                <a:solidFill>
                  <a:srgbClr val="0000FF"/>
                </a:solidFill>
              </a:rPr>
              <a:t> </a:t>
            </a:r>
            <a:r>
              <a:rPr lang="ja-JP" altLang="en-US" sz="2800" dirty="0">
                <a:solidFill>
                  <a:srgbClr val="0000FF"/>
                </a:solidFill>
              </a:rPr>
              <a:t>「地域が主体的あるいは自律的に動く」といったよう</a:t>
            </a:r>
            <a:r>
              <a:rPr lang="ja-JP" altLang="en-US" sz="2800" dirty="0" smtClean="0">
                <a:solidFill>
                  <a:srgbClr val="0000FF"/>
                </a:solidFill>
              </a:rPr>
              <a:t>な活動</a:t>
            </a:r>
            <a:r>
              <a:rPr lang="ja-JP" altLang="en-US" sz="2800" dirty="0">
                <a:solidFill>
                  <a:srgbClr val="0000FF"/>
                </a:solidFill>
              </a:rPr>
              <a:t>を行ったときに，多くの保健師は「保健師活動へ</a:t>
            </a:r>
            <a:r>
              <a:rPr lang="ja-JP" altLang="en-US" sz="2800" dirty="0" smtClean="0">
                <a:solidFill>
                  <a:srgbClr val="0000FF"/>
                </a:solidFill>
              </a:rPr>
              <a:t>の意欲</a:t>
            </a:r>
            <a:r>
              <a:rPr lang="ja-JP" altLang="en-US" sz="2800" dirty="0">
                <a:solidFill>
                  <a:srgbClr val="0000FF"/>
                </a:solidFill>
              </a:rPr>
              <a:t>が増した</a:t>
            </a:r>
            <a:r>
              <a:rPr lang="ja-JP" altLang="en-US" sz="2800" dirty="0" smtClean="0">
                <a:solidFill>
                  <a:srgbClr val="0000FF"/>
                </a:solidFill>
              </a:rPr>
              <a:t>」，「</a:t>
            </a:r>
            <a:r>
              <a:rPr lang="ja-JP" altLang="en-US" sz="2800" dirty="0">
                <a:solidFill>
                  <a:srgbClr val="0000FF"/>
                </a:solidFill>
              </a:rPr>
              <a:t>保健師の仕事が</a:t>
            </a:r>
            <a:r>
              <a:rPr lang="ja-JP" altLang="en-US" sz="2800" dirty="0" smtClean="0">
                <a:solidFill>
                  <a:srgbClr val="0000FF"/>
                </a:solidFill>
              </a:rPr>
              <a:t>面白い」といった実感を</a:t>
            </a:r>
            <a:r>
              <a:rPr lang="ja-JP" altLang="en-US" sz="2800" dirty="0">
                <a:solidFill>
                  <a:srgbClr val="0000FF"/>
                </a:solidFill>
              </a:rPr>
              <a:t>持つようになる。　</a:t>
            </a:r>
          </a:p>
          <a:p>
            <a:pPr>
              <a:lnSpc>
                <a:spcPts val="4000"/>
              </a:lnSpc>
            </a:pPr>
            <a:r>
              <a:rPr lang="ja-JP" altLang="en-US" sz="2800" dirty="0" smtClean="0">
                <a:solidFill>
                  <a:srgbClr val="0000FF"/>
                </a:solidFill>
              </a:rPr>
              <a:t>中堅期</a:t>
            </a:r>
            <a:r>
              <a:rPr lang="ja-JP" altLang="en-US" sz="2800" dirty="0">
                <a:solidFill>
                  <a:srgbClr val="0000FF"/>
                </a:solidFill>
              </a:rPr>
              <a:t>の保健師は，ソーシャルキャピタルの醸成を</a:t>
            </a:r>
            <a:r>
              <a:rPr lang="ja-JP" altLang="en-US" sz="2800" dirty="0" smtClean="0">
                <a:solidFill>
                  <a:srgbClr val="0000FF"/>
                </a:solidFill>
              </a:rPr>
              <a:t>経験する</a:t>
            </a:r>
            <a:r>
              <a:rPr lang="ja-JP" altLang="en-US" sz="2800" dirty="0">
                <a:solidFill>
                  <a:srgbClr val="0000FF"/>
                </a:solidFill>
              </a:rPr>
              <a:t>ことを通して，自らのモチベーションを</a:t>
            </a:r>
            <a:r>
              <a:rPr lang="ja-JP" altLang="en-US" sz="2800" dirty="0" smtClean="0">
                <a:solidFill>
                  <a:srgbClr val="0000FF"/>
                </a:solidFill>
              </a:rPr>
              <a:t>高められること</a:t>
            </a:r>
            <a:r>
              <a:rPr lang="ja-JP" altLang="en-US" sz="2800" dirty="0">
                <a:solidFill>
                  <a:srgbClr val="0000FF"/>
                </a:solidFill>
              </a:rPr>
              <a:t>が期待できる</a:t>
            </a:r>
            <a:r>
              <a:rPr lang="ja-JP" altLang="en-US" sz="2800" dirty="0" smtClean="0">
                <a:solidFill>
                  <a:srgbClr val="0000FF"/>
                </a:solidFill>
              </a:rPr>
              <a:t>。</a:t>
            </a:r>
            <a:endParaRPr kumimoji="1" lang="ja-JP" altLang="en-US" sz="2800" dirty="0">
              <a:solidFill>
                <a:srgbClr val="0000FF"/>
              </a:solidFill>
            </a:endParaRPr>
          </a:p>
        </p:txBody>
      </p:sp>
    </p:spTree>
    <p:extLst>
      <p:ext uri="{BB962C8B-B14F-4D97-AF65-F5344CB8AC3E}">
        <p14:creationId xmlns:p14="http://schemas.microsoft.com/office/powerpoint/2010/main" val="237858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53752"/>
            <a:ext cx="8229600" cy="1143000"/>
          </a:xfrm>
        </p:spPr>
        <p:txBody>
          <a:bodyPr>
            <a:normAutofit/>
          </a:bodyPr>
          <a:lstStyle/>
          <a:p>
            <a:r>
              <a:rPr lang="ja-JP" altLang="en-US" sz="3600" dirty="0">
                <a:solidFill>
                  <a:srgbClr val="FF0000"/>
                </a:solidFill>
              </a:rPr>
              <a:t>統括的な立場にある職員が担うべき役割</a:t>
            </a:r>
            <a:endParaRPr kumimoji="1" lang="ja-JP" altLang="en-US" sz="3600" dirty="0">
              <a:solidFill>
                <a:srgbClr val="FF0000"/>
              </a:solidFill>
            </a:endParaRPr>
          </a:p>
        </p:txBody>
      </p:sp>
      <p:sp>
        <p:nvSpPr>
          <p:cNvPr id="5" name="コンテンツ プレースホルダー 4"/>
          <p:cNvSpPr>
            <a:spLocks noGrp="1"/>
          </p:cNvSpPr>
          <p:nvPr>
            <p:ph idx="1"/>
          </p:nvPr>
        </p:nvSpPr>
        <p:spPr>
          <a:xfrm>
            <a:off x="467544" y="1008112"/>
            <a:ext cx="8229600" cy="6237312"/>
          </a:xfrm>
        </p:spPr>
        <p:txBody>
          <a:bodyPr>
            <a:normAutofit/>
          </a:bodyPr>
          <a:lstStyle/>
          <a:p>
            <a:pPr marL="0" indent="0">
              <a:lnSpc>
                <a:spcPts val="4000"/>
              </a:lnSpc>
              <a:buNone/>
            </a:pPr>
            <a:r>
              <a:rPr lang="ja-JP" altLang="en-US" sz="2800" dirty="0">
                <a:solidFill>
                  <a:srgbClr val="0000FF"/>
                </a:solidFill>
                <a:effectLst>
                  <a:outerShdw blurRad="38100" dist="38100" dir="2700000" algn="tl">
                    <a:srgbClr val="000000">
                      <a:alpha val="43137"/>
                    </a:srgbClr>
                  </a:outerShdw>
                </a:effectLst>
              </a:rPr>
              <a:t>１．人材育成</a:t>
            </a:r>
            <a:r>
              <a:rPr lang="ja-JP" altLang="en-US" sz="2800" dirty="0">
                <a:solidFill>
                  <a:srgbClr val="0000FF"/>
                </a:solidFill>
              </a:rPr>
              <a:t/>
            </a:r>
            <a:br>
              <a:rPr lang="ja-JP" altLang="en-US" sz="2800" dirty="0">
                <a:solidFill>
                  <a:srgbClr val="0000FF"/>
                </a:solidFill>
              </a:rPr>
            </a:br>
            <a:r>
              <a:rPr lang="ja-JP" altLang="en-US" sz="2800" dirty="0">
                <a:solidFill>
                  <a:srgbClr val="0000FF"/>
                </a:solidFill>
              </a:rPr>
              <a:t>　</a:t>
            </a:r>
            <a:r>
              <a:rPr lang="ja-JP" altLang="en-US" sz="2800" dirty="0" smtClean="0">
                <a:solidFill>
                  <a:srgbClr val="0000FF"/>
                </a:solidFill>
              </a:rPr>
              <a:t>　力量</a:t>
            </a:r>
            <a:r>
              <a:rPr lang="ja-JP" altLang="en-US" sz="2800" dirty="0">
                <a:solidFill>
                  <a:srgbClr val="0000FF"/>
                </a:solidFill>
              </a:rPr>
              <a:t>形成を図るため，ひとり一人にあった研修</a:t>
            </a:r>
            <a:r>
              <a:rPr lang="ja-JP" altLang="en-US" sz="2800" dirty="0" smtClean="0">
                <a:solidFill>
                  <a:srgbClr val="0000FF"/>
                </a:solidFill>
              </a:rPr>
              <a:t>の</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機会</a:t>
            </a:r>
            <a:r>
              <a:rPr lang="ja-JP" altLang="en-US" sz="2800" dirty="0">
                <a:solidFill>
                  <a:srgbClr val="0000FF"/>
                </a:solidFill>
              </a:rPr>
              <a:t>を与える</a:t>
            </a:r>
            <a:r>
              <a:rPr lang="ja-JP" altLang="en-US" sz="2800" dirty="0" smtClean="0">
                <a:solidFill>
                  <a:srgbClr val="0000FF"/>
                </a:solidFill>
              </a:rPr>
              <a:t>。</a:t>
            </a:r>
            <a:endParaRPr lang="en-US" altLang="ja-JP" sz="2800" dirty="0" smtClean="0">
              <a:solidFill>
                <a:srgbClr val="0000FF"/>
              </a:solidFill>
            </a:endParaRPr>
          </a:p>
          <a:p>
            <a:pPr marL="0" indent="0">
              <a:lnSpc>
                <a:spcPts val="4000"/>
              </a:lnSpc>
              <a:buNone/>
            </a:pPr>
            <a:r>
              <a:rPr lang="ja-JP" altLang="en-US" sz="2800" dirty="0" smtClean="0">
                <a:solidFill>
                  <a:srgbClr val="0000FF"/>
                </a:solidFill>
                <a:effectLst>
                  <a:outerShdw blurRad="38100" dist="38100" dir="2700000" algn="tl">
                    <a:srgbClr val="000000">
                      <a:alpha val="43137"/>
                    </a:srgbClr>
                  </a:outerShdw>
                </a:effectLst>
              </a:rPr>
              <a:t>２</a:t>
            </a:r>
            <a:r>
              <a:rPr lang="ja-JP" altLang="en-US" sz="2800" dirty="0">
                <a:solidFill>
                  <a:srgbClr val="0000FF"/>
                </a:solidFill>
                <a:effectLst>
                  <a:outerShdw blurRad="38100" dist="38100" dir="2700000" algn="tl">
                    <a:srgbClr val="000000">
                      <a:alpha val="43137"/>
                    </a:srgbClr>
                  </a:outerShdw>
                </a:effectLst>
              </a:rPr>
              <a:t>．組織横断的な意見交換の場</a:t>
            </a:r>
            <a:r>
              <a:rPr lang="ja-JP" altLang="en-US" sz="2800" dirty="0">
                <a:solidFill>
                  <a:srgbClr val="0000FF"/>
                </a:solidFill>
              </a:rPr>
              <a:t/>
            </a:r>
            <a:br>
              <a:rPr lang="ja-JP" altLang="en-US" sz="2800" dirty="0">
                <a:solidFill>
                  <a:srgbClr val="0000FF"/>
                </a:solidFill>
              </a:rPr>
            </a:br>
            <a:r>
              <a:rPr lang="ja-JP" altLang="en-US" sz="2800" dirty="0">
                <a:solidFill>
                  <a:srgbClr val="0000FF"/>
                </a:solidFill>
              </a:rPr>
              <a:t>　</a:t>
            </a:r>
            <a:r>
              <a:rPr lang="ja-JP" altLang="en-US" sz="2800" dirty="0" smtClean="0">
                <a:solidFill>
                  <a:srgbClr val="0000FF"/>
                </a:solidFill>
              </a:rPr>
              <a:t>　分散</a:t>
            </a:r>
            <a:r>
              <a:rPr lang="ja-JP" altLang="en-US" sz="2800" dirty="0">
                <a:solidFill>
                  <a:srgbClr val="0000FF"/>
                </a:solidFill>
              </a:rPr>
              <a:t>配置等によりソーシャルキャピタルの醸成</a:t>
            </a:r>
            <a:r>
              <a:rPr lang="ja-JP" altLang="en-US" sz="2800" dirty="0" smtClean="0">
                <a:solidFill>
                  <a:srgbClr val="0000FF"/>
                </a:solidFill>
              </a:rPr>
              <a:t>に</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関わる</a:t>
            </a:r>
            <a:r>
              <a:rPr lang="ja-JP" altLang="en-US" sz="2800" dirty="0">
                <a:solidFill>
                  <a:srgbClr val="0000FF"/>
                </a:solidFill>
              </a:rPr>
              <a:t>機会がなくならないよう</a:t>
            </a:r>
            <a:r>
              <a:rPr lang="ja-JP" altLang="en-US" sz="2800" dirty="0" smtClean="0">
                <a:solidFill>
                  <a:srgbClr val="0000FF"/>
                </a:solidFill>
              </a:rPr>
              <a:t>，定期的</a:t>
            </a:r>
            <a:r>
              <a:rPr lang="ja-JP" altLang="en-US" sz="2800" dirty="0">
                <a:solidFill>
                  <a:srgbClr val="0000FF"/>
                </a:solidFill>
              </a:rPr>
              <a:t>な</a:t>
            </a:r>
            <a:r>
              <a:rPr lang="ja-JP" altLang="en-US" sz="2800" dirty="0" smtClean="0">
                <a:solidFill>
                  <a:srgbClr val="0000FF"/>
                </a:solidFill>
              </a:rPr>
              <a:t>話し合い</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の</a:t>
            </a:r>
            <a:r>
              <a:rPr lang="ja-JP" altLang="en-US" sz="2800" dirty="0">
                <a:solidFill>
                  <a:srgbClr val="0000FF"/>
                </a:solidFill>
              </a:rPr>
              <a:t>場を設定する。情報交換の場でもある</a:t>
            </a:r>
            <a:r>
              <a:rPr lang="ja-JP" altLang="en-US" sz="2800" dirty="0" smtClean="0">
                <a:solidFill>
                  <a:srgbClr val="0000FF"/>
                </a:solidFill>
              </a:rPr>
              <a:t>。</a:t>
            </a:r>
            <a:endParaRPr lang="en-US" altLang="ja-JP" sz="2800" dirty="0" smtClean="0">
              <a:solidFill>
                <a:srgbClr val="0000FF"/>
              </a:solidFill>
            </a:endParaRPr>
          </a:p>
          <a:p>
            <a:pPr marL="0" indent="0">
              <a:lnSpc>
                <a:spcPts val="4000"/>
              </a:lnSpc>
              <a:buNone/>
            </a:pPr>
            <a:r>
              <a:rPr lang="ja-JP" altLang="en-US" sz="2800" dirty="0" smtClean="0">
                <a:solidFill>
                  <a:srgbClr val="0000FF"/>
                </a:solidFill>
                <a:effectLst>
                  <a:outerShdw blurRad="38100" dist="38100" dir="2700000" algn="tl">
                    <a:srgbClr val="000000">
                      <a:alpha val="43137"/>
                    </a:srgbClr>
                  </a:outerShdw>
                </a:effectLst>
              </a:rPr>
              <a:t>３</a:t>
            </a:r>
            <a:r>
              <a:rPr lang="ja-JP" altLang="en-US" sz="2800" dirty="0">
                <a:solidFill>
                  <a:srgbClr val="0000FF"/>
                </a:solidFill>
                <a:effectLst>
                  <a:outerShdw blurRad="38100" dist="38100" dir="2700000" algn="tl">
                    <a:srgbClr val="000000">
                      <a:alpha val="43137"/>
                    </a:srgbClr>
                  </a:outerShdw>
                </a:effectLst>
              </a:rPr>
              <a:t>．適切な助言・指導</a:t>
            </a:r>
            <a:r>
              <a:rPr lang="ja-JP" altLang="en-US" sz="2800" dirty="0">
                <a:solidFill>
                  <a:srgbClr val="0000FF"/>
                </a:solidFill>
              </a:rPr>
              <a:t/>
            </a:r>
            <a:br>
              <a:rPr lang="ja-JP" altLang="en-US" sz="2800" dirty="0">
                <a:solidFill>
                  <a:srgbClr val="0000FF"/>
                </a:solidFill>
              </a:rPr>
            </a:br>
            <a:r>
              <a:rPr lang="ja-JP" altLang="en-US" sz="2800" dirty="0">
                <a:solidFill>
                  <a:srgbClr val="0000FF"/>
                </a:solidFill>
              </a:rPr>
              <a:t>　</a:t>
            </a:r>
            <a:r>
              <a:rPr lang="ja-JP" altLang="en-US" sz="2800" dirty="0" smtClean="0">
                <a:solidFill>
                  <a:srgbClr val="0000FF"/>
                </a:solidFill>
              </a:rPr>
              <a:t>　困難</a:t>
            </a:r>
            <a:r>
              <a:rPr lang="ja-JP" altLang="en-US" sz="2800" dirty="0">
                <a:solidFill>
                  <a:srgbClr val="0000FF"/>
                </a:solidFill>
              </a:rPr>
              <a:t>事例や健康危機に対する適切な助言・</a:t>
            </a:r>
            <a:r>
              <a:rPr lang="ja-JP" altLang="en-US" sz="2800" dirty="0" smtClean="0">
                <a:solidFill>
                  <a:srgbClr val="0000FF"/>
                </a:solidFill>
              </a:rPr>
              <a:t>指導，</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そして，指示</a:t>
            </a:r>
            <a:r>
              <a:rPr lang="ja-JP" altLang="en-US" sz="2800" dirty="0">
                <a:solidFill>
                  <a:srgbClr val="0000FF"/>
                </a:solidFill>
              </a:rPr>
              <a:t>命令を行う。</a:t>
            </a:r>
            <a:endParaRPr kumimoji="1" lang="ja-JP" altLang="en-US" sz="2800" dirty="0">
              <a:solidFill>
                <a:srgbClr val="0000FF"/>
              </a:solidFill>
            </a:endParaRPr>
          </a:p>
        </p:txBody>
      </p:sp>
    </p:spTree>
    <p:extLst>
      <p:ext uri="{BB962C8B-B14F-4D97-AF65-F5344CB8AC3E}">
        <p14:creationId xmlns:p14="http://schemas.microsoft.com/office/powerpoint/2010/main" val="144266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1564</Words>
  <Application>Microsoft Office PowerPoint</Application>
  <PresentationFormat>画面に合わせる (4:3)</PresentationFormat>
  <Paragraphs>97</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ソーシャル・キャピタルの醸成におけるＯＪＴのあり方</vt:lpstr>
      <vt:lpstr>「ソーシャル・キャピタルの醸成」には </vt:lpstr>
      <vt:lpstr>看護学基礎教育では・・・</vt:lpstr>
      <vt:lpstr>新任期の職員への支援</vt:lpstr>
      <vt:lpstr>新任期の職員への支援</vt:lpstr>
      <vt:lpstr>中堅期の職員が担うべき役割</vt:lpstr>
      <vt:lpstr>中堅期の職員が担うべき役割</vt:lpstr>
      <vt:lpstr>中堅期の職員が担うべき役割</vt:lpstr>
      <vt:lpstr>統括的な立場にある職員が担うべき役割</vt:lpstr>
      <vt:lpstr>統括的な立場にある職員が担うべき役割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新任期の職員への支援</dc:title>
  <dc:creator>Shuji Tounai</dc:creator>
  <cp:lastModifiedBy>Shuji Tounai</cp:lastModifiedBy>
  <cp:revision>36</cp:revision>
  <dcterms:created xsi:type="dcterms:W3CDTF">2014-11-21T14:10:18Z</dcterms:created>
  <dcterms:modified xsi:type="dcterms:W3CDTF">2015-03-01T12:19:09Z</dcterms:modified>
</cp:coreProperties>
</file>