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63" r:id="rId3"/>
    <p:sldId id="262" r:id="rId4"/>
    <p:sldId id="264" r:id="rId5"/>
    <p:sldId id="257" r:id="rId6"/>
    <p:sldId id="258" r:id="rId7"/>
    <p:sldId id="259" r:id="rId8"/>
    <p:sldId id="260" r:id="rId9"/>
    <p:sldId id="261" r:id="rId10"/>
    <p:sldId id="265" r:id="rId11"/>
    <p:sldId id="269" r:id="rId12"/>
    <p:sldId id="268" r:id="rId13"/>
    <p:sldId id="266" r:id="rId14"/>
    <p:sldId id="267" r:id="rId15"/>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0000FF"/>
    <a:srgbClr val="FFFF99"/>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231" autoAdjust="0"/>
  </p:normalViewPr>
  <p:slideViewPr>
    <p:cSldViewPr snapToGrid="0">
      <p:cViewPr>
        <p:scale>
          <a:sx n="40" d="100"/>
          <a:sy n="40" d="100"/>
        </p:scale>
        <p:origin x="-2026" y="-149"/>
      </p:cViewPr>
      <p:guideLst>
        <p:guide orient="horz" pos="2160"/>
        <p:guide pos="2880"/>
      </p:guideLst>
    </p:cSldViewPr>
  </p:slideViewPr>
  <p:notesTextViewPr>
    <p:cViewPr>
      <p:scale>
        <a:sx n="1" d="1"/>
        <a:sy n="1" d="1"/>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3D6083-C21D-48C1-8D17-662134939312}" type="datetimeFigureOut">
              <a:rPr kumimoji="1" lang="ja-JP" altLang="en-US" smtClean="0"/>
              <a:t>2015/3/1</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155089-C089-455E-B204-4D279B3639E3}" type="slidenum">
              <a:rPr kumimoji="1" lang="ja-JP" altLang="en-US" smtClean="0"/>
              <a:t>‹#›</a:t>
            </a:fld>
            <a:endParaRPr kumimoji="1" lang="ja-JP" altLang="en-US"/>
          </a:p>
        </p:txBody>
      </p:sp>
    </p:spTree>
    <p:extLst>
      <p:ext uri="{BB962C8B-B14F-4D97-AF65-F5344CB8AC3E}">
        <p14:creationId xmlns:p14="http://schemas.microsoft.com/office/powerpoint/2010/main" val="397921107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このパワーポイントでは，</a:t>
            </a:r>
            <a:r>
              <a:rPr lang="ja-JP" altLang="en-US" sz="1200" dirty="0" smtClean="0">
                <a:solidFill>
                  <a:srgbClr val="FF0000"/>
                </a:solidFill>
              </a:rPr>
              <a:t>組織の立ち上げや推進員等養成のポイントについて解説をします。</a:t>
            </a:r>
            <a:endParaRPr kumimoji="1" lang="ja-JP" altLang="en-US" dirty="0"/>
          </a:p>
        </p:txBody>
      </p:sp>
      <p:sp>
        <p:nvSpPr>
          <p:cNvPr id="4" name="スライド番号プレースホルダー 3"/>
          <p:cNvSpPr>
            <a:spLocks noGrp="1"/>
          </p:cNvSpPr>
          <p:nvPr>
            <p:ph type="sldNum" sz="quarter" idx="10"/>
          </p:nvPr>
        </p:nvSpPr>
        <p:spPr/>
        <p:txBody>
          <a:bodyPr/>
          <a:lstStyle/>
          <a:p>
            <a:fld id="{A6155089-C089-455E-B204-4D279B3639E3}" type="slidenum">
              <a:rPr kumimoji="1" lang="ja-JP" altLang="en-US" smtClean="0"/>
              <a:t>1</a:t>
            </a:fld>
            <a:endParaRPr kumimoji="1" lang="ja-JP" altLang="en-US"/>
          </a:p>
        </p:txBody>
      </p:sp>
    </p:spTree>
    <p:extLst>
      <p:ext uri="{BB962C8B-B14F-4D97-AF65-F5344CB8AC3E}">
        <p14:creationId xmlns:p14="http://schemas.microsoft.com/office/powerpoint/2010/main" val="1160628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3700"/>
              </a:lnSpc>
            </a:pPr>
            <a:r>
              <a:rPr kumimoji="1" lang="ja-JP" altLang="en-US" sz="1200" dirty="0" smtClean="0">
                <a:solidFill>
                  <a:srgbClr val="FF0000"/>
                </a:solidFill>
              </a:rPr>
              <a:t>養成講座のポイントの２つ目は，</a:t>
            </a:r>
            <a:r>
              <a:rPr kumimoji="1" lang="ja-JP" altLang="en-US" sz="1200" dirty="0" smtClean="0">
                <a:solidFill>
                  <a:srgbClr val="FF3399"/>
                </a:solidFill>
                <a:effectLst>
                  <a:outerShdw blurRad="38100" dist="38100" dir="2700000" algn="tl">
                    <a:srgbClr val="000000">
                      <a:alpha val="43137"/>
                    </a:srgbClr>
                  </a:outerShdw>
                </a:effectLst>
              </a:rPr>
              <a:t>やる気おこしです。</a:t>
            </a:r>
            <a:endParaRPr kumimoji="1" lang="en-US" altLang="ja-JP" sz="1200" dirty="0" smtClean="0">
              <a:solidFill>
                <a:srgbClr val="FF3399"/>
              </a:solidFill>
              <a:effectLst>
                <a:outerShdw blurRad="38100" dist="38100" dir="2700000" algn="tl">
                  <a:srgbClr val="000000">
                    <a:alpha val="43137"/>
                  </a:srgbClr>
                </a:outerShdw>
              </a:effectLst>
            </a:endParaRPr>
          </a:p>
          <a:p>
            <a:pPr>
              <a:lnSpc>
                <a:spcPts val="3700"/>
              </a:lnSpc>
            </a:pPr>
            <a:r>
              <a:rPr kumimoji="1" lang="ja-JP" altLang="en-US" sz="1200" dirty="0" smtClean="0">
                <a:solidFill>
                  <a:srgbClr val="FF3399"/>
                </a:solidFill>
                <a:effectLst>
                  <a:outerShdw blurRad="38100" dist="38100" dir="2700000" algn="tl">
                    <a:srgbClr val="000000">
                      <a:alpha val="43137"/>
                    </a:srgbClr>
                  </a:outerShdw>
                </a:effectLst>
              </a:rPr>
              <a:t>養成講座に参加した</a:t>
            </a:r>
            <a:r>
              <a:rPr lang="ja-JP" altLang="en-US" sz="1200" dirty="0" smtClean="0">
                <a:solidFill>
                  <a:srgbClr val="0000FF"/>
                </a:solidFill>
              </a:rPr>
              <a:t>住民が，関心を持ちやすいように，行政から地域の健康課題や身近な話題の提供を行います。</a:t>
            </a:r>
            <a:endParaRPr lang="en-US" altLang="ja-JP" sz="1200" dirty="0" smtClean="0">
              <a:solidFill>
                <a:srgbClr val="0000FF"/>
              </a:solidFill>
            </a:endParaRPr>
          </a:p>
          <a:p>
            <a:pPr>
              <a:lnSpc>
                <a:spcPts val="3700"/>
              </a:lnSpc>
            </a:pPr>
            <a:r>
              <a:rPr lang="ja-JP" altLang="en-US" sz="1200" dirty="0" smtClean="0">
                <a:solidFill>
                  <a:srgbClr val="0000FF"/>
                </a:solidFill>
              </a:rPr>
              <a:t>必要に応じて外部講師による「住民組織活動について」と題した講話を行い，講座終了後の組織活動に関心を持ってもらうことも有効でしょう。</a:t>
            </a:r>
            <a:endParaRPr lang="en-US" altLang="ja-JP" sz="1200" dirty="0" smtClean="0">
              <a:solidFill>
                <a:srgbClr val="0000FF"/>
              </a:solidFill>
            </a:endParaRPr>
          </a:p>
          <a:p>
            <a:pPr>
              <a:lnSpc>
                <a:spcPts val="3700"/>
              </a:lnSpc>
            </a:pPr>
            <a:r>
              <a:rPr lang="ja-JP" altLang="en-US" sz="1200" dirty="0" smtClean="0">
                <a:solidFill>
                  <a:srgbClr val="0000FF"/>
                </a:solidFill>
              </a:rPr>
              <a:t>毎回の講座では，受け身的に話を聴いて終わりではなく，自身が感じたことや学んだことなどを気軽に話せるような場づくりを心掛けることもポイントです。</a:t>
            </a:r>
            <a:r>
              <a:rPr lang="en-US" altLang="ja-JP" sz="1200" dirty="0" smtClean="0">
                <a:solidFill>
                  <a:srgbClr val="0000FF"/>
                </a:solidFill>
              </a:rPr>
              <a:t/>
            </a:r>
            <a:br>
              <a:rPr lang="en-US" altLang="ja-JP" sz="1200" dirty="0" smtClean="0">
                <a:solidFill>
                  <a:srgbClr val="0000FF"/>
                </a:solidFill>
              </a:rPr>
            </a:br>
            <a:r>
              <a:rPr lang="ja-JP" altLang="en-US" sz="1200" dirty="0" smtClean="0">
                <a:solidFill>
                  <a:srgbClr val="FF3399"/>
                </a:solidFill>
              </a:rPr>
              <a:t>講話を聴いての感想を述べ合うだけでも有効です。</a:t>
            </a:r>
            <a:endParaRPr lang="en-US" altLang="ja-JP" sz="1200" dirty="0" smtClean="0">
              <a:solidFill>
                <a:srgbClr val="FF3399"/>
              </a:solidFill>
            </a:endParaRPr>
          </a:p>
          <a:p>
            <a:pPr>
              <a:lnSpc>
                <a:spcPts val="3700"/>
              </a:lnSpc>
            </a:pPr>
            <a:r>
              <a:rPr lang="ja-JP" altLang="en-US" sz="1200" dirty="0" smtClean="0">
                <a:solidFill>
                  <a:srgbClr val="FF3399"/>
                </a:solidFill>
                <a:effectLst>
                  <a:outerShdw blurRad="38100" dist="38100" dir="2700000" algn="tl">
                    <a:srgbClr val="000000">
                      <a:alpha val="43137"/>
                    </a:srgbClr>
                  </a:outerShdw>
                </a:effectLst>
              </a:rPr>
              <a:t>自分の発言が尊重されることで，俄然「やる気」が出てくる住民も少なくありません。</a:t>
            </a:r>
            <a:endParaRPr lang="en-US" altLang="ja-JP" sz="1200" dirty="0" smtClean="0">
              <a:solidFill>
                <a:srgbClr val="FF3399"/>
              </a:solidFill>
              <a:effectLst>
                <a:outerShdw blurRad="38100" dist="38100" dir="2700000" algn="tl">
                  <a:srgbClr val="000000">
                    <a:alpha val="43137"/>
                  </a:srgbClr>
                </a:outerShdw>
              </a:effectLst>
            </a:endParaRPr>
          </a:p>
          <a:p>
            <a:pPr>
              <a:lnSpc>
                <a:spcPts val="3700"/>
              </a:lnSpc>
            </a:pPr>
            <a:r>
              <a:rPr lang="ja-JP" altLang="en-US" sz="1200" dirty="0" smtClean="0">
                <a:solidFill>
                  <a:srgbClr val="0000FF"/>
                </a:solidFill>
              </a:rPr>
              <a:t>養成講座は通常，シリーズで開催されますが，次回へつなげる内容を明確にし，参加者が次の講座で何を学ぶのかを意識しながら，主体的に教室に参画できるよう</a:t>
            </a:r>
            <a:endParaRPr lang="en-US" altLang="ja-JP" sz="1200" dirty="0" smtClean="0">
              <a:solidFill>
                <a:srgbClr val="0000FF"/>
              </a:solidFill>
            </a:endParaRPr>
          </a:p>
          <a:p>
            <a:pPr>
              <a:lnSpc>
                <a:spcPts val="3700"/>
              </a:lnSpc>
            </a:pPr>
            <a:r>
              <a:rPr lang="ja-JP" altLang="en-US" sz="1200" dirty="0" smtClean="0">
                <a:solidFill>
                  <a:srgbClr val="0000FF"/>
                </a:solidFill>
              </a:rPr>
              <a:t>配慮するといいでしょう。</a:t>
            </a:r>
            <a:endParaRPr lang="en-US" altLang="ja-JP" sz="1200" dirty="0" smtClean="0">
              <a:solidFill>
                <a:srgbClr val="0000FF"/>
              </a:solidFill>
            </a:endParaRPr>
          </a:p>
          <a:p>
            <a:pPr>
              <a:lnSpc>
                <a:spcPts val="3700"/>
              </a:lnSpc>
            </a:pPr>
            <a:r>
              <a:rPr lang="ja-JP" altLang="en-US" sz="1200" dirty="0" smtClean="0">
                <a:solidFill>
                  <a:srgbClr val="0000FF"/>
                </a:solidFill>
              </a:rPr>
              <a:t>講座毎に，何ができるかお互いに意見を出し合い，思いの確認を繰り返しながら，</a:t>
            </a:r>
            <a:r>
              <a:rPr lang="ja-JP" altLang="en-US" sz="1200" dirty="0" smtClean="0">
                <a:solidFill>
                  <a:srgbClr val="FF3399"/>
                </a:solidFill>
                <a:effectLst>
                  <a:outerShdw blurRad="38100" dist="38100" dir="2700000" algn="tl">
                    <a:srgbClr val="000000">
                      <a:alpha val="43137"/>
                    </a:srgbClr>
                  </a:outerShdw>
                </a:effectLst>
              </a:rPr>
              <a:t>組織づくりへの意欲ややる気を盛り上げていくことになります。</a:t>
            </a:r>
          </a:p>
          <a:p>
            <a:pPr>
              <a:lnSpc>
                <a:spcPts val="3700"/>
              </a:lnSpc>
            </a:pPr>
            <a:endParaRPr kumimoji="1" lang="ja-JP" altLang="en-US" sz="1200" dirty="0" smtClean="0">
              <a:solidFill>
                <a:srgbClr val="0000FF"/>
              </a:solidFill>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6155089-C089-455E-B204-4D279B3639E3}" type="slidenum">
              <a:rPr kumimoji="1" lang="ja-JP" altLang="en-US" smtClean="0"/>
              <a:t>10</a:t>
            </a:fld>
            <a:endParaRPr kumimoji="1" lang="ja-JP" altLang="en-US"/>
          </a:p>
        </p:txBody>
      </p:sp>
    </p:spTree>
    <p:extLst>
      <p:ext uri="{BB962C8B-B14F-4D97-AF65-F5344CB8AC3E}">
        <p14:creationId xmlns:p14="http://schemas.microsoft.com/office/powerpoint/2010/main" val="182587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これは，</a:t>
            </a:r>
            <a:r>
              <a:rPr lang="ja-JP" altLang="ja-JP" sz="1200" dirty="0" smtClean="0"/>
              <a:t>母子愛育会</a:t>
            </a:r>
            <a:r>
              <a:rPr lang="ja-JP" altLang="en-US" sz="1200" dirty="0" smtClean="0"/>
              <a:t>が作成している</a:t>
            </a:r>
            <a:r>
              <a:rPr lang="ja-JP" altLang="ja-JP" sz="1200" dirty="0" smtClean="0"/>
              <a:t>「知ろう・活かそう　地区組織」</a:t>
            </a:r>
            <a:r>
              <a:rPr lang="ja-JP" altLang="en-US" sz="1200" dirty="0" smtClean="0"/>
              <a:t>という</a:t>
            </a:r>
            <a:endParaRPr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テキストに紹介されている「</a:t>
            </a:r>
            <a:r>
              <a:rPr lang="ja-JP" altLang="ja-JP" sz="1200" dirty="0" smtClean="0">
                <a:solidFill>
                  <a:srgbClr val="FF0000"/>
                </a:solidFill>
              </a:rPr>
              <a:t>住民組織活動の意義</a:t>
            </a:r>
            <a:r>
              <a:rPr lang="ja-JP" altLang="en-US" sz="1200" dirty="0" smtClean="0">
                <a:solidFill>
                  <a:srgbClr val="FF0000"/>
                </a:solidFill>
              </a:rPr>
              <a:t>」です。</a:t>
            </a:r>
            <a:endParaRPr lang="en-US" altLang="ja-JP" sz="1200" dirty="0" smtClean="0">
              <a:solidFill>
                <a:srgbClr val="FF0000"/>
              </a:solidFill>
            </a:endParaRPr>
          </a:p>
          <a:p>
            <a:pPr marL="0" indent="0">
              <a:buFont typeface="+mj-ea"/>
              <a:buNone/>
            </a:pPr>
            <a:r>
              <a:rPr lang="ja-JP" altLang="en-US" sz="1200" dirty="0" smtClean="0">
                <a:solidFill>
                  <a:srgbClr val="0000FF"/>
                </a:solidFill>
              </a:rPr>
              <a:t>９つの項目が紹介されていますが，多くの住民組織に共通するものでしょう。</a:t>
            </a:r>
            <a:endParaRPr lang="en-US" altLang="ja-JP" sz="1200" dirty="0" smtClean="0">
              <a:solidFill>
                <a:srgbClr val="0000FF"/>
              </a:solidFill>
            </a:endParaRPr>
          </a:p>
          <a:p>
            <a:pPr marL="0" indent="0">
              <a:buFont typeface="+mj-ea"/>
              <a:buNone/>
            </a:pPr>
            <a:r>
              <a:rPr lang="ja-JP" altLang="en-US" sz="1200" dirty="0" smtClean="0">
                <a:solidFill>
                  <a:srgbClr val="0000FF"/>
                </a:solidFill>
              </a:rPr>
              <a:t>　人の役に立っていることを実感する</a:t>
            </a:r>
          </a:p>
          <a:p>
            <a:pPr marL="0" indent="0">
              <a:buFont typeface="+mj-ea"/>
              <a:buNone/>
            </a:pPr>
            <a:r>
              <a:rPr lang="ja-JP" altLang="en-US" sz="1200" dirty="0" smtClean="0">
                <a:solidFill>
                  <a:srgbClr val="0000FF"/>
                </a:solidFill>
              </a:rPr>
              <a:t>　達成感や満足感が得られる</a:t>
            </a:r>
          </a:p>
          <a:p>
            <a:pPr marL="0" indent="0">
              <a:buFont typeface="+mj-ea"/>
              <a:buNone/>
            </a:pPr>
            <a:r>
              <a:rPr lang="ja-JP" altLang="en-US" sz="1200" dirty="0" smtClean="0">
                <a:solidFill>
                  <a:srgbClr val="0000FF"/>
                </a:solidFill>
              </a:rPr>
              <a:t>　自分が思ったり考えたりしていることを，活動を通して実現する</a:t>
            </a:r>
            <a:endParaRPr lang="en-US" altLang="ja-JP" sz="1200" dirty="0" smtClean="0">
              <a:solidFill>
                <a:srgbClr val="0000FF"/>
              </a:solidFill>
            </a:endParaRPr>
          </a:p>
          <a:p>
            <a:pPr marL="0" indent="0">
              <a:buFont typeface="+mj-ea"/>
              <a:buNone/>
            </a:pPr>
            <a:r>
              <a:rPr lang="ja-JP" altLang="en-US" sz="1200" dirty="0" smtClean="0">
                <a:solidFill>
                  <a:srgbClr val="0000FF"/>
                </a:solidFill>
              </a:rPr>
              <a:t>　　　すなわち，自己実現につながる</a:t>
            </a:r>
          </a:p>
          <a:p>
            <a:pPr marL="0" indent="0">
              <a:buFont typeface="+mj-ea"/>
              <a:buNone/>
            </a:pPr>
            <a:r>
              <a:rPr lang="ja-JP" altLang="en-US" sz="1200" dirty="0" smtClean="0">
                <a:solidFill>
                  <a:srgbClr val="0000FF"/>
                </a:solidFill>
              </a:rPr>
              <a:t>　話し合いや活動場面で，自分の役割や出番がある</a:t>
            </a:r>
          </a:p>
          <a:p>
            <a:pPr marL="0" indent="0">
              <a:buFont typeface="+mj-ea"/>
              <a:buNone/>
            </a:pPr>
            <a:r>
              <a:rPr lang="ja-JP" altLang="en-US" sz="1200" dirty="0" smtClean="0">
                <a:solidFill>
                  <a:srgbClr val="0000FF"/>
                </a:solidFill>
              </a:rPr>
              <a:t>　居心地が良く，安心・安全で心やすらぐ時間がある</a:t>
            </a:r>
          </a:p>
          <a:p>
            <a:pPr marL="0" indent="0">
              <a:buFont typeface="+mj-ea"/>
              <a:buNone/>
            </a:pPr>
            <a:r>
              <a:rPr lang="ja-JP" altLang="en-US" sz="1200" dirty="0" smtClean="0">
                <a:solidFill>
                  <a:srgbClr val="0000FF"/>
                </a:solidFill>
              </a:rPr>
              <a:t>　学習により新たな知識や知見が得られる</a:t>
            </a:r>
          </a:p>
          <a:p>
            <a:pPr marL="0" indent="0">
              <a:buFont typeface="+mj-ea"/>
              <a:buNone/>
            </a:pPr>
            <a:r>
              <a:rPr lang="ja-JP" altLang="en-US" sz="1200" dirty="0" smtClean="0">
                <a:solidFill>
                  <a:srgbClr val="0000FF"/>
                </a:solidFill>
              </a:rPr>
              <a:t>　自身と家族の健康にプラスになる</a:t>
            </a:r>
          </a:p>
          <a:p>
            <a:pPr marL="0" indent="0">
              <a:buFont typeface="+mj-ea"/>
              <a:buNone/>
            </a:pPr>
            <a:r>
              <a:rPr lang="ja-JP" altLang="en-US" sz="1200" dirty="0" smtClean="0">
                <a:solidFill>
                  <a:srgbClr val="0000FF"/>
                </a:solidFill>
              </a:rPr>
              <a:t>　仲間との出会いとつながりが生まれる</a:t>
            </a:r>
          </a:p>
          <a:p>
            <a:pPr marL="0" indent="0">
              <a:buFont typeface="+mj-ea"/>
              <a:buNone/>
            </a:pPr>
            <a:r>
              <a:rPr lang="ja-JP" altLang="en-US" sz="1200" dirty="0" smtClean="0">
                <a:solidFill>
                  <a:srgbClr val="0000FF"/>
                </a:solidFill>
              </a:rPr>
              <a:t>　行政との関係が近くなって気軽に相談できる</a:t>
            </a:r>
            <a:endParaRPr lang="en-US" altLang="ja-JP" sz="1200" dirty="0" smtClean="0">
              <a:solidFill>
                <a:srgbClr val="0000FF"/>
              </a:solidFill>
            </a:endParaRPr>
          </a:p>
          <a:p>
            <a:pPr marL="0" indent="0">
              <a:buFont typeface="+mj-ea"/>
              <a:buNone/>
            </a:pPr>
            <a:r>
              <a:rPr lang="ja-JP" altLang="en-US" sz="1200" dirty="0" smtClean="0">
                <a:solidFill>
                  <a:srgbClr val="0000FF"/>
                </a:solidFill>
              </a:rPr>
              <a:t>これらの住民組織活動の意義を，養成講座のなかで，折に触れて学び，活動を通して実感することで，その後の住民組織活動につながることが期待できます。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6155089-C089-455E-B204-4D279B3639E3}" type="slidenum">
              <a:rPr kumimoji="1" lang="ja-JP" altLang="en-US" smtClean="0"/>
              <a:t>11</a:t>
            </a:fld>
            <a:endParaRPr kumimoji="1" lang="ja-JP" altLang="en-US"/>
          </a:p>
        </p:txBody>
      </p:sp>
    </p:spTree>
    <p:extLst>
      <p:ext uri="{BB962C8B-B14F-4D97-AF65-F5344CB8AC3E}">
        <p14:creationId xmlns:p14="http://schemas.microsoft.com/office/powerpoint/2010/main" val="575613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この表は，</a:t>
            </a:r>
            <a:r>
              <a:rPr kumimoji="1" lang="ja-JP" altLang="en-US" sz="1200" dirty="0" smtClean="0">
                <a:solidFill>
                  <a:srgbClr val="FF0000"/>
                </a:solidFill>
              </a:rPr>
              <a:t>ジェンダーとソーシャル・キャピタルの関係についてまとめたものです。</a:t>
            </a:r>
            <a:endParaRPr kumimoji="1" lang="en-US" altLang="ja-JP" sz="1200" dirty="0" smtClean="0">
              <a:solidFill>
                <a:srgbClr val="FF0000"/>
              </a:solidFill>
            </a:endParaRPr>
          </a:p>
          <a:p>
            <a:r>
              <a:rPr kumimoji="1" lang="ja-JP" altLang="en-US" sz="1200" dirty="0" smtClean="0">
                <a:solidFill>
                  <a:srgbClr val="FF0000"/>
                </a:solidFill>
              </a:rPr>
              <a:t>これまで，住民組織活動は多くの場合，女性が大多数を占めていました。</a:t>
            </a:r>
            <a:endParaRPr kumimoji="1" lang="en-US" altLang="ja-JP" sz="1200" dirty="0" smtClean="0">
              <a:solidFill>
                <a:srgbClr val="FF0000"/>
              </a:solidFill>
            </a:endParaRPr>
          </a:p>
          <a:p>
            <a:r>
              <a:rPr kumimoji="1" lang="ja-JP" altLang="en-US" sz="1200" dirty="0" smtClean="0">
                <a:solidFill>
                  <a:srgbClr val="FF0000"/>
                </a:solidFill>
              </a:rPr>
              <a:t>行政の保健師や栄養士も女性であることとが多く，住民組織の育成・支援や協働においては，同じジェンダーの住民を相手にしていたことになります。</a:t>
            </a:r>
            <a:endParaRPr kumimoji="1" lang="en-US" altLang="ja-JP" sz="1200" dirty="0" smtClean="0">
              <a:solidFill>
                <a:srgbClr val="FF0000"/>
              </a:solidFill>
            </a:endParaRPr>
          </a:p>
          <a:p>
            <a:r>
              <a:rPr kumimoji="1" lang="ja-JP" altLang="en-US" dirty="0" smtClean="0"/>
              <a:t>これからの時代は，男性を住民組織活動にどう巻き込むかが重要になってきています。こうした意味で，ソーシャル・キャピタルにおけるジェンダーの違いをより意識しておくことが大切です。</a:t>
            </a:r>
            <a:endParaRPr kumimoji="1" lang="en-US" altLang="ja-JP" dirty="0" smtClean="0"/>
          </a:p>
          <a:p>
            <a:r>
              <a:rPr kumimoji="1" lang="ja-JP" altLang="en-US" dirty="0" smtClean="0"/>
              <a:t>女性と対比する形で，男性のソーシャル・キャピタルの特徴を紹介します。</a:t>
            </a:r>
            <a:endParaRPr kumimoji="1" lang="en-US" altLang="ja-JP" dirty="0" smtClean="0"/>
          </a:p>
          <a:p>
            <a:pPr rtl="0" eaLnBrk="1" fontAlgn="ctr" latinLnBrk="0" hangingPunct="1"/>
            <a:r>
              <a:rPr kumimoji="1" lang="ja-JP" altLang="en-US" sz="1200" b="0" i="0" u="none" strike="noStrike" kern="1200" dirty="0" smtClean="0">
                <a:solidFill>
                  <a:schemeClr val="tx1"/>
                </a:solidFill>
                <a:effectLst/>
                <a:latin typeface="+mn-lt"/>
                <a:ea typeface="+mn-ea"/>
                <a:cs typeface="+mn-cs"/>
              </a:rPr>
              <a:t>まず，</a:t>
            </a:r>
            <a:r>
              <a:rPr kumimoji="1" lang="ja-JP" altLang="ja-JP" sz="1200" b="0" i="0" u="none" strike="noStrike" kern="1200" dirty="0" smtClean="0">
                <a:solidFill>
                  <a:schemeClr val="tx1"/>
                </a:solidFill>
                <a:effectLst/>
                <a:latin typeface="+mn-lt"/>
                <a:ea typeface="+mn-ea"/>
                <a:cs typeface="+mn-cs"/>
              </a:rPr>
              <a:t>男性</a:t>
            </a:r>
            <a:r>
              <a:rPr kumimoji="1" lang="ja-JP" altLang="en-US" sz="1200" b="0" i="0" u="none" strike="noStrike" kern="1200" dirty="0" smtClean="0">
                <a:solidFill>
                  <a:schemeClr val="tx1"/>
                </a:solidFill>
                <a:effectLst/>
                <a:latin typeface="+mn-lt"/>
                <a:ea typeface="+mn-ea"/>
                <a:cs typeface="+mn-cs"/>
              </a:rPr>
              <a:t>は，</a:t>
            </a:r>
            <a:r>
              <a:rPr kumimoji="1" lang="ja-JP" altLang="ja-JP" sz="1200" b="0" i="0" u="none" strike="noStrike" kern="1200" dirty="0" smtClean="0">
                <a:solidFill>
                  <a:schemeClr val="tx1"/>
                </a:solidFill>
                <a:effectLst/>
                <a:latin typeface="+mn-lt"/>
                <a:ea typeface="+mn-ea"/>
                <a:cs typeface="+mn-cs"/>
              </a:rPr>
              <a:t>群れ</a:t>
            </a:r>
            <a:r>
              <a:rPr kumimoji="1" lang="ja-JP" altLang="en-US" sz="1200" b="0" i="0" u="none" strike="noStrike" kern="1200" dirty="0" smtClean="0">
                <a:solidFill>
                  <a:schemeClr val="tx1"/>
                </a:solidFill>
                <a:effectLst/>
                <a:latin typeface="+mn-lt"/>
                <a:ea typeface="+mn-ea"/>
                <a:cs typeface="+mn-cs"/>
              </a:rPr>
              <a:t>ることを好まず，</a:t>
            </a:r>
            <a:r>
              <a:rPr kumimoji="1" lang="ja-JP" altLang="ja-JP" sz="1200" b="0" i="0" u="none" strike="noStrike" kern="1200" dirty="0" smtClean="0">
                <a:solidFill>
                  <a:schemeClr val="tx1"/>
                </a:solidFill>
                <a:effectLst/>
                <a:latin typeface="+mn-lt"/>
                <a:ea typeface="+mn-ea"/>
                <a:cs typeface="+mn-cs"/>
              </a:rPr>
              <a:t>一人で行動</a:t>
            </a:r>
            <a:r>
              <a:rPr kumimoji="1" lang="ja-JP" altLang="en-US" sz="1200" b="0" i="0" u="none" strike="noStrike" kern="1200" dirty="0" smtClean="0">
                <a:solidFill>
                  <a:schemeClr val="tx1"/>
                </a:solidFill>
                <a:effectLst/>
                <a:latin typeface="+mn-lt"/>
                <a:ea typeface="+mn-ea"/>
                <a:cs typeface="+mn-cs"/>
              </a:rPr>
              <a:t>することが多い。</a:t>
            </a:r>
            <a:endParaRPr kumimoji="1" lang="en-US" altLang="ja-JP" sz="1200" b="0" i="0" u="none" strike="noStrike" kern="1200" dirty="0" smtClean="0">
              <a:solidFill>
                <a:schemeClr val="tx1"/>
              </a:solidFill>
              <a:effectLst/>
              <a:latin typeface="+mn-lt"/>
              <a:ea typeface="+mn-ea"/>
              <a:cs typeface="+mn-cs"/>
            </a:endParaRPr>
          </a:p>
          <a:p>
            <a:pPr rtl="0" eaLnBrk="1" fontAlgn="ctr" latinLnBrk="0" hangingPunct="1"/>
            <a:r>
              <a:rPr kumimoji="1" lang="ja-JP" altLang="ja-JP" sz="1200" b="0" i="0" u="none" strike="noStrike" kern="1200" dirty="0" smtClean="0">
                <a:solidFill>
                  <a:schemeClr val="tx1"/>
                </a:solidFill>
                <a:effectLst/>
                <a:latin typeface="+mn-lt"/>
                <a:ea typeface="+mn-ea"/>
                <a:cs typeface="+mn-cs"/>
              </a:rPr>
              <a:t>関係性に学べ</a:t>
            </a:r>
            <a:r>
              <a:rPr kumimoji="1" lang="ja-JP" altLang="en-US" sz="1200" b="0" i="0" u="none" strike="noStrike" kern="1200" dirty="0" smtClean="0">
                <a:solidFill>
                  <a:schemeClr val="tx1"/>
                </a:solidFill>
                <a:effectLst/>
                <a:latin typeface="+mn-lt"/>
                <a:ea typeface="+mn-ea"/>
                <a:cs typeface="+mn-cs"/>
              </a:rPr>
              <a:t>ず，</a:t>
            </a:r>
            <a:r>
              <a:rPr kumimoji="1" lang="ja-JP" altLang="ja-JP" sz="1200" b="0" i="0" u="none" strike="noStrike" kern="1200" dirty="0" smtClean="0">
                <a:solidFill>
                  <a:schemeClr val="tx1"/>
                </a:solidFill>
                <a:effectLst/>
                <a:latin typeface="+mn-lt"/>
                <a:ea typeface="+mn-ea"/>
                <a:cs typeface="+mn-cs"/>
              </a:rPr>
              <a:t>一人で抱え込み，</a:t>
            </a:r>
            <a:r>
              <a:rPr kumimoji="1" lang="ja-JP" altLang="en-US" sz="1200" b="0" i="0" u="none" strike="noStrike" kern="1200" dirty="0" smtClean="0">
                <a:solidFill>
                  <a:schemeClr val="tx1"/>
                </a:solidFill>
                <a:effectLst/>
                <a:latin typeface="+mn-lt"/>
                <a:ea typeface="+mn-ea"/>
                <a:cs typeface="+mn-cs"/>
              </a:rPr>
              <a:t>人に</a:t>
            </a:r>
            <a:r>
              <a:rPr kumimoji="1" lang="ja-JP" altLang="ja-JP" sz="1200" b="0" i="0" u="none" strike="noStrike" kern="1200" dirty="0" smtClean="0">
                <a:solidFill>
                  <a:schemeClr val="tx1"/>
                </a:solidFill>
                <a:effectLst/>
                <a:latin typeface="+mn-lt"/>
                <a:ea typeface="+mn-ea"/>
                <a:cs typeface="+mn-cs"/>
              </a:rPr>
              <a:t>相談できない</a:t>
            </a:r>
            <a:r>
              <a:rPr kumimoji="1" lang="ja-JP" altLang="en-US" sz="1200" b="0" i="0" u="none" strike="noStrike" kern="1200" dirty="0" smtClean="0">
                <a:solidFill>
                  <a:schemeClr val="tx1"/>
                </a:solidFill>
                <a:effectLst/>
                <a:latin typeface="+mn-lt"/>
                <a:ea typeface="+mn-ea"/>
                <a:cs typeface="+mn-cs"/>
              </a:rPr>
              <a:t>。</a:t>
            </a:r>
            <a:endParaRPr kumimoji="1" lang="ja-JP" altLang="ja-JP" sz="1200" b="0" i="0" u="none" strike="noStrike" kern="1200" dirty="0" smtClean="0">
              <a:solidFill>
                <a:schemeClr val="tx1"/>
              </a:solidFill>
              <a:effectLst/>
              <a:latin typeface="+mn-lt"/>
              <a:ea typeface="+mn-ea"/>
              <a:cs typeface="+mn-cs"/>
            </a:endParaRPr>
          </a:p>
          <a:p>
            <a:pPr rtl="0" eaLnBrk="1" fontAlgn="ctr" latinLnBrk="0" hangingPunct="1"/>
            <a:r>
              <a:rPr kumimoji="1" lang="ja-JP" altLang="ja-JP" sz="1200" b="0" i="0" u="none" strike="noStrike" kern="1200" dirty="0" smtClean="0">
                <a:solidFill>
                  <a:schemeClr val="tx1"/>
                </a:solidFill>
                <a:effectLst/>
                <a:latin typeface="+mn-lt"/>
                <a:ea typeface="+mn-ea"/>
                <a:cs typeface="+mn-cs"/>
              </a:rPr>
              <a:t>顕示欲・独占欲・性欲などが強</a:t>
            </a:r>
            <a:r>
              <a:rPr kumimoji="1" lang="ja-JP" altLang="en-US" sz="1200" b="0" i="0" u="none" strike="noStrike" kern="1200" dirty="0" smtClean="0">
                <a:solidFill>
                  <a:schemeClr val="tx1"/>
                </a:solidFill>
                <a:effectLst/>
                <a:latin typeface="+mn-lt"/>
                <a:ea typeface="+mn-ea"/>
                <a:cs typeface="+mn-cs"/>
              </a:rPr>
              <a:t>く，</a:t>
            </a:r>
            <a:r>
              <a:rPr kumimoji="1" lang="ja-JP" altLang="ja-JP" sz="1200" b="0" i="0" u="none" strike="noStrike" kern="1200" dirty="0" smtClean="0">
                <a:solidFill>
                  <a:schemeClr val="tx1"/>
                </a:solidFill>
                <a:effectLst/>
                <a:latin typeface="+mn-lt"/>
                <a:ea typeface="+mn-ea"/>
                <a:cs typeface="+mn-cs"/>
              </a:rPr>
              <a:t>プライドが高い生き物</a:t>
            </a:r>
            <a:r>
              <a:rPr kumimoji="1" lang="ja-JP" altLang="en-US" sz="1200" b="0" i="0" u="none" strike="noStrike" kern="1200" dirty="0" smtClean="0">
                <a:solidFill>
                  <a:schemeClr val="tx1"/>
                </a:solidFill>
                <a:effectLst/>
                <a:latin typeface="+mn-lt"/>
                <a:ea typeface="+mn-ea"/>
                <a:cs typeface="+mn-cs"/>
              </a:rPr>
              <a:t>です。</a:t>
            </a:r>
            <a:endParaRPr kumimoji="1" lang="ja-JP" altLang="ja-JP" sz="1200" b="0" i="0" u="none" strike="noStrike" kern="1200" dirty="0" smtClean="0">
              <a:solidFill>
                <a:schemeClr val="tx1"/>
              </a:solidFill>
              <a:effectLst/>
              <a:latin typeface="+mn-lt"/>
              <a:ea typeface="+mn-ea"/>
              <a:cs typeface="+mn-cs"/>
            </a:endParaRPr>
          </a:p>
          <a:p>
            <a:pPr rtl="0" eaLnBrk="1" fontAlgn="ctr" latinLnBrk="0" hangingPunct="1"/>
            <a:r>
              <a:rPr kumimoji="1" lang="ja-JP" altLang="en-US" sz="1200" b="0" i="0" u="none" strike="noStrike" kern="1200" dirty="0" smtClean="0">
                <a:solidFill>
                  <a:schemeClr val="tx1"/>
                </a:solidFill>
                <a:effectLst>
                  <a:outerShdw blurRad="38100" dist="38100" dir="2700000" algn="tl" rotWithShape="0">
                    <a:srgbClr val="000000">
                      <a:alpha val="43000"/>
                    </a:srgbClr>
                  </a:outerShdw>
                </a:effectLst>
                <a:latin typeface="+mn-lt"/>
                <a:ea typeface="+mn-ea"/>
                <a:cs typeface="+mn-cs"/>
              </a:rPr>
              <a:t>女性が，組織の中で自らの役割を上手に見いだせるのに対して，男性は，組織の中での役割や</a:t>
            </a:r>
            <a:r>
              <a:rPr kumimoji="1" lang="ja-JP" altLang="ja-JP" sz="1200" b="0" i="0" u="none" strike="noStrike" kern="1200" dirty="0" smtClean="0">
                <a:solidFill>
                  <a:schemeClr val="tx1"/>
                </a:solidFill>
                <a:effectLst>
                  <a:outerShdw blurRad="38100" dist="38100" dir="2700000" algn="tl" rotWithShape="0">
                    <a:srgbClr val="000000">
                      <a:alpha val="43000"/>
                    </a:srgbClr>
                  </a:outerShdw>
                </a:effectLst>
                <a:latin typeface="+mn-lt"/>
                <a:ea typeface="+mn-ea"/>
                <a:cs typeface="+mn-cs"/>
              </a:rPr>
              <a:t>活動目的を</a:t>
            </a:r>
            <a:r>
              <a:rPr kumimoji="1" lang="ja-JP" altLang="en-US" sz="1200" b="0" i="0" u="none" strike="noStrike" kern="1200" dirty="0" smtClean="0">
                <a:solidFill>
                  <a:schemeClr val="tx1"/>
                </a:solidFill>
                <a:effectLst>
                  <a:outerShdw blurRad="38100" dist="38100" dir="2700000" algn="tl" rotWithShape="0">
                    <a:srgbClr val="000000">
                      <a:alpha val="43000"/>
                    </a:srgbClr>
                  </a:outerShdw>
                </a:effectLst>
                <a:latin typeface="+mn-lt"/>
                <a:ea typeface="+mn-ea"/>
                <a:cs typeface="+mn-cs"/>
              </a:rPr>
              <a:t>明確に</a:t>
            </a:r>
            <a:r>
              <a:rPr kumimoji="1" lang="ja-JP" altLang="ja-JP" sz="1200" b="0" i="0" u="none" strike="noStrike" kern="1200" dirty="0" smtClean="0">
                <a:solidFill>
                  <a:schemeClr val="tx1"/>
                </a:solidFill>
                <a:effectLst>
                  <a:outerShdw blurRad="38100" dist="38100" dir="2700000" algn="tl" rotWithShape="0">
                    <a:srgbClr val="000000">
                      <a:alpha val="43000"/>
                    </a:srgbClr>
                  </a:outerShdw>
                </a:effectLst>
                <a:latin typeface="+mn-lt"/>
                <a:ea typeface="+mn-ea"/>
                <a:cs typeface="+mn-cs"/>
              </a:rPr>
              <a:t>示す</a:t>
            </a:r>
            <a:r>
              <a:rPr kumimoji="1" lang="ja-JP" altLang="en-US" sz="1200" b="0" i="0" u="none" strike="noStrike" kern="1200" dirty="0" smtClean="0">
                <a:solidFill>
                  <a:schemeClr val="tx1"/>
                </a:solidFill>
                <a:effectLst>
                  <a:outerShdw blurRad="38100" dist="38100" dir="2700000" algn="tl" rotWithShape="0">
                    <a:srgbClr val="000000">
                      <a:alpha val="43000"/>
                    </a:srgbClr>
                  </a:outerShdw>
                </a:effectLst>
                <a:latin typeface="+mn-lt"/>
                <a:ea typeface="+mn-ea"/>
                <a:cs typeface="+mn-cs"/>
              </a:rPr>
              <a:t>ことが必要です</a:t>
            </a:r>
            <a:endParaRPr kumimoji="1" lang="en-US" altLang="ja-JP" sz="1200" b="0" i="0" u="none" strike="noStrike" kern="1200" dirty="0" smtClean="0">
              <a:solidFill>
                <a:schemeClr val="tx1"/>
              </a:solidFill>
              <a:effectLst>
                <a:outerShdw blurRad="38100" dist="38100" dir="2700000" algn="tl" rotWithShape="0">
                  <a:srgbClr val="000000">
                    <a:alpha val="43000"/>
                  </a:srgbClr>
                </a:outerShdw>
              </a:effectLst>
              <a:latin typeface="+mn-lt"/>
              <a:ea typeface="+mn-ea"/>
              <a:cs typeface="+mn-cs"/>
            </a:endParaRPr>
          </a:p>
          <a:p>
            <a:pPr rtl="0" eaLnBrk="1" fontAlgn="ctr" latinLnBrk="0" hangingPunct="1"/>
            <a:r>
              <a:rPr kumimoji="1" lang="ja-JP" altLang="en-US" sz="1200" b="0" i="0" u="none" strike="noStrike" kern="1200" dirty="0" smtClean="0">
                <a:solidFill>
                  <a:schemeClr val="tx1"/>
                </a:solidFill>
                <a:effectLst/>
                <a:latin typeface="+mn-lt"/>
                <a:ea typeface="+mn-ea"/>
                <a:cs typeface="+mn-cs"/>
              </a:rPr>
              <a:t>リタイアした後も，</a:t>
            </a:r>
            <a:r>
              <a:rPr kumimoji="1" lang="ja-JP" altLang="ja-JP" sz="1200" b="0" i="0" u="none" strike="noStrike" kern="1200" dirty="0" smtClean="0">
                <a:solidFill>
                  <a:schemeClr val="tx1"/>
                </a:solidFill>
                <a:effectLst>
                  <a:outerShdw blurRad="38100" dist="38100" dir="2700000" algn="tl" rotWithShape="0">
                    <a:srgbClr val="000000">
                      <a:alpha val="43000"/>
                    </a:srgbClr>
                  </a:outerShdw>
                </a:effectLst>
                <a:latin typeface="+mn-lt"/>
                <a:ea typeface="+mn-ea"/>
                <a:cs typeface="+mn-cs"/>
              </a:rPr>
              <a:t>名刺</a:t>
            </a:r>
            <a:r>
              <a:rPr kumimoji="1" lang="ja-JP" altLang="en-US" sz="1200" b="0" i="0" u="none" strike="noStrike" kern="1200" dirty="0" smtClean="0">
                <a:solidFill>
                  <a:schemeClr val="tx1"/>
                </a:solidFill>
                <a:effectLst>
                  <a:outerShdw blurRad="38100" dist="38100" dir="2700000" algn="tl" rotWithShape="0">
                    <a:srgbClr val="000000">
                      <a:alpha val="43000"/>
                    </a:srgbClr>
                  </a:outerShdw>
                </a:effectLst>
                <a:latin typeface="+mn-lt"/>
                <a:ea typeface="+mn-ea"/>
                <a:cs typeface="+mn-cs"/>
              </a:rPr>
              <a:t>や</a:t>
            </a:r>
            <a:r>
              <a:rPr kumimoji="1" lang="ja-JP" altLang="ja-JP" sz="1200" b="0" i="0" u="none" strike="noStrike" kern="1200" dirty="0" smtClean="0">
                <a:solidFill>
                  <a:schemeClr val="tx1"/>
                </a:solidFill>
                <a:effectLst>
                  <a:outerShdw blurRad="38100" dist="38100" dir="2700000" algn="tl" rotWithShape="0">
                    <a:srgbClr val="000000">
                      <a:alpha val="43000"/>
                    </a:srgbClr>
                  </a:outerShdw>
                </a:effectLst>
                <a:latin typeface="+mn-lt"/>
                <a:ea typeface="+mn-ea"/>
                <a:cs typeface="+mn-cs"/>
              </a:rPr>
              <a:t>肩書</a:t>
            </a:r>
            <a:r>
              <a:rPr kumimoji="1" lang="ja-JP" altLang="en-US" sz="1200" b="0" i="0" u="none" strike="noStrike" kern="1200" dirty="0" smtClean="0">
                <a:solidFill>
                  <a:schemeClr val="tx1"/>
                </a:solidFill>
                <a:effectLst>
                  <a:outerShdw blurRad="38100" dist="38100" dir="2700000" algn="tl" rotWithShape="0">
                    <a:srgbClr val="000000">
                      <a:alpha val="43000"/>
                    </a:srgbClr>
                  </a:outerShdw>
                </a:effectLst>
                <a:latin typeface="+mn-lt"/>
                <a:ea typeface="+mn-ea"/>
                <a:cs typeface="+mn-cs"/>
              </a:rPr>
              <a:t>にこだわることが少なくありません。</a:t>
            </a:r>
            <a:endParaRPr kumimoji="1" lang="en-US" altLang="ja-JP" sz="1200" b="0" i="0" u="none" strike="noStrike" kern="1200" dirty="0" smtClean="0">
              <a:solidFill>
                <a:schemeClr val="tx1"/>
              </a:solidFill>
              <a:effectLst>
                <a:outerShdw blurRad="38100" dist="38100" dir="2700000" algn="tl" rotWithShape="0">
                  <a:srgbClr val="000000">
                    <a:alpha val="43000"/>
                  </a:srgbClr>
                </a:outerShdw>
              </a:effectLst>
              <a:latin typeface="+mn-lt"/>
              <a:ea typeface="+mn-ea"/>
              <a:cs typeface="+mn-cs"/>
            </a:endParaRPr>
          </a:p>
          <a:p>
            <a:pPr rtl="0" eaLnBrk="1" fontAlgn="ctr" latinLnBrk="0" hangingPunct="1"/>
            <a:r>
              <a:rPr kumimoji="1" lang="ja-JP" altLang="ja-JP" sz="1200" b="0" i="0" u="none" strike="noStrike" kern="1200" dirty="0" smtClean="0">
                <a:solidFill>
                  <a:schemeClr val="tx1"/>
                </a:solidFill>
                <a:effectLst/>
                <a:latin typeface="+mn-lt"/>
                <a:ea typeface="+mn-ea"/>
                <a:cs typeface="+mn-cs"/>
              </a:rPr>
              <a:t>人に言われても変われない</a:t>
            </a:r>
            <a:r>
              <a:rPr kumimoji="1" lang="ja-JP" altLang="en-US" sz="1200" b="0" i="0" u="none" strike="noStrike" kern="1200" dirty="0" smtClean="0">
                <a:solidFill>
                  <a:schemeClr val="tx1"/>
                </a:solidFill>
                <a:effectLst/>
                <a:latin typeface="+mn-lt"/>
                <a:ea typeface="+mn-ea"/>
                <a:cs typeface="+mn-cs"/>
              </a:rPr>
              <a:t>くせに，</a:t>
            </a:r>
            <a:r>
              <a:rPr kumimoji="1" lang="ja-JP" altLang="ja-JP" sz="1200" b="0" i="0" u="none" strike="noStrike" kern="1200" dirty="0" smtClean="0">
                <a:solidFill>
                  <a:schemeClr val="tx1"/>
                </a:solidFill>
                <a:effectLst>
                  <a:outerShdw blurRad="38100" dist="38100" dir="2700000" algn="tl" rotWithShape="0">
                    <a:srgbClr val="000000">
                      <a:alpha val="43000"/>
                    </a:srgbClr>
                  </a:outerShdw>
                </a:effectLst>
                <a:latin typeface="+mn-lt"/>
                <a:ea typeface="+mn-ea"/>
                <a:cs typeface="+mn-cs"/>
              </a:rPr>
              <a:t>おだてられないと，いじける</a:t>
            </a:r>
            <a:r>
              <a:rPr kumimoji="1" lang="ja-JP" altLang="en-US" sz="1200" b="0" i="0" u="none" strike="noStrike" kern="1200" dirty="0" smtClean="0">
                <a:solidFill>
                  <a:schemeClr val="tx1"/>
                </a:solidFill>
                <a:effectLst>
                  <a:outerShdw blurRad="38100" dist="38100" dir="2700000" algn="tl" rotWithShape="0">
                    <a:srgbClr val="000000">
                      <a:alpha val="43000"/>
                    </a:srgbClr>
                  </a:outerShdw>
                </a:effectLst>
                <a:latin typeface="+mn-lt"/>
                <a:ea typeface="+mn-ea"/>
                <a:cs typeface="+mn-cs"/>
              </a:rPr>
              <a:t>という少々厄介な生き物です。</a:t>
            </a:r>
            <a:endParaRPr kumimoji="1" lang="en-US" altLang="ja-JP" sz="1200" b="0" i="0" u="none" strike="noStrike" kern="1200" dirty="0" smtClean="0">
              <a:solidFill>
                <a:schemeClr val="tx1"/>
              </a:solidFill>
              <a:effectLst>
                <a:outerShdw blurRad="38100" dist="38100" dir="2700000" algn="tl" rotWithShape="0">
                  <a:srgbClr val="000000">
                    <a:alpha val="43000"/>
                  </a:srgbClr>
                </a:outerShdw>
              </a:effectLst>
              <a:latin typeface="+mn-lt"/>
              <a:ea typeface="+mn-ea"/>
              <a:cs typeface="+mn-cs"/>
            </a:endParaRPr>
          </a:p>
          <a:p>
            <a:pPr rtl="0" eaLnBrk="1" fontAlgn="ctr" latinLnBrk="0" hangingPunct="1"/>
            <a:r>
              <a:rPr kumimoji="1" lang="ja-JP" altLang="en-US" sz="1200" b="0" i="0" u="none" strike="noStrike" kern="1200" dirty="0" smtClean="0">
                <a:solidFill>
                  <a:schemeClr val="tx1"/>
                </a:solidFill>
                <a:effectLst/>
                <a:latin typeface="+mn-lt"/>
                <a:ea typeface="+mn-ea"/>
                <a:cs typeface="+mn-cs"/>
              </a:rPr>
              <a:t>ソーシャル・キャピタルの醸成を図る際に，こうした男性の特性を理解しておくと良いでしょう。</a:t>
            </a:r>
            <a:endParaRPr kumimoji="1" lang="en-US" altLang="ja-JP" sz="1200" b="0" i="0" u="none" strike="noStrike" kern="1200" dirty="0" smtClean="0">
              <a:solidFill>
                <a:schemeClr val="tx1"/>
              </a:solidFill>
              <a:effectLst/>
              <a:latin typeface="+mn-lt"/>
              <a:ea typeface="+mn-ea"/>
              <a:cs typeface="+mn-cs"/>
            </a:endParaRPr>
          </a:p>
          <a:p>
            <a:pPr rtl="0" eaLnBrk="1" fontAlgn="ctr" latinLnBrk="0" hangingPunct="1"/>
            <a:r>
              <a:rPr kumimoji="1" lang="ja-JP" altLang="en-US" sz="1200" b="0" i="0" u="none" strike="noStrike" kern="1200" dirty="0" smtClean="0">
                <a:solidFill>
                  <a:schemeClr val="tx1"/>
                </a:solidFill>
                <a:effectLst/>
                <a:latin typeface="+mn-lt"/>
                <a:ea typeface="+mn-ea"/>
                <a:cs typeface="+mn-cs"/>
              </a:rPr>
              <a:t>特に，人には相談したがらないのに，人から，特に女性から，相談されるのは，まんざらでもないことや組織の中で，明確な役割を与えることや，少しおだててその気にさせることなどは，多くの保健師や栄養士が活用している男性の「操縦法」かもしれません（笑）。</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A6155089-C089-455E-B204-4D279B3639E3}" type="slidenum">
              <a:rPr kumimoji="1" lang="ja-JP" altLang="en-US" smtClean="0"/>
              <a:t>12</a:t>
            </a:fld>
            <a:endParaRPr kumimoji="1" lang="ja-JP" altLang="en-US"/>
          </a:p>
        </p:txBody>
      </p:sp>
    </p:spTree>
    <p:extLst>
      <p:ext uri="{BB962C8B-B14F-4D97-AF65-F5344CB8AC3E}">
        <p14:creationId xmlns:p14="http://schemas.microsoft.com/office/powerpoint/2010/main" val="711457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養成講座のポイントの３つ目は，急がず，確実に基盤づくりを進めることです。</a:t>
            </a:r>
            <a:endParaRPr kumimoji="1" lang="en-US" altLang="ja-JP" dirty="0" smtClean="0"/>
          </a:p>
          <a:p>
            <a:r>
              <a:rPr kumimoji="1" lang="ja-JP" altLang="en-US" dirty="0" smtClean="0"/>
              <a:t>組織の必要性が理解できたら，体制づくりに移行します。</a:t>
            </a:r>
          </a:p>
          <a:p>
            <a:r>
              <a:rPr kumimoji="1" lang="ja-JP" altLang="en-US" dirty="0" smtClean="0"/>
              <a:t>このとき，一人に多くの負担がかからないよう，住民ひとり一人が「役割」を持てるようにすることがポイントです。</a:t>
            </a:r>
          </a:p>
          <a:p>
            <a:r>
              <a:rPr kumimoji="1" lang="ja-JP" altLang="en-US" dirty="0" smtClean="0"/>
              <a:t>一人だけ先に進んでしまい，途中で意欲が減退したりすることがないよう，無理のないペースで進め，ことあるごとに話し合いの機会を持ち，進捗状況を確認し合いましょう。</a:t>
            </a:r>
          </a:p>
          <a:p>
            <a:r>
              <a:rPr kumimoji="1" lang="ja-JP" altLang="en-US" dirty="0" smtClean="0"/>
              <a:t>子育て中の推進員等には，子どもを連れての参加も歓迎する雰囲気づくりも大切です。</a:t>
            </a:r>
          </a:p>
          <a:p>
            <a:r>
              <a:rPr kumimoji="1" lang="ja-JP" altLang="en-US" dirty="0" smtClean="0"/>
              <a:t>会議や学習会に欠席したメンバーは，次回からの参加がしづらくなることも少なくないので，欠席した会議の内容をしっかり伝えることが大切です。</a:t>
            </a:r>
            <a:endParaRPr kumimoji="1" lang="en-US" altLang="ja-JP" dirty="0" smtClean="0"/>
          </a:p>
          <a:p>
            <a:r>
              <a:rPr kumimoji="1" lang="ja-JP" altLang="en-US" dirty="0" smtClean="0"/>
              <a:t>けっして，欠席したことを非難したり，責めたりしないことです。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6155089-C089-455E-B204-4D279B3639E3}" type="slidenum">
              <a:rPr kumimoji="1" lang="ja-JP" altLang="en-US" smtClean="0"/>
              <a:t>13</a:t>
            </a:fld>
            <a:endParaRPr kumimoji="1" lang="ja-JP" altLang="en-US"/>
          </a:p>
        </p:txBody>
      </p:sp>
    </p:spTree>
    <p:extLst>
      <p:ext uri="{BB962C8B-B14F-4D97-AF65-F5344CB8AC3E}">
        <p14:creationId xmlns:p14="http://schemas.microsoft.com/office/powerpoint/2010/main" val="1465144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solidFill>
                  <a:srgbClr val="FF0000"/>
                </a:solidFill>
              </a:rPr>
              <a:t>養成講座のポイントの４つ目は，</a:t>
            </a:r>
            <a:r>
              <a:rPr lang="ja-JP" altLang="ja-JP" sz="1200" dirty="0" smtClean="0">
                <a:solidFill>
                  <a:srgbClr val="FF3399"/>
                </a:solidFill>
                <a:effectLst>
                  <a:outerShdw blurRad="38100" dist="38100" dir="2700000" algn="tl">
                    <a:srgbClr val="000000">
                      <a:alpha val="43137"/>
                    </a:srgbClr>
                  </a:outerShdw>
                </a:effectLst>
              </a:rPr>
              <a:t>環境を整える</a:t>
            </a:r>
            <a:r>
              <a:rPr lang="ja-JP" altLang="en-US" sz="1200" dirty="0" smtClean="0">
                <a:solidFill>
                  <a:srgbClr val="FF3399"/>
                </a:solidFill>
                <a:effectLst>
                  <a:outerShdw blurRad="38100" dist="38100" dir="2700000" algn="tl">
                    <a:srgbClr val="000000">
                      <a:alpha val="43137"/>
                    </a:srgbClr>
                  </a:outerShdw>
                </a:effectLst>
              </a:rPr>
              <a:t>ことです。</a:t>
            </a:r>
            <a:endParaRPr lang="en-US" altLang="ja-JP" sz="1200" dirty="0" smtClean="0">
              <a:solidFill>
                <a:srgbClr val="FF3399"/>
              </a:solidFill>
              <a:effectLst>
                <a:outerShdw blurRad="38100" dist="38100" dir="2700000" algn="tl">
                  <a:srgbClr val="000000">
                    <a:alpha val="43137"/>
                  </a:srgbClr>
                </a:outerShdw>
              </a:effectLst>
            </a:endParaRPr>
          </a:p>
          <a:p>
            <a:r>
              <a:rPr kumimoji="1" lang="ja-JP" altLang="en-US" dirty="0" smtClean="0"/>
              <a:t>行政は，養成講座の開催と並行して，講座終了後の新たな組織の立ち上げについて理解を得るため，関係団体・組織に「根回し」をする必要があります。</a:t>
            </a:r>
          </a:p>
          <a:p>
            <a:r>
              <a:rPr kumimoji="1" lang="ja-JP" altLang="en-US" dirty="0" smtClean="0"/>
              <a:t>特に，モデル地区として立ち上げる場合には，地域で説明会や懇談会を開催し，地域住民と十分なコンセンサスが得られるようにすることが大切です。</a:t>
            </a:r>
          </a:p>
          <a:p>
            <a:r>
              <a:rPr kumimoji="1" lang="ja-JP" altLang="en-US" dirty="0" smtClean="0"/>
              <a:t>このため，地区役員や関係者との事前協議を行い，会議や学習会の開催時には，司会や進行，挨拶等地区住民代表がするなどして，行政と協働での組織づくりであることを住民に理解してもらうことが重要です。</a:t>
            </a:r>
          </a:p>
          <a:p>
            <a:r>
              <a:rPr kumimoji="1" lang="ja-JP" altLang="en-US" dirty="0" smtClean="0"/>
              <a:t>また，養成講座や住民説明の経過などを折に触れ，タイムリーに広報しておくと，当該地区のみならず将来，全域での組織育成に向けての意識付けに効果的です。</a:t>
            </a:r>
            <a:endParaRPr kumimoji="1" lang="ja-JP" altLang="en-US" dirty="0"/>
          </a:p>
        </p:txBody>
      </p:sp>
      <p:sp>
        <p:nvSpPr>
          <p:cNvPr id="4" name="スライド番号プレースホルダー 3"/>
          <p:cNvSpPr>
            <a:spLocks noGrp="1"/>
          </p:cNvSpPr>
          <p:nvPr>
            <p:ph type="sldNum" sz="quarter" idx="10"/>
          </p:nvPr>
        </p:nvSpPr>
        <p:spPr/>
        <p:txBody>
          <a:bodyPr/>
          <a:lstStyle/>
          <a:p>
            <a:fld id="{A6155089-C089-455E-B204-4D279B3639E3}" type="slidenum">
              <a:rPr kumimoji="1" lang="ja-JP" altLang="en-US" smtClean="0"/>
              <a:t>14</a:t>
            </a:fld>
            <a:endParaRPr kumimoji="1" lang="ja-JP" altLang="en-US"/>
          </a:p>
        </p:txBody>
      </p:sp>
    </p:spTree>
    <p:extLst>
      <p:ext uri="{BB962C8B-B14F-4D97-AF65-F5344CB8AC3E}">
        <p14:creationId xmlns:p14="http://schemas.microsoft.com/office/powerpoint/2010/main" val="1118292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solidFill>
                  <a:srgbClr val="FF0000"/>
                </a:solidFill>
              </a:rPr>
              <a:t>立ち上げに当たり，行政で確認すべきことについて解説をします。</a:t>
            </a:r>
            <a:endParaRPr kumimoji="1" lang="en-US" altLang="ja-JP" sz="1200" dirty="0" smtClean="0">
              <a:solidFill>
                <a:srgbClr val="FF0000"/>
              </a:solidFill>
            </a:endParaRPr>
          </a:p>
          <a:p>
            <a:r>
              <a:rPr kumimoji="1" lang="ja-JP" altLang="en-US" sz="1200" dirty="0" smtClean="0">
                <a:solidFill>
                  <a:srgbClr val="FF0000"/>
                </a:solidFill>
              </a:rPr>
              <a:t>まず，担当者間での意思統一を図ることです。</a:t>
            </a:r>
            <a:endParaRPr kumimoji="1" lang="en-US" altLang="ja-JP" sz="1200" dirty="0" smtClean="0">
              <a:solidFill>
                <a:srgbClr val="FF0000"/>
              </a:solidFill>
            </a:endParaRPr>
          </a:p>
          <a:p>
            <a:r>
              <a:rPr kumimoji="1" lang="ja-JP" altLang="en-US" sz="1200" dirty="0" smtClean="0">
                <a:solidFill>
                  <a:srgbClr val="FF0000"/>
                </a:solidFill>
              </a:rPr>
              <a:t>保健師や栄養士といった担当者間で，直接関わっている事業，また，担当する地区やグループにおける健康課題の解決のために，組織育成が必要かどうか，認識の共有を図ります。</a:t>
            </a:r>
          </a:p>
          <a:p>
            <a:r>
              <a:rPr kumimoji="1" lang="ja-JP" altLang="en-US" sz="1200" dirty="0" smtClean="0">
                <a:solidFill>
                  <a:srgbClr val="FF0000"/>
                </a:solidFill>
              </a:rPr>
              <a:t>次に，係内や課内での意思統一を図ります。</a:t>
            </a:r>
            <a:br>
              <a:rPr kumimoji="1" lang="ja-JP" altLang="en-US" sz="1200" dirty="0" smtClean="0">
                <a:solidFill>
                  <a:srgbClr val="FF0000"/>
                </a:solidFill>
              </a:rPr>
            </a:br>
            <a:r>
              <a:rPr kumimoji="1" lang="ja-JP" altLang="en-US" sz="1200" dirty="0" smtClean="0">
                <a:solidFill>
                  <a:srgbClr val="FF0000"/>
                </a:solidFill>
              </a:rPr>
              <a:t>係内・課内で，他の担当者や上司も交えて，行政だけでは解決が困難な多くの課題の解決に，住民との協働が重要であることについて，コンセンサスを得ることが大切です。</a:t>
            </a:r>
            <a:br>
              <a:rPr kumimoji="1" lang="ja-JP" altLang="en-US" sz="1200" dirty="0" smtClean="0">
                <a:solidFill>
                  <a:srgbClr val="FF0000"/>
                </a:solidFill>
              </a:rPr>
            </a:br>
            <a:r>
              <a:rPr kumimoji="1" lang="ja-JP" altLang="en-US" sz="1200" dirty="0" smtClean="0">
                <a:solidFill>
                  <a:srgbClr val="FF0000"/>
                </a:solidFill>
              </a:rPr>
              <a:t>住民組織の育成にあたり，どのような課題があるのか，人的配置や予算の確保，住民との協議内容について検討を重ねます。</a:t>
            </a:r>
          </a:p>
          <a:p>
            <a:r>
              <a:rPr kumimoji="1" lang="ja-JP" altLang="en-US" dirty="0" smtClean="0"/>
              <a:t>特に，住民との事前の協議等にどれくらい時間を要するのか，養成講座の開催回数など，業務量を見積もり，必要な人的配置をすることが重要です。</a:t>
            </a:r>
            <a:endParaRPr kumimoji="1" lang="ja-JP" altLang="en-US" dirty="0"/>
          </a:p>
        </p:txBody>
      </p:sp>
      <p:sp>
        <p:nvSpPr>
          <p:cNvPr id="4" name="スライド番号プレースホルダー 3"/>
          <p:cNvSpPr>
            <a:spLocks noGrp="1"/>
          </p:cNvSpPr>
          <p:nvPr>
            <p:ph type="sldNum" sz="quarter" idx="10"/>
          </p:nvPr>
        </p:nvSpPr>
        <p:spPr/>
        <p:txBody>
          <a:bodyPr/>
          <a:lstStyle/>
          <a:p>
            <a:fld id="{A6155089-C089-455E-B204-4D279B3639E3}" type="slidenum">
              <a:rPr kumimoji="1" lang="ja-JP" altLang="en-US" smtClean="0"/>
              <a:t>2</a:t>
            </a:fld>
            <a:endParaRPr kumimoji="1" lang="ja-JP" altLang="en-US"/>
          </a:p>
        </p:txBody>
      </p:sp>
    </p:spTree>
    <p:extLst>
      <p:ext uri="{BB962C8B-B14F-4D97-AF65-F5344CB8AC3E}">
        <p14:creationId xmlns:p14="http://schemas.microsoft.com/office/powerpoint/2010/main" val="1589097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次に必要なことは，住民組織の育成を市町村の施策として位置づけることです。</a:t>
            </a:r>
            <a:endParaRPr kumimoji="1" lang="en-US" altLang="ja-JP" dirty="0" smtClean="0"/>
          </a:p>
          <a:p>
            <a:r>
              <a:rPr kumimoji="1" lang="ja-JP" altLang="en-US" dirty="0" smtClean="0"/>
              <a:t>住民組織育成・支援が，職員の異動等に関係なく，継続的に行われるようにするには，施策の一つとして位置づける必要があります。</a:t>
            </a:r>
            <a:br>
              <a:rPr kumimoji="1" lang="ja-JP" altLang="en-US" dirty="0" smtClean="0"/>
            </a:br>
            <a:r>
              <a:rPr kumimoji="1" lang="ja-JP" altLang="en-US" dirty="0" smtClean="0"/>
              <a:t>このため，住民組織の計画的な育成支援を市町村総合計画や保健福祉計画等に盛り込むとともに，「まちづくり条例」など，条例化することにより，予算等が確保しやすい体制を作っていくことが必要です。</a:t>
            </a:r>
          </a:p>
          <a:p>
            <a:endParaRPr kumimoji="1" lang="en-US" altLang="ja-JP" dirty="0" smtClean="0"/>
          </a:p>
          <a:p>
            <a:r>
              <a:rPr kumimoji="1" lang="ja-JP" altLang="en-US" dirty="0" smtClean="0"/>
              <a:t>住民組織を立ち上げる場合には，立ち上げの手法の選択も重要です。</a:t>
            </a:r>
            <a:br>
              <a:rPr kumimoji="1" lang="ja-JP" altLang="en-US" dirty="0" smtClean="0"/>
            </a:br>
            <a:r>
              <a:rPr kumimoji="1" lang="ja-JP" altLang="en-US" dirty="0" smtClean="0"/>
              <a:t>組織育成を何のために行うのか，その目的に応じた立ち上げの手法を選択します。</a:t>
            </a:r>
            <a:br>
              <a:rPr kumimoji="1" lang="ja-JP" altLang="en-US" dirty="0" smtClean="0"/>
            </a:br>
            <a:r>
              <a:rPr kumimoji="1" lang="ja-JP" altLang="en-US" dirty="0" smtClean="0"/>
              <a:t>当初は，取り組みやすい手法で開始し，育成経過を見ながら，新たな手法へと移行することも効果的です。　</a:t>
            </a: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A6155089-C089-455E-B204-4D279B3639E3}" type="slidenum">
              <a:rPr kumimoji="1" lang="ja-JP" altLang="en-US" smtClean="0"/>
              <a:t>3</a:t>
            </a:fld>
            <a:endParaRPr kumimoji="1" lang="ja-JP" altLang="en-US"/>
          </a:p>
        </p:txBody>
      </p:sp>
    </p:spTree>
    <p:extLst>
      <p:ext uri="{BB962C8B-B14F-4D97-AF65-F5344CB8AC3E}">
        <p14:creationId xmlns:p14="http://schemas.microsoft.com/office/powerpoint/2010/main" val="2618756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solidFill>
                  <a:srgbClr val="FF0000"/>
                </a:solidFill>
              </a:rPr>
              <a:t>住民組織の立ち上げで次に必要なのが，住民とのコンセンサスの形成です。</a:t>
            </a:r>
            <a:endParaRPr kumimoji="1" lang="en-US" altLang="ja-JP" sz="1200" dirty="0" smtClean="0">
              <a:solidFill>
                <a:srgbClr val="FF0000"/>
              </a:solidFill>
            </a:endParaRPr>
          </a:p>
          <a:p>
            <a:r>
              <a:rPr kumimoji="1" lang="ja-JP" altLang="en-US" dirty="0" smtClean="0"/>
              <a:t>そのためには，まず，住民と行政で，地域の課題を共有します。</a:t>
            </a:r>
            <a:br>
              <a:rPr kumimoji="1" lang="ja-JP" altLang="en-US" dirty="0" smtClean="0"/>
            </a:br>
            <a:r>
              <a:rPr kumimoji="1" lang="ja-JP" altLang="en-US" dirty="0" smtClean="0"/>
              <a:t>住民側が感じている課題を把握するとともに，行政が把握している健康指標等のデータを提示し，地域の「めざす姿」を話し合う中で，地域の課題を共有することです。</a:t>
            </a:r>
          </a:p>
          <a:p>
            <a:r>
              <a:rPr kumimoji="1" lang="ja-JP" altLang="en-US" dirty="0" smtClean="0"/>
              <a:t>ここでは，課題を解決することで，どのような暮らしができたらいいのか，めざす姿を一緒に確認し，そのめざす姿と現状とのギャップという形で地域の課題を把握することがポイントです。</a:t>
            </a:r>
            <a:endParaRPr kumimoji="1" lang="en-US" altLang="ja-JP" dirty="0" smtClean="0"/>
          </a:p>
          <a:p>
            <a:r>
              <a:rPr kumimoji="1" lang="ja-JP" altLang="en-US" dirty="0" smtClean="0"/>
              <a:t>次に，対象地域の住民に組織の必要性について理解してもらいます。</a:t>
            </a:r>
            <a:br>
              <a:rPr kumimoji="1" lang="ja-JP" altLang="en-US" dirty="0" smtClean="0"/>
            </a:br>
            <a:r>
              <a:rPr kumimoji="1" lang="ja-JP" altLang="en-US" dirty="0" smtClean="0"/>
              <a:t>共通の課題の解決に当たり，たくさんある解決策のひとつの解決策として，住民組織があること，そして，住民による自主的な活動により，行政と協働で同じ目標に向かって課題を解決していくことの意義を説明し，理解を得ます。</a:t>
            </a:r>
            <a:endParaRPr kumimoji="1" lang="en-US" altLang="ja-JP" dirty="0" smtClean="0"/>
          </a:p>
          <a:p>
            <a:r>
              <a:rPr kumimoji="1" lang="ja-JP" altLang="en-US" dirty="0" smtClean="0"/>
              <a:t>ここで気を付けたいことは，組織の立ち上げを地域住民に押し付けないことです。</a:t>
            </a:r>
            <a:endParaRPr kumimoji="1" lang="en-US" altLang="ja-JP" dirty="0" smtClean="0"/>
          </a:p>
          <a:p>
            <a:r>
              <a:rPr kumimoji="1" lang="ja-JP" altLang="en-US" dirty="0" smtClean="0"/>
              <a:t>あくまで，住民の主体性を尊重することが大切です。</a:t>
            </a:r>
          </a:p>
          <a:p>
            <a:r>
              <a:rPr kumimoji="1" lang="ja-JP" altLang="en-US" dirty="0" smtClean="0"/>
              <a:t>ついで，組織の役割を明確にします。</a:t>
            </a:r>
            <a:br>
              <a:rPr kumimoji="1" lang="ja-JP" altLang="en-US" dirty="0" smtClean="0"/>
            </a:br>
            <a:r>
              <a:rPr kumimoji="1" lang="ja-JP" altLang="en-US" dirty="0" smtClean="0"/>
              <a:t>既存の団体・組織の役員は，既に他の委員会や協議会に所属していることが多く，新たな組織の立ち上げにより，負担が大きくなりすぎることが危惧されます。</a:t>
            </a:r>
            <a:endParaRPr kumimoji="1" lang="en-US" altLang="ja-JP" dirty="0" smtClean="0"/>
          </a:p>
          <a:p>
            <a:r>
              <a:rPr kumimoji="1" lang="ja-JP" altLang="en-US" dirty="0" smtClean="0"/>
              <a:t>このため，新たな組織の目的や活動について理解をしてもらうとともに，なぜ，新たな組織の立ち上げが必要なのかを理解してもらうことです。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6155089-C089-455E-B204-4D279B3639E3}" type="slidenum">
              <a:rPr kumimoji="1" lang="ja-JP" altLang="en-US" smtClean="0"/>
              <a:t>4</a:t>
            </a:fld>
            <a:endParaRPr kumimoji="1" lang="ja-JP" altLang="en-US"/>
          </a:p>
        </p:txBody>
      </p:sp>
    </p:spTree>
    <p:extLst>
      <p:ext uri="{BB962C8B-B14F-4D97-AF65-F5344CB8AC3E}">
        <p14:creationId xmlns:p14="http://schemas.microsoft.com/office/powerpoint/2010/main" val="3729933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これから，代表的な４種類の住民組織の立ち上げ方式について，解説をします。</a:t>
            </a:r>
            <a:endParaRPr kumimoji="1" lang="en-US" altLang="ja-JP" dirty="0" smtClean="0"/>
          </a:p>
          <a:p>
            <a:r>
              <a:rPr kumimoji="1" lang="ja-JP" altLang="en-US" dirty="0" smtClean="0"/>
              <a:t>まず，委員・推進員方式の立ち上げです。</a:t>
            </a:r>
            <a:endParaRPr kumimoji="1" lang="en-US" altLang="ja-JP" dirty="0" smtClean="0"/>
          </a:p>
          <a:p>
            <a:r>
              <a:rPr kumimoji="1" lang="ja-JP" altLang="en-US" dirty="0" smtClean="0"/>
              <a:t>この立ち上げには２つのタイプがあります。</a:t>
            </a:r>
            <a:endParaRPr kumimoji="1" lang="en-US" altLang="ja-JP" dirty="0" smtClean="0"/>
          </a:p>
          <a:p>
            <a:endParaRPr kumimoji="1" lang="en-US" altLang="ja-JP" dirty="0" smtClean="0"/>
          </a:p>
          <a:p>
            <a:r>
              <a:rPr kumimoji="1" lang="ja-JP" altLang="en-US" dirty="0" smtClean="0"/>
              <a:t>左側の協議会方式は，既存の各種団体・組織から代表者等を構成員として，協議会を組織するものです。</a:t>
            </a:r>
            <a:endParaRPr kumimoji="1" lang="en-US" altLang="ja-JP" dirty="0" smtClean="0"/>
          </a:p>
          <a:p>
            <a:r>
              <a:rPr kumimoji="1" lang="ja-JP" altLang="en-US" dirty="0" smtClean="0"/>
              <a:t>健康づくり推進協議会，地域・職域連携推進協議会等，既に地域にはこうした協議会が多数存在します。</a:t>
            </a:r>
            <a:endParaRPr kumimoji="1" lang="en-US" altLang="ja-JP" dirty="0" smtClean="0"/>
          </a:p>
          <a:p>
            <a:r>
              <a:rPr kumimoji="1" lang="ja-JP" altLang="en-US" dirty="0" smtClean="0"/>
              <a:t>こうした協議会の立ち上げや運営において大切なことは，所属する組織・団体が，協議会の下部組織としてどのような役割を担うのかを明らかにしておくことです。</a:t>
            </a:r>
            <a:endParaRPr kumimoji="1" lang="en-US" altLang="ja-JP" dirty="0" smtClean="0"/>
          </a:p>
          <a:p>
            <a:r>
              <a:rPr kumimoji="1" lang="ja-JP" altLang="en-US" dirty="0" smtClean="0"/>
              <a:t>協議会で話し合われた内容が，それぞれの委員の出身母体である組織・団体にしっかりフィードバックされることも重要です。</a:t>
            </a:r>
            <a:endParaRPr kumimoji="1" lang="en-US" altLang="ja-JP" dirty="0" smtClean="0"/>
          </a:p>
          <a:p>
            <a:endParaRPr kumimoji="1" lang="ja-JP" altLang="en-US" dirty="0" smtClean="0"/>
          </a:p>
          <a:p>
            <a:r>
              <a:rPr lang="ja-JP" altLang="en-US" sz="1200" dirty="0" smtClean="0">
                <a:solidFill>
                  <a:srgbClr val="0000FF"/>
                </a:solidFill>
              </a:rPr>
              <a:t>右側の推進員方式は，地域住民の中から，直接，個人を推進員として委嘱するものです。</a:t>
            </a:r>
            <a:endParaRPr lang="en-US" altLang="ja-JP" sz="1200" dirty="0" smtClean="0">
              <a:solidFill>
                <a:srgbClr val="0000FF"/>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rgbClr val="0000FF"/>
                </a:solidFill>
              </a:rPr>
              <a:t>こうして推進員として委嘱される方々の多くは，活動をするうえでのベースを持っていませんので，年間計画に基づいて，</a:t>
            </a:r>
            <a:r>
              <a:rPr lang="ja-JP" altLang="ja-JP" sz="1200" dirty="0" smtClean="0">
                <a:solidFill>
                  <a:srgbClr val="0000FF"/>
                </a:solidFill>
              </a:rPr>
              <a:t>育成・研修</a:t>
            </a:r>
            <a:r>
              <a:rPr lang="ja-JP" altLang="en-US" sz="1200" dirty="0" smtClean="0">
                <a:solidFill>
                  <a:srgbClr val="0000FF"/>
                </a:solidFill>
              </a:rPr>
              <a:t>を行い，地域の健康課題について学習し，課題を解決する力をつけていくプロセスが大切です。</a:t>
            </a:r>
          </a:p>
          <a:p>
            <a:r>
              <a:rPr lang="ja-JP" altLang="en-US" sz="1200" dirty="0" smtClean="0">
                <a:solidFill>
                  <a:srgbClr val="0000FF"/>
                </a:solidFill>
              </a:rPr>
              <a:t>こうした推進員を立ち上げる場合には，既に存在する</a:t>
            </a:r>
            <a:r>
              <a:rPr lang="ja-JP" altLang="ja-JP" sz="1200" dirty="0" smtClean="0">
                <a:solidFill>
                  <a:srgbClr val="0000FF"/>
                </a:solidFill>
              </a:rPr>
              <a:t>類似団体・組織との相違</a:t>
            </a:r>
            <a:r>
              <a:rPr lang="ja-JP" altLang="en-US" sz="1200" dirty="0" smtClean="0">
                <a:solidFill>
                  <a:srgbClr val="0000FF"/>
                </a:solidFill>
              </a:rPr>
              <a:t>点</a:t>
            </a:r>
            <a:r>
              <a:rPr lang="ja-JP" altLang="ja-JP" sz="1200" dirty="0" smtClean="0">
                <a:solidFill>
                  <a:srgbClr val="0000FF"/>
                </a:solidFill>
              </a:rPr>
              <a:t>について協議してお</a:t>
            </a:r>
            <a:r>
              <a:rPr lang="ja-JP" altLang="en-US" sz="1200" dirty="0" smtClean="0">
                <a:solidFill>
                  <a:srgbClr val="0000FF"/>
                </a:solidFill>
              </a:rPr>
              <a:t>き，関係団体には事前に説明をしておくことが必要です</a:t>
            </a:r>
            <a:r>
              <a:rPr lang="ja-JP" altLang="ja-JP" sz="1200" dirty="0" smtClean="0">
                <a:solidFill>
                  <a:srgbClr val="0000FF"/>
                </a:solidFill>
              </a:rPr>
              <a:t>。</a:t>
            </a:r>
            <a:endParaRPr lang="en-US" altLang="ja-JP" sz="1200" dirty="0" smtClean="0">
              <a:solidFill>
                <a:srgbClr val="0000FF"/>
              </a:solidFill>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6155089-C089-455E-B204-4D279B3639E3}" type="slidenum">
              <a:rPr kumimoji="1" lang="ja-JP" altLang="en-US" smtClean="0"/>
              <a:t>5</a:t>
            </a:fld>
            <a:endParaRPr kumimoji="1" lang="ja-JP" altLang="en-US"/>
          </a:p>
        </p:txBody>
      </p:sp>
    </p:spTree>
    <p:extLst>
      <p:ext uri="{BB962C8B-B14F-4D97-AF65-F5344CB8AC3E}">
        <p14:creationId xmlns:p14="http://schemas.microsoft.com/office/powerpoint/2010/main" val="87555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rgbClr val="0000FF"/>
                </a:solidFill>
              </a:rPr>
              <a:t>２番目が，モデル方式の立ち上げです。</a:t>
            </a:r>
            <a:endParaRPr lang="en-US" altLang="ja-JP" sz="1200" dirty="0" smtClean="0">
              <a:solidFill>
                <a:srgbClr val="0000FF"/>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rgbClr val="0000FF"/>
                </a:solidFill>
              </a:rPr>
              <a:t>これは，あるグループやある地区に対して，半年から１年間，濃厚に関わることにより，モデル期間終了後の主体的な活動へと発展させようというものです。</a:t>
            </a:r>
            <a:endParaRPr lang="en-US" altLang="ja-JP" sz="1200" dirty="0" smtClean="0">
              <a:solidFill>
                <a:srgbClr val="0000FF"/>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rgbClr val="0000FF"/>
                </a:solidFill>
              </a:rPr>
              <a:t>あるグループやある地区の健康課題について，しっかり学習した後，その健康課題の解決に向けて，どのように取り組むのか，話し合いと実践を重ねる中で，主体的な活動の意味やその楽しさを実感してもらうことが大切です。</a:t>
            </a:r>
            <a:endParaRPr lang="en-US" altLang="ja-JP" sz="1200" dirty="0" smtClean="0">
              <a:solidFill>
                <a:srgbClr val="0000FF"/>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rgbClr val="0000FF"/>
                </a:solidFill>
              </a:rPr>
              <a:t>１つの</a:t>
            </a:r>
            <a:r>
              <a:rPr lang="ja-JP" altLang="ja-JP" sz="1200" dirty="0" smtClean="0">
                <a:solidFill>
                  <a:srgbClr val="0000FF"/>
                </a:solidFill>
              </a:rPr>
              <a:t>グループ</a:t>
            </a:r>
            <a:r>
              <a:rPr lang="ja-JP" altLang="en-US" sz="1200" dirty="0" smtClean="0">
                <a:solidFill>
                  <a:srgbClr val="0000FF"/>
                </a:solidFill>
              </a:rPr>
              <a:t>や１つの</a:t>
            </a:r>
            <a:r>
              <a:rPr lang="ja-JP" altLang="ja-JP" sz="1200" dirty="0" smtClean="0">
                <a:solidFill>
                  <a:srgbClr val="0000FF"/>
                </a:solidFill>
              </a:rPr>
              <a:t>地域だけの事業に終わらないように，</a:t>
            </a:r>
            <a:r>
              <a:rPr lang="ja-JP" altLang="en-US" sz="1200" dirty="0" smtClean="0">
                <a:solidFill>
                  <a:srgbClr val="0000FF"/>
                </a:solidFill>
              </a:rPr>
              <a:t>地域全体この活動が波及していくことを意識しながら進めていくことがこの方式のポイントです。</a:t>
            </a:r>
            <a:endParaRPr lang="en-US" altLang="ja-JP" sz="1200" dirty="0" smtClean="0">
              <a:solidFill>
                <a:srgbClr val="0000FF"/>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rgbClr val="0000FF"/>
                </a:solidFill>
              </a:rPr>
              <a:t>このため，モデル方式の組織の立ち上げにおいては，短期，中期，長期計画を策定し，他グループや他地域に広げる際の課題は何かを見極めながら，必要に応じて，中期計画や長期計画を見直していきます。</a:t>
            </a:r>
            <a:endParaRPr lang="en-US" altLang="ja-JP" sz="1200" dirty="0" smtClean="0">
              <a:solidFill>
                <a:srgbClr val="0000FF"/>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rgbClr val="0000FF"/>
                </a:solidFill>
              </a:rPr>
              <a:t>モデル期間終了後，主体的な活動への</a:t>
            </a:r>
            <a:r>
              <a:rPr lang="ja-JP" altLang="ja-JP" sz="1200" dirty="0" smtClean="0">
                <a:solidFill>
                  <a:srgbClr val="0000FF"/>
                </a:solidFill>
              </a:rPr>
              <a:t>移行を促せるように，関係機関・団体の協力支援体制をつくり，類似の団体や他のグループとの連携を図る</a:t>
            </a:r>
            <a:r>
              <a:rPr lang="ja-JP" altLang="en-US" sz="1200" dirty="0" smtClean="0">
                <a:solidFill>
                  <a:srgbClr val="0000FF"/>
                </a:solidFill>
              </a:rPr>
              <a:t>ことも有効です。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6155089-C089-455E-B204-4D279B3639E3}" type="slidenum">
              <a:rPr kumimoji="1" lang="ja-JP" altLang="en-US" smtClean="0"/>
              <a:t>6</a:t>
            </a:fld>
            <a:endParaRPr kumimoji="1" lang="ja-JP" altLang="en-US"/>
          </a:p>
        </p:txBody>
      </p:sp>
    </p:spTree>
    <p:extLst>
      <p:ext uri="{BB962C8B-B14F-4D97-AF65-F5344CB8AC3E}">
        <p14:creationId xmlns:p14="http://schemas.microsoft.com/office/powerpoint/2010/main" val="2122263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３番目が，ＯＢ会方式の立ち上げです。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rgbClr val="0000FF"/>
                </a:solidFill>
              </a:rPr>
              <a:t>食生活改善推進員のように，養成講座の修了者が推進員になる，あるいは，糖尿病予防教室の修了者が「糖尿病友の会」を立ち上げるという方式です。</a:t>
            </a:r>
            <a:endParaRPr lang="en-US" altLang="ja-JP" sz="1200" dirty="0" smtClean="0">
              <a:solidFill>
                <a:srgbClr val="0000FF"/>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ＯＢ会方式の立ち上げでは，教室を企画する段階から，教室終了後にＯＢ会として活動することを念頭に置いて，企画・運営をすることが必要です。</a:t>
            </a:r>
            <a:endParaRPr lang="en-US" altLang="ja-JP" sz="1200" b="1" dirty="0" smtClean="0">
              <a:solidFill>
                <a:srgbClr val="0000FF"/>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rgbClr val="0000FF"/>
                </a:solidFill>
              </a:rPr>
              <a:t>すなわち，</a:t>
            </a:r>
            <a:r>
              <a:rPr lang="ja-JP" altLang="ja-JP" sz="1200" dirty="0" smtClean="0">
                <a:solidFill>
                  <a:srgbClr val="0000FF"/>
                </a:solidFill>
              </a:rPr>
              <a:t>参加者と行政が，学習カリキュラムなどを一緒に企画し</a:t>
            </a:r>
            <a:r>
              <a:rPr lang="ja-JP" altLang="en-US" sz="1200" dirty="0" smtClean="0">
                <a:solidFill>
                  <a:srgbClr val="0000FF"/>
                </a:solidFill>
              </a:rPr>
              <a:t>，</a:t>
            </a:r>
            <a:r>
              <a:rPr lang="ja-JP" altLang="ja-JP" sz="1200" dirty="0" smtClean="0">
                <a:solidFill>
                  <a:srgbClr val="0000FF"/>
                </a:solidFill>
              </a:rPr>
              <a:t>それぞれの役割分担を行う</a:t>
            </a:r>
            <a:r>
              <a:rPr lang="ja-JP" altLang="en-US" sz="1200" dirty="0" smtClean="0">
                <a:solidFill>
                  <a:srgbClr val="0000FF"/>
                </a:solidFill>
              </a:rPr>
              <a:t>ことです</a:t>
            </a:r>
            <a:r>
              <a:rPr lang="ja-JP" altLang="ja-JP" sz="1200" dirty="0" smtClean="0">
                <a:solidFill>
                  <a:srgbClr val="0000FF"/>
                </a:solidFill>
              </a:rPr>
              <a:t>。</a:t>
            </a:r>
            <a:endParaRPr lang="en-US" altLang="ja-JP" sz="1200" dirty="0" smtClean="0">
              <a:solidFill>
                <a:srgbClr val="0000FF"/>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ja-JP" sz="1200" dirty="0" smtClean="0">
                <a:solidFill>
                  <a:srgbClr val="0000FF"/>
                </a:solidFill>
              </a:rPr>
              <a:t>また，教室の運営にあたり，関係する団体・組織からの支援協力を得たり，グループ</a:t>
            </a:r>
            <a:r>
              <a:rPr lang="ja-JP" altLang="en-US" sz="1200" dirty="0" smtClean="0">
                <a:solidFill>
                  <a:srgbClr val="0000FF"/>
                </a:solidFill>
              </a:rPr>
              <a:t>や</a:t>
            </a:r>
            <a:r>
              <a:rPr lang="ja-JP" altLang="ja-JP" sz="1200" dirty="0" smtClean="0">
                <a:solidFill>
                  <a:srgbClr val="0000FF"/>
                </a:solidFill>
              </a:rPr>
              <a:t>組織間</a:t>
            </a:r>
            <a:r>
              <a:rPr lang="ja-JP" altLang="en-US" sz="1200" dirty="0" smtClean="0">
                <a:solidFill>
                  <a:srgbClr val="0000FF"/>
                </a:solidFill>
              </a:rPr>
              <a:t>の</a:t>
            </a:r>
            <a:r>
              <a:rPr lang="ja-JP" altLang="ja-JP" sz="1200" dirty="0" smtClean="0">
                <a:solidFill>
                  <a:srgbClr val="0000FF"/>
                </a:solidFill>
              </a:rPr>
              <a:t>連携を図るため関係機関・団体と協議を行う</a:t>
            </a:r>
            <a:r>
              <a:rPr lang="ja-JP" altLang="en-US" sz="1200" dirty="0" smtClean="0">
                <a:solidFill>
                  <a:srgbClr val="0000FF"/>
                </a:solidFill>
              </a:rPr>
              <a:t>ことも大切です。</a:t>
            </a:r>
          </a:p>
          <a:p>
            <a:r>
              <a:rPr kumimoji="1" lang="ja-JP" altLang="en-US" sz="1200" dirty="0" smtClean="0"/>
              <a:t>糖尿病友の会や楽しく歩こう会等の組織化においては，</a:t>
            </a:r>
            <a:r>
              <a:rPr lang="ja-JP" altLang="en-US" sz="1200" dirty="0" smtClean="0">
                <a:solidFill>
                  <a:srgbClr val="0000FF"/>
                </a:solidFill>
              </a:rPr>
              <a:t>講座終了後，いきなり，組織の立ち上げを促すのではなく，</a:t>
            </a:r>
            <a:r>
              <a:rPr lang="ja-JP" altLang="ja-JP" sz="1200" dirty="0" smtClean="0">
                <a:solidFill>
                  <a:srgbClr val="0000FF"/>
                </a:solidFill>
              </a:rPr>
              <a:t>気軽な「集い」から開始し，活動の広がりにより</a:t>
            </a:r>
            <a:r>
              <a:rPr lang="ja-JP" altLang="en-US" sz="1200" dirty="0" smtClean="0">
                <a:solidFill>
                  <a:srgbClr val="0000FF"/>
                </a:solidFill>
              </a:rPr>
              <a:t>，</a:t>
            </a:r>
            <a:r>
              <a:rPr lang="ja-JP" altLang="ja-JP" sz="1200" dirty="0" smtClean="0">
                <a:solidFill>
                  <a:srgbClr val="0000FF"/>
                </a:solidFill>
              </a:rPr>
              <a:t>地域活動の「場」を提供したり</a:t>
            </a:r>
            <a:r>
              <a:rPr lang="ja-JP" altLang="en-US" sz="1200" dirty="0" smtClean="0">
                <a:solidFill>
                  <a:srgbClr val="0000FF"/>
                </a:solidFill>
              </a:rPr>
              <a:t>，</a:t>
            </a:r>
            <a:r>
              <a:rPr lang="ja-JP" altLang="ja-JP" sz="1200" dirty="0" smtClean="0">
                <a:solidFill>
                  <a:srgbClr val="0000FF"/>
                </a:solidFill>
              </a:rPr>
              <a:t>必要な支援を随時行いながら自主的な活動</a:t>
            </a:r>
            <a:r>
              <a:rPr lang="ja-JP" altLang="en-US" sz="1200" dirty="0" smtClean="0">
                <a:solidFill>
                  <a:srgbClr val="0000FF"/>
                </a:solidFill>
              </a:rPr>
              <a:t>へ</a:t>
            </a:r>
            <a:r>
              <a:rPr lang="ja-JP" altLang="ja-JP" sz="1200" dirty="0" smtClean="0">
                <a:solidFill>
                  <a:srgbClr val="0000FF"/>
                </a:solidFill>
              </a:rPr>
              <a:t>の展開を促す</a:t>
            </a:r>
            <a:r>
              <a:rPr lang="ja-JP" altLang="en-US" sz="1200" dirty="0" smtClean="0">
                <a:solidFill>
                  <a:srgbClr val="0000FF"/>
                </a:solidFill>
              </a:rPr>
              <a:t>ことがポイントです</a:t>
            </a:r>
            <a:r>
              <a:rPr lang="ja-JP" altLang="ja-JP" sz="1200" dirty="0" smtClean="0">
                <a:solidFill>
                  <a:srgbClr val="0000FF"/>
                </a:solidFill>
              </a:rPr>
              <a:t>。</a:t>
            </a:r>
            <a:endParaRPr lang="ja-JP" altLang="en-US" sz="1200" dirty="0" smtClean="0">
              <a:solidFill>
                <a:srgbClr val="0000FF"/>
              </a:solidFill>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6155089-C089-455E-B204-4D279B3639E3}" type="slidenum">
              <a:rPr kumimoji="1" lang="ja-JP" altLang="en-US" smtClean="0"/>
              <a:t>7</a:t>
            </a:fld>
            <a:endParaRPr kumimoji="1" lang="ja-JP" altLang="en-US"/>
          </a:p>
        </p:txBody>
      </p:sp>
    </p:spTree>
    <p:extLst>
      <p:ext uri="{BB962C8B-B14F-4D97-AF65-F5344CB8AC3E}">
        <p14:creationId xmlns:p14="http://schemas.microsoft.com/office/powerpoint/2010/main" val="448951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smtClean="0">
                <a:solidFill>
                  <a:srgbClr val="0000FF"/>
                </a:solidFill>
              </a:rPr>
              <a:t>４番目が当事者方式の立ち上げです。</a:t>
            </a:r>
            <a:endParaRPr lang="en-US" altLang="ja-JP" sz="1200" dirty="0" smtClean="0">
              <a:solidFill>
                <a:srgbClr val="0000FF"/>
              </a:solidFill>
            </a:endParaRPr>
          </a:p>
          <a:p>
            <a:r>
              <a:rPr lang="ja-JP" altLang="en-US" sz="1200" dirty="0" err="1" smtClean="0">
                <a:solidFill>
                  <a:srgbClr val="0000FF"/>
                </a:solidFill>
              </a:rPr>
              <a:t>精神障がい</a:t>
            </a:r>
            <a:r>
              <a:rPr lang="ja-JP" altLang="en-US" sz="1200" dirty="0" smtClean="0">
                <a:solidFill>
                  <a:srgbClr val="0000FF"/>
                </a:solidFill>
              </a:rPr>
              <a:t>者の当事者の会や家族会，子育てサークルやＰＴＡ活動で注目を集めている「親父の会」も当事者方式の組織です。</a:t>
            </a:r>
            <a:endParaRPr lang="en-US" altLang="ja-JP" sz="1200" dirty="0" smtClean="0">
              <a:solidFill>
                <a:srgbClr val="0000FF"/>
              </a:solidFill>
            </a:endParaRPr>
          </a:p>
          <a:p>
            <a:r>
              <a:rPr lang="ja-JP" altLang="en-US" sz="1200" dirty="0" smtClean="0">
                <a:solidFill>
                  <a:srgbClr val="0000FF"/>
                </a:solidFill>
              </a:rPr>
              <a:t>当事者方式の立ち上げでは，当事者やその家族が，組織化することの意義や目的を理解してもらうことから始めます。</a:t>
            </a:r>
            <a:endParaRPr lang="en-US" altLang="ja-JP" sz="1200" dirty="0" smtClean="0">
              <a:solidFill>
                <a:srgbClr val="0000FF"/>
              </a:solidFill>
            </a:endParaRPr>
          </a:p>
          <a:p>
            <a:r>
              <a:rPr lang="ja-JP" altLang="en-US" sz="1200" dirty="0" smtClean="0">
                <a:solidFill>
                  <a:srgbClr val="0000FF"/>
                </a:solidFill>
              </a:rPr>
              <a:t>障害があっても地域でいきいきと暮らせるとは，安心して子育てできるとは，どういうことなのか，そのめざす姿を具体的に描くことが大切です。</a:t>
            </a:r>
            <a:endParaRPr lang="en-US" altLang="ja-JP" sz="1200" dirty="0" smtClean="0">
              <a:solidFill>
                <a:srgbClr val="0000FF"/>
              </a:solidFill>
            </a:endParaRPr>
          </a:p>
          <a:p>
            <a:r>
              <a:rPr lang="ja-JP" altLang="en-US" sz="1200" dirty="0" smtClean="0">
                <a:solidFill>
                  <a:srgbClr val="0000FF"/>
                </a:solidFill>
              </a:rPr>
              <a:t>そのめざす姿を実現するためには，組織内の学習や活動だけでなく，</a:t>
            </a:r>
            <a:r>
              <a:rPr lang="ja-JP" altLang="ja-JP" sz="1200" dirty="0" smtClean="0">
                <a:solidFill>
                  <a:srgbClr val="0000FF"/>
                </a:solidFill>
              </a:rPr>
              <a:t>当事者が地域でいきいきと暮らせるまちづくりについて</a:t>
            </a:r>
            <a:r>
              <a:rPr lang="ja-JP" altLang="en-US" sz="1200" dirty="0" smtClean="0">
                <a:solidFill>
                  <a:srgbClr val="0000FF"/>
                </a:solidFill>
              </a:rPr>
              <a:t>，他団体と一緒に</a:t>
            </a:r>
            <a:r>
              <a:rPr lang="ja-JP" altLang="ja-JP" sz="1200" dirty="0" smtClean="0">
                <a:solidFill>
                  <a:srgbClr val="0000FF"/>
                </a:solidFill>
              </a:rPr>
              <a:t>学習する機会を</a:t>
            </a:r>
            <a:r>
              <a:rPr lang="ja-JP" altLang="en-US" sz="1200" dirty="0" smtClean="0">
                <a:solidFill>
                  <a:srgbClr val="0000FF"/>
                </a:solidFill>
              </a:rPr>
              <a:t>持つなど</a:t>
            </a:r>
            <a:r>
              <a:rPr lang="ja-JP" altLang="ja-JP" sz="1200" dirty="0" smtClean="0">
                <a:solidFill>
                  <a:srgbClr val="0000FF"/>
                </a:solidFill>
              </a:rPr>
              <a:t>，他の団体・組織に</a:t>
            </a:r>
            <a:r>
              <a:rPr lang="ja-JP" altLang="en-US" sz="1200" dirty="0" smtClean="0">
                <a:solidFill>
                  <a:srgbClr val="0000FF"/>
                </a:solidFill>
              </a:rPr>
              <a:t>どう働きかけるかについても議論をしておくことが大切です</a:t>
            </a:r>
            <a:r>
              <a:rPr lang="ja-JP" altLang="ja-JP" sz="1200" dirty="0" smtClean="0">
                <a:solidFill>
                  <a:srgbClr val="0000FF"/>
                </a:solidFill>
              </a:rPr>
              <a:t>。</a:t>
            </a:r>
          </a:p>
          <a:p>
            <a:r>
              <a:rPr lang="ja-JP" altLang="en-US" sz="1200" dirty="0" smtClean="0">
                <a:solidFill>
                  <a:srgbClr val="0000FF"/>
                </a:solidFill>
              </a:rPr>
              <a:t>また，立ち上げに当たり，</a:t>
            </a:r>
            <a:r>
              <a:rPr lang="ja-JP" altLang="ja-JP" sz="1200" dirty="0" smtClean="0">
                <a:solidFill>
                  <a:srgbClr val="0000FF"/>
                </a:solidFill>
              </a:rPr>
              <a:t>当事者とその家族</a:t>
            </a:r>
            <a:r>
              <a:rPr lang="ja-JP" altLang="en-US" sz="1200" dirty="0" smtClean="0">
                <a:solidFill>
                  <a:srgbClr val="0000FF"/>
                </a:solidFill>
              </a:rPr>
              <a:t>の</a:t>
            </a:r>
            <a:r>
              <a:rPr lang="ja-JP" altLang="ja-JP" sz="1200" dirty="0" smtClean="0">
                <a:solidFill>
                  <a:srgbClr val="0000FF"/>
                </a:solidFill>
              </a:rPr>
              <a:t>負担</a:t>
            </a:r>
            <a:r>
              <a:rPr lang="ja-JP" altLang="en-US" sz="1200" dirty="0" smtClean="0">
                <a:solidFill>
                  <a:srgbClr val="0000FF"/>
                </a:solidFill>
              </a:rPr>
              <a:t>が大きく</a:t>
            </a:r>
            <a:r>
              <a:rPr lang="ja-JP" altLang="ja-JP" sz="1200" dirty="0" smtClean="0">
                <a:solidFill>
                  <a:srgbClr val="0000FF"/>
                </a:solidFill>
              </a:rPr>
              <a:t>ならないよう，</a:t>
            </a:r>
            <a:r>
              <a:rPr lang="ja-JP" altLang="en-US" sz="1200" dirty="0" smtClean="0">
                <a:solidFill>
                  <a:srgbClr val="0000FF"/>
                </a:solidFill>
              </a:rPr>
              <a:t>参加</a:t>
            </a:r>
            <a:r>
              <a:rPr lang="ja-JP" altLang="ja-JP" sz="1200" dirty="0" smtClean="0">
                <a:solidFill>
                  <a:srgbClr val="0000FF"/>
                </a:solidFill>
              </a:rPr>
              <a:t>条件は緩やかにしておき，</a:t>
            </a:r>
            <a:r>
              <a:rPr lang="ja-JP" altLang="en-US" sz="1200" dirty="0" smtClean="0">
                <a:solidFill>
                  <a:srgbClr val="0000FF"/>
                </a:solidFill>
              </a:rPr>
              <a:t>活動の継続を可能にする</a:t>
            </a:r>
            <a:r>
              <a:rPr lang="ja-JP" altLang="ja-JP" sz="1200" dirty="0" smtClean="0">
                <a:solidFill>
                  <a:srgbClr val="0000FF"/>
                </a:solidFill>
              </a:rPr>
              <a:t>支援体制を</a:t>
            </a:r>
            <a:r>
              <a:rPr lang="ja-JP" altLang="en-US" sz="1200" dirty="0" smtClean="0">
                <a:solidFill>
                  <a:srgbClr val="0000FF"/>
                </a:solidFill>
              </a:rPr>
              <a:t>確立</a:t>
            </a:r>
            <a:r>
              <a:rPr lang="ja-JP" altLang="ja-JP" sz="1200" dirty="0" smtClean="0">
                <a:solidFill>
                  <a:srgbClr val="0000FF"/>
                </a:solidFill>
              </a:rPr>
              <a:t>して</a:t>
            </a:r>
            <a:r>
              <a:rPr lang="ja-JP" altLang="en-US" sz="1200" dirty="0" smtClean="0">
                <a:solidFill>
                  <a:srgbClr val="0000FF"/>
                </a:solidFill>
              </a:rPr>
              <a:t>おくことも大切です</a:t>
            </a:r>
            <a:r>
              <a:rPr lang="ja-JP" altLang="ja-JP" sz="1200" dirty="0" smtClean="0">
                <a:solidFill>
                  <a:srgbClr val="0000FF"/>
                </a:solidFill>
              </a:rPr>
              <a:t>。</a:t>
            </a:r>
          </a:p>
          <a:p>
            <a:endParaRPr kumimoji="1" lang="ja-JP" altLang="en-US" dirty="0"/>
          </a:p>
        </p:txBody>
      </p:sp>
      <p:sp>
        <p:nvSpPr>
          <p:cNvPr id="4" name="スライド番号プレースホルダー 3"/>
          <p:cNvSpPr>
            <a:spLocks noGrp="1"/>
          </p:cNvSpPr>
          <p:nvPr>
            <p:ph type="sldNum" sz="quarter" idx="10"/>
          </p:nvPr>
        </p:nvSpPr>
        <p:spPr/>
        <p:txBody>
          <a:bodyPr/>
          <a:lstStyle/>
          <a:p>
            <a:fld id="{A6155089-C089-455E-B204-4D279B3639E3}" type="slidenum">
              <a:rPr kumimoji="1" lang="ja-JP" altLang="en-US" smtClean="0"/>
              <a:t>8</a:t>
            </a:fld>
            <a:endParaRPr kumimoji="1" lang="ja-JP" altLang="en-US"/>
          </a:p>
        </p:txBody>
      </p:sp>
    </p:spTree>
    <p:extLst>
      <p:ext uri="{BB962C8B-B14F-4D97-AF65-F5344CB8AC3E}">
        <p14:creationId xmlns:p14="http://schemas.microsoft.com/office/powerpoint/2010/main" val="1400525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次に，養成講座のポイントについて，述べたいと思います。</a:t>
            </a:r>
            <a:endParaRPr kumimoji="1" lang="en-US" altLang="ja-JP" dirty="0" smtClean="0"/>
          </a:p>
          <a:p>
            <a:r>
              <a:rPr kumimoji="1" lang="ja-JP" altLang="en-US" dirty="0" smtClean="0"/>
              <a:t>ここでは，養成講座終了後，そのＯＢがスムーズに組織に加入したり，新たに組織を立ち上げられるためのポイントを解説します。</a:t>
            </a:r>
            <a:endParaRPr kumimoji="1" lang="en-US" altLang="ja-JP" dirty="0" smtClean="0"/>
          </a:p>
          <a:p>
            <a:r>
              <a:rPr kumimoji="1" lang="ja-JP" altLang="en-US" dirty="0" smtClean="0"/>
              <a:t>まず，新たに組織を立ち上げる際，リーダーとなりうる人を予め見つけておき，養成講座への受講に向けて，声をかけることです。</a:t>
            </a:r>
            <a:endParaRPr kumimoji="1" lang="en-US" altLang="ja-JP" dirty="0" smtClean="0"/>
          </a:p>
          <a:p>
            <a:r>
              <a:rPr kumimoji="1" lang="ja-JP" altLang="en-US" dirty="0" smtClean="0"/>
              <a:t>すなわち，「核を作る」ということです。</a:t>
            </a:r>
            <a:endParaRPr kumimoji="1" lang="en-US" altLang="ja-JP" dirty="0" smtClean="0"/>
          </a:p>
          <a:p>
            <a:r>
              <a:rPr kumimoji="1" lang="ja-JP" altLang="en-US" dirty="0" smtClean="0"/>
              <a:t>養成講座終了後に，組織をどの地域に立ち上げるのか，核となりうる人材が多い地区を選定することも重要なポイントです。</a:t>
            </a:r>
          </a:p>
          <a:p>
            <a:r>
              <a:rPr kumimoji="1" lang="ja-JP" altLang="en-US" dirty="0" smtClean="0"/>
              <a:t>このように，核となりうる人材に，どれだけたくさん声をかけられるかが，養成講座の成否のカギを握ります。</a:t>
            </a:r>
            <a:endParaRPr kumimoji="1" lang="en-US" altLang="ja-JP" dirty="0" smtClean="0"/>
          </a:p>
          <a:p>
            <a:r>
              <a:rPr kumimoji="1" lang="ja-JP" altLang="en-US" dirty="0" smtClean="0"/>
              <a:t>そのためには，日々の保健活動の中で，核となりうる人材の発掘しておくことが大切です。</a:t>
            </a:r>
            <a:endParaRPr kumimoji="1" lang="en-US" altLang="ja-JP" dirty="0" smtClean="0"/>
          </a:p>
          <a:p>
            <a:r>
              <a:rPr kumimoji="1" lang="ja-JP" altLang="en-US" dirty="0" smtClean="0"/>
              <a:t>具体的には，保健活動の中で健康問題に関心を寄せている住民，地域で声かけなど地道にやっている住民，保健センター等での教室終了後に継続したグループ活動を行っている住民などです。</a:t>
            </a:r>
          </a:p>
          <a:p>
            <a:r>
              <a:rPr kumimoji="1" lang="ja-JP" altLang="en-US" dirty="0" smtClean="0"/>
              <a:t>健診など日々の保健活動において，こうした人材の発掘を意識しながら，地域住民に接すること</a:t>
            </a:r>
            <a:r>
              <a:rPr kumimoji="1" lang="ja-JP" altLang="ja-JP" sz="1200" kern="1200" dirty="0" smtClean="0">
                <a:solidFill>
                  <a:schemeClr val="tx1"/>
                </a:solidFill>
                <a:effectLst/>
                <a:latin typeface="+mn-lt"/>
                <a:ea typeface="+mn-ea"/>
                <a:cs typeface="+mn-cs"/>
              </a:rPr>
              <a:t>も保健師の重要な役割</a:t>
            </a:r>
            <a:r>
              <a:rPr kumimoji="1" lang="ja-JP" altLang="en-US" dirty="0" smtClean="0"/>
              <a:t>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6155089-C089-455E-B204-4D279B3639E3}" type="slidenum">
              <a:rPr kumimoji="1" lang="ja-JP" altLang="en-US" smtClean="0"/>
              <a:t>9</a:t>
            </a:fld>
            <a:endParaRPr kumimoji="1" lang="ja-JP" altLang="en-US"/>
          </a:p>
        </p:txBody>
      </p:sp>
    </p:spTree>
    <p:extLst>
      <p:ext uri="{BB962C8B-B14F-4D97-AF65-F5344CB8AC3E}">
        <p14:creationId xmlns:p14="http://schemas.microsoft.com/office/powerpoint/2010/main" val="1915638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23D1B059-CA25-412B-BA73-0BEED6E2A0B7}" type="datetimeFigureOut">
              <a:rPr kumimoji="1" lang="ja-JP" altLang="en-US" smtClean="0"/>
              <a:t>2015/3/1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8B104CF-12EF-4AD5-B2BD-9E89007F631E}" type="slidenum">
              <a:rPr kumimoji="1" lang="ja-JP" altLang="en-US" smtClean="0"/>
              <a:t>‹#›</a:t>
            </a:fld>
            <a:endParaRPr kumimoji="1" lang="ja-JP" altLang="en-US"/>
          </a:p>
        </p:txBody>
      </p:sp>
    </p:spTree>
    <p:extLst>
      <p:ext uri="{BB962C8B-B14F-4D97-AF65-F5344CB8AC3E}">
        <p14:creationId xmlns:p14="http://schemas.microsoft.com/office/powerpoint/2010/main" val="380419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3D1B059-CA25-412B-BA73-0BEED6E2A0B7}" type="datetimeFigureOut">
              <a:rPr kumimoji="1" lang="ja-JP" altLang="en-US" smtClean="0"/>
              <a:t>2015/3/1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8B104CF-12EF-4AD5-B2BD-9E89007F631E}" type="slidenum">
              <a:rPr kumimoji="1" lang="ja-JP" altLang="en-US" smtClean="0"/>
              <a:t>‹#›</a:t>
            </a:fld>
            <a:endParaRPr kumimoji="1" lang="ja-JP" altLang="en-US"/>
          </a:p>
        </p:txBody>
      </p:sp>
    </p:spTree>
    <p:extLst>
      <p:ext uri="{BB962C8B-B14F-4D97-AF65-F5344CB8AC3E}">
        <p14:creationId xmlns:p14="http://schemas.microsoft.com/office/powerpoint/2010/main" val="483631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3D1B059-CA25-412B-BA73-0BEED6E2A0B7}" type="datetimeFigureOut">
              <a:rPr kumimoji="1" lang="ja-JP" altLang="en-US" smtClean="0"/>
              <a:t>2015/3/1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8B104CF-12EF-4AD5-B2BD-9E89007F631E}" type="slidenum">
              <a:rPr kumimoji="1" lang="ja-JP" altLang="en-US" smtClean="0"/>
              <a:t>‹#›</a:t>
            </a:fld>
            <a:endParaRPr kumimoji="1" lang="ja-JP" altLang="en-US"/>
          </a:p>
        </p:txBody>
      </p:sp>
    </p:spTree>
    <p:extLst>
      <p:ext uri="{BB962C8B-B14F-4D97-AF65-F5344CB8AC3E}">
        <p14:creationId xmlns:p14="http://schemas.microsoft.com/office/powerpoint/2010/main" val="3922427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3D1B059-CA25-412B-BA73-0BEED6E2A0B7}" type="datetimeFigureOut">
              <a:rPr kumimoji="1" lang="ja-JP" altLang="en-US" smtClean="0"/>
              <a:t>2015/3/1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8B104CF-12EF-4AD5-B2BD-9E89007F631E}" type="slidenum">
              <a:rPr kumimoji="1" lang="ja-JP" altLang="en-US" smtClean="0"/>
              <a:t>‹#›</a:t>
            </a:fld>
            <a:endParaRPr kumimoji="1" lang="ja-JP" altLang="en-US"/>
          </a:p>
        </p:txBody>
      </p:sp>
    </p:spTree>
    <p:extLst>
      <p:ext uri="{BB962C8B-B14F-4D97-AF65-F5344CB8AC3E}">
        <p14:creationId xmlns:p14="http://schemas.microsoft.com/office/powerpoint/2010/main" val="3574123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23D1B059-CA25-412B-BA73-0BEED6E2A0B7}" type="datetimeFigureOut">
              <a:rPr kumimoji="1" lang="ja-JP" altLang="en-US" smtClean="0"/>
              <a:t>2015/3/1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8B104CF-12EF-4AD5-B2BD-9E89007F631E}" type="slidenum">
              <a:rPr kumimoji="1" lang="ja-JP" altLang="en-US" smtClean="0"/>
              <a:t>‹#›</a:t>
            </a:fld>
            <a:endParaRPr kumimoji="1" lang="ja-JP" altLang="en-US"/>
          </a:p>
        </p:txBody>
      </p:sp>
    </p:spTree>
    <p:extLst>
      <p:ext uri="{BB962C8B-B14F-4D97-AF65-F5344CB8AC3E}">
        <p14:creationId xmlns:p14="http://schemas.microsoft.com/office/powerpoint/2010/main" val="3231761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23D1B059-CA25-412B-BA73-0BEED6E2A0B7}" type="datetimeFigureOut">
              <a:rPr kumimoji="1" lang="ja-JP" altLang="en-US" smtClean="0"/>
              <a:t>2015/3/1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8B104CF-12EF-4AD5-B2BD-9E89007F631E}" type="slidenum">
              <a:rPr kumimoji="1" lang="ja-JP" altLang="en-US" smtClean="0"/>
              <a:t>‹#›</a:t>
            </a:fld>
            <a:endParaRPr kumimoji="1" lang="ja-JP" altLang="en-US"/>
          </a:p>
        </p:txBody>
      </p:sp>
    </p:spTree>
    <p:extLst>
      <p:ext uri="{BB962C8B-B14F-4D97-AF65-F5344CB8AC3E}">
        <p14:creationId xmlns:p14="http://schemas.microsoft.com/office/powerpoint/2010/main" val="4206895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23D1B059-CA25-412B-BA73-0BEED6E2A0B7}" type="datetimeFigureOut">
              <a:rPr kumimoji="1" lang="ja-JP" altLang="en-US" smtClean="0"/>
              <a:t>2015/3/1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A8B104CF-12EF-4AD5-B2BD-9E89007F631E}" type="slidenum">
              <a:rPr kumimoji="1" lang="ja-JP" altLang="en-US" smtClean="0"/>
              <a:t>‹#›</a:t>
            </a:fld>
            <a:endParaRPr kumimoji="1" lang="ja-JP" altLang="en-US"/>
          </a:p>
        </p:txBody>
      </p:sp>
    </p:spTree>
    <p:extLst>
      <p:ext uri="{BB962C8B-B14F-4D97-AF65-F5344CB8AC3E}">
        <p14:creationId xmlns:p14="http://schemas.microsoft.com/office/powerpoint/2010/main" val="82159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23D1B059-CA25-412B-BA73-0BEED6E2A0B7}" type="datetimeFigureOut">
              <a:rPr kumimoji="1" lang="ja-JP" altLang="en-US" smtClean="0"/>
              <a:t>2015/3/1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8B104CF-12EF-4AD5-B2BD-9E89007F631E}" type="slidenum">
              <a:rPr kumimoji="1" lang="ja-JP" altLang="en-US" smtClean="0"/>
              <a:t>‹#›</a:t>
            </a:fld>
            <a:endParaRPr kumimoji="1" lang="ja-JP" altLang="en-US"/>
          </a:p>
        </p:txBody>
      </p:sp>
    </p:spTree>
    <p:extLst>
      <p:ext uri="{BB962C8B-B14F-4D97-AF65-F5344CB8AC3E}">
        <p14:creationId xmlns:p14="http://schemas.microsoft.com/office/powerpoint/2010/main" val="1488145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3D1B059-CA25-412B-BA73-0BEED6E2A0B7}" type="datetimeFigureOut">
              <a:rPr kumimoji="1" lang="ja-JP" altLang="en-US" smtClean="0"/>
              <a:t>2015/3/1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A8B104CF-12EF-4AD5-B2BD-9E89007F631E}" type="slidenum">
              <a:rPr kumimoji="1" lang="ja-JP" altLang="en-US" smtClean="0"/>
              <a:t>‹#›</a:t>
            </a:fld>
            <a:endParaRPr kumimoji="1" lang="ja-JP" altLang="en-US"/>
          </a:p>
        </p:txBody>
      </p:sp>
    </p:spTree>
    <p:extLst>
      <p:ext uri="{BB962C8B-B14F-4D97-AF65-F5344CB8AC3E}">
        <p14:creationId xmlns:p14="http://schemas.microsoft.com/office/powerpoint/2010/main" val="1488605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3D1B059-CA25-412B-BA73-0BEED6E2A0B7}" type="datetimeFigureOut">
              <a:rPr kumimoji="1" lang="ja-JP" altLang="en-US" smtClean="0"/>
              <a:t>2015/3/1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8B104CF-12EF-4AD5-B2BD-9E89007F631E}" type="slidenum">
              <a:rPr kumimoji="1" lang="ja-JP" altLang="en-US" smtClean="0"/>
              <a:t>‹#›</a:t>
            </a:fld>
            <a:endParaRPr kumimoji="1" lang="ja-JP" altLang="en-US"/>
          </a:p>
        </p:txBody>
      </p:sp>
    </p:spTree>
    <p:extLst>
      <p:ext uri="{BB962C8B-B14F-4D97-AF65-F5344CB8AC3E}">
        <p14:creationId xmlns:p14="http://schemas.microsoft.com/office/powerpoint/2010/main" val="185625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3D1B059-CA25-412B-BA73-0BEED6E2A0B7}" type="datetimeFigureOut">
              <a:rPr kumimoji="1" lang="ja-JP" altLang="en-US" smtClean="0"/>
              <a:t>2015/3/1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8B104CF-12EF-4AD5-B2BD-9E89007F631E}" type="slidenum">
              <a:rPr kumimoji="1" lang="ja-JP" altLang="en-US" smtClean="0"/>
              <a:t>‹#›</a:t>
            </a:fld>
            <a:endParaRPr kumimoji="1" lang="ja-JP" altLang="en-US"/>
          </a:p>
        </p:txBody>
      </p:sp>
    </p:spTree>
    <p:extLst>
      <p:ext uri="{BB962C8B-B14F-4D97-AF65-F5344CB8AC3E}">
        <p14:creationId xmlns:p14="http://schemas.microsoft.com/office/powerpoint/2010/main" val="313490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D1B059-CA25-412B-BA73-0BEED6E2A0B7}" type="datetimeFigureOut">
              <a:rPr kumimoji="1" lang="ja-JP" altLang="en-US" smtClean="0"/>
              <a:t>2015/3/1</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B104CF-12EF-4AD5-B2BD-9E89007F631E}" type="slidenum">
              <a:rPr kumimoji="1" lang="ja-JP" altLang="en-US" smtClean="0"/>
              <a:t>‹#›</a:t>
            </a:fld>
            <a:endParaRPr kumimoji="1" lang="ja-JP" altLang="en-US"/>
          </a:p>
        </p:txBody>
      </p:sp>
    </p:spTree>
    <p:extLst>
      <p:ext uri="{BB962C8B-B14F-4D97-AF65-F5344CB8AC3E}">
        <p14:creationId xmlns:p14="http://schemas.microsoft.com/office/powerpoint/2010/main" val="3984018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audio" Target="../media/media47.wma"/><Relationship Id="rId13" Type="http://schemas.microsoft.com/office/2007/relationships/media" Target="../media/media50.wma"/><Relationship Id="rId18" Type="http://schemas.openxmlformats.org/officeDocument/2006/relationships/image" Target="../media/image3.png"/><Relationship Id="rId3" Type="http://schemas.microsoft.com/office/2007/relationships/media" Target="../media/media45.wma"/><Relationship Id="rId7" Type="http://schemas.microsoft.com/office/2007/relationships/media" Target="../media/media47.wma"/><Relationship Id="rId12" Type="http://schemas.openxmlformats.org/officeDocument/2006/relationships/audio" Target="../media/media49.wma"/><Relationship Id="rId17" Type="http://schemas.openxmlformats.org/officeDocument/2006/relationships/image" Target="../media/image2.png"/><Relationship Id="rId2" Type="http://schemas.openxmlformats.org/officeDocument/2006/relationships/audio" Target="../media/media44.wma"/><Relationship Id="rId16" Type="http://schemas.openxmlformats.org/officeDocument/2006/relationships/notesSlide" Target="../notesSlides/notesSlide10.xml"/><Relationship Id="rId1" Type="http://schemas.microsoft.com/office/2007/relationships/media" Target="../media/media44.wma"/><Relationship Id="rId6" Type="http://schemas.openxmlformats.org/officeDocument/2006/relationships/audio" Target="../media/media46.wma"/><Relationship Id="rId11" Type="http://schemas.microsoft.com/office/2007/relationships/media" Target="../media/media49.wma"/><Relationship Id="rId5" Type="http://schemas.microsoft.com/office/2007/relationships/media" Target="../media/media46.wma"/><Relationship Id="rId15" Type="http://schemas.openxmlformats.org/officeDocument/2006/relationships/slideLayout" Target="../slideLayouts/slideLayout2.xml"/><Relationship Id="rId10" Type="http://schemas.openxmlformats.org/officeDocument/2006/relationships/audio" Target="../media/media48.wma"/><Relationship Id="rId19" Type="http://schemas.openxmlformats.org/officeDocument/2006/relationships/image" Target="../media/image4.png"/><Relationship Id="rId4" Type="http://schemas.openxmlformats.org/officeDocument/2006/relationships/audio" Target="../media/media45.wma"/><Relationship Id="rId9" Type="http://schemas.microsoft.com/office/2007/relationships/media" Target="../media/media48.wma"/><Relationship Id="rId14" Type="http://schemas.openxmlformats.org/officeDocument/2006/relationships/audio" Target="../media/media50.wma"/></Relationships>
</file>

<file path=ppt/slides/_rels/slide11.xml.rels><?xml version="1.0" encoding="UTF-8" standalone="yes"?>
<Relationships xmlns="http://schemas.openxmlformats.org/package/2006/relationships"><Relationship Id="rId8" Type="http://schemas.openxmlformats.org/officeDocument/2006/relationships/audio" Target="../media/media54.wma"/><Relationship Id="rId13" Type="http://schemas.openxmlformats.org/officeDocument/2006/relationships/image" Target="../media/image3.png"/><Relationship Id="rId3" Type="http://schemas.microsoft.com/office/2007/relationships/media" Target="../media/media52.wma"/><Relationship Id="rId7" Type="http://schemas.microsoft.com/office/2007/relationships/media" Target="../media/media54.wma"/><Relationship Id="rId12" Type="http://schemas.openxmlformats.org/officeDocument/2006/relationships/notesSlide" Target="../notesSlides/notesSlide11.xml"/><Relationship Id="rId2" Type="http://schemas.openxmlformats.org/officeDocument/2006/relationships/audio" Target="../media/media51.wma"/><Relationship Id="rId1" Type="http://schemas.microsoft.com/office/2007/relationships/media" Target="../media/media51.wma"/><Relationship Id="rId6" Type="http://schemas.openxmlformats.org/officeDocument/2006/relationships/audio" Target="../media/media53.wma"/><Relationship Id="rId11" Type="http://schemas.openxmlformats.org/officeDocument/2006/relationships/slideLayout" Target="../slideLayouts/slideLayout2.xml"/><Relationship Id="rId5" Type="http://schemas.microsoft.com/office/2007/relationships/media" Target="../media/media53.wma"/><Relationship Id="rId10" Type="http://schemas.openxmlformats.org/officeDocument/2006/relationships/audio" Target="../media/media55.wma"/><Relationship Id="rId4" Type="http://schemas.openxmlformats.org/officeDocument/2006/relationships/audio" Target="../media/media52.wma"/><Relationship Id="rId9" Type="http://schemas.microsoft.com/office/2007/relationships/media" Target="../media/media55.wma"/></Relationships>
</file>

<file path=ppt/slides/_rels/slide12.xml.rels><?xml version="1.0" encoding="UTF-8" standalone="yes"?>
<Relationships xmlns="http://schemas.openxmlformats.org/package/2006/relationships"><Relationship Id="rId8" Type="http://schemas.openxmlformats.org/officeDocument/2006/relationships/audio" Target="../media/media59.wma"/><Relationship Id="rId13" Type="http://schemas.microsoft.com/office/2007/relationships/media" Target="../media/media62.wma"/><Relationship Id="rId3" Type="http://schemas.microsoft.com/office/2007/relationships/media" Target="../media/media57.wma"/><Relationship Id="rId7" Type="http://schemas.microsoft.com/office/2007/relationships/media" Target="../media/media59.wma"/><Relationship Id="rId12" Type="http://schemas.openxmlformats.org/officeDocument/2006/relationships/audio" Target="../media/media61.wma"/><Relationship Id="rId17" Type="http://schemas.openxmlformats.org/officeDocument/2006/relationships/image" Target="../media/image3.png"/><Relationship Id="rId2" Type="http://schemas.openxmlformats.org/officeDocument/2006/relationships/audio" Target="../media/media56.wma"/><Relationship Id="rId16" Type="http://schemas.openxmlformats.org/officeDocument/2006/relationships/notesSlide" Target="../notesSlides/notesSlide12.xml"/><Relationship Id="rId1" Type="http://schemas.microsoft.com/office/2007/relationships/media" Target="../media/media56.wma"/><Relationship Id="rId6" Type="http://schemas.openxmlformats.org/officeDocument/2006/relationships/audio" Target="../media/media58.wma"/><Relationship Id="rId11" Type="http://schemas.microsoft.com/office/2007/relationships/media" Target="../media/media61.wma"/><Relationship Id="rId5" Type="http://schemas.microsoft.com/office/2007/relationships/media" Target="../media/media58.wma"/><Relationship Id="rId15" Type="http://schemas.openxmlformats.org/officeDocument/2006/relationships/slideLayout" Target="../slideLayouts/slideLayout2.xml"/><Relationship Id="rId10" Type="http://schemas.openxmlformats.org/officeDocument/2006/relationships/audio" Target="../media/media60.wma"/><Relationship Id="rId4" Type="http://schemas.openxmlformats.org/officeDocument/2006/relationships/audio" Target="../media/media57.wma"/><Relationship Id="rId9" Type="http://schemas.microsoft.com/office/2007/relationships/media" Target="../media/media60.wma"/><Relationship Id="rId14" Type="http://schemas.openxmlformats.org/officeDocument/2006/relationships/audio" Target="../media/media62.wma"/></Relationships>
</file>

<file path=ppt/slides/_rels/slide13.xml.rels><?xml version="1.0" encoding="UTF-8" standalone="yes"?>
<Relationships xmlns="http://schemas.openxmlformats.org/package/2006/relationships"><Relationship Id="rId8" Type="http://schemas.openxmlformats.org/officeDocument/2006/relationships/audio" Target="../media/media66.wma"/><Relationship Id="rId13" Type="http://schemas.openxmlformats.org/officeDocument/2006/relationships/slideLayout" Target="../slideLayouts/slideLayout2.xml"/><Relationship Id="rId3" Type="http://schemas.microsoft.com/office/2007/relationships/media" Target="../media/media64.wma"/><Relationship Id="rId7" Type="http://schemas.microsoft.com/office/2007/relationships/media" Target="../media/media66.wma"/><Relationship Id="rId12" Type="http://schemas.openxmlformats.org/officeDocument/2006/relationships/audio" Target="../media/media68.wma"/><Relationship Id="rId2" Type="http://schemas.openxmlformats.org/officeDocument/2006/relationships/audio" Target="../media/media63.wma"/><Relationship Id="rId16" Type="http://schemas.openxmlformats.org/officeDocument/2006/relationships/image" Target="../media/image3.png"/><Relationship Id="rId1" Type="http://schemas.microsoft.com/office/2007/relationships/media" Target="../media/media63.wma"/><Relationship Id="rId6" Type="http://schemas.openxmlformats.org/officeDocument/2006/relationships/audio" Target="../media/media65.wma"/><Relationship Id="rId11" Type="http://schemas.microsoft.com/office/2007/relationships/media" Target="../media/media68.wma"/><Relationship Id="rId5" Type="http://schemas.microsoft.com/office/2007/relationships/media" Target="../media/media65.wma"/><Relationship Id="rId15" Type="http://schemas.openxmlformats.org/officeDocument/2006/relationships/image" Target="../media/image4.png"/><Relationship Id="rId10" Type="http://schemas.openxmlformats.org/officeDocument/2006/relationships/audio" Target="../media/media67.wma"/><Relationship Id="rId4" Type="http://schemas.openxmlformats.org/officeDocument/2006/relationships/audio" Target="../media/media64.wma"/><Relationship Id="rId9" Type="http://schemas.microsoft.com/office/2007/relationships/media" Target="../media/media67.wma"/><Relationship Id="rId1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audio" Target="../media/media72.wma"/><Relationship Id="rId13" Type="http://schemas.openxmlformats.org/officeDocument/2006/relationships/image" Target="../media/image3.png"/><Relationship Id="rId3" Type="http://schemas.microsoft.com/office/2007/relationships/media" Target="../media/media70.wma"/><Relationship Id="rId7" Type="http://schemas.microsoft.com/office/2007/relationships/media" Target="../media/media72.wma"/><Relationship Id="rId12" Type="http://schemas.openxmlformats.org/officeDocument/2006/relationships/notesSlide" Target="../notesSlides/notesSlide14.xml"/><Relationship Id="rId2" Type="http://schemas.openxmlformats.org/officeDocument/2006/relationships/audio" Target="../media/media69.wma"/><Relationship Id="rId1" Type="http://schemas.microsoft.com/office/2007/relationships/media" Target="../media/media69.wma"/><Relationship Id="rId6" Type="http://schemas.openxmlformats.org/officeDocument/2006/relationships/audio" Target="../media/media71.wma"/><Relationship Id="rId11" Type="http://schemas.openxmlformats.org/officeDocument/2006/relationships/slideLayout" Target="../slideLayouts/slideLayout2.xml"/><Relationship Id="rId5" Type="http://schemas.microsoft.com/office/2007/relationships/media" Target="../media/media71.wma"/><Relationship Id="rId10" Type="http://schemas.openxmlformats.org/officeDocument/2006/relationships/audio" Target="../media/media73.wma"/><Relationship Id="rId4" Type="http://schemas.openxmlformats.org/officeDocument/2006/relationships/audio" Target="../media/media70.wma"/><Relationship Id="rId9" Type="http://schemas.microsoft.com/office/2007/relationships/media" Target="../media/media73.wma"/></Relationships>
</file>

<file path=ppt/slides/_rels/slide2.xml.rels><?xml version="1.0" encoding="UTF-8" standalone="yes"?>
<Relationships xmlns="http://schemas.openxmlformats.org/package/2006/relationships"><Relationship Id="rId8" Type="http://schemas.openxmlformats.org/officeDocument/2006/relationships/audio" Target="../media/media5.wma"/><Relationship Id="rId3" Type="http://schemas.microsoft.com/office/2007/relationships/media" Target="../media/media3.wma"/><Relationship Id="rId7" Type="http://schemas.microsoft.com/office/2007/relationships/media" Target="../media/media5.wma"/><Relationship Id="rId12" Type="http://schemas.openxmlformats.org/officeDocument/2006/relationships/image" Target="../media/image3.png"/><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audio" Target="../media/media4.wma"/><Relationship Id="rId11" Type="http://schemas.openxmlformats.org/officeDocument/2006/relationships/image" Target="../media/image2.png"/><Relationship Id="rId5" Type="http://schemas.microsoft.com/office/2007/relationships/media" Target="../media/media4.wma"/><Relationship Id="rId10" Type="http://schemas.openxmlformats.org/officeDocument/2006/relationships/notesSlide" Target="../notesSlides/notesSlide2.xml"/><Relationship Id="rId4" Type="http://schemas.openxmlformats.org/officeDocument/2006/relationships/audio" Target="../media/media3.wma"/><Relationship Id="rId9"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3" Type="http://schemas.microsoft.com/office/2007/relationships/media" Target="../media/media7.wma"/><Relationship Id="rId7"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audio" Target="../media/media8.wma"/><Relationship Id="rId5" Type="http://schemas.microsoft.com/office/2007/relationships/media" Target="../media/media8.wma"/><Relationship Id="rId10" Type="http://schemas.openxmlformats.org/officeDocument/2006/relationships/image" Target="../media/image2.png"/><Relationship Id="rId4" Type="http://schemas.openxmlformats.org/officeDocument/2006/relationships/audio" Target="../media/media7.wma"/><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audio" Target="../media/media12.wma"/><Relationship Id="rId13" Type="http://schemas.microsoft.com/office/2007/relationships/media" Target="../media/media15.wma"/><Relationship Id="rId18" Type="http://schemas.openxmlformats.org/officeDocument/2006/relationships/image" Target="../media/image3.png"/><Relationship Id="rId3" Type="http://schemas.microsoft.com/office/2007/relationships/media" Target="../media/media10.wma"/><Relationship Id="rId7" Type="http://schemas.microsoft.com/office/2007/relationships/media" Target="../media/media12.wma"/><Relationship Id="rId12" Type="http://schemas.openxmlformats.org/officeDocument/2006/relationships/audio" Target="../media/media14.wma"/><Relationship Id="rId17" Type="http://schemas.openxmlformats.org/officeDocument/2006/relationships/image" Target="../media/image2.png"/><Relationship Id="rId2" Type="http://schemas.openxmlformats.org/officeDocument/2006/relationships/audio" Target="../media/media9.wma"/><Relationship Id="rId16" Type="http://schemas.openxmlformats.org/officeDocument/2006/relationships/notesSlide" Target="../notesSlides/notesSlide4.xml"/><Relationship Id="rId1" Type="http://schemas.microsoft.com/office/2007/relationships/media" Target="../media/media9.wma"/><Relationship Id="rId6" Type="http://schemas.openxmlformats.org/officeDocument/2006/relationships/audio" Target="../media/media11.wma"/><Relationship Id="rId11" Type="http://schemas.microsoft.com/office/2007/relationships/media" Target="../media/media14.wma"/><Relationship Id="rId5" Type="http://schemas.microsoft.com/office/2007/relationships/media" Target="../media/media11.wma"/><Relationship Id="rId15" Type="http://schemas.openxmlformats.org/officeDocument/2006/relationships/slideLayout" Target="../slideLayouts/slideLayout2.xml"/><Relationship Id="rId10" Type="http://schemas.openxmlformats.org/officeDocument/2006/relationships/audio" Target="../media/media13.wma"/><Relationship Id="rId4" Type="http://schemas.openxmlformats.org/officeDocument/2006/relationships/audio" Target="../media/media10.wma"/><Relationship Id="rId9" Type="http://schemas.microsoft.com/office/2007/relationships/media" Target="../media/media13.wma"/><Relationship Id="rId14" Type="http://schemas.openxmlformats.org/officeDocument/2006/relationships/audio" Target="../media/media15.wma"/></Relationships>
</file>

<file path=ppt/slides/_rels/slide5.xml.rels><?xml version="1.0" encoding="UTF-8" standalone="yes"?>
<Relationships xmlns="http://schemas.openxmlformats.org/package/2006/relationships"><Relationship Id="rId8" Type="http://schemas.openxmlformats.org/officeDocument/2006/relationships/audio" Target="../media/media19.wma"/><Relationship Id="rId13" Type="http://schemas.microsoft.com/office/2007/relationships/media" Target="../media/media22.wma"/><Relationship Id="rId18" Type="http://schemas.openxmlformats.org/officeDocument/2006/relationships/notesSlide" Target="../notesSlides/notesSlide5.xml"/><Relationship Id="rId3" Type="http://schemas.microsoft.com/office/2007/relationships/media" Target="../media/media17.wma"/><Relationship Id="rId7" Type="http://schemas.microsoft.com/office/2007/relationships/media" Target="../media/media19.wma"/><Relationship Id="rId12" Type="http://schemas.openxmlformats.org/officeDocument/2006/relationships/audio" Target="../media/media21.wma"/><Relationship Id="rId17" Type="http://schemas.openxmlformats.org/officeDocument/2006/relationships/slideLayout" Target="../slideLayouts/slideLayout6.xml"/><Relationship Id="rId2" Type="http://schemas.openxmlformats.org/officeDocument/2006/relationships/audio" Target="../media/media16.wma"/><Relationship Id="rId16" Type="http://schemas.openxmlformats.org/officeDocument/2006/relationships/audio" Target="../media/media23.wma"/><Relationship Id="rId1" Type="http://schemas.microsoft.com/office/2007/relationships/media" Target="../media/media16.wma"/><Relationship Id="rId6" Type="http://schemas.openxmlformats.org/officeDocument/2006/relationships/audio" Target="../media/media18.wma"/><Relationship Id="rId11" Type="http://schemas.microsoft.com/office/2007/relationships/media" Target="../media/media21.wma"/><Relationship Id="rId5" Type="http://schemas.microsoft.com/office/2007/relationships/media" Target="../media/media18.wma"/><Relationship Id="rId15" Type="http://schemas.microsoft.com/office/2007/relationships/media" Target="../media/media23.wma"/><Relationship Id="rId10" Type="http://schemas.openxmlformats.org/officeDocument/2006/relationships/audio" Target="../media/media20.wma"/><Relationship Id="rId19" Type="http://schemas.openxmlformats.org/officeDocument/2006/relationships/image" Target="../media/image3.png"/><Relationship Id="rId4" Type="http://schemas.openxmlformats.org/officeDocument/2006/relationships/audio" Target="../media/media17.wma"/><Relationship Id="rId9" Type="http://schemas.microsoft.com/office/2007/relationships/media" Target="../media/media20.wma"/><Relationship Id="rId14" Type="http://schemas.openxmlformats.org/officeDocument/2006/relationships/audio" Target="../media/media22.wma"/></Relationships>
</file>

<file path=ppt/slides/_rels/slide6.xml.rels><?xml version="1.0" encoding="UTF-8" standalone="yes"?>
<Relationships xmlns="http://schemas.openxmlformats.org/package/2006/relationships"><Relationship Id="rId8" Type="http://schemas.openxmlformats.org/officeDocument/2006/relationships/audio" Target="../media/media27.wma"/><Relationship Id="rId13" Type="http://schemas.openxmlformats.org/officeDocument/2006/relationships/image" Target="../media/image2.png"/><Relationship Id="rId3" Type="http://schemas.microsoft.com/office/2007/relationships/media" Target="../media/media25.wma"/><Relationship Id="rId7" Type="http://schemas.microsoft.com/office/2007/relationships/media" Target="../media/media27.wma"/><Relationship Id="rId12" Type="http://schemas.openxmlformats.org/officeDocument/2006/relationships/notesSlide" Target="../notesSlides/notesSlide6.xml"/><Relationship Id="rId2" Type="http://schemas.openxmlformats.org/officeDocument/2006/relationships/audio" Target="../media/media24.wma"/><Relationship Id="rId1" Type="http://schemas.microsoft.com/office/2007/relationships/media" Target="../media/media24.wma"/><Relationship Id="rId6" Type="http://schemas.openxmlformats.org/officeDocument/2006/relationships/audio" Target="../media/media26.wma"/><Relationship Id="rId11" Type="http://schemas.openxmlformats.org/officeDocument/2006/relationships/slideLayout" Target="../slideLayouts/slideLayout6.xml"/><Relationship Id="rId5" Type="http://schemas.microsoft.com/office/2007/relationships/media" Target="../media/media26.wma"/><Relationship Id="rId10" Type="http://schemas.openxmlformats.org/officeDocument/2006/relationships/audio" Target="../media/media28.wma"/><Relationship Id="rId4" Type="http://schemas.openxmlformats.org/officeDocument/2006/relationships/audio" Target="../media/media25.wma"/><Relationship Id="rId9" Type="http://schemas.microsoft.com/office/2007/relationships/media" Target="../media/media28.wma"/><Relationship Id="rId1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audio" Target="../media/media32.wma"/><Relationship Id="rId13" Type="http://schemas.openxmlformats.org/officeDocument/2006/relationships/image" Target="../media/image2.png"/><Relationship Id="rId3" Type="http://schemas.microsoft.com/office/2007/relationships/media" Target="../media/media30.wma"/><Relationship Id="rId7" Type="http://schemas.microsoft.com/office/2007/relationships/media" Target="../media/media32.wma"/><Relationship Id="rId12" Type="http://schemas.openxmlformats.org/officeDocument/2006/relationships/notesSlide" Target="../notesSlides/notesSlide7.xml"/><Relationship Id="rId2" Type="http://schemas.openxmlformats.org/officeDocument/2006/relationships/audio" Target="../media/media29.wma"/><Relationship Id="rId1" Type="http://schemas.microsoft.com/office/2007/relationships/media" Target="../media/media29.wma"/><Relationship Id="rId6" Type="http://schemas.openxmlformats.org/officeDocument/2006/relationships/audio" Target="../media/media31.wma"/><Relationship Id="rId11" Type="http://schemas.openxmlformats.org/officeDocument/2006/relationships/slideLayout" Target="../slideLayouts/slideLayout6.xml"/><Relationship Id="rId5" Type="http://schemas.microsoft.com/office/2007/relationships/media" Target="../media/media31.wma"/><Relationship Id="rId10" Type="http://schemas.openxmlformats.org/officeDocument/2006/relationships/audio" Target="../media/media33.wma"/><Relationship Id="rId4" Type="http://schemas.openxmlformats.org/officeDocument/2006/relationships/audio" Target="../media/media30.wma"/><Relationship Id="rId9" Type="http://schemas.microsoft.com/office/2007/relationships/media" Target="../media/media33.wma"/><Relationship Id="rId1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audio" Target="../media/media37.wma"/><Relationship Id="rId3" Type="http://schemas.microsoft.com/office/2007/relationships/media" Target="../media/media35.wma"/><Relationship Id="rId7" Type="http://schemas.microsoft.com/office/2007/relationships/media" Target="../media/media37.wma"/><Relationship Id="rId2" Type="http://schemas.openxmlformats.org/officeDocument/2006/relationships/audio" Target="../media/media34.wma"/><Relationship Id="rId1" Type="http://schemas.microsoft.com/office/2007/relationships/media" Target="../media/media34.wma"/><Relationship Id="rId6" Type="http://schemas.openxmlformats.org/officeDocument/2006/relationships/audio" Target="../media/media36.wma"/><Relationship Id="rId11" Type="http://schemas.openxmlformats.org/officeDocument/2006/relationships/image" Target="../media/image3.png"/><Relationship Id="rId5" Type="http://schemas.microsoft.com/office/2007/relationships/media" Target="../media/media36.wma"/><Relationship Id="rId10" Type="http://schemas.openxmlformats.org/officeDocument/2006/relationships/notesSlide" Target="../notesSlides/notesSlide8.xml"/><Relationship Id="rId4" Type="http://schemas.openxmlformats.org/officeDocument/2006/relationships/audio" Target="../media/media35.wma"/><Relationship Id="rId9"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audio" Target="../media/media41.wma"/><Relationship Id="rId13" Type="http://schemas.openxmlformats.org/officeDocument/2006/relationships/slideLayout" Target="../slideLayouts/slideLayout2.xml"/><Relationship Id="rId3" Type="http://schemas.microsoft.com/office/2007/relationships/media" Target="../media/media39.wma"/><Relationship Id="rId7" Type="http://schemas.microsoft.com/office/2007/relationships/media" Target="../media/media41.wma"/><Relationship Id="rId12" Type="http://schemas.openxmlformats.org/officeDocument/2006/relationships/audio" Target="../media/media43.wma"/><Relationship Id="rId2" Type="http://schemas.openxmlformats.org/officeDocument/2006/relationships/audio" Target="../media/media38.wma"/><Relationship Id="rId1" Type="http://schemas.microsoft.com/office/2007/relationships/media" Target="../media/media38.wma"/><Relationship Id="rId6" Type="http://schemas.openxmlformats.org/officeDocument/2006/relationships/audio" Target="../media/media40.wma"/><Relationship Id="rId11" Type="http://schemas.microsoft.com/office/2007/relationships/media" Target="../media/media43.wma"/><Relationship Id="rId5" Type="http://schemas.microsoft.com/office/2007/relationships/media" Target="../media/media40.wma"/><Relationship Id="rId15" Type="http://schemas.openxmlformats.org/officeDocument/2006/relationships/image" Target="../media/image3.png"/><Relationship Id="rId10" Type="http://schemas.openxmlformats.org/officeDocument/2006/relationships/audio" Target="../media/media42.wma"/><Relationship Id="rId4" Type="http://schemas.openxmlformats.org/officeDocument/2006/relationships/audio" Target="../media/media39.wma"/><Relationship Id="rId9" Type="http://schemas.microsoft.com/office/2007/relationships/media" Target="../media/media42.wma"/><Relationship Id="rId1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00943"/>
            <a:ext cx="7772400" cy="2196193"/>
          </a:xfrm>
        </p:spPr>
        <p:txBody>
          <a:bodyPr>
            <a:noAutofit/>
          </a:bodyPr>
          <a:lstStyle/>
          <a:p>
            <a:pPr>
              <a:lnSpc>
                <a:spcPct val="150000"/>
              </a:lnSpc>
            </a:pPr>
            <a:r>
              <a:rPr lang="ja-JP" altLang="en-US" sz="4800" dirty="0">
                <a:solidFill>
                  <a:srgbClr val="FF0000"/>
                </a:solidFill>
              </a:rPr>
              <a:t>組織の立ち上げや推進員</a:t>
            </a:r>
            <a:r>
              <a:rPr lang="ja-JP" altLang="en-US" sz="4800" dirty="0" smtClean="0">
                <a:solidFill>
                  <a:srgbClr val="FF0000"/>
                </a:solidFill>
              </a:rPr>
              <a:t>等</a:t>
            </a:r>
            <a:r>
              <a:rPr lang="en-US" altLang="ja-JP" sz="4800" dirty="0" smtClean="0">
                <a:solidFill>
                  <a:srgbClr val="FF0000"/>
                </a:solidFill>
              </a:rPr>
              <a:t/>
            </a:r>
            <a:br>
              <a:rPr lang="en-US" altLang="ja-JP" sz="4800" dirty="0" smtClean="0">
                <a:solidFill>
                  <a:srgbClr val="FF0000"/>
                </a:solidFill>
              </a:rPr>
            </a:br>
            <a:r>
              <a:rPr lang="ja-JP" altLang="en-US" sz="4800" dirty="0" smtClean="0">
                <a:solidFill>
                  <a:srgbClr val="FF0000"/>
                </a:solidFill>
              </a:rPr>
              <a:t>養成</a:t>
            </a:r>
            <a:r>
              <a:rPr lang="ja-JP" altLang="en-US" sz="4800" dirty="0">
                <a:solidFill>
                  <a:srgbClr val="FF0000"/>
                </a:solidFill>
              </a:rPr>
              <a:t>のポイント</a:t>
            </a:r>
            <a:endParaRPr kumimoji="1" lang="ja-JP" altLang="en-US" sz="4800" dirty="0">
              <a:solidFill>
                <a:srgbClr val="FF0000"/>
              </a:solidFill>
            </a:endParaRPr>
          </a:p>
        </p:txBody>
      </p:sp>
      <p:pic>
        <p:nvPicPr>
          <p:cNvPr id="3" name="2-1-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1732183225"/>
      </p:ext>
    </p:extLst>
  </p:cSld>
  <p:clrMapOvr>
    <a:masterClrMapping/>
  </p:clrMapOvr>
  <mc:AlternateContent xmlns:mc="http://schemas.openxmlformats.org/markup-compatibility/2006" xmlns:p14="http://schemas.microsoft.com/office/powerpoint/2010/main">
    <mc:Choice Requires="p14">
      <p:transition spd="slow" p14:dur="2000" advTm="9121"/>
    </mc:Choice>
    <mc:Fallback xmlns="">
      <p:transition spd="slow" advTm="9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1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9121"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57200" y="-84600"/>
            <a:ext cx="8229600" cy="1143000"/>
          </a:xfrm>
        </p:spPr>
        <p:txBody>
          <a:bodyPr>
            <a:normAutofit/>
          </a:bodyPr>
          <a:lstStyle/>
          <a:p>
            <a:r>
              <a:rPr kumimoji="1" lang="ja-JP" altLang="en-US" sz="3600" dirty="0" smtClean="0">
                <a:solidFill>
                  <a:srgbClr val="FF0000"/>
                </a:solidFill>
              </a:rPr>
              <a:t>養成講座のポイント②　</a:t>
            </a:r>
            <a:r>
              <a:rPr kumimoji="1" lang="ja-JP" altLang="en-US" sz="3600" dirty="0" smtClean="0">
                <a:solidFill>
                  <a:srgbClr val="FF3399"/>
                </a:solidFill>
                <a:effectLst>
                  <a:outerShdw blurRad="38100" dist="38100" dir="2700000" algn="tl">
                    <a:srgbClr val="000000">
                      <a:alpha val="43137"/>
                    </a:srgbClr>
                  </a:outerShdw>
                </a:effectLst>
              </a:rPr>
              <a:t>やる気おこし</a:t>
            </a:r>
            <a:endParaRPr kumimoji="1" lang="ja-JP" altLang="en-US" sz="3600" dirty="0">
              <a:solidFill>
                <a:srgbClr val="FF3399"/>
              </a:solidFill>
              <a:effectLst>
                <a:outerShdw blurRad="38100" dist="38100" dir="2700000" algn="tl">
                  <a:srgbClr val="000000">
                    <a:alpha val="43137"/>
                  </a:srgbClr>
                </a:outerShdw>
              </a:effectLst>
            </a:endParaRPr>
          </a:p>
        </p:txBody>
      </p:sp>
      <p:sp>
        <p:nvSpPr>
          <p:cNvPr id="4" name="コンテンツ プレースホルダー 3"/>
          <p:cNvSpPr>
            <a:spLocks noGrp="1"/>
          </p:cNvSpPr>
          <p:nvPr>
            <p:ph idx="1"/>
          </p:nvPr>
        </p:nvSpPr>
        <p:spPr>
          <a:xfrm>
            <a:off x="457200" y="794636"/>
            <a:ext cx="8229600" cy="6063364"/>
          </a:xfrm>
        </p:spPr>
        <p:txBody>
          <a:bodyPr>
            <a:noAutofit/>
          </a:bodyPr>
          <a:lstStyle/>
          <a:p>
            <a:pPr>
              <a:lnSpc>
                <a:spcPts val="3400"/>
              </a:lnSpc>
            </a:pPr>
            <a:r>
              <a:rPr lang="ja-JP" altLang="en-US" sz="2800" dirty="0" smtClean="0">
                <a:solidFill>
                  <a:srgbClr val="0000FF"/>
                </a:solidFill>
              </a:rPr>
              <a:t>講座に参加した住民に，行政</a:t>
            </a:r>
            <a:r>
              <a:rPr lang="ja-JP" altLang="en-US" sz="2800" dirty="0">
                <a:solidFill>
                  <a:srgbClr val="0000FF"/>
                </a:solidFill>
              </a:rPr>
              <a:t>から地域の健康問題や身近</a:t>
            </a:r>
            <a:r>
              <a:rPr lang="ja-JP" altLang="en-US" sz="2800" dirty="0" smtClean="0">
                <a:solidFill>
                  <a:srgbClr val="0000FF"/>
                </a:solidFill>
              </a:rPr>
              <a:t>な話題提供</a:t>
            </a:r>
            <a:r>
              <a:rPr lang="ja-JP" altLang="en-US" sz="2800" dirty="0">
                <a:solidFill>
                  <a:srgbClr val="0000FF"/>
                </a:solidFill>
              </a:rPr>
              <a:t>を行う</a:t>
            </a:r>
            <a:r>
              <a:rPr lang="ja-JP" altLang="en-US" sz="2800" dirty="0" smtClean="0">
                <a:solidFill>
                  <a:srgbClr val="0000FF"/>
                </a:solidFill>
              </a:rPr>
              <a:t>。</a:t>
            </a:r>
            <a:endParaRPr lang="en-US" altLang="ja-JP" sz="2800" dirty="0" smtClean="0">
              <a:solidFill>
                <a:srgbClr val="0000FF"/>
              </a:solidFill>
            </a:endParaRPr>
          </a:p>
          <a:p>
            <a:pPr>
              <a:lnSpc>
                <a:spcPts val="3400"/>
              </a:lnSpc>
            </a:pPr>
            <a:r>
              <a:rPr lang="ja-JP" altLang="en-US" sz="2800" dirty="0" smtClean="0">
                <a:solidFill>
                  <a:srgbClr val="0000FF"/>
                </a:solidFill>
              </a:rPr>
              <a:t>必要</a:t>
            </a:r>
            <a:r>
              <a:rPr lang="ja-JP" altLang="en-US" sz="2800" dirty="0">
                <a:solidFill>
                  <a:srgbClr val="0000FF"/>
                </a:solidFill>
              </a:rPr>
              <a:t>に応じて外部講師による「住民組織活動について」の講義等を</a:t>
            </a:r>
            <a:r>
              <a:rPr lang="ja-JP" altLang="en-US" sz="2800" dirty="0" smtClean="0">
                <a:solidFill>
                  <a:srgbClr val="0000FF"/>
                </a:solidFill>
              </a:rPr>
              <a:t>行い，関心</a:t>
            </a:r>
            <a:r>
              <a:rPr lang="ja-JP" altLang="en-US" sz="2800" dirty="0">
                <a:solidFill>
                  <a:srgbClr val="0000FF"/>
                </a:solidFill>
              </a:rPr>
              <a:t>を高めてもらう</a:t>
            </a:r>
            <a:r>
              <a:rPr lang="ja-JP" altLang="en-US" sz="2800" dirty="0" smtClean="0">
                <a:solidFill>
                  <a:srgbClr val="0000FF"/>
                </a:solidFill>
              </a:rPr>
              <a:t>。</a:t>
            </a:r>
            <a:endParaRPr lang="en-US" altLang="ja-JP" sz="2800" dirty="0" smtClean="0">
              <a:solidFill>
                <a:srgbClr val="0000FF"/>
              </a:solidFill>
            </a:endParaRPr>
          </a:p>
          <a:p>
            <a:pPr>
              <a:lnSpc>
                <a:spcPts val="3400"/>
              </a:lnSpc>
            </a:pPr>
            <a:r>
              <a:rPr lang="ja-JP" altLang="en-US" sz="2800" dirty="0" smtClean="0">
                <a:solidFill>
                  <a:srgbClr val="0000FF"/>
                </a:solidFill>
              </a:rPr>
              <a:t>毎回の講座では，自身</a:t>
            </a:r>
            <a:r>
              <a:rPr lang="ja-JP" altLang="en-US" sz="2800" dirty="0">
                <a:solidFill>
                  <a:srgbClr val="0000FF"/>
                </a:solidFill>
              </a:rPr>
              <a:t>が感じたことや学んだことなどを気軽に話せるような場づくりを心掛ける</a:t>
            </a:r>
            <a:r>
              <a:rPr lang="ja-JP" altLang="en-US" sz="2800" dirty="0" smtClean="0">
                <a:solidFill>
                  <a:srgbClr val="0000FF"/>
                </a:solidFill>
              </a:rPr>
              <a:t>。</a:t>
            </a:r>
            <a:r>
              <a:rPr lang="en-US" altLang="ja-JP" sz="2800" dirty="0" smtClean="0">
                <a:solidFill>
                  <a:srgbClr val="0000FF"/>
                </a:solidFill>
              </a:rPr>
              <a:t/>
            </a:r>
            <a:br>
              <a:rPr lang="en-US" altLang="ja-JP" sz="2800" dirty="0" smtClean="0">
                <a:solidFill>
                  <a:srgbClr val="0000FF"/>
                </a:solidFill>
              </a:rPr>
            </a:br>
            <a:r>
              <a:rPr lang="ja-JP" altLang="en-US" sz="2800" dirty="0" smtClean="0">
                <a:solidFill>
                  <a:srgbClr val="0000FF"/>
                </a:solidFill>
              </a:rPr>
              <a:t>　</a:t>
            </a:r>
            <a:r>
              <a:rPr lang="ja-JP" altLang="en-US" sz="2800" dirty="0" smtClean="0">
                <a:solidFill>
                  <a:srgbClr val="FF3399"/>
                </a:solidFill>
              </a:rPr>
              <a:t>　講話を聴いての感想を述べ合うだけでも有効</a:t>
            </a:r>
            <a:r>
              <a:rPr lang="en-US" altLang="ja-JP" sz="2800" dirty="0" smtClean="0">
                <a:solidFill>
                  <a:srgbClr val="FF3399"/>
                </a:solidFill>
              </a:rPr>
              <a:t/>
            </a:r>
            <a:br>
              <a:rPr lang="en-US" altLang="ja-JP" sz="2800" dirty="0" smtClean="0">
                <a:solidFill>
                  <a:srgbClr val="FF3399"/>
                </a:solidFill>
              </a:rPr>
            </a:br>
            <a:r>
              <a:rPr lang="ja-JP" altLang="en-US" sz="2800" dirty="0" smtClean="0">
                <a:solidFill>
                  <a:srgbClr val="FF3399"/>
                </a:solidFill>
              </a:rPr>
              <a:t>　　</a:t>
            </a:r>
            <a:r>
              <a:rPr lang="ja-JP" altLang="en-US" sz="2800" dirty="0" smtClean="0">
                <a:solidFill>
                  <a:srgbClr val="FF3399"/>
                </a:solidFill>
                <a:effectLst>
                  <a:outerShdw blurRad="38100" dist="38100" dir="2700000" algn="tl">
                    <a:srgbClr val="000000">
                      <a:alpha val="43137"/>
                    </a:srgbClr>
                  </a:outerShdw>
                </a:effectLst>
              </a:rPr>
              <a:t>自分の発言が尊重されることで，「</a:t>
            </a:r>
            <a:r>
              <a:rPr lang="ja-JP" altLang="en-US" sz="2800" dirty="0">
                <a:solidFill>
                  <a:srgbClr val="FF3399"/>
                </a:solidFill>
                <a:effectLst>
                  <a:outerShdw blurRad="38100" dist="38100" dir="2700000" algn="tl">
                    <a:srgbClr val="000000">
                      <a:alpha val="43137"/>
                    </a:srgbClr>
                  </a:outerShdw>
                </a:effectLst>
              </a:rPr>
              <a:t>やる気</a:t>
            </a:r>
            <a:r>
              <a:rPr lang="ja-JP" altLang="en-US" sz="2800" dirty="0" smtClean="0">
                <a:solidFill>
                  <a:srgbClr val="FF3399"/>
                </a:solidFill>
                <a:effectLst>
                  <a:outerShdw blurRad="38100" dist="38100" dir="2700000" algn="tl">
                    <a:srgbClr val="000000">
                      <a:alpha val="43137"/>
                    </a:srgbClr>
                  </a:outerShdw>
                </a:effectLst>
              </a:rPr>
              <a:t>」に</a:t>
            </a:r>
            <a:endParaRPr lang="en-US" altLang="ja-JP" sz="2800" dirty="0" smtClean="0">
              <a:solidFill>
                <a:srgbClr val="FF3399"/>
              </a:solidFill>
              <a:effectLst>
                <a:outerShdw blurRad="38100" dist="38100" dir="2700000" algn="tl">
                  <a:srgbClr val="000000">
                    <a:alpha val="43137"/>
                  </a:srgbClr>
                </a:outerShdw>
              </a:effectLst>
            </a:endParaRPr>
          </a:p>
          <a:p>
            <a:pPr>
              <a:lnSpc>
                <a:spcPts val="3400"/>
              </a:lnSpc>
            </a:pPr>
            <a:r>
              <a:rPr lang="ja-JP" altLang="en-US" sz="2800" dirty="0" smtClean="0">
                <a:solidFill>
                  <a:srgbClr val="0000FF"/>
                </a:solidFill>
              </a:rPr>
              <a:t>次回</a:t>
            </a:r>
            <a:r>
              <a:rPr lang="ja-JP" altLang="en-US" sz="2800" dirty="0">
                <a:solidFill>
                  <a:srgbClr val="0000FF"/>
                </a:solidFill>
              </a:rPr>
              <a:t>へつなげる</a:t>
            </a:r>
            <a:r>
              <a:rPr lang="ja-JP" altLang="en-US" sz="2800" dirty="0" smtClean="0">
                <a:solidFill>
                  <a:srgbClr val="0000FF"/>
                </a:solidFill>
              </a:rPr>
              <a:t>内容を明確にし，参加者</a:t>
            </a:r>
            <a:r>
              <a:rPr lang="ja-JP" altLang="en-US" sz="2800" dirty="0">
                <a:solidFill>
                  <a:srgbClr val="0000FF"/>
                </a:solidFill>
              </a:rPr>
              <a:t>自身</a:t>
            </a:r>
            <a:r>
              <a:rPr lang="ja-JP" altLang="en-US" sz="2800" dirty="0" smtClean="0">
                <a:solidFill>
                  <a:srgbClr val="0000FF"/>
                </a:solidFill>
              </a:rPr>
              <a:t>が主体的に参画</a:t>
            </a:r>
            <a:r>
              <a:rPr lang="ja-JP" altLang="en-US" sz="2800" dirty="0">
                <a:solidFill>
                  <a:srgbClr val="0000FF"/>
                </a:solidFill>
              </a:rPr>
              <a:t>できる形を</a:t>
            </a:r>
            <a:r>
              <a:rPr lang="ja-JP" altLang="en-US" sz="2800" dirty="0" smtClean="0">
                <a:solidFill>
                  <a:srgbClr val="0000FF"/>
                </a:solidFill>
              </a:rPr>
              <a:t>とる。</a:t>
            </a:r>
            <a:endParaRPr lang="en-US" altLang="ja-JP" sz="2800" dirty="0" smtClean="0">
              <a:solidFill>
                <a:srgbClr val="0000FF"/>
              </a:solidFill>
            </a:endParaRPr>
          </a:p>
          <a:p>
            <a:pPr marL="0" indent="0">
              <a:lnSpc>
                <a:spcPts val="3400"/>
              </a:lnSpc>
              <a:buNone/>
            </a:pPr>
            <a:r>
              <a:rPr lang="ja-JP" altLang="en-US" sz="2800" dirty="0">
                <a:solidFill>
                  <a:srgbClr val="0000FF"/>
                </a:solidFill>
              </a:rPr>
              <a:t>　</a:t>
            </a:r>
            <a:r>
              <a:rPr lang="ja-JP" altLang="en-US" sz="2800" dirty="0" smtClean="0">
                <a:solidFill>
                  <a:srgbClr val="0000FF"/>
                </a:solidFill>
              </a:rPr>
              <a:t>　</a:t>
            </a:r>
            <a:r>
              <a:rPr lang="ja-JP" altLang="en-US" sz="2800" dirty="0" smtClean="0">
                <a:solidFill>
                  <a:srgbClr val="FF3399"/>
                </a:solidFill>
              </a:rPr>
              <a:t>　 講座毎に何</a:t>
            </a:r>
            <a:r>
              <a:rPr lang="ja-JP" altLang="en-US" sz="2800" dirty="0">
                <a:solidFill>
                  <a:srgbClr val="FF3399"/>
                </a:solidFill>
              </a:rPr>
              <a:t>ができるかお互いに意見を</a:t>
            </a:r>
            <a:r>
              <a:rPr lang="ja-JP" altLang="en-US" sz="2800" dirty="0" smtClean="0">
                <a:solidFill>
                  <a:srgbClr val="FF3399"/>
                </a:solidFill>
              </a:rPr>
              <a:t>出し合い，</a:t>
            </a:r>
            <a:r>
              <a:rPr lang="en-US" altLang="ja-JP" sz="2800" dirty="0" smtClean="0">
                <a:solidFill>
                  <a:srgbClr val="FF3399"/>
                </a:solidFill>
              </a:rPr>
              <a:t/>
            </a:r>
            <a:br>
              <a:rPr lang="en-US" altLang="ja-JP" sz="2800" dirty="0" smtClean="0">
                <a:solidFill>
                  <a:srgbClr val="FF3399"/>
                </a:solidFill>
              </a:rPr>
            </a:br>
            <a:r>
              <a:rPr lang="ja-JP" altLang="en-US" sz="2800" dirty="0" smtClean="0">
                <a:solidFill>
                  <a:srgbClr val="FF3399"/>
                </a:solidFill>
              </a:rPr>
              <a:t>　　 </a:t>
            </a:r>
            <a:r>
              <a:rPr lang="ja-JP" altLang="en-US" sz="2800" dirty="0">
                <a:solidFill>
                  <a:srgbClr val="FF3399"/>
                </a:solidFill>
              </a:rPr>
              <a:t>　</a:t>
            </a:r>
            <a:r>
              <a:rPr lang="ja-JP" altLang="en-US" sz="2800" dirty="0" smtClean="0">
                <a:solidFill>
                  <a:srgbClr val="FF3399"/>
                </a:solidFill>
              </a:rPr>
              <a:t>思いの確認を繰り返す。</a:t>
            </a:r>
            <a:r>
              <a:rPr lang="en-US" altLang="ja-JP" sz="2800" dirty="0" smtClean="0">
                <a:solidFill>
                  <a:srgbClr val="FF3399"/>
                </a:solidFill>
              </a:rPr>
              <a:t/>
            </a:r>
            <a:br>
              <a:rPr lang="en-US" altLang="ja-JP" sz="2800" dirty="0" smtClean="0">
                <a:solidFill>
                  <a:srgbClr val="FF3399"/>
                </a:solidFill>
              </a:rPr>
            </a:br>
            <a:r>
              <a:rPr lang="ja-JP" altLang="en-US" sz="2800" dirty="0" smtClean="0">
                <a:solidFill>
                  <a:srgbClr val="FF3399"/>
                </a:solidFill>
              </a:rPr>
              <a:t>　　</a:t>
            </a:r>
            <a:r>
              <a:rPr lang="ja-JP" altLang="en-US" sz="2800" dirty="0" smtClean="0">
                <a:solidFill>
                  <a:srgbClr val="FF3399"/>
                </a:solidFill>
                <a:effectLst>
                  <a:outerShdw blurRad="38100" dist="38100" dir="2700000" algn="tl">
                    <a:srgbClr val="000000">
                      <a:alpha val="43137"/>
                    </a:srgbClr>
                  </a:outerShdw>
                </a:effectLst>
                <a:latin typeface="+mj-ea"/>
                <a:ea typeface="+mj-ea"/>
              </a:rPr>
              <a:t>→　</a:t>
            </a:r>
            <a:r>
              <a:rPr lang="ja-JP" altLang="en-US" sz="2800" dirty="0" smtClean="0">
                <a:solidFill>
                  <a:srgbClr val="FF3399"/>
                </a:solidFill>
                <a:effectLst>
                  <a:outerShdw blurRad="38100" dist="38100" dir="2700000" algn="tl">
                    <a:srgbClr val="000000">
                      <a:alpha val="43137"/>
                    </a:srgbClr>
                  </a:outerShdw>
                </a:effectLst>
              </a:rPr>
              <a:t>組織づくり</a:t>
            </a:r>
            <a:r>
              <a:rPr lang="ja-JP" altLang="en-US" sz="2800" dirty="0">
                <a:solidFill>
                  <a:srgbClr val="FF3399"/>
                </a:solidFill>
                <a:effectLst>
                  <a:outerShdw blurRad="38100" dist="38100" dir="2700000" algn="tl">
                    <a:srgbClr val="000000">
                      <a:alpha val="43137"/>
                    </a:srgbClr>
                  </a:outerShdw>
                </a:effectLst>
              </a:rPr>
              <a:t>への意欲（やる気）を盛り上げて</a:t>
            </a:r>
            <a:r>
              <a:rPr lang="ja-JP" altLang="en-US" sz="2800" dirty="0" smtClean="0">
                <a:solidFill>
                  <a:srgbClr val="FF3399"/>
                </a:solidFill>
                <a:effectLst>
                  <a:outerShdw blurRad="38100" dist="38100" dir="2700000" algn="tl">
                    <a:srgbClr val="000000">
                      <a:alpha val="43137"/>
                    </a:srgbClr>
                  </a:outerShdw>
                </a:effectLst>
              </a:rPr>
              <a:t>いく</a:t>
            </a:r>
            <a:endParaRPr lang="ja-JP" altLang="en-US" sz="2800" dirty="0">
              <a:solidFill>
                <a:srgbClr val="FF3399"/>
              </a:solidFill>
              <a:effectLst>
                <a:outerShdw blurRad="38100" dist="38100" dir="2700000" algn="tl">
                  <a:srgbClr val="000000">
                    <a:alpha val="43137"/>
                  </a:srgbClr>
                </a:outerShdw>
              </a:effectLst>
            </a:endParaRPr>
          </a:p>
        </p:txBody>
      </p:sp>
      <p:pic>
        <p:nvPicPr>
          <p:cNvPr id="2" name="2-10-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667708" y="6330533"/>
            <a:ext cx="487363" cy="487363"/>
          </a:xfrm>
          <a:prstGeom prst="rect">
            <a:avLst/>
          </a:prstGeom>
        </p:spPr>
      </p:pic>
      <p:pic>
        <p:nvPicPr>
          <p:cNvPr id="5" name="2-10-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667708" y="6330533"/>
            <a:ext cx="487363" cy="487363"/>
          </a:xfrm>
          <a:prstGeom prst="rect">
            <a:avLst/>
          </a:prstGeom>
        </p:spPr>
      </p:pic>
      <p:pic>
        <p:nvPicPr>
          <p:cNvPr id="6" name="2-10-3.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8667708" y="6330533"/>
            <a:ext cx="487363" cy="487363"/>
          </a:xfrm>
          <a:prstGeom prst="rect">
            <a:avLst/>
          </a:prstGeom>
        </p:spPr>
      </p:pic>
      <p:pic>
        <p:nvPicPr>
          <p:cNvPr id="7" name="2-10-4.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8667708" y="6330533"/>
            <a:ext cx="487363" cy="487363"/>
          </a:xfrm>
          <a:prstGeom prst="rect">
            <a:avLst/>
          </a:prstGeom>
        </p:spPr>
      </p:pic>
      <p:pic>
        <p:nvPicPr>
          <p:cNvPr id="8" name="2-10-5.wm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8667708" y="6330533"/>
            <a:ext cx="487363" cy="487363"/>
          </a:xfrm>
          <a:prstGeom prst="rect">
            <a:avLst/>
          </a:prstGeom>
        </p:spPr>
      </p:pic>
      <p:pic>
        <p:nvPicPr>
          <p:cNvPr id="9" name="【再】2-10-6.wma">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7"/>
          <a:stretch>
            <a:fillRect/>
          </a:stretch>
        </p:blipFill>
        <p:spPr>
          <a:xfrm>
            <a:off x="8667708" y="6330533"/>
            <a:ext cx="487363" cy="487363"/>
          </a:xfrm>
          <a:prstGeom prst="rect">
            <a:avLst/>
          </a:prstGeom>
        </p:spPr>
      </p:pic>
      <p:pic>
        <p:nvPicPr>
          <p:cNvPr id="10" name="【再々】2-10-6.wma">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9"/>
          <a:stretch>
            <a:fillRect/>
          </a:stretch>
        </p:blipFill>
        <p:spPr>
          <a:xfrm>
            <a:off x="8606589" y="6269414"/>
            <a:ext cx="609600" cy="609600"/>
          </a:xfrm>
          <a:prstGeom prst="rect">
            <a:avLst/>
          </a:prstGeom>
        </p:spPr>
      </p:pic>
    </p:spTree>
    <p:extLst>
      <p:ext uri="{BB962C8B-B14F-4D97-AF65-F5344CB8AC3E}">
        <p14:creationId xmlns:p14="http://schemas.microsoft.com/office/powerpoint/2010/main" val="2090760581"/>
      </p:ext>
    </p:extLst>
  </p:cSld>
  <p:clrMapOvr>
    <a:masterClrMapping/>
  </p:clrMapOvr>
  <mc:AlternateContent xmlns:mc="http://schemas.openxmlformats.org/markup-compatibility/2006" xmlns:p14="http://schemas.microsoft.com/office/powerpoint/2010/main">
    <mc:Choice Requires="p14">
      <p:transition spd="slow" p14:dur="2000" advTm="79532"/>
    </mc:Choice>
    <mc:Fallback xmlns="">
      <p:transition spd="slow" advTm="79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76" fill="hold"/>
                                        <p:tgtEl>
                                          <p:spTgt spid="2"/>
                                        </p:tgtEl>
                                      </p:cBhvr>
                                    </p:cmd>
                                  </p:childTnLst>
                                </p:cTn>
                              </p:par>
                            </p:childTnLst>
                          </p:cTn>
                        </p:par>
                        <p:par>
                          <p:cTn id="7" fill="hold">
                            <p:stCondLst>
                              <p:cond delay="4876"/>
                            </p:stCondLst>
                            <p:childTnLst>
                              <p:par>
                                <p:cTn id="8" presetID="1" presetClass="mediacall" presetSubtype="0" fill="hold" nodeType="afterEffect">
                                  <p:stCondLst>
                                    <p:cond delay="0"/>
                                  </p:stCondLst>
                                  <p:childTnLst>
                                    <p:cmd type="call" cmd="playFrom(0.0)">
                                      <p:cBhvr>
                                        <p:cTn id="9" dur="10402" fill="hold"/>
                                        <p:tgtEl>
                                          <p:spTgt spid="5"/>
                                        </p:tgtEl>
                                      </p:cBhvr>
                                    </p:cmd>
                                  </p:childTnLst>
                                </p:cTn>
                              </p:par>
                              <p:par>
                                <p:cTn id="10" presetID="10" presetClass="entr" presetSubtype="0" fill="hold" grpId="0" nodeType="withEffect">
                                  <p:stCondLst>
                                    <p:cond delay="100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par>
                          <p:cTn id="13" fill="hold">
                            <p:stCondLst>
                              <p:cond delay="15278"/>
                            </p:stCondLst>
                            <p:childTnLst>
                              <p:par>
                                <p:cTn id="14" presetID="1" presetClass="mediacall" presetSubtype="0" fill="hold" nodeType="afterEffect">
                                  <p:stCondLst>
                                    <p:cond delay="0"/>
                                  </p:stCondLst>
                                  <p:childTnLst>
                                    <p:cmd type="call" cmd="playFrom(0.0)">
                                      <p:cBhvr>
                                        <p:cTn id="15" dur="13188" fill="hold"/>
                                        <p:tgtEl>
                                          <p:spTgt spid="6"/>
                                        </p:tgtEl>
                                      </p:cBhvr>
                                    </p:cmd>
                                  </p:childTnLst>
                                </p:cTn>
                              </p:par>
                              <p:par>
                                <p:cTn id="16" presetID="10" presetClass="entr" presetSubtype="0" fill="hold" grpId="0" nodeType="withEffect">
                                  <p:stCondLst>
                                    <p:cond delay="100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childTnLst>
                                </p:cTn>
                              </p:par>
                            </p:childTnLst>
                          </p:cTn>
                        </p:par>
                        <p:par>
                          <p:cTn id="19" fill="hold">
                            <p:stCondLst>
                              <p:cond delay="28466"/>
                            </p:stCondLst>
                            <p:childTnLst>
                              <p:par>
                                <p:cTn id="20" presetID="1" presetClass="mediacall" presetSubtype="0" fill="hold" nodeType="afterEffect">
                                  <p:stCondLst>
                                    <p:cond delay="0"/>
                                  </p:stCondLst>
                                  <p:childTnLst>
                                    <p:cmd type="call" cmd="playFrom(0.0)">
                                      <p:cBhvr>
                                        <p:cTn id="21" dur="22940" fill="hold"/>
                                        <p:tgtEl>
                                          <p:spTgt spid="7"/>
                                        </p:tgtEl>
                                      </p:cBhvr>
                                    </p:cmd>
                                  </p:childTnLst>
                                </p:cTn>
                              </p:par>
                              <p:par>
                                <p:cTn id="22" presetID="10" presetClass="entr" presetSubtype="0" fill="hold" grpId="0" nodeType="withEffect">
                                  <p:stCondLst>
                                    <p:cond delay="100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500"/>
                                        <p:tgtEl>
                                          <p:spTgt spid="4">
                                            <p:txEl>
                                              <p:pRg st="2" end="2"/>
                                            </p:txEl>
                                          </p:spTgt>
                                        </p:tgtEl>
                                      </p:cBhvr>
                                    </p:animEffect>
                                  </p:childTnLst>
                                </p:cTn>
                              </p:par>
                            </p:childTnLst>
                          </p:cTn>
                        </p:par>
                        <p:par>
                          <p:cTn id="25" fill="hold">
                            <p:stCondLst>
                              <p:cond delay="51406"/>
                            </p:stCondLst>
                            <p:childTnLst>
                              <p:par>
                                <p:cTn id="26" presetID="1" presetClass="mediacall" presetSubtype="0" fill="hold" nodeType="afterEffect">
                                  <p:stCondLst>
                                    <p:cond delay="0"/>
                                  </p:stCondLst>
                                  <p:childTnLst>
                                    <p:cmd type="call" cmd="playFrom(0.0)">
                                      <p:cBhvr>
                                        <p:cTn id="27" dur="16532" fill="hold"/>
                                        <p:tgtEl>
                                          <p:spTgt spid="8"/>
                                        </p:tgtEl>
                                      </p:cBhvr>
                                    </p:cmd>
                                  </p:childTnLst>
                                </p:cTn>
                              </p:par>
                              <p:par>
                                <p:cTn id="28" presetID="10" presetClass="entr" presetSubtype="0" fill="hold" grpId="0" nodeType="withEffect">
                                  <p:stCondLst>
                                    <p:cond delay="500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fade">
                                      <p:cBhvr>
                                        <p:cTn id="30" dur="500"/>
                                        <p:tgtEl>
                                          <p:spTgt spid="4">
                                            <p:txEl>
                                              <p:pRg st="3" end="3"/>
                                            </p:txEl>
                                          </p:spTgt>
                                        </p:tgtEl>
                                      </p:cBhvr>
                                    </p:animEffect>
                                  </p:childTnLst>
                                </p:cTn>
                              </p:par>
                            </p:childTnLst>
                          </p:cTn>
                        </p:par>
                        <p:par>
                          <p:cTn id="31" fill="hold">
                            <p:stCondLst>
                              <p:cond delay="67938"/>
                            </p:stCondLst>
                            <p:childTnLst>
                              <p:par>
                                <p:cTn id="32" presetID="1" presetClass="mediacall" presetSubtype="0" fill="hold" nodeType="afterEffect">
                                  <p:stCondLst>
                                    <p:cond delay="0"/>
                                  </p:stCondLst>
                                  <p:childTnLst>
                                    <p:cmd type="call" cmd="playFrom(0.0)">
                                      <p:cBhvr>
                                        <p:cTn id="33" dur="11331" fill="hold"/>
                                        <p:tgtEl>
                                          <p:spTgt spid="10"/>
                                        </p:tgtEl>
                                      </p:cBhvr>
                                    </p:cmd>
                                  </p:childTnLst>
                                </p:cTn>
                              </p:par>
                              <p:par>
                                <p:cTn id="34" presetID="10" presetClass="entr" presetSubtype="0" fill="hold" grpId="0" nodeType="withEffect">
                                  <p:stCondLst>
                                    <p:cond delay="100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fade">
                                      <p:cBhvr>
                                        <p:cTn id="36"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
                </p:tgtEl>
              </p:cMediaNode>
            </p:audio>
            <p:audio>
              <p:cMediaNode vol="80000">
                <p:cTn id="38" fill="hold" display="0">
                  <p:stCondLst>
                    <p:cond delay="indefinite"/>
                  </p:stCondLst>
                  <p:endCondLst>
                    <p:cond evt="onStopAudio" delay="0">
                      <p:tgtEl>
                        <p:sldTgt/>
                      </p:tgtEl>
                    </p:cond>
                  </p:endCondLst>
                </p:cTn>
                <p:tgtEl>
                  <p:spTgt spid="5"/>
                </p:tgtEl>
              </p:cMediaNode>
            </p:audio>
            <p:audio>
              <p:cMediaNode vol="80000">
                <p:cTn id="39" fill="hold" display="0">
                  <p:stCondLst>
                    <p:cond delay="indefinite"/>
                  </p:stCondLst>
                  <p:endCondLst>
                    <p:cond evt="onStopAudio" delay="0">
                      <p:tgtEl>
                        <p:sldTgt/>
                      </p:tgtEl>
                    </p:cond>
                  </p:endCondLst>
                </p:cTn>
                <p:tgtEl>
                  <p:spTgt spid="6"/>
                </p:tgtEl>
              </p:cMediaNode>
            </p:audio>
            <p:audio>
              <p:cMediaNode vol="80000">
                <p:cTn id="40" fill="hold" display="0">
                  <p:stCondLst>
                    <p:cond delay="indefinite"/>
                  </p:stCondLst>
                  <p:endCondLst>
                    <p:cond evt="onStopAudio" delay="0">
                      <p:tgtEl>
                        <p:sldTgt/>
                      </p:tgtEl>
                    </p:cond>
                  </p:endCondLst>
                </p:cTn>
                <p:tgtEl>
                  <p:spTgt spid="7"/>
                </p:tgtEl>
              </p:cMediaNode>
            </p:audio>
            <p:audio>
              <p:cMediaNode vol="80000">
                <p:cTn id="41" fill="hold" display="0">
                  <p:stCondLst>
                    <p:cond delay="indefinite"/>
                  </p:stCondLst>
                  <p:endCondLst>
                    <p:cond evt="onStopAudio" delay="0">
                      <p:tgtEl>
                        <p:sldTgt/>
                      </p:tgtEl>
                    </p:cond>
                  </p:endCondLst>
                </p:cTn>
                <p:tgtEl>
                  <p:spTgt spid="8"/>
                </p:tgtEl>
              </p:cMediaNode>
            </p:audio>
            <p:audio>
              <p:cMediaNode vol="80000">
                <p:cTn id="42" fill="hold" display="0">
                  <p:stCondLst>
                    <p:cond delay="indefinite"/>
                  </p:stCondLst>
                  <p:endCondLst>
                    <p:cond evt="onStopAudio" delay="0">
                      <p:tgtEl>
                        <p:sldTgt/>
                      </p:tgtEl>
                    </p:cond>
                  </p:endCondLst>
                </p:cTn>
                <p:tgtEl>
                  <p:spTgt spid="9"/>
                </p:tgtEl>
              </p:cMediaNode>
            </p:audio>
            <p:audio>
              <p:cMediaNode vol="80000">
                <p:cTn id="43" fill="hold" display="0">
                  <p:stCondLst>
                    <p:cond delay="indefinite"/>
                  </p:stCondLst>
                  <p:endCondLst>
                    <p:cond evt="onStopAudio" delay="0">
                      <p:tgtEl>
                        <p:sldTgt/>
                      </p:tgtEl>
                    </p:cond>
                  </p:endCondLst>
                </p:cTn>
                <p:tgtEl>
                  <p:spTgt spid="10"/>
                </p:tgtEl>
              </p:cMediaNode>
            </p:audio>
          </p:childTnLst>
        </p:cTn>
      </p:par>
    </p:tnLst>
    <p:bldLst>
      <p:bldP spid="4" grpId="0" uiExpand="1" build="p"/>
    </p:bldLst>
  </p:timing>
  <p:extLst>
    <p:ext uri="{E180D4A7-C9FB-4DFB-919C-405C955672EB}">
      <p14:showEvtLst xmlns:p14="http://schemas.microsoft.com/office/powerpoint/2010/main">
        <p14:playEvt time="0" objId="2"/>
        <p14:playEvt time="4876" objId="5"/>
        <p14:stopEvt time="4958" objId="2"/>
        <p14:playEvt time="15278" objId="6"/>
        <p14:stopEvt time="15322" objId="5"/>
        <p14:playEvt time="28467" objId="7"/>
        <p14:stopEvt time="28510" objId="6"/>
        <p14:playEvt time="51406" objId="8"/>
        <p14:stopEvt time="51450" objId="7"/>
        <p14:playEvt time="67938" objId="10"/>
        <p14:stopEvt time="67982" objId="8"/>
        <p14:stopEvt time="79323" objId="10"/>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00462"/>
            <a:ext cx="8229600" cy="1143000"/>
          </a:xfrm>
        </p:spPr>
        <p:txBody>
          <a:bodyPr>
            <a:normAutofit/>
          </a:bodyPr>
          <a:lstStyle/>
          <a:p>
            <a:r>
              <a:rPr lang="ja-JP" altLang="ja-JP" sz="3600" dirty="0">
                <a:solidFill>
                  <a:srgbClr val="FF0000"/>
                </a:solidFill>
              </a:rPr>
              <a:t>住民組織活動の</a:t>
            </a:r>
            <a:r>
              <a:rPr lang="ja-JP" altLang="ja-JP" sz="3600" dirty="0" smtClean="0">
                <a:solidFill>
                  <a:srgbClr val="FF0000"/>
                </a:solidFill>
              </a:rPr>
              <a:t>意義</a:t>
            </a:r>
            <a:endParaRPr kumimoji="1" lang="ja-JP" altLang="en-US" sz="3600" dirty="0">
              <a:solidFill>
                <a:srgbClr val="FF0000"/>
              </a:solidFill>
            </a:endParaRPr>
          </a:p>
        </p:txBody>
      </p:sp>
      <p:sp>
        <p:nvSpPr>
          <p:cNvPr id="3" name="コンテンツ プレースホルダー 2"/>
          <p:cNvSpPr>
            <a:spLocks noGrp="1"/>
          </p:cNvSpPr>
          <p:nvPr>
            <p:ph idx="1"/>
          </p:nvPr>
        </p:nvSpPr>
        <p:spPr>
          <a:xfrm>
            <a:off x="457200" y="1121216"/>
            <a:ext cx="8229600" cy="4525963"/>
          </a:xfrm>
        </p:spPr>
        <p:txBody>
          <a:bodyPr>
            <a:noAutofit/>
          </a:bodyPr>
          <a:lstStyle/>
          <a:p>
            <a:pPr marL="514350" indent="-514350">
              <a:buFont typeface="+mj-ea"/>
              <a:buAutoNum type="circleNumDbPlain"/>
            </a:pPr>
            <a:r>
              <a:rPr lang="ja-JP" altLang="ja-JP" sz="2800" dirty="0" smtClean="0">
                <a:solidFill>
                  <a:srgbClr val="0000FF"/>
                </a:solidFill>
              </a:rPr>
              <a:t>人</a:t>
            </a:r>
            <a:r>
              <a:rPr lang="ja-JP" altLang="ja-JP" sz="2800" dirty="0">
                <a:solidFill>
                  <a:srgbClr val="0000FF"/>
                </a:solidFill>
              </a:rPr>
              <a:t>の役に立っていることを実感する</a:t>
            </a:r>
          </a:p>
          <a:p>
            <a:pPr marL="514350" indent="-514350">
              <a:buFont typeface="+mj-ea"/>
              <a:buAutoNum type="circleNumDbPlain"/>
            </a:pPr>
            <a:r>
              <a:rPr lang="ja-JP" altLang="ja-JP" sz="2800" dirty="0" smtClean="0">
                <a:solidFill>
                  <a:srgbClr val="0000FF"/>
                </a:solidFill>
              </a:rPr>
              <a:t>達成感</a:t>
            </a:r>
            <a:r>
              <a:rPr lang="ja-JP" altLang="ja-JP" sz="2800" dirty="0">
                <a:solidFill>
                  <a:srgbClr val="0000FF"/>
                </a:solidFill>
              </a:rPr>
              <a:t>や満足感が得られる</a:t>
            </a:r>
          </a:p>
          <a:p>
            <a:pPr marL="514350" indent="-514350">
              <a:buFont typeface="+mj-ea"/>
              <a:buAutoNum type="circleNumDbPlain"/>
            </a:pPr>
            <a:r>
              <a:rPr lang="ja-JP" altLang="ja-JP" sz="2800" dirty="0" smtClean="0">
                <a:solidFill>
                  <a:srgbClr val="0000FF"/>
                </a:solidFill>
              </a:rPr>
              <a:t>自分</a:t>
            </a:r>
            <a:r>
              <a:rPr lang="ja-JP" altLang="ja-JP" sz="2800" dirty="0">
                <a:solidFill>
                  <a:srgbClr val="0000FF"/>
                </a:solidFill>
              </a:rPr>
              <a:t>が思ったり考えたりしていることを，活動を通して実現する</a:t>
            </a:r>
          </a:p>
          <a:p>
            <a:pPr marL="514350" indent="-514350">
              <a:buFont typeface="+mj-ea"/>
              <a:buAutoNum type="circleNumDbPlain"/>
            </a:pPr>
            <a:r>
              <a:rPr lang="ja-JP" altLang="ja-JP" sz="2800" dirty="0" smtClean="0">
                <a:solidFill>
                  <a:srgbClr val="0000FF"/>
                </a:solidFill>
                <a:effectLst>
                  <a:outerShdw blurRad="38100" dist="38100" dir="2700000" algn="tl">
                    <a:srgbClr val="000000">
                      <a:alpha val="43137"/>
                    </a:srgbClr>
                  </a:outerShdw>
                </a:effectLst>
              </a:rPr>
              <a:t>話し合い</a:t>
            </a:r>
            <a:r>
              <a:rPr lang="ja-JP" altLang="ja-JP" sz="2800" dirty="0">
                <a:solidFill>
                  <a:srgbClr val="0000FF"/>
                </a:solidFill>
                <a:effectLst>
                  <a:outerShdw blurRad="38100" dist="38100" dir="2700000" algn="tl">
                    <a:srgbClr val="000000">
                      <a:alpha val="43137"/>
                    </a:srgbClr>
                  </a:outerShdw>
                </a:effectLst>
              </a:rPr>
              <a:t>や活動場面で，自分の役割や出番がある</a:t>
            </a:r>
          </a:p>
          <a:p>
            <a:pPr marL="514350" indent="-514350">
              <a:buFont typeface="+mj-ea"/>
              <a:buAutoNum type="circleNumDbPlain"/>
            </a:pPr>
            <a:r>
              <a:rPr lang="ja-JP" altLang="ja-JP" sz="2800" dirty="0" smtClean="0">
                <a:solidFill>
                  <a:srgbClr val="0000FF"/>
                </a:solidFill>
              </a:rPr>
              <a:t>居心地</a:t>
            </a:r>
            <a:r>
              <a:rPr lang="ja-JP" altLang="ja-JP" sz="2800" dirty="0">
                <a:solidFill>
                  <a:srgbClr val="0000FF"/>
                </a:solidFill>
              </a:rPr>
              <a:t>が良い（安心・安全で心やすらぐ時間）</a:t>
            </a:r>
          </a:p>
          <a:p>
            <a:pPr marL="514350" indent="-514350">
              <a:buFont typeface="+mj-ea"/>
              <a:buAutoNum type="circleNumDbPlain"/>
            </a:pPr>
            <a:r>
              <a:rPr lang="ja-JP" altLang="ja-JP" sz="2800" dirty="0" smtClean="0">
                <a:solidFill>
                  <a:srgbClr val="0000FF"/>
                </a:solidFill>
              </a:rPr>
              <a:t>学習</a:t>
            </a:r>
            <a:r>
              <a:rPr lang="ja-JP" altLang="ja-JP" sz="2800" dirty="0">
                <a:solidFill>
                  <a:srgbClr val="0000FF"/>
                </a:solidFill>
              </a:rPr>
              <a:t>により新たな知識や知見が得られる</a:t>
            </a:r>
          </a:p>
          <a:p>
            <a:pPr marL="514350" indent="-514350">
              <a:buFont typeface="+mj-ea"/>
              <a:buAutoNum type="circleNumDbPlain"/>
            </a:pPr>
            <a:r>
              <a:rPr lang="ja-JP" altLang="ja-JP" sz="2800" dirty="0" smtClean="0">
                <a:solidFill>
                  <a:srgbClr val="0000FF"/>
                </a:solidFill>
              </a:rPr>
              <a:t>自身</a:t>
            </a:r>
            <a:r>
              <a:rPr lang="ja-JP" altLang="ja-JP" sz="2800" dirty="0">
                <a:solidFill>
                  <a:srgbClr val="0000FF"/>
                </a:solidFill>
              </a:rPr>
              <a:t>と家族の健康にプラスになる</a:t>
            </a:r>
          </a:p>
          <a:p>
            <a:pPr marL="514350" indent="-514350">
              <a:buFont typeface="+mj-ea"/>
              <a:buAutoNum type="circleNumDbPlain"/>
            </a:pPr>
            <a:r>
              <a:rPr lang="ja-JP" altLang="ja-JP" sz="2800" dirty="0" smtClean="0">
                <a:solidFill>
                  <a:srgbClr val="0000FF"/>
                </a:solidFill>
              </a:rPr>
              <a:t>仲間</a:t>
            </a:r>
            <a:r>
              <a:rPr lang="ja-JP" altLang="ja-JP" sz="2800" dirty="0">
                <a:solidFill>
                  <a:srgbClr val="0000FF"/>
                </a:solidFill>
              </a:rPr>
              <a:t>との出会いとつながり</a:t>
            </a:r>
          </a:p>
          <a:p>
            <a:pPr marL="514350" indent="-514350">
              <a:buFont typeface="+mj-ea"/>
              <a:buAutoNum type="circleNumDbPlain"/>
            </a:pPr>
            <a:r>
              <a:rPr lang="ja-JP" altLang="ja-JP" sz="2800" dirty="0" smtClean="0">
                <a:solidFill>
                  <a:srgbClr val="0000FF"/>
                </a:solidFill>
              </a:rPr>
              <a:t>行政</a:t>
            </a:r>
            <a:r>
              <a:rPr lang="ja-JP" altLang="ja-JP" sz="2800" dirty="0">
                <a:solidFill>
                  <a:srgbClr val="0000FF"/>
                </a:solidFill>
              </a:rPr>
              <a:t>との関係が近くなって気軽に相談</a:t>
            </a:r>
            <a:r>
              <a:rPr lang="ja-JP" altLang="ja-JP" sz="2800" dirty="0" smtClean="0">
                <a:solidFill>
                  <a:srgbClr val="0000FF"/>
                </a:solidFill>
              </a:rPr>
              <a:t>できる</a:t>
            </a:r>
            <a:endParaRPr lang="ja-JP" altLang="ja-JP" sz="2800" dirty="0">
              <a:solidFill>
                <a:srgbClr val="0000FF"/>
              </a:solidFill>
            </a:endParaRPr>
          </a:p>
        </p:txBody>
      </p:sp>
      <p:sp>
        <p:nvSpPr>
          <p:cNvPr id="4" name="テキスト ボックス 3"/>
          <p:cNvSpPr txBox="1"/>
          <p:nvPr/>
        </p:nvSpPr>
        <p:spPr>
          <a:xfrm>
            <a:off x="2568988" y="6270171"/>
            <a:ext cx="6019597" cy="461665"/>
          </a:xfrm>
          <a:prstGeom prst="rect">
            <a:avLst/>
          </a:prstGeom>
          <a:noFill/>
        </p:spPr>
        <p:txBody>
          <a:bodyPr wrap="none" rtlCol="0">
            <a:spAutoFit/>
          </a:bodyPr>
          <a:lstStyle/>
          <a:p>
            <a:r>
              <a:rPr lang="ja-JP" altLang="ja-JP" sz="2400" dirty="0"/>
              <a:t>母子愛育会「知ろう・活かそう　地区組織」</a:t>
            </a:r>
            <a:r>
              <a:rPr lang="ja-JP" altLang="ja-JP" sz="2400" dirty="0" smtClean="0"/>
              <a:t>より</a:t>
            </a:r>
            <a:endParaRPr lang="ja-JP" altLang="en-US" sz="2400" dirty="0"/>
          </a:p>
        </p:txBody>
      </p:sp>
      <p:sp>
        <p:nvSpPr>
          <p:cNvPr id="5" name="テキスト ボックス 4"/>
          <p:cNvSpPr txBox="1"/>
          <p:nvPr/>
        </p:nvSpPr>
        <p:spPr>
          <a:xfrm>
            <a:off x="6683070" y="0"/>
            <a:ext cx="2460930" cy="461665"/>
          </a:xfrm>
          <a:prstGeom prst="rect">
            <a:avLst/>
          </a:prstGeom>
          <a:noFill/>
        </p:spPr>
        <p:txBody>
          <a:bodyPr wrap="none" rtlCol="0">
            <a:spAutoFit/>
          </a:bodyPr>
          <a:lstStyle/>
          <a:p>
            <a:r>
              <a:rPr kumimoji="1" lang="ja-JP" altLang="en-US" sz="2400" dirty="0" smtClean="0">
                <a:latin typeface="+mj-ea"/>
                <a:ea typeface="+mj-ea"/>
              </a:rPr>
              <a:t>テキスト１</a:t>
            </a:r>
            <a:r>
              <a:rPr kumimoji="1" lang="en-US" altLang="ja-JP" sz="2400" dirty="0" smtClean="0">
                <a:latin typeface="+mj-ea"/>
                <a:ea typeface="+mj-ea"/>
              </a:rPr>
              <a:t>6</a:t>
            </a:r>
            <a:r>
              <a:rPr kumimoji="1" lang="ja-JP" altLang="en-US" sz="2400" dirty="0" smtClean="0">
                <a:latin typeface="+mj-ea"/>
                <a:ea typeface="+mj-ea"/>
              </a:rPr>
              <a:t>ページ</a:t>
            </a:r>
            <a:endParaRPr kumimoji="1" lang="ja-JP" altLang="en-US" sz="2400" dirty="0">
              <a:latin typeface="+mj-ea"/>
              <a:ea typeface="+mj-ea"/>
            </a:endParaRPr>
          </a:p>
        </p:txBody>
      </p:sp>
      <p:pic>
        <p:nvPicPr>
          <p:cNvPr id="6" name="2-11-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656637" y="6370637"/>
            <a:ext cx="487363" cy="487363"/>
          </a:xfrm>
          <a:prstGeom prst="rect">
            <a:avLst/>
          </a:prstGeom>
        </p:spPr>
      </p:pic>
      <p:pic>
        <p:nvPicPr>
          <p:cNvPr id="7" name="2-11-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656637" y="6370637"/>
            <a:ext cx="487363" cy="487363"/>
          </a:xfrm>
          <a:prstGeom prst="rect">
            <a:avLst/>
          </a:prstGeom>
        </p:spPr>
      </p:pic>
      <p:pic>
        <p:nvPicPr>
          <p:cNvPr id="8" name="2-11-3.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8656637" y="6370637"/>
            <a:ext cx="487363" cy="487363"/>
          </a:xfrm>
          <a:prstGeom prst="rect">
            <a:avLst/>
          </a:prstGeom>
        </p:spPr>
      </p:pic>
      <p:pic>
        <p:nvPicPr>
          <p:cNvPr id="9" name="2-11-4.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8656637" y="6370637"/>
            <a:ext cx="487363" cy="487363"/>
          </a:xfrm>
          <a:prstGeom prst="rect">
            <a:avLst/>
          </a:prstGeom>
        </p:spPr>
      </p:pic>
      <p:pic>
        <p:nvPicPr>
          <p:cNvPr id="10" name="2-11-5.wm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3331356931"/>
      </p:ext>
    </p:extLst>
  </p:cSld>
  <p:clrMapOvr>
    <a:masterClrMapping/>
  </p:clrMapOvr>
  <mc:AlternateContent xmlns:mc="http://schemas.openxmlformats.org/markup-compatibility/2006" xmlns:p14="http://schemas.microsoft.com/office/powerpoint/2010/main">
    <mc:Choice Requires="p14">
      <p:transition spd="slow" p14:dur="2000" advTm="76408"/>
    </mc:Choice>
    <mc:Fallback xmlns="">
      <p:transition spd="slow" advTm="76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857" fill="hold"/>
                                        <p:tgtEl>
                                          <p:spTgt spid="6"/>
                                        </p:tgtEl>
                                      </p:cBhvr>
                                    </p:cmd>
                                  </p:childTnLst>
                                </p:cTn>
                              </p:par>
                            </p:childTnLst>
                          </p:cTn>
                        </p:par>
                        <p:par>
                          <p:cTn id="7" fill="hold">
                            <p:stCondLst>
                              <p:cond delay="16857"/>
                            </p:stCondLst>
                            <p:childTnLst>
                              <p:par>
                                <p:cTn id="8" presetID="1" presetClass="mediacall" presetSubtype="0" fill="hold" nodeType="afterEffect">
                                  <p:stCondLst>
                                    <p:cond delay="0"/>
                                  </p:stCondLst>
                                  <p:childTnLst>
                                    <p:cmd type="call" cmd="playFrom(0.0)">
                                      <p:cBhvr>
                                        <p:cTn id="9" dur="15000" fill="hold"/>
                                        <p:tgtEl>
                                          <p:spTgt spid="7"/>
                                        </p:tgtEl>
                                      </p:cBhvr>
                                    </p:cmd>
                                  </p:childTnLst>
                                </p:cTn>
                              </p:par>
                            </p:childTnLst>
                          </p:cTn>
                        </p:par>
                        <p:par>
                          <p:cTn id="10" fill="hold">
                            <p:stCondLst>
                              <p:cond delay="31857"/>
                            </p:stCondLst>
                            <p:childTnLst>
                              <p:par>
                                <p:cTn id="11" presetID="1" presetClass="mediacall" presetSubtype="0" fill="hold" nodeType="afterEffect">
                                  <p:stCondLst>
                                    <p:cond delay="0"/>
                                  </p:stCondLst>
                                  <p:childTnLst>
                                    <p:cmd type="call" cmd="playFrom(0.0)">
                                      <p:cBhvr>
                                        <p:cTn id="12" dur="17414" fill="hold"/>
                                        <p:tgtEl>
                                          <p:spTgt spid="8"/>
                                        </p:tgtEl>
                                      </p:cBhvr>
                                    </p:cmd>
                                  </p:childTnLst>
                                </p:cTn>
                              </p:par>
                            </p:childTnLst>
                          </p:cTn>
                        </p:par>
                        <p:par>
                          <p:cTn id="13" fill="hold">
                            <p:stCondLst>
                              <p:cond delay="49271"/>
                            </p:stCondLst>
                            <p:childTnLst>
                              <p:par>
                                <p:cTn id="14" presetID="1" presetClass="mediacall" presetSubtype="0" fill="hold" nodeType="afterEffect">
                                  <p:stCondLst>
                                    <p:cond delay="0"/>
                                  </p:stCondLst>
                                  <p:childTnLst>
                                    <p:cmd type="call" cmd="playFrom(0.0)">
                                      <p:cBhvr>
                                        <p:cTn id="15" dur="12631" fill="hold"/>
                                        <p:tgtEl>
                                          <p:spTgt spid="9"/>
                                        </p:tgtEl>
                                      </p:cBhvr>
                                    </p:cmd>
                                  </p:childTnLst>
                                </p:cTn>
                              </p:par>
                            </p:childTnLst>
                          </p:cTn>
                        </p:par>
                        <p:par>
                          <p:cTn id="16" fill="hold">
                            <p:stCondLst>
                              <p:cond delay="61902"/>
                            </p:stCondLst>
                            <p:childTnLst>
                              <p:par>
                                <p:cTn id="17" presetID="1" presetClass="mediacall" presetSubtype="0" fill="hold" nodeType="afterEffect">
                                  <p:stCondLst>
                                    <p:cond delay="0"/>
                                  </p:stCondLst>
                                  <p:childTnLst>
                                    <p:cmd type="call" cmd="playFrom(0.0)">
                                      <p:cBhvr>
                                        <p:cTn id="18" dur="1421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6"/>
                </p:tgtEl>
              </p:cMediaNode>
            </p:audio>
            <p:audio>
              <p:cMediaNode vol="80000">
                <p:cTn id="20" fill="hold" display="0">
                  <p:stCondLst>
                    <p:cond delay="indefinite"/>
                  </p:stCondLst>
                  <p:endCondLst>
                    <p:cond evt="onStopAudio" delay="0">
                      <p:tgtEl>
                        <p:sldTgt/>
                      </p:tgtEl>
                    </p:cond>
                  </p:endCondLst>
                </p:cTn>
                <p:tgtEl>
                  <p:spTgt spid="7"/>
                </p:tgtEl>
              </p:cMediaNode>
            </p:audio>
            <p:audio>
              <p:cMediaNode vol="80000">
                <p:cTn id="21" fill="hold" display="0">
                  <p:stCondLst>
                    <p:cond delay="indefinite"/>
                  </p:stCondLst>
                  <p:endCondLst>
                    <p:cond evt="onStopAudio" delay="0">
                      <p:tgtEl>
                        <p:sldTgt/>
                      </p:tgtEl>
                    </p:cond>
                  </p:endCondLst>
                </p:cTn>
                <p:tgtEl>
                  <p:spTgt spid="8"/>
                </p:tgtEl>
              </p:cMediaNode>
            </p:audio>
            <p:audio>
              <p:cMediaNode vol="80000">
                <p:cTn id="22" fill="hold" display="0">
                  <p:stCondLst>
                    <p:cond delay="indefinite"/>
                  </p:stCondLst>
                  <p:endCondLst>
                    <p:cond evt="onStopAudio" delay="0">
                      <p:tgtEl>
                        <p:sldTgt/>
                      </p:tgtEl>
                    </p:cond>
                  </p:endCondLst>
                </p:cTn>
                <p:tgtEl>
                  <p:spTgt spid="9"/>
                </p:tgtEl>
              </p:cMediaNode>
            </p:audio>
            <p:audio>
              <p:cMediaNode vol="80000">
                <p:cTn id="23"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0" objId="6"/>
        <p14:playEvt time="16857" objId="7"/>
        <p14:stopEvt time="16968" objId="6"/>
        <p14:playEvt time="31858" objId="8"/>
        <p14:stopEvt time="31912" objId="7"/>
        <p14:playEvt time="49271" objId="9"/>
        <p14:stopEvt time="49314" objId="8"/>
        <p14:playEvt time="61902" objId="10"/>
        <p14:stopEvt time="61941" objId="9"/>
        <p14:stopEvt time="76161" objId="10"/>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3172"/>
            <a:ext cx="8229600" cy="1143000"/>
          </a:xfrm>
        </p:spPr>
        <p:txBody>
          <a:bodyPr>
            <a:normAutofit/>
          </a:bodyPr>
          <a:lstStyle/>
          <a:p>
            <a:r>
              <a:rPr kumimoji="1" lang="ja-JP" altLang="en-US" sz="3600" dirty="0" smtClean="0">
                <a:solidFill>
                  <a:srgbClr val="FF0000"/>
                </a:solidFill>
              </a:rPr>
              <a:t>ジェンダーとソーシャル・キャピタル</a:t>
            </a:r>
            <a:endParaRPr kumimoji="1" lang="ja-JP" altLang="en-US" sz="3600" dirty="0">
              <a:solidFill>
                <a:srgbClr val="FF0000"/>
              </a:solidFill>
            </a:endParaRP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3769283062"/>
              </p:ext>
            </p:extLst>
          </p:nvPr>
        </p:nvGraphicFramePr>
        <p:xfrm>
          <a:off x="0" y="1088570"/>
          <a:ext cx="9144000" cy="5797312"/>
        </p:xfrm>
        <a:graphic>
          <a:graphicData uri="http://schemas.openxmlformats.org/drawingml/2006/table">
            <a:tbl>
              <a:tblPr firstRow="1" firstCol="1" bandRow="1">
                <a:tableStyleId>{2D5ABB26-0587-4C30-8999-92F81FD0307C}</a:tableStyleId>
              </a:tblPr>
              <a:tblGrid>
                <a:gridCol w="4763469"/>
                <a:gridCol w="4380531"/>
              </a:tblGrid>
              <a:tr h="664029">
                <a:tc>
                  <a:txBody>
                    <a:bodyPr/>
                    <a:lstStyle/>
                    <a:p>
                      <a:pPr algn="ctr">
                        <a:spcAft>
                          <a:spcPts val="0"/>
                        </a:spcAft>
                      </a:pPr>
                      <a:r>
                        <a:rPr lang="ja-JP" sz="2800" kern="0" dirty="0">
                          <a:effectLst/>
                        </a:rPr>
                        <a:t>男性（オス・雄）</a:t>
                      </a:r>
                      <a:endParaRPr lang="ja-JP" sz="2800" kern="100" dirty="0">
                        <a:effectLst/>
                        <a:latin typeface="Century"/>
                        <a:ea typeface="ＭＳ 明朝"/>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spcAft>
                          <a:spcPts val="0"/>
                        </a:spcAft>
                      </a:pPr>
                      <a:r>
                        <a:rPr lang="ja-JP" sz="2800" kern="0" dirty="0">
                          <a:solidFill>
                            <a:srgbClr val="FF33CC"/>
                          </a:solidFill>
                          <a:effectLst/>
                        </a:rPr>
                        <a:t>女性（メス・雌）</a:t>
                      </a:r>
                      <a:endParaRPr lang="ja-JP" sz="2800" kern="100" dirty="0">
                        <a:solidFill>
                          <a:srgbClr val="FF33CC"/>
                        </a:solidFill>
                        <a:effectLst/>
                        <a:latin typeface="Century"/>
                        <a:ea typeface="ＭＳ 明朝"/>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544285">
                <a:tc>
                  <a:txBody>
                    <a:bodyPr/>
                    <a:lstStyle/>
                    <a:p>
                      <a:pPr algn="ctr">
                        <a:spcAft>
                          <a:spcPts val="0"/>
                        </a:spcAft>
                      </a:pPr>
                      <a:r>
                        <a:rPr lang="ja-JP" sz="2400" kern="0" dirty="0">
                          <a:effectLst/>
                        </a:rPr>
                        <a:t>群れない</a:t>
                      </a:r>
                      <a:endParaRPr lang="ja-JP" sz="2800" kern="100" dirty="0">
                        <a:effectLst/>
                        <a:latin typeface="Century"/>
                        <a:ea typeface="ＭＳ 明朝"/>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ja-JP" sz="2400" kern="0" dirty="0">
                          <a:solidFill>
                            <a:srgbClr val="FF33CC"/>
                          </a:solidFill>
                          <a:effectLst/>
                        </a:rPr>
                        <a:t>群れる</a:t>
                      </a:r>
                      <a:endParaRPr lang="ja-JP" sz="2800" kern="100" dirty="0">
                        <a:solidFill>
                          <a:srgbClr val="FF33CC"/>
                        </a:solidFill>
                        <a:effectLst/>
                        <a:latin typeface="Century"/>
                        <a:ea typeface="ＭＳ 明朝"/>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20717">
                <a:tc>
                  <a:txBody>
                    <a:bodyPr/>
                    <a:lstStyle/>
                    <a:p>
                      <a:pPr algn="ctr">
                        <a:spcAft>
                          <a:spcPts val="0"/>
                        </a:spcAft>
                      </a:pPr>
                      <a:r>
                        <a:rPr lang="ja-JP" sz="2400" kern="0" dirty="0">
                          <a:effectLst/>
                        </a:rPr>
                        <a:t>一人で行動</a:t>
                      </a:r>
                      <a:endParaRPr lang="ja-JP" sz="2800" kern="100" dirty="0">
                        <a:effectLst/>
                      </a:endParaRPr>
                    </a:p>
                    <a:p>
                      <a:pPr algn="ctr">
                        <a:spcAft>
                          <a:spcPts val="0"/>
                        </a:spcAft>
                      </a:pPr>
                      <a:r>
                        <a:rPr lang="ja-JP" sz="2400" kern="0" dirty="0">
                          <a:effectLst/>
                        </a:rPr>
                        <a:t>関係性に学べない</a:t>
                      </a:r>
                      <a:endParaRPr lang="ja-JP" sz="2800" kern="100" dirty="0">
                        <a:effectLst/>
                      </a:endParaRPr>
                    </a:p>
                    <a:p>
                      <a:pPr algn="ctr">
                        <a:spcAft>
                          <a:spcPts val="0"/>
                        </a:spcAft>
                      </a:pPr>
                      <a:r>
                        <a:rPr lang="ja-JP" sz="2400" kern="0" dirty="0">
                          <a:effectLst/>
                        </a:rPr>
                        <a:t>一人で抱え込み，相談できない</a:t>
                      </a:r>
                      <a:endParaRPr lang="ja-JP" sz="2800" kern="100" dirty="0">
                        <a:effectLst/>
                        <a:latin typeface="Century"/>
                        <a:ea typeface="ＭＳ 明朝"/>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ja-JP" sz="2400" kern="0" dirty="0">
                          <a:solidFill>
                            <a:srgbClr val="FF33CC"/>
                          </a:solidFill>
                          <a:effectLst/>
                        </a:rPr>
                        <a:t>周りに合わせる</a:t>
                      </a:r>
                      <a:endParaRPr lang="ja-JP" sz="2800" kern="100" dirty="0">
                        <a:solidFill>
                          <a:srgbClr val="FF33CC"/>
                        </a:solidFill>
                        <a:effectLst/>
                      </a:endParaRPr>
                    </a:p>
                    <a:p>
                      <a:pPr algn="ctr">
                        <a:spcAft>
                          <a:spcPts val="0"/>
                        </a:spcAft>
                      </a:pPr>
                      <a:r>
                        <a:rPr lang="ja-JP" sz="2400" kern="0" dirty="0">
                          <a:solidFill>
                            <a:srgbClr val="FF33CC"/>
                          </a:solidFill>
                          <a:effectLst/>
                        </a:rPr>
                        <a:t>関係性に学ぶ</a:t>
                      </a:r>
                      <a:endParaRPr lang="ja-JP" sz="2800" kern="100" dirty="0">
                        <a:solidFill>
                          <a:srgbClr val="FF33CC"/>
                        </a:solidFill>
                        <a:effectLst/>
                      </a:endParaRPr>
                    </a:p>
                    <a:p>
                      <a:pPr algn="ctr">
                        <a:spcAft>
                          <a:spcPts val="0"/>
                        </a:spcAft>
                      </a:pPr>
                      <a:r>
                        <a:rPr lang="ja-JP" sz="2400" kern="0" dirty="0">
                          <a:solidFill>
                            <a:srgbClr val="FF33CC"/>
                          </a:solidFill>
                          <a:effectLst/>
                        </a:rPr>
                        <a:t>関係性に癒される</a:t>
                      </a:r>
                      <a:endParaRPr lang="ja-JP" sz="2800" kern="100" dirty="0">
                        <a:solidFill>
                          <a:srgbClr val="FF33CC"/>
                        </a:solidFill>
                        <a:effectLst/>
                        <a:latin typeface="Century"/>
                        <a:ea typeface="ＭＳ 明朝"/>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9855">
                <a:tc>
                  <a:txBody>
                    <a:bodyPr/>
                    <a:lstStyle/>
                    <a:p>
                      <a:pPr algn="ctr">
                        <a:spcAft>
                          <a:spcPts val="0"/>
                        </a:spcAft>
                      </a:pPr>
                      <a:r>
                        <a:rPr lang="ja-JP" sz="2400" kern="0" dirty="0">
                          <a:effectLst/>
                        </a:rPr>
                        <a:t>顕示欲・独占欲・性欲などが強い</a:t>
                      </a:r>
                      <a:endParaRPr lang="ja-JP" sz="2800" kern="100" dirty="0">
                        <a:effectLst/>
                        <a:latin typeface="Century"/>
                        <a:ea typeface="ＭＳ 明朝"/>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ja-JP" sz="2400" kern="0" dirty="0">
                          <a:solidFill>
                            <a:srgbClr val="FF33CC"/>
                          </a:solidFill>
                          <a:effectLst/>
                        </a:rPr>
                        <a:t>食欲，愛情欲，物欲などが強い</a:t>
                      </a:r>
                      <a:endParaRPr lang="ja-JP" sz="2800" kern="100" dirty="0">
                        <a:solidFill>
                          <a:srgbClr val="FF33CC"/>
                        </a:solidFill>
                        <a:effectLst/>
                        <a:latin typeface="Century"/>
                        <a:ea typeface="ＭＳ 明朝"/>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09600">
                <a:tc>
                  <a:txBody>
                    <a:bodyPr/>
                    <a:lstStyle/>
                    <a:p>
                      <a:pPr algn="ctr">
                        <a:spcAft>
                          <a:spcPts val="0"/>
                        </a:spcAft>
                      </a:pPr>
                      <a:r>
                        <a:rPr lang="ja-JP" sz="2400" kern="0" dirty="0">
                          <a:effectLst/>
                        </a:rPr>
                        <a:t>プライドが高い生き物</a:t>
                      </a:r>
                      <a:endParaRPr lang="ja-JP" sz="2800" kern="100" dirty="0">
                        <a:effectLst/>
                        <a:latin typeface="Century"/>
                        <a:ea typeface="ＭＳ 明朝"/>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ja-JP" sz="2400" kern="0" dirty="0" smtClean="0">
                          <a:solidFill>
                            <a:srgbClr val="FF33CC"/>
                          </a:solidFill>
                          <a:effectLst/>
                        </a:rPr>
                        <a:t>本能</a:t>
                      </a:r>
                      <a:r>
                        <a:rPr lang="ja-JP" sz="2400" kern="0" dirty="0">
                          <a:solidFill>
                            <a:srgbClr val="FF33CC"/>
                          </a:solidFill>
                          <a:effectLst/>
                        </a:rPr>
                        <a:t>とあきらめの生き物</a:t>
                      </a:r>
                      <a:endParaRPr lang="ja-JP" sz="2800" kern="100" dirty="0">
                        <a:solidFill>
                          <a:srgbClr val="FF33CC"/>
                        </a:solidFill>
                        <a:effectLst/>
                        <a:latin typeface="Century"/>
                        <a:ea typeface="ＭＳ 明朝"/>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63849">
                <a:tc>
                  <a:txBody>
                    <a:bodyPr/>
                    <a:lstStyle/>
                    <a:p>
                      <a:pPr algn="ctr">
                        <a:spcAft>
                          <a:spcPts val="0"/>
                        </a:spcAft>
                      </a:pPr>
                      <a:r>
                        <a:rPr lang="ja-JP" sz="2400" kern="0" dirty="0">
                          <a:solidFill>
                            <a:srgbClr val="0000FF"/>
                          </a:solidFill>
                          <a:effectLst>
                            <a:outerShdw blurRad="38100" dist="38100" dir="2700000" algn="tl">
                              <a:srgbClr val="000000">
                                <a:alpha val="43137"/>
                              </a:srgbClr>
                            </a:outerShdw>
                          </a:effectLst>
                        </a:rPr>
                        <a:t>役割，活動目的を示す，創出</a:t>
                      </a:r>
                      <a:r>
                        <a:rPr lang="ja-JP" sz="2400" kern="0" dirty="0" smtClean="0">
                          <a:solidFill>
                            <a:srgbClr val="0000FF"/>
                          </a:solidFill>
                          <a:effectLst>
                            <a:outerShdw blurRad="38100" dist="38100" dir="2700000" algn="tl">
                              <a:srgbClr val="000000">
                                <a:alpha val="43137"/>
                              </a:srgbClr>
                            </a:outerShdw>
                          </a:effectLst>
                        </a:rPr>
                        <a:t>する</a:t>
                      </a:r>
                      <a:endParaRPr lang="en-US" altLang="ja-JP" sz="2400" kern="0" dirty="0" smtClean="0">
                        <a:solidFill>
                          <a:srgbClr val="0000FF"/>
                        </a:solidFill>
                        <a:effectLst>
                          <a:outerShdw blurRad="38100" dist="38100" dir="2700000" algn="tl">
                            <a:srgbClr val="000000">
                              <a:alpha val="43137"/>
                            </a:srgbClr>
                          </a:outerShdw>
                        </a:effectLst>
                      </a:endParaRPr>
                    </a:p>
                    <a:p>
                      <a:pPr algn="ctr">
                        <a:spcAft>
                          <a:spcPts val="0"/>
                        </a:spcAft>
                      </a:pPr>
                      <a:r>
                        <a:rPr lang="ja-JP" sz="2400" kern="0" dirty="0" smtClean="0">
                          <a:effectLst/>
                        </a:rPr>
                        <a:t>こと</a:t>
                      </a:r>
                      <a:r>
                        <a:rPr lang="ja-JP" sz="2400" kern="0" dirty="0">
                          <a:effectLst/>
                        </a:rPr>
                        <a:t>が</a:t>
                      </a:r>
                      <a:r>
                        <a:rPr lang="ja-JP" sz="2400" kern="0" dirty="0" smtClean="0">
                          <a:effectLst/>
                        </a:rPr>
                        <a:t>重要</a:t>
                      </a:r>
                      <a:r>
                        <a:rPr lang="ja-JP" altLang="en-US" sz="2400" kern="0" dirty="0" smtClean="0">
                          <a:effectLst/>
                        </a:rPr>
                        <a:t>，</a:t>
                      </a:r>
                      <a:r>
                        <a:rPr lang="ja-JP" sz="2400" kern="0" dirty="0" smtClean="0">
                          <a:solidFill>
                            <a:srgbClr val="0000FF"/>
                          </a:solidFill>
                          <a:effectLst>
                            <a:outerShdw blurRad="38100" dist="38100" dir="2700000" algn="tl">
                              <a:srgbClr val="000000">
                                <a:alpha val="43137"/>
                              </a:srgbClr>
                            </a:outerShdw>
                          </a:effectLst>
                        </a:rPr>
                        <a:t>名刺</a:t>
                      </a:r>
                      <a:r>
                        <a:rPr lang="ja-JP" sz="2400" kern="0" dirty="0">
                          <a:solidFill>
                            <a:srgbClr val="0000FF"/>
                          </a:solidFill>
                          <a:effectLst>
                            <a:outerShdw blurRad="38100" dist="38100" dir="2700000" algn="tl">
                              <a:srgbClr val="000000">
                                <a:alpha val="43137"/>
                              </a:srgbClr>
                            </a:outerShdw>
                          </a:effectLst>
                        </a:rPr>
                        <a:t>，肩書</a:t>
                      </a:r>
                      <a:r>
                        <a:rPr lang="ja-JP" sz="2400" kern="0" dirty="0">
                          <a:effectLst/>
                        </a:rPr>
                        <a:t>が重要</a:t>
                      </a:r>
                      <a:endParaRPr lang="ja-JP" sz="2800" kern="100" dirty="0">
                        <a:effectLst/>
                        <a:latin typeface="Century"/>
                        <a:ea typeface="ＭＳ 明朝"/>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ja-JP" sz="2400" kern="0" dirty="0">
                          <a:solidFill>
                            <a:srgbClr val="FF33CC"/>
                          </a:solidFill>
                          <a:effectLst/>
                        </a:rPr>
                        <a:t>日常の中に幸せ</a:t>
                      </a:r>
                      <a:r>
                        <a:rPr lang="ja-JP" sz="2400" kern="0" dirty="0" smtClean="0">
                          <a:solidFill>
                            <a:srgbClr val="FF33CC"/>
                          </a:solidFill>
                          <a:effectLst/>
                        </a:rPr>
                        <a:t>と</a:t>
                      </a:r>
                      <a:endParaRPr lang="en-US" altLang="ja-JP" sz="2400" kern="0" dirty="0" smtClean="0">
                        <a:solidFill>
                          <a:srgbClr val="FF33CC"/>
                        </a:solidFill>
                        <a:effectLst/>
                      </a:endParaRPr>
                    </a:p>
                    <a:p>
                      <a:pPr algn="ctr">
                        <a:spcAft>
                          <a:spcPts val="0"/>
                        </a:spcAft>
                      </a:pPr>
                      <a:r>
                        <a:rPr lang="ja-JP" sz="2400" kern="0" dirty="0" smtClean="0">
                          <a:solidFill>
                            <a:srgbClr val="FF33CC"/>
                          </a:solidFill>
                          <a:effectLst>
                            <a:outerShdw blurRad="38100" dist="38100" dir="2700000" algn="tl">
                              <a:srgbClr val="000000">
                                <a:alpha val="43137"/>
                              </a:srgbClr>
                            </a:outerShdw>
                          </a:effectLst>
                        </a:rPr>
                        <a:t>役割を自ら見つけだ</a:t>
                      </a:r>
                      <a:r>
                        <a:rPr lang="ja-JP" altLang="en-US" sz="2400" kern="0" dirty="0" smtClean="0">
                          <a:solidFill>
                            <a:srgbClr val="FF33CC"/>
                          </a:solidFill>
                          <a:effectLst>
                            <a:outerShdw blurRad="38100" dist="38100" dir="2700000" algn="tl">
                              <a:srgbClr val="000000">
                                <a:alpha val="43137"/>
                              </a:srgbClr>
                            </a:outerShdw>
                          </a:effectLst>
                        </a:rPr>
                        <a:t>せる</a:t>
                      </a:r>
                      <a:endParaRPr lang="ja-JP" sz="2800" kern="100" dirty="0">
                        <a:solidFill>
                          <a:srgbClr val="FF33CC"/>
                        </a:solidFill>
                        <a:effectLst>
                          <a:outerShdw blurRad="38100" dist="38100" dir="2700000" algn="tl">
                            <a:srgbClr val="000000">
                              <a:alpha val="43137"/>
                            </a:srgbClr>
                          </a:outerShdw>
                        </a:effectLst>
                      </a:endParaRPr>
                    </a:p>
                    <a:p>
                      <a:pPr algn="ctr">
                        <a:spcAft>
                          <a:spcPts val="0"/>
                        </a:spcAft>
                      </a:pPr>
                      <a:r>
                        <a:rPr lang="ja-JP" sz="2400" b="0" kern="0" dirty="0">
                          <a:solidFill>
                            <a:srgbClr val="FF33CC"/>
                          </a:solidFill>
                          <a:effectLst/>
                        </a:rPr>
                        <a:t>関係性を構築する場が重要</a:t>
                      </a:r>
                      <a:endParaRPr lang="ja-JP" sz="2800" b="0" kern="100" dirty="0">
                        <a:solidFill>
                          <a:srgbClr val="FF33CC"/>
                        </a:solidFill>
                        <a:effectLst/>
                        <a:latin typeface="Century"/>
                        <a:ea typeface="ＭＳ 明朝"/>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64977">
                <a:tc>
                  <a:txBody>
                    <a:bodyPr/>
                    <a:lstStyle/>
                    <a:p>
                      <a:pPr algn="ctr">
                        <a:spcAft>
                          <a:spcPts val="0"/>
                        </a:spcAft>
                      </a:pPr>
                      <a:r>
                        <a:rPr lang="ja-JP" sz="2400" kern="0" dirty="0">
                          <a:effectLst/>
                        </a:rPr>
                        <a:t>人に言われても変われない</a:t>
                      </a:r>
                      <a:endParaRPr lang="ja-JP" sz="2800" kern="100" dirty="0">
                        <a:effectLst/>
                      </a:endParaRPr>
                    </a:p>
                    <a:p>
                      <a:pPr algn="ctr">
                        <a:spcAft>
                          <a:spcPts val="0"/>
                        </a:spcAft>
                      </a:pPr>
                      <a:r>
                        <a:rPr lang="ja-JP" sz="2400" kern="0" dirty="0">
                          <a:solidFill>
                            <a:srgbClr val="0000FF"/>
                          </a:solidFill>
                          <a:effectLst>
                            <a:outerShdw blurRad="38100" dist="38100" dir="2700000" algn="tl">
                              <a:srgbClr val="000000">
                                <a:alpha val="43137"/>
                              </a:srgbClr>
                            </a:outerShdw>
                          </a:effectLst>
                        </a:rPr>
                        <a:t>おだてられない</a:t>
                      </a:r>
                      <a:r>
                        <a:rPr lang="ja-JP" sz="2400" kern="0" dirty="0" smtClean="0">
                          <a:solidFill>
                            <a:srgbClr val="0000FF"/>
                          </a:solidFill>
                          <a:effectLst>
                            <a:outerShdw blurRad="38100" dist="38100" dir="2700000" algn="tl">
                              <a:srgbClr val="000000">
                                <a:alpha val="43137"/>
                              </a:srgbClr>
                            </a:outerShdw>
                          </a:effectLst>
                        </a:rPr>
                        <a:t>と</a:t>
                      </a:r>
                      <a:r>
                        <a:rPr lang="ja-JP" altLang="en-US" sz="2400" kern="0" dirty="0" smtClean="0">
                          <a:solidFill>
                            <a:srgbClr val="0000FF"/>
                          </a:solidFill>
                          <a:effectLst>
                            <a:outerShdw blurRad="38100" dist="38100" dir="2700000" algn="tl">
                              <a:srgbClr val="000000">
                                <a:alpha val="43137"/>
                              </a:srgbClr>
                            </a:outerShdw>
                          </a:effectLst>
                        </a:rPr>
                        <a:t>，</a:t>
                      </a:r>
                      <a:r>
                        <a:rPr lang="ja-JP" sz="2400" kern="0" dirty="0" smtClean="0">
                          <a:solidFill>
                            <a:srgbClr val="0000FF"/>
                          </a:solidFill>
                          <a:effectLst>
                            <a:outerShdw blurRad="38100" dist="38100" dir="2700000" algn="tl">
                              <a:srgbClr val="000000">
                                <a:alpha val="43137"/>
                              </a:srgbClr>
                            </a:outerShdw>
                          </a:effectLst>
                        </a:rPr>
                        <a:t>いじける</a:t>
                      </a:r>
                      <a:endParaRPr lang="ja-JP" sz="2800" kern="100" dirty="0">
                        <a:solidFill>
                          <a:srgbClr val="0000FF"/>
                        </a:solidFill>
                        <a:effectLst>
                          <a:outerShdw blurRad="38100" dist="38100" dir="2700000" algn="tl">
                            <a:srgbClr val="000000">
                              <a:alpha val="43137"/>
                            </a:srgbClr>
                          </a:outerShdw>
                        </a:effectLst>
                        <a:latin typeface="Century"/>
                        <a:ea typeface="ＭＳ 明朝"/>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ja-JP" sz="2400" kern="0" dirty="0">
                          <a:solidFill>
                            <a:srgbClr val="FF33CC"/>
                          </a:solidFill>
                          <a:effectLst/>
                        </a:rPr>
                        <a:t>「まあいいか」と現実</a:t>
                      </a:r>
                      <a:r>
                        <a:rPr lang="ja-JP" sz="2400" kern="0" dirty="0" smtClean="0">
                          <a:solidFill>
                            <a:srgbClr val="FF33CC"/>
                          </a:solidFill>
                          <a:effectLst/>
                        </a:rPr>
                        <a:t>を</a:t>
                      </a:r>
                      <a:endParaRPr lang="en-US" altLang="ja-JP" sz="2400" kern="0" dirty="0" smtClean="0">
                        <a:solidFill>
                          <a:srgbClr val="FF33CC"/>
                        </a:solidFill>
                        <a:effectLst/>
                      </a:endParaRPr>
                    </a:p>
                    <a:p>
                      <a:pPr algn="ctr">
                        <a:spcAft>
                          <a:spcPts val="0"/>
                        </a:spcAft>
                      </a:pPr>
                      <a:r>
                        <a:rPr lang="ja-JP" sz="2400" kern="0" dirty="0" smtClean="0">
                          <a:solidFill>
                            <a:srgbClr val="FF33CC"/>
                          </a:solidFill>
                          <a:effectLst/>
                        </a:rPr>
                        <a:t>受け入れ続ける</a:t>
                      </a:r>
                      <a:endParaRPr lang="ja-JP" sz="2800" kern="100" dirty="0">
                        <a:solidFill>
                          <a:srgbClr val="FF33CC"/>
                        </a:solidFill>
                        <a:effectLst/>
                        <a:latin typeface="Century"/>
                        <a:ea typeface="ＭＳ 明朝"/>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テキスト ボックス 4"/>
          <p:cNvSpPr txBox="1"/>
          <p:nvPr/>
        </p:nvSpPr>
        <p:spPr>
          <a:xfrm>
            <a:off x="6683070" y="0"/>
            <a:ext cx="2404826" cy="461665"/>
          </a:xfrm>
          <a:prstGeom prst="rect">
            <a:avLst/>
          </a:prstGeom>
          <a:noFill/>
        </p:spPr>
        <p:txBody>
          <a:bodyPr wrap="none" rtlCol="0">
            <a:spAutoFit/>
          </a:bodyPr>
          <a:lstStyle/>
          <a:p>
            <a:r>
              <a:rPr kumimoji="1" lang="ja-JP" altLang="en-US" sz="2400" dirty="0" smtClean="0">
                <a:latin typeface="+mj-ea"/>
                <a:ea typeface="+mj-ea"/>
              </a:rPr>
              <a:t>テキスト</a:t>
            </a:r>
            <a:r>
              <a:rPr kumimoji="1" lang="en-US" altLang="ja-JP" sz="2400" dirty="0" smtClean="0">
                <a:latin typeface="+mj-ea"/>
                <a:ea typeface="+mj-ea"/>
              </a:rPr>
              <a:t>30</a:t>
            </a:r>
            <a:r>
              <a:rPr kumimoji="1" lang="ja-JP" altLang="en-US" sz="2400" dirty="0" smtClean="0">
                <a:latin typeface="+mj-ea"/>
                <a:ea typeface="+mj-ea"/>
              </a:rPr>
              <a:t>ページ</a:t>
            </a:r>
            <a:endParaRPr kumimoji="1" lang="ja-JP" altLang="en-US" sz="2400" dirty="0">
              <a:latin typeface="+mj-ea"/>
              <a:ea typeface="+mj-ea"/>
            </a:endParaRPr>
          </a:p>
        </p:txBody>
      </p:sp>
      <p:pic>
        <p:nvPicPr>
          <p:cNvPr id="3" name="2-12-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575675" y="6370637"/>
            <a:ext cx="487363" cy="487363"/>
          </a:xfrm>
          <a:prstGeom prst="rect">
            <a:avLst/>
          </a:prstGeom>
        </p:spPr>
      </p:pic>
      <p:pic>
        <p:nvPicPr>
          <p:cNvPr id="6" name="2-12-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575675" y="6370637"/>
            <a:ext cx="487363" cy="487363"/>
          </a:xfrm>
          <a:prstGeom prst="rect">
            <a:avLst/>
          </a:prstGeom>
        </p:spPr>
      </p:pic>
      <p:pic>
        <p:nvPicPr>
          <p:cNvPr id="7" name="2-12-3.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8575675" y="6370637"/>
            <a:ext cx="487363" cy="487363"/>
          </a:xfrm>
          <a:prstGeom prst="rect">
            <a:avLst/>
          </a:prstGeom>
        </p:spPr>
      </p:pic>
      <p:pic>
        <p:nvPicPr>
          <p:cNvPr id="8" name="2-12-4.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8575675" y="6370637"/>
            <a:ext cx="487363" cy="487363"/>
          </a:xfrm>
          <a:prstGeom prst="rect">
            <a:avLst/>
          </a:prstGeom>
        </p:spPr>
      </p:pic>
      <p:pic>
        <p:nvPicPr>
          <p:cNvPr id="9" name="2-12-5.wm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8575675" y="6370637"/>
            <a:ext cx="487363" cy="487363"/>
          </a:xfrm>
          <a:prstGeom prst="rect">
            <a:avLst/>
          </a:prstGeom>
        </p:spPr>
      </p:pic>
      <p:pic>
        <p:nvPicPr>
          <p:cNvPr id="10" name="2-12-6.wma">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7"/>
          <a:stretch>
            <a:fillRect/>
          </a:stretch>
        </p:blipFill>
        <p:spPr>
          <a:xfrm>
            <a:off x="8575675" y="6370637"/>
            <a:ext cx="487363" cy="487363"/>
          </a:xfrm>
          <a:prstGeom prst="rect">
            <a:avLst/>
          </a:prstGeom>
        </p:spPr>
      </p:pic>
      <p:pic>
        <p:nvPicPr>
          <p:cNvPr id="11" name="2-12-7.wma">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7"/>
          <a:stretch>
            <a:fillRect/>
          </a:stretch>
        </p:blipFill>
        <p:spPr>
          <a:xfrm>
            <a:off x="8575675" y="6370637"/>
            <a:ext cx="487363" cy="487363"/>
          </a:xfrm>
          <a:prstGeom prst="rect">
            <a:avLst/>
          </a:prstGeom>
        </p:spPr>
      </p:pic>
    </p:spTree>
    <p:extLst>
      <p:ext uri="{BB962C8B-B14F-4D97-AF65-F5344CB8AC3E}">
        <p14:creationId xmlns:p14="http://schemas.microsoft.com/office/powerpoint/2010/main" val="4023078323"/>
      </p:ext>
    </p:extLst>
  </p:cSld>
  <p:clrMapOvr>
    <a:masterClrMapping/>
  </p:clrMapOvr>
  <mc:AlternateContent xmlns:mc="http://schemas.openxmlformats.org/markup-compatibility/2006" xmlns:p14="http://schemas.microsoft.com/office/powerpoint/2010/main">
    <mc:Choice Requires="p14">
      <p:transition spd="slow" p14:dur="2000" advTm="124933"/>
    </mc:Choice>
    <mc:Fallback xmlns="">
      <p:transition spd="slow" advTm="124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096" fill="hold"/>
                                        <p:tgtEl>
                                          <p:spTgt spid="3"/>
                                        </p:tgtEl>
                                      </p:cBhvr>
                                    </p:cmd>
                                  </p:childTnLst>
                                </p:cTn>
                              </p:par>
                            </p:childTnLst>
                          </p:cTn>
                        </p:par>
                        <p:par>
                          <p:cTn id="7" fill="hold">
                            <p:stCondLst>
                              <p:cond delay="13096"/>
                            </p:stCondLst>
                            <p:childTnLst>
                              <p:par>
                                <p:cTn id="8" presetID="1" presetClass="mediacall" presetSubtype="0" fill="hold" nodeType="afterEffect">
                                  <p:stCondLst>
                                    <p:cond delay="0"/>
                                  </p:stCondLst>
                                  <p:childTnLst>
                                    <p:cmd type="call" cmd="playFrom(0.0)">
                                      <p:cBhvr>
                                        <p:cTn id="9" dur="13653" fill="hold"/>
                                        <p:tgtEl>
                                          <p:spTgt spid="6"/>
                                        </p:tgtEl>
                                      </p:cBhvr>
                                    </p:cmd>
                                  </p:childTnLst>
                                </p:cTn>
                              </p:par>
                            </p:childTnLst>
                          </p:cTn>
                        </p:par>
                        <p:par>
                          <p:cTn id="10" fill="hold">
                            <p:stCondLst>
                              <p:cond delay="26749"/>
                            </p:stCondLst>
                            <p:childTnLst>
                              <p:par>
                                <p:cTn id="11" presetID="1" presetClass="mediacall" presetSubtype="0" fill="hold" nodeType="afterEffect">
                                  <p:stCondLst>
                                    <p:cond delay="0"/>
                                  </p:stCondLst>
                                  <p:childTnLst>
                                    <p:cmd type="call" cmd="playFrom(0.0)">
                                      <p:cBhvr>
                                        <p:cTn id="12" dur="16393" fill="hold"/>
                                        <p:tgtEl>
                                          <p:spTgt spid="7"/>
                                        </p:tgtEl>
                                      </p:cBhvr>
                                    </p:cmd>
                                  </p:childTnLst>
                                </p:cTn>
                              </p:par>
                            </p:childTnLst>
                          </p:cTn>
                        </p:par>
                        <p:par>
                          <p:cTn id="13" fill="hold">
                            <p:stCondLst>
                              <p:cond delay="43142"/>
                            </p:stCondLst>
                            <p:childTnLst>
                              <p:par>
                                <p:cTn id="14" presetID="1" presetClass="mediacall" presetSubtype="0" fill="hold" nodeType="afterEffect">
                                  <p:stCondLst>
                                    <p:cond delay="0"/>
                                  </p:stCondLst>
                                  <p:childTnLst>
                                    <p:cmd type="call" cmd="playFrom(0.0)">
                                      <p:cBhvr>
                                        <p:cTn id="15" dur="18854" fill="hold"/>
                                        <p:tgtEl>
                                          <p:spTgt spid="8"/>
                                        </p:tgtEl>
                                      </p:cBhvr>
                                    </p:cmd>
                                  </p:childTnLst>
                                </p:cTn>
                              </p:par>
                            </p:childTnLst>
                          </p:cTn>
                        </p:par>
                        <p:par>
                          <p:cTn id="16" fill="hold">
                            <p:stCondLst>
                              <p:cond delay="61996"/>
                            </p:stCondLst>
                            <p:childTnLst>
                              <p:par>
                                <p:cTn id="17" presetID="1" presetClass="mediacall" presetSubtype="0" fill="hold" nodeType="afterEffect">
                                  <p:stCondLst>
                                    <p:cond delay="0"/>
                                  </p:stCondLst>
                                  <p:childTnLst>
                                    <p:cmd type="call" cmd="playFrom(0.0)">
                                      <p:cBhvr>
                                        <p:cTn id="18" dur="25774" fill="hold"/>
                                        <p:tgtEl>
                                          <p:spTgt spid="9"/>
                                        </p:tgtEl>
                                      </p:cBhvr>
                                    </p:cmd>
                                  </p:childTnLst>
                                </p:cTn>
                              </p:par>
                            </p:childTnLst>
                          </p:cTn>
                        </p:par>
                        <p:par>
                          <p:cTn id="19" fill="hold">
                            <p:stCondLst>
                              <p:cond delay="87770"/>
                            </p:stCondLst>
                            <p:childTnLst>
                              <p:par>
                                <p:cTn id="20" presetID="1" presetClass="mediacall" presetSubtype="0" fill="hold" nodeType="afterEffect">
                                  <p:stCondLst>
                                    <p:cond delay="0"/>
                                  </p:stCondLst>
                                  <p:childTnLst>
                                    <p:cmd type="call" cmd="playFrom(0.0)">
                                      <p:cBhvr>
                                        <p:cTn id="21" dur="15928" fill="hold"/>
                                        <p:tgtEl>
                                          <p:spTgt spid="10"/>
                                        </p:tgtEl>
                                      </p:cBhvr>
                                    </p:cmd>
                                  </p:childTnLst>
                                </p:cTn>
                              </p:par>
                            </p:childTnLst>
                          </p:cTn>
                        </p:par>
                        <p:par>
                          <p:cTn id="22" fill="hold">
                            <p:stCondLst>
                              <p:cond delay="103698"/>
                            </p:stCondLst>
                            <p:childTnLst>
                              <p:par>
                                <p:cTn id="23" presetID="1" presetClass="mediacall" presetSubtype="0" fill="hold" nodeType="afterEffect">
                                  <p:stCondLst>
                                    <p:cond delay="0"/>
                                  </p:stCondLst>
                                  <p:childTnLst>
                                    <p:cmd type="call" cmd="playFrom(0.0)">
                                      <p:cBhvr>
                                        <p:cTn id="24" dur="2122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
                </p:tgtEl>
              </p:cMediaNode>
            </p:audio>
            <p:audio>
              <p:cMediaNode vol="80000">
                <p:cTn id="26" fill="hold" display="0">
                  <p:stCondLst>
                    <p:cond delay="indefinite"/>
                  </p:stCondLst>
                  <p:endCondLst>
                    <p:cond evt="onStopAudio" delay="0">
                      <p:tgtEl>
                        <p:sldTgt/>
                      </p:tgtEl>
                    </p:cond>
                  </p:endCondLst>
                </p:cTn>
                <p:tgtEl>
                  <p:spTgt spid="6"/>
                </p:tgtEl>
              </p:cMediaNode>
            </p:audio>
            <p:audio>
              <p:cMediaNode vol="80000">
                <p:cTn id="27" fill="hold" display="0">
                  <p:stCondLst>
                    <p:cond delay="indefinite"/>
                  </p:stCondLst>
                  <p:endCondLst>
                    <p:cond evt="onStopAudio" delay="0">
                      <p:tgtEl>
                        <p:sldTgt/>
                      </p:tgtEl>
                    </p:cond>
                  </p:endCondLst>
                </p:cTn>
                <p:tgtEl>
                  <p:spTgt spid="7"/>
                </p:tgtEl>
              </p:cMediaNode>
            </p:audio>
            <p:audio>
              <p:cMediaNode vol="80000">
                <p:cTn id="28" fill="hold" display="0">
                  <p:stCondLst>
                    <p:cond delay="indefinite"/>
                  </p:stCondLst>
                  <p:endCondLst>
                    <p:cond evt="onStopAudio" delay="0">
                      <p:tgtEl>
                        <p:sldTgt/>
                      </p:tgtEl>
                    </p:cond>
                  </p:endCondLst>
                </p:cTn>
                <p:tgtEl>
                  <p:spTgt spid="8"/>
                </p:tgtEl>
              </p:cMediaNode>
            </p:audio>
            <p:audio>
              <p:cMediaNode vol="80000">
                <p:cTn id="29" fill="hold" display="0">
                  <p:stCondLst>
                    <p:cond delay="indefinite"/>
                  </p:stCondLst>
                  <p:endCondLst>
                    <p:cond evt="onStopAudio" delay="0">
                      <p:tgtEl>
                        <p:sldTgt/>
                      </p:tgtEl>
                    </p:cond>
                  </p:endCondLst>
                </p:cTn>
                <p:tgtEl>
                  <p:spTgt spid="9"/>
                </p:tgtEl>
              </p:cMediaNode>
            </p:audio>
            <p:audio>
              <p:cMediaNode vol="80000">
                <p:cTn id="30" fill="hold" display="0">
                  <p:stCondLst>
                    <p:cond delay="indefinite"/>
                  </p:stCondLst>
                  <p:endCondLst>
                    <p:cond evt="onStopAudio" delay="0">
                      <p:tgtEl>
                        <p:sldTgt/>
                      </p:tgtEl>
                    </p:cond>
                  </p:endCondLst>
                </p:cTn>
                <p:tgtEl>
                  <p:spTgt spid="10"/>
                </p:tgtEl>
              </p:cMediaNode>
            </p:audio>
            <p:audio>
              <p:cMediaNode vol="80000">
                <p:cTn id="31" fill="hold" display="0">
                  <p:stCondLst>
                    <p:cond delay="indefinite"/>
                  </p:stCondLst>
                  <p:endCondLst>
                    <p:cond evt="onStopAudio" delay="0">
                      <p:tgtEl>
                        <p:sldTgt/>
                      </p:tgtEl>
                    </p:cond>
                  </p:endCondLst>
                </p:cTn>
                <p:tgtEl>
                  <p:spTgt spid="11"/>
                </p:tgtEl>
              </p:cMediaNode>
            </p:audio>
          </p:childTnLst>
        </p:cTn>
      </p:par>
    </p:tnLst>
  </p:timing>
  <p:extLst>
    <p:ext uri="{E180D4A7-C9FB-4DFB-919C-405C955672EB}">
      <p14:showEvtLst xmlns:p14="http://schemas.microsoft.com/office/powerpoint/2010/main">
        <p14:playEvt time="0" objId="3"/>
        <p14:playEvt time="13096" objId="6"/>
        <p14:stopEvt time="13200" objId="3"/>
        <p14:playEvt time="26750" objId="7"/>
        <p14:stopEvt time="26799" objId="6"/>
        <p14:playEvt time="43142" objId="8"/>
        <p14:stopEvt time="43187" objId="7"/>
        <p14:playEvt time="61996" objId="9"/>
        <p14:stopEvt time="62038" objId="8"/>
        <p14:playEvt time="87771" objId="10"/>
        <p14:stopEvt time="87829" objId="9"/>
        <p14:playEvt time="103699" objId="11"/>
        <p14:stopEvt time="103743" objId="10"/>
        <p14:stopEvt time="124933" objId="11"/>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0" y="-84600"/>
            <a:ext cx="8991600" cy="1143000"/>
          </a:xfrm>
        </p:spPr>
        <p:txBody>
          <a:bodyPr>
            <a:normAutofit/>
          </a:bodyPr>
          <a:lstStyle/>
          <a:p>
            <a:r>
              <a:rPr kumimoji="1" lang="ja-JP" altLang="en-US" sz="3600" dirty="0" smtClean="0">
                <a:solidFill>
                  <a:srgbClr val="FF0000"/>
                </a:solidFill>
              </a:rPr>
              <a:t>ポイント③　</a:t>
            </a:r>
            <a:r>
              <a:rPr lang="ja-JP" altLang="ja-JP" sz="3600" dirty="0" smtClean="0">
                <a:solidFill>
                  <a:srgbClr val="FF3399"/>
                </a:solidFill>
                <a:effectLst>
                  <a:outerShdw blurRad="38100" dist="38100" dir="2700000" algn="tl">
                    <a:srgbClr val="000000">
                      <a:alpha val="43137"/>
                    </a:srgbClr>
                  </a:outerShdw>
                </a:effectLst>
              </a:rPr>
              <a:t>急がず</a:t>
            </a:r>
            <a:r>
              <a:rPr lang="ja-JP" altLang="en-US" sz="3600" dirty="0" smtClean="0">
                <a:solidFill>
                  <a:srgbClr val="FF3399"/>
                </a:solidFill>
                <a:effectLst>
                  <a:outerShdw blurRad="38100" dist="38100" dir="2700000" algn="tl">
                    <a:srgbClr val="000000">
                      <a:alpha val="43137"/>
                    </a:srgbClr>
                  </a:outerShdw>
                </a:effectLst>
              </a:rPr>
              <a:t>，</a:t>
            </a:r>
            <a:r>
              <a:rPr lang="ja-JP" altLang="ja-JP" sz="3600" dirty="0" smtClean="0">
                <a:solidFill>
                  <a:srgbClr val="FF3399"/>
                </a:solidFill>
                <a:effectLst>
                  <a:outerShdw blurRad="38100" dist="38100" dir="2700000" algn="tl">
                    <a:srgbClr val="000000">
                      <a:alpha val="43137"/>
                    </a:srgbClr>
                  </a:outerShdw>
                </a:effectLst>
              </a:rPr>
              <a:t>確実</a:t>
            </a:r>
            <a:r>
              <a:rPr lang="ja-JP" altLang="ja-JP" sz="3600" dirty="0">
                <a:solidFill>
                  <a:srgbClr val="FF3399"/>
                </a:solidFill>
                <a:effectLst>
                  <a:outerShdw blurRad="38100" dist="38100" dir="2700000" algn="tl">
                    <a:srgbClr val="000000">
                      <a:alpha val="43137"/>
                    </a:srgbClr>
                  </a:outerShdw>
                </a:effectLst>
              </a:rPr>
              <a:t>に基盤づくり</a:t>
            </a:r>
            <a:endParaRPr kumimoji="1" lang="ja-JP" altLang="en-US" sz="3600" dirty="0">
              <a:solidFill>
                <a:srgbClr val="FF3399"/>
              </a:solidFill>
              <a:effectLst>
                <a:outerShdw blurRad="38100" dist="38100" dir="2700000" algn="tl">
                  <a:srgbClr val="000000">
                    <a:alpha val="43137"/>
                  </a:srgbClr>
                </a:outerShdw>
              </a:effectLst>
            </a:endParaRPr>
          </a:p>
        </p:txBody>
      </p:sp>
      <p:sp>
        <p:nvSpPr>
          <p:cNvPr id="4" name="コンテンツ プレースホルダー 3"/>
          <p:cNvSpPr>
            <a:spLocks noGrp="1"/>
          </p:cNvSpPr>
          <p:nvPr>
            <p:ph idx="1"/>
          </p:nvPr>
        </p:nvSpPr>
        <p:spPr>
          <a:xfrm>
            <a:off x="457200" y="881724"/>
            <a:ext cx="8229600" cy="6063364"/>
          </a:xfrm>
        </p:spPr>
        <p:txBody>
          <a:bodyPr>
            <a:normAutofit/>
          </a:bodyPr>
          <a:lstStyle/>
          <a:p>
            <a:pPr>
              <a:lnSpc>
                <a:spcPts val="4000"/>
              </a:lnSpc>
            </a:pPr>
            <a:r>
              <a:rPr lang="ja-JP" altLang="ja-JP" sz="2800" dirty="0">
                <a:solidFill>
                  <a:srgbClr val="0000FF"/>
                </a:solidFill>
              </a:rPr>
              <a:t>組織の必要性が理解</a:t>
            </a:r>
            <a:r>
              <a:rPr lang="ja-JP" altLang="ja-JP" sz="2800" dirty="0" smtClean="0">
                <a:solidFill>
                  <a:srgbClr val="0000FF"/>
                </a:solidFill>
              </a:rPr>
              <a:t>できたら</a:t>
            </a:r>
            <a:r>
              <a:rPr lang="ja-JP" altLang="en-US" sz="2800" dirty="0" smtClean="0">
                <a:solidFill>
                  <a:srgbClr val="0000FF"/>
                </a:solidFill>
              </a:rPr>
              <a:t>，</a:t>
            </a:r>
            <a:r>
              <a:rPr lang="ja-JP" altLang="ja-JP" sz="2800" dirty="0" smtClean="0">
                <a:solidFill>
                  <a:srgbClr val="0000FF"/>
                </a:solidFill>
              </a:rPr>
              <a:t>体制づくり</a:t>
            </a:r>
            <a:r>
              <a:rPr lang="ja-JP" altLang="ja-JP" sz="2800" dirty="0">
                <a:solidFill>
                  <a:srgbClr val="0000FF"/>
                </a:solidFill>
              </a:rPr>
              <a:t>に</a:t>
            </a:r>
            <a:r>
              <a:rPr lang="ja-JP" altLang="ja-JP" sz="2800" dirty="0" smtClean="0">
                <a:solidFill>
                  <a:srgbClr val="0000FF"/>
                </a:solidFill>
              </a:rPr>
              <a:t>移行</a:t>
            </a:r>
            <a:endParaRPr lang="en-US" altLang="ja-JP" sz="2800" dirty="0" smtClean="0">
              <a:solidFill>
                <a:srgbClr val="0000FF"/>
              </a:solidFill>
            </a:endParaRPr>
          </a:p>
          <a:p>
            <a:pPr>
              <a:lnSpc>
                <a:spcPts val="4000"/>
              </a:lnSpc>
            </a:pPr>
            <a:r>
              <a:rPr lang="ja-JP" altLang="ja-JP" sz="2800" dirty="0" smtClean="0">
                <a:solidFill>
                  <a:srgbClr val="0000FF"/>
                </a:solidFill>
              </a:rPr>
              <a:t>このとき</a:t>
            </a:r>
            <a:r>
              <a:rPr lang="ja-JP" altLang="en-US" sz="2800" dirty="0" smtClean="0">
                <a:solidFill>
                  <a:srgbClr val="0000FF"/>
                </a:solidFill>
              </a:rPr>
              <a:t>，</a:t>
            </a:r>
            <a:r>
              <a:rPr lang="ja-JP" altLang="ja-JP" sz="2800" dirty="0" smtClean="0">
                <a:solidFill>
                  <a:srgbClr val="0000FF"/>
                </a:solidFill>
              </a:rPr>
              <a:t>一人</a:t>
            </a:r>
            <a:r>
              <a:rPr lang="ja-JP" altLang="ja-JP" sz="2800" dirty="0">
                <a:solidFill>
                  <a:srgbClr val="0000FF"/>
                </a:solidFill>
              </a:rPr>
              <a:t>に多くの負担がかからない</a:t>
            </a:r>
            <a:r>
              <a:rPr lang="ja-JP" altLang="ja-JP" sz="2800" dirty="0" smtClean="0">
                <a:solidFill>
                  <a:srgbClr val="0000FF"/>
                </a:solidFill>
              </a:rPr>
              <a:t>よう</a:t>
            </a:r>
            <a:r>
              <a:rPr lang="ja-JP" altLang="en-US" sz="2800" dirty="0" smtClean="0">
                <a:solidFill>
                  <a:srgbClr val="0000FF"/>
                </a:solidFill>
              </a:rPr>
              <a:t>，</a:t>
            </a:r>
            <a:r>
              <a:rPr lang="ja-JP" altLang="ja-JP" sz="2800" dirty="0" smtClean="0">
                <a:solidFill>
                  <a:srgbClr val="0000FF"/>
                </a:solidFill>
              </a:rPr>
              <a:t>住民</a:t>
            </a:r>
            <a:r>
              <a:rPr lang="ja-JP" altLang="ja-JP" sz="2800" dirty="0">
                <a:solidFill>
                  <a:srgbClr val="0000FF"/>
                </a:solidFill>
              </a:rPr>
              <a:t>ひとり一人が「役割」を持てるようにしておく</a:t>
            </a:r>
            <a:r>
              <a:rPr lang="ja-JP" altLang="ja-JP" sz="2800" dirty="0" smtClean="0">
                <a:solidFill>
                  <a:srgbClr val="0000FF"/>
                </a:solidFill>
              </a:rPr>
              <a:t>。</a:t>
            </a:r>
            <a:endParaRPr lang="en-US" altLang="ja-JP" sz="2800" dirty="0" smtClean="0">
              <a:solidFill>
                <a:srgbClr val="0000FF"/>
              </a:solidFill>
            </a:endParaRPr>
          </a:p>
          <a:p>
            <a:pPr>
              <a:lnSpc>
                <a:spcPts val="4000"/>
              </a:lnSpc>
            </a:pPr>
            <a:r>
              <a:rPr lang="ja-JP" altLang="ja-JP" sz="2800" dirty="0" smtClean="0">
                <a:solidFill>
                  <a:srgbClr val="0000FF"/>
                </a:solidFill>
              </a:rPr>
              <a:t>一人</a:t>
            </a:r>
            <a:r>
              <a:rPr lang="ja-JP" altLang="ja-JP" sz="2800" dirty="0">
                <a:solidFill>
                  <a:srgbClr val="0000FF"/>
                </a:solidFill>
              </a:rPr>
              <a:t>だけ先に</a:t>
            </a:r>
            <a:r>
              <a:rPr lang="ja-JP" altLang="ja-JP" sz="2800" dirty="0" smtClean="0">
                <a:solidFill>
                  <a:srgbClr val="0000FF"/>
                </a:solidFill>
              </a:rPr>
              <a:t>進んだり</a:t>
            </a:r>
            <a:r>
              <a:rPr lang="ja-JP" altLang="en-US" sz="2800" dirty="0" smtClean="0">
                <a:solidFill>
                  <a:srgbClr val="0000FF"/>
                </a:solidFill>
              </a:rPr>
              <a:t>，</a:t>
            </a:r>
            <a:r>
              <a:rPr lang="ja-JP" altLang="ja-JP" sz="2800" dirty="0" smtClean="0">
                <a:solidFill>
                  <a:srgbClr val="0000FF"/>
                </a:solidFill>
              </a:rPr>
              <a:t>途中</a:t>
            </a:r>
            <a:r>
              <a:rPr lang="ja-JP" altLang="ja-JP" sz="2800" dirty="0">
                <a:solidFill>
                  <a:srgbClr val="0000FF"/>
                </a:solidFill>
              </a:rPr>
              <a:t>で意欲が減退する</a:t>
            </a:r>
            <a:r>
              <a:rPr lang="ja-JP" altLang="ja-JP" sz="2800" dirty="0" smtClean="0">
                <a:solidFill>
                  <a:srgbClr val="0000FF"/>
                </a:solidFill>
              </a:rPr>
              <a:t>こと</a:t>
            </a:r>
            <a:r>
              <a:rPr lang="ja-JP" altLang="en-US" sz="2800" dirty="0" smtClean="0">
                <a:solidFill>
                  <a:srgbClr val="0000FF"/>
                </a:solidFill>
              </a:rPr>
              <a:t>が</a:t>
            </a:r>
            <a:r>
              <a:rPr lang="ja-JP" altLang="ja-JP" sz="2800" dirty="0" smtClean="0">
                <a:solidFill>
                  <a:srgbClr val="0000FF"/>
                </a:solidFill>
              </a:rPr>
              <a:t>ないよう</a:t>
            </a:r>
            <a:r>
              <a:rPr lang="ja-JP" altLang="en-US" sz="2800" dirty="0" smtClean="0">
                <a:solidFill>
                  <a:srgbClr val="0000FF"/>
                </a:solidFill>
              </a:rPr>
              <a:t>，</a:t>
            </a:r>
            <a:r>
              <a:rPr lang="ja-JP" altLang="ja-JP" sz="2800" dirty="0" smtClean="0">
                <a:solidFill>
                  <a:srgbClr val="0000FF"/>
                </a:solidFill>
              </a:rPr>
              <a:t>無理</a:t>
            </a:r>
            <a:r>
              <a:rPr lang="ja-JP" altLang="ja-JP" sz="2800" dirty="0">
                <a:solidFill>
                  <a:srgbClr val="0000FF"/>
                </a:solidFill>
              </a:rPr>
              <a:t>のない進め方</a:t>
            </a:r>
            <a:r>
              <a:rPr lang="ja-JP" altLang="ja-JP" sz="2800" dirty="0" smtClean="0">
                <a:solidFill>
                  <a:srgbClr val="0000FF"/>
                </a:solidFill>
              </a:rPr>
              <a:t>で</a:t>
            </a:r>
            <a:r>
              <a:rPr lang="ja-JP" altLang="en-US" sz="2800" dirty="0" smtClean="0">
                <a:solidFill>
                  <a:srgbClr val="0000FF"/>
                </a:solidFill>
              </a:rPr>
              <a:t>，</a:t>
            </a:r>
            <a:r>
              <a:rPr lang="ja-JP" altLang="ja-JP" sz="2800" dirty="0" smtClean="0">
                <a:solidFill>
                  <a:srgbClr val="0000FF"/>
                </a:solidFill>
              </a:rPr>
              <a:t>こと</a:t>
            </a:r>
            <a:r>
              <a:rPr lang="ja-JP" altLang="ja-JP" sz="2800" dirty="0">
                <a:solidFill>
                  <a:srgbClr val="0000FF"/>
                </a:solidFill>
              </a:rPr>
              <a:t>あるごと</a:t>
            </a:r>
            <a:r>
              <a:rPr lang="ja-JP" altLang="ja-JP" sz="2800" dirty="0" smtClean="0">
                <a:solidFill>
                  <a:srgbClr val="0000FF"/>
                </a:solidFill>
              </a:rPr>
              <a:t>に</a:t>
            </a:r>
            <a:r>
              <a:rPr lang="ja-JP" altLang="en-US" sz="2800" dirty="0" smtClean="0">
                <a:solidFill>
                  <a:srgbClr val="0000FF"/>
                </a:solidFill>
              </a:rPr>
              <a:t>話し合いの機会を持ち，</a:t>
            </a:r>
            <a:r>
              <a:rPr lang="ja-JP" altLang="ja-JP" sz="2800" dirty="0" smtClean="0">
                <a:solidFill>
                  <a:srgbClr val="0000FF"/>
                </a:solidFill>
              </a:rPr>
              <a:t>進捗</a:t>
            </a:r>
            <a:r>
              <a:rPr lang="ja-JP" altLang="ja-JP" sz="2800" dirty="0">
                <a:solidFill>
                  <a:srgbClr val="0000FF"/>
                </a:solidFill>
              </a:rPr>
              <a:t>状況を確認</a:t>
            </a:r>
            <a:r>
              <a:rPr lang="ja-JP" altLang="ja-JP" sz="2800" dirty="0" smtClean="0">
                <a:solidFill>
                  <a:srgbClr val="0000FF"/>
                </a:solidFill>
              </a:rPr>
              <a:t>し合う。</a:t>
            </a:r>
          </a:p>
          <a:p>
            <a:pPr>
              <a:lnSpc>
                <a:spcPts val="4000"/>
              </a:lnSpc>
            </a:pPr>
            <a:r>
              <a:rPr kumimoji="1" lang="ja-JP" altLang="en-US" sz="2800" dirty="0" smtClean="0">
                <a:solidFill>
                  <a:srgbClr val="0000FF"/>
                </a:solidFill>
              </a:rPr>
              <a:t>子育て中の推進員等は，子どもを連れての参加も歓迎する雰囲気が大切</a:t>
            </a:r>
            <a:endParaRPr kumimoji="1" lang="en-US" altLang="ja-JP" sz="2800" dirty="0" smtClean="0">
              <a:solidFill>
                <a:srgbClr val="0000FF"/>
              </a:solidFill>
            </a:endParaRPr>
          </a:p>
          <a:p>
            <a:pPr>
              <a:lnSpc>
                <a:spcPts val="4000"/>
              </a:lnSpc>
            </a:pPr>
            <a:r>
              <a:rPr lang="ja-JP" altLang="en-US" sz="2800" dirty="0">
                <a:solidFill>
                  <a:srgbClr val="0000FF"/>
                </a:solidFill>
              </a:rPr>
              <a:t>欠席した</a:t>
            </a:r>
            <a:r>
              <a:rPr lang="ja-JP" altLang="en-US" sz="2800" dirty="0" smtClean="0">
                <a:solidFill>
                  <a:srgbClr val="0000FF"/>
                </a:solidFill>
              </a:rPr>
              <a:t>メンバーは，</a:t>
            </a:r>
            <a:r>
              <a:rPr lang="ja-JP" altLang="en-US" sz="2800" dirty="0">
                <a:solidFill>
                  <a:srgbClr val="0000FF"/>
                </a:solidFill>
              </a:rPr>
              <a:t>会議の内容</a:t>
            </a:r>
            <a:r>
              <a:rPr lang="ja-JP" altLang="en-US" sz="2800" dirty="0" smtClean="0">
                <a:solidFill>
                  <a:srgbClr val="0000FF"/>
                </a:solidFill>
              </a:rPr>
              <a:t>をしっかり伝える</a:t>
            </a:r>
            <a:r>
              <a:rPr lang="en-US" altLang="ja-JP" sz="2800" dirty="0" smtClean="0">
                <a:solidFill>
                  <a:srgbClr val="FF3399"/>
                </a:solidFill>
              </a:rPr>
              <a:t/>
            </a:r>
            <a:br>
              <a:rPr lang="en-US" altLang="ja-JP" sz="2800" dirty="0" smtClean="0">
                <a:solidFill>
                  <a:srgbClr val="FF3399"/>
                </a:solidFill>
              </a:rPr>
            </a:br>
            <a:r>
              <a:rPr lang="ja-JP" altLang="en-US" sz="2800" dirty="0" smtClean="0">
                <a:solidFill>
                  <a:srgbClr val="FF3399"/>
                </a:solidFill>
              </a:rPr>
              <a:t>　　欠席したことを非難したり，責めたりしない</a:t>
            </a:r>
            <a:endParaRPr kumimoji="1" lang="ja-JP" altLang="en-US" sz="2400" dirty="0">
              <a:solidFill>
                <a:srgbClr val="FF3399"/>
              </a:solidFill>
            </a:endParaRPr>
          </a:p>
        </p:txBody>
      </p:sp>
      <p:pic>
        <p:nvPicPr>
          <p:cNvPr id="2" name="2-13-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656637" y="6370637"/>
            <a:ext cx="487363" cy="487363"/>
          </a:xfrm>
          <a:prstGeom prst="rect">
            <a:avLst/>
          </a:prstGeom>
        </p:spPr>
      </p:pic>
      <p:pic>
        <p:nvPicPr>
          <p:cNvPr id="5" name="2-13-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656637" y="6370637"/>
            <a:ext cx="487363" cy="487363"/>
          </a:xfrm>
          <a:prstGeom prst="rect">
            <a:avLst/>
          </a:prstGeom>
        </p:spPr>
      </p:pic>
      <p:pic>
        <p:nvPicPr>
          <p:cNvPr id="6" name="2-13-3.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8656637" y="6370637"/>
            <a:ext cx="487363" cy="487363"/>
          </a:xfrm>
          <a:prstGeom prst="rect">
            <a:avLst/>
          </a:prstGeom>
        </p:spPr>
      </p:pic>
      <p:pic>
        <p:nvPicPr>
          <p:cNvPr id="7" name="2-13-4.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8656637" y="6370637"/>
            <a:ext cx="487363" cy="487363"/>
          </a:xfrm>
          <a:prstGeom prst="rect">
            <a:avLst/>
          </a:prstGeom>
        </p:spPr>
      </p:pic>
      <p:pic>
        <p:nvPicPr>
          <p:cNvPr id="8" name="2-13-5.wm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6"/>
          <a:stretch>
            <a:fillRect/>
          </a:stretch>
        </p:blipFill>
        <p:spPr>
          <a:xfrm>
            <a:off x="8656637" y="6370637"/>
            <a:ext cx="487363" cy="487363"/>
          </a:xfrm>
          <a:prstGeom prst="rect">
            <a:avLst/>
          </a:prstGeom>
        </p:spPr>
      </p:pic>
      <p:pic>
        <p:nvPicPr>
          <p:cNvPr id="9" name="2-13-6.wma">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6"/>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2090760581"/>
      </p:ext>
    </p:extLst>
  </p:cSld>
  <p:clrMapOvr>
    <a:masterClrMapping/>
  </p:clrMapOvr>
  <mc:AlternateContent xmlns:mc="http://schemas.openxmlformats.org/markup-compatibility/2006" xmlns:p14="http://schemas.microsoft.com/office/powerpoint/2010/main">
    <mc:Choice Requires="p14">
      <p:transition spd="slow" p14:dur="2000" advTm="60239"/>
    </mc:Choice>
    <mc:Fallback xmlns="">
      <p:transition spd="slow" advTm="60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151" fill="hold"/>
                                        <p:tgtEl>
                                          <p:spTgt spid="2"/>
                                        </p:tgtEl>
                                      </p:cBhvr>
                                    </p:cmd>
                                  </p:childTnLst>
                                </p:cTn>
                              </p:par>
                            </p:childTnLst>
                          </p:cTn>
                        </p:par>
                        <p:par>
                          <p:cTn id="7" fill="hold">
                            <p:stCondLst>
                              <p:cond delay="7151"/>
                            </p:stCondLst>
                            <p:childTnLst>
                              <p:par>
                                <p:cTn id="8" presetID="1" presetClass="mediacall" presetSubtype="0" fill="hold" nodeType="afterEffect">
                                  <p:stCondLst>
                                    <p:cond delay="0"/>
                                  </p:stCondLst>
                                  <p:childTnLst>
                                    <p:cmd type="call" cmd="playFrom(0.0)">
                                      <p:cBhvr>
                                        <p:cTn id="9" dur="4643" fill="hold"/>
                                        <p:tgtEl>
                                          <p:spTgt spid="5"/>
                                        </p:tgtEl>
                                      </p:cBhvr>
                                    </p:cmd>
                                  </p:childTnLst>
                                </p:cTn>
                              </p:par>
                              <p:par>
                                <p:cTn id="10" presetID="10" presetClass="entr" presetSubtype="0" fill="hold" grpId="0" nodeType="withEffect">
                                  <p:stCondLst>
                                    <p:cond delay="100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par>
                          <p:cTn id="13" fill="hold">
                            <p:stCondLst>
                              <p:cond delay="11794"/>
                            </p:stCondLst>
                            <p:childTnLst>
                              <p:par>
                                <p:cTn id="14" presetID="1" presetClass="mediacall" presetSubtype="0" fill="hold" nodeType="afterEffect">
                                  <p:stCondLst>
                                    <p:cond delay="0"/>
                                  </p:stCondLst>
                                  <p:childTnLst>
                                    <p:cmd type="call" cmd="playFrom(0.0)">
                                      <p:cBhvr>
                                        <p:cTn id="15" dur="8916" fill="hold"/>
                                        <p:tgtEl>
                                          <p:spTgt spid="6"/>
                                        </p:tgtEl>
                                      </p:cBhvr>
                                    </p:cmd>
                                  </p:childTnLst>
                                </p:cTn>
                              </p:par>
                              <p:par>
                                <p:cTn id="16" presetID="10" presetClass="entr" presetSubtype="0" fill="hold" grpId="0" nodeType="withEffect">
                                  <p:stCondLst>
                                    <p:cond delay="100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childTnLst>
                                </p:cTn>
                              </p:par>
                            </p:childTnLst>
                          </p:cTn>
                        </p:par>
                        <p:par>
                          <p:cTn id="19" fill="hold">
                            <p:stCondLst>
                              <p:cond delay="20710"/>
                            </p:stCondLst>
                            <p:childTnLst>
                              <p:par>
                                <p:cTn id="20" presetID="1" presetClass="mediacall" presetSubtype="0" fill="hold" nodeType="afterEffect">
                                  <p:stCondLst>
                                    <p:cond delay="0"/>
                                  </p:stCondLst>
                                  <p:childTnLst>
                                    <p:cmd type="call" cmd="playFrom(0.0)">
                                      <p:cBhvr>
                                        <p:cTn id="21" dur="13931" fill="hold"/>
                                        <p:tgtEl>
                                          <p:spTgt spid="7"/>
                                        </p:tgtEl>
                                      </p:cBhvr>
                                    </p:cmd>
                                  </p:childTnLst>
                                </p:cTn>
                              </p:par>
                              <p:par>
                                <p:cTn id="22" presetID="10" presetClass="entr" presetSubtype="0" fill="hold" grpId="0" nodeType="withEffect">
                                  <p:stCondLst>
                                    <p:cond delay="100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500"/>
                                        <p:tgtEl>
                                          <p:spTgt spid="4">
                                            <p:txEl>
                                              <p:pRg st="2" end="2"/>
                                            </p:txEl>
                                          </p:spTgt>
                                        </p:tgtEl>
                                      </p:cBhvr>
                                    </p:animEffect>
                                  </p:childTnLst>
                                </p:cTn>
                              </p:par>
                            </p:childTnLst>
                          </p:cTn>
                        </p:par>
                        <p:par>
                          <p:cTn id="25" fill="hold">
                            <p:stCondLst>
                              <p:cond delay="34641"/>
                            </p:stCondLst>
                            <p:childTnLst>
                              <p:par>
                                <p:cTn id="26" presetID="1" presetClass="mediacall" presetSubtype="0" fill="hold" nodeType="afterEffect">
                                  <p:stCondLst>
                                    <p:cond delay="0"/>
                                  </p:stCondLst>
                                  <p:childTnLst>
                                    <p:cmd type="call" cmd="playFrom(0.0)">
                                      <p:cBhvr>
                                        <p:cTn id="27" dur="8312" fill="hold"/>
                                        <p:tgtEl>
                                          <p:spTgt spid="8"/>
                                        </p:tgtEl>
                                      </p:cBhvr>
                                    </p:cmd>
                                  </p:childTnLst>
                                </p:cTn>
                              </p:par>
                              <p:par>
                                <p:cTn id="28" presetID="10" presetClass="entr" presetSubtype="0" fill="hold" grpId="0" nodeType="withEffect">
                                  <p:stCondLst>
                                    <p:cond delay="200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fade">
                                      <p:cBhvr>
                                        <p:cTn id="30" dur="500"/>
                                        <p:tgtEl>
                                          <p:spTgt spid="4">
                                            <p:txEl>
                                              <p:pRg st="3" end="3"/>
                                            </p:txEl>
                                          </p:spTgt>
                                        </p:tgtEl>
                                      </p:cBhvr>
                                    </p:animEffect>
                                  </p:childTnLst>
                                </p:cTn>
                              </p:par>
                            </p:childTnLst>
                          </p:cTn>
                        </p:par>
                        <p:par>
                          <p:cTn id="31" fill="hold">
                            <p:stCondLst>
                              <p:cond delay="42953"/>
                            </p:stCondLst>
                            <p:childTnLst>
                              <p:par>
                                <p:cTn id="32" presetID="1" presetClass="mediacall" presetSubtype="0" fill="hold" nodeType="afterEffect">
                                  <p:stCondLst>
                                    <p:cond delay="0"/>
                                  </p:stCondLst>
                                  <p:childTnLst>
                                    <p:cmd type="call" cmd="playFrom(0.0)">
                                      <p:cBhvr>
                                        <p:cTn id="33" dur="17043" fill="hold"/>
                                        <p:tgtEl>
                                          <p:spTgt spid="9"/>
                                        </p:tgtEl>
                                      </p:cBhvr>
                                    </p:cmd>
                                  </p:childTnLst>
                                </p:cTn>
                              </p:par>
                              <p:par>
                                <p:cTn id="34" presetID="10" presetClass="entr" presetSubtype="0" fill="hold" grpId="0" nodeType="withEffect">
                                  <p:stCondLst>
                                    <p:cond delay="150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fade">
                                      <p:cBhvr>
                                        <p:cTn id="36"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
                </p:tgtEl>
              </p:cMediaNode>
            </p:audio>
            <p:audio>
              <p:cMediaNode vol="80000">
                <p:cTn id="38" fill="hold" display="0">
                  <p:stCondLst>
                    <p:cond delay="indefinite"/>
                  </p:stCondLst>
                  <p:endCondLst>
                    <p:cond evt="onStopAudio" delay="0">
                      <p:tgtEl>
                        <p:sldTgt/>
                      </p:tgtEl>
                    </p:cond>
                  </p:endCondLst>
                </p:cTn>
                <p:tgtEl>
                  <p:spTgt spid="5"/>
                </p:tgtEl>
              </p:cMediaNode>
            </p:audio>
            <p:audio>
              <p:cMediaNode vol="80000">
                <p:cTn id="39" fill="hold" display="0">
                  <p:stCondLst>
                    <p:cond delay="indefinite"/>
                  </p:stCondLst>
                  <p:endCondLst>
                    <p:cond evt="onStopAudio" delay="0">
                      <p:tgtEl>
                        <p:sldTgt/>
                      </p:tgtEl>
                    </p:cond>
                  </p:endCondLst>
                </p:cTn>
                <p:tgtEl>
                  <p:spTgt spid="6"/>
                </p:tgtEl>
              </p:cMediaNode>
            </p:audio>
            <p:audio>
              <p:cMediaNode vol="80000">
                <p:cTn id="40" fill="hold" display="0">
                  <p:stCondLst>
                    <p:cond delay="indefinite"/>
                  </p:stCondLst>
                  <p:endCondLst>
                    <p:cond evt="onStopAudio" delay="0">
                      <p:tgtEl>
                        <p:sldTgt/>
                      </p:tgtEl>
                    </p:cond>
                  </p:endCondLst>
                </p:cTn>
                <p:tgtEl>
                  <p:spTgt spid="7"/>
                </p:tgtEl>
              </p:cMediaNode>
            </p:audio>
            <p:audio>
              <p:cMediaNode vol="80000">
                <p:cTn id="41" fill="hold" display="0">
                  <p:stCondLst>
                    <p:cond delay="indefinite"/>
                  </p:stCondLst>
                  <p:endCondLst>
                    <p:cond evt="onStopAudio" delay="0">
                      <p:tgtEl>
                        <p:sldTgt/>
                      </p:tgtEl>
                    </p:cond>
                  </p:endCondLst>
                </p:cTn>
                <p:tgtEl>
                  <p:spTgt spid="8"/>
                </p:tgtEl>
              </p:cMediaNode>
            </p:audio>
            <p:audio>
              <p:cMediaNode vol="80000">
                <p:cTn id="42" fill="hold" display="0">
                  <p:stCondLst>
                    <p:cond delay="indefinite"/>
                  </p:stCondLst>
                  <p:endCondLst>
                    <p:cond evt="onStopAudio" delay="0">
                      <p:tgtEl>
                        <p:sldTgt/>
                      </p:tgtEl>
                    </p:cond>
                  </p:endCondLst>
                </p:cTn>
                <p:tgtEl>
                  <p:spTgt spid="9"/>
                </p:tgtEl>
              </p:cMediaNode>
            </p:audio>
          </p:childTnLst>
        </p:cTn>
      </p:par>
    </p:tnLst>
    <p:bldLst>
      <p:bldP spid="4" grpId="0" uiExpand="1" build="p"/>
    </p:bldLst>
  </p:timing>
  <p:extLst>
    <p:ext uri="{E180D4A7-C9FB-4DFB-919C-405C955672EB}">
      <p14:showEvtLst xmlns:p14="http://schemas.microsoft.com/office/powerpoint/2010/main">
        <p14:playEvt time="0" objId="2"/>
        <p14:playEvt time="7152" objId="5"/>
        <p14:stopEvt time="7257" objId="2"/>
        <p14:playEvt time="11794" objId="6"/>
        <p14:stopEvt time="11849" objId="5"/>
        <p14:playEvt time="20711" objId="7"/>
        <p14:stopEvt time="20762" objId="6"/>
        <p14:playEvt time="34642" objId="8"/>
        <p14:stopEvt time="34697" objId="7"/>
        <p14:playEvt time="42953" objId="9"/>
        <p14:stopEvt time="42996" objId="8"/>
        <p14:stopEvt time="60058" objId="9"/>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57200" y="-84600"/>
            <a:ext cx="8229600" cy="1143000"/>
          </a:xfrm>
        </p:spPr>
        <p:txBody>
          <a:bodyPr>
            <a:normAutofit/>
          </a:bodyPr>
          <a:lstStyle/>
          <a:p>
            <a:r>
              <a:rPr kumimoji="1" lang="ja-JP" altLang="en-US" sz="3600" dirty="0" smtClean="0">
                <a:solidFill>
                  <a:srgbClr val="FF0000"/>
                </a:solidFill>
              </a:rPr>
              <a:t>養成講座のポイント④　</a:t>
            </a:r>
            <a:r>
              <a:rPr lang="ja-JP" altLang="ja-JP" sz="3600" dirty="0">
                <a:solidFill>
                  <a:srgbClr val="FF3399"/>
                </a:solidFill>
                <a:effectLst>
                  <a:outerShdw blurRad="38100" dist="38100" dir="2700000" algn="tl">
                    <a:srgbClr val="000000">
                      <a:alpha val="43137"/>
                    </a:srgbClr>
                  </a:outerShdw>
                </a:effectLst>
              </a:rPr>
              <a:t>環境を整える</a:t>
            </a:r>
            <a:endParaRPr kumimoji="1" lang="ja-JP" altLang="en-US" sz="3600" dirty="0">
              <a:solidFill>
                <a:srgbClr val="FF3399"/>
              </a:solidFill>
              <a:effectLst>
                <a:outerShdw blurRad="38100" dist="38100" dir="2700000" algn="tl">
                  <a:srgbClr val="000000">
                    <a:alpha val="43137"/>
                  </a:srgbClr>
                </a:outerShdw>
              </a:effectLst>
            </a:endParaRPr>
          </a:p>
        </p:txBody>
      </p:sp>
      <p:sp>
        <p:nvSpPr>
          <p:cNvPr id="4" name="コンテンツ プレースホルダー 3"/>
          <p:cNvSpPr>
            <a:spLocks noGrp="1"/>
          </p:cNvSpPr>
          <p:nvPr>
            <p:ph idx="1"/>
          </p:nvPr>
        </p:nvSpPr>
        <p:spPr>
          <a:xfrm>
            <a:off x="457200" y="827294"/>
            <a:ext cx="8229600" cy="6063364"/>
          </a:xfrm>
        </p:spPr>
        <p:txBody>
          <a:bodyPr>
            <a:normAutofit lnSpcReduction="10000"/>
          </a:bodyPr>
          <a:lstStyle/>
          <a:p>
            <a:pPr>
              <a:lnSpc>
                <a:spcPct val="110000"/>
              </a:lnSpc>
            </a:pPr>
            <a:r>
              <a:rPr lang="ja-JP" altLang="ja-JP" sz="2800" dirty="0">
                <a:solidFill>
                  <a:srgbClr val="0000FF"/>
                </a:solidFill>
              </a:rPr>
              <a:t>行政</a:t>
            </a:r>
            <a:r>
              <a:rPr lang="ja-JP" altLang="ja-JP" sz="2800" dirty="0" smtClean="0">
                <a:solidFill>
                  <a:srgbClr val="0000FF"/>
                </a:solidFill>
              </a:rPr>
              <a:t>は</a:t>
            </a:r>
            <a:r>
              <a:rPr lang="ja-JP" altLang="en-US" sz="2800" dirty="0" smtClean="0">
                <a:solidFill>
                  <a:srgbClr val="0000FF"/>
                </a:solidFill>
              </a:rPr>
              <a:t>，</a:t>
            </a:r>
            <a:r>
              <a:rPr lang="ja-JP" altLang="ja-JP" sz="2800" dirty="0" smtClean="0">
                <a:solidFill>
                  <a:srgbClr val="0000FF"/>
                </a:solidFill>
              </a:rPr>
              <a:t>養成</a:t>
            </a:r>
            <a:r>
              <a:rPr lang="ja-JP" altLang="ja-JP" sz="2800" dirty="0">
                <a:solidFill>
                  <a:srgbClr val="0000FF"/>
                </a:solidFill>
              </a:rPr>
              <a:t>講座の開催と並行</a:t>
            </a:r>
            <a:r>
              <a:rPr lang="ja-JP" altLang="ja-JP" sz="2800" dirty="0" smtClean="0">
                <a:solidFill>
                  <a:srgbClr val="0000FF"/>
                </a:solidFill>
              </a:rPr>
              <a:t>して</a:t>
            </a:r>
            <a:r>
              <a:rPr lang="ja-JP" altLang="en-US" sz="2800" dirty="0" smtClean="0">
                <a:solidFill>
                  <a:srgbClr val="0000FF"/>
                </a:solidFill>
              </a:rPr>
              <a:t>，新たな</a:t>
            </a:r>
            <a:r>
              <a:rPr lang="ja-JP" altLang="ja-JP" sz="2800" dirty="0" smtClean="0">
                <a:solidFill>
                  <a:srgbClr val="0000FF"/>
                </a:solidFill>
              </a:rPr>
              <a:t>組織</a:t>
            </a:r>
            <a:r>
              <a:rPr lang="ja-JP" altLang="en-US" sz="2800" dirty="0" smtClean="0">
                <a:solidFill>
                  <a:srgbClr val="0000FF"/>
                </a:solidFill>
              </a:rPr>
              <a:t>の立ち上げ</a:t>
            </a:r>
            <a:r>
              <a:rPr lang="ja-JP" altLang="ja-JP" sz="2800" dirty="0" smtClean="0">
                <a:solidFill>
                  <a:srgbClr val="0000FF"/>
                </a:solidFill>
              </a:rPr>
              <a:t>について理解</a:t>
            </a:r>
            <a:r>
              <a:rPr lang="ja-JP" altLang="ja-JP" sz="2800" dirty="0">
                <a:solidFill>
                  <a:srgbClr val="0000FF"/>
                </a:solidFill>
              </a:rPr>
              <a:t>を得る</a:t>
            </a:r>
            <a:r>
              <a:rPr lang="ja-JP" altLang="ja-JP" sz="2800" dirty="0" smtClean="0">
                <a:solidFill>
                  <a:srgbClr val="0000FF"/>
                </a:solidFill>
              </a:rPr>
              <a:t>ため</a:t>
            </a:r>
            <a:r>
              <a:rPr lang="ja-JP" altLang="en-US" sz="2800" dirty="0" smtClean="0">
                <a:solidFill>
                  <a:srgbClr val="0000FF"/>
                </a:solidFill>
              </a:rPr>
              <a:t>，</a:t>
            </a:r>
            <a:r>
              <a:rPr lang="ja-JP" altLang="ja-JP" sz="2800" dirty="0" smtClean="0">
                <a:solidFill>
                  <a:srgbClr val="0000FF"/>
                </a:solidFill>
              </a:rPr>
              <a:t>関係</a:t>
            </a:r>
            <a:r>
              <a:rPr lang="ja-JP" altLang="ja-JP" sz="2800" dirty="0">
                <a:solidFill>
                  <a:srgbClr val="0000FF"/>
                </a:solidFill>
              </a:rPr>
              <a:t>団体・</a:t>
            </a:r>
            <a:r>
              <a:rPr lang="ja-JP" altLang="ja-JP" sz="2800" dirty="0" smtClean="0">
                <a:solidFill>
                  <a:srgbClr val="0000FF"/>
                </a:solidFill>
              </a:rPr>
              <a:t>組織</a:t>
            </a:r>
            <a:r>
              <a:rPr lang="ja-JP" altLang="en-US" sz="2800" dirty="0" smtClean="0">
                <a:solidFill>
                  <a:srgbClr val="0000FF"/>
                </a:solidFill>
              </a:rPr>
              <a:t>に「根回し」を</a:t>
            </a:r>
            <a:r>
              <a:rPr lang="ja-JP" altLang="ja-JP" sz="2800" dirty="0" smtClean="0">
                <a:solidFill>
                  <a:srgbClr val="0000FF"/>
                </a:solidFill>
              </a:rPr>
              <a:t>する</a:t>
            </a:r>
            <a:r>
              <a:rPr lang="ja-JP" altLang="ja-JP" sz="2800" dirty="0">
                <a:solidFill>
                  <a:srgbClr val="0000FF"/>
                </a:solidFill>
              </a:rPr>
              <a:t>必要がある</a:t>
            </a:r>
            <a:r>
              <a:rPr lang="ja-JP" altLang="ja-JP" sz="2800" dirty="0" smtClean="0">
                <a:solidFill>
                  <a:srgbClr val="0000FF"/>
                </a:solidFill>
              </a:rPr>
              <a:t>。</a:t>
            </a:r>
            <a:endParaRPr lang="en-US" altLang="ja-JP" sz="2800" dirty="0" smtClean="0">
              <a:solidFill>
                <a:srgbClr val="0000FF"/>
              </a:solidFill>
            </a:endParaRPr>
          </a:p>
          <a:p>
            <a:pPr>
              <a:lnSpc>
                <a:spcPct val="110000"/>
              </a:lnSpc>
            </a:pPr>
            <a:r>
              <a:rPr lang="ja-JP" altLang="ja-JP" sz="2800" dirty="0" smtClean="0">
                <a:solidFill>
                  <a:srgbClr val="0000FF"/>
                </a:solidFill>
              </a:rPr>
              <a:t>特に</a:t>
            </a:r>
            <a:r>
              <a:rPr lang="ja-JP" altLang="en-US" sz="2800" dirty="0" smtClean="0">
                <a:solidFill>
                  <a:srgbClr val="0000FF"/>
                </a:solidFill>
              </a:rPr>
              <a:t>，</a:t>
            </a:r>
            <a:r>
              <a:rPr lang="ja-JP" altLang="ja-JP" sz="2800" dirty="0" smtClean="0">
                <a:solidFill>
                  <a:srgbClr val="0000FF"/>
                </a:solidFill>
              </a:rPr>
              <a:t>モデル</a:t>
            </a:r>
            <a:r>
              <a:rPr lang="ja-JP" altLang="ja-JP" sz="2800" dirty="0">
                <a:solidFill>
                  <a:srgbClr val="0000FF"/>
                </a:solidFill>
              </a:rPr>
              <a:t>地区としての立ち上げの場合</a:t>
            </a:r>
            <a:r>
              <a:rPr lang="ja-JP" altLang="ja-JP" sz="2800" dirty="0" smtClean="0">
                <a:solidFill>
                  <a:srgbClr val="0000FF"/>
                </a:solidFill>
              </a:rPr>
              <a:t>は</a:t>
            </a:r>
            <a:r>
              <a:rPr lang="ja-JP" altLang="en-US" sz="2800" dirty="0" smtClean="0">
                <a:solidFill>
                  <a:srgbClr val="0000FF"/>
                </a:solidFill>
              </a:rPr>
              <a:t>，</a:t>
            </a:r>
            <a:r>
              <a:rPr lang="ja-JP" altLang="ja-JP" sz="2800" dirty="0" smtClean="0">
                <a:solidFill>
                  <a:srgbClr val="0000FF"/>
                </a:solidFill>
              </a:rPr>
              <a:t>地域で説明会</a:t>
            </a:r>
            <a:r>
              <a:rPr lang="ja-JP" altLang="ja-JP" sz="2800" dirty="0">
                <a:solidFill>
                  <a:srgbClr val="0000FF"/>
                </a:solidFill>
              </a:rPr>
              <a:t>や懇談会を開催</a:t>
            </a:r>
            <a:r>
              <a:rPr lang="ja-JP" altLang="ja-JP" sz="2800" dirty="0" smtClean="0">
                <a:solidFill>
                  <a:srgbClr val="0000FF"/>
                </a:solidFill>
              </a:rPr>
              <a:t>し</a:t>
            </a:r>
            <a:r>
              <a:rPr lang="ja-JP" altLang="en-US" sz="2800" dirty="0" smtClean="0">
                <a:solidFill>
                  <a:srgbClr val="0000FF"/>
                </a:solidFill>
              </a:rPr>
              <a:t>，</a:t>
            </a:r>
            <a:r>
              <a:rPr lang="ja-JP" altLang="ja-JP" sz="2800" dirty="0" smtClean="0">
                <a:solidFill>
                  <a:srgbClr val="0000FF"/>
                </a:solidFill>
              </a:rPr>
              <a:t>住民</a:t>
            </a:r>
            <a:r>
              <a:rPr lang="ja-JP" altLang="ja-JP" sz="2800" dirty="0">
                <a:solidFill>
                  <a:srgbClr val="0000FF"/>
                </a:solidFill>
              </a:rPr>
              <a:t>と十分なコンセンサスが図れるようにすること</a:t>
            </a:r>
            <a:r>
              <a:rPr lang="ja-JP" altLang="ja-JP" sz="2800" dirty="0" smtClean="0">
                <a:solidFill>
                  <a:srgbClr val="0000FF"/>
                </a:solidFill>
              </a:rPr>
              <a:t>。</a:t>
            </a:r>
            <a:endParaRPr lang="en-US" altLang="ja-JP" sz="2800" dirty="0" smtClean="0">
              <a:solidFill>
                <a:srgbClr val="0000FF"/>
              </a:solidFill>
            </a:endParaRPr>
          </a:p>
          <a:p>
            <a:pPr>
              <a:lnSpc>
                <a:spcPct val="110000"/>
              </a:lnSpc>
            </a:pPr>
            <a:r>
              <a:rPr lang="ja-JP" altLang="ja-JP" sz="2800" dirty="0" smtClean="0">
                <a:solidFill>
                  <a:srgbClr val="0000FF"/>
                </a:solidFill>
              </a:rPr>
              <a:t>このため</a:t>
            </a:r>
            <a:r>
              <a:rPr lang="ja-JP" altLang="en-US" sz="2800" dirty="0" smtClean="0">
                <a:solidFill>
                  <a:srgbClr val="0000FF"/>
                </a:solidFill>
              </a:rPr>
              <a:t>，</a:t>
            </a:r>
            <a:r>
              <a:rPr lang="ja-JP" altLang="ja-JP" sz="2800" dirty="0" smtClean="0">
                <a:solidFill>
                  <a:srgbClr val="0000FF"/>
                </a:solidFill>
              </a:rPr>
              <a:t>地区</a:t>
            </a:r>
            <a:r>
              <a:rPr lang="ja-JP" altLang="ja-JP" sz="2800" dirty="0">
                <a:solidFill>
                  <a:srgbClr val="0000FF"/>
                </a:solidFill>
              </a:rPr>
              <a:t>役員や関係者と</a:t>
            </a:r>
            <a:r>
              <a:rPr lang="ja-JP" altLang="ja-JP" sz="2800" dirty="0" smtClean="0">
                <a:solidFill>
                  <a:srgbClr val="0000FF"/>
                </a:solidFill>
              </a:rPr>
              <a:t>の</a:t>
            </a:r>
            <a:r>
              <a:rPr lang="ja-JP" altLang="en-US" sz="2800" dirty="0" smtClean="0">
                <a:solidFill>
                  <a:srgbClr val="0000FF"/>
                </a:solidFill>
              </a:rPr>
              <a:t>事前</a:t>
            </a:r>
            <a:r>
              <a:rPr lang="ja-JP" altLang="ja-JP" sz="2800" dirty="0" smtClean="0">
                <a:solidFill>
                  <a:srgbClr val="0000FF"/>
                </a:solidFill>
              </a:rPr>
              <a:t>協議</a:t>
            </a:r>
            <a:r>
              <a:rPr lang="ja-JP" altLang="ja-JP" sz="2800" dirty="0">
                <a:solidFill>
                  <a:srgbClr val="0000FF"/>
                </a:solidFill>
              </a:rPr>
              <a:t>を</a:t>
            </a:r>
            <a:r>
              <a:rPr lang="ja-JP" altLang="ja-JP" sz="2800" dirty="0" smtClean="0">
                <a:solidFill>
                  <a:srgbClr val="0000FF"/>
                </a:solidFill>
              </a:rPr>
              <a:t>行い</a:t>
            </a:r>
            <a:r>
              <a:rPr lang="ja-JP" altLang="en-US" sz="2800" dirty="0" smtClean="0">
                <a:solidFill>
                  <a:srgbClr val="0000FF"/>
                </a:solidFill>
              </a:rPr>
              <a:t>，会議や学習会の</a:t>
            </a:r>
            <a:r>
              <a:rPr lang="ja-JP" altLang="ja-JP" sz="2800" dirty="0" smtClean="0">
                <a:solidFill>
                  <a:srgbClr val="0000FF"/>
                </a:solidFill>
              </a:rPr>
              <a:t>開催</a:t>
            </a:r>
            <a:r>
              <a:rPr lang="ja-JP" altLang="ja-JP" sz="2800" dirty="0">
                <a:solidFill>
                  <a:srgbClr val="0000FF"/>
                </a:solidFill>
              </a:rPr>
              <a:t>時に</a:t>
            </a:r>
            <a:r>
              <a:rPr lang="ja-JP" altLang="ja-JP" sz="2800" dirty="0" smtClean="0">
                <a:solidFill>
                  <a:srgbClr val="0000FF"/>
                </a:solidFill>
              </a:rPr>
              <a:t>は</a:t>
            </a:r>
            <a:r>
              <a:rPr lang="ja-JP" altLang="en-US" sz="2800" dirty="0" smtClean="0">
                <a:solidFill>
                  <a:srgbClr val="0000FF"/>
                </a:solidFill>
              </a:rPr>
              <a:t>，</a:t>
            </a:r>
            <a:r>
              <a:rPr lang="ja-JP" altLang="ja-JP" sz="2800" dirty="0" smtClean="0">
                <a:solidFill>
                  <a:srgbClr val="0000FF"/>
                </a:solidFill>
              </a:rPr>
              <a:t>司会</a:t>
            </a:r>
            <a:r>
              <a:rPr lang="ja-JP" altLang="ja-JP" sz="2800" dirty="0">
                <a:solidFill>
                  <a:srgbClr val="0000FF"/>
                </a:solidFill>
              </a:rPr>
              <a:t>や</a:t>
            </a:r>
            <a:r>
              <a:rPr lang="ja-JP" altLang="ja-JP" sz="2800" dirty="0" smtClean="0">
                <a:solidFill>
                  <a:srgbClr val="0000FF"/>
                </a:solidFill>
              </a:rPr>
              <a:t>進行</a:t>
            </a:r>
            <a:r>
              <a:rPr lang="ja-JP" altLang="en-US" sz="2800" dirty="0" smtClean="0">
                <a:solidFill>
                  <a:srgbClr val="0000FF"/>
                </a:solidFill>
              </a:rPr>
              <a:t>，挨拶等</a:t>
            </a:r>
            <a:r>
              <a:rPr lang="ja-JP" altLang="ja-JP" sz="2800" dirty="0" smtClean="0">
                <a:solidFill>
                  <a:srgbClr val="0000FF"/>
                </a:solidFill>
              </a:rPr>
              <a:t>地区</a:t>
            </a:r>
            <a:r>
              <a:rPr lang="ja-JP" altLang="ja-JP" sz="2800" dirty="0">
                <a:solidFill>
                  <a:srgbClr val="0000FF"/>
                </a:solidFill>
              </a:rPr>
              <a:t>住民代表がするなど</a:t>
            </a:r>
            <a:r>
              <a:rPr lang="ja-JP" altLang="ja-JP" sz="2800" dirty="0" smtClean="0">
                <a:solidFill>
                  <a:srgbClr val="0000FF"/>
                </a:solidFill>
              </a:rPr>
              <a:t>して</a:t>
            </a:r>
            <a:r>
              <a:rPr lang="ja-JP" altLang="en-US" sz="2800" dirty="0" smtClean="0">
                <a:solidFill>
                  <a:srgbClr val="0000FF"/>
                </a:solidFill>
              </a:rPr>
              <a:t>，</a:t>
            </a:r>
            <a:r>
              <a:rPr lang="ja-JP" altLang="ja-JP" sz="2800" dirty="0" smtClean="0">
                <a:solidFill>
                  <a:srgbClr val="0000FF"/>
                </a:solidFill>
              </a:rPr>
              <a:t>行政</a:t>
            </a:r>
            <a:r>
              <a:rPr lang="ja-JP" altLang="ja-JP" sz="2800" dirty="0">
                <a:solidFill>
                  <a:srgbClr val="0000FF"/>
                </a:solidFill>
              </a:rPr>
              <a:t>と協働での組織づくりであることを住民に理解してもらうことが</a:t>
            </a:r>
            <a:r>
              <a:rPr lang="ja-JP" altLang="ja-JP" sz="2800" dirty="0" smtClean="0">
                <a:solidFill>
                  <a:srgbClr val="0000FF"/>
                </a:solidFill>
              </a:rPr>
              <a:t>重要。</a:t>
            </a:r>
            <a:endParaRPr lang="en-US" altLang="ja-JP" sz="2800" dirty="0" smtClean="0">
              <a:solidFill>
                <a:srgbClr val="0000FF"/>
              </a:solidFill>
            </a:endParaRPr>
          </a:p>
          <a:p>
            <a:pPr>
              <a:lnSpc>
                <a:spcPct val="110000"/>
              </a:lnSpc>
            </a:pPr>
            <a:r>
              <a:rPr lang="ja-JP" altLang="ja-JP" sz="2800" dirty="0" smtClean="0">
                <a:solidFill>
                  <a:srgbClr val="0000FF"/>
                </a:solidFill>
              </a:rPr>
              <a:t>また</a:t>
            </a:r>
            <a:r>
              <a:rPr lang="ja-JP" altLang="en-US" sz="2800" dirty="0" smtClean="0">
                <a:solidFill>
                  <a:srgbClr val="0000FF"/>
                </a:solidFill>
              </a:rPr>
              <a:t>，</a:t>
            </a:r>
            <a:r>
              <a:rPr lang="ja-JP" altLang="ja-JP" sz="2800" dirty="0" smtClean="0">
                <a:solidFill>
                  <a:srgbClr val="0000FF"/>
                </a:solidFill>
              </a:rPr>
              <a:t>養成</a:t>
            </a:r>
            <a:r>
              <a:rPr lang="ja-JP" altLang="ja-JP" sz="2800" dirty="0">
                <a:solidFill>
                  <a:srgbClr val="0000FF"/>
                </a:solidFill>
              </a:rPr>
              <a:t>講座や住民説明の経過などをタイムリーに広報しておく</a:t>
            </a:r>
            <a:r>
              <a:rPr lang="ja-JP" altLang="ja-JP" sz="2800" dirty="0" smtClean="0">
                <a:solidFill>
                  <a:srgbClr val="0000FF"/>
                </a:solidFill>
              </a:rPr>
              <a:t>と</a:t>
            </a:r>
            <a:r>
              <a:rPr lang="ja-JP" altLang="en-US" sz="2800" dirty="0" smtClean="0">
                <a:solidFill>
                  <a:srgbClr val="0000FF"/>
                </a:solidFill>
              </a:rPr>
              <a:t>，</a:t>
            </a:r>
            <a:r>
              <a:rPr lang="ja-JP" altLang="ja-JP" sz="2800" dirty="0" smtClean="0">
                <a:solidFill>
                  <a:srgbClr val="0000FF"/>
                </a:solidFill>
              </a:rPr>
              <a:t>当該</a:t>
            </a:r>
            <a:r>
              <a:rPr lang="ja-JP" altLang="ja-JP" sz="2800" dirty="0">
                <a:solidFill>
                  <a:srgbClr val="0000FF"/>
                </a:solidFill>
              </a:rPr>
              <a:t>地区のみ</a:t>
            </a:r>
            <a:r>
              <a:rPr lang="ja-JP" altLang="ja-JP" sz="2800" dirty="0" smtClean="0">
                <a:solidFill>
                  <a:srgbClr val="0000FF"/>
                </a:solidFill>
              </a:rPr>
              <a:t>ならず</a:t>
            </a:r>
            <a:r>
              <a:rPr lang="ja-JP" altLang="en-US" sz="2800" dirty="0" smtClean="0">
                <a:solidFill>
                  <a:srgbClr val="0000FF"/>
                </a:solidFill>
              </a:rPr>
              <a:t>将来，</a:t>
            </a:r>
            <a:r>
              <a:rPr lang="ja-JP" altLang="ja-JP" sz="2800" dirty="0" smtClean="0">
                <a:solidFill>
                  <a:srgbClr val="0000FF"/>
                </a:solidFill>
              </a:rPr>
              <a:t>全域</a:t>
            </a:r>
            <a:r>
              <a:rPr lang="ja-JP" altLang="ja-JP" sz="2800" dirty="0">
                <a:solidFill>
                  <a:srgbClr val="0000FF"/>
                </a:solidFill>
              </a:rPr>
              <a:t>での組織</a:t>
            </a:r>
            <a:r>
              <a:rPr lang="ja-JP" altLang="ja-JP" sz="2800" dirty="0" smtClean="0">
                <a:solidFill>
                  <a:srgbClr val="0000FF"/>
                </a:solidFill>
              </a:rPr>
              <a:t>育成</a:t>
            </a:r>
            <a:r>
              <a:rPr lang="ja-JP" altLang="en-US" sz="2800" dirty="0" smtClean="0">
                <a:solidFill>
                  <a:srgbClr val="0000FF"/>
                </a:solidFill>
              </a:rPr>
              <a:t>に向けて</a:t>
            </a:r>
            <a:r>
              <a:rPr lang="ja-JP" altLang="ja-JP" sz="2800" dirty="0" smtClean="0">
                <a:solidFill>
                  <a:srgbClr val="0000FF"/>
                </a:solidFill>
              </a:rPr>
              <a:t>の意識</a:t>
            </a:r>
            <a:r>
              <a:rPr lang="ja-JP" altLang="en-US" sz="2800" dirty="0" smtClean="0">
                <a:solidFill>
                  <a:srgbClr val="0000FF"/>
                </a:solidFill>
              </a:rPr>
              <a:t>付け</a:t>
            </a:r>
            <a:r>
              <a:rPr lang="ja-JP" altLang="ja-JP" sz="2800" dirty="0" smtClean="0">
                <a:solidFill>
                  <a:srgbClr val="0000FF"/>
                </a:solidFill>
              </a:rPr>
              <a:t>に</a:t>
            </a:r>
            <a:r>
              <a:rPr lang="ja-JP" altLang="ja-JP" sz="2800" dirty="0">
                <a:solidFill>
                  <a:srgbClr val="0000FF"/>
                </a:solidFill>
              </a:rPr>
              <a:t>効果的である。</a:t>
            </a:r>
            <a:endParaRPr kumimoji="1" lang="ja-JP" altLang="en-US" sz="2400" dirty="0">
              <a:solidFill>
                <a:srgbClr val="0000FF"/>
              </a:solidFill>
            </a:endParaRPr>
          </a:p>
        </p:txBody>
      </p:sp>
      <p:pic>
        <p:nvPicPr>
          <p:cNvPr id="2" name="2-14-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656637" y="6370637"/>
            <a:ext cx="487363" cy="487363"/>
          </a:xfrm>
          <a:prstGeom prst="rect">
            <a:avLst/>
          </a:prstGeom>
        </p:spPr>
      </p:pic>
      <p:pic>
        <p:nvPicPr>
          <p:cNvPr id="5" name="2-14-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656637" y="6370637"/>
            <a:ext cx="487363" cy="487363"/>
          </a:xfrm>
          <a:prstGeom prst="rect">
            <a:avLst/>
          </a:prstGeom>
        </p:spPr>
      </p:pic>
      <p:pic>
        <p:nvPicPr>
          <p:cNvPr id="6" name="2-14-3.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8656637" y="6370637"/>
            <a:ext cx="487363" cy="487363"/>
          </a:xfrm>
          <a:prstGeom prst="rect">
            <a:avLst/>
          </a:prstGeom>
        </p:spPr>
      </p:pic>
      <p:pic>
        <p:nvPicPr>
          <p:cNvPr id="7" name="2-14-4.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8656637" y="6370637"/>
            <a:ext cx="487363" cy="487363"/>
          </a:xfrm>
          <a:prstGeom prst="rect">
            <a:avLst/>
          </a:prstGeom>
        </p:spPr>
      </p:pic>
      <p:pic>
        <p:nvPicPr>
          <p:cNvPr id="8" name="2-14-5.wm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2090760581"/>
      </p:ext>
    </p:extLst>
  </p:cSld>
  <p:clrMapOvr>
    <a:masterClrMapping/>
  </p:clrMapOvr>
  <mc:AlternateContent xmlns:mc="http://schemas.openxmlformats.org/markup-compatibility/2006" xmlns:p14="http://schemas.microsoft.com/office/powerpoint/2010/main">
    <mc:Choice Requires="p14">
      <p:transition spd="slow" p14:dur="2000" advTm="67016"/>
    </mc:Choice>
    <mc:Fallback xmlns="">
      <p:transition spd="slow" advTm="67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33" fill="hold"/>
                                        <p:tgtEl>
                                          <p:spTgt spid="2"/>
                                        </p:tgtEl>
                                      </p:cBhvr>
                                    </p:cmd>
                                  </p:childTnLst>
                                </p:cTn>
                              </p:par>
                            </p:childTnLst>
                          </p:cTn>
                        </p:par>
                        <p:par>
                          <p:cTn id="7" fill="hold">
                            <p:stCondLst>
                              <p:cond delay="5433"/>
                            </p:stCondLst>
                            <p:childTnLst>
                              <p:par>
                                <p:cTn id="8" presetID="1" presetClass="mediacall" presetSubtype="0" fill="hold" nodeType="afterEffect">
                                  <p:stCondLst>
                                    <p:cond delay="0"/>
                                  </p:stCondLst>
                                  <p:childTnLst>
                                    <p:cmd type="call" cmd="playFrom(0.0)">
                                      <p:cBhvr>
                                        <p:cTn id="9" dur="13374" fill="hold"/>
                                        <p:tgtEl>
                                          <p:spTgt spid="5"/>
                                        </p:tgtEl>
                                      </p:cBhvr>
                                    </p:cmd>
                                  </p:childTnLst>
                                </p:cTn>
                              </p:par>
                              <p:par>
                                <p:cTn id="10" presetID="10" presetClass="entr" presetSubtype="0" fill="hold" grpId="0" nodeType="withEffect">
                                  <p:stCondLst>
                                    <p:cond delay="150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par>
                          <p:cTn id="13" fill="hold">
                            <p:stCondLst>
                              <p:cond delay="18807"/>
                            </p:stCondLst>
                            <p:childTnLst>
                              <p:par>
                                <p:cTn id="14" presetID="1" presetClass="mediacall" presetSubtype="0" fill="hold" nodeType="afterEffect">
                                  <p:stCondLst>
                                    <p:cond delay="0"/>
                                  </p:stCondLst>
                                  <p:childTnLst>
                                    <p:cmd type="call" cmd="playFrom(0.0)">
                                      <p:cBhvr>
                                        <p:cTn id="15" dur="13699" fill="hold"/>
                                        <p:tgtEl>
                                          <p:spTgt spid="6"/>
                                        </p:tgtEl>
                                      </p:cBhvr>
                                    </p:cmd>
                                  </p:childTnLst>
                                </p:cTn>
                              </p:par>
                              <p:par>
                                <p:cTn id="16" presetID="10" presetClass="entr" presetSubtype="0" fill="hold" grpId="0" nodeType="withEffect">
                                  <p:stCondLst>
                                    <p:cond delay="100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childTnLst>
                                </p:cTn>
                              </p:par>
                            </p:childTnLst>
                          </p:cTn>
                        </p:par>
                        <p:par>
                          <p:cTn id="19" fill="hold">
                            <p:stCondLst>
                              <p:cond delay="32506"/>
                            </p:stCondLst>
                            <p:childTnLst>
                              <p:par>
                                <p:cTn id="20" presetID="1" presetClass="mediacall" presetSubtype="0" fill="hold" nodeType="afterEffect">
                                  <p:stCondLst>
                                    <p:cond delay="0"/>
                                  </p:stCondLst>
                                  <p:childTnLst>
                                    <p:cmd type="call" cmd="playFrom(0.0)">
                                      <p:cBhvr>
                                        <p:cTn id="21" dur="19226" fill="hold"/>
                                        <p:tgtEl>
                                          <p:spTgt spid="7"/>
                                        </p:tgtEl>
                                      </p:cBhvr>
                                    </p:cmd>
                                  </p:childTnLst>
                                </p:cTn>
                              </p:par>
                              <p:par>
                                <p:cTn id="22" presetID="10" presetClass="entr" presetSubtype="0" fill="hold" grpId="0" nodeType="withEffect">
                                  <p:stCondLst>
                                    <p:cond delay="100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500"/>
                                        <p:tgtEl>
                                          <p:spTgt spid="4">
                                            <p:txEl>
                                              <p:pRg st="2" end="2"/>
                                            </p:txEl>
                                          </p:spTgt>
                                        </p:tgtEl>
                                      </p:cBhvr>
                                    </p:animEffect>
                                  </p:childTnLst>
                                </p:cTn>
                              </p:par>
                            </p:childTnLst>
                          </p:cTn>
                        </p:par>
                        <p:par>
                          <p:cTn id="25" fill="hold">
                            <p:stCondLst>
                              <p:cond delay="51732"/>
                            </p:stCondLst>
                            <p:childTnLst>
                              <p:par>
                                <p:cTn id="26" presetID="1" presetClass="mediacall" presetSubtype="0" fill="hold" nodeType="afterEffect">
                                  <p:stCondLst>
                                    <p:cond delay="0"/>
                                  </p:stCondLst>
                                  <p:childTnLst>
                                    <p:cmd type="call" cmd="playFrom(0.0)">
                                      <p:cBhvr>
                                        <p:cTn id="27" dur="14767" fill="hold"/>
                                        <p:tgtEl>
                                          <p:spTgt spid="8"/>
                                        </p:tgtEl>
                                      </p:cBhvr>
                                    </p:cmd>
                                  </p:childTnLst>
                                </p:cTn>
                              </p:par>
                              <p:par>
                                <p:cTn id="28" presetID="10" presetClass="entr" presetSubtype="0" fill="hold" grpId="0" nodeType="withEffect">
                                  <p:stCondLst>
                                    <p:cond delay="100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fade">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
                </p:tgtEl>
              </p:cMediaNode>
            </p:audio>
            <p:audio>
              <p:cMediaNode vol="80000">
                <p:cTn id="32" fill="hold" display="0">
                  <p:stCondLst>
                    <p:cond delay="indefinite"/>
                  </p:stCondLst>
                  <p:endCondLst>
                    <p:cond evt="onStopAudio" delay="0">
                      <p:tgtEl>
                        <p:sldTgt/>
                      </p:tgtEl>
                    </p:cond>
                  </p:endCondLst>
                </p:cTn>
                <p:tgtEl>
                  <p:spTgt spid="5"/>
                </p:tgtEl>
              </p:cMediaNode>
            </p:audio>
            <p:audio>
              <p:cMediaNode vol="80000">
                <p:cTn id="33" fill="hold" display="0">
                  <p:stCondLst>
                    <p:cond delay="indefinite"/>
                  </p:stCondLst>
                  <p:endCondLst>
                    <p:cond evt="onStopAudio" delay="0">
                      <p:tgtEl>
                        <p:sldTgt/>
                      </p:tgtEl>
                    </p:cond>
                  </p:endCondLst>
                </p:cTn>
                <p:tgtEl>
                  <p:spTgt spid="6"/>
                </p:tgtEl>
              </p:cMediaNode>
            </p:audio>
            <p:audio>
              <p:cMediaNode vol="80000">
                <p:cTn id="34" fill="hold" display="0">
                  <p:stCondLst>
                    <p:cond delay="indefinite"/>
                  </p:stCondLst>
                  <p:endCondLst>
                    <p:cond evt="onStopAudio" delay="0">
                      <p:tgtEl>
                        <p:sldTgt/>
                      </p:tgtEl>
                    </p:cond>
                  </p:endCondLst>
                </p:cTn>
                <p:tgtEl>
                  <p:spTgt spid="7"/>
                </p:tgtEl>
              </p:cMediaNode>
            </p:audio>
            <p:audio>
              <p:cMediaNode vol="80000">
                <p:cTn id="35" fill="hold" display="0">
                  <p:stCondLst>
                    <p:cond delay="indefinite"/>
                  </p:stCondLst>
                  <p:endCondLst>
                    <p:cond evt="onStopAudio" delay="0">
                      <p:tgtEl>
                        <p:sldTgt/>
                      </p:tgtEl>
                    </p:cond>
                  </p:endCondLst>
                </p:cTn>
                <p:tgtEl>
                  <p:spTgt spid="8"/>
                </p:tgtEl>
              </p:cMediaNode>
            </p:audio>
          </p:childTnLst>
        </p:cTn>
      </p:par>
    </p:tnLst>
    <p:bldLst>
      <p:bldP spid="4" grpId="0" uiExpand="1" build="p"/>
    </p:bldLst>
  </p:timing>
  <p:extLst>
    <p:ext uri="{E180D4A7-C9FB-4DFB-919C-405C955672EB}">
      <p14:showEvtLst xmlns:p14="http://schemas.microsoft.com/office/powerpoint/2010/main">
        <p14:playEvt time="0" objId="2"/>
        <p14:playEvt time="5434" objId="5"/>
        <p14:stopEvt time="5538" objId="2"/>
        <p14:playEvt time="18807" objId="6"/>
        <p14:stopEvt time="18847" objId="5"/>
        <p14:playEvt time="32507" objId="7"/>
        <p14:stopEvt time="32554" objId="6"/>
        <p14:playEvt time="51732" objId="8"/>
        <p14:stopEvt time="51780" objId="7"/>
        <p14:stopEvt time="66541" objId="8"/>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4260"/>
            <a:ext cx="8229600" cy="1143000"/>
          </a:xfrm>
        </p:spPr>
        <p:txBody>
          <a:bodyPr>
            <a:normAutofit/>
          </a:bodyPr>
          <a:lstStyle/>
          <a:p>
            <a:r>
              <a:rPr kumimoji="1" lang="ja-JP" altLang="en-US" sz="3600" dirty="0" smtClean="0">
                <a:solidFill>
                  <a:srgbClr val="FF0000"/>
                </a:solidFill>
              </a:rPr>
              <a:t>立ち上げに当たり，行政で確認すべきこと</a:t>
            </a:r>
            <a:endParaRPr kumimoji="1" lang="ja-JP" altLang="en-US" sz="3600" dirty="0">
              <a:solidFill>
                <a:srgbClr val="FF0000"/>
              </a:solidFill>
            </a:endParaRPr>
          </a:p>
        </p:txBody>
      </p:sp>
      <p:sp>
        <p:nvSpPr>
          <p:cNvPr id="3" name="コンテンツ プレースホルダー 2"/>
          <p:cNvSpPr>
            <a:spLocks noGrp="1"/>
          </p:cNvSpPr>
          <p:nvPr>
            <p:ph idx="1"/>
          </p:nvPr>
        </p:nvSpPr>
        <p:spPr>
          <a:xfrm>
            <a:off x="457200" y="1001470"/>
            <a:ext cx="8229600" cy="5900076"/>
          </a:xfrm>
        </p:spPr>
        <p:txBody>
          <a:bodyPr>
            <a:noAutofit/>
          </a:bodyPr>
          <a:lstStyle/>
          <a:p>
            <a:pPr lvl="0">
              <a:lnSpc>
                <a:spcPts val="4000"/>
              </a:lnSpc>
            </a:pPr>
            <a:r>
              <a:rPr lang="ja-JP" altLang="ja-JP" sz="2800" dirty="0" smtClean="0">
                <a:solidFill>
                  <a:srgbClr val="0000FF"/>
                </a:solidFill>
              </a:rPr>
              <a:t>担当者間</a:t>
            </a:r>
            <a:r>
              <a:rPr lang="ja-JP" altLang="ja-JP" sz="2800" dirty="0">
                <a:solidFill>
                  <a:srgbClr val="0000FF"/>
                </a:solidFill>
              </a:rPr>
              <a:t>での意思統一を</a:t>
            </a:r>
            <a:r>
              <a:rPr lang="ja-JP" altLang="ja-JP" sz="2800" dirty="0" smtClean="0">
                <a:solidFill>
                  <a:srgbClr val="0000FF"/>
                </a:solidFill>
              </a:rPr>
              <a:t>図る</a:t>
            </a:r>
            <a:r>
              <a:rPr lang="en-US" altLang="ja-JP" sz="2800" dirty="0" smtClean="0">
                <a:solidFill>
                  <a:srgbClr val="0000FF"/>
                </a:solidFill>
              </a:rPr>
              <a:t/>
            </a:r>
            <a:br>
              <a:rPr lang="en-US" altLang="ja-JP" sz="2800" dirty="0" smtClean="0">
                <a:solidFill>
                  <a:srgbClr val="0000FF"/>
                </a:solidFill>
              </a:rPr>
            </a:br>
            <a:r>
              <a:rPr lang="ja-JP" altLang="ja-JP" sz="2800" dirty="0">
                <a:solidFill>
                  <a:srgbClr val="0000FF"/>
                </a:solidFill>
              </a:rPr>
              <a:t>　</a:t>
            </a:r>
            <a:r>
              <a:rPr lang="ja-JP" altLang="ja-JP" sz="2800" dirty="0">
                <a:solidFill>
                  <a:srgbClr val="FF3399"/>
                </a:solidFill>
              </a:rPr>
              <a:t>担当者（保健師・栄養士等）間で，直接関わる事業，また，担当する地区またはグループにおける課題解決について，組織育成の</a:t>
            </a:r>
            <a:r>
              <a:rPr lang="ja-JP" altLang="ja-JP" sz="2800" dirty="0" smtClean="0">
                <a:solidFill>
                  <a:srgbClr val="FF3399"/>
                </a:solidFill>
              </a:rPr>
              <a:t>必要性を</a:t>
            </a:r>
            <a:r>
              <a:rPr lang="ja-JP" altLang="ja-JP" sz="2800" dirty="0">
                <a:solidFill>
                  <a:srgbClr val="FF3399"/>
                </a:solidFill>
              </a:rPr>
              <a:t>共通理解する。</a:t>
            </a:r>
          </a:p>
          <a:p>
            <a:pPr lvl="0">
              <a:lnSpc>
                <a:spcPts val="4000"/>
              </a:lnSpc>
            </a:pPr>
            <a:r>
              <a:rPr lang="ja-JP" altLang="ja-JP" sz="2800" dirty="0">
                <a:solidFill>
                  <a:srgbClr val="0000FF"/>
                </a:solidFill>
              </a:rPr>
              <a:t>係内・課内での意思統一を</a:t>
            </a:r>
            <a:r>
              <a:rPr lang="ja-JP" altLang="ja-JP" sz="2800" dirty="0" smtClean="0">
                <a:solidFill>
                  <a:srgbClr val="0000FF"/>
                </a:solidFill>
              </a:rPr>
              <a:t>図る</a:t>
            </a:r>
            <a:r>
              <a:rPr lang="en-US" altLang="ja-JP" sz="2800" dirty="0" smtClean="0">
                <a:solidFill>
                  <a:srgbClr val="0000FF"/>
                </a:solidFill>
              </a:rPr>
              <a:t/>
            </a:r>
            <a:br>
              <a:rPr lang="en-US" altLang="ja-JP" sz="2800" dirty="0" smtClean="0">
                <a:solidFill>
                  <a:srgbClr val="0000FF"/>
                </a:solidFill>
              </a:rPr>
            </a:br>
            <a:r>
              <a:rPr lang="ja-JP" altLang="ja-JP" sz="2800" dirty="0">
                <a:solidFill>
                  <a:srgbClr val="0000FF"/>
                </a:solidFill>
              </a:rPr>
              <a:t>　</a:t>
            </a:r>
            <a:r>
              <a:rPr lang="ja-JP" altLang="ja-JP" sz="2800" dirty="0">
                <a:solidFill>
                  <a:srgbClr val="FF3399"/>
                </a:solidFill>
              </a:rPr>
              <a:t>係内・課内で，他の担当者や上司を交えて，行政だけでは</a:t>
            </a:r>
            <a:r>
              <a:rPr lang="ja-JP" altLang="ja-JP" sz="2800" dirty="0" smtClean="0">
                <a:solidFill>
                  <a:srgbClr val="FF3399"/>
                </a:solidFill>
              </a:rPr>
              <a:t>解決</a:t>
            </a:r>
            <a:r>
              <a:rPr lang="ja-JP" altLang="en-US" sz="2800" dirty="0" smtClean="0">
                <a:solidFill>
                  <a:srgbClr val="FF3399"/>
                </a:solidFill>
              </a:rPr>
              <a:t>が困難な多くの</a:t>
            </a:r>
            <a:r>
              <a:rPr lang="ja-JP" altLang="ja-JP" sz="2800" dirty="0" smtClean="0">
                <a:solidFill>
                  <a:srgbClr val="FF3399"/>
                </a:solidFill>
              </a:rPr>
              <a:t>課題</a:t>
            </a:r>
            <a:r>
              <a:rPr lang="ja-JP" altLang="ja-JP" sz="2800" dirty="0">
                <a:solidFill>
                  <a:srgbClr val="FF3399"/>
                </a:solidFill>
              </a:rPr>
              <a:t>の解決に，住民との協働が重要であることを十分話し合う</a:t>
            </a:r>
            <a:r>
              <a:rPr lang="ja-JP" altLang="ja-JP" sz="2800" dirty="0" smtClean="0">
                <a:solidFill>
                  <a:srgbClr val="FF3399"/>
                </a:solidFill>
              </a:rPr>
              <a:t>。</a:t>
            </a:r>
            <a:r>
              <a:rPr lang="en-US" altLang="ja-JP" sz="2800" dirty="0" smtClean="0">
                <a:solidFill>
                  <a:srgbClr val="FF3399"/>
                </a:solidFill>
              </a:rPr>
              <a:t/>
            </a:r>
            <a:br>
              <a:rPr lang="en-US" altLang="ja-JP" sz="2800" dirty="0" smtClean="0">
                <a:solidFill>
                  <a:srgbClr val="FF3399"/>
                </a:solidFill>
              </a:rPr>
            </a:br>
            <a:r>
              <a:rPr lang="ja-JP" altLang="en-US" sz="2800" dirty="0" smtClean="0">
                <a:solidFill>
                  <a:srgbClr val="FF3399"/>
                </a:solidFill>
              </a:rPr>
              <a:t>　</a:t>
            </a:r>
            <a:r>
              <a:rPr lang="ja-JP" altLang="ja-JP" sz="2800" dirty="0" smtClean="0">
                <a:solidFill>
                  <a:srgbClr val="FF3399"/>
                </a:solidFill>
              </a:rPr>
              <a:t>組織</a:t>
            </a:r>
            <a:r>
              <a:rPr lang="ja-JP" altLang="en-US" sz="2800" dirty="0">
                <a:solidFill>
                  <a:srgbClr val="FF3399"/>
                </a:solidFill>
              </a:rPr>
              <a:t>の</a:t>
            </a:r>
            <a:r>
              <a:rPr lang="ja-JP" altLang="ja-JP" sz="2800" dirty="0" smtClean="0">
                <a:solidFill>
                  <a:srgbClr val="FF3399"/>
                </a:solidFill>
              </a:rPr>
              <a:t>育成</a:t>
            </a:r>
            <a:r>
              <a:rPr lang="ja-JP" altLang="en-US" sz="2800" dirty="0" smtClean="0">
                <a:solidFill>
                  <a:srgbClr val="FF3399"/>
                </a:solidFill>
              </a:rPr>
              <a:t>にあたり</a:t>
            </a:r>
            <a:r>
              <a:rPr lang="ja-JP" altLang="ja-JP" sz="2800" dirty="0" smtClean="0">
                <a:solidFill>
                  <a:srgbClr val="FF3399"/>
                </a:solidFill>
              </a:rPr>
              <a:t>，</a:t>
            </a:r>
            <a:r>
              <a:rPr lang="ja-JP" altLang="ja-JP" sz="2800" dirty="0">
                <a:solidFill>
                  <a:srgbClr val="FF3399"/>
                </a:solidFill>
              </a:rPr>
              <a:t>どのような課題</a:t>
            </a:r>
            <a:r>
              <a:rPr lang="ja-JP" altLang="ja-JP" sz="2800" dirty="0">
                <a:solidFill>
                  <a:schemeClr val="tx1">
                    <a:lumMod val="75000"/>
                    <a:lumOff val="25000"/>
                  </a:schemeClr>
                </a:solidFill>
              </a:rPr>
              <a:t>（人的配置・予算・住民との協議など）</a:t>
            </a:r>
            <a:r>
              <a:rPr lang="ja-JP" altLang="ja-JP" sz="2800" dirty="0">
                <a:solidFill>
                  <a:srgbClr val="FF3399"/>
                </a:solidFill>
              </a:rPr>
              <a:t>があるのか検討を重ねる</a:t>
            </a:r>
            <a:r>
              <a:rPr lang="ja-JP" altLang="ja-JP" sz="2800" dirty="0" smtClean="0">
                <a:solidFill>
                  <a:srgbClr val="FF3399"/>
                </a:solidFill>
              </a:rPr>
              <a:t>。</a:t>
            </a:r>
            <a:endParaRPr lang="ja-JP" altLang="ja-JP" sz="2800" dirty="0">
              <a:solidFill>
                <a:srgbClr val="FF3399"/>
              </a:solidFill>
            </a:endParaRPr>
          </a:p>
        </p:txBody>
      </p:sp>
      <p:pic>
        <p:nvPicPr>
          <p:cNvPr id="4" name="2-2-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656637" y="6370637"/>
            <a:ext cx="487363" cy="487363"/>
          </a:xfrm>
          <a:prstGeom prst="rect">
            <a:avLst/>
          </a:prstGeom>
        </p:spPr>
      </p:pic>
      <p:pic>
        <p:nvPicPr>
          <p:cNvPr id="5" name="2-2-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656637" y="6370637"/>
            <a:ext cx="487363" cy="487363"/>
          </a:xfrm>
          <a:prstGeom prst="rect">
            <a:avLst/>
          </a:prstGeom>
        </p:spPr>
      </p:pic>
      <p:pic>
        <p:nvPicPr>
          <p:cNvPr id="6" name="2-2-3.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8656637" y="6370637"/>
            <a:ext cx="487363" cy="487363"/>
          </a:xfrm>
          <a:prstGeom prst="rect">
            <a:avLst/>
          </a:prstGeom>
        </p:spPr>
      </p:pic>
      <p:pic>
        <p:nvPicPr>
          <p:cNvPr id="7" name="2-2-4.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1411933759"/>
      </p:ext>
    </p:extLst>
  </p:cSld>
  <p:clrMapOvr>
    <a:masterClrMapping/>
  </p:clrMapOvr>
  <mc:AlternateContent xmlns:mc="http://schemas.openxmlformats.org/markup-compatibility/2006" xmlns:p14="http://schemas.microsoft.com/office/powerpoint/2010/main">
    <mc:Choice Requires="p14">
      <p:transition spd="slow" p14:dur="2000" advTm="77976"/>
    </mc:Choice>
    <mc:Fallback xmlns="">
      <p:transition spd="slow" advTm="77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80" fill="hold"/>
                                        <p:tgtEl>
                                          <p:spTgt spid="4"/>
                                        </p:tgtEl>
                                      </p:cBhvr>
                                    </p:cmd>
                                  </p:childTnLst>
                                </p:cTn>
                              </p:par>
                            </p:childTnLst>
                          </p:cTn>
                        </p:par>
                        <p:par>
                          <p:cTn id="7" fill="hold">
                            <p:stCondLst>
                              <p:cond delay="6780"/>
                            </p:stCondLst>
                            <p:childTnLst>
                              <p:par>
                                <p:cTn id="8" presetID="1" presetClass="mediacall" presetSubtype="0" fill="hold" nodeType="afterEffect">
                                  <p:stCondLst>
                                    <p:cond delay="0"/>
                                  </p:stCondLst>
                                  <p:childTnLst>
                                    <p:cmd type="call" cmd="playFrom(0.0)">
                                      <p:cBhvr>
                                        <p:cTn id="9" dur="21780" fill="hold"/>
                                        <p:tgtEl>
                                          <p:spTgt spid="5"/>
                                        </p:tgtEl>
                                      </p:cBhvr>
                                    </p:cmd>
                                  </p:childTnLst>
                                </p:cTn>
                              </p:par>
                              <p:par>
                                <p:cTn id="10" presetID="10" presetClass="entr" presetSubtype="0" fill="hold" grpId="0" nodeType="withEffect">
                                  <p:stCondLst>
                                    <p:cond delay="15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par>
                          <p:cTn id="13" fill="hold">
                            <p:stCondLst>
                              <p:cond delay="28560"/>
                            </p:stCondLst>
                            <p:childTnLst>
                              <p:par>
                                <p:cTn id="14" presetID="1" presetClass="mediacall" presetSubtype="0" fill="hold" nodeType="afterEffect">
                                  <p:stCondLst>
                                    <p:cond delay="0"/>
                                  </p:stCondLst>
                                  <p:childTnLst>
                                    <p:cmd type="call" cmd="playFrom(0.0)">
                                      <p:cBhvr>
                                        <p:cTn id="15" dur="22709" fill="hold"/>
                                        <p:tgtEl>
                                          <p:spTgt spid="6"/>
                                        </p:tgtEl>
                                      </p:cBhvr>
                                    </p:cmd>
                                  </p:childTnLst>
                                </p:cTn>
                              </p:par>
                              <p:par>
                                <p:cTn id="16" presetID="10" presetClass="entr" presetSubtype="0" fill="hold" grpId="0" nodeType="withEffect">
                                  <p:stCondLst>
                                    <p:cond delay="100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par>
                          <p:cTn id="19" fill="hold">
                            <p:stCondLst>
                              <p:cond delay="51269"/>
                            </p:stCondLst>
                            <p:childTnLst>
                              <p:par>
                                <p:cTn id="20" presetID="1" presetClass="mediacall" presetSubtype="0" fill="hold" nodeType="afterEffect">
                                  <p:stCondLst>
                                    <p:cond delay="0"/>
                                  </p:stCondLst>
                                  <p:childTnLst>
                                    <p:cmd type="call" cmd="playFrom(0.0)">
                                      <p:cBhvr>
                                        <p:cTn id="21" dur="2679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4"/>
                </p:tgtEl>
              </p:cMediaNode>
            </p:audio>
            <p:audio>
              <p:cMediaNode vol="80000">
                <p:cTn id="23" fill="hold" display="0">
                  <p:stCondLst>
                    <p:cond delay="indefinite"/>
                  </p:stCondLst>
                  <p:endCondLst>
                    <p:cond evt="onStopAudio" delay="0">
                      <p:tgtEl>
                        <p:sldTgt/>
                      </p:tgtEl>
                    </p:cond>
                  </p:endCondLst>
                </p:cTn>
                <p:tgtEl>
                  <p:spTgt spid="5"/>
                </p:tgtEl>
              </p:cMediaNode>
            </p:audio>
            <p:audio>
              <p:cMediaNode vol="80000">
                <p:cTn id="24" fill="hold" display="0">
                  <p:stCondLst>
                    <p:cond delay="indefinite"/>
                  </p:stCondLst>
                  <p:endCondLst>
                    <p:cond evt="onStopAudio" delay="0">
                      <p:tgtEl>
                        <p:sldTgt/>
                      </p:tgtEl>
                    </p:cond>
                  </p:endCondLst>
                </p:cTn>
                <p:tgtEl>
                  <p:spTgt spid="6"/>
                </p:tgtEl>
              </p:cMediaNode>
            </p:audio>
            <p:audio>
              <p:cMediaNode vol="80000">
                <p:cTn id="25"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extLst>
    <p:ext uri="{E180D4A7-C9FB-4DFB-919C-405C955672EB}">
      <p14:showEvtLst xmlns:p14="http://schemas.microsoft.com/office/powerpoint/2010/main">
        <p14:playEvt time="0" objId="4"/>
        <p14:playEvt time="6781" objId="5"/>
        <p14:stopEvt time="6888" objId="4"/>
        <p14:playEvt time="28561" objId="6"/>
        <p14:stopEvt time="28618" objId="5"/>
        <p14:playEvt time="51269" objId="7"/>
        <p14:stopEvt time="51325" objId="6"/>
        <p14:stopEvt time="77976" objId="7"/>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06372"/>
            <a:ext cx="8229600" cy="1143000"/>
          </a:xfrm>
        </p:spPr>
        <p:txBody>
          <a:bodyPr>
            <a:normAutofit/>
          </a:bodyPr>
          <a:lstStyle/>
          <a:p>
            <a:r>
              <a:rPr kumimoji="1" lang="ja-JP" altLang="en-US" sz="3600" dirty="0" smtClean="0">
                <a:solidFill>
                  <a:srgbClr val="FF0000"/>
                </a:solidFill>
              </a:rPr>
              <a:t>立ち上げに当たり，行政で確認すべきこと</a:t>
            </a:r>
            <a:endParaRPr kumimoji="1" lang="ja-JP" altLang="en-US" sz="3600" dirty="0">
              <a:solidFill>
                <a:srgbClr val="FF0000"/>
              </a:solidFill>
            </a:endParaRPr>
          </a:p>
        </p:txBody>
      </p:sp>
      <p:sp>
        <p:nvSpPr>
          <p:cNvPr id="3" name="コンテンツ プレースホルダー 2"/>
          <p:cNvSpPr>
            <a:spLocks noGrp="1"/>
          </p:cNvSpPr>
          <p:nvPr>
            <p:ph idx="1"/>
          </p:nvPr>
        </p:nvSpPr>
        <p:spPr>
          <a:xfrm>
            <a:off x="457200" y="870838"/>
            <a:ext cx="8229600" cy="5900076"/>
          </a:xfrm>
        </p:spPr>
        <p:txBody>
          <a:bodyPr>
            <a:noAutofit/>
          </a:bodyPr>
          <a:lstStyle/>
          <a:p>
            <a:pPr lvl="0">
              <a:lnSpc>
                <a:spcPts val="3800"/>
              </a:lnSpc>
            </a:pPr>
            <a:r>
              <a:rPr lang="ja-JP" altLang="ja-JP" sz="2800" dirty="0" smtClean="0">
                <a:solidFill>
                  <a:srgbClr val="0000FF"/>
                </a:solidFill>
              </a:rPr>
              <a:t>市町村</a:t>
            </a:r>
            <a:r>
              <a:rPr lang="ja-JP" altLang="ja-JP" sz="2800" dirty="0">
                <a:solidFill>
                  <a:srgbClr val="0000FF"/>
                </a:solidFill>
              </a:rPr>
              <a:t>の施策として</a:t>
            </a:r>
            <a:r>
              <a:rPr lang="ja-JP" altLang="ja-JP" sz="2800" dirty="0" smtClean="0">
                <a:solidFill>
                  <a:srgbClr val="0000FF"/>
                </a:solidFill>
              </a:rPr>
              <a:t>位置づける</a:t>
            </a:r>
            <a:r>
              <a:rPr lang="en-US" altLang="ja-JP" sz="2800" dirty="0" smtClean="0"/>
              <a:t/>
            </a:r>
            <a:br>
              <a:rPr lang="en-US" altLang="ja-JP" sz="2800" dirty="0" smtClean="0"/>
            </a:br>
            <a:r>
              <a:rPr lang="ja-JP" altLang="ja-JP" sz="2800" dirty="0">
                <a:solidFill>
                  <a:srgbClr val="FF3399"/>
                </a:solidFill>
              </a:rPr>
              <a:t>　住民組織育成・支援が，職員</a:t>
            </a:r>
            <a:r>
              <a:rPr lang="ja-JP" altLang="ja-JP" sz="2800" dirty="0" smtClean="0">
                <a:solidFill>
                  <a:srgbClr val="FF3399"/>
                </a:solidFill>
              </a:rPr>
              <a:t>の</a:t>
            </a:r>
            <a:r>
              <a:rPr lang="ja-JP" altLang="en-US" sz="2800" dirty="0" smtClean="0">
                <a:solidFill>
                  <a:srgbClr val="FF3399"/>
                </a:solidFill>
              </a:rPr>
              <a:t>異動</a:t>
            </a:r>
            <a:r>
              <a:rPr lang="ja-JP" altLang="ja-JP" sz="2800" dirty="0" smtClean="0">
                <a:solidFill>
                  <a:srgbClr val="FF3399"/>
                </a:solidFill>
              </a:rPr>
              <a:t>等</a:t>
            </a:r>
            <a:r>
              <a:rPr lang="ja-JP" altLang="ja-JP" sz="2800" dirty="0">
                <a:solidFill>
                  <a:srgbClr val="FF3399"/>
                </a:solidFill>
              </a:rPr>
              <a:t>に関係なく，継続的に行われるようにするには，施策の一つとして位置づける必要がある</a:t>
            </a:r>
            <a:r>
              <a:rPr lang="ja-JP" altLang="ja-JP" sz="2800" dirty="0" smtClean="0">
                <a:solidFill>
                  <a:srgbClr val="FF3399"/>
                </a:solidFill>
              </a:rPr>
              <a:t>。</a:t>
            </a:r>
            <a:endParaRPr lang="en-US" altLang="ja-JP" sz="2800" dirty="0" smtClean="0">
              <a:solidFill>
                <a:srgbClr val="FF3399"/>
              </a:solidFill>
            </a:endParaRPr>
          </a:p>
          <a:p>
            <a:pPr marL="0" lvl="0" indent="0">
              <a:lnSpc>
                <a:spcPts val="3800"/>
              </a:lnSpc>
              <a:buNone/>
            </a:pPr>
            <a:r>
              <a:rPr lang="ja-JP" altLang="en-US" sz="2800" dirty="0">
                <a:solidFill>
                  <a:srgbClr val="FF3399"/>
                </a:solidFill>
              </a:rPr>
              <a:t>　</a:t>
            </a:r>
            <a:r>
              <a:rPr lang="ja-JP" altLang="en-US" sz="2800" dirty="0" smtClean="0">
                <a:solidFill>
                  <a:srgbClr val="FF3399"/>
                </a:solidFill>
              </a:rPr>
              <a:t>　 </a:t>
            </a:r>
            <a:r>
              <a:rPr lang="ja-JP" altLang="ja-JP" sz="2800" dirty="0" smtClean="0">
                <a:solidFill>
                  <a:srgbClr val="FF3399"/>
                </a:solidFill>
              </a:rPr>
              <a:t>計画的</a:t>
            </a:r>
            <a:r>
              <a:rPr lang="ja-JP" altLang="ja-JP" sz="2800" dirty="0">
                <a:solidFill>
                  <a:srgbClr val="FF3399"/>
                </a:solidFill>
              </a:rPr>
              <a:t>な育成支援を</a:t>
            </a:r>
            <a:r>
              <a:rPr lang="ja-JP" altLang="ja-JP" sz="2800" dirty="0" smtClean="0">
                <a:solidFill>
                  <a:srgbClr val="FF3399"/>
                </a:solidFill>
              </a:rPr>
              <a:t>市町村総合</a:t>
            </a:r>
            <a:r>
              <a:rPr lang="ja-JP" altLang="ja-JP" sz="2800" dirty="0">
                <a:solidFill>
                  <a:srgbClr val="FF3399"/>
                </a:solidFill>
              </a:rPr>
              <a:t>計画，</a:t>
            </a:r>
            <a:r>
              <a:rPr lang="ja-JP" altLang="ja-JP" sz="2800" dirty="0" smtClean="0">
                <a:solidFill>
                  <a:srgbClr val="FF3399"/>
                </a:solidFill>
              </a:rPr>
              <a:t>あるいは</a:t>
            </a:r>
            <a:r>
              <a:rPr lang="en-US" altLang="ja-JP" sz="2800" dirty="0" smtClean="0">
                <a:solidFill>
                  <a:srgbClr val="FF3399"/>
                </a:solidFill>
              </a:rPr>
              <a:t/>
            </a:r>
            <a:br>
              <a:rPr lang="en-US" altLang="ja-JP" sz="2800" dirty="0" smtClean="0">
                <a:solidFill>
                  <a:srgbClr val="FF3399"/>
                </a:solidFill>
              </a:rPr>
            </a:br>
            <a:r>
              <a:rPr lang="ja-JP" altLang="en-US" sz="2800" dirty="0" smtClean="0">
                <a:solidFill>
                  <a:srgbClr val="FF3399"/>
                </a:solidFill>
              </a:rPr>
              <a:t>    </a:t>
            </a:r>
            <a:r>
              <a:rPr lang="ja-JP" altLang="ja-JP" sz="2800" dirty="0" smtClean="0">
                <a:solidFill>
                  <a:srgbClr val="FF3399"/>
                </a:solidFill>
              </a:rPr>
              <a:t>保健</a:t>
            </a:r>
            <a:r>
              <a:rPr lang="ja-JP" altLang="ja-JP" sz="2800" dirty="0">
                <a:solidFill>
                  <a:srgbClr val="FF3399"/>
                </a:solidFill>
              </a:rPr>
              <a:t>福祉計画等に</a:t>
            </a:r>
            <a:r>
              <a:rPr lang="ja-JP" altLang="ja-JP" sz="2800" dirty="0" smtClean="0">
                <a:solidFill>
                  <a:srgbClr val="FF3399"/>
                </a:solidFill>
              </a:rPr>
              <a:t>入れ</a:t>
            </a:r>
            <a:r>
              <a:rPr lang="ja-JP" altLang="en-US" sz="2800" dirty="0" smtClean="0">
                <a:solidFill>
                  <a:srgbClr val="FF3399"/>
                </a:solidFill>
              </a:rPr>
              <a:t>たり</a:t>
            </a:r>
            <a:r>
              <a:rPr lang="ja-JP" altLang="ja-JP" sz="2800" dirty="0" smtClean="0">
                <a:solidFill>
                  <a:srgbClr val="FF3399"/>
                </a:solidFill>
              </a:rPr>
              <a:t>，</a:t>
            </a:r>
            <a:r>
              <a:rPr lang="ja-JP" altLang="ja-JP" sz="2800" dirty="0">
                <a:solidFill>
                  <a:srgbClr val="FF3399"/>
                </a:solidFill>
              </a:rPr>
              <a:t>条例化することにより</a:t>
            </a:r>
            <a:r>
              <a:rPr lang="ja-JP" altLang="ja-JP" sz="2800" dirty="0" smtClean="0">
                <a:solidFill>
                  <a:srgbClr val="FF3399"/>
                </a:solidFill>
              </a:rPr>
              <a:t>，</a:t>
            </a:r>
            <a:r>
              <a:rPr lang="en-US" altLang="ja-JP" sz="2800" dirty="0" smtClean="0">
                <a:solidFill>
                  <a:srgbClr val="FF3399"/>
                </a:solidFill>
              </a:rPr>
              <a:t/>
            </a:r>
            <a:br>
              <a:rPr lang="en-US" altLang="ja-JP" sz="2800" dirty="0" smtClean="0">
                <a:solidFill>
                  <a:srgbClr val="FF3399"/>
                </a:solidFill>
              </a:rPr>
            </a:br>
            <a:r>
              <a:rPr lang="ja-JP" altLang="en-US" sz="2800" dirty="0" smtClean="0">
                <a:solidFill>
                  <a:srgbClr val="FF3399"/>
                </a:solidFill>
              </a:rPr>
              <a:t>   </a:t>
            </a:r>
            <a:r>
              <a:rPr lang="ja-JP" altLang="ja-JP" sz="2800" dirty="0" smtClean="0">
                <a:solidFill>
                  <a:srgbClr val="FF3399"/>
                </a:solidFill>
              </a:rPr>
              <a:t>予算</a:t>
            </a:r>
            <a:r>
              <a:rPr lang="ja-JP" altLang="ja-JP" sz="2800" dirty="0">
                <a:solidFill>
                  <a:srgbClr val="FF3399"/>
                </a:solidFill>
              </a:rPr>
              <a:t>等が確保しやすい体制を作って</a:t>
            </a:r>
            <a:r>
              <a:rPr lang="ja-JP" altLang="ja-JP" sz="2800" dirty="0" smtClean="0">
                <a:solidFill>
                  <a:srgbClr val="FF3399"/>
                </a:solidFill>
              </a:rPr>
              <a:t>いく</a:t>
            </a:r>
            <a:r>
              <a:rPr lang="ja-JP" altLang="en-US" sz="2800" dirty="0" smtClean="0">
                <a:solidFill>
                  <a:srgbClr val="FF3399"/>
                </a:solidFill>
              </a:rPr>
              <a:t>。</a:t>
            </a:r>
            <a:endParaRPr lang="en-US" altLang="ja-JP" sz="2800" dirty="0" smtClean="0"/>
          </a:p>
          <a:p>
            <a:pPr>
              <a:lnSpc>
                <a:spcPts val="3800"/>
              </a:lnSpc>
            </a:pPr>
            <a:r>
              <a:rPr lang="ja-JP" altLang="ja-JP" sz="2800" dirty="0" smtClean="0">
                <a:solidFill>
                  <a:srgbClr val="0000FF"/>
                </a:solidFill>
              </a:rPr>
              <a:t>立ち上げ</a:t>
            </a:r>
            <a:r>
              <a:rPr lang="ja-JP" altLang="ja-JP" sz="2800" dirty="0">
                <a:solidFill>
                  <a:srgbClr val="0000FF"/>
                </a:solidFill>
              </a:rPr>
              <a:t>の手法の</a:t>
            </a:r>
            <a:r>
              <a:rPr lang="ja-JP" altLang="ja-JP" sz="2800" dirty="0" smtClean="0">
                <a:solidFill>
                  <a:srgbClr val="0000FF"/>
                </a:solidFill>
              </a:rPr>
              <a:t>選択</a:t>
            </a:r>
            <a:r>
              <a:rPr lang="en-US" altLang="ja-JP" sz="2800" b="1" dirty="0" smtClean="0"/>
              <a:t/>
            </a:r>
            <a:br>
              <a:rPr lang="en-US" altLang="ja-JP" sz="2800" b="1" dirty="0" smtClean="0"/>
            </a:br>
            <a:r>
              <a:rPr lang="ja-JP" altLang="en-US" sz="2800" b="1" dirty="0" smtClean="0"/>
              <a:t>　</a:t>
            </a:r>
            <a:r>
              <a:rPr lang="ja-JP" altLang="ja-JP" sz="2800" dirty="0" smtClean="0">
                <a:solidFill>
                  <a:srgbClr val="FF3399"/>
                </a:solidFill>
              </a:rPr>
              <a:t>組織</a:t>
            </a:r>
            <a:r>
              <a:rPr lang="ja-JP" altLang="ja-JP" sz="2800" dirty="0">
                <a:solidFill>
                  <a:srgbClr val="FF3399"/>
                </a:solidFill>
              </a:rPr>
              <a:t>育成を何のために行うのか，その目的</a:t>
            </a:r>
            <a:r>
              <a:rPr lang="ja-JP" altLang="ja-JP" sz="2800" dirty="0" smtClean="0">
                <a:solidFill>
                  <a:srgbClr val="FF3399"/>
                </a:solidFill>
              </a:rPr>
              <a:t>に</a:t>
            </a:r>
            <a:r>
              <a:rPr lang="ja-JP" altLang="en-US" sz="2800" dirty="0" smtClean="0">
                <a:solidFill>
                  <a:srgbClr val="FF3399"/>
                </a:solidFill>
              </a:rPr>
              <a:t>応じた</a:t>
            </a:r>
            <a:r>
              <a:rPr lang="ja-JP" altLang="ja-JP" sz="2800" dirty="0" smtClean="0">
                <a:solidFill>
                  <a:srgbClr val="FF3399"/>
                </a:solidFill>
              </a:rPr>
              <a:t>立ち上げ</a:t>
            </a:r>
            <a:r>
              <a:rPr lang="ja-JP" altLang="ja-JP" sz="2800" dirty="0">
                <a:solidFill>
                  <a:srgbClr val="FF3399"/>
                </a:solidFill>
              </a:rPr>
              <a:t>の手法を選択する</a:t>
            </a:r>
            <a:r>
              <a:rPr lang="ja-JP" altLang="ja-JP" sz="2800" dirty="0" smtClean="0">
                <a:solidFill>
                  <a:srgbClr val="FF3399"/>
                </a:solidFill>
              </a:rPr>
              <a:t>。</a:t>
            </a:r>
            <a:r>
              <a:rPr lang="en-US" altLang="ja-JP" sz="2800" dirty="0" smtClean="0">
                <a:solidFill>
                  <a:srgbClr val="FF3399"/>
                </a:solidFill>
              </a:rPr>
              <a:t/>
            </a:r>
            <a:br>
              <a:rPr lang="en-US" altLang="ja-JP" sz="2800" dirty="0" smtClean="0">
                <a:solidFill>
                  <a:srgbClr val="FF3399"/>
                </a:solidFill>
              </a:rPr>
            </a:br>
            <a:r>
              <a:rPr lang="ja-JP" altLang="ja-JP" sz="2800" dirty="0">
                <a:solidFill>
                  <a:srgbClr val="FF3399"/>
                </a:solidFill>
              </a:rPr>
              <a:t>　当初は，取り組みやすい手法で開始し，育成経過を見ながら，新た</a:t>
            </a:r>
            <a:r>
              <a:rPr lang="ja-JP" altLang="ja-JP" sz="2800" dirty="0" smtClean="0">
                <a:solidFill>
                  <a:srgbClr val="FF3399"/>
                </a:solidFill>
              </a:rPr>
              <a:t>な</a:t>
            </a:r>
            <a:r>
              <a:rPr lang="ja-JP" altLang="en-US" sz="2800" dirty="0" smtClean="0">
                <a:solidFill>
                  <a:srgbClr val="FF3399"/>
                </a:solidFill>
              </a:rPr>
              <a:t>手法</a:t>
            </a:r>
            <a:r>
              <a:rPr lang="ja-JP" altLang="ja-JP" sz="2800" dirty="0" smtClean="0">
                <a:solidFill>
                  <a:srgbClr val="FF3399"/>
                </a:solidFill>
              </a:rPr>
              <a:t>へ</a:t>
            </a:r>
            <a:r>
              <a:rPr lang="ja-JP" altLang="ja-JP" sz="2800" dirty="0">
                <a:solidFill>
                  <a:srgbClr val="FF3399"/>
                </a:solidFill>
              </a:rPr>
              <a:t>移行することも検討する。　</a:t>
            </a:r>
          </a:p>
          <a:p>
            <a:pPr>
              <a:lnSpc>
                <a:spcPts val="3800"/>
              </a:lnSpc>
            </a:pPr>
            <a:endParaRPr kumimoji="1" lang="ja-JP" altLang="en-US" sz="2800" dirty="0"/>
          </a:p>
        </p:txBody>
      </p:sp>
      <p:pic>
        <p:nvPicPr>
          <p:cNvPr id="4" name="2-3-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56637" y="6370637"/>
            <a:ext cx="487363" cy="487363"/>
          </a:xfrm>
          <a:prstGeom prst="rect">
            <a:avLst/>
          </a:prstGeom>
        </p:spPr>
      </p:pic>
      <p:pic>
        <p:nvPicPr>
          <p:cNvPr id="5" name="2-3-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656637" y="6370637"/>
            <a:ext cx="487363" cy="487363"/>
          </a:xfrm>
          <a:prstGeom prst="rect">
            <a:avLst/>
          </a:prstGeom>
        </p:spPr>
      </p:pic>
      <p:pic>
        <p:nvPicPr>
          <p:cNvPr id="6" name="2-3-3.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2882718166"/>
      </p:ext>
    </p:extLst>
  </p:cSld>
  <p:clrMapOvr>
    <a:masterClrMapping/>
  </p:clrMapOvr>
  <mc:AlternateContent xmlns:mc="http://schemas.openxmlformats.org/markup-compatibility/2006" xmlns:p14="http://schemas.microsoft.com/office/powerpoint/2010/main">
    <mc:Choice Requires="p14">
      <p:transition spd="slow" p14:dur="2000" advTm="66299"/>
    </mc:Choice>
    <mc:Fallback xmlns="">
      <p:transition spd="slow" advTm="66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083" fill="hold"/>
                                        <p:tgtEl>
                                          <p:spTgt spid="4"/>
                                        </p:tgtEl>
                                      </p:cBhvr>
                                    </p:cmd>
                                  </p:childTnLst>
                                </p:cTn>
                              </p:par>
                              <p:par>
                                <p:cTn id="7" presetID="10" presetClass="entr" presetSubtype="0" fill="hold" grpId="0" nodeType="withEffect">
                                  <p:stCondLst>
                                    <p:cond delay="10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500"/>
                                        <p:tgtEl>
                                          <p:spTgt spid="3">
                                            <p:txEl>
                                              <p:pRg st="0" end="0"/>
                                            </p:txEl>
                                          </p:spTgt>
                                        </p:tgtEl>
                                      </p:cBhvr>
                                    </p:animEffect>
                                  </p:childTnLst>
                                </p:cTn>
                              </p:par>
                            </p:childTnLst>
                          </p:cTn>
                        </p:par>
                        <p:par>
                          <p:cTn id="10" fill="hold">
                            <p:stCondLst>
                              <p:cond delay="21083"/>
                            </p:stCondLst>
                            <p:childTnLst>
                              <p:par>
                                <p:cTn id="11" presetID="1" presetClass="mediacall" presetSubtype="0" fill="hold" nodeType="afterEffect">
                                  <p:stCondLst>
                                    <p:cond delay="0"/>
                                  </p:stCondLst>
                                  <p:childTnLst>
                                    <p:cmd type="call" cmd="playFrom(0.0)">
                                      <p:cBhvr>
                                        <p:cTn id="12" dur="19783" fill="hold"/>
                                        <p:tgtEl>
                                          <p:spTgt spid="5"/>
                                        </p:tgtEl>
                                      </p:cBhvr>
                                    </p:cmd>
                                  </p:childTnLst>
                                </p:cTn>
                              </p:par>
                              <p:par>
                                <p:cTn id="13" presetID="10" presetClass="entr" presetSubtype="0" fill="hold" grpId="0" nodeType="withEffect">
                                  <p:stCondLst>
                                    <p:cond delay="100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40866"/>
                            </p:stCondLst>
                            <p:childTnLst>
                              <p:par>
                                <p:cTn id="17" presetID="1" presetClass="mediacall" presetSubtype="0" fill="hold" nodeType="afterEffect">
                                  <p:stCondLst>
                                    <p:cond delay="0"/>
                                  </p:stCondLst>
                                  <p:childTnLst>
                                    <p:cmd type="call" cmd="playFrom(0.0)">
                                      <p:cBhvr>
                                        <p:cTn id="18" dur="25495" fill="hold"/>
                                        <p:tgtEl>
                                          <p:spTgt spid="6"/>
                                        </p:tgtEl>
                                      </p:cBhvr>
                                    </p:cmd>
                                  </p:childTnLst>
                                </p:cTn>
                              </p:par>
                              <p:par>
                                <p:cTn id="19" presetID="10" presetClass="entr" presetSubtype="0" fill="hold" grpId="0" nodeType="withEffect">
                                  <p:stCondLst>
                                    <p:cond delay="200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4"/>
                </p:tgtEl>
              </p:cMediaNode>
            </p:audio>
            <p:audio>
              <p:cMediaNode vol="80000">
                <p:cTn id="23" fill="hold" display="0">
                  <p:stCondLst>
                    <p:cond delay="indefinite"/>
                  </p:stCondLst>
                  <p:endCondLst>
                    <p:cond evt="onStopAudio" delay="0">
                      <p:tgtEl>
                        <p:sldTgt/>
                      </p:tgtEl>
                    </p:cond>
                  </p:endCondLst>
                </p:cTn>
                <p:tgtEl>
                  <p:spTgt spid="5"/>
                </p:tgtEl>
              </p:cMediaNode>
            </p:audio>
            <p:audio>
              <p:cMediaNode vol="80000">
                <p:cTn id="24" fill="hold" display="0">
                  <p:stCondLst>
                    <p:cond delay="indefinite"/>
                  </p:stCondLst>
                  <p:endCondLst>
                    <p:cond evt="onStopAudio" delay="0">
                      <p:tgtEl>
                        <p:sldTgt/>
                      </p:tgtEl>
                    </p:cond>
                  </p:endCondLst>
                </p:cTn>
                <p:tgtEl>
                  <p:spTgt spid="6"/>
                </p:tgtEl>
              </p:cMediaNode>
            </p:audio>
          </p:childTnLst>
        </p:cTn>
      </p:par>
    </p:tnLst>
    <p:bldLst>
      <p:bldP spid="3" grpId="0" uiExpand="1" build="p"/>
    </p:bldLst>
  </p:timing>
  <p:extLst>
    <p:ext uri="{E180D4A7-C9FB-4DFB-919C-405C955672EB}">
      <p14:showEvtLst xmlns:p14="http://schemas.microsoft.com/office/powerpoint/2010/main">
        <p14:playEvt time="0" objId="4"/>
        <p14:playEvt time="21084" objId="5"/>
        <p14:stopEvt time="21189" objId="4"/>
        <p14:playEvt time="40866" objId="6"/>
        <p14:stopEvt time="40907" objId="5"/>
        <p14:stopEvt time="66299" objId="6"/>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1942"/>
            <a:ext cx="8229600" cy="1143000"/>
          </a:xfrm>
        </p:spPr>
        <p:txBody>
          <a:bodyPr>
            <a:normAutofit/>
          </a:bodyPr>
          <a:lstStyle/>
          <a:p>
            <a:r>
              <a:rPr kumimoji="1" lang="ja-JP" altLang="en-US" sz="3600" dirty="0" smtClean="0">
                <a:solidFill>
                  <a:srgbClr val="FF0000"/>
                </a:solidFill>
              </a:rPr>
              <a:t>立ち上げにかかる住民とのコンセンサス</a:t>
            </a:r>
            <a:endParaRPr kumimoji="1" lang="ja-JP" altLang="en-US" sz="3600" dirty="0">
              <a:solidFill>
                <a:srgbClr val="FF0000"/>
              </a:solidFill>
            </a:endParaRPr>
          </a:p>
        </p:txBody>
      </p:sp>
      <p:sp>
        <p:nvSpPr>
          <p:cNvPr id="3" name="コンテンツ プレースホルダー 2"/>
          <p:cNvSpPr>
            <a:spLocks noGrp="1"/>
          </p:cNvSpPr>
          <p:nvPr>
            <p:ph idx="1"/>
          </p:nvPr>
        </p:nvSpPr>
        <p:spPr>
          <a:xfrm>
            <a:off x="457200" y="903496"/>
            <a:ext cx="8229600" cy="5780330"/>
          </a:xfrm>
        </p:spPr>
        <p:txBody>
          <a:bodyPr>
            <a:noAutofit/>
          </a:bodyPr>
          <a:lstStyle/>
          <a:p>
            <a:pPr lvl="0"/>
            <a:r>
              <a:rPr lang="ja-JP" altLang="ja-JP" sz="2800" dirty="0">
                <a:solidFill>
                  <a:srgbClr val="0000FF"/>
                </a:solidFill>
              </a:rPr>
              <a:t>住民と</a:t>
            </a:r>
            <a:r>
              <a:rPr lang="ja-JP" altLang="ja-JP" sz="2800" dirty="0" smtClean="0">
                <a:solidFill>
                  <a:srgbClr val="0000FF"/>
                </a:solidFill>
              </a:rPr>
              <a:t>行政</a:t>
            </a:r>
            <a:r>
              <a:rPr lang="ja-JP" altLang="en-US" sz="2800" dirty="0" smtClean="0">
                <a:solidFill>
                  <a:srgbClr val="0000FF"/>
                </a:solidFill>
              </a:rPr>
              <a:t>で，地域の</a:t>
            </a:r>
            <a:r>
              <a:rPr lang="ja-JP" altLang="ja-JP" sz="2800" dirty="0" smtClean="0">
                <a:solidFill>
                  <a:srgbClr val="0000FF"/>
                </a:solidFill>
              </a:rPr>
              <a:t>課題</a:t>
            </a:r>
            <a:r>
              <a:rPr lang="ja-JP" altLang="ja-JP" sz="2800" dirty="0">
                <a:solidFill>
                  <a:srgbClr val="0000FF"/>
                </a:solidFill>
              </a:rPr>
              <a:t>を共有</a:t>
            </a:r>
            <a:r>
              <a:rPr lang="ja-JP" altLang="ja-JP" sz="2800" dirty="0" smtClean="0">
                <a:solidFill>
                  <a:srgbClr val="0000FF"/>
                </a:solidFill>
              </a:rPr>
              <a:t>する</a:t>
            </a:r>
            <a:r>
              <a:rPr lang="en-US" altLang="ja-JP" sz="2800" dirty="0" smtClean="0">
                <a:solidFill>
                  <a:srgbClr val="0000FF"/>
                </a:solidFill>
              </a:rPr>
              <a:t/>
            </a:r>
            <a:br>
              <a:rPr lang="en-US" altLang="ja-JP" sz="2800" dirty="0" smtClean="0">
                <a:solidFill>
                  <a:srgbClr val="0000FF"/>
                </a:solidFill>
              </a:rPr>
            </a:br>
            <a:r>
              <a:rPr lang="ja-JP" altLang="ja-JP" sz="2800" dirty="0">
                <a:solidFill>
                  <a:srgbClr val="FF3399"/>
                </a:solidFill>
              </a:rPr>
              <a:t>　住民側の課題を把握する</a:t>
            </a:r>
            <a:r>
              <a:rPr lang="ja-JP" altLang="ja-JP" sz="2800" dirty="0" smtClean="0">
                <a:solidFill>
                  <a:srgbClr val="FF3399"/>
                </a:solidFill>
              </a:rPr>
              <a:t>と</a:t>
            </a:r>
            <a:r>
              <a:rPr lang="ja-JP" altLang="en-US" sz="2800" dirty="0" smtClean="0">
                <a:solidFill>
                  <a:srgbClr val="FF3399"/>
                </a:solidFill>
              </a:rPr>
              <a:t>ともに，</a:t>
            </a:r>
            <a:r>
              <a:rPr lang="ja-JP" altLang="ja-JP" sz="2800" dirty="0" smtClean="0">
                <a:solidFill>
                  <a:srgbClr val="FF3399"/>
                </a:solidFill>
              </a:rPr>
              <a:t>行政</a:t>
            </a:r>
            <a:r>
              <a:rPr lang="ja-JP" altLang="en-US" sz="2800" dirty="0" smtClean="0">
                <a:solidFill>
                  <a:srgbClr val="FF3399"/>
                </a:solidFill>
              </a:rPr>
              <a:t>が把握している</a:t>
            </a:r>
            <a:r>
              <a:rPr lang="ja-JP" altLang="ja-JP" sz="2800" dirty="0" smtClean="0">
                <a:solidFill>
                  <a:srgbClr val="FF3399"/>
                </a:solidFill>
              </a:rPr>
              <a:t>課題</a:t>
            </a:r>
            <a:r>
              <a:rPr lang="ja-JP" altLang="ja-JP" sz="2800" dirty="0">
                <a:solidFill>
                  <a:srgbClr val="FF3399"/>
                </a:solidFill>
              </a:rPr>
              <a:t>を提示し</a:t>
            </a:r>
            <a:r>
              <a:rPr lang="ja-JP" altLang="ja-JP" sz="2800" dirty="0" smtClean="0">
                <a:solidFill>
                  <a:srgbClr val="FF3399"/>
                </a:solidFill>
              </a:rPr>
              <a:t>，</a:t>
            </a:r>
            <a:r>
              <a:rPr lang="ja-JP" altLang="en-US" sz="2800" dirty="0" smtClean="0">
                <a:solidFill>
                  <a:srgbClr val="FF3399"/>
                </a:solidFill>
              </a:rPr>
              <a:t>地域の</a:t>
            </a:r>
            <a:r>
              <a:rPr lang="ja-JP" altLang="ja-JP" sz="2800" dirty="0" smtClean="0">
                <a:solidFill>
                  <a:srgbClr val="FF3399"/>
                </a:solidFill>
              </a:rPr>
              <a:t>「</a:t>
            </a:r>
            <a:r>
              <a:rPr lang="ja-JP" altLang="en-US" sz="2800" dirty="0" smtClean="0">
                <a:solidFill>
                  <a:srgbClr val="FF3399"/>
                </a:solidFill>
              </a:rPr>
              <a:t>めざす</a:t>
            </a:r>
            <a:r>
              <a:rPr lang="ja-JP" altLang="ja-JP" sz="2800" dirty="0" smtClean="0">
                <a:solidFill>
                  <a:srgbClr val="FF3399"/>
                </a:solidFill>
              </a:rPr>
              <a:t>姿</a:t>
            </a:r>
            <a:r>
              <a:rPr lang="ja-JP" altLang="ja-JP" sz="2800" dirty="0">
                <a:solidFill>
                  <a:srgbClr val="FF3399"/>
                </a:solidFill>
              </a:rPr>
              <a:t>」を話し合う中で</a:t>
            </a:r>
            <a:r>
              <a:rPr lang="ja-JP" altLang="ja-JP" sz="2800" dirty="0" smtClean="0">
                <a:solidFill>
                  <a:srgbClr val="FF3399"/>
                </a:solidFill>
              </a:rPr>
              <a:t>，</a:t>
            </a:r>
            <a:r>
              <a:rPr lang="ja-JP" altLang="en-US" sz="2800" dirty="0" smtClean="0">
                <a:solidFill>
                  <a:srgbClr val="FF3399"/>
                </a:solidFill>
              </a:rPr>
              <a:t>地域の</a:t>
            </a:r>
            <a:r>
              <a:rPr lang="ja-JP" altLang="ja-JP" sz="2800" dirty="0" smtClean="0">
                <a:solidFill>
                  <a:srgbClr val="FF3399"/>
                </a:solidFill>
              </a:rPr>
              <a:t>課題</a:t>
            </a:r>
            <a:r>
              <a:rPr lang="ja-JP" altLang="ja-JP" sz="2800" dirty="0">
                <a:solidFill>
                  <a:srgbClr val="FF3399"/>
                </a:solidFill>
              </a:rPr>
              <a:t>を共有する。</a:t>
            </a:r>
          </a:p>
          <a:p>
            <a:pPr lvl="0"/>
            <a:r>
              <a:rPr lang="ja-JP" altLang="ja-JP" sz="2800" dirty="0" smtClean="0">
                <a:solidFill>
                  <a:srgbClr val="0000FF"/>
                </a:solidFill>
              </a:rPr>
              <a:t>対象</a:t>
            </a:r>
            <a:r>
              <a:rPr lang="ja-JP" altLang="en-US" sz="2800" dirty="0" smtClean="0">
                <a:solidFill>
                  <a:srgbClr val="0000FF"/>
                </a:solidFill>
              </a:rPr>
              <a:t>地域</a:t>
            </a:r>
            <a:r>
              <a:rPr lang="ja-JP" altLang="ja-JP" sz="2800" dirty="0" smtClean="0">
                <a:solidFill>
                  <a:srgbClr val="0000FF"/>
                </a:solidFill>
              </a:rPr>
              <a:t>の</a:t>
            </a:r>
            <a:r>
              <a:rPr lang="ja-JP" altLang="ja-JP" sz="2800" dirty="0">
                <a:solidFill>
                  <a:srgbClr val="0000FF"/>
                </a:solidFill>
              </a:rPr>
              <a:t>住民に組織の必要性について説明</a:t>
            </a:r>
            <a:r>
              <a:rPr lang="ja-JP" altLang="ja-JP" sz="2800" dirty="0" smtClean="0">
                <a:solidFill>
                  <a:srgbClr val="0000FF"/>
                </a:solidFill>
              </a:rPr>
              <a:t>する</a:t>
            </a:r>
            <a:r>
              <a:rPr lang="en-US" altLang="ja-JP" sz="2800" dirty="0" smtClean="0">
                <a:solidFill>
                  <a:srgbClr val="0000FF"/>
                </a:solidFill>
              </a:rPr>
              <a:t/>
            </a:r>
            <a:br>
              <a:rPr lang="en-US" altLang="ja-JP" sz="2800" dirty="0" smtClean="0">
                <a:solidFill>
                  <a:srgbClr val="0000FF"/>
                </a:solidFill>
              </a:rPr>
            </a:br>
            <a:r>
              <a:rPr lang="ja-JP" altLang="ja-JP" sz="2800" dirty="0">
                <a:solidFill>
                  <a:srgbClr val="0000FF"/>
                </a:solidFill>
              </a:rPr>
              <a:t>　</a:t>
            </a:r>
            <a:r>
              <a:rPr lang="ja-JP" altLang="ja-JP" sz="2800" dirty="0">
                <a:solidFill>
                  <a:srgbClr val="FF3399"/>
                </a:solidFill>
              </a:rPr>
              <a:t>共通の課題の解決に当たり，ひとつの解決策として，住民組織がある</a:t>
            </a:r>
            <a:r>
              <a:rPr lang="ja-JP" altLang="ja-JP" sz="2800" dirty="0" smtClean="0">
                <a:solidFill>
                  <a:srgbClr val="FF3399"/>
                </a:solidFill>
              </a:rPr>
              <a:t>こと</a:t>
            </a:r>
            <a:r>
              <a:rPr lang="ja-JP" altLang="en-US" sz="2800" dirty="0" smtClean="0">
                <a:solidFill>
                  <a:srgbClr val="FF3399"/>
                </a:solidFill>
              </a:rPr>
              <a:t>，</a:t>
            </a:r>
            <a:r>
              <a:rPr lang="ja-JP" altLang="ja-JP" sz="2800" dirty="0" smtClean="0">
                <a:solidFill>
                  <a:srgbClr val="FF3399"/>
                </a:solidFill>
              </a:rPr>
              <a:t>住民</a:t>
            </a:r>
            <a:r>
              <a:rPr lang="ja-JP" altLang="ja-JP" sz="2800" dirty="0">
                <a:solidFill>
                  <a:srgbClr val="FF3399"/>
                </a:solidFill>
              </a:rPr>
              <a:t>による自主的な活動により，行政と協働で同じ目標に向かって</a:t>
            </a:r>
            <a:r>
              <a:rPr lang="ja-JP" altLang="ja-JP" sz="2800" dirty="0" smtClean="0">
                <a:solidFill>
                  <a:srgbClr val="FF3399"/>
                </a:solidFill>
              </a:rPr>
              <a:t>課題</a:t>
            </a:r>
            <a:r>
              <a:rPr lang="ja-JP" altLang="en-US" sz="2800" dirty="0" smtClean="0">
                <a:solidFill>
                  <a:srgbClr val="FF3399"/>
                </a:solidFill>
              </a:rPr>
              <a:t>を</a:t>
            </a:r>
            <a:r>
              <a:rPr lang="ja-JP" altLang="ja-JP" sz="2800" dirty="0" smtClean="0">
                <a:solidFill>
                  <a:srgbClr val="FF3399"/>
                </a:solidFill>
              </a:rPr>
              <a:t>解決</a:t>
            </a:r>
            <a:r>
              <a:rPr lang="ja-JP" altLang="en-US" sz="2800" dirty="0" smtClean="0">
                <a:solidFill>
                  <a:srgbClr val="FF3399"/>
                </a:solidFill>
              </a:rPr>
              <a:t>していく</a:t>
            </a:r>
            <a:r>
              <a:rPr lang="ja-JP" altLang="ja-JP" sz="2800" dirty="0" smtClean="0">
                <a:solidFill>
                  <a:srgbClr val="FF3399"/>
                </a:solidFill>
              </a:rPr>
              <a:t>こと</a:t>
            </a:r>
            <a:r>
              <a:rPr lang="ja-JP" altLang="en-US" sz="2800" dirty="0" smtClean="0">
                <a:solidFill>
                  <a:srgbClr val="FF3399"/>
                </a:solidFill>
              </a:rPr>
              <a:t>の意義</a:t>
            </a:r>
            <a:r>
              <a:rPr lang="ja-JP" altLang="ja-JP" sz="2800" dirty="0" smtClean="0">
                <a:solidFill>
                  <a:srgbClr val="FF3399"/>
                </a:solidFill>
              </a:rPr>
              <a:t>を</a:t>
            </a:r>
            <a:r>
              <a:rPr lang="ja-JP" altLang="ja-JP" sz="2800" dirty="0">
                <a:solidFill>
                  <a:srgbClr val="FF3399"/>
                </a:solidFill>
              </a:rPr>
              <a:t>説明し，理解を得る。</a:t>
            </a:r>
          </a:p>
          <a:p>
            <a:pPr lvl="0"/>
            <a:r>
              <a:rPr lang="ja-JP" altLang="ja-JP" sz="2800" dirty="0">
                <a:solidFill>
                  <a:srgbClr val="0000FF"/>
                </a:solidFill>
              </a:rPr>
              <a:t>組織の役割を明確に</a:t>
            </a:r>
            <a:r>
              <a:rPr lang="ja-JP" altLang="ja-JP" sz="2800" dirty="0" smtClean="0">
                <a:solidFill>
                  <a:srgbClr val="0000FF"/>
                </a:solidFill>
              </a:rPr>
              <a:t>する</a:t>
            </a:r>
            <a:r>
              <a:rPr lang="en-US" altLang="ja-JP" sz="2800" dirty="0" smtClean="0">
                <a:solidFill>
                  <a:srgbClr val="0000FF"/>
                </a:solidFill>
              </a:rPr>
              <a:t/>
            </a:r>
            <a:br>
              <a:rPr lang="en-US" altLang="ja-JP" sz="2800" dirty="0" smtClean="0">
                <a:solidFill>
                  <a:srgbClr val="0000FF"/>
                </a:solidFill>
              </a:rPr>
            </a:br>
            <a:r>
              <a:rPr lang="ja-JP" altLang="ja-JP" sz="2800" dirty="0">
                <a:solidFill>
                  <a:srgbClr val="0000FF"/>
                </a:solidFill>
              </a:rPr>
              <a:t>　</a:t>
            </a:r>
            <a:r>
              <a:rPr lang="ja-JP" altLang="ja-JP" sz="2800" dirty="0">
                <a:solidFill>
                  <a:srgbClr val="FF3399"/>
                </a:solidFill>
              </a:rPr>
              <a:t>既存の団体・組織</a:t>
            </a:r>
            <a:r>
              <a:rPr lang="ja-JP" altLang="ja-JP" sz="2800" dirty="0" smtClean="0">
                <a:solidFill>
                  <a:srgbClr val="FF3399"/>
                </a:solidFill>
              </a:rPr>
              <a:t>，個人</a:t>
            </a:r>
            <a:r>
              <a:rPr lang="ja-JP" altLang="ja-JP" sz="2800" dirty="0">
                <a:solidFill>
                  <a:srgbClr val="FF3399"/>
                </a:solidFill>
              </a:rPr>
              <a:t>は，他の委員会や協議会に所属していることが多いため，役割を明確にし，新たな組織の目的や活動に</a:t>
            </a:r>
            <a:r>
              <a:rPr lang="ja-JP" altLang="ja-JP" sz="2800" dirty="0" smtClean="0">
                <a:solidFill>
                  <a:srgbClr val="FF3399"/>
                </a:solidFill>
              </a:rPr>
              <a:t>ついて理解</a:t>
            </a:r>
            <a:r>
              <a:rPr lang="ja-JP" altLang="ja-JP" sz="2800" dirty="0">
                <a:solidFill>
                  <a:srgbClr val="FF3399"/>
                </a:solidFill>
              </a:rPr>
              <a:t>をしてもらう</a:t>
            </a:r>
            <a:endParaRPr kumimoji="1" lang="ja-JP" altLang="en-US" sz="2800" dirty="0">
              <a:solidFill>
                <a:srgbClr val="FF3399"/>
              </a:solidFill>
            </a:endParaRPr>
          </a:p>
        </p:txBody>
      </p:sp>
      <p:pic>
        <p:nvPicPr>
          <p:cNvPr id="4" name="2-4-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656637" y="6370637"/>
            <a:ext cx="487363" cy="487363"/>
          </a:xfrm>
          <a:prstGeom prst="rect">
            <a:avLst/>
          </a:prstGeom>
        </p:spPr>
      </p:pic>
      <p:pic>
        <p:nvPicPr>
          <p:cNvPr id="5" name="2-4-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656637" y="6370637"/>
            <a:ext cx="487363" cy="487363"/>
          </a:xfrm>
          <a:prstGeom prst="rect">
            <a:avLst/>
          </a:prstGeom>
        </p:spPr>
      </p:pic>
      <p:pic>
        <p:nvPicPr>
          <p:cNvPr id="6" name="2-4-3.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8656637" y="6370637"/>
            <a:ext cx="487363" cy="487363"/>
          </a:xfrm>
          <a:prstGeom prst="rect">
            <a:avLst/>
          </a:prstGeom>
        </p:spPr>
      </p:pic>
      <p:pic>
        <p:nvPicPr>
          <p:cNvPr id="7" name="2-4-4.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8656637" y="6370637"/>
            <a:ext cx="487363" cy="487363"/>
          </a:xfrm>
          <a:prstGeom prst="rect">
            <a:avLst/>
          </a:prstGeom>
        </p:spPr>
      </p:pic>
      <p:pic>
        <p:nvPicPr>
          <p:cNvPr id="8" name="2-4-5.wm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8656637" y="6370637"/>
            <a:ext cx="487363" cy="487363"/>
          </a:xfrm>
          <a:prstGeom prst="rect">
            <a:avLst/>
          </a:prstGeom>
        </p:spPr>
      </p:pic>
      <p:pic>
        <p:nvPicPr>
          <p:cNvPr id="9" name="2-4-6.wma">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8"/>
          <a:stretch>
            <a:fillRect/>
          </a:stretch>
        </p:blipFill>
        <p:spPr>
          <a:xfrm>
            <a:off x="8656637" y="6370637"/>
            <a:ext cx="487363" cy="487363"/>
          </a:xfrm>
          <a:prstGeom prst="rect">
            <a:avLst/>
          </a:prstGeom>
        </p:spPr>
      </p:pic>
      <p:pic>
        <p:nvPicPr>
          <p:cNvPr id="10" name="2-4-7.wma">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8"/>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1054750844"/>
      </p:ext>
    </p:extLst>
  </p:cSld>
  <p:clrMapOvr>
    <a:masterClrMapping/>
  </p:clrMapOvr>
  <mc:AlternateContent xmlns:mc="http://schemas.openxmlformats.org/markup-compatibility/2006" xmlns:p14="http://schemas.microsoft.com/office/powerpoint/2010/main">
    <mc:Choice Requires="p14">
      <p:transition spd="slow" p14:dur="2000" advTm="114178"/>
    </mc:Choice>
    <mc:Fallback xmlns="">
      <p:transition spd="slow" advTm="114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48" fill="hold"/>
                                        <p:tgtEl>
                                          <p:spTgt spid="4"/>
                                        </p:tgtEl>
                                      </p:cBhvr>
                                    </p:cmd>
                                  </p:childTnLst>
                                </p:cTn>
                              </p:par>
                            </p:childTnLst>
                          </p:cTn>
                        </p:par>
                        <p:par>
                          <p:cTn id="7" fill="hold">
                            <p:stCondLst>
                              <p:cond delay="7848"/>
                            </p:stCondLst>
                            <p:childTnLst>
                              <p:par>
                                <p:cTn id="8" presetID="1" presetClass="mediacall" presetSubtype="0" fill="hold" nodeType="afterEffect">
                                  <p:stCondLst>
                                    <p:cond delay="0"/>
                                  </p:stCondLst>
                                  <p:childTnLst>
                                    <p:cmd type="call" cmd="playFrom(0.0)">
                                      <p:cBhvr>
                                        <p:cTn id="9" dur="20108" fill="hold"/>
                                        <p:tgtEl>
                                          <p:spTgt spid="5"/>
                                        </p:tgtEl>
                                      </p:cBhvr>
                                    </p:cmd>
                                  </p:childTnLst>
                                </p:cTn>
                              </p:par>
                              <p:par>
                                <p:cTn id="10" presetID="10" presetClass="entr" presetSubtype="0" fill="hold" grpId="0" nodeType="withEffect">
                                  <p:stCondLst>
                                    <p:cond delay="10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par>
                          <p:cTn id="13" fill="hold">
                            <p:stCondLst>
                              <p:cond delay="27956"/>
                            </p:stCondLst>
                            <p:childTnLst>
                              <p:par>
                                <p:cTn id="14" presetID="1" presetClass="mediacall" presetSubtype="0" fill="hold" nodeType="afterEffect">
                                  <p:stCondLst>
                                    <p:cond delay="0"/>
                                  </p:stCondLst>
                                  <p:childTnLst>
                                    <p:cmd type="call" cmd="playFrom(0.0)">
                                      <p:cBhvr>
                                        <p:cTn id="15" dur="16021" fill="hold"/>
                                        <p:tgtEl>
                                          <p:spTgt spid="6"/>
                                        </p:tgtEl>
                                      </p:cBhvr>
                                    </p:cmd>
                                  </p:childTnLst>
                                </p:cTn>
                              </p:par>
                            </p:childTnLst>
                          </p:cTn>
                        </p:par>
                        <p:par>
                          <p:cTn id="16" fill="hold">
                            <p:stCondLst>
                              <p:cond delay="43977"/>
                            </p:stCondLst>
                            <p:childTnLst>
                              <p:par>
                                <p:cTn id="17" presetID="1" presetClass="mediacall" presetSubtype="0" fill="hold" nodeType="afterEffect">
                                  <p:stCondLst>
                                    <p:cond delay="0"/>
                                  </p:stCondLst>
                                  <p:childTnLst>
                                    <p:cmd type="call" cmd="playFrom(0.0)">
                                      <p:cBhvr>
                                        <p:cTn id="18" dur="28746" fill="hold"/>
                                        <p:tgtEl>
                                          <p:spTgt spid="7"/>
                                        </p:tgtEl>
                                      </p:cBhvr>
                                    </p:cmd>
                                  </p:childTnLst>
                                </p:cTn>
                              </p:par>
                              <p:par>
                                <p:cTn id="19" presetID="10" presetClass="entr" presetSubtype="0" fill="hold" grpId="0" nodeType="withEffect">
                                  <p:stCondLst>
                                    <p:cond delay="100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childTnLst>
                          </p:cTn>
                        </p:par>
                        <p:par>
                          <p:cTn id="22" fill="hold">
                            <p:stCondLst>
                              <p:cond delay="72723"/>
                            </p:stCondLst>
                            <p:childTnLst>
                              <p:par>
                                <p:cTn id="23" presetID="1" presetClass="mediacall" presetSubtype="0" fill="hold" nodeType="afterEffect">
                                  <p:stCondLst>
                                    <p:cond delay="0"/>
                                  </p:stCondLst>
                                  <p:childTnLst>
                                    <p:cmd type="call" cmd="playFrom(0.0)">
                                      <p:cBhvr>
                                        <p:cTn id="24" dur="12074" fill="hold"/>
                                        <p:tgtEl>
                                          <p:spTgt spid="8"/>
                                        </p:tgtEl>
                                      </p:cBhvr>
                                    </p:cmd>
                                  </p:childTnLst>
                                </p:cTn>
                              </p:par>
                            </p:childTnLst>
                          </p:cTn>
                        </p:par>
                        <p:par>
                          <p:cTn id="25" fill="hold">
                            <p:stCondLst>
                              <p:cond delay="84797"/>
                            </p:stCondLst>
                            <p:childTnLst>
                              <p:par>
                                <p:cTn id="26" presetID="1" presetClass="mediacall" presetSubtype="0" fill="hold" nodeType="afterEffect">
                                  <p:stCondLst>
                                    <p:cond delay="0"/>
                                  </p:stCondLst>
                                  <p:childTnLst>
                                    <p:cmd type="call" cmd="playFrom(0.0)">
                                      <p:cBhvr>
                                        <p:cTn id="27" dur="18111" fill="hold"/>
                                        <p:tgtEl>
                                          <p:spTgt spid="9"/>
                                        </p:tgtEl>
                                      </p:cBhvr>
                                    </p:cmd>
                                  </p:childTnLst>
                                </p:cTn>
                              </p:par>
                              <p:par>
                                <p:cTn id="28" presetID="10" presetClass="entr" presetSubtype="0" fill="hold" grpId="0" nodeType="withEffect">
                                  <p:stCondLst>
                                    <p:cond delay="100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par>
                          <p:cTn id="31" fill="hold">
                            <p:stCondLst>
                              <p:cond delay="102908"/>
                            </p:stCondLst>
                            <p:childTnLst>
                              <p:par>
                                <p:cTn id="32" presetID="1" presetClass="mediacall" presetSubtype="0" fill="hold" nodeType="afterEffect">
                                  <p:stCondLst>
                                    <p:cond delay="0"/>
                                  </p:stCondLst>
                                  <p:childTnLst>
                                    <p:cmd type="call" cmd="playFrom(0.0)">
                                      <p:cBhvr>
                                        <p:cTn id="33" dur="1179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4"/>
                </p:tgtEl>
              </p:cMediaNode>
            </p:audio>
            <p:audio>
              <p:cMediaNode vol="80000">
                <p:cTn id="35" fill="hold" display="0">
                  <p:stCondLst>
                    <p:cond delay="indefinite"/>
                  </p:stCondLst>
                  <p:endCondLst>
                    <p:cond evt="onStopAudio" delay="0">
                      <p:tgtEl>
                        <p:sldTgt/>
                      </p:tgtEl>
                    </p:cond>
                  </p:endCondLst>
                </p:cTn>
                <p:tgtEl>
                  <p:spTgt spid="5"/>
                </p:tgtEl>
              </p:cMediaNode>
            </p:audio>
            <p:audio>
              <p:cMediaNode vol="80000">
                <p:cTn id="36" fill="hold" display="0">
                  <p:stCondLst>
                    <p:cond delay="indefinite"/>
                  </p:stCondLst>
                  <p:endCondLst>
                    <p:cond evt="onStopAudio" delay="0">
                      <p:tgtEl>
                        <p:sldTgt/>
                      </p:tgtEl>
                    </p:cond>
                  </p:endCondLst>
                </p:cTn>
                <p:tgtEl>
                  <p:spTgt spid="6"/>
                </p:tgtEl>
              </p:cMediaNode>
            </p:audio>
            <p:audio>
              <p:cMediaNode vol="80000">
                <p:cTn id="37" fill="hold" display="0">
                  <p:stCondLst>
                    <p:cond delay="indefinite"/>
                  </p:stCondLst>
                  <p:endCondLst>
                    <p:cond evt="onStopAudio" delay="0">
                      <p:tgtEl>
                        <p:sldTgt/>
                      </p:tgtEl>
                    </p:cond>
                  </p:endCondLst>
                </p:cTn>
                <p:tgtEl>
                  <p:spTgt spid="7"/>
                </p:tgtEl>
              </p:cMediaNode>
            </p:audio>
            <p:audio>
              <p:cMediaNode vol="80000">
                <p:cTn id="38" fill="hold" display="0">
                  <p:stCondLst>
                    <p:cond delay="indefinite"/>
                  </p:stCondLst>
                  <p:endCondLst>
                    <p:cond evt="onStopAudio" delay="0">
                      <p:tgtEl>
                        <p:sldTgt/>
                      </p:tgtEl>
                    </p:cond>
                  </p:endCondLst>
                </p:cTn>
                <p:tgtEl>
                  <p:spTgt spid="8"/>
                </p:tgtEl>
              </p:cMediaNode>
            </p:audio>
            <p:audio>
              <p:cMediaNode vol="80000">
                <p:cTn id="39" fill="hold" display="0">
                  <p:stCondLst>
                    <p:cond delay="indefinite"/>
                  </p:stCondLst>
                  <p:endCondLst>
                    <p:cond evt="onStopAudio" delay="0">
                      <p:tgtEl>
                        <p:sldTgt/>
                      </p:tgtEl>
                    </p:cond>
                  </p:endCondLst>
                </p:cTn>
                <p:tgtEl>
                  <p:spTgt spid="9"/>
                </p:tgtEl>
              </p:cMediaNode>
            </p:audio>
            <p:audio>
              <p:cMediaNode vol="80000">
                <p:cTn id="40" fill="hold" display="0">
                  <p:stCondLst>
                    <p:cond delay="indefinite"/>
                  </p:stCondLst>
                  <p:endCondLst>
                    <p:cond evt="onStopAudio" delay="0">
                      <p:tgtEl>
                        <p:sldTgt/>
                      </p:tgtEl>
                    </p:cond>
                  </p:endCondLst>
                </p:cTn>
                <p:tgtEl>
                  <p:spTgt spid="10"/>
                </p:tgtEl>
              </p:cMediaNode>
            </p:audio>
          </p:childTnLst>
        </p:cTn>
      </p:par>
    </p:tnLst>
    <p:bldLst>
      <p:bldP spid="3" grpId="0" uiExpand="1" build="p"/>
    </p:bldLst>
  </p:timing>
  <p:extLst>
    <p:ext uri="{E180D4A7-C9FB-4DFB-919C-405C955672EB}">
      <p14:showEvtLst xmlns:p14="http://schemas.microsoft.com/office/powerpoint/2010/main">
        <p14:playEvt time="0" objId="4"/>
        <p14:playEvt time="7849" objId="5"/>
        <p14:stopEvt time="7956" objId="4"/>
        <p14:playEvt time="27957" objId="6"/>
        <p14:stopEvt time="28007" objId="5"/>
        <p14:playEvt time="43977" objId="7"/>
        <p14:stopEvt time="44018" objId="6"/>
        <p14:playEvt time="72723" objId="8"/>
        <p14:stopEvt time="72773" objId="7"/>
        <p14:playEvt time="84798" objId="9"/>
        <p14:stopEvt time="84852" objId="8"/>
        <p14:playEvt time="102909" objId="10"/>
        <p14:stopEvt time="102959" objId="9"/>
        <p14:stopEvt time="114178" objId="10"/>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62272"/>
            <a:ext cx="8229600" cy="1143000"/>
          </a:xfrm>
        </p:spPr>
        <p:txBody>
          <a:bodyPr>
            <a:normAutofit/>
          </a:bodyPr>
          <a:lstStyle/>
          <a:p>
            <a:r>
              <a:rPr kumimoji="1" lang="ja-JP" altLang="en-US" sz="3600" dirty="0" smtClean="0">
                <a:solidFill>
                  <a:srgbClr val="FF0000"/>
                </a:solidFill>
              </a:rPr>
              <a:t>委員・推進員方式の立ち上げ</a:t>
            </a:r>
            <a:endParaRPr kumimoji="1" lang="ja-JP" altLang="en-US" sz="3600" dirty="0">
              <a:solidFill>
                <a:srgbClr val="FF0000"/>
              </a:solidFill>
            </a:endParaRPr>
          </a:p>
        </p:txBody>
      </p:sp>
      <p:sp>
        <p:nvSpPr>
          <p:cNvPr id="62" name="正方形/長方形 61"/>
          <p:cNvSpPr/>
          <p:nvPr/>
        </p:nvSpPr>
        <p:spPr>
          <a:xfrm>
            <a:off x="130628" y="5481937"/>
            <a:ext cx="3744686" cy="1015663"/>
          </a:xfrm>
          <a:prstGeom prst="rect">
            <a:avLst/>
          </a:prstGeom>
        </p:spPr>
        <p:txBody>
          <a:bodyPr wrap="square">
            <a:spAutoFit/>
          </a:bodyPr>
          <a:lstStyle/>
          <a:p>
            <a:r>
              <a:rPr lang="ja-JP" altLang="ja-JP" sz="2000" dirty="0">
                <a:solidFill>
                  <a:srgbClr val="0000FF"/>
                </a:solidFill>
              </a:rPr>
              <a:t>所属する団体・組織が</a:t>
            </a:r>
            <a:r>
              <a:rPr lang="en-US" altLang="ja-JP" sz="2000" dirty="0">
                <a:solidFill>
                  <a:srgbClr val="0000FF"/>
                </a:solidFill>
              </a:rPr>
              <a:t>,</a:t>
            </a:r>
            <a:r>
              <a:rPr lang="ja-JP" altLang="ja-JP" sz="2000" dirty="0">
                <a:solidFill>
                  <a:srgbClr val="0000FF"/>
                </a:solidFill>
              </a:rPr>
              <a:t>協議会の下部組織としてどのような</a:t>
            </a:r>
            <a:r>
              <a:rPr lang="ja-JP" altLang="ja-JP" sz="2000" dirty="0" smtClean="0">
                <a:solidFill>
                  <a:srgbClr val="0000FF"/>
                </a:solidFill>
              </a:rPr>
              <a:t>役割</a:t>
            </a:r>
            <a:r>
              <a:rPr lang="ja-JP" altLang="en-US" sz="2000" dirty="0" smtClean="0">
                <a:solidFill>
                  <a:srgbClr val="0000FF"/>
                </a:solidFill>
              </a:rPr>
              <a:t>を</a:t>
            </a:r>
            <a:r>
              <a:rPr lang="ja-JP" altLang="ja-JP" sz="2000" dirty="0" smtClean="0">
                <a:solidFill>
                  <a:srgbClr val="0000FF"/>
                </a:solidFill>
              </a:rPr>
              <a:t>担う</a:t>
            </a:r>
            <a:r>
              <a:rPr lang="ja-JP" altLang="ja-JP" sz="2000" dirty="0">
                <a:solidFill>
                  <a:srgbClr val="0000FF"/>
                </a:solidFill>
              </a:rPr>
              <a:t>のか明らかにしておく</a:t>
            </a:r>
            <a:endParaRPr lang="ja-JP" altLang="en-US" sz="2000" dirty="0">
              <a:solidFill>
                <a:srgbClr val="0000FF"/>
              </a:solidFill>
            </a:endParaRPr>
          </a:p>
        </p:txBody>
      </p:sp>
      <p:grpSp>
        <p:nvGrpSpPr>
          <p:cNvPr id="54" name="グループ化 53"/>
          <p:cNvGrpSpPr/>
          <p:nvPr/>
        </p:nvGrpSpPr>
        <p:grpSpPr>
          <a:xfrm>
            <a:off x="4211960" y="908720"/>
            <a:ext cx="4738144" cy="4459040"/>
            <a:chOff x="4211960" y="908720"/>
            <a:chExt cx="4738144" cy="4459040"/>
          </a:xfrm>
        </p:grpSpPr>
        <p:sp>
          <p:nvSpPr>
            <p:cNvPr id="19" name="円/楕円 18"/>
            <p:cNvSpPr/>
            <p:nvPr/>
          </p:nvSpPr>
          <p:spPr>
            <a:xfrm>
              <a:off x="4951855" y="1297173"/>
              <a:ext cx="3529347" cy="1505295"/>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6907620" y="3460579"/>
              <a:ext cx="393871" cy="39722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p:nvSpPr>
          <p:spPr>
            <a:xfrm>
              <a:off x="5513433" y="1582375"/>
              <a:ext cx="393871" cy="397224"/>
            </a:xfrm>
            <a:prstGeom prst="ellipse">
              <a:avLst/>
            </a:prstGeom>
            <a:solidFill>
              <a:srgbClr val="CCFF99"/>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p:nvSpPr>
          <p:spPr>
            <a:xfrm>
              <a:off x="5080056" y="4051886"/>
              <a:ext cx="393871" cy="397224"/>
            </a:xfrm>
            <a:prstGeom prst="ellipse">
              <a:avLst/>
            </a:prstGeom>
            <a:solidFill>
              <a:srgbClr val="CCFF99"/>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6693954" y="4620069"/>
              <a:ext cx="393871" cy="39722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8050871" y="3661040"/>
              <a:ext cx="393871" cy="397224"/>
            </a:xfrm>
            <a:prstGeom prst="ellipse">
              <a:avLst/>
            </a:prstGeom>
            <a:solidFill>
              <a:srgbClr val="CCFF99"/>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5560634" y="4449492"/>
              <a:ext cx="393871" cy="39722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8556233" y="4029661"/>
              <a:ext cx="393871" cy="39722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p:cNvSpPr/>
            <p:nvPr/>
          </p:nvSpPr>
          <p:spPr>
            <a:xfrm>
              <a:off x="5981305" y="4970536"/>
              <a:ext cx="393871" cy="397224"/>
            </a:xfrm>
            <a:prstGeom prst="ellipse">
              <a:avLst/>
            </a:prstGeom>
            <a:solidFill>
              <a:srgbClr val="CCFF99"/>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a:off x="5028611" y="4868979"/>
              <a:ext cx="393871" cy="39722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p:cNvSpPr/>
            <p:nvPr/>
          </p:nvSpPr>
          <p:spPr>
            <a:xfrm>
              <a:off x="4356797" y="4514957"/>
              <a:ext cx="393871" cy="39722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p:cNvSpPr/>
            <p:nvPr/>
          </p:nvSpPr>
          <p:spPr>
            <a:xfrm>
              <a:off x="4466644" y="3772267"/>
              <a:ext cx="393871" cy="39722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p:cNvSpPr/>
            <p:nvPr/>
          </p:nvSpPr>
          <p:spPr>
            <a:xfrm>
              <a:off x="6451546" y="3970879"/>
              <a:ext cx="393871" cy="397224"/>
            </a:xfrm>
            <a:prstGeom prst="ellipse">
              <a:avLst/>
            </a:prstGeom>
            <a:solidFill>
              <a:srgbClr val="CCFF99"/>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7225977" y="4970536"/>
              <a:ext cx="393871" cy="397224"/>
            </a:xfrm>
            <a:prstGeom prst="ellipse">
              <a:avLst/>
            </a:prstGeom>
            <a:solidFill>
              <a:srgbClr val="CCFF99"/>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p:cNvSpPr/>
            <p:nvPr/>
          </p:nvSpPr>
          <p:spPr>
            <a:xfrm>
              <a:off x="7591727" y="3993141"/>
              <a:ext cx="393871" cy="39722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p:cNvSpPr/>
            <p:nvPr/>
          </p:nvSpPr>
          <p:spPr>
            <a:xfrm>
              <a:off x="5700730" y="3853275"/>
              <a:ext cx="393871" cy="39722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p:cNvSpPr/>
            <p:nvPr/>
          </p:nvSpPr>
          <p:spPr>
            <a:xfrm>
              <a:off x="5994335" y="2232067"/>
              <a:ext cx="393871" cy="397224"/>
            </a:xfrm>
            <a:prstGeom prst="ellipse">
              <a:avLst/>
            </a:prstGeom>
            <a:solidFill>
              <a:srgbClr val="CCFF99"/>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p:cNvSpPr/>
            <p:nvPr/>
          </p:nvSpPr>
          <p:spPr>
            <a:xfrm>
              <a:off x="6604822" y="1556792"/>
              <a:ext cx="393871" cy="397224"/>
            </a:xfrm>
            <a:prstGeom prst="ellipse">
              <a:avLst/>
            </a:prstGeom>
            <a:solidFill>
              <a:srgbClr val="CCFF99"/>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p:cNvSpPr/>
            <p:nvPr/>
          </p:nvSpPr>
          <p:spPr>
            <a:xfrm>
              <a:off x="7893146" y="1828282"/>
              <a:ext cx="393871" cy="397224"/>
            </a:xfrm>
            <a:prstGeom prst="ellipse">
              <a:avLst/>
            </a:prstGeom>
            <a:solidFill>
              <a:srgbClr val="CCFF99"/>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4"/>
            <p:cNvSpPr/>
            <p:nvPr/>
          </p:nvSpPr>
          <p:spPr>
            <a:xfrm>
              <a:off x="7169673" y="2161242"/>
              <a:ext cx="393871" cy="397224"/>
            </a:xfrm>
            <a:prstGeom prst="ellipse">
              <a:avLst/>
            </a:prstGeom>
            <a:solidFill>
              <a:srgbClr val="CCFF99"/>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円/楕円 36"/>
            <p:cNvSpPr/>
            <p:nvPr/>
          </p:nvSpPr>
          <p:spPr>
            <a:xfrm>
              <a:off x="8090082" y="4628817"/>
              <a:ext cx="393871" cy="39722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 name="直線矢印コネクタ 37"/>
            <p:cNvCxnSpPr>
              <a:stCxn id="24" idx="0"/>
              <a:endCxn id="32" idx="4"/>
            </p:cNvCxnSpPr>
            <p:nvPr/>
          </p:nvCxnSpPr>
          <p:spPr>
            <a:xfrm flipV="1">
              <a:off x="6178241" y="2629291"/>
              <a:ext cx="13030" cy="23412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a:stCxn id="28" idx="0"/>
              <a:endCxn id="33" idx="4"/>
            </p:cNvCxnSpPr>
            <p:nvPr/>
          </p:nvCxnSpPr>
          <p:spPr>
            <a:xfrm flipV="1">
              <a:off x="6648482" y="1954016"/>
              <a:ext cx="153276" cy="201686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a:stCxn id="29" idx="0"/>
              <a:endCxn id="35" idx="4"/>
            </p:cNvCxnSpPr>
            <p:nvPr/>
          </p:nvCxnSpPr>
          <p:spPr>
            <a:xfrm flipH="1" flipV="1">
              <a:off x="7366609" y="2558465"/>
              <a:ext cx="56304" cy="241207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a:stCxn id="13" idx="0"/>
              <a:endCxn id="34" idx="4"/>
            </p:cNvCxnSpPr>
            <p:nvPr/>
          </p:nvCxnSpPr>
          <p:spPr>
            <a:xfrm flipH="1" flipV="1">
              <a:off x="8090082" y="2225506"/>
              <a:ext cx="157725" cy="143553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角丸四角形 42"/>
            <p:cNvSpPr/>
            <p:nvPr/>
          </p:nvSpPr>
          <p:spPr>
            <a:xfrm>
              <a:off x="4716016" y="908720"/>
              <a:ext cx="2388539" cy="531387"/>
            </a:xfrm>
            <a:prstGeom prst="round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p:cNvSpPr txBox="1"/>
            <p:nvPr/>
          </p:nvSpPr>
          <p:spPr>
            <a:xfrm>
              <a:off x="5009938" y="940225"/>
              <a:ext cx="2448272" cy="461665"/>
            </a:xfrm>
            <a:prstGeom prst="rect">
              <a:avLst/>
            </a:prstGeom>
            <a:noFill/>
          </p:spPr>
          <p:txBody>
            <a:bodyPr wrap="square" rtlCol="0">
              <a:spAutoFit/>
            </a:bodyPr>
            <a:lstStyle/>
            <a:p>
              <a:r>
                <a:rPr kumimoji="1" lang="ja-JP" altLang="en-US" sz="2400" dirty="0" smtClean="0"/>
                <a:t>○○推進員</a:t>
              </a:r>
              <a:endParaRPr kumimoji="1" lang="ja-JP" altLang="en-US" sz="2400" dirty="0"/>
            </a:p>
          </p:txBody>
        </p:sp>
        <p:cxnSp>
          <p:nvCxnSpPr>
            <p:cNvPr id="46" name="直線矢印コネクタ 45"/>
            <p:cNvCxnSpPr>
              <a:stCxn id="11" idx="0"/>
            </p:cNvCxnSpPr>
            <p:nvPr/>
          </p:nvCxnSpPr>
          <p:spPr>
            <a:xfrm flipV="1">
              <a:off x="5276992" y="2023747"/>
              <a:ext cx="389409" cy="202813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円/楕円 51"/>
            <p:cNvSpPr/>
            <p:nvPr/>
          </p:nvSpPr>
          <p:spPr>
            <a:xfrm>
              <a:off x="4211960" y="3079370"/>
              <a:ext cx="2372070" cy="6017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p:cNvSpPr txBox="1"/>
            <p:nvPr/>
          </p:nvSpPr>
          <p:spPr>
            <a:xfrm>
              <a:off x="4347700" y="3190484"/>
              <a:ext cx="2024500" cy="400110"/>
            </a:xfrm>
            <a:prstGeom prst="rect">
              <a:avLst/>
            </a:prstGeom>
            <a:noFill/>
          </p:spPr>
          <p:txBody>
            <a:bodyPr wrap="square" rtlCol="0">
              <a:spAutoFit/>
            </a:bodyPr>
            <a:lstStyle/>
            <a:p>
              <a:r>
                <a:rPr kumimoji="1" lang="ja-JP" altLang="en-US" sz="2000" dirty="0" smtClean="0"/>
                <a:t>      一 般 住 民</a:t>
              </a:r>
              <a:endParaRPr kumimoji="1" lang="ja-JP" altLang="en-US" sz="2000" dirty="0"/>
            </a:p>
          </p:txBody>
        </p:sp>
        <p:sp>
          <p:nvSpPr>
            <p:cNvPr id="63" name="正方形/長方形 62"/>
            <p:cNvSpPr/>
            <p:nvPr/>
          </p:nvSpPr>
          <p:spPr>
            <a:xfrm>
              <a:off x="6872153" y="2950420"/>
              <a:ext cx="1800493" cy="369332"/>
            </a:xfrm>
            <a:prstGeom prst="rect">
              <a:avLst/>
            </a:prstGeom>
            <a:solidFill>
              <a:schemeClr val="bg1"/>
            </a:solidFill>
          </p:spPr>
          <p:txBody>
            <a:bodyPr wrap="none">
              <a:spAutoFit/>
            </a:bodyPr>
            <a:lstStyle/>
            <a:p>
              <a:r>
                <a:rPr lang="ja-JP" altLang="ja-JP" dirty="0"/>
                <a:t>直接の個人委嘱</a:t>
              </a:r>
              <a:endParaRPr lang="ja-JP" altLang="en-US" dirty="0"/>
            </a:p>
          </p:txBody>
        </p:sp>
      </p:grpSp>
      <p:grpSp>
        <p:nvGrpSpPr>
          <p:cNvPr id="51" name="グループ化 50"/>
          <p:cNvGrpSpPr/>
          <p:nvPr/>
        </p:nvGrpSpPr>
        <p:grpSpPr>
          <a:xfrm>
            <a:off x="87088" y="908720"/>
            <a:ext cx="3781367" cy="4414394"/>
            <a:chOff x="87088" y="908720"/>
            <a:chExt cx="3781367" cy="4414394"/>
          </a:xfrm>
        </p:grpSpPr>
        <p:sp>
          <p:nvSpPr>
            <p:cNvPr id="36" name="円/楕円 35"/>
            <p:cNvSpPr/>
            <p:nvPr/>
          </p:nvSpPr>
          <p:spPr>
            <a:xfrm>
              <a:off x="194592" y="1297173"/>
              <a:ext cx="3541690" cy="1501531"/>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矢印コネクタ 7"/>
            <p:cNvCxnSpPr/>
            <p:nvPr/>
          </p:nvCxnSpPr>
          <p:spPr>
            <a:xfrm flipV="1">
              <a:off x="778200" y="2104122"/>
              <a:ext cx="6351" cy="9961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flipV="1">
              <a:off x="1338721" y="2600050"/>
              <a:ext cx="0" cy="72082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p:cNvCxnSpPr/>
            <p:nvPr/>
          </p:nvCxnSpPr>
          <p:spPr>
            <a:xfrm flipV="1">
              <a:off x="1865694" y="2007554"/>
              <a:ext cx="0" cy="15643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flipV="1">
              <a:off x="2403685" y="2509919"/>
              <a:ext cx="0" cy="13903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p:nvPr/>
          </p:nvCxnSpPr>
          <p:spPr>
            <a:xfrm flipV="1">
              <a:off x="2952692" y="2152405"/>
              <a:ext cx="0" cy="20086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1" name="グループ化 60"/>
            <p:cNvGrpSpPr/>
            <p:nvPr/>
          </p:nvGrpSpPr>
          <p:grpSpPr>
            <a:xfrm>
              <a:off x="428723" y="3100284"/>
              <a:ext cx="2808234" cy="2222830"/>
              <a:chOff x="341635" y="3100284"/>
              <a:chExt cx="2808234" cy="2541112"/>
            </a:xfrm>
            <a:solidFill>
              <a:srgbClr val="CCFF99"/>
            </a:solidFill>
          </p:grpSpPr>
          <p:sp>
            <p:nvSpPr>
              <p:cNvPr id="3" name="角丸四角形 2"/>
              <p:cNvSpPr/>
              <p:nvPr/>
            </p:nvSpPr>
            <p:spPr>
              <a:xfrm>
                <a:off x="341635" y="3100284"/>
                <a:ext cx="695459" cy="1924794"/>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3"/>
              <p:cNvSpPr/>
              <p:nvPr/>
            </p:nvSpPr>
            <p:spPr>
              <a:xfrm>
                <a:off x="861897" y="3244063"/>
                <a:ext cx="695459" cy="1994074"/>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角丸四角形 4"/>
              <p:cNvSpPr/>
              <p:nvPr/>
            </p:nvSpPr>
            <p:spPr>
              <a:xfrm>
                <a:off x="1379537" y="3457122"/>
                <a:ext cx="695459" cy="1977184"/>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1916794" y="3653291"/>
                <a:ext cx="695459" cy="1916763"/>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2454410" y="3789040"/>
                <a:ext cx="695459" cy="185235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円/楕円 13"/>
            <p:cNvSpPr/>
            <p:nvPr/>
          </p:nvSpPr>
          <p:spPr>
            <a:xfrm>
              <a:off x="564393" y="1609299"/>
              <a:ext cx="393871" cy="395056"/>
            </a:xfrm>
            <a:prstGeom prst="ellipse">
              <a:avLst/>
            </a:prstGeom>
            <a:solidFill>
              <a:srgbClr val="CCFF99"/>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1690521" y="1544929"/>
              <a:ext cx="393871" cy="395056"/>
            </a:xfrm>
            <a:prstGeom prst="ellipse">
              <a:avLst/>
            </a:prstGeom>
            <a:solidFill>
              <a:srgbClr val="CCFF99"/>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1147555" y="2178253"/>
              <a:ext cx="393871" cy="395056"/>
            </a:xfrm>
            <a:prstGeom prst="ellipse">
              <a:avLst/>
            </a:prstGeom>
            <a:solidFill>
              <a:srgbClr val="CCFF99"/>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2227010" y="2004355"/>
              <a:ext cx="393871" cy="395056"/>
            </a:xfrm>
            <a:prstGeom prst="ellipse">
              <a:avLst/>
            </a:prstGeom>
            <a:solidFill>
              <a:srgbClr val="CCFF99"/>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2767868" y="1587635"/>
              <a:ext cx="393871" cy="395056"/>
            </a:xfrm>
            <a:prstGeom prst="ellipse">
              <a:avLst/>
            </a:prstGeom>
            <a:solidFill>
              <a:srgbClr val="CCFF99"/>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p:nvSpPr>
          <p:spPr>
            <a:xfrm>
              <a:off x="283134" y="3985790"/>
              <a:ext cx="3271234" cy="66593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各種</a:t>
              </a:r>
              <a:endParaRPr kumimoji="1" lang="ja-JP" altLang="en-US" dirty="0"/>
            </a:p>
          </p:txBody>
        </p:sp>
        <p:sp>
          <p:nvSpPr>
            <p:cNvPr id="21" name="テキスト ボックス 20"/>
            <p:cNvSpPr txBox="1"/>
            <p:nvPr/>
          </p:nvSpPr>
          <p:spPr>
            <a:xfrm>
              <a:off x="626640" y="4129086"/>
              <a:ext cx="2375188" cy="400110"/>
            </a:xfrm>
            <a:prstGeom prst="rect">
              <a:avLst/>
            </a:prstGeom>
            <a:noFill/>
          </p:spPr>
          <p:txBody>
            <a:bodyPr wrap="square" rtlCol="0">
              <a:spAutoFit/>
            </a:bodyPr>
            <a:lstStyle/>
            <a:p>
              <a:r>
                <a:rPr kumimoji="1" lang="ja-JP" altLang="en-US" sz="2000" dirty="0" smtClean="0"/>
                <a:t>　　各種団体・組織</a:t>
              </a:r>
              <a:endParaRPr kumimoji="1" lang="ja-JP" altLang="en-US" sz="2000" dirty="0"/>
            </a:p>
          </p:txBody>
        </p:sp>
        <p:sp>
          <p:nvSpPr>
            <p:cNvPr id="42" name="角丸四角形 41"/>
            <p:cNvSpPr/>
            <p:nvPr/>
          </p:nvSpPr>
          <p:spPr>
            <a:xfrm>
              <a:off x="87088" y="908720"/>
              <a:ext cx="2555776" cy="528488"/>
            </a:xfrm>
            <a:prstGeom prst="round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448617" y="951111"/>
              <a:ext cx="1906215" cy="461665"/>
            </a:xfrm>
            <a:prstGeom prst="rect">
              <a:avLst/>
            </a:prstGeom>
            <a:noFill/>
          </p:spPr>
          <p:txBody>
            <a:bodyPr wrap="square" rtlCol="0">
              <a:spAutoFit/>
            </a:bodyPr>
            <a:lstStyle/>
            <a:p>
              <a:r>
                <a:rPr kumimoji="1" lang="ja-JP" altLang="en-US" sz="2400" dirty="0" smtClean="0"/>
                <a:t>○○協議会</a:t>
              </a:r>
              <a:endParaRPr kumimoji="1" lang="ja-JP" altLang="en-US" sz="2400" dirty="0"/>
            </a:p>
          </p:txBody>
        </p:sp>
        <p:sp>
          <p:nvSpPr>
            <p:cNvPr id="64" name="正方形/長方形 63"/>
            <p:cNvSpPr/>
            <p:nvPr/>
          </p:nvSpPr>
          <p:spPr>
            <a:xfrm>
              <a:off x="1683241" y="2928621"/>
              <a:ext cx="2185214" cy="369332"/>
            </a:xfrm>
            <a:prstGeom prst="rect">
              <a:avLst/>
            </a:prstGeom>
            <a:solidFill>
              <a:schemeClr val="bg1"/>
            </a:solidFill>
          </p:spPr>
          <p:txBody>
            <a:bodyPr wrap="none">
              <a:spAutoFit/>
            </a:bodyPr>
            <a:lstStyle/>
            <a:p>
              <a:r>
                <a:rPr lang="ja-JP" altLang="en-US" dirty="0"/>
                <a:t>代表者等による構成</a:t>
              </a:r>
            </a:p>
          </p:txBody>
        </p:sp>
      </p:grpSp>
      <p:sp>
        <p:nvSpPr>
          <p:cNvPr id="65" name="正方形/長方形 64"/>
          <p:cNvSpPr/>
          <p:nvPr/>
        </p:nvSpPr>
        <p:spPr>
          <a:xfrm>
            <a:off x="4528463" y="5424492"/>
            <a:ext cx="4386943" cy="1323439"/>
          </a:xfrm>
          <a:prstGeom prst="rect">
            <a:avLst/>
          </a:prstGeom>
        </p:spPr>
        <p:txBody>
          <a:bodyPr wrap="square">
            <a:spAutoFit/>
          </a:bodyPr>
          <a:lstStyle/>
          <a:p>
            <a:r>
              <a:rPr lang="ja-JP" altLang="ja-JP" sz="2000" dirty="0">
                <a:solidFill>
                  <a:srgbClr val="0000FF"/>
                </a:solidFill>
              </a:rPr>
              <a:t>年次別の育成・研修・到達度等の詳細な計画を立てておくこと</a:t>
            </a:r>
            <a:endParaRPr lang="ja-JP" altLang="en-US" sz="2000" dirty="0">
              <a:solidFill>
                <a:srgbClr val="0000FF"/>
              </a:solidFill>
            </a:endParaRPr>
          </a:p>
          <a:p>
            <a:r>
              <a:rPr lang="ja-JP" altLang="ja-JP" sz="2000" dirty="0" smtClean="0">
                <a:solidFill>
                  <a:srgbClr val="0000FF"/>
                </a:solidFill>
              </a:rPr>
              <a:t>その</a:t>
            </a:r>
            <a:r>
              <a:rPr lang="ja-JP" altLang="ja-JP" sz="2000" dirty="0">
                <a:solidFill>
                  <a:srgbClr val="0000FF"/>
                </a:solidFill>
              </a:rPr>
              <a:t>活動について類似団体・組織との相違について協議しておく</a:t>
            </a:r>
            <a:r>
              <a:rPr lang="ja-JP" altLang="ja-JP" sz="2000" dirty="0" smtClean="0">
                <a:solidFill>
                  <a:srgbClr val="0000FF"/>
                </a:solidFill>
              </a:rPr>
              <a:t>。</a:t>
            </a:r>
            <a:endParaRPr lang="en-US" altLang="ja-JP" sz="2000" dirty="0" smtClean="0">
              <a:solidFill>
                <a:srgbClr val="0000FF"/>
              </a:solidFill>
            </a:endParaRPr>
          </a:p>
        </p:txBody>
      </p:sp>
      <p:pic>
        <p:nvPicPr>
          <p:cNvPr id="55" name="2-5-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8656637" y="6370637"/>
            <a:ext cx="487363" cy="487363"/>
          </a:xfrm>
          <a:prstGeom prst="rect">
            <a:avLst/>
          </a:prstGeom>
        </p:spPr>
      </p:pic>
      <p:pic>
        <p:nvPicPr>
          <p:cNvPr id="56" name="【再】2-5-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8656637" y="6370637"/>
            <a:ext cx="487363" cy="487363"/>
          </a:xfrm>
          <a:prstGeom prst="rect">
            <a:avLst/>
          </a:prstGeom>
        </p:spPr>
      </p:pic>
      <p:pic>
        <p:nvPicPr>
          <p:cNvPr id="57" name="2-5-3.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8656637" y="6370637"/>
            <a:ext cx="487363" cy="487363"/>
          </a:xfrm>
          <a:prstGeom prst="rect">
            <a:avLst/>
          </a:prstGeom>
        </p:spPr>
      </p:pic>
      <p:pic>
        <p:nvPicPr>
          <p:cNvPr id="58" name="2-5-4.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8656637" y="6370637"/>
            <a:ext cx="487363" cy="487363"/>
          </a:xfrm>
          <a:prstGeom prst="rect">
            <a:avLst/>
          </a:prstGeom>
        </p:spPr>
      </p:pic>
      <p:pic>
        <p:nvPicPr>
          <p:cNvPr id="59" name="2-5-5.wm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8656637" y="6370637"/>
            <a:ext cx="487363" cy="487363"/>
          </a:xfrm>
          <a:prstGeom prst="rect">
            <a:avLst/>
          </a:prstGeom>
        </p:spPr>
      </p:pic>
      <p:pic>
        <p:nvPicPr>
          <p:cNvPr id="60" name="2-5-6.wma">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9"/>
          <a:stretch>
            <a:fillRect/>
          </a:stretch>
        </p:blipFill>
        <p:spPr>
          <a:xfrm>
            <a:off x="8656637" y="6370637"/>
            <a:ext cx="487363" cy="487363"/>
          </a:xfrm>
          <a:prstGeom prst="rect">
            <a:avLst/>
          </a:prstGeom>
        </p:spPr>
      </p:pic>
      <p:pic>
        <p:nvPicPr>
          <p:cNvPr id="66" name="2-5-7.wma">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9"/>
          <a:stretch>
            <a:fillRect/>
          </a:stretch>
        </p:blipFill>
        <p:spPr>
          <a:xfrm>
            <a:off x="8656637" y="6370637"/>
            <a:ext cx="487363" cy="487363"/>
          </a:xfrm>
          <a:prstGeom prst="rect">
            <a:avLst/>
          </a:prstGeom>
        </p:spPr>
      </p:pic>
      <p:pic>
        <p:nvPicPr>
          <p:cNvPr id="67" name="2-5-8.wma">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19"/>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1773944927"/>
      </p:ext>
    </p:extLst>
  </p:cSld>
  <p:clrMapOvr>
    <a:masterClrMapping/>
  </p:clrMapOvr>
  <mc:AlternateContent xmlns:mc="http://schemas.openxmlformats.org/markup-compatibility/2006" xmlns:p14="http://schemas.microsoft.com/office/powerpoint/2010/main">
    <mc:Choice Requires="p14">
      <p:transition spd="slow" p14:dur="2000" advTm="110287"/>
    </mc:Choice>
    <mc:Fallback xmlns="">
      <p:transition spd="slow" advTm="110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59" fill="hold"/>
                                        <p:tgtEl>
                                          <p:spTgt spid="55"/>
                                        </p:tgtEl>
                                      </p:cBhvr>
                                    </p:cmd>
                                  </p:childTnLst>
                                </p:cTn>
                              </p:par>
                            </p:childTnLst>
                          </p:cTn>
                        </p:par>
                        <p:par>
                          <p:cTn id="7" fill="hold">
                            <p:stCondLst>
                              <p:cond delay="8359"/>
                            </p:stCondLst>
                            <p:childTnLst>
                              <p:par>
                                <p:cTn id="8" presetID="1" presetClass="mediacall" presetSubtype="0" fill="hold" nodeType="afterEffect">
                                  <p:stCondLst>
                                    <p:cond delay="0"/>
                                  </p:stCondLst>
                                  <p:childTnLst>
                                    <p:cmd type="call" cmd="playFrom(0.0)">
                                      <p:cBhvr>
                                        <p:cTn id="9" dur="18761" fill="hold"/>
                                        <p:tgtEl>
                                          <p:spTgt spid="56"/>
                                        </p:tgtEl>
                                      </p:cBhvr>
                                    </p:cmd>
                                  </p:childTnLst>
                                </p:cTn>
                              </p:par>
                              <p:par>
                                <p:cTn id="10" presetID="10" presetClass="entr" presetSubtype="0" fill="hold" nodeType="withEffect">
                                  <p:stCondLst>
                                    <p:cond delay="700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childTnLst>
                          </p:cTn>
                        </p:par>
                        <p:par>
                          <p:cTn id="13" fill="hold">
                            <p:stCondLst>
                              <p:cond delay="27120"/>
                            </p:stCondLst>
                            <p:childTnLst>
                              <p:par>
                                <p:cTn id="14" presetID="1" presetClass="mediacall" presetSubtype="0" fill="hold" nodeType="afterEffect">
                                  <p:stCondLst>
                                    <p:cond delay="0"/>
                                  </p:stCondLst>
                                  <p:childTnLst>
                                    <p:cmd type="call" cmd="playFrom(0.0)">
                                      <p:cBhvr>
                                        <p:cTn id="15" dur="11563" fill="hold"/>
                                        <p:tgtEl>
                                          <p:spTgt spid="57"/>
                                        </p:tgtEl>
                                      </p:cBhvr>
                                    </p:cmd>
                                  </p:childTnLst>
                                </p:cTn>
                              </p:par>
                            </p:childTnLst>
                          </p:cTn>
                        </p:par>
                        <p:par>
                          <p:cTn id="16" fill="hold">
                            <p:stCondLst>
                              <p:cond delay="38683"/>
                            </p:stCondLst>
                            <p:childTnLst>
                              <p:par>
                                <p:cTn id="17" presetID="1" presetClass="mediacall" presetSubtype="0" fill="hold" nodeType="afterEffect">
                                  <p:stCondLst>
                                    <p:cond delay="0"/>
                                  </p:stCondLst>
                                  <p:childTnLst>
                                    <p:cmd type="call" cmd="playFrom(0.0)">
                                      <p:cBhvr>
                                        <p:cTn id="18" dur="13931" fill="hold"/>
                                        <p:tgtEl>
                                          <p:spTgt spid="58"/>
                                        </p:tgtEl>
                                      </p:cBhvr>
                                    </p:cmd>
                                  </p:childTnLst>
                                </p:cTn>
                              </p:par>
                              <p:par>
                                <p:cTn id="19" presetID="10" presetClass="entr" presetSubtype="0" fill="hold" grpId="0" nodeType="withEffect">
                                  <p:stCondLst>
                                    <p:cond delay="4000"/>
                                  </p:stCondLst>
                                  <p:childTnLst>
                                    <p:set>
                                      <p:cBhvr>
                                        <p:cTn id="20" dur="1" fill="hold">
                                          <p:stCondLst>
                                            <p:cond delay="0"/>
                                          </p:stCondLst>
                                        </p:cTn>
                                        <p:tgtEl>
                                          <p:spTgt spid="62"/>
                                        </p:tgtEl>
                                        <p:attrNameLst>
                                          <p:attrName>style.visibility</p:attrName>
                                        </p:attrNameLst>
                                      </p:cBhvr>
                                      <p:to>
                                        <p:strVal val="visible"/>
                                      </p:to>
                                    </p:set>
                                    <p:animEffect transition="in" filter="fade">
                                      <p:cBhvr>
                                        <p:cTn id="21" dur="500"/>
                                        <p:tgtEl>
                                          <p:spTgt spid="62"/>
                                        </p:tgtEl>
                                      </p:cBhvr>
                                    </p:animEffect>
                                  </p:childTnLst>
                                </p:cTn>
                              </p:par>
                            </p:childTnLst>
                          </p:cTn>
                        </p:par>
                        <p:par>
                          <p:cTn id="22" fill="hold">
                            <p:stCondLst>
                              <p:cond delay="52614"/>
                            </p:stCondLst>
                            <p:childTnLst>
                              <p:par>
                                <p:cTn id="23" presetID="1" presetClass="mediacall" presetSubtype="0" fill="hold" nodeType="afterEffect">
                                  <p:stCondLst>
                                    <p:cond delay="0"/>
                                  </p:stCondLst>
                                  <p:childTnLst>
                                    <p:cmd type="call" cmd="playFrom(0.0)">
                                      <p:cBhvr>
                                        <p:cTn id="24" dur="11702" fill="hold"/>
                                        <p:tgtEl>
                                          <p:spTgt spid="59"/>
                                        </p:tgtEl>
                                      </p:cBhvr>
                                    </p:cmd>
                                  </p:childTnLst>
                                </p:cTn>
                              </p:par>
                            </p:childTnLst>
                          </p:cTn>
                        </p:par>
                        <p:par>
                          <p:cTn id="25" fill="hold">
                            <p:stCondLst>
                              <p:cond delay="64316"/>
                            </p:stCondLst>
                            <p:childTnLst>
                              <p:par>
                                <p:cTn id="26" presetID="1" presetClass="mediacall" presetSubtype="0" fill="hold" nodeType="afterEffect">
                                  <p:stCondLst>
                                    <p:cond delay="0"/>
                                  </p:stCondLst>
                                  <p:childTnLst>
                                    <p:cmd type="call" cmd="playFrom(0.0)">
                                      <p:cBhvr>
                                        <p:cTn id="27" dur="10634" fill="hold"/>
                                        <p:tgtEl>
                                          <p:spTgt spid="60"/>
                                        </p:tgtEl>
                                      </p:cBhvr>
                                    </p:cmd>
                                  </p:childTnLst>
                                </p:cTn>
                              </p:par>
                              <p:par>
                                <p:cTn id="28" presetID="10" presetClass="entr" presetSubtype="0" fill="hold" nodeType="withEffect">
                                  <p:stCondLst>
                                    <p:cond delay="1500"/>
                                  </p:stCondLst>
                                  <p:childTnLst>
                                    <p:set>
                                      <p:cBhvr>
                                        <p:cTn id="29" dur="1" fill="hold">
                                          <p:stCondLst>
                                            <p:cond delay="0"/>
                                          </p:stCondLst>
                                        </p:cTn>
                                        <p:tgtEl>
                                          <p:spTgt spid="54"/>
                                        </p:tgtEl>
                                        <p:attrNameLst>
                                          <p:attrName>style.visibility</p:attrName>
                                        </p:attrNameLst>
                                      </p:cBhvr>
                                      <p:to>
                                        <p:strVal val="visible"/>
                                      </p:to>
                                    </p:set>
                                    <p:animEffect transition="in" filter="fade">
                                      <p:cBhvr>
                                        <p:cTn id="30" dur="500"/>
                                        <p:tgtEl>
                                          <p:spTgt spid="54"/>
                                        </p:tgtEl>
                                      </p:cBhvr>
                                    </p:animEffect>
                                  </p:childTnLst>
                                </p:cTn>
                              </p:par>
                            </p:childTnLst>
                          </p:cTn>
                        </p:par>
                        <p:par>
                          <p:cTn id="31" fill="hold">
                            <p:stCondLst>
                              <p:cond delay="74950"/>
                            </p:stCondLst>
                            <p:childTnLst>
                              <p:par>
                                <p:cTn id="32" presetID="1" presetClass="mediacall" presetSubtype="0" fill="hold" nodeType="afterEffect">
                                  <p:stCondLst>
                                    <p:cond delay="0"/>
                                  </p:stCondLst>
                                  <p:childTnLst>
                                    <p:cmd type="call" cmd="playFrom(0.0)">
                                      <p:cBhvr>
                                        <p:cTn id="33" dur="20572" fill="hold"/>
                                        <p:tgtEl>
                                          <p:spTgt spid="66"/>
                                        </p:tgtEl>
                                      </p:cBhvr>
                                    </p:cmd>
                                  </p:childTnLst>
                                </p:cTn>
                              </p:par>
                              <p:par>
                                <p:cTn id="34" presetID="10" presetClass="entr" presetSubtype="0" fill="hold" nodeType="withEffect">
                                  <p:stCondLst>
                                    <p:cond delay="8000"/>
                                  </p:stCondLst>
                                  <p:childTnLst>
                                    <p:set>
                                      <p:cBhvr>
                                        <p:cTn id="35" dur="1" fill="hold">
                                          <p:stCondLst>
                                            <p:cond delay="0"/>
                                          </p:stCondLst>
                                        </p:cTn>
                                        <p:tgtEl>
                                          <p:spTgt spid="65">
                                            <p:txEl>
                                              <p:pRg st="0" end="0"/>
                                            </p:txEl>
                                          </p:spTgt>
                                        </p:tgtEl>
                                        <p:attrNameLst>
                                          <p:attrName>style.visibility</p:attrName>
                                        </p:attrNameLst>
                                      </p:cBhvr>
                                      <p:to>
                                        <p:strVal val="visible"/>
                                      </p:to>
                                    </p:set>
                                    <p:animEffect transition="in" filter="fade">
                                      <p:cBhvr>
                                        <p:cTn id="36" dur="500"/>
                                        <p:tgtEl>
                                          <p:spTgt spid="65">
                                            <p:txEl>
                                              <p:pRg st="0" end="0"/>
                                            </p:txEl>
                                          </p:spTgt>
                                        </p:tgtEl>
                                      </p:cBhvr>
                                    </p:animEffect>
                                  </p:childTnLst>
                                </p:cTn>
                              </p:par>
                            </p:childTnLst>
                          </p:cTn>
                        </p:par>
                        <p:par>
                          <p:cTn id="37" fill="hold">
                            <p:stCondLst>
                              <p:cond delay="95522"/>
                            </p:stCondLst>
                            <p:childTnLst>
                              <p:par>
                                <p:cTn id="38" presetID="1" presetClass="mediacall" presetSubtype="0" fill="hold" nodeType="afterEffect">
                                  <p:stCondLst>
                                    <p:cond delay="0"/>
                                  </p:stCondLst>
                                  <p:childTnLst>
                                    <p:cmd type="call" cmd="playFrom(0.0)">
                                      <p:cBhvr>
                                        <p:cTn id="39" dur="14489" fill="hold"/>
                                        <p:tgtEl>
                                          <p:spTgt spid="67"/>
                                        </p:tgtEl>
                                      </p:cBhvr>
                                    </p:cmd>
                                  </p:childTnLst>
                                </p:cTn>
                              </p:par>
                              <p:par>
                                <p:cTn id="40" presetID="10" presetClass="entr" presetSubtype="0" fill="hold" nodeType="withEffect">
                                  <p:stCondLst>
                                    <p:cond delay="1500"/>
                                  </p:stCondLst>
                                  <p:childTnLst>
                                    <p:set>
                                      <p:cBhvr>
                                        <p:cTn id="41" dur="1" fill="hold">
                                          <p:stCondLst>
                                            <p:cond delay="0"/>
                                          </p:stCondLst>
                                        </p:cTn>
                                        <p:tgtEl>
                                          <p:spTgt spid="65">
                                            <p:txEl>
                                              <p:pRg st="1" end="1"/>
                                            </p:txEl>
                                          </p:spTgt>
                                        </p:tgtEl>
                                        <p:attrNameLst>
                                          <p:attrName>style.visibility</p:attrName>
                                        </p:attrNameLst>
                                      </p:cBhvr>
                                      <p:to>
                                        <p:strVal val="visible"/>
                                      </p:to>
                                    </p:set>
                                    <p:animEffect transition="in" filter="fade">
                                      <p:cBhvr>
                                        <p:cTn id="42" dur="500"/>
                                        <p:tgtEl>
                                          <p:spTgt spid="6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55"/>
                </p:tgtEl>
              </p:cMediaNode>
            </p:audio>
            <p:audio>
              <p:cMediaNode vol="80000">
                <p:cTn id="44" fill="hold" display="0">
                  <p:stCondLst>
                    <p:cond delay="indefinite"/>
                  </p:stCondLst>
                  <p:endCondLst>
                    <p:cond evt="onStopAudio" delay="0">
                      <p:tgtEl>
                        <p:sldTgt/>
                      </p:tgtEl>
                    </p:cond>
                  </p:endCondLst>
                </p:cTn>
                <p:tgtEl>
                  <p:spTgt spid="56"/>
                </p:tgtEl>
              </p:cMediaNode>
            </p:audio>
            <p:audio>
              <p:cMediaNode vol="80000">
                <p:cTn id="45" fill="hold" display="0">
                  <p:stCondLst>
                    <p:cond delay="indefinite"/>
                  </p:stCondLst>
                  <p:endCondLst>
                    <p:cond evt="onStopAudio" delay="0">
                      <p:tgtEl>
                        <p:sldTgt/>
                      </p:tgtEl>
                    </p:cond>
                  </p:endCondLst>
                </p:cTn>
                <p:tgtEl>
                  <p:spTgt spid="57"/>
                </p:tgtEl>
              </p:cMediaNode>
            </p:audio>
            <p:audio>
              <p:cMediaNode vol="80000">
                <p:cTn id="46" fill="hold" display="0">
                  <p:stCondLst>
                    <p:cond delay="indefinite"/>
                  </p:stCondLst>
                  <p:endCondLst>
                    <p:cond evt="onStopAudio" delay="0">
                      <p:tgtEl>
                        <p:sldTgt/>
                      </p:tgtEl>
                    </p:cond>
                  </p:endCondLst>
                </p:cTn>
                <p:tgtEl>
                  <p:spTgt spid="58"/>
                </p:tgtEl>
              </p:cMediaNode>
            </p:audio>
            <p:audio>
              <p:cMediaNode vol="80000">
                <p:cTn id="47" fill="hold" display="0">
                  <p:stCondLst>
                    <p:cond delay="indefinite"/>
                  </p:stCondLst>
                  <p:endCondLst>
                    <p:cond evt="onStopAudio" delay="0">
                      <p:tgtEl>
                        <p:sldTgt/>
                      </p:tgtEl>
                    </p:cond>
                  </p:endCondLst>
                </p:cTn>
                <p:tgtEl>
                  <p:spTgt spid="59"/>
                </p:tgtEl>
              </p:cMediaNode>
            </p:audio>
            <p:audio>
              <p:cMediaNode vol="80000">
                <p:cTn id="48" fill="hold" display="0">
                  <p:stCondLst>
                    <p:cond delay="indefinite"/>
                  </p:stCondLst>
                  <p:endCondLst>
                    <p:cond evt="onStopAudio" delay="0">
                      <p:tgtEl>
                        <p:sldTgt/>
                      </p:tgtEl>
                    </p:cond>
                  </p:endCondLst>
                </p:cTn>
                <p:tgtEl>
                  <p:spTgt spid="60"/>
                </p:tgtEl>
              </p:cMediaNode>
            </p:audio>
            <p:audio>
              <p:cMediaNode vol="80000">
                <p:cTn id="49" fill="hold" display="0">
                  <p:stCondLst>
                    <p:cond delay="indefinite"/>
                  </p:stCondLst>
                  <p:endCondLst>
                    <p:cond evt="onStopAudio" delay="0">
                      <p:tgtEl>
                        <p:sldTgt/>
                      </p:tgtEl>
                    </p:cond>
                  </p:endCondLst>
                </p:cTn>
                <p:tgtEl>
                  <p:spTgt spid="66"/>
                </p:tgtEl>
              </p:cMediaNode>
            </p:audio>
            <p:audio>
              <p:cMediaNode vol="80000">
                <p:cTn id="50" fill="hold" display="0">
                  <p:stCondLst>
                    <p:cond delay="indefinite"/>
                  </p:stCondLst>
                  <p:endCondLst>
                    <p:cond evt="onStopAudio" delay="0">
                      <p:tgtEl>
                        <p:sldTgt/>
                      </p:tgtEl>
                    </p:cond>
                  </p:endCondLst>
                </p:cTn>
                <p:tgtEl>
                  <p:spTgt spid="67"/>
                </p:tgtEl>
              </p:cMediaNode>
            </p:audio>
          </p:childTnLst>
        </p:cTn>
      </p:par>
    </p:tnLst>
    <p:bldLst>
      <p:bldP spid="62" grpId="0"/>
    </p:bldLst>
  </p:timing>
  <p:extLst>
    <p:ext uri="{E180D4A7-C9FB-4DFB-919C-405C955672EB}">
      <p14:showEvtLst xmlns:p14="http://schemas.microsoft.com/office/powerpoint/2010/main">
        <p14:playEvt time="0" objId="55"/>
        <p14:playEvt time="8360" objId="56"/>
        <p14:stopEvt time="8461" objId="55"/>
        <p14:playEvt time="27121" objId="57"/>
        <p14:stopEvt time="27172" objId="56"/>
        <p14:playEvt time="38684" objId="58"/>
        <p14:stopEvt time="38734" objId="57"/>
        <p14:playEvt time="52614" objId="59"/>
        <p14:stopEvt time="52671" objId="58"/>
        <p14:playEvt time="64316" objId="60"/>
        <p14:stopEvt time="64362" objId="59"/>
        <p14:playEvt time="74950" objId="66"/>
        <p14:stopEvt time="74994" objId="60"/>
        <p14:playEvt time="95523" objId="67"/>
        <p14:stopEvt time="95572" objId="66"/>
        <p14:stopEvt time="110058" objId="67"/>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63910"/>
            <a:ext cx="8229600" cy="1143000"/>
          </a:xfrm>
        </p:spPr>
        <p:txBody>
          <a:bodyPr>
            <a:normAutofit/>
          </a:bodyPr>
          <a:lstStyle/>
          <a:p>
            <a:r>
              <a:rPr kumimoji="1" lang="ja-JP" altLang="en-US" sz="3600" dirty="0" smtClean="0">
                <a:solidFill>
                  <a:srgbClr val="FF0000"/>
                </a:solidFill>
              </a:rPr>
              <a:t>モデル方式の立ち上げ</a:t>
            </a:r>
            <a:endParaRPr kumimoji="1" lang="ja-JP" altLang="en-US" sz="3600" dirty="0">
              <a:solidFill>
                <a:srgbClr val="FF0000"/>
              </a:solidFill>
            </a:endParaRPr>
          </a:p>
        </p:txBody>
      </p:sp>
      <p:sp>
        <p:nvSpPr>
          <p:cNvPr id="52" name="正方形/長方形 51"/>
          <p:cNvSpPr/>
          <p:nvPr/>
        </p:nvSpPr>
        <p:spPr>
          <a:xfrm>
            <a:off x="446302" y="5215825"/>
            <a:ext cx="8403774" cy="1015663"/>
          </a:xfrm>
          <a:prstGeom prst="rect">
            <a:avLst/>
          </a:prstGeom>
        </p:spPr>
        <p:txBody>
          <a:bodyPr wrap="square">
            <a:spAutoFit/>
          </a:bodyPr>
          <a:lstStyle/>
          <a:p>
            <a:r>
              <a:rPr lang="ja-JP" altLang="ja-JP" sz="2000" dirty="0">
                <a:solidFill>
                  <a:srgbClr val="0000FF"/>
                </a:solidFill>
              </a:rPr>
              <a:t>ひとつのグループ育成では</a:t>
            </a:r>
            <a:r>
              <a:rPr lang="ja-JP" altLang="ja-JP" sz="2000" dirty="0" smtClean="0">
                <a:solidFill>
                  <a:srgbClr val="0000FF"/>
                </a:solidFill>
              </a:rPr>
              <a:t>なく</a:t>
            </a:r>
            <a:r>
              <a:rPr lang="ja-JP" altLang="en-US" sz="2000" dirty="0">
                <a:solidFill>
                  <a:srgbClr val="0000FF"/>
                </a:solidFill>
              </a:rPr>
              <a:t>，</a:t>
            </a:r>
            <a:r>
              <a:rPr lang="ja-JP" altLang="ja-JP" sz="2000" dirty="0" smtClean="0">
                <a:solidFill>
                  <a:srgbClr val="0000FF"/>
                </a:solidFill>
              </a:rPr>
              <a:t>また</a:t>
            </a:r>
            <a:r>
              <a:rPr lang="ja-JP" altLang="en-US" sz="2000" dirty="0" smtClean="0">
                <a:solidFill>
                  <a:srgbClr val="0000FF"/>
                </a:solidFill>
              </a:rPr>
              <a:t>，</a:t>
            </a:r>
            <a:r>
              <a:rPr lang="ja-JP" altLang="ja-JP" sz="2000" dirty="0" smtClean="0">
                <a:solidFill>
                  <a:srgbClr val="0000FF"/>
                </a:solidFill>
              </a:rPr>
              <a:t>一</a:t>
            </a:r>
            <a:r>
              <a:rPr lang="ja-JP" altLang="ja-JP" sz="2000" dirty="0">
                <a:solidFill>
                  <a:srgbClr val="0000FF"/>
                </a:solidFill>
              </a:rPr>
              <a:t>地域だけの事業に終わらないよう</a:t>
            </a:r>
            <a:r>
              <a:rPr lang="ja-JP" altLang="ja-JP" sz="2000" dirty="0" smtClean="0">
                <a:solidFill>
                  <a:srgbClr val="0000FF"/>
                </a:solidFill>
              </a:rPr>
              <a:t>に最終的</a:t>
            </a:r>
            <a:r>
              <a:rPr lang="ja-JP" altLang="ja-JP" sz="2000" dirty="0">
                <a:solidFill>
                  <a:srgbClr val="0000FF"/>
                </a:solidFill>
              </a:rPr>
              <a:t>な組織全体像を認識しながら育成すること。このため，詳細な組織育成計画（短期・中期・長期）を策定し，年次別育成状況の見直しを行う。</a:t>
            </a:r>
            <a:endParaRPr lang="ja-JP" altLang="en-US" sz="2000" dirty="0">
              <a:solidFill>
                <a:srgbClr val="0000FF"/>
              </a:solidFill>
            </a:endParaRPr>
          </a:p>
        </p:txBody>
      </p:sp>
      <p:sp>
        <p:nvSpPr>
          <p:cNvPr id="53" name="正方形/長方形 52"/>
          <p:cNvSpPr/>
          <p:nvPr/>
        </p:nvSpPr>
        <p:spPr>
          <a:xfrm>
            <a:off x="446302" y="6178632"/>
            <a:ext cx="8305812" cy="707886"/>
          </a:xfrm>
          <a:prstGeom prst="rect">
            <a:avLst/>
          </a:prstGeom>
        </p:spPr>
        <p:txBody>
          <a:bodyPr wrap="square">
            <a:spAutoFit/>
          </a:bodyPr>
          <a:lstStyle/>
          <a:p>
            <a:r>
              <a:rPr lang="ja-JP" altLang="en-US" sz="2000" dirty="0" smtClean="0">
                <a:solidFill>
                  <a:srgbClr val="0000FF"/>
                </a:solidFill>
              </a:rPr>
              <a:t>モデル期間</a:t>
            </a:r>
            <a:r>
              <a:rPr lang="ja-JP" altLang="ja-JP" sz="2000" dirty="0" smtClean="0">
                <a:solidFill>
                  <a:srgbClr val="0000FF"/>
                </a:solidFill>
              </a:rPr>
              <a:t>終了後の</a:t>
            </a:r>
            <a:r>
              <a:rPr lang="ja-JP" altLang="en-US" sz="2000" dirty="0" smtClean="0">
                <a:solidFill>
                  <a:srgbClr val="0000FF"/>
                </a:solidFill>
              </a:rPr>
              <a:t>主体的な</a:t>
            </a:r>
            <a:r>
              <a:rPr lang="ja-JP" altLang="ja-JP" sz="2000" dirty="0" smtClean="0">
                <a:solidFill>
                  <a:srgbClr val="0000FF"/>
                </a:solidFill>
              </a:rPr>
              <a:t>活動</a:t>
            </a:r>
            <a:r>
              <a:rPr lang="ja-JP" altLang="en-US" sz="2000" dirty="0" smtClean="0">
                <a:solidFill>
                  <a:srgbClr val="0000FF"/>
                </a:solidFill>
              </a:rPr>
              <a:t>への</a:t>
            </a:r>
            <a:r>
              <a:rPr lang="ja-JP" altLang="ja-JP" sz="2000" dirty="0" smtClean="0">
                <a:solidFill>
                  <a:srgbClr val="0000FF"/>
                </a:solidFill>
              </a:rPr>
              <a:t>移行</a:t>
            </a:r>
            <a:r>
              <a:rPr lang="ja-JP" altLang="ja-JP" sz="2000" dirty="0">
                <a:solidFill>
                  <a:srgbClr val="0000FF"/>
                </a:solidFill>
              </a:rPr>
              <a:t>を促せるように，関係機関・団体の協力支援体制をつくり，類似の団体や他のグループとの連携を</a:t>
            </a:r>
            <a:r>
              <a:rPr lang="ja-JP" altLang="ja-JP" sz="2000" dirty="0" smtClean="0">
                <a:solidFill>
                  <a:srgbClr val="0000FF"/>
                </a:solidFill>
              </a:rPr>
              <a:t>図る</a:t>
            </a:r>
            <a:r>
              <a:rPr lang="ja-JP" altLang="en-US" sz="2000" dirty="0" smtClean="0">
                <a:solidFill>
                  <a:srgbClr val="0000FF"/>
                </a:solidFill>
              </a:rPr>
              <a:t>。</a:t>
            </a:r>
            <a:endParaRPr lang="ja-JP" altLang="en-US" sz="2000" dirty="0">
              <a:solidFill>
                <a:srgbClr val="0000FF"/>
              </a:solidFill>
            </a:endParaRPr>
          </a:p>
        </p:txBody>
      </p:sp>
      <p:grpSp>
        <p:nvGrpSpPr>
          <p:cNvPr id="57" name="グループ化 56"/>
          <p:cNvGrpSpPr/>
          <p:nvPr/>
        </p:nvGrpSpPr>
        <p:grpSpPr>
          <a:xfrm>
            <a:off x="183982" y="1040436"/>
            <a:ext cx="8655760" cy="4010534"/>
            <a:chOff x="183982" y="1040436"/>
            <a:chExt cx="8655760" cy="4010534"/>
          </a:xfrm>
        </p:grpSpPr>
        <p:sp>
          <p:nvSpPr>
            <p:cNvPr id="3" name="円/楕円 2"/>
            <p:cNvSpPr/>
            <p:nvPr/>
          </p:nvSpPr>
          <p:spPr>
            <a:xfrm>
              <a:off x="4470861" y="1091875"/>
              <a:ext cx="4368881" cy="385243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cxnSp>
          <p:nvCxnSpPr>
            <p:cNvPr id="4" name="直線矢印コネクタ 3"/>
            <p:cNvCxnSpPr/>
            <p:nvPr/>
          </p:nvCxnSpPr>
          <p:spPr>
            <a:xfrm>
              <a:off x="7072295" y="2218201"/>
              <a:ext cx="60375" cy="170453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正方形/長方形 4"/>
            <p:cNvSpPr/>
            <p:nvPr/>
          </p:nvSpPr>
          <p:spPr>
            <a:xfrm>
              <a:off x="183982" y="1283387"/>
              <a:ext cx="4065373" cy="376758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6" name="円/楕円 5"/>
            <p:cNvSpPr/>
            <p:nvPr/>
          </p:nvSpPr>
          <p:spPr>
            <a:xfrm rot="18595488">
              <a:off x="4567366" y="2139589"/>
              <a:ext cx="1059695" cy="612585"/>
            </a:xfrm>
            <a:prstGeom prst="ellipse">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7" name="円/楕円 6"/>
            <p:cNvSpPr/>
            <p:nvPr/>
          </p:nvSpPr>
          <p:spPr>
            <a:xfrm rot="5400000">
              <a:off x="6453396" y="791237"/>
              <a:ext cx="877560" cy="1930154"/>
            </a:xfrm>
            <a:prstGeom prst="ellipse">
              <a:avLst/>
            </a:prstGeom>
            <a:solidFill>
              <a:srgbClr val="66FF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8" name="円/楕円 7"/>
            <p:cNvSpPr/>
            <p:nvPr/>
          </p:nvSpPr>
          <p:spPr>
            <a:xfrm rot="951345">
              <a:off x="6354786" y="2754330"/>
              <a:ext cx="1047324" cy="750617"/>
            </a:xfrm>
            <a:prstGeom prst="ellipse">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9" name="円/楕円 8"/>
            <p:cNvSpPr/>
            <p:nvPr/>
          </p:nvSpPr>
          <p:spPr>
            <a:xfrm>
              <a:off x="5282806" y="3580544"/>
              <a:ext cx="733000" cy="684386"/>
            </a:xfrm>
            <a:prstGeom prst="ellipse">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0" name="円/楕円 9"/>
            <p:cNvSpPr/>
            <p:nvPr/>
          </p:nvSpPr>
          <p:spPr>
            <a:xfrm rot="1142391">
              <a:off x="6124624" y="3879184"/>
              <a:ext cx="1640149" cy="504039"/>
            </a:xfrm>
            <a:prstGeom prst="ellipse">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1" name="円/楕円 10"/>
            <p:cNvSpPr/>
            <p:nvPr/>
          </p:nvSpPr>
          <p:spPr>
            <a:xfrm rot="17988873">
              <a:off x="7175427" y="2637894"/>
              <a:ext cx="1702950" cy="692856"/>
            </a:xfrm>
            <a:prstGeom prst="ellipse">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2" name="円/楕円 11"/>
            <p:cNvSpPr/>
            <p:nvPr/>
          </p:nvSpPr>
          <p:spPr>
            <a:xfrm>
              <a:off x="5120588" y="2725848"/>
              <a:ext cx="768583" cy="684386"/>
            </a:xfrm>
            <a:prstGeom prst="ellipse">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3" name="テキスト ボックス 12"/>
            <p:cNvSpPr txBox="1"/>
            <p:nvPr/>
          </p:nvSpPr>
          <p:spPr>
            <a:xfrm>
              <a:off x="6160772" y="1573265"/>
              <a:ext cx="1497330" cy="372978"/>
            </a:xfrm>
            <a:prstGeom prst="rect">
              <a:avLst/>
            </a:prstGeom>
            <a:noFill/>
          </p:spPr>
          <p:txBody>
            <a:bodyPr wrap="square" rtlCol="0">
              <a:spAutoFit/>
            </a:bodyPr>
            <a:lstStyle/>
            <a:p>
              <a:r>
                <a:rPr kumimoji="1" lang="ja-JP" altLang="en-US" sz="2000" dirty="0" smtClean="0"/>
                <a:t>モデル地区</a:t>
              </a:r>
              <a:endParaRPr kumimoji="1" lang="ja-JP" altLang="en-US" sz="2000" dirty="0"/>
            </a:p>
          </p:txBody>
        </p:sp>
        <p:sp>
          <p:nvSpPr>
            <p:cNvPr id="14" name="正方形/長方形 13"/>
            <p:cNvSpPr/>
            <p:nvPr/>
          </p:nvSpPr>
          <p:spPr>
            <a:xfrm>
              <a:off x="4608560" y="1040436"/>
              <a:ext cx="1335062" cy="494425"/>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t>学校区</a:t>
              </a:r>
              <a:endParaRPr kumimoji="1" lang="ja-JP" altLang="en-US" sz="1600" dirty="0"/>
            </a:p>
          </p:txBody>
        </p:sp>
        <p:sp>
          <p:nvSpPr>
            <p:cNvPr id="15" name="テキスト ボックス 14"/>
            <p:cNvSpPr txBox="1"/>
            <p:nvPr/>
          </p:nvSpPr>
          <p:spPr>
            <a:xfrm>
              <a:off x="4624944" y="1112696"/>
              <a:ext cx="1352946" cy="372978"/>
            </a:xfrm>
            <a:prstGeom prst="rect">
              <a:avLst/>
            </a:prstGeom>
            <a:noFill/>
          </p:spPr>
          <p:txBody>
            <a:bodyPr wrap="square" rtlCol="0">
              <a:spAutoFit/>
            </a:bodyPr>
            <a:lstStyle/>
            <a:p>
              <a:r>
                <a:rPr kumimoji="1" lang="ja-JP" altLang="en-US" sz="1600" dirty="0" smtClean="0"/>
                <a:t> </a:t>
              </a:r>
              <a:r>
                <a:rPr kumimoji="1" lang="ja-JP" altLang="en-US" sz="2000" dirty="0" smtClean="0"/>
                <a:t>学校区等</a:t>
              </a:r>
              <a:endParaRPr kumimoji="1" lang="ja-JP" altLang="en-US" sz="2000" dirty="0"/>
            </a:p>
          </p:txBody>
        </p:sp>
        <p:cxnSp>
          <p:nvCxnSpPr>
            <p:cNvPr id="16" name="直線矢印コネクタ 15"/>
            <p:cNvCxnSpPr/>
            <p:nvPr/>
          </p:nvCxnSpPr>
          <p:spPr>
            <a:xfrm flipH="1">
              <a:off x="5235074" y="1864622"/>
              <a:ext cx="730525" cy="34680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flipH="1">
              <a:off x="5551151" y="2051024"/>
              <a:ext cx="561284" cy="90770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H="1">
              <a:off x="6761341" y="2208022"/>
              <a:ext cx="15852" cy="7507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a:off x="7424850" y="2080482"/>
              <a:ext cx="501089" cy="62873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flipH="1">
              <a:off x="5696853" y="2190164"/>
              <a:ext cx="746194" cy="152054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円/楕円 20"/>
            <p:cNvSpPr/>
            <p:nvPr/>
          </p:nvSpPr>
          <p:spPr>
            <a:xfrm>
              <a:off x="1950137" y="2738333"/>
              <a:ext cx="2044920" cy="764079"/>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accent4">
                    <a:lumMod val="60000"/>
                    <a:lumOff val="40000"/>
                  </a:schemeClr>
                </a:solidFill>
              </a:endParaRPr>
            </a:p>
          </p:txBody>
        </p:sp>
        <p:sp>
          <p:nvSpPr>
            <p:cNvPr id="22" name="円/楕円 21"/>
            <p:cNvSpPr/>
            <p:nvPr/>
          </p:nvSpPr>
          <p:spPr>
            <a:xfrm rot="17685676">
              <a:off x="439429" y="1361697"/>
              <a:ext cx="989802" cy="1154800"/>
            </a:xfrm>
            <a:prstGeom prst="ellipse">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3" name="円/楕円 22"/>
            <p:cNvSpPr/>
            <p:nvPr/>
          </p:nvSpPr>
          <p:spPr>
            <a:xfrm rot="767243">
              <a:off x="2282586" y="3897321"/>
              <a:ext cx="1739125" cy="783733"/>
            </a:xfrm>
            <a:prstGeom prst="ellipse">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4" name="円/楕円 23"/>
            <p:cNvSpPr/>
            <p:nvPr/>
          </p:nvSpPr>
          <p:spPr>
            <a:xfrm rot="19938180">
              <a:off x="273485" y="3032618"/>
              <a:ext cx="1502440" cy="779881"/>
            </a:xfrm>
            <a:prstGeom prst="ellipse">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5" name="円/楕円 24"/>
            <p:cNvSpPr/>
            <p:nvPr/>
          </p:nvSpPr>
          <p:spPr>
            <a:xfrm>
              <a:off x="845820" y="3977031"/>
              <a:ext cx="1203618" cy="783733"/>
            </a:xfrm>
            <a:prstGeom prst="ellipse">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6" name="円/楕円 25"/>
            <p:cNvSpPr/>
            <p:nvPr/>
          </p:nvSpPr>
          <p:spPr>
            <a:xfrm rot="612226">
              <a:off x="1912328" y="1936368"/>
              <a:ext cx="1180582" cy="531754"/>
            </a:xfrm>
            <a:prstGeom prst="ellipse">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7" name="テキスト ボックス 26"/>
            <p:cNvSpPr txBox="1"/>
            <p:nvPr/>
          </p:nvSpPr>
          <p:spPr>
            <a:xfrm>
              <a:off x="2052277" y="2963475"/>
              <a:ext cx="2041295" cy="372978"/>
            </a:xfrm>
            <a:prstGeom prst="rect">
              <a:avLst/>
            </a:prstGeom>
            <a:noFill/>
          </p:spPr>
          <p:txBody>
            <a:bodyPr wrap="square" rtlCol="0">
              <a:spAutoFit/>
            </a:bodyPr>
            <a:lstStyle/>
            <a:p>
              <a:r>
                <a:rPr kumimoji="1" lang="ja-JP" altLang="en-US" sz="2000" dirty="0" smtClean="0"/>
                <a:t>モデルグループ</a:t>
              </a:r>
              <a:endParaRPr kumimoji="1" lang="ja-JP" altLang="en-US" sz="2000" dirty="0"/>
            </a:p>
          </p:txBody>
        </p:sp>
        <p:cxnSp>
          <p:nvCxnSpPr>
            <p:cNvPr id="28" name="直線矢印コネクタ 27"/>
            <p:cNvCxnSpPr/>
            <p:nvPr/>
          </p:nvCxnSpPr>
          <p:spPr>
            <a:xfrm flipH="1" flipV="1">
              <a:off x="2600874" y="2361303"/>
              <a:ext cx="2200" cy="51657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a:stCxn id="21" idx="1"/>
            </p:cNvCxnSpPr>
            <p:nvPr/>
          </p:nvCxnSpPr>
          <p:spPr>
            <a:xfrm flipH="1" flipV="1">
              <a:off x="1264233" y="2141133"/>
              <a:ext cx="985376" cy="70909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a:stCxn id="27" idx="1"/>
            </p:cNvCxnSpPr>
            <p:nvPr/>
          </p:nvCxnSpPr>
          <p:spPr>
            <a:xfrm flipH="1">
              <a:off x="1500907" y="3149965"/>
              <a:ext cx="551370" cy="16328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a:stCxn id="21" idx="3"/>
            </p:cNvCxnSpPr>
            <p:nvPr/>
          </p:nvCxnSpPr>
          <p:spPr>
            <a:xfrm flipH="1">
              <a:off x="1631843" y="3390515"/>
              <a:ext cx="617766" cy="84041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a:off x="2774134" y="3469277"/>
              <a:ext cx="185414" cy="59544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rot="1219694">
              <a:off x="6383733" y="3974101"/>
              <a:ext cx="1050927" cy="315596"/>
            </a:xfrm>
            <a:prstGeom prst="rect">
              <a:avLst/>
            </a:prstGeom>
            <a:noFill/>
          </p:spPr>
          <p:txBody>
            <a:bodyPr wrap="square" rtlCol="0">
              <a:spAutoFit/>
            </a:bodyPr>
            <a:lstStyle/>
            <a:p>
              <a:r>
                <a:rPr kumimoji="1" lang="ja-JP" altLang="en-US" sz="1600" dirty="0" smtClean="0"/>
                <a:t>　○地区</a:t>
              </a:r>
              <a:endParaRPr kumimoji="1" lang="ja-JP" altLang="en-US" sz="1600" dirty="0"/>
            </a:p>
          </p:txBody>
        </p:sp>
        <p:sp>
          <p:nvSpPr>
            <p:cNvPr id="34" name="テキスト ボックス 33"/>
            <p:cNvSpPr txBox="1"/>
            <p:nvPr/>
          </p:nvSpPr>
          <p:spPr>
            <a:xfrm rot="18247681">
              <a:off x="7573826" y="2739972"/>
              <a:ext cx="1030941" cy="338554"/>
            </a:xfrm>
            <a:prstGeom prst="rect">
              <a:avLst/>
            </a:prstGeom>
            <a:noFill/>
          </p:spPr>
          <p:txBody>
            <a:bodyPr wrap="square" rtlCol="0">
              <a:spAutoFit/>
            </a:bodyPr>
            <a:lstStyle/>
            <a:p>
              <a:r>
                <a:rPr kumimoji="1" lang="ja-JP" altLang="en-US" sz="1600" dirty="0" smtClean="0"/>
                <a:t>△地区</a:t>
              </a:r>
              <a:endParaRPr kumimoji="1" lang="ja-JP" altLang="en-US" sz="1600" dirty="0"/>
            </a:p>
          </p:txBody>
        </p:sp>
        <p:sp>
          <p:nvSpPr>
            <p:cNvPr id="35" name="テキスト ボックス 34"/>
            <p:cNvSpPr txBox="1"/>
            <p:nvPr/>
          </p:nvSpPr>
          <p:spPr>
            <a:xfrm rot="858820">
              <a:off x="6483708" y="3003804"/>
              <a:ext cx="805885" cy="315596"/>
            </a:xfrm>
            <a:prstGeom prst="rect">
              <a:avLst/>
            </a:prstGeom>
            <a:noFill/>
          </p:spPr>
          <p:txBody>
            <a:bodyPr wrap="square" rtlCol="0">
              <a:spAutoFit/>
            </a:bodyPr>
            <a:lstStyle/>
            <a:p>
              <a:r>
                <a:rPr kumimoji="1" lang="ja-JP" altLang="en-US" sz="1600" dirty="0" smtClean="0"/>
                <a:t>◇地区</a:t>
              </a:r>
              <a:endParaRPr kumimoji="1" lang="ja-JP" altLang="en-US" sz="1600" dirty="0"/>
            </a:p>
          </p:txBody>
        </p:sp>
        <p:sp>
          <p:nvSpPr>
            <p:cNvPr id="36" name="テキスト ボックス 35"/>
            <p:cNvSpPr txBox="1"/>
            <p:nvPr/>
          </p:nvSpPr>
          <p:spPr>
            <a:xfrm rot="18366166">
              <a:off x="4647902" y="2274633"/>
              <a:ext cx="843365" cy="338554"/>
            </a:xfrm>
            <a:prstGeom prst="rect">
              <a:avLst/>
            </a:prstGeom>
            <a:noFill/>
          </p:spPr>
          <p:txBody>
            <a:bodyPr wrap="square" rtlCol="0">
              <a:spAutoFit/>
            </a:bodyPr>
            <a:lstStyle/>
            <a:p>
              <a:r>
                <a:rPr kumimoji="1" lang="ja-JP" altLang="en-US" sz="1600" dirty="0" smtClean="0"/>
                <a:t>◎地区</a:t>
              </a:r>
              <a:endParaRPr kumimoji="1" lang="ja-JP" altLang="en-US" sz="1600" dirty="0"/>
            </a:p>
          </p:txBody>
        </p:sp>
        <p:sp>
          <p:nvSpPr>
            <p:cNvPr id="37" name="テキスト ボックス 36"/>
            <p:cNvSpPr txBox="1"/>
            <p:nvPr/>
          </p:nvSpPr>
          <p:spPr>
            <a:xfrm rot="858820">
              <a:off x="5076457" y="2926571"/>
              <a:ext cx="839036" cy="315596"/>
            </a:xfrm>
            <a:prstGeom prst="rect">
              <a:avLst/>
            </a:prstGeom>
            <a:noFill/>
          </p:spPr>
          <p:txBody>
            <a:bodyPr wrap="square" rtlCol="0">
              <a:spAutoFit/>
            </a:bodyPr>
            <a:lstStyle/>
            <a:p>
              <a:r>
                <a:rPr kumimoji="1" lang="ja-JP" altLang="en-US" sz="1600" dirty="0" smtClean="0"/>
                <a:t>▽地区</a:t>
              </a:r>
              <a:endParaRPr kumimoji="1" lang="ja-JP" altLang="en-US" sz="1600" dirty="0"/>
            </a:p>
          </p:txBody>
        </p:sp>
        <p:sp>
          <p:nvSpPr>
            <p:cNvPr id="38" name="テキスト ボックス 37"/>
            <p:cNvSpPr txBox="1"/>
            <p:nvPr/>
          </p:nvSpPr>
          <p:spPr>
            <a:xfrm rot="21130188">
              <a:off x="5268706" y="3773440"/>
              <a:ext cx="957567" cy="315596"/>
            </a:xfrm>
            <a:prstGeom prst="rect">
              <a:avLst/>
            </a:prstGeom>
            <a:noFill/>
          </p:spPr>
          <p:txBody>
            <a:bodyPr wrap="square" rtlCol="0">
              <a:spAutoFit/>
            </a:bodyPr>
            <a:lstStyle/>
            <a:p>
              <a:r>
                <a:rPr kumimoji="1" lang="ja-JP" altLang="en-US" sz="1600" dirty="0" smtClean="0"/>
                <a:t>◇地区</a:t>
              </a:r>
              <a:endParaRPr kumimoji="1" lang="ja-JP" altLang="en-US" sz="1600" dirty="0"/>
            </a:p>
          </p:txBody>
        </p:sp>
        <p:sp>
          <p:nvSpPr>
            <p:cNvPr id="39" name="テキスト ボックス 38"/>
            <p:cNvSpPr txBox="1"/>
            <p:nvPr/>
          </p:nvSpPr>
          <p:spPr>
            <a:xfrm rot="573598">
              <a:off x="2006019" y="2045065"/>
              <a:ext cx="1133882" cy="286907"/>
            </a:xfrm>
            <a:prstGeom prst="rect">
              <a:avLst/>
            </a:prstGeom>
            <a:noFill/>
          </p:spPr>
          <p:txBody>
            <a:bodyPr wrap="square" rtlCol="0">
              <a:spAutoFit/>
            </a:bodyPr>
            <a:lstStyle/>
            <a:p>
              <a:r>
                <a:rPr kumimoji="1" lang="ja-JP" altLang="en-US" sz="1400" dirty="0" smtClean="0"/>
                <a:t>○グループ</a:t>
              </a:r>
              <a:endParaRPr kumimoji="1" lang="ja-JP" altLang="en-US" sz="1400" dirty="0"/>
            </a:p>
          </p:txBody>
        </p:sp>
        <p:sp>
          <p:nvSpPr>
            <p:cNvPr id="40" name="テキスト ボックス 39"/>
            <p:cNvSpPr txBox="1"/>
            <p:nvPr/>
          </p:nvSpPr>
          <p:spPr>
            <a:xfrm rot="1142694">
              <a:off x="2634703" y="4245856"/>
              <a:ext cx="1160450" cy="286907"/>
            </a:xfrm>
            <a:prstGeom prst="rect">
              <a:avLst/>
            </a:prstGeom>
            <a:noFill/>
          </p:spPr>
          <p:txBody>
            <a:bodyPr wrap="square" rtlCol="0">
              <a:spAutoFit/>
            </a:bodyPr>
            <a:lstStyle/>
            <a:p>
              <a:r>
                <a:rPr kumimoji="1" lang="ja-JP" altLang="en-US" sz="1400" dirty="0" smtClean="0"/>
                <a:t>▽グループ</a:t>
              </a:r>
              <a:endParaRPr kumimoji="1" lang="ja-JP" altLang="en-US" sz="1400" dirty="0"/>
            </a:p>
          </p:txBody>
        </p:sp>
        <p:sp>
          <p:nvSpPr>
            <p:cNvPr id="41" name="テキスト ボックス 40"/>
            <p:cNvSpPr txBox="1"/>
            <p:nvPr/>
          </p:nvSpPr>
          <p:spPr>
            <a:xfrm rot="21416144">
              <a:off x="948580" y="4221140"/>
              <a:ext cx="1107159" cy="286907"/>
            </a:xfrm>
            <a:prstGeom prst="rect">
              <a:avLst/>
            </a:prstGeom>
            <a:noFill/>
          </p:spPr>
          <p:txBody>
            <a:bodyPr wrap="square" rtlCol="0">
              <a:spAutoFit/>
            </a:bodyPr>
            <a:lstStyle/>
            <a:p>
              <a:r>
                <a:rPr lang="ja-JP" altLang="en-US" sz="1400" dirty="0"/>
                <a:t>◎</a:t>
              </a:r>
              <a:r>
                <a:rPr kumimoji="1" lang="ja-JP" altLang="en-US" sz="1400" dirty="0" smtClean="0"/>
                <a:t>グループ</a:t>
              </a:r>
              <a:endParaRPr kumimoji="1" lang="ja-JP" altLang="en-US" sz="1400" dirty="0"/>
            </a:p>
          </p:txBody>
        </p:sp>
        <p:sp>
          <p:nvSpPr>
            <p:cNvPr id="42" name="テキスト ボックス 41"/>
            <p:cNvSpPr txBox="1"/>
            <p:nvPr/>
          </p:nvSpPr>
          <p:spPr>
            <a:xfrm rot="19921211">
              <a:off x="467448" y="3301209"/>
              <a:ext cx="1147289" cy="286907"/>
            </a:xfrm>
            <a:prstGeom prst="rect">
              <a:avLst/>
            </a:prstGeom>
            <a:noFill/>
          </p:spPr>
          <p:txBody>
            <a:bodyPr wrap="square" rtlCol="0">
              <a:spAutoFit/>
            </a:bodyPr>
            <a:lstStyle/>
            <a:p>
              <a:r>
                <a:rPr lang="ja-JP" altLang="en-US" sz="1400" dirty="0"/>
                <a:t>□</a:t>
              </a:r>
              <a:r>
                <a:rPr kumimoji="1" lang="ja-JP" altLang="en-US" sz="1400" dirty="0" smtClean="0"/>
                <a:t>グループ</a:t>
              </a:r>
              <a:endParaRPr kumimoji="1" lang="ja-JP" altLang="en-US" sz="1400" dirty="0"/>
            </a:p>
          </p:txBody>
        </p:sp>
        <p:sp>
          <p:nvSpPr>
            <p:cNvPr id="43" name="テキスト ボックス 42"/>
            <p:cNvSpPr txBox="1"/>
            <p:nvPr/>
          </p:nvSpPr>
          <p:spPr>
            <a:xfrm rot="573598">
              <a:off x="397488" y="1806796"/>
              <a:ext cx="1069727" cy="286907"/>
            </a:xfrm>
            <a:prstGeom prst="rect">
              <a:avLst/>
            </a:prstGeom>
            <a:noFill/>
          </p:spPr>
          <p:txBody>
            <a:bodyPr wrap="square" rtlCol="0">
              <a:spAutoFit/>
            </a:bodyPr>
            <a:lstStyle/>
            <a:p>
              <a:r>
                <a:rPr kumimoji="1" lang="ja-JP" altLang="en-US" sz="1400" dirty="0" smtClean="0"/>
                <a:t>◇グループ</a:t>
              </a:r>
              <a:endParaRPr kumimoji="1" lang="ja-JP" altLang="en-US" sz="1400" dirty="0"/>
            </a:p>
          </p:txBody>
        </p:sp>
        <p:sp>
          <p:nvSpPr>
            <p:cNvPr id="44" name="テキスト ボックス 43"/>
            <p:cNvSpPr txBox="1"/>
            <p:nvPr/>
          </p:nvSpPr>
          <p:spPr>
            <a:xfrm>
              <a:off x="5792244" y="2361303"/>
              <a:ext cx="1020035" cy="315596"/>
            </a:xfrm>
            <a:prstGeom prst="rect">
              <a:avLst/>
            </a:prstGeom>
            <a:solidFill>
              <a:schemeClr val="bg1"/>
            </a:solidFill>
            <a:ln w="28575">
              <a:noFill/>
            </a:ln>
          </p:spPr>
          <p:txBody>
            <a:bodyPr wrap="square" rtlCol="0">
              <a:spAutoFit/>
            </a:bodyPr>
            <a:lstStyle/>
            <a:p>
              <a:r>
                <a:rPr kumimoji="1" lang="ja-JP" altLang="en-US" sz="1600" dirty="0" smtClean="0"/>
                <a:t>波及効果</a:t>
              </a:r>
              <a:endParaRPr kumimoji="1" lang="ja-JP" altLang="en-US" sz="1600" dirty="0"/>
            </a:p>
          </p:txBody>
        </p:sp>
        <p:sp>
          <p:nvSpPr>
            <p:cNvPr id="45" name="テキスト ボックス 44"/>
            <p:cNvSpPr txBox="1"/>
            <p:nvPr/>
          </p:nvSpPr>
          <p:spPr>
            <a:xfrm>
              <a:off x="1572444" y="3530946"/>
              <a:ext cx="1041743" cy="315596"/>
            </a:xfrm>
            <a:prstGeom prst="rect">
              <a:avLst/>
            </a:prstGeom>
            <a:solidFill>
              <a:schemeClr val="bg1"/>
            </a:solidFill>
          </p:spPr>
          <p:txBody>
            <a:bodyPr wrap="square" rtlCol="0">
              <a:spAutoFit/>
            </a:bodyPr>
            <a:lstStyle/>
            <a:p>
              <a:r>
                <a:rPr kumimoji="1" lang="ja-JP" altLang="en-US" sz="1600" dirty="0" smtClean="0"/>
                <a:t>波及効果</a:t>
              </a:r>
              <a:endParaRPr kumimoji="1" lang="ja-JP" altLang="en-US" sz="1600" dirty="0"/>
            </a:p>
          </p:txBody>
        </p:sp>
        <p:sp>
          <p:nvSpPr>
            <p:cNvPr id="46" name="正方形/長方形 45"/>
            <p:cNvSpPr/>
            <p:nvPr/>
          </p:nvSpPr>
          <p:spPr>
            <a:xfrm>
              <a:off x="2797110" y="1047777"/>
              <a:ext cx="1383030" cy="476683"/>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47" name="テキスト ボックス 46"/>
            <p:cNvSpPr txBox="1"/>
            <p:nvPr/>
          </p:nvSpPr>
          <p:spPr>
            <a:xfrm>
              <a:off x="2934270" y="1107925"/>
              <a:ext cx="1365613" cy="400110"/>
            </a:xfrm>
            <a:prstGeom prst="rect">
              <a:avLst/>
            </a:prstGeom>
            <a:noFill/>
          </p:spPr>
          <p:txBody>
            <a:bodyPr wrap="square" rtlCol="0">
              <a:spAutoFit/>
            </a:bodyPr>
            <a:lstStyle/>
            <a:p>
              <a:r>
                <a:rPr kumimoji="1" lang="ja-JP" altLang="en-US" sz="2000" dirty="0" smtClean="0"/>
                <a:t>グループ</a:t>
              </a:r>
              <a:endParaRPr kumimoji="1" lang="ja-JP" altLang="en-US" sz="2000" dirty="0"/>
            </a:p>
          </p:txBody>
        </p:sp>
        <p:sp>
          <p:nvSpPr>
            <p:cNvPr id="54" name="テキスト ボックス 53"/>
            <p:cNvSpPr txBox="1"/>
            <p:nvPr/>
          </p:nvSpPr>
          <p:spPr>
            <a:xfrm>
              <a:off x="2656108" y="1545771"/>
              <a:ext cx="1592103" cy="646331"/>
            </a:xfrm>
            <a:prstGeom prst="rect">
              <a:avLst/>
            </a:prstGeom>
            <a:noFill/>
            <a:ln w="12700">
              <a:noFill/>
            </a:ln>
          </p:spPr>
          <p:txBody>
            <a:bodyPr wrap="none" rtlCol="0">
              <a:spAutoFit/>
            </a:bodyPr>
            <a:lstStyle/>
            <a:p>
              <a:r>
                <a:rPr kumimoji="1" lang="ja-JP" altLang="en-US" dirty="0" smtClean="0"/>
                <a:t>同じ健康課題</a:t>
              </a:r>
              <a:endParaRPr kumimoji="1" lang="en-US" altLang="ja-JP" dirty="0" smtClean="0"/>
            </a:p>
            <a:p>
              <a:r>
                <a:rPr lang="ja-JP" altLang="en-US" dirty="0" smtClean="0"/>
                <a:t>　　同じ職場等</a:t>
              </a:r>
              <a:endParaRPr kumimoji="1" lang="ja-JP" altLang="en-US" dirty="0"/>
            </a:p>
          </p:txBody>
        </p:sp>
      </p:grpSp>
      <p:sp>
        <p:nvSpPr>
          <p:cNvPr id="55" name="テキスト ボックス 54"/>
          <p:cNvSpPr txBox="1"/>
          <p:nvPr/>
        </p:nvSpPr>
        <p:spPr>
          <a:xfrm>
            <a:off x="4484909" y="4659085"/>
            <a:ext cx="4267515" cy="461665"/>
          </a:xfrm>
          <a:prstGeom prst="rect">
            <a:avLst/>
          </a:prstGeom>
          <a:solidFill>
            <a:schemeClr val="bg1"/>
          </a:solidFill>
        </p:spPr>
        <p:txBody>
          <a:bodyPr wrap="none" rtlCol="0">
            <a:spAutoFit/>
          </a:bodyPr>
          <a:lstStyle/>
          <a:p>
            <a:r>
              <a:rPr kumimoji="1" lang="ja-JP" altLang="en-US" sz="2400" dirty="0" smtClean="0">
                <a:solidFill>
                  <a:srgbClr val="FF0000"/>
                </a:solidFill>
              </a:rPr>
              <a:t>グループ，地区間の交流も重要</a:t>
            </a:r>
            <a:endParaRPr kumimoji="1" lang="ja-JP" altLang="en-US" sz="2400" dirty="0">
              <a:solidFill>
                <a:srgbClr val="FF0000"/>
              </a:solidFill>
            </a:endParaRPr>
          </a:p>
        </p:txBody>
      </p:sp>
      <p:pic>
        <p:nvPicPr>
          <p:cNvPr id="48" name="2-6-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656637" y="6370637"/>
            <a:ext cx="487363" cy="487363"/>
          </a:xfrm>
          <a:prstGeom prst="rect">
            <a:avLst/>
          </a:prstGeom>
        </p:spPr>
      </p:pic>
      <p:pic>
        <p:nvPicPr>
          <p:cNvPr id="49" name="2-6-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656637" y="6370637"/>
            <a:ext cx="487363" cy="487363"/>
          </a:xfrm>
          <a:prstGeom prst="rect">
            <a:avLst/>
          </a:prstGeom>
        </p:spPr>
      </p:pic>
      <p:pic>
        <p:nvPicPr>
          <p:cNvPr id="50" name="2-6-3.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8656637" y="6370637"/>
            <a:ext cx="487363" cy="487363"/>
          </a:xfrm>
          <a:prstGeom prst="rect">
            <a:avLst/>
          </a:prstGeom>
        </p:spPr>
      </p:pic>
      <p:pic>
        <p:nvPicPr>
          <p:cNvPr id="51" name="2-6-4.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8656637" y="6370637"/>
            <a:ext cx="487363" cy="487363"/>
          </a:xfrm>
          <a:prstGeom prst="rect">
            <a:avLst/>
          </a:prstGeom>
        </p:spPr>
      </p:pic>
      <p:pic>
        <p:nvPicPr>
          <p:cNvPr id="56" name="2-6-5.wm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2105616979"/>
      </p:ext>
    </p:extLst>
  </p:cSld>
  <p:clrMapOvr>
    <a:masterClrMapping/>
  </p:clrMapOvr>
  <mc:AlternateContent xmlns:mc="http://schemas.openxmlformats.org/markup-compatibility/2006" xmlns:p14="http://schemas.microsoft.com/office/powerpoint/2010/main">
    <mc:Choice Requires="p14">
      <p:transition spd="slow" p14:dur="2000" advTm="89159"/>
    </mc:Choice>
    <mc:Fallback xmlns="">
      <p:transition spd="slow" advTm="89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690" fill="hold"/>
                                        <p:tgtEl>
                                          <p:spTgt spid="48"/>
                                        </p:tgtEl>
                                      </p:cBhvr>
                                    </p:cmd>
                                  </p:childTnLst>
                                </p:cTn>
                              </p:par>
                              <p:par>
                                <p:cTn id="7" presetID="10" presetClass="entr" presetSubtype="0" fill="hold" nodeType="withEffect">
                                  <p:stCondLst>
                                    <p:cond delay="6000"/>
                                  </p:stCondLst>
                                  <p:childTnLst>
                                    <p:set>
                                      <p:cBhvr>
                                        <p:cTn id="8" dur="1" fill="hold">
                                          <p:stCondLst>
                                            <p:cond delay="0"/>
                                          </p:stCondLst>
                                        </p:cTn>
                                        <p:tgtEl>
                                          <p:spTgt spid="57"/>
                                        </p:tgtEl>
                                        <p:attrNameLst>
                                          <p:attrName>style.visibility</p:attrName>
                                        </p:attrNameLst>
                                      </p:cBhvr>
                                      <p:to>
                                        <p:strVal val="visible"/>
                                      </p:to>
                                    </p:set>
                                    <p:animEffect transition="in" filter="fade">
                                      <p:cBhvr>
                                        <p:cTn id="9" dur="500"/>
                                        <p:tgtEl>
                                          <p:spTgt spid="57"/>
                                        </p:tgtEl>
                                      </p:cBhvr>
                                    </p:animEffect>
                                  </p:childTnLst>
                                </p:cTn>
                              </p:par>
                            </p:childTnLst>
                          </p:cTn>
                        </p:par>
                        <p:par>
                          <p:cTn id="10" fill="hold">
                            <p:stCondLst>
                              <p:cond delay="19690"/>
                            </p:stCondLst>
                            <p:childTnLst>
                              <p:par>
                                <p:cTn id="11" presetID="1" presetClass="mediacall" presetSubtype="0" fill="hold" nodeType="afterEffect">
                                  <p:stCondLst>
                                    <p:cond delay="0"/>
                                  </p:stCondLst>
                                  <p:childTnLst>
                                    <p:cmd type="call" cmd="playFrom(0.0)">
                                      <p:cBhvr>
                                        <p:cTn id="12" dur="20340" fill="hold"/>
                                        <p:tgtEl>
                                          <p:spTgt spid="49"/>
                                        </p:tgtEl>
                                      </p:cBhvr>
                                    </p:cmd>
                                  </p:childTnLst>
                                </p:cTn>
                              </p:par>
                            </p:childTnLst>
                          </p:cTn>
                        </p:par>
                        <p:par>
                          <p:cTn id="13" fill="hold">
                            <p:stCondLst>
                              <p:cond delay="40030"/>
                            </p:stCondLst>
                            <p:childTnLst>
                              <p:par>
                                <p:cTn id="14" presetID="1" presetClass="mediacall" presetSubtype="0" fill="hold" nodeType="afterEffect">
                                  <p:stCondLst>
                                    <p:cond delay="0"/>
                                  </p:stCondLst>
                                  <p:childTnLst>
                                    <p:cmd type="call" cmd="playFrom(0.0)">
                                      <p:cBhvr>
                                        <p:cTn id="15" dur="12956" fill="hold"/>
                                        <p:tgtEl>
                                          <p:spTgt spid="50"/>
                                        </p:tgtEl>
                                      </p:cBhvr>
                                    </p:cmd>
                                  </p:childTnLst>
                                </p:cTn>
                              </p:par>
                              <p:par>
                                <p:cTn id="16" presetID="10" presetClass="entr" presetSubtype="0" fill="hold" grpId="0"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500"/>
                                        <p:tgtEl>
                                          <p:spTgt spid="52"/>
                                        </p:tgtEl>
                                      </p:cBhvr>
                                    </p:animEffect>
                                  </p:childTnLst>
                                </p:cTn>
                              </p:par>
                            </p:childTnLst>
                          </p:cTn>
                        </p:par>
                        <p:par>
                          <p:cTn id="19" fill="hold">
                            <p:stCondLst>
                              <p:cond delay="52986"/>
                            </p:stCondLst>
                            <p:childTnLst>
                              <p:par>
                                <p:cTn id="20" presetID="1" presetClass="mediacall" presetSubtype="0" fill="hold" nodeType="afterEffect">
                                  <p:stCondLst>
                                    <p:cond delay="0"/>
                                  </p:stCondLst>
                                  <p:childTnLst>
                                    <p:cmd type="call" cmd="playFrom(0.0)">
                                      <p:cBhvr>
                                        <p:cTn id="21" dur="20340" fill="hold"/>
                                        <p:tgtEl>
                                          <p:spTgt spid="51"/>
                                        </p:tgtEl>
                                      </p:cBhvr>
                                    </p:cmd>
                                  </p:childTnLst>
                                </p:cTn>
                              </p:par>
                            </p:childTnLst>
                          </p:cTn>
                        </p:par>
                        <p:par>
                          <p:cTn id="22" fill="hold">
                            <p:stCondLst>
                              <p:cond delay="73326"/>
                            </p:stCondLst>
                            <p:childTnLst>
                              <p:par>
                                <p:cTn id="23" presetID="1" presetClass="mediacall" presetSubtype="0" fill="hold" nodeType="afterEffect">
                                  <p:stCondLst>
                                    <p:cond delay="0"/>
                                  </p:stCondLst>
                                  <p:childTnLst>
                                    <p:cmd type="call" cmd="playFrom(0.0)">
                                      <p:cBhvr>
                                        <p:cTn id="24" dur="15696" fill="hold"/>
                                        <p:tgtEl>
                                          <p:spTgt spid="56"/>
                                        </p:tgtEl>
                                      </p:cBhvr>
                                    </p:cmd>
                                  </p:childTnLst>
                                </p:cTn>
                              </p:par>
                              <p:par>
                                <p:cTn id="25" presetID="10" presetClass="entr" presetSubtype="0" fill="hold" grpId="0" nodeType="withEffect">
                                  <p:stCondLst>
                                    <p:cond delay="100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par>
                                <p:cTn id="28" presetID="10" presetClass="entr" presetSubtype="0" fill="hold" grpId="0" nodeType="withEffect">
                                  <p:stCondLst>
                                    <p:cond delay="1200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48"/>
                </p:tgtEl>
              </p:cMediaNode>
            </p:audio>
            <p:audio>
              <p:cMediaNode vol="80000">
                <p:cTn id="32" fill="hold" display="0">
                  <p:stCondLst>
                    <p:cond delay="indefinite"/>
                  </p:stCondLst>
                  <p:endCondLst>
                    <p:cond evt="onStopAudio" delay="0">
                      <p:tgtEl>
                        <p:sldTgt/>
                      </p:tgtEl>
                    </p:cond>
                  </p:endCondLst>
                </p:cTn>
                <p:tgtEl>
                  <p:spTgt spid="49"/>
                </p:tgtEl>
              </p:cMediaNode>
            </p:audio>
            <p:audio>
              <p:cMediaNode vol="80000">
                <p:cTn id="33" fill="hold" display="0">
                  <p:stCondLst>
                    <p:cond delay="indefinite"/>
                  </p:stCondLst>
                  <p:endCondLst>
                    <p:cond evt="onStopAudio" delay="0">
                      <p:tgtEl>
                        <p:sldTgt/>
                      </p:tgtEl>
                    </p:cond>
                  </p:endCondLst>
                </p:cTn>
                <p:tgtEl>
                  <p:spTgt spid="50"/>
                </p:tgtEl>
              </p:cMediaNode>
            </p:audio>
            <p:audio>
              <p:cMediaNode vol="80000">
                <p:cTn id="34" fill="hold" display="0">
                  <p:stCondLst>
                    <p:cond delay="indefinite"/>
                  </p:stCondLst>
                  <p:endCondLst>
                    <p:cond evt="onStopAudio" delay="0">
                      <p:tgtEl>
                        <p:sldTgt/>
                      </p:tgtEl>
                    </p:cond>
                  </p:endCondLst>
                </p:cTn>
                <p:tgtEl>
                  <p:spTgt spid="51"/>
                </p:tgtEl>
              </p:cMediaNode>
            </p:audio>
            <p:audio>
              <p:cMediaNode vol="80000">
                <p:cTn id="35" fill="hold" display="0">
                  <p:stCondLst>
                    <p:cond delay="indefinite"/>
                  </p:stCondLst>
                  <p:endCondLst>
                    <p:cond evt="onStopAudio" delay="0">
                      <p:tgtEl>
                        <p:sldTgt/>
                      </p:tgtEl>
                    </p:cond>
                  </p:endCondLst>
                </p:cTn>
                <p:tgtEl>
                  <p:spTgt spid="56"/>
                </p:tgtEl>
              </p:cMediaNode>
            </p:audio>
          </p:childTnLst>
        </p:cTn>
      </p:par>
    </p:tnLst>
    <p:bldLst>
      <p:bldP spid="52" grpId="0"/>
      <p:bldP spid="53" grpId="0"/>
      <p:bldP spid="55" grpId="0" animBg="1"/>
    </p:bldLst>
  </p:timing>
  <p:extLst>
    <p:ext uri="{E180D4A7-C9FB-4DFB-919C-405C955672EB}">
      <p14:showEvtLst xmlns:p14="http://schemas.microsoft.com/office/powerpoint/2010/main">
        <p14:playEvt time="0" objId="48"/>
        <p14:playEvt time="19691" objId="49"/>
        <p14:stopEvt time="19782" objId="48"/>
        <p14:playEvt time="40030" objId="50"/>
        <p14:stopEvt time="40092" objId="49"/>
        <p14:playEvt time="52986" objId="51"/>
        <p14:stopEvt time="53035" objId="50"/>
        <p14:playEvt time="73326" objId="56"/>
        <p14:stopEvt time="73371" objId="51"/>
        <p14:stopEvt time="89077" objId="56"/>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95486"/>
            <a:ext cx="8229600" cy="1143000"/>
          </a:xfrm>
        </p:spPr>
        <p:txBody>
          <a:bodyPr>
            <a:normAutofit/>
          </a:bodyPr>
          <a:lstStyle/>
          <a:p>
            <a:r>
              <a:rPr kumimoji="1" lang="ja-JP" altLang="en-US" sz="3600" dirty="0" smtClean="0">
                <a:solidFill>
                  <a:srgbClr val="FF0000"/>
                </a:solidFill>
              </a:rPr>
              <a:t>ＯＢ会方式の立ち上げ</a:t>
            </a:r>
            <a:endParaRPr kumimoji="1" lang="ja-JP" altLang="en-US" sz="3600" dirty="0">
              <a:solidFill>
                <a:srgbClr val="FF0000"/>
              </a:solidFill>
            </a:endParaRPr>
          </a:p>
        </p:txBody>
      </p:sp>
      <p:grpSp>
        <p:nvGrpSpPr>
          <p:cNvPr id="31" name="グループ化 30"/>
          <p:cNvGrpSpPr/>
          <p:nvPr/>
        </p:nvGrpSpPr>
        <p:grpSpPr>
          <a:xfrm>
            <a:off x="86532" y="1005764"/>
            <a:ext cx="8942248" cy="3680536"/>
            <a:chOff x="86532" y="1005764"/>
            <a:chExt cx="8942248" cy="3883126"/>
          </a:xfrm>
        </p:grpSpPr>
        <p:sp>
          <p:nvSpPr>
            <p:cNvPr id="3" name="円/楕円 2"/>
            <p:cNvSpPr/>
            <p:nvPr/>
          </p:nvSpPr>
          <p:spPr>
            <a:xfrm>
              <a:off x="200915" y="1015955"/>
              <a:ext cx="4222643" cy="1154423"/>
            </a:xfrm>
            <a:prstGeom prst="ellipse">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4766672" y="1005764"/>
              <a:ext cx="4237149" cy="1095393"/>
            </a:xfrm>
            <a:prstGeom prst="rect">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5352785" y="2706443"/>
              <a:ext cx="2356835" cy="566671"/>
            </a:xfrm>
            <a:prstGeom prst="rect">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5352785" y="3559022"/>
              <a:ext cx="2356749" cy="566671"/>
            </a:xfrm>
            <a:prstGeom prst="rect">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5065858" y="1177697"/>
              <a:ext cx="2591421" cy="830997"/>
            </a:xfrm>
            <a:prstGeom prst="rect">
              <a:avLst/>
            </a:prstGeom>
            <a:noFill/>
          </p:spPr>
          <p:txBody>
            <a:bodyPr wrap="square" rtlCol="0">
              <a:spAutoFit/>
            </a:bodyPr>
            <a:lstStyle/>
            <a:p>
              <a:r>
                <a:rPr kumimoji="1" lang="ja-JP" altLang="en-US" sz="2400" dirty="0" smtClean="0"/>
                <a:t>糖尿病友の会</a:t>
              </a:r>
              <a:endParaRPr kumimoji="1" lang="en-US" altLang="ja-JP" sz="2400" dirty="0" smtClean="0"/>
            </a:p>
            <a:p>
              <a:r>
                <a:rPr lang="ja-JP" altLang="en-US" sz="2400" dirty="0"/>
                <a:t>　</a:t>
              </a:r>
              <a:r>
                <a:rPr kumimoji="1" lang="ja-JP" altLang="en-US" sz="2400" dirty="0" smtClean="0"/>
                <a:t>楽しく歩こう会等</a:t>
              </a:r>
              <a:endParaRPr kumimoji="1" lang="ja-JP" altLang="en-US" sz="2400" dirty="0"/>
            </a:p>
          </p:txBody>
        </p:sp>
        <p:sp>
          <p:nvSpPr>
            <p:cNvPr id="8" name="正方形/長方形 7"/>
            <p:cNvSpPr/>
            <p:nvPr/>
          </p:nvSpPr>
          <p:spPr>
            <a:xfrm>
              <a:off x="5352785" y="4322219"/>
              <a:ext cx="2356834" cy="566671"/>
            </a:xfrm>
            <a:prstGeom prst="rect">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5812267" y="2828425"/>
              <a:ext cx="1880313" cy="369332"/>
            </a:xfrm>
            <a:prstGeom prst="rect">
              <a:avLst/>
            </a:prstGeom>
            <a:solidFill>
              <a:schemeClr val="accent4">
                <a:lumMod val="20000"/>
                <a:lumOff val="80000"/>
              </a:schemeClr>
            </a:solidFill>
          </p:spPr>
          <p:txBody>
            <a:bodyPr wrap="square" rtlCol="0">
              <a:spAutoFit/>
            </a:bodyPr>
            <a:lstStyle/>
            <a:p>
              <a:r>
                <a:rPr kumimoji="1" lang="ja-JP" altLang="en-US" dirty="0" smtClean="0"/>
                <a:t>○年度教室</a:t>
              </a:r>
              <a:endParaRPr kumimoji="1" lang="ja-JP" altLang="en-US" dirty="0"/>
            </a:p>
          </p:txBody>
        </p:sp>
        <p:sp>
          <p:nvSpPr>
            <p:cNvPr id="10" name="テキスト ボックス 9"/>
            <p:cNvSpPr txBox="1"/>
            <p:nvPr/>
          </p:nvSpPr>
          <p:spPr>
            <a:xfrm>
              <a:off x="5812267" y="3691856"/>
              <a:ext cx="1549715" cy="369332"/>
            </a:xfrm>
            <a:prstGeom prst="rect">
              <a:avLst/>
            </a:prstGeom>
            <a:solidFill>
              <a:schemeClr val="accent4">
                <a:lumMod val="20000"/>
                <a:lumOff val="80000"/>
              </a:schemeClr>
            </a:solidFill>
          </p:spPr>
          <p:txBody>
            <a:bodyPr wrap="square" rtlCol="0">
              <a:spAutoFit/>
            </a:bodyPr>
            <a:lstStyle/>
            <a:p>
              <a:r>
                <a:rPr kumimoji="1" lang="ja-JP" altLang="en-US" dirty="0" smtClean="0"/>
                <a:t>◇年度教室</a:t>
              </a:r>
              <a:endParaRPr kumimoji="1" lang="ja-JP" altLang="en-US" dirty="0"/>
            </a:p>
          </p:txBody>
        </p:sp>
        <p:sp>
          <p:nvSpPr>
            <p:cNvPr id="11" name="テキスト ボックス 10"/>
            <p:cNvSpPr txBox="1"/>
            <p:nvPr/>
          </p:nvSpPr>
          <p:spPr>
            <a:xfrm>
              <a:off x="5812267" y="4427372"/>
              <a:ext cx="1708596" cy="369332"/>
            </a:xfrm>
            <a:prstGeom prst="rect">
              <a:avLst/>
            </a:prstGeom>
            <a:solidFill>
              <a:schemeClr val="accent4">
                <a:lumMod val="20000"/>
                <a:lumOff val="80000"/>
              </a:schemeClr>
            </a:solidFill>
            <a:ln>
              <a:noFill/>
            </a:ln>
          </p:spPr>
          <p:txBody>
            <a:bodyPr wrap="square" rtlCol="0">
              <a:spAutoFit/>
            </a:bodyPr>
            <a:lstStyle/>
            <a:p>
              <a:r>
                <a:rPr kumimoji="1" lang="ja-JP" altLang="en-US" dirty="0" smtClean="0"/>
                <a:t>△年度教室</a:t>
              </a:r>
              <a:endParaRPr kumimoji="1" lang="ja-JP" altLang="en-US" dirty="0"/>
            </a:p>
          </p:txBody>
        </p:sp>
        <p:cxnSp>
          <p:nvCxnSpPr>
            <p:cNvPr id="12" name="カギ線コネクタ 11"/>
            <p:cNvCxnSpPr>
              <a:stCxn id="5" idx="3"/>
            </p:cNvCxnSpPr>
            <p:nvPr/>
          </p:nvCxnSpPr>
          <p:spPr>
            <a:xfrm flipV="1">
              <a:off x="7709620" y="1896147"/>
              <a:ext cx="193058" cy="1093632"/>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カギ線コネクタ 12"/>
            <p:cNvCxnSpPr/>
            <p:nvPr/>
          </p:nvCxnSpPr>
          <p:spPr>
            <a:xfrm flipV="1">
              <a:off x="7734343" y="1468478"/>
              <a:ext cx="830689" cy="3137076"/>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905854" y="1382970"/>
              <a:ext cx="2969451" cy="461665"/>
            </a:xfrm>
            <a:prstGeom prst="rect">
              <a:avLst/>
            </a:prstGeom>
            <a:noFill/>
          </p:spPr>
          <p:txBody>
            <a:bodyPr wrap="square" rtlCol="0">
              <a:spAutoFit/>
            </a:bodyPr>
            <a:lstStyle/>
            <a:p>
              <a:r>
                <a:rPr kumimoji="1" lang="ja-JP" altLang="en-US" sz="2400" dirty="0" smtClean="0"/>
                <a:t>食生活改善推進員等</a:t>
              </a:r>
              <a:endParaRPr kumimoji="1" lang="ja-JP" altLang="en-US" sz="2400" dirty="0"/>
            </a:p>
          </p:txBody>
        </p:sp>
        <p:sp>
          <p:nvSpPr>
            <p:cNvPr id="15" name="正方形/長方形 14"/>
            <p:cNvSpPr/>
            <p:nvPr/>
          </p:nvSpPr>
          <p:spPr>
            <a:xfrm>
              <a:off x="1902514" y="2861539"/>
              <a:ext cx="2356835" cy="566671"/>
            </a:xfrm>
            <a:prstGeom prst="rect">
              <a:avLst/>
            </a:prstGeom>
            <a:solidFill>
              <a:srgbClr val="CC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1902515" y="3599934"/>
              <a:ext cx="2356835" cy="566671"/>
            </a:xfrm>
            <a:prstGeom prst="rect">
              <a:avLst/>
            </a:prstGeom>
            <a:solidFill>
              <a:srgbClr val="CC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1902516" y="4322219"/>
              <a:ext cx="2356835" cy="566671"/>
            </a:xfrm>
            <a:prstGeom prst="rect">
              <a:avLst/>
            </a:prstGeom>
            <a:solidFill>
              <a:srgbClr val="CC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2131325" y="2977809"/>
              <a:ext cx="1951147" cy="369332"/>
            </a:xfrm>
            <a:prstGeom prst="rect">
              <a:avLst/>
            </a:prstGeom>
            <a:solidFill>
              <a:srgbClr val="CCFF99"/>
            </a:solidFill>
          </p:spPr>
          <p:txBody>
            <a:bodyPr wrap="square" rtlCol="0">
              <a:spAutoFit/>
            </a:bodyPr>
            <a:lstStyle/>
            <a:p>
              <a:r>
                <a:rPr kumimoji="1" lang="ja-JP" altLang="en-US" dirty="0" smtClean="0"/>
                <a:t>○年度養成講座</a:t>
              </a:r>
              <a:endParaRPr kumimoji="1" lang="ja-JP" altLang="en-US" dirty="0"/>
            </a:p>
          </p:txBody>
        </p:sp>
        <p:sp>
          <p:nvSpPr>
            <p:cNvPr id="19" name="テキスト ボックス 18"/>
            <p:cNvSpPr txBox="1"/>
            <p:nvPr/>
          </p:nvSpPr>
          <p:spPr>
            <a:xfrm>
              <a:off x="2131325" y="3710471"/>
              <a:ext cx="1951147" cy="369332"/>
            </a:xfrm>
            <a:prstGeom prst="rect">
              <a:avLst/>
            </a:prstGeom>
            <a:solidFill>
              <a:srgbClr val="CCFF99"/>
            </a:solidFill>
          </p:spPr>
          <p:txBody>
            <a:bodyPr wrap="square" rtlCol="0">
              <a:spAutoFit/>
            </a:bodyPr>
            <a:lstStyle/>
            <a:p>
              <a:r>
                <a:rPr kumimoji="1" lang="ja-JP" altLang="en-US" dirty="0" smtClean="0"/>
                <a:t>◇年度養成講座</a:t>
              </a:r>
              <a:endParaRPr kumimoji="1" lang="ja-JP" altLang="en-US" dirty="0"/>
            </a:p>
          </p:txBody>
        </p:sp>
        <p:sp>
          <p:nvSpPr>
            <p:cNvPr id="20" name="テキスト ボックス 19"/>
            <p:cNvSpPr txBox="1"/>
            <p:nvPr/>
          </p:nvSpPr>
          <p:spPr>
            <a:xfrm>
              <a:off x="2131325" y="4418961"/>
              <a:ext cx="1951147" cy="369332"/>
            </a:xfrm>
            <a:prstGeom prst="rect">
              <a:avLst/>
            </a:prstGeom>
            <a:solidFill>
              <a:srgbClr val="CCFF99"/>
            </a:solidFill>
          </p:spPr>
          <p:txBody>
            <a:bodyPr wrap="square" rtlCol="0">
              <a:spAutoFit/>
            </a:bodyPr>
            <a:lstStyle/>
            <a:p>
              <a:r>
                <a:rPr kumimoji="1" lang="ja-JP" altLang="en-US" dirty="0" smtClean="0"/>
                <a:t>△年度養成講座</a:t>
              </a:r>
              <a:endParaRPr kumimoji="1" lang="ja-JP" altLang="en-US" dirty="0"/>
            </a:p>
          </p:txBody>
        </p:sp>
        <p:cxnSp>
          <p:nvCxnSpPr>
            <p:cNvPr id="21" name="カギ線コネクタ 20"/>
            <p:cNvCxnSpPr>
              <a:stCxn id="15" idx="1"/>
            </p:cNvCxnSpPr>
            <p:nvPr/>
          </p:nvCxnSpPr>
          <p:spPr>
            <a:xfrm rot="10800000">
              <a:off x="1653790" y="2002953"/>
              <a:ext cx="248724" cy="1141923"/>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カギ線コネクタ 21"/>
            <p:cNvCxnSpPr>
              <a:stCxn id="16" idx="1"/>
            </p:cNvCxnSpPr>
            <p:nvPr/>
          </p:nvCxnSpPr>
          <p:spPr>
            <a:xfrm rot="10800000">
              <a:off x="1272261" y="1945164"/>
              <a:ext cx="630254" cy="1938106"/>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カギ線コネクタ 22"/>
            <p:cNvCxnSpPr>
              <a:stCxn id="17" idx="1"/>
            </p:cNvCxnSpPr>
            <p:nvPr/>
          </p:nvCxnSpPr>
          <p:spPr>
            <a:xfrm rot="10800000">
              <a:off x="915692" y="1575915"/>
              <a:ext cx="986825" cy="3029641"/>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円/楕円 23"/>
            <p:cNvSpPr/>
            <p:nvPr/>
          </p:nvSpPr>
          <p:spPr>
            <a:xfrm>
              <a:off x="960537" y="2210802"/>
              <a:ext cx="1355075" cy="560232"/>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推進員</a:t>
              </a:r>
              <a:endParaRPr kumimoji="1" lang="ja-JP" altLang="en-US" dirty="0">
                <a:solidFill>
                  <a:schemeClr val="tx1"/>
                </a:solidFill>
              </a:endParaRPr>
            </a:p>
          </p:txBody>
        </p:sp>
        <p:cxnSp>
          <p:nvCxnSpPr>
            <p:cNvPr id="25" name="カギ線コネクタ 24"/>
            <p:cNvCxnSpPr>
              <a:stCxn id="6" idx="3"/>
            </p:cNvCxnSpPr>
            <p:nvPr/>
          </p:nvCxnSpPr>
          <p:spPr>
            <a:xfrm flipV="1">
              <a:off x="7709534" y="1593166"/>
              <a:ext cx="489443" cy="2249192"/>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円/楕円 25"/>
            <p:cNvSpPr/>
            <p:nvPr/>
          </p:nvSpPr>
          <p:spPr>
            <a:xfrm>
              <a:off x="7435006" y="2144821"/>
              <a:ext cx="914400" cy="560232"/>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ＯＢ</a:t>
              </a:r>
              <a:endParaRPr kumimoji="1" lang="ja-JP" altLang="en-US" dirty="0">
                <a:solidFill>
                  <a:schemeClr val="tx1"/>
                </a:solidFill>
              </a:endParaRPr>
            </a:p>
          </p:txBody>
        </p:sp>
        <p:sp>
          <p:nvSpPr>
            <p:cNvPr id="27" name="円/楕円 26"/>
            <p:cNvSpPr/>
            <p:nvPr/>
          </p:nvSpPr>
          <p:spPr>
            <a:xfrm>
              <a:off x="473958" y="3101334"/>
              <a:ext cx="1355075" cy="560232"/>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推進員</a:t>
              </a:r>
              <a:endParaRPr kumimoji="1" lang="ja-JP" altLang="en-US" dirty="0">
                <a:solidFill>
                  <a:schemeClr val="tx1"/>
                </a:solidFill>
              </a:endParaRPr>
            </a:p>
          </p:txBody>
        </p:sp>
        <p:sp>
          <p:nvSpPr>
            <p:cNvPr id="28" name="円/楕円 27"/>
            <p:cNvSpPr/>
            <p:nvPr/>
          </p:nvSpPr>
          <p:spPr>
            <a:xfrm>
              <a:off x="86532" y="3936779"/>
              <a:ext cx="1355075" cy="560232"/>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推進員</a:t>
              </a:r>
              <a:endParaRPr kumimoji="1" lang="ja-JP" altLang="en-US" dirty="0">
                <a:solidFill>
                  <a:schemeClr val="tx1"/>
                </a:solidFill>
              </a:endParaRPr>
            </a:p>
          </p:txBody>
        </p:sp>
        <p:sp>
          <p:nvSpPr>
            <p:cNvPr id="29" name="円/楕円 28"/>
            <p:cNvSpPr/>
            <p:nvPr/>
          </p:nvSpPr>
          <p:spPr>
            <a:xfrm>
              <a:off x="7752659" y="2991284"/>
              <a:ext cx="914400" cy="560232"/>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ＯＢ</a:t>
              </a:r>
              <a:endParaRPr kumimoji="1" lang="ja-JP" altLang="en-US" dirty="0">
                <a:solidFill>
                  <a:schemeClr val="tx1"/>
                </a:solidFill>
              </a:endParaRPr>
            </a:p>
          </p:txBody>
        </p:sp>
        <p:sp>
          <p:nvSpPr>
            <p:cNvPr id="30" name="円/楕円 29"/>
            <p:cNvSpPr/>
            <p:nvPr/>
          </p:nvSpPr>
          <p:spPr>
            <a:xfrm>
              <a:off x="8114380" y="3881814"/>
              <a:ext cx="914400" cy="560232"/>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ＯＢ</a:t>
              </a:r>
              <a:endParaRPr kumimoji="1" lang="ja-JP" altLang="en-US" dirty="0">
                <a:solidFill>
                  <a:schemeClr val="tx1"/>
                </a:solidFill>
              </a:endParaRPr>
            </a:p>
          </p:txBody>
        </p:sp>
      </p:grpSp>
      <p:sp>
        <p:nvSpPr>
          <p:cNvPr id="32" name="正方形/長方形 31"/>
          <p:cNvSpPr/>
          <p:nvPr/>
        </p:nvSpPr>
        <p:spPr>
          <a:xfrm>
            <a:off x="304801" y="4763457"/>
            <a:ext cx="8588833" cy="1477328"/>
          </a:xfrm>
          <a:prstGeom prst="rect">
            <a:avLst/>
          </a:prstGeom>
        </p:spPr>
        <p:txBody>
          <a:bodyPr wrap="square">
            <a:spAutoFit/>
          </a:bodyPr>
          <a:lstStyle/>
          <a:p>
            <a:pPr>
              <a:spcAft>
                <a:spcPts val="600"/>
              </a:spcAft>
            </a:pPr>
            <a:r>
              <a:rPr lang="ja-JP" altLang="en-US" sz="2000" dirty="0">
                <a:solidFill>
                  <a:srgbClr val="0000FF"/>
                </a:solidFill>
              </a:rPr>
              <a:t>教室</a:t>
            </a:r>
            <a:r>
              <a:rPr lang="ja-JP" altLang="en-US" sz="2000" dirty="0" smtClean="0">
                <a:solidFill>
                  <a:srgbClr val="0000FF"/>
                </a:solidFill>
              </a:rPr>
              <a:t>を企画する</a:t>
            </a:r>
            <a:r>
              <a:rPr lang="ja-JP" altLang="en-US" sz="2000" dirty="0">
                <a:solidFill>
                  <a:srgbClr val="0000FF"/>
                </a:solidFill>
              </a:rPr>
              <a:t>段階から，教室終了後にＯＢ会として活動することを念頭に</a:t>
            </a:r>
            <a:r>
              <a:rPr lang="ja-JP" altLang="en-US" sz="2000" dirty="0" smtClean="0">
                <a:solidFill>
                  <a:srgbClr val="0000FF"/>
                </a:solidFill>
              </a:rPr>
              <a:t>置く</a:t>
            </a:r>
            <a:r>
              <a:rPr lang="ja-JP" altLang="en-US" sz="2000" dirty="0" smtClean="0"/>
              <a:t>。</a:t>
            </a:r>
            <a:endParaRPr lang="en-US" altLang="ja-JP" sz="2000" b="1" dirty="0">
              <a:solidFill>
                <a:srgbClr val="0000FF"/>
              </a:solidFill>
            </a:endParaRPr>
          </a:p>
          <a:p>
            <a:pPr>
              <a:spcAft>
                <a:spcPts val="600"/>
              </a:spcAft>
            </a:pPr>
            <a:r>
              <a:rPr lang="ja-JP" altLang="ja-JP" sz="2000" dirty="0" smtClean="0">
                <a:solidFill>
                  <a:srgbClr val="0000FF"/>
                </a:solidFill>
              </a:rPr>
              <a:t>参加者</a:t>
            </a:r>
            <a:r>
              <a:rPr lang="ja-JP" altLang="ja-JP" sz="2000" dirty="0">
                <a:solidFill>
                  <a:srgbClr val="0000FF"/>
                </a:solidFill>
              </a:rPr>
              <a:t>と行政が，学習カリキュラムなどを一緒</a:t>
            </a:r>
            <a:r>
              <a:rPr lang="ja-JP" altLang="ja-JP" sz="2000" dirty="0" smtClean="0">
                <a:solidFill>
                  <a:srgbClr val="0000FF"/>
                </a:solidFill>
              </a:rPr>
              <a:t>に企画</a:t>
            </a:r>
            <a:r>
              <a:rPr lang="ja-JP" altLang="en-US" sz="2000" dirty="0" smtClean="0">
                <a:solidFill>
                  <a:srgbClr val="0000FF"/>
                </a:solidFill>
              </a:rPr>
              <a:t>，</a:t>
            </a:r>
            <a:r>
              <a:rPr lang="ja-JP" altLang="ja-JP" sz="2000" dirty="0" smtClean="0">
                <a:solidFill>
                  <a:srgbClr val="0000FF"/>
                </a:solidFill>
              </a:rPr>
              <a:t>役割分担を</a:t>
            </a:r>
            <a:r>
              <a:rPr lang="ja-JP" altLang="ja-JP" sz="2000" dirty="0">
                <a:solidFill>
                  <a:srgbClr val="0000FF"/>
                </a:solidFill>
              </a:rPr>
              <a:t>行う</a:t>
            </a:r>
            <a:r>
              <a:rPr lang="ja-JP" altLang="ja-JP" sz="2000" dirty="0" smtClean="0">
                <a:solidFill>
                  <a:srgbClr val="0000FF"/>
                </a:solidFill>
              </a:rPr>
              <a:t>。</a:t>
            </a:r>
            <a:endParaRPr lang="en-US" altLang="ja-JP" sz="2000" dirty="0" smtClean="0">
              <a:solidFill>
                <a:srgbClr val="0000FF"/>
              </a:solidFill>
            </a:endParaRPr>
          </a:p>
          <a:p>
            <a:r>
              <a:rPr lang="ja-JP" altLang="ja-JP" sz="2000" dirty="0" smtClean="0">
                <a:solidFill>
                  <a:srgbClr val="0000FF"/>
                </a:solidFill>
              </a:rPr>
              <a:t>教室</a:t>
            </a:r>
            <a:r>
              <a:rPr lang="ja-JP" altLang="ja-JP" sz="2000" dirty="0">
                <a:solidFill>
                  <a:srgbClr val="0000FF"/>
                </a:solidFill>
              </a:rPr>
              <a:t>の運営にあたり，関係する団体・組織からの支援協力を得たり，</a:t>
            </a:r>
            <a:r>
              <a:rPr lang="ja-JP" altLang="ja-JP" sz="2000" dirty="0" smtClean="0">
                <a:solidFill>
                  <a:srgbClr val="0000FF"/>
                </a:solidFill>
              </a:rPr>
              <a:t>グループ</a:t>
            </a:r>
            <a:r>
              <a:rPr lang="ja-JP" altLang="en-US" sz="2000" dirty="0">
                <a:solidFill>
                  <a:srgbClr val="0000FF"/>
                </a:solidFill>
              </a:rPr>
              <a:t>や</a:t>
            </a:r>
            <a:r>
              <a:rPr lang="ja-JP" altLang="ja-JP" sz="2000" dirty="0" smtClean="0">
                <a:solidFill>
                  <a:srgbClr val="0000FF"/>
                </a:solidFill>
              </a:rPr>
              <a:t>組織間</a:t>
            </a:r>
            <a:r>
              <a:rPr lang="ja-JP" altLang="en-US" sz="2000" dirty="0" smtClean="0">
                <a:solidFill>
                  <a:srgbClr val="0000FF"/>
                </a:solidFill>
              </a:rPr>
              <a:t>の</a:t>
            </a:r>
            <a:r>
              <a:rPr lang="ja-JP" altLang="ja-JP" sz="2000" dirty="0" smtClean="0">
                <a:solidFill>
                  <a:srgbClr val="0000FF"/>
                </a:solidFill>
              </a:rPr>
              <a:t>連携</a:t>
            </a:r>
            <a:r>
              <a:rPr lang="ja-JP" altLang="ja-JP" sz="2000" dirty="0">
                <a:solidFill>
                  <a:srgbClr val="0000FF"/>
                </a:solidFill>
              </a:rPr>
              <a:t>を図るため関係機関・団体と協議を</a:t>
            </a:r>
            <a:r>
              <a:rPr lang="ja-JP" altLang="ja-JP" sz="2000" dirty="0" smtClean="0">
                <a:solidFill>
                  <a:srgbClr val="0000FF"/>
                </a:solidFill>
              </a:rPr>
              <a:t>行う</a:t>
            </a:r>
            <a:r>
              <a:rPr lang="ja-JP" altLang="en-US" sz="2000" dirty="0" smtClean="0">
                <a:solidFill>
                  <a:srgbClr val="0000FF"/>
                </a:solidFill>
              </a:rPr>
              <a:t>。</a:t>
            </a:r>
            <a:endParaRPr lang="ja-JP" altLang="en-US" sz="2000" dirty="0">
              <a:solidFill>
                <a:srgbClr val="0000FF"/>
              </a:solidFill>
            </a:endParaRPr>
          </a:p>
        </p:txBody>
      </p:sp>
      <p:sp>
        <p:nvSpPr>
          <p:cNvPr id="33" name="正方形/長方形 32"/>
          <p:cNvSpPr/>
          <p:nvPr/>
        </p:nvSpPr>
        <p:spPr>
          <a:xfrm>
            <a:off x="304801" y="6150800"/>
            <a:ext cx="8806543" cy="707886"/>
          </a:xfrm>
          <a:prstGeom prst="rect">
            <a:avLst/>
          </a:prstGeom>
        </p:spPr>
        <p:txBody>
          <a:bodyPr wrap="square">
            <a:spAutoFit/>
          </a:bodyPr>
          <a:lstStyle/>
          <a:p>
            <a:r>
              <a:rPr lang="ja-JP" altLang="en-US" sz="2000" dirty="0" smtClean="0">
                <a:solidFill>
                  <a:srgbClr val="0000FF"/>
                </a:solidFill>
              </a:rPr>
              <a:t>講座終了後</a:t>
            </a:r>
            <a:r>
              <a:rPr lang="ja-JP" altLang="ja-JP" sz="2000" dirty="0" smtClean="0">
                <a:solidFill>
                  <a:srgbClr val="0000FF"/>
                </a:solidFill>
              </a:rPr>
              <a:t>は</a:t>
            </a:r>
            <a:r>
              <a:rPr lang="ja-JP" altLang="ja-JP" sz="2000" dirty="0">
                <a:solidFill>
                  <a:srgbClr val="0000FF"/>
                </a:solidFill>
              </a:rPr>
              <a:t>，気軽な「集い」から開始し，活動の広がりに</a:t>
            </a:r>
            <a:r>
              <a:rPr lang="ja-JP" altLang="ja-JP" sz="2000" dirty="0" smtClean="0">
                <a:solidFill>
                  <a:srgbClr val="0000FF"/>
                </a:solidFill>
              </a:rPr>
              <a:t>より</a:t>
            </a:r>
            <a:r>
              <a:rPr lang="ja-JP" altLang="en-US" sz="2000" dirty="0" smtClean="0">
                <a:solidFill>
                  <a:srgbClr val="0000FF"/>
                </a:solidFill>
              </a:rPr>
              <a:t>，</a:t>
            </a:r>
            <a:r>
              <a:rPr lang="ja-JP" altLang="ja-JP" sz="2000" dirty="0" smtClean="0">
                <a:solidFill>
                  <a:srgbClr val="0000FF"/>
                </a:solidFill>
              </a:rPr>
              <a:t>地域</a:t>
            </a:r>
            <a:r>
              <a:rPr lang="ja-JP" altLang="ja-JP" sz="2000" dirty="0">
                <a:solidFill>
                  <a:srgbClr val="0000FF"/>
                </a:solidFill>
              </a:rPr>
              <a:t>活動の「場」を提供</a:t>
            </a:r>
            <a:r>
              <a:rPr lang="ja-JP" altLang="ja-JP" sz="2000" dirty="0" smtClean="0">
                <a:solidFill>
                  <a:srgbClr val="0000FF"/>
                </a:solidFill>
              </a:rPr>
              <a:t>したり</a:t>
            </a:r>
            <a:r>
              <a:rPr lang="ja-JP" altLang="en-US" sz="2000" dirty="0" smtClean="0">
                <a:solidFill>
                  <a:srgbClr val="0000FF"/>
                </a:solidFill>
              </a:rPr>
              <a:t>，</a:t>
            </a:r>
            <a:r>
              <a:rPr lang="ja-JP" altLang="ja-JP" sz="2000" dirty="0" smtClean="0">
                <a:solidFill>
                  <a:srgbClr val="0000FF"/>
                </a:solidFill>
              </a:rPr>
              <a:t>必要</a:t>
            </a:r>
            <a:r>
              <a:rPr lang="ja-JP" altLang="ja-JP" sz="2000" dirty="0">
                <a:solidFill>
                  <a:srgbClr val="0000FF"/>
                </a:solidFill>
              </a:rPr>
              <a:t>な支援を随時行いながら自主的な活動の展開を促す。</a:t>
            </a:r>
            <a:endParaRPr lang="ja-JP" altLang="en-US" sz="2000" dirty="0">
              <a:solidFill>
                <a:srgbClr val="0000FF"/>
              </a:solidFill>
            </a:endParaRPr>
          </a:p>
        </p:txBody>
      </p:sp>
      <p:pic>
        <p:nvPicPr>
          <p:cNvPr id="34" name="2-7-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656637" y="6370637"/>
            <a:ext cx="487363" cy="487363"/>
          </a:xfrm>
          <a:prstGeom prst="rect">
            <a:avLst/>
          </a:prstGeom>
        </p:spPr>
      </p:pic>
      <p:pic>
        <p:nvPicPr>
          <p:cNvPr id="35" name="2-7-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656637" y="6370637"/>
            <a:ext cx="487363" cy="487363"/>
          </a:xfrm>
          <a:prstGeom prst="rect">
            <a:avLst/>
          </a:prstGeom>
        </p:spPr>
      </p:pic>
      <p:pic>
        <p:nvPicPr>
          <p:cNvPr id="36" name="2-7-3.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8656637" y="6370637"/>
            <a:ext cx="487363" cy="487363"/>
          </a:xfrm>
          <a:prstGeom prst="rect">
            <a:avLst/>
          </a:prstGeom>
        </p:spPr>
      </p:pic>
      <p:pic>
        <p:nvPicPr>
          <p:cNvPr id="37" name="2-7-4.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8656637" y="6370637"/>
            <a:ext cx="487363" cy="487363"/>
          </a:xfrm>
          <a:prstGeom prst="rect">
            <a:avLst/>
          </a:prstGeom>
        </p:spPr>
      </p:pic>
      <p:pic>
        <p:nvPicPr>
          <p:cNvPr id="38" name="2-7-5.wm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2105616979"/>
      </p:ext>
    </p:extLst>
  </p:cSld>
  <p:clrMapOvr>
    <a:masterClrMapping/>
  </p:clrMapOvr>
  <mc:AlternateContent xmlns:mc="http://schemas.openxmlformats.org/markup-compatibility/2006" xmlns:p14="http://schemas.microsoft.com/office/powerpoint/2010/main">
    <mc:Choice Requires="p14">
      <p:transition spd="slow" p14:dur="2000" advTm="83057"/>
    </mc:Choice>
    <mc:Fallback xmlns="">
      <p:transition spd="slow" advTm="83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50" fill="hold"/>
                                        <p:tgtEl>
                                          <p:spTgt spid="34"/>
                                        </p:tgtEl>
                                      </p:cBhvr>
                                    </p:cmd>
                                  </p:childTnLst>
                                </p:cTn>
                              </p:par>
                              <p:par>
                                <p:cTn id="7" presetID="10" presetClass="entr" presetSubtype="0" fill="hold" nodeType="withEffect">
                                  <p:stCondLst>
                                    <p:cond delay="5000"/>
                                  </p:stCondLst>
                                  <p:childTnLst>
                                    <p:set>
                                      <p:cBhvr>
                                        <p:cTn id="8" dur="1" fill="hold">
                                          <p:stCondLst>
                                            <p:cond delay="0"/>
                                          </p:stCondLst>
                                        </p:cTn>
                                        <p:tgtEl>
                                          <p:spTgt spid="31"/>
                                        </p:tgtEl>
                                        <p:attrNameLst>
                                          <p:attrName>style.visibility</p:attrName>
                                        </p:attrNameLst>
                                      </p:cBhvr>
                                      <p:to>
                                        <p:strVal val="visible"/>
                                      </p:to>
                                    </p:set>
                                    <p:animEffect transition="in" filter="fade">
                                      <p:cBhvr>
                                        <p:cTn id="9" dur="500"/>
                                        <p:tgtEl>
                                          <p:spTgt spid="31"/>
                                        </p:tgtEl>
                                      </p:cBhvr>
                                    </p:animEffect>
                                  </p:childTnLst>
                                </p:cTn>
                              </p:par>
                            </p:childTnLst>
                          </p:cTn>
                        </p:par>
                        <p:par>
                          <p:cTn id="10" fill="hold">
                            <p:stCondLst>
                              <p:cond delay="18250"/>
                            </p:stCondLst>
                            <p:childTnLst>
                              <p:par>
                                <p:cTn id="11" presetID="1" presetClass="mediacall" presetSubtype="0" fill="hold" nodeType="afterEffect">
                                  <p:stCondLst>
                                    <p:cond delay="0"/>
                                  </p:stCondLst>
                                  <p:childTnLst>
                                    <p:cmd type="call" cmd="playFrom(0.0)">
                                      <p:cBhvr>
                                        <p:cTn id="12" dur="13792" fill="hold"/>
                                        <p:tgtEl>
                                          <p:spTgt spid="35"/>
                                        </p:tgtEl>
                                      </p:cBhvr>
                                    </p:cmd>
                                  </p:childTnLst>
                                </p:cTn>
                              </p:par>
                              <p:par>
                                <p:cTn id="13" presetID="10" presetClass="entr" presetSubtype="0" fill="hold" nodeType="withEffect">
                                  <p:stCondLst>
                                    <p:cond delay="3500"/>
                                  </p:stCondLst>
                                  <p:childTnLst>
                                    <p:set>
                                      <p:cBhvr>
                                        <p:cTn id="14" dur="1" fill="hold">
                                          <p:stCondLst>
                                            <p:cond delay="0"/>
                                          </p:stCondLst>
                                        </p:cTn>
                                        <p:tgtEl>
                                          <p:spTgt spid="32">
                                            <p:txEl>
                                              <p:pRg st="0" end="0"/>
                                            </p:txEl>
                                          </p:spTgt>
                                        </p:tgtEl>
                                        <p:attrNameLst>
                                          <p:attrName>style.visibility</p:attrName>
                                        </p:attrNameLst>
                                      </p:cBhvr>
                                      <p:to>
                                        <p:strVal val="visible"/>
                                      </p:to>
                                    </p:set>
                                    <p:animEffect transition="in" filter="fade">
                                      <p:cBhvr>
                                        <p:cTn id="15" dur="500"/>
                                        <p:tgtEl>
                                          <p:spTgt spid="32">
                                            <p:txEl>
                                              <p:pRg st="0" end="0"/>
                                            </p:txEl>
                                          </p:spTgt>
                                        </p:tgtEl>
                                      </p:cBhvr>
                                    </p:animEffect>
                                  </p:childTnLst>
                                </p:cTn>
                              </p:par>
                            </p:childTnLst>
                          </p:cTn>
                        </p:par>
                        <p:par>
                          <p:cTn id="16" fill="hold">
                            <p:stCondLst>
                              <p:cond delay="32042"/>
                            </p:stCondLst>
                            <p:childTnLst>
                              <p:par>
                                <p:cTn id="17" presetID="1" presetClass="mediacall" presetSubtype="0" fill="hold" nodeType="afterEffect">
                                  <p:stCondLst>
                                    <p:cond delay="0"/>
                                  </p:stCondLst>
                                  <p:childTnLst>
                                    <p:cmd type="call" cmd="playFrom(0.0)">
                                      <p:cBhvr>
                                        <p:cTn id="18" dur="10123" fill="hold"/>
                                        <p:tgtEl>
                                          <p:spTgt spid="36"/>
                                        </p:tgtEl>
                                      </p:cBhvr>
                                    </p:cmd>
                                  </p:childTnLst>
                                </p:cTn>
                              </p:par>
                              <p:par>
                                <p:cTn id="19" presetID="10" presetClass="entr" presetSubtype="0" fill="hold" nodeType="withEffect">
                                  <p:stCondLst>
                                    <p:cond delay="2000"/>
                                  </p:stCondLst>
                                  <p:childTnLst>
                                    <p:set>
                                      <p:cBhvr>
                                        <p:cTn id="20" dur="1" fill="hold">
                                          <p:stCondLst>
                                            <p:cond delay="0"/>
                                          </p:stCondLst>
                                        </p:cTn>
                                        <p:tgtEl>
                                          <p:spTgt spid="32">
                                            <p:txEl>
                                              <p:pRg st="1" end="1"/>
                                            </p:txEl>
                                          </p:spTgt>
                                        </p:tgtEl>
                                        <p:attrNameLst>
                                          <p:attrName>style.visibility</p:attrName>
                                        </p:attrNameLst>
                                      </p:cBhvr>
                                      <p:to>
                                        <p:strVal val="visible"/>
                                      </p:to>
                                    </p:set>
                                    <p:animEffect transition="in" filter="fade">
                                      <p:cBhvr>
                                        <p:cTn id="21" dur="500"/>
                                        <p:tgtEl>
                                          <p:spTgt spid="32">
                                            <p:txEl>
                                              <p:pRg st="1" end="1"/>
                                            </p:txEl>
                                          </p:spTgt>
                                        </p:tgtEl>
                                      </p:cBhvr>
                                    </p:animEffect>
                                  </p:childTnLst>
                                </p:cTn>
                              </p:par>
                            </p:childTnLst>
                          </p:cTn>
                        </p:par>
                        <p:par>
                          <p:cTn id="22" fill="hold">
                            <p:stCondLst>
                              <p:cond delay="42165"/>
                            </p:stCondLst>
                            <p:childTnLst>
                              <p:par>
                                <p:cTn id="23" presetID="1" presetClass="mediacall" presetSubtype="0" fill="hold" nodeType="afterEffect">
                                  <p:stCondLst>
                                    <p:cond delay="0"/>
                                  </p:stCondLst>
                                  <p:childTnLst>
                                    <p:cmd type="call" cmd="playFrom(0.0)">
                                      <p:cBhvr>
                                        <p:cTn id="24" dur="15696" fill="hold"/>
                                        <p:tgtEl>
                                          <p:spTgt spid="37"/>
                                        </p:tgtEl>
                                      </p:cBhvr>
                                    </p:cmd>
                                  </p:childTnLst>
                                </p:cTn>
                              </p:par>
                              <p:par>
                                <p:cTn id="25" presetID="10" presetClass="entr" presetSubtype="0" fill="hold" nodeType="withEffect">
                                  <p:stCondLst>
                                    <p:cond delay="1500"/>
                                  </p:stCondLst>
                                  <p:childTnLst>
                                    <p:set>
                                      <p:cBhvr>
                                        <p:cTn id="26" dur="1" fill="hold">
                                          <p:stCondLst>
                                            <p:cond delay="0"/>
                                          </p:stCondLst>
                                        </p:cTn>
                                        <p:tgtEl>
                                          <p:spTgt spid="32">
                                            <p:txEl>
                                              <p:pRg st="2" end="2"/>
                                            </p:txEl>
                                          </p:spTgt>
                                        </p:tgtEl>
                                        <p:attrNameLst>
                                          <p:attrName>style.visibility</p:attrName>
                                        </p:attrNameLst>
                                      </p:cBhvr>
                                      <p:to>
                                        <p:strVal val="visible"/>
                                      </p:to>
                                    </p:set>
                                    <p:animEffect transition="in" filter="fade">
                                      <p:cBhvr>
                                        <p:cTn id="27" dur="500"/>
                                        <p:tgtEl>
                                          <p:spTgt spid="32">
                                            <p:txEl>
                                              <p:pRg st="2" end="2"/>
                                            </p:txEl>
                                          </p:spTgt>
                                        </p:tgtEl>
                                      </p:cBhvr>
                                    </p:animEffect>
                                  </p:childTnLst>
                                </p:cTn>
                              </p:par>
                            </p:childTnLst>
                          </p:cTn>
                        </p:par>
                        <p:par>
                          <p:cTn id="28" fill="hold">
                            <p:stCondLst>
                              <p:cond delay="57861"/>
                            </p:stCondLst>
                            <p:childTnLst>
                              <p:par>
                                <p:cTn id="29" presetID="1" presetClass="mediacall" presetSubtype="0" fill="hold" nodeType="afterEffect">
                                  <p:stCondLst>
                                    <p:cond delay="0"/>
                                  </p:stCondLst>
                                  <p:childTnLst>
                                    <p:cmd type="call" cmd="playFrom(0.0)">
                                      <p:cBhvr>
                                        <p:cTn id="30" dur="24520" fill="hold"/>
                                        <p:tgtEl>
                                          <p:spTgt spid="38"/>
                                        </p:tgtEl>
                                      </p:cBhvr>
                                    </p:cmd>
                                  </p:childTnLst>
                                </p:cTn>
                              </p:par>
                              <p:par>
                                <p:cTn id="31" presetID="10" presetClass="entr" presetSubtype="0" fill="hold" grpId="0" nodeType="withEffect">
                                  <p:stCondLst>
                                    <p:cond delay="650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34"/>
                </p:tgtEl>
              </p:cMediaNode>
            </p:audio>
            <p:audio>
              <p:cMediaNode vol="80000">
                <p:cTn id="35" fill="hold" display="0">
                  <p:stCondLst>
                    <p:cond delay="indefinite"/>
                  </p:stCondLst>
                  <p:endCondLst>
                    <p:cond evt="onStopAudio" delay="0">
                      <p:tgtEl>
                        <p:sldTgt/>
                      </p:tgtEl>
                    </p:cond>
                  </p:endCondLst>
                </p:cTn>
                <p:tgtEl>
                  <p:spTgt spid="35"/>
                </p:tgtEl>
              </p:cMediaNode>
            </p:audio>
            <p:audio>
              <p:cMediaNode vol="80000">
                <p:cTn id="36" fill="hold" display="0">
                  <p:stCondLst>
                    <p:cond delay="indefinite"/>
                  </p:stCondLst>
                  <p:endCondLst>
                    <p:cond evt="onStopAudio" delay="0">
                      <p:tgtEl>
                        <p:sldTgt/>
                      </p:tgtEl>
                    </p:cond>
                  </p:endCondLst>
                </p:cTn>
                <p:tgtEl>
                  <p:spTgt spid="36"/>
                </p:tgtEl>
              </p:cMediaNode>
            </p:audio>
            <p:audio>
              <p:cMediaNode vol="80000">
                <p:cTn id="37" fill="hold" display="0">
                  <p:stCondLst>
                    <p:cond delay="indefinite"/>
                  </p:stCondLst>
                  <p:endCondLst>
                    <p:cond evt="onStopAudio" delay="0">
                      <p:tgtEl>
                        <p:sldTgt/>
                      </p:tgtEl>
                    </p:cond>
                  </p:endCondLst>
                </p:cTn>
                <p:tgtEl>
                  <p:spTgt spid="37"/>
                </p:tgtEl>
              </p:cMediaNode>
            </p:audio>
            <p:audio>
              <p:cMediaNode vol="80000">
                <p:cTn id="38" fill="hold" display="0">
                  <p:stCondLst>
                    <p:cond delay="indefinite"/>
                  </p:stCondLst>
                  <p:endCondLst>
                    <p:cond evt="onStopAudio" delay="0">
                      <p:tgtEl>
                        <p:sldTgt/>
                      </p:tgtEl>
                    </p:cond>
                  </p:endCondLst>
                </p:cTn>
                <p:tgtEl>
                  <p:spTgt spid="38"/>
                </p:tgtEl>
              </p:cMediaNode>
            </p:audio>
          </p:childTnLst>
        </p:cTn>
      </p:par>
    </p:tnLst>
    <p:bldLst>
      <p:bldP spid="33" grpId="0"/>
    </p:bldLst>
  </p:timing>
  <p:extLst>
    <p:ext uri="{E180D4A7-C9FB-4DFB-919C-405C955672EB}">
      <p14:showEvtLst xmlns:p14="http://schemas.microsoft.com/office/powerpoint/2010/main">
        <p14:playEvt time="0" objId="34"/>
        <p14:playEvt time="18250" objId="35"/>
        <p14:stopEvt time="18354" objId="34"/>
        <p14:playEvt time="32043" objId="36"/>
        <p14:stopEvt time="32099" objId="35"/>
        <p14:playEvt time="42165" objId="37"/>
        <p14:stopEvt time="42218" objId="36"/>
        <p14:playEvt time="57861" objId="38"/>
        <p14:stopEvt time="57910" objId="37"/>
        <p14:stopEvt time="82436" objId="38"/>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28144"/>
            <a:ext cx="8229600" cy="1143000"/>
          </a:xfrm>
        </p:spPr>
        <p:txBody>
          <a:bodyPr>
            <a:normAutofit/>
          </a:bodyPr>
          <a:lstStyle/>
          <a:p>
            <a:r>
              <a:rPr kumimoji="1" lang="ja-JP" altLang="en-US" sz="3600" dirty="0" smtClean="0">
                <a:solidFill>
                  <a:srgbClr val="FF0000"/>
                </a:solidFill>
              </a:rPr>
              <a:t>当事者方式の立ち上げ</a:t>
            </a:r>
            <a:endParaRPr kumimoji="1" lang="ja-JP" altLang="en-US" sz="3600" dirty="0">
              <a:solidFill>
                <a:srgbClr val="FF0000"/>
              </a:solidFill>
            </a:endParaRPr>
          </a:p>
        </p:txBody>
      </p:sp>
      <p:grpSp>
        <p:nvGrpSpPr>
          <p:cNvPr id="3" name="グループ化 2"/>
          <p:cNvGrpSpPr/>
          <p:nvPr/>
        </p:nvGrpSpPr>
        <p:grpSpPr>
          <a:xfrm>
            <a:off x="829582" y="933545"/>
            <a:ext cx="7280283" cy="3874268"/>
            <a:chOff x="829582" y="933545"/>
            <a:chExt cx="7280283" cy="3874268"/>
          </a:xfrm>
        </p:grpSpPr>
        <p:sp>
          <p:nvSpPr>
            <p:cNvPr id="4" name="円/楕円 3"/>
            <p:cNvSpPr/>
            <p:nvPr/>
          </p:nvSpPr>
          <p:spPr>
            <a:xfrm>
              <a:off x="829582" y="2543592"/>
              <a:ext cx="2413407" cy="2255671"/>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p:cNvSpPr/>
            <p:nvPr/>
          </p:nvSpPr>
          <p:spPr>
            <a:xfrm>
              <a:off x="5677726" y="2507067"/>
              <a:ext cx="2410378" cy="2300746"/>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楕円 5"/>
            <p:cNvSpPr/>
            <p:nvPr/>
          </p:nvSpPr>
          <p:spPr>
            <a:xfrm>
              <a:off x="1822632" y="4296256"/>
              <a:ext cx="382502" cy="368896"/>
            </a:xfrm>
            <a:prstGeom prst="ellipse">
              <a:avLst/>
            </a:prstGeom>
            <a:solidFill>
              <a:srgbClr val="E44A6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1285838" y="4246176"/>
              <a:ext cx="382502" cy="368896"/>
            </a:xfrm>
            <a:prstGeom prst="ellipse">
              <a:avLst/>
            </a:prstGeom>
            <a:solidFill>
              <a:srgbClr val="E44A6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1685129" y="3733220"/>
              <a:ext cx="382502" cy="368896"/>
            </a:xfrm>
            <a:prstGeom prst="ellipse">
              <a:avLst/>
            </a:prstGeom>
            <a:solidFill>
              <a:srgbClr val="E44A6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1631381" y="2610815"/>
              <a:ext cx="382502" cy="368896"/>
            </a:xfrm>
            <a:prstGeom prst="ellipse">
              <a:avLst/>
            </a:prstGeom>
            <a:solidFill>
              <a:srgbClr val="E44A6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p:nvSpPr>
          <p:spPr>
            <a:xfrm>
              <a:off x="7459895" y="2901597"/>
              <a:ext cx="382502" cy="368896"/>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953265" y="3796771"/>
              <a:ext cx="382502" cy="368896"/>
            </a:xfrm>
            <a:prstGeom prst="ellipse">
              <a:avLst/>
            </a:prstGeom>
            <a:solidFill>
              <a:srgbClr val="E44A6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6724722" y="3968849"/>
              <a:ext cx="382502" cy="368896"/>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5703477" y="3377801"/>
              <a:ext cx="382502" cy="368896"/>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6366355" y="4294123"/>
              <a:ext cx="382502" cy="368896"/>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6912216" y="4346905"/>
              <a:ext cx="382502" cy="368896"/>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6756615" y="2557247"/>
              <a:ext cx="382502" cy="368896"/>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p:nvSpPr>
          <p:spPr>
            <a:xfrm>
              <a:off x="7226995" y="3978495"/>
              <a:ext cx="382502" cy="368896"/>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957942" y="3206446"/>
              <a:ext cx="1675604" cy="456262"/>
            </a:xfrm>
            <a:prstGeom prst="rect">
              <a:avLst/>
            </a:prstGeom>
            <a:solidFill>
              <a:srgbClr val="C2DAF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979710" y="3274513"/>
              <a:ext cx="1752599" cy="369331"/>
            </a:xfrm>
            <a:prstGeom prst="rect">
              <a:avLst/>
            </a:prstGeom>
            <a:noFill/>
            <a:ln w="12700">
              <a:noFill/>
            </a:ln>
          </p:spPr>
          <p:txBody>
            <a:bodyPr wrap="square" rtlCol="0">
              <a:spAutoFit/>
            </a:bodyPr>
            <a:lstStyle/>
            <a:p>
              <a:r>
                <a:rPr lang="ja-JP" altLang="en-US" dirty="0" smtClean="0"/>
                <a:t>子育て</a:t>
              </a:r>
              <a:r>
                <a:rPr lang="ja-JP" altLang="en-US" dirty="0"/>
                <a:t>サークル</a:t>
              </a:r>
              <a:endParaRPr kumimoji="1" lang="ja-JP" altLang="en-US" dirty="0"/>
            </a:p>
          </p:txBody>
        </p:sp>
        <p:sp>
          <p:nvSpPr>
            <p:cNvPr id="24" name="円/楕円 23"/>
            <p:cNvSpPr/>
            <p:nvPr/>
          </p:nvSpPr>
          <p:spPr>
            <a:xfrm>
              <a:off x="2798971" y="3305479"/>
              <a:ext cx="382502" cy="368896"/>
            </a:xfrm>
            <a:prstGeom prst="ellipse">
              <a:avLst/>
            </a:prstGeom>
            <a:solidFill>
              <a:srgbClr val="E44A6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a:off x="2218739" y="4122317"/>
              <a:ext cx="382502" cy="368896"/>
            </a:xfrm>
            <a:prstGeom prst="ellipse">
              <a:avLst/>
            </a:prstGeom>
            <a:solidFill>
              <a:srgbClr val="E44A6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p:cNvSpPr/>
            <p:nvPr/>
          </p:nvSpPr>
          <p:spPr>
            <a:xfrm>
              <a:off x="1250830" y="2766845"/>
              <a:ext cx="382502" cy="368896"/>
            </a:xfrm>
            <a:prstGeom prst="ellipse">
              <a:avLst/>
            </a:prstGeom>
            <a:solidFill>
              <a:srgbClr val="E44A6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6201325" y="3382606"/>
              <a:ext cx="1738965" cy="510061"/>
            </a:xfrm>
            <a:prstGeom prst="rect">
              <a:avLst/>
            </a:prstGeom>
            <a:solidFill>
              <a:srgbClr val="C2DAF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6064717" y="3494598"/>
              <a:ext cx="2045148" cy="369332"/>
            </a:xfrm>
            <a:prstGeom prst="rect">
              <a:avLst/>
            </a:prstGeom>
            <a:noFill/>
            <a:ln w="12700">
              <a:noFill/>
            </a:ln>
          </p:spPr>
          <p:txBody>
            <a:bodyPr wrap="square" rtlCol="0">
              <a:spAutoFit/>
            </a:bodyPr>
            <a:lstStyle/>
            <a:p>
              <a:r>
                <a:rPr kumimoji="1" lang="ja-JP" altLang="en-US" dirty="0" smtClean="0"/>
                <a:t>　当事者・家族会</a:t>
              </a:r>
              <a:endParaRPr kumimoji="1" lang="ja-JP" altLang="en-US" dirty="0"/>
            </a:p>
          </p:txBody>
        </p:sp>
        <p:sp>
          <p:nvSpPr>
            <p:cNvPr id="28" name="円/楕円 27"/>
            <p:cNvSpPr/>
            <p:nvPr/>
          </p:nvSpPr>
          <p:spPr>
            <a:xfrm>
              <a:off x="3273418" y="933545"/>
              <a:ext cx="2410378" cy="2300746"/>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4127197" y="1756417"/>
              <a:ext cx="1165722" cy="395905"/>
            </a:xfrm>
            <a:prstGeom prst="rect">
              <a:avLst/>
            </a:prstGeom>
            <a:solidFill>
              <a:srgbClr val="C2DAF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4170853" y="1798244"/>
              <a:ext cx="1110737" cy="331392"/>
            </a:xfrm>
            <a:prstGeom prst="rect">
              <a:avLst/>
            </a:prstGeom>
            <a:noFill/>
            <a:ln w="12700">
              <a:noFill/>
            </a:ln>
          </p:spPr>
          <p:txBody>
            <a:bodyPr wrap="square" rtlCol="0">
              <a:spAutoFit/>
            </a:bodyPr>
            <a:lstStyle/>
            <a:p>
              <a:pPr algn="ctr"/>
              <a:r>
                <a:rPr kumimoji="1" lang="ja-JP" altLang="en-US" dirty="0" smtClean="0"/>
                <a:t>親父の会</a:t>
              </a:r>
              <a:endParaRPr kumimoji="1" lang="ja-JP" altLang="en-US" dirty="0"/>
            </a:p>
          </p:txBody>
        </p:sp>
        <p:sp>
          <p:nvSpPr>
            <p:cNvPr id="31" name="円/楕円 30"/>
            <p:cNvSpPr/>
            <p:nvPr/>
          </p:nvSpPr>
          <p:spPr>
            <a:xfrm>
              <a:off x="3661209" y="1244038"/>
              <a:ext cx="382502" cy="368896"/>
            </a:xfrm>
            <a:prstGeom prst="ellipse">
              <a:avLst/>
            </a:pr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p:cNvSpPr/>
            <p:nvPr/>
          </p:nvSpPr>
          <p:spPr>
            <a:xfrm>
              <a:off x="4971784" y="1236491"/>
              <a:ext cx="382502" cy="368896"/>
            </a:xfrm>
            <a:prstGeom prst="ellipse">
              <a:avLst/>
            </a:pr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p:cNvSpPr/>
            <p:nvPr/>
          </p:nvSpPr>
          <p:spPr>
            <a:xfrm>
              <a:off x="3444782" y="1666626"/>
              <a:ext cx="382502" cy="368896"/>
            </a:xfrm>
            <a:prstGeom prst="ellipse">
              <a:avLst/>
            </a:pr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p:cNvSpPr/>
            <p:nvPr/>
          </p:nvSpPr>
          <p:spPr>
            <a:xfrm>
              <a:off x="4469867" y="2791182"/>
              <a:ext cx="382502" cy="368896"/>
            </a:xfrm>
            <a:prstGeom prst="ellipse">
              <a:avLst/>
            </a:pr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4"/>
            <p:cNvSpPr/>
            <p:nvPr/>
          </p:nvSpPr>
          <p:spPr>
            <a:xfrm>
              <a:off x="4419836" y="1299981"/>
              <a:ext cx="382502" cy="368896"/>
            </a:xfrm>
            <a:prstGeom prst="ellipse">
              <a:avLst/>
            </a:pr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円/楕円 36"/>
            <p:cNvSpPr/>
            <p:nvPr/>
          </p:nvSpPr>
          <p:spPr>
            <a:xfrm>
              <a:off x="4175921" y="2390620"/>
              <a:ext cx="382502" cy="368896"/>
            </a:xfrm>
            <a:prstGeom prst="ellipse">
              <a:avLst/>
            </a:pr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円/楕円 37"/>
            <p:cNvSpPr/>
            <p:nvPr/>
          </p:nvSpPr>
          <p:spPr>
            <a:xfrm>
              <a:off x="3785818" y="2630318"/>
              <a:ext cx="382502" cy="368896"/>
            </a:xfrm>
            <a:prstGeom prst="ellipse">
              <a:avLst/>
            </a:pr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38"/>
            <p:cNvSpPr/>
            <p:nvPr/>
          </p:nvSpPr>
          <p:spPr>
            <a:xfrm>
              <a:off x="4068805" y="992302"/>
              <a:ext cx="382502" cy="368896"/>
            </a:xfrm>
            <a:prstGeom prst="ellipse">
              <a:avLst/>
            </a:pr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0" name="直線矢印コネクタ 39"/>
            <p:cNvCxnSpPr/>
            <p:nvPr/>
          </p:nvCxnSpPr>
          <p:spPr>
            <a:xfrm flipV="1">
              <a:off x="2710543" y="2456184"/>
              <a:ext cx="813410" cy="52650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a:xfrm flipH="1">
              <a:off x="2816207" y="2677884"/>
              <a:ext cx="863164" cy="5774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a:off x="5377543" y="2340427"/>
              <a:ext cx="870857" cy="62048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flipH="1" flipV="1">
              <a:off x="5158059" y="2650116"/>
              <a:ext cx="807312" cy="55028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円/楕円 43"/>
            <p:cNvSpPr/>
            <p:nvPr/>
          </p:nvSpPr>
          <p:spPr>
            <a:xfrm>
              <a:off x="2678053" y="3831876"/>
              <a:ext cx="382502" cy="368896"/>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44"/>
            <p:cNvSpPr/>
            <p:nvPr/>
          </p:nvSpPr>
          <p:spPr>
            <a:xfrm>
              <a:off x="4717154" y="2304540"/>
              <a:ext cx="382502" cy="368896"/>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円/楕円 45"/>
            <p:cNvSpPr/>
            <p:nvPr/>
          </p:nvSpPr>
          <p:spPr>
            <a:xfrm>
              <a:off x="2029001" y="2770555"/>
              <a:ext cx="382502" cy="368896"/>
            </a:xfrm>
            <a:prstGeom prst="ellipse">
              <a:avLst/>
            </a:pr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円/楕円 46"/>
            <p:cNvSpPr/>
            <p:nvPr/>
          </p:nvSpPr>
          <p:spPr>
            <a:xfrm>
              <a:off x="6498857" y="2919207"/>
              <a:ext cx="382502" cy="368896"/>
            </a:xfrm>
            <a:prstGeom prst="ellipse">
              <a:avLst/>
            </a:pr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47"/>
            <p:cNvSpPr/>
            <p:nvPr/>
          </p:nvSpPr>
          <p:spPr>
            <a:xfrm>
              <a:off x="6074296" y="3969542"/>
              <a:ext cx="382502" cy="368896"/>
            </a:xfrm>
            <a:prstGeom prst="ellipse">
              <a:avLst/>
            </a:prstGeom>
            <a:solidFill>
              <a:srgbClr val="E44A6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円/楕円 48"/>
            <p:cNvSpPr/>
            <p:nvPr/>
          </p:nvSpPr>
          <p:spPr>
            <a:xfrm>
              <a:off x="3594071" y="2097564"/>
              <a:ext cx="382502" cy="368896"/>
            </a:xfrm>
            <a:prstGeom prst="ellipse">
              <a:avLst/>
            </a:prstGeom>
            <a:solidFill>
              <a:srgbClr val="E44A6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円/楕円 49"/>
            <p:cNvSpPr/>
            <p:nvPr/>
          </p:nvSpPr>
          <p:spPr>
            <a:xfrm>
              <a:off x="6979004" y="2911505"/>
              <a:ext cx="382502" cy="368896"/>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 name="直線矢印コネクタ 50"/>
            <p:cNvCxnSpPr/>
            <p:nvPr/>
          </p:nvCxnSpPr>
          <p:spPr>
            <a:xfrm flipH="1" flipV="1">
              <a:off x="3121128" y="3874820"/>
              <a:ext cx="2680958" cy="1138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p:nvPr/>
          </p:nvCxnSpPr>
          <p:spPr>
            <a:xfrm flipV="1">
              <a:off x="2965635" y="4267199"/>
              <a:ext cx="2988851" cy="403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8" name="正方形/長方形 57"/>
          <p:cNvSpPr/>
          <p:nvPr/>
        </p:nvSpPr>
        <p:spPr>
          <a:xfrm>
            <a:off x="348345" y="4930938"/>
            <a:ext cx="8686800" cy="1938992"/>
          </a:xfrm>
          <a:prstGeom prst="rect">
            <a:avLst/>
          </a:prstGeom>
        </p:spPr>
        <p:txBody>
          <a:bodyPr wrap="square">
            <a:spAutoFit/>
          </a:bodyPr>
          <a:lstStyle/>
          <a:p>
            <a:r>
              <a:rPr lang="ja-JP" altLang="en-US" sz="2000" dirty="0" smtClean="0">
                <a:solidFill>
                  <a:srgbClr val="0000FF"/>
                </a:solidFill>
              </a:rPr>
              <a:t>当事者やその家族が，組織化することの意義や目的を理解してもらう。</a:t>
            </a:r>
            <a:endParaRPr lang="en-US" altLang="ja-JP" sz="2000" dirty="0" smtClean="0">
              <a:solidFill>
                <a:srgbClr val="0000FF"/>
              </a:solidFill>
            </a:endParaRPr>
          </a:p>
          <a:p>
            <a:r>
              <a:rPr lang="ja-JP" altLang="en-US" sz="2000" dirty="0">
                <a:solidFill>
                  <a:srgbClr val="0000FF"/>
                </a:solidFill>
              </a:rPr>
              <a:t>その目的</a:t>
            </a:r>
            <a:r>
              <a:rPr lang="ja-JP" altLang="en-US" sz="2000" dirty="0" smtClean="0">
                <a:solidFill>
                  <a:srgbClr val="0000FF"/>
                </a:solidFill>
              </a:rPr>
              <a:t>を達成するためには，組織内の学習や活動だけでなく，</a:t>
            </a:r>
            <a:r>
              <a:rPr lang="ja-JP" altLang="ja-JP" sz="2000" dirty="0" smtClean="0">
                <a:solidFill>
                  <a:srgbClr val="0000FF"/>
                </a:solidFill>
              </a:rPr>
              <a:t>当事者が地域</a:t>
            </a:r>
            <a:r>
              <a:rPr lang="ja-JP" altLang="ja-JP" sz="2000" dirty="0">
                <a:solidFill>
                  <a:srgbClr val="0000FF"/>
                </a:solidFill>
              </a:rPr>
              <a:t>でいきいきと暮らせるまちづくりに</a:t>
            </a:r>
            <a:r>
              <a:rPr lang="ja-JP" altLang="ja-JP" sz="2000" dirty="0" smtClean="0">
                <a:solidFill>
                  <a:srgbClr val="0000FF"/>
                </a:solidFill>
              </a:rPr>
              <a:t>ついて</a:t>
            </a:r>
            <a:r>
              <a:rPr lang="ja-JP" altLang="en-US" sz="2000" dirty="0" smtClean="0">
                <a:solidFill>
                  <a:srgbClr val="0000FF"/>
                </a:solidFill>
              </a:rPr>
              <a:t>，他団体と一緒に</a:t>
            </a:r>
            <a:r>
              <a:rPr lang="ja-JP" altLang="ja-JP" sz="2000" dirty="0" smtClean="0">
                <a:solidFill>
                  <a:srgbClr val="0000FF"/>
                </a:solidFill>
              </a:rPr>
              <a:t>学習</a:t>
            </a:r>
            <a:r>
              <a:rPr lang="ja-JP" altLang="ja-JP" sz="2000" dirty="0">
                <a:solidFill>
                  <a:srgbClr val="0000FF"/>
                </a:solidFill>
              </a:rPr>
              <a:t>する機会</a:t>
            </a:r>
            <a:r>
              <a:rPr lang="ja-JP" altLang="ja-JP" sz="2000" dirty="0" smtClean="0">
                <a:solidFill>
                  <a:srgbClr val="0000FF"/>
                </a:solidFill>
              </a:rPr>
              <a:t>を</a:t>
            </a:r>
            <a:r>
              <a:rPr lang="ja-JP" altLang="en-US" sz="2000" dirty="0" smtClean="0">
                <a:solidFill>
                  <a:srgbClr val="0000FF"/>
                </a:solidFill>
              </a:rPr>
              <a:t>持つなど</a:t>
            </a:r>
            <a:r>
              <a:rPr lang="ja-JP" altLang="ja-JP" sz="2000" dirty="0" smtClean="0">
                <a:solidFill>
                  <a:srgbClr val="0000FF"/>
                </a:solidFill>
              </a:rPr>
              <a:t>，</a:t>
            </a:r>
            <a:r>
              <a:rPr lang="ja-JP" altLang="ja-JP" sz="2000" dirty="0">
                <a:solidFill>
                  <a:srgbClr val="0000FF"/>
                </a:solidFill>
              </a:rPr>
              <a:t>他の団体・組織</a:t>
            </a:r>
            <a:r>
              <a:rPr lang="ja-JP" altLang="ja-JP" sz="2000" dirty="0" smtClean="0">
                <a:solidFill>
                  <a:srgbClr val="0000FF"/>
                </a:solidFill>
              </a:rPr>
              <a:t>に</a:t>
            </a:r>
            <a:r>
              <a:rPr lang="ja-JP" altLang="en-US" sz="2000" dirty="0" smtClean="0">
                <a:solidFill>
                  <a:srgbClr val="0000FF"/>
                </a:solidFill>
              </a:rPr>
              <a:t>どう働きかけるかについても議論をしておくことが大切</a:t>
            </a:r>
            <a:r>
              <a:rPr lang="ja-JP" altLang="ja-JP" sz="2000" dirty="0" smtClean="0">
                <a:solidFill>
                  <a:srgbClr val="0000FF"/>
                </a:solidFill>
              </a:rPr>
              <a:t>。</a:t>
            </a:r>
            <a:endParaRPr lang="ja-JP" altLang="ja-JP" sz="2000" dirty="0">
              <a:solidFill>
                <a:srgbClr val="0000FF"/>
              </a:solidFill>
            </a:endParaRPr>
          </a:p>
          <a:p>
            <a:r>
              <a:rPr lang="ja-JP" altLang="en-US" sz="2000" dirty="0" smtClean="0">
                <a:solidFill>
                  <a:srgbClr val="0000FF"/>
                </a:solidFill>
              </a:rPr>
              <a:t>立ち上げに当たり，</a:t>
            </a:r>
            <a:r>
              <a:rPr lang="ja-JP" altLang="ja-JP" sz="2000" dirty="0" smtClean="0">
                <a:solidFill>
                  <a:srgbClr val="0000FF"/>
                </a:solidFill>
              </a:rPr>
              <a:t>当事者</a:t>
            </a:r>
            <a:r>
              <a:rPr lang="ja-JP" altLang="ja-JP" sz="2000" dirty="0">
                <a:solidFill>
                  <a:srgbClr val="0000FF"/>
                </a:solidFill>
              </a:rPr>
              <a:t>とその</a:t>
            </a:r>
            <a:r>
              <a:rPr lang="ja-JP" altLang="ja-JP" sz="2000" dirty="0" smtClean="0">
                <a:solidFill>
                  <a:srgbClr val="0000FF"/>
                </a:solidFill>
              </a:rPr>
              <a:t>家族</a:t>
            </a:r>
            <a:r>
              <a:rPr lang="ja-JP" altLang="en-US" sz="2000" dirty="0" smtClean="0">
                <a:solidFill>
                  <a:srgbClr val="0000FF"/>
                </a:solidFill>
              </a:rPr>
              <a:t>の</a:t>
            </a:r>
            <a:r>
              <a:rPr lang="ja-JP" altLang="ja-JP" sz="2000" dirty="0" smtClean="0">
                <a:solidFill>
                  <a:srgbClr val="0000FF"/>
                </a:solidFill>
              </a:rPr>
              <a:t>負担</a:t>
            </a:r>
            <a:r>
              <a:rPr lang="ja-JP" altLang="en-US" sz="2000" dirty="0" smtClean="0">
                <a:solidFill>
                  <a:srgbClr val="0000FF"/>
                </a:solidFill>
              </a:rPr>
              <a:t>が大きく</a:t>
            </a:r>
            <a:r>
              <a:rPr lang="ja-JP" altLang="ja-JP" sz="2000" dirty="0" smtClean="0">
                <a:solidFill>
                  <a:srgbClr val="0000FF"/>
                </a:solidFill>
              </a:rPr>
              <a:t>ならない</a:t>
            </a:r>
            <a:r>
              <a:rPr lang="ja-JP" altLang="ja-JP" sz="2000" dirty="0">
                <a:solidFill>
                  <a:srgbClr val="0000FF"/>
                </a:solidFill>
              </a:rPr>
              <a:t>よう</a:t>
            </a:r>
            <a:r>
              <a:rPr lang="ja-JP" altLang="ja-JP" sz="2000" dirty="0" smtClean="0">
                <a:solidFill>
                  <a:srgbClr val="0000FF"/>
                </a:solidFill>
              </a:rPr>
              <a:t>，</a:t>
            </a:r>
            <a:r>
              <a:rPr lang="ja-JP" altLang="en-US" sz="2000" dirty="0" smtClean="0">
                <a:solidFill>
                  <a:srgbClr val="0000FF"/>
                </a:solidFill>
              </a:rPr>
              <a:t>参加</a:t>
            </a:r>
            <a:r>
              <a:rPr lang="ja-JP" altLang="ja-JP" sz="2000" dirty="0" smtClean="0">
                <a:solidFill>
                  <a:srgbClr val="0000FF"/>
                </a:solidFill>
              </a:rPr>
              <a:t>条件</a:t>
            </a:r>
            <a:r>
              <a:rPr lang="ja-JP" altLang="ja-JP" sz="2000" dirty="0">
                <a:solidFill>
                  <a:srgbClr val="0000FF"/>
                </a:solidFill>
              </a:rPr>
              <a:t>は緩やかにしておき</a:t>
            </a:r>
            <a:r>
              <a:rPr lang="ja-JP" altLang="ja-JP" sz="2000" dirty="0" smtClean="0">
                <a:solidFill>
                  <a:srgbClr val="0000FF"/>
                </a:solidFill>
              </a:rPr>
              <a:t>，</a:t>
            </a:r>
            <a:r>
              <a:rPr lang="ja-JP" altLang="en-US" sz="2000" dirty="0" smtClean="0">
                <a:solidFill>
                  <a:srgbClr val="0000FF"/>
                </a:solidFill>
              </a:rPr>
              <a:t>活動の継続を可能にする</a:t>
            </a:r>
            <a:r>
              <a:rPr lang="ja-JP" altLang="ja-JP" sz="2000" dirty="0" smtClean="0">
                <a:solidFill>
                  <a:srgbClr val="0000FF"/>
                </a:solidFill>
              </a:rPr>
              <a:t>支援</a:t>
            </a:r>
            <a:r>
              <a:rPr lang="ja-JP" altLang="ja-JP" sz="2000" dirty="0">
                <a:solidFill>
                  <a:srgbClr val="0000FF"/>
                </a:solidFill>
              </a:rPr>
              <a:t>体制</a:t>
            </a:r>
            <a:r>
              <a:rPr lang="ja-JP" altLang="ja-JP" sz="2000" dirty="0" smtClean="0">
                <a:solidFill>
                  <a:srgbClr val="0000FF"/>
                </a:solidFill>
              </a:rPr>
              <a:t>を</a:t>
            </a:r>
            <a:r>
              <a:rPr lang="ja-JP" altLang="en-US" sz="2000" dirty="0" smtClean="0">
                <a:solidFill>
                  <a:srgbClr val="0000FF"/>
                </a:solidFill>
              </a:rPr>
              <a:t>確立</a:t>
            </a:r>
            <a:r>
              <a:rPr lang="ja-JP" altLang="ja-JP" sz="2000" dirty="0" smtClean="0">
                <a:solidFill>
                  <a:srgbClr val="0000FF"/>
                </a:solidFill>
              </a:rPr>
              <a:t>して</a:t>
            </a:r>
            <a:r>
              <a:rPr lang="ja-JP" altLang="en-US" sz="2000" dirty="0" smtClean="0">
                <a:solidFill>
                  <a:srgbClr val="0000FF"/>
                </a:solidFill>
              </a:rPr>
              <a:t>おくこと</a:t>
            </a:r>
            <a:r>
              <a:rPr lang="ja-JP" altLang="ja-JP" sz="2000" dirty="0" smtClean="0">
                <a:solidFill>
                  <a:srgbClr val="0000FF"/>
                </a:solidFill>
              </a:rPr>
              <a:t>。</a:t>
            </a:r>
            <a:endParaRPr lang="ja-JP" altLang="ja-JP" sz="2000" dirty="0">
              <a:solidFill>
                <a:srgbClr val="0000FF"/>
              </a:solidFill>
            </a:endParaRPr>
          </a:p>
        </p:txBody>
      </p:sp>
      <p:pic>
        <p:nvPicPr>
          <p:cNvPr id="10" name="2-8-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656637" y="6370637"/>
            <a:ext cx="487363" cy="487363"/>
          </a:xfrm>
          <a:prstGeom prst="rect">
            <a:avLst/>
          </a:prstGeom>
        </p:spPr>
      </p:pic>
      <p:pic>
        <p:nvPicPr>
          <p:cNvPr id="13" name="2-8-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656637" y="6370637"/>
            <a:ext cx="487363" cy="487363"/>
          </a:xfrm>
          <a:prstGeom prst="rect">
            <a:avLst/>
          </a:prstGeom>
        </p:spPr>
      </p:pic>
      <p:pic>
        <p:nvPicPr>
          <p:cNvPr id="19" name="2-8-3.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8656637" y="6370637"/>
            <a:ext cx="487363" cy="487363"/>
          </a:xfrm>
          <a:prstGeom prst="rect">
            <a:avLst/>
          </a:prstGeom>
        </p:spPr>
      </p:pic>
      <p:pic>
        <p:nvPicPr>
          <p:cNvPr id="36" name="2-8-4.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2105616979"/>
      </p:ext>
    </p:extLst>
  </p:cSld>
  <p:clrMapOvr>
    <a:masterClrMapping/>
  </p:clrMapOvr>
  <mc:AlternateContent xmlns:mc="http://schemas.openxmlformats.org/markup-compatibility/2006" xmlns:p14="http://schemas.microsoft.com/office/powerpoint/2010/main">
    <mc:Choice Requires="p14">
      <p:transition spd="slow" p14:dur="2000" advTm="75759"/>
    </mc:Choice>
    <mc:Fallback xmlns="">
      <p:transition spd="slow" advTm="75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625" fill="hold"/>
                                        <p:tgtEl>
                                          <p:spTgt spid="10"/>
                                        </p:tgtEl>
                                      </p:cBhvr>
                                    </p:cmd>
                                  </p:childTnLst>
                                </p:cTn>
                              </p:par>
                              <p:par>
                                <p:cTn id="7" presetID="10" presetClass="entr" presetSubtype="0" fill="hold" nodeType="withEffect">
                                  <p:stCondLst>
                                    <p:cond delay="45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par>
                          <p:cTn id="10" fill="hold">
                            <p:stCondLst>
                              <p:cond delay="16625"/>
                            </p:stCondLst>
                            <p:childTnLst>
                              <p:par>
                                <p:cTn id="11" presetID="1" presetClass="mediacall" presetSubtype="0" fill="hold" nodeType="afterEffect">
                                  <p:stCondLst>
                                    <p:cond delay="0"/>
                                  </p:stCondLst>
                                  <p:childTnLst>
                                    <p:cmd type="call" cmd="playFrom(0.0)">
                                      <p:cBhvr>
                                        <p:cTn id="12" dur="23034" fill="hold"/>
                                        <p:tgtEl>
                                          <p:spTgt spid="13"/>
                                        </p:tgtEl>
                                      </p:cBhvr>
                                    </p:cmd>
                                  </p:childTnLst>
                                </p:cTn>
                              </p:par>
                              <p:par>
                                <p:cTn id="13" presetID="10" presetClass="entr" presetSubtype="0" fill="hold" nodeType="withEffect">
                                  <p:stCondLst>
                                    <p:cond delay="3500"/>
                                  </p:stCondLst>
                                  <p:childTnLst>
                                    <p:set>
                                      <p:cBhvr>
                                        <p:cTn id="14" dur="1" fill="hold">
                                          <p:stCondLst>
                                            <p:cond delay="0"/>
                                          </p:stCondLst>
                                        </p:cTn>
                                        <p:tgtEl>
                                          <p:spTgt spid="58">
                                            <p:txEl>
                                              <p:pRg st="0" end="0"/>
                                            </p:txEl>
                                          </p:spTgt>
                                        </p:tgtEl>
                                        <p:attrNameLst>
                                          <p:attrName>style.visibility</p:attrName>
                                        </p:attrNameLst>
                                      </p:cBhvr>
                                      <p:to>
                                        <p:strVal val="visible"/>
                                      </p:to>
                                    </p:set>
                                    <p:animEffect transition="in" filter="fade">
                                      <p:cBhvr>
                                        <p:cTn id="15" dur="500"/>
                                        <p:tgtEl>
                                          <p:spTgt spid="58">
                                            <p:txEl>
                                              <p:pRg st="0" end="0"/>
                                            </p:txEl>
                                          </p:spTgt>
                                        </p:tgtEl>
                                      </p:cBhvr>
                                    </p:animEffect>
                                  </p:childTnLst>
                                </p:cTn>
                              </p:par>
                            </p:childTnLst>
                          </p:cTn>
                        </p:par>
                        <p:par>
                          <p:cTn id="16" fill="hold">
                            <p:stCondLst>
                              <p:cond delay="39659"/>
                            </p:stCondLst>
                            <p:childTnLst>
                              <p:par>
                                <p:cTn id="17" presetID="1" presetClass="mediacall" presetSubtype="0" fill="hold" nodeType="afterEffect">
                                  <p:stCondLst>
                                    <p:cond delay="0"/>
                                  </p:stCondLst>
                                  <p:childTnLst>
                                    <p:cmd type="call" cmd="playFrom(0.0)">
                                      <p:cBhvr>
                                        <p:cTn id="18" dur="21083" fill="hold"/>
                                        <p:tgtEl>
                                          <p:spTgt spid="19"/>
                                        </p:tgtEl>
                                      </p:cBhvr>
                                    </p:cmd>
                                  </p:childTnLst>
                                </p:cTn>
                              </p:par>
                              <p:par>
                                <p:cTn id="19" presetID="10" presetClass="entr" presetSubtype="0" fill="hold" nodeType="withEffect">
                                  <p:stCondLst>
                                    <p:cond delay="1000"/>
                                  </p:stCondLst>
                                  <p:childTnLst>
                                    <p:set>
                                      <p:cBhvr>
                                        <p:cTn id="20" dur="1" fill="hold">
                                          <p:stCondLst>
                                            <p:cond delay="0"/>
                                          </p:stCondLst>
                                        </p:cTn>
                                        <p:tgtEl>
                                          <p:spTgt spid="58">
                                            <p:txEl>
                                              <p:pRg st="1" end="1"/>
                                            </p:txEl>
                                          </p:spTgt>
                                        </p:tgtEl>
                                        <p:attrNameLst>
                                          <p:attrName>style.visibility</p:attrName>
                                        </p:attrNameLst>
                                      </p:cBhvr>
                                      <p:to>
                                        <p:strVal val="visible"/>
                                      </p:to>
                                    </p:set>
                                    <p:animEffect transition="in" filter="fade">
                                      <p:cBhvr>
                                        <p:cTn id="21" dur="500"/>
                                        <p:tgtEl>
                                          <p:spTgt spid="58">
                                            <p:txEl>
                                              <p:pRg st="1" end="1"/>
                                            </p:txEl>
                                          </p:spTgt>
                                        </p:tgtEl>
                                      </p:cBhvr>
                                    </p:animEffect>
                                  </p:childTnLst>
                                </p:cTn>
                              </p:par>
                            </p:childTnLst>
                          </p:cTn>
                        </p:par>
                        <p:par>
                          <p:cTn id="22" fill="hold">
                            <p:stCondLst>
                              <p:cond delay="60742"/>
                            </p:stCondLst>
                            <p:childTnLst>
                              <p:par>
                                <p:cTn id="23" presetID="1" presetClass="mediacall" presetSubtype="0" fill="hold" nodeType="afterEffect">
                                  <p:stCondLst>
                                    <p:cond delay="0"/>
                                  </p:stCondLst>
                                  <p:childTnLst>
                                    <p:cmd type="call" cmd="playFrom(0.0)">
                                      <p:cBhvr>
                                        <p:cTn id="24" dur="14953" fill="hold"/>
                                        <p:tgtEl>
                                          <p:spTgt spid="36"/>
                                        </p:tgtEl>
                                      </p:cBhvr>
                                    </p:cmd>
                                  </p:childTnLst>
                                </p:cTn>
                              </p:par>
                              <p:par>
                                <p:cTn id="25" presetID="10" presetClass="entr" presetSubtype="0" fill="hold" nodeType="withEffect">
                                  <p:stCondLst>
                                    <p:cond delay="2000"/>
                                  </p:stCondLst>
                                  <p:childTnLst>
                                    <p:set>
                                      <p:cBhvr>
                                        <p:cTn id="26" dur="1" fill="hold">
                                          <p:stCondLst>
                                            <p:cond delay="0"/>
                                          </p:stCondLst>
                                        </p:cTn>
                                        <p:tgtEl>
                                          <p:spTgt spid="58">
                                            <p:txEl>
                                              <p:pRg st="2" end="2"/>
                                            </p:txEl>
                                          </p:spTgt>
                                        </p:tgtEl>
                                        <p:attrNameLst>
                                          <p:attrName>style.visibility</p:attrName>
                                        </p:attrNameLst>
                                      </p:cBhvr>
                                      <p:to>
                                        <p:strVal val="visible"/>
                                      </p:to>
                                    </p:set>
                                    <p:animEffect transition="in" filter="fade">
                                      <p:cBhvr>
                                        <p:cTn id="27" dur="500"/>
                                        <p:tgtEl>
                                          <p:spTgt spid="5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0"/>
                </p:tgtEl>
              </p:cMediaNode>
            </p:audio>
            <p:audio>
              <p:cMediaNode vol="80000">
                <p:cTn id="29" fill="hold" display="0">
                  <p:stCondLst>
                    <p:cond delay="indefinite"/>
                  </p:stCondLst>
                  <p:endCondLst>
                    <p:cond evt="onStopAudio" delay="0">
                      <p:tgtEl>
                        <p:sldTgt/>
                      </p:tgtEl>
                    </p:cond>
                  </p:endCondLst>
                </p:cTn>
                <p:tgtEl>
                  <p:spTgt spid="13"/>
                </p:tgtEl>
              </p:cMediaNode>
            </p:audio>
            <p:audio>
              <p:cMediaNode vol="80000">
                <p:cTn id="30" fill="hold" display="0">
                  <p:stCondLst>
                    <p:cond delay="indefinite"/>
                  </p:stCondLst>
                  <p:endCondLst>
                    <p:cond evt="onStopAudio" delay="0">
                      <p:tgtEl>
                        <p:sldTgt/>
                      </p:tgtEl>
                    </p:cond>
                  </p:endCondLst>
                </p:cTn>
                <p:tgtEl>
                  <p:spTgt spid="19"/>
                </p:tgtEl>
              </p:cMediaNode>
            </p:audio>
            <p:audio>
              <p:cMediaNode vol="80000">
                <p:cTn id="31" fill="hold" display="0">
                  <p:stCondLst>
                    <p:cond delay="indefinite"/>
                  </p:stCondLst>
                  <p:endCondLst>
                    <p:cond evt="onStopAudio" delay="0">
                      <p:tgtEl>
                        <p:sldTgt/>
                      </p:tgtEl>
                    </p:cond>
                  </p:endCondLst>
                </p:cTn>
                <p:tgtEl>
                  <p:spTgt spid="36"/>
                </p:tgtEl>
              </p:cMediaNode>
            </p:audio>
          </p:childTnLst>
        </p:cTn>
      </p:par>
    </p:tnLst>
  </p:timing>
  <p:extLst>
    <p:ext uri="{E180D4A7-C9FB-4DFB-919C-405C955672EB}">
      <p14:showEvtLst xmlns:p14="http://schemas.microsoft.com/office/powerpoint/2010/main">
        <p14:playEvt time="0" objId="10"/>
        <p14:playEvt time="16625" objId="13"/>
        <p14:stopEvt time="16714" objId="10"/>
        <p14:playEvt time="39659" objId="19"/>
        <p14:stopEvt time="39702" objId="13"/>
        <p14:playEvt time="60742" objId="36"/>
        <p14:stopEvt time="60801" objId="19"/>
        <p14:stopEvt time="75741" objId="36"/>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57200" y="-62828"/>
            <a:ext cx="8229600" cy="1143000"/>
          </a:xfrm>
        </p:spPr>
        <p:txBody>
          <a:bodyPr>
            <a:normAutofit/>
          </a:bodyPr>
          <a:lstStyle/>
          <a:p>
            <a:r>
              <a:rPr kumimoji="1" lang="ja-JP" altLang="en-US" sz="3600" dirty="0" smtClean="0">
                <a:solidFill>
                  <a:srgbClr val="FF0000"/>
                </a:solidFill>
              </a:rPr>
              <a:t>養成講座のポイント①　</a:t>
            </a:r>
            <a:r>
              <a:rPr kumimoji="1" lang="ja-JP" altLang="en-US" sz="3600" dirty="0" smtClean="0">
                <a:solidFill>
                  <a:srgbClr val="FF3399"/>
                </a:solidFill>
                <a:effectLst>
                  <a:outerShdw blurRad="38100" dist="38100" dir="2700000" algn="tl">
                    <a:srgbClr val="000000">
                      <a:alpha val="43137"/>
                    </a:srgbClr>
                  </a:outerShdw>
                </a:effectLst>
              </a:rPr>
              <a:t>核を作る</a:t>
            </a:r>
            <a:endParaRPr kumimoji="1" lang="ja-JP" altLang="en-US" sz="3600" dirty="0">
              <a:solidFill>
                <a:srgbClr val="FF3399"/>
              </a:solidFill>
              <a:effectLst>
                <a:outerShdw blurRad="38100" dist="38100" dir="2700000" algn="tl">
                  <a:srgbClr val="000000">
                    <a:alpha val="43137"/>
                  </a:srgbClr>
                </a:outerShdw>
              </a:effectLst>
            </a:endParaRPr>
          </a:p>
        </p:txBody>
      </p:sp>
      <p:sp>
        <p:nvSpPr>
          <p:cNvPr id="4" name="コンテンツ プレースホルダー 3"/>
          <p:cNvSpPr>
            <a:spLocks noGrp="1"/>
          </p:cNvSpPr>
          <p:nvPr>
            <p:ph idx="1"/>
          </p:nvPr>
        </p:nvSpPr>
        <p:spPr>
          <a:xfrm>
            <a:off x="457200" y="870838"/>
            <a:ext cx="8229600" cy="6063364"/>
          </a:xfrm>
        </p:spPr>
        <p:txBody>
          <a:bodyPr>
            <a:noAutofit/>
          </a:bodyPr>
          <a:lstStyle/>
          <a:p>
            <a:pPr>
              <a:lnSpc>
                <a:spcPts val="3700"/>
              </a:lnSpc>
            </a:pPr>
            <a:r>
              <a:rPr lang="ja-JP" altLang="en-US" sz="2800" dirty="0" smtClean="0">
                <a:solidFill>
                  <a:srgbClr val="0000FF"/>
                </a:solidFill>
              </a:rPr>
              <a:t>新た</a:t>
            </a:r>
            <a:r>
              <a:rPr lang="ja-JP" altLang="en-US" sz="2800" dirty="0">
                <a:solidFill>
                  <a:srgbClr val="0000FF"/>
                </a:solidFill>
              </a:rPr>
              <a:t>に組織を立ち上げるために</a:t>
            </a:r>
            <a:r>
              <a:rPr lang="ja-JP" altLang="en-US" sz="2800" dirty="0" smtClean="0">
                <a:solidFill>
                  <a:srgbClr val="0000FF"/>
                </a:solidFill>
              </a:rPr>
              <a:t>は，リーダー</a:t>
            </a:r>
            <a:r>
              <a:rPr lang="ja-JP" altLang="en-US" sz="2800" dirty="0">
                <a:solidFill>
                  <a:srgbClr val="0000FF"/>
                </a:solidFill>
              </a:rPr>
              <a:t>となる人の選任や地区の選択は重要なポイントとなる</a:t>
            </a:r>
            <a:r>
              <a:rPr lang="ja-JP" altLang="en-US" sz="2800" dirty="0" smtClean="0">
                <a:solidFill>
                  <a:srgbClr val="0000FF"/>
                </a:solidFill>
              </a:rPr>
              <a:t>。</a:t>
            </a:r>
            <a:endParaRPr lang="en-US" altLang="ja-JP" sz="2800" dirty="0" smtClean="0">
              <a:solidFill>
                <a:srgbClr val="0000FF"/>
              </a:solidFill>
            </a:endParaRPr>
          </a:p>
          <a:p>
            <a:pPr>
              <a:lnSpc>
                <a:spcPts val="3700"/>
              </a:lnSpc>
            </a:pPr>
            <a:r>
              <a:rPr lang="ja-JP" altLang="en-US" sz="2800" dirty="0" smtClean="0">
                <a:solidFill>
                  <a:srgbClr val="0000FF"/>
                </a:solidFill>
              </a:rPr>
              <a:t>活動の「核」となる人材にどれだけ声をかけられるかが養成講座の成否の鍵を握り，日々の保健活動の中で，こうした人材を発掘して</a:t>
            </a:r>
            <a:r>
              <a:rPr lang="ja-JP" altLang="en-US" sz="2800" dirty="0">
                <a:solidFill>
                  <a:srgbClr val="0000FF"/>
                </a:solidFill>
              </a:rPr>
              <a:t>おくことが</a:t>
            </a:r>
            <a:r>
              <a:rPr lang="ja-JP" altLang="en-US" sz="2800" dirty="0" smtClean="0">
                <a:solidFill>
                  <a:srgbClr val="0000FF"/>
                </a:solidFill>
              </a:rPr>
              <a:t>大切。</a:t>
            </a:r>
            <a:endParaRPr lang="en-US" altLang="ja-JP" sz="2800" dirty="0" smtClean="0">
              <a:solidFill>
                <a:srgbClr val="0000FF"/>
              </a:solidFill>
            </a:endParaRPr>
          </a:p>
          <a:p>
            <a:pPr marL="0" indent="0">
              <a:lnSpc>
                <a:spcPts val="3700"/>
              </a:lnSpc>
              <a:buNone/>
            </a:pPr>
            <a:r>
              <a:rPr lang="ja-JP" altLang="en-US" sz="2800" dirty="0">
                <a:solidFill>
                  <a:srgbClr val="0000FF"/>
                </a:solidFill>
              </a:rPr>
              <a:t>　</a:t>
            </a:r>
            <a:r>
              <a:rPr lang="ja-JP" altLang="en-US" sz="2800" dirty="0" smtClean="0">
                <a:solidFill>
                  <a:srgbClr val="FF3399"/>
                </a:solidFill>
              </a:rPr>
              <a:t>　　保健活動の中で健康</a:t>
            </a:r>
            <a:r>
              <a:rPr lang="ja-JP" altLang="en-US" sz="2800" dirty="0">
                <a:solidFill>
                  <a:srgbClr val="FF3399"/>
                </a:solidFill>
              </a:rPr>
              <a:t>問題に関心を寄せた</a:t>
            </a:r>
            <a:r>
              <a:rPr lang="ja-JP" altLang="en-US" sz="2800" dirty="0" smtClean="0">
                <a:solidFill>
                  <a:srgbClr val="FF3399"/>
                </a:solidFill>
              </a:rPr>
              <a:t>住民</a:t>
            </a:r>
            <a:r>
              <a:rPr lang="en-US" altLang="ja-JP" sz="2800" dirty="0" smtClean="0">
                <a:solidFill>
                  <a:srgbClr val="FF3399"/>
                </a:solidFill>
              </a:rPr>
              <a:t/>
            </a:r>
            <a:br>
              <a:rPr lang="en-US" altLang="ja-JP" sz="2800" dirty="0" smtClean="0">
                <a:solidFill>
                  <a:srgbClr val="FF3399"/>
                </a:solidFill>
              </a:rPr>
            </a:br>
            <a:r>
              <a:rPr lang="ja-JP" altLang="en-US" sz="2800" dirty="0" smtClean="0">
                <a:solidFill>
                  <a:srgbClr val="FF3399"/>
                </a:solidFill>
              </a:rPr>
              <a:t>　　　地域</a:t>
            </a:r>
            <a:r>
              <a:rPr lang="ja-JP" altLang="en-US" sz="2800" dirty="0">
                <a:solidFill>
                  <a:srgbClr val="FF3399"/>
                </a:solidFill>
              </a:rPr>
              <a:t>で声かけなど地道にやっている</a:t>
            </a:r>
            <a:r>
              <a:rPr lang="ja-JP" altLang="en-US" sz="2800" dirty="0" smtClean="0">
                <a:solidFill>
                  <a:srgbClr val="FF3399"/>
                </a:solidFill>
              </a:rPr>
              <a:t>住民</a:t>
            </a:r>
            <a:r>
              <a:rPr lang="en-US" altLang="ja-JP" sz="2800" dirty="0" smtClean="0">
                <a:solidFill>
                  <a:srgbClr val="FF3399"/>
                </a:solidFill>
              </a:rPr>
              <a:t/>
            </a:r>
            <a:br>
              <a:rPr lang="en-US" altLang="ja-JP" sz="2800" dirty="0" smtClean="0">
                <a:solidFill>
                  <a:srgbClr val="FF3399"/>
                </a:solidFill>
              </a:rPr>
            </a:br>
            <a:r>
              <a:rPr lang="ja-JP" altLang="en-US" sz="2800" dirty="0" smtClean="0">
                <a:solidFill>
                  <a:srgbClr val="FF3399"/>
                </a:solidFill>
              </a:rPr>
              <a:t>　　　教室等終了後</a:t>
            </a:r>
            <a:r>
              <a:rPr lang="ja-JP" altLang="en-US" sz="2800" dirty="0">
                <a:solidFill>
                  <a:srgbClr val="FF3399"/>
                </a:solidFill>
              </a:rPr>
              <a:t>に継続したグループ活動を</a:t>
            </a:r>
            <a:r>
              <a:rPr lang="ja-JP" altLang="en-US" sz="2800" dirty="0" smtClean="0">
                <a:solidFill>
                  <a:srgbClr val="FF3399"/>
                </a:solidFill>
              </a:rPr>
              <a:t>行って</a:t>
            </a:r>
            <a:r>
              <a:rPr lang="en-US" altLang="ja-JP" sz="2800" dirty="0" smtClean="0">
                <a:solidFill>
                  <a:srgbClr val="FF3399"/>
                </a:solidFill>
              </a:rPr>
              <a:t/>
            </a:r>
            <a:br>
              <a:rPr lang="en-US" altLang="ja-JP" sz="2800" dirty="0" smtClean="0">
                <a:solidFill>
                  <a:srgbClr val="FF3399"/>
                </a:solidFill>
              </a:rPr>
            </a:br>
            <a:r>
              <a:rPr lang="ja-JP" altLang="en-US" sz="2800" dirty="0" smtClean="0">
                <a:solidFill>
                  <a:srgbClr val="FF3399"/>
                </a:solidFill>
              </a:rPr>
              <a:t>　　　いる</a:t>
            </a:r>
            <a:r>
              <a:rPr lang="ja-JP" altLang="en-US" sz="2800" dirty="0">
                <a:solidFill>
                  <a:srgbClr val="FF3399"/>
                </a:solidFill>
              </a:rPr>
              <a:t>住民</a:t>
            </a:r>
            <a:r>
              <a:rPr lang="ja-JP" altLang="en-US" sz="2800" dirty="0" smtClean="0">
                <a:solidFill>
                  <a:srgbClr val="FF3399"/>
                </a:solidFill>
              </a:rPr>
              <a:t>たち</a:t>
            </a:r>
            <a:endParaRPr lang="en-US" altLang="ja-JP" sz="2800" dirty="0" smtClean="0">
              <a:solidFill>
                <a:srgbClr val="FF3399"/>
              </a:solidFill>
            </a:endParaRPr>
          </a:p>
          <a:p>
            <a:pPr>
              <a:lnSpc>
                <a:spcPts val="3700"/>
              </a:lnSpc>
            </a:pPr>
            <a:r>
              <a:rPr lang="ja-JP" altLang="en-US" sz="2800" dirty="0" smtClean="0">
                <a:solidFill>
                  <a:srgbClr val="0000FF"/>
                </a:solidFill>
              </a:rPr>
              <a:t>健診など日々の保健活動において，こうした人材の発掘を意識しながら，地域住民に接することも保健師の重要な役割。</a:t>
            </a:r>
            <a:endParaRPr kumimoji="1" lang="ja-JP" altLang="en-US" sz="2800" dirty="0">
              <a:solidFill>
                <a:srgbClr val="0000FF"/>
              </a:solidFill>
            </a:endParaRPr>
          </a:p>
        </p:txBody>
      </p:sp>
      <p:pic>
        <p:nvPicPr>
          <p:cNvPr id="2" name="2-9-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656637" y="6370637"/>
            <a:ext cx="487363" cy="487363"/>
          </a:xfrm>
          <a:prstGeom prst="rect">
            <a:avLst/>
          </a:prstGeom>
        </p:spPr>
      </p:pic>
      <p:pic>
        <p:nvPicPr>
          <p:cNvPr id="5" name="2-9-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8656637" y="6370637"/>
            <a:ext cx="487363" cy="487363"/>
          </a:xfrm>
          <a:prstGeom prst="rect">
            <a:avLst/>
          </a:prstGeom>
        </p:spPr>
      </p:pic>
      <p:pic>
        <p:nvPicPr>
          <p:cNvPr id="6" name="【再】2-9-3.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8656637" y="6370637"/>
            <a:ext cx="487363" cy="487363"/>
          </a:xfrm>
          <a:prstGeom prst="rect">
            <a:avLst/>
          </a:prstGeom>
        </p:spPr>
      </p:pic>
      <p:pic>
        <p:nvPicPr>
          <p:cNvPr id="7" name="2-9-4.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8656637" y="6370637"/>
            <a:ext cx="487363" cy="487363"/>
          </a:xfrm>
          <a:prstGeom prst="rect">
            <a:avLst/>
          </a:prstGeom>
        </p:spPr>
      </p:pic>
      <p:pic>
        <p:nvPicPr>
          <p:cNvPr id="8" name="2-9-5.wm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8656637" y="6370637"/>
            <a:ext cx="487363" cy="487363"/>
          </a:xfrm>
          <a:prstGeom prst="rect">
            <a:avLst/>
          </a:prstGeom>
        </p:spPr>
      </p:pic>
      <p:pic>
        <p:nvPicPr>
          <p:cNvPr id="9" name="2-9-6.wma">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5"/>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2105616979"/>
      </p:ext>
    </p:extLst>
  </p:cSld>
  <p:clrMapOvr>
    <a:masterClrMapping/>
  </p:clrMapOvr>
  <mc:AlternateContent xmlns:mc="http://schemas.openxmlformats.org/markup-compatibility/2006" xmlns:p14="http://schemas.microsoft.com/office/powerpoint/2010/main">
    <mc:Choice Requires="p14">
      <p:transition spd="slow" p14:dur="2000" advTm="87625"/>
    </mc:Choice>
    <mc:Fallback xmlns="">
      <p:transition spd="slow" advTm="87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8" fill="hold"/>
                                        <p:tgtEl>
                                          <p:spTgt spid="2"/>
                                        </p:tgtEl>
                                      </p:cBhvr>
                                    </p:cmd>
                                  </p:childTnLst>
                                </p:cTn>
                              </p:par>
                            </p:childTnLst>
                          </p:cTn>
                        </p:par>
                        <p:par>
                          <p:cTn id="7" fill="hold">
                            <p:stCondLst>
                              <p:cond delay="16718"/>
                            </p:stCondLst>
                            <p:childTnLst>
                              <p:par>
                                <p:cTn id="8" presetID="1" presetClass="mediacall" presetSubtype="0" fill="hold" nodeType="afterEffect">
                                  <p:stCondLst>
                                    <p:cond delay="0"/>
                                  </p:stCondLst>
                                  <p:childTnLst>
                                    <p:cmd type="call" cmd="playFrom(0.0)">
                                      <p:cBhvr>
                                        <p:cTn id="9" dur="15046" fill="hold"/>
                                        <p:tgtEl>
                                          <p:spTgt spid="5"/>
                                        </p:tgtEl>
                                      </p:cBhvr>
                                    </p:cmd>
                                  </p:childTnLst>
                                </p:cTn>
                              </p:par>
                              <p:par>
                                <p:cTn id="10" presetID="10" presetClass="entr" presetSubtype="0" fill="hold" grpId="0" nodeType="withEffect">
                                  <p:stCondLst>
                                    <p:cond delay="100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par>
                          <p:cTn id="13" fill="hold">
                            <p:stCondLst>
                              <p:cond delay="31764"/>
                            </p:stCondLst>
                            <p:childTnLst>
                              <p:par>
                                <p:cTn id="14" presetID="1" presetClass="mediacall" presetSubtype="0" fill="hold" nodeType="afterEffect">
                                  <p:stCondLst>
                                    <p:cond delay="0"/>
                                  </p:stCondLst>
                                  <p:childTnLst>
                                    <p:cmd type="call" cmd="playFrom(0.0)">
                                      <p:cBhvr>
                                        <p:cTn id="15" dur="11284" fill="hold"/>
                                        <p:tgtEl>
                                          <p:spTgt spid="6"/>
                                        </p:tgtEl>
                                      </p:cBhvr>
                                    </p:cmd>
                                  </p:childTnLst>
                                </p:cTn>
                              </p:par>
                            </p:childTnLst>
                          </p:cTn>
                        </p:par>
                        <p:par>
                          <p:cTn id="16" fill="hold">
                            <p:stCondLst>
                              <p:cond delay="43048"/>
                            </p:stCondLst>
                            <p:childTnLst>
                              <p:par>
                                <p:cTn id="17" presetID="1" presetClass="mediacall" presetSubtype="0" fill="hold" nodeType="afterEffect">
                                  <p:stCondLst>
                                    <p:cond delay="0"/>
                                  </p:stCondLst>
                                  <p:childTnLst>
                                    <p:cmd type="call" cmd="playFrom(0.0)">
                                      <p:cBhvr>
                                        <p:cTn id="18" dur="16253" fill="hold"/>
                                        <p:tgtEl>
                                          <p:spTgt spid="7"/>
                                        </p:tgtEl>
                                      </p:cBhvr>
                                    </p:cmd>
                                  </p:childTnLst>
                                </p:cTn>
                              </p:par>
                              <p:par>
                                <p:cTn id="19" presetID="10" presetClass="entr" presetSubtype="0" fill="hold" grpId="0"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500"/>
                                        <p:tgtEl>
                                          <p:spTgt spid="4">
                                            <p:txEl>
                                              <p:pRg st="1" end="1"/>
                                            </p:txEl>
                                          </p:spTgt>
                                        </p:tgtEl>
                                      </p:cBhvr>
                                    </p:animEffect>
                                  </p:childTnLst>
                                </p:cTn>
                              </p:par>
                            </p:childTnLst>
                          </p:cTn>
                        </p:par>
                        <p:par>
                          <p:cTn id="22" fill="hold">
                            <p:stCondLst>
                              <p:cond delay="59301"/>
                            </p:stCondLst>
                            <p:childTnLst>
                              <p:par>
                                <p:cTn id="23" presetID="1" presetClass="mediacall" presetSubtype="0" fill="hold" nodeType="afterEffect">
                                  <p:stCondLst>
                                    <p:cond delay="0"/>
                                  </p:stCondLst>
                                  <p:childTnLst>
                                    <p:cmd type="call" cmd="playFrom(0.0)">
                                      <p:cBhvr>
                                        <p:cTn id="24" dur="17182" fill="hold"/>
                                        <p:tgtEl>
                                          <p:spTgt spid="8"/>
                                        </p:tgtEl>
                                      </p:cBhvr>
                                    </p:cmd>
                                  </p:childTnLst>
                                </p:cTn>
                              </p:par>
                              <p:par>
                                <p:cTn id="25" presetID="10" presetClass="entr" presetSubtype="0" fill="hold" grpId="0"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childTnLst>
                          </p:cTn>
                        </p:par>
                        <p:par>
                          <p:cTn id="28" fill="hold">
                            <p:stCondLst>
                              <p:cond delay="76483"/>
                            </p:stCondLst>
                            <p:childTnLst>
                              <p:par>
                                <p:cTn id="29" presetID="1" presetClass="mediacall" presetSubtype="0" fill="hold" nodeType="afterEffect">
                                  <p:stCondLst>
                                    <p:cond delay="0"/>
                                  </p:stCondLst>
                                  <p:childTnLst>
                                    <p:cmd type="call" cmd="playFrom(0.0)">
                                      <p:cBhvr>
                                        <p:cTn id="30" dur="10866" fill="hold"/>
                                        <p:tgtEl>
                                          <p:spTgt spid="9"/>
                                        </p:tgtEl>
                                      </p:cBhvr>
                                    </p:cmd>
                                  </p:childTnLst>
                                </p:cTn>
                              </p:par>
                              <p:par>
                                <p:cTn id="31" presetID="10" presetClass="entr" presetSubtype="0" fill="hold" grpId="0" nodeType="withEffect">
                                  <p:stCondLst>
                                    <p:cond delay="100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fade">
                                      <p:cBhvr>
                                        <p:cTn id="3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2"/>
                </p:tgtEl>
              </p:cMediaNode>
            </p:audio>
            <p:audio>
              <p:cMediaNode vol="80000">
                <p:cTn id="35" fill="hold" display="0">
                  <p:stCondLst>
                    <p:cond delay="indefinite"/>
                  </p:stCondLst>
                  <p:endCondLst>
                    <p:cond evt="onStopAudio" delay="0">
                      <p:tgtEl>
                        <p:sldTgt/>
                      </p:tgtEl>
                    </p:cond>
                  </p:endCondLst>
                </p:cTn>
                <p:tgtEl>
                  <p:spTgt spid="5"/>
                </p:tgtEl>
              </p:cMediaNode>
            </p:audio>
            <p:audio>
              <p:cMediaNode vol="80000">
                <p:cTn id="36" fill="hold" display="0">
                  <p:stCondLst>
                    <p:cond delay="indefinite"/>
                  </p:stCondLst>
                  <p:endCondLst>
                    <p:cond evt="onStopAudio" delay="0">
                      <p:tgtEl>
                        <p:sldTgt/>
                      </p:tgtEl>
                    </p:cond>
                  </p:endCondLst>
                </p:cTn>
                <p:tgtEl>
                  <p:spTgt spid="6"/>
                </p:tgtEl>
              </p:cMediaNode>
            </p:audio>
            <p:audio>
              <p:cMediaNode vol="80000">
                <p:cTn id="37" fill="hold" display="0">
                  <p:stCondLst>
                    <p:cond delay="indefinite"/>
                  </p:stCondLst>
                  <p:endCondLst>
                    <p:cond evt="onStopAudio" delay="0">
                      <p:tgtEl>
                        <p:sldTgt/>
                      </p:tgtEl>
                    </p:cond>
                  </p:endCondLst>
                </p:cTn>
                <p:tgtEl>
                  <p:spTgt spid="7"/>
                </p:tgtEl>
              </p:cMediaNode>
            </p:audio>
            <p:audio>
              <p:cMediaNode vol="80000">
                <p:cTn id="38" fill="hold" display="0">
                  <p:stCondLst>
                    <p:cond delay="indefinite"/>
                  </p:stCondLst>
                  <p:endCondLst>
                    <p:cond evt="onStopAudio" delay="0">
                      <p:tgtEl>
                        <p:sldTgt/>
                      </p:tgtEl>
                    </p:cond>
                  </p:endCondLst>
                </p:cTn>
                <p:tgtEl>
                  <p:spTgt spid="8"/>
                </p:tgtEl>
              </p:cMediaNode>
            </p:audio>
            <p:audio>
              <p:cMediaNode vol="80000">
                <p:cTn id="39" fill="hold" display="0">
                  <p:stCondLst>
                    <p:cond delay="indefinite"/>
                  </p:stCondLst>
                  <p:endCondLst>
                    <p:cond evt="onStopAudio" delay="0">
                      <p:tgtEl>
                        <p:sldTgt/>
                      </p:tgtEl>
                    </p:cond>
                  </p:endCondLst>
                </p:cTn>
                <p:tgtEl>
                  <p:spTgt spid="9"/>
                </p:tgtEl>
              </p:cMediaNode>
            </p:audio>
          </p:childTnLst>
        </p:cTn>
      </p:par>
    </p:tnLst>
    <p:bldLst>
      <p:bldP spid="4" grpId="0" uiExpand="1" build="p"/>
    </p:bldLst>
  </p:timing>
  <p:extLst>
    <p:ext uri="{E180D4A7-C9FB-4DFB-919C-405C955672EB}">
      <p14:showEvtLst xmlns:p14="http://schemas.microsoft.com/office/powerpoint/2010/main">
        <p14:playEvt time="0" objId="2"/>
        <p14:playEvt time="16718" objId="5"/>
        <p14:stopEvt time="16830" objId="2"/>
        <p14:playEvt time="31765" objId="6"/>
        <p14:stopEvt time="31811" objId="5"/>
        <p14:playEvt time="43048" objId="7"/>
        <p14:stopEvt time="43101" objId="6"/>
        <p14:playEvt time="59301" objId="8"/>
        <p14:stopEvt time="59362" objId="7"/>
        <p14:playEvt time="76484" objId="9"/>
        <p14:stopEvt time="76526" objId="8"/>
        <p14:stopEvt time="87411" objId="9"/>
      </p14:showEvtLst>
    </p:ext>
  </p:extLst>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983</TotalTime>
  <Words>3487</Words>
  <Application>Microsoft Office PowerPoint</Application>
  <PresentationFormat>画面に合わせる (4:3)</PresentationFormat>
  <Paragraphs>251</Paragraphs>
  <Slides>14</Slides>
  <Notes>14</Notes>
  <HiddenSlides>0</HiddenSlides>
  <MMClips>73</MMClips>
  <ScaleCrop>false</ScaleCrop>
  <HeadingPairs>
    <vt:vector size="4" baseType="variant">
      <vt:variant>
        <vt:lpstr>テーマ</vt:lpstr>
      </vt:variant>
      <vt:variant>
        <vt:i4>1</vt:i4>
      </vt:variant>
      <vt:variant>
        <vt:lpstr>スライド タイトル</vt:lpstr>
      </vt:variant>
      <vt:variant>
        <vt:i4>14</vt:i4>
      </vt:variant>
    </vt:vector>
  </HeadingPairs>
  <TitlesOfParts>
    <vt:vector size="15" baseType="lpstr">
      <vt:lpstr>Office ​​テーマ</vt:lpstr>
      <vt:lpstr>組織の立ち上げや推進員等 養成のポイント</vt:lpstr>
      <vt:lpstr>立ち上げに当たり，行政で確認すべきこと</vt:lpstr>
      <vt:lpstr>立ち上げに当たり，行政で確認すべきこと</vt:lpstr>
      <vt:lpstr>立ち上げにかかる住民とのコンセンサス</vt:lpstr>
      <vt:lpstr>委員・推進員方式の立ち上げ</vt:lpstr>
      <vt:lpstr>モデル方式の立ち上げ</vt:lpstr>
      <vt:lpstr>ＯＢ会方式の立ち上げ</vt:lpstr>
      <vt:lpstr>当事者方式の立ち上げ</vt:lpstr>
      <vt:lpstr>養成講座のポイント①　核を作る</vt:lpstr>
      <vt:lpstr>養成講座のポイント②　やる気おこし</vt:lpstr>
      <vt:lpstr>住民組織活動の意義</vt:lpstr>
      <vt:lpstr>ジェンダーとソーシャル・キャピタル</vt:lpstr>
      <vt:lpstr>ポイント③　急がず，確実に基盤づくり</vt:lpstr>
      <vt:lpstr>養成講座のポイント④　環境を整える</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組織の立ち上げや推進員等 養成のポイント</dc:title>
  <dc:creator>Shuji Tounai</dc:creator>
  <cp:lastModifiedBy>Shuji Tounai</cp:lastModifiedBy>
  <cp:revision>87</cp:revision>
  <dcterms:created xsi:type="dcterms:W3CDTF">2014-11-09T01:10:21Z</dcterms:created>
  <dcterms:modified xsi:type="dcterms:W3CDTF">2015-03-01T12:23:21Z</dcterms:modified>
</cp:coreProperties>
</file>