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5" r:id="rId3"/>
    <p:sldId id="262" r:id="rId4"/>
    <p:sldId id="259" r:id="rId5"/>
    <p:sldId id="263" r:id="rId6"/>
    <p:sldId id="274" r:id="rId7"/>
    <p:sldId id="257" r:id="rId8"/>
    <p:sldId id="266" r:id="rId9"/>
    <p:sldId id="267" r:id="rId10"/>
    <p:sldId id="268" r:id="rId1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FF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538" autoAdjust="0"/>
  </p:normalViewPr>
  <p:slideViewPr>
    <p:cSldViewPr snapToGrid="0">
      <p:cViewPr>
        <p:scale>
          <a:sx n="40" d="100"/>
          <a:sy n="40" d="100"/>
        </p:scale>
        <p:origin x="-202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4AEAD-5C3A-4902-8BF6-0BCE46AF560A}" type="datetimeFigureOut">
              <a:rPr kumimoji="1" lang="ja-JP" altLang="en-US" smtClean="0"/>
              <a:t>2015/3/1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5A30E-DABE-4DEE-878D-C8FFCAD7E722}" type="slidenum">
              <a:rPr kumimoji="1" lang="ja-JP" altLang="en-US" smtClean="0"/>
              <a:t>‹#›</a:t>
            </a:fld>
            <a:endParaRPr kumimoji="1" lang="ja-JP" altLang="en-US"/>
          </a:p>
        </p:txBody>
      </p:sp>
    </p:spTree>
    <p:extLst>
      <p:ext uri="{BB962C8B-B14F-4D97-AF65-F5344CB8AC3E}">
        <p14:creationId xmlns:p14="http://schemas.microsoft.com/office/powerpoint/2010/main" val="1685624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このパワーポイントでは，</a:t>
            </a:r>
            <a:r>
              <a:rPr kumimoji="1" lang="ja-JP" altLang="en-US" sz="1200" dirty="0" smtClean="0">
                <a:solidFill>
                  <a:srgbClr val="FF0000"/>
                </a:solidFill>
              </a:rPr>
              <a:t>住民組織との協働におけるそれぞれの役割を解説します。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1</a:t>
            </a:fld>
            <a:endParaRPr kumimoji="1" lang="ja-JP" altLang="en-US"/>
          </a:p>
        </p:txBody>
      </p:sp>
    </p:spTree>
    <p:extLst>
      <p:ext uri="{BB962C8B-B14F-4D97-AF65-F5344CB8AC3E}">
        <p14:creationId xmlns:p14="http://schemas.microsoft.com/office/powerpoint/2010/main" val="4019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600"/>
              </a:lnSpc>
            </a:pPr>
            <a:r>
              <a:rPr lang="ja-JP" altLang="en-US" sz="1200" dirty="0" smtClean="0">
                <a:solidFill>
                  <a:srgbClr val="0000FF"/>
                </a:solidFill>
              </a:rPr>
              <a:t>保健所の保健師・栄養は，市町村保健師・栄養士との意思疎通を図ることが必要です。</a:t>
            </a:r>
            <a:endParaRPr lang="en-US" altLang="ja-JP" sz="1200" dirty="0" smtClean="0">
              <a:solidFill>
                <a:srgbClr val="0000FF"/>
              </a:solidFill>
            </a:endParaRPr>
          </a:p>
          <a:p>
            <a:pPr>
              <a:lnSpc>
                <a:spcPts val="3600"/>
              </a:lnSpc>
            </a:pPr>
            <a:r>
              <a:rPr lang="ja-JP" altLang="en-US" sz="1200" dirty="0" smtClean="0">
                <a:solidFill>
                  <a:srgbClr val="0000FF"/>
                </a:solidFill>
              </a:rPr>
              <a:t>住民組織の持つ役割について，お互いに認識を深めるため，</a:t>
            </a:r>
            <a:r>
              <a:rPr lang="ja-JP" altLang="en-US" sz="1200" dirty="0" smtClean="0">
                <a:solidFill>
                  <a:srgbClr val="0000FF"/>
                </a:solidFill>
                <a:effectLst>
                  <a:outerShdw blurRad="38100" dist="38100" dir="2700000" algn="tl">
                    <a:srgbClr val="000000">
                      <a:alpha val="43137"/>
                    </a:srgbClr>
                  </a:outerShdw>
                </a:effectLst>
              </a:rPr>
              <a:t>管内研修会</a:t>
            </a:r>
            <a:r>
              <a:rPr lang="ja-JP" altLang="en-US" sz="1200" dirty="0" smtClean="0">
                <a:solidFill>
                  <a:srgbClr val="0000FF"/>
                </a:solidFill>
              </a:rPr>
              <a:t>を開催したり，地域の関係資料等をベースに，</a:t>
            </a:r>
            <a:r>
              <a:rPr lang="ja-JP" altLang="en-US" sz="1200" dirty="0" smtClean="0">
                <a:solidFill>
                  <a:srgbClr val="0000FF"/>
                </a:solidFill>
                <a:effectLst>
                  <a:outerShdw blurRad="38100" dist="38100" dir="2700000" algn="tl">
                    <a:srgbClr val="000000">
                      <a:alpha val="43137"/>
                    </a:srgbClr>
                  </a:outerShdw>
                </a:effectLst>
              </a:rPr>
              <a:t>実態について詳細な意見交換</a:t>
            </a:r>
            <a:r>
              <a:rPr lang="ja-JP" altLang="en-US" sz="1200" dirty="0" smtClean="0">
                <a:solidFill>
                  <a:srgbClr val="0000FF"/>
                </a:solidFill>
              </a:rPr>
              <a:t>を行います。</a:t>
            </a:r>
            <a:endParaRPr lang="en-US" altLang="ja-JP" sz="1200" dirty="0" smtClean="0">
              <a:solidFill>
                <a:srgbClr val="0000FF"/>
              </a:solidFill>
            </a:endParaRPr>
          </a:p>
          <a:p>
            <a:pPr>
              <a:lnSpc>
                <a:spcPts val="3600"/>
              </a:lnSpc>
            </a:pPr>
            <a:r>
              <a:rPr lang="ja-JP" altLang="en-US" sz="1200" dirty="0" smtClean="0">
                <a:solidFill>
                  <a:srgbClr val="0000FF"/>
                </a:solidFill>
              </a:rPr>
              <a:t>保健所長や他のスタッフを交えた情報分析を行い，市町村で何が可能か，どこから体制づくりをしていくか，必要に応じて，</a:t>
            </a:r>
            <a:r>
              <a:rPr lang="ja-JP" altLang="en-US" sz="1200" dirty="0" smtClean="0">
                <a:solidFill>
                  <a:srgbClr val="FF33CC"/>
                </a:solidFill>
              </a:rPr>
              <a:t>モデル市町村の設定等</a:t>
            </a:r>
            <a:r>
              <a:rPr lang="ja-JP" altLang="en-US" sz="1200" dirty="0" smtClean="0">
                <a:solidFill>
                  <a:srgbClr val="0000FF"/>
                </a:solidFill>
              </a:rPr>
              <a:t>について，検討します。</a:t>
            </a:r>
          </a:p>
          <a:p>
            <a:pPr>
              <a:lnSpc>
                <a:spcPts val="3600"/>
              </a:lnSpc>
            </a:pPr>
            <a:r>
              <a:rPr lang="ja-JP" altLang="en-US" sz="1200" dirty="0" smtClean="0">
                <a:solidFill>
                  <a:srgbClr val="0000FF"/>
                </a:solidFill>
              </a:rPr>
              <a:t>既に，住民組織育成に取り組んでいる市町村に対しては，行政主導型に止まることなく，</a:t>
            </a:r>
            <a:r>
              <a:rPr lang="ja-JP" altLang="en-US" sz="1200" dirty="0" smtClean="0">
                <a:solidFill>
                  <a:srgbClr val="0000FF"/>
                </a:solidFill>
                <a:effectLst>
                  <a:outerShdw blurRad="38100" dist="38100" dir="2700000" algn="tl">
                    <a:srgbClr val="000000">
                      <a:alpha val="43137"/>
                    </a:srgbClr>
                  </a:outerShdw>
                </a:effectLst>
              </a:rPr>
              <a:t>住民主体の活動へと移行</a:t>
            </a:r>
            <a:r>
              <a:rPr lang="ja-JP" altLang="en-US" sz="1200" dirty="0" smtClean="0">
                <a:solidFill>
                  <a:srgbClr val="0000FF"/>
                </a:solidFill>
              </a:rPr>
              <a:t>できるよう，市町村の担当者等と現状分析を行います。先進事例の提供や専門家によるアドバイスが受けられるよう，条件整備を図ることも保健所の重要な役割です。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10</a:t>
            </a:fld>
            <a:endParaRPr kumimoji="1" lang="ja-JP" altLang="en-US"/>
          </a:p>
        </p:txBody>
      </p:sp>
    </p:spTree>
    <p:extLst>
      <p:ext uri="{BB962C8B-B14F-4D97-AF65-F5344CB8AC3E}">
        <p14:creationId xmlns:p14="http://schemas.microsoft.com/office/powerpoint/2010/main" val="423462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これは，市町村と保健所の関係を図示したものです。</a:t>
            </a:r>
            <a:endParaRPr kumimoji="1" lang="en-US" altLang="ja-JP" dirty="0" smtClean="0"/>
          </a:p>
          <a:p>
            <a:r>
              <a:rPr kumimoji="1" lang="ja-JP" altLang="en-US" dirty="0" smtClean="0"/>
              <a:t>市町村は地域の住民や関係機関と関わりを持っています。</a:t>
            </a:r>
            <a:endParaRPr kumimoji="1" lang="en-US" altLang="ja-JP" dirty="0" smtClean="0"/>
          </a:p>
          <a:p>
            <a:r>
              <a:rPr kumimoji="1" lang="ja-JP" altLang="en-US" dirty="0" smtClean="0"/>
              <a:t>同様に，保健所は，管内の他の市町村や関係機関と関わりを持っています。</a:t>
            </a:r>
            <a:endParaRPr kumimoji="1" lang="en-US" altLang="ja-JP" dirty="0" smtClean="0"/>
          </a:p>
          <a:p>
            <a:r>
              <a:rPr kumimoji="1" lang="ja-JP" altLang="en-US" dirty="0" smtClean="0"/>
              <a:t>市町村の保健師や栄養士，あるいは保健所の保健師や栄養士は，それぞれ，担当係や担当課に所属し，その中で，仕事をしています。</a:t>
            </a:r>
            <a:endParaRPr kumimoji="1" lang="en-US" altLang="ja-JP" dirty="0" smtClean="0"/>
          </a:p>
          <a:p>
            <a:r>
              <a:rPr kumimoji="1" lang="ja-JP" altLang="en-US" dirty="0" smtClean="0"/>
              <a:t>市町村と保健所の保健師や栄養士は，それぞれ担当レベルでつながっていますが，係長レベル，課長レベルといった職位毎のつながりも重要です。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2</a:t>
            </a:fld>
            <a:endParaRPr kumimoji="1" lang="ja-JP" altLang="en-US"/>
          </a:p>
        </p:txBody>
      </p:sp>
    </p:spTree>
    <p:extLst>
      <p:ext uri="{BB962C8B-B14F-4D97-AF65-F5344CB8AC3E}">
        <p14:creationId xmlns:p14="http://schemas.microsoft.com/office/powerpoint/2010/main" val="194855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住民組織との協働における市町村の保健師や栄養士といった専門職の役割を紹介します。</a:t>
            </a:r>
          </a:p>
          <a:p>
            <a:r>
              <a:rPr kumimoji="1" lang="ja-JP" altLang="ja-JP" sz="1200" kern="1200" dirty="0" smtClean="0">
                <a:solidFill>
                  <a:schemeClr val="tx1"/>
                </a:solidFill>
                <a:effectLst/>
                <a:latin typeface="+mn-lt"/>
                <a:ea typeface="+mn-ea"/>
                <a:cs typeface="+mn-cs"/>
              </a:rPr>
              <a:t>インターネットや雑誌といった様々なメディアから情報を収集したり，専門研修等を通して，住民組織との効果的な協働のあり方やその手法等を学び，それを専門職種間で共有し，具体的な組織育成支援計画を立てます。</a:t>
            </a:r>
          </a:p>
          <a:p>
            <a:r>
              <a:rPr kumimoji="1" lang="ja-JP" altLang="ja-JP" sz="1200" kern="1200" dirty="0" smtClean="0">
                <a:solidFill>
                  <a:schemeClr val="tx1"/>
                </a:solidFill>
                <a:effectLst/>
                <a:latin typeface="+mn-lt"/>
                <a:ea typeface="+mn-ea"/>
                <a:cs typeface="+mn-cs"/>
              </a:rPr>
              <a:t>保健師や栄養士は，専門職として，住民組織のリーダー養成や各種会議・研修などに直接携わります。</a:t>
            </a:r>
          </a:p>
          <a:p>
            <a:r>
              <a:rPr kumimoji="1" lang="ja-JP" altLang="ja-JP" sz="1200" kern="1200" dirty="0" smtClean="0">
                <a:solidFill>
                  <a:schemeClr val="tx1"/>
                </a:solidFill>
                <a:effectLst/>
                <a:latin typeface="+mn-lt"/>
                <a:ea typeface="+mn-ea"/>
                <a:cs typeface="+mn-cs"/>
              </a:rPr>
              <a:t>この際，住民が活動にやりがいや楽しみを見出せるよう，常に最新の情報提供や教室の内容の充実を図ることが重要です。</a:t>
            </a:r>
          </a:p>
          <a:p>
            <a:r>
              <a:rPr kumimoji="1" lang="ja-JP" altLang="ja-JP" sz="1200" kern="1200" dirty="0" smtClean="0">
                <a:solidFill>
                  <a:schemeClr val="tx1"/>
                </a:solidFill>
                <a:effectLst/>
                <a:latin typeface="+mn-lt"/>
                <a:ea typeface="+mn-ea"/>
                <a:cs typeface="+mn-cs"/>
              </a:rPr>
              <a:t>このため，県型保健所の協力や大学・研究機関等の支援が受けられる体制を整えておくとよいでしょう。</a:t>
            </a:r>
          </a:p>
          <a:p>
            <a:r>
              <a:rPr kumimoji="1" lang="ja-JP" altLang="ja-JP" sz="1200" kern="1200" dirty="0" smtClean="0">
                <a:solidFill>
                  <a:schemeClr val="tx1"/>
                </a:solidFill>
                <a:effectLst/>
                <a:latin typeface="+mn-lt"/>
                <a:ea typeface="+mn-ea"/>
                <a:cs typeface="+mn-cs"/>
              </a:rPr>
              <a:t>また，組織育成・支援のプロセスを通して，住民との協働のあり方や専門職としての役割について学べるよう，専門職のＯＪＴを構築します。</a:t>
            </a:r>
            <a:endParaRPr kumimoji="1" lang="ja-JP" altLang="en-US" dirty="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3</a:t>
            </a:fld>
            <a:endParaRPr kumimoji="1" lang="ja-JP" altLang="en-US"/>
          </a:p>
        </p:txBody>
      </p:sp>
    </p:spTree>
    <p:extLst>
      <p:ext uri="{BB962C8B-B14F-4D97-AF65-F5344CB8AC3E}">
        <p14:creationId xmlns:p14="http://schemas.microsoft.com/office/powerpoint/2010/main" val="4285923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3600"/>
              </a:lnSpc>
            </a:pPr>
            <a:r>
              <a:rPr lang="ja-JP" altLang="en-US" sz="1200" dirty="0" smtClean="0">
                <a:solidFill>
                  <a:srgbClr val="0000FF"/>
                </a:solidFill>
              </a:rPr>
              <a:t>市町村の保健師や栄養士は専門職であると同時に，行政職員でもあります。</a:t>
            </a:r>
            <a:endParaRPr lang="en-US" altLang="ja-JP" sz="1200" dirty="0" smtClean="0">
              <a:solidFill>
                <a:srgbClr val="0000FF"/>
              </a:solidFill>
            </a:endParaRPr>
          </a:p>
          <a:p>
            <a:pPr>
              <a:lnSpc>
                <a:spcPts val="3600"/>
              </a:lnSpc>
            </a:pPr>
            <a:r>
              <a:rPr lang="ja-JP" altLang="ja-JP" sz="1200" dirty="0" smtClean="0">
                <a:solidFill>
                  <a:srgbClr val="0000FF"/>
                </a:solidFill>
              </a:rPr>
              <a:t>行政職員として，</a:t>
            </a:r>
            <a:r>
              <a:rPr lang="ja-JP" altLang="en-US" sz="1200" dirty="0" smtClean="0">
                <a:solidFill>
                  <a:srgbClr val="0000FF"/>
                </a:solidFill>
              </a:rPr>
              <a:t>市町村</a:t>
            </a:r>
            <a:r>
              <a:rPr lang="ja-JP" altLang="ja-JP" sz="1200" dirty="0" smtClean="0">
                <a:solidFill>
                  <a:srgbClr val="0000FF"/>
                </a:solidFill>
              </a:rPr>
              <a:t>の基本構想や保健福祉に関係する</a:t>
            </a:r>
            <a:r>
              <a:rPr lang="ja-JP" altLang="ja-JP" sz="1200" dirty="0" smtClean="0">
                <a:solidFill>
                  <a:srgbClr val="0000FF"/>
                </a:solidFill>
                <a:effectLst>
                  <a:outerShdw blurRad="38100" dist="38100" dir="2700000" algn="tl">
                    <a:srgbClr val="000000">
                      <a:alpha val="43137"/>
                    </a:srgbClr>
                  </a:outerShdw>
                </a:effectLst>
              </a:rPr>
              <a:t>基本計画等における行政と住民の役割</a:t>
            </a:r>
            <a:r>
              <a:rPr lang="ja-JP" altLang="ja-JP" sz="1200" dirty="0" smtClean="0">
                <a:solidFill>
                  <a:srgbClr val="0000FF"/>
                </a:solidFill>
              </a:rPr>
              <a:t>等についてしっかり認識しておく</a:t>
            </a:r>
            <a:r>
              <a:rPr lang="ja-JP" altLang="en-US" sz="1200" dirty="0" smtClean="0">
                <a:solidFill>
                  <a:srgbClr val="0000FF"/>
                </a:solidFill>
              </a:rPr>
              <a:t>必要があります。</a:t>
            </a:r>
            <a:endParaRPr lang="en-US" altLang="ja-JP" sz="1200" dirty="0" smtClean="0">
              <a:solidFill>
                <a:srgbClr val="0000FF"/>
              </a:solidFill>
            </a:endParaRPr>
          </a:p>
          <a:p>
            <a:pPr>
              <a:lnSpc>
                <a:spcPts val="3600"/>
              </a:lnSpc>
            </a:pPr>
            <a:r>
              <a:rPr lang="ja-JP" altLang="ja-JP" sz="1200" dirty="0" smtClean="0">
                <a:solidFill>
                  <a:srgbClr val="0000FF"/>
                </a:solidFill>
              </a:rPr>
              <a:t>その上で，係</a:t>
            </a:r>
            <a:r>
              <a:rPr lang="ja-JP" altLang="en-US" sz="1200" dirty="0" smtClean="0">
                <a:solidFill>
                  <a:srgbClr val="0000FF"/>
                </a:solidFill>
              </a:rPr>
              <a:t>や</a:t>
            </a:r>
            <a:r>
              <a:rPr lang="ja-JP" altLang="ja-JP" sz="1200" dirty="0" smtClean="0">
                <a:solidFill>
                  <a:srgbClr val="0000FF"/>
                </a:solidFill>
              </a:rPr>
              <a:t>課内</a:t>
            </a:r>
            <a:r>
              <a:rPr lang="ja-JP" altLang="en-US" sz="1200" dirty="0" smtClean="0">
                <a:solidFill>
                  <a:srgbClr val="0000FF"/>
                </a:solidFill>
              </a:rPr>
              <a:t>の</a:t>
            </a:r>
            <a:r>
              <a:rPr lang="ja-JP" altLang="ja-JP" sz="1200" dirty="0" smtClean="0">
                <a:solidFill>
                  <a:srgbClr val="0000FF"/>
                </a:solidFill>
              </a:rPr>
              <a:t>協議</a:t>
            </a:r>
            <a:r>
              <a:rPr lang="ja-JP" altLang="en-US" sz="1200" dirty="0" smtClean="0">
                <a:solidFill>
                  <a:srgbClr val="0000FF"/>
                </a:solidFill>
              </a:rPr>
              <a:t>において，</a:t>
            </a:r>
            <a:r>
              <a:rPr lang="ja-JP" altLang="ja-JP" sz="1200" dirty="0" smtClean="0">
                <a:solidFill>
                  <a:srgbClr val="0000FF"/>
                </a:solidFill>
                <a:effectLst>
                  <a:outerShdw blurRad="38100" dist="38100" dir="2700000" algn="tl">
                    <a:srgbClr val="000000">
                      <a:alpha val="43137"/>
                    </a:srgbClr>
                  </a:outerShdw>
                </a:effectLst>
              </a:rPr>
              <a:t>住民組織の重要性について</a:t>
            </a:r>
            <a:r>
              <a:rPr lang="ja-JP" altLang="en-US" sz="1200" dirty="0" smtClean="0">
                <a:solidFill>
                  <a:srgbClr val="0000FF"/>
                </a:solidFill>
              </a:rPr>
              <a:t>提言</a:t>
            </a:r>
            <a:r>
              <a:rPr lang="ja-JP" altLang="ja-JP" sz="1200" dirty="0" smtClean="0">
                <a:solidFill>
                  <a:srgbClr val="0000FF"/>
                </a:solidFill>
              </a:rPr>
              <a:t>を行う</a:t>
            </a:r>
            <a:r>
              <a:rPr lang="ja-JP" altLang="en-US" sz="1200" dirty="0" smtClean="0">
                <a:solidFill>
                  <a:srgbClr val="0000FF"/>
                </a:solidFill>
              </a:rPr>
              <a:t>役割があります</a:t>
            </a:r>
            <a:r>
              <a:rPr lang="ja-JP" altLang="ja-JP" sz="1200" dirty="0" smtClean="0">
                <a:solidFill>
                  <a:srgbClr val="0000FF"/>
                </a:solidFill>
              </a:rPr>
              <a:t>。</a:t>
            </a:r>
            <a:endParaRPr lang="en-US" altLang="ja-JP" sz="1200" dirty="0" smtClean="0">
              <a:solidFill>
                <a:srgbClr val="0000FF"/>
              </a:solidFill>
            </a:endParaRPr>
          </a:p>
          <a:p>
            <a:pPr>
              <a:lnSpc>
                <a:spcPts val="3600"/>
              </a:lnSpc>
            </a:pPr>
            <a:r>
              <a:rPr lang="ja-JP" altLang="en-US" sz="1200" dirty="0" smtClean="0">
                <a:solidFill>
                  <a:srgbClr val="0000FF"/>
                </a:solidFill>
              </a:rPr>
              <a:t>また，住民組織活動は生涯にわたることが少なくないことから，</a:t>
            </a:r>
            <a:r>
              <a:rPr lang="ja-JP" altLang="ja-JP" sz="1200" dirty="0" smtClean="0">
                <a:solidFill>
                  <a:srgbClr val="0000FF"/>
                </a:solidFill>
              </a:rPr>
              <a:t>母子保健から学校保健</a:t>
            </a:r>
            <a:r>
              <a:rPr lang="ja-JP" altLang="en-US" sz="1200" dirty="0" smtClean="0">
                <a:solidFill>
                  <a:srgbClr val="0000FF"/>
                </a:solidFill>
              </a:rPr>
              <a:t>，</a:t>
            </a:r>
            <a:r>
              <a:rPr lang="ja-JP" altLang="ja-JP" sz="1200" dirty="0" smtClean="0">
                <a:solidFill>
                  <a:srgbClr val="0000FF"/>
                </a:solidFill>
              </a:rPr>
              <a:t>産業保健から地域保健までの</a:t>
            </a:r>
            <a:r>
              <a:rPr lang="ja-JP" altLang="ja-JP" sz="1200" dirty="0" smtClean="0">
                <a:solidFill>
                  <a:srgbClr val="0000FF"/>
                </a:solidFill>
                <a:effectLst>
                  <a:outerShdw blurRad="38100" dist="38100" dir="2700000" algn="tl">
                    <a:srgbClr val="000000">
                      <a:alpha val="43137"/>
                    </a:srgbClr>
                  </a:outerShdw>
                </a:effectLst>
              </a:rPr>
              <a:t>関係部局間での協議</a:t>
            </a:r>
            <a:r>
              <a:rPr lang="ja-JP" altLang="en-US" sz="1200" dirty="0" smtClean="0">
                <a:solidFill>
                  <a:srgbClr val="0000FF"/>
                </a:solidFill>
              </a:rPr>
              <a:t>を行うことも必要です</a:t>
            </a:r>
            <a:r>
              <a:rPr lang="ja-JP" altLang="ja-JP" sz="1200" dirty="0" smtClean="0">
                <a:solidFill>
                  <a:srgbClr val="0000FF"/>
                </a:solidFill>
              </a:rPr>
              <a:t>。</a:t>
            </a:r>
            <a:r>
              <a:rPr lang="en-US" altLang="ja-JP" sz="1200" dirty="0" smtClean="0">
                <a:solidFill>
                  <a:srgbClr val="0000FF"/>
                </a:solidFill>
              </a:rPr>
              <a:t/>
            </a:r>
            <a:br>
              <a:rPr lang="en-US" altLang="ja-JP" sz="1200" dirty="0" smtClean="0">
                <a:solidFill>
                  <a:srgbClr val="0000FF"/>
                </a:solidFill>
              </a:rPr>
            </a:br>
            <a:r>
              <a:rPr lang="ja-JP" altLang="en-US" sz="1200" dirty="0" smtClean="0">
                <a:solidFill>
                  <a:srgbClr val="0000FF"/>
                </a:solidFill>
              </a:rPr>
              <a:t>この際，</a:t>
            </a:r>
            <a:r>
              <a:rPr lang="ja-JP" altLang="en-US" sz="1200" dirty="0" smtClean="0">
                <a:solidFill>
                  <a:srgbClr val="FF33CC"/>
                </a:solidFill>
              </a:rPr>
              <a:t>統括的な立場の保健師の役割が重要になります。</a:t>
            </a:r>
            <a:endParaRPr lang="en-US" altLang="ja-JP" sz="1200" dirty="0" smtClean="0">
              <a:solidFill>
                <a:srgbClr val="FF33CC"/>
              </a:solidFill>
            </a:endParaRPr>
          </a:p>
          <a:p>
            <a:pPr>
              <a:lnSpc>
                <a:spcPts val="3600"/>
              </a:lnSpc>
            </a:pPr>
            <a:r>
              <a:rPr lang="ja-JP" altLang="en-US" sz="1200" dirty="0" smtClean="0">
                <a:solidFill>
                  <a:srgbClr val="0000FF"/>
                </a:solidFill>
              </a:rPr>
              <a:t>また</a:t>
            </a:r>
            <a:r>
              <a:rPr lang="ja-JP" altLang="ja-JP" sz="1200" dirty="0" smtClean="0">
                <a:solidFill>
                  <a:srgbClr val="0000FF"/>
                </a:solidFill>
              </a:rPr>
              <a:t>，保健師・栄養士で管理的な立場（係長・課長職等）にあるものは，課部長会や首長との会議等で，</a:t>
            </a:r>
            <a:r>
              <a:rPr lang="ja-JP" altLang="ja-JP" sz="1200" dirty="0" smtClean="0">
                <a:solidFill>
                  <a:srgbClr val="0000FF"/>
                </a:solidFill>
                <a:effectLst>
                  <a:outerShdw blurRad="38100" dist="38100" dir="2700000" algn="tl">
                    <a:srgbClr val="000000">
                      <a:alpha val="43137"/>
                    </a:srgbClr>
                  </a:outerShdw>
                </a:effectLst>
              </a:rPr>
              <a:t>健康なまちづくり</a:t>
            </a:r>
            <a:r>
              <a:rPr lang="ja-JP" altLang="en-US" sz="1200" dirty="0" smtClean="0">
                <a:solidFill>
                  <a:srgbClr val="0000FF"/>
                </a:solidFill>
                <a:effectLst>
                  <a:outerShdw blurRad="38100" dist="38100" dir="2700000" algn="tl">
                    <a:srgbClr val="000000">
                      <a:alpha val="43137"/>
                    </a:srgbClr>
                  </a:outerShdw>
                </a:effectLst>
              </a:rPr>
              <a:t>の実現に</a:t>
            </a:r>
            <a:r>
              <a:rPr lang="ja-JP" altLang="ja-JP" sz="1200" dirty="0" smtClean="0">
                <a:solidFill>
                  <a:srgbClr val="0000FF"/>
                </a:solidFill>
              </a:rPr>
              <a:t>住民組織が</a:t>
            </a:r>
            <a:r>
              <a:rPr lang="ja-JP" altLang="en-US" sz="1200" dirty="0" smtClean="0">
                <a:solidFill>
                  <a:srgbClr val="0000FF"/>
                </a:solidFill>
              </a:rPr>
              <a:t>不可欠</a:t>
            </a:r>
            <a:r>
              <a:rPr lang="ja-JP" altLang="ja-JP" sz="1200" dirty="0" smtClean="0">
                <a:solidFill>
                  <a:srgbClr val="0000FF"/>
                </a:solidFill>
              </a:rPr>
              <a:t>であることを進言</a:t>
            </a:r>
            <a:r>
              <a:rPr lang="ja-JP" altLang="en-US" sz="1200" dirty="0" smtClean="0">
                <a:solidFill>
                  <a:srgbClr val="0000FF"/>
                </a:solidFill>
              </a:rPr>
              <a:t>する必要があります</a:t>
            </a:r>
            <a:r>
              <a:rPr lang="ja-JP" altLang="ja-JP" sz="1200" dirty="0" smtClean="0">
                <a:solidFill>
                  <a:srgbClr val="0000FF"/>
                </a:solidFill>
              </a:rPr>
              <a:t>。</a:t>
            </a:r>
            <a:endParaRPr kumimoji="1" lang="ja-JP" altLang="en-US" sz="1200" dirty="0" smtClean="0">
              <a:solidFill>
                <a:srgbClr val="0000FF"/>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4</a:t>
            </a:fld>
            <a:endParaRPr kumimoji="1" lang="ja-JP" altLang="en-US"/>
          </a:p>
        </p:txBody>
      </p:sp>
    </p:spTree>
    <p:extLst>
      <p:ext uri="{BB962C8B-B14F-4D97-AF65-F5344CB8AC3E}">
        <p14:creationId xmlns:p14="http://schemas.microsoft.com/office/powerpoint/2010/main" val="428479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次に，</a:t>
            </a:r>
            <a:r>
              <a:rPr lang="ja-JP" altLang="ja-JP" sz="1200" dirty="0" smtClean="0">
                <a:solidFill>
                  <a:srgbClr val="FF0000"/>
                </a:solidFill>
              </a:rPr>
              <a:t>市町村</a:t>
            </a:r>
            <a:r>
              <a:rPr lang="ja-JP" altLang="en-US" sz="1200" dirty="0" smtClean="0">
                <a:solidFill>
                  <a:srgbClr val="FF0000"/>
                </a:solidFill>
              </a:rPr>
              <a:t>担当課長</a:t>
            </a:r>
            <a:r>
              <a:rPr lang="ja-JP" altLang="ja-JP" sz="1200" dirty="0" smtClean="0">
                <a:solidFill>
                  <a:srgbClr val="FF0000"/>
                </a:solidFill>
              </a:rPr>
              <a:t>の役割</a:t>
            </a:r>
            <a:r>
              <a:rPr lang="ja-JP" altLang="en-US" sz="1200" dirty="0" smtClean="0">
                <a:solidFill>
                  <a:srgbClr val="FF0000"/>
                </a:solidFill>
              </a:rPr>
              <a:t>について説明します。</a:t>
            </a:r>
            <a:endParaRPr lang="en-US" altLang="ja-JP" sz="1200" dirty="0" smtClean="0">
              <a:solidFill>
                <a:srgbClr val="FF0000"/>
              </a:solidFill>
            </a:endParaRPr>
          </a:p>
          <a:p>
            <a:pPr>
              <a:lnSpc>
                <a:spcPts val="3600"/>
              </a:lnSpc>
            </a:pPr>
            <a:r>
              <a:rPr lang="ja-JP" altLang="ja-JP" sz="1200" dirty="0" smtClean="0">
                <a:solidFill>
                  <a:srgbClr val="0000FF"/>
                </a:solidFill>
              </a:rPr>
              <a:t>課全体としての住民サービスの質の確保に向け，課員ひとり一人</a:t>
            </a:r>
            <a:r>
              <a:rPr lang="ja-JP" altLang="en-US" sz="1200" dirty="0" smtClean="0">
                <a:solidFill>
                  <a:srgbClr val="0000FF"/>
                </a:solidFill>
              </a:rPr>
              <a:t>の業務内容を把握</a:t>
            </a:r>
            <a:r>
              <a:rPr lang="ja-JP" altLang="ja-JP" sz="1200" dirty="0" smtClean="0">
                <a:solidFill>
                  <a:srgbClr val="0000FF"/>
                </a:solidFill>
              </a:rPr>
              <a:t>し，</a:t>
            </a:r>
            <a:r>
              <a:rPr lang="ja-JP" altLang="en-US" sz="1200" dirty="0" smtClean="0">
                <a:solidFill>
                  <a:srgbClr val="0000FF"/>
                </a:solidFill>
              </a:rPr>
              <a:t>課内の連携</a:t>
            </a:r>
            <a:r>
              <a:rPr lang="ja-JP" altLang="ja-JP" sz="1200" dirty="0" smtClean="0">
                <a:solidFill>
                  <a:srgbClr val="0000FF"/>
                </a:solidFill>
              </a:rPr>
              <a:t>がスムーズにできる職場づくり</a:t>
            </a:r>
            <a:r>
              <a:rPr lang="ja-JP" altLang="en-US" sz="1200" dirty="0" smtClean="0">
                <a:solidFill>
                  <a:srgbClr val="0000FF"/>
                </a:solidFill>
              </a:rPr>
              <a:t>が課長の最大の役割です。</a:t>
            </a:r>
            <a:endParaRPr lang="en-US" altLang="ja-JP" sz="1200" dirty="0" smtClean="0">
              <a:solidFill>
                <a:srgbClr val="0000FF"/>
              </a:solidFill>
            </a:endParaRPr>
          </a:p>
          <a:p>
            <a:pPr>
              <a:lnSpc>
                <a:spcPts val="3600"/>
              </a:lnSpc>
            </a:pPr>
            <a:r>
              <a:rPr lang="ja-JP" altLang="ja-JP" sz="1200" dirty="0" smtClean="0">
                <a:solidFill>
                  <a:srgbClr val="0000FF"/>
                </a:solidFill>
              </a:rPr>
              <a:t>職員が</a:t>
            </a:r>
            <a:r>
              <a:rPr lang="ja-JP" altLang="ja-JP" sz="1200" dirty="0" smtClean="0">
                <a:solidFill>
                  <a:srgbClr val="0000FF"/>
                </a:solidFill>
                <a:effectLst>
                  <a:outerShdw blurRad="38100" dist="38100" dir="2700000" algn="tl">
                    <a:srgbClr val="000000">
                      <a:alpha val="43137"/>
                    </a:srgbClr>
                  </a:outerShdw>
                </a:effectLst>
              </a:rPr>
              <a:t>積極的に地域に出て</a:t>
            </a:r>
            <a:r>
              <a:rPr lang="ja-JP" altLang="ja-JP" sz="1200" dirty="0" smtClean="0">
                <a:solidFill>
                  <a:srgbClr val="0000FF"/>
                </a:solidFill>
              </a:rPr>
              <a:t>，課題を見出し，住民と協働で解決に向かうことのできる</a:t>
            </a:r>
            <a:r>
              <a:rPr lang="ja-JP" altLang="ja-JP" sz="1200" dirty="0" smtClean="0">
                <a:solidFill>
                  <a:srgbClr val="0000FF"/>
                </a:solidFill>
                <a:effectLst>
                  <a:outerShdw blurRad="38100" dist="38100" dir="2700000" algn="tl">
                    <a:srgbClr val="000000">
                      <a:alpha val="43137"/>
                    </a:srgbClr>
                  </a:outerShdw>
                </a:effectLst>
              </a:rPr>
              <a:t>環境整備</a:t>
            </a:r>
            <a:r>
              <a:rPr lang="ja-JP" altLang="en-US" sz="1200" dirty="0" smtClean="0">
                <a:solidFill>
                  <a:srgbClr val="0000FF"/>
                </a:solidFill>
                <a:effectLst>
                  <a:outerShdw blurRad="38100" dist="38100" dir="2700000" algn="tl">
                    <a:srgbClr val="000000">
                      <a:alpha val="43137"/>
                    </a:srgbClr>
                  </a:outerShdw>
                </a:effectLst>
              </a:rPr>
              <a:t>も大切です</a:t>
            </a:r>
            <a:r>
              <a:rPr lang="ja-JP" altLang="ja-JP" sz="1200" dirty="0" smtClean="0">
                <a:solidFill>
                  <a:srgbClr val="0000FF"/>
                </a:solidFill>
              </a:rPr>
              <a:t>。</a:t>
            </a:r>
            <a:endParaRPr lang="en-US" altLang="ja-JP" sz="1200" dirty="0" smtClean="0">
              <a:solidFill>
                <a:srgbClr val="0000FF"/>
              </a:solidFill>
            </a:endParaRPr>
          </a:p>
          <a:p>
            <a:pPr>
              <a:lnSpc>
                <a:spcPts val="3600"/>
              </a:lnSpc>
            </a:pPr>
            <a:r>
              <a:rPr lang="ja-JP" altLang="ja-JP" sz="1200" dirty="0" smtClean="0">
                <a:solidFill>
                  <a:srgbClr val="0000FF"/>
                </a:solidFill>
              </a:rPr>
              <a:t>住民との協働</a:t>
            </a:r>
            <a:r>
              <a:rPr lang="ja-JP" altLang="en-US" sz="1200" dirty="0" smtClean="0">
                <a:solidFill>
                  <a:srgbClr val="0000FF"/>
                </a:solidFill>
              </a:rPr>
              <a:t>による</a:t>
            </a:r>
            <a:r>
              <a:rPr lang="ja-JP" altLang="ja-JP" sz="1200" dirty="0" smtClean="0">
                <a:solidFill>
                  <a:srgbClr val="0000FF"/>
                </a:solidFill>
              </a:rPr>
              <a:t>効果的な事業執行には，総合計画や</a:t>
            </a:r>
            <a:r>
              <a:rPr lang="ja-JP" altLang="ja-JP" sz="1200" dirty="0" smtClean="0">
                <a:solidFill>
                  <a:srgbClr val="0000FF"/>
                </a:solidFill>
                <a:effectLst>
                  <a:outerShdw blurRad="38100" dist="38100" dir="2700000" algn="tl">
                    <a:srgbClr val="000000">
                      <a:alpha val="43137"/>
                    </a:srgbClr>
                  </a:outerShdw>
                </a:effectLst>
              </a:rPr>
              <a:t>保健福祉計画</a:t>
            </a:r>
            <a:r>
              <a:rPr lang="ja-JP" altLang="en-US" sz="1200" dirty="0" smtClean="0">
                <a:solidFill>
                  <a:srgbClr val="0000FF"/>
                </a:solidFill>
                <a:effectLst>
                  <a:outerShdw blurRad="38100" dist="38100" dir="2700000" algn="tl">
                    <a:srgbClr val="000000">
                      <a:alpha val="43137"/>
                    </a:srgbClr>
                  </a:outerShdw>
                </a:effectLst>
              </a:rPr>
              <a:t>等</a:t>
            </a:r>
            <a:r>
              <a:rPr lang="ja-JP" altLang="ja-JP" sz="1200" dirty="0" smtClean="0">
                <a:solidFill>
                  <a:srgbClr val="0000FF"/>
                </a:solidFill>
                <a:effectLst>
                  <a:outerShdw blurRad="38100" dist="38100" dir="2700000" algn="tl">
                    <a:srgbClr val="000000">
                      <a:alpha val="43137"/>
                    </a:srgbClr>
                  </a:outerShdw>
                </a:effectLst>
              </a:rPr>
              <a:t>に盛り込</a:t>
            </a:r>
            <a:r>
              <a:rPr lang="ja-JP" altLang="en-US" sz="1200" dirty="0" smtClean="0">
                <a:solidFill>
                  <a:srgbClr val="0000FF"/>
                </a:solidFill>
                <a:effectLst>
                  <a:outerShdw blurRad="38100" dist="38100" dir="2700000" algn="tl">
                    <a:srgbClr val="000000">
                      <a:alpha val="43137"/>
                    </a:srgbClr>
                  </a:outerShdw>
                </a:effectLst>
              </a:rPr>
              <a:t>み</a:t>
            </a:r>
            <a:r>
              <a:rPr lang="ja-JP" altLang="ja-JP" sz="1200" dirty="0" smtClean="0">
                <a:solidFill>
                  <a:srgbClr val="0000FF"/>
                </a:solidFill>
              </a:rPr>
              <a:t>，年次別計画</a:t>
            </a:r>
            <a:r>
              <a:rPr lang="ja-JP" altLang="en-US" sz="1200" dirty="0" smtClean="0">
                <a:solidFill>
                  <a:srgbClr val="0000FF"/>
                </a:solidFill>
              </a:rPr>
              <a:t>に基づいて</a:t>
            </a:r>
            <a:r>
              <a:rPr lang="ja-JP" altLang="ja-JP" sz="1200" dirty="0" smtClean="0">
                <a:solidFill>
                  <a:srgbClr val="0000FF"/>
                </a:solidFill>
              </a:rPr>
              <a:t>予算を</a:t>
            </a:r>
            <a:r>
              <a:rPr lang="ja-JP" altLang="en-US" sz="1200" dirty="0" smtClean="0">
                <a:solidFill>
                  <a:srgbClr val="0000FF"/>
                </a:solidFill>
              </a:rPr>
              <a:t>確保</a:t>
            </a:r>
            <a:r>
              <a:rPr lang="ja-JP" altLang="ja-JP" sz="1200" dirty="0" smtClean="0">
                <a:solidFill>
                  <a:srgbClr val="0000FF"/>
                </a:solidFill>
              </a:rPr>
              <a:t>し，計画的に育成支援を行う</a:t>
            </a:r>
            <a:r>
              <a:rPr lang="ja-JP" altLang="en-US" sz="1200" dirty="0" smtClean="0">
                <a:solidFill>
                  <a:srgbClr val="0000FF"/>
                </a:solidFill>
              </a:rPr>
              <a:t>ことが大切です。</a:t>
            </a:r>
            <a:endParaRPr lang="en-US" altLang="ja-JP" sz="1200" dirty="0" smtClean="0">
              <a:solidFill>
                <a:srgbClr val="0000FF"/>
              </a:solidFill>
            </a:endParaRPr>
          </a:p>
          <a:p>
            <a:pPr>
              <a:lnSpc>
                <a:spcPts val="3600"/>
              </a:lnSpc>
            </a:pPr>
            <a:r>
              <a:rPr lang="ja-JP" altLang="en-US" sz="1200" dirty="0" smtClean="0">
                <a:solidFill>
                  <a:srgbClr val="0000FF"/>
                </a:solidFill>
              </a:rPr>
              <a:t>保健福祉計画に盛り込むことで，担当課長が変わっても，住民組織への支援を継続することが可能になります。</a:t>
            </a:r>
            <a:endParaRPr lang="en-US" altLang="ja-JP" sz="1200" dirty="0" smtClean="0">
              <a:solidFill>
                <a:srgbClr val="0000FF"/>
              </a:solidFill>
            </a:endParaRPr>
          </a:p>
          <a:p>
            <a:pPr>
              <a:lnSpc>
                <a:spcPts val="3600"/>
              </a:lnSpc>
            </a:pPr>
            <a:r>
              <a:rPr lang="ja-JP" altLang="ja-JP" sz="1200" dirty="0" smtClean="0">
                <a:solidFill>
                  <a:srgbClr val="0000FF"/>
                </a:solidFill>
              </a:rPr>
              <a:t>住民組織</a:t>
            </a:r>
            <a:r>
              <a:rPr lang="ja-JP" altLang="en-US" sz="1200" dirty="0" smtClean="0">
                <a:solidFill>
                  <a:srgbClr val="0000FF"/>
                </a:solidFill>
              </a:rPr>
              <a:t>との協働</a:t>
            </a:r>
            <a:r>
              <a:rPr lang="ja-JP" altLang="ja-JP" sz="1200" dirty="0" smtClean="0">
                <a:solidFill>
                  <a:srgbClr val="0000FF"/>
                </a:solidFill>
              </a:rPr>
              <a:t>について</a:t>
            </a:r>
            <a:r>
              <a:rPr lang="ja-JP" altLang="en-US" sz="1200" dirty="0" smtClean="0">
                <a:solidFill>
                  <a:srgbClr val="0000FF"/>
                </a:solidFill>
              </a:rPr>
              <a:t>，まちづくり条例などの</a:t>
            </a:r>
            <a:r>
              <a:rPr lang="ja-JP" altLang="ja-JP" sz="1200" dirty="0" smtClean="0">
                <a:solidFill>
                  <a:srgbClr val="0000FF"/>
                </a:solidFill>
                <a:effectLst>
                  <a:outerShdw blurRad="38100" dist="38100" dir="2700000" algn="tl">
                    <a:srgbClr val="000000">
                      <a:alpha val="43137"/>
                    </a:srgbClr>
                  </a:outerShdw>
                </a:effectLst>
              </a:rPr>
              <a:t>条例にうたう</a:t>
            </a:r>
            <a:r>
              <a:rPr lang="ja-JP" altLang="ja-JP" sz="1200" dirty="0" smtClean="0">
                <a:solidFill>
                  <a:srgbClr val="0000FF"/>
                </a:solidFill>
              </a:rPr>
              <a:t>など，担当課長は，首長への進言や議会における対応の役割</a:t>
            </a:r>
            <a:r>
              <a:rPr lang="ja-JP" altLang="en-US" sz="1200" dirty="0" smtClean="0">
                <a:solidFill>
                  <a:srgbClr val="0000FF"/>
                </a:solidFill>
              </a:rPr>
              <a:t>も</a:t>
            </a:r>
            <a:r>
              <a:rPr lang="ja-JP" altLang="ja-JP" sz="1200" dirty="0" smtClean="0">
                <a:solidFill>
                  <a:srgbClr val="0000FF"/>
                </a:solidFill>
              </a:rPr>
              <a:t>担</a:t>
            </a:r>
            <a:r>
              <a:rPr lang="ja-JP" altLang="en-US" sz="1200" dirty="0" smtClean="0">
                <a:solidFill>
                  <a:srgbClr val="0000FF"/>
                </a:solidFill>
              </a:rPr>
              <a:t>います</a:t>
            </a:r>
            <a:r>
              <a:rPr lang="ja-JP" altLang="ja-JP" sz="1200" dirty="0" smtClean="0">
                <a:solidFill>
                  <a:srgbClr val="0000FF"/>
                </a:solidFill>
              </a:rPr>
              <a:t>。</a:t>
            </a:r>
            <a:endParaRPr lang="en-US" altLang="ja-JP" sz="1200" dirty="0" smtClean="0">
              <a:solidFill>
                <a:srgbClr val="0000FF"/>
              </a:solidFill>
            </a:endParaRPr>
          </a:p>
          <a:p>
            <a:pPr>
              <a:lnSpc>
                <a:spcPts val="3600"/>
              </a:lnSpc>
            </a:pPr>
            <a:r>
              <a:rPr kumimoji="1" lang="ja-JP" altLang="en-US" sz="1200" dirty="0" smtClean="0">
                <a:solidFill>
                  <a:srgbClr val="0000FF"/>
                </a:solidFill>
              </a:rPr>
              <a:t>住民組織との協働における</a:t>
            </a:r>
            <a:r>
              <a:rPr kumimoji="1" lang="ja-JP" altLang="en-US" sz="1200" dirty="0" smtClean="0">
                <a:solidFill>
                  <a:srgbClr val="0000FF"/>
                </a:solidFill>
                <a:effectLst>
                  <a:outerShdw blurRad="38100" dist="38100" dir="2700000" algn="tl">
                    <a:srgbClr val="000000">
                      <a:alpha val="43137"/>
                    </a:srgbClr>
                  </a:outerShdw>
                </a:effectLst>
              </a:rPr>
              <a:t>部局間連携</a:t>
            </a:r>
            <a:r>
              <a:rPr kumimoji="1" lang="ja-JP" altLang="en-US" sz="1200" dirty="0" smtClean="0">
                <a:solidFill>
                  <a:srgbClr val="0000FF"/>
                </a:solidFill>
              </a:rPr>
              <a:t>も重要ですが，こうした庁内連携を進める上で，担当課長は大きな役割を担うことになります。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5</a:t>
            </a:fld>
            <a:endParaRPr kumimoji="1" lang="ja-JP" altLang="en-US"/>
          </a:p>
        </p:txBody>
      </p:sp>
    </p:spTree>
    <p:extLst>
      <p:ext uri="{BB962C8B-B14F-4D97-AF65-F5344CB8AC3E}">
        <p14:creationId xmlns:p14="http://schemas.microsoft.com/office/powerpoint/2010/main" val="44813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これは，住民組織との協働において，行政内部の部局間連携の必要性を説明する図です。</a:t>
            </a:r>
            <a:endParaRPr kumimoji="1" lang="en-US" altLang="ja-JP" dirty="0" smtClean="0"/>
          </a:p>
          <a:p>
            <a:pPr>
              <a:lnSpc>
                <a:spcPts val="2500"/>
              </a:lnSpc>
            </a:pPr>
            <a:r>
              <a:rPr kumimoji="1" lang="ja-JP" altLang="en-US" dirty="0" smtClean="0"/>
              <a:t>保健担当部局は，</a:t>
            </a:r>
            <a:r>
              <a:rPr lang="ja-JP" altLang="ja-JP" dirty="0" smtClean="0"/>
              <a:t>健康づくり推進員</a:t>
            </a:r>
            <a:r>
              <a:rPr lang="ja-JP" altLang="en-US" dirty="0" smtClean="0"/>
              <a:t>や</a:t>
            </a:r>
            <a:r>
              <a:rPr lang="ja-JP" altLang="ja-JP" dirty="0" smtClean="0"/>
              <a:t>食生活改善推進員</a:t>
            </a:r>
            <a:r>
              <a:rPr lang="ja-JP" altLang="en-US" dirty="0" smtClean="0"/>
              <a:t>等の住民組織，さらには，</a:t>
            </a:r>
            <a:r>
              <a:rPr lang="ja-JP" altLang="ja-JP" dirty="0" smtClean="0"/>
              <a:t>医師会，歯科医師会</a:t>
            </a:r>
            <a:r>
              <a:rPr lang="ja-JP" altLang="en-US" dirty="0" smtClean="0"/>
              <a:t>等と関わりを持っています。</a:t>
            </a:r>
            <a:endParaRPr lang="en-US" altLang="ja-JP" dirty="0" smtClean="0"/>
          </a:p>
          <a:p>
            <a:pPr>
              <a:lnSpc>
                <a:spcPct val="150000"/>
              </a:lnSpc>
            </a:pPr>
            <a:r>
              <a:rPr lang="ja-JP" altLang="en-US" dirty="0" smtClean="0"/>
              <a:t>総務担当部局は，</a:t>
            </a:r>
            <a:r>
              <a:rPr lang="ja-JP" altLang="ja-JP" dirty="0" smtClean="0"/>
              <a:t>自治会長会</a:t>
            </a:r>
            <a:r>
              <a:rPr lang="ja-JP" altLang="en-US" dirty="0" smtClean="0"/>
              <a:t>や</a:t>
            </a:r>
            <a:r>
              <a:rPr lang="ja-JP" altLang="ja-JP" dirty="0" smtClean="0"/>
              <a:t>消防団</a:t>
            </a:r>
            <a:r>
              <a:rPr lang="ja-JP" altLang="en-US" dirty="0" smtClean="0"/>
              <a:t>等と，教育委員会は，</a:t>
            </a:r>
            <a:r>
              <a:rPr lang="ja-JP" altLang="ja-JP" dirty="0" smtClean="0"/>
              <a:t>ＰＴＡや公民館長会</a:t>
            </a:r>
            <a:r>
              <a:rPr lang="ja-JP" altLang="en-US" dirty="0" smtClean="0"/>
              <a:t>，</a:t>
            </a:r>
            <a:r>
              <a:rPr lang="ja-JP" altLang="ja-JP" dirty="0" smtClean="0"/>
              <a:t>生涯学習グループ</a:t>
            </a:r>
            <a:r>
              <a:rPr lang="ja-JP" altLang="en-US" dirty="0" smtClean="0"/>
              <a:t>，</a:t>
            </a:r>
            <a:r>
              <a:rPr lang="ja-JP" altLang="ja-JP" dirty="0" smtClean="0"/>
              <a:t>体育指導委員</a:t>
            </a:r>
            <a:r>
              <a:rPr lang="ja-JP" altLang="en-US" dirty="0" smtClean="0"/>
              <a:t>と，そして，産業担当部局は，</a:t>
            </a:r>
            <a:r>
              <a:rPr lang="ja-JP" altLang="ja-JP" dirty="0" smtClean="0"/>
              <a:t>商工会</a:t>
            </a:r>
            <a:r>
              <a:rPr lang="ja-JP" altLang="en-US" dirty="0" smtClean="0"/>
              <a:t>や</a:t>
            </a:r>
            <a:r>
              <a:rPr lang="ja-JP" altLang="ja-JP" dirty="0" smtClean="0"/>
              <a:t>商店街</a:t>
            </a:r>
            <a:r>
              <a:rPr lang="ja-JP" altLang="en-US" dirty="0" smtClean="0"/>
              <a:t>，</a:t>
            </a:r>
            <a:r>
              <a:rPr lang="ja-JP" altLang="ja-JP" dirty="0" smtClean="0"/>
              <a:t>同業</a:t>
            </a:r>
            <a:r>
              <a:rPr lang="ja-JP" altLang="en-US" dirty="0" smtClean="0"/>
              <a:t>者</a:t>
            </a:r>
            <a:r>
              <a:rPr lang="ja-JP" altLang="ja-JP" dirty="0" smtClean="0"/>
              <a:t>組合</a:t>
            </a:r>
            <a:r>
              <a:rPr lang="ja-JP" altLang="en-US" dirty="0" smtClean="0"/>
              <a:t>等と日頃から，関わりを持っています。</a:t>
            </a:r>
            <a:endParaRPr lang="en-US" altLang="ja-JP" dirty="0" smtClean="0"/>
          </a:p>
          <a:p>
            <a:pPr>
              <a:lnSpc>
                <a:spcPct val="150000"/>
              </a:lnSpc>
            </a:pPr>
            <a:r>
              <a:rPr kumimoji="1" lang="ja-JP" altLang="ja-JP" sz="1200" kern="1200" dirty="0" smtClean="0">
                <a:solidFill>
                  <a:schemeClr val="tx1"/>
                </a:solidFill>
                <a:effectLst/>
                <a:latin typeface="+mn-lt"/>
                <a:ea typeface="+mn-ea"/>
                <a:cs typeface="+mn-cs"/>
              </a:rPr>
              <a:t>住民組織活動が効果的に地域で展開されるためには，これらの住民組織・団体間の連携が重要ですが，それを可能にするには，それぞれの組織・団体と関わりのある行政各部局の庁内連携が必要になります。</a:t>
            </a:r>
            <a:endParaRPr kumimoji="1" lang="en-US" altLang="ja-JP" sz="1200" kern="1200" dirty="0" smtClean="0">
              <a:solidFill>
                <a:schemeClr val="tx1"/>
              </a:solidFill>
              <a:effectLst/>
              <a:latin typeface="+mn-lt"/>
              <a:ea typeface="+mn-ea"/>
              <a:cs typeface="+mn-cs"/>
            </a:endParaRPr>
          </a:p>
          <a:p>
            <a:pPr>
              <a:lnSpc>
                <a:spcPct val="150000"/>
              </a:lnSpc>
            </a:pPr>
            <a:r>
              <a:rPr lang="ja-JP" altLang="en-US" dirty="0" smtClean="0"/>
              <a:t>現在，４割の自治体で，まちづくり推進課や市民活動支援課といった，</a:t>
            </a:r>
            <a:r>
              <a:rPr kumimoji="1" lang="ja-JP" altLang="en-US" sz="1200" dirty="0" smtClean="0">
                <a:solidFill>
                  <a:srgbClr val="FF33CC"/>
                </a:solidFill>
              </a:rPr>
              <a:t>市民活動を支援する部署を設置しています。</a:t>
            </a:r>
            <a:endParaRPr kumimoji="1" lang="en-US" altLang="ja-JP" sz="1200" dirty="0" smtClean="0">
              <a:solidFill>
                <a:srgbClr val="FF33CC"/>
              </a:solidFill>
            </a:endParaRPr>
          </a:p>
          <a:p>
            <a:pPr>
              <a:lnSpc>
                <a:spcPct val="150000"/>
              </a:lnSpc>
            </a:pPr>
            <a:r>
              <a:rPr kumimoji="1" lang="ja-JP" altLang="en-US" sz="1200" dirty="0" smtClean="0">
                <a:solidFill>
                  <a:srgbClr val="FF33CC"/>
                </a:solidFill>
              </a:rPr>
              <a:t>昨年度，当研究班が行った全国調査では，こうした部署との保健担当部局の連携は極めて乏しいことがわかりました。</a:t>
            </a:r>
            <a:endParaRPr lang="en-US" altLang="ja-JP" dirty="0" smtClean="0"/>
          </a:p>
          <a:p>
            <a:pPr>
              <a:lnSpc>
                <a:spcPts val="2500"/>
              </a:lnSpc>
            </a:pPr>
            <a:r>
              <a:rPr lang="ja-JP" altLang="en-US" dirty="0" smtClean="0"/>
              <a:t>住民組織の支援や協働を効果的に進めるために，行政の庁内連携を進めることも必要です。</a:t>
            </a:r>
            <a:endParaRPr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6</a:t>
            </a:fld>
            <a:endParaRPr kumimoji="1" lang="ja-JP" altLang="en-US"/>
          </a:p>
        </p:txBody>
      </p:sp>
    </p:spTree>
    <p:extLst>
      <p:ext uri="{BB962C8B-B14F-4D97-AF65-F5344CB8AC3E}">
        <p14:creationId xmlns:p14="http://schemas.microsoft.com/office/powerpoint/2010/main" val="3720460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これは，冒頭にも示した市町村と保健所の関係を示す図です。</a:t>
            </a:r>
          </a:p>
          <a:p>
            <a:r>
              <a:rPr kumimoji="1" lang="ja-JP" altLang="ja-JP" sz="1200" kern="1200" dirty="0" smtClean="0">
                <a:solidFill>
                  <a:schemeClr val="tx1"/>
                </a:solidFill>
                <a:effectLst/>
                <a:latin typeface="+mn-lt"/>
                <a:ea typeface="+mn-ea"/>
                <a:cs typeface="+mn-cs"/>
              </a:rPr>
              <a:t>ここでは，保健所長の役割について解説をしたいと思います。</a:t>
            </a:r>
          </a:p>
          <a:p>
            <a:r>
              <a:rPr kumimoji="1" lang="ja-JP" altLang="ja-JP" sz="1200" kern="1200" dirty="0" smtClean="0">
                <a:solidFill>
                  <a:schemeClr val="tx1"/>
                </a:solidFill>
                <a:effectLst/>
                <a:latin typeface="+mn-lt"/>
                <a:ea typeface="+mn-ea"/>
                <a:cs typeface="+mn-cs"/>
              </a:rPr>
              <a:t>保健所長は所属長として，保健所における住民組織との協働の方針を明確に示すとともに，市町村の首長や部課長といった幹部職員に対して，ソーシャル・キャピタルの重要性や住民組織との協働の重要性を説明する役割があります。</a:t>
            </a:r>
          </a:p>
          <a:p>
            <a:r>
              <a:rPr kumimoji="1" lang="ja-JP" altLang="ja-JP" sz="1200" kern="1200" dirty="0" smtClean="0">
                <a:solidFill>
                  <a:schemeClr val="tx1"/>
                </a:solidFill>
                <a:effectLst/>
                <a:latin typeface="+mn-lt"/>
                <a:ea typeface="+mn-ea"/>
                <a:cs typeface="+mn-cs"/>
              </a:rPr>
              <a:t>平成</a:t>
            </a:r>
            <a:r>
              <a:rPr kumimoji="1" lang="en-US" altLang="ja-JP" sz="1200" kern="1200" dirty="0" smtClean="0">
                <a:solidFill>
                  <a:schemeClr val="tx1"/>
                </a:solidFill>
                <a:effectLst/>
                <a:latin typeface="+mn-lt"/>
                <a:ea typeface="+mn-ea"/>
                <a:cs typeface="+mn-cs"/>
              </a:rPr>
              <a:t>25</a:t>
            </a:r>
            <a:r>
              <a:rPr kumimoji="1" lang="ja-JP" altLang="ja-JP" sz="1200" kern="1200" dirty="0" smtClean="0">
                <a:solidFill>
                  <a:schemeClr val="tx1"/>
                </a:solidFill>
                <a:effectLst/>
                <a:latin typeface="+mn-lt"/>
                <a:ea typeface="+mn-ea"/>
                <a:cs typeface="+mn-cs"/>
              </a:rPr>
              <a:t>年度の全国調査においても，県型保健所の所長が市町村の首長や幹部職員に住民組織との協働の重要性について説明をしている自治体では，保健事業におけるソーシャル・キャピタルの優先順位が高く設定されていました。</a:t>
            </a:r>
          </a:p>
          <a:p>
            <a:r>
              <a:rPr kumimoji="1" lang="ja-JP" altLang="ja-JP" sz="1200" kern="1200" dirty="0" smtClean="0">
                <a:solidFill>
                  <a:schemeClr val="tx1"/>
                </a:solidFill>
                <a:effectLst/>
                <a:latin typeface="+mn-lt"/>
                <a:ea typeface="+mn-ea"/>
                <a:cs typeface="+mn-cs"/>
              </a:rPr>
              <a:t>このように，住民組織との協働において，保健所長には重要な役割が期待されています。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7</a:t>
            </a:fld>
            <a:endParaRPr kumimoji="1" lang="ja-JP" altLang="en-US"/>
          </a:p>
        </p:txBody>
      </p:sp>
    </p:spTree>
    <p:extLst>
      <p:ext uri="{BB962C8B-B14F-4D97-AF65-F5344CB8AC3E}">
        <p14:creationId xmlns:p14="http://schemas.microsoft.com/office/powerpoint/2010/main" val="1292924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solidFill>
                  <a:srgbClr val="FF0000"/>
                </a:solidFill>
              </a:rPr>
              <a:t>次に，保健所の専門職の役割について解説をします。</a:t>
            </a:r>
            <a:endParaRPr lang="en-US" altLang="ja-JP" sz="1200" dirty="0" smtClean="0">
              <a:solidFill>
                <a:srgbClr val="FF0000"/>
              </a:solidFill>
            </a:endParaRPr>
          </a:p>
          <a:p>
            <a:pPr>
              <a:lnSpc>
                <a:spcPts val="3600"/>
              </a:lnSpc>
            </a:pPr>
            <a:r>
              <a:rPr lang="ja-JP" altLang="en-US" sz="1200" dirty="0" smtClean="0">
                <a:solidFill>
                  <a:srgbClr val="0000FF"/>
                </a:solidFill>
              </a:rPr>
              <a:t>市町村の保健活動との関わりが最も深い保健師・栄養士は，「住民組織活動」の重要性について認識することが必要です。</a:t>
            </a:r>
            <a:endParaRPr lang="en-US" altLang="ja-JP" sz="1200" dirty="0" smtClean="0">
              <a:solidFill>
                <a:srgbClr val="0000FF"/>
              </a:solidFill>
            </a:endParaRPr>
          </a:p>
          <a:p>
            <a:pPr>
              <a:lnSpc>
                <a:spcPts val="3600"/>
              </a:lnSpc>
            </a:pPr>
            <a:r>
              <a:rPr lang="ja-JP" altLang="en-US" sz="1200" dirty="0" smtClean="0">
                <a:solidFill>
                  <a:srgbClr val="0000FF"/>
                </a:solidFill>
              </a:rPr>
              <a:t>管内の市町村に住民組織活動についての有用な情報を提供するため，関係資料や事例等を収集します。</a:t>
            </a:r>
            <a:endParaRPr lang="en-US" altLang="ja-JP" sz="1200" dirty="0" smtClean="0">
              <a:solidFill>
                <a:srgbClr val="0000FF"/>
              </a:solidFill>
            </a:endParaRPr>
          </a:p>
          <a:p>
            <a:pPr>
              <a:lnSpc>
                <a:spcPts val="3600"/>
              </a:lnSpc>
            </a:pPr>
            <a:r>
              <a:rPr lang="ja-JP" altLang="en-US" sz="1200" dirty="0" smtClean="0">
                <a:solidFill>
                  <a:srgbClr val="0000FF"/>
                </a:solidFill>
              </a:rPr>
              <a:t>必要に応じて，</a:t>
            </a:r>
            <a:r>
              <a:rPr lang="ja-JP" altLang="en-US" sz="1200" dirty="0" smtClean="0">
                <a:solidFill>
                  <a:srgbClr val="0000FF"/>
                </a:solidFill>
                <a:effectLst>
                  <a:outerShdw blurRad="38100" dist="38100" dir="2700000" algn="tl">
                    <a:srgbClr val="000000">
                      <a:alpha val="43137"/>
                    </a:srgbClr>
                  </a:outerShdw>
                </a:effectLst>
              </a:rPr>
              <a:t>先進地についての文献や専門家などの情報</a:t>
            </a:r>
            <a:r>
              <a:rPr lang="ja-JP" altLang="en-US" sz="1200" dirty="0" smtClean="0">
                <a:solidFill>
                  <a:srgbClr val="0000FF"/>
                </a:solidFill>
              </a:rPr>
              <a:t>を収集しておくことが望まれます。</a:t>
            </a:r>
            <a:endParaRPr lang="en-US" altLang="ja-JP" sz="1200" dirty="0" smtClean="0">
              <a:solidFill>
                <a:srgbClr val="0000FF"/>
              </a:solidFill>
            </a:endParaRPr>
          </a:p>
          <a:p>
            <a:pPr>
              <a:lnSpc>
                <a:spcPts val="3600"/>
              </a:lnSpc>
            </a:pPr>
            <a:r>
              <a:rPr lang="ja-JP" altLang="en-US" sz="1200" dirty="0" smtClean="0">
                <a:solidFill>
                  <a:srgbClr val="0000FF"/>
                </a:solidFill>
              </a:rPr>
              <a:t>とりわけ，「</a:t>
            </a:r>
            <a:r>
              <a:rPr lang="ja-JP" altLang="en-US" sz="1200" dirty="0" smtClean="0">
                <a:solidFill>
                  <a:srgbClr val="0000FF"/>
                </a:solidFill>
                <a:effectLst>
                  <a:outerShdw blurRad="38100" dist="38100" dir="2700000" algn="tl">
                    <a:srgbClr val="000000">
                      <a:alpha val="43137"/>
                    </a:srgbClr>
                  </a:outerShdw>
                </a:effectLst>
              </a:rPr>
              <a:t>地区組織診断</a:t>
            </a:r>
            <a:r>
              <a:rPr lang="ja-JP" altLang="en-US" sz="1200" dirty="0" smtClean="0">
                <a:solidFill>
                  <a:srgbClr val="0000FF"/>
                </a:solidFill>
              </a:rPr>
              <a:t>」 は，今後の住民組織の育成・支援に大きな影響を及ぼすことから，詳細に分析しておくことが望まれます。 </a:t>
            </a:r>
          </a:p>
          <a:p>
            <a:pPr marL="0" marR="0" indent="0" algn="l" defTabSz="914400" rtl="0" eaLnBrk="1" fontAlgn="auto" latinLnBrk="0" hangingPunct="1">
              <a:lnSpc>
                <a:spcPts val="3600"/>
              </a:lnSpc>
              <a:spcBef>
                <a:spcPts val="0"/>
              </a:spcBef>
              <a:spcAft>
                <a:spcPts val="0"/>
              </a:spcAft>
              <a:buClrTx/>
              <a:buSzTx/>
              <a:buFontTx/>
              <a:buNone/>
              <a:tabLst/>
              <a:defRPr/>
            </a:pPr>
            <a:r>
              <a:rPr kumimoji="1" lang="ja-JP" altLang="en-US" sz="1200" kern="1200" dirty="0" smtClean="0">
                <a:solidFill>
                  <a:srgbClr val="FF33CC"/>
                </a:solidFill>
                <a:latin typeface="+mj-ea"/>
                <a:ea typeface="+mn-ea"/>
                <a:cs typeface="+mn-cs"/>
              </a:rPr>
              <a:t>本研究班で作成した「住民組織活動を通じたソーシャル・キャピタルの醸成・活用の手引き」の</a:t>
            </a:r>
            <a:r>
              <a:rPr kumimoji="1" lang="en-US" altLang="ja-JP" sz="1200" kern="1200" dirty="0" smtClean="0">
                <a:solidFill>
                  <a:srgbClr val="FF33CC"/>
                </a:solidFill>
                <a:latin typeface="+mj-ea"/>
                <a:ea typeface="+mn-ea"/>
                <a:cs typeface="+mn-cs"/>
              </a:rPr>
              <a:t>61</a:t>
            </a:r>
            <a:r>
              <a:rPr kumimoji="1" lang="ja-JP" altLang="en-US" sz="1200" kern="1200" dirty="0" smtClean="0">
                <a:solidFill>
                  <a:srgbClr val="FF33CC"/>
                </a:solidFill>
                <a:latin typeface="+mj-ea"/>
                <a:ea typeface="+mn-ea"/>
                <a:cs typeface="+mn-cs"/>
              </a:rPr>
              <a:t>ページから</a:t>
            </a:r>
            <a:r>
              <a:rPr kumimoji="1" lang="en-US" altLang="ja-JP" sz="1200" kern="1200" dirty="0" smtClean="0">
                <a:solidFill>
                  <a:srgbClr val="FF33CC"/>
                </a:solidFill>
                <a:latin typeface="+mj-ea"/>
                <a:ea typeface="+mn-ea"/>
                <a:cs typeface="+mn-cs"/>
              </a:rPr>
              <a:t>66</a:t>
            </a:r>
            <a:r>
              <a:rPr kumimoji="1" lang="ja-JP" altLang="en-US" sz="1200" kern="1200" dirty="0" smtClean="0">
                <a:solidFill>
                  <a:srgbClr val="FF33CC"/>
                </a:solidFill>
                <a:latin typeface="+mj-ea"/>
                <a:ea typeface="+mn-ea"/>
                <a:cs typeface="+mn-cs"/>
              </a:rPr>
              <a:t>ページにかけて，住民組織のアセスメントシートを収載していますので，活用していただければ，幸いです。</a:t>
            </a:r>
            <a:endParaRPr kumimoji="1" lang="ja-JP" altLang="en-US" dirty="0" smtClean="0"/>
          </a:p>
          <a:p>
            <a:pPr>
              <a:lnSpc>
                <a:spcPts val="3600"/>
              </a:lnSpc>
            </a:pPr>
            <a:r>
              <a:rPr lang="ja-JP" altLang="en-US" sz="1200" dirty="0" smtClean="0">
                <a:solidFill>
                  <a:srgbClr val="0000FF"/>
                </a:solidFill>
              </a:rPr>
              <a:t>また，保健所は管内市町村の公衆衛生活動を把握するなかで，住民組織との協働について，市町村支援の必要性を判断します。</a:t>
            </a:r>
            <a:endParaRPr lang="en-US" altLang="ja-JP" sz="1200" dirty="0" smtClean="0">
              <a:solidFill>
                <a:srgbClr val="0000FF"/>
              </a:solidFill>
            </a:endParaRPr>
          </a:p>
          <a:p>
            <a:pPr>
              <a:lnSpc>
                <a:spcPts val="3600"/>
              </a:lnSpc>
            </a:pPr>
            <a:r>
              <a:rPr lang="ja-JP" altLang="en-US" sz="1200" dirty="0" smtClean="0">
                <a:solidFill>
                  <a:srgbClr val="0000FF"/>
                </a:solidFill>
              </a:rPr>
              <a:t>支援が必要と判断した場合，住民組織をどのタイミングで導入するのか，あるいは，どのタイミングで既存の組織への支援を行うのかを検討します。</a:t>
            </a:r>
            <a:endParaRPr lang="en-US" altLang="ja-JP" sz="1200" dirty="0" smtClean="0">
              <a:solidFill>
                <a:srgbClr val="0000FF"/>
              </a:solidFill>
            </a:endParaRPr>
          </a:p>
          <a:p>
            <a:pPr>
              <a:lnSpc>
                <a:spcPts val="3600"/>
              </a:lnSpc>
            </a:pPr>
            <a:r>
              <a:rPr lang="ja-JP" altLang="en-US" sz="1200" dirty="0" smtClean="0">
                <a:solidFill>
                  <a:srgbClr val="0000FF"/>
                </a:solidFill>
                <a:effectLst>
                  <a:outerShdw blurRad="38100" dist="38100" dir="2700000" algn="tl">
                    <a:srgbClr val="000000">
                      <a:alpha val="43137"/>
                    </a:srgbClr>
                  </a:outerShdw>
                </a:effectLst>
              </a:rPr>
              <a:t>日頃から，住民組織育成の指導者専門研修</a:t>
            </a:r>
            <a:r>
              <a:rPr lang="ja-JP" altLang="en-US" sz="1200" dirty="0" smtClean="0">
                <a:solidFill>
                  <a:srgbClr val="0000FF"/>
                </a:solidFill>
              </a:rPr>
              <a:t>などに積極的に参加し，市町村での育成支援に即応できる体制を築いておくことが望まれます。</a:t>
            </a:r>
            <a:endParaRPr kumimoji="1" lang="ja-JP" altLang="en-US" sz="1200" dirty="0" smtClean="0">
              <a:solidFill>
                <a:srgbClr val="0000FF"/>
              </a:solidFill>
            </a:endParaRPr>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8</a:t>
            </a:fld>
            <a:endParaRPr kumimoji="1" lang="ja-JP" altLang="en-US"/>
          </a:p>
        </p:txBody>
      </p:sp>
    </p:spTree>
    <p:extLst>
      <p:ext uri="{BB962C8B-B14F-4D97-AF65-F5344CB8AC3E}">
        <p14:creationId xmlns:p14="http://schemas.microsoft.com/office/powerpoint/2010/main" val="2402872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4000"/>
              </a:lnSpc>
            </a:pPr>
            <a:r>
              <a:rPr lang="ja-JP" altLang="en-US" sz="1200" dirty="0" smtClean="0">
                <a:solidFill>
                  <a:srgbClr val="0000FF"/>
                </a:solidFill>
              </a:rPr>
              <a:t>保健所は専門職員の宝庫です。</a:t>
            </a:r>
            <a:endParaRPr lang="en-US" altLang="ja-JP" sz="1200" dirty="0" smtClean="0">
              <a:solidFill>
                <a:srgbClr val="0000FF"/>
              </a:solidFill>
            </a:endParaRPr>
          </a:p>
          <a:p>
            <a:pPr>
              <a:lnSpc>
                <a:spcPts val="4000"/>
              </a:lnSpc>
            </a:pPr>
            <a:r>
              <a:rPr lang="ja-JP" altLang="en-US" sz="1200" dirty="0" smtClean="0">
                <a:solidFill>
                  <a:srgbClr val="0000FF"/>
                </a:solidFill>
              </a:rPr>
              <a:t>各専門職種が，</a:t>
            </a:r>
            <a:r>
              <a:rPr lang="ja-JP" altLang="en-US" sz="1200" dirty="0" smtClean="0">
                <a:solidFill>
                  <a:srgbClr val="0000FF"/>
                </a:solidFill>
                <a:effectLst>
                  <a:outerShdw blurRad="38100" dist="38100" dir="2700000" algn="tl">
                    <a:srgbClr val="000000">
                      <a:alpha val="43137"/>
                    </a:srgbClr>
                  </a:outerShdw>
                </a:effectLst>
              </a:rPr>
              <a:t>住民組織育成の必要性</a:t>
            </a:r>
            <a:r>
              <a:rPr lang="ja-JP" altLang="en-US" sz="1200" dirty="0" smtClean="0">
                <a:solidFill>
                  <a:srgbClr val="0000FF"/>
                </a:solidFill>
              </a:rPr>
              <a:t>を学ぶとともに，現在実施されている</a:t>
            </a:r>
            <a:r>
              <a:rPr lang="ja-JP" altLang="en-US" sz="1200" dirty="0" smtClean="0">
                <a:solidFill>
                  <a:srgbClr val="0000FF"/>
                </a:solidFill>
                <a:effectLst>
                  <a:outerShdw blurRad="38100" dist="38100" dir="2700000" algn="tl">
                    <a:srgbClr val="000000">
                      <a:alpha val="43137"/>
                    </a:srgbClr>
                  </a:outerShdw>
                </a:effectLst>
              </a:rPr>
              <a:t>事業の見直し</a:t>
            </a:r>
            <a:r>
              <a:rPr lang="ja-JP" altLang="en-US" sz="1200" dirty="0" smtClean="0">
                <a:solidFill>
                  <a:srgbClr val="0000FF"/>
                </a:solidFill>
              </a:rPr>
              <a:t>の中で，市町村事業と協働しながら，組織づくりや地域づくりに移行できるような仕掛けの企画・調整を行うことが望まれます。</a:t>
            </a:r>
          </a:p>
          <a:p>
            <a:pPr>
              <a:lnSpc>
                <a:spcPts val="4000"/>
              </a:lnSpc>
            </a:pPr>
            <a:r>
              <a:rPr lang="ja-JP" altLang="en-US" sz="1200" dirty="0" smtClean="0">
                <a:solidFill>
                  <a:srgbClr val="0000FF"/>
                </a:solidFill>
              </a:rPr>
              <a:t>その際，各課で実施されている事業の調整や，それぞれの</a:t>
            </a:r>
            <a:r>
              <a:rPr lang="ja-JP" altLang="en-US" sz="1200" dirty="0" smtClean="0">
                <a:solidFill>
                  <a:srgbClr val="0000FF"/>
                </a:solidFill>
                <a:effectLst>
                  <a:outerShdw blurRad="38100" dist="38100" dir="2700000" algn="tl">
                    <a:srgbClr val="000000">
                      <a:alpha val="43137"/>
                    </a:srgbClr>
                  </a:outerShdw>
                </a:effectLst>
              </a:rPr>
              <a:t>スタッフの役割</a:t>
            </a:r>
            <a:r>
              <a:rPr lang="ja-JP" altLang="en-US" sz="1200" dirty="0" smtClean="0">
                <a:solidFill>
                  <a:srgbClr val="0000FF"/>
                </a:solidFill>
              </a:rPr>
              <a:t>を明確にしておくことが必要です。</a:t>
            </a:r>
            <a:endParaRPr lang="en-US" altLang="ja-JP" sz="1200" dirty="0" smtClean="0">
              <a:solidFill>
                <a:srgbClr val="0000FF"/>
              </a:solidFill>
            </a:endParaRPr>
          </a:p>
          <a:p>
            <a:pPr>
              <a:lnSpc>
                <a:spcPts val="4000"/>
              </a:lnSpc>
            </a:pPr>
            <a:r>
              <a:rPr lang="ja-JP" altLang="en-US" sz="1200" dirty="0" smtClean="0">
                <a:solidFill>
                  <a:srgbClr val="0000FF"/>
                </a:solidFill>
              </a:rPr>
              <a:t>組織育成の導入や活動の展開においては，事前に，多くの手法を習得しておくことにより，会議や研修，あるいは様々な推進大会等で，スムーズな住民の参画を得ることができます。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5B75A30E-DABE-4DEE-878D-C8FFCAD7E722}" type="slidenum">
              <a:rPr kumimoji="1" lang="ja-JP" altLang="en-US" smtClean="0"/>
              <a:t>9</a:t>
            </a:fld>
            <a:endParaRPr kumimoji="1" lang="ja-JP" altLang="en-US"/>
          </a:p>
        </p:txBody>
      </p:sp>
    </p:spTree>
    <p:extLst>
      <p:ext uri="{BB962C8B-B14F-4D97-AF65-F5344CB8AC3E}">
        <p14:creationId xmlns:p14="http://schemas.microsoft.com/office/powerpoint/2010/main" val="353175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114506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304603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3086177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744117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1242702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1878406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250594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1294648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143047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8179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C120C5-1102-41B2-B536-FDD48B899C17}" type="datetimeFigureOut">
              <a:rPr kumimoji="1" lang="ja-JP" altLang="en-US" smtClean="0"/>
              <a:t>2015/3/1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393489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120C5-1102-41B2-B536-FDD48B899C17}" type="datetimeFigureOut">
              <a:rPr kumimoji="1" lang="ja-JP" altLang="en-US" smtClean="0"/>
              <a:t>2015/3/1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D71B1-1042-4F53-A643-4B93C3E372E8}" type="slidenum">
              <a:rPr kumimoji="1" lang="ja-JP" altLang="en-US" smtClean="0"/>
              <a:t>‹#›</a:t>
            </a:fld>
            <a:endParaRPr kumimoji="1" lang="ja-JP" altLang="en-US"/>
          </a:p>
        </p:txBody>
      </p:sp>
    </p:spTree>
    <p:extLst>
      <p:ext uri="{BB962C8B-B14F-4D97-AF65-F5344CB8AC3E}">
        <p14:creationId xmlns:p14="http://schemas.microsoft.com/office/powerpoint/2010/main" val="1515119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audio" Target="../media/media43.wma"/><Relationship Id="rId3" Type="http://schemas.microsoft.com/office/2007/relationships/media" Target="../media/media41.wma"/><Relationship Id="rId7" Type="http://schemas.microsoft.com/office/2007/relationships/media" Target="../media/media43.wma"/><Relationship Id="rId2" Type="http://schemas.openxmlformats.org/officeDocument/2006/relationships/audio" Target="../media/media40.wma"/><Relationship Id="rId1" Type="http://schemas.microsoft.com/office/2007/relationships/media" Target="../media/media40.wma"/><Relationship Id="rId6" Type="http://schemas.openxmlformats.org/officeDocument/2006/relationships/audio" Target="../media/media42.wma"/><Relationship Id="rId11" Type="http://schemas.openxmlformats.org/officeDocument/2006/relationships/image" Target="../media/image2.png"/><Relationship Id="rId5" Type="http://schemas.microsoft.com/office/2007/relationships/media" Target="../media/media42.wma"/><Relationship Id="rId10" Type="http://schemas.openxmlformats.org/officeDocument/2006/relationships/notesSlide" Target="../notesSlides/notesSlide10.xml"/><Relationship Id="rId4" Type="http://schemas.openxmlformats.org/officeDocument/2006/relationships/audio" Target="../media/media41.wma"/><Relationship Id="rId9"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3.wma"/><Relationship Id="rId7" Type="http://schemas.openxmlformats.org/officeDocument/2006/relationships/image" Target="../media/image2.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notesSlide" Target="../notesSlides/notesSlide2.xml"/><Relationship Id="rId5" Type="http://schemas.openxmlformats.org/officeDocument/2006/relationships/slideLayout" Target="../slideLayouts/slideLayout6.xml"/><Relationship Id="rId4" Type="http://schemas.openxmlformats.org/officeDocument/2006/relationships/audio" Target="../media/media3.wma"/></Relationships>
</file>

<file path=ppt/slides/_rels/slide3.xml.rels><?xml version="1.0" encoding="UTF-8" standalone="yes"?>
<Relationships xmlns="http://schemas.openxmlformats.org/package/2006/relationships"><Relationship Id="rId8" Type="http://schemas.openxmlformats.org/officeDocument/2006/relationships/audio" Target="../media/media7.wma"/><Relationship Id="rId13" Type="http://schemas.openxmlformats.org/officeDocument/2006/relationships/slideLayout" Target="../slideLayouts/slideLayout2.xml"/><Relationship Id="rId3" Type="http://schemas.microsoft.com/office/2007/relationships/media" Target="../media/media5.wma"/><Relationship Id="rId7" Type="http://schemas.microsoft.com/office/2007/relationships/media" Target="../media/media7.wma"/><Relationship Id="rId12" Type="http://schemas.openxmlformats.org/officeDocument/2006/relationships/audio" Target="../media/media9.wma"/><Relationship Id="rId2" Type="http://schemas.openxmlformats.org/officeDocument/2006/relationships/audio" Target="../media/media4.wma"/><Relationship Id="rId16" Type="http://schemas.openxmlformats.org/officeDocument/2006/relationships/image" Target="../media/image3.png"/><Relationship Id="rId1" Type="http://schemas.microsoft.com/office/2007/relationships/media" Target="../media/media4.wma"/><Relationship Id="rId6" Type="http://schemas.openxmlformats.org/officeDocument/2006/relationships/audio" Target="../media/media6.wma"/><Relationship Id="rId11" Type="http://schemas.microsoft.com/office/2007/relationships/media" Target="../media/media9.wma"/><Relationship Id="rId5" Type="http://schemas.microsoft.com/office/2007/relationships/media" Target="../media/media6.wma"/><Relationship Id="rId15" Type="http://schemas.openxmlformats.org/officeDocument/2006/relationships/image" Target="../media/image2.png"/><Relationship Id="rId10" Type="http://schemas.openxmlformats.org/officeDocument/2006/relationships/audio" Target="../media/media8.wma"/><Relationship Id="rId4" Type="http://schemas.openxmlformats.org/officeDocument/2006/relationships/audio" Target="../media/media5.wma"/><Relationship Id="rId9" Type="http://schemas.microsoft.com/office/2007/relationships/media" Target="../media/media8.wma"/><Relationship Id="rId1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audio" Target="../media/media13.wma"/><Relationship Id="rId3" Type="http://schemas.microsoft.com/office/2007/relationships/media" Target="../media/media11.wma"/><Relationship Id="rId7" Type="http://schemas.microsoft.com/office/2007/relationships/media" Target="../media/media13.wma"/><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audio" Target="../media/media12.wma"/><Relationship Id="rId11" Type="http://schemas.openxmlformats.org/officeDocument/2006/relationships/image" Target="../media/image2.png"/><Relationship Id="rId5" Type="http://schemas.microsoft.com/office/2007/relationships/media" Target="../media/media12.wma"/><Relationship Id="rId10" Type="http://schemas.openxmlformats.org/officeDocument/2006/relationships/notesSlide" Target="../notesSlides/notesSlide4.xml"/><Relationship Id="rId4" Type="http://schemas.openxmlformats.org/officeDocument/2006/relationships/audio" Target="../media/media11.wma"/><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audio" Target="../media/media17.wma"/><Relationship Id="rId13" Type="http://schemas.microsoft.com/office/2007/relationships/media" Target="../media/media20.wma"/><Relationship Id="rId18" Type="http://schemas.openxmlformats.org/officeDocument/2006/relationships/image" Target="../media/image3.png"/><Relationship Id="rId3" Type="http://schemas.microsoft.com/office/2007/relationships/media" Target="../media/media15.wma"/><Relationship Id="rId7" Type="http://schemas.microsoft.com/office/2007/relationships/media" Target="../media/media17.wma"/><Relationship Id="rId12" Type="http://schemas.openxmlformats.org/officeDocument/2006/relationships/audio" Target="../media/media19.wma"/><Relationship Id="rId17" Type="http://schemas.openxmlformats.org/officeDocument/2006/relationships/image" Target="../media/image2.png"/><Relationship Id="rId2" Type="http://schemas.openxmlformats.org/officeDocument/2006/relationships/audio" Target="../media/media14.wma"/><Relationship Id="rId16" Type="http://schemas.openxmlformats.org/officeDocument/2006/relationships/notesSlide" Target="../notesSlides/notesSlide5.xml"/><Relationship Id="rId1" Type="http://schemas.microsoft.com/office/2007/relationships/media" Target="../media/media14.wma"/><Relationship Id="rId6" Type="http://schemas.openxmlformats.org/officeDocument/2006/relationships/audio" Target="../media/media16.wma"/><Relationship Id="rId11" Type="http://schemas.microsoft.com/office/2007/relationships/media" Target="../media/media19.wma"/><Relationship Id="rId5" Type="http://schemas.microsoft.com/office/2007/relationships/media" Target="../media/media16.wma"/><Relationship Id="rId15" Type="http://schemas.openxmlformats.org/officeDocument/2006/relationships/slideLayout" Target="../slideLayouts/slideLayout2.xml"/><Relationship Id="rId10" Type="http://schemas.openxmlformats.org/officeDocument/2006/relationships/audio" Target="../media/media18.wma"/><Relationship Id="rId4" Type="http://schemas.openxmlformats.org/officeDocument/2006/relationships/audio" Target="../media/media15.wma"/><Relationship Id="rId9" Type="http://schemas.microsoft.com/office/2007/relationships/media" Target="../media/media18.wma"/><Relationship Id="rId14" Type="http://schemas.openxmlformats.org/officeDocument/2006/relationships/audio" Target="../media/media20.wma"/></Relationships>
</file>

<file path=ppt/slides/_rels/slide6.xml.rels><?xml version="1.0" encoding="UTF-8" standalone="yes"?>
<Relationships xmlns="http://schemas.openxmlformats.org/package/2006/relationships"><Relationship Id="rId8" Type="http://schemas.openxmlformats.org/officeDocument/2006/relationships/audio" Target="../media/media24.wma"/><Relationship Id="rId13" Type="http://schemas.openxmlformats.org/officeDocument/2006/relationships/slideLayout" Target="../slideLayouts/slideLayout7.xml"/><Relationship Id="rId3" Type="http://schemas.microsoft.com/office/2007/relationships/media" Target="../media/media22.wma"/><Relationship Id="rId7" Type="http://schemas.microsoft.com/office/2007/relationships/media" Target="../media/media24.wma"/><Relationship Id="rId12" Type="http://schemas.openxmlformats.org/officeDocument/2006/relationships/audio" Target="../media/media26.wma"/><Relationship Id="rId2" Type="http://schemas.openxmlformats.org/officeDocument/2006/relationships/audio" Target="../media/media21.wma"/><Relationship Id="rId1" Type="http://schemas.microsoft.com/office/2007/relationships/media" Target="../media/media21.wma"/><Relationship Id="rId6" Type="http://schemas.openxmlformats.org/officeDocument/2006/relationships/audio" Target="../media/media23.wma"/><Relationship Id="rId11" Type="http://schemas.microsoft.com/office/2007/relationships/media" Target="../media/media26.wma"/><Relationship Id="rId5" Type="http://schemas.microsoft.com/office/2007/relationships/media" Target="../media/media23.wma"/><Relationship Id="rId15" Type="http://schemas.openxmlformats.org/officeDocument/2006/relationships/image" Target="../media/image3.png"/><Relationship Id="rId10" Type="http://schemas.openxmlformats.org/officeDocument/2006/relationships/audio" Target="../media/media25.wma"/><Relationship Id="rId4" Type="http://schemas.openxmlformats.org/officeDocument/2006/relationships/audio" Target="../media/media22.wma"/><Relationship Id="rId9" Type="http://schemas.microsoft.com/office/2007/relationships/media" Target="../media/media25.wma"/><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audio" Target="../media/media30.wma"/><Relationship Id="rId3" Type="http://schemas.microsoft.com/office/2007/relationships/media" Target="../media/media28.wma"/><Relationship Id="rId7" Type="http://schemas.microsoft.com/office/2007/relationships/media" Target="../media/media30.wma"/><Relationship Id="rId2" Type="http://schemas.openxmlformats.org/officeDocument/2006/relationships/audio" Target="../media/media27.wma"/><Relationship Id="rId1" Type="http://schemas.microsoft.com/office/2007/relationships/media" Target="../media/media27.wma"/><Relationship Id="rId6" Type="http://schemas.openxmlformats.org/officeDocument/2006/relationships/audio" Target="../media/media29.wma"/><Relationship Id="rId11" Type="http://schemas.openxmlformats.org/officeDocument/2006/relationships/image" Target="../media/image3.png"/><Relationship Id="rId5" Type="http://schemas.microsoft.com/office/2007/relationships/media" Target="../media/media29.wma"/><Relationship Id="rId10" Type="http://schemas.openxmlformats.org/officeDocument/2006/relationships/notesSlide" Target="../notesSlides/notesSlide7.xml"/><Relationship Id="rId4" Type="http://schemas.openxmlformats.org/officeDocument/2006/relationships/audio" Target="../media/media28.wma"/><Relationship Id="rId9"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audio" Target="../media/media34.wma"/><Relationship Id="rId13" Type="http://schemas.openxmlformats.org/officeDocument/2006/relationships/slideLayout" Target="../slideLayouts/slideLayout2.xml"/><Relationship Id="rId3" Type="http://schemas.microsoft.com/office/2007/relationships/media" Target="../media/media32.wma"/><Relationship Id="rId7" Type="http://schemas.microsoft.com/office/2007/relationships/media" Target="../media/media34.wma"/><Relationship Id="rId12" Type="http://schemas.openxmlformats.org/officeDocument/2006/relationships/audio" Target="../media/media36.wma"/><Relationship Id="rId2" Type="http://schemas.openxmlformats.org/officeDocument/2006/relationships/audio" Target="../media/media31.wma"/><Relationship Id="rId1" Type="http://schemas.microsoft.com/office/2007/relationships/media" Target="../media/media31.wma"/><Relationship Id="rId6" Type="http://schemas.openxmlformats.org/officeDocument/2006/relationships/audio" Target="../media/media33.wma"/><Relationship Id="rId11" Type="http://schemas.microsoft.com/office/2007/relationships/media" Target="../media/media36.wma"/><Relationship Id="rId5" Type="http://schemas.microsoft.com/office/2007/relationships/media" Target="../media/media33.wma"/><Relationship Id="rId15" Type="http://schemas.openxmlformats.org/officeDocument/2006/relationships/image" Target="../media/image3.png"/><Relationship Id="rId10" Type="http://schemas.openxmlformats.org/officeDocument/2006/relationships/audio" Target="../media/media35.wma"/><Relationship Id="rId4" Type="http://schemas.openxmlformats.org/officeDocument/2006/relationships/audio" Target="../media/media32.wma"/><Relationship Id="rId9" Type="http://schemas.microsoft.com/office/2007/relationships/media" Target="../media/media35.wma"/><Relationship Id="rId1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microsoft.com/office/2007/relationships/media" Target="../media/media38.wma"/><Relationship Id="rId7" Type="http://schemas.openxmlformats.org/officeDocument/2006/relationships/slideLayout" Target="../slideLayouts/slideLayout2.xml"/><Relationship Id="rId2" Type="http://schemas.openxmlformats.org/officeDocument/2006/relationships/audio" Target="../media/media37.wma"/><Relationship Id="rId1" Type="http://schemas.microsoft.com/office/2007/relationships/media" Target="../media/media37.wma"/><Relationship Id="rId6" Type="http://schemas.openxmlformats.org/officeDocument/2006/relationships/audio" Target="../media/media39.wma"/><Relationship Id="rId5" Type="http://schemas.microsoft.com/office/2007/relationships/media" Target="../media/media39.wma"/><Relationship Id="rId10" Type="http://schemas.openxmlformats.org/officeDocument/2006/relationships/image" Target="../media/image2.png"/><Relationship Id="rId4" Type="http://schemas.openxmlformats.org/officeDocument/2006/relationships/audio" Target="../media/media38.wma"/><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46119"/>
            <a:ext cx="7772400" cy="1470025"/>
          </a:xfrm>
        </p:spPr>
        <p:txBody>
          <a:bodyPr>
            <a:noAutofit/>
          </a:bodyPr>
          <a:lstStyle/>
          <a:p>
            <a:pPr>
              <a:lnSpc>
                <a:spcPct val="150000"/>
              </a:lnSpc>
            </a:pPr>
            <a:r>
              <a:rPr kumimoji="1" lang="ja-JP" altLang="en-US" sz="4800" dirty="0" smtClean="0">
                <a:solidFill>
                  <a:srgbClr val="FF0000"/>
                </a:solidFill>
              </a:rPr>
              <a:t>住民組織との協働における</a:t>
            </a:r>
            <a:r>
              <a:rPr kumimoji="1" lang="en-US" altLang="ja-JP" sz="4800" dirty="0" smtClean="0">
                <a:solidFill>
                  <a:srgbClr val="FF0000"/>
                </a:solidFill>
              </a:rPr>
              <a:t/>
            </a:r>
            <a:br>
              <a:rPr kumimoji="1" lang="en-US" altLang="ja-JP" sz="4800" dirty="0" smtClean="0">
                <a:solidFill>
                  <a:srgbClr val="FF0000"/>
                </a:solidFill>
              </a:rPr>
            </a:br>
            <a:r>
              <a:rPr kumimoji="1" lang="ja-JP" altLang="en-US" sz="4800" dirty="0" smtClean="0">
                <a:solidFill>
                  <a:srgbClr val="FF0000"/>
                </a:solidFill>
              </a:rPr>
              <a:t>それぞれの役割</a:t>
            </a:r>
            <a:endParaRPr kumimoji="1" lang="ja-JP" altLang="en-US" sz="4800" dirty="0">
              <a:solidFill>
                <a:srgbClr val="FF0000"/>
              </a:solidFill>
            </a:endParaRPr>
          </a:p>
        </p:txBody>
      </p:sp>
      <p:pic>
        <p:nvPicPr>
          <p:cNvPr id="3" name="4-1-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2346490071"/>
      </p:ext>
    </p:extLst>
  </p:cSld>
  <p:clrMapOvr>
    <a:masterClrMapping/>
  </p:clrMapOvr>
  <mc:AlternateContent xmlns:mc="http://schemas.openxmlformats.org/markup-compatibility/2006" xmlns:p14="http://schemas.microsoft.com/office/powerpoint/2010/main">
    <mc:Choice Requires="p14">
      <p:transition spd="slow" p14:dur="2000" advTm="8879"/>
    </mc:Choice>
    <mc:Fallback xmlns="">
      <p:transition spd="slow" advTm="8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73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stopEvt time="8830"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3374"/>
            <a:ext cx="8229600" cy="1143000"/>
          </a:xfrm>
        </p:spPr>
        <p:txBody>
          <a:bodyPr>
            <a:noAutofit/>
          </a:bodyPr>
          <a:lstStyle/>
          <a:p>
            <a:r>
              <a:rPr lang="ja-JP" altLang="en-US" sz="3600" dirty="0" smtClean="0">
                <a:solidFill>
                  <a:srgbClr val="FF0000"/>
                </a:solidFill>
              </a:rPr>
              <a:t>保健所の専門職の役割</a:t>
            </a:r>
            <a:endParaRPr kumimoji="1" lang="ja-JP" altLang="en-US" sz="3600" dirty="0">
              <a:solidFill>
                <a:srgbClr val="FF0000"/>
              </a:solidFill>
            </a:endParaRPr>
          </a:p>
        </p:txBody>
      </p:sp>
      <p:sp>
        <p:nvSpPr>
          <p:cNvPr id="4" name="コンテンツ プレースホルダー 3"/>
          <p:cNvSpPr>
            <a:spLocks noGrp="1"/>
          </p:cNvSpPr>
          <p:nvPr>
            <p:ph idx="1"/>
          </p:nvPr>
        </p:nvSpPr>
        <p:spPr>
          <a:xfrm>
            <a:off x="457200" y="979698"/>
            <a:ext cx="8229600" cy="5878302"/>
          </a:xfrm>
        </p:spPr>
        <p:txBody>
          <a:bodyPr>
            <a:normAutofit/>
          </a:bodyPr>
          <a:lstStyle/>
          <a:p>
            <a:pPr>
              <a:lnSpc>
                <a:spcPts val="3600"/>
              </a:lnSpc>
            </a:pPr>
            <a:r>
              <a:rPr lang="ja-JP" altLang="en-US" sz="2800" dirty="0" smtClean="0">
                <a:solidFill>
                  <a:srgbClr val="0000FF"/>
                </a:solidFill>
              </a:rPr>
              <a:t>市町村</a:t>
            </a:r>
            <a:r>
              <a:rPr lang="ja-JP" altLang="en-US" sz="2800" dirty="0">
                <a:solidFill>
                  <a:srgbClr val="0000FF"/>
                </a:solidFill>
              </a:rPr>
              <a:t>保健師・栄養士との意思疎通を</a:t>
            </a:r>
            <a:r>
              <a:rPr lang="ja-JP" altLang="en-US" sz="2800" dirty="0" smtClean="0">
                <a:solidFill>
                  <a:srgbClr val="0000FF"/>
                </a:solidFill>
              </a:rPr>
              <a:t>図る。</a:t>
            </a:r>
            <a:endParaRPr lang="en-US" altLang="ja-JP" sz="2800" dirty="0" smtClean="0">
              <a:solidFill>
                <a:srgbClr val="0000FF"/>
              </a:solidFill>
            </a:endParaRPr>
          </a:p>
          <a:p>
            <a:pPr>
              <a:lnSpc>
                <a:spcPts val="3600"/>
              </a:lnSpc>
            </a:pPr>
            <a:r>
              <a:rPr lang="ja-JP" altLang="en-US" sz="2800" dirty="0" smtClean="0">
                <a:solidFill>
                  <a:srgbClr val="0000FF"/>
                </a:solidFill>
              </a:rPr>
              <a:t>住民</a:t>
            </a:r>
            <a:r>
              <a:rPr lang="ja-JP" altLang="en-US" sz="2800" dirty="0">
                <a:solidFill>
                  <a:srgbClr val="0000FF"/>
                </a:solidFill>
              </a:rPr>
              <a:t>組織の持つ役割に</a:t>
            </a:r>
            <a:r>
              <a:rPr lang="ja-JP" altLang="en-US" sz="2800" dirty="0" smtClean="0">
                <a:solidFill>
                  <a:srgbClr val="0000FF"/>
                </a:solidFill>
              </a:rPr>
              <a:t>ついて，お互い</a:t>
            </a:r>
            <a:r>
              <a:rPr lang="ja-JP" altLang="en-US" sz="2800" dirty="0">
                <a:solidFill>
                  <a:srgbClr val="0000FF"/>
                </a:solidFill>
              </a:rPr>
              <a:t>に認識を深めるため，</a:t>
            </a:r>
            <a:r>
              <a:rPr lang="ja-JP" altLang="en-US" sz="2800" dirty="0">
                <a:solidFill>
                  <a:srgbClr val="0000FF"/>
                </a:solidFill>
                <a:effectLst>
                  <a:outerShdw blurRad="38100" dist="38100" dir="2700000" algn="tl">
                    <a:srgbClr val="000000">
                      <a:alpha val="43137"/>
                    </a:srgbClr>
                  </a:outerShdw>
                </a:effectLst>
              </a:rPr>
              <a:t>管内研修会</a:t>
            </a:r>
            <a:r>
              <a:rPr lang="ja-JP" altLang="en-US" sz="2800" dirty="0">
                <a:solidFill>
                  <a:srgbClr val="0000FF"/>
                </a:solidFill>
              </a:rPr>
              <a:t>を開催したり，関係資料等をベースに，</a:t>
            </a:r>
            <a:r>
              <a:rPr lang="ja-JP" altLang="en-US" sz="2800" dirty="0">
                <a:solidFill>
                  <a:srgbClr val="0000FF"/>
                </a:solidFill>
                <a:effectLst>
                  <a:outerShdw blurRad="38100" dist="38100" dir="2700000" algn="tl">
                    <a:srgbClr val="000000">
                      <a:alpha val="43137"/>
                    </a:srgbClr>
                  </a:outerShdw>
                </a:effectLst>
              </a:rPr>
              <a:t>実態について詳細な意見交換</a:t>
            </a:r>
            <a:r>
              <a:rPr lang="ja-JP" altLang="en-US" sz="2800" dirty="0">
                <a:solidFill>
                  <a:srgbClr val="0000FF"/>
                </a:solidFill>
              </a:rPr>
              <a:t>を行う</a:t>
            </a:r>
            <a:r>
              <a:rPr lang="ja-JP" altLang="en-US" sz="2800" dirty="0" smtClean="0">
                <a:solidFill>
                  <a:srgbClr val="0000FF"/>
                </a:solidFill>
              </a:rPr>
              <a:t>。</a:t>
            </a:r>
            <a:endParaRPr lang="en-US" altLang="ja-JP" sz="2800" dirty="0" smtClean="0">
              <a:solidFill>
                <a:srgbClr val="0000FF"/>
              </a:solidFill>
            </a:endParaRPr>
          </a:p>
          <a:p>
            <a:pPr>
              <a:lnSpc>
                <a:spcPts val="3600"/>
              </a:lnSpc>
            </a:pPr>
            <a:r>
              <a:rPr lang="ja-JP" altLang="en-US" sz="2800" dirty="0" smtClean="0">
                <a:solidFill>
                  <a:srgbClr val="0000FF"/>
                </a:solidFill>
              </a:rPr>
              <a:t>保健</a:t>
            </a:r>
            <a:r>
              <a:rPr lang="ja-JP" altLang="en-US" sz="2800" dirty="0">
                <a:solidFill>
                  <a:srgbClr val="0000FF"/>
                </a:solidFill>
              </a:rPr>
              <a:t>所長や他のスタッフを交えた情報分析を</a:t>
            </a:r>
            <a:r>
              <a:rPr lang="ja-JP" altLang="en-US" sz="2800" dirty="0" smtClean="0">
                <a:solidFill>
                  <a:srgbClr val="0000FF"/>
                </a:solidFill>
              </a:rPr>
              <a:t>行い，市町村で何</a:t>
            </a:r>
            <a:r>
              <a:rPr lang="ja-JP" altLang="en-US" sz="2800" dirty="0">
                <a:solidFill>
                  <a:srgbClr val="0000FF"/>
                </a:solidFill>
              </a:rPr>
              <a:t>が可能か，どこから体制づくりをしていくか</a:t>
            </a:r>
            <a:r>
              <a:rPr lang="ja-JP" altLang="en-US" sz="2800" dirty="0">
                <a:solidFill>
                  <a:srgbClr val="FF33CC"/>
                </a:solidFill>
              </a:rPr>
              <a:t>（モデル市町村の</a:t>
            </a:r>
            <a:r>
              <a:rPr lang="ja-JP" altLang="en-US" sz="2800" dirty="0" smtClean="0">
                <a:solidFill>
                  <a:srgbClr val="FF33CC"/>
                </a:solidFill>
              </a:rPr>
              <a:t>設定等）</a:t>
            </a:r>
            <a:r>
              <a:rPr lang="ja-JP" altLang="en-US" sz="2800" dirty="0">
                <a:solidFill>
                  <a:srgbClr val="0000FF"/>
                </a:solidFill>
              </a:rPr>
              <a:t>に</a:t>
            </a:r>
            <a:r>
              <a:rPr lang="ja-JP" altLang="en-US" sz="2800" dirty="0" smtClean="0">
                <a:solidFill>
                  <a:srgbClr val="0000FF"/>
                </a:solidFill>
              </a:rPr>
              <a:t>ついて，検討する。</a:t>
            </a:r>
            <a:endParaRPr lang="ja-JP" altLang="en-US" sz="2800" dirty="0">
              <a:solidFill>
                <a:srgbClr val="0000FF"/>
              </a:solidFill>
            </a:endParaRPr>
          </a:p>
          <a:p>
            <a:pPr>
              <a:lnSpc>
                <a:spcPts val="3600"/>
              </a:lnSpc>
            </a:pPr>
            <a:r>
              <a:rPr lang="ja-JP" altLang="en-US" sz="2800" dirty="0" smtClean="0">
                <a:solidFill>
                  <a:srgbClr val="0000FF"/>
                </a:solidFill>
              </a:rPr>
              <a:t>既に，住民</a:t>
            </a:r>
            <a:r>
              <a:rPr lang="ja-JP" altLang="en-US" sz="2800" dirty="0">
                <a:solidFill>
                  <a:srgbClr val="0000FF"/>
                </a:solidFill>
              </a:rPr>
              <a:t>組織育成に取り組んでいる市町村については，行政主導型に止まることなく，</a:t>
            </a:r>
            <a:r>
              <a:rPr lang="ja-JP" altLang="en-US" sz="2800" dirty="0">
                <a:solidFill>
                  <a:srgbClr val="0000FF"/>
                </a:solidFill>
                <a:effectLst>
                  <a:outerShdw blurRad="38100" dist="38100" dir="2700000" algn="tl">
                    <a:srgbClr val="000000">
                      <a:alpha val="43137"/>
                    </a:srgbClr>
                  </a:outerShdw>
                </a:effectLst>
              </a:rPr>
              <a:t>住民主体の活動へと移行</a:t>
            </a:r>
            <a:r>
              <a:rPr lang="ja-JP" altLang="en-US" sz="2800" dirty="0">
                <a:solidFill>
                  <a:srgbClr val="0000FF"/>
                </a:solidFill>
              </a:rPr>
              <a:t>できるよう，市町村の担当者等と現状分析を行い，先進事例の提供や専門家によるアドバイスが受けられるよう条件整備を</a:t>
            </a:r>
            <a:r>
              <a:rPr lang="ja-JP" altLang="en-US" sz="2800" dirty="0" smtClean="0">
                <a:solidFill>
                  <a:srgbClr val="0000FF"/>
                </a:solidFill>
              </a:rPr>
              <a:t>図る。</a:t>
            </a:r>
            <a:endParaRPr lang="ja-JP" altLang="en-US" sz="2800" dirty="0">
              <a:solidFill>
                <a:srgbClr val="0000FF"/>
              </a:solidFill>
            </a:endParaRPr>
          </a:p>
        </p:txBody>
      </p:sp>
      <p:pic>
        <p:nvPicPr>
          <p:cNvPr id="2" name="4-10-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56637" y="6370637"/>
            <a:ext cx="487363" cy="487363"/>
          </a:xfrm>
          <a:prstGeom prst="rect">
            <a:avLst/>
          </a:prstGeom>
        </p:spPr>
      </p:pic>
      <p:pic>
        <p:nvPicPr>
          <p:cNvPr id="5" name="4-10-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656637" y="6370637"/>
            <a:ext cx="487363" cy="487363"/>
          </a:xfrm>
          <a:prstGeom prst="rect">
            <a:avLst/>
          </a:prstGeom>
        </p:spPr>
      </p:pic>
      <p:pic>
        <p:nvPicPr>
          <p:cNvPr id="6" name="4-10-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656637" y="6370637"/>
            <a:ext cx="487363" cy="487363"/>
          </a:xfrm>
          <a:prstGeom prst="rect">
            <a:avLst/>
          </a:prstGeom>
        </p:spPr>
      </p:pic>
      <p:pic>
        <p:nvPicPr>
          <p:cNvPr id="7" name="4-10-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1053015297"/>
      </p:ext>
    </p:extLst>
  </p:cSld>
  <p:clrMapOvr>
    <a:masterClrMapping/>
  </p:clrMapOvr>
  <mc:AlternateContent xmlns:mc="http://schemas.openxmlformats.org/markup-compatibility/2006" xmlns:p14="http://schemas.microsoft.com/office/powerpoint/2010/main">
    <mc:Choice Requires="p14">
      <p:transition spd="slow" p14:dur="2000" advTm="63798"/>
    </mc:Choice>
    <mc:Fallback xmlns="">
      <p:transition spd="slow" advTm="637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219" fill="hold"/>
                                        <p:tgtEl>
                                          <p:spTgt spid="2"/>
                                        </p:tgtEl>
                                      </p:cBhvr>
                                    </p:cmd>
                                  </p:childTnLst>
                                </p:cTn>
                              </p:par>
                              <p:par>
                                <p:cTn id="7" presetID="10" presetClass="entr" presetSubtype="0" fill="hold" grpId="0" nodeType="withEffect">
                                  <p:stCondLst>
                                    <p:cond delay="100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500"/>
                                        <p:tgtEl>
                                          <p:spTgt spid="4">
                                            <p:txEl>
                                              <p:pRg st="0" end="0"/>
                                            </p:txEl>
                                          </p:spTgt>
                                        </p:tgtEl>
                                      </p:cBhvr>
                                    </p:animEffect>
                                  </p:childTnLst>
                                </p:cTn>
                              </p:par>
                            </p:childTnLst>
                          </p:cTn>
                        </p:par>
                        <p:par>
                          <p:cTn id="10" fill="hold">
                            <p:stCondLst>
                              <p:cond delay="8219"/>
                            </p:stCondLst>
                            <p:childTnLst>
                              <p:par>
                                <p:cTn id="11" presetID="1" presetClass="mediacall" presetSubtype="0" fill="hold" nodeType="afterEffect">
                                  <p:stCondLst>
                                    <p:cond delay="0"/>
                                  </p:stCondLst>
                                  <p:childTnLst>
                                    <p:cmd type="call" cmd="playFrom(0.0)">
                                      <p:cBhvr>
                                        <p:cTn id="12" dur="15232" fill="hold"/>
                                        <p:tgtEl>
                                          <p:spTgt spid="5"/>
                                        </p:tgtEl>
                                      </p:cBhvr>
                                    </p:cmd>
                                  </p:childTnLst>
                                </p:cTn>
                              </p:par>
                              <p:par>
                                <p:cTn id="13" presetID="10" presetClass="entr" presetSubtype="0" fill="hold" grpId="0" nodeType="withEffect">
                                  <p:stCondLst>
                                    <p:cond delay="10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3451"/>
                            </p:stCondLst>
                            <p:childTnLst>
                              <p:par>
                                <p:cTn id="17" presetID="1" presetClass="mediacall" presetSubtype="0" fill="hold" nodeType="afterEffect">
                                  <p:stCondLst>
                                    <p:cond delay="0"/>
                                  </p:stCondLst>
                                  <p:childTnLst>
                                    <p:cmd type="call" cmd="playFrom(0.0)">
                                      <p:cBhvr>
                                        <p:cTn id="18" dur="15185" fill="hold"/>
                                        <p:tgtEl>
                                          <p:spTgt spid="6"/>
                                        </p:tgtEl>
                                      </p:cBhvr>
                                    </p:cmd>
                                  </p:childTnLst>
                                </p:cTn>
                              </p:par>
                              <p:par>
                                <p:cTn id="19" presetID="10" presetClass="entr" presetSubtype="0" fill="hold" grpId="0" nodeType="withEffect">
                                  <p:stCondLst>
                                    <p:cond delay="10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par>
                          <p:cTn id="22" fill="hold">
                            <p:stCondLst>
                              <p:cond delay="38636"/>
                            </p:stCondLst>
                            <p:childTnLst>
                              <p:par>
                                <p:cTn id="23" presetID="1" presetClass="mediacall" presetSubtype="0" fill="hold" nodeType="afterEffect">
                                  <p:stCondLst>
                                    <p:cond delay="0"/>
                                  </p:stCondLst>
                                  <p:childTnLst>
                                    <p:cmd type="call" cmd="playFrom(0.0)">
                                      <p:cBhvr>
                                        <p:cTn id="24" dur="24148" fill="hold"/>
                                        <p:tgtEl>
                                          <p:spTgt spid="7"/>
                                        </p:tgtEl>
                                      </p:cBhvr>
                                    </p:cmd>
                                  </p:childTnLst>
                                </p:cTn>
                              </p:par>
                              <p:par>
                                <p:cTn id="25" presetID="10" presetClass="entr" presetSubtype="0" fill="hold" grpId="0" nodeType="withEffect">
                                  <p:stCondLst>
                                    <p:cond delay="100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audio>
              <p:cMediaNode vol="80000">
                <p:cTn id="29" fill="hold" display="0">
                  <p:stCondLst>
                    <p:cond delay="indefinite"/>
                  </p:stCondLst>
                  <p:endCondLst>
                    <p:cond evt="onStopAudio" delay="0">
                      <p:tgtEl>
                        <p:sldTgt/>
                      </p:tgtEl>
                    </p:cond>
                  </p:endCondLst>
                </p:cTn>
                <p:tgtEl>
                  <p:spTgt spid="5"/>
                </p:tgtEl>
              </p:cMediaNode>
            </p:audio>
            <p:audio>
              <p:cMediaNode vol="80000">
                <p:cTn id="30" fill="hold" display="0">
                  <p:stCondLst>
                    <p:cond delay="indefinite"/>
                  </p:stCondLst>
                  <p:endCondLst>
                    <p:cond evt="onStopAudio" delay="0">
                      <p:tgtEl>
                        <p:sldTgt/>
                      </p:tgtEl>
                    </p:cond>
                  </p:endCondLst>
                </p:cTn>
                <p:tgtEl>
                  <p:spTgt spid="6"/>
                </p:tgtEl>
              </p:cMediaNode>
            </p:audio>
            <p:audio>
              <p:cMediaNode vol="80000">
                <p:cTn id="31" fill="hold" display="0">
                  <p:stCondLst>
                    <p:cond delay="indefinite"/>
                  </p:stCondLst>
                  <p:endCondLst>
                    <p:cond evt="onStopAudio" delay="0">
                      <p:tgtEl>
                        <p:sldTgt/>
                      </p:tgtEl>
                    </p:cond>
                  </p:endCondLst>
                </p:cTn>
                <p:tgtEl>
                  <p:spTgt spid="7"/>
                </p:tgtEl>
              </p:cMediaNode>
            </p:audio>
          </p:childTnLst>
        </p:cTn>
      </p:par>
    </p:tnLst>
    <p:bldLst>
      <p:bldP spid="4" grpId="0" uiExpand="1" build="p"/>
    </p:bldLst>
  </p:timing>
  <p:extLst>
    <p:ext uri="{E180D4A7-C9FB-4DFB-919C-405C955672EB}">
      <p14:showEvtLst xmlns:p14="http://schemas.microsoft.com/office/powerpoint/2010/main">
        <p14:playEvt time="0" objId="2"/>
        <p14:playEvt time="8220" objId="5"/>
        <p14:stopEvt time="8357" objId="2"/>
        <p14:playEvt time="23452" objId="6"/>
        <p14:stopEvt time="23500" objId="5"/>
        <p14:playEvt time="38637" objId="7"/>
        <p14:stopEvt time="38691" objId="6"/>
        <p14:stopEvt time="62833" objId="7"/>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5486"/>
            <a:ext cx="8229600" cy="1143000"/>
          </a:xfrm>
        </p:spPr>
        <p:txBody>
          <a:bodyPr>
            <a:normAutofit/>
          </a:bodyPr>
          <a:lstStyle/>
          <a:p>
            <a:r>
              <a:rPr kumimoji="1" lang="ja-JP" altLang="en-US" sz="3600" dirty="0" smtClean="0">
                <a:solidFill>
                  <a:srgbClr val="FF0000"/>
                </a:solidFill>
              </a:rPr>
              <a:t>市町村及び保健所の役割</a:t>
            </a:r>
            <a:endParaRPr kumimoji="1" lang="ja-JP" altLang="en-US" sz="3600" dirty="0">
              <a:solidFill>
                <a:srgbClr val="FF0000"/>
              </a:solidFill>
            </a:endParaRPr>
          </a:p>
        </p:txBody>
      </p:sp>
      <p:sp>
        <p:nvSpPr>
          <p:cNvPr id="10" name="正方形/長方形 9"/>
          <p:cNvSpPr/>
          <p:nvPr/>
        </p:nvSpPr>
        <p:spPr>
          <a:xfrm>
            <a:off x="818301" y="923776"/>
            <a:ext cx="8216842" cy="2737492"/>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正方形/長方形 23"/>
          <p:cNvSpPr/>
          <p:nvPr/>
        </p:nvSpPr>
        <p:spPr>
          <a:xfrm>
            <a:off x="818301" y="3850327"/>
            <a:ext cx="8216842" cy="2898816"/>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 name="円/楕円 3"/>
          <p:cNvSpPr/>
          <p:nvPr/>
        </p:nvSpPr>
        <p:spPr>
          <a:xfrm>
            <a:off x="2212035" y="991530"/>
            <a:ext cx="5200145" cy="273749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 name="円/楕円 4"/>
          <p:cNvSpPr/>
          <p:nvPr/>
        </p:nvSpPr>
        <p:spPr>
          <a:xfrm>
            <a:off x="2231718" y="3875787"/>
            <a:ext cx="5180462" cy="273749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円/楕円 5"/>
          <p:cNvSpPr/>
          <p:nvPr/>
        </p:nvSpPr>
        <p:spPr>
          <a:xfrm>
            <a:off x="2898052" y="1517867"/>
            <a:ext cx="3692443" cy="210487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 name="円/楕円 6"/>
          <p:cNvSpPr/>
          <p:nvPr/>
        </p:nvSpPr>
        <p:spPr>
          <a:xfrm>
            <a:off x="2944272" y="3875787"/>
            <a:ext cx="3692443" cy="210487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円/楕円 7"/>
          <p:cNvSpPr/>
          <p:nvPr/>
        </p:nvSpPr>
        <p:spPr>
          <a:xfrm>
            <a:off x="3595873" y="2405902"/>
            <a:ext cx="2578033" cy="121684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 name="円/楕円 8"/>
          <p:cNvSpPr/>
          <p:nvPr/>
        </p:nvSpPr>
        <p:spPr>
          <a:xfrm>
            <a:off x="3595873" y="3858223"/>
            <a:ext cx="2578033" cy="124869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 name="正方形/長方形 10"/>
          <p:cNvSpPr/>
          <p:nvPr/>
        </p:nvSpPr>
        <p:spPr>
          <a:xfrm>
            <a:off x="87461" y="885252"/>
            <a:ext cx="1269209" cy="66793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テキスト ボックス 11"/>
          <p:cNvSpPr txBox="1"/>
          <p:nvPr/>
        </p:nvSpPr>
        <p:spPr>
          <a:xfrm>
            <a:off x="196851" y="961067"/>
            <a:ext cx="975148" cy="548162"/>
          </a:xfrm>
          <a:prstGeom prst="rect">
            <a:avLst/>
          </a:prstGeom>
          <a:noFill/>
        </p:spPr>
        <p:txBody>
          <a:bodyPr wrap="square" rtlCol="0">
            <a:spAutoFit/>
          </a:bodyPr>
          <a:lstStyle/>
          <a:p>
            <a:r>
              <a:rPr lang="ja-JP" altLang="en-US" sz="2400" dirty="0"/>
              <a:t> </a:t>
            </a:r>
            <a:r>
              <a:rPr kumimoji="1" lang="ja-JP" altLang="en-US" sz="2400" dirty="0" smtClean="0"/>
              <a:t>行政</a:t>
            </a:r>
            <a:endParaRPr kumimoji="1" lang="ja-JP" altLang="en-US" sz="2400" dirty="0"/>
          </a:p>
        </p:txBody>
      </p:sp>
      <p:sp>
        <p:nvSpPr>
          <p:cNvPr id="13" name="円/楕円 12"/>
          <p:cNvSpPr/>
          <p:nvPr/>
        </p:nvSpPr>
        <p:spPr>
          <a:xfrm>
            <a:off x="1894487" y="1180149"/>
            <a:ext cx="1201713" cy="7081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 name="円/楕円 13"/>
          <p:cNvSpPr/>
          <p:nvPr/>
        </p:nvSpPr>
        <p:spPr>
          <a:xfrm>
            <a:off x="2534086" y="2017467"/>
            <a:ext cx="986021" cy="620370"/>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6" name="円/楕円 15"/>
          <p:cNvSpPr/>
          <p:nvPr/>
        </p:nvSpPr>
        <p:spPr>
          <a:xfrm>
            <a:off x="2610434" y="4837096"/>
            <a:ext cx="986021" cy="620370"/>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テキスト ボックス 16"/>
          <p:cNvSpPr txBox="1"/>
          <p:nvPr/>
        </p:nvSpPr>
        <p:spPr>
          <a:xfrm>
            <a:off x="2117715" y="1291023"/>
            <a:ext cx="742511" cy="475074"/>
          </a:xfrm>
          <a:prstGeom prst="rect">
            <a:avLst/>
          </a:prstGeom>
          <a:noFill/>
        </p:spPr>
        <p:txBody>
          <a:bodyPr wrap="square" rtlCol="0">
            <a:spAutoFit/>
          </a:bodyPr>
          <a:lstStyle/>
          <a:p>
            <a:r>
              <a:rPr kumimoji="1" lang="ja-JP" altLang="en-US" sz="2000" dirty="0" smtClean="0"/>
              <a:t>首長</a:t>
            </a:r>
            <a:endParaRPr kumimoji="1" lang="ja-JP" altLang="en-US" sz="2000" dirty="0"/>
          </a:p>
        </p:txBody>
      </p:sp>
      <p:sp>
        <p:nvSpPr>
          <p:cNvPr id="18" name="テキスト ボックス 17"/>
          <p:cNvSpPr txBox="1"/>
          <p:nvPr/>
        </p:nvSpPr>
        <p:spPr>
          <a:xfrm>
            <a:off x="2656104" y="2120101"/>
            <a:ext cx="760460" cy="475074"/>
          </a:xfrm>
          <a:prstGeom prst="rect">
            <a:avLst/>
          </a:prstGeom>
          <a:noFill/>
        </p:spPr>
        <p:txBody>
          <a:bodyPr wrap="square" rtlCol="0">
            <a:spAutoFit/>
          </a:bodyPr>
          <a:lstStyle/>
          <a:p>
            <a:r>
              <a:rPr kumimoji="1" lang="ja-JP" altLang="en-US" sz="2000" dirty="0" smtClean="0"/>
              <a:t>課長</a:t>
            </a:r>
            <a:endParaRPr kumimoji="1" lang="ja-JP" altLang="en-US" sz="2000" dirty="0"/>
          </a:p>
        </p:txBody>
      </p:sp>
      <p:sp>
        <p:nvSpPr>
          <p:cNvPr id="19" name="テキスト ボックス 18"/>
          <p:cNvSpPr txBox="1"/>
          <p:nvPr/>
        </p:nvSpPr>
        <p:spPr>
          <a:xfrm>
            <a:off x="2737551" y="4940132"/>
            <a:ext cx="836809" cy="475074"/>
          </a:xfrm>
          <a:prstGeom prst="rect">
            <a:avLst/>
          </a:prstGeom>
          <a:noFill/>
        </p:spPr>
        <p:txBody>
          <a:bodyPr wrap="square" rtlCol="0">
            <a:spAutoFit/>
          </a:bodyPr>
          <a:lstStyle/>
          <a:p>
            <a:r>
              <a:rPr kumimoji="1" lang="ja-JP" altLang="en-US" sz="2000" dirty="0" smtClean="0"/>
              <a:t>課長</a:t>
            </a:r>
            <a:endParaRPr kumimoji="1" lang="ja-JP" altLang="en-US" sz="2000" dirty="0"/>
          </a:p>
        </p:txBody>
      </p:sp>
      <p:sp>
        <p:nvSpPr>
          <p:cNvPr id="20" name="テキスト ボックス 19"/>
          <p:cNvSpPr txBox="1"/>
          <p:nvPr/>
        </p:nvSpPr>
        <p:spPr>
          <a:xfrm>
            <a:off x="4270747" y="2592670"/>
            <a:ext cx="1228286" cy="475074"/>
          </a:xfrm>
          <a:prstGeom prst="rect">
            <a:avLst/>
          </a:prstGeom>
          <a:noFill/>
        </p:spPr>
        <p:txBody>
          <a:bodyPr wrap="square" rtlCol="0">
            <a:spAutoFit/>
          </a:bodyPr>
          <a:lstStyle/>
          <a:p>
            <a:pPr algn="ctr"/>
            <a:r>
              <a:rPr lang="ja-JP" altLang="en-US" sz="2000" dirty="0" smtClean="0"/>
              <a:t>担当</a:t>
            </a:r>
            <a:r>
              <a:rPr lang="ja-JP" altLang="en-US" sz="2000" dirty="0"/>
              <a:t>係</a:t>
            </a:r>
            <a:endParaRPr kumimoji="1" lang="ja-JP" altLang="en-US" sz="2000" dirty="0"/>
          </a:p>
        </p:txBody>
      </p:sp>
      <p:sp>
        <p:nvSpPr>
          <p:cNvPr id="21" name="テキスト ボックス 20"/>
          <p:cNvSpPr txBox="1"/>
          <p:nvPr/>
        </p:nvSpPr>
        <p:spPr>
          <a:xfrm>
            <a:off x="4200955" y="1739391"/>
            <a:ext cx="1275533" cy="475074"/>
          </a:xfrm>
          <a:prstGeom prst="rect">
            <a:avLst/>
          </a:prstGeom>
          <a:noFill/>
        </p:spPr>
        <p:txBody>
          <a:bodyPr wrap="square" rtlCol="0">
            <a:spAutoFit/>
          </a:bodyPr>
          <a:lstStyle/>
          <a:p>
            <a:pPr algn="ctr"/>
            <a:r>
              <a:rPr kumimoji="1" lang="ja-JP" altLang="en-US" sz="2000" dirty="0" smtClean="0"/>
              <a:t>担当課</a:t>
            </a:r>
            <a:endParaRPr kumimoji="1" lang="ja-JP" altLang="en-US" sz="2000" dirty="0"/>
          </a:p>
        </p:txBody>
      </p:sp>
      <p:sp>
        <p:nvSpPr>
          <p:cNvPr id="22" name="テキスト ボックス 21"/>
          <p:cNvSpPr txBox="1"/>
          <p:nvPr/>
        </p:nvSpPr>
        <p:spPr>
          <a:xfrm>
            <a:off x="4200797" y="1002324"/>
            <a:ext cx="1368187" cy="461665"/>
          </a:xfrm>
          <a:prstGeom prst="rect">
            <a:avLst/>
          </a:prstGeom>
          <a:solidFill>
            <a:srgbClr val="FFFF00"/>
          </a:solidFill>
          <a:ln>
            <a:solidFill>
              <a:schemeClr val="tx1"/>
            </a:solidFill>
          </a:ln>
        </p:spPr>
        <p:txBody>
          <a:bodyPr wrap="square" rtlCol="0">
            <a:spAutoFit/>
          </a:bodyPr>
          <a:lstStyle/>
          <a:p>
            <a:pPr algn="ctr"/>
            <a:r>
              <a:rPr kumimoji="1" lang="ja-JP" altLang="en-US" sz="2400" dirty="0" smtClean="0"/>
              <a:t> 市町村</a:t>
            </a:r>
            <a:endParaRPr kumimoji="1" lang="ja-JP" altLang="en-US" sz="2400" dirty="0"/>
          </a:p>
        </p:txBody>
      </p:sp>
      <p:sp>
        <p:nvSpPr>
          <p:cNvPr id="23" name="テキスト ボックス 22"/>
          <p:cNvSpPr txBox="1"/>
          <p:nvPr/>
        </p:nvSpPr>
        <p:spPr>
          <a:xfrm>
            <a:off x="4228400" y="6076325"/>
            <a:ext cx="1312979" cy="461665"/>
          </a:xfrm>
          <a:prstGeom prst="rect">
            <a:avLst/>
          </a:prstGeom>
          <a:solidFill>
            <a:srgbClr val="FFFF00"/>
          </a:solidFill>
          <a:ln>
            <a:solidFill>
              <a:schemeClr val="tx1"/>
            </a:solidFill>
          </a:ln>
        </p:spPr>
        <p:txBody>
          <a:bodyPr wrap="square" rtlCol="0">
            <a:spAutoFit/>
          </a:bodyPr>
          <a:lstStyle/>
          <a:p>
            <a:pPr algn="ctr"/>
            <a:r>
              <a:rPr kumimoji="1" lang="ja-JP" altLang="en-US" sz="2400" dirty="0" smtClean="0"/>
              <a:t>保健所</a:t>
            </a:r>
            <a:endParaRPr kumimoji="1" lang="ja-JP" altLang="en-US" sz="2400" dirty="0"/>
          </a:p>
        </p:txBody>
      </p:sp>
      <p:sp>
        <p:nvSpPr>
          <p:cNvPr id="25" name="角丸四角形 24"/>
          <p:cNvSpPr/>
          <p:nvPr/>
        </p:nvSpPr>
        <p:spPr>
          <a:xfrm>
            <a:off x="3896259" y="3391745"/>
            <a:ext cx="1977261" cy="747634"/>
          </a:xfrm>
          <a:prstGeom prst="round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6" name="テキスト ボックス 25"/>
          <p:cNvSpPr txBox="1"/>
          <p:nvPr/>
        </p:nvSpPr>
        <p:spPr>
          <a:xfrm>
            <a:off x="3896259" y="3540925"/>
            <a:ext cx="1977261" cy="475074"/>
          </a:xfrm>
          <a:prstGeom prst="rect">
            <a:avLst/>
          </a:prstGeom>
          <a:noFill/>
        </p:spPr>
        <p:txBody>
          <a:bodyPr wrap="square" rtlCol="0">
            <a:spAutoFit/>
          </a:bodyPr>
          <a:lstStyle/>
          <a:p>
            <a:r>
              <a:rPr kumimoji="1" lang="ja-JP" altLang="en-US" sz="2000" dirty="0" smtClean="0"/>
              <a:t>保健師・栄養士</a:t>
            </a:r>
            <a:endParaRPr kumimoji="1" lang="ja-JP" altLang="en-US" sz="2000" dirty="0"/>
          </a:p>
        </p:txBody>
      </p:sp>
      <p:sp>
        <p:nvSpPr>
          <p:cNvPr id="27" name="テキスト ボックス 26"/>
          <p:cNvSpPr txBox="1"/>
          <p:nvPr/>
        </p:nvSpPr>
        <p:spPr>
          <a:xfrm>
            <a:off x="4285298" y="5337634"/>
            <a:ext cx="1199184" cy="475074"/>
          </a:xfrm>
          <a:prstGeom prst="rect">
            <a:avLst/>
          </a:prstGeom>
          <a:noFill/>
        </p:spPr>
        <p:txBody>
          <a:bodyPr wrap="square" rtlCol="0">
            <a:spAutoFit/>
          </a:bodyPr>
          <a:lstStyle/>
          <a:p>
            <a:pPr algn="ctr"/>
            <a:r>
              <a:rPr kumimoji="1" lang="ja-JP" altLang="en-US" sz="2000" dirty="0" smtClean="0"/>
              <a:t>担当課</a:t>
            </a:r>
            <a:endParaRPr kumimoji="1" lang="ja-JP" altLang="en-US" sz="2000" dirty="0"/>
          </a:p>
        </p:txBody>
      </p:sp>
      <p:sp>
        <p:nvSpPr>
          <p:cNvPr id="28" name="テキスト ボックス 27"/>
          <p:cNvSpPr txBox="1"/>
          <p:nvPr/>
        </p:nvSpPr>
        <p:spPr>
          <a:xfrm>
            <a:off x="4315020" y="4484689"/>
            <a:ext cx="1139739" cy="475074"/>
          </a:xfrm>
          <a:prstGeom prst="rect">
            <a:avLst/>
          </a:prstGeom>
          <a:noFill/>
        </p:spPr>
        <p:txBody>
          <a:bodyPr wrap="square" rtlCol="0">
            <a:spAutoFit/>
          </a:bodyPr>
          <a:lstStyle/>
          <a:p>
            <a:pPr algn="ctr"/>
            <a:r>
              <a:rPr lang="ja-JP" altLang="en-US" sz="2000" dirty="0" smtClean="0"/>
              <a:t>担当</a:t>
            </a:r>
            <a:r>
              <a:rPr lang="ja-JP" altLang="en-US" sz="2000" dirty="0"/>
              <a:t>係</a:t>
            </a:r>
            <a:endParaRPr kumimoji="1" lang="ja-JP" altLang="en-US" sz="2000" dirty="0"/>
          </a:p>
        </p:txBody>
      </p:sp>
      <p:sp>
        <p:nvSpPr>
          <p:cNvPr id="29" name="上矢印 28"/>
          <p:cNvSpPr/>
          <p:nvPr/>
        </p:nvSpPr>
        <p:spPr>
          <a:xfrm>
            <a:off x="4721409" y="3080197"/>
            <a:ext cx="326961" cy="311158"/>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上矢印 29"/>
          <p:cNvSpPr/>
          <p:nvPr/>
        </p:nvSpPr>
        <p:spPr>
          <a:xfrm>
            <a:off x="4721409" y="1495670"/>
            <a:ext cx="326961" cy="277257"/>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上矢印 30"/>
          <p:cNvSpPr/>
          <p:nvPr/>
        </p:nvSpPr>
        <p:spPr>
          <a:xfrm>
            <a:off x="4721409" y="2238148"/>
            <a:ext cx="326961" cy="297368"/>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 name="下矢印 31"/>
          <p:cNvSpPr/>
          <p:nvPr/>
        </p:nvSpPr>
        <p:spPr>
          <a:xfrm>
            <a:off x="4715845" y="4139380"/>
            <a:ext cx="338088" cy="31820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下矢印 32"/>
          <p:cNvSpPr/>
          <p:nvPr/>
        </p:nvSpPr>
        <p:spPr>
          <a:xfrm>
            <a:off x="4715845" y="5057277"/>
            <a:ext cx="338088" cy="20783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4" name="下矢印 33"/>
          <p:cNvSpPr/>
          <p:nvPr/>
        </p:nvSpPr>
        <p:spPr>
          <a:xfrm>
            <a:off x="4715845" y="5846695"/>
            <a:ext cx="338088" cy="20783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35" name="直線矢印コネクタ 34"/>
          <p:cNvCxnSpPr/>
          <p:nvPr/>
        </p:nvCxnSpPr>
        <p:spPr>
          <a:xfrm>
            <a:off x="6639206" y="3088338"/>
            <a:ext cx="0" cy="12131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flipV="1">
            <a:off x="6259686" y="3174276"/>
            <a:ext cx="20542" cy="11826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7095916" y="2124058"/>
            <a:ext cx="595294" cy="70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7044775" y="5299301"/>
            <a:ext cx="595294" cy="70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7083722" y="2403503"/>
            <a:ext cx="6074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7015463" y="5644974"/>
            <a:ext cx="6074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834575" y="2053833"/>
            <a:ext cx="771828" cy="475074"/>
          </a:xfrm>
          <a:prstGeom prst="rect">
            <a:avLst/>
          </a:prstGeom>
          <a:noFill/>
        </p:spPr>
        <p:txBody>
          <a:bodyPr wrap="square" rtlCol="0">
            <a:spAutoFit/>
          </a:bodyPr>
          <a:lstStyle/>
          <a:p>
            <a:r>
              <a:rPr kumimoji="1" lang="ja-JP" altLang="en-US" sz="2000" dirty="0" smtClean="0"/>
              <a:t>住民</a:t>
            </a:r>
            <a:endParaRPr kumimoji="1" lang="ja-JP" altLang="en-US" sz="2000" dirty="0"/>
          </a:p>
        </p:txBody>
      </p:sp>
      <p:sp>
        <p:nvSpPr>
          <p:cNvPr id="42" name="テキスト ボックス 41"/>
          <p:cNvSpPr txBox="1"/>
          <p:nvPr/>
        </p:nvSpPr>
        <p:spPr>
          <a:xfrm>
            <a:off x="7469953" y="2651394"/>
            <a:ext cx="1275750" cy="475074"/>
          </a:xfrm>
          <a:prstGeom prst="rect">
            <a:avLst/>
          </a:prstGeom>
          <a:noFill/>
        </p:spPr>
        <p:txBody>
          <a:bodyPr wrap="square" rtlCol="0">
            <a:spAutoFit/>
          </a:bodyPr>
          <a:lstStyle/>
          <a:p>
            <a:r>
              <a:rPr kumimoji="1" lang="ja-JP" altLang="en-US" sz="2000" dirty="0" smtClean="0"/>
              <a:t>関係機関</a:t>
            </a:r>
            <a:endParaRPr kumimoji="1" lang="ja-JP" altLang="en-US" sz="2000" dirty="0"/>
          </a:p>
        </p:txBody>
      </p:sp>
      <p:sp>
        <p:nvSpPr>
          <p:cNvPr id="43" name="テキスト ボックス 42"/>
          <p:cNvSpPr txBox="1"/>
          <p:nvPr/>
        </p:nvSpPr>
        <p:spPr>
          <a:xfrm>
            <a:off x="7691210" y="4902814"/>
            <a:ext cx="1144623" cy="840515"/>
          </a:xfrm>
          <a:prstGeom prst="rect">
            <a:avLst/>
          </a:prstGeom>
          <a:noFill/>
        </p:spPr>
        <p:txBody>
          <a:bodyPr wrap="square" rtlCol="0">
            <a:spAutoFit/>
          </a:bodyPr>
          <a:lstStyle/>
          <a:p>
            <a:r>
              <a:rPr kumimoji="1" lang="ja-JP" altLang="en-US" sz="2000" dirty="0" smtClean="0"/>
              <a:t>他の</a:t>
            </a:r>
            <a:endParaRPr kumimoji="1" lang="en-US" altLang="ja-JP" sz="2000" dirty="0" smtClean="0"/>
          </a:p>
          <a:p>
            <a:r>
              <a:rPr kumimoji="1" lang="ja-JP" altLang="en-US" sz="2000" dirty="0" smtClean="0"/>
              <a:t>市町村</a:t>
            </a:r>
            <a:endParaRPr kumimoji="1" lang="ja-JP" altLang="en-US" sz="2000" dirty="0"/>
          </a:p>
        </p:txBody>
      </p:sp>
      <p:sp>
        <p:nvSpPr>
          <p:cNvPr id="44" name="テキスト ボックス 43"/>
          <p:cNvSpPr txBox="1"/>
          <p:nvPr/>
        </p:nvSpPr>
        <p:spPr>
          <a:xfrm>
            <a:off x="7550839" y="5749946"/>
            <a:ext cx="1344653" cy="475074"/>
          </a:xfrm>
          <a:prstGeom prst="rect">
            <a:avLst/>
          </a:prstGeom>
          <a:noFill/>
        </p:spPr>
        <p:txBody>
          <a:bodyPr wrap="square" rtlCol="0">
            <a:spAutoFit/>
          </a:bodyPr>
          <a:lstStyle/>
          <a:p>
            <a:r>
              <a:rPr kumimoji="1" lang="ja-JP" altLang="en-US" sz="2000" dirty="0" smtClean="0"/>
              <a:t>関係機関</a:t>
            </a:r>
            <a:endParaRPr kumimoji="1" lang="ja-JP" altLang="en-US" sz="2000" dirty="0"/>
          </a:p>
        </p:txBody>
      </p:sp>
      <p:sp>
        <p:nvSpPr>
          <p:cNvPr id="15" name="円/楕円 14"/>
          <p:cNvSpPr/>
          <p:nvPr/>
        </p:nvSpPr>
        <p:spPr>
          <a:xfrm>
            <a:off x="2228691" y="5587717"/>
            <a:ext cx="1320900" cy="7081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FF0000"/>
              </a:solidFill>
            </a:endParaRPr>
          </a:p>
          <a:p>
            <a:pPr algn="ctr"/>
            <a:endParaRPr kumimoji="1" lang="ja-JP" altLang="en-US" sz="1600" dirty="0"/>
          </a:p>
        </p:txBody>
      </p:sp>
      <p:sp>
        <p:nvSpPr>
          <p:cNvPr id="45" name="円/楕円 44"/>
          <p:cNvSpPr/>
          <p:nvPr/>
        </p:nvSpPr>
        <p:spPr>
          <a:xfrm>
            <a:off x="2379761" y="5671546"/>
            <a:ext cx="1023468" cy="540460"/>
          </a:xfrm>
          <a:prstGeom prst="ellipse">
            <a:avLst/>
          </a:prstGeom>
          <a:solidFill>
            <a:srgbClr val="FF99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6" name="テキスト ボックス 45"/>
          <p:cNvSpPr txBox="1"/>
          <p:nvPr/>
        </p:nvSpPr>
        <p:spPr>
          <a:xfrm>
            <a:off x="2534086" y="5754682"/>
            <a:ext cx="846102" cy="475074"/>
          </a:xfrm>
          <a:prstGeom prst="rect">
            <a:avLst/>
          </a:prstGeom>
          <a:noFill/>
        </p:spPr>
        <p:txBody>
          <a:bodyPr wrap="square" rtlCol="0">
            <a:spAutoFit/>
          </a:bodyPr>
          <a:lstStyle/>
          <a:p>
            <a:r>
              <a:rPr kumimoji="1" lang="ja-JP" altLang="en-US" sz="2000" dirty="0" smtClean="0"/>
              <a:t>所長</a:t>
            </a:r>
            <a:endParaRPr kumimoji="1" lang="ja-JP" altLang="en-US" sz="2000" dirty="0"/>
          </a:p>
        </p:txBody>
      </p:sp>
      <p:sp>
        <p:nvSpPr>
          <p:cNvPr id="3" name="テキスト ボックス 2"/>
          <p:cNvSpPr txBox="1"/>
          <p:nvPr/>
        </p:nvSpPr>
        <p:spPr>
          <a:xfrm>
            <a:off x="10775373" y="3896591"/>
            <a:ext cx="184731" cy="369332"/>
          </a:xfrm>
          <a:prstGeom prst="rect">
            <a:avLst/>
          </a:prstGeom>
          <a:noFill/>
        </p:spPr>
        <p:txBody>
          <a:bodyPr wrap="none" rtlCol="0">
            <a:spAutoFit/>
          </a:bodyPr>
          <a:lstStyle/>
          <a:p>
            <a:endParaRPr kumimoji="1" lang="ja-JP" altLang="en-US"/>
          </a:p>
        </p:txBody>
      </p:sp>
      <p:pic>
        <p:nvPicPr>
          <p:cNvPr id="47" name="4-2-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656637" y="6370637"/>
            <a:ext cx="487363" cy="487363"/>
          </a:xfrm>
          <a:prstGeom prst="rect">
            <a:avLst/>
          </a:prstGeom>
        </p:spPr>
      </p:pic>
      <p:pic>
        <p:nvPicPr>
          <p:cNvPr id="48" name="4-2-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69379579"/>
      </p:ext>
    </p:extLst>
  </p:cSld>
  <p:clrMapOvr>
    <a:masterClrMapping/>
  </p:clrMapOvr>
  <mc:AlternateContent xmlns:mc="http://schemas.openxmlformats.org/markup-compatibility/2006" xmlns:p14="http://schemas.microsoft.com/office/powerpoint/2010/main">
    <mc:Choice Requires="p14">
      <p:transition spd="slow" p14:dur="2000" advTm="51087"/>
    </mc:Choice>
    <mc:Fallback xmlns="">
      <p:transition spd="slow" advTm="510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430" fill="hold"/>
                                        <p:tgtEl>
                                          <p:spTgt spid="47"/>
                                        </p:tgtEl>
                                      </p:cBhvr>
                                    </p:cmd>
                                  </p:childTnLst>
                                </p:cTn>
                              </p:par>
                            </p:childTnLst>
                          </p:cTn>
                        </p:par>
                        <p:par>
                          <p:cTn id="7" fill="hold">
                            <p:stCondLst>
                              <p:cond delay="22430"/>
                            </p:stCondLst>
                            <p:childTnLst>
                              <p:par>
                                <p:cTn id="8" presetID="1" presetClass="mediacall" presetSubtype="0" fill="hold" nodeType="afterEffect">
                                  <p:stCondLst>
                                    <p:cond delay="0"/>
                                  </p:stCondLst>
                                  <p:childTnLst>
                                    <p:cmd type="call" cmd="playFrom(0.0)">
                                      <p:cBhvr>
                                        <p:cTn id="9" dur="27492" fill="hold"/>
                                        <p:tgtEl>
                                          <p:spTgt spid="4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47"/>
                </p:tgtEl>
              </p:cMediaNode>
            </p:audio>
            <p:audio>
              <p:cMediaNode vol="80000">
                <p:cTn id="11" fill="hold" display="0">
                  <p:stCondLst>
                    <p:cond delay="indefinite"/>
                  </p:stCondLst>
                  <p:endCondLst>
                    <p:cond evt="onStopAudio" delay="0">
                      <p:tgtEl>
                        <p:sldTgt/>
                      </p:tgtEl>
                    </p:cond>
                  </p:endCondLst>
                </p:cTn>
                <p:tgtEl>
                  <p:spTgt spid="48"/>
                </p:tgtEl>
              </p:cMediaNode>
            </p:audio>
          </p:childTnLst>
        </p:cTn>
      </p:par>
    </p:tnLst>
  </p:timing>
  <p:extLst>
    <p:ext uri="{E180D4A7-C9FB-4DFB-919C-405C955672EB}">
      <p14:showEvtLst xmlns:p14="http://schemas.microsoft.com/office/powerpoint/2010/main">
        <p14:playEvt time="0" objId="47"/>
        <p14:playEvt time="22431" objId="48"/>
        <p14:stopEvt time="22539" objId="47"/>
        <p14:stopEvt time="49970" objId="48"/>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3374"/>
            <a:ext cx="8229600" cy="1143000"/>
          </a:xfrm>
        </p:spPr>
        <p:txBody>
          <a:bodyPr>
            <a:noAutofit/>
          </a:bodyPr>
          <a:lstStyle/>
          <a:p>
            <a:r>
              <a:rPr lang="ja-JP" altLang="ja-JP" sz="3600" dirty="0" smtClean="0">
                <a:solidFill>
                  <a:srgbClr val="FF0000"/>
                </a:solidFill>
              </a:rPr>
              <a:t>市町村</a:t>
            </a:r>
            <a:r>
              <a:rPr lang="ja-JP" altLang="ja-JP" sz="3600" dirty="0">
                <a:solidFill>
                  <a:srgbClr val="FF0000"/>
                </a:solidFill>
              </a:rPr>
              <a:t>の専門職の役割</a:t>
            </a:r>
            <a:endParaRPr kumimoji="1" lang="ja-JP" altLang="en-US" sz="3600" dirty="0">
              <a:solidFill>
                <a:srgbClr val="FF0000"/>
              </a:solidFill>
            </a:endParaRPr>
          </a:p>
        </p:txBody>
      </p:sp>
      <p:sp>
        <p:nvSpPr>
          <p:cNvPr id="4" name="コンテンツ プレースホルダー 3"/>
          <p:cNvSpPr>
            <a:spLocks noGrp="1"/>
          </p:cNvSpPr>
          <p:nvPr>
            <p:ph idx="1"/>
          </p:nvPr>
        </p:nvSpPr>
        <p:spPr>
          <a:xfrm>
            <a:off x="457200" y="947040"/>
            <a:ext cx="8229600" cy="5823872"/>
          </a:xfrm>
        </p:spPr>
        <p:txBody>
          <a:bodyPr>
            <a:noAutofit/>
          </a:bodyPr>
          <a:lstStyle/>
          <a:p>
            <a:pPr>
              <a:lnSpc>
                <a:spcPts val="3600"/>
              </a:lnSpc>
            </a:pPr>
            <a:r>
              <a:rPr lang="ja-JP" altLang="en-US" sz="2800" dirty="0" smtClean="0">
                <a:solidFill>
                  <a:srgbClr val="0000FF"/>
                </a:solidFill>
              </a:rPr>
              <a:t>情報</a:t>
            </a:r>
            <a:r>
              <a:rPr lang="ja-JP" altLang="en-US" sz="2800" dirty="0">
                <a:solidFill>
                  <a:srgbClr val="0000FF"/>
                </a:solidFill>
              </a:rPr>
              <a:t>の収集や専門研修等を通して</a:t>
            </a:r>
            <a:r>
              <a:rPr lang="ja-JP" altLang="en-US" sz="2800" dirty="0" smtClean="0">
                <a:solidFill>
                  <a:srgbClr val="0000FF"/>
                </a:solidFill>
              </a:rPr>
              <a:t>，</a:t>
            </a:r>
            <a:r>
              <a:rPr lang="ja-JP" altLang="en-US" sz="2800" dirty="0" smtClean="0">
                <a:solidFill>
                  <a:srgbClr val="0000FF"/>
                </a:solidFill>
                <a:effectLst>
                  <a:outerShdw blurRad="38100" dist="38100" dir="2700000" algn="tl">
                    <a:srgbClr val="000000">
                      <a:alpha val="43137"/>
                    </a:srgbClr>
                  </a:outerShdw>
                </a:effectLst>
              </a:rPr>
              <a:t>住民組織との協働の</a:t>
            </a:r>
            <a:r>
              <a:rPr lang="ja-JP" altLang="en-US" sz="2800" dirty="0">
                <a:solidFill>
                  <a:srgbClr val="0000FF"/>
                </a:solidFill>
                <a:effectLst>
                  <a:outerShdw blurRad="38100" dist="38100" dir="2700000" algn="tl">
                    <a:srgbClr val="000000">
                      <a:alpha val="43137"/>
                    </a:srgbClr>
                  </a:outerShdw>
                </a:effectLst>
              </a:rPr>
              <a:t>効果・手法等を学び</a:t>
            </a:r>
            <a:r>
              <a:rPr lang="ja-JP" altLang="en-US" sz="2800" dirty="0">
                <a:solidFill>
                  <a:srgbClr val="0000FF"/>
                </a:solidFill>
              </a:rPr>
              <a:t>，専門職種間で</a:t>
            </a:r>
            <a:r>
              <a:rPr lang="ja-JP" altLang="en-US" sz="2800" dirty="0" smtClean="0">
                <a:solidFill>
                  <a:srgbClr val="0000FF"/>
                </a:solidFill>
              </a:rPr>
              <a:t>の共有し，</a:t>
            </a:r>
            <a:r>
              <a:rPr lang="ja-JP" altLang="en-US" sz="2800" dirty="0">
                <a:solidFill>
                  <a:srgbClr val="0000FF"/>
                </a:solidFill>
              </a:rPr>
              <a:t>具体的な育成支援計画を立てる</a:t>
            </a:r>
            <a:r>
              <a:rPr lang="ja-JP" altLang="en-US" sz="2800" dirty="0" smtClean="0">
                <a:solidFill>
                  <a:srgbClr val="0000FF"/>
                </a:solidFill>
              </a:rPr>
              <a:t>。</a:t>
            </a:r>
            <a:endParaRPr lang="en-US" altLang="ja-JP" sz="2800" dirty="0" smtClean="0">
              <a:solidFill>
                <a:srgbClr val="0000FF"/>
              </a:solidFill>
            </a:endParaRPr>
          </a:p>
          <a:p>
            <a:pPr>
              <a:lnSpc>
                <a:spcPts val="3600"/>
              </a:lnSpc>
            </a:pPr>
            <a:r>
              <a:rPr lang="ja-JP" altLang="en-US" sz="2800" dirty="0" smtClean="0">
                <a:solidFill>
                  <a:srgbClr val="0000FF"/>
                </a:solidFill>
              </a:rPr>
              <a:t>保健師</a:t>
            </a:r>
            <a:r>
              <a:rPr lang="ja-JP" altLang="en-US" sz="2800" dirty="0">
                <a:solidFill>
                  <a:srgbClr val="0000FF"/>
                </a:solidFill>
              </a:rPr>
              <a:t>・栄養士は，専門職として，</a:t>
            </a:r>
            <a:r>
              <a:rPr lang="ja-JP" altLang="en-US" sz="2800" dirty="0">
                <a:solidFill>
                  <a:srgbClr val="0000FF"/>
                </a:solidFill>
                <a:effectLst>
                  <a:outerShdw blurRad="38100" dist="38100" dir="2700000" algn="tl">
                    <a:srgbClr val="000000">
                      <a:alpha val="43137"/>
                    </a:srgbClr>
                  </a:outerShdw>
                </a:effectLst>
              </a:rPr>
              <a:t>リーダー養成や各種会議・研修</a:t>
            </a:r>
            <a:r>
              <a:rPr lang="ja-JP" altLang="en-US" sz="2800" dirty="0">
                <a:solidFill>
                  <a:srgbClr val="0000FF"/>
                </a:solidFill>
              </a:rPr>
              <a:t>などを実施</a:t>
            </a:r>
            <a:r>
              <a:rPr lang="ja-JP" altLang="en-US" sz="2800" dirty="0" smtClean="0">
                <a:solidFill>
                  <a:srgbClr val="0000FF"/>
                </a:solidFill>
              </a:rPr>
              <a:t>する。</a:t>
            </a:r>
            <a:endParaRPr lang="en-US" altLang="ja-JP" sz="2800" dirty="0" smtClean="0">
              <a:solidFill>
                <a:srgbClr val="0000FF"/>
              </a:solidFill>
            </a:endParaRPr>
          </a:p>
          <a:p>
            <a:pPr>
              <a:lnSpc>
                <a:spcPts val="3600"/>
              </a:lnSpc>
            </a:pPr>
            <a:r>
              <a:rPr lang="ja-JP" altLang="en-US" sz="2800" dirty="0" smtClean="0">
                <a:solidFill>
                  <a:srgbClr val="0000FF"/>
                </a:solidFill>
              </a:rPr>
              <a:t>この</a:t>
            </a:r>
            <a:r>
              <a:rPr lang="ja-JP" altLang="en-US" sz="2800" dirty="0">
                <a:solidFill>
                  <a:srgbClr val="0000FF"/>
                </a:solidFill>
              </a:rPr>
              <a:t>際，</a:t>
            </a:r>
            <a:r>
              <a:rPr lang="ja-JP" altLang="en-US" sz="2800" dirty="0">
                <a:solidFill>
                  <a:srgbClr val="0000FF"/>
                </a:solidFill>
                <a:effectLst>
                  <a:outerShdw blurRad="38100" dist="38100" dir="2700000" algn="tl">
                    <a:srgbClr val="000000">
                      <a:alpha val="43137"/>
                    </a:srgbClr>
                  </a:outerShdw>
                </a:effectLst>
              </a:rPr>
              <a:t>住民が活動にやりがいや楽しみを</a:t>
            </a:r>
            <a:r>
              <a:rPr lang="ja-JP" altLang="en-US" sz="2800" dirty="0">
                <a:solidFill>
                  <a:srgbClr val="0000FF"/>
                </a:solidFill>
              </a:rPr>
              <a:t>見出せるよう，</a:t>
            </a:r>
            <a:r>
              <a:rPr lang="ja-JP" altLang="en-US" sz="2800" dirty="0" smtClean="0">
                <a:solidFill>
                  <a:srgbClr val="0000FF"/>
                </a:solidFill>
              </a:rPr>
              <a:t>常に最新の情報</a:t>
            </a:r>
            <a:r>
              <a:rPr lang="ja-JP" altLang="en-US" sz="2800" dirty="0">
                <a:solidFill>
                  <a:srgbClr val="0000FF"/>
                </a:solidFill>
              </a:rPr>
              <a:t>提供と内容の充実を</a:t>
            </a:r>
            <a:r>
              <a:rPr lang="ja-JP" altLang="en-US" sz="2800" dirty="0" smtClean="0">
                <a:solidFill>
                  <a:srgbClr val="0000FF"/>
                </a:solidFill>
              </a:rPr>
              <a:t>図る。</a:t>
            </a:r>
            <a:endParaRPr lang="en-US" altLang="ja-JP" sz="2800" dirty="0" smtClean="0">
              <a:solidFill>
                <a:srgbClr val="0000FF"/>
              </a:solidFill>
            </a:endParaRPr>
          </a:p>
          <a:p>
            <a:pPr>
              <a:lnSpc>
                <a:spcPts val="3600"/>
              </a:lnSpc>
            </a:pPr>
            <a:r>
              <a:rPr lang="ja-JP" altLang="en-US" sz="2800" dirty="0" smtClean="0">
                <a:solidFill>
                  <a:srgbClr val="0000FF"/>
                </a:solidFill>
              </a:rPr>
              <a:t>このため，</a:t>
            </a:r>
            <a:r>
              <a:rPr lang="ja-JP" altLang="en-US" sz="2800" dirty="0" smtClean="0">
                <a:solidFill>
                  <a:srgbClr val="0000FF"/>
                </a:solidFill>
                <a:effectLst>
                  <a:outerShdw blurRad="38100" dist="38100" dir="2700000" algn="tl">
                    <a:srgbClr val="000000">
                      <a:alpha val="43137"/>
                    </a:srgbClr>
                  </a:outerShdw>
                </a:effectLst>
              </a:rPr>
              <a:t>県型保健所</a:t>
            </a:r>
            <a:r>
              <a:rPr lang="ja-JP" altLang="en-US" sz="2800" dirty="0">
                <a:solidFill>
                  <a:srgbClr val="0000FF"/>
                </a:solidFill>
                <a:effectLst>
                  <a:outerShdw blurRad="38100" dist="38100" dir="2700000" algn="tl">
                    <a:srgbClr val="000000">
                      <a:alpha val="43137"/>
                    </a:srgbClr>
                  </a:outerShdw>
                </a:effectLst>
              </a:rPr>
              <a:t>の協力や大学・研究機関等</a:t>
            </a:r>
            <a:r>
              <a:rPr lang="ja-JP" altLang="en-US" sz="2800" dirty="0">
                <a:solidFill>
                  <a:srgbClr val="0000FF"/>
                </a:solidFill>
              </a:rPr>
              <a:t>の支援が受けられる体制を整えておくこと</a:t>
            </a:r>
            <a:r>
              <a:rPr lang="ja-JP" altLang="en-US" sz="2800" dirty="0" smtClean="0">
                <a:solidFill>
                  <a:srgbClr val="0000FF"/>
                </a:solidFill>
              </a:rPr>
              <a:t>。</a:t>
            </a:r>
            <a:endParaRPr lang="en-US" altLang="ja-JP" sz="2800" dirty="0" smtClean="0">
              <a:solidFill>
                <a:srgbClr val="0000FF"/>
              </a:solidFill>
            </a:endParaRPr>
          </a:p>
          <a:p>
            <a:pPr>
              <a:lnSpc>
                <a:spcPts val="3600"/>
              </a:lnSpc>
            </a:pPr>
            <a:r>
              <a:rPr lang="ja-JP" altLang="en-US" sz="2800" dirty="0" smtClean="0">
                <a:solidFill>
                  <a:srgbClr val="0000FF"/>
                </a:solidFill>
              </a:rPr>
              <a:t>また，組織</a:t>
            </a:r>
            <a:r>
              <a:rPr lang="ja-JP" altLang="en-US" sz="2800" dirty="0">
                <a:solidFill>
                  <a:srgbClr val="0000FF"/>
                </a:solidFill>
              </a:rPr>
              <a:t>育成・</a:t>
            </a:r>
            <a:r>
              <a:rPr lang="ja-JP" altLang="en-US" sz="2800" dirty="0" smtClean="0">
                <a:solidFill>
                  <a:srgbClr val="0000FF"/>
                </a:solidFill>
              </a:rPr>
              <a:t>支援のプロセスを通して，住民</a:t>
            </a:r>
            <a:r>
              <a:rPr lang="ja-JP" altLang="en-US" sz="2800" dirty="0">
                <a:solidFill>
                  <a:srgbClr val="0000FF"/>
                </a:solidFill>
              </a:rPr>
              <a:t>との協働</a:t>
            </a:r>
            <a:r>
              <a:rPr lang="ja-JP" altLang="en-US" sz="2800" dirty="0" smtClean="0">
                <a:solidFill>
                  <a:srgbClr val="0000FF"/>
                </a:solidFill>
              </a:rPr>
              <a:t>のあり方や専門</a:t>
            </a:r>
            <a:r>
              <a:rPr lang="ja-JP" altLang="en-US" sz="2800" dirty="0">
                <a:solidFill>
                  <a:srgbClr val="0000FF"/>
                </a:solidFill>
              </a:rPr>
              <a:t>職としての</a:t>
            </a:r>
            <a:r>
              <a:rPr lang="ja-JP" altLang="en-US" sz="2800" dirty="0" smtClean="0">
                <a:solidFill>
                  <a:srgbClr val="0000FF"/>
                </a:solidFill>
              </a:rPr>
              <a:t>役割に</a:t>
            </a:r>
            <a:r>
              <a:rPr lang="ja-JP" altLang="en-US" sz="2800" dirty="0">
                <a:solidFill>
                  <a:srgbClr val="0000FF"/>
                </a:solidFill>
              </a:rPr>
              <a:t>ついて学べるよう，</a:t>
            </a:r>
            <a:r>
              <a:rPr lang="ja-JP" altLang="en-US" sz="2800" dirty="0">
                <a:solidFill>
                  <a:srgbClr val="0000FF"/>
                </a:solidFill>
                <a:effectLst>
                  <a:outerShdw blurRad="38100" dist="38100" dir="2700000" algn="tl">
                    <a:srgbClr val="000000">
                      <a:alpha val="43137"/>
                    </a:srgbClr>
                  </a:outerShdw>
                </a:effectLst>
              </a:rPr>
              <a:t>専門職のＯＪＴ</a:t>
            </a:r>
            <a:r>
              <a:rPr lang="ja-JP" altLang="en-US" sz="2800" dirty="0">
                <a:solidFill>
                  <a:srgbClr val="0000FF"/>
                </a:solidFill>
              </a:rPr>
              <a:t>を構築</a:t>
            </a:r>
            <a:r>
              <a:rPr lang="ja-JP" altLang="en-US" sz="2800" dirty="0">
                <a:solidFill>
                  <a:srgbClr val="0000FF"/>
                </a:solidFill>
                <a:effectLst>
                  <a:outerShdw blurRad="38100" dist="38100" dir="2700000" algn="tl">
                    <a:srgbClr val="000000">
                      <a:alpha val="43137"/>
                    </a:srgbClr>
                  </a:outerShdw>
                </a:effectLst>
              </a:rPr>
              <a:t>し</a:t>
            </a:r>
            <a:r>
              <a:rPr lang="ja-JP" altLang="en-US" sz="2800" dirty="0">
                <a:solidFill>
                  <a:srgbClr val="0000FF"/>
                </a:solidFill>
              </a:rPr>
              <a:t>ます。</a:t>
            </a:r>
            <a:endParaRPr lang="ja-JP" altLang="en-US" sz="2800" dirty="0"/>
          </a:p>
        </p:txBody>
      </p:sp>
      <p:pic>
        <p:nvPicPr>
          <p:cNvPr id="2" name="4-3-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656637" y="6370637"/>
            <a:ext cx="487363" cy="487363"/>
          </a:xfrm>
          <a:prstGeom prst="rect">
            <a:avLst/>
          </a:prstGeom>
        </p:spPr>
      </p:pic>
      <p:pic>
        <p:nvPicPr>
          <p:cNvPr id="5" name="4-3-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6"/>
          <a:stretch>
            <a:fillRect/>
          </a:stretch>
        </p:blipFill>
        <p:spPr>
          <a:xfrm>
            <a:off x="8656637" y="6370637"/>
            <a:ext cx="487363" cy="487363"/>
          </a:xfrm>
          <a:prstGeom prst="rect">
            <a:avLst/>
          </a:prstGeom>
        </p:spPr>
      </p:pic>
      <p:pic>
        <p:nvPicPr>
          <p:cNvPr id="6" name="4-3-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8656637" y="6370637"/>
            <a:ext cx="487363" cy="487363"/>
          </a:xfrm>
          <a:prstGeom prst="rect">
            <a:avLst/>
          </a:prstGeom>
        </p:spPr>
      </p:pic>
      <p:pic>
        <p:nvPicPr>
          <p:cNvPr id="7" name="4-3-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8656637" y="6370637"/>
            <a:ext cx="487363" cy="487363"/>
          </a:xfrm>
          <a:prstGeom prst="rect">
            <a:avLst/>
          </a:prstGeom>
        </p:spPr>
      </p:pic>
      <p:pic>
        <p:nvPicPr>
          <p:cNvPr id="8" name="4-3-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8656637" y="6370637"/>
            <a:ext cx="487363" cy="487363"/>
          </a:xfrm>
          <a:prstGeom prst="rect">
            <a:avLst/>
          </a:prstGeom>
        </p:spPr>
      </p:pic>
      <p:pic>
        <p:nvPicPr>
          <p:cNvPr id="9" name="4-3-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1350734574"/>
      </p:ext>
    </p:extLst>
  </p:cSld>
  <p:clrMapOvr>
    <a:masterClrMapping/>
  </p:clrMapOvr>
  <mc:AlternateContent xmlns:mc="http://schemas.openxmlformats.org/markup-compatibility/2006" xmlns:p14="http://schemas.microsoft.com/office/powerpoint/2010/main">
    <mc:Choice Requires="p14">
      <p:transition spd="slow" p14:dur="2000" advTm="79127"/>
    </mc:Choice>
    <mc:Fallback xmlns="">
      <p:transition spd="slow" advTm="791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891" fill="hold"/>
                                        <p:tgtEl>
                                          <p:spTgt spid="2"/>
                                        </p:tgtEl>
                                      </p:cBhvr>
                                    </p:cmd>
                                  </p:childTnLst>
                                </p:cTn>
                              </p:par>
                            </p:childTnLst>
                          </p:cTn>
                        </p:par>
                        <p:par>
                          <p:cTn id="7" fill="hold">
                            <p:stCondLst>
                              <p:cond delay="9891"/>
                            </p:stCondLst>
                            <p:childTnLst>
                              <p:par>
                                <p:cTn id="8" presetID="1" presetClass="mediacall" presetSubtype="0" fill="hold" nodeType="afterEffect">
                                  <p:stCondLst>
                                    <p:cond delay="0"/>
                                  </p:stCondLst>
                                  <p:childTnLst>
                                    <p:cmd type="call" cmd="playFrom(0.0)">
                                      <p:cBhvr>
                                        <p:cTn id="9" dur="21733" fill="hold"/>
                                        <p:tgtEl>
                                          <p:spTgt spid="5"/>
                                        </p:tgtEl>
                                      </p:cBhvr>
                                    </p:cmd>
                                  </p:childTnLst>
                                </p:cTn>
                              </p:par>
                              <p:par>
                                <p:cTn id="10" presetID="10" presetClass="entr" presetSubtype="0" fill="hold" grpId="0" nodeType="with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31624"/>
                            </p:stCondLst>
                            <p:childTnLst>
                              <p:par>
                                <p:cTn id="14" presetID="1" presetClass="mediacall" presetSubtype="0" fill="hold" nodeType="afterEffect">
                                  <p:stCondLst>
                                    <p:cond delay="0"/>
                                  </p:stCondLst>
                                  <p:childTnLst>
                                    <p:cmd type="call" cmd="playFrom(0.0)">
                                      <p:cBhvr>
                                        <p:cTn id="15" dur="10448" fill="hold"/>
                                        <p:tgtEl>
                                          <p:spTgt spid="6"/>
                                        </p:tgtEl>
                                      </p:cBhvr>
                                    </p:cmd>
                                  </p:childTnLst>
                                </p:cTn>
                              </p:par>
                              <p:par>
                                <p:cTn id="16" presetID="10" presetClass="entr" presetSubtype="0" fill="hold" grpId="0" nodeType="withEffect">
                                  <p:stCondLst>
                                    <p:cond delay="100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42072"/>
                            </p:stCondLst>
                            <p:childTnLst>
                              <p:par>
                                <p:cTn id="20" presetID="1" presetClass="mediacall" presetSubtype="0" fill="hold" nodeType="afterEffect">
                                  <p:stCondLst>
                                    <p:cond delay="0"/>
                                  </p:stCondLst>
                                  <p:childTnLst>
                                    <p:cmd type="call" cmd="playFrom(0.0)">
                                      <p:cBhvr>
                                        <p:cTn id="21" dur="12770" fill="hold"/>
                                        <p:tgtEl>
                                          <p:spTgt spid="7"/>
                                        </p:tgtEl>
                                      </p:cBhvr>
                                    </p:cmd>
                                  </p:childTnLst>
                                </p:cTn>
                              </p:par>
                              <p:par>
                                <p:cTn id="22" presetID="10" presetClass="entr" presetSubtype="0" fill="hold" grpId="0" nodeType="withEffect">
                                  <p:stCondLst>
                                    <p:cond delay="100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par>
                          <p:cTn id="25" fill="hold">
                            <p:stCondLst>
                              <p:cond delay="54842"/>
                            </p:stCondLst>
                            <p:childTnLst>
                              <p:par>
                                <p:cTn id="26" presetID="1" presetClass="mediacall" presetSubtype="0" fill="hold" nodeType="afterEffect">
                                  <p:stCondLst>
                                    <p:cond delay="0"/>
                                  </p:stCondLst>
                                  <p:childTnLst>
                                    <p:cmd type="call" cmd="playFrom(0.0)">
                                      <p:cBhvr>
                                        <p:cTn id="27" dur="10263" fill="hold"/>
                                        <p:tgtEl>
                                          <p:spTgt spid="8"/>
                                        </p:tgtEl>
                                      </p:cBhvr>
                                    </p:cmd>
                                  </p:childTnLst>
                                </p:cTn>
                              </p:par>
                              <p:par>
                                <p:cTn id="28" presetID="10" presetClass="entr" presetSubtype="0" fill="hold" grpId="0" nodeType="withEffect">
                                  <p:stCondLst>
                                    <p:cond delay="100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par>
                          <p:cTn id="31" fill="hold">
                            <p:stCondLst>
                              <p:cond delay="65105"/>
                            </p:stCondLst>
                            <p:childTnLst>
                              <p:par>
                                <p:cTn id="32" presetID="1" presetClass="mediacall" presetSubtype="0" fill="hold" nodeType="afterEffect">
                                  <p:stCondLst>
                                    <p:cond delay="0"/>
                                  </p:stCondLst>
                                  <p:childTnLst>
                                    <p:cmd type="call" cmd="playFrom(0.0)">
                                      <p:cBhvr>
                                        <p:cTn id="33" dur="14024" fill="hold"/>
                                        <p:tgtEl>
                                          <p:spTgt spid="9"/>
                                        </p:tgtEl>
                                      </p:cBhvr>
                                    </p:cmd>
                                  </p:childTnLst>
                                </p:cTn>
                              </p:par>
                              <p:par>
                                <p:cTn id="34" presetID="10" presetClass="entr" presetSubtype="0" fill="hold" grpId="0" nodeType="withEffect">
                                  <p:stCondLst>
                                    <p:cond delay="100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
                </p:tgtEl>
              </p:cMediaNode>
            </p:audio>
            <p:audio>
              <p:cMediaNode vol="80000">
                <p:cTn id="38" fill="hold" display="0">
                  <p:stCondLst>
                    <p:cond delay="indefinite"/>
                  </p:stCondLst>
                  <p:endCondLst>
                    <p:cond evt="onStopAudio" delay="0">
                      <p:tgtEl>
                        <p:sldTgt/>
                      </p:tgtEl>
                    </p:cond>
                  </p:endCondLst>
                </p:cTn>
                <p:tgtEl>
                  <p:spTgt spid="5"/>
                </p:tgtEl>
              </p:cMediaNode>
            </p:audio>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childTnLst>
        </p:cTn>
      </p:par>
    </p:tnLst>
    <p:bldLst>
      <p:bldP spid="4" grpId="0" uiExpand="1" build="p"/>
    </p:bldLst>
  </p:timing>
  <p:extLst>
    <p:ext uri="{E180D4A7-C9FB-4DFB-919C-405C955672EB}">
      <p14:showEvtLst xmlns:p14="http://schemas.microsoft.com/office/powerpoint/2010/main">
        <p14:playEvt time="0" objId="2"/>
        <p14:playEvt time="9891" objId="5"/>
        <p14:stopEvt time="9996" objId="2"/>
        <p14:playEvt time="31625" objId="6"/>
        <p14:stopEvt time="31670" objId="5"/>
        <p14:playEvt time="42072" objId="7"/>
        <p14:stopEvt time="42123" objId="6"/>
        <p14:playEvt time="54842" objId="8"/>
        <p14:stopEvt time="54884" objId="7"/>
        <p14:playEvt time="65105" objId="9"/>
        <p14:stopEvt time="65157" objId="8"/>
        <p14:stopEvt time="79127" objId="9"/>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3374"/>
            <a:ext cx="8229600" cy="1143000"/>
          </a:xfrm>
        </p:spPr>
        <p:txBody>
          <a:bodyPr>
            <a:noAutofit/>
          </a:bodyPr>
          <a:lstStyle/>
          <a:p>
            <a:r>
              <a:rPr lang="ja-JP" altLang="ja-JP" sz="3600" dirty="0" smtClean="0">
                <a:solidFill>
                  <a:srgbClr val="FF0000"/>
                </a:solidFill>
              </a:rPr>
              <a:t>市町村</a:t>
            </a:r>
            <a:r>
              <a:rPr lang="ja-JP" altLang="ja-JP" sz="3600" dirty="0">
                <a:solidFill>
                  <a:srgbClr val="FF0000"/>
                </a:solidFill>
              </a:rPr>
              <a:t>の専門職の役割</a:t>
            </a:r>
            <a:endParaRPr kumimoji="1" lang="ja-JP" altLang="en-US" sz="3600" dirty="0">
              <a:solidFill>
                <a:srgbClr val="FF0000"/>
              </a:solidFill>
            </a:endParaRPr>
          </a:p>
        </p:txBody>
      </p:sp>
      <p:sp>
        <p:nvSpPr>
          <p:cNvPr id="4" name="コンテンツ プレースホルダー 3"/>
          <p:cNvSpPr>
            <a:spLocks noGrp="1"/>
          </p:cNvSpPr>
          <p:nvPr>
            <p:ph idx="1"/>
          </p:nvPr>
        </p:nvSpPr>
        <p:spPr>
          <a:xfrm>
            <a:off x="457200" y="936154"/>
            <a:ext cx="8229600" cy="5682354"/>
          </a:xfrm>
        </p:spPr>
        <p:txBody>
          <a:bodyPr>
            <a:noAutofit/>
          </a:bodyPr>
          <a:lstStyle/>
          <a:p>
            <a:pPr>
              <a:lnSpc>
                <a:spcPts val="3600"/>
              </a:lnSpc>
            </a:pPr>
            <a:r>
              <a:rPr lang="ja-JP" altLang="ja-JP" sz="2800" dirty="0">
                <a:solidFill>
                  <a:srgbClr val="0000FF"/>
                </a:solidFill>
              </a:rPr>
              <a:t>行政職員として</a:t>
            </a:r>
            <a:r>
              <a:rPr lang="ja-JP" altLang="ja-JP" sz="2800" dirty="0" smtClean="0">
                <a:solidFill>
                  <a:srgbClr val="0000FF"/>
                </a:solidFill>
              </a:rPr>
              <a:t>，</a:t>
            </a:r>
            <a:r>
              <a:rPr lang="ja-JP" altLang="en-US" sz="2800" dirty="0" smtClean="0">
                <a:solidFill>
                  <a:srgbClr val="0000FF"/>
                </a:solidFill>
              </a:rPr>
              <a:t>市町村</a:t>
            </a:r>
            <a:r>
              <a:rPr lang="ja-JP" altLang="ja-JP" sz="2800" dirty="0" smtClean="0">
                <a:solidFill>
                  <a:srgbClr val="0000FF"/>
                </a:solidFill>
              </a:rPr>
              <a:t>の</a:t>
            </a:r>
            <a:r>
              <a:rPr lang="ja-JP" altLang="ja-JP" sz="2800" dirty="0">
                <a:solidFill>
                  <a:srgbClr val="0000FF"/>
                </a:solidFill>
              </a:rPr>
              <a:t>基本構想や保健福祉に関係する</a:t>
            </a:r>
            <a:r>
              <a:rPr lang="ja-JP" altLang="ja-JP" sz="2800" dirty="0">
                <a:solidFill>
                  <a:srgbClr val="0000FF"/>
                </a:solidFill>
                <a:effectLst>
                  <a:outerShdw blurRad="38100" dist="38100" dir="2700000" algn="tl">
                    <a:srgbClr val="000000">
                      <a:alpha val="43137"/>
                    </a:srgbClr>
                  </a:outerShdw>
                </a:effectLst>
              </a:rPr>
              <a:t>基本計画等における行政と住民の役割</a:t>
            </a:r>
            <a:r>
              <a:rPr lang="ja-JP" altLang="ja-JP" sz="2800" dirty="0">
                <a:solidFill>
                  <a:srgbClr val="0000FF"/>
                </a:solidFill>
              </a:rPr>
              <a:t>等についてしっかり認識して</a:t>
            </a:r>
            <a:r>
              <a:rPr lang="ja-JP" altLang="ja-JP" sz="2800" dirty="0" smtClean="0">
                <a:solidFill>
                  <a:srgbClr val="0000FF"/>
                </a:solidFill>
              </a:rPr>
              <a:t>おく</a:t>
            </a:r>
            <a:r>
              <a:rPr lang="ja-JP" altLang="en-US" sz="2800" dirty="0" smtClean="0">
                <a:solidFill>
                  <a:srgbClr val="0000FF"/>
                </a:solidFill>
              </a:rPr>
              <a:t>。</a:t>
            </a:r>
            <a:endParaRPr lang="en-US" altLang="ja-JP" sz="2800" dirty="0" smtClean="0">
              <a:solidFill>
                <a:srgbClr val="0000FF"/>
              </a:solidFill>
            </a:endParaRPr>
          </a:p>
          <a:p>
            <a:pPr>
              <a:lnSpc>
                <a:spcPts val="3600"/>
              </a:lnSpc>
            </a:pPr>
            <a:r>
              <a:rPr lang="ja-JP" altLang="ja-JP" sz="2800" dirty="0" smtClean="0">
                <a:solidFill>
                  <a:srgbClr val="0000FF"/>
                </a:solidFill>
              </a:rPr>
              <a:t>その</a:t>
            </a:r>
            <a:r>
              <a:rPr lang="ja-JP" altLang="ja-JP" sz="2800" dirty="0">
                <a:solidFill>
                  <a:srgbClr val="0000FF"/>
                </a:solidFill>
              </a:rPr>
              <a:t>上で，係・課内</a:t>
            </a:r>
            <a:r>
              <a:rPr lang="ja-JP" altLang="en-US" sz="2800" dirty="0">
                <a:solidFill>
                  <a:srgbClr val="0000FF"/>
                </a:solidFill>
              </a:rPr>
              <a:t>の</a:t>
            </a:r>
            <a:r>
              <a:rPr lang="ja-JP" altLang="ja-JP" sz="2800" dirty="0">
                <a:solidFill>
                  <a:srgbClr val="0000FF"/>
                </a:solidFill>
              </a:rPr>
              <a:t>協議</a:t>
            </a:r>
            <a:r>
              <a:rPr lang="ja-JP" altLang="en-US" sz="2800" dirty="0">
                <a:solidFill>
                  <a:srgbClr val="0000FF"/>
                </a:solidFill>
              </a:rPr>
              <a:t>に</a:t>
            </a:r>
            <a:r>
              <a:rPr lang="ja-JP" altLang="en-US" sz="2800" dirty="0" smtClean="0">
                <a:solidFill>
                  <a:srgbClr val="0000FF"/>
                </a:solidFill>
              </a:rPr>
              <a:t>おいて，</a:t>
            </a:r>
            <a:r>
              <a:rPr lang="ja-JP" altLang="ja-JP" sz="2800" dirty="0" smtClean="0">
                <a:solidFill>
                  <a:srgbClr val="0000FF"/>
                </a:solidFill>
                <a:effectLst>
                  <a:outerShdw blurRad="38100" dist="38100" dir="2700000" algn="tl">
                    <a:srgbClr val="000000">
                      <a:alpha val="43137"/>
                    </a:srgbClr>
                  </a:outerShdw>
                </a:effectLst>
              </a:rPr>
              <a:t>住民</a:t>
            </a:r>
            <a:r>
              <a:rPr lang="ja-JP" altLang="ja-JP" sz="2800" dirty="0">
                <a:solidFill>
                  <a:srgbClr val="0000FF"/>
                </a:solidFill>
                <a:effectLst>
                  <a:outerShdw blurRad="38100" dist="38100" dir="2700000" algn="tl">
                    <a:srgbClr val="000000">
                      <a:alpha val="43137"/>
                    </a:srgbClr>
                  </a:outerShdw>
                </a:effectLst>
              </a:rPr>
              <a:t>組織の重要性に</a:t>
            </a:r>
            <a:r>
              <a:rPr lang="ja-JP" altLang="ja-JP" sz="2800" dirty="0" smtClean="0">
                <a:solidFill>
                  <a:srgbClr val="0000FF"/>
                </a:solidFill>
                <a:effectLst>
                  <a:outerShdw blurRad="38100" dist="38100" dir="2700000" algn="tl">
                    <a:srgbClr val="000000">
                      <a:alpha val="43137"/>
                    </a:srgbClr>
                  </a:outerShdw>
                </a:effectLst>
              </a:rPr>
              <a:t>ついて</a:t>
            </a:r>
            <a:r>
              <a:rPr lang="ja-JP" altLang="en-US" sz="2800" dirty="0" smtClean="0">
                <a:solidFill>
                  <a:srgbClr val="0000FF"/>
                </a:solidFill>
              </a:rPr>
              <a:t>提言</a:t>
            </a:r>
            <a:r>
              <a:rPr lang="ja-JP" altLang="ja-JP" sz="2800" dirty="0" smtClean="0">
                <a:solidFill>
                  <a:srgbClr val="0000FF"/>
                </a:solidFill>
              </a:rPr>
              <a:t>を</a:t>
            </a:r>
            <a:r>
              <a:rPr lang="ja-JP" altLang="ja-JP" sz="2800" dirty="0">
                <a:solidFill>
                  <a:srgbClr val="0000FF"/>
                </a:solidFill>
              </a:rPr>
              <a:t>行う</a:t>
            </a:r>
            <a:r>
              <a:rPr lang="ja-JP" altLang="ja-JP" sz="2800" dirty="0" smtClean="0">
                <a:solidFill>
                  <a:srgbClr val="0000FF"/>
                </a:solidFill>
              </a:rPr>
              <a:t>。</a:t>
            </a:r>
            <a:endParaRPr lang="en-US" altLang="ja-JP" sz="2800" dirty="0" smtClean="0">
              <a:solidFill>
                <a:srgbClr val="0000FF"/>
              </a:solidFill>
            </a:endParaRPr>
          </a:p>
          <a:p>
            <a:pPr>
              <a:lnSpc>
                <a:spcPts val="3600"/>
              </a:lnSpc>
            </a:pPr>
            <a:r>
              <a:rPr lang="ja-JP" altLang="ja-JP" sz="2800" dirty="0" smtClean="0">
                <a:solidFill>
                  <a:srgbClr val="0000FF"/>
                </a:solidFill>
              </a:rPr>
              <a:t>母子</a:t>
            </a:r>
            <a:r>
              <a:rPr lang="ja-JP" altLang="ja-JP" sz="2800" dirty="0">
                <a:solidFill>
                  <a:srgbClr val="0000FF"/>
                </a:solidFill>
              </a:rPr>
              <a:t>保健から学校</a:t>
            </a:r>
            <a:r>
              <a:rPr lang="ja-JP" altLang="ja-JP" sz="2800" dirty="0" smtClean="0">
                <a:solidFill>
                  <a:srgbClr val="0000FF"/>
                </a:solidFill>
              </a:rPr>
              <a:t>保健</a:t>
            </a:r>
            <a:r>
              <a:rPr lang="ja-JP" altLang="en-US" sz="2800" dirty="0" smtClean="0">
                <a:solidFill>
                  <a:srgbClr val="0000FF"/>
                </a:solidFill>
              </a:rPr>
              <a:t>，</a:t>
            </a:r>
            <a:r>
              <a:rPr lang="ja-JP" altLang="ja-JP" sz="2800" dirty="0" smtClean="0">
                <a:solidFill>
                  <a:srgbClr val="0000FF"/>
                </a:solidFill>
              </a:rPr>
              <a:t>産業</a:t>
            </a:r>
            <a:r>
              <a:rPr lang="ja-JP" altLang="ja-JP" sz="2800" dirty="0">
                <a:solidFill>
                  <a:srgbClr val="0000FF"/>
                </a:solidFill>
              </a:rPr>
              <a:t>保健から地域保健までの</a:t>
            </a:r>
            <a:r>
              <a:rPr lang="ja-JP" altLang="ja-JP" sz="2800" dirty="0">
                <a:solidFill>
                  <a:srgbClr val="0000FF"/>
                </a:solidFill>
                <a:effectLst>
                  <a:outerShdw blurRad="38100" dist="38100" dir="2700000" algn="tl">
                    <a:srgbClr val="000000">
                      <a:alpha val="43137"/>
                    </a:srgbClr>
                  </a:outerShdw>
                </a:effectLst>
              </a:rPr>
              <a:t>関係部局間での</a:t>
            </a:r>
            <a:r>
              <a:rPr lang="ja-JP" altLang="ja-JP" sz="2800" dirty="0" smtClean="0">
                <a:solidFill>
                  <a:srgbClr val="0000FF"/>
                </a:solidFill>
                <a:effectLst>
                  <a:outerShdw blurRad="38100" dist="38100" dir="2700000" algn="tl">
                    <a:srgbClr val="000000">
                      <a:alpha val="43137"/>
                    </a:srgbClr>
                  </a:outerShdw>
                </a:effectLst>
              </a:rPr>
              <a:t>協議</a:t>
            </a:r>
            <a:r>
              <a:rPr lang="ja-JP" altLang="en-US" sz="2800" dirty="0" smtClean="0">
                <a:solidFill>
                  <a:srgbClr val="0000FF"/>
                </a:solidFill>
              </a:rPr>
              <a:t>を行う</a:t>
            </a:r>
            <a:r>
              <a:rPr lang="ja-JP" altLang="ja-JP" sz="2800" dirty="0" smtClean="0">
                <a:solidFill>
                  <a:srgbClr val="0000FF"/>
                </a:solidFill>
              </a:rPr>
              <a:t>。</a:t>
            </a:r>
            <a:r>
              <a:rPr lang="en-US" altLang="ja-JP" sz="2800" dirty="0" smtClean="0">
                <a:solidFill>
                  <a:srgbClr val="0000FF"/>
                </a:solidFill>
              </a:rPr>
              <a:t/>
            </a:r>
            <a:br>
              <a:rPr lang="en-US" altLang="ja-JP" sz="2800" dirty="0" smtClean="0">
                <a:solidFill>
                  <a:srgbClr val="0000FF"/>
                </a:solidFill>
              </a:rPr>
            </a:br>
            <a:r>
              <a:rPr lang="ja-JP" altLang="en-US" sz="2800" dirty="0" smtClean="0">
                <a:solidFill>
                  <a:srgbClr val="FF33CC"/>
                </a:solidFill>
              </a:rPr>
              <a:t>　　統括的な立場の保健師の役割が重要</a:t>
            </a:r>
            <a:endParaRPr lang="en-US" altLang="ja-JP" sz="2800" dirty="0" smtClean="0">
              <a:solidFill>
                <a:srgbClr val="FF33CC"/>
              </a:solidFill>
            </a:endParaRPr>
          </a:p>
          <a:p>
            <a:pPr>
              <a:lnSpc>
                <a:spcPts val="3600"/>
              </a:lnSpc>
            </a:pPr>
            <a:r>
              <a:rPr lang="ja-JP" altLang="ja-JP" sz="2800" dirty="0" smtClean="0">
                <a:solidFill>
                  <a:srgbClr val="0000FF"/>
                </a:solidFill>
              </a:rPr>
              <a:t>その</a:t>
            </a:r>
            <a:r>
              <a:rPr lang="ja-JP" altLang="ja-JP" sz="2800" dirty="0">
                <a:solidFill>
                  <a:srgbClr val="0000FF"/>
                </a:solidFill>
              </a:rPr>
              <a:t>際，保健師・栄養士で管理的な立場（係長・課長職等）にあるものは</a:t>
            </a:r>
            <a:r>
              <a:rPr lang="ja-JP" altLang="ja-JP" sz="2800" dirty="0" smtClean="0">
                <a:solidFill>
                  <a:srgbClr val="0000FF"/>
                </a:solidFill>
              </a:rPr>
              <a:t>，</a:t>
            </a:r>
            <a:r>
              <a:rPr lang="ja-JP" altLang="en-US" sz="2800" dirty="0" smtClean="0">
                <a:solidFill>
                  <a:srgbClr val="0000FF"/>
                </a:solidFill>
              </a:rPr>
              <a:t>部</a:t>
            </a:r>
            <a:r>
              <a:rPr lang="ja-JP" altLang="ja-JP" sz="2800" dirty="0" smtClean="0">
                <a:solidFill>
                  <a:srgbClr val="0000FF"/>
                </a:solidFill>
              </a:rPr>
              <a:t>課長会</a:t>
            </a:r>
            <a:r>
              <a:rPr lang="ja-JP" altLang="ja-JP" sz="2800" dirty="0">
                <a:solidFill>
                  <a:srgbClr val="0000FF"/>
                </a:solidFill>
              </a:rPr>
              <a:t>や首長との会議等で</a:t>
            </a:r>
            <a:r>
              <a:rPr lang="ja-JP" altLang="ja-JP" sz="2800" dirty="0" smtClean="0">
                <a:solidFill>
                  <a:srgbClr val="0000FF"/>
                </a:solidFill>
              </a:rPr>
              <a:t>，</a:t>
            </a:r>
            <a:r>
              <a:rPr lang="ja-JP" altLang="ja-JP" sz="2800" dirty="0" smtClean="0">
                <a:solidFill>
                  <a:srgbClr val="0000FF"/>
                </a:solidFill>
                <a:effectLst>
                  <a:outerShdw blurRad="38100" dist="38100" dir="2700000" algn="tl">
                    <a:srgbClr val="000000">
                      <a:alpha val="43137"/>
                    </a:srgbClr>
                  </a:outerShdw>
                </a:effectLst>
              </a:rPr>
              <a:t>健康</a:t>
            </a:r>
            <a:r>
              <a:rPr lang="ja-JP" altLang="ja-JP" sz="2800" dirty="0">
                <a:solidFill>
                  <a:srgbClr val="0000FF"/>
                </a:solidFill>
                <a:effectLst>
                  <a:outerShdw blurRad="38100" dist="38100" dir="2700000" algn="tl">
                    <a:srgbClr val="000000">
                      <a:alpha val="43137"/>
                    </a:srgbClr>
                  </a:outerShdw>
                </a:effectLst>
              </a:rPr>
              <a:t>な</a:t>
            </a:r>
            <a:r>
              <a:rPr lang="ja-JP" altLang="ja-JP" sz="2800" dirty="0" smtClean="0">
                <a:solidFill>
                  <a:srgbClr val="0000FF"/>
                </a:solidFill>
                <a:effectLst>
                  <a:outerShdw blurRad="38100" dist="38100" dir="2700000" algn="tl">
                    <a:srgbClr val="000000">
                      <a:alpha val="43137"/>
                    </a:srgbClr>
                  </a:outerShdw>
                </a:effectLst>
              </a:rPr>
              <a:t>まちづくり</a:t>
            </a:r>
            <a:r>
              <a:rPr lang="ja-JP" altLang="en-US" sz="2800" dirty="0" smtClean="0">
                <a:solidFill>
                  <a:srgbClr val="0000FF"/>
                </a:solidFill>
                <a:effectLst>
                  <a:outerShdw blurRad="38100" dist="38100" dir="2700000" algn="tl">
                    <a:srgbClr val="000000">
                      <a:alpha val="43137"/>
                    </a:srgbClr>
                  </a:outerShdw>
                </a:effectLst>
              </a:rPr>
              <a:t>の実現</a:t>
            </a:r>
            <a:r>
              <a:rPr lang="ja-JP" altLang="ja-JP" sz="2800" dirty="0" smtClean="0">
                <a:solidFill>
                  <a:srgbClr val="0000FF"/>
                </a:solidFill>
              </a:rPr>
              <a:t>に</a:t>
            </a:r>
            <a:r>
              <a:rPr lang="ja-JP" altLang="ja-JP" sz="2800" dirty="0">
                <a:solidFill>
                  <a:srgbClr val="0000FF"/>
                </a:solidFill>
              </a:rPr>
              <a:t>住民組織が重要であることを</a:t>
            </a:r>
            <a:r>
              <a:rPr lang="ja-JP" altLang="ja-JP" sz="2800" dirty="0" smtClean="0">
                <a:solidFill>
                  <a:srgbClr val="0000FF"/>
                </a:solidFill>
              </a:rPr>
              <a:t>進言</a:t>
            </a:r>
            <a:r>
              <a:rPr lang="ja-JP" altLang="en-US" sz="2800" dirty="0" smtClean="0">
                <a:solidFill>
                  <a:srgbClr val="0000FF"/>
                </a:solidFill>
              </a:rPr>
              <a:t>する</a:t>
            </a:r>
            <a:r>
              <a:rPr lang="ja-JP" altLang="ja-JP" sz="2800" dirty="0" smtClean="0">
                <a:solidFill>
                  <a:srgbClr val="0000FF"/>
                </a:solidFill>
              </a:rPr>
              <a:t>。</a:t>
            </a:r>
            <a:endParaRPr kumimoji="1" lang="ja-JP" altLang="en-US" sz="2800" dirty="0">
              <a:solidFill>
                <a:srgbClr val="0000FF"/>
              </a:solidFill>
            </a:endParaRPr>
          </a:p>
        </p:txBody>
      </p:sp>
      <p:pic>
        <p:nvPicPr>
          <p:cNvPr id="2" name="4-4-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656637" y="6370637"/>
            <a:ext cx="487363" cy="487363"/>
          </a:xfrm>
          <a:prstGeom prst="rect">
            <a:avLst/>
          </a:prstGeom>
        </p:spPr>
      </p:pic>
      <p:pic>
        <p:nvPicPr>
          <p:cNvPr id="5" name="4-4-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656637" y="6370637"/>
            <a:ext cx="487363" cy="487363"/>
          </a:xfrm>
          <a:prstGeom prst="rect">
            <a:avLst/>
          </a:prstGeom>
        </p:spPr>
      </p:pic>
      <p:pic>
        <p:nvPicPr>
          <p:cNvPr id="6" name="4-4-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656637" y="6370637"/>
            <a:ext cx="487363" cy="487363"/>
          </a:xfrm>
          <a:prstGeom prst="rect">
            <a:avLst/>
          </a:prstGeom>
        </p:spPr>
      </p:pic>
      <p:pic>
        <p:nvPicPr>
          <p:cNvPr id="7" name="4-4-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449621879"/>
      </p:ext>
    </p:extLst>
  </p:cSld>
  <p:clrMapOvr>
    <a:masterClrMapping/>
  </p:clrMapOvr>
  <mc:AlternateContent xmlns:mc="http://schemas.openxmlformats.org/markup-compatibility/2006" xmlns:p14="http://schemas.microsoft.com/office/powerpoint/2010/main">
    <mc:Choice Requires="p14">
      <p:transition spd="slow" p14:dur="2000" advTm="77678"/>
    </mc:Choice>
    <mc:Fallback xmlns="">
      <p:transition spd="slow" advTm="776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498" fill="hold"/>
                                        <p:tgtEl>
                                          <p:spTgt spid="2"/>
                                        </p:tgtEl>
                                      </p:cBhvr>
                                    </p:cmd>
                                  </p:childTnLst>
                                </p:cTn>
                              </p:par>
                              <p:par>
                                <p:cTn id="7" presetID="10" presetClass="entr" presetSubtype="0" fill="hold" grpId="0" nodeType="withEffect">
                                  <p:stCondLst>
                                    <p:cond delay="850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500"/>
                                        <p:tgtEl>
                                          <p:spTgt spid="4">
                                            <p:txEl>
                                              <p:pRg st="0" end="0"/>
                                            </p:txEl>
                                          </p:spTgt>
                                        </p:tgtEl>
                                      </p:cBhvr>
                                    </p:animEffect>
                                  </p:childTnLst>
                                </p:cTn>
                              </p:par>
                            </p:childTnLst>
                          </p:cTn>
                        </p:par>
                        <p:par>
                          <p:cTn id="10" fill="hold">
                            <p:stCondLst>
                              <p:cond delay="23498"/>
                            </p:stCondLst>
                            <p:childTnLst>
                              <p:par>
                                <p:cTn id="11" presetID="1" presetClass="mediacall" presetSubtype="0" fill="hold" nodeType="afterEffect">
                                  <p:stCondLst>
                                    <p:cond delay="0"/>
                                  </p:stCondLst>
                                  <p:childTnLst>
                                    <p:cmd type="call" cmd="playFrom(0.0)">
                                      <p:cBhvr>
                                        <p:cTn id="12" dur="10309" fill="hold"/>
                                        <p:tgtEl>
                                          <p:spTgt spid="5"/>
                                        </p:tgtEl>
                                      </p:cBhvr>
                                    </p:cmd>
                                  </p:childTnLst>
                                </p:cTn>
                              </p:par>
                              <p:par>
                                <p:cTn id="13" presetID="10" presetClass="entr" presetSubtype="0" fill="hold" grpId="0" nodeType="withEffect">
                                  <p:stCondLst>
                                    <p:cond delay="10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3807"/>
                            </p:stCondLst>
                            <p:childTnLst>
                              <p:par>
                                <p:cTn id="17" presetID="1" presetClass="mediacall" presetSubtype="0" fill="hold" nodeType="afterEffect">
                                  <p:stCondLst>
                                    <p:cond delay="1000"/>
                                  </p:stCondLst>
                                  <p:childTnLst>
                                    <p:cmd type="call" cmd="playFrom(0.0)">
                                      <p:cBhvr>
                                        <p:cTn id="18" dur="22476" fill="hold"/>
                                        <p:tgtEl>
                                          <p:spTgt spid="6"/>
                                        </p:tgtEl>
                                      </p:cBhvr>
                                    </p:cmd>
                                  </p:childTnLst>
                                </p:cTn>
                              </p:par>
                              <p:par>
                                <p:cTn id="19" presetID="10" presetClass="entr" presetSubtype="0" fill="hold" grpId="0" nodeType="withEffect">
                                  <p:stCondLst>
                                    <p:cond delay="10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par>
                          <p:cTn id="22" fill="hold">
                            <p:stCondLst>
                              <p:cond delay="57283"/>
                            </p:stCondLst>
                            <p:childTnLst>
                              <p:par>
                                <p:cTn id="23" presetID="1" presetClass="mediacall" presetSubtype="0" fill="hold" nodeType="afterEffect">
                                  <p:stCondLst>
                                    <p:cond delay="1000"/>
                                  </p:stCondLst>
                                  <p:childTnLst>
                                    <p:cmd type="call" cmd="playFrom(0.0)">
                                      <p:cBhvr>
                                        <p:cTn id="24" dur="19144" fill="hold"/>
                                        <p:tgtEl>
                                          <p:spTgt spid="7"/>
                                        </p:tgtEl>
                                      </p:cBhvr>
                                    </p:cmd>
                                  </p:childTnLst>
                                </p:cTn>
                              </p:par>
                              <p:par>
                                <p:cTn id="25" presetID="10" presetClass="entr" presetSubtype="0" fill="hold" grpId="0" nodeType="withEffect">
                                  <p:stCondLst>
                                    <p:cond delay="100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8" fill="hold" display="0">
                  <p:stCondLst>
                    <p:cond delay="indefinite"/>
                  </p:stCondLst>
                  <p:endCondLst>
                    <p:cond evt="onStopAudio" delay="0">
                      <p:tgtEl>
                        <p:sldTgt/>
                      </p:tgtEl>
                    </p:cond>
                  </p:endCondLst>
                </p:cTn>
                <p:tgtEl>
                  <p:spTgt spid="2"/>
                </p:tgtEl>
              </p:cMediaNode>
            </p:audio>
            <p:audio>
              <p:cMediaNode vol="80000">
                <p:cTn id="29" fill="hold" display="0">
                  <p:stCondLst>
                    <p:cond delay="indefinite"/>
                  </p:stCondLst>
                  <p:endCondLst>
                    <p:cond evt="onStopAudio" delay="0">
                      <p:tgtEl>
                        <p:sldTgt/>
                      </p:tgtEl>
                    </p:cond>
                  </p:endCondLst>
                </p:cTn>
                <p:tgtEl>
                  <p:spTgt spid="5"/>
                </p:tgtEl>
              </p:cMediaNode>
            </p:audio>
            <p:audio>
              <p:cMediaNode vol="80000">
                <p:cTn id="30" fill="hold" display="0">
                  <p:stCondLst>
                    <p:cond delay="indefinite"/>
                  </p:stCondLst>
                  <p:endCondLst>
                    <p:cond evt="onStopAudio" delay="0">
                      <p:tgtEl>
                        <p:sldTgt/>
                      </p:tgtEl>
                    </p:cond>
                  </p:endCondLst>
                </p:cTn>
                <p:tgtEl>
                  <p:spTgt spid="6"/>
                </p:tgtEl>
              </p:cMediaNode>
            </p:audio>
            <p:audio>
              <p:cMediaNode vol="80000">
                <p:cTn id="31" fill="hold" display="0">
                  <p:stCondLst>
                    <p:cond delay="indefinite"/>
                  </p:stCondLst>
                  <p:endCondLst>
                    <p:cond evt="onStopAudio" delay="0">
                      <p:tgtEl>
                        <p:sldTgt/>
                      </p:tgtEl>
                    </p:cond>
                  </p:endCondLst>
                </p:cTn>
                <p:tgtEl>
                  <p:spTgt spid="7"/>
                </p:tgtEl>
              </p:cMediaNode>
            </p:audio>
          </p:childTnLst>
        </p:cTn>
      </p:par>
    </p:tnLst>
    <p:bldLst>
      <p:bldP spid="4" grpId="0" uiExpand="1" build="p"/>
    </p:bldLst>
  </p:timing>
  <p:extLst>
    <p:ext uri="{E180D4A7-C9FB-4DFB-919C-405C955672EB}">
      <p14:showEvtLst xmlns:p14="http://schemas.microsoft.com/office/powerpoint/2010/main">
        <p14:playEvt time="0" objId="2"/>
        <p14:playEvt time="23499" objId="5"/>
        <p14:stopEvt time="23601" objId="2"/>
        <p14:stopEvt time="33852" objId="5"/>
        <p14:playEvt time="34808" objId="6"/>
        <p14:stopEvt time="57381" objId="6"/>
        <p14:playEvt time="58283" objId="7"/>
        <p14:stopEvt time="77515" objId="7"/>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3374"/>
            <a:ext cx="8229600" cy="1143000"/>
          </a:xfrm>
        </p:spPr>
        <p:txBody>
          <a:bodyPr>
            <a:noAutofit/>
          </a:bodyPr>
          <a:lstStyle/>
          <a:p>
            <a:r>
              <a:rPr lang="ja-JP" altLang="ja-JP" sz="3600" dirty="0" smtClean="0">
                <a:solidFill>
                  <a:srgbClr val="FF0000"/>
                </a:solidFill>
              </a:rPr>
              <a:t>市町村</a:t>
            </a:r>
            <a:r>
              <a:rPr lang="ja-JP" altLang="en-US" sz="3600" dirty="0" smtClean="0">
                <a:solidFill>
                  <a:srgbClr val="FF0000"/>
                </a:solidFill>
              </a:rPr>
              <a:t>担当課長</a:t>
            </a:r>
            <a:r>
              <a:rPr lang="ja-JP" altLang="ja-JP" sz="3600" dirty="0" smtClean="0">
                <a:solidFill>
                  <a:srgbClr val="FF0000"/>
                </a:solidFill>
              </a:rPr>
              <a:t>の</a:t>
            </a:r>
            <a:r>
              <a:rPr lang="ja-JP" altLang="ja-JP" sz="3600" dirty="0">
                <a:solidFill>
                  <a:srgbClr val="FF0000"/>
                </a:solidFill>
              </a:rPr>
              <a:t>役割</a:t>
            </a:r>
            <a:endParaRPr kumimoji="1" lang="ja-JP" altLang="en-US" sz="3600" dirty="0">
              <a:solidFill>
                <a:srgbClr val="FF0000"/>
              </a:solidFill>
            </a:endParaRPr>
          </a:p>
        </p:txBody>
      </p:sp>
      <p:sp>
        <p:nvSpPr>
          <p:cNvPr id="4" name="コンテンツ プレースホルダー 3"/>
          <p:cNvSpPr>
            <a:spLocks noGrp="1"/>
          </p:cNvSpPr>
          <p:nvPr>
            <p:ph idx="1"/>
          </p:nvPr>
        </p:nvSpPr>
        <p:spPr>
          <a:xfrm>
            <a:off x="457199" y="947040"/>
            <a:ext cx="8229601" cy="5867416"/>
          </a:xfrm>
        </p:spPr>
        <p:txBody>
          <a:bodyPr>
            <a:noAutofit/>
          </a:bodyPr>
          <a:lstStyle/>
          <a:p>
            <a:pPr>
              <a:lnSpc>
                <a:spcPts val="3600"/>
              </a:lnSpc>
            </a:pPr>
            <a:r>
              <a:rPr lang="ja-JP" altLang="ja-JP" sz="2800" dirty="0">
                <a:solidFill>
                  <a:srgbClr val="0000FF"/>
                </a:solidFill>
              </a:rPr>
              <a:t>課全体としての住民サービスの質の確保に向け，課員ひとり</a:t>
            </a:r>
            <a:r>
              <a:rPr lang="ja-JP" altLang="ja-JP" sz="2800" dirty="0" smtClean="0">
                <a:solidFill>
                  <a:srgbClr val="0000FF"/>
                </a:solidFill>
              </a:rPr>
              <a:t>一人</a:t>
            </a:r>
            <a:r>
              <a:rPr lang="ja-JP" altLang="en-US" sz="2800" dirty="0" smtClean="0">
                <a:solidFill>
                  <a:srgbClr val="0000FF"/>
                </a:solidFill>
              </a:rPr>
              <a:t>の業務内容を</a:t>
            </a:r>
            <a:r>
              <a:rPr lang="ja-JP" altLang="ja-JP" sz="2800" dirty="0" smtClean="0">
                <a:solidFill>
                  <a:srgbClr val="0000FF"/>
                </a:solidFill>
              </a:rPr>
              <a:t>把握</a:t>
            </a:r>
            <a:r>
              <a:rPr lang="ja-JP" altLang="ja-JP" sz="2800" dirty="0">
                <a:solidFill>
                  <a:srgbClr val="0000FF"/>
                </a:solidFill>
              </a:rPr>
              <a:t>し</a:t>
            </a:r>
            <a:r>
              <a:rPr lang="ja-JP" altLang="ja-JP" sz="2800" dirty="0" smtClean="0">
                <a:solidFill>
                  <a:srgbClr val="0000FF"/>
                </a:solidFill>
              </a:rPr>
              <a:t>，</a:t>
            </a:r>
            <a:r>
              <a:rPr lang="ja-JP" altLang="en-US" sz="2800" dirty="0" smtClean="0">
                <a:solidFill>
                  <a:srgbClr val="0000FF"/>
                </a:solidFill>
                <a:effectLst>
                  <a:outerShdw blurRad="38100" dist="38100" dir="2700000" algn="tl">
                    <a:srgbClr val="000000">
                      <a:alpha val="43137"/>
                    </a:srgbClr>
                  </a:outerShdw>
                </a:effectLst>
              </a:rPr>
              <a:t>課内の</a:t>
            </a:r>
            <a:r>
              <a:rPr lang="ja-JP" altLang="ja-JP" sz="2800" dirty="0" smtClean="0">
                <a:solidFill>
                  <a:srgbClr val="0000FF"/>
                </a:solidFill>
                <a:effectLst>
                  <a:outerShdw blurRad="38100" dist="38100" dir="2700000" algn="tl">
                    <a:srgbClr val="000000">
                      <a:alpha val="43137"/>
                    </a:srgbClr>
                  </a:outerShdw>
                </a:effectLst>
              </a:rPr>
              <a:t>連携</a:t>
            </a:r>
            <a:r>
              <a:rPr lang="ja-JP" altLang="ja-JP" sz="2800" dirty="0">
                <a:solidFill>
                  <a:srgbClr val="0000FF"/>
                </a:solidFill>
              </a:rPr>
              <a:t>がスムーズに</a:t>
            </a:r>
            <a:r>
              <a:rPr lang="ja-JP" altLang="ja-JP" sz="2800" dirty="0" smtClean="0">
                <a:solidFill>
                  <a:srgbClr val="0000FF"/>
                </a:solidFill>
              </a:rPr>
              <a:t>できる職場づくり</a:t>
            </a:r>
            <a:r>
              <a:rPr lang="ja-JP" altLang="en-US" sz="2800" dirty="0">
                <a:solidFill>
                  <a:srgbClr val="0000FF"/>
                </a:solidFill>
              </a:rPr>
              <a:t>が</a:t>
            </a:r>
            <a:r>
              <a:rPr lang="ja-JP" altLang="en-US" sz="2800" dirty="0" smtClean="0">
                <a:solidFill>
                  <a:srgbClr val="0000FF"/>
                </a:solidFill>
              </a:rPr>
              <a:t>，課長の最大の役割である。</a:t>
            </a:r>
            <a:endParaRPr lang="en-US" altLang="ja-JP" sz="2800" dirty="0" smtClean="0">
              <a:solidFill>
                <a:srgbClr val="0000FF"/>
              </a:solidFill>
            </a:endParaRPr>
          </a:p>
          <a:p>
            <a:pPr>
              <a:lnSpc>
                <a:spcPts val="3600"/>
              </a:lnSpc>
            </a:pPr>
            <a:r>
              <a:rPr lang="ja-JP" altLang="ja-JP" sz="2800" dirty="0" smtClean="0">
                <a:solidFill>
                  <a:srgbClr val="0000FF"/>
                </a:solidFill>
              </a:rPr>
              <a:t>職員が</a:t>
            </a:r>
            <a:r>
              <a:rPr lang="ja-JP" altLang="ja-JP" sz="2800" dirty="0" smtClean="0">
                <a:solidFill>
                  <a:srgbClr val="0000FF"/>
                </a:solidFill>
                <a:effectLst>
                  <a:outerShdw blurRad="38100" dist="38100" dir="2700000" algn="tl">
                    <a:srgbClr val="000000">
                      <a:alpha val="43137"/>
                    </a:srgbClr>
                  </a:outerShdw>
                </a:effectLst>
              </a:rPr>
              <a:t>積極的</a:t>
            </a:r>
            <a:r>
              <a:rPr lang="ja-JP" altLang="ja-JP" sz="2800" dirty="0">
                <a:solidFill>
                  <a:srgbClr val="0000FF"/>
                </a:solidFill>
                <a:effectLst>
                  <a:outerShdw blurRad="38100" dist="38100" dir="2700000" algn="tl">
                    <a:srgbClr val="000000">
                      <a:alpha val="43137"/>
                    </a:srgbClr>
                  </a:outerShdw>
                </a:effectLst>
              </a:rPr>
              <a:t>に</a:t>
            </a:r>
            <a:r>
              <a:rPr lang="ja-JP" altLang="ja-JP" sz="2800" dirty="0" smtClean="0">
                <a:solidFill>
                  <a:srgbClr val="0000FF"/>
                </a:solidFill>
                <a:effectLst>
                  <a:outerShdw blurRad="38100" dist="38100" dir="2700000" algn="tl">
                    <a:srgbClr val="000000">
                      <a:alpha val="43137"/>
                    </a:srgbClr>
                  </a:outerShdw>
                </a:effectLst>
              </a:rPr>
              <a:t>地域に出て</a:t>
            </a:r>
            <a:r>
              <a:rPr lang="ja-JP" altLang="ja-JP" sz="2800" dirty="0" smtClean="0">
                <a:solidFill>
                  <a:srgbClr val="0000FF"/>
                </a:solidFill>
              </a:rPr>
              <a:t>，課題</a:t>
            </a:r>
            <a:r>
              <a:rPr lang="ja-JP" altLang="ja-JP" sz="2800" dirty="0">
                <a:solidFill>
                  <a:srgbClr val="0000FF"/>
                </a:solidFill>
              </a:rPr>
              <a:t>を見出し，住民と協働で解決に向かうことのできる</a:t>
            </a:r>
            <a:r>
              <a:rPr lang="ja-JP" altLang="ja-JP" sz="2800" dirty="0">
                <a:solidFill>
                  <a:srgbClr val="0000FF"/>
                </a:solidFill>
                <a:effectLst>
                  <a:outerShdw blurRad="38100" dist="38100" dir="2700000" algn="tl">
                    <a:srgbClr val="000000">
                      <a:alpha val="43137"/>
                    </a:srgbClr>
                  </a:outerShdw>
                </a:effectLst>
              </a:rPr>
              <a:t>環境整備</a:t>
            </a:r>
            <a:r>
              <a:rPr lang="ja-JP" altLang="ja-JP" sz="2800" dirty="0">
                <a:solidFill>
                  <a:srgbClr val="0000FF"/>
                </a:solidFill>
              </a:rPr>
              <a:t>を</a:t>
            </a:r>
            <a:r>
              <a:rPr lang="ja-JP" altLang="ja-JP" sz="2800" dirty="0" smtClean="0">
                <a:solidFill>
                  <a:srgbClr val="0000FF"/>
                </a:solidFill>
              </a:rPr>
              <a:t>行う。</a:t>
            </a:r>
            <a:endParaRPr lang="en-US" altLang="ja-JP" sz="2800" dirty="0" smtClean="0">
              <a:solidFill>
                <a:srgbClr val="0000FF"/>
              </a:solidFill>
            </a:endParaRPr>
          </a:p>
          <a:p>
            <a:pPr>
              <a:lnSpc>
                <a:spcPts val="3600"/>
              </a:lnSpc>
            </a:pPr>
            <a:r>
              <a:rPr lang="ja-JP" altLang="ja-JP" sz="2800" dirty="0" smtClean="0">
                <a:solidFill>
                  <a:srgbClr val="0000FF"/>
                </a:solidFill>
              </a:rPr>
              <a:t>住民</a:t>
            </a:r>
            <a:r>
              <a:rPr lang="ja-JP" altLang="ja-JP" sz="2800" dirty="0">
                <a:solidFill>
                  <a:srgbClr val="0000FF"/>
                </a:solidFill>
              </a:rPr>
              <a:t>との</a:t>
            </a:r>
            <a:r>
              <a:rPr lang="ja-JP" altLang="ja-JP" sz="2800" dirty="0" smtClean="0">
                <a:solidFill>
                  <a:srgbClr val="0000FF"/>
                </a:solidFill>
              </a:rPr>
              <a:t>協働</a:t>
            </a:r>
            <a:r>
              <a:rPr lang="ja-JP" altLang="en-US" sz="2800" dirty="0" smtClean="0">
                <a:solidFill>
                  <a:srgbClr val="0000FF"/>
                </a:solidFill>
              </a:rPr>
              <a:t>による</a:t>
            </a:r>
            <a:r>
              <a:rPr lang="ja-JP" altLang="ja-JP" sz="2800" dirty="0" smtClean="0">
                <a:solidFill>
                  <a:srgbClr val="0000FF"/>
                </a:solidFill>
              </a:rPr>
              <a:t>効果的</a:t>
            </a:r>
            <a:r>
              <a:rPr lang="ja-JP" altLang="ja-JP" sz="2800" dirty="0">
                <a:solidFill>
                  <a:srgbClr val="0000FF"/>
                </a:solidFill>
              </a:rPr>
              <a:t>な事業</a:t>
            </a:r>
            <a:r>
              <a:rPr lang="ja-JP" altLang="ja-JP" sz="2800" dirty="0" smtClean="0">
                <a:solidFill>
                  <a:srgbClr val="0000FF"/>
                </a:solidFill>
              </a:rPr>
              <a:t>執行に</a:t>
            </a:r>
            <a:r>
              <a:rPr lang="ja-JP" altLang="ja-JP" sz="2800" dirty="0">
                <a:solidFill>
                  <a:srgbClr val="0000FF"/>
                </a:solidFill>
              </a:rPr>
              <a:t>は</a:t>
            </a:r>
            <a:r>
              <a:rPr lang="ja-JP" altLang="ja-JP" sz="2800" dirty="0" smtClean="0">
                <a:solidFill>
                  <a:srgbClr val="0000FF"/>
                </a:solidFill>
              </a:rPr>
              <a:t>，総合</a:t>
            </a:r>
            <a:r>
              <a:rPr lang="ja-JP" altLang="ja-JP" sz="2800" dirty="0">
                <a:solidFill>
                  <a:srgbClr val="0000FF"/>
                </a:solidFill>
              </a:rPr>
              <a:t>計画や</a:t>
            </a:r>
            <a:r>
              <a:rPr lang="ja-JP" altLang="ja-JP" sz="2800" dirty="0">
                <a:solidFill>
                  <a:srgbClr val="0000FF"/>
                </a:solidFill>
                <a:effectLst>
                  <a:outerShdw blurRad="38100" dist="38100" dir="2700000" algn="tl">
                    <a:srgbClr val="000000">
                      <a:alpha val="43137"/>
                    </a:srgbClr>
                  </a:outerShdw>
                </a:effectLst>
              </a:rPr>
              <a:t>保健</a:t>
            </a:r>
            <a:r>
              <a:rPr lang="ja-JP" altLang="ja-JP" sz="2800" dirty="0" smtClean="0">
                <a:solidFill>
                  <a:srgbClr val="0000FF"/>
                </a:solidFill>
                <a:effectLst>
                  <a:outerShdw blurRad="38100" dist="38100" dir="2700000" algn="tl">
                    <a:srgbClr val="000000">
                      <a:alpha val="43137"/>
                    </a:srgbClr>
                  </a:outerShdw>
                </a:effectLst>
              </a:rPr>
              <a:t>福祉計画</a:t>
            </a:r>
            <a:r>
              <a:rPr lang="ja-JP" altLang="en-US" sz="2800" dirty="0" smtClean="0">
                <a:solidFill>
                  <a:srgbClr val="0000FF"/>
                </a:solidFill>
                <a:effectLst>
                  <a:outerShdw blurRad="38100" dist="38100" dir="2700000" algn="tl">
                    <a:srgbClr val="000000">
                      <a:alpha val="43137"/>
                    </a:srgbClr>
                  </a:outerShdw>
                </a:effectLst>
              </a:rPr>
              <a:t>等</a:t>
            </a:r>
            <a:r>
              <a:rPr lang="ja-JP" altLang="ja-JP" sz="2800" dirty="0" smtClean="0">
                <a:solidFill>
                  <a:srgbClr val="0000FF"/>
                </a:solidFill>
                <a:effectLst>
                  <a:outerShdw blurRad="38100" dist="38100" dir="2700000" algn="tl">
                    <a:srgbClr val="000000">
                      <a:alpha val="43137"/>
                    </a:srgbClr>
                  </a:outerShdw>
                </a:effectLst>
              </a:rPr>
              <a:t>に盛り込</a:t>
            </a:r>
            <a:r>
              <a:rPr lang="ja-JP" altLang="en-US" sz="2800" dirty="0" smtClean="0">
                <a:solidFill>
                  <a:srgbClr val="0000FF"/>
                </a:solidFill>
                <a:effectLst>
                  <a:outerShdw blurRad="38100" dist="38100" dir="2700000" algn="tl">
                    <a:srgbClr val="000000">
                      <a:alpha val="43137"/>
                    </a:srgbClr>
                  </a:outerShdw>
                </a:effectLst>
              </a:rPr>
              <a:t>み</a:t>
            </a:r>
            <a:r>
              <a:rPr lang="ja-JP" altLang="ja-JP" sz="2800" dirty="0" smtClean="0">
                <a:solidFill>
                  <a:srgbClr val="0000FF"/>
                </a:solidFill>
              </a:rPr>
              <a:t>，</a:t>
            </a:r>
            <a:r>
              <a:rPr lang="ja-JP" altLang="ja-JP" sz="2800" dirty="0">
                <a:solidFill>
                  <a:srgbClr val="0000FF"/>
                </a:solidFill>
              </a:rPr>
              <a:t>年次別</a:t>
            </a:r>
            <a:r>
              <a:rPr lang="ja-JP" altLang="ja-JP" sz="2800" dirty="0" smtClean="0">
                <a:solidFill>
                  <a:srgbClr val="0000FF"/>
                </a:solidFill>
              </a:rPr>
              <a:t>計画</a:t>
            </a:r>
            <a:r>
              <a:rPr lang="ja-JP" altLang="en-US" sz="2800" dirty="0" smtClean="0">
                <a:solidFill>
                  <a:srgbClr val="0000FF"/>
                </a:solidFill>
              </a:rPr>
              <a:t>に基づいて</a:t>
            </a:r>
            <a:r>
              <a:rPr lang="ja-JP" altLang="ja-JP" sz="2800" dirty="0" smtClean="0">
                <a:solidFill>
                  <a:srgbClr val="0000FF"/>
                </a:solidFill>
              </a:rPr>
              <a:t>予算を</a:t>
            </a:r>
            <a:r>
              <a:rPr lang="ja-JP" altLang="en-US" sz="2800" dirty="0" smtClean="0">
                <a:solidFill>
                  <a:srgbClr val="0000FF"/>
                </a:solidFill>
              </a:rPr>
              <a:t>確保</a:t>
            </a:r>
            <a:r>
              <a:rPr lang="ja-JP" altLang="ja-JP" sz="2800" dirty="0" smtClean="0">
                <a:solidFill>
                  <a:srgbClr val="0000FF"/>
                </a:solidFill>
              </a:rPr>
              <a:t>し</a:t>
            </a:r>
            <a:r>
              <a:rPr lang="ja-JP" altLang="ja-JP" sz="2800" dirty="0">
                <a:solidFill>
                  <a:srgbClr val="0000FF"/>
                </a:solidFill>
              </a:rPr>
              <a:t>，計画的に育成支援を</a:t>
            </a:r>
            <a:r>
              <a:rPr lang="ja-JP" altLang="ja-JP" sz="2800" dirty="0" smtClean="0">
                <a:solidFill>
                  <a:srgbClr val="0000FF"/>
                </a:solidFill>
              </a:rPr>
              <a:t>行う</a:t>
            </a:r>
            <a:r>
              <a:rPr lang="ja-JP" altLang="en-US" sz="2800" dirty="0" smtClean="0">
                <a:solidFill>
                  <a:srgbClr val="0000FF"/>
                </a:solidFill>
              </a:rPr>
              <a:t>。</a:t>
            </a:r>
            <a:endParaRPr lang="en-US" altLang="ja-JP" sz="2800" dirty="0" smtClean="0">
              <a:solidFill>
                <a:srgbClr val="0000FF"/>
              </a:solidFill>
            </a:endParaRPr>
          </a:p>
          <a:p>
            <a:pPr>
              <a:lnSpc>
                <a:spcPts val="3600"/>
              </a:lnSpc>
            </a:pPr>
            <a:r>
              <a:rPr lang="ja-JP" altLang="ja-JP" sz="2800" dirty="0" smtClean="0">
                <a:solidFill>
                  <a:srgbClr val="0000FF"/>
                </a:solidFill>
              </a:rPr>
              <a:t>住民</a:t>
            </a:r>
            <a:r>
              <a:rPr lang="ja-JP" altLang="ja-JP" sz="2800" dirty="0">
                <a:solidFill>
                  <a:srgbClr val="0000FF"/>
                </a:solidFill>
              </a:rPr>
              <a:t>組織について</a:t>
            </a:r>
            <a:r>
              <a:rPr lang="ja-JP" altLang="ja-JP" sz="2800" dirty="0">
                <a:solidFill>
                  <a:srgbClr val="0000FF"/>
                </a:solidFill>
                <a:effectLst>
                  <a:outerShdw blurRad="38100" dist="38100" dir="2700000" algn="tl">
                    <a:srgbClr val="000000">
                      <a:alpha val="43137"/>
                    </a:srgbClr>
                  </a:outerShdw>
                </a:effectLst>
              </a:rPr>
              <a:t>条例等にうたう</a:t>
            </a:r>
            <a:r>
              <a:rPr lang="ja-JP" altLang="ja-JP" sz="2800" dirty="0">
                <a:solidFill>
                  <a:srgbClr val="0000FF"/>
                </a:solidFill>
              </a:rPr>
              <a:t>など，担当課長は，首長への進言や議会における対応の役割を</a:t>
            </a:r>
            <a:r>
              <a:rPr lang="ja-JP" altLang="ja-JP" sz="2800" dirty="0" smtClean="0">
                <a:solidFill>
                  <a:srgbClr val="0000FF"/>
                </a:solidFill>
              </a:rPr>
              <a:t>担</a:t>
            </a:r>
            <a:r>
              <a:rPr lang="ja-JP" altLang="en-US" sz="2800" dirty="0" smtClean="0">
                <a:solidFill>
                  <a:srgbClr val="0000FF"/>
                </a:solidFill>
              </a:rPr>
              <a:t>う</a:t>
            </a:r>
            <a:r>
              <a:rPr lang="ja-JP" altLang="ja-JP" sz="2800" dirty="0" smtClean="0">
                <a:solidFill>
                  <a:srgbClr val="0000FF"/>
                </a:solidFill>
              </a:rPr>
              <a:t>。</a:t>
            </a:r>
            <a:endParaRPr lang="en-US" altLang="ja-JP" sz="2800" dirty="0">
              <a:solidFill>
                <a:srgbClr val="0000FF"/>
              </a:solidFill>
            </a:endParaRPr>
          </a:p>
          <a:p>
            <a:pPr>
              <a:lnSpc>
                <a:spcPts val="3600"/>
              </a:lnSpc>
            </a:pPr>
            <a:r>
              <a:rPr kumimoji="1" lang="ja-JP" altLang="en-US" sz="2800" dirty="0" smtClean="0">
                <a:solidFill>
                  <a:srgbClr val="0000FF"/>
                </a:solidFill>
              </a:rPr>
              <a:t>住民組織との協働における</a:t>
            </a:r>
            <a:r>
              <a:rPr kumimoji="1" lang="ja-JP" altLang="en-US" sz="2800" dirty="0" smtClean="0">
                <a:solidFill>
                  <a:srgbClr val="0000FF"/>
                </a:solidFill>
                <a:effectLst>
                  <a:outerShdw blurRad="38100" dist="38100" dir="2700000" algn="tl">
                    <a:srgbClr val="000000">
                      <a:alpha val="43137"/>
                    </a:srgbClr>
                  </a:outerShdw>
                </a:effectLst>
              </a:rPr>
              <a:t>部局間連携</a:t>
            </a:r>
            <a:r>
              <a:rPr kumimoji="1" lang="ja-JP" altLang="en-US" sz="2800" dirty="0" smtClean="0">
                <a:solidFill>
                  <a:srgbClr val="0000FF"/>
                </a:solidFill>
              </a:rPr>
              <a:t>も重要。</a:t>
            </a:r>
            <a:endParaRPr kumimoji="1" lang="ja-JP" altLang="en-US" sz="2800" dirty="0">
              <a:solidFill>
                <a:srgbClr val="0000FF"/>
              </a:solidFill>
            </a:endParaRPr>
          </a:p>
        </p:txBody>
      </p:sp>
      <p:pic>
        <p:nvPicPr>
          <p:cNvPr id="2" name="4-5-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8656637" y="6370637"/>
            <a:ext cx="487363" cy="487363"/>
          </a:xfrm>
          <a:prstGeom prst="rect">
            <a:avLst/>
          </a:prstGeom>
        </p:spPr>
      </p:pic>
      <p:pic>
        <p:nvPicPr>
          <p:cNvPr id="5" name="4-5-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8656637" y="6370637"/>
            <a:ext cx="487363" cy="487363"/>
          </a:xfrm>
          <a:prstGeom prst="rect">
            <a:avLst/>
          </a:prstGeom>
        </p:spPr>
      </p:pic>
      <p:pic>
        <p:nvPicPr>
          <p:cNvPr id="6" name="4-5-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8"/>
          <a:stretch>
            <a:fillRect/>
          </a:stretch>
        </p:blipFill>
        <p:spPr>
          <a:xfrm>
            <a:off x="8656637" y="6370637"/>
            <a:ext cx="487363" cy="487363"/>
          </a:xfrm>
          <a:prstGeom prst="rect">
            <a:avLst/>
          </a:prstGeom>
        </p:spPr>
      </p:pic>
      <p:pic>
        <p:nvPicPr>
          <p:cNvPr id="7" name="4-5-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8"/>
          <a:stretch>
            <a:fillRect/>
          </a:stretch>
        </p:blipFill>
        <p:spPr>
          <a:xfrm>
            <a:off x="8656637" y="6370637"/>
            <a:ext cx="487363" cy="487363"/>
          </a:xfrm>
          <a:prstGeom prst="rect">
            <a:avLst/>
          </a:prstGeom>
        </p:spPr>
      </p:pic>
      <p:pic>
        <p:nvPicPr>
          <p:cNvPr id="8" name="4-5-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8"/>
          <a:stretch>
            <a:fillRect/>
          </a:stretch>
        </p:blipFill>
        <p:spPr>
          <a:xfrm>
            <a:off x="8656637" y="6370637"/>
            <a:ext cx="487363" cy="487363"/>
          </a:xfrm>
          <a:prstGeom prst="rect">
            <a:avLst/>
          </a:prstGeom>
        </p:spPr>
      </p:pic>
      <p:pic>
        <p:nvPicPr>
          <p:cNvPr id="9" name="4-5-6.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8"/>
          <a:stretch>
            <a:fillRect/>
          </a:stretch>
        </p:blipFill>
        <p:spPr>
          <a:xfrm>
            <a:off x="8656637" y="6370637"/>
            <a:ext cx="487363" cy="487363"/>
          </a:xfrm>
          <a:prstGeom prst="rect">
            <a:avLst/>
          </a:prstGeom>
        </p:spPr>
      </p:pic>
      <p:pic>
        <p:nvPicPr>
          <p:cNvPr id="10" name="【再】4-5-3.wma">
            <a:hlinkClick r:id="" action="ppaction://media"/>
          </p:cNvPr>
          <p:cNvPicPr>
            <a:picLocks noChangeAspect="1"/>
          </p:cNvPicPr>
          <p:nvPr>
            <a:audioFile r:link="rId14"/>
            <p:extLst>
              <p:ext uri="{DAA4B4D4-6D71-4841-9C94-3DE7FCFB9230}">
                <p14:media xmlns:p14="http://schemas.microsoft.com/office/powerpoint/2010/main" r:embed="rId13"/>
              </p:ext>
            </p:extLst>
          </p:nvPr>
        </p:nvPicPr>
        <p:blipFill>
          <a:blip r:embed="rId17"/>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879901880"/>
      </p:ext>
    </p:extLst>
  </p:cSld>
  <p:clrMapOvr>
    <a:masterClrMapping/>
  </p:clrMapOvr>
  <mc:AlternateContent xmlns:mc="http://schemas.openxmlformats.org/markup-compatibility/2006" xmlns:p14="http://schemas.microsoft.com/office/powerpoint/2010/main">
    <mc:Choice Requires="p14">
      <p:transition spd="slow" p14:dur="2000" advTm="82060"/>
    </mc:Choice>
    <mc:Fallback xmlns="">
      <p:transition spd="slow" advTm="82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12" fill="hold"/>
                                        <p:tgtEl>
                                          <p:spTgt spid="2"/>
                                        </p:tgtEl>
                                      </p:cBhvr>
                                    </p:cmd>
                                  </p:childTnLst>
                                </p:cTn>
                              </p:par>
                            </p:childTnLst>
                          </p:cTn>
                        </p:par>
                        <p:par>
                          <p:cTn id="7" fill="hold">
                            <p:stCondLst>
                              <p:cond delay="5712"/>
                            </p:stCondLst>
                            <p:childTnLst>
                              <p:par>
                                <p:cTn id="8" presetID="1" presetClass="mediacall" presetSubtype="0" fill="hold" nodeType="afterEffect">
                                  <p:stCondLst>
                                    <p:cond delay="0"/>
                                  </p:stCondLst>
                                  <p:childTnLst>
                                    <p:cmd type="call" cmd="playFrom(0.0)">
                                      <p:cBhvr>
                                        <p:cTn id="9" dur="14767" fill="hold"/>
                                        <p:tgtEl>
                                          <p:spTgt spid="5"/>
                                        </p:tgtEl>
                                      </p:cBhvr>
                                    </p:cmd>
                                  </p:childTnLst>
                                </p:cTn>
                              </p:par>
                              <p:par>
                                <p:cTn id="10" presetID="10" presetClass="entr" presetSubtype="0" fill="hold" grpId="0" nodeType="with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20479"/>
                            </p:stCondLst>
                            <p:childTnLst>
                              <p:par>
                                <p:cTn id="14" presetID="1" presetClass="mediacall" presetSubtype="0" fill="hold" nodeType="afterEffect">
                                  <p:stCondLst>
                                    <p:cond delay="0"/>
                                  </p:stCondLst>
                                  <p:childTnLst>
                                    <p:cmd type="call" cmd="playFrom(0.0)">
                                      <p:cBhvr>
                                        <p:cTn id="15" dur="10031" fill="hold"/>
                                        <p:tgtEl>
                                          <p:spTgt spid="10"/>
                                        </p:tgtEl>
                                      </p:cBhvr>
                                    </p:cmd>
                                  </p:childTnLst>
                                </p:cTn>
                              </p:par>
                              <p:par>
                                <p:cTn id="16" presetID="10" presetClass="entr" presetSubtype="0" fill="hold" grpId="0" nodeType="withEffect">
                                  <p:stCondLst>
                                    <p:cond delay="100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30510"/>
                            </p:stCondLst>
                            <p:childTnLst>
                              <p:par>
                                <p:cTn id="20" presetID="1" presetClass="mediacall" presetSubtype="0" fill="hold" nodeType="afterEffect">
                                  <p:stCondLst>
                                    <p:cond delay="0"/>
                                  </p:stCondLst>
                                  <p:childTnLst>
                                    <p:cmd type="call" cmd="playFrom(0.0)">
                                      <p:cBhvr>
                                        <p:cTn id="21" dur="26017" fill="hold"/>
                                        <p:tgtEl>
                                          <p:spTgt spid="7"/>
                                        </p:tgtEl>
                                      </p:cBhvr>
                                    </p:cmd>
                                  </p:childTnLst>
                                </p:cTn>
                              </p:par>
                              <p:par>
                                <p:cTn id="22" presetID="10" presetClass="entr" presetSubtype="0" fill="hold" grpId="0" nodeType="withEffect">
                                  <p:stCondLst>
                                    <p:cond delay="100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childTnLst>
                          </p:cTn>
                        </p:par>
                        <p:par>
                          <p:cTn id="25" fill="hold">
                            <p:stCondLst>
                              <p:cond delay="56527"/>
                            </p:stCondLst>
                            <p:childTnLst>
                              <p:par>
                                <p:cTn id="26" presetID="1" presetClass="mediacall" presetSubtype="0" fill="hold" nodeType="afterEffect">
                                  <p:stCondLst>
                                    <p:cond delay="0"/>
                                  </p:stCondLst>
                                  <p:childTnLst>
                                    <p:cmd type="call" cmd="playFrom(0.0)">
                                      <p:cBhvr>
                                        <p:cTn id="27" dur="12863" fill="hold"/>
                                        <p:tgtEl>
                                          <p:spTgt spid="8"/>
                                        </p:tgtEl>
                                      </p:cBhvr>
                                    </p:cmd>
                                  </p:childTnLst>
                                </p:cTn>
                              </p:par>
                              <p:par>
                                <p:cTn id="28" presetID="10" presetClass="entr" presetSubtype="0" fill="hold" grpId="0" nodeType="withEffect">
                                  <p:stCondLst>
                                    <p:cond delay="100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par>
                          <p:cTn id="31" fill="hold">
                            <p:stCondLst>
                              <p:cond delay="69390"/>
                            </p:stCondLst>
                            <p:childTnLst>
                              <p:par>
                                <p:cTn id="32" presetID="1" presetClass="mediacall" presetSubtype="0" fill="hold" nodeType="afterEffect">
                                  <p:stCondLst>
                                    <p:cond delay="0"/>
                                  </p:stCondLst>
                                  <p:childTnLst>
                                    <p:cmd type="call" cmd="playFrom(0.0)">
                                      <p:cBhvr>
                                        <p:cTn id="33" dur="12492" fill="hold"/>
                                        <p:tgtEl>
                                          <p:spTgt spid="9"/>
                                        </p:tgtEl>
                                      </p:cBhvr>
                                    </p:cmd>
                                  </p:childTnLst>
                                </p:cTn>
                              </p:par>
                              <p:par>
                                <p:cTn id="34" presetID="10" presetClass="entr" presetSubtype="0" fill="hold" grpId="0" nodeType="withEffect">
                                  <p:stCondLst>
                                    <p:cond delay="100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2"/>
                </p:tgtEl>
              </p:cMediaNode>
            </p:audio>
            <p:audio>
              <p:cMediaNode vol="80000">
                <p:cTn id="38" fill="hold" display="0">
                  <p:stCondLst>
                    <p:cond delay="indefinite"/>
                  </p:stCondLst>
                  <p:endCondLst>
                    <p:cond evt="onStopAudio" delay="0">
                      <p:tgtEl>
                        <p:sldTgt/>
                      </p:tgtEl>
                    </p:cond>
                  </p:endCondLst>
                </p:cTn>
                <p:tgtEl>
                  <p:spTgt spid="5"/>
                </p:tgtEl>
              </p:cMediaNode>
            </p:audio>
            <p:audio>
              <p:cMediaNode vol="80000">
                <p:cTn id="39" fill="hold" display="0">
                  <p:stCondLst>
                    <p:cond delay="indefinite"/>
                  </p:stCondLst>
                  <p:endCondLst>
                    <p:cond evt="onStopAudio" delay="0">
                      <p:tgtEl>
                        <p:sldTgt/>
                      </p:tgtEl>
                    </p:cond>
                  </p:endCondLst>
                </p:cTn>
                <p:tgtEl>
                  <p:spTgt spid="6"/>
                </p:tgtEl>
              </p:cMediaNode>
            </p:audio>
            <p:audio>
              <p:cMediaNode vol="80000">
                <p:cTn id="40" fill="hold" display="0">
                  <p:stCondLst>
                    <p:cond delay="indefinite"/>
                  </p:stCondLst>
                  <p:endCondLst>
                    <p:cond evt="onStopAudio" delay="0">
                      <p:tgtEl>
                        <p:sldTgt/>
                      </p:tgtEl>
                    </p:cond>
                  </p:endCondLst>
                </p:cTn>
                <p:tgtEl>
                  <p:spTgt spid="7"/>
                </p:tgtEl>
              </p:cMediaNode>
            </p:audio>
            <p:audio>
              <p:cMediaNode vol="80000">
                <p:cTn id="41" fill="hold" display="0">
                  <p:stCondLst>
                    <p:cond delay="indefinite"/>
                  </p:stCondLst>
                  <p:endCondLst>
                    <p:cond evt="onStopAudio" delay="0">
                      <p:tgtEl>
                        <p:sldTgt/>
                      </p:tgtEl>
                    </p:cond>
                  </p:endCondLst>
                </p:cTn>
                <p:tgtEl>
                  <p:spTgt spid="8"/>
                </p:tgtEl>
              </p:cMediaNode>
            </p:audio>
            <p:audio>
              <p:cMediaNode vol="80000">
                <p:cTn id="42" fill="hold" display="0">
                  <p:stCondLst>
                    <p:cond delay="indefinite"/>
                  </p:stCondLst>
                  <p:endCondLst>
                    <p:cond evt="onStopAudio" delay="0">
                      <p:tgtEl>
                        <p:sldTgt/>
                      </p:tgtEl>
                    </p:cond>
                  </p:endCondLst>
                </p:cTn>
                <p:tgtEl>
                  <p:spTgt spid="9"/>
                </p:tgtEl>
              </p:cMediaNode>
            </p:audio>
            <p:audio>
              <p:cMediaNode vol="80000">
                <p:cTn id="43" fill="hold" display="0">
                  <p:stCondLst>
                    <p:cond delay="indefinite"/>
                  </p:stCondLst>
                  <p:endCondLst>
                    <p:cond evt="onStopAudio" delay="0">
                      <p:tgtEl>
                        <p:sldTgt/>
                      </p:tgtEl>
                    </p:cond>
                  </p:endCondLst>
                </p:cTn>
                <p:tgtEl>
                  <p:spTgt spid="10"/>
                </p:tgtEl>
              </p:cMediaNode>
            </p:audio>
          </p:childTnLst>
        </p:cTn>
      </p:par>
    </p:tnLst>
    <p:bldLst>
      <p:bldP spid="4" grpId="0" uiExpand="1" build="p"/>
    </p:bldLst>
  </p:timing>
  <p:extLst>
    <p:ext uri="{E180D4A7-C9FB-4DFB-919C-405C955672EB}">
      <p14:showEvtLst xmlns:p14="http://schemas.microsoft.com/office/powerpoint/2010/main">
        <p14:playEvt time="0" objId="2"/>
        <p14:playEvt time="5713" objId="5"/>
        <p14:stopEvt time="5811" objId="2"/>
        <p14:playEvt time="20480" objId="10"/>
        <p14:stopEvt time="20537" objId="5"/>
        <p14:playEvt time="30511" objId="7"/>
        <p14:stopEvt time="30551" objId="10"/>
        <p14:playEvt time="56527" objId="8"/>
        <p14:stopEvt time="56565" objId="7"/>
        <p14:playEvt time="69390" objId="9"/>
        <p14:stopEvt time="69441" objId="8"/>
        <p14:stopEvt time="81941" objId="9"/>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272142" y="1162951"/>
            <a:ext cx="8610600" cy="10450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17" name="テキスト ボックス 16"/>
          <p:cNvSpPr txBox="1"/>
          <p:nvPr/>
        </p:nvSpPr>
        <p:spPr>
          <a:xfrm>
            <a:off x="3472536" y="1391556"/>
            <a:ext cx="2031325" cy="646331"/>
          </a:xfrm>
          <a:prstGeom prst="rect">
            <a:avLst/>
          </a:prstGeom>
          <a:noFill/>
        </p:spPr>
        <p:txBody>
          <a:bodyPr wrap="none" rtlCol="0">
            <a:spAutoFit/>
          </a:bodyPr>
          <a:lstStyle/>
          <a:p>
            <a:r>
              <a:rPr kumimoji="1" lang="ja-JP" altLang="en-US" sz="3600" dirty="0" smtClean="0"/>
              <a:t>地域住民</a:t>
            </a:r>
            <a:endParaRPr kumimoji="1" lang="ja-JP" altLang="en-US" sz="3600" dirty="0"/>
          </a:p>
        </p:txBody>
      </p:sp>
      <p:sp>
        <p:nvSpPr>
          <p:cNvPr id="19" name="テキスト ボックス 18"/>
          <p:cNvSpPr txBox="1"/>
          <p:nvPr/>
        </p:nvSpPr>
        <p:spPr>
          <a:xfrm>
            <a:off x="794633" y="332656"/>
            <a:ext cx="7739619" cy="646331"/>
          </a:xfrm>
          <a:prstGeom prst="rect">
            <a:avLst/>
          </a:prstGeom>
          <a:noFill/>
        </p:spPr>
        <p:txBody>
          <a:bodyPr wrap="none" rtlCol="0">
            <a:spAutoFit/>
          </a:bodyPr>
          <a:lstStyle/>
          <a:p>
            <a:r>
              <a:rPr kumimoji="1" lang="ja-JP" altLang="en-US" sz="3600" dirty="0" smtClean="0">
                <a:solidFill>
                  <a:srgbClr val="FF0000"/>
                </a:solidFill>
              </a:rPr>
              <a:t>行政の各部局が関わる住民組織・団体</a:t>
            </a:r>
            <a:endParaRPr kumimoji="1" lang="ja-JP" altLang="en-US" sz="3600" dirty="0">
              <a:solidFill>
                <a:srgbClr val="FF0000"/>
              </a:solidFill>
            </a:endParaRPr>
          </a:p>
        </p:txBody>
      </p:sp>
      <p:grpSp>
        <p:nvGrpSpPr>
          <p:cNvPr id="6" name="グループ化 5"/>
          <p:cNvGrpSpPr/>
          <p:nvPr/>
        </p:nvGrpSpPr>
        <p:grpSpPr>
          <a:xfrm>
            <a:off x="6649346" y="2240639"/>
            <a:ext cx="2282484" cy="2787760"/>
            <a:chOff x="6649346" y="2240639"/>
            <a:chExt cx="2282484" cy="2787760"/>
          </a:xfrm>
        </p:grpSpPr>
        <p:sp>
          <p:nvSpPr>
            <p:cNvPr id="23" name="上矢印 22"/>
            <p:cNvSpPr/>
            <p:nvPr/>
          </p:nvSpPr>
          <p:spPr>
            <a:xfrm>
              <a:off x="7522029" y="2240639"/>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6767845" y="4566734"/>
              <a:ext cx="2031325" cy="461665"/>
            </a:xfrm>
            <a:prstGeom prst="rect">
              <a:avLst/>
            </a:prstGeom>
            <a:solidFill>
              <a:srgbClr val="FFFF00"/>
            </a:solidFill>
            <a:ln>
              <a:solidFill>
                <a:schemeClr val="tx1"/>
              </a:solidFill>
            </a:ln>
          </p:spPr>
          <p:txBody>
            <a:bodyPr wrap="none" rtlCol="0">
              <a:spAutoFit/>
            </a:bodyPr>
            <a:lstStyle/>
            <a:p>
              <a:r>
                <a:rPr kumimoji="1" lang="ja-JP" altLang="en-US" sz="2400" dirty="0" smtClean="0"/>
                <a:t>保健担当部局</a:t>
              </a:r>
              <a:endParaRPr kumimoji="1" lang="ja-JP" altLang="en-US" sz="2400" dirty="0"/>
            </a:p>
          </p:txBody>
        </p:sp>
        <p:sp>
          <p:nvSpPr>
            <p:cNvPr id="13" name="角丸四角形 12"/>
            <p:cNvSpPr/>
            <p:nvPr/>
          </p:nvSpPr>
          <p:spPr>
            <a:xfrm>
              <a:off x="6649346" y="2777420"/>
              <a:ext cx="2232248" cy="122413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7" name="上矢印 26"/>
            <p:cNvSpPr/>
            <p:nvPr/>
          </p:nvSpPr>
          <p:spPr>
            <a:xfrm>
              <a:off x="7522025" y="4036825"/>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6699582" y="2891126"/>
              <a:ext cx="2232248" cy="1030410"/>
            </a:xfrm>
            <a:prstGeom prst="rect">
              <a:avLst/>
            </a:prstGeom>
            <a:noFill/>
          </p:spPr>
          <p:txBody>
            <a:bodyPr wrap="square">
              <a:spAutoFit/>
            </a:bodyPr>
            <a:lstStyle/>
            <a:p>
              <a:pPr>
                <a:lnSpc>
                  <a:spcPts val="2500"/>
                </a:lnSpc>
              </a:pPr>
              <a:r>
                <a:rPr lang="ja-JP" altLang="ja-JP" dirty="0"/>
                <a:t>健康づくり</a:t>
              </a:r>
              <a:r>
                <a:rPr lang="ja-JP" altLang="ja-JP" dirty="0" smtClean="0"/>
                <a:t>推進員</a:t>
              </a:r>
              <a:endParaRPr lang="en-US" altLang="ja-JP" dirty="0" smtClean="0"/>
            </a:p>
            <a:p>
              <a:pPr>
                <a:lnSpc>
                  <a:spcPts val="2500"/>
                </a:lnSpc>
              </a:pPr>
              <a:r>
                <a:rPr lang="ja-JP" altLang="ja-JP" dirty="0" smtClean="0"/>
                <a:t>食生活</a:t>
              </a:r>
              <a:r>
                <a:rPr lang="ja-JP" altLang="ja-JP" dirty="0"/>
                <a:t>改善</a:t>
              </a:r>
              <a:r>
                <a:rPr lang="ja-JP" altLang="ja-JP" dirty="0" smtClean="0"/>
                <a:t>推進員</a:t>
              </a:r>
              <a:endParaRPr lang="en-US" altLang="ja-JP" dirty="0" smtClean="0"/>
            </a:p>
            <a:p>
              <a:pPr>
                <a:lnSpc>
                  <a:spcPts val="2500"/>
                </a:lnSpc>
              </a:pPr>
              <a:r>
                <a:rPr lang="ja-JP" altLang="ja-JP" dirty="0" smtClean="0"/>
                <a:t>医師会</a:t>
              </a:r>
              <a:r>
                <a:rPr lang="ja-JP" altLang="ja-JP" dirty="0"/>
                <a:t>，歯科</a:t>
              </a:r>
              <a:r>
                <a:rPr lang="ja-JP" altLang="ja-JP" dirty="0" smtClean="0"/>
                <a:t>医師会</a:t>
              </a:r>
              <a:endParaRPr lang="en-US" altLang="ja-JP" dirty="0" smtClean="0"/>
            </a:p>
          </p:txBody>
        </p:sp>
      </p:grpSp>
      <p:grpSp>
        <p:nvGrpSpPr>
          <p:cNvPr id="30" name="グループ化 29"/>
          <p:cNvGrpSpPr/>
          <p:nvPr/>
        </p:nvGrpSpPr>
        <p:grpSpPr>
          <a:xfrm>
            <a:off x="258661" y="2240639"/>
            <a:ext cx="6412290" cy="2787760"/>
            <a:chOff x="258661" y="2240639"/>
            <a:chExt cx="6412290" cy="2787760"/>
          </a:xfrm>
        </p:grpSpPr>
        <p:sp>
          <p:nvSpPr>
            <p:cNvPr id="20" name="上矢印 19"/>
            <p:cNvSpPr/>
            <p:nvPr/>
          </p:nvSpPr>
          <p:spPr>
            <a:xfrm>
              <a:off x="1034142" y="2240639"/>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上矢印 20"/>
            <p:cNvSpPr/>
            <p:nvPr/>
          </p:nvSpPr>
          <p:spPr>
            <a:xfrm>
              <a:off x="3243942" y="2240639"/>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上矢印 21"/>
            <p:cNvSpPr/>
            <p:nvPr/>
          </p:nvSpPr>
          <p:spPr>
            <a:xfrm>
              <a:off x="5377542" y="2240639"/>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4639626" y="4566734"/>
              <a:ext cx="2031325" cy="461665"/>
            </a:xfrm>
            <a:prstGeom prst="rect">
              <a:avLst/>
            </a:prstGeom>
            <a:solidFill>
              <a:srgbClr val="FFFF00"/>
            </a:solidFill>
            <a:ln>
              <a:solidFill>
                <a:schemeClr val="tx1"/>
              </a:solidFill>
            </a:ln>
          </p:spPr>
          <p:txBody>
            <a:bodyPr wrap="none">
              <a:spAutoFit/>
            </a:bodyPr>
            <a:lstStyle/>
            <a:p>
              <a:r>
                <a:rPr lang="ja-JP" altLang="ja-JP" sz="2400" dirty="0" smtClean="0"/>
                <a:t>総務担当部局</a:t>
              </a:r>
              <a:endParaRPr lang="ja-JP" altLang="en-US" sz="2400" dirty="0"/>
            </a:p>
          </p:txBody>
        </p:sp>
        <p:sp>
          <p:nvSpPr>
            <p:cNvPr id="10" name="正方形/長方形 9"/>
            <p:cNvSpPr/>
            <p:nvPr/>
          </p:nvSpPr>
          <p:spPr>
            <a:xfrm>
              <a:off x="2669915" y="4566734"/>
              <a:ext cx="1723549" cy="461665"/>
            </a:xfrm>
            <a:prstGeom prst="rect">
              <a:avLst/>
            </a:prstGeom>
            <a:solidFill>
              <a:srgbClr val="FFFF00"/>
            </a:solidFill>
            <a:ln>
              <a:solidFill>
                <a:schemeClr val="tx1"/>
              </a:solidFill>
            </a:ln>
          </p:spPr>
          <p:txBody>
            <a:bodyPr wrap="none">
              <a:spAutoFit/>
            </a:bodyPr>
            <a:lstStyle/>
            <a:p>
              <a:r>
                <a:rPr lang="ja-JP" altLang="ja-JP" sz="2400" dirty="0" smtClean="0"/>
                <a:t>教育委員会</a:t>
              </a:r>
              <a:endParaRPr lang="ja-JP" altLang="en-US" sz="2400" dirty="0"/>
            </a:p>
          </p:txBody>
        </p:sp>
        <p:sp>
          <p:nvSpPr>
            <p:cNvPr id="12" name="正方形/長方形 11"/>
            <p:cNvSpPr/>
            <p:nvPr/>
          </p:nvSpPr>
          <p:spPr>
            <a:xfrm>
              <a:off x="258661" y="4566734"/>
              <a:ext cx="2031325" cy="461665"/>
            </a:xfrm>
            <a:prstGeom prst="rect">
              <a:avLst/>
            </a:prstGeom>
            <a:solidFill>
              <a:srgbClr val="FFFF00"/>
            </a:solidFill>
            <a:ln>
              <a:solidFill>
                <a:schemeClr val="tx1"/>
              </a:solidFill>
            </a:ln>
          </p:spPr>
          <p:txBody>
            <a:bodyPr wrap="none">
              <a:spAutoFit/>
            </a:bodyPr>
            <a:lstStyle/>
            <a:p>
              <a:r>
                <a:rPr lang="ja-JP" altLang="ja-JP" sz="2400" dirty="0" smtClean="0"/>
                <a:t>産業担当部局</a:t>
              </a:r>
              <a:endParaRPr lang="ja-JP" altLang="en-US" sz="2400" dirty="0"/>
            </a:p>
          </p:txBody>
        </p:sp>
        <p:sp>
          <p:nvSpPr>
            <p:cNvPr id="14" name="角丸四角形 13"/>
            <p:cNvSpPr/>
            <p:nvPr/>
          </p:nvSpPr>
          <p:spPr>
            <a:xfrm>
              <a:off x="4792352" y="2777420"/>
              <a:ext cx="1698172" cy="122413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角丸四角形 14"/>
            <p:cNvSpPr/>
            <p:nvPr/>
          </p:nvSpPr>
          <p:spPr>
            <a:xfrm>
              <a:off x="2401282" y="2777420"/>
              <a:ext cx="2232248" cy="122413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角丸四角形 15"/>
            <p:cNvSpPr/>
            <p:nvPr/>
          </p:nvSpPr>
          <p:spPr>
            <a:xfrm>
              <a:off x="292092" y="2777420"/>
              <a:ext cx="1950368" cy="1224136"/>
            </a:xfrm>
            <a:prstGeom prst="roundRect">
              <a:avLst/>
            </a:prstGeom>
            <a:solidFill>
              <a:srgbClr val="FFFFCC"/>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上矢印 23"/>
            <p:cNvSpPr/>
            <p:nvPr/>
          </p:nvSpPr>
          <p:spPr>
            <a:xfrm>
              <a:off x="1034138" y="4036825"/>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上矢印 24"/>
            <p:cNvSpPr/>
            <p:nvPr/>
          </p:nvSpPr>
          <p:spPr>
            <a:xfrm>
              <a:off x="3243938" y="4036825"/>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上矢印 25"/>
            <p:cNvSpPr/>
            <p:nvPr/>
          </p:nvSpPr>
          <p:spPr>
            <a:xfrm>
              <a:off x="5377538" y="4036825"/>
              <a:ext cx="544286" cy="533400"/>
            </a:xfrm>
            <a:prstGeom prst="upArrow">
              <a:avLst/>
            </a:prstGeom>
            <a:solidFill>
              <a:srgbClr val="66FF3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965558" y="2944666"/>
              <a:ext cx="1338828" cy="923330"/>
            </a:xfrm>
            <a:prstGeom prst="rect">
              <a:avLst/>
            </a:prstGeom>
            <a:solidFill>
              <a:srgbClr val="FFFFCC"/>
            </a:solidFill>
          </p:spPr>
          <p:txBody>
            <a:bodyPr wrap="none">
              <a:spAutoFit/>
            </a:bodyPr>
            <a:lstStyle/>
            <a:p>
              <a:pPr>
                <a:lnSpc>
                  <a:spcPct val="150000"/>
                </a:lnSpc>
              </a:pPr>
              <a:r>
                <a:rPr lang="ja-JP" altLang="ja-JP" dirty="0" smtClean="0"/>
                <a:t>自治会長会</a:t>
              </a:r>
              <a:endParaRPr lang="en-US" altLang="ja-JP" dirty="0" smtClean="0"/>
            </a:p>
            <a:p>
              <a:pPr>
                <a:lnSpc>
                  <a:spcPct val="150000"/>
                </a:lnSpc>
              </a:pPr>
              <a:r>
                <a:rPr lang="ja-JP" altLang="ja-JP" dirty="0" smtClean="0"/>
                <a:t>消防団</a:t>
              </a:r>
              <a:r>
                <a:rPr lang="ja-JP" altLang="en-US" dirty="0" smtClean="0"/>
                <a:t>等</a:t>
              </a:r>
              <a:endParaRPr lang="ja-JP" altLang="en-US" dirty="0"/>
            </a:p>
          </p:txBody>
        </p:sp>
        <p:sp>
          <p:nvSpPr>
            <p:cNvPr id="9" name="正方形/長方形 8"/>
            <p:cNvSpPr/>
            <p:nvPr/>
          </p:nvSpPr>
          <p:spPr>
            <a:xfrm>
              <a:off x="2494654" y="2879264"/>
              <a:ext cx="2088232" cy="1054135"/>
            </a:xfrm>
            <a:prstGeom prst="rect">
              <a:avLst/>
            </a:prstGeom>
            <a:solidFill>
              <a:srgbClr val="FFFFCC"/>
            </a:solidFill>
          </p:spPr>
          <p:txBody>
            <a:bodyPr wrap="square">
              <a:spAutoFit/>
            </a:bodyPr>
            <a:lstStyle/>
            <a:p>
              <a:pPr>
                <a:lnSpc>
                  <a:spcPts val="2500"/>
                </a:lnSpc>
              </a:pPr>
              <a:r>
                <a:rPr lang="ja-JP" altLang="ja-JP" dirty="0" smtClean="0"/>
                <a:t>ＰＴＡや公民館長会</a:t>
              </a:r>
              <a:endParaRPr lang="en-US" altLang="ja-JP" dirty="0" smtClean="0"/>
            </a:p>
            <a:p>
              <a:pPr>
                <a:lnSpc>
                  <a:spcPts val="2500"/>
                </a:lnSpc>
              </a:pPr>
              <a:r>
                <a:rPr lang="ja-JP" altLang="ja-JP" dirty="0" smtClean="0"/>
                <a:t>生涯学習グループ</a:t>
              </a:r>
              <a:endParaRPr lang="en-US" altLang="ja-JP" dirty="0" smtClean="0"/>
            </a:p>
            <a:p>
              <a:pPr>
                <a:lnSpc>
                  <a:spcPts val="2500"/>
                </a:lnSpc>
              </a:pPr>
              <a:r>
                <a:rPr lang="ja-JP" altLang="ja-JP" dirty="0" smtClean="0"/>
                <a:t>体育指導委員</a:t>
              </a:r>
              <a:endParaRPr lang="ja-JP" altLang="en-US" dirty="0"/>
            </a:p>
          </p:txBody>
        </p:sp>
        <p:sp>
          <p:nvSpPr>
            <p:cNvPr id="11" name="正方形/長方形 10"/>
            <p:cNvSpPr/>
            <p:nvPr/>
          </p:nvSpPr>
          <p:spPr>
            <a:xfrm>
              <a:off x="434886" y="2944666"/>
              <a:ext cx="1685077" cy="923330"/>
            </a:xfrm>
            <a:prstGeom prst="rect">
              <a:avLst/>
            </a:prstGeom>
            <a:solidFill>
              <a:srgbClr val="FFFFCC"/>
            </a:solidFill>
          </p:spPr>
          <p:txBody>
            <a:bodyPr wrap="none">
              <a:spAutoFit/>
            </a:bodyPr>
            <a:lstStyle/>
            <a:p>
              <a:pPr>
                <a:lnSpc>
                  <a:spcPct val="150000"/>
                </a:lnSpc>
              </a:pPr>
              <a:r>
                <a:rPr lang="ja-JP" altLang="ja-JP" dirty="0" smtClean="0"/>
                <a:t>商工会</a:t>
              </a:r>
              <a:r>
                <a:rPr lang="ja-JP" altLang="en-US" dirty="0" smtClean="0"/>
                <a:t>・</a:t>
              </a:r>
              <a:r>
                <a:rPr lang="ja-JP" altLang="ja-JP" dirty="0" smtClean="0"/>
                <a:t>商店街</a:t>
              </a:r>
              <a:endParaRPr lang="en-US" altLang="ja-JP" dirty="0" smtClean="0"/>
            </a:p>
            <a:p>
              <a:pPr>
                <a:lnSpc>
                  <a:spcPct val="150000"/>
                </a:lnSpc>
              </a:pPr>
              <a:r>
                <a:rPr lang="ja-JP" altLang="ja-JP" dirty="0" smtClean="0"/>
                <a:t>同業</a:t>
              </a:r>
              <a:r>
                <a:rPr lang="ja-JP" altLang="en-US" dirty="0" smtClean="0"/>
                <a:t>者</a:t>
              </a:r>
              <a:r>
                <a:rPr lang="ja-JP" altLang="ja-JP" dirty="0" smtClean="0"/>
                <a:t>組合</a:t>
              </a:r>
              <a:endParaRPr lang="ja-JP" altLang="en-US" dirty="0"/>
            </a:p>
          </p:txBody>
        </p:sp>
      </p:grpSp>
      <p:grpSp>
        <p:nvGrpSpPr>
          <p:cNvPr id="31" name="グループ化 30"/>
          <p:cNvGrpSpPr/>
          <p:nvPr/>
        </p:nvGrpSpPr>
        <p:grpSpPr>
          <a:xfrm>
            <a:off x="76200" y="4328039"/>
            <a:ext cx="8882744" cy="1326250"/>
            <a:chOff x="130627" y="4439551"/>
            <a:chExt cx="8882744" cy="1326250"/>
          </a:xfrm>
        </p:grpSpPr>
        <p:sp>
          <p:nvSpPr>
            <p:cNvPr id="28" name="角丸四角形 27"/>
            <p:cNvSpPr/>
            <p:nvPr/>
          </p:nvSpPr>
          <p:spPr>
            <a:xfrm>
              <a:off x="130627" y="4439551"/>
              <a:ext cx="8882744" cy="1326250"/>
            </a:xfrm>
            <a:prstGeom prst="roundRect">
              <a:avLst/>
            </a:prstGeom>
            <a:solidFill>
              <a:srgbClr val="FFFFCC">
                <a:alpha val="30196"/>
              </a:srgb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29" name="テキスト ボックス 28"/>
            <p:cNvSpPr txBox="1"/>
            <p:nvPr/>
          </p:nvSpPr>
          <p:spPr>
            <a:xfrm>
              <a:off x="3376374" y="5183420"/>
              <a:ext cx="5511445" cy="461665"/>
            </a:xfrm>
            <a:prstGeom prst="rect">
              <a:avLst/>
            </a:prstGeom>
            <a:noFill/>
          </p:spPr>
          <p:txBody>
            <a:bodyPr wrap="none" rtlCol="0">
              <a:spAutoFit/>
            </a:bodyPr>
            <a:lstStyle/>
            <a:p>
              <a:r>
                <a:rPr kumimoji="1" lang="ja-JP" altLang="en-US" sz="2400" dirty="0" smtClean="0">
                  <a:solidFill>
                    <a:srgbClr val="0000FF"/>
                  </a:solidFill>
                </a:rPr>
                <a:t>住民組織・団体にかかる庁内連携が重要</a:t>
              </a:r>
              <a:endParaRPr kumimoji="1" lang="ja-JP" altLang="en-US" sz="2400" dirty="0">
                <a:solidFill>
                  <a:srgbClr val="0000FF"/>
                </a:solidFill>
              </a:endParaRPr>
            </a:p>
          </p:txBody>
        </p:sp>
      </p:grpSp>
      <p:sp>
        <p:nvSpPr>
          <p:cNvPr id="2" name="テキスト ボックス 1"/>
          <p:cNvSpPr txBox="1"/>
          <p:nvPr/>
        </p:nvSpPr>
        <p:spPr>
          <a:xfrm>
            <a:off x="977900" y="5880100"/>
            <a:ext cx="8007320" cy="954107"/>
          </a:xfrm>
          <a:prstGeom prst="rect">
            <a:avLst/>
          </a:prstGeom>
          <a:noFill/>
        </p:spPr>
        <p:txBody>
          <a:bodyPr wrap="none" rtlCol="0">
            <a:spAutoFit/>
          </a:bodyPr>
          <a:lstStyle/>
          <a:p>
            <a:r>
              <a:rPr kumimoji="1" lang="ja-JP" altLang="en-US" sz="2800" dirty="0" smtClean="0">
                <a:solidFill>
                  <a:srgbClr val="FF33CC"/>
                </a:solidFill>
              </a:rPr>
              <a:t>４割の自治体では，市民活動を支援する部署を設置</a:t>
            </a:r>
            <a:endParaRPr kumimoji="1" lang="en-US" altLang="ja-JP" sz="2800" dirty="0" smtClean="0">
              <a:solidFill>
                <a:srgbClr val="FF33CC"/>
              </a:solidFill>
            </a:endParaRPr>
          </a:p>
          <a:p>
            <a:r>
              <a:rPr lang="ja-JP" altLang="en-US" sz="2800" dirty="0">
                <a:solidFill>
                  <a:schemeClr val="tx1">
                    <a:lumMod val="75000"/>
                    <a:lumOff val="25000"/>
                  </a:schemeClr>
                </a:solidFill>
              </a:rPr>
              <a:t>こうした部署</a:t>
            </a:r>
            <a:r>
              <a:rPr lang="ja-JP" altLang="en-US" sz="2800" dirty="0" smtClean="0">
                <a:solidFill>
                  <a:schemeClr val="tx1">
                    <a:lumMod val="75000"/>
                    <a:lumOff val="25000"/>
                  </a:schemeClr>
                </a:solidFill>
              </a:rPr>
              <a:t>と</a:t>
            </a:r>
            <a:r>
              <a:rPr lang="ja-JP" altLang="en-US" sz="2800" dirty="0">
                <a:solidFill>
                  <a:schemeClr val="tx1">
                    <a:lumMod val="75000"/>
                    <a:lumOff val="25000"/>
                  </a:schemeClr>
                </a:solidFill>
              </a:rPr>
              <a:t>保健部門</a:t>
            </a:r>
            <a:r>
              <a:rPr lang="ja-JP" altLang="en-US" sz="2800" dirty="0" smtClean="0">
                <a:solidFill>
                  <a:schemeClr val="tx1">
                    <a:lumMod val="75000"/>
                    <a:lumOff val="25000"/>
                  </a:schemeClr>
                </a:solidFill>
              </a:rPr>
              <a:t>の連携が乏しい現状</a:t>
            </a:r>
            <a:endParaRPr kumimoji="1" lang="ja-JP" altLang="en-US" sz="2800" dirty="0">
              <a:solidFill>
                <a:schemeClr val="tx1">
                  <a:lumMod val="75000"/>
                  <a:lumOff val="25000"/>
                </a:schemeClr>
              </a:solidFill>
            </a:endParaRPr>
          </a:p>
        </p:txBody>
      </p:sp>
      <p:sp>
        <p:nvSpPr>
          <p:cNvPr id="3" name="テキスト ボックス 2"/>
          <p:cNvSpPr txBox="1"/>
          <p:nvPr/>
        </p:nvSpPr>
        <p:spPr>
          <a:xfrm>
            <a:off x="6775686" y="-57001"/>
            <a:ext cx="2404826" cy="461665"/>
          </a:xfrm>
          <a:prstGeom prst="rect">
            <a:avLst/>
          </a:prstGeom>
          <a:noFill/>
        </p:spPr>
        <p:txBody>
          <a:bodyPr wrap="none" rtlCol="0">
            <a:spAutoFit/>
          </a:bodyPr>
          <a:lstStyle/>
          <a:p>
            <a:r>
              <a:rPr kumimoji="1" lang="ja-JP" altLang="en-US" sz="2400" dirty="0" smtClean="0">
                <a:latin typeface="+mn-ea"/>
              </a:rPr>
              <a:t>テキスト</a:t>
            </a:r>
            <a:r>
              <a:rPr kumimoji="1" lang="en-US" altLang="ja-JP" sz="2400" dirty="0" smtClean="0">
                <a:latin typeface="+mn-ea"/>
              </a:rPr>
              <a:t>73</a:t>
            </a:r>
            <a:r>
              <a:rPr kumimoji="1" lang="ja-JP" altLang="en-US" sz="2400" dirty="0" smtClean="0">
                <a:latin typeface="+mn-ea"/>
              </a:rPr>
              <a:t>ページ</a:t>
            </a:r>
            <a:endParaRPr kumimoji="1" lang="ja-JP" altLang="en-US" sz="2400" dirty="0">
              <a:latin typeface="+mn-ea"/>
            </a:endParaRPr>
          </a:p>
        </p:txBody>
      </p:sp>
      <p:pic>
        <p:nvPicPr>
          <p:cNvPr id="32" name="4-5-7.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656637" y="6370637"/>
            <a:ext cx="487363" cy="487363"/>
          </a:xfrm>
          <a:prstGeom prst="rect">
            <a:avLst/>
          </a:prstGeom>
        </p:spPr>
      </p:pic>
      <p:pic>
        <p:nvPicPr>
          <p:cNvPr id="33" name="4-5-8.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656637" y="6370637"/>
            <a:ext cx="487363" cy="487363"/>
          </a:xfrm>
          <a:prstGeom prst="rect">
            <a:avLst/>
          </a:prstGeom>
        </p:spPr>
      </p:pic>
      <p:pic>
        <p:nvPicPr>
          <p:cNvPr id="34" name="4-5-9.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8656637" y="6370637"/>
            <a:ext cx="487363" cy="487363"/>
          </a:xfrm>
          <a:prstGeom prst="rect">
            <a:avLst/>
          </a:prstGeom>
        </p:spPr>
      </p:pic>
      <p:pic>
        <p:nvPicPr>
          <p:cNvPr id="35" name="4-5-10.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8656637" y="6370637"/>
            <a:ext cx="487363" cy="487363"/>
          </a:xfrm>
          <a:prstGeom prst="rect">
            <a:avLst/>
          </a:prstGeom>
        </p:spPr>
      </p:pic>
      <p:pic>
        <p:nvPicPr>
          <p:cNvPr id="36" name="4-5-11.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8656637" y="6370637"/>
            <a:ext cx="487363" cy="487363"/>
          </a:xfrm>
          <a:prstGeom prst="rect">
            <a:avLst/>
          </a:prstGeom>
        </p:spPr>
      </p:pic>
      <p:pic>
        <p:nvPicPr>
          <p:cNvPr id="37" name="4-5-12.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3908895364"/>
      </p:ext>
    </p:extLst>
  </p:cSld>
  <p:clrMapOvr>
    <a:masterClrMapping/>
  </p:clrMapOvr>
  <mc:AlternateContent xmlns:mc="http://schemas.openxmlformats.org/markup-compatibility/2006" xmlns:p14="http://schemas.microsoft.com/office/powerpoint/2010/main">
    <mc:Choice Requires="p14">
      <p:transition spd="slow" p14:dur="2000" advTm="96817"/>
    </mc:Choice>
    <mc:Fallback xmlns="">
      <p:transition spd="slow" advTm="96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962" fill="hold"/>
                                        <p:tgtEl>
                                          <p:spTgt spid="32"/>
                                        </p:tgtEl>
                                      </p:cBhvr>
                                    </p:cmd>
                                  </p:childTnLst>
                                </p:cTn>
                              </p:par>
                            </p:childTnLst>
                          </p:cTn>
                        </p:par>
                        <p:par>
                          <p:cTn id="7" fill="hold">
                            <p:stCondLst>
                              <p:cond delay="8962"/>
                            </p:stCondLst>
                            <p:childTnLst>
                              <p:par>
                                <p:cTn id="8" presetID="1" presetClass="mediacall" presetSubtype="0" fill="hold" nodeType="afterEffect">
                                  <p:stCondLst>
                                    <p:cond delay="0"/>
                                  </p:stCondLst>
                                  <p:childTnLst>
                                    <p:cmd type="call" cmd="playFrom(0.0)">
                                      <p:cBhvr>
                                        <p:cTn id="9" dur="12817" fill="hold"/>
                                        <p:tgtEl>
                                          <p:spTgt spid="33"/>
                                        </p:tgtEl>
                                      </p:cBhvr>
                                    </p:cmd>
                                  </p:childTnLst>
                                </p:cTn>
                              </p:par>
                              <p:par>
                                <p:cTn id="10" presetID="10" presetClass="entr" presetSubtype="0"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21779"/>
                            </p:stCondLst>
                            <p:childTnLst>
                              <p:par>
                                <p:cTn id="14" presetID="1" presetClass="mediacall" presetSubtype="0" fill="hold" nodeType="afterEffect">
                                  <p:stCondLst>
                                    <p:cond delay="0"/>
                                  </p:stCondLst>
                                  <p:childTnLst>
                                    <p:cmd type="call" cmd="playFrom(0.0)">
                                      <p:cBhvr>
                                        <p:cTn id="15" dur="24612" fill="hold"/>
                                        <p:tgtEl>
                                          <p:spTgt spid="34"/>
                                        </p:tgtEl>
                                      </p:cBhvr>
                                    </p:cmd>
                                  </p:childTnLst>
                                </p:cTn>
                              </p:par>
                              <p:par>
                                <p:cTn id="16" presetID="10" presetClass="entr" presetSubtype="0" fill="hold" nodeType="withEffect">
                                  <p:stCondLst>
                                    <p:cond delay="100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par>
                          <p:cTn id="19" fill="hold">
                            <p:stCondLst>
                              <p:cond delay="46391"/>
                            </p:stCondLst>
                            <p:childTnLst>
                              <p:par>
                                <p:cTn id="20" presetID="1" presetClass="mediacall" presetSubtype="0" fill="hold" nodeType="afterEffect">
                                  <p:stCondLst>
                                    <p:cond delay="0"/>
                                  </p:stCondLst>
                                  <p:childTnLst>
                                    <p:cmd type="call" cmd="playFrom(0.0)">
                                      <p:cBhvr>
                                        <p:cTn id="21" dur="19644" fill="hold"/>
                                        <p:tgtEl>
                                          <p:spTgt spid="35"/>
                                        </p:tgtEl>
                                      </p:cBhvr>
                                    </p:cmd>
                                  </p:childTnLst>
                                </p:cTn>
                              </p:par>
                              <p:par>
                                <p:cTn id="22" presetID="10" presetClass="entr" presetSubtype="0" fill="hold" nodeType="withEffect">
                                  <p:stCondLst>
                                    <p:cond delay="100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par>
                          <p:cTn id="25" fill="hold">
                            <p:stCondLst>
                              <p:cond delay="66035"/>
                            </p:stCondLst>
                            <p:childTnLst>
                              <p:par>
                                <p:cTn id="26" presetID="1" presetClass="mediacall" presetSubtype="0" fill="hold" nodeType="afterEffect">
                                  <p:stCondLst>
                                    <p:cond delay="0"/>
                                  </p:stCondLst>
                                  <p:childTnLst>
                                    <p:cmd type="call" cmd="playFrom(0.0)">
                                      <p:cBhvr>
                                        <p:cTn id="27" dur="10588" fill="hold"/>
                                        <p:tgtEl>
                                          <p:spTgt spid="36"/>
                                        </p:tgtEl>
                                      </p:cBhvr>
                                    </p:cmd>
                                  </p:childTnLst>
                                </p:cTn>
                              </p:par>
                              <p:par>
                                <p:cTn id="28" presetID="10" presetClass="entr" presetSubtype="0" fill="hold" grpId="0" nodeType="with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76623"/>
                            </p:stCondLst>
                            <p:childTnLst>
                              <p:par>
                                <p:cTn id="32" presetID="1" presetClass="mediacall" presetSubtype="0" fill="hold" nodeType="afterEffect">
                                  <p:stCondLst>
                                    <p:cond delay="0"/>
                                  </p:stCondLst>
                                  <p:childTnLst>
                                    <p:cmd type="call" cmd="playFrom(0.0)">
                                      <p:cBhvr>
                                        <p:cTn id="33" dur="19922"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32"/>
                </p:tgtEl>
              </p:cMediaNode>
            </p:audio>
            <p:audio>
              <p:cMediaNode vol="80000">
                <p:cTn id="35" fill="hold" display="0">
                  <p:stCondLst>
                    <p:cond delay="indefinite"/>
                  </p:stCondLst>
                  <p:endCondLst>
                    <p:cond evt="onStopAudio" delay="0">
                      <p:tgtEl>
                        <p:sldTgt/>
                      </p:tgtEl>
                    </p:cond>
                  </p:endCondLst>
                </p:cTn>
                <p:tgtEl>
                  <p:spTgt spid="33"/>
                </p:tgtEl>
              </p:cMediaNode>
            </p:audio>
            <p:audio>
              <p:cMediaNode vol="80000">
                <p:cTn id="36" fill="hold" display="0">
                  <p:stCondLst>
                    <p:cond delay="indefinite"/>
                  </p:stCondLst>
                  <p:endCondLst>
                    <p:cond evt="onStopAudio" delay="0">
                      <p:tgtEl>
                        <p:sldTgt/>
                      </p:tgtEl>
                    </p:cond>
                  </p:endCondLst>
                </p:cTn>
                <p:tgtEl>
                  <p:spTgt spid="34"/>
                </p:tgtEl>
              </p:cMediaNode>
            </p:audio>
            <p:audio>
              <p:cMediaNode vol="80000">
                <p:cTn id="37" fill="hold" display="0">
                  <p:stCondLst>
                    <p:cond delay="indefinite"/>
                  </p:stCondLst>
                  <p:endCondLst>
                    <p:cond evt="onStopAudio" delay="0">
                      <p:tgtEl>
                        <p:sldTgt/>
                      </p:tgtEl>
                    </p:cond>
                  </p:endCondLst>
                </p:cTn>
                <p:tgtEl>
                  <p:spTgt spid="35"/>
                </p:tgtEl>
              </p:cMediaNode>
            </p:audio>
            <p:audio>
              <p:cMediaNode vol="80000">
                <p:cTn id="38" fill="hold" display="0">
                  <p:stCondLst>
                    <p:cond delay="indefinite"/>
                  </p:stCondLst>
                  <p:endCondLst>
                    <p:cond evt="onStopAudio" delay="0">
                      <p:tgtEl>
                        <p:sldTgt/>
                      </p:tgtEl>
                    </p:cond>
                  </p:endCondLst>
                </p:cTn>
                <p:tgtEl>
                  <p:spTgt spid="36"/>
                </p:tgtEl>
              </p:cMediaNode>
            </p:audio>
            <p:audio>
              <p:cMediaNode vol="80000">
                <p:cTn id="39" fill="hold" display="0">
                  <p:stCondLst>
                    <p:cond delay="indefinite"/>
                  </p:stCondLst>
                  <p:endCondLst>
                    <p:cond evt="onStopAudio" delay="0">
                      <p:tgtEl>
                        <p:sldTgt/>
                      </p:tgtEl>
                    </p:cond>
                  </p:endCondLst>
                </p:cTn>
                <p:tgtEl>
                  <p:spTgt spid="37"/>
                </p:tgtEl>
              </p:cMediaNode>
            </p:audio>
          </p:childTnLst>
        </p:cTn>
      </p:par>
    </p:tnLst>
    <p:bldLst>
      <p:bldP spid="2" grpId="0"/>
    </p:bldLst>
  </p:timing>
  <p:extLst>
    <p:ext uri="{E180D4A7-C9FB-4DFB-919C-405C955672EB}">
      <p14:showEvtLst xmlns:p14="http://schemas.microsoft.com/office/powerpoint/2010/main">
        <p14:playEvt time="0" objId="32"/>
        <p14:playEvt time="8963" objId="33"/>
        <p14:stopEvt time="9049" objId="32"/>
        <p14:playEvt time="21780" objId="34"/>
        <p14:stopEvt time="21824" objId="33"/>
        <p14:playEvt time="46391" objId="35"/>
        <p14:stopEvt time="46448" objId="34"/>
        <p14:playEvt time="66035" objId="36"/>
        <p14:stopEvt time="66079" objId="35"/>
        <p14:playEvt time="76624" objId="37"/>
        <p14:stopEvt time="76675" objId="36"/>
        <p14:stopEvt time="96588" objId="37"/>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5486"/>
            <a:ext cx="8229600" cy="1143000"/>
          </a:xfrm>
        </p:spPr>
        <p:txBody>
          <a:bodyPr>
            <a:normAutofit/>
          </a:bodyPr>
          <a:lstStyle/>
          <a:p>
            <a:r>
              <a:rPr kumimoji="1" lang="ja-JP" altLang="en-US" sz="3600" dirty="0" smtClean="0">
                <a:solidFill>
                  <a:srgbClr val="FF0000"/>
                </a:solidFill>
              </a:rPr>
              <a:t>市町村及び保健所の役割</a:t>
            </a:r>
            <a:endParaRPr kumimoji="1" lang="ja-JP" altLang="en-US" sz="3600" dirty="0">
              <a:solidFill>
                <a:srgbClr val="FF0000"/>
              </a:solidFill>
            </a:endParaRPr>
          </a:p>
        </p:txBody>
      </p:sp>
      <p:sp>
        <p:nvSpPr>
          <p:cNvPr id="10" name="正方形/長方形 9"/>
          <p:cNvSpPr/>
          <p:nvPr/>
        </p:nvSpPr>
        <p:spPr>
          <a:xfrm>
            <a:off x="818301" y="923776"/>
            <a:ext cx="8216842" cy="2737492"/>
          </a:xfrm>
          <a:prstGeom prst="rect">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4" name="正方形/長方形 23"/>
          <p:cNvSpPr/>
          <p:nvPr/>
        </p:nvSpPr>
        <p:spPr>
          <a:xfrm>
            <a:off x="818301" y="3850327"/>
            <a:ext cx="8216842" cy="2898816"/>
          </a:xfrm>
          <a:prstGeom prst="rect">
            <a:avLst/>
          </a:prstGeom>
          <a:solidFill>
            <a:schemeClr val="bg1">
              <a:lumMod val="9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 name="円/楕円 3"/>
          <p:cNvSpPr/>
          <p:nvPr/>
        </p:nvSpPr>
        <p:spPr>
          <a:xfrm>
            <a:off x="2212035" y="991530"/>
            <a:ext cx="5200145" cy="273749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 name="円/楕円 4"/>
          <p:cNvSpPr/>
          <p:nvPr/>
        </p:nvSpPr>
        <p:spPr>
          <a:xfrm>
            <a:off x="2231718" y="3875787"/>
            <a:ext cx="5180462" cy="2737492"/>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 name="円/楕円 5"/>
          <p:cNvSpPr/>
          <p:nvPr/>
        </p:nvSpPr>
        <p:spPr>
          <a:xfrm>
            <a:off x="2898052" y="1517867"/>
            <a:ext cx="3692443" cy="210487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 name="円/楕円 6"/>
          <p:cNvSpPr/>
          <p:nvPr/>
        </p:nvSpPr>
        <p:spPr>
          <a:xfrm>
            <a:off x="2944272" y="3875787"/>
            <a:ext cx="3692443" cy="2104878"/>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8" name="円/楕円 7"/>
          <p:cNvSpPr/>
          <p:nvPr/>
        </p:nvSpPr>
        <p:spPr>
          <a:xfrm>
            <a:off x="3595873" y="2405902"/>
            <a:ext cx="2578033" cy="1216840"/>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9" name="円/楕円 8"/>
          <p:cNvSpPr/>
          <p:nvPr/>
        </p:nvSpPr>
        <p:spPr>
          <a:xfrm>
            <a:off x="3595873" y="3858223"/>
            <a:ext cx="2578033" cy="1248693"/>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1" name="正方形/長方形 10"/>
          <p:cNvSpPr/>
          <p:nvPr/>
        </p:nvSpPr>
        <p:spPr>
          <a:xfrm>
            <a:off x="87461" y="885252"/>
            <a:ext cx="1269209" cy="667939"/>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2" name="テキスト ボックス 11"/>
          <p:cNvSpPr txBox="1"/>
          <p:nvPr/>
        </p:nvSpPr>
        <p:spPr>
          <a:xfrm>
            <a:off x="196851" y="961067"/>
            <a:ext cx="975148" cy="548162"/>
          </a:xfrm>
          <a:prstGeom prst="rect">
            <a:avLst/>
          </a:prstGeom>
          <a:noFill/>
        </p:spPr>
        <p:txBody>
          <a:bodyPr wrap="square" rtlCol="0">
            <a:spAutoFit/>
          </a:bodyPr>
          <a:lstStyle/>
          <a:p>
            <a:r>
              <a:rPr lang="ja-JP" altLang="en-US" sz="2400" dirty="0"/>
              <a:t> </a:t>
            </a:r>
            <a:r>
              <a:rPr kumimoji="1" lang="ja-JP" altLang="en-US" sz="2400" dirty="0" smtClean="0"/>
              <a:t>行政</a:t>
            </a:r>
            <a:endParaRPr kumimoji="1" lang="ja-JP" altLang="en-US" sz="2400" dirty="0"/>
          </a:p>
        </p:txBody>
      </p:sp>
      <p:sp>
        <p:nvSpPr>
          <p:cNvPr id="13" name="円/楕円 12"/>
          <p:cNvSpPr/>
          <p:nvPr/>
        </p:nvSpPr>
        <p:spPr>
          <a:xfrm>
            <a:off x="1894487" y="1180149"/>
            <a:ext cx="1201713" cy="7081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4" name="円/楕円 13"/>
          <p:cNvSpPr/>
          <p:nvPr/>
        </p:nvSpPr>
        <p:spPr>
          <a:xfrm>
            <a:off x="2534086" y="2017467"/>
            <a:ext cx="986021" cy="620370"/>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6" name="円/楕円 15"/>
          <p:cNvSpPr/>
          <p:nvPr/>
        </p:nvSpPr>
        <p:spPr>
          <a:xfrm>
            <a:off x="2610434" y="4837096"/>
            <a:ext cx="986021" cy="620370"/>
          </a:xfrm>
          <a:prstGeom prst="ellipse">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7" name="テキスト ボックス 16"/>
          <p:cNvSpPr txBox="1"/>
          <p:nvPr/>
        </p:nvSpPr>
        <p:spPr>
          <a:xfrm>
            <a:off x="2117715" y="1291023"/>
            <a:ext cx="742511" cy="475074"/>
          </a:xfrm>
          <a:prstGeom prst="rect">
            <a:avLst/>
          </a:prstGeom>
          <a:noFill/>
        </p:spPr>
        <p:txBody>
          <a:bodyPr wrap="square" rtlCol="0">
            <a:spAutoFit/>
          </a:bodyPr>
          <a:lstStyle/>
          <a:p>
            <a:r>
              <a:rPr kumimoji="1" lang="ja-JP" altLang="en-US" sz="2000" dirty="0" smtClean="0"/>
              <a:t>首長</a:t>
            </a:r>
            <a:endParaRPr kumimoji="1" lang="ja-JP" altLang="en-US" sz="2000" dirty="0"/>
          </a:p>
        </p:txBody>
      </p:sp>
      <p:sp>
        <p:nvSpPr>
          <p:cNvPr id="18" name="テキスト ボックス 17"/>
          <p:cNvSpPr txBox="1"/>
          <p:nvPr/>
        </p:nvSpPr>
        <p:spPr>
          <a:xfrm>
            <a:off x="2656104" y="2120101"/>
            <a:ext cx="760460" cy="475074"/>
          </a:xfrm>
          <a:prstGeom prst="rect">
            <a:avLst/>
          </a:prstGeom>
          <a:noFill/>
        </p:spPr>
        <p:txBody>
          <a:bodyPr wrap="square" rtlCol="0">
            <a:spAutoFit/>
          </a:bodyPr>
          <a:lstStyle/>
          <a:p>
            <a:r>
              <a:rPr kumimoji="1" lang="ja-JP" altLang="en-US" sz="2000" dirty="0" smtClean="0"/>
              <a:t>課長</a:t>
            </a:r>
            <a:endParaRPr kumimoji="1" lang="ja-JP" altLang="en-US" sz="2000" dirty="0"/>
          </a:p>
        </p:txBody>
      </p:sp>
      <p:sp>
        <p:nvSpPr>
          <p:cNvPr id="19" name="テキスト ボックス 18"/>
          <p:cNvSpPr txBox="1"/>
          <p:nvPr/>
        </p:nvSpPr>
        <p:spPr>
          <a:xfrm>
            <a:off x="2737551" y="4940132"/>
            <a:ext cx="836809" cy="475074"/>
          </a:xfrm>
          <a:prstGeom prst="rect">
            <a:avLst/>
          </a:prstGeom>
          <a:noFill/>
        </p:spPr>
        <p:txBody>
          <a:bodyPr wrap="square" rtlCol="0">
            <a:spAutoFit/>
          </a:bodyPr>
          <a:lstStyle/>
          <a:p>
            <a:r>
              <a:rPr kumimoji="1" lang="ja-JP" altLang="en-US" sz="2000" dirty="0" smtClean="0"/>
              <a:t>課長</a:t>
            </a:r>
            <a:endParaRPr kumimoji="1" lang="ja-JP" altLang="en-US" sz="2000" dirty="0"/>
          </a:p>
        </p:txBody>
      </p:sp>
      <p:sp>
        <p:nvSpPr>
          <p:cNvPr id="20" name="テキスト ボックス 19"/>
          <p:cNvSpPr txBox="1"/>
          <p:nvPr/>
        </p:nvSpPr>
        <p:spPr>
          <a:xfrm>
            <a:off x="4270747" y="2592670"/>
            <a:ext cx="1228286" cy="475074"/>
          </a:xfrm>
          <a:prstGeom prst="rect">
            <a:avLst/>
          </a:prstGeom>
          <a:noFill/>
        </p:spPr>
        <p:txBody>
          <a:bodyPr wrap="square" rtlCol="0">
            <a:spAutoFit/>
          </a:bodyPr>
          <a:lstStyle/>
          <a:p>
            <a:pPr algn="ctr"/>
            <a:r>
              <a:rPr lang="ja-JP" altLang="en-US" sz="2000" dirty="0" smtClean="0"/>
              <a:t>担当</a:t>
            </a:r>
            <a:r>
              <a:rPr lang="ja-JP" altLang="en-US" sz="2000" dirty="0"/>
              <a:t>係</a:t>
            </a:r>
            <a:endParaRPr kumimoji="1" lang="ja-JP" altLang="en-US" sz="2000" dirty="0"/>
          </a:p>
        </p:txBody>
      </p:sp>
      <p:sp>
        <p:nvSpPr>
          <p:cNvPr id="21" name="テキスト ボックス 20"/>
          <p:cNvSpPr txBox="1"/>
          <p:nvPr/>
        </p:nvSpPr>
        <p:spPr>
          <a:xfrm>
            <a:off x="4200955" y="1739391"/>
            <a:ext cx="1275533" cy="475074"/>
          </a:xfrm>
          <a:prstGeom prst="rect">
            <a:avLst/>
          </a:prstGeom>
          <a:noFill/>
        </p:spPr>
        <p:txBody>
          <a:bodyPr wrap="square" rtlCol="0">
            <a:spAutoFit/>
          </a:bodyPr>
          <a:lstStyle/>
          <a:p>
            <a:pPr algn="ctr"/>
            <a:r>
              <a:rPr kumimoji="1" lang="ja-JP" altLang="en-US" sz="2000" dirty="0" smtClean="0"/>
              <a:t>担当課</a:t>
            </a:r>
            <a:endParaRPr kumimoji="1" lang="ja-JP" altLang="en-US" sz="2000" dirty="0"/>
          </a:p>
        </p:txBody>
      </p:sp>
      <p:sp>
        <p:nvSpPr>
          <p:cNvPr id="22" name="テキスト ボックス 21"/>
          <p:cNvSpPr txBox="1"/>
          <p:nvPr/>
        </p:nvSpPr>
        <p:spPr>
          <a:xfrm>
            <a:off x="4200797" y="1002324"/>
            <a:ext cx="1368187" cy="461665"/>
          </a:xfrm>
          <a:prstGeom prst="rect">
            <a:avLst/>
          </a:prstGeom>
          <a:solidFill>
            <a:srgbClr val="FFFF00"/>
          </a:solidFill>
          <a:ln>
            <a:solidFill>
              <a:schemeClr val="tx1"/>
            </a:solidFill>
          </a:ln>
        </p:spPr>
        <p:txBody>
          <a:bodyPr wrap="square" rtlCol="0">
            <a:spAutoFit/>
          </a:bodyPr>
          <a:lstStyle/>
          <a:p>
            <a:pPr algn="ctr"/>
            <a:r>
              <a:rPr kumimoji="1" lang="ja-JP" altLang="en-US" sz="2400" dirty="0" smtClean="0"/>
              <a:t> 市町村</a:t>
            </a:r>
            <a:endParaRPr kumimoji="1" lang="ja-JP" altLang="en-US" sz="2400" dirty="0"/>
          </a:p>
        </p:txBody>
      </p:sp>
      <p:sp>
        <p:nvSpPr>
          <p:cNvPr id="23" name="テキスト ボックス 22"/>
          <p:cNvSpPr txBox="1"/>
          <p:nvPr/>
        </p:nvSpPr>
        <p:spPr>
          <a:xfrm>
            <a:off x="4228400" y="6076325"/>
            <a:ext cx="1312979" cy="461665"/>
          </a:xfrm>
          <a:prstGeom prst="rect">
            <a:avLst/>
          </a:prstGeom>
          <a:solidFill>
            <a:srgbClr val="FFFF00"/>
          </a:solidFill>
          <a:ln>
            <a:solidFill>
              <a:schemeClr val="tx1"/>
            </a:solidFill>
          </a:ln>
        </p:spPr>
        <p:txBody>
          <a:bodyPr wrap="square" rtlCol="0">
            <a:spAutoFit/>
          </a:bodyPr>
          <a:lstStyle/>
          <a:p>
            <a:pPr algn="ctr"/>
            <a:r>
              <a:rPr kumimoji="1" lang="ja-JP" altLang="en-US" sz="2400" dirty="0" smtClean="0"/>
              <a:t>保健所</a:t>
            </a:r>
            <a:endParaRPr kumimoji="1" lang="ja-JP" altLang="en-US" sz="2400" dirty="0"/>
          </a:p>
        </p:txBody>
      </p:sp>
      <p:sp>
        <p:nvSpPr>
          <p:cNvPr id="25" name="角丸四角形 24"/>
          <p:cNvSpPr/>
          <p:nvPr/>
        </p:nvSpPr>
        <p:spPr>
          <a:xfrm>
            <a:off x="3896259" y="3391745"/>
            <a:ext cx="1977261" cy="747634"/>
          </a:xfrm>
          <a:prstGeom prst="roundRect">
            <a:avLst/>
          </a:prstGeom>
          <a:solidFill>
            <a:srgbClr val="FF99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6" name="テキスト ボックス 25"/>
          <p:cNvSpPr txBox="1"/>
          <p:nvPr/>
        </p:nvSpPr>
        <p:spPr>
          <a:xfrm>
            <a:off x="3896259" y="3540925"/>
            <a:ext cx="1977261" cy="475074"/>
          </a:xfrm>
          <a:prstGeom prst="rect">
            <a:avLst/>
          </a:prstGeom>
          <a:noFill/>
        </p:spPr>
        <p:txBody>
          <a:bodyPr wrap="square" rtlCol="0">
            <a:spAutoFit/>
          </a:bodyPr>
          <a:lstStyle/>
          <a:p>
            <a:r>
              <a:rPr kumimoji="1" lang="ja-JP" altLang="en-US" sz="2000" dirty="0" smtClean="0"/>
              <a:t>保健師・栄養士</a:t>
            </a:r>
            <a:endParaRPr kumimoji="1" lang="ja-JP" altLang="en-US" sz="2000" dirty="0"/>
          </a:p>
        </p:txBody>
      </p:sp>
      <p:sp>
        <p:nvSpPr>
          <p:cNvPr id="27" name="テキスト ボックス 26"/>
          <p:cNvSpPr txBox="1"/>
          <p:nvPr/>
        </p:nvSpPr>
        <p:spPr>
          <a:xfrm>
            <a:off x="4285298" y="5337634"/>
            <a:ext cx="1199184" cy="475074"/>
          </a:xfrm>
          <a:prstGeom prst="rect">
            <a:avLst/>
          </a:prstGeom>
          <a:noFill/>
        </p:spPr>
        <p:txBody>
          <a:bodyPr wrap="square" rtlCol="0">
            <a:spAutoFit/>
          </a:bodyPr>
          <a:lstStyle/>
          <a:p>
            <a:pPr algn="ctr"/>
            <a:r>
              <a:rPr kumimoji="1" lang="ja-JP" altLang="en-US" sz="2000" dirty="0" smtClean="0"/>
              <a:t>担当課</a:t>
            </a:r>
            <a:endParaRPr kumimoji="1" lang="ja-JP" altLang="en-US" sz="2000" dirty="0"/>
          </a:p>
        </p:txBody>
      </p:sp>
      <p:sp>
        <p:nvSpPr>
          <p:cNvPr id="28" name="テキスト ボックス 27"/>
          <p:cNvSpPr txBox="1"/>
          <p:nvPr/>
        </p:nvSpPr>
        <p:spPr>
          <a:xfrm>
            <a:off x="4315020" y="4484689"/>
            <a:ext cx="1139739" cy="475074"/>
          </a:xfrm>
          <a:prstGeom prst="rect">
            <a:avLst/>
          </a:prstGeom>
          <a:noFill/>
        </p:spPr>
        <p:txBody>
          <a:bodyPr wrap="square" rtlCol="0">
            <a:spAutoFit/>
          </a:bodyPr>
          <a:lstStyle/>
          <a:p>
            <a:pPr algn="ctr"/>
            <a:r>
              <a:rPr lang="ja-JP" altLang="en-US" sz="2000" dirty="0" smtClean="0"/>
              <a:t>担当</a:t>
            </a:r>
            <a:r>
              <a:rPr lang="ja-JP" altLang="en-US" sz="2000" dirty="0"/>
              <a:t>係</a:t>
            </a:r>
            <a:endParaRPr kumimoji="1" lang="ja-JP" altLang="en-US" sz="2000" dirty="0"/>
          </a:p>
        </p:txBody>
      </p:sp>
      <p:sp>
        <p:nvSpPr>
          <p:cNvPr id="29" name="上矢印 28"/>
          <p:cNvSpPr/>
          <p:nvPr/>
        </p:nvSpPr>
        <p:spPr>
          <a:xfrm>
            <a:off x="4721409" y="3080197"/>
            <a:ext cx="326961" cy="311158"/>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0" name="上矢印 29"/>
          <p:cNvSpPr/>
          <p:nvPr/>
        </p:nvSpPr>
        <p:spPr>
          <a:xfrm>
            <a:off x="4721409" y="1495670"/>
            <a:ext cx="326961" cy="277257"/>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1" name="上矢印 30"/>
          <p:cNvSpPr/>
          <p:nvPr/>
        </p:nvSpPr>
        <p:spPr>
          <a:xfrm>
            <a:off x="4721409" y="2238148"/>
            <a:ext cx="326961" cy="297368"/>
          </a:xfrm>
          <a:prstGeom prst="up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2" name="下矢印 31"/>
          <p:cNvSpPr/>
          <p:nvPr/>
        </p:nvSpPr>
        <p:spPr>
          <a:xfrm>
            <a:off x="4715845" y="4139380"/>
            <a:ext cx="338088" cy="318209"/>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3" name="下矢印 32"/>
          <p:cNvSpPr/>
          <p:nvPr/>
        </p:nvSpPr>
        <p:spPr>
          <a:xfrm>
            <a:off x="4715845" y="5057277"/>
            <a:ext cx="338088" cy="20783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34" name="下矢印 33"/>
          <p:cNvSpPr/>
          <p:nvPr/>
        </p:nvSpPr>
        <p:spPr>
          <a:xfrm>
            <a:off x="4715845" y="5846695"/>
            <a:ext cx="338088" cy="207835"/>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cxnSp>
        <p:nvCxnSpPr>
          <p:cNvPr id="35" name="直線矢印コネクタ 34"/>
          <p:cNvCxnSpPr/>
          <p:nvPr/>
        </p:nvCxnSpPr>
        <p:spPr>
          <a:xfrm>
            <a:off x="6639206" y="3088338"/>
            <a:ext cx="0" cy="12131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H="1" flipV="1">
            <a:off x="6259686" y="3174276"/>
            <a:ext cx="20542" cy="118263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p:nvPr/>
        </p:nvCxnSpPr>
        <p:spPr>
          <a:xfrm flipV="1">
            <a:off x="7095916" y="2124058"/>
            <a:ext cx="595294" cy="70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V="1">
            <a:off x="7044775" y="5299301"/>
            <a:ext cx="595294" cy="707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7083722" y="2403503"/>
            <a:ext cx="6074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7015463" y="5644974"/>
            <a:ext cx="60748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834575" y="2053833"/>
            <a:ext cx="771828" cy="475074"/>
          </a:xfrm>
          <a:prstGeom prst="rect">
            <a:avLst/>
          </a:prstGeom>
          <a:noFill/>
        </p:spPr>
        <p:txBody>
          <a:bodyPr wrap="square" rtlCol="0">
            <a:spAutoFit/>
          </a:bodyPr>
          <a:lstStyle/>
          <a:p>
            <a:r>
              <a:rPr kumimoji="1" lang="ja-JP" altLang="en-US" sz="2000" dirty="0" smtClean="0"/>
              <a:t>住民</a:t>
            </a:r>
            <a:endParaRPr kumimoji="1" lang="ja-JP" altLang="en-US" sz="2000" dirty="0"/>
          </a:p>
        </p:txBody>
      </p:sp>
      <p:sp>
        <p:nvSpPr>
          <p:cNvPr id="42" name="テキスト ボックス 41"/>
          <p:cNvSpPr txBox="1"/>
          <p:nvPr/>
        </p:nvSpPr>
        <p:spPr>
          <a:xfrm>
            <a:off x="7469953" y="2651394"/>
            <a:ext cx="1275750" cy="475074"/>
          </a:xfrm>
          <a:prstGeom prst="rect">
            <a:avLst/>
          </a:prstGeom>
          <a:noFill/>
        </p:spPr>
        <p:txBody>
          <a:bodyPr wrap="square" rtlCol="0">
            <a:spAutoFit/>
          </a:bodyPr>
          <a:lstStyle/>
          <a:p>
            <a:r>
              <a:rPr kumimoji="1" lang="ja-JP" altLang="en-US" sz="2000" dirty="0" smtClean="0"/>
              <a:t>関係機関</a:t>
            </a:r>
            <a:endParaRPr kumimoji="1" lang="ja-JP" altLang="en-US" sz="2000" dirty="0"/>
          </a:p>
        </p:txBody>
      </p:sp>
      <p:sp>
        <p:nvSpPr>
          <p:cNvPr id="43" name="テキスト ボックス 42"/>
          <p:cNvSpPr txBox="1"/>
          <p:nvPr/>
        </p:nvSpPr>
        <p:spPr>
          <a:xfrm>
            <a:off x="7691210" y="4902814"/>
            <a:ext cx="1144623" cy="840515"/>
          </a:xfrm>
          <a:prstGeom prst="rect">
            <a:avLst/>
          </a:prstGeom>
          <a:noFill/>
        </p:spPr>
        <p:txBody>
          <a:bodyPr wrap="square" rtlCol="0">
            <a:spAutoFit/>
          </a:bodyPr>
          <a:lstStyle/>
          <a:p>
            <a:r>
              <a:rPr kumimoji="1" lang="ja-JP" altLang="en-US" sz="2000" dirty="0" smtClean="0"/>
              <a:t>他の</a:t>
            </a:r>
            <a:endParaRPr kumimoji="1" lang="en-US" altLang="ja-JP" sz="2000" dirty="0" smtClean="0"/>
          </a:p>
          <a:p>
            <a:r>
              <a:rPr kumimoji="1" lang="ja-JP" altLang="en-US" sz="2000" dirty="0" smtClean="0"/>
              <a:t>市町村</a:t>
            </a:r>
            <a:endParaRPr kumimoji="1" lang="ja-JP" altLang="en-US" sz="2000" dirty="0"/>
          </a:p>
        </p:txBody>
      </p:sp>
      <p:sp>
        <p:nvSpPr>
          <p:cNvPr id="44" name="テキスト ボックス 43"/>
          <p:cNvSpPr txBox="1"/>
          <p:nvPr/>
        </p:nvSpPr>
        <p:spPr>
          <a:xfrm>
            <a:off x="7550839" y="5749946"/>
            <a:ext cx="1344653" cy="475074"/>
          </a:xfrm>
          <a:prstGeom prst="rect">
            <a:avLst/>
          </a:prstGeom>
          <a:noFill/>
        </p:spPr>
        <p:txBody>
          <a:bodyPr wrap="square" rtlCol="0">
            <a:spAutoFit/>
          </a:bodyPr>
          <a:lstStyle/>
          <a:p>
            <a:r>
              <a:rPr kumimoji="1" lang="ja-JP" altLang="en-US" sz="2000" dirty="0" smtClean="0"/>
              <a:t>関係機関</a:t>
            </a:r>
            <a:endParaRPr kumimoji="1" lang="ja-JP" altLang="en-US" sz="2000" dirty="0"/>
          </a:p>
        </p:txBody>
      </p:sp>
      <p:sp>
        <p:nvSpPr>
          <p:cNvPr id="47" name="右カーブ矢印 46"/>
          <p:cNvSpPr/>
          <p:nvPr/>
        </p:nvSpPr>
        <p:spPr>
          <a:xfrm flipV="1">
            <a:off x="1306285" y="1894114"/>
            <a:ext cx="1132118" cy="4169228"/>
          </a:xfrm>
          <a:prstGeom prst="curv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円/楕円 14"/>
          <p:cNvSpPr/>
          <p:nvPr/>
        </p:nvSpPr>
        <p:spPr>
          <a:xfrm>
            <a:off x="2228691" y="5587717"/>
            <a:ext cx="1320900" cy="70811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FF0000"/>
              </a:solidFill>
            </a:endParaRPr>
          </a:p>
          <a:p>
            <a:pPr algn="ctr"/>
            <a:endParaRPr kumimoji="1" lang="ja-JP" altLang="en-US" sz="1600" dirty="0"/>
          </a:p>
        </p:txBody>
      </p:sp>
      <p:sp>
        <p:nvSpPr>
          <p:cNvPr id="45" name="円/楕円 44"/>
          <p:cNvSpPr/>
          <p:nvPr/>
        </p:nvSpPr>
        <p:spPr>
          <a:xfrm>
            <a:off x="2379761" y="5671546"/>
            <a:ext cx="1023468" cy="540460"/>
          </a:xfrm>
          <a:prstGeom prst="ellipse">
            <a:avLst/>
          </a:prstGeom>
          <a:solidFill>
            <a:srgbClr val="FF99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6" name="テキスト ボックス 45"/>
          <p:cNvSpPr txBox="1"/>
          <p:nvPr/>
        </p:nvSpPr>
        <p:spPr>
          <a:xfrm>
            <a:off x="2534086" y="5754682"/>
            <a:ext cx="846102" cy="475074"/>
          </a:xfrm>
          <a:prstGeom prst="rect">
            <a:avLst/>
          </a:prstGeom>
          <a:noFill/>
        </p:spPr>
        <p:txBody>
          <a:bodyPr wrap="square" rtlCol="0">
            <a:spAutoFit/>
          </a:bodyPr>
          <a:lstStyle/>
          <a:p>
            <a:r>
              <a:rPr kumimoji="1" lang="ja-JP" altLang="en-US" sz="2000" dirty="0" smtClean="0"/>
              <a:t>所長</a:t>
            </a:r>
            <a:endParaRPr kumimoji="1" lang="ja-JP" altLang="en-US" sz="2000" dirty="0"/>
          </a:p>
        </p:txBody>
      </p:sp>
      <p:pic>
        <p:nvPicPr>
          <p:cNvPr id="3" name="4-7-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480425" y="6223000"/>
            <a:ext cx="487363" cy="487363"/>
          </a:xfrm>
          <a:prstGeom prst="rect">
            <a:avLst/>
          </a:prstGeom>
        </p:spPr>
      </p:pic>
      <p:pic>
        <p:nvPicPr>
          <p:cNvPr id="48" name="4-7-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480425" y="6223000"/>
            <a:ext cx="487363" cy="487363"/>
          </a:xfrm>
          <a:prstGeom prst="rect">
            <a:avLst/>
          </a:prstGeom>
        </p:spPr>
      </p:pic>
      <p:pic>
        <p:nvPicPr>
          <p:cNvPr id="49" name="4-7-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480425" y="6223000"/>
            <a:ext cx="487363" cy="487363"/>
          </a:xfrm>
          <a:prstGeom prst="rect">
            <a:avLst/>
          </a:prstGeom>
        </p:spPr>
      </p:pic>
      <p:pic>
        <p:nvPicPr>
          <p:cNvPr id="50" name="4-7-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480425" y="6223000"/>
            <a:ext cx="487363" cy="487363"/>
          </a:xfrm>
          <a:prstGeom prst="rect">
            <a:avLst/>
          </a:prstGeom>
        </p:spPr>
      </p:pic>
    </p:spTree>
    <p:extLst>
      <p:ext uri="{BB962C8B-B14F-4D97-AF65-F5344CB8AC3E}">
        <p14:creationId xmlns:p14="http://schemas.microsoft.com/office/powerpoint/2010/main" val="450448166"/>
      </p:ext>
    </p:extLst>
  </p:cSld>
  <p:clrMapOvr>
    <a:masterClrMapping/>
  </p:clrMapOvr>
  <mc:AlternateContent xmlns:mc="http://schemas.openxmlformats.org/markup-compatibility/2006" xmlns:p14="http://schemas.microsoft.com/office/powerpoint/2010/main">
    <mc:Choice Requires="p14">
      <p:transition spd="slow" p14:dur="2000" advTm="62742"/>
    </mc:Choice>
    <mc:Fallback xmlns="">
      <p:transition spd="slow" advTm="62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631" fill="hold"/>
                                        <p:tgtEl>
                                          <p:spTgt spid="3"/>
                                        </p:tgtEl>
                                      </p:cBhvr>
                                    </p:cmd>
                                  </p:childTnLst>
                                </p:cTn>
                              </p:par>
                            </p:childTnLst>
                          </p:cTn>
                        </p:par>
                        <p:par>
                          <p:cTn id="7" fill="hold">
                            <p:stCondLst>
                              <p:cond delay="12631"/>
                            </p:stCondLst>
                            <p:childTnLst>
                              <p:par>
                                <p:cTn id="8" presetID="1" presetClass="mediacall" presetSubtype="0" fill="hold" nodeType="afterEffect">
                                  <p:stCondLst>
                                    <p:cond delay="0"/>
                                  </p:stCondLst>
                                  <p:childTnLst>
                                    <p:cmd type="call" cmd="playFrom(0.0)">
                                      <p:cBhvr>
                                        <p:cTn id="9" dur="22104" fill="hold"/>
                                        <p:tgtEl>
                                          <p:spTgt spid="48"/>
                                        </p:tgtEl>
                                      </p:cBhvr>
                                    </p:cmd>
                                  </p:childTnLst>
                                </p:cTn>
                              </p:par>
                              <p:par>
                                <p:cTn id="10" presetID="10" presetClass="entr" presetSubtype="0" fill="hold" grpId="0" nodeType="withEffect">
                                  <p:stCondLst>
                                    <p:cond delay="1000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par>
                          <p:cTn id="13" fill="hold">
                            <p:stCondLst>
                              <p:cond delay="34735"/>
                            </p:stCondLst>
                            <p:childTnLst>
                              <p:par>
                                <p:cTn id="14" presetID="1" presetClass="mediacall" presetSubtype="0" fill="hold" nodeType="afterEffect">
                                  <p:stCondLst>
                                    <p:cond delay="0"/>
                                  </p:stCondLst>
                                  <p:childTnLst>
                                    <p:cmd type="call" cmd="playFrom(0.0)">
                                      <p:cBhvr>
                                        <p:cTn id="15" dur="19365" fill="hold"/>
                                        <p:tgtEl>
                                          <p:spTgt spid="49"/>
                                        </p:tgtEl>
                                      </p:cBhvr>
                                    </p:cmd>
                                  </p:childTnLst>
                                </p:cTn>
                              </p:par>
                            </p:childTnLst>
                          </p:cTn>
                        </p:par>
                        <p:par>
                          <p:cTn id="16" fill="hold">
                            <p:stCondLst>
                              <p:cond delay="54100"/>
                            </p:stCondLst>
                            <p:childTnLst>
                              <p:par>
                                <p:cTn id="17" presetID="1" presetClass="mediacall" presetSubtype="0" fill="hold" nodeType="afterEffect">
                                  <p:stCondLst>
                                    <p:cond delay="0"/>
                                  </p:stCondLst>
                                  <p:childTnLst>
                                    <p:cmd type="call" cmd="playFrom(0.0)">
                                      <p:cBhvr>
                                        <p:cTn id="18" dur="8173" fill="hold"/>
                                        <p:tgtEl>
                                          <p:spTgt spid="5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3"/>
                </p:tgtEl>
              </p:cMediaNode>
            </p:audio>
            <p:audio>
              <p:cMediaNode vol="80000">
                <p:cTn id="20" fill="hold" display="0">
                  <p:stCondLst>
                    <p:cond delay="indefinite"/>
                  </p:stCondLst>
                  <p:endCondLst>
                    <p:cond evt="onStopAudio" delay="0">
                      <p:tgtEl>
                        <p:sldTgt/>
                      </p:tgtEl>
                    </p:cond>
                  </p:endCondLst>
                </p:cTn>
                <p:tgtEl>
                  <p:spTgt spid="48"/>
                </p:tgtEl>
              </p:cMediaNode>
            </p:audio>
            <p:audio>
              <p:cMediaNode vol="80000">
                <p:cTn id="21" fill="hold" display="0">
                  <p:stCondLst>
                    <p:cond delay="indefinite"/>
                  </p:stCondLst>
                  <p:endCondLst>
                    <p:cond evt="onStopAudio" delay="0">
                      <p:tgtEl>
                        <p:sldTgt/>
                      </p:tgtEl>
                    </p:cond>
                  </p:endCondLst>
                </p:cTn>
                <p:tgtEl>
                  <p:spTgt spid="49"/>
                </p:tgtEl>
              </p:cMediaNode>
            </p:audio>
            <p:audio>
              <p:cMediaNode vol="80000">
                <p:cTn id="22" fill="hold" display="0">
                  <p:stCondLst>
                    <p:cond delay="indefinite"/>
                  </p:stCondLst>
                  <p:endCondLst>
                    <p:cond evt="onStopAudio" delay="0">
                      <p:tgtEl>
                        <p:sldTgt/>
                      </p:tgtEl>
                    </p:cond>
                  </p:endCondLst>
                </p:cTn>
                <p:tgtEl>
                  <p:spTgt spid="50"/>
                </p:tgtEl>
              </p:cMediaNode>
            </p:audio>
          </p:childTnLst>
        </p:cTn>
      </p:par>
    </p:tnLst>
    <p:bldLst>
      <p:bldP spid="47" grpId="0" animBg="1"/>
    </p:bldLst>
  </p:timing>
  <p:extLst>
    <p:ext uri="{E180D4A7-C9FB-4DFB-919C-405C955672EB}">
      <p14:showEvtLst xmlns:p14="http://schemas.microsoft.com/office/powerpoint/2010/main">
        <p14:playEvt time="0" objId="3"/>
        <p14:playEvt time="12631" objId="48"/>
        <p14:stopEvt time="12744" objId="3"/>
        <p14:playEvt time="34736" objId="49"/>
        <p14:stopEvt time="34778" objId="48"/>
        <p14:playEvt time="54100" objId="50"/>
        <p14:stopEvt time="54147" objId="49"/>
        <p14:stopEvt time="62325" objId="50"/>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3374"/>
            <a:ext cx="8229600" cy="1143000"/>
          </a:xfrm>
        </p:spPr>
        <p:txBody>
          <a:bodyPr>
            <a:noAutofit/>
          </a:bodyPr>
          <a:lstStyle/>
          <a:p>
            <a:r>
              <a:rPr lang="ja-JP" altLang="en-US" sz="3600" dirty="0" smtClean="0">
                <a:solidFill>
                  <a:srgbClr val="FF0000"/>
                </a:solidFill>
              </a:rPr>
              <a:t>保健所の専門職の役割</a:t>
            </a:r>
            <a:endParaRPr kumimoji="1" lang="ja-JP" altLang="en-US" sz="3600" dirty="0">
              <a:solidFill>
                <a:srgbClr val="FF0000"/>
              </a:solidFill>
            </a:endParaRPr>
          </a:p>
        </p:txBody>
      </p:sp>
      <p:sp>
        <p:nvSpPr>
          <p:cNvPr id="4" name="コンテンツ プレースホルダー 3"/>
          <p:cNvSpPr>
            <a:spLocks noGrp="1"/>
          </p:cNvSpPr>
          <p:nvPr>
            <p:ph idx="1"/>
          </p:nvPr>
        </p:nvSpPr>
        <p:spPr>
          <a:xfrm>
            <a:off x="457200" y="957926"/>
            <a:ext cx="8229600" cy="5867416"/>
          </a:xfrm>
        </p:spPr>
        <p:txBody>
          <a:bodyPr>
            <a:noAutofit/>
          </a:bodyPr>
          <a:lstStyle/>
          <a:p>
            <a:pPr>
              <a:lnSpc>
                <a:spcPts val="3600"/>
              </a:lnSpc>
            </a:pPr>
            <a:r>
              <a:rPr lang="ja-JP" altLang="en-US" sz="2800" dirty="0" smtClean="0">
                <a:solidFill>
                  <a:srgbClr val="0000FF"/>
                </a:solidFill>
              </a:rPr>
              <a:t>市町村との関わりが最も深い保健師</a:t>
            </a:r>
            <a:r>
              <a:rPr lang="ja-JP" altLang="en-US" sz="2800" dirty="0">
                <a:solidFill>
                  <a:srgbClr val="0000FF"/>
                </a:solidFill>
              </a:rPr>
              <a:t>・</a:t>
            </a:r>
            <a:r>
              <a:rPr lang="ja-JP" altLang="en-US" sz="2800" dirty="0" smtClean="0">
                <a:solidFill>
                  <a:srgbClr val="0000FF"/>
                </a:solidFill>
              </a:rPr>
              <a:t>栄養士は，</a:t>
            </a:r>
            <a:r>
              <a:rPr lang="ja-JP" altLang="en-US" sz="2800" dirty="0">
                <a:solidFill>
                  <a:srgbClr val="0000FF"/>
                </a:solidFill>
              </a:rPr>
              <a:t>「住民組織」</a:t>
            </a:r>
            <a:r>
              <a:rPr lang="ja-JP" altLang="en-US" sz="2800" dirty="0" smtClean="0">
                <a:solidFill>
                  <a:srgbClr val="0000FF"/>
                </a:solidFill>
              </a:rPr>
              <a:t>の重要な</a:t>
            </a:r>
            <a:r>
              <a:rPr lang="ja-JP" altLang="en-US" sz="2800" dirty="0">
                <a:solidFill>
                  <a:srgbClr val="0000FF"/>
                </a:solidFill>
              </a:rPr>
              <a:t>役割を</a:t>
            </a:r>
            <a:r>
              <a:rPr lang="ja-JP" altLang="en-US" sz="2800" dirty="0" smtClean="0">
                <a:solidFill>
                  <a:srgbClr val="0000FF"/>
                </a:solidFill>
              </a:rPr>
              <a:t>認識する。</a:t>
            </a:r>
            <a:endParaRPr lang="en-US" altLang="ja-JP" sz="2800" dirty="0" smtClean="0">
              <a:solidFill>
                <a:srgbClr val="0000FF"/>
              </a:solidFill>
            </a:endParaRPr>
          </a:p>
          <a:p>
            <a:pPr>
              <a:lnSpc>
                <a:spcPts val="3600"/>
              </a:lnSpc>
            </a:pPr>
            <a:r>
              <a:rPr lang="ja-JP" altLang="en-US" sz="2800" dirty="0" smtClean="0">
                <a:solidFill>
                  <a:srgbClr val="0000FF"/>
                </a:solidFill>
              </a:rPr>
              <a:t>管内</a:t>
            </a:r>
            <a:r>
              <a:rPr lang="ja-JP" altLang="en-US" sz="2800" dirty="0">
                <a:solidFill>
                  <a:srgbClr val="0000FF"/>
                </a:solidFill>
              </a:rPr>
              <a:t>の市町村へ情報を提供するため，関係資料や事例等を収集し，必要に応じて，</a:t>
            </a:r>
            <a:r>
              <a:rPr lang="ja-JP" altLang="en-US" sz="2800" dirty="0" smtClean="0">
                <a:solidFill>
                  <a:srgbClr val="0000FF"/>
                </a:solidFill>
                <a:effectLst>
                  <a:outerShdw blurRad="38100" dist="38100" dir="2700000" algn="tl">
                    <a:srgbClr val="000000">
                      <a:alpha val="43137"/>
                    </a:srgbClr>
                  </a:outerShdw>
                </a:effectLst>
              </a:rPr>
              <a:t>先進地についての</a:t>
            </a:r>
            <a:r>
              <a:rPr lang="ja-JP" altLang="en-US" sz="2800" dirty="0">
                <a:solidFill>
                  <a:srgbClr val="0000FF"/>
                </a:solidFill>
                <a:effectLst>
                  <a:outerShdw blurRad="38100" dist="38100" dir="2700000" algn="tl">
                    <a:srgbClr val="000000">
                      <a:alpha val="43137"/>
                    </a:srgbClr>
                  </a:outerShdw>
                </a:effectLst>
              </a:rPr>
              <a:t>文献や専門家などの情報</a:t>
            </a:r>
            <a:r>
              <a:rPr lang="ja-JP" altLang="en-US" sz="2800" dirty="0">
                <a:solidFill>
                  <a:srgbClr val="0000FF"/>
                </a:solidFill>
              </a:rPr>
              <a:t>を収集して</a:t>
            </a:r>
            <a:r>
              <a:rPr lang="ja-JP" altLang="en-US" sz="2800" dirty="0" smtClean="0">
                <a:solidFill>
                  <a:srgbClr val="0000FF"/>
                </a:solidFill>
              </a:rPr>
              <a:t>おく。</a:t>
            </a:r>
            <a:endParaRPr lang="en-US" altLang="ja-JP" sz="2800" dirty="0" smtClean="0">
              <a:solidFill>
                <a:srgbClr val="0000FF"/>
              </a:solidFill>
            </a:endParaRPr>
          </a:p>
          <a:p>
            <a:pPr>
              <a:lnSpc>
                <a:spcPts val="3600"/>
              </a:lnSpc>
            </a:pPr>
            <a:r>
              <a:rPr lang="ja-JP" altLang="en-US" sz="2800" dirty="0" smtClean="0">
                <a:solidFill>
                  <a:srgbClr val="0000FF"/>
                </a:solidFill>
              </a:rPr>
              <a:t>とりわけ</a:t>
            </a:r>
            <a:r>
              <a:rPr lang="ja-JP" altLang="en-US" sz="2800" dirty="0">
                <a:solidFill>
                  <a:srgbClr val="0000FF"/>
                </a:solidFill>
              </a:rPr>
              <a:t>，「</a:t>
            </a:r>
            <a:r>
              <a:rPr lang="ja-JP" altLang="en-US" sz="2800" dirty="0">
                <a:solidFill>
                  <a:srgbClr val="0000FF"/>
                </a:solidFill>
                <a:effectLst>
                  <a:outerShdw blurRad="38100" dist="38100" dir="2700000" algn="tl">
                    <a:srgbClr val="000000">
                      <a:alpha val="43137"/>
                    </a:srgbClr>
                  </a:outerShdw>
                </a:effectLst>
              </a:rPr>
              <a:t>地区組織診断</a:t>
            </a:r>
            <a:r>
              <a:rPr lang="ja-JP" altLang="en-US" sz="2800" dirty="0" smtClean="0">
                <a:solidFill>
                  <a:srgbClr val="0000FF"/>
                </a:solidFill>
              </a:rPr>
              <a:t>」     は</a:t>
            </a:r>
            <a:r>
              <a:rPr lang="ja-JP" altLang="en-US" sz="2800" dirty="0">
                <a:solidFill>
                  <a:srgbClr val="0000FF"/>
                </a:solidFill>
              </a:rPr>
              <a:t>，今後の育成支援に大きな影響を及ぼすため，詳細に分析して</a:t>
            </a:r>
            <a:r>
              <a:rPr lang="ja-JP" altLang="en-US" sz="2800" dirty="0" smtClean="0">
                <a:solidFill>
                  <a:srgbClr val="0000FF"/>
                </a:solidFill>
              </a:rPr>
              <a:t>おく。 </a:t>
            </a:r>
            <a:endParaRPr lang="ja-JP" altLang="en-US" sz="2800" dirty="0">
              <a:solidFill>
                <a:srgbClr val="0000FF"/>
              </a:solidFill>
            </a:endParaRPr>
          </a:p>
          <a:p>
            <a:pPr>
              <a:lnSpc>
                <a:spcPts val="3600"/>
              </a:lnSpc>
            </a:pPr>
            <a:r>
              <a:rPr lang="ja-JP" altLang="en-US" sz="2800" dirty="0" smtClean="0">
                <a:solidFill>
                  <a:srgbClr val="0000FF"/>
                </a:solidFill>
              </a:rPr>
              <a:t>市町村の公衆衛生活動を把握し，</a:t>
            </a:r>
            <a:r>
              <a:rPr lang="ja-JP" altLang="en-US" sz="2800" dirty="0">
                <a:solidFill>
                  <a:srgbClr val="0000FF"/>
                </a:solidFill>
              </a:rPr>
              <a:t>組織育成の導入あるいは</a:t>
            </a:r>
            <a:r>
              <a:rPr lang="ja-JP" altLang="en-US" sz="2800" dirty="0">
                <a:solidFill>
                  <a:srgbClr val="0000FF"/>
                </a:solidFill>
                <a:effectLst>
                  <a:outerShdw blurRad="38100" dist="38100" dir="2700000" algn="tl">
                    <a:srgbClr val="000000">
                      <a:alpha val="43137"/>
                    </a:srgbClr>
                  </a:outerShdw>
                </a:effectLst>
              </a:rPr>
              <a:t>活動</a:t>
            </a:r>
            <a:r>
              <a:rPr lang="ja-JP" altLang="en-US" sz="2800" dirty="0" smtClean="0">
                <a:solidFill>
                  <a:srgbClr val="0000FF"/>
                </a:solidFill>
                <a:effectLst>
                  <a:outerShdw blurRad="38100" dist="38100" dir="2700000" algn="tl">
                    <a:srgbClr val="000000">
                      <a:alpha val="43137"/>
                    </a:srgbClr>
                  </a:outerShdw>
                </a:effectLst>
              </a:rPr>
              <a:t>支援の</a:t>
            </a:r>
            <a:r>
              <a:rPr lang="ja-JP" altLang="en-US" sz="2800" dirty="0">
                <a:solidFill>
                  <a:srgbClr val="0000FF"/>
                </a:solidFill>
                <a:effectLst>
                  <a:outerShdw blurRad="38100" dist="38100" dir="2700000" algn="tl">
                    <a:srgbClr val="000000">
                      <a:alpha val="43137"/>
                    </a:srgbClr>
                  </a:outerShdw>
                </a:effectLst>
              </a:rPr>
              <a:t>タイミング</a:t>
            </a:r>
            <a:r>
              <a:rPr lang="ja-JP" altLang="en-US" sz="2800" dirty="0">
                <a:solidFill>
                  <a:srgbClr val="0000FF"/>
                </a:solidFill>
              </a:rPr>
              <a:t>を</a:t>
            </a:r>
            <a:r>
              <a:rPr lang="ja-JP" altLang="en-US" sz="2800" dirty="0" smtClean="0">
                <a:solidFill>
                  <a:srgbClr val="0000FF"/>
                </a:solidFill>
              </a:rPr>
              <a:t>計る。</a:t>
            </a:r>
            <a:endParaRPr lang="en-US" altLang="ja-JP" sz="2800" dirty="0" smtClean="0">
              <a:solidFill>
                <a:srgbClr val="0000FF"/>
              </a:solidFill>
            </a:endParaRPr>
          </a:p>
          <a:p>
            <a:pPr>
              <a:lnSpc>
                <a:spcPts val="3600"/>
              </a:lnSpc>
            </a:pPr>
            <a:r>
              <a:rPr lang="ja-JP" altLang="en-US" sz="2800" dirty="0" smtClean="0">
                <a:solidFill>
                  <a:srgbClr val="0000FF"/>
                </a:solidFill>
              </a:rPr>
              <a:t>日頃から</a:t>
            </a:r>
            <a:r>
              <a:rPr lang="ja-JP" altLang="en-US" sz="2800" dirty="0" smtClean="0">
                <a:solidFill>
                  <a:srgbClr val="0000FF"/>
                </a:solidFill>
                <a:effectLst>
                  <a:outerShdw blurRad="38100" dist="38100" dir="2700000" algn="tl">
                    <a:srgbClr val="000000">
                      <a:alpha val="43137"/>
                    </a:srgbClr>
                  </a:outerShdw>
                </a:effectLst>
              </a:rPr>
              <a:t>，住民</a:t>
            </a:r>
            <a:r>
              <a:rPr lang="ja-JP" altLang="en-US" sz="2800" dirty="0">
                <a:solidFill>
                  <a:srgbClr val="0000FF"/>
                </a:solidFill>
                <a:effectLst>
                  <a:outerShdw blurRad="38100" dist="38100" dir="2700000" algn="tl">
                    <a:srgbClr val="000000">
                      <a:alpha val="43137"/>
                    </a:srgbClr>
                  </a:outerShdw>
                </a:effectLst>
              </a:rPr>
              <a:t>組織育成の指導者専門研修</a:t>
            </a:r>
            <a:r>
              <a:rPr lang="ja-JP" altLang="en-US" sz="2800" dirty="0">
                <a:solidFill>
                  <a:srgbClr val="0000FF"/>
                </a:solidFill>
              </a:rPr>
              <a:t>などに積極的に参加し，市町村での育成支援に即応できる体制を築いて</a:t>
            </a:r>
            <a:r>
              <a:rPr lang="ja-JP" altLang="en-US" sz="2800" dirty="0" smtClean="0">
                <a:solidFill>
                  <a:srgbClr val="0000FF"/>
                </a:solidFill>
              </a:rPr>
              <a:t>おく。</a:t>
            </a:r>
            <a:endParaRPr kumimoji="1" lang="ja-JP" altLang="en-US" sz="2800" dirty="0">
              <a:solidFill>
                <a:srgbClr val="0000FF"/>
              </a:solidFill>
            </a:endParaRPr>
          </a:p>
        </p:txBody>
      </p:sp>
      <p:sp>
        <p:nvSpPr>
          <p:cNvPr id="2" name="テキスト ボックス 1"/>
          <p:cNvSpPr txBox="1"/>
          <p:nvPr/>
        </p:nvSpPr>
        <p:spPr>
          <a:xfrm>
            <a:off x="5056403" y="6412466"/>
            <a:ext cx="3558988" cy="461665"/>
          </a:xfrm>
          <a:prstGeom prst="rect">
            <a:avLst/>
          </a:prstGeom>
          <a:noFill/>
        </p:spPr>
        <p:txBody>
          <a:bodyPr wrap="none" rtlCol="0">
            <a:spAutoFit/>
          </a:bodyPr>
          <a:lstStyle/>
          <a:p>
            <a:r>
              <a:rPr kumimoji="1" lang="en-US" altLang="ja-JP" sz="2400" dirty="0" smtClean="0">
                <a:solidFill>
                  <a:srgbClr val="FF33CC"/>
                </a:solidFill>
                <a:latin typeface="+mj-ea"/>
                <a:ea typeface="+mj-ea"/>
              </a:rPr>
              <a:t>※</a:t>
            </a:r>
            <a:r>
              <a:rPr kumimoji="1" lang="ja-JP" altLang="en-US" sz="2400" dirty="0" smtClean="0">
                <a:solidFill>
                  <a:srgbClr val="FF33CC"/>
                </a:solidFill>
                <a:latin typeface="+mj-ea"/>
                <a:ea typeface="+mj-ea"/>
              </a:rPr>
              <a:t> 「手引き」</a:t>
            </a:r>
            <a:r>
              <a:rPr kumimoji="1" lang="en-US" altLang="ja-JP" sz="2400" dirty="0" smtClean="0">
                <a:solidFill>
                  <a:srgbClr val="FF33CC"/>
                </a:solidFill>
                <a:latin typeface="+mj-ea"/>
                <a:ea typeface="+mj-ea"/>
              </a:rPr>
              <a:t>61</a:t>
            </a:r>
            <a:r>
              <a:rPr kumimoji="1" lang="ja-JP" altLang="en-US" sz="2400" dirty="0" smtClean="0">
                <a:solidFill>
                  <a:srgbClr val="FF33CC"/>
                </a:solidFill>
                <a:latin typeface="+mj-ea"/>
                <a:ea typeface="+mj-ea"/>
              </a:rPr>
              <a:t>～</a:t>
            </a:r>
            <a:r>
              <a:rPr kumimoji="1" lang="en-US" altLang="ja-JP" sz="2400" dirty="0" smtClean="0">
                <a:solidFill>
                  <a:srgbClr val="FF33CC"/>
                </a:solidFill>
                <a:latin typeface="+mj-ea"/>
                <a:ea typeface="+mj-ea"/>
              </a:rPr>
              <a:t>66</a:t>
            </a:r>
            <a:r>
              <a:rPr kumimoji="1" lang="ja-JP" altLang="en-US" sz="2400" dirty="0" smtClean="0">
                <a:solidFill>
                  <a:srgbClr val="FF33CC"/>
                </a:solidFill>
                <a:latin typeface="+mj-ea"/>
                <a:ea typeface="+mj-ea"/>
              </a:rPr>
              <a:t>ページ</a:t>
            </a:r>
            <a:endParaRPr kumimoji="1" lang="ja-JP" altLang="en-US" sz="2400" dirty="0">
              <a:solidFill>
                <a:srgbClr val="FF33CC"/>
              </a:solidFill>
              <a:latin typeface="+mj-ea"/>
              <a:ea typeface="+mj-ea"/>
            </a:endParaRPr>
          </a:p>
        </p:txBody>
      </p:sp>
      <p:sp>
        <p:nvSpPr>
          <p:cNvPr id="5" name="正方形/長方形 4"/>
          <p:cNvSpPr/>
          <p:nvPr/>
        </p:nvSpPr>
        <p:spPr>
          <a:xfrm>
            <a:off x="4821463" y="3364080"/>
            <a:ext cx="441146" cy="400110"/>
          </a:xfrm>
          <a:prstGeom prst="rect">
            <a:avLst/>
          </a:prstGeom>
        </p:spPr>
        <p:txBody>
          <a:bodyPr wrap="none">
            <a:spAutoFit/>
          </a:bodyPr>
          <a:lstStyle/>
          <a:p>
            <a:r>
              <a:rPr lang="en-US" altLang="ja-JP" sz="2000" dirty="0">
                <a:solidFill>
                  <a:srgbClr val="FF33CC"/>
                </a:solidFill>
                <a:latin typeface="+mj-ea"/>
              </a:rPr>
              <a:t>※</a:t>
            </a:r>
            <a:endParaRPr lang="ja-JP" altLang="en-US" sz="2000" dirty="0">
              <a:solidFill>
                <a:srgbClr val="FF33CC"/>
              </a:solidFill>
            </a:endParaRPr>
          </a:p>
        </p:txBody>
      </p:sp>
      <p:pic>
        <p:nvPicPr>
          <p:cNvPr id="6" name="4-8-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656637" y="6370637"/>
            <a:ext cx="487363" cy="487363"/>
          </a:xfrm>
          <a:prstGeom prst="rect">
            <a:avLst/>
          </a:prstGeom>
        </p:spPr>
      </p:pic>
      <p:pic>
        <p:nvPicPr>
          <p:cNvPr id="7" name="4-8-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8656637" y="6370637"/>
            <a:ext cx="487363" cy="487363"/>
          </a:xfrm>
          <a:prstGeom prst="rect">
            <a:avLst/>
          </a:prstGeom>
        </p:spPr>
      </p:pic>
      <p:pic>
        <p:nvPicPr>
          <p:cNvPr id="8" name="4-8-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8656637" y="6370637"/>
            <a:ext cx="487363" cy="487363"/>
          </a:xfrm>
          <a:prstGeom prst="rect">
            <a:avLst/>
          </a:prstGeom>
        </p:spPr>
      </p:pic>
      <p:pic>
        <p:nvPicPr>
          <p:cNvPr id="9" name="4-8-4.wma">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8656637" y="6370637"/>
            <a:ext cx="487363" cy="487363"/>
          </a:xfrm>
          <a:prstGeom prst="rect">
            <a:avLst/>
          </a:prstGeom>
        </p:spPr>
      </p:pic>
      <p:pic>
        <p:nvPicPr>
          <p:cNvPr id="10" name="4-8-5.wma">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8656637" y="6370637"/>
            <a:ext cx="487363" cy="487363"/>
          </a:xfrm>
          <a:prstGeom prst="rect">
            <a:avLst/>
          </a:prstGeom>
        </p:spPr>
      </p:pic>
      <p:pic>
        <p:nvPicPr>
          <p:cNvPr id="11" name="4-8-7.wma">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15"/>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2805114636"/>
      </p:ext>
    </p:extLst>
  </p:cSld>
  <p:clrMapOvr>
    <a:masterClrMapping/>
  </p:clrMapOvr>
  <mc:AlternateContent xmlns:mc="http://schemas.openxmlformats.org/markup-compatibility/2006" xmlns:p14="http://schemas.microsoft.com/office/powerpoint/2010/main">
    <mc:Choice Requires="p14">
      <p:transition spd="slow" p14:dur="2000" advTm="93095"/>
    </mc:Choice>
    <mc:Fallback xmlns="">
      <p:transition spd="slow" advTm="93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58" fill="hold"/>
                                        <p:tgtEl>
                                          <p:spTgt spid="6"/>
                                        </p:tgtEl>
                                      </p:cBhvr>
                                    </p:cmd>
                                  </p:childTnLst>
                                </p:cTn>
                              </p:par>
                            </p:childTnLst>
                          </p:cTn>
                        </p:par>
                        <p:par>
                          <p:cTn id="7" fill="hold">
                            <p:stCondLst>
                              <p:cond delay="5758"/>
                            </p:stCondLst>
                            <p:childTnLst>
                              <p:par>
                                <p:cTn id="8" presetID="1" presetClass="mediacall" presetSubtype="0" fill="hold" nodeType="afterEffect">
                                  <p:stCondLst>
                                    <p:cond delay="0"/>
                                  </p:stCondLst>
                                  <p:childTnLst>
                                    <p:cmd type="call" cmd="playFrom(0.0)">
                                      <p:cBhvr>
                                        <p:cTn id="9" dur="12027" fill="hold"/>
                                        <p:tgtEl>
                                          <p:spTgt spid="7"/>
                                        </p:tgtEl>
                                      </p:cBhvr>
                                    </p:cmd>
                                  </p:childTnLst>
                                </p:cTn>
                              </p:par>
                              <p:par>
                                <p:cTn id="10" presetID="10" presetClass="entr" presetSubtype="0" fill="hold" grpId="0" nodeType="withEffect">
                                  <p:stCondLst>
                                    <p:cond delay="100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17785"/>
                            </p:stCondLst>
                            <p:childTnLst>
                              <p:par>
                                <p:cTn id="14" presetID="1" presetClass="mediacall" presetSubtype="0" fill="hold" nodeType="afterEffect">
                                  <p:stCondLst>
                                    <p:cond delay="0"/>
                                  </p:stCondLst>
                                  <p:childTnLst>
                                    <p:cmd type="call" cmd="playFrom(0.0)">
                                      <p:cBhvr>
                                        <p:cTn id="15" dur="20154" fill="hold"/>
                                        <p:tgtEl>
                                          <p:spTgt spid="8"/>
                                        </p:tgtEl>
                                      </p:cBhvr>
                                    </p:cmd>
                                  </p:childTnLst>
                                </p:cTn>
                              </p:par>
                              <p:par>
                                <p:cTn id="16" presetID="10" presetClass="entr" presetSubtype="0" fill="hold" grpId="0" nodeType="withEffect">
                                  <p:stCondLst>
                                    <p:cond delay="100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500"/>
                                        <p:tgtEl>
                                          <p:spTgt spid="4">
                                            <p:txEl>
                                              <p:pRg st="1" end="1"/>
                                            </p:txEl>
                                          </p:spTgt>
                                        </p:tgtEl>
                                      </p:cBhvr>
                                    </p:animEffect>
                                  </p:childTnLst>
                                </p:cTn>
                              </p:par>
                            </p:childTnLst>
                          </p:cTn>
                        </p:par>
                        <p:par>
                          <p:cTn id="19" fill="hold">
                            <p:stCondLst>
                              <p:cond delay="37939"/>
                            </p:stCondLst>
                            <p:childTnLst>
                              <p:par>
                                <p:cTn id="20" presetID="1" presetClass="mediacall" presetSubtype="0" fill="hold" nodeType="afterEffect">
                                  <p:stCondLst>
                                    <p:cond delay="0"/>
                                  </p:stCondLst>
                                  <p:childTnLst>
                                    <p:cmd type="call" cmd="playFrom(0.0)">
                                      <p:cBhvr>
                                        <p:cTn id="21" dur="29674" fill="hold"/>
                                        <p:tgtEl>
                                          <p:spTgt spid="9"/>
                                        </p:tgtEl>
                                      </p:cBhvr>
                                    </p:cmd>
                                  </p:childTnLst>
                                </p:cTn>
                              </p:par>
                              <p:par>
                                <p:cTn id="22" presetID="10" presetClass="entr" presetSubtype="0" fill="hold" grpId="0" nodeType="withEffect">
                                  <p:stCondLst>
                                    <p:cond delay="100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500"/>
                                        <p:tgtEl>
                                          <p:spTgt spid="4">
                                            <p:txEl>
                                              <p:pRg st="2" end="2"/>
                                            </p:tx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67613"/>
                            </p:stCondLst>
                            <p:childTnLst>
                              <p:par>
                                <p:cTn id="32" presetID="1" presetClass="mediacall" presetSubtype="0" fill="hold" nodeType="afterEffect">
                                  <p:stCondLst>
                                    <p:cond delay="0"/>
                                  </p:stCondLst>
                                  <p:childTnLst>
                                    <p:cmd type="call" cmd="playFrom(0.0)">
                                      <p:cBhvr>
                                        <p:cTn id="33" dur="12399" fill="hold"/>
                                        <p:tgtEl>
                                          <p:spTgt spid="10"/>
                                        </p:tgtEl>
                                      </p:cBhvr>
                                    </p:cmd>
                                  </p:childTnLst>
                                </p:cTn>
                              </p:par>
                              <p:par>
                                <p:cTn id="34" presetID="10" presetClass="entr" presetSubtype="0" fill="hold" grpId="0" nodeType="withEffect">
                                  <p:stCondLst>
                                    <p:cond delay="1000"/>
                                  </p:stCondLst>
                                  <p:childTnLst>
                                    <p:set>
                                      <p:cBhvr>
                                        <p:cTn id="35" dur="1" fill="hold">
                                          <p:stCondLst>
                                            <p:cond delay="0"/>
                                          </p:stCondLst>
                                        </p:cTn>
                                        <p:tgtEl>
                                          <p:spTgt spid="4">
                                            <p:txEl>
                                              <p:pRg st="3" end="3"/>
                                            </p:txEl>
                                          </p:spTgt>
                                        </p:tgtEl>
                                        <p:attrNameLst>
                                          <p:attrName>style.visibility</p:attrName>
                                        </p:attrNameLst>
                                      </p:cBhvr>
                                      <p:to>
                                        <p:strVal val="visible"/>
                                      </p:to>
                                    </p:set>
                                    <p:animEffect transition="in" filter="fade">
                                      <p:cBhvr>
                                        <p:cTn id="36" dur="500"/>
                                        <p:tgtEl>
                                          <p:spTgt spid="4">
                                            <p:txEl>
                                              <p:pRg st="3" end="3"/>
                                            </p:txEl>
                                          </p:spTgt>
                                        </p:tgtEl>
                                      </p:cBhvr>
                                    </p:animEffect>
                                  </p:childTnLst>
                                </p:cTn>
                              </p:par>
                            </p:childTnLst>
                          </p:cTn>
                        </p:par>
                        <p:par>
                          <p:cTn id="37" fill="hold">
                            <p:stCondLst>
                              <p:cond delay="80012"/>
                            </p:stCondLst>
                            <p:childTnLst>
                              <p:par>
                                <p:cTn id="38" presetID="1" presetClass="mediacall" presetSubtype="0" fill="hold" nodeType="afterEffect">
                                  <p:stCondLst>
                                    <p:cond delay="0"/>
                                  </p:stCondLst>
                                  <p:childTnLst>
                                    <p:cmd type="call" cmd="playFrom(0.0)">
                                      <p:cBhvr>
                                        <p:cTn id="39" dur="12631" fill="hold"/>
                                        <p:tgtEl>
                                          <p:spTgt spid="11"/>
                                        </p:tgtEl>
                                      </p:cBhvr>
                                    </p:cmd>
                                  </p:childTnLst>
                                </p:cTn>
                              </p:par>
                              <p:par>
                                <p:cTn id="40" presetID="10" presetClass="entr" presetSubtype="0" fill="hold" grpId="0" nodeType="withEffect">
                                  <p:stCondLst>
                                    <p:cond delay="100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6"/>
                </p:tgtEl>
              </p:cMediaNode>
            </p:audio>
            <p:audio>
              <p:cMediaNode vol="80000">
                <p:cTn id="44" fill="hold" display="0">
                  <p:stCondLst>
                    <p:cond delay="indefinite"/>
                  </p:stCondLst>
                  <p:endCondLst>
                    <p:cond evt="onStopAudio" delay="0">
                      <p:tgtEl>
                        <p:sldTgt/>
                      </p:tgtEl>
                    </p:cond>
                  </p:endCondLst>
                </p:cTn>
                <p:tgtEl>
                  <p:spTgt spid="7"/>
                </p:tgtEl>
              </p:cMediaNode>
            </p:audio>
            <p:audio>
              <p:cMediaNode vol="80000">
                <p:cTn id="45" fill="hold" display="0">
                  <p:stCondLst>
                    <p:cond delay="indefinite"/>
                  </p:stCondLst>
                  <p:endCondLst>
                    <p:cond evt="onStopAudio" delay="0">
                      <p:tgtEl>
                        <p:sldTgt/>
                      </p:tgtEl>
                    </p:cond>
                  </p:endCondLst>
                </p:cTn>
                <p:tgtEl>
                  <p:spTgt spid="8"/>
                </p:tgtEl>
              </p:cMediaNode>
            </p:audio>
            <p:audio>
              <p:cMediaNode vol="80000">
                <p:cTn id="46" fill="hold" display="0">
                  <p:stCondLst>
                    <p:cond delay="indefinite"/>
                  </p:stCondLst>
                  <p:endCondLst>
                    <p:cond evt="onStopAudio" delay="0">
                      <p:tgtEl>
                        <p:sldTgt/>
                      </p:tgtEl>
                    </p:cond>
                  </p:endCondLst>
                </p:cTn>
                <p:tgtEl>
                  <p:spTgt spid="9"/>
                </p:tgtEl>
              </p:cMediaNode>
            </p:audio>
            <p:audio>
              <p:cMediaNode vol="80000">
                <p:cTn id="47" fill="hold" display="0">
                  <p:stCondLst>
                    <p:cond delay="indefinite"/>
                  </p:stCondLst>
                  <p:endCondLst>
                    <p:cond evt="onStopAudio" delay="0">
                      <p:tgtEl>
                        <p:sldTgt/>
                      </p:tgtEl>
                    </p:cond>
                  </p:endCondLst>
                </p:cTn>
                <p:tgtEl>
                  <p:spTgt spid="10"/>
                </p:tgtEl>
              </p:cMediaNode>
            </p:audio>
            <p:audio>
              <p:cMediaNode vol="80000">
                <p:cTn id="48" fill="hold" display="0">
                  <p:stCondLst>
                    <p:cond delay="indefinite"/>
                  </p:stCondLst>
                  <p:endCondLst>
                    <p:cond evt="onStopAudio" delay="0">
                      <p:tgtEl>
                        <p:sldTgt/>
                      </p:tgtEl>
                    </p:cond>
                  </p:endCondLst>
                </p:cTn>
                <p:tgtEl>
                  <p:spTgt spid="11"/>
                </p:tgtEl>
              </p:cMediaNode>
            </p:audio>
          </p:childTnLst>
        </p:cTn>
      </p:par>
    </p:tnLst>
    <p:bldLst>
      <p:bldP spid="4" grpId="0" uiExpand="1" build="p"/>
      <p:bldP spid="2" grpId="0"/>
      <p:bldP spid="5" grpId="0"/>
    </p:bldLst>
  </p:timing>
  <p:extLst>
    <p:ext uri="{E180D4A7-C9FB-4DFB-919C-405C955672EB}">
      <p14:showEvtLst xmlns:p14="http://schemas.microsoft.com/office/powerpoint/2010/main">
        <p14:playEvt time="0" objId="6"/>
        <p14:playEvt time="5759" objId="7"/>
        <p14:stopEvt time="5863" objId="6"/>
        <p14:playEvt time="17785" objId="8"/>
        <p14:stopEvt time="17840" objId="7"/>
        <p14:playEvt time="37940" objId="9"/>
        <p14:stopEvt time="37979" objId="8"/>
        <p14:playEvt time="67613" objId="10"/>
        <p14:stopEvt time="67667" objId="9"/>
        <p14:playEvt time="80013" objId="11"/>
        <p14:stopEvt time="80074" objId="10"/>
        <p14:stopEvt time="92685" objId="11"/>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457200" y="13374"/>
            <a:ext cx="8229600" cy="1143000"/>
          </a:xfrm>
        </p:spPr>
        <p:txBody>
          <a:bodyPr>
            <a:noAutofit/>
          </a:bodyPr>
          <a:lstStyle/>
          <a:p>
            <a:r>
              <a:rPr lang="ja-JP" altLang="en-US" sz="3600" dirty="0" smtClean="0">
                <a:solidFill>
                  <a:srgbClr val="FF0000"/>
                </a:solidFill>
              </a:rPr>
              <a:t>保健所の専門職の役割</a:t>
            </a:r>
            <a:endParaRPr kumimoji="1" lang="ja-JP" altLang="en-US" sz="3600" dirty="0">
              <a:solidFill>
                <a:srgbClr val="FF0000"/>
              </a:solidFill>
            </a:endParaRPr>
          </a:p>
        </p:txBody>
      </p:sp>
      <p:sp>
        <p:nvSpPr>
          <p:cNvPr id="4" name="コンテンツ プレースホルダー 3"/>
          <p:cNvSpPr>
            <a:spLocks noGrp="1"/>
          </p:cNvSpPr>
          <p:nvPr>
            <p:ph idx="1"/>
          </p:nvPr>
        </p:nvSpPr>
        <p:spPr>
          <a:xfrm>
            <a:off x="457200" y="968829"/>
            <a:ext cx="8229600" cy="5889171"/>
          </a:xfrm>
        </p:spPr>
        <p:txBody>
          <a:bodyPr>
            <a:normAutofit/>
          </a:bodyPr>
          <a:lstStyle/>
          <a:p>
            <a:pPr>
              <a:lnSpc>
                <a:spcPts val="4000"/>
              </a:lnSpc>
            </a:pPr>
            <a:r>
              <a:rPr lang="ja-JP" altLang="en-US" sz="2800" dirty="0">
                <a:solidFill>
                  <a:srgbClr val="0000FF"/>
                </a:solidFill>
              </a:rPr>
              <a:t>専門職員の宝庫である保健所において</a:t>
            </a:r>
            <a:r>
              <a:rPr lang="ja-JP" altLang="en-US" sz="2800" dirty="0" smtClean="0">
                <a:solidFill>
                  <a:srgbClr val="0000FF"/>
                </a:solidFill>
              </a:rPr>
              <a:t>，各専門職種が，</a:t>
            </a:r>
            <a:r>
              <a:rPr lang="ja-JP" altLang="en-US" sz="2800" dirty="0" smtClean="0">
                <a:solidFill>
                  <a:srgbClr val="0000FF"/>
                </a:solidFill>
                <a:effectLst>
                  <a:outerShdw blurRad="38100" dist="38100" dir="2700000" algn="tl">
                    <a:srgbClr val="000000">
                      <a:alpha val="43137"/>
                    </a:srgbClr>
                  </a:outerShdw>
                </a:effectLst>
              </a:rPr>
              <a:t>住民</a:t>
            </a:r>
            <a:r>
              <a:rPr lang="ja-JP" altLang="en-US" sz="2800" dirty="0">
                <a:solidFill>
                  <a:srgbClr val="0000FF"/>
                </a:solidFill>
                <a:effectLst>
                  <a:outerShdw blurRad="38100" dist="38100" dir="2700000" algn="tl">
                    <a:srgbClr val="000000">
                      <a:alpha val="43137"/>
                    </a:srgbClr>
                  </a:outerShdw>
                </a:effectLst>
              </a:rPr>
              <a:t>組織育成の必要性</a:t>
            </a:r>
            <a:r>
              <a:rPr lang="ja-JP" altLang="en-US" sz="2800" dirty="0" smtClean="0">
                <a:solidFill>
                  <a:srgbClr val="0000FF"/>
                </a:solidFill>
              </a:rPr>
              <a:t>を学ぶと</a:t>
            </a:r>
            <a:r>
              <a:rPr lang="ja-JP" altLang="en-US" sz="2800" dirty="0">
                <a:solidFill>
                  <a:srgbClr val="0000FF"/>
                </a:solidFill>
              </a:rPr>
              <a:t>とも</a:t>
            </a:r>
            <a:r>
              <a:rPr lang="ja-JP" altLang="en-US" sz="2800" dirty="0" smtClean="0">
                <a:solidFill>
                  <a:srgbClr val="0000FF"/>
                </a:solidFill>
              </a:rPr>
              <a:t>に，現在</a:t>
            </a:r>
            <a:r>
              <a:rPr lang="ja-JP" altLang="en-US" sz="2800" dirty="0">
                <a:solidFill>
                  <a:srgbClr val="0000FF"/>
                </a:solidFill>
              </a:rPr>
              <a:t>実施されている</a:t>
            </a:r>
            <a:r>
              <a:rPr lang="ja-JP" altLang="en-US" sz="2800" dirty="0">
                <a:solidFill>
                  <a:srgbClr val="0000FF"/>
                </a:solidFill>
                <a:effectLst>
                  <a:outerShdw blurRad="38100" dist="38100" dir="2700000" algn="tl">
                    <a:srgbClr val="000000">
                      <a:alpha val="43137"/>
                    </a:srgbClr>
                  </a:outerShdw>
                </a:effectLst>
              </a:rPr>
              <a:t>事業の</a:t>
            </a:r>
            <a:r>
              <a:rPr lang="ja-JP" altLang="en-US" sz="2800" dirty="0" smtClean="0">
                <a:solidFill>
                  <a:srgbClr val="0000FF"/>
                </a:solidFill>
                <a:effectLst>
                  <a:outerShdw blurRad="38100" dist="38100" dir="2700000" algn="tl">
                    <a:srgbClr val="000000">
                      <a:alpha val="43137"/>
                    </a:srgbClr>
                  </a:outerShdw>
                </a:effectLst>
              </a:rPr>
              <a:t>見直し</a:t>
            </a:r>
            <a:r>
              <a:rPr lang="ja-JP" altLang="en-US" sz="2800" dirty="0" smtClean="0">
                <a:solidFill>
                  <a:srgbClr val="0000FF"/>
                </a:solidFill>
              </a:rPr>
              <a:t>の中で，</a:t>
            </a:r>
            <a:r>
              <a:rPr lang="ja-JP" altLang="en-US" sz="2800" dirty="0">
                <a:solidFill>
                  <a:srgbClr val="0000FF"/>
                </a:solidFill>
              </a:rPr>
              <a:t>市町村事業</a:t>
            </a:r>
            <a:r>
              <a:rPr lang="ja-JP" altLang="en-US" sz="2800" dirty="0" smtClean="0">
                <a:solidFill>
                  <a:srgbClr val="0000FF"/>
                </a:solidFill>
              </a:rPr>
              <a:t>と協働しながら，組織づくりや地域づくり</a:t>
            </a:r>
            <a:r>
              <a:rPr lang="ja-JP" altLang="en-US" sz="2800" dirty="0">
                <a:solidFill>
                  <a:srgbClr val="0000FF"/>
                </a:solidFill>
              </a:rPr>
              <a:t>に移行できるような企画</a:t>
            </a:r>
            <a:r>
              <a:rPr lang="ja-JP" altLang="en-US" sz="2800" dirty="0" smtClean="0">
                <a:solidFill>
                  <a:srgbClr val="0000FF"/>
                </a:solidFill>
              </a:rPr>
              <a:t>を検討したり</a:t>
            </a:r>
            <a:r>
              <a:rPr lang="ja-JP" altLang="en-US" sz="2800" dirty="0">
                <a:solidFill>
                  <a:srgbClr val="0000FF"/>
                </a:solidFill>
              </a:rPr>
              <a:t>，</a:t>
            </a:r>
            <a:r>
              <a:rPr lang="ja-JP" altLang="en-US" sz="2800" dirty="0" smtClean="0">
                <a:solidFill>
                  <a:srgbClr val="0000FF"/>
                </a:solidFill>
              </a:rPr>
              <a:t>調整を行う。</a:t>
            </a:r>
            <a:endParaRPr lang="ja-JP" altLang="en-US" sz="2800" dirty="0">
              <a:solidFill>
                <a:srgbClr val="0000FF"/>
              </a:solidFill>
            </a:endParaRPr>
          </a:p>
          <a:p>
            <a:pPr>
              <a:lnSpc>
                <a:spcPts val="4000"/>
              </a:lnSpc>
            </a:pPr>
            <a:r>
              <a:rPr lang="ja-JP" altLang="en-US" sz="2800" dirty="0">
                <a:solidFill>
                  <a:srgbClr val="0000FF"/>
                </a:solidFill>
              </a:rPr>
              <a:t>その際，各課で実施されている事業の調整や，それぞれの</a:t>
            </a:r>
            <a:r>
              <a:rPr lang="ja-JP" altLang="en-US" sz="2800" dirty="0">
                <a:solidFill>
                  <a:srgbClr val="0000FF"/>
                </a:solidFill>
                <a:effectLst>
                  <a:outerShdw blurRad="38100" dist="38100" dir="2700000" algn="tl">
                    <a:srgbClr val="000000">
                      <a:alpha val="43137"/>
                    </a:srgbClr>
                  </a:outerShdw>
                </a:effectLst>
              </a:rPr>
              <a:t>スタッフの役割</a:t>
            </a:r>
            <a:r>
              <a:rPr lang="ja-JP" altLang="en-US" sz="2800" dirty="0">
                <a:solidFill>
                  <a:srgbClr val="0000FF"/>
                </a:solidFill>
              </a:rPr>
              <a:t>を明確にして</a:t>
            </a:r>
            <a:r>
              <a:rPr lang="ja-JP" altLang="en-US" sz="2800" dirty="0" smtClean="0">
                <a:solidFill>
                  <a:srgbClr val="0000FF"/>
                </a:solidFill>
              </a:rPr>
              <a:t>おく。</a:t>
            </a:r>
            <a:endParaRPr lang="en-US" altLang="ja-JP" sz="2800" dirty="0" smtClean="0">
              <a:solidFill>
                <a:srgbClr val="0000FF"/>
              </a:solidFill>
            </a:endParaRPr>
          </a:p>
          <a:p>
            <a:pPr>
              <a:lnSpc>
                <a:spcPts val="4000"/>
              </a:lnSpc>
            </a:pPr>
            <a:r>
              <a:rPr lang="ja-JP" altLang="en-US" sz="2800" dirty="0" smtClean="0">
                <a:solidFill>
                  <a:srgbClr val="0000FF"/>
                </a:solidFill>
              </a:rPr>
              <a:t>組織</a:t>
            </a:r>
            <a:r>
              <a:rPr lang="ja-JP" altLang="en-US" sz="2800" dirty="0">
                <a:solidFill>
                  <a:srgbClr val="0000FF"/>
                </a:solidFill>
              </a:rPr>
              <a:t>育成の導入や活動の展開では，事前に，多くの手法を習得しておくと，会議・研修・大会等で，スムーズな住民参画を得ることが</a:t>
            </a:r>
            <a:r>
              <a:rPr lang="ja-JP" altLang="en-US" sz="2800" dirty="0" smtClean="0">
                <a:solidFill>
                  <a:srgbClr val="0000FF"/>
                </a:solidFill>
              </a:rPr>
              <a:t>できる。</a:t>
            </a:r>
            <a:endParaRPr lang="ja-JP" altLang="en-US" sz="2800" dirty="0">
              <a:solidFill>
                <a:srgbClr val="0000FF"/>
              </a:solidFill>
            </a:endParaRPr>
          </a:p>
        </p:txBody>
      </p:sp>
      <p:pic>
        <p:nvPicPr>
          <p:cNvPr id="2" name="4-9-1.wm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656637" y="6370637"/>
            <a:ext cx="487363" cy="487363"/>
          </a:xfrm>
          <a:prstGeom prst="rect">
            <a:avLst/>
          </a:prstGeom>
        </p:spPr>
      </p:pic>
      <p:pic>
        <p:nvPicPr>
          <p:cNvPr id="5" name="4-9-2.wma">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656637" y="6370637"/>
            <a:ext cx="487363" cy="487363"/>
          </a:xfrm>
          <a:prstGeom prst="rect">
            <a:avLst/>
          </a:prstGeom>
        </p:spPr>
      </p:pic>
      <p:pic>
        <p:nvPicPr>
          <p:cNvPr id="6" name="4-9-3.wma">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8656637" y="6370637"/>
            <a:ext cx="487363" cy="487363"/>
          </a:xfrm>
          <a:prstGeom prst="rect">
            <a:avLst/>
          </a:prstGeom>
        </p:spPr>
      </p:pic>
    </p:spTree>
    <p:extLst>
      <p:ext uri="{BB962C8B-B14F-4D97-AF65-F5344CB8AC3E}">
        <p14:creationId xmlns:p14="http://schemas.microsoft.com/office/powerpoint/2010/main" val="1053015297"/>
      </p:ext>
    </p:extLst>
  </p:cSld>
  <p:clrMapOvr>
    <a:masterClrMapping/>
  </p:clrMapOvr>
  <mc:AlternateContent xmlns:mc="http://schemas.openxmlformats.org/markup-compatibility/2006" xmlns:p14="http://schemas.microsoft.com/office/powerpoint/2010/main">
    <mc:Choice Requires="p14">
      <p:transition spd="slow" p14:dur="2000" advTm="49772"/>
    </mc:Choice>
    <mc:Fallback xmlns="">
      <p:transition spd="slow" advTm="49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523" fill="hold"/>
                                        <p:tgtEl>
                                          <p:spTgt spid="2"/>
                                        </p:tgtEl>
                                      </p:cBhvr>
                                    </p:cmd>
                                  </p:childTnLst>
                                </p:cTn>
                              </p:par>
                              <p:par>
                                <p:cTn id="7" presetID="10" presetClass="entr" presetSubtype="0" fill="hold" grpId="0" nodeType="withEffect">
                                  <p:stCondLst>
                                    <p:cond delay="1000"/>
                                  </p:stCondLst>
                                  <p:childTnLst>
                                    <p:set>
                                      <p:cBhvr>
                                        <p:cTn id="8" dur="1" fill="hold">
                                          <p:stCondLst>
                                            <p:cond delay="0"/>
                                          </p:stCondLst>
                                        </p:cTn>
                                        <p:tgtEl>
                                          <p:spTgt spid="4">
                                            <p:txEl>
                                              <p:pRg st="0" end="0"/>
                                            </p:txEl>
                                          </p:spTgt>
                                        </p:tgtEl>
                                        <p:attrNameLst>
                                          <p:attrName>style.visibility</p:attrName>
                                        </p:attrNameLst>
                                      </p:cBhvr>
                                      <p:to>
                                        <p:strVal val="visible"/>
                                      </p:to>
                                    </p:set>
                                    <p:animEffect transition="in" filter="fade">
                                      <p:cBhvr>
                                        <p:cTn id="9" dur="500"/>
                                        <p:tgtEl>
                                          <p:spTgt spid="4">
                                            <p:txEl>
                                              <p:pRg st="0" end="0"/>
                                            </p:txEl>
                                          </p:spTgt>
                                        </p:tgtEl>
                                      </p:cBhvr>
                                    </p:animEffect>
                                  </p:childTnLst>
                                </p:cTn>
                              </p:par>
                            </p:childTnLst>
                          </p:cTn>
                        </p:par>
                        <p:par>
                          <p:cTn id="10" fill="hold">
                            <p:stCondLst>
                              <p:cond delay="22523"/>
                            </p:stCondLst>
                            <p:childTnLst>
                              <p:par>
                                <p:cTn id="11" presetID="1" presetClass="mediacall" presetSubtype="0" fill="hold" nodeType="afterEffect">
                                  <p:stCondLst>
                                    <p:cond delay="0"/>
                                  </p:stCondLst>
                                  <p:childTnLst>
                                    <p:cmd type="call" cmd="playFrom(0.0)">
                                      <p:cBhvr>
                                        <p:cTn id="12" dur="9752" fill="hold"/>
                                        <p:tgtEl>
                                          <p:spTgt spid="5"/>
                                        </p:tgtEl>
                                      </p:cBhvr>
                                    </p:cmd>
                                  </p:childTnLst>
                                </p:cTn>
                              </p:par>
                              <p:par>
                                <p:cTn id="13" presetID="10" presetClass="entr" presetSubtype="0" fill="hold" grpId="0" nodeType="withEffect">
                                  <p:stCondLst>
                                    <p:cond delay="100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32275"/>
                            </p:stCondLst>
                            <p:childTnLst>
                              <p:par>
                                <p:cTn id="17" presetID="1" presetClass="mediacall" presetSubtype="0" fill="hold" nodeType="afterEffect">
                                  <p:stCondLst>
                                    <p:cond delay="0"/>
                                  </p:stCondLst>
                                  <p:childTnLst>
                                    <p:cmd type="call" cmd="playFrom(0.0)">
                                      <p:cBhvr>
                                        <p:cTn id="18" dur="16532" fill="hold"/>
                                        <p:tgtEl>
                                          <p:spTgt spid="6"/>
                                        </p:tgtEl>
                                      </p:cBhvr>
                                    </p:cmd>
                                  </p:childTnLst>
                                </p:cTn>
                              </p:par>
                              <p:par>
                                <p:cTn id="19" presetID="10" presetClass="entr" presetSubtype="0" fill="hold" grpId="0" nodeType="withEffect">
                                  <p:stCondLst>
                                    <p:cond delay="100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2"/>
                </p:tgtEl>
              </p:cMediaNode>
            </p:audio>
            <p:audio>
              <p:cMediaNode vol="80000">
                <p:cTn id="23" fill="hold" display="0">
                  <p:stCondLst>
                    <p:cond delay="indefinite"/>
                  </p:stCondLst>
                  <p:endCondLst>
                    <p:cond evt="onStopAudio" delay="0">
                      <p:tgtEl>
                        <p:sldTgt/>
                      </p:tgtEl>
                    </p:cond>
                  </p:endCondLst>
                </p:cTn>
                <p:tgtEl>
                  <p:spTgt spid="5"/>
                </p:tgtEl>
              </p:cMediaNode>
            </p:audio>
            <p:audio>
              <p:cMediaNode vol="80000">
                <p:cTn id="24" fill="hold" display="0">
                  <p:stCondLst>
                    <p:cond delay="indefinite"/>
                  </p:stCondLst>
                  <p:endCondLst>
                    <p:cond evt="onStopAudio" delay="0">
                      <p:tgtEl>
                        <p:sldTgt/>
                      </p:tgtEl>
                    </p:cond>
                  </p:endCondLst>
                </p:cTn>
                <p:tgtEl>
                  <p:spTgt spid="6"/>
                </p:tgtEl>
              </p:cMediaNode>
            </p:audio>
          </p:childTnLst>
        </p:cTn>
      </p:par>
    </p:tnLst>
    <p:bldLst>
      <p:bldP spid="4" grpId="0" uiExpand="1" build="p"/>
    </p:bldLst>
  </p:timing>
  <p:extLst>
    <p:ext uri="{E180D4A7-C9FB-4DFB-919C-405C955672EB}">
      <p14:showEvtLst xmlns:p14="http://schemas.microsoft.com/office/powerpoint/2010/main">
        <p14:playEvt time="0" objId="2"/>
        <p14:playEvt time="22524" objId="5"/>
        <p14:stopEvt time="22629" objId="2"/>
        <p14:playEvt time="32276" objId="6"/>
        <p14:stopEvt time="32327" objId="5"/>
        <p14:stopEvt time="48845" objId="6"/>
      </p14:showEvtLst>
    </p:ext>
  </p:extLst>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408</TotalTime>
  <Words>2652</Words>
  <Application>Microsoft Office PowerPoint</Application>
  <PresentationFormat>画面に合わせる (4:3)</PresentationFormat>
  <Paragraphs>154</Paragraphs>
  <Slides>10</Slides>
  <Notes>10</Notes>
  <HiddenSlides>0</HiddenSlides>
  <MMClips>43</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Office ​​テーマ</vt:lpstr>
      <vt:lpstr>住民組織との協働における それぞれの役割</vt:lpstr>
      <vt:lpstr>市町村及び保健所の役割</vt:lpstr>
      <vt:lpstr>市町村の専門職の役割</vt:lpstr>
      <vt:lpstr>市町村の専門職の役割</vt:lpstr>
      <vt:lpstr>市町村担当課長の役割</vt:lpstr>
      <vt:lpstr>PowerPoint プレゼンテーション</vt:lpstr>
      <vt:lpstr>市町村及び保健所の役割</vt:lpstr>
      <vt:lpstr>保健所の専門職の役割</vt:lpstr>
      <vt:lpstr>保健所の専門職の役割</vt:lpstr>
      <vt:lpstr>保健所の専門職の役割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住民組織との協働における それぞれの役割</dc:title>
  <dc:creator>Shuji Tounai</dc:creator>
  <cp:lastModifiedBy>Shuji Tounai</cp:lastModifiedBy>
  <cp:revision>59</cp:revision>
  <dcterms:created xsi:type="dcterms:W3CDTF">2014-11-09T03:47:36Z</dcterms:created>
  <dcterms:modified xsi:type="dcterms:W3CDTF">2015-03-01T12:21:33Z</dcterms:modified>
</cp:coreProperties>
</file>