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5" r:id="rId3"/>
    <p:sldId id="266" r:id="rId4"/>
    <p:sldId id="261" r:id="rId5"/>
    <p:sldId id="262" r:id="rId6"/>
    <p:sldId id="258" r:id="rId7"/>
    <p:sldId id="259" r:id="rId8"/>
    <p:sldId id="263" r:id="rId9"/>
    <p:sldId id="260" r:id="rId10"/>
    <p:sldId id="264" r:id="rId11"/>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78" autoAdjust="0"/>
  </p:normalViewPr>
  <p:slideViewPr>
    <p:cSldViewPr>
      <p:cViewPr>
        <p:scale>
          <a:sx n="50" d="100"/>
          <a:sy n="50" d="100"/>
        </p:scale>
        <p:origin x="-1738" y="-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2731" y="-6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DB46A457-314B-47AA-A147-47228528D88B}" type="datetimeFigureOut">
              <a:rPr kumimoji="1" lang="ja-JP" altLang="en-US" smtClean="0"/>
              <a:t>2015/3/1</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D53D4A6C-67F5-4C13-BBCF-18E77EA5C254}" type="slidenum">
              <a:rPr kumimoji="1" lang="ja-JP" altLang="en-US" smtClean="0"/>
              <a:t>‹#›</a:t>
            </a:fld>
            <a:endParaRPr kumimoji="1" lang="ja-JP" altLang="en-US"/>
          </a:p>
        </p:txBody>
      </p:sp>
    </p:spTree>
    <p:extLst>
      <p:ext uri="{BB962C8B-B14F-4D97-AF65-F5344CB8AC3E}">
        <p14:creationId xmlns:p14="http://schemas.microsoft.com/office/powerpoint/2010/main" val="32902472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このパワーポイントでは，新たなソーシャル・キャピタル醸成の場として期待されている職域における取り組みについて，基本的な事項を解説します。</a:t>
            </a:r>
            <a:endParaRPr kumimoji="1" lang="ja-JP" altLang="en-US" dirty="0"/>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1</a:t>
            </a:fld>
            <a:endParaRPr kumimoji="1" lang="ja-JP" altLang="en-US"/>
          </a:p>
        </p:txBody>
      </p:sp>
    </p:spTree>
    <p:extLst>
      <p:ext uri="{BB962C8B-B14F-4D97-AF65-F5344CB8AC3E}">
        <p14:creationId xmlns:p14="http://schemas.microsoft.com/office/powerpoint/2010/main" val="373495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最後に，主として企業の社会貢献や個人としての活動との連携の例を紹介します。</a:t>
            </a:r>
          </a:p>
          <a:p>
            <a:r>
              <a:rPr kumimoji="1" lang="ja-JP" altLang="en-US" dirty="0" smtClean="0"/>
              <a:t>企業が災害時に地域住民に救援物資を提供したり，津波避難場所を提供する等の協定を自治体と結ぶ例も増えてきています。</a:t>
            </a:r>
          </a:p>
          <a:p>
            <a:r>
              <a:rPr kumimoji="1" lang="ja-JP" altLang="en-US" dirty="0" smtClean="0"/>
              <a:t>こうした企業としての社会貢献のほか，従業員個人による社会貢献も多岐にわたります。</a:t>
            </a:r>
            <a:endParaRPr kumimoji="1" lang="en-US" altLang="ja-JP" dirty="0" smtClean="0"/>
          </a:p>
          <a:p>
            <a:r>
              <a:rPr kumimoji="1" lang="ja-JP" altLang="en-US" dirty="0" smtClean="0"/>
              <a:t>現役の従業員が積極的に地域活動に参加することも奨励されています。</a:t>
            </a:r>
            <a:endParaRPr kumimoji="1" lang="en-US" altLang="ja-JP" dirty="0" smtClean="0"/>
          </a:p>
          <a:p>
            <a:r>
              <a:rPr kumimoji="1" lang="ja-JP" altLang="en-US" dirty="0" smtClean="0"/>
              <a:t>ボランティア休暇の制度を持っている企業も増えています。</a:t>
            </a:r>
          </a:p>
          <a:p>
            <a:r>
              <a:rPr kumimoji="1" lang="ja-JP" altLang="en-US" dirty="0" smtClean="0"/>
              <a:t>同じ会社の退職者を中心に，地域で様々な活動に取り組む例も多くみられます。</a:t>
            </a:r>
          </a:p>
          <a:p>
            <a:r>
              <a:rPr kumimoji="1" lang="ja-JP" altLang="en-US" dirty="0" smtClean="0"/>
              <a:t>県職員やそのＯＢ等が，地域の清掃活動を行うといった例もあります。</a:t>
            </a:r>
            <a:endParaRPr kumimoji="1" lang="en-US" altLang="ja-JP" dirty="0" smtClean="0"/>
          </a:p>
          <a:p>
            <a:r>
              <a:rPr kumimoji="1" lang="ja-JP" altLang="en-US" dirty="0" smtClean="0"/>
              <a:t>企業との連携だけでなく，企業の従業員による個人的な活動との連携も視野に入れておくことが望まれます。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53D4A6C-67F5-4C13-BBCF-18E77EA5C254}"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824168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ソーシャルキャピタルを説明する国の資料にも、地域に根差した「地縁」や学校、志に基づくご縁と一緒に、</a:t>
            </a:r>
            <a:endParaRPr kumimoji="1" lang="en-US" altLang="ja-JP" dirty="0" smtClean="0"/>
          </a:p>
          <a:p>
            <a:r>
              <a:rPr kumimoji="1" lang="ja-JP" altLang="en-US" dirty="0" smtClean="0"/>
              <a:t>企業・保険者そして営業者による連帯が示されています。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2</a:t>
            </a:fld>
            <a:endParaRPr kumimoji="1" lang="ja-JP" altLang="en-US"/>
          </a:p>
        </p:txBody>
      </p:sp>
    </p:spTree>
    <p:extLst>
      <p:ext uri="{BB962C8B-B14F-4D97-AF65-F5344CB8AC3E}">
        <p14:creationId xmlns:p14="http://schemas.microsoft.com/office/powerpoint/2010/main" val="209589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これは，岐阜県のある市を調査した論文からの引用です。</a:t>
            </a:r>
          </a:p>
          <a:p>
            <a:r>
              <a:rPr kumimoji="1" lang="en-US" altLang="ja-JP" sz="1200" kern="1200" dirty="0" smtClean="0">
                <a:solidFill>
                  <a:schemeClr val="tx1"/>
                </a:solidFill>
                <a:effectLst/>
                <a:latin typeface="+mn-lt"/>
                <a:ea typeface="+mn-ea"/>
                <a:cs typeface="+mn-cs"/>
              </a:rPr>
              <a:t>60</a:t>
            </a:r>
            <a:r>
              <a:rPr kumimoji="1" lang="ja-JP" altLang="ja-JP" sz="1200" kern="1200" dirty="0" err="1"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代の住民</a:t>
            </a:r>
            <a:r>
              <a:rPr kumimoji="1" lang="en-US" altLang="ja-JP" sz="1200" kern="1200" dirty="0" smtClean="0">
                <a:solidFill>
                  <a:schemeClr val="tx1"/>
                </a:solidFill>
                <a:effectLst/>
                <a:latin typeface="+mn-lt"/>
                <a:ea typeface="+mn-ea"/>
                <a:cs typeface="+mn-cs"/>
              </a:rPr>
              <a:t>786</a:t>
            </a:r>
            <a:r>
              <a:rPr kumimoji="1" lang="ja-JP" altLang="ja-JP" sz="1200" kern="1200" dirty="0" smtClean="0">
                <a:solidFill>
                  <a:schemeClr val="tx1"/>
                </a:solidFill>
                <a:effectLst/>
                <a:latin typeface="+mn-lt"/>
                <a:ea typeface="+mn-ea"/>
                <a:cs typeface="+mn-cs"/>
              </a:rPr>
              <a:t>人を対象に、気心が知れた仲の知り合い、友だちがい</a:t>
            </a:r>
            <a:r>
              <a:rPr kumimoji="1" lang="ja-JP" altLang="en-US" sz="1200" kern="1200" dirty="0" smtClean="0">
                <a:solidFill>
                  <a:schemeClr val="tx1"/>
                </a:solidFill>
                <a:effectLst/>
                <a:latin typeface="+mn-lt"/>
                <a:ea typeface="+mn-ea"/>
                <a:cs typeface="+mn-cs"/>
              </a:rPr>
              <a:t>るか，その</a:t>
            </a:r>
            <a:r>
              <a:rPr kumimoji="1" lang="ja-JP" altLang="ja-JP" sz="1200" kern="1200" dirty="0" smtClean="0">
                <a:solidFill>
                  <a:schemeClr val="tx1"/>
                </a:solidFill>
                <a:effectLst/>
                <a:latin typeface="+mn-lt"/>
                <a:ea typeface="+mn-ea"/>
                <a:cs typeface="+mn-cs"/>
              </a:rPr>
              <a:t>人数まで</a:t>
            </a:r>
            <a:r>
              <a:rPr kumimoji="1" lang="ja-JP" altLang="en-US" sz="1200" kern="1200" dirty="0" smtClean="0">
                <a:solidFill>
                  <a:schemeClr val="tx1"/>
                </a:solidFill>
                <a:effectLst/>
                <a:latin typeface="+mn-lt"/>
                <a:ea typeface="+mn-ea"/>
                <a:cs typeface="+mn-cs"/>
              </a:rPr>
              <a:t>尋ね</a:t>
            </a:r>
            <a:r>
              <a:rPr kumimoji="1" lang="ja-JP" altLang="ja-JP" sz="1200" kern="1200" dirty="0" smtClean="0">
                <a:solidFill>
                  <a:schemeClr val="tx1"/>
                </a:solidFill>
                <a:effectLst/>
                <a:latin typeface="+mn-lt"/>
                <a:ea typeface="+mn-ea"/>
                <a:cs typeface="+mn-cs"/>
              </a:rPr>
              <a:t>たところ、</a:t>
            </a:r>
            <a:r>
              <a:rPr kumimoji="1" lang="ja-JP" altLang="en-US" sz="1200" kern="1200" dirty="0" smtClean="0">
                <a:solidFill>
                  <a:schemeClr val="tx1"/>
                </a:solidFill>
                <a:effectLst/>
                <a:latin typeface="+mn-lt"/>
                <a:ea typeface="+mn-ea"/>
                <a:cs typeface="+mn-cs"/>
              </a:rPr>
              <a:t>合計</a:t>
            </a:r>
            <a:r>
              <a:rPr kumimoji="1" lang="en-US" altLang="ja-JP" sz="1200" kern="1200" dirty="0" smtClean="0">
                <a:solidFill>
                  <a:schemeClr val="tx1"/>
                </a:solidFill>
                <a:effectLst/>
                <a:latin typeface="+mn-lt"/>
                <a:ea typeface="+mn-ea"/>
                <a:cs typeface="+mn-cs"/>
              </a:rPr>
              <a:t>1,961</a:t>
            </a:r>
            <a:r>
              <a:rPr kumimoji="1" lang="ja-JP" altLang="ja-JP" sz="1200" kern="1200" dirty="0" smtClean="0">
                <a:solidFill>
                  <a:schemeClr val="tx1"/>
                </a:solidFill>
                <a:effectLst/>
                <a:latin typeface="+mn-lt"/>
                <a:ea typeface="+mn-ea"/>
                <a:cs typeface="+mn-cs"/>
              </a:rPr>
              <a:t>人いると</a:t>
            </a:r>
            <a:r>
              <a:rPr kumimoji="1" lang="ja-JP" altLang="en-US" sz="1200" kern="1200" dirty="0" smtClean="0">
                <a:solidFill>
                  <a:schemeClr val="tx1"/>
                </a:solidFill>
                <a:effectLst/>
                <a:latin typeface="+mn-lt"/>
                <a:ea typeface="+mn-ea"/>
                <a:cs typeface="+mn-cs"/>
              </a:rPr>
              <a:t>の</a:t>
            </a:r>
            <a:r>
              <a:rPr kumimoji="1" lang="ja-JP" altLang="ja-JP" sz="1200" kern="1200" dirty="0" smtClean="0">
                <a:solidFill>
                  <a:schemeClr val="tx1"/>
                </a:solidFill>
                <a:effectLst/>
                <a:latin typeface="+mn-lt"/>
                <a:ea typeface="+mn-ea"/>
                <a:cs typeface="+mn-cs"/>
              </a:rPr>
              <a:t>回答がありました。</a:t>
            </a:r>
          </a:p>
          <a:p>
            <a:r>
              <a:rPr kumimoji="1" lang="ja-JP" altLang="ja-JP" sz="1200" kern="1200" dirty="0" smtClean="0">
                <a:solidFill>
                  <a:schemeClr val="tx1"/>
                </a:solidFill>
                <a:effectLst/>
                <a:latin typeface="+mn-lt"/>
                <a:ea typeface="+mn-ea"/>
                <a:cs typeface="+mn-cs"/>
              </a:rPr>
              <a:t>その方々は同年代の</a:t>
            </a:r>
            <a:r>
              <a:rPr kumimoji="1" lang="en-US" altLang="ja-JP" sz="1200" kern="1200" dirty="0" smtClean="0">
                <a:solidFill>
                  <a:schemeClr val="tx1"/>
                </a:solidFill>
                <a:effectLst/>
                <a:latin typeface="+mn-lt"/>
                <a:ea typeface="+mn-ea"/>
                <a:cs typeface="+mn-cs"/>
              </a:rPr>
              <a:t>60</a:t>
            </a:r>
            <a:r>
              <a:rPr kumimoji="1" lang="ja-JP" altLang="ja-JP" sz="1200" kern="1200" dirty="0" smtClean="0">
                <a:solidFill>
                  <a:schemeClr val="tx1"/>
                </a:solidFill>
                <a:effectLst/>
                <a:latin typeface="+mn-lt"/>
                <a:ea typeface="+mn-ea"/>
                <a:cs typeface="+mn-cs"/>
              </a:rPr>
              <a:t>代、</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代で</a:t>
            </a:r>
            <a:r>
              <a:rPr kumimoji="1" lang="ja-JP" altLang="en-US" sz="1200" kern="1200" dirty="0" smtClean="0">
                <a:solidFill>
                  <a:schemeClr val="tx1"/>
                </a:solidFill>
                <a:effectLst/>
                <a:latin typeface="+mn-lt"/>
                <a:ea typeface="+mn-ea"/>
                <a:cs typeface="+mn-cs"/>
              </a:rPr>
              <a:t>した。</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知り合ったきっかけは、男性回答者の場合、学校（いわゆる同窓）が</a:t>
            </a:r>
            <a:r>
              <a:rPr kumimoji="1" lang="en-US" altLang="ja-JP" sz="1200" kern="1200" dirty="0" smtClean="0">
                <a:solidFill>
                  <a:schemeClr val="tx1"/>
                </a:solidFill>
                <a:effectLst/>
                <a:latin typeface="+mn-lt"/>
                <a:ea typeface="+mn-ea"/>
                <a:cs typeface="+mn-cs"/>
              </a:rPr>
              <a:t>26</a:t>
            </a:r>
            <a:r>
              <a:rPr kumimoji="1" lang="ja-JP" altLang="ja-JP" sz="1200" kern="1200" dirty="0" smtClean="0">
                <a:solidFill>
                  <a:schemeClr val="tx1"/>
                </a:solidFill>
                <a:effectLst/>
                <a:latin typeface="+mn-lt"/>
                <a:ea typeface="+mn-ea"/>
                <a:cs typeface="+mn-cs"/>
              </a:rPr>
              <a:t>％と最も多く、ご近所で知り合ったと職場で知り合ったが，同じ</a:t>
            </a:r>
            <a:r>
              <a:rPr kumimoji="1" lang="en-US" altLang="ja-JP" sz="1200" kern="1200" dirty="0" smtClean="0">
                <a:solidFill>
                  <a:schemeClr val="tx1"/>
                </a:solidFill>
                <a:effectLst/>
                <a:latin typeface="+mn-lt"/>
                <a:ea typeface="+mn-ea"/>
                <a:cs typeface="+mn-cs"/>
              </a:rPr>
              <a:t>23</a:t>
            </a:r>
            <a:r>
              <a:rPr kumimoji="1" lang="ja-JP" altLang="ja-JP" sz="1200" kern="1200" dirty="0" smtClean="0">
                <a:solidFill>
                  <a:schemeClr val="tx1"/>
                </a:solidFill>
                <a:effectLst/>
                <a:latin typeface="+mn-lt"/>
                <a:ea typeface="+mn-ea"/>
                <a:cs typeface="+mn-cs"/>
              </a:rPr>
              <a:t>％でした。</a:t>
            </a:r>
          </a:p>
          <a:p>
            <a:r>
              <a:rPr kumimoji="1" lang="ja-JP" altLang="ja-JP" sz="1200" kern="1200" dirty="0" smtClean="0">
                <a:solidFill>
                  <a:schemeClr val="tx1"/>
                </a:solidFill>
                <a:effectLst/>
                <a:latin typeface="+mn-lt"/>
                <a:ea typeface="+mn-ea"/>
                <a:cs typeface="+mn-cs"/>
              </a:rPr>
              <a:t>女性回答者の場合、ご近所で知り合った、学校同窓で知り合った、職場で知り合った，の順でした。</a:t>
            </a:r>
          </a:p>
          <a:p>
            <a:r>
              <a:rPr kumimoji="1" lang="ja-JP" altLang="ja-JP" sz="1200" kern="1200" dirty="0" smtClean="0">
                <a:solidFill>
                  <a:schemeClr val="tx1"/>
                </a:solidFill>
                <a:effectLst/>
                <a:latin typeface="+mn-lt"/>
                <a:ea typeface="+mn-ea"/>
                <a:cs typeface="+mn-cs"/>
              </a:rPr>
              <a:t>知り合ってからの期間は、</a:t>
            </a:r>
            <a:r>
              <a:rPr kumimoji="1" lang="en-US" altLang="ja-JP" sz="1200" kern="1200" dirty="0" smtClean="0">
                <a:solidFill>
                  <a:schemeClr val="tx1"/>
                </a:solidFill>
                <a:effectLst/>
                <a:latin typeface="+mn-lt"/>
                <a:ea typeface="+mn-ea"/>
                <a:cs typeface="+mn-cs"/>
              </a:rPr>
              <a:t>20</a:t>
            </a:r>
            <a:r>
              <a:rPr kumimoji="1" lang="ja-JP" altLang="en-US" sz="1200" kern="1200" dirty="0" smtClean="0">
                <a:solidFill>
                  <a:schemeClr val="tx1"/>
                </a:solidFill>
                <a:effectLst/>
                <a:latin typeface="+mn-lt"/>
                <a:ea typeface="+mn-ea"/>
                <a:cs typeface="+mn-cs"/>
              </a:rPr>
              <a:t>年</a:t>
            </a:r>
            <a:r>
              <a:rPr kumimoji="1" lang="ja-JP" altLang="ja-JP" sz="1200" kern="1200" dirty="0" smtClean="0">
                <a:solidFill>
                  <a:schemeClr val="tx1"/>
                </a:solidFill>
                <a:effectLst/>
                <a:latin typeface="+mn-lt"/>
                <a:ea typeface="+mn-ea"/>
                <a:cs typeface="+mn-cs"/>
              </a:rPr>
              <a:t>から</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年が</a:t>
            </a:r>
            <a:r>
              <a:rPr kumimoji="1" lang="en-US" altLang="ja-JP" sz="1200" kern="1200" dirty="0" smtClean="0">
                <a:solidFill>
                  <a:schemeClr val="tx1"/>
                </a:solidFill>
                <a:effectLst/>
                <a:latin typeface="+mn-lt"/>
                <a:ea typeface="+mn-ea"/>
                <a:cs typeface="+mn-cs"/>
              </a:rPr>
              <a:t>35</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40</a:t>
            </a:r>
            <a:r>
              <a:rPr kumimoji="1" lang="ja-JP" altLang="en-US" sz="1200" kern="1200" dirty="0" smtClean="0">
                <a:solidFill>
                  <a:schemeClr val="tx1"/>
                </a:solidFill>
                <a:effectLst/>
                <a:latin typeface="+mn-lt"/>
                <a:ea typeface="+mn-ea"/>
                <a:cs typeface="+mn-cs"/>
              </a:rPr>
              <a:t>年</a:t>
            </a:r>
            <a:r>
              <a:rPr kumimoji="1" lang="ja-JP" altLang="ja-JP" sz="1200" kern="1200" dirty="0" smtClean="0">
                <a:solidFill>
                  <a:schemeClr val="tx1"/>
                </a:solidFill>
                <a:effectLst/>
                <a:latin typeface="+mn-lt"/>
                <a:ea typeface="+mn-ea"/>
                <a:cs typeface="+mn-cs"/>
              </a:rPr>
              <a:t>から</a:t>
            </a:r>
            <a:r>
              <a:rPr kumimoji="1" lang="en-US" altLang="ja-JP" sz="1200" kern="1200" dirty="0" smtClean="0">
                <a:solidFill>
                  <a:schemeClr val="tx1"/>
                </a:solidFill>
                <a:effectLst/>
                <a:latin typeface="+mn-lt"/>
                <a:ea typeface="+mn-ea"/>
                <a:cs typeface="+mn-cs"/>
              </a:rPr>
              <a:t>60</a:t>
            </a:r>
            <a:r>
              <a:rPr kumimoji="1" lang="ja-JP" altLang="ja-JP" sz="1200" kern="1200" dirty="0" smtClean="0">
                <a:solidFill>
                  <a:schemeClr val="tx1"/>
                </a:solidFill>
                <a:effectLst/>
                <a:latin typeface="+mn-lt"/>
                <a:ea typeface="+mn-ea"/>
                <a:cs typeface="+mn-cs"/>
              </a:rPr>
              <a:t>年が</a:t>
            </a:r>
            <a:r>
              <a:rPr kumimoji="1" lang="en-US" altLang="ja-JP" sz="1200" kern="1200" dirty="0" smtClean="0">
                <a:solidFill>
                  <a:schemeClr val="tx1"/>
                </a:solidFill>
                <a:effectLst/>
                <a:latin typeface="+mn-lt"/>
                <a:ea typeface="+mn-ea"/>
                <a:cs typeface="+mn-cs"/>
              </a:rPr>
              <a:t>33</a:t>
            </a:r>
            <a:r>
              <a:rPr kumimoji="1" lang="ja-JP" altLang="ja-JP" sz="1200" kern="1200" dirty="0" smtClean="0">
                <a:solidFill>
                  <a:schemeClr val="tx1"/>
                </a:solidFill>
                <a:effectLst/>
                <a:latin typeface="+mn-lt"/>
                <a:ea typeface="+mn-ea"/>
                <a:cs typeface="+mn-cs"/>
              </a:rPr>
              <a:t>％でした。</a:t>
            </a:r>
          </a:p>
          <a:p>
            <a:r>
              <a:rPr kumimoji="1" lang="ja-JP" altLang="ja-JP" sz="1200" kern="1200" dirty="0" smtClean="0">
                <a:solidFill>
                  <a:schemeClr val="tx1"/>
                </a:solidFill>
                <a:effectLst/>
                <a:latin typeface="+mn-lt"/>
                <a:ea typeface="+mn-ea"/>
                <a:cs typeface="+mn-cs"/>
              </a:rPr>
              <a:t>注目すべきことは、気心が知れた仲の人と会う頻度が月１以上，週１未満が</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％と多く、それほど頻繁に会っていなくても、気心が知れていることでした。</a:t>
            </a:r>
          </a:p>
          <a:p>
            <a:r>
              <a:rPr kumimoji="1" lang="ja-JP" altLang="ja-JP" sz="1200" kern="1200" dirty="0" smtClean="0">
                <a:solidFill>
                  <a:schemeClr val="tx1"/>
                </a:solidFill>
                <a:effectLst/>
                <a:latin typeface="+mn-lt"/>
                <a:ea typeface="+mn-ea"/>
                <a:cs typeface="+mn-cs"/>
              </a:rPr>
              <a:t>行政として，気になったのは、気心が知れた他者がいない人が，一定の割合でいるということで、男性の場合、</a:t>
            </a:r>
            <a:r>
              <a:rPr kumimoji="1" lang="en-US" altLang="ja-JP" sz="1200" kern="1200" dirty="0" smtClean="0">
                <a:solidFill>
                  <a:schemeClr val="tx1"/>
                </a:solidFill>
                <a:effectLst/>
                <a:latin typeface="+mn-lt"/>
                <a:ea typeface="+mn-ea"/>
                <a:cs typeface="+mn-cs"/>
              </a:rPr>
              <a:t>22</a:t>
            </a:r>
            <a:r>
              <a:rPr kumimoji="1" lang="ja-JP" altLang="ja-JP" sz="1200" kern="1200" dirty="0" smtClean="0">
                <a:solidFill>
                  <a:schemeClr val="tx1"/>
                </a:solidFill>
                <a:effectLst/>
                <a:latin typeface="+mn-lt"/>
                <a:ea typeface="+mn-ea"/>
                <a:cs typeface="+mn-cs"/>
              </a:rPr>
              <a:t>％、女性では</a:t>
            </a:r>
            <a:r>
              <a:rPr kumimoji="1" lang="en-US" altLang="ja-JP" sz="1200" kern="1200" dirty="0" smtClean="0">
                <a:solidFill>
                  <a:schemeClr val="tx1"/>
                </a:solidFill>
                <a:effectLst/>
                <a:latin typeface="+mn-lt"/>
                <a:ea typeface="+mn-ea"/>
                <a:cs typeface="+mn-cs"/>
              </a:rPr>
              <a:t>12.9</a:t>
            </a:r>
            <a:r>
              <a:rPr kumimoji="1" lang="ja-JP" altLang="ja-JP" sz="1200" kern="1200" dirty="0" smtClean="0">
                <a:solidFill>
                  <a:schemeClr val="tx1"/>
                </a:solidFill>
                <a:effectLst/>
                <a:latin typeface="+mn-lt"/>
                <a:ea typeface="+mn-ea"/>
                <a:cs typeface="+mn-cs"/>
              </a:rPr>
              <a:t>％でした。この数字だけ見ても、女性は長生きできそうだとわかります。</a:t>
            </a:r>
            <a:endParaRPr kumimoji="1" lang="ja-JP" altLang="en-US" dirty="0"/>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3</a:t>
            </a:fld>
            <a:endParaRPr kumimoji="1" lang="ja-JP" altLang="en-US"/>
          </a:p>
        </p:txBody>
      </p:sp>
    </p:spTree>
    <p:extLst>
      <p:ext uri="{BB962C8B-B14F-4D97-AF65-F5344CB8AC3E}">
        <p14:creationId xmlns:p14="http://schemas.microsoft.com/office/powerpoint/2010/main" val="249007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職域をベースとしたソーシャル・キャピタルの醸成と活用を考える際に，まず，押さえておきたい職域との連携のポイントを紹介します。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まず，ソーシャル・キャピタル醸成・活用における職域には，２つの側面があります。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１つは，職域におけるソーシャル・キャピタルです。</a:t>
            </a:r>
          </a:p>
          <a:p>
            <a:r>
              <a:rPr kumimoji="1" lang="ja-JP" altLang="ja-JP" sz="1200" kern="1200" dirty="0" smtClean="0">
                <a:solidFill>
                  <a:schemeClr val="tx1"/>
                </a:solidFill>
                <a:effectLst/>
                <a:latin typeface="+mn-lt"/>
                <a:ea typeface="+mn-ea"/>
                <a:cs typeface="+mn-cs"/>
              </a:rPr>
              <a:t>職場内の人と人とのつながりや信頼関係，互酬性の規範です。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もう１つは，地域のソーシャル・キャピタルとして，職域で醸成されている人と人とのつながりを活用しようというものです。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ソーシャル・キャピタルは直訳すれば，「社会関係資本」ということになりますが，まさに，地域の資本，資源として，職場内の人と人とのつながりを地域の健康づくりにうまく活用しようというものです。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大きな企業では，他部門の職員との関係は，結束型というよりも，橋渡し型のソーシャル・キャピタルに近いかもしれません。</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２つめは，企業と外部の機関・団体とのつながりや信頼関係，お互い様の関係の構築で，橋渡し型のソーシャル・キャピタルに分類されます。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高度経済成長期に比べれば，会社への帰属意識が薄れ，職場内の人と人とのつながりも希薄になったと言われていますが，上述したような職域におけるソーシャル・キャピタルが企業の生産性の向上につながることが指摘されるようになり，運動会などの社内行事を復活させる企業も出てき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4</a:t>
            </a:fld>
            <a:endParaRPr kumimoji="1" lang="ja-JP" altLang="en-US"/>
          </a:p>
        </p:txBody>
      </p:sp>
    </p:spTree>
    <p:extLst>
      <p:ext uri="{BB962C8B-B14F-4D97-AF65-F5344CB8AC3E}">
        <p14:creationId xmlns:p14="http://schemas.microsoft.com/office/powerpoint/2010/main" val="2428205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職域をベースとしたソーシャル・キャピタルの醸成と活用を考える際に，まず，押さえておきたい職域との連携のポイントを紹介します。</a:t>
            </a:r>
          </a:p>
          <a:p>
            <a:r>
              <a:rPr kumimoji="1" lang="ja-JP" altLang="ja-JP" sz="1200" kern="1200" dirty="0" smtClean="0">
                <a:solidFill>
                  <a:schemeClr val="tx1"/>
                </a:solidFill>
                <a:effectLst/>
                <a:latin typeface="+mn-lt"/>
                <a:ea typeface="+mn-ea"/>
                <a:cs typeface="+mn-cs"/>
              </a:rPr>
              <a:t>健康づくりにおいて，企業や団体等の職域と連携する際，次の４つのパターンがあります。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まず，１つ目は，従業員の健康づくりで，最近，「健康経営」として注目を集めています。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働きざかりを健康に過ごすことで、事業経営を着実に進めることができるという視点です。</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これまで，地域・職域連携推進協議会などで，地域保健サイドが有する専門職種やノウハウを，従業員の健康づくりに活かそうとしてきた取り組みが該当します。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２つ目が，企業にとっての中心業務，言い換えれば，収益業務が健康に寄与するというものです。「健康ビジネス」として，最近，注目を集めています。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企業が提供する商品やサービスが地域住民の健康に寄与する例としては，飲食店におけるヘルシーメニューの提供やフィットネスクラブなどが身近なものでしょう。</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３つ目は，自治体等からの委託で，健診機関等の企業が自治体からの委託を受けて特定健診や特定保健指導を行い，地域住民の健康に寄与するというものです。</a:t>
            </a:r>
            <a:r>
              <a:rPr kumimoji="1" lang="ja-JP" altLang="en-US" sz="1200" kern="1200" dirty="0" smtClean="0">
                <a:solidFill>
                  <a:schemeClr val="tx1"/>
                </a:solidFill>
                <a:effectLst/>
                <a:latin typeface="+mn-lt"/>
                <a:ea typeface="+mn-ea"/>
                <a:cs typeface="+mn-cs"/>
              </a:rPr>
              <a:t>地域の中で健康に暮らすためには、店舗や交通、そして、教育文化の分野も大切です。</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４つ目は企業の社会的貢献の一環として，地域の健康づくりに寄与しようというものです。</a:t>
            </a:r>
          </a:p>
          <a:p>
            <a:r>
              <a:rPr kumimoji="1" lang="ja-JP" altLang="ja-JP" sz="1200" kern="1200" dirty="0" smtClean="0">
                <a:solidFill>
                  <a:schemeClr val="tx1"/>
                </a:solidFill>
                <a:effectLst/>
                <a:latin typeface="+mn-lt"/>
                <a:ea typeface="+mn-ea"/>
                <a:cs typeface="+mn-cs"/>
              </a:rPr>
              <a:t>最近，企業の社会的責任，ＣＳＲとして，関心を持つ企業が増えてきています。</a:t>
            </a:r>
            <a:r>
              <a:rPr kumimoji="1" lang="ja-JP" altLang="en-US" sz="1200" kern="1200" dirty="0" smtClean="0">
                <a:solidFill>
                  <a:schemeClr val="tx1"/>
                </a:solidFill>
                <a:effectLst/>
                <a:latin typeface="+mn-lt"/>
                <a:ea typeface="+mn-ea"/>
                <a:cs typeface="+mn-cs"/>
              </a:rPr>
              <a:t>事業所が地域に税金を納めるだけではなく、健康な従業員が地域で消費することや、事業所がもつ文化資産を住民に開放するとうのもあります。</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5</a:t>
            </a:fld>
            <a:endParaRPr kumimoji="1" lang="ja-JP" altLang="en-US"/>
          </a:p>
        </p:txBody>
      </p:sp>
    </p:spTree>
    <p:extLst>
      <p:ext uri="{BB962C8B-B14F-4D97-AF65-F5344CB8AC3E}">
        <p14:creationId xmlns:p14="http://schemas.microsoft.com/office/powerpoint/2010/main" val="2428205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企業や職域との連携において大切なことは，</a:t>
            </a:r>
            <a:r>
              <a:rPr lang="ja-JP" altLang="en-US" sz="1200" dirty="0" smtClean="0">
                <a:solidFill>
                  <a:srgbClr val="FF0000"/>
                </a:solidFill>
              </a:rPr>
              <a:t>企業における組織の文化や置かれた状況を理解することです。</a:t>
            </a:r>
            <a:endParaRPr lang="en-US" altLang="ja-JP"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企業の文化は，</a:t>
            </a:r>
            <a:r>
              <a:rPr lang="ja-JP" altLang="en-US" sz="1200" dirty="0" smtClean="0">
                <a:solidFill>
                  <a:srgbClr val="0000FF"/>
                </a:solidFill>
              </a:rPr>
              <a:t>企業の規模，業種などによって多様</a:t>
            </a:r>
            <a:r>
              <a:rPr kumimoji="1" lang="ja-JP" altLang="en-US" sz="1200" dirty="0" smtClean="0">
                <a:solidFill>
                  <a:schemeClr val="tx1"/>
                </a:solidFill>
              </a:rPr>
              <a:t>ですが，比較的共通する特徴として，以下の４つが挙げられます。</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まず，１つ目は，合理的な思考が求められます。「建前」だけでは企業という組織は動きません。</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２つ目は，明確なマネジメントです。行政においてもマネジメントの重要性が叫ばれていますが，企業においてはそれがよりシビアに求められます。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３つ目は，生産性や利益率など，アウトカムが明確であるということです。</a:t>
            </a:r>
            <a:r>
              <a:rPr kumimoji="1" lang="ja-JP" altLang="ja-JP" sz="1200" kern="1200" dirty="0" smtClean="0">
                <a:solidFill>
                  <a:schemeClr val="tx1"/>
                </a:solidFill>
                <a:effectLst/>
                <a:latin typeface="+mn-lt"/>
                <a:ea typeface="+mn-ea"/>
                <a:cs typeface="+mn-cs"/>
              </a:rPr>
              <a:t>マネジメントと同様，行政以上にシビアに求められます。</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４つ目は，企業理念に社会への貢献を掲げているところも少なくないということです。</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この４つ目の特徴は職域と連携する上で，「追い風」になるでしょう。</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また，行政が企業と連携しようとする場合，連携の目的によって，相談を持っていく窓口が異なることを理解しておくことも重要です。</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従業員の健康づくり等で連携をするなら，安全衛生担当部門になります。</a:t>
            </a:r>
            <a:r>
              <a:rPr kumimoji="1" lang="ja-JP" altLang="ja-JP" sz="1200" kern="1200" dirty="0" smtClean="0">
                <a:solidFill>
                  <a:schemeClr val="tx1"/>
                </a:solidFill>
                <a:effectLst/>
                <a:latin typeface="+mn-lt"/>
                <a:ea typeface="+mn-ea"/>
                <a:cs typeface="+mn-cs"/>
              </a:rPr>
              <a:t>これまで，地域・職域連携で連携した部門です。</a:t>
            </a:r>
            <a:endParaRPr kumimoji="1" lang="en-US" altLang="ja-JP"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社会貢献としての活動で連携しようとするなら，広報・企画部門になります。</a:t>
            </a:r>
            <a:r>
              <a:rPr kumimoji="1" lang="ja-JP" altLang="ja-JP" sz="1200" kern="1200" dirty="0" smtClean="0">
                <a:solidFill>
                  <a:schemeClr val="tx1"/>
                </a:solidFill>
                <a:effectLst/>
                <a:latin typeface="+mn-lt"/>
                <a:ea typeface="+mn-ea"/>
                <a:cs typeface="+mn-cs"/>
              </a:rPr>
              <a:t>次の経営部門と同様，これまで，地域保健関係者との関わりがほとんどなかった部門</a:t>
            </a:r>
            <a:r>
              <a:rPr kumimoji="1" lang="ja-JP" altLang="en-US" sz="1200" kern="1200" dirty="0" smtClean="0">
                <a:solidFill>
                  <a:schemeClr val="tx1"/>
                </a:solidFill>
                <a:effectLst/>
                <a:latin typeface="+mn-lt"/>
                <a:ea typeface="+mn-ea"/>
                <a:cs typeface="+mn-cs"/>
              </a:rPr>
              <a:t>でしょう</a:t>
            </a:r>
            <a:r>
              <a:rPr kumimoji="1" lang="ja-JP" altLang="ja-JP" sz="1200" kern="1200" dirty="0" smtClean="0">
                <a:solidFill>
                  <a:schemeClr val="tx1"/>
                </a:solidFill>
                <a:effectLst/>
                <a:latin typeface="+mn-lt"/>
                <a:ea typeface="+mn-ea"/>
                <a:cs typeface="+mn-cs"/>
              </a:rPr>
              <a:t>。</a:t>
            </a:r>
            <a:endParaRPr kumimoji="1" lang="ja-JP" altLang="en-US"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rPr>
              <a:t>健康ビジネスに代表される収益業務としての活動で連携をしようとするなら，経営部門ということになります。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0000FF"/>
              </a:solidFill>
            </a:endParaRPr>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6</a:t>
            </a:fld>
            <a:endParaRPr kumimoji="1" lang="ja-JP" altLang="en-US"/>
          </a:p>
        </p:txBody>
      </p:sp>
    </p:spTree>
    <p:extLst>
      <p:ext uri="{BB962C8B-B14F-4D97-AF65-F5344CB8AC3E}">
        <p14:creationId xmlns:p14="http://schemas.microsoft.com/office/powerpoint/2010/main" val="104629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smtClean="0">
                <a:solidFill>
                  <a:srgbClr val="FF0000"/>
                </a:solidFill>
              </a:rPr>
              <a:t>では，地域の資源として，職域をベースとしたソーシャル・キャピタルをどう活用するかについて，解説したいと思います。</a:t>
            </a:r>
            <a:endParaRPr lang="en-US" altLang="ja-JP" sz="1200" dirty="0" smtClean="0">
              <a:solidFill>
                <a:srgbClr val="FF0000"/>
              </a:solidFill>
            </a:endParaRPr>
          </a:p>
          <a:p>
            <a:endParaRPr lang="en-US" altLang="ja-JP" sz="1200" dirty="0" smtClean="0">
              <a:solidFill>
                <a:srgbClr val="FF0000"/>
              </a:solidFill>
            </a:endParaRPr>
          </a:p>
          <a:p>
            <a:r>
              <a:rPr kumimoji="1" lang="ja-JP" altLang="en-US" dirty="0" smtClean="0"/>
              <a:t>まず，どう連携するか，その連携の導入方法について，説明します。</a:t>
            </a:r>
          </a:p>
          <a:p>
            <a:r>
              <a:rPr kumimoji="1" lang="ja-JP" altLang="en-US" dirty="0" smtClean="0"/>
              <a:t>既に，多くの地域で，地域・職域連携推進協議会が保健所に設置されていますので，この協議会を活用するのもいいでしょう。</a:t>
            </a:r>
            <a:endParaRPr kumimoji="1" lang="en-US" altLang="ja-JP" dirty="0" smtClean="0"/>
          </a:p>
          <a:p>
            <a:r>
              <a:rPr kumimoji="1" lang="ja-JP" altLang="en-US" dirty="0" smtClean="0"/>
              <a:t>保健所の衛生課は，日頃から食品衛生や環境衛生関係の多くの企業と関わりを持っていますので，そのつながりを活用することも一法です。</a:t>
            </a:r>
            <a:endParaRPr kumimoji="1" lang="en-US" altLang="ja-JP" dirty="0" smtClean="0"/>
          </a:p>
          <a:p>
            <a:r>
              <a:rPr kumimoji="1" lang="ja-JP" altLang="en-US" dirty="0" smtClean="0"/>
              <a:t>また，従業員の健康づくりでは，以前より，労働基準監督署などと連携している地域も多いと思います。</a:t>
            </a:r>
            <a:endParaRPr kumimoji="1" lang="en-US" altLang="ja-JP" dirty="0" smtClean="0"/>
          </a:p>
          <a:p>
            <a:r>
              <a:rPr kumimoji="1" lang="ja-JP" altLang="en-US" dirty="0" smtClean="0"/>
              <a:t>浜田保健所では年に１回の働きさかり向けの講演会を、浜田労基署と共催で行っています。</a:t>
            </a:r>
            <a:endParaRPr kumimoji="1" lang="en-US" altLang="ja-JP" dirty="0" smtClean="0"/>
          </a:p>
          <a:p>
            <a:r>
              <a:rPr kumimoji="1" lang="ja-JP" altLang="en-US" dirty="0" smtClean="0"/>
              <a:t>参加事業所の集約を労基署にお願いすると地元の中小事業所が参加してくれる。</a:t>
            </a:r>
            <a:endParaRPr kumimoji="1" lang="en-US" altLang="ja-JP" dirty="0" smtClean="0"/>
          </a:p>
          <a:p>
            <a:r>
              <a:rPr kumimoji="1" lang="ja-JP" altLang="en-US" dirty="0" smtClean="0"/>
              <a:t>講師派遣の費用は島根産業保健総合支援センターで出してもらえる。</a:t>
            </a:r>
            <a:endParaRPr kumimoji="1" lang="en-US" altLang="ja-JP" dirty="0" smtClean="0"/>
          </a:p>
          <a:p>
            <a:r>
              <a:rPr kumimoji="1" lang="ja-JP" altLang="en-US" dirty="0" smtClean="0"/>
              <a:t>講演会の前には、保健所の事業である地元の中小事業所の健康づくり表彰を行う。１石３鳥です。</a:t>
            </a:r>
          </a:p>
          <a:p>
            <a:r>
              <a:rPr kumimoji="1" lang="ja-JP" altLang="en-US" dirty="0" smtClean="0"/>
              <a:t>平成</a:t>
            </a:r>
            <a:r>
              <a:rPr kumimoji="1" lang="en-US" altLang="ja-JP" dirty="0" smtClean="0"/>
              <a:t>20</a:t>
            </a:r>
            <a:r>
              <a:rPr kumimoji="1" lang="ja-JP" altLang="en-US" dirty="0" smtClean="0"/>
              <a:t>年の医療制度改革で誕生した「協会けんぽ」は，職域における健康づくりに熱心に取り組んでおり，従業員の健康づくりを担当する「健康保険委員」を中小規模の事業所に配置しています。</a:t>
            </a:r>
            <a:endParaRPr kumimoji="1" lang="en-US" altLang="ja-JP" dirty="0" smtClean="0"/>
          </a:p>
          <a:p>
            <a:r>
              <a:rPr kumimoji="1" lang="ja-JP" altLang="en-US" dirty="0" smtClean="0"/>
              <a:t>こうした「健康保険委員」の学習を支援するとともに，地域の住民組織と一緒に活動する機会を設けることで，従業員の健康づくりを支援することができます。</a:t>
            </a:r>
          </a:p>
          <a:p>
            <a:r>
              <a:rPr kumimoji="1" lang="ja-JP" altLang="en-US" dirty="0" smtClean="0"/>
              <a:t>商工会議所や商工会といった職域関係者が市町村の健康づくり推進協議会などに参加することは珍しくありませんが，それが職域の健康づくりに寄与するかどうかが鍵です。</a:t>
            </a:r>
            <a:endParaRPr kumimoji="1" lang="en-US" altLang="ja-JP" dirty="0" smtClean="0"/>
          </a:p>
          <a:p>
            <a:r>
              <a:rPr kumimoji="1" lang="ja-JP" altLang="ja-JP" sz="1200" kern="1200" dirty="0" smtClean="0">
                <a:solidFill>
                  <a:schemeClr val="tx1"/>
                </a:solidFill>
                <a:effectLst/>
                <a:latin typeface="+mn-lt"/>
                <a:ea typeface="+mn-ea"/>
                <a:cs typeface="+mn-cs"/>
              </a:rPr>
              <a:t>推進協議会で議論されたことが，傘下の事業所に伝わり，それぞれの事業所における取り組みにつながることがポイントですが，このあたりは，まだまだ</a:t>
            </a:r>
            <a:r>
              <a:rPr kumimoji="1" lang="ja-JP" altLang="en-US" sz="1200" kern="1200" dirty="0" smtClean="0">
                <a:solidFill>
                  <a:schemeClr val="tx1"/>
                </a:solidFill>
                <a:effectLst/>
                <a:latin typeface="+mn-lt"/>
                <a:ea typeface="+mn-ea"/>
                <a:cs typeface="+mn-cs"/>
              </a:rPr>
              <a:t>改善</a:t>
            </a:r>
            <a:r>
              <a:rPr kumimoji="1" lang="ja-JP" altLang="ja-JP" sz="1200" kern="1200" dirty="0" smtClean="0">
                <a:solidFill>
                  <a:schemeClr val="tx1"/>
                </a:solidFill>
                <a:effectLst/>
                <a:latin typeface="+mn-lt"/>
                <a:ea typeface="+mn-ea"/>
                <a:cs typeface="+mn-cs"/>
              </a:rPr>
              <a:t>の余地があるようです。</a:t>
            </a:r>
            <a:endParaRPr kumimoji="1" lang="en-US" altLang="ja-JP" sz="1200" kern="1200" dirty="0" smtClean="0">
              <a:solidFill>
                <a:schemeClr val="tx1"/>
              </a:solidFill>
              <a:effectLst/>
              <a:latin typeface="+mn-lt"/>
              <a:ea typeface="+mn-ea"/>
              <a:cs typeface="+mn-cs"/>
            </a:endParaRPr>
          </a:p>
          <a:p>
            <a:r>
              <a:rPr kumimoji="1" lang="ja-JP" altLang="en-US" dirty="0" smtClean="0"/>
              <a:t>医療制度改革以前は，地域保健と職域保健は，バラバラに取り組まれていたのですが，特定健診・特定保健指導が導入され，同じテーブルについて議論できるようになりました。</a:t>
            </a:r>
            <a:endParaRPr kumimoji="1" lang="en-US" altLang="ja-JP" dirty="0" smtClean="0"/>
          </a:p>
          <a:p>
            <a:r>
              <a:rPr kumimoji="1" lang="ja-JP" altLang="en-US" dirty="0" smtClean="0"/>
              <a:t>生活習慣の改善に向けての取り組みなど，そのノウハウについての情報交換も有用でしょう。</a:t>
            </a:r>
            <a:endParaRPr kumimoji="1" lang="en-US" altLang="ja-JP" dirty="0" smtClean="0"/>
          </a:p>
          <a:p>
            <a:r>
              <a:rPr kumimoji="1" lang="ja-JP" altLang="en-US" dirty="0" smtClean="0"/>
              <a:t>最近，企業と自治体の人事交流を行うという例も出てきました。</a:t>
            </a:r>
            <a:endParaRPr kumimoji="1" lang="en-US" altLang="ja-JP" dirty="0" smtClean="0"/>
          </a:p>
          <a:p>
            <a:r>
              <a:rPr kumimoji="1" lang="ja-JP" altLang="en-US" dirty="0" smtClean="0"/>
              <a:t>まだ，事例としては少ないのですが，行政と職域との連携を考える上では大きな役割を果たすことが期待されます。</a:t>
            </a:r>
          </a:p>
          <a:p>
            <a:r>
              <a:rPr kumimoji="1" lang="ja-JP" altLang="en-US" dirty="0" smtClean="0"/>
              <a:t>行政と企業との関わりは，最初は，たまたま課長さんを知っていたといった個人的な人と人とのつながりが発端になることも少なくありません。</a:t>
            </a:r>
            <a:endParaRPr kumimoji="1" lang="en-US" altLang="ja-JP" dirty="0" smtClean="0"/>
          </a:p>
          <a:p>
            <a:r>
              <a:rPr kumimoji="1" lang="ja-JP" altLang="en-US" dirty="0" smtClean="0"/>
              <a:t>こうした個人的なつながりを組織間の連携へと発展させていくことも，連携の導入方法としては，重要です。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7</a:t>
            </a:fld>
            <a:endParaRPr kumimoji="1" lang="ja-JP" altLang="en-US"/>
          </a:p>
        </p:txBody>
      </p:sp>
    </p:spTree>
    <p:extLst>
      <p:ext uri="{BB962C8B-B14F-4D97-AF65-F5344CB8AC3E}">
        <p14:creationId xmlns:p14="http://schemas.microsoft.com/office/powerpoint/2010/main" val="386500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では，主として従業員の健康づくりのための連携について，考えてみたいと思います。</a:t>
            </a:r>
            <a:br>
              <a:rPr kumimoji="1" lang="ja-JP" altLang="en-US" dirty="0" smtClean="0"/>
            </a:br>
            <a:r>
              <a:rPr kumimoji="1" lang="ja-JP" altLang="en-US" dirty="0" smtClean="0"/>
              <a:t>医療制度改革により，それぞれの保険者が健康管理に責任を持つということがより明確になりました。</a:t>
            </a:r>
            <a:endParaRPr kumimoji="1" lang="en-US" altLang="ja-JP" dirty="0" smtClean="0"/>
          </a:p>
          <a:p>
            <a:r>
              <a:rPr kumimoji="1" lang="ja-JP" altLang="en-US" dirty="0" smtClean="0"/>
              <a:t>企業の従業員の健康づくりは，事業主がその責任を負うことになりますが，企業の従業員も地域の住民であることに変わりはありません。</a:t>
            </a:r>
            <a:endParaRPr kumimoji="1" lang="en-US" altLang="ja-JP" dirty="0" smtClean="0"/>
          </a:p>
          <a:p>
            <a:r>
              <a:rPr kumimoji="1" lang="ja-JP" altLang="en-US" dirty="0" smtClean="0"/>
              <a:t>また，退職後は国民健康保険被保険者になることを考えれば，市町村として，企業の従業員の健康づくりに積極的に取り組む必要があります。</a:t>
            </a:r>
          </a:p>
          <a:p>
            <a:r>
              <a:rPr kumimoji="1" lang="ja-JP" altLang="en-US" dirty="0" smtClean="0"/>
              <a:t>そこで，商工会議所・商工会，業界団体，企業などと連携した健康教育，健診，自殺予防を目的として，ゲートキーパー養成に取り組む自治体が増えています。</a:t>
            </a:r>
          </a:p>
          <a:p>
            <a:r>
              <a:rPr kumimoji="1" lang="ja-JP" altLang="en-US" sz="1200" kern="1200" dirty="0" smtClean="0">
                <a:solidFill>
                  <a:schemeClr val="tx1"/>
                </a:solidFill>
                <a:effectLst/>
                <a:latin typeface="+mn-lt"/>
                <a:ea typeface="+mn-ea"/>
                <a:cs typeface="+mn-cs"/>
              </a:rPr>
              <a:t>健康増進法</a:t>
            </a:r>
            <a:r>
              <a:rPr kumimoji="1" lang="en-US" altLang="ja-JP" sz="1200" u="none" kern="1200" dirty="0" smtClean="0">
                <a:solidFill>
                  <a:srgbClr val="FF0000"/>
                </a:solidFill>
                <a:effectLst/>
                <a:latin typeface="+mn-lt"/>
                <a:ea typeface="+mn-ea"/>
                <a:cs typeface="+mn-cs"/>
              </a:rPr>
              <a:t>25</a:t>
            </a:r>
            <a:r>
              <a:rPr kumimoji="1" lang="ja-JP" altLang="en-US" sz="1200" u="none" kern="1200" dirty="0" smtClean="0">
                <a:solidFill>
                  <a:srgbClr val="FF0000"/>
                </a:solidFill>
                <a:effectLst/>
                <a:latin typeface="+mn-lt"/>
                <a:ea typeface="+mn-ea"/>
                <a:cs typeface="+mn-cs"/>
              </a:rPr>
              <a:t>条では，受動喫煙対策について規定をしていますが</a:t>
            </a:r>
            <a:r>
              <a:rPr kumimoji="1" lang="ja-JP" altLang="en-US" sz="1200" kern="1200" dirty="0" smtClean="0">
                <a:solidFill>
                  <a:srgbClr val="FF0000"/>
                </a:solidFill>
                <a:effectLst/>
                <a:latin typeface="+mn-lt"/>
                <a:ea typeface="+mn-ea"/>
                <a:cs typeface="+mn-cs"/>
              </a:rPr>
              <a:t>，</a:t>
            </a:r>
            <a:r>
              <a:rPr kumimoji="1" lang="ja-JP" altLang="en-US" sz="1200" kern="1200" dirty="0" smtClean="0">
                <a:solidFill>
                  <a:schemeClr val="tx1"/>
                </a:solidFill>
                <a:effectLst/>
                <a:latin typeface="+mn-lt"/>
                <a:ea typeface="+mn-ea"/>
                <a:cs typeface="+mn-cs"/>
              </a:rPr>
              <a:t>法に書かれている事業所はもちろん、すべての事業所に建物内禁煙、敷地内禁煙のお願いを行政はできます。併せて、効果的な禁煙支援も可能であることも衛生管理者に伝えることも大切です。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また，市町村役場も，ひとつの「事業所」ということができます。</a:t>
            </a:r>
          </a:p>
          <a:p>
            <a:r>
              <a:rPr kumimoji="1" lang="ja-JP" altLang="ja-JP" sz="1200" kern="1200" dirty="0" smtClean="0">
                <a:solidFill>
                  <a:schemeClr val="tx1"/>
                </a:solidFill>
                <a:effectLst/>
                <a:latin typeface="+mn-lt"/>
                <a:ea typeface="+mn-ea"/>
                <a:cs typeface="+mn-cs"/>
              </a:rPr>
              <a:t>大きな自治体では，職員の健康管理を行う部署に保健師が配置されているところもありますが，職域としての市町村職員の健康づくりは，お世辞にも十分とは言えない状況です。</a:t>
            </a:r>
          </a:p>
          <a:p>
            <a:r>
              <a:rPr kumimoji="1" lang="ja-JP" altLang="ja-JP" sz="1200" kern="1200" dirty="0" smtClean="0">
                <a:solidFill>
                  <a:schemeClr val="tx1"/>
                </a:solidFill>
                <a:effectLst/>
                <a:latin typeface="+mn-lt"/>
                <a:ea typeface="+mn-ea"/>
                <a:cs typeface="+mn-cs"/>
              </a:rPr>
              <a:t>「隗より始めよ」のことわざではないですが，役場内での健康づくりや職員間のつながりを再確認する取り組みは，各部局に健康づくりやソーシャル・キャピタルの重要性を理解してもらうことにもつながります。</a:t>
            </a:r>
            <a:endParaRPr kumimoji="1" lang="en-US" altLang="ja-JP" sz="1200" kern="1200" dirty="0" smtClean="0">
              <a:solidFill>
                <a:schemeClr val="tx1"/>
              </a:solidFill>
              <a:effectLst/>
              <a:latin typeface="+mn-lt"/>
              <a:ea typeface="+mn-ea"/>
              <a:cs typeface="+mn-cs"/>
            </a:endParaRPr>
          </a:p>
          <a:p>
            <a:r>
              <a:rPr kumimoji="1" lang="ja-JP" altLang="en-US" dirty="0" smtClean="0"/>
              <a:t>最近，自治体と「協会けんぽ」の間で，協定を結び，特定健診データや医療費データの共同利用を進める動きがあります。</a:t>
            </a:r>
            <a:endParaRPr kumimoji="1" lang="en-US" altLang="ja-JP" dirty="0" smtClean="0"/>
          </a:p>
          <a:p>
            <a:r>
              <a:rPr kumimoji="1" lang="ja-JP" altLang="en-US" dirty="0" smtClean="0"/>
              <a:t>国保加入者の健診データや医療費データでは若い世代の状況が正確に把握できません。</a:t>
            </a:r>
            <a:endParaRPr kumimoji="1" lang="en-US" altLang="ja-JP" dirty="0" smtClean="0"/>
          </a:p>
          <a:p>
            <a:r>
              <a:rPr kumimoji="1" lang="ja-JP" altLang="en-US" dirty="0" smtClean="0"/>
              <a:t>職域のデータと合わせることで，初めて地域住民の健康状態の全体像を把握することが可能になります。こうしたデータ分析における連携も重要です。</a:t>
            </a:r>
            <a:endParaRPr kumimoji="1" lang="en-US" altLang="ja-JP" dirty="0" smtClean="0"/>
          </a:p>
          <a:p>
            <a:r>
              <a:rPr kumimoji="1" lang="ja-JP" altLang="en-US" dirty="0" smtClean="0"/>
              <a:t>働きざかりの趣味は，働くことの意味を明らかにし，生涯通じた生きがいにつながることもあります。退職後はもちろん現役当時から地域にデビューできる趣味や特技の世界もあります。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8</a:t>
            </a:fld>
            <a:endParaRPr kumimoji="1" lang="ja-JP" altLang="en-US"/>
          </a:p>
        </p:txBody>
      </p:sp>
    </p:spTree>
    <p:extLst>
      <p:ext uri="{BB962C8B-B14F-4D97-AF65-F5344CB8AC3E}">
        <p14:creationId xmlns:p14="http://schemas.microsoft.com/office/powerpoint/2010/main" val="3865003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では，次に，主として企業の中心業務としての活動との連携について，見ていきましょう。</a:t>
            </a:r>
          </a:p>
          <a:p>
            <a:r>
              <a:rPr kumimoji="1" lang="ja-JP" altLang="en-US" dirty="0" smtClean="0"/>
              <a:t>地域における様々な生活課題をターゲットにしたコミュニティービジネスが注目を集めています。</a:t>
            </a:r>
            <a:endParaRPr kumimoji="1" lang="en-US" altLang="ja-JP" dirty="0" smtClean="0"/>
          </a:p>
          <a:p>
            <a:r>
              <a:rPr kumimoji="1" lang="ja-JP" altLang="en-US" dirty="0" smtClean="0"/>
              <a:t>シルバー人材センターはその「走り」ですが，これから多様なビジネスが展開され，大いに期待される分野でしょう。</a:t>
            </a:r>
          </a:p>
          <a:p>
            <a:r>
              <a:rPr kumimoji="1" lang="ja-JP" altLang="en-US" dirty="0" smtClean="0"/>
              <a:t>次に，ヘルシーな弁当を販売する仕出し屋，スポーツジムやフィットネスクラブのように，企業の収益事業が地域住民の健康づくり直結するというものです。</a:t>
            </a:r>
          </a:p>
          <a:p>
            <a:r>
              <a:rPr kumimoji="1" lang="ja-JP" altLang="en-US" dirty="0" smtClean="0"/>
              <a:t>郵便や新聞配達，乳酸飲料の配達などの際に，高齢者等の見守りをしたり，買い物支援をするといった取り組みも注目されています。</a:t>
            </a:r>
            <a:endParaRPr kumimoji="1" lang="en-US" altLang="ja-JP" dirty="0" smtClean="0"/>
          </a:p>
          <a:p>
            <a:r>
              <a:rPr kumimoji="1" lang="ja-JP" altLang="en-US" dirty="0" smtClean="0"/>
              <a:t>自治体とスーパーやコンビニが協定を結んで，地域住民に伝えたい情報をお店で発信する取り組みも増えてきています。</a:t>
            </a:r>
            <a:endParaRPr kumimoji="1" lang="en-US" altLang="ja-JP" dirty="0" smtClean="0"/>
          </a:p>
          <a:p>
            <a:r>
              <a:rPr kumimoji="1" lang="ja-JP" altLang="en-US" dirty="0" smtClean="0"/>
              <a:t>コンビニのお弁当売り場に，「野菜をもう一品」といったポップを掲示するという取り組みも増えています。</a:t>
            </a:r>
            <a:endParaRPr kumimoji="1" lang="en-US" altLang="ja-JP" dirty="0" smtClean="0"/>
          </a:p>
          <a:p>
            <a:r>
              <a:rPr kumimoji="1" lang="ja-JP" altLang="en-US" dirty="0" smtClean="0"/>
              <a:t>行政としては，若い世代の野菜摂取が期待でき，お店としては，売り上げアップが期待できる，</a:t>
            </a:r>
            <a:r>
              <a:rPr kumimoji="1" lang="en-US" altLang="ja-JP" dirty="0" smtClean="0"/>
              <a:t>Win-Win</a:t>
            </a:r>
            <a:r>
              <a:rPr kumimoji="1" lang="ja-JP" altLang="en-US" dirty="0" smtClean="0"/>
              <a:t>の関係の取り組みと言えます。</a:t>
            </a:r>
            <a:endParaRPr kumimoji="1" lang="en-US" altLang="ja-JP" dirty="0" smtClean="0"/>
          </a:p>
          <a:p>
            <a:r>
              <a:rPr kumimoji="1" lang="ja-JP" altLang="en-US" dirty="0" smtClean="0"/>
              <a:t>健診受診や健康イベントへの参加などで，マイレージを貯めて，そのマイレージを賞品と交換できる「健康マイレージ事業」も広がりを見せています。</a:t>
            </a:r>
            <a:endParaRPr kumimoji="1" lang="en-US" altLang="ja-JP" dirty="0" smtClean="0"/>
          </a:p>
          <a:p>
            <a:r>
              <a:rPr kumimoji="1" lang="ja-JP" altLang="en-US" dirty="0" smtClean="0"/>
              <a:t>賞品として，自社の製品やサービスを提供するという形で，健康マイレージ事業に協賛する企業も増えています。</a:t>
            </a:r>
          </a:p>
          <a:p>
            <a:r>
              <a:rPr kumimoji="1" lang="ja-JP" altLang="en-US" dirty="0" smtClean="0"/>
              <a:t>ピンクリボン運動に見られるがん予防の取り組みには、生命保険会社や銀行、そしてワクチン等の製薬メーカーも加わります。</a:t>
            </a:r>
            <a:endParaRPr kumimoji="1" lang="en-US" altLang="ja-JP" dirty="0" smtClean="0"/>
          </a:p>
          <a:p>
            <a:r>
              <a:rPr kumimoji="1" lang="ja-JP" altLang="en-US" dirty="0" smtClean="0"/>
              <a:t>また，商工会議所や企業主催イベントに健康ブースを出店するというケースも増えています。</a:t>
            </a:r>
            <a:endParaRPr kumimoji="1" lang="en-US" altLang="ja-JP" dirty="0" smtClean="0"/>
          </a:p>
          <a:p>
            <a:r>
              <a:rPr kumimoji="1" lang="ja-JP" altLang="en-US" dirty="0" smtClean="0"/>
              <a:t>健康ブースを設けることで，より多くの人の来場が期待できることから，商工会や企業にとってもメリットがあります。</a:t>
            </a:r>
            <a:endParaRPr kumimoji="1" lang="en-US" altLang="ja-JP" dirty="0" smtClean="0"/>
          </a:p>
          <a:p>
            <a:r>
              <a:rPr kumimoji="1" lang="ja-JP" altLang="en-US" dirty="0" smtClean="0"/>
              <a:t>行政にしてみれば，多くの人が集まる機会に啓発ができるので，健康づくりにおける効果が期待できます。</a:t>
            </a:r>
            <a:endParaRPr kumimoji="1" lang="en-US" altLang="ja-JP" dirty="0" smtClean="0"/>
          </a:p>
          <a:p>
            <a:r>
              <a:rPr kumimoji="1" lang="ja-JP" altLang="en-US" dirty="0" smtClean="0"/>
              <a:t>一方、健康まつりや食育まつりに、健康や食を事業の対象している企業や事業組合に健康の視点で出店してもらうこともできます。</a:t>
            </a:r>
            <a:endParaRPr kumimoji="1" lang="en-US" altLang="ja-JP" dirty="0" smtClean="0"/>
          </a:p>
          <a:p>
            <a:r>
              <a:rPr kumimoji="1" lang="ja-JP" altLang="en-US" dirty="0" smtClean="0"/>
              <a:t>このように，企業の中心業務としての活動との連携は，行政と企業双方にとって，</a:t>
            </a:r>
            <a:r>
              <a:rPr kumimoji="1" lang="en-US" altLang="ja-JP" dirty="0" smtClean="0"/>
              <a:t>Win-Win</a:t>
            </a:r>
            <a:r>
              <a:rPr kumimoji="1" lang="ja-JP" altLang="en-US" dirty="0" smtClean="0"/>
              <a:t>の関係であることが，大きなポイントです。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53D4A6C-67F5-4C13-BBCF-18E77EA5C254}" type="slidenum">
              <a:rPr kumimoji="1" lang="ja-JP" altLang="en-US" smtClean="0"/>
              <a:t>9</a:t>
            </a:fld>
            <a:endParaRPr kumimoji="1" lang="ja-JP" altLang="en-US"/>
          </a:p>
        </p:txBody>
      </p:sp>
    </p:spTree>
    <p:extLst>
      <p:ext uri="{BB962C8B-B14F-4D97-AF65-F5344CB8AC3E}">
        <p14:creationId xmlns:p14="http://schemas.microsoft.com/office/powerpoint/2010/main" val="2824168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2380702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173460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2583147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304800"/>
            <a:ext cx="77724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838200" y="1905000"/>
            <a:ext cx="7772400" cy="4114800"/>
          </a:xfrm>
        </p:spPr>
        <p:txBody>
          <a:bodyPr/>
          <a:lstStyle/>
          <a:p>
            <a:pPr lvl="0"/>
            <a:endParaRPr lang="ja-JP" altLang="en-US" noProof="0" smtClean="0"/>
          </a:p>
        </p:txBody>
      </p:sp>
      <p:sp>
        <p:nvSpPr>
          <p:cNvPr id="4" name="Rectangle 65"/>
          <p:cNvSpPr>
            <a:spLocks noGrp="1" noChangeArrowheads="1"/>
          </p:cNvSpPr>
          <p:nvPr>
            <p:ph type="dt" sz="half" idx="10"/>
          </p:nvPr>
        </p:nvSpPr>
        <p:spPr/>
        <p:txBody>
          <a:bodyPr/>
          <a:lstStyle>
            <a:lvl1pPr fontAlgn="auto">
              <a:spcBef>
                <a:spcPts val="0"/>
              </a:spcBef>
              <a:spcAft>
                <a:spcPts val="0"/>
              </a:spcAft>
              <a:defRPr/>
            </a:lvl1pPr>
          </a:lstStyle>
          <a:p>
            <a:pPr>
              <a:defRPr/>
            </a:pPr>
            <a:endParaRPr lang="ja-JP" altLang="en-US"/>
          </a:p>
        </p:txBody>
      </p:sp>
      <p:sp>
        <p:nvSpPr>
          <p:cNvPr id="5" name="Rectangle 66"/>
          <p:cNvSpPr>
            <a:spLocks noGrp="1" noChangeArrowheads="1"/>
          </p:cNvSpPr>
          <p:nvPr>
            <p:ph type="ftr" sz="quarter" idx="11"/>
          </p:nvPr>
        </p:nvSpPr>
        <p:spPr/>
        <p:txBody>
          <a:bodyPr/>
          <a:lstStyle>
            <a:lvl1pPr fontAlgn="auto">
              <a:spcBef>
                <a:spcPts val="0"/>
              </a:spcBef>
              <a:spcAft>
                <a:spcPts val="0"/>
              </a:spcAft>
              <a:defRPr/>
            </a:lvl1pPr>
          </a:lstStyle>
          <a:p>
            <a:pPr>
              <a:defRPr/>
            </a:pPr>
            <a:endParaRPr lang="ja-JP" altLang="en-US"/>
          </a:p>
        </p:txBody>
      </p:sp>
      <p:sp>
        <p:nvSpPr>
          <p:cNvPr id="6" name="Rectangle 67"/>
          <p:cNvSpPr>
            <a:spLocks noGrp="1" noChangeArrowheads="1"/>
          </p:cNvSpPr>
          <p:nvPr>
            <p:ph type="sldNum" sz="quarter" idx="12"/>
          </p:nvPr>
        </p:nvSpPr>
        <p:spPr/>
        <p:txBody>
          <a:bodyPr/>
          <a:lstStyle>
            <a:lvl1pPr fontAlgn="auto">
              <a:spcBef>
                <a:spcPts val="0"/>
              </a:spcBef>
              <a:spcAft>
                <a:spcPts val="0"/>
              </a:spcAft>
              <a:defRPr/>
            </a:lvl1pPr>
          </a:lstStyle>
          <a:p>
            <a:pPr>
              <a:defRPr/>
            </a:pPr>
            <a:fld id="{24D31D81-540A-426F-B9B1-81487B0D08C3}" type="slidenum">
              <a:rPr lang="en-US" altLang="ja-JP"/>
              <a:pPr>
                <a:defRPr/>
              </a:pPr>
              <a:t>‹#›</a:t>
            </a:fld>
            <a:endParaRPr lang="en-US" altLang="ja-JP"/>
          </a:p>
        </p:txBody>
      </p:sp>
    </p:spTree>
    <p:extLst>
      <p:ext uri="{BB962C8B-B14F-4D97-AF65-F5344CB8AC3E}">
        <p14:creationId xmlns:p14="http://schemas.microsoft.com/office/powerpoint/2010/main" val="369911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3780549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2901931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4258631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95703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2116238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246480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2181443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9524E10-B397-4F33-B1C7-10B45B88EE04}" type="datetimeFigureOut">
              <a:rPr kumimoji="1" lang="ja-JP" altLang="en-US" smtClean="0"/>
              <a:t>2015/3/1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346841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524E10-B397-4F33-B1C7-10B45B88EE04}" type="datetimeFigureOut">
              <a:rPr kumimoji="1" lang="ja-JP" altLang="en-US" smtClean="0"/>
              <a:t>2015/3/1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552F6-7963-4B80-9187-F7E64ADE6FD3}" type="slidenum">
              <a:rPr kumimoji="1" lang="ja-JP" altLang="en-US" smtClean="0"/>
              <a:t>‹#›</a:t>
            </a:fld>
            <a:endParaRPr kumimoji="1" lang="ja-JP" altLang="en-US"/>
          </a:p>
        </p:txBody>
      </p:sp>
    </p:spTree>
    <p:extLst>
      <p:ext uri="{BB962C8B-B14F-4D97-AF65-F5344CB8AC3E}">
        <p14:creationId xmlns:p14="http://schemas.microsoft.com/office/powerpoint/2010/main" val="762683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audio" Target="../media/media69.wma"/><Relationship Id="rId13" Type="http://schemas.openxmlformats.org/officeDocument/2006/relationships/image" Target="../media/image4.png"/><Relationship Id="rId3" Type="http://schemas.microsoft.com/office/2007/relationships/media" Target="../media/media67.wma"/><Relationship Id="rId7" Type="http://schemas.microsoft.com/office/2007/relationships/media" Target="../media/media69.wma"/><Relationship Id="rId12" Type="http://schemas.openxmlformats.org/officeDocument/2006/relationships/notesSlide" Target="../notesSlides/notesSlide10.xml"/><Relationship Id="rId2" Type="http://schemas.openxmlformats.org/officeDocument/2006/relationships/audio" Target="../media/media66.wma"/><Relationship Id="rId1" Type="http://schemas.microsoft.com/office/2007/relationships/media" Target="../media/media66.wma"/><Relationship Id="rId6" Type="http://schemas.openxmlformats.org/officeDocument/2006/relationships/audio" Target="../media/media68.wma"/><Relationship Id="rId11" Type="http://schemas.openxmlformats.org/officeDocument/2006/relationships/slideLayout" Target="../slideLayouts/slideLayout2.xml"/><Relationship Id="rId5" Type="http://schemas.microsoft.com/office/2007/relationships/media" Target="../media/media68.wma"/><Relationship Id="rId10" Type="http://schemas.openxmlformats.org/officeDocument/2006/relationships/audio" Target="../media/media70.wma"/><Relationship Id="rId4" Type="http://schemas.openxmlformats.org/officeDocument/2006/relationships/audio" Target="../media/media67.wma"/><Relationship Id="rId9" Type="http://schemas.microsoft.com/office/2007/relationships/media" Target="../media/media70.wma"/><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audio" Target="../media/media6.wma"/><Relationship Id="rId3" Type="http://schemas.microsoft.com/office/2007/relationships/media" Target="../media/media4.wma"/><Relationship Id="rId7" Type="http://schemas.microsoft.com/office/2007/relationships/media" Target="../media/media6.wma"/><Relationship Id="rId12" Type="http://schemas.openxmlformats.org/officeDocument/2006/relationships/image" Target="../media/image4.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audio" Target="../media/media5.wma"/><Relationship Id="rId11" Type="http://schemas.openxmlformats.org/officeDocument/2006/relationships/image" Target="../media/image3.png"/><Relationship Id="rId5" Type="http://schemas.microsoft.com/office/2007/relationships/media" Target="../media/media5.wma"/><Relationship Id="rId10" Type="http://schemas.openxmlformats.org/officeDocument/2006/relationships/notesSlide" Target="../notesSlides/notesSlide3.xml"/><Relationship Id="rId4" Type="http://schemas.openxmlformats.org/officeDocument/2006/relationships/audio" Target="../media/media4.wma"/><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audio" Target="../media/media10.wma"/><Relationship Id="rId13" Type="http://schemas.microsoft.com/office/2007/relationships/media" Target="../media/media13.wma"/><Relationship Id="rId18" Type="http://schemas.openxmlformats.org/officeDocument/2006/relationships/audio" Target="../media/media15.wma"/><Relationship Id="rId3" Type="http://schemas.microsoft.com/office/2007/relationships/media" Target="../media/media8.wma"/><Relationship Id="rId21" Type="http://schemas.openxmlformats.org/officeDocument/2006/relationships/image" Target="../media/image2.png"/><Relationship Id="rId7" Type="http://schemas.microsoft.com/office/2007/relationships/media" Target="../media/media10.wma"/><Relationship Id="rId12" Type="http://schemas.openxmlformats.org/officeDocument/2006/relationships/audio" Target="../media/media12.wma"/><Relationship Id="rId17" Type="http://schemas.microsoft.com/office/2007/relationships/media" Target="../media/media15.wma"/><Relationship Id="rId2" Type="http://schemas.openxmlformats.org/officeDocument/2006/relationships/audio" Target="../media/media7.wma"/><Relationship Id="rId16" Type="http://schemas.openxmlformats.org/officeDocument/2006/relationships/audio" Target="../media/media14.wma"/><Relationship Id="rId20" Type="http://schemas.openxmlformats.org/officeDocument/2006/relationships/notesSlide" Target="../notesSlides/notesSlide4.xml"/><Relationship Id="rId1" Type="http://schemas.microsoft.com/office/2007/relationships/media" Target="../media/media7.wma"/><Relationship Id="rId6" Type="http://schemas.openxmlformats.org/officeDocument/2006/relationships/audio" Target="../media/media9.wma"/><Relationship Id="rId11" Type="http://schemas.microsoft.com/office/2007/relationships/media" Target="../media/media12.wma"/><Relationship Id="rId5" Type="http://schemas.microsoft.com/office/2007/relationships/media" Target="../media/media9.wma"/><Relationship Id="rId15" Type="http://schemas.microsoft.com/office/2007/relationships/media" Target="../media/media14.wma"/><Relationship Id="rId10" Type="http://schemas.openxmlformats.org/officeDocument/2006/relationships/audio" Target="../media/media11.wma"/><Relationship Id="rId19" Type="http://schemas.openxmlformats.org/officeDocument/2006/relationships/slideLayout" Target="../slideLayouts/slideLayout2.xml"/><Relationship Id="rId4" Type="http://schemas.openxmlformats.org/officeDocument/2006/relationships/audio" Target="../media/media8.wma"/><Relationship Id="rId9" Type="http://schemas.microsoft.com/office/2007/relationships/media" Target="../media/media11.wma"/><Relationship Id="rId14" Type="http://schemas.openxmlformats.org/officeDocument/2006/relationships/audio" Target="../media/media13.wma"/><Relationship Id="rId22"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audio" Target="../media/media19.wma"/><Relationship Id="rId13" Type="http://schemas.openxmlformats.org/officeDocument/2006/relationships/image" Target="../media/image2.png"/><Relationship Id="rId3" Type="http://schemas.microsoft.com/office/2007/relationships/media" Target="../media/media17.wma"/><Relationship Id="rId7" Type="http://schemas.microsoft.com/office/2007/relationships/media" Target="../media/media19.wma"/><Relationship Id="rId12" Type="http://schemas.openxmlformats.org/officeDocument/2006/relationships/notesSlide" Target="../notesSlides/notesSlide5.xml"/><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audio" Target="../media/media18.wma"/><Relationship Id="rId11" Type="http://schemas.openxmlformats.org/officeDocument/2006/relationships/slideLayout" Target="../slideLayouts/slideLayout2.xml"/><Relationship Id="rId5" Type="http://schemas.microsoft.com/office/2007/relationships/media" Target="../media/media18.wma"/><Relationship Id="rId10" Type="http://schemas.openxmlformats.org/officeDocument/2006/relationships/audio" Target="../media/media20.wma"/><Relationship Id="rId4" Type="http://schemas.openxmlformats.org/officeDocument/2006/relationships/audio" Target="../media/media17.wma"/><Relationship Id="rId9" Type="http://schemas.microsoft.com/office/2007/relationships/media" Target="../media/media20.wma"/><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audio" Target="../media/media24.wma"/><Relationship Id="rId13" Type="http://schemas.microsoft.com/office/2007/relationships/media" Target="../media/media27.wma"/><Relationship Id="rId18" Type="http://schemas.openxmlformats.org/officeDocument/2006/relationships/audio" Target="../media/media29.wma"/><Relationship Id="rId3" Type="http://schemas.microsoft.com/office/2007/relationships/media" Target="../media/media22.wma"/><Relationship Id="rId21" Type="http://schemas.openxmlformats.org/officeDocument/2006/relationships/image" Target="../media/image4.png"/><Relationship Id="rId7" Type="http://schemas.microsoft.com/office/2007/relationships/media" Target="../media/media24.wma"/><Relationship Id="rId12" Type="http://schemas.openxmlformats.org/officeDocument/2006/relationships/audio" Target="../media/media26.wma"/><Relationship Id="rId17" Type="http://schemas.microsoft.com/office/2007/relationships/media" Target="../media/media29.wma"/><Relationship Id="rId2" Type="http://schemas.openxmlformats.org/officeDocument/2006/relationships/audio" Target="../media/media21.wma"/><Relationship Id="rId16" Type="http://schemas.openxmlformats.org/officeDocument/2006/relationships/audio" Target="../media/media28.wma"/><Relationship Id="rId20" Type="http://schemas.openxmlformats.org/officeDocument/2006/relationships/notesSlide" Target="../notesSlides/notesSlide6.xml"/><Relationship Id="rId1" Type="http://schemas.microsoft.com/office/2007/relationships/media" Target="../media/media21.wma"/><Relationship Id="rId6" Type="http://schemas.openxmlformats.org/officeDocument/2006/relationships/audio" Target="../media/media23.wma"/><Relationship Id="rId11" Type="http://schemas.microsoft.com/office/2007/relationships/media" Target="../media/media26.wma"/><Relationship Id="rId5" Type="http://schemas.microsoft.com/office/2007/relationships/media" Target="../media/media23.wma"/><Relationship Id="rId15" Type="http://schemas.microsoft.com/office/2007/relationships/media" Target="../media/media28.wma"/><Relationship Id="rId10" Type="http://schemas.openxmlformats.org/officeDocument/2006/relationships/audio" Target="../media/media25.wma"/><Relationship Id="rId19" Type="http://schemas.openxmlformats.org/officeDocument/2006/relationships/slideLayout" Target="../slideLayouts/slideLayout2.xml"/><Relationship Id="rId4" Type="http://schemas.openxmlformats.org/officeDocument/2006/relationships/audio" Target="../media/media22.wma"/><Relationship Id="rId9" Type="http://schemas.microsoft.com/office/2007/relationships/media" Target="../media/media25.wma"/><Relationship Id="rId14" Type="http://schemas.openxmlformats.org/officeDocument/2006/relationships/audio" Target="../media/media27.wma"/></Relationships>
</file>

<file path=ppt/slides/_rels/slide7.xml.rels><?xml version="1.0" encoding="UTF-8" standalone="yes"?>
<Relationships xmlns="http://schemas.openxmlformats.org/package/2006/relationships"><Relationship Id="rId8" Type="http://schemas.openxmlformats.org/officeDocument/2006/relationships/audio" Target="../media/media33.wma"/><Relationship Id="rId13" Type="http://schemas.microsoft.com/office/2007/relationships/media" Target="../media/media36.wma"/><Relationship Id="rId18" Type="http://schemas.openxmlformats.org/officeDocument/2006/relationships/audio" Target="../media/media38.wma"/><Relationship Id="rId26" Type="http://schemas.openxmlformats.org/officeDocument/2006/relationships/audio" Target="../media/media42.wma"/><Relationship Id="rId3" Type="http://schemas.microsoft.com/office/2007/relationships/media" Target="../media/media31.wma"/><Relationship Id="rId21" Type="http://schemas.microsoft.com/office/2007/relationships/media" Target="../media/media40.wma"/><Relationship Id="rId7" Type="http://schemas.microsoft.com/office/2007/relationships/media" Target="../media/media33.wma"/><Relationship Id="rId12" Type="http://schemas.openxmlformats.org/officeDocument/2006/relationships/audio" Target="../media/media35.wma"/><Relationship Id="rId17" Type="http://schemas.microsoft.com/office/2007/relationships/media" Target="../media/media38.wma"/><Relationship Id="rId25" Type="http://schemas.microsoft.com/office/2007/relationships/media" Target="../media/media42.wma"/><Relationship Id="rId2" Type="http://schemas.openxmlformats.org/officeDocument/2006/relationships/audio" Target="../media/media30.wma"/><Relationship Id="rId16" Type="http://schemas.openxmlformats.org/officeDocument/2006/relationships/audio" Target="../media/media37.wma"/><Relationship Id="rId20" Type="http://schemas.openxmlformats.org/officeDocument/2006/relationships/audio" Target="../media/media39.wma"/><Relationship Id="rId29" Type="http://schemas.openxmlformats.org/officeDocument/2006/relationships/image" Target="../media/image4.png"/><Relationship Id="rId1" Type="http://schemas.microsoft.com/office/2007/relationships/media" Target="../media/media30.wma"/><Relationship Id="rId6" Type="http://schemas.openxmlformats.org/officeDocument/2006/relationships/audio" Target="../media/media32.wma"/><Relationship Id="rId11" Type="http://schemas.microsoft.com/office/2007/relationships/media" Target="../media/media35.wma"/><Relationship Id="rId24" Type="http://schemas.openxmlformats.org/officeDocument/2006/relationships/audio" Target="../media/media41.wma"/><Relationship Id="rId5" Type="http://schemas.microsoft.com/office/2007/relationships/media" Target="../media/media32.wma"/><Relationship Id="rId15" Type="http://schemas.microsoft.com/office/2007/relationships/media" Target="../media/media37.wma"/><Relationship Id="rId23" Type="http://schemas.microsoft.com/office/2007/relationships/media" Target="../media/media41.wma"/><Relationship Id="rId28" Type="http://schemas.openxmlformats.org/officeDocument/2006/relationships/notesSlide" Target="../notesSlides/notesSlide7.xml"/><Relationship Id="rId10" Type="http://schemas.openxmlformats.org/officeDocument/2006/relationships/audio" Target="../media/media34.wma"/><Relationship Id="rId19" Type="http://schemas.microsoft.com/office/2007/relationships/media" Target="../media/media39.wma"/><Relationship Id="rId4" Type="http://schemas.openxmlformats.org/officeDocument/2006/relationships/audio" Target="../media/media31.wma"/><Relationship Id="rId9" Type="http://schemas.microsoft.com/office/2007/relationships/media" Target="../media/media34.wma"/><Relationship Id="rId14" Type="http://schemas.openxmlformats.org/officeDocument/2006/relationships/audio" Target="../media/media36.wma"/><Relationship Id="rId22" Type="http://schemas.openxmlformats.org/officeDocument/2006/relationships/audio" Target="../media/media40.wma"/><Relationship Id="rId27"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46.wma"/><Relationship Id="rId13" Type="http://schemas.microsoft.com/office/2007/relationships/media" Target="../media/media49.wma"/><Relationship Id="rId18" Type="http://schemas.openxmlformats.org/officeDocument/2006/relationships/audio" Target="../media/media51.wma"/><Relationship Id="rId3" Type="http://schemas.microsoft.com/office/2007/relationships/media" Target="../media/media44.wma"/><Relationship Id="rId21" Type="http://schemas.openxmlformats.org/officeDocument/2006/relationships/slideLayout" Target="../slideLayouts/slideLayout2.xml"/><Relationship Id="rId7" Type="http://schemas.microsoft.com/office/2007/relationships/media" Target="../media/media46.wma"/><Relationship Id="rId12" Type="http://schemas.openxmlformats.org/officeDocument/2006/relationships/audio" Target="../media/media48.wma"/><Relationship Id="rId17" Type="http://schemas.microsoft.com/office/2007/relationships/media" Target="../media/media51.wma"/><Relationship Id="rId2" Type="http://schemas.openxmlformats.org/officeDocument/2006/relationships/audio" Target="../media/media43.wma"/><Relationship Id="rId16" Type="http://schemas.openxmlformats.org/officeDocument/2006/relationships/audio" Target="../media/media50.wma"/><Relationship Id="rId20" Type="http://schemas.openxmlformats.org/officeDocument/2006/relationships/audio" Target="../media/media52.wma"/><Relationship Id="rId1" Type="http://schemas.microsoft.com/office/2007/relationships/media" Target="../media/media43.wma"/><Relationship Id="rId6" Type="http://schemas.openxmlformats.org/officeDocument/2006/relationships/audio" Target="../media/media45.wma"/><Relationship Id="rId11" Type="http://schemas.microsoft.com/office/2007/relationships/media" Target="../media/media48.wma"/><Relationship Id="rId5" Type="http://schemas.microsoft.com/office/2007/relationships/media" Target="../media/media45.wma"/><Relationship Id="rId15" Type="http://schemas.microsoft.com/office/2007/relationships/media" Target="../media/media50.wma"/><Relationship Id="rId23" Type="http://schemas.openxmlformats.org/officeDocument/2006/relationships/image" Target="../media/image4.png"/><Relationship Id="rId10" Type="http://schemas.openxmlformats.org/officeDocument/2006/relationships/audio" Target="../media/media47.wma"/><Relationship Id="rId19" Type="http://schemas.microsoft.com/office/2007/relationships/media" Target="../media/media52.wma"/><Relationship Id="rId4" Type="http://schemas.openxmlformats.org/officeDocument/2006/relationships/audio" Target="../media/media44.wma"/><Relationship Id="rId9" Type="http://schemas.microsoft.com/office/2007/relationships/media" Target="../media/media47.wma"/><Relationship Id="rId14" Type="http://schemas.openxmlformats.org/officeDocument/2006/relationships/audio" Target="../media/media49.wma"/><Relationship Id="rId2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audio" Target="../media/media56.wma"/><Relationship Id="rId13" Type="http://schemas.microsoft.com/office/2007/relationships/media" Target="../media/media59.wma"/><Relationship Id="rId18" Type="http://schemas.openxmlformats.org/officeDocument/2006/relationships/audio" Target="../media/media61.wma"/><Relationship Id="rId26" Type="http://schemas.openxmlformats.org/officeDocument/2006/relationships/audio" Target="../media/media65.wma"/><Relationship Id="rId3" Type="http://schemas.microsoft.com/office/2007/relationships/media" Target="../media/media54.wma"/><Relationship Id="rId21" Type="http://schemas.microsoft.com/office/2007/relationships/media" Target="../media/media63.wma"/><Relationship Id="rId7" Type="http://schemas.microsoft.com/office/2007/relationships/media" Target="../media/media56.wma"/><Relationship Id="rId12" Type="http://schemas.openxmlformats.org/officeDocument/2006/relationships/audio" Target="../media/media58.wma"/><Relationship Id="rId17" Type="http://schemas.microsoft.com/office/2007/relationships/media" Target="../media/media61.wma"/><Relationship Id="rId25" Type="http://schemas.microsoft.com/office/2007/relationships/media" Target="../media/media65.wma"/><Relationship Id="rId2" Type="http://schemas.openxmlformats.org/officeDocument/2006/relationships/audio" Target="../media/media53.wma"/><Relationship Id="rId16" Type="http://schemas.openxmlformats.org/officeDocument/2006/relationships/audio" Target="../media/media60.wma"/><Relationship Id="rId20" Type="http://schemas.openxmlformats.org/officeDocument/2006/relationships/audio" Target="../media/media62.wma"/><Relationship Id="rId29" Type="http://schemas.openxmlformats.org/officeDocument/2006/relationships/image" Target="../media/image4.png"/><Relationship Id="rId1" Type="http://schemas.microsoft.com/office/2007/relationships/media" Target="../media/media53.wma"/><Relationship Id="rId6" Type="http://schemas.openxmlformats.org/officeDocument/2006/relationships/audio" Target="../media/media55.wma"/><Relationship Id="rId11" Type="http://schemas.microsoft.com/office/2007/relationships/media" Target="../media/media58.wma"/><Relationship Id="rId24" Type="http://schemas.openxmlformats.org/officeDocument/2006/relationships/audio" Target="../media/media64.wma"/><Relationship Id="rId5" Type="http://schemas.microsoft.com/office/2007/relationships/media" Target="../media/media55.wma"/><Relationship Id="rId15" Type="http://schemas.microsoft.com/office/2007/relationships/media" Target="../media/media60.wma"/><Relationship Id="rId23" Type="http://schemas.microsoft.com/office/2007/relationships/media" Target="../media/media64.wma"/><Relationship Id="rId28" Type="http://schemas.openxmlformats.org/officeDocument/2006/relationships/notesSlide" Target="../notesSlides/notesSlide9.xml"/><Relationship Id="rId10" Type="http://schemas.openxmlformats.org/officeDocument/2006/relationships/audio" Target="../media/media57.wma"/><Relationship Id="rId19" Type="http://schemas.microsoft.com/office/2007/relationships/media" Target="../media/media62.wma"/><Relationship Id="rId31" Type="http://schemas.openxmlformats.org/officeDocument/2006/relationships/image" Target="../media/image5.png"/><Relationship Id="rId4" Type="http://schemas.openxmlformats.org/officeDocument/2006/relationships/audio" Target="../media/media54.wma"/><Relationship Id="rId9" Type="http://schemas.microsoft.com/office/2007/relationships/media" Target="../media/media57.wma"/><Relationship Id="rId14" Type="http://schemas.openxmlformats.org/officeDocument/2006/relationships/audio" Target="../media/media59.wma"/><Relationship Id="rId22" Type="http://schemas.openxmlformats.org/officeDocument/2006/relationships/audio" Target="../media/media63.wma"/><Relationship Id="rId27" Type="http://schemas.openxmlformats.org/officeDocument/2006/relationships/slideLayout" Target="../slideLayouts/slideLayout2.xml"/><Relationship Id="rId30"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00808"/>
            <a:ext cx="7772400" cy="2880319"/>
          </a:xfrm>
        </p:spPr>
        <p:txBody>
          <a:bodyPr>
            <a:normAutofit/>
          </a:bodyPr>
          <a:lstStyle/>
          <a:p>
            <a:pPr>
              <a:lnSpc>
                <a:spcPct val="150000"/>
              </a:lnSpc>
            </a:pPr>
            <a:r>
              <a:rPr lang="ja-JP" altLang="ja-JP" dirty="0">
                <a:solidFill>
                  <a:srgbClr val="FF0000"/>
                </a:solidFill>
              </a:rPr>
              <a:t>職域をベースとしたソーシャル・キャピタルの醸成と</a:t>
            </a:r>
            <a:r>
              <a:rPr lang="ja-JP" altLang="ja-JP" dirty="0" smtClean="0">
                <a:solidFill>
                  <a:srgbClr val="FF0000"/>
                </a:solidFill>
              </a:rPr>
              <a:t>活用</a:t>
            </a:r>
            <a:endParaRPr kumimoji="1" lang="ja-JP" altLang="en-US" dirty="0">
              <a:solidFill>
                <a:srgbClr val="FF0000"/>
              </a:solidFill>
            </a:endParaRPr>
          </a:p>
        </p:txBody>
      </p:sp>
      <p:pic>
        <p:nvPicPr>
          <p:cNvPr id="3" name="6-1-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828430342"/>
      </p:ext>
    </p:extLst>
  </p:cSld>
  <p:clrMapOvr>
    <a:masterClrMapping/>
  </p:clrMapOvr>
  <mc:AlternateContent xmlns:mc="http://schemas.openxmlformats.org/markup-compatibility/2006" xmlns:p14="http://schemas.microsoft.com/office/powerpoint/2010/main">
    <mc:Choice Requires="p14">
      <p:transition spd="slow" p14:dur="2000" advTm="11764"/>
    </mc:Choice>
    <mc:Fallback xmlns="">
      <p:transition spd="slow" advTm="11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1764"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332656"/>
            <a:ext cx="8229600" cy="1143000"/>
          </a:xfrm>
        </p:spPr>
        <p:txBody>
          <a:bodyPr>
            <a:noAutofit/>
          </a:bodyPr>
          <a:lstStyle/>
          <a:p>
            <a:pPr>
              <a:lnSpc>
                <a:spcPts val="4900"/>
              </a:lnSpc>
            </a:pPr>
            <a:r>
              <a:rPr lang="ja-JP" altLang="en-US" sz="3600" dirty="0">
                <a:solidFill>
                  <a:srgbClr val="FF0000"/>
                </a:solidFill>
              </a:rPr>
              <a:t>職域をベースと</a:t>
            </a:r>
            <a:r>
              <a:rPr lang="ja-JP" altLang="en-US" sz="3600" dirty="0" smtClean="0">
                <a:solidFill>
                  <a:srgbClr val="FF0000"/>
                </a:solidFill>
              </a:rPr>
              <a:t>したＳＣの</a:t>
            </a:r>
            <a:r>
              <a:rPr lang="ja-JP" altLang="en-US" sz="3600" dirty="0">
                <a:solidFill>
                  <a:srgbClr val="FF0000"/>
                </a:solidFill>
              </a:rPr>
              <a:t>活用</a:t>
            </a:r>
            <a:r>
              <a:rPr lang="ja-JP" altLang="en-US" sz="3600" dirty="0" smtClean="0">
                <a:solidFill>
                  <a:srgbClr val="FF0000"/>
                </a:solidFill>
              </a:rPr>
              <a:t>事例（３）</a:t>
            </a:r>
            <a:r>
              <a:rPr lang="en-US" altLang="ja-JP" sz="3200" dirty="0" smtClean="0">
                <a:solidFill>
                  <a:srgbClr val="FF0000"/>
                </a:solidFill>
              </a:rPr>
              <a:t/>
            </a:r>
            <a:br>
              <a:rPr lang="en-US" altLang="ja-JP" sz="3200" dirty="0" smtClean="0">
                <a:solidFill>
                  <a:srgbClr val="FF0000"/>
                </a:solidFill>
              </a:rPr>
            </a:br>
            <a:r>
              <a:rPr lang="ja-JP" altLang="en-US" sz="3200" dirty="0" smtClean="0">
                <a:solidFill>
                  <a:srgbClr val="FF33CC"/>
                </a:solidFill>
                <a:effectLst>
                  <a:outerShdw blurRad="38100" dist="38100" dir="2700000" algn="tl">
                    <a:srgbClr val="000000">
                      <a:alpha val="43137"/>
                    </a:srgbClr>
                  </a:outerShdw>
                </a:effectLst>
              </a:rPr>
              <a:t>（社会貢献としての活動）</a:t>
            </a:r>
            <a:endParaRPr kumimoji="1" lang="ja-JP" altLang="en-US" sz="3200" dirty="0">
              <a:solidFill>
                <a:srgbClr val="FF33CC"/>
              </a:solidFill>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a:xfrm>
            <a:off x="467544" y="1700808"/>
            <a:ext cx="8229600" cy="4680520"/>
          </a:xfrm>
        </p:spPr>
        <p:txBody>
          <a:bodyPr>
            <a:noAutofit/>
          </a:bodyPr>
          <a:lstStyle/>
          <a:p>
            <a:pPr lvl="1">
              <a:lnSpc>
                <a:spcPts val="4200"/>
              </a:lnSpc>
              <a:buFont typeface="Arial" panose="020B0604020202020204" pitchFamily="34" charset="0"/>
              <a:buChar char="•"/>
            </a:pPr>
            <a:r>
              <a:rPr lang="ja-JP" altLang="en-US" dirty="0" smtClean="0">
                <a:solidFill>
                  <a:srgbClr val="0000FF"/>
                </a:solidFill>
              </a:rPr>
              <a:t>災害時の救援物資の提供や津波避難場所の</a:t>
            </a:r>
            <a:r>
              <a:rPr lang="en-US" altLang="ja-JP" dirty="0" smtClean="0">
                <a:solidFill>
                  <a:srgbClr val="0000FF"/>
                </a:solidFill>
              </a:rPr>
              <a:t/>
            </a:r>
            <a:br>
              <a:rPr lang="en-US" altLang="ja-JP" dirty="0" smtClean="0">
                <a:solidFill>
                  <a:srgbClr val="0000FF"/>
                </a:solidFill>
              </a:rPr>
            </a:br>
            <a:r>
              <a:rPr lang="ja-JP" altLang="en-US" dirty="0" smtClean="0">
                <a:solidFill>
                  <a:srgbClr val="0000FF"/>
                </a:solidFill>
              </a:rPr>
              <a:t>提供等の協定</a:t>
            </a:r>
            <a:endParaRPr lang="en-US" altLang="ja-JP" dirty="0" smtClean="0">
              <a:solidFill>
                <a:srgbClr val="0000FF"/>
              </a:solidFill>
            </a:endParaRPr>
          </a:p>
          <a:p>
            <a:pPr lvl="1">
              <a:lnSpc>
                <a:spcPts val="4200"/>
              </a:lnSpc>
              <a:buFont typeface="Arial" panose="020B0604020202020204" pitchFamily="34" charset="0"/>
              <a:buChar char="•"/>
            </a:pPr>
            <a:r>
              <a:rPr lang="ja-JP" altLang="en-US" dirty="0" smtClean="0">
                <a:solidFill>
                  <a:srgbClr val="0000FF"/>
                </a:solidFill>
              </a:rPr>
              <a:t>企業としての社会貢献だけでなく，従業員</a:t>
            </a:r>
            <a:r>
              <a:rPr lang="ja-JP" altLang="en-US" dirty="0">
                <a:solidFill>
                  <a:srgbClr val="0000FF"/>
                </a:solidFill>
              </a:rPr>
              <a:t>個人による社会貢献も多岐に</a:t>
            </a:r>
            <a:r>
              <a:rPr lang="ja-JP" altLang="en-US" dirty="0" smtClean="0">
                <a:solidFill>
                  <a:srgbClr val="0000FF"/>
                </a:solidFill>
              </a:rPr>
              <a:t>わたる</a:t>
            </a:r>
            <a:endParaRPr lang="en-US" altLang="ja-JP" dirty="0" smtClean="0">
              <a:solidFill>
                <a:srgbClr val="0000FF"/>
              </a:solidFill>
            </a:endParaRPr>
          </a:p>
          <a:p>
            <a:pPr marL="457200" lvl="1" indent="0">
              <a:lnSpc>
                <a:spcPts val="4200"/>
              </a:lnSpc>
              <a:buNone/>
            </a:pPr>
            <a:r>
              <a:rPr lang="ja-JP" altLang="en-US" dirty="0" smtClean="0">
                <a:solidFill>
                  <a:srgbClr val="FF33CC"/>
                </a:solidFill>
              </a:rPr>
              <a:t>　　　現役従業員が積極的に地域活動</a:t>
            </a:r>
            <a:endParaRPr lang="en-US" altLang="ja-JP" dirty="0" smtClean="0">
              <a:solidFill>
                <a:srgbClr val="FF33CC"/>
              </a:solidFill>
            </a:endParaRPr>
          </a:p>
          <a:p>
            <a:pPr marL="457200" lvl="1" indent="0">
              <a:lnSpc>
                <a:spcPts val="4200"/>
              </a:lnSpc>
              <a:buNone/>
            </a:pPr>
            <a:r>
              <a:rPr lang="ja-JP" altLang="en-US" dirty="0" smtClean="0">
                <a:solidFill>
                  <a:srgbClr val="FF33CC"/>
                </a:solidFill>
              </a:rPr>
              <a:t>　　　ボランティア休暇</a:t>
            </a:r>
            <a:endParaRPr lang="en-US" altLang="ja-JP" dirty="0" smtClean="0">
              <a:solidFill>
                <a:srgbClr val="FF33CC"/>
              </a:solidFill>
            </a:endParaRPr>
          </a:p>
          <a:p>
            <a:pPr lvl="1">
              <a:lnSpc>
                <a:spcPts val="4200"/>
              </a:lnSpc>
              <a:buFont typeface="Arial" panose="020B0604020202020204" pitchFamily="34" charset="0"/>
              <a:buChar char="•"/>
            </a:pPr>
            <a:r>
              <a:rPr lang="ja-JP" altLang="en-US" dirty="0" smtClean="0">
                <a:solidFill>
                  <a:srgbClr val="0000FF"/>
                </a:solidFill>
              </a:rPr>
              <a:t>同じ会社の退職者を中心とした地域での活動</a:t>
            </a:r>
            <a:endParaRPr lang="en-US" altLang="ja-JP" dirty="0">
              <a:solidFill>
                <a:srgbClr val="0000FF"/>
              </a:solidFill>
            </a:endParaRPr>
          </a:p>
          <a:p>
            <a:pPr lvl="1">
              <a:lnSpc>
                <a:spcPts val="4200"/>
              </a:lnSpc>
              <a:buFont typeface="Arial" panose="020B0604020202020204" pitchFamily="34" charset="0"/>
              <a:buChar char="•"/>
            </a:pPr>
            <a:r>
              <a:rPr lang="ja-JP" altLang="en-US" dirty="0" smtClean="0">
                <a:solidFill>
                  <a:srgbClr val="0000FF"/>
                </a:solidFill>
              </a:rPr>
              <a:t>県職員及びＯＢなどによる清掃活動</a:t>
            </a:r>
            <a:endParaRPr lang="en-US" altLang="ja-JP" dirty="0" smtClean="0">
              <a:solidFill>
                <a:srgbClr val="0000FF"/>
              </a:solidFill>
            </a:endParaRPr>
          </a:p>
          <a:p>
            <a:pPr>
              <a:lnSpc>
                <a:spcPts val="4200"/>
              </a:lnSpc>
            </a:pPr>
            <a:endParaRPr kumimoji="1" lang="ja-JP" altLang="en-US" sz="4000" dirty="0">
              <a:solidFill>
                <a:srgbClr val="0000FF"/>
              </a:solidFill>
            </a:endParaRPr>
          </a:p>
        </p:txBody>
      </p:sp>
      <p:pic>
        <p:nvPicPr>
          <p:cNvPr id="5" name="6-10-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04647" y="6309519"/>
            <a:ext cx="487363" cy="487363"/>
          </a:xfrm>
          <a:prstGeom prst="rect">
            <a:avLst/>
          </a:prstGeom>
        </p:spPr>
      </p:pic>
      <p:pic>
        <p:nvPicPr>
          <p:cNvPr id="6" name="6-10-3.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604647" y="6309519"/>
            <a:ext cx="487363" cy="487363"/>
          </a:xfrm>
          <a:prstGeom prst="rect">
            <a:avLst/>
          </a:prstGeom>
        </p:spPr>
      </p:pic>
      <p:pic>
        <p:nvPicPr>
          <p:cNvPr id="7" name="6-10-4.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604647" y="6309519"/>
            <a:ext cx="487363" cy="487363"/>
          </a:xfrm>
          <a:prstGeom prst="rect">
            <a:avLst/>
          </a:prstGeom>
        </p:spPr>
      </p:pic>
      <p:pic>
        <p:nvPicPr>
          <p:cNvPr id="4" name="【再】6-10-1.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543528" y="6248400"/>
            <a:ext cx="609600" cy="609600"/>
          </a:xfrm>
          <a:prstGeom prst="rect">
            <a:avLst/>
          </a:prstGeom>
        </p:spPr>
      </p:pic>
      <p:pic>
        <p:nvPicPr>
          <p:cNvPr id="8" name="【再】6-10-3.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543528" y="6248400"/>
            <a:ext cx="609600" cy="609600"/>
          </a:xfrm>
          <a:prstGeom prst="rect">
            <a:avLst/>
          </a:prstGeom>
        </p:spPr>
      </p:pic>
    </p:spTree>
    <p:extLst>
      <p:ext uri="{BB962C8B-B14F-4D97-AF65-F5344CB8AC3E}">
        <p14:creationId xmlns:p14="http://schemas.microsoft.com/office/powerpoint/2010/main" val="3209973117"/>
      </p:ext>
    </p:extLst>
  </p:cSld>
  <p:clrMapOvr>
    <a:masterClrMapping/>
  </p:clrMapOvr>
  <mc:AlternateContent xmlns:mc="http://schemas.openxmlformats.org/markup-compatibility/2006" xmlns:p14="http://schemas.microsoft.com/office/powerpoint/2010/main">
    <mc:Choice Requires="p14">
      <p:transition spd="slow" p14:dur="2000" advTm="62714"/>
    </mc:Choice>
    <mc:Fallback xmlns="">
      <p:transition spd="slow" advTm="6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98" fill="hold"/>
                                        <p:tgtEl>
                                          <p:spTgt spid="4"/>
                                        </p:tgtEl>
                                      </p:cBhvr>
                                    </p:cmd>
                                  </p:childTnLst>
                                </p:cTn>
                              </p:par>
                            </p:childTnLst>
                          </p:cTn>
                        </p:par>
                        <p:par>
                          <p:cTn id="7" fill="hold">
                            <p:stCondLst>
                              <p:cond delay="7198"/>
                            </p:stCondLst>
                            <p:childTnLst>
                              <p:par>
                                <p:cTn id="8" presetID="1" presetClass="mediacall" presetSubtype="0" fill="hold" nodeType="afterEffect">
                                  <p:stCondLst>
                                    <p:cond delay="0"/>
                                  </p:stCondLst>
                                  <p:childTnLst>
                                    <p:cmd type="call" cmd="playFrom(0.0)">
                                      <p:cBhvr>
                                        <p:cTn id="9" dur="11841"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9039"/>
                            </p:stCondLst>
                            <p:childTnLst>
                              <p:par>
                                <p:cTn id="14" presetID="1" presetClass="mediacall" presetSubtype="0" fill="hold" nodeType="afterEffect">
                                  <p:stCondLst>
                                    <p:cond delay="0"/>
                                  </p:stCondLst>
                                  <p:childTnLst>
                                    <p:cmd type="call" cmd="playFrom(0.0)">
                                      <p:cBhvr>
                                        <p:cTn id="15" dur="18808" fill="hold"/>
                                        <p:tgtEl>
                                          <p:spTgt spid="8"/>
                                        </p:tgtEl>
                                      </p:cBhvr>
                                    </p:cmd>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grpId="0" nodeType="withEffect">
                                  <p:stCondLst>
                                    <p:cond delay="9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1500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37847"/>
                            </p:stCondLst>
                            <p:childTnLst>
                              <p:par>
                                <p:cTn id="26" presetID="1" presetClass="mediacall" presetSubtype="0" fill="hold" nodeType="afterEffect">
                                  <p:stCondLst>
                                    <p:cond delay="0"/>
                                  </p:stCondLst>
                                  <p:childTnLst>
                                    <p:cmd type="call" cmd="playFrom(0.0)">
                                      <p:cBhvr>
                                        <p:cTn id="27" dur="15325" fill="hold"/>
                                        <p:tgtEl>
                                          <p:spTgt spid="6"/>
                                        </p:tgtEl>
                                      </p:cBhvr>
                                    </p:cmd>
                                  </p:childTnLst>
                                </p:cTn>
                              </p:par>
                              <p:par>
                                <p:cTn id="28" presetID="10" presetClass="entr" presetSubtype="0" fill="hold" grpId="0" nodeType="withEffect">
                                  <p:stCondLst>
                                    <p:cond delay="100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grpId="0" nodeType="withEffect">
                                  <p:stCondLst>
                                    <p:cond delay="800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par>
                          <p:cTn id="34" fill="hold">
                            <p:stCondLst>
                              <p:cond delay="53172"/>
                            </p:stCondLst>
                            <p:childTnLst>
                              <p:par>
                                <p:cTn id="35" presetID="1" presetClass="mediacall" presetSubtype="0" fill="hold" nodeType="afterEffect">
                                  <p:stCondLst>
                                    <p:cond delay="0"/>
                                  </p:stCondLst>
                                  <p:childTnLst>
                                    <p:cmd type="call" cmd="playFrom(0.0)">
                                      <p:cBhvr>
                                        <p:cTn id="36" dur="95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audio>
              <p:cMediaNode vol="80000">
                <p:cTn id="38" fill="hold" display="0">
                  <p:stCondLst>
                    <p:cond delay="indefinite"/>
                  </p:stCondLst>
                  <p:endCondLst>
                    <p:cond evt="onStopAudio" delay="0">
                      <p:tgtEl>
                        <p:sldTgt/>
                      </p:tgtEl>
                    </p:cond>
                  </p:endCondLst>
                </p:cTn>
                <p:tgtEl>
                  <p:spTgt spid="6"/>
                </p:tgtEl>
              </p:cMediaNode>
            </p:audio>
            <p:audio>
              <p:cMediaNode vol="80000">
                <p:cTn id="39" fill="hold" display="0">
                  <p:stCondLst>
                    <p:cond delay="indefinite"/>
                  </p:stCondLst>
                  <p:endCondLst>
                    <p:cond evt="onStopAudio" delay="0">
                      <p:tgtEl>
                        <p:sldTgt/>
                      </p:tgtEl>
                    </p:cond>
                  </p:endCondLst>
                </p:cTn>
                <p:tgtEl>
                  <p:spTgt spid="7"/>
                </p:tgtEl>
              </p:cMediaNode>
            </p:audio>
            <p:audio>
              <p:cMediaNode vol="80000">
                <p:cTn id="40" fill="hold" display="0">
                  <p:stCondLst>
                    <p:cond delay="indefinite"/>
                  </p:stCondLst>
                  <p:endCondLst>
                    <p:cond evt="onStopAudio" delay="0">
                      <p:tgtEl>
                        <p:sldTgt/>
                      </p:tgtEl>
                    </p:cond>
                  </p:endCondLst>
                </p:cTn>
                <p:tgtEl>
                  <p:spTgt spid="4"/>
                </p:tgtEl>
              </p:cMediaNode>
            </p:audio>
            <p:audio>
              <p:cMediaNode vol="80000">
                <p:cTn id="41" fill="hold" display="0">
                  <p:stCondLst>
                    <p:cond delay="indefinite"/>
                  </p:stCondLst>
                  <p:endCondLst>
                    <p:cond evt="onStopAudio" delay="0">
                      <p:tgtEl>
                        <p:sldTgt/>
                      </p:tgtEl>
                    </p:cond>
                  </p:endCondLst>
                </p:cTn>
                <p:tgtEl>
                  <p:spTgt spid="8"/>
                </p:tgtEl>
              </p:cMediaNode>
            </p:audio>
          </p:childTnLst>
        </p:cTn>
      </p:par>
    </p:tnLst>
    <p:bldLst>
      <p:bldP spid="3" grpId="0" uiExpand="1" build="p" bldLvl="2"/>
    </p:bldLst>
  </p:timing>
  <p:extLst>
    <p:ext uri="{E180D4A7-C9FB-4DFB-919C-405C955672EB}">
      <p14:showEvtLst xmlns:p14="http://schemas.microsoft.com/office/powerpoint/2010/main">
        <p14:playEvt time="0" objId="4"/>
        <p14:playEvt time="7199" objId="5"/>
        <p14:stopEvt time="7304" objId="4"/>
        <p14:playEvt time="19040" objId="8"/>
        <p14:stopEvt time="19104" objId="5"/>
        <p14:playEvt time="37848" objId="6"/>
        <p14:stopEvt time="37904" objId="8"/>
        <p14:playEvt time="53172" objId="7"/>
        <p14:stopEvt time="53219" objId="6"/>
        <p14:stopEvt time="62714"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円/楕円 45"/>
          <p:cNvSpPr/>
          <p:nvPr/>
        </p:nvSpPr>
        <p:spPr>
          <a:xfrm>
            <a:off x="323528" y="4469848"/>
            <a:ext cx="4248472" cy="1802766"/>
          </a:xfrm>
          <a:prstGeom prst="ellipse">
            <a:avLst/>
          </a:prstGeom>
          <a:solidFill>
            <a:srgbClr val="008000"/>
          </a:solidFill>
          <a:ln/>
          <a:effectLst>
            <a:glow rad="228600">
              <a:schemeClr val="accent6">
                <a:satMod val="175000"/>
                <a:alpha val="40000"/>
              </a:schemeClr>
            </a:glow>
            <a:outerShdw blurRad="40000" dist="23000" dir="5400000" rotWithShape="0">
              <a:srgbClr val="000000">
                <a:alpha val="35000"/>
              </a:srgbClr>
            </a:outerShdw>
            <a:softEdge rad="635000"/>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ja-JP" altLang="en-US" sz="1400" b="1" dirty="0">
              <a:solidFill>
                <a:prstClr val="white"/>
              </a:solidFill>
            </a:endParaRPr>
          </a:p>
        </p:txBody>
      </p:sp>
      <p:sp>
        <p:nvSpPr>
          <p:cNvPr id="10" name="円/楕円 9"/>
          <p:cNvSpPr/>
          <p:nvPr/>
        </p:nvSpPr>
        <p:spPr>
          <a:xfrm>
            <a:off x="4640833" y="883320"/>
            <a:ext cx="4499992" cy="1872208"/>
          </a:xfrm>
          <a:prstGeom prst="ellipse">
            <a:avLst/>
          </a:prstGeom>
          <a:solidFill>
            <a:srgbClr val="99FF99"/>
          </a:solidFill>
          <a:ln/>
          <a:effectLst>
            <a:glow rad="228600">
              <a:schemeClr val="accent6">
                <a:satMod val="175000"/>
                <a:alpha val="40000"/>
              </a:schemeClr>
            </a:glow>
            <a:outerShdw blurRad="40000" dist="23000" dir="5400000" rotWithShape="0">
              <a:srgbClr val="000000">
                <a:alpha val="35000"/>
              </a:srgbClr>
            </a:outerShdw>
            <a:softEdge rad="635000"/>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ja-JP" altLang="en-US" sz="1400" b="1" dirty="0">
              <a:solidFill>
                <a:prstClr val="white"/>
              </a:solidFill>
            </a:endParaRPr>
          </a:p>
        </p:txBody>
      </p:sp>
      <p:sp>
        <p:nvSpPr>
          <p:cNvPr id="11" name="正方形/長方形 10"/>
          <p:cNvSpPr/>
          <p:nvPr/>
        </p:nvSpPr>
        <p:spPr>
          <a:xfrm>
            <a:off x="6351588" y="771525"/>
            <a:ext cx="1871662" cy="4699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b="1" dirty="0">
                <a:solidFill>
                  <a:prstClr val="white"/>
                </a:solidFill>
              </a:rPr>
              <a:t>志に基づく縁</a:t>
            </a:r>
          </a:p>
        </p:txBody>
      </p:sp>
      <p:sp>
        <p:nvSpPr>
          <p:cNvPr id="15" name="円/楕円 14"/>
          <p:cNvSpPr/>
          <p:nvPr/>
        </p:nvSpPr>
        <p:spPr>
          <a:xfrm>
            <a:off x="4583170" y="4442067"/>
            <a:ext cx="4536504" cy="1767011"/>
          </a:xfrm>
          <a:prstGeom prst="ellipse">
            <a:avLst/>
          </a:prstGeom>
          <a:solidFill>
            <a:srgbClr val="FFC000"/>
          </a:solidFill>
          <a:ln/>
          <a:effectLst>
            <a:glow rad="101600">
              <a:schemeClr val="accent1">
                <a:satMod val="175000"/>
                <a:alpha val="40000"/>
              </a:schemeClr>
            </a:glow>
            <a:outerShdw blurRad="40000" dist="23000" dir="5400000" rotWithShape="0">
              <a:srgbClr val="000000">
                <a:alpha val="35000"/>
              </a:srgbClr>
            </a:outerShdw>
            <a:softEdge rad="31750"/>
          </a:effectLst>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endParaRPr lang="en-US" altLang="ja-JP" sz="1600" b="1" dirty="0">
              <a:solidFill>
                <a:prstClr val="black"/>
              </a:solidFill>
            </a:endParaRPr>
          </a:p>
          <a:p>
            <a:pPr algn="ctr" fontAlgn="auto">
              <a:spcBef>
                <a:spcPts val="0"/>
              </a:spcBef>
              <a:spcAft>
                <a:spcPts val="0"/>
              </a:spcAft>
              <a:defRPr/>
            </a:pPr>
            <a:endParaRPr lang="en-US" altLang="ja-JP" sz="1400" dirty="0">
              <a:solidFill>
                <a:prstClr val="white"/>
              </a:solidFill>
            </a:endParaRPr>
          </a:p>
        </p:txBody>
      </p:sp>
      <p:sp>
        <p:nvSpPr>
          <p:cNvPr id="26" name="円/楕円 25"/>
          <p:cNvSpPr/>
          <p:nvPr/>
        </p:nvSpPr>
        <p:spPr>
          <a:xfrm>
            <a:off x="-1" y="908049"/>
            <a:ext cx="3672407" cy="1831446"/>
          </a:xfrm>
          <a:prstGeom prst="ellipse">
            <a:avLst/>
          </a:prstGeom>
          <a:solidFill>
            <a:srgbClr val="FF3300"/>
          </a:solidFill>
          <a:ln/>
          <a:effectLst>
            <a:outerShdw blurRad="40000" dist="23000" dir="5400000" rotWithShape="0">
              <a:srgbClr val="000000">
                <a:alpha val="35000"/>
              </a:srgbClr>
            </a:outerShdw>
            <a:softEdge rad="31750"/>
          </a:effectLst>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en-US" altLang="ja-JP" sz="1600" b="1" dirty="0">
              <a:solidFill>
                <a:prstClr val="white"/>
              </a:solidFill>
            </a:endParaRPr>
          </a:p>
        </p:txBody>
      </p:sp>
      <p:sp>
        <p:nvSpPr>
          <p:cNvPr id="33" name="円/楕円 32"/>
          <p:cNvSpPr/>
          <p:nvPr/>
        </p:nvSpPr>
        <p:spPr>
          <a:xfrm>
            <a:off x="395288" y="908050"/>
            <a:ext cx="8569325" cy="5616575"/>
          </a:xfrm>
          <a:prstGeom prst="ellipse">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6" name="円/楕円 35"/>
          <p:cNvSpPr/>
          <p:nvPr/>
        </p:nvSpPr>
        <p:spPr>
          <a:xfrm>
            <a:off x="1692275" y="1773238"/>
            <a:ext cx="5832475" cy="3960812"/>
          </a:xfrm>
          <a:prstGeom prst="ellipse">
            <a:avLst/>
          </a:prstGeom>
          <a:no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prstClr val="white"/>
              </a:solidFill>
            </a:endParaRPr>
          </a:p>
        </p:txBody>
      </p:sp>
      <p:sp>
        <p:nvSpPr>
          <p:cNvPr id="38" name="円/楕円 37"/>
          <p:cNvSpPr/>
          <p:nvPr/>
        </p:nvSpPr>
        <p:spPr>
          <a:xfrm>
            <a:off x="2987675" y="3141663"/>
            <a:ext cx="3313113" cy="1008062"/>
          </a:xfrm>
          <a:prstGeom prst="ellipse">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prstClr val="white"/>
              </a:solidFill>
            </a:endParaRPr>
          </a:p>
        </p:txBody>
      </p:sp>
      <p:sp>
        <p:nvSpPr>
          <p:cNvPr id="18" name="正方形/長方形 17"/>
          <p:cNvSpPr/>
          <p:nvPr/>
        </p:nvSpPr>
        <p:spPr>
          <a:xfrm>
            <a:off x="6135688" y="4379913"/>
            <a:ext cx="1752600" cy="488950"/>
          </a:xfrm>
          <a:prstGeom prst="rect">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b="1" dirty="0">
                <a:solidFill>
                  <a:prstClr val="white"/>
                </a:solidFill>
              </a:rPr>
              <a:t>企業・保険者</a:t>
            </a:r>
          </a:p>
        </p:txBody>
      </p:sp>
      <p:sp>
        <p:nvSpPr>
          <p:cNvPr id="42" name="円/楕円 41"/>
          <p:cNvSpPr/>
          <p:nvPr/>
        </p:nvSpPr>
        <p:spPr>
          <a:xfrm>
            <a:off x="3560713" y="2540099"/>
            <a:ext cx="2304256" cy="2328764"/>
          </a:xfrm>
          <a:prstGeom prst="ellipse">
            <a:avLst/>
          </a:prstGeom>
          <a:solidFill>
            <a:srgbClr val="FFFF99">
              <a:alpha val="59000"/>
            </a:srgbClr>
          </a:solidFill>
          <a:ln/>
          <a:effectLst>
            <a:glow rad="228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ja-JP" altLang="en-US" sz="1400" b="1" dirty="0">
              <a:solidFill>
                <a:prstClr val="white"/>
              </a:solidFill>
            </a:endParaRPr>
          </a:p>
        </p:txBody>
      </p:sp>
      <p:sp>
        <p:nvSpPr>
          <p:cNvPr id="41" name="正方形/長方形 40"/>
          <p:cNvSpPr/>
          <p:nvPr/>
        </p:nvSpPr>
        <p:spPr>
          <a:xfrm>
            <a:off x="1439863" y="771525"/>
            <a:ext cx="1058862" cy="51435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b="1" dirty="0">
                <a:solidFill>
                  <a:prstClr val="white"/>
                </a:solidFill>
              </a:rPr>
              <a:t>学校</a:t>
            </a:r>
          </a:p>
        </p:txBody>
      </p:sp>
      <p:sp>
        <p:nvSpPr>
          <p:cNvPr id="43" name="正方形/長方形 42"/>
          <p:cNvSpPr/>
          <p:nvPr/>
        </p:nvSpPr>
        <p:spPr>
          <a:xfrm>
            <a:off x="5724525" y="1125538"/>
            <a:ext cx="3419475"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a:solidFill>
                  <a:srgbClr val="000000"/>
                </a:solidFill>
                <a:latin typeface="Calibri" pitchFamily="34" charset="0"/>
              </a:rPr>
              <a:t>価値観や経験を共有し、健康課題の解決に強い動機をもつネットワーク</a:t>
            </a:r>
            <a:endParaRPr lang="en-US" altLang="ja-JP" sz="1600" b="1">
              <a:solidFill>
                <a:srgbClr val="000000"/>
              </a:solidFill>
              <a:latin typeface="Calibri" pitchFamily="34" charset="0"/>
            </a:endParaRPr>
          </a:p>
          <a:p>
            <a:pPr algn="ctr">
              <a:defRPr/>
            </a:pPr>
            <a:r>
              <a:rPr lang="ja-JP" altLang="en-US" sz="1600" b="1">
                <a:solidFill>
                  <a:srgbClr val="000000"/>
                </a:solidFill>
                <a:latin typeface="Calibri" pitchFamily="34" charset="0"/>
              </a:rPr>
              <a:t>（例：保健活動推進員、食生活改善推進員、患者会、ＮＰＯ等）</a:t>
            </a:r>
          </a:p>
        </p:txBody>
      </p:sp>
      <p:sp>
        <p:nvSpPr>
          <p:cNvPr id="44" name="正方形/長方形 43"/>
          <p:cNvSpPr/>
          <p:nvPr/>
        </p:nvSpPr>
        <p:spPr>
          <a:xfrm>
            <a:off x="511175" y="1341438"/>
            <a:ext cx="2663825" cy="86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rgbClr val="FFFFFF"/>
                </a:solidFill>
                <a:latin typeface="Calibri" pitchFamily="34" charset="0"/>
              </a:rPr>
              <a:t>児童生徒やＰＴＡのほか、</a:t>
            </a:r>
            <a:endParaRPr lang="en-US" altLang="ja-JP" sz="1600" b="1" dirty="0">
              <a:solidFill>
                <a:srgbClr val="FFFFFF"/>
              </a:solidFill>
              <a:latin typeface="Calibri" pitchFamily="34" charset="0"/>
            </a:endParaRPr>
          </a:p>
          <a:p>
            <a:pPr algn="ctr">
              <a:defRPr/>
            </a:pPr>
            <a:r>
              <a:rPr lang="ja-JP" altLang="en-US" sz="1600" b="1" dirty="0">
                <a:solidFill>
                  <a:srgbClr val="FFFFFF"/>
                </a:solidFill>
                <a:latin typeface="Calibri" pitchFamily="34" charset="0"/>
              </a:rPr>
              <a:t>地域住民の活動・交流の場</a:t>
            </a:r>
          </a:p>
        </p:txBody>
      </p:sp>
      <p:sp>
        <p:nvSpPr>
          <p:cNvPr id="35" name="正方形/長方形 34"/>
          <p:cNvSpPr/>
          <p:nvPr/>
        </p:nvSpPr>
        <p:spPr>
          <a:xfrm>
            <a:off x="3924300" y="836613"/>
            <a:ext cx="1368425" cy="5762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solidFill>
                  <a:srgbClr val="C00000"/>
                </a:solidFill>
                <a:latin typeface="Calibri" pitchFamily="34" charset="0"/>
              </a:rPr>
              <a:t>地縁</a:t>
            </a:r>
          </a:p>
        </p:txBody>
      </p:sp>
      <p:sp>
        <p:nvSpPr>
          <p:cNvPr id="45" name="正方形/長方形 44"/>
          <p:cNvSpPr/>
          <p:nvPr/>
        </p:nvSpPr>
        <p:spPr>
          <a:xfrm>
            <a:off x="5256213" y="4803775"/>
            <a:ext cx="3168650"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rgbClr val="000000"/>
                </a:solidFill>
                <a:latin typeface="Calibri" pitchFamily="34" charset="0"/>
              </a:rPr>
              <a:t>労働者やその家族の健康管理を担うと共に、地域社会への社会的責任を果たすことが求められる場</a:t>
            </a:r>
          </a:p>
        </p:txBody>
      </p:sp>
      <p:sp>
        <p:nvSpPr>
          <p:cNvPr id="47" name="正方形/長方形 46"/>
          <p:cNvSpPr/>
          <p:nvPr/>
        </p:nvSpPr>
        <p:spPr>
          <a:xfrm>
            <a:off x="1403350" y="4292600"/>
            <a:ext cx="1944688" cy="5032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b="1" dirty="0">
                <a:solidFill>
                  <a:prstClr val="black"/>
                </a:solidFill>
              </a:rPr>
              <a:t>営業者による連帯</a:t>
            </a:r>
          </a:p>
        </p:txBody>
      </p:sp>
      <p:sp>
        <p:nvSpPr>
          <p:cNvPr id="48" name="正方形/長方形 47"/>
          <p:cNvSpPr/>
          <p:nvPr/>
        </p:nvSpPr>
        <p:spPr>
          <a:xfrm>
            <a:off x="827088" y="4941888"/>
            <a:ext cx="3168650" cy="936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b="1" dirty="0">
                <a:solidFill>
                  <a:srgbClr val="FFFFFF"/>
                </a:solidFill>
                <a:latin typeface="Calibri" pitchFamily="34" charset="0"/>
              </a:rPr>
              <a:t>業を通じて住民の健康課題を</a:t>
            </a:r>
            <a:endParaRPr lang="en-US" altLang="ja-JP" sz="1600" b="1" dirty="0">
              <a:solidFill>
                <a:srgbClr val="FFFFFF"/>
              </a:solidFill>
              <a:latin typeface="Calibri" pitchFamily="34" charset="0"/>
            </a:endParaRPr>
          </a:p>
          <a:p>
            <a:pPr algn="ctr">
              <a:defRPr/>
            </a:pPr>
            <a:r>
              <a:rPr lang="ja-JP" altLang="en-US" sz="1600" b="1" dirty="0">
                <a:solidFill>
                  <a:srgbClr val="FFFFFF"/>
                </a:solidFill>
                <a:latin typeface="Calibri" pitchFamily="34" charset="0"/>
              </a:rPr>
              <a:t>共有する営業者のネットワーク</a:t>
            </a:r>
            <a:endParaRPr lang="en-US" altLang="ja-JP" sz="1600" b="1" dirty="0">
              <a:solidFill>
                <a:srgbClr val="FFFFFF"/>
              </a:solidFill>
              <a:latin typeface="Calibri" pitchFamily="34" charset="0"/>
            </a:endParaRPr>
          </a:p>
          <a:p>
            <a:pPr algn="ctr">
              <a:defRPr/>
            </a:pPr>
            <a:r>
              <a:rPr lang="ja-JP" altLang="en-US" sz="1400" b="1" dirty="0">
                <a:solidFill>
                  <a:srgbClr val="FFFFFF"/>
                </a:solidFill>
                <a:latin typeface="Calibri" pitchFamily="34" charset="0"/>
              </a:rPr>
              <a:t>（例：生活衛生・食品安全同業組合等）</a:t>
            </a:r>
          </a:p>
        </p:txBody>
      </p:sp>
      <p:sp>
        <p:nvSpPr>
          <p:cNvPr id="25" name="角丸四角形 24"/>
          <p:cNvSpPr/>
          <p:nvPr/>
        </p:nvSpPr>
        <p:spPr>
          <a:xfrm>
            <a:off x="3671888" y="1489075"/>
            <a:ext cx="2089150" cy="792163"/>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a:solidFill>
                  <a:srgbClr val="000000"/>
                </a:solidFill>
                <a:latin typeface="Calibri" pitchFamily="34" charset="0"/>
              </a:rPr>
              <a:t>自治会</a:t>
            </a:r>
          </a:p>
        </p:txBody>
      </p:sp>
      <p:sp>
        <p:nvSpPr>
          <p:cNvPr id="17" name="角丸四角形 16"/>
          <p:cNvSpPr/>
          <p:nvPr/>
        </p:nvSpPr>
        <p:spPr>
          <a:xfrm>
            <a:off x="3981450" y="2322513"/>
            <a:ext cx="1512888" cy="863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rgbClr val="000000"/>
                </a:solidFill>
                <a:latin typeface="Calibri" pitchFamily="34" charset="0"/>
              </a:rPr>
              <a:t>青年会</a:t>
            </a:r>
          </a:p>
        </p:txBody>
      </p:sp>
      <p:sp>
        <p:nvSpPr>
          <p:cNvPr id="37" name="角丸四角形 36"/>
          <p:cNvSpPr/>
          <p:nvPr/>
        </p:nvSpPr>
        <p:spPr>
          <a:xfrm>
            <a:off x="2509838" y="2349500"/>
            <a:ext cx="1439862" cy="792163"/>
          </a:xfrm>
          <a:prstGeom prst="round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a:solidFill>
                  <a:srgbClr val="FFFFFF"/>
                </a:solidFill>
                <a:latin typeface="Calibri" pitchFamily="34" charset="0"/>
              </a:rPr>
              <a:t>子供会</a:t>
            </a:r>
          </a:p>
        </p:txBody>
      </p:sp>
      <p:sp>
        <p:nvSpPr>
          <p:cNvPr id="39" name="角丸四角形 38"/>
          <p:cNvSpPr/>
          <p:nvPr/>
        </p:nvSpPr>
        <p:spPr>
          <a:xfrm>
            <a:off x="0" y="0"/>
            <a:ext cx="9144000" cy="692150"/>
          </a:xfrm>
          <a:prstGeom prst="roundRect">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a:ln/>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altLang="ja-JP" dirty="0">
              <a:solidFill>
                <a:srgbClr val="FFFFFF"/>
              </a:solidFill>
              <a:latin typeface="Calibri" pitchFamily="34" charset="0"/>
            </a:endParaRPr>
          </a:p>
          <a:p>
            <a:pPr algn="ctr">
              <a:defRPr/>
            </a:pPr>
            <a:r>
              <a:rPr lang="ja-JP" altLang="en-US" sz="2800" b="1" dirty="0">
                <a:solidFill>
                  <a:srgbClr val="FFFFFF"/>
                </a:solidFill>
                <a:latin typeface="Calibri" pitchFamily="34" charset="0"/>
              </a:rPr>
              <a:t>今後の地域保健対策のあり方</a:t>
            </a:r>
            <a:endParaRPr lang="en-US" altLang="ja-JP" sz="2800" b="1" dirty="0">
              <a:solidFill>
                <a:srgbClr val="FFFFFF"/>
              </a:solidFill>
              <a:latin typeface="Calibri" pitchFamily="34" charset="0"/>
            </a:endParaRPr>
          </a:p>
          <a:p>
            <a:pPr algn="ctr">
              <a:defRPr/>
            </a:pPr>
            <a:r>
              <a:rPr lang="ja-JP" altLang="en-US" b="1" dirty="0">
                <a:solidFill>
                  <a:srgbClr val="FFFFFF"/>
                </a:solidFill>
                <a:latin typeface="Calibri" pitchFamily="34" charset="0"/>
              </a:rPr>
              <a:t>～　地域のソーシャル・キャピタルの活用を通じた健康なまちづくりの推進　～</a:t>
            </a:r>
            <a:endParaRPr lang="en-US" altLang="ja-JP" b="1" dirty="0">
              <a:solidFill>
                <a:srgbClr val="FFFFFF"/>
              </a:solidFill>
              <a:latin typeface="Calibri" pitchFamily="34" charset="0"/>
            </a:endParaRPr>
          </a:p>
          <a:p>
            <a:pPr algn="ctr">
              <a:defRPr/>
            </a:pPr>
            <a:endParaRPr lang="ja-JP" altLang="en-US" dirty="0">
              <a:solidFill>
                <a:srgbClr val="FFFFFF"/>
              </a:solidFill>
              <a:latin typeface="Calibri" pitchFamily="34" charset="0"/>
            </a:endParaRPr>
          </a:p>
        </p:txBody>
      </p:sp>
      <p:sp>
        <p:nvSpPr>
          <p:cNvPr id="34" name="円/楕円 33"/>
          <p:cNvSpPr/>
          <p:nvPr/>
        </p:nvSpPr>
        <p:spPr>
          <a:xfrm>
            <a:off x="3348038" y="3140075"/>
            <a:ext cx="2736850" cy="1009650"/>
          </a:xfrm>
          <a:prstGeom prst="ellipse">
            <a:avLst/>
          </a:prstGeom>
          <a:solidFill>
            <a:srgbClr val="FFFF00"/>
          </a:solidFill>
          <a:ln w="28575">
            <a:no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sz="2400" b="1" dirty="0">
                <a:solidFill>
                  <a:srgbClr val="A50021"/>
                </a:solidFill>
                <a:latin typeface="Calibri" pitchFamily="34" charset="0"/>
              </a:rPr>
              <a:t>住民個人</a:t>
            </a:r>
          </a:p>
        </p:txBody>
      </p:sp>
      <p:sp>
        <p:nvSpPr>
          <p:cNvPr id="328740" name="ストライプ矢印 49"/>
          <p:cNvSpPr>
            <a:spLocks/>
          </p:cNvSpPr>
          <p:nvPr/>
        </p:nvSpPr>
        <p:spPr bwMode="auto">
          <a:xfrm rot="7614922">
            <a:off x="7155656" y="2347119"/>
            <a:ext cx="544513" cy="739775"/>
          </a:xfrm>
          <a:custGeom>
            <a:avLst/>
            <a:gdLst>
              <a:gd name="T0" fmla="*/ 460020 w 322263"/>
              <a:gd name="T1" fmla="*/ 0 h 647700"/>
              <a:gd name="T2" fmla="*/ 0 w 322263"/>
              <a:gd name="T3" fmla="*/ 422470 h 647700"/>
              <a:gd name="T4" fmla="*/ 460020 w 322263"/>
              <a:gd name="T5" fmla="*/ 844939 h 647700"/>
              <a:gd name="T6" fmla="*/ 920037 w 322263"/>
              <a:gd name="T7" fmla="*/ 422470 h 647700"/>
              <a:gd name="T8" fmla="*/ 17694720 60000 65536"/>
              <a:gd name="T9" fmla="*/ 11796480 60000 65536"/>
              <a:gd name="T10" fmla="*/ 5898240 60000 65536"/>
              <a:gd name="T11" fmla="*/ 0 60000 65536"/>
              <a:gd name="T12" fmla="*/ 50354 w 322263"/>
              <a:gd name="T13" fmla="*/ 161925 h 647700"/>
              <a:gd name="T14" fmla="*/ 241697 w 322263"/>
              <a:gd name="T15" fmla="*/ 485775 h 647700"/>
            </a:gdLst>
            <a:ahLst/>
            <a:cxnLst>
              <a:cxn ang="T8">
                <a:pos x="T0" y="T1"/>
              </a:cxn>
              <a:cxn ang="T9">
                <a:pos x="T2" y="T3"/>
              </a:cxn>
              <a:cxn ang="T10">
                <a:pos x="T4" y="T5"/>
              </a:cxn>
              <a:cxn ang="T11">
                <a:pos x="T6" y="T7"/>
              </a:cxn>
            </a:cxnLst>
            <a:rect l="T12" t="T13" r="T14" b="T15"/>
            <a:pathLst>
              <a:path w="322263" h="647700">
                <a:moveTo>
                  <a:pt x="0" y="161925"/>
                </a:moveTo>
                <a:lnTo>
                  <a:pt x="10071" y="161925"/>
                </a:lnTo>
                <a:lnTo>
                  <a:pt x="10071" y="485775"/>
                </a:lnTo>
                <a:lnTo>
                  <a:pt x="0" y="485775"/>
                </a:lnTo>
                <a:lnTo>
                  <a:pt x="0" y="161925"/>
                </a:lnTo>
                <a:close/>
                <a:moveTo>
                  <a:pt x="20141" y="161925"/>
                </a:moveTo>
                <a:lnTo>
                  <a:pt x="40283" y="161925"/>
                </a:lnTo>
                <a:lnTo>
                  <a:pt x="40283" y="485775"/>
                </a:lnTo>
                <a:lnTo>
                  <a:pt x="20141" y="485775"/>
                </a:lnTo>
                <a:lnTo>
                  <a:pt x="20141" y="161925"/>
                </a:lnTo>
                <a:close/>
                <a:moveTo>
                  <a:pt x="50354" y="161925"/>
                </a:moveTo>
                <a:lnTo>
                  <a:pt x="161132" y="161925"/>
                </a:lnTo>
                <a:lnTo>
                  <a:pt x="161132" y="0"/>
                </a:lnTo>
                <a:lnTo>
                  <a:pt x="322263" y="323850"/>
                </a:lnTo>
                <a:lnTo>
                  <a:pt x="161132" y="647700"/>
                </a:lnTo>
                <a:lnTo>
                  <a:pt x="161132" y="485775"/>
                </a:lnTo>
                <a:lnTo>
                  <a:pt x="50354" y="485775"/>
                </a:lnTo>
                <a:lnTo>
                  <a:pt x="50354" y="161925"/>
                </a:lnTo>
                <a:close/>
              </a:path>
            </a:pathLst>
          </a:custGeom>
          <a:solidFill>
            <a:schemeClr val="bg1"/>
          </a:solidFill>
          <a:ln w="28575" cap="flat" cmpd="sng" algn="ctr">
            <a:solidFill>
              <a:srgbClr val="0D0D0D"/>
            </a:solidFill>
            <a:prstDash val="solid"/>
            <a:round/>
            <a:headEnd/>
            <a:tailEnd/>
          </a:ln>
        </p:spPr>
        <p:txBody>
          <a:bodyPr anchor="ctr"/>
          <a:lstStyle/>
          <a:p>
            <a:endParaRPr lang="ja-JP" altLang="en-US"/>
          </a:p>
        </p:txBody>
      </p:sp>
      <p:sp>
        <p:nvSpPr>
          <p:cNvPr id="328741" name="ストライプ矢印 50"/>
          <p:cNvSpPr>
            <a:spLocks/>
          </p:cNvSpPr>
          <p:nvPr/>
        </p:nvSpPr>
        <p:spPr bwMode="auto">
          <a:xfrm rot="-7793462">
            <a:off x="5580063" y="3789363"/>
            <a:ext cx="503237" cy="935037"/>
          </a:xfrm>
          <a:custGeom>
            <a:avLst/>
            <a:gdLst>
              <a:gd name="T0" fmla="*/ 440681 w 287337"/>
              <a:gd name="T1" fmla="*/ 0 h 868363"/>
              <a:gd name="T2" fmla="*/ 0 w 287337"/>
              <a:gd name="T3" fmla="*/ 503416 h 868363"/>
              <a:gd name="T4" fmla="*/ 440681 w 287337"/>
              <a:gd name="T5" fmla="*/ 1006830 h 868363"/>
              <a:gd name="T6" fmla="*/ 881360 w 287337"/>
              <a:gd name="T7" fmla="*/ 503416 h 868363"/>
              <a:gd name="T8" fmla="*/ 17694720 60000 65536"/>
              <a:gd name="T9" fmla="*/ 11796480 60000 65536"/>
              <a:gd name="T10" fmla="*/ 5898240 60000 65536"/>
              <a:gd name="T11" fmla="*/ 0 60000 65536"/>
              <a:gd name="T12" fmla="*/ 44896 w 287337"/>
              <a:gd name="T13" fmla="*/ 217091 h 868363"/>
              <a:gd name="T14" fmla="*/ 215503 w 287337"/>
              <a:gd name="T15" fmla="*/ 651272 h 868363"/>
            </a:gdLst>
            <a:ahLst/>
            <a:cxnLst>
              <a:cxn ang="T8">
                <a:pos x="T0" y="T1"/>
              </a:cxn>
              <a:cxn ang="T9">
                <a:pos x="T2" y="T3"/>
              </a:cxn>
              <a:cxn ang="T10">
                <a:pos x="T4" y="T5"/>
              </a:cxn>
              <a:cxn ang="T11">
                <a:pos x="T6" y="T7"/>
              </a:cxn>
            </a:cxnLst>
            <a:rect l="T12" t="T13" r="T14" b="T15"/>
            <a:pathLst>
              <a:path w="287337" h="868363">
                <a:moveTo>
                  <a:pt x="0" y="217091"/>
                </a:moveTo>
                <a:lnTo>
                  <a:pt x="8979" y="217091"/>
                </a:lnTo>
                <a:lnTo>
                  <a:pt x="8979" y="651272"/>
                </a:lnTo>
                <a:lnTo>
                  <a:pt x="0" y="651272"/>
                </a:lnTo>
                <a:lnTo>
                  <a:pt x="0" y="217091"/>
                </a:lnTo>
                <a:close/>
                <a:moveTo>
                  <a:pt x="17959" y="217091"/>
                </a:moveTo>
                <a:lnTo>
                  <a:pt x="35917" y="217091"/>
                </a:lnTo>
                <a:lnTo>
                  <a:pt x="35917" y="651272"/>
                </a:lnTo>
                <a:lnTo>
                  <a:pt x="17959" y="651272"/>
                </a:lnTo>
                <a:lnTo>
                  <a:pt x="17959" y="217091"/>
                </a:lnTo>
                <a:close/>
                <a:moveTo>
                  <a:pt x="44896" y="217091"/>
                </a:moveTo>
                <a:lnTo>
                  <a:pt x="143669" y="217091"/>
                </a:lnTo>
                <a:lnTo>
                  <a:pt x="143669" y="0"/>
                </a:lnTo>
                <a:lnTo>
                  <a:pt x="287337" y="434182"/>
                </a:lnTo>
                <a:lnTo>
                  <a:pt x="143669" y="868363"/>
                </a:lnTo>
                <a:lnTo>
                  <a:pt x="143669" y="651272"/>
                </a:lnTo>
                <a:lnTo>
                  <a:pt x="44896" y="651272"/>
                </a:lnTo>
                <a:lnTo>
                  <a:pt x="44896" y="217091"/>
                </a:lnTo>
                <a:close/>
              </a:path>
            </a:pathLst>
          </a:custGeom>
          <a:solidFill>
            <a:schemeClr val="bg1"/>
          </a:solidFill>
          <a:ln w="28575" cap="flat" cmpd="sng" algn="ctr">
            <a:solidFill>
              <a:srgbClr val="0D0D0D"/>
            </a:solidFill>
            <a:prstDash val="solid"/>
            <a:round/>
            <a:headEnd/>
            <a:tailEnd/>
          </a:ln>
        </p:spPr>
        <p:txBody>
          <a:bodyPr anchor="ctr"/>
          <a:lstStyle/>
          <a:p>
            <a:endParaRPr lang="ja-JP" altLang="en-US"/>
          </a:p>
        </p:txBody>
      </p:sp>
      <p:sp>
        <p:nvSpPr>
          <p:cNvPr id="328742" name="ストライプ矢印 48"/>
          <p:cNvSpPr>
            <a:spLocks/>
          </p:cNvSpPr>
          <p:nvPr/>
        </p:nvSpPr>
        <p:spPr bwMode="auto">
          <a:xfrm rot="2552043">
            <a:off x="1784350" y="2406650"/>
            <a:ext cx="492125" cy="696913"/>
          </a:xfrm>
          <a:custGeom>
            <a:avLst/>
            <a:gdLst>
              <a:gd name="T0" fmla="*/ 348309 w 347662"/>
              <a:gd name="T1" fmla="*/ 0 h 696913"/>
              <a:gd name="T2" fmla="*/ 0 w 347662"/>
              <a:gd name="T3" fmla="*/ 348457 h 696913"/>
              <a:gd name="T4" fmla="*/ 348309 w 347662"/>
              <a:gd name="T5" fmla="*/ 696913 h 696913"/>
              <a:gd name="T6" fmla="*/ 696616 w 347662"/>
              <a:gd name="T7" fmla="*/ 348457 h 696913"/>
              <a:gd name="T8" fmla="*/ 17694720 60000 65536"/>
              <a:gd name="T9" fmla="*/ 11796480 60000 65536"/>
              <a:gd name="T10" fmla="*/ 5898240 60000 65536"/>
              <a:gd name="T11" fmla="*/ 0 60000 65536"/>
              <a:gd name="T12" fmla="*/ 54322 w 347662"/>
              <a:gd name="T13" fmla="*/ 174228 h 696913"/>
              <a:gd name="T14" fmla="*/ 260747 w 347662"/>
              <a:gd name="T15" fmla="*/ 522685 h 696913"/>
            </a:gdLst>
            <a:ahLst/>
            <a:cxnLst>
              <a:cxn ang="T8">
                <a:pos x="T0" y="T1"/>
              </a:cxn>
              <a:cxn ang="T9">
                <a:pos x="T2" y="T3"/>
              </a:cxn>
              <a:cxn ang="T10">
                <a:pos x="T4" y="T5"/>
              </a:cxn>
              <a:cxn ang="T11">
                <a:pos x="T6" y="T7"/>
              </a:cxn>
            </a:cxnLst>
            <a:rect l="T12" t="T13" r="T14" b="T15"/>
            <a:pathLst>
              <a:path w="347662" h="696913">
                <a:moveTo>
                  <a:pt x="0" y="174228"/>
                </a:moveTo>
                <a:lnTo>
                  <a:pt x="10864" y="174228"/>
                </a:lnTo>
                <a:lnTo>
                  <a:pt x="10864" y="522685"/>
                </a:lnTo>
                <a:lnTo>
                  <a:pt x="0" y="522685"/>
                </a:lnTo>
                <a:lnTo>
                  <a:pt x="0" y="174228"/>
                </a:lnTo>
                <a:close/>
                <a:moveTo>
                  <a:pt x="21729" y="174228"/>
                </a:moveTo>
                <a:lnTo>
                  <a:pt x="43458" y="174228"/>
                </a:lnTo>
                <a:lnTo>
                  <a:pt x="43458" y="522685"/>
                </a:lnTo>
                <a:lnTo>
                  <a:pt x="21729" y="522685"/>
                </a:lnTo>
                <a:lnTo>
                  <a:pt x="21729" y="174228"/>
                </a:lnTo>
                <a:close/>
                <a:moveTo>
                  <a:pt x="54322" y="174228"/>
                </a:moveTo>
                <a:lnTo>
                  <a:pt x="173831" y="174228"/>
                </a:lnTo>
                <a:lnTo>
                  <a:pt x="173831" y="0"/>
                </a:lnTo>
                <a:lnTo>
                  <a:pt x="347662" y="348457"/>
                </a:lnTo>
                <a:lnTo>
                  <a:pt x="173831" y="696913"/>
                </a:lnTo>
                <a:lnTo>
                  <a:pt x="173831" y="522685"/>
                </a:lnTo>
                <a:lnTo>
                  <a:pt x="54322" y="522685"/>
                </a:lnTo>
                <a:lnTo>
                  <a:pt x="54322" y="174228"/>
                </a:lnTo>
                <a:close/>
              </a:path>
            </a:pathLst>
          </a:custGeom>
          <a:solidFill>
            <a:schemeClr val="bg1"/>
          </a:solidFill>
          <a:ln w="28575" cap="flat" cmpd="sng" algn="ctr">
            <a:solidFill>
              <a:srgbClr val="0D0D0D"/>
            </a:solidFill>
            <a:prstDash val="solid"/>
            <a:round/>
            <a:headEnd/>
            <a:tailEnd/>
          </a:ln>
        </p:spPr>
        <p:txBody>
          <a:bodyPr anchor="ctr"/>
          <a:lstStyle/>
          <a:p>
            <a:endParaRPr lang="ja-JP" altLang="en-US"/>
          </a:p>
        </p:txBody>
      </p:sp>
      <p:sp>
        <p:nvSpPr>
          <p:cNvPr id="31" name="角丸四角形 30"/>
          <p:cNvSpPr/>
          <p:nvPr/>
        </p:nvSpPr>
        <p:spPr>
          <a:xfrm>
            <a:off x="1735138" y="3141663"/>
            <a:ext cx="1439862" cy="79216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a:solidFill>
                  <a:srgbClr val="FFFFFF"/>
                </a:solidFill>
                <a:latin typeface="Calibri" pitchFamily="34" charset="0"/>
              </a:rPr>
              <a:t>商店街</a:t>
            </a:r>
          </a:p>
        </p:txBody>
      </p:sp>
      <p:sp>
        <p:nvSpPr>
          <p:cNvPr id="32" name="角丸四角形 31"/>
          <p:cNvSpPr/>
          <p:nvPr/>
        </p:nvSpPr>
        <p:spPr>
          <a:xfrm>
            <a:off x="5472113" y="2346325"/>
            <a:ext cx="1657350" cy="863600"/>
          </a:xfrm>
          <a:prstGeom prst="roundRect">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a:solidFill>
                  <a:srgbClr val="000000"/>
                </a:solidFill>
                <a:latin typeface="Calibri" pitchFamily="34" charset="0"/>
              </a:rPr>
              <a:t>老人クラブ</a:t>
            </a:r>
          </a:p>
        </p:txBody>
      </p:sp>
      <p:sp>
        <p:nvSpPr>
          <p:cNvPr id="328745" name="ストライプ矢印 50"/>
          <p:cNvSpPr>
            <a:spLocks/>
          </p:cNvSpPr>
          <p:nvPr/>
        </p:nvSpPr>
        <p:spPr bwMode="auto">
          <a:xfrm rot="-3195303">
            <a:off x="3351213" y="3786188"/>
            <a:ext cx="503237" cy="941387"/>
          </a:xfrm>
          <a:custGeom>
            <a:avLst/>
            <a:gdLst>
              <a:gd name="T0" fmla="*/ 440681 w 287337"/>
              <a:gd name="T1" fmla="*/ 0 h 868363"/>
              <a:gd name="T2" fmla="*/ 0 w 287337"/>
              <a:gd name="T3" fmla="*/ 510276 h 868363"/>
              <a:gd name="T4" fmla="*/ 440681 w 287337"/>
              <a:gd name="T5" fmla="*/ 1020552 h 868363"/>
              <a:gd name="T6" fmla="*/ 881360 w 287337"/>
              <a:gd name="T7" fmla="*/ 510276 h 868363"/>
              <a:gd name="T8" fmla="*/ 17694720 60000 65536"/>
              <a:gd name="T9" fmla="*/ 11796480 60000 65536"/>
              <a:gd name="T10" fmla="*/ 5898240 60000 65536"/>
              <a:gd name="T11" fmla="*/ 0 60000 65536"/>
              <a:gd name="T12" fmla="*/ 44896 w 287337"/>
              <a:gd name="T13" fmla="*/ 217091 h 868363"/>
              <a:gd name="T14" fmla="*/ 215503 w 287337"/>
              <a:gd name="T15" fmla="*/ 651272 h 868363"/>
            </a:gdLst>
            <a:ahLst/>
            <a:cxnLst>
              <a:cxn ang="T8">
                <a:pos x="T0" y="T1"/>
              </a:cxn>
              <a:cxn ang="T9">
                <a:pos x="T2" y="T3"/>
              </a:cxn>
              <a:cxn ang="T10">
                <a:pos x="T4" y="T5"/>
              </a:cxn>
              <a:cxn ang="T11">
                <a:pos x="T6" y="T7"/>
              </a:cxn>
            </a:cxnLst>
            <a:rect l="T12" t="T13" r="T14" b="T15"/>
            <a:pathLst>
              <a:path w="287337" h="868363">
                <a:moveTo>
                  <a:pt x="0" y="217091"/>
                </a:moveTo>
                <a:lnTo>
                  <a:pt x="8979" y="217091"/>
                </a:lnTo>
                <a:lnTo>
                  <a:pt x="8979" y="651272"/>
                </a:lnTo>
                <a:lnTo>
                  <a:pt x="0" y="651272"/>
                </a:lnTo>
                <a:lnTo>
                  <a:pt x="0" y="217091"/>
                </a:lnTo>
                <a:close/>
                <a:moveTo>
                  <a:pt x="17959" y="217091"/>
                </a:moveTo>
                <a:lnTo>
                  <a:pt x="35917" y="217091"/>
                </a:lnTo>
                <a:lnTo>
                  <a:pt x="35917" y="651272"/>
                </a:lnTo>
                <a:lnTo>
                  <a:pt x="17959" y="651272"/>
                </a:lnTo>
                <a:lnTo>
                  <a:pt x="17959" y="217091"/>
                </a:lnTo>
                <a:close/>
                <a:moveTo>
                  <a:pt x="44896" y="217091"/>
                </a:moveTo>
                <a:lnTo>
                  <a:pt x="143669" y="217091"/>
                </a:lnTo>
                <a:lnTo>
                  <a:pt x="143669" y="0"/>
                </a:lnTo>
                <a:lnTo>
                  <a:pt x="287337" y="434182"/>
                </a:lnTo>
                <a:lnTo>
                  <a:pt x="143669" y="868363"/>
                </a:lnTo>
                <a:lnTo>
                  <a:pt x="143669" y="651272"/>
                </a:lnTo>
                <a:lnTo>
                  <a:pt x="44896" y="651272"/>
                </a:lnTo>
                <a:lnTo>
                  <a:pt x="44896" y="217091"/>
                </a:lnTo>
                <a:close/>
              </a:path>
            </a:pathLst>
          </a:custGeom>
          <a:solidFill>
            <a:schemeClr val="bg1"/>
          </a:solidFill>
          <a:ln w="28575" cap="flat" cmpd="sng" algn="ctr">
            <a:solidFill>
              <a:srgbClr val="0D0D0D"/>
            </a:solidFill>
            <a:prstDash val="solid"/>
            <a:round/>
            <a:headEnd/>
            <a:tailEnd/>
          </a:ln>
        </p:spPr>
        <p:txBody>
          <a:bodyPr anchor="ctr"/>
          <a:lstStyle/>
          <a:p>
            <a:endParaRPr lang="ja-JP" altLang="en-US"/>
          </a:p>
        </p:txBody>
      </p:sp>
      <p:sp>
        <p:nvSpPr>
          <p:cNvPr id="30" name="角丸四角形 29"/>
          <p:cNvSpPr/>
          <p:nvPr/>
        </p:nvSpPr>
        <p:spPr>
          <a:xfrm>
            <a:off x="6710363" y="3286125"/>
            <a:ext cx="1965325" cy="863600"/>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dirty="0">
                <a:solidFill>
                  <a:srgbClr val="000000"/>
                </a:solidFill>
                <a:latin typeface="Calibri" pitchFamily="34" charset="0"/>
              </a:rPr>
              <a:t>年金組合・共済</a:t>
            </a:r>
          </a:p>
        </p:txBody>
      </p:sp>
      <p:sp>
        <p:nvSpPr>
          <p:cNvPr id="3" name="スライド番号プレースホルダー 2"/>
          <p:cNvSpPr>
            <a:spLocks noGrp="1"/>
          </p:cNvSpPr>
          <p:nvPr>
            <p:ph type="sldNum" sz="quarter" idx="12"/>
          </p:nvPr>
        </p:nvSpPr>
        <p:spPr/>
        <p:txBody>
          <a:bodyPr/>
          <a:lstStyle/>
          <a:p>
            <a:pPr>
              <a:defRPr/>
            </a:pPr>
            <a:fld id="{4FA79E86-541C-4BC2-88B1-11B7512E7948}" type="slidenum">
              <a:rPr lang="en-US" altLang="ja-JP" smtClean="0"/>
              <a:pPr>
                <a:defRPr/>
              </a:pPr>
              <a:t>2</a:t>
            </a:fld>
            <a:endParaRPr lang="en-US" altLang="ja-JP"/>
          </a:p>
        </p:txBody>
      </p:sp>
      <p:pic>
        <p:nvPicPr>
          <p:cNvPr id="2" name="6-2-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6359589"/>
            <a:ext cx="487363" cy="487363"/>
          </a:xfrm>
          <a:prstGeom prst="rect">
            <a:avLst/>
          </a:prstGeom>
        </p:spPr>
      </p:pic>
    </p:spTree>
    <p:extLst>
      <p:ext uri="{BB962C8B-B14F-4D97-AF65-F5344CB8AC3E}">
        <p14:creationId xmlns:p14="http://schemas.microsoft.com/office/powerpoint/2010/main" val="2632052903"/>
      </p:ext>
    </p:extLst>
  </p:cSld>
  <p:clrMapOvr>
    <a:masterClrMapping/>
  </p:clrMapOvr>
  <mc:AlternateContent xmlns:mc="http://schemas.openxmlformats.org/markup-compatibility/2006" xmlns:p14="http://schemas.microsoft.com/office/powerpoint/2010/main">
    <mc:Choice Requires="p14">
      <p:transition spd="slow" p14:dur="2000" advTm="14595"/>
    </mc:Choice>
    <mc:Fallback xmlns="">
      <p:transition spd="slow" advTm="14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4595"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a:xfrm>
            <a:off x="395536" y="116632"/>
            <a:ext cx="8348464" cy="609600"/>
          </a:xfrm>
        </p:spPr>
        <p:txBody>
          <a:bodyPr>
            <a:normAutofit fontScale="90000"/>
          </a:bodyPr>
          <a:lstStyle/>
          <a:p>
            <a:r>
              <a:rPr lang="ja-JP" altLang="en-US" sz="3600" dirty="0" smtClean="0">
                <a:solidFill>
                  <a:srgbClr val="FF0000"/>
                </a:solidFill>
              </a:rPr>
              <a:t>気心が知れた仲</a:t>
            </a:r>
            <a:r>
              <a:rPr lang="ja-JP" altLang="en-US" sz="4000" dirty="0" smtClean="0">
                <a:solidFill>
                  <a:srgbClr val="FF0000"/>
                </a:solidFill>
              </a:rPr>
              <a:t>　</a:t>
            </a:r>
            <a:r>
              <a:rPr lang="ja-JP" altLang="en-US" sz="3100" dirty="0" smtClean="0">
                <a:solidFill>
                  <a:srgbClr val="FF0000"/>
                </a:solidFill>
                <a:latin typeface="+mn-ea"/>
                <a:ea typeface="+mn-ea"/>
              </a:rPr>
              <a:t>（岐阜県Ｎ市</a:t>
            </a:r>
            <a:r>
              <a:rPr lang="en-US" altLang="ja-JP" sz="3100" dirty="0" smtClean="0">
                <a:solidFill>
                  <a:srgbClr val="FF0000"/>
                </a:solidFill>
                <a:latin typeface="+mn-ea"/>
                <a:ea typeface="+mn-ea"/>
              </a:rPr>
              <a:t>60</a:t>
            </a:r>
            <a:r>
              <a:rPr lang="ja-JP" altLang="en-US" sz="3100" dirty="0" smtClean="0">
                <a:solidFill>
                  <a:srgbClr val="FF0000"/>
                </a:solidFill>
                <a:latin typeface="+mn-ea"/>
                <a:ea typeface="+mn-ea"/>
              </a:rPr>
              <a:t>～</a:t>
            </a:r>
            <a:r>
              <a:rPr lang="en-US" altLang="ja-JP" sz="3100" dirty="0" smtClean="0">
                <a:solidFill>
                  <a:srgbClr val="FF0000"/>
                </a:solidFill>
                <a:latin typeface="+mn-ea"/>
                <a:ea typeface="+mn-ea"/>
              </a:rPr>
              <a:t>79</a:t>
            </a:r>
            <a:r>
              <a:rPr lang="ja-JP" altLang="en-US" sz="3100" dirty="0" smtClean="0">
                <a:solidFill>
                  <a:srgbClr val="FF0000"/>
                </a:solidFill>
                <a:latin typeface="+mn-ea"/>
                <a:ea typeface="+mn-ea"/>
              </a:rPr>
              <a:t>歳　</a:t>
            </a:r>
            <a:r>
              <a:rPr lang="en-US" altLang="ja-JP" sz="3100" dirty="0" smtClean="0">
                <a:solidFill>
                  <a:srgbClr val="FF0000"/>
                </a:solidFill>
                <a:latin typeface="+mn-ea"/>
                <a:ea typeface="+mn-ea"/>
              </a:rPr>
              <a:t>n=786</a:t>
            </a:r>
            <a:r>
              <a:rPr lang="ja-JP" altLang="en-US" sz="3100" dirty="0" smtClean="0">
                <a:solidFill>
                  <a:srgbClr val="FF0000"/>
                </a:solidFill>
                <a:latin typeface="+mn-ea"/>
                <a:ea typeface="+mn-ea"/>
              </a:rPr>
              <a:t>）</a:t>
            </a:r>
          </a:p>
        </p:txBody>
      </p:sp>
      <p:sp>
        <p:nvSpPr>
          <p:cNvPr id="353283" name="Rectangle 3" descr="Rectangle: Click to edit Master text styles&#10;Second level&#10;Third level&#10;Fourth level&#10;Fifth level"/>
          <p:cNvSpPr>
            <a:spLocks noGrp="1" noChangeArrowheads="1"/>
          </p:cNvSpPr>
          <p:nvPr>
            <p:ph type="body" idx="1"/>
          </p:nvPr>
        </p:nvSpPr>
        <p:spPr>
          <a:xfrm>
            <a:off x="571500" y="836712"/>
            <a:ext cx="8392988" cy="4968552"/>
          </a:xfrm>
        </p:spPr>
        <p:txBody>
          <a:bodyPr>
            <a:normAutofit fontScale="92500"/>
          </a:bodyPr>
          <a:lstStyle/>
          <a:p>
            <a:pPr>
              <a:lnSpc>
                <a:spcPct val="90000"/>
              </a:lnSpc>
              <a:buFontTx/>
              <a:buNone/>
            </a:pPr>
            <a:r>
              <a:rPr lang="ja-JP" altLang="en-US" sz="2600" dirty="0" smtClean="0">
                <a:solidFill>
                  <a:srgbClr val="0000FF"/>
                </a:solidFill>
                <a:latin typeface="+mj-ea"/>
                <a:ea typeface="+mj-ea"/>
              </a:rPr>
              <a:t>気心が知れた仲　（他者 </a:t>
            </a:r>
            <a:r>
              <a:rPr lang="en-US" altLang="ja-JP" sz="2600" dirty="0" smtClean="0">
                <a:solidFill>
                  <a:srgbClr val="0000FF"/>
                </a:solidFill>
                <a:latin typeface="+mj-ea"/>
                <a:ea typeface="+mj-ea"/>
              </a:rPr>
              <a:t>1,961</a:t>
            </a:r>
            <a:r>
              <a:rPr lang="ja-JP" altLang="en-US" sz="2600" dirty="0" smtClean="0">
                <a:solidFill>
                  <a:srgbClr val="0000FF"/>
                </a:solidFill>
                <a:latin typeface="+mj-ea"/>
                <a:ea typeface="+mj-ea"/>
              </a:rPr>
              <a:t>人）</a:t>
            </a:r>
          </a:p>
          <a:p>
            <a:pPr>
              <a:lnSpc>
                <a:spcPct val="90000"/>
              </a:lnSpc>
              <a:buFont typeface="Wingdings" pitchFamily="2" charset="2"/>
              <a:buNone/>
            </a:pPr>
            <a:r>
              <a:rPr lang="ja-JP" altLang="en-US" sz="2600" dirty="0" smtClean="0">
                <a:solidFill>
                  <a:srgbClr val="FF33CC"/>
                </a:solidFill>
                <a:latin typeface="+mj-ea"/>
                <a:ea typeface="+mj-ea"/>
              </a:rPr>
              <a:t>　「気心が知れた」他者の年齢</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60</a:t>
            </a:r>
            <a:r>
              <a:rPr lang="ja-JP" altLang="en-US" sz="2600" dirty="0" smtClean="0">
                <a:solidFill>
                  <a:srgbClr val="000000"/>
                </a:solidFill>
                <a:latin typeface="+mj-ea"/>
                <a:ea typeface="+mj-ea"/>
              </a:rPr>
              <a:t>代　</a:t>
            </a:r>
            <a:r>
              <a:rPr lang="en-US" altLang="ja-JP" sz="2600" dirty="0" smtClean="0">
                <a:solidFill>
                  <a:srgbClr val="000000"/>
                </a:solidFill>
                <a:latin typeface="+mj-ea"/>
                <a:ea typeface="+mj-ea"/>
              </a:rPr>
              <a:t>51</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70</a:t>
            </a:r>
            <a:r>
              <a:rPr lang="ja-JP" altLang="en-US" sz="2600" dirty="0" smtClean="0">
                <a:solidFill>
                  <a:srgbClr val="000000"/>
                </a:solidFill>
                <a:latin typeface="+mj-ea"/>
                <a:ea typeface="+mj-ea"/>
              </a:rPr>
              <a:t>代　</a:t>
            </a:r>
            <a:r>
              <a:rPr lang="en-US" altLang="ja-JP" sz="2600" dirty="0" smtClean="0">
                <a:solidFill>
                  <a:srgbClr val="000000"/>
                </a:solidFill>
                <a:latin typeface="+mj-ea"/>
                <a:ea typeface="+mj-ea"/>
              </a:rPr>
              <a:t>31</a:t>
            </a:r>
            <a:r>
              <a:rPr lang="ja-JP" altLang="en-US" sz="2600" dirty="0" smtClean="0">
                <a:solidFill>
                  <a:srgbClr val="000000"/>
                </a:solidFill>
                <a:latin typeface="+mj-ea"/>
                <a:ea typeface="+mj-ea"/>
              </a:rPr>
              <a:t>％</a:t>
            </a:r>
          </a:p>
          <a:p>
            <a:pPr>
              <a:lnSpc>
                <a:spcPct val="90000"/>
              </a:lnSpc>
              <a:buFont typeface="Wingdings" pitchFamily="2" charset="2"/>
              <a:buNone/>
            </a:pPr>
            <a:r>
              <a:rPr lang="ja-JP" altLang="en-US" sz="2600" dirty="0">
                <a:solidFill>
                  <a:srgbClr val="FF33CC"/>
                </a:solidFill>
                <a:latin typeface="+mj-ea"/>
                <a:ea typeface="+mj-ea"/>
              </a:rPr>
              <a:t>　</a:t>
            </a:r>
            <a:r>
              <a:rPr lang="ja-JP" altLang="en-US" sz="2600" dirty="0" smtClean="0">
                <a:solidFill>
                  <a:srgbClr val="FF33CC"/>
                </a:solidFill>
                <a:latin typeface="+mj-ea"/>
                <a:ea typeface="+mj-ea"/>
              </a:rPr>
              <a:t>知り合ったきっかけ　</a:t>
            </a:r>
          </a:p>
          <a:p>
            <a:pPr>
              <a:lnSpc>
                <a:spcPct val="90000"/>
              </a:lnSpc>
              <a:buFont typeface="Wingdings" pitchFamily="2" charset="2"/>
              <a:buNone/>
            </a:pPr>
            <a:r>
              <a:rPr lang="ja-JP" altLang="en-US" sz="2600" dirty="0" smtClean="0">
                <a:solidFill>
                  <a:srgbClr val="000000"/>
                </a:solidFill>
                <a:latin typeface="+mj-ea"/>
                <a:ea typeface="+mj-ea"/>
              </a:rPr>
              <a:t>　　　男性回答者　　近所</a:t>
            </a:r>
            <a:r>
              <a:rPr lang="en-US" altLang="ja-JP" sz="2600" dirty="0" smtClean="0">
                <a:solidFill>
                  <a:srgbClr val="000000"/>
                </a:solidFill>
                <a:latin typeface="+mj-ea"/>
                <a:ea typeface="+mj-ea"/>
              </a:rPr>
              <a:t>23</a:t>
            </a:r>
            <a:r>
              <a:rPr lang="ja-JP" altLang="en-US" sz="2600" dirty="0" smtClean="0">
                <a:solidFill>
                  <a:srgbClr val="000000"/>
                </a:solidFill>
                <a:latin typeface="+mj-ea"/>
                <a:ea typeface="+mj-ea"/>
              </a:rPr>
              <a:t>％　　</a:t>
            </a:r>
            <a:r>
              <a:rPr lang="ja-JP" altLang="en-US" sz="2600" u="sng" dirty="0" smtClean="0">
                <a:solidFill>
                  <a:srgbClr val="000000"/>
                </a:solidFill>
                <a:latin typeface="+mj-ea"/>
                <a:ea typeface="+mj-ea"/>
              </a:rPr>
              <a:t>学校</a:t>
            </a:r>
            <a:r>
              <a:rPr lang="en-US" altLang="ja-JP" sz="2600" u="sng" dirty="0" smtClean="0">
                <a:solidFill>
                  <a:srgbClr val="000000"/>
                </a:solidFill>
                <a:latin typeface="+mj-ea"/>
                <a:ea typeface="+mj-ea"/>
              </a:rPr>
              <a:t>26</a:t>
            </a:r>
            <a:r>
              <a:rPr lang="ja-JP" altLang="en-US" sz="2600" u="sng" dirty="0" smtClean="0">
                <a:solidFill>
                  <a:srgbClr val="000000"/>
                </a:solidFill>
                <a:latin typeface="+mj-ea"/>
                <a:ea typeface="+mj-ea"/>
              </a:rPr>
              <a:t>％</a:t>
            </a:r>
            <a:r>
              <a:rPr lang="ja-JP" altLang="en-US" sz="2600" dirty="0" smtClean="0">
                <a:solidFill>
                  <a:srgbClr val="000000"/>
                </a:solidFill>
                <a:latin typeface="+mj-ea"/>
                <a:ea typeface="+mj-ea"/>
              </a:rPr>
              <a:t>　　</a:t>
            </a:r>
            <a:r>
              <a:rPr lang="ja-JP" altLang="en-US" sz="2600" dirty="0" smtClean="0">
                <a:solidFill>
                  <a:srgbClr val="C00000"/>
                </a:solidFill>
                <a:latin typeface="+mj-ea"/>
                <a:ea typeface="+mj-ea"/>
              </a:rPr>
              <a:t>職場</a:t>
            </a:r>
            <a:r>
              <a:rPr lang="en-US" altLang="ja-JP" sz="2600" dirty="0" smtClean="0">
                <a:solidFill>
                  <a:srgbClr val="C00000"/>
                </a:solidFill>
                <a:latin typeface="+mj-ea"/>
                <a:ea typeface="+mj-ea"/>
              </a:rPr>
              <a:t>23</a:t>
            </a:r>
            <a:r>
              <a:rPr lang="ja-JP" altLang="en-US" sz="2600" dirty="0" smtClean="0">
                <a:solidFill>
                  <a:srgbClr val="C00000"/>
                </a:solidFill>
                <a:latin typeface="+mj-ea"/>
                <a:ea typeface="+mj-ea"/>
              </a:rPr>
              <a:t>％</a:t>
            </a:r>
          </a:p>
          <a:p>
            <a:pPr>
              <a:lnSpc>
                <a:spcPct val="90000"/>
              </a:lnSpc>
              <a:buFont typeface="Wingdings" pitchFamily="2" charset="2"/>
              <a:buNone/>
            </a:pPr>
            <a:r>
              <a:rPr lang="ja-JP" altLang="en-US" sz="2600" dirty="0" smtClean="0">
                <a:solidFill>
                  <a:srgbClr val="000000"/>
                </a:solidFill>
                <a:latin typeface="+mj-ea"/>
                <a:ea typeface="+mj-ea"/>
              </a:rPr>
              <a:t>　　　女性回答者　　</a:t>
            </a:r>
            <a:r>
              <a:rPr lang="ja-JP" altLang="en-US" sz="2600" u="sng" dirty="0" smtClean="0">
                <a:solidFill>
                  <a:srgbClr val="000000"/>
                </a:solidFill>
                <a:latin typeface="+mj-ea"/>
                <a:ea typeface="+mj-ea"/>
              </a:rPr>
              <a:t>近所</a:t>
            </a:r>
            <a:r>
              <a:rPr lang="en-US" altLang="ja-JP" sz="2600" u="sng" dirty="0" smtClean="0">
                <a:solidFill>
                  <a:srgbClr val="000000"/>
                </a:solidFill>
                <a:latin typeface="+mj-ea"/>
                <a:ea typeface="+mj-ea"/>
              </a:rPr>
              <a:t>36</a:t>
            </a:r>
            <a:r>
              <a:rPr lang="ja-JP" altLang="en-US" sz="2600" u="sng" dirty="0" smtClean="0">
                <a:solidFill>
                  <a:srgbClr val="000000"/>
                </a:solidFill>
                <a:latin typeface="+mj-ea"/>
                <a:ea typeface="+mj-ea"/>
              </a:rPr>
              <a:t>％</a:t>
            </a:r>
            <a:r>
              <a:rPr lang="ja-JP" altLang="en-US" sz="2600" dirty="0" smtClean="0">
                <a:solidFill>
                  <a:srgbClr val="000000"/>
                </a:solidFill>
                <a:latin typeface="+mj-ea"/>
                <a:ea typeface="+mj-ea"/>
              </a:rPr>
              <a:t>　　学校</a:t>
            </a:r>
            <a:r>
              <a:rPr lang="en-US" altLang="ja-JP" sz="2600" dirty="0" smtClean="0">
                <a:solidFill>
                  <a:srgbClr val="000000"/>
                </a:solidFill>
                <a:latin typeface="+mj-ea"/>
                <a:ea typeface="+mj-ea"/>
              </a:rPr>
              <a:t>17</a:t>
            </a:r>
            <a:r>
              <a:rPr lang="ja-JP" altLang="en-US" sz="2600" dirty="0" smtClean="0">
                <a:solidFill>
                  <a:srgbClr val="000000"/>
                </a:solidFill>
                <a:latin typeface="+mj-ea"/>
                <a:ea typeface="+mj-ea"/>
              </a:rPr>
              <a:t>％　　</a:t>
            </a:r>
            <a:r>
              <a:rPr lang="ja-JP" altLang="en-US" sz="2600" dirty="0" smtClean="0">
                <a:solidFill>
                  <a:srgbClr val="C00000"/>
                </a:solidFill>
                <a:latin typeface="+mj-ea"/>
                <a:ea typeface="+mj-ea"/>
              </a:rPr>
              <a:t>職場</a:t>
            </a:r>
            <a:r>
              <a:rPr lang="en-US" altLang="ja-JP" sz="2600" dirty="0" smtClean="0">
                <a:solidFill>
                  <a:srgbClr val="C00000"/>
                </a:solidFill>
                <a:latin typeface="+mj-ea"/>
                <a:ea typeface="+mj-ea"/>
              </a:rPr>
              <a:t>14</a:t>
            </a:r>
            <a:r>
              <a:rPr lang="ja-JP" altLang="en-US" sz="2600" dirty="0" smtClean="0">
                <a:solidFill>
                  <a:srgbClr val="C00000"/>
                </a:solidFill>
                <a:latin typeface="+mj-ea"/>
                <a:ea typeface="+mj-ea"/>
              </a:rPr>
              <a:t>％</a:t>
            </a:r>
          </a:p>
          <a:p>
            <a:pPr>
              <a:lnSpc>
                <a:spcPct val="90000"/>
              </a:lnSpc>
              <a:buFont typeface="Wingdings" pitchFamily="2" charset="2"/>
              <a:buNone/>
            </a:pPr>
            <a:r>
              <a:rPr lang="ja-JP" altLang="en-US" sz="2600" dirty="0">
                <a:solidFill>
                  <a:srgbClr val="FF33CC"/>
                </a:solidFill>
                <a:latin typeface="+mj-ea"/>
                <a:ea typeface="+mj-ea"/>
              </a:rPr>
              <a:t>　</a:t>
            </a:r>
            <a:r>
              <a:rPr lang="ja-JP" altLang="en-US" sz="2600" dirty="0" smtClean="0">
                <a:solidFill>
                  <a:srgbClr val="FF33CC"/>
                </a:solidFill>
                <a:latin typeface="+mj-ea"/>
                <a:ea typeface="+mj-ea"/>
              </a:rPr>
              <a:t>知り合ってからの期間</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20</a:t>
            </a:r>
            <a:r>
              <a:rPr lang="ja-JP" altLang="en-US" sz="2600" dirty="0" smtClean="0">
                <a:solidFill>
                  <a:srgbClr val="000000"/>
                </a:solidFill>
                <a:latin typeface="+mj-ea"/>
                <a:ea typeface="+mj-ea"/>
              </a:rPr>
              <a:t>～</a:t>
            </a:r>
            <a:r>
              <a:rPr lang="en-US" altLang="ja-JP" sz="2600" dirty="0" smtClean="0">
                <a:solidFill>
                  <a:srgbClr val="000000"/>
                </a:solidFill>
                <a:latin typeface="+mj-ea"/>
                <a:ea typeface="+mj-ea"/>
              </a:rPr>
              <a:t>40</a:t>
            </a:r>
            <a:r>
              <a:rPr lang="ja-JP" altLang="en-US" sz="2600" dirty="0" smtClean="0">
                <a:solidFill>
                  <a:srgbClr val="000000"/>
                </a:solidFill>
                <a:latin typeface="+mj-ea"/>
                <a:ea typeface="+mj-ea"/>
              </a:rPr>
              <a:t>年 </a:t>
            </a:r>
            <a:r>
              <a:rPr lang="en-US" altLang="ja-JP" sz="2600" dirty="0" smtClean="0">
                <a:solidFill>
                  <a:srgbClr val="000000"/>
                </a:solidFill>
                <a:latin typeface="+mj-ea"/>
                <a:ea typeface="+mj-ea"/>
              </a:rPr>
              <a:t>35</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40</a:t>
            </a:r>
            <a:r>
              <a:rPr lang="ja-JP" altLang="en-US" sz="2600" dirty="0" smtClean="0">
                <a:solidFill>
                  <a:srgbClr val="000000"/>
                </a:solidFill>
                <a:latin typeface="+mj-ea"/>
                <a:ea typeface="+mj-ea"/>
              </a:rPr>
              <a:t>～</a:t>
            </a:r>
            <a:r>
              <a:rPr lang="en-US" altLang="ja-JP" sz="2600" dirty="0" smtClean="0">
                <a:solidFill>
                  <a:srgbClr val="000000"/>
                </a:solidFill>
                <a:latin typeface="+mj-ea"/>
                <a:ea typeface="+mj-ea"/>
              </a:rPr>
              <a:t>60</a:t>
            </a:r>
            <a:r>
              <a:rPr lang="ja-JP" altLang="en-US" sz="2600" dirty="0" smtClean="0">
                <a:solidFill>
                  <a:srgbClr val="000000"/>
                </a:solidFill>
                <a:latin typeface="+mj-ea"/>
                <a:ea typeface="+mj-ea"/>
              </a:rPr>
              <a:t>年 </a:t>
            </a:r>
            <a:r>
              <a:rPr lang="en-US" altLang="ja-JP" sz="2600" dirty="0" smtClean="0">
                <a:solidFill>
                  <a:srgbClr val="000000"/>
                </a:solidFill>
                <a:latin typeface="+mj-ea"/>
                <a:ea typeface="+mj-ea"/>
              </a:rPr>
              <a:t>33</a:t>
            </a:r>
            <a:r>
              <a:rPr lang="ja-JP" altLang="en-US" sz="2600" dirty="0" smtClean="0">
                <a:solidFill>
                  <a:srgbClr val="000000"/>
                </a:solidFill>
                <a:latin typeface="+mj-ea"/>
                <a:ea typeface="+mj-ea"/>
              </a:rPr>
              <a:t>％</a:t>
            </a:r>
          </a:p>
          <a:p>
            <a:pPr>
              <a:lnSpc>
                <a:spcPct val="90000"/>
              </a:lnSpc>
              <a:buFont typeface="Wingdings" pitchFamily="2" charset="2"/>
              <a:buNone/>
            </a:pPr>
            <a:r>
              <a:rPr lang="ja-JP" altLang="en-US" sz="2600" dirty="0" smtClean="0">
                <a:solidFill>
                  <a:srgbClr val="FF33CC"/>
                </a:solidFill>
                <a:latin typeface="+mj-ea"/>
                <a:ea typeface="+mj-ea"/>
              </a:rPr>
              <a:t>　家までの距離　</a:t>
            </a:r>
            <a:r>
              <a:rPr lang="ja-JP" altLang="en-US" sz="2600" dirty="0" smtClean="0">
                <a:solidFill>
                  <a:srgbClr val="000000"/>
                </a:solidFill>
                <a:latin typeface="+mj-ea"/>
                <a:ea typeface="+mj-ea"/>
              </a:rPr>
              <a:t>　　　　　　５分未満 </a:t>
            </a:r>
            <a:r>
              <a:rPr lang="en-US" altLang="ja-JP" sz="2600" dirty="0" smtClean="0">
                <a:solidFill>
                  <a:srgbClr val="000000"/>
                </a:solidFill>
                <a:latin typeface="+mj-ea"/>
                <a:ea typeface="+mj-ea"/>
              </a:rPr>
              <a:t>36</a:t>
            </a:r>
            <a:r>
              <a:rPr lang="ja-JP" altLang="en-US" sz="2600" dirty="0" smtClean="0">
                <a:solidFill>
                  <a:srgbClr val="000000"/>
                </a:solidFill>
                <a:latin typeface="+mj-ea"/>
                <a:ea typeface="+mj-ea"/>
              </a:rPr>
              <a:t>％　５～</a:t>
            </a:r>
            <a:r>
              <a:rPr lang="en-US" altLang="ja-JP" sz="2600" dirty="0" smtClean="0">
                <a:solidFill>
                  <a:srgbClr val="000000"/>
                </a:solidFill>
                <a:latin typeface="+mj-ea"/>
                <a:ea typeface="+mj-ea"/>
              </a:rPr>
              <a:t>10</a:t>
            </a:r>
            <a:r>
              <a:rPr lang="ja-JP" altLang="en-US" sz="2600" dirty="0" smtClean="0">
                <a:solidFill>
                  <a:srgbClr val="000000"/>
                </a:solidFill>
                <a:latin typeface="+mj-ea"/>
                <a:ea typeface="+mj-ea"/>
              </a:rPr>
              <a:t>分 </a:t>
            </a:r>
            <a:r>
              <a:rPr lang="en-US" altLang="ja-JP" sz="2600" dirty="0" smtClean="0">
                <a:solidFill>
                  <a:srgbClr val="000000"/>
                </a:solidFill>
                <a:latin typeface="+mj-ea"/>
                <a:ea typeface="+mj-ea"/>
              </a:rPr>
              <a:t>33</a:t>
            </a:r>
            <a:r>
              <a:rPr lang="ja-JP" altLang="en-US" sz="2600" dirty="0" smtClean="0">
                <a:solidFill>
                  <a:srgbClr val="000000"/>
                </a:solidFill>
                <a:latin typeface="+mj-ea"/>
                <a:ea typeface="+mj-ea"/>
              </a:rPr>
              <a:t>％　</a:t>
            </a:r>
          </a:p>
          <a:p>
            <a:pPr>
              <a:lnSpc>
                <a:spcPct val="90000"/>
              </a:lnSpc>
              <a:spcAft>
                <a:spcPts val="600"/>
              </a:spcAft>
              <a:buFont typeface="Wingdings" pitchFamily="2" charset="2"/>
              <a:buNone/>
            </a:pPr>
            <a:r>
              <a:rPr lang="ja-JP" altLang="en-US" sz="2600" dirty="0" smtClean="0">
                <a:solidFill>
                  <a:srgbClr val="FF33CC"/>
                </a:solidFill>
                <a:latin typeface="+mj-ea"/>
                <a:ea typeface="+mj-ea"/>
              </a:rPr>
              <a:t>　会う頻度</a:t>
            </a:r>
            <a:r>
              <a:rPr lang="ja-JP" altLang="en-US" sz="2600" dirty="0" smtClean="0">
                <a:solidFill>
                  <a:srgbClr val="000000"/>
                </a:solidFill>
                <a:latin typeface="+mj-ea"/>
                <a:ea typeface="+mj-ea"/>
              </a:rPr>
              <a:t>　   　毎日</a:t>
            </a:r>
            <a:r>
              <a:rPr lang="en-US" altLang="ja-JP" sz="2600" dirty="0" smtClean="0">
                <a:solidFill>
                  <a:srgbClr val="000000"/>
                </a:solidFill>
                <a:latin typeface="+mj-ea"/>
                <a:ea typeface="+mj-ea"/>
              </a:rPr>
              <a:t>12</a:t>
            </a:r>
            <a:r>
              <a:rPr lang="ja-JP" altLang="en-US" sz="2600" dirty="0" smtClean="0">
                <a:solidFill>
                  <a:srgbClr val="000000"/>
                </a:solidFill>
                <a:latin typeface="+mj-ea"/>
                <a:ea typeface="+mj-ea"/>
              </a:rPr>
              <a:t>％　週１</a:t>
            </a:r>
            <a:r>
              <a:rPr lang="ja-JP" altLang="en-US" sz="2600" dirty="0">
                <a:solidFill>
                  <a:srgbClr val="000000"/>
                </a:solidFill>
                <a:latin typeface="+mj-ea"/>
                <a:ea typeface="+mj-ea"/>
              </a:rPr>
              <a:t>回</a:t>
            </a:r>
            <a:r>
              <a:rPr lang="ja-JP" altLang="en-US" sz="2600" dirty="0" smtClean="0">
                <a:solidFill>
                  <a:srgbClr val="000000"/>
                </a:solidFill>
                <a:latin typeface="+mj-ea"/>
                <a:ea typeface="+mj-ea"/>
              </a:rPr>
              <a:t>以上 </a:t>
            </a:r>
            <a:r>
              <a:rPr lang="en-US" altLang="ja-JP" sz="2600" dirty="0" smtClean="0">
                <a:solidFill>
                  <a:srgbClr val="000000"/>
                </a:solidFill>
                <a:latin typeface="+mj-ea"/>
                <a:ea typeface="+mj-ea"/>
              </a:rPr>
              <a:t>31</a:t>
            </a:r>
            <a:r>
              <a:rPr lang="ja-JP" altLang="en-US" sz="2600" dirty="0" smtClean="0">
                <a:solidFill>
                  <a:srgbClr val="000000"/>
                </a:solidFill>
                <a:latin typeface="+mj-ea"/>
                <a:ea typeface="+mj-ea"/>
              </a:rPr>
              <a:t>％　月１</a:t>
            </a:r>
            <a:r>
              <a:rPr lang="ja-JP" altLang="en-US" sz="2600" dirty="0">
                <a:solidFill>
                  <a:srgbClr val="000000"/>
                </a:solidFill>
                <a:latin typeface="+mj-ea"/>
                <a:ea typeface="+mj-ea"/>
              </a:rPr>
              <a:t>回</a:t>
            </a:r>
            <a:r>
              <a:rPr lang="ja-JP" altLang="en-US" sz="2600" dirty="0" smtClean="0">
                <a:solidFill>
                  <a:srgbClr val="000000"/>
                </a:solidFill>
                <a:latin typeface="+mj-ea"/>
                <a:ea typeface="+mj-ea"/>
              </a:rPr>
              <a:t>以上 </a:t>
            </a:r>
            <a:r>
              <a:rPr lang="en-US" altLang="ja-JP" sz="2600" dirty="0" smtClean="0">
                <a:solidFill>
                  <a:srgbClr val="000000"/>
                </a:solidFill>
                <a:latin typeface="+mj-ea"/>
                <a:ea typeface="+mj-ea"/>
              </a:rPr>
              <a:t>40</a:t>
            </a:r>
            <a:r>
              <a:rPr lang="ja-JP" altLang="en-US" sz="2600" dirty="0" smtClean="0">
                <a:solidFill>
                  <a:srgbClr val="000000"/>
                </a:solidFill>
                <a:latin typeface="+mj-ea"/>
                <a:ea typeface="+mj-ea"/>
              </a:rPr>
              <a:t>％</a:t>
            </a:r>
            <a:endParaRPr lang="en-US" altLang="ja-JP" sz="2600" dirty="0" smtClean="0">
              <a:solidFill>
                <a:srgbClr val="000000"/>
              </a:solidFill>
              <a:latin typeface="+mj-ea"/>
              <a:ea typeface="+mj-ea"/>
            </a:endParaRPr>
          </a:p>
          <a:p>
            <a:pPr>
              <a:lnSpc>
                <a:spcPct val="90000"/>
              </a:lnSpc>
              <a:buFont typeface="Wingdings" pitchFamily="2" charset="2"/>
              <a:buNone/>
            </a:pPr>
            <a:r>
              <a:rPr lang="ja-JP" altLang="en-US" sz="2400" dirty="0" smtClean="0">
                <a:solidFill>
                  <a:srgbClr val="000000"/>
                </a:solidFill>
                <a:latin typeface="+mj-ea"/>
                <a:ea typeface="+mj-ea"/>
              </a:rPr>
              <a:t>　　　　　　　　　　　　　　　　　　　　　</a:t>
            </a:r>
            <a:r>
              <a:rPr lang="ja-JP" altLang="en-US" sz="2600" dirty="0" smtClean="0">
                <a:solidFill>
                  <a:srgbClr val="000000"/>
                </a:solidFill>
                <a:latin typeface="+mj-ea"/>
                <a:ea typeface="+mj-ea"/>
              </a:rPr>
              <a:t>    </a:t>
            </a:r>
            <a:r>
              <a:rPr lang="ja-JP" altLang="en-US" sz="2200" dirty="0" smtClean="0">
                <a:solidFill>
                  <a:srgbClr val="0000FF"/>
                </a:solidFill>
                <a:latin typeface="+mj-ea"/>
                <a:ea typeface="+mj-ea"/>
              </a:rPr>
              <a:t>男性回答者</a:t>
            </a:r>
            <a:r>
              <a:rPr lang="ja-JP" altLang="en-US" sz="2200" dirty="0" smtClean="0">
                <a:solidFill>
                  <a:srgbClr val="000000"/>
                </a:solidFill>
                <a:latin typeface="+mj-ea"/>
                <a:ea typeface="+mj-ea"/>
              </a:rPr>
              <a:t>　　　</a:t>
            </a:r>
            <a:r>
              <a:rPr lang="ja-JP" altLang="en-US" sz="2200" dirty="0" smtClean="0">
                <a:solidFill>
                  <a:srgbClr val="FF0000"/>
                </a:solidFill>
                <a:latin typeface="+mj-ea"/>
                <a:ea typeface="+mj-ea"/>
              </a:rPr>
              <a:t>女性回答者</a:t>
            </a:r>
          </a:p>
          <a:p>
            <a:pPr>
              <a:lnSpc>
                <a:spcPct val="90000"/>
              </a:lnSpc>
              <a:buFont typeface="Wingdings" pitchFamily="2" charset="2"/>
              <a:buNone/>
            </a:pPr>
            <a:r>
              <a:rPr lang="ja-JP" altLang="en-US" sz="2600" dirty="0" smtClean="0">
                <a:solidFill>
                  <a:srgbClr val="000000"/>
                </a:solidFill>
                <a:latin typeface="+mj-ea"/>
                <a:ea typeface="+mj-ea"/>
              </a:rPr>
              <a:t>　</a:t>
            </a:r>
            <a:r>
              <a:rPr lang="ja-JP" altLang="en-US" sz="2600" dirty="0" smtClean="0">
                <a:solidFill>
                  <a:srgbClr val="FF33CC"/>
                </a:solidFill>
                <a:latin typeface="+mj-ea"/>
                <a:ea typeface="+mj-ea"/>
              </a:rPr>
              <a:t>いっしょにいてほっとする</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	78</a:t>
            </a:r>
            <a:r>
              <a:rPr lang="ja-JP" altLang="en-US" sz="2600" dirty="0" smtClean="0">
                <a:solidFill>
                  <a:srgbClr val="000000"/>
                </a:solidFill>
                <a:latin typeface="+mj-ea"/>
                <a:ea typeface="+mj-ea"/>
              </a:rPr>
              <a:t>％</a:t>
            </a:r>
            <a:r>
              <a:rPr lang="en-US" altLang="ja-JP" sz="2600" dirty="0" smtClean="0">
                <a:solidFill>
                  <a:srgbClr val="000000"/>
                </a:solidFill>
                <a:latin typeface="+mj-ea"/>
                <a:ea typeface="+mj-ea"/>
              </a:rPr>
              <a:t>		87</a:t>
            </a:r>
            <a:r>
              <a:rPr lang="ja-JP" altLang="en-US" sz="2600" dirty="0" smtClean="0">
                <a:solidFill>
                  <a:srgbClr val="000000"/>
                </a:solidFill>
                <a:latin typeface="+mj-ea"/>
                <a:ea typeface="+mj-ea"/>
              </a:rPr>
              <a:t>％</a:t>
            </a:r>
          </a:p>
          <a:p>
            <a:pPr>
              <a:lnSpc>
                <a:spcPct val="90000"/>
              </a:lnSpc>
              <a:buFont typeface="Wingdings" pitchFamily="2" charset="2"/>
              <a:buNone/>
            </a:pPr>
            <a:r>
              <a:rPr lang="ja-JP" altLang="en-US" sz="2600" dirty="0" smtClean="0">
                <a:solidFill>
                  <a:srgbClr val="FF33CC"/>
                </a:solidFill>
                <a:latin typeface="+mj-ea"/>
                <a:ea typeface="+mj-ea"/>
              </a:rPr>
              <a:t>　ちょっとした用事をしてくれた</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	47</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48</a:t>
            </a:r>
            <a:r>
              <a:rPr lang="ja-JP" altLang="en-US" sz="2600" dirty="0" smtClean="0">
                <a:solidFill>
                  <a:srgbClr val="000000"/>
                </a:solidFill>
                <a:latin typeface="+mj-ea"/>
                <a:ea typeface="+mj-ea"/>
              </a:rPr>
              <a:t>％</a:t>
            </a:r>
          </a:p>
          <a:p>
            <a:pPr>
              <a:lnSpc>
                <a:spcPct val="90000"/>
              </a:lnSpc>
              <a:buFont typeface="Wingdings" pitchFamily="2" charset="2"/>
              <a:buNone/>
            </a:pPr>
            <a:r>
              <a:rPr lang="ja-JP" altLang="en-US" sz="2600" dirty="0" smtClean="0">
                <a:solidFill>
                  <a:srgbClr val="FF33CC"/>
                </a:solidFill>
                <a:latin typeface="+mj-ea"/>
                <a:ea typeface="+mj-ea"/>
              </a:rPr>
              <a:t>　家族ぐるみのつき合いがある</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	44</a:t>
            </a:r>
            <a:r>
              <a:rPr lang="ja-JP" altLang="en-US" sz="2600" dirty="0" smtClean="0">
                <a:solidFill>
                  <a:srgbClr val="000000"/>
                </a:solidFill>
                <a:latin typeface="+mj-ea"/>
                <a:ea typeface="+mj-ea"/>
              </a:rPr>
              <a:t>％　　　　　　</a:t>
            </a:r>
            <a:r>
              <a:rPr lang="en-US" altLang="ja-JP" sz="2600" dirty="0" smtClean="0">
                <a:solidFill>
                  <a:srgbClr val="000000"/>
                </a:solidFill>
                <a:latin typeface="+mj-ea"/>
                <a:ea typeface="+mj-ea"/>
              </a:rPr>
              <a:t>34</a:t>
            </a:r>
            <a:r>
              <a:rPr lang="ja-JP" altLang="en-US" sz="2600" dirty="0" smtClean="0">
                <a:solidFill>
                  <a:srgbClr val="000000"/>
                </a:solidFill>
                <a:latin typeface="+mj-ea"/>
                <a:ea typeface="+mj-ea"/>
              </a:rPr>
              <a:t>％</a:t>
            </a:r>
          </a:p>
        </p:txBody>
      </p:sp>
      <p:sp>
        <p:nvSpPr>
          <p:cNvPr id="353284" name="Text Box 4"/>
          <p:cNvSpPr txBox="1">
            <a:spLocks noChangeArrowheads="1"/>
          </p:cNvSpPr>
          <p:nvPr/>
        </p:nvSpPr>
        <p:spPr bwMode="auto">
          <a:xfrm>
            <a:off x="395536" y="5949280"/>
            <a:ext cx="8568952"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110000"/>
              <a:buFont typeface="Wingdings" pitchFamily="2" charset="2"/>
              <a:buBlip>
                <a:blip r:embed="rId11"/>
              </a:buBlip>
              <a:defRPr kumimoji="1" sz="3200">
                <a:solidFill>
                  <a:schemeClr val="tx1"/>
                </a:solidFill>
                <a:latin typeface="Tahoma" pitchFamily="34" charset="0"/>
                <a:ea typeface="ＭＳ Ｐゴシック" charset="-128"/>
              </a:defRPr>
            </a:lvl1pPr>
            <a:lvl2pPr marL="742950" indent="-285750" eaLnBrk="0" hangingPunct="0">
              <a:spcBef>
                <a:spcPct val="20000"/>
              </a:spcBef>
              <a:buClr>
                <a:schemeClr val="tx1"/>
              </a:buClr>
              <a:buSzPct val="60000"/>
              <a:buFont typeface="Wingdings" pitchFamily="2" charset="2"/>
              <a:buChar char="n"/>
              <a:defRPr kumimoji="1" sz="2800">
                <a:solidFill>
                  <a:schemeClr val="tx1"/>
                </a:solidFill>
                <a:latin typeface="Tahoma" pitchFamily="34" charset="0"/>
                <a:ea typeface="ＭＳ Ｐゴシック" charset="-128"/>
              </a:defRPr>
            </a:lvl2pPr>
            <a:lvl3pPr marL="1143000" indent="-228600" eaLnBrk="0" hangingPunct="0">
              <a:spcBef>
                <a:spcPct val="20000"/>
              </a:spcBef>
              <a:buClr>
                <a:schemeClr val="hlink"/>
              </a:buClr>
              <a:buSzPct val="95000"/>
              <a:buFont typeface="Wingdings" pitchFamily="2" charset="2"/>
              <a:buChar char="w"/>
              <a:defRPr kumimoji="1" sz="2400">
                <a:solidFill>
                  <a:schemeClr val="tx1"/>
                </a:solidFill>
                <a:latin typeface="Tahoma" pitchFamily="34" charset="0"/>
                <a:ea typeface="ＭＳ Ｐゴシック" charset="-128"/>
              </a:defRPr>
            </a:lvl3pPr>
            <a:lvl4pPr marL="1600200" indent="-228600" eaLnBrk="0" hangingPunct="0">
              <a:spcBef>
                <a:spcPct val="20000"/>
              </a:spcBef>
              <a:buClr>
                <a:schemeClr val="tx1"/>
              </a:buClr>
              <a:buSzPct val="65000"/>
              <a:buFont typeface="Wingdings" pitchFamily="2" charset="2"/>
              <a:buChar char="n"/>
              <a:defRPr kumimoji="1" sz="2000">
                <a:solidFill>
                  <a:schemeClr val="tx1"/>
                </a:solidFill>
                <a:latin typeface="Tahoma" pitchFamily="34" charset="0"/>
                <a:ea typeface="ＭＳ Ｐゴシック" charset="-128"/>
              </a:defRPr>
            </a:lvl4pPr>
            <a:lvl5pPr marL="2057400" indent="-228600" eaLnBrk="0" hangingPunct="0">
              <a:spcBef>
                <a:spcPct val="20000"/>
              </a:spcBef>
              <a:buClr>
                <a:schemeClr val="hlink"/>
              </a:buClr>
              <a:buSzPct val="60000"/>
              <a:buFont typeface="Wingdings" pitchFamily="2" charset="2"/>
              <a:buChar char="n"/>
              <a:defRPr kumimoji="1" sz="2000">
                <a:solidFill>
                  <a:schemeClr val="tx1"/>
                </a:solidFill>
                <a:latin typeface="Tahoma" pitchFamily="34" charset="0"/>
                <a:ea typeface="ＭＳ Ｐゴシック"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2000">
                <a:solidFill>
                  <a:schemeClr val="tx1"/>
                </a:solidFill>
                <a:latin typeface="Tahoma" pitchFamily="34" charset="0"/>
                <a:ea typeface="ＭＳ Ｐゴシック" charset="-128"/>
              </a:defRPr>
            </a:lvl9pPr>
          </a:lstStyle>
          <a:p>
            <a:pPr eaLnBrk="1" hangingPunct="1">
              <a:lnSpc>
                <a:spcPct val="90000"/>
              </a:lnSpc>
              <a:spcBef>
                <a:spcPct val="50000"/>
              </a:spcBef>
              <a:buClrTx/>
              <a:buSzTx/>
              <a:buFontTx/>
              <a:buNone/>
            </a:pPr>
            <a:r>
              <a:rPr lang="ja-JP" altLang="en-US" sz="2400" u="sng" dirty="0" smtClean="0">
                <a:solidFill>
                  <a:srgbClr val="FF0000"/>
                </a:solidFill>
                <a:latin typeface="+mj-ea"/>
                <a:ea typeface="+mj-ea"/>
              </a:rPr>
              <a:t>「</a:t>
            </a:r>
            <a:r>
              <a:rPr lang="ja-JP" altLang="en-US" sz="2400" u="sng" dirty="0">
                <a:solidFill>
                  <a:srgbClr val="FF0000"/>
                </a:solidFill>
                <a:latin typeface="+mj-ea"/>
                <a:ea typeface="+mj-ea"/>
              </a:rPr>
              <a:t>気心が知れた他者」がいない</a:t>
            </a:r>
            <a:r>
              <a:rPr lang="ja-JP" altLang="en-US" sz="2400" u="sng" dirty="0" smtClean="0">
                <a:solidFill>
                  <a:srgbClr val="FF0000"/>
                </a:solidFill>
                <a:latin typeface="+mj-ea"/>
                <a:ea typeface="+mj-ea"/>
              </a:rPr>
              <a:t>人</a:t>
            </a:r>
            <a:r>
              <a:rPr lang="ja-JP" altLang="en-US" sz="2400" dirty="0">
                <a:solidFill>
                  <a:srgbClr val="CC0000"/>
                </a:solidFill>
                <a:latin typeface="+mj-ea"/>
                <a:ea typeface="+mj-ea"/>
              </a:rPr>
              <a:t>　</a:t>
            </a:r>
            <a:r>
              <a:rPr lang="ja-JP" altLang="en-US" sz="2400" dirty="0" smtClean="0">
                <a:solidFill>
                  <a:srgbClr val="CC0000"/>
                </a:solidFill>
                <a:latin typeface="+mj-ea"/>
                <a:ea typeface="+mj-ea"/>
              </a:rPr>
              <a:t>男性</a:t>
            </a:r>
            <a:r>
              <a:rPr lang="ja-JP" altLang="en-US" sz="2400" dirty="0">
                <a:solidFill>
                  <a:srgbClr val="CC0000"/>
                </a:solidFill>
                <a:latin typeface="+mj-ea"/>
                <a:ea typeface="+mj-ea"/>
              </a:rPr>
              <a:t>　</a:t>
            </a:r>
            <a:r>
              <a:rPr lang="en-US" altLang="ja-JP" sz="2400" dirty="0">
                <a:solidFill>
                  <a:srgbClr val="CC0000"/>
                </a:solidFill>
                <a:latin typeface="+mj-ea"/>
                <a:ea typeface="+mj-ea"/>
              </a:rPr>
              <a:t>22.1</a:t>
            </a:r>
            <a:r>
              <a:rPr lang="en-US" altLang="ja-JP" sz="2400" dirty="0" smtClean="0">
                <a:solidFill>
                  <a:srgbClr val="CC0000"/>
                </a:solidFill>
                <a:latin typeface="+mj-ea"/>
                <a:ea typeface="+mj-ea"/>
              </a:rPr>
              <a:t>%</a:t>
            </a:r>
            <a:r>
              <a:rPr lang="ja-JP" altLang="en-US" sz="2400" dirty="0">
                <a:solidFill>
                  <a:srgbClr val="CC0000"/>
                </a:solidFill>
                <a:latin typeface="+mj-ea"/>
                <a:ea typeface="+mj-ea"/>
              </a:rPr>
              <a:t>　</a:t>
            </a:r>
            <a:r>
              <a:rPr lang="ja-JP" altLang="en-US" sz="2400" dirty="0" smtClean="0">
                <a:solidFill>
                  <a:srgbClr val="CC0000"/>
                </a:solidFill>
                <a:latin typeface="+mj-ea"/>
                <a:ea typeface="+mj-ea"/>
              </a:rPr>
              <a:t>女性</a:t>
            </a:r>
            <a:r>
              <a:rPr lang="en-US" altLang="ja-JP" sz="2400" dirty="0" smtClean="0">
                <a:solidFill>
                  <a:srgbClr val="CC0000"/>
                </a:solidFill>
                <a:latin typeface="+mj-ea"/>
                <a:ea typeface="+mj-ea"/>
              </a:rPr>
              <a:t>12.9</a:t>
            </a:r>
            <a:r>
              <a:rPr lang="en-US" altLang="ja-JP" sz="2400" dirty="0">
                <a:solidFill>
                  <a:srgbClr val="CC0000"/>
                </a:solidFill>
                <a:latin typeface="+mj-ea"/>
                <a:ea typeface="+mj-ea"/>
              </a:rPr>
              <a:t>%</a:t>
            </a:r>
          </a:p>
          <a:p>
            <a:pPr eaLnBrk="1" hangingPunct="1">
              <a:lnSpc>
                <a:spcPct val="80000"/>
              </a:lnSpc>
              <a:spcBef>
                <a:spcPct val="50000"/>
              </a:spcBef>
              <a:buClrTx/>
              <a:buSzTx/>
              <a:buFontTx/>
              <a:buNone/>
            </a:pPr>
            <a:r>
              <a:rPr lang="ja-JP" altLang="en-US" sz="2400" dirty="0" smtClean="0">
                <a:solidFill>
                  <a:srgbClr val="40458C"/>
                </a:solidFill>
                <a:latin typeface="+mj-ea"/>
                <a:ea typeface="+mj-ea"/>
              </a:rPr>
              <a:t>   　　　　　 （</a:t>
            </a:r>
            <a:r>
              <a:rPr lang="ja-JP" altLang="en-US" sz="2400" dirty="0">
                <a:solidFill>
                  <a:srgbClr val="40458C"/>
                </a:solidFill>
                <a:latin typeface="+mj-ea"/>
                <a:ea typeface="+mj-ea"/>
              </a:rPr>
              <a:t>古谷</a:t>
            </a:r>
            <a:r>
              <a:rPr lang="ja-JP" altLang="en-US" sz="2400" dirty="0" smtClean="0">
                <a:solidFill>
                  <a:srgbClr val="40458C"/>
                </a:solidFill>
                <a:latin typeface="+mj-ea"/>
                <a:ea typeface="+mj-ea"/>
              </a:rPr>
              <a:t>ら，老年</a:t>
            </a:r>
            <a:r>
              <a:rPr lang="ja-JP" altLang="en-US" sz="2400" dirty="0">
                <a:solidFill>
                  <a:srgbClr val="40458C"/>
                </a:solidFill>
                <a:latin typeface="+mj-ea"/>
                <a:ea typeface="+mj-ea"/>
              </a:rPr>
              <a:t>社会</a:t>
            </a:r>
            <a:r>
              <a:rPr lang="ja-JP" altLang="en-US" sz="2400" dirty="0" smtClean="0">
                <a:solidFill>
                  <a:srgbClr val="40458C"/>
                </a:solidFill>
                <a:latin typeface="+mj-ea"/>
                <a:ea typeface="+mj-ea"/>
              </a:rPr>
              <a:t>科学　</a:t>
            </a:r>
            <a:r>
              <a:rPr lang="en-US" altLang="ja-JP" sz="2400" dirty="0" smtClean="0">
                <a:solidFill>
                  <a:srgbClr val="40458C"/>
                </a:solidFill>
                <a:latin typeface="+mj-ea"/>
                <a:ea typeface="+mj-ea"/>
              </a:rPr>
              <a:t>29(1)</a:t>
            </a:r>
            <a:r>
              <a:rPr lang="ja-JP" altLang="en-US" sz="2400" dirty="0" smtClean="0">
                <a:solidFill>
                  <a:srgbClr val="40458C"/>
                </a:solidFill>
                <a:latin typeface="+mj-ea"/>
                <a:ea typeface="+mj-ea"/>
              </a:rPr>
              <a:t> </a:t>
            </a:r>
            <a:r>
              <a:rPr lang="en-US" altLang="ja-JP" sz="2400" dirty="0" smtClean="0">
                <a:solidFill>
                  <a:srgbClr val="40458C"/>
                </a:solidFill>
                <a:latin typeface="+mj-ea"/>
                <a:ea typeface="+mj-ea"/>
              </a:rPr>
              <a:t>58-64</a:t>
            </a:r>
            <a:r>
              <a:rPr lang="ja-JP" altLang="en-US" sz="2400" dirty="0" err="1" smtClean="0">
                <a:solidFill>
                  <a:srgbClr val="40458C"/>
                </a:solidFill>
                <a:latin typeface="+mj-ea"/>
                <a:ea typeface="+mj-ea"/>
              </a:rPr>
              <a:t>，</a:t>
            </a:r>
            <a:r>
              <a:rPr lang="en-US" altLang="ja-JP" sz="2400" dirty="0" smtClean="0">
                <a:solidFill>
                  <a:srgbClr val="40458C"/>
                </a:solidFill>
                <a:latin typeface="+mj-ea"/>
                <a:ea typeface="+mj-ea"/>
              </a:rPr>
              <a:t>2007</a:t>
            </a:r>
            <a:r>
              <a:rPr lang="ja-JP" altLang="en-US" sz="2400" dirty="0">
                <a:solidFill>
                  <a:srgbClr val="40458C"/>
                </a:solidFill>
                <a:latin typeface="+mj-ea"/>
                <a:ea typeface="+mj-ea"/>
              </a:rPr>
              <a:t>）</a:t>
            </a:r>
          </a:p>
        </p:txBody>
      </p:sp>
      <p:pic>
        <p:nvPicPr>
          <p:cNvPr id="2" name="6-3-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60829" y="6370637"/>
            <a:ext cx="487363" cy="487363"/>
          </a:xfrm>
          <a:prstGeom prst="rect">
            <a:avLst/>
          </a:prstGeom>
        </p:spPr>
      </p:pic>
      <p:pic>
        <p:nvPicPr>
          <p:cNvPr id="3" name="6-3-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60829" y="6370637"/>
            <a:ext cx="487363" cy="487363"/>
          </a:xfrm>
          <a:prstGeom prst="rect">
            <a:avLst/>
          </a:prstGeom>
        </p:spPr>
      </p:pic>
      <p:pic>
        <p:nvPicPr>
          <p:cNvPr id="4" name="6-3-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660829" y="6370637"/>
            <a:ext cx="487363" cy="487363"/>
          </a:xfrm>
          <a:prstGeom prst="rect">
            <a:avLst/>
          </a:prstGeom>
        </p:spPr>
      </p:pic>
      <p:pic>
        <p:nvPicPr>
          <p:cNvPr id="5" name="6-3-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660829" y="6370637"/>
            <a:ext cx="487363" cy="487363"/>
          </a:xfrm>
          <a:prstGeom prst="rect">
            <a:avLst/>
          </a:prstGeom>
        </p:spPr>
      </p:pic>
    </p:spTree>
    <p:extLst>
      <p:ext uri="{BB962C8B-B14F-4D97-AF65-F5344CB8AC3E}">
        <p14:creationId xmlns:p14="http://schemas.microsoft.com/office/powerpoint/2010/main" val="25747644"/>
      </p:ext>
    </p:extLst>
  </p:cSld>
  <p:clrMapOvr>
    <a:masterClrMapping/>
  </p:clrMapOvr>
  <mc:AlternateContent xmlns:mc="http://schemas.openxmlformats.org/markup-compatibility/2006" xmlns:p14="http://schemas.microsoft.com/office/powerpoint/2010/main">
    <mc:Choice Requires="p14">
      <p:transition spd="slow" p14:dur="2000" advTm="93221"/>
    </mc:Choice>
    <mc:Fallback xmlns="">
      <p:transition spd="slow" advTm="9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34" fill="hold"/>
                                        <p:tgtEl>
                                          <p:spTgt spid="2"/>
                                        </p:tgtEl>
                                      </p:cBhvr>
                                    </p:cmd>
                                  </p:childTnLst>
                                </p:cTn>
                              </p:par>
                              <p:par>
                                <p:cTn id="7" presetID="10" presetClass="entr" presetSubtype="0" fill="hold" nodeType="withEffect">
                                  <p:stCondLst>
                                    <p:cond delay="16000"/>
                                  </p:stCondLst>
                                  <p:childTnLst>
                                    <p:set>
                                      <p:cBhvr>
                                        <p:cTn id="8" dur="1" fill="hold">
                                          <p:stCondLst>
                                            <p:cond delay="0"/>
                                          </p:stCondLst>
                                        </p:cTn>
                                        <p:tgtEl>
                                          <p:spTgt spid="353283">
                                            <p:txEl>
                                              <p:pRg st="0" end="0"/>
                                            </p:txEl>
                                          </p:spTgt>
                                        </p:tgtEl>
                                        <p:attrNameLst>
                                          <p:attrName>style.visibility</p:attrName>
                                        </p:attrNameLst>
                                      </p:cBhvr>
                                      <p:to>
                                        <p:strVal val="visible"/>
                                      </p:to>
                                    </p:set>
                                    <p:animEffect transition="in" filter="fade">
                                      <p:cBhvr>
                                        <p:cTn id="9" dur="500"/>
                                        <p:tgtEl>
                                          <p:spTgt spid="353283">
                                            <p:txEl>
                                              <p:pRg st="0" end="0"/>
                                            </p:txEl>
                                          </p:spTgt>
                                        </p:tgtEl>
                                      </p:cBhvr>
                                    </p:animEffect>
                                  </p:childTnLst>
                                </p:cTn>
                              </p:par>
                              <p:par>
                                <p:cTn id="10" presetID="10" presetClass="entr" presetSubtype="0" fill="hold" nodeType="withEffect">
                                  <p:stCondLst>
                                    <p:cond delay="16000"/>
                                  </p:stCondLst>
                                  <p:childTnLst>
                                    <p:set>
                                      <p:cBhvr>
                                        <p:cTn id="11" dur="1" fill="hold">
                                          <p:stCondLst>
                                            <p:cond delay="0"/>
                                          </p:stCondLst>
                                        </p:cTn>
                                        <p:tgtEl>
                                          <p:spTgt spid="353283">
                                            <p:txEl>
                                              <p:pRg st="1" end="1"/>
                                            </p:txEl>
                                          </p:spTgt>
                                        </p:tgtEl>
                                        <p:attrNameLst>
                                          <p:attrName>style.visibility</p:attrName>
                                        </p:attrNameLst>
                                      </p:cBhvr>
                                      <p:to>
                                        <p:strVal val="visible"/>
                                      </p:to>
                                    </p:set>
                                    <p:animEffect transition="in" filter="fade">
                                      <p:cBhvr>
                                        <p:cTn id="12" dur="500"/>
                                        <p:tgtEl>
                                          <p:spTgt spid="353283">
                                            <p:txEl>
                                              <p:pRg st="1" end="1"/>
                                            </p:txEl>
                                          </p:spTgt>
                                        </p:tgtEl>
                                      </p:cBhvr>
                                    </p:animEffect>
                                  </p:childTnLst>
                                </p:cTn>
                              </p:par>
                            </p:childTnLst>
                          </p:cTn>
                        </p:par>
                        <p:par>
                          <p:cTn id="13" fill="hold">
                            <p:stCondLst>
                              <p:cond delay="25634"/>
                            </p:stCondLst>
                            <p:childTnLst>
                              <p:par>
                                <p:cTn id="14" presetID="1" presetClass="mediacall" presetSubtype="0" fill="hold" nodeType="afterEffect">
                                  <p:stCondLst>
                                    <p:cond delay="0"/>
                                  </p:stCondLst>
                                  <p:childTnLst>
                                    <p:cmd type="call" cmd="playFrom(0.0)">
                                      <p:cBhvr>
                                        <p:cTn id="15" dur="24613" fill="hold"/>
                                        <p:tgtEl>
                                          <p:spTgt spid="3"/>
                                        </p:tgtEl>
                                      </p:cBhvr>
                                    </p:cmd>
                                  </p:childTnLst>
                                </p:cTn>
                              </p:par>
                              <p:par>
                                <p:cTn id="16" presetID="10" presetClass="entr" presetSubtype="0" fill="hold" nodeType="withEffect">
                                  <p:stCondLst>
                                    <p:cond delay="1000"/>
                                  </p:stCondLst>
                                  <p:childTnLst>
                                    <p:set>
                                      <p:cBhvr>
                                        <p:cTn id="17" dur="1" fill="hold">
                                          <p:stCondLst>
                                            <p:cond delay="0"/>
                                          </p:stCondLst>
                                        </p:cTn>
                                        <p:tgtEl>
                                          <p:spTgt spid="353283">
                                            <p:txEl>
                                              <p:pRg st="2" end="2"/>
                                            </p:txEl>
                                          </p:spTgt>
                                        </p:tgtEl>
                                        <p:attrNameLst>
                                          <p:attrName>style.visibility</p:attrName>
                                        </p:attrNameLst>
                                      </p:cBhvr>
                                      <p:to>
                                        <p:strVal val="visible"/>
                                      </p:to>
                                    </p:set>
                                    <p:animEffect transition="in" filter="fade">
                                      <p:cBhvr>
                                        <p:cTn id="18" dur="500"/>
                                        <p:tgtEl>
                                          <p:spTgt spid="353283">
                                            <p:txEl>
                                              <p:pRg st="2" end="2"/>
                                            </p:txEl>
                                          </p:spTgt>
                                        </p:tgtEl>
                                      </p:cBhvr>
                                    </p:animEffect>
                                  </p:childTnLst>
                                </p:cTn>
                              </p:par>
                              <p:par>
                                <p:cTn id="19" presetID="10" presetClass="entr" presetSubtype="0" fill="hold" nodeType="withEffect">
                                  <p:stCondLst>
                                    <p:cond delay="1000"/>
                                  </p:stCondLst>
                                  <p:childTnLst>
                                    <p:set>
                                      <p:cBhvr>
                                        <p:cTn id="20" dur="1" fill="hold">
                                          <p:stCondLst>
                                            <p:cond delay="0"/>
                                          </p:stCondLst>
                                        </p:cTn>
                                        <p:tgtEl>
                                          <p:spTgt spid="353283">
                                            <p:txEl>
                                              <p:pRg st="3" end="3"/>
                                            </p:txEl>
                                          </p:spTgt>
                                        </p:tgtEl>
                                        <p:attrNameLst>
                                          <p:attrName>style.visibility</p:attrName>
                                        </p:attrNameLst>
                                      </p:cBhvr>
                                      <p:to>
                                        <p:strVal val="visible"/>
                                      </p:to>
                                    </p:set>
                                    <p:animEffect transition="in" filter="fade">
                                      <p:cBhvr>
                                        <p:cTn id="21" dur="500"/>
                                        <p:tgtEl>
                                          <p:spTgt spid="353283">
                                            <p:txEl>
                                              <p:pRg st="3" end="3"/>
                                            </p:txEl>
                                          </p:spTgt>
                                        </p:tgtEl>
                                      </p:cBhvr>
                                    </p:animEffect>
                                  </p:childTnLst>
                                </p:cTn>
                              </p:par>
                              <p:par>
                                <p:cTn id="22" presetID="10" presetClass="entr" presetSubtype="0" fill="hold" nodeType="withEffect">
                                  <p:stCondLst>
                                    <p:cond delay="1000"/>
                                  </p:stCondLst>
                                  <p:childTnLst>
                                    <p:set>
                                      <p:cBhvr>
                                        <p:cTn id="23" dur="1" fill="hold">
                                          <p:stCondLst>
                                            <p:cond delay="0"/>
                                          </p:stCondLst>
                                        </p:cTn>
                                        <p:tgtEl>
                                          <p:spTgt spid="353283">
                                            <p:txEl>
                                              <p:pRg st="4" end="4"/>
                                            </p:txEl>
                                          </p:spTgt>
                                        </p:tgtEl>
                                        <p:attrNameLst>
                                          <p:attrName>style.visibility</p:attrName>
                                        </p:attrNameLst>
                                      </p:cBhvr>
                                      <p:to>
                                        <p:strVal val="visible"/>
                                      </p:to>
                                    </p:set>
                                    <p:animEffect transition="in" filter="fade">
                                      <p:cBhvr>
                                        <p:cTn id="24" dur="500"/>
                                        <p:tgtEl>
                                          <p:spTgt spid="353283">
                                            <p:txEl>
                                              <p:pRg st="4" end="4"/>
                                            </p:txEl>
                                          </p:spTgt>
                                        </p:tgtEl>
                                      </p:cBhvr>
                                    </p:animEffect>
                                  </p:childTnLst>
                                </p:cTn>
                              </p:par>
                            </p:childTnLst>
                          </p:cTn>
                        </p:par>
                        <p:par>
                          <p:cTn id="25" fill="hold">
                            <p:stCondLst>
                              <p:cond delay="50247"/>
                            </p:stCondLst>
                            <p:childTnLst>
                              <p:par>
                                <p:cTn id="26" presetID="1" presetClass="mediacall" presetSubtype="0" fill="hold" nodeType="afterEffect">
                                  <p:stCondLst>
                                    <p:cond delay="0"/>
                                  </p:stCondLst>
                                  <p:childTnLst>
                                    <p:cmd type="call" cmd="playFrom(0.0)">
                                      <p:cBhvr>
                                        <p:cTn id="27" dur="23823" fill="hold"/>
                                        <p:tgtEl>
                                          <p:spTgt spid="4"/>
                                        </p:tgtEl>
                                      </p:cBhvr>
                                    </p:cmd>
                                  </p:childTnLst>
                                </p:cTn>
                              </p:par>
                              <p:par>
                                <p:cTn id="28" presetID="10" presetClass="entr" presetSubtype="0" fill="hold" nodeType="withEffect">
                                  <p:stCondLst>
                                    <p:cond delay="1000"/>
                                  </p:stCondLst>
                                  <p:childTnLst>
                                    <p:set>
                                      <p:cBhvr>
                                        <p:cTn id="29" dur="1" fill="hold">
                                          <p:stCondLst>
                                            <p:cond delay="0"/>
                                          </p:stCondLst>
                                        </p:cTn>
                                        <p:tgtEl>
                                          <p:spTgt spid="353283">
                                            <p:txEl>
                                              <p:pRg st="5" end="5"/>
                                            </p:txEl>
                                          </p:spTgt>
                                        </p:tgtEl>
                                        <p:attrNameLst>
                                          <p:attrName>style.visibility</p:attrName>
                                        </p:attrNameLst>
                                      </p:cBhvr>
                                      <p:to>
                                        <p:strVal val="visible"/>
                                      </p:to>
                                    </p:set>
                                    <p:animEffect transition="in" filter="fade">
                                      <p:cBhvr>
                                        <p:cTn id="30" dur="500"/>
                                        <p:tgtEl>
                                          <p:spTgt spid="353283">
                                            <p:txEl>
                                              <p:pRg st="5" end="5"/>
                                            </p:txEl>
                                          </p:spTgt>
                                        </p:tgtEl>
                                      </p:cBhvr>
                                    </p:animEffect>
                                  </p:childTnLst>
                                </p:cTn>
                              </p:par>
                              <p:par>
                                <p:cTn id="31" presetID="10" presetClass="entr" presetSubtype="0" fill="hold" nodeType="withEffect">
                                  <p:stCondLst>
                                    <p:cond delay="1000"/>
                                  </p:stCondLst>
                                  <p:childTnLst>
                                    <p:set>
                                      <p:cBhvr>
                                        <p:cTn id="32" dur="1" fill="hold">
                                          <p:stCondLst>
                                            <p:cond delay="0"/>
                                          </p:stCondLst>
                                        </p:cTn>
                                        <p:tgtEl>
                                          <p:spTgt spid="353283">
                                            <p:txEl>
                                              <p:pRg st="6" end="6"/>
                                            </p:txEl>
                                          </p:spTgt>
                                        </p:tgtEl>
                                        <p:attrNameLst>
                                          <p:attrName>style.visibility</p:attrName>
                                        </p:attrNameLst>
                                      </p:cBhvr>
                                      <p:to>
                                        <p:strVal val="visible"/>
                                      </p:to>
                                    </p:set>
                                    <p:animEffect transition="in" filter="fade">
                                      <p:cBhvr>
                                        <p:cTn id="33" dur="500"/>
                                        <p:tgtEl>
                                          <p:spTgt spid="353283">
                                            <p:txEl>
                                              <p:pRg st="6" end="6"/>
                                            </p:txEl>
                                          </p:spTgt>
                                        </p:tgtEl>
                                      </p:cBhvr>
                                    </p:animEffect>
                                  </p:childTnLst>
                                </p:cTn>
                              </p:par>
                              <p:par>
                                <p:cTn id="34" presetID="10" presetClass="entr" presetSubtype="0" fill="hold" nodeType="withEffect">
                                  <p:stCondLst>
                                    <p:cond delay="1000"/>
                                  </p:stCondLst>
                                  <p:childTnLst>
                                    <p:set>
                                      <p:cBhvr>
                                        <p:cTn id="35" dur="1" fill="hold">
                                          <p:stCondLst>
                                            <p:cond delay="0"/>
                                          </p:stCondLst>
                                        </p:cTn>
                                        <p:tgtEl>
                                          <p:spTgt spid="353283">
                                            <p:txEl>
                                              <p:pRg st="7" end="7"/>
                                            </p:txEl>
                                          </p:spTgt>
                                        </p:tgtEl>
                                        <p:attrNameLst>
                                          <p:attrName>style.visibility</p:attrName>
                                        </p:attrNameLst>
                                      </p:cBhvr>
                                      <p:to>
                                        <p:strVal val="visible"/>
                                      </p:to>
                                    </p:set>
                                    <p:animEffect transition="in" filter="fade">
                                      <p:cBhvr>
                                        <p:cTn id="36" dur="500"/>
                                        <p:tgtEl>
                                          <p:spTgt spid="353283">
                                            <p:txEl>
                                              <p:pRg st="7" end="7"/>
                                            </p:txEl>
                                          </p:spTgt>
                                        </p:tgtEl>
                                      </p:cBhvr>
                                    </p:animEffect>
                                  </p:childTnLst>
                                </p:cTn>
                              </p:par>
                              <p:par>
                                <p:cTn id="37" presetID="10" presetClass="entr" presetSubtype="0" fill="hold" nodeType="withEffect">
                                  <p:stCondLst>
                                    <p:cond delay="1000"/>
                                  </p:stCondLst>
                                  <p:childTnLst>
                                    <p:set>
                                      <p:cBhvr>
                                        <p:cTn id="38" dur="1" fill="hold">
                                          <p:stCondLst>
                                            <p:cond delay="0"/>
                                          </p:stCondLst>
                                        </p:cTn>
                                        <p:tgtEl>
                                          <p:spTgt spid="353283">
                                            <p:txEl>
                                              <p:pRg st="8" end="8"/>
                                            </p:txEl>
                                          </p:spTgt>
                                        </p:tgtEl>
                                        <p:attrNameLst>
                                          <p:attrName>style.visibility</p:attrName>
                                        </p:attrNameLst>
                                      </p:cBhvr>
                                      <p:to>
                                        <p:strVal val="visible"/>
                                      </p:to>
                                    </p:set>
                                    <p:animEffect transition="in" filter="fade">
                                      <p:cBhvr>
                                        <p:cTn id="39" dur="500"/>
                                        <p:tgtEl>
                                          <p:spTgt spid="353283">
                                            <p:txEl>
                                              <p:pRg st="8" end="8"/>
                                            </p:txEl>
                                          </p:spTgt>
                                        </p:tgtEl>
                                      </p:cBhvr>
                                    </p:animEffect>
                                  </p:childTnLst>
                                </p:cTn>
                              </p:par>
                              <p:par>
                                <p:cTn id="40" presetID="10" presetClass="entr" presetSubtype="0" fill="hold" nodeType="withEffect">
                                  <p:stCondLst>
                                    <p:cond delay="1000"/>
                                  </p:stCondLst>
                                  <p:childTnLst>
                                    <p:set>
                                      <p:cBhvr>
                                        <p:cTn id="41" dur="1" fill="hold">
                                          <p:stCondLst>
                                            <p:cond delay="0"/>
                                          </p:stCondLst>
                                        </p:cTn>
                                        <p:tgtEl>
                                          <p:spTgt spid="353283">
                                            <p:txEl>
                                              <p:pRg st="9" end="9"/>
                                            </p:txEl>
                                          </p:spTgt>
                                        </p:tgtEl>
                                        <p:attrNameLst>
                                          <p:attrName>style.visibility</p:attrName>
                                        </p:attrNameLst>
                                      </p:cBhvr>
                                      <p:to>
                                        <p:strVal val="visible"/>
                                      </p:to>
                                    </p:set>
                                    <p:animEffect transition="in" filter="fade">
                                      <p:cBhvr>
                                        <p:cTn id="42" dur="500"/>
                                        <p:tgtEl>
                                          <p:spTgt spid="353283">
                                            <p:txEl>
                                              <p:pRg st="9" end="9"/>
                                            </p:txEl>
                                          </p:spTgt>
                                        </p:tgtEl>
                                      </p:cBhvr>
                                    </p:animEffect>
                                  </p:childTnLst>
                                </p:cTn>
                              </p:par>
                              <p:par>
                                <p:cTn id="43" presetID="10" presetClass="entr" presetSubtype="0" fill="hold" nodeType="withEffect">
                                  <p:stCondLst>
                                    <p:cond delay="1000"/>
                                  </p:stCondLst>
                                  <p:childTnLst>
                                    <p:set>
                                      <p:cBhvr>
                                        <p:cTn id="44" dur="1" fill="hold">
                                          <p:stCondLst>
                                            <p:cond delay="0"/>
                                          </p:stCondLst>
                                        </p:cTn>
                                        <p:tgtEl>
                                          <p:spTgt spid="353283">
                                            <p:txEl>
                                              <p:pRg st="10" end="10"/>
                                            </p:txEl>
                                          </p:spTgt>
                                        </p:tgtEl>
                                        <p:attrNameLst>
                                          <p:attrName>style.visibility</p:attrName>
                                        </p:attrNameLst>
                                      </p:cBhvr>
                                      <p:to>
                                        <p:strVal val="visible"/>
                                      </p:to>
                                    </p:set>
                                    <p:animEffect transition="in" filter="fade">
                                      <p:cBhvr>
                                        <p:cTn id="45" dur="500"/>
                                        <p:tgtEl>
                                          <p:spTgt spid="353283">
                                            <p:txEl>
                                              <p:pRg st="10" end="10"/>
                                            </p:txEl>
                                          </p:spTgt>
                                        </p:tgtEl>
                                      </p:cBhvr>
                                    </p:animEffect>
                                  </p:childTnLst>
                                </p:cTn>
                              </p:par>
                              <p:par>
                                <p:cTn id="46" presetID="10" presetClass="entr" presetSubtype="0" fill="hold" nodeType="withEffect">
                                  <p:stCondLst>
                                    <p:cond delay="1000"/>
                                  </p:stCondLst>
                                  <p:childTnLst>
                                    <p:set>
                                      <p:cBhvr>
                                        <p:cTn id="47" dur="1" fill="hold">
                                          <p:stCondLst>
                                            <p:cond delay="0"/>
                                          </p:stCondLst>
                                        </p:cTn>
                                        <p:tgtEl>
                                          <p:spTgt spid="353283">
                                            <p:txEl>
                                              <p:pRg st="11" end="11"/>
                                            </p:txEl>
                                          </p:spTgt>
                                        </p:tgtEl>
                                        <p:attrNameLst>
                                          <p:attrName>style.visibility</p:attrName>
                                        </p:attrNameLst>
                                      </p:cBhvr>
                                      <p:to>
                                        <p:strVal val="visible"/>
                                      </p:to>
                                    </p:set>
                                    <p:animEffect transition="in" filter="fade">
                                      <p:cBhvr>
                                        <p:cTn id="48" dur="500"/>
                                        <p:tgtEl>
                                          <p:spTgt spid="353283">
                                            <p:txEl>
                                              <p:pRg st="11" end="11"/>
                                            </p:txEl>
                                          </p:spTgt>
                                        </p:tgtEl>
                                      </p:cBhvr>
                                    </p:animEffect>
                                  </p:childTnLst>
                                </p:cTn>
                              </p:par>
                            </p:childTnLst>
                          </p:cTn>
                        </p:par>
                        <p:par>
                          <p:cTn id="49" fill="hold">
                            <p:stCondLst>
                              <p:cond delay="74070"/>
                            </p:stCondLst>
                            <p:childTnLst>
                              <p:par>
                                <p:cTn id="50" presetID="1" presetClass="mediacall" presetSubtype="0" fill="hold" nodeType="afterEffect">
                                  <p:stCondLst>
                                    <p:cond delay="0"/>
                                  </p:stCondLst>
                                  <p:childTnLst>
                                    <p:cmd type="call" cmd="playFrom(0.0)">
                                      <p:cBhvr>
                                        <p:cTn id="51" dur="19040" fill="hold"/>
                                        <p:tgtEl>
                                          <p:spTgt spid="5"/>
                                        </p:tgtEl>
                                      </p:cBhvr>
                                    </p:cmd>
                                  </p:childTnLst>
                                </p:cTn>
                              </p:par>
                              <p:par>
                                <p:cTn id="52" presetID="10" presetClass="entr" presetSubtype="0" fill="hold" grpId="0" nodeType="withEffect">
                                  <p:stCondLst>
                                    <p:cond delay="1000"/>
                                  </p:stCondLst>
                                  <p:childTnLst>
                                    <p:set>
                                      <p:cBhvr>
                                        <p:cTn id="53" dur="1" fill="hold">
                                          <p:stCondLst>
                                            <p:cond delay="0"/>
                                          </p:stCondLst>
                                        </p:cTn>
                                        <p:tgtEl>
                                          <p:spTgt spid="353284"/>
                                        </p:tgtEl>
                                        <p:attrNameLst>
                                          <p:attrName>style.visibility</p:attrName>
                                        </p:attrNameLst>
                                      </p:cBhvr>
                                      <p:to>
                                        <p:strVal val="visible"/>
                                      </p:to>
                                    </p:set>
                                    <p:animEffect transition="in" filter="fade">
                                      <p:cBhvr>
                                        <p:cTn id="54" dur="500"/>
                                        <p:tgtEl>
                                          <p:spTgt spid="3532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3"/>
                </p:tgtEl>
              </p:cMediaNode>
            </p:audio>
            <p:audio>
              <p:cMediaNode vol="80000">
                <p:cTn id="57" fill="hold" display="0">
                  <p:stCondLst>
                    <p:cond delay="indefinite"/>
                  </p:stCondLst>
                  <p:endCondLst>
                    <p:cond evt="onStopAudio" delay="0">
                      <p:tgtEl>
                        <p:sldTgt/>
                      </p:tgtEl>
                    </p:cond>
                  </p:endCondLst>
                </p:cTn>
                <p:tgtEl>
                  <p:spTgt spid="4"/>
                </p:tgtEl>
              </p:cMediaNode>
            </p:audio>
            <p:audio>
              <p:cMediaNode vol="80000">
                <p:cTn id="58" fill="hold" display="0">
                  <p:stCondLst>
                    <p:cond delay="indefinite"/>
                  </p:stCondLst>
                  <p:endCondLst>
                    <p:cond evt="onStopAudio" delay="0">
                      <p:tgtEl>
                        <p:sldTgt/>
                      </p:tgtEl>
                    </p:cond>
                  </p:endCondLst>
                </p:cTn>
                <p:tgtEl>
                  <p:spTgt spid="5"/>
                </p:tgtEl>
              </p:cMediaNode>
            </p:audio>
          </p:childTnLst>
        </p:cTn>
      </p:par>
    </p:tnLst>
    <p:bldLst>
      <p:bldP spid="353284" grpId="0"/>
    </p:bldLst>
  </p:timing>
  <p:extLst>
    <p:ext uri="{E180D4A7-C9FB-4DFB-919C-405C955672EB}">
      <p14:showEvtLst xmlns:p14="http://schemas.microsoft.com/office/powerpoint/2010/main">
        <p14:playEvt time="0" objId="2"/>
        <p14:playEvt time="25635" objId="3"/>
        <p14:stopEvt time="25734" objId="2"/>
        <p14:playEvt time="50247" objId="4"/>
        <p14:stopEvt time="50301" objId="3"/>
        <p14:playEvt time="74070" objId="5"/>
        <p14:stopEvt time="74122" objId="4"/>
        <p14:stopEvt time="93150"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p:spPr>
        <p:txBody>
          <a:bodyPr>
            <a:normAutofit/>
          </a:bodyPr>
          <a:lstStyle/>
          <a:p>
            <a:r>
              <a:rPr lang="ja-JP" altLang="en-US" sz="3600" dirty="0" smtClean="0">
                <a:solidFill>
                  <a:srgbClr val="FF0000"/>
                </a:solidFill>
              </a:rPr>
              <a:t>職域との連携のポイント（１）</a:t>
            </a:r>
            <a:endParaRPr kumimoji="1" lang="ja-JP" altLang="en-US" sz="3600" dirty="0"/>
          </a:p>
        </p:txBody>
      </p:sp>
      <p:sp>
        <p:nvSpPr>
          <p:cNvPr id="3" name="コンテンツ プレースホルダー 2"/>
          <p:cNvSpPr>
            <a:spLocks noGrp="1"/>
          </p:cNvSpPr>
          <p:nvPr>
            <p:ph idx="1"/>
          </p:nvPr>
        </p:nvSpPr>
        <p:spPr>
          <a:xfrm>
            <a:off x="457200" y="1008112"/>
            <a:ext cx="8229600" cy="5661248"/>
          </a:xfrm>
        </p:spPr>
        <p:txBody>
          <a:bodyPr>
            <a:noAutofit/>
          </a:bodyPr>
          <a:lstStyle/>
          <a:p>
            <a:pPr>
              <a:lnSpc>
                <a:spcPts val="3800"/>
              </a:lnSpc>
            </a:pPr>
            <a:r>
              <a:rPr lang="ja-JP" altLang="en-US" sz="2800" dirty="0" smtClean="0">
                <a:solidFill>
                  <a:srgbClr val="0000FF"/>
                </a:solidFill>
              </a:rPr>
              <a:t>ソーシャル・キャピタル醸成・活用における職域</a:t>
            </a:r>
            <a:endParaRPr lang="en-US" altLang="ja-JP" sz="2800" dirty="0" smtClean="0">
              <a:solidFill>
                <a:srgbClr val="0000FF"/>
              </a:solidFill>
            </a:endParaRPr>
          </a:p>
          <a:p>
            <a:pPr marL="0" indent="0">
              <a:lnSpc>
                <a:spcPts val="3800"/>
              </a:lnSpc>
              <a:buNone/>
            </a:pPr>
            <a:r>
              <a:rPr lang="ja-JP" altLang="en-US" sz="2800" dirty="0" smtClean="0">
                <a:solidFill>
                  <a:srgbClr val="0000FF"/>
                </a:solidFill>
              </a:rPr>
              <a:t>　　　</a:t>
            </a:r>
            <a:r>
              <a:rPr lang="ja-JP" altLang="en-US" sz="2400" dirty="0" smtClean="0">
                <a:solidFill>
                  <a:srgbClr val="FF33CC"/>
                </a:solidFill>
              </a:rPr>
              <a:t>①</a:t>
            </a:r>
            <a:r>
              <a:rPr lang="ja-JP" altLang="en-US" sz="2400" dirty="0" smtClean="0">
                <a:solidFill>
                  <a:srgbClr val="FF00FF"/>
                </a:solidFill>
              </a:rPr>
              <a:t>職域におけるソーシャル・キャピタル</a:t>
            </a:r>
            <a:endParaRPr lang="en-US" altLang="ja-JP" sz="2400" dirty="0" smtClean="0">
              <a:solidFill>
                <a:srgbClr val="FF00FF"/>
              </a:solidFill>
            </a:endParaRPr>
          </a:p>
          <a:p>
            <a:pPr marL="0" indent="0">
              <a:lnSpc>
                <a:spcPts val="3800"/>
              </a:lnSpc>
              <a:buNone/>
            </a:pPr>
            <a:r>
              <a:rPr lang="ja-JP" altLang="en-US" sz="2800" dirty="0" smtClean="0">
                <a:solidFill>
                  <a:srgbClr val="FF00FF"/>
                </a:solidFill>
              </a:rPr>
              <a:t>　　　</a:t>
            </a:r>
            <a:r>
              <a:rPr lang="ja-JP" altLang="en-US" sz="2400" dirty="0" smtClean="0">
                <a:solidFill>
                  <a:srgbClr val="FF00FF"/>
                </a:solidFill>
              </a:rPr>
              <a:t>②地域におけるソーシャル・キャピタルとしての職域</a:t>
            </a:r>
            <a:endParaRPr lang="en-US" altLang="ja-JP" sz="1050" dirty="0" smtClean="0">
              <a:solidFill>
                <a:srgbClr val="002060"/>
              </a:solidFill>
            </a:endParaRPr>
          </a:p>
          <a:p>
            <a:pPr>
              <a:lnSpc>
                <a:spcPts val="3800"/>
              </a:lnSpc>
            </a:pPr>
            <a:r>
              <a:rPr lang="ja-JP" altLang="en-US" sz="2800" dirty="0" smtClean="0">
                <a:solidFill>
                  <a:srgbClr val="0000FF"/>
                </a:solidFill>
              </a:rPr>
              <a:t>職域</a:t>
            </a:r>
            <a:r>
              <a:rPr lang="ja-JP" altLang="en-US" sz="2800" dirty="0">
                <a:solidFill>
                  <a:srgbClr val="0000FF"/>
                </a:solidFill>
              </a:rPr>
              <a:t>におけるソーシャル・</a:t>
            </a:r>
            <a:r>
              <a:rPr lang="ja-JP" altLang="en-US" sz="2800" dirty="0" smtClean="0">
                <a:solidFill>
                  <a:srgbClr val="0000FF"/>
                </a:solidFill>
              </a:rPr>
              <a:t>キャピタル</a:t>
            </a:r>
            <a:r>
              <a:rPr lang="en-US" altLang="ja-JP" sz="2800" dirty="0" smtClean="0">
                <a:solidFill>
                  <a:srgbClr val="0000FF"/>
                </a:solidFill>
              </a:rPr>
              <a:t/>
            </a:r>
            <a:br>
              <a:rPr lang="en-US" altLang="ja-JP" sz="2800" dirty="0" smtClean="0">
                <a:solidFill>
                  <a:srgbClr val="0000FF"/>
                </a:solidFill>
              </a:rPr>
            </a:br>
            <a:r>
              <a:rPr lang="ja-JP" altLang="en-US" sz="2400" dirty="0">
                <a:solidFill>
                  <a:srgbClr val="FF00FF"/>
                </a:solidFill>
              </a:rPr>
              <a:t>　</a:t>
            </a:r>
            <a:r>
              <a:rPr lang="ja-JP" altLang="en-US" sz="2400" dirty="0" smtClean="0">
                <a:solidFill>
                  <a:srgbClr val="002060"/>
                </a:solidFill>
              </a:rPr>
              <a:t>＝  仕事場</a:t>
            </a:r>
            <a:r>
              <a:rPr lang="ja-JP" altLang="en-US" sz="2400" dirty="0">
                <a:solidFill>
                  <a:srgbClr val="002060"/>
                </a:solidFill>
              </a:rPr>
              <a:t>や仕事の付き合いで確立する</a:t>
            </a:r>
            <a:r>
              <a:rPr lang="ja-JP" altLang="en-US" sz="2400" dirty="0" smtClean="0">
                <a:solidFill>
                  <a:srgbClr val="002060"/>
                </a:solidFill>
              </a:rPr>
              <a:t>関係性</a:t>
            </a:r>
            <a:r>
              <a:rPr lang="en-US" altLang="ja-JP" sz="2400" dirty="0" smtClean="0">
                <a:solidFill>
                  <a:srgbClr val="002060"/>
                </a:solidFill>
              </a:rPr>
              <a:t/>
            </a:r>
            <a:br>
              <a:rPr lang="en-US" altLang="ja-JP" sz="2400" dirty="0" smtClean="0">
                <a:solidFill>
                  <a:srgbClr val="002060"/>
                </a:solidFill>
              </a:rPr>
            </a:br>
            <a:r>
              <a:rPr lang="ja-JP" altLang="en-US" sz="2400" dirty="0">
                <a:solidFill>
                  <a:srgbClr val="002060"/>
                </a:solidFill>
              </a:rPr>
              <a:t>　　　同僚・上司</a:t>
            </a:r>
            <a:r>
              <a:rPr lang="ja-JP" altLang="en-US" sz="2400" dirty="0" smtClean="0">
                <a:solidFill>
                  <a:srgbClr val="002060"/>
                </a:solidFill>
              </a:rPr>
              <a:t>部下，本社支社，親</a:t>
            </a:r>
            <a:r>
              <a:rPr lang="ja-JP" altLang="en-US" sz="2400" dirty="0">
                <a:solidFill>
                  <a:srgbClr val="002060"/>
                </a:solidFill>
              </a:rPr>
              <a:t>・</a:t>
            </a:r>
            <a:r>
              <a:rPr lang="ja-JP" altLang="en-US" sz="2400" dirty="0" smtClean="0">
                <a:solidFill>
                  <a:srgbClr val="002060"/>
                </a:solidFill>
              </a:rPr>
              <a:t>下請け，同業組合</a:t>
            </a:r>
            <a:endParaRPr lang="en-US" altLang="ja-JP" dirty="0">
              <a:solidFill>
                <a:srgbClr val="0000FF"/>
              </a:solidFill>
            </a:endParaRPr>
          </a:p>
          <a:p>
            <a:pPr lvl="1">
              <a:lnSpc>
                <a:spcPts val="3800"/>
              </a:lnSpc>
            </a:pPr>
            <a:r>
              <a:rPr lang="ja-JP" altLang="en-US" sz="2400" dirty="0" smtClean="0">
                <a:solidFill>
                  <a:srgbClr val="FF00FF"/>
                </a:solidFill>
              </a:rPr>
              <a:t>職</a:t>
            </a:r>
            <a:r>
              <a:rPr lang="ja-JP" altLang="en-US" sz="2400" dirty="0">
                <a:solidFill>
                  <a:srgbClr val="FF00FF"/>
                </a:solidFill>
              </a:rPr>
              <a:t>場内の同僚，上下関係，他部門との</a:t>
            </a:r>
            <a:r>
              <a:rPr lang="ja-JP" altLang="en-US" sz="2400" dirty="0" smtClean="0">
                <a:solidFill>
                  <a:srgbClr val="FF00FF"/>
                </a:solidFill>
              </a:rPr>
              <a:t>関係　</a:t>
            </a:r>
            <a:r>
              <a:rPr lang="ja-JP" altLang="en-US" sz="2400" dirty="0" smtClean="0">
                <a:solidFill>
                  <a:srgbClr val="002060"/>
                </a:solidFill>
              </a:rPr>
              <a:t>（結束型）</a:t>
            </a:r>
            <a:endParaRPr lang="en-US" altLang="ja-JP" sz="2400" dirty="0" smtClean="0">
              <a:solidFill>
                <a:srgbClr val="002060"/>
              </a:solidFill>
            </a:endParaRPr>
          </a:p>
          <a:p>
            <a:pPr lvl="1">
              <a:lnSpc>
                <a:spcPts val="3800"/>
              </a:lnSpc>
            </a:pPr>
            <a:r>
              <a:rPr lang="ja-JP" altLang="en-US" sz="2400" dirty="0" smtClean="0">
                <a:solidFill>
                  <a:srgbClr val="FF00FF"/>
                </a:solidFill>
              </a:rPr>
              <a:t>企業・団体と外部とのつながり　</a:t>
            </a:r>
            <a:r>
              <a:rPr lang="ja-JP" altLang="en-US" sz="2400" dirty="0" smtClean="0">
                <a:solidFill>
                  <a:srgbClr val="002060"/>
                </a:solidFill>
              </a:rPr>
              <a:t>（橋渡し型）</a:t>
            </a:r>
            <a:endParaRPr lang="en-US" altLang="ja-JP" sz="2400" dirty="0" smtClean="0">
              <a:solidFill>
                <a:srgbClr val="002060"/>
              </a:solidFill>
            </a:endParaRPr>
          </a:p>
          <a:p>
            <a:pPr marL="0" lvl="1" indent="0">
              <a:lnSpc>
                <a:spcPts val="3800"/>
              </a:lnSpc>
              <a:buNone/>
            </a:pPr>
            <a:r>
              <a:rPr lang="ja-JP" altLang="en-US" dirty="0" smtClean="0">
                <a:solidFill>
                  <a:schemeClr val="tx1">
                    <a:lumMod val="75000"/>
                    <a:lumOff val="25000"/>
                  </a:schemeClr>
                </a:solidFill>
                <a:latin typeface="+mj-ea"/>
              </a:rPr>
              <a:t>→ </a:t>
            </a:r>
            <a:r>
              <a:rPr lang="ja-JP" altLang="en-US" sz="2400" dirty="0">
                <a:solidFill>
                  <a:schemeClr val="tx1">
                    <a:lumMod val="75000"/>
                    <a:lumOff val="25000"/>
                  </a:schemeClr>
                </a:solidFill>
                <a:latin typeface="+mj-ea"/>
              </a:rPr>
              <a:t>ソーシャル・キャピタルが高いことが生産性につながる</a:t>
            </a:r>
          </a:p>
          <a:p>
            <a:pPr marL="0" indent="0">
              <a:lnSpc>
                <a:spcPts val="3800"/>
              </a:lnSpc>
              <a:buNone/>
            </a:pPr>
            <a:endParaRPr kumimoji="1" lang="ja-JP" altLang="en-US" dirty="0"/>
          </a:p>
        </p:txBody>
      </p:sp>
      <p:pic>
        <p:nvPicPr>
          <p:cNvPr id="4" name="6-4-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656637" y="6370637"/>
            <a:ext cx="487363" cy="487363"/>
          </a:xfrm>
          <a:prstGeom prst="rect">
            <a:avLst/>
          </a:prstGeom>
        </p:spPr>
      </p:pic>
      <p:pic>
        <p:nvPicPr>
          <p:cNvPr id="5" name="6-4-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656637" y="6370637"/>
            <a:ext cx="487363" cy="487363"/>
          </a:xfrm>
          <a:prstGeom prst="rect">
            <a:avLst/>
          </a:prstGeom>
        </p:spPr>
      </p:pic>
      <p:pic>
        <p:nvPicPr>
          <p:cNvPr id="6" name="6-4-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8656637" y="6370637"/>
            <a:ext cx="487363" cy="487363"/>
          </a:xfrm>
          <a:prstGeom prst="rect">
            <a:avLst/>
          </a:prstGeom>
        </p:spPr>
      </p:pic>
      <p:pic>
        <p:nvPicPr>
          <p:cNvPr id="7" name="6-4-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8656637" y="6370637"/>
            <a:ext cx="487363" cy="487363"/>
          </a:xfrm>
          <a:prstGeom prst="rect">
            <a:avLst/>
          </a:prstGeom>
        </p:spPr>
      </p:pic>
      <p:pic>
        <p:nvPicPr>
          <p:cNvPr id="8" name="6-4-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stretch>
            <a:fillRect/>
          </a:stretch>
        </p:blipFill>
        <p:spPr>
          <a:xfrm>
            <a:off x="8656637" y="6370637"/>
            <a:ext cx="487363" cy="487363"/>
          </a:xfrm>
          <a:prstGeom prst="rect">
            <a:avLst/>
          </a:prstGeom>
        </p:spPr>
      </p:pic>
      <p:pic>
        <p:nvPicPr>
          <p:cNvPr id="9" name="6-4-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2"/>
          <a:stretch>
            <a:fillRect/>
          </a:stretch>
        </p:blipFill>
        <p:spPr>
          <a:xfrm>
            <a:off x="8656637" y="6370637"/>
            <a:ext cx="487363" cy="487363"/>
          </a:xfrm>
          <a:prstGeom prst="rect">
            <a:avLst/>
          </a:prstGeom>
        </p:spPr>
      </p:pic>
      <p:pic>
        <p:nvPicPr>
          <p:cNvPr id="10" name="6-4-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2"/>
          <a:stretch>
            <a:fillRect/>
          </a:stretch>
        </p:blipFill>
        <p:spPr>
          <a:xfrm>
            <a:off x="8656637" y="6370637"/>
            <a:ext cx="487363" cy="487363"/>
          </a:xfrm>
          <a:prstGeom prst="rect">
            <a:avLst/>
          </a:prstGeom>
        </p:spPr>
      </p:pic>
      <p:pic>
        <p:nvPicPr>
          <p:cNvPr id="11" name="6-4-8.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2"/>
          <a:stretch>
            <a:fillRect/>
          </a:stretch>
        </p:blipFill>
        <p:spPr>
          <a:xfrm>
            <a:off x="8656637" y="6370637"/>
            <a:ext cx="487363" cy="487363"/>
          </a:xfrm>
          <a:prstGeom prst="rect">
            <a:avLst/>
          </a:prstGeom>
        </p:spPr>
      </p:pic>
      <p:pic>
        <p:nvPicPr>
          <p:cNvPr id="12" name="6-4-9.wma">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2"/>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29365971"/>
      </p:ext>
    </p:extLst>
  </p:cSld>
  <p:clrMapOvr>
    <a:masterClrMapping/>
  </p:clrMapOvr>
  <mc:AlternateContent xmlns:mc="http://schemas.openxmlformats.org/markup-compatibility/2006" xmlns:p14="http://schemas.microsoft.com/office/powerpoint/2010/main">
    <mc:Choice Requires="p14">
      <p:transition spd="slow" p14:dur="2000" advTm="132339"/>
    </mc:Choice>
    <mc:Fallback xmlns="">
      <p:transition spd="slow" advTm="13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145" fill="hold"/>
                                        <p:tgtEl>
                                          <p:spTgt spid="4"/>
                                        </p:tgtEl>
                                      </p:cBhvr>
                                    </p:cmd>
                                  </p:childTnLst>
                                </p:cTn>
                              </p:par>
                            </p:childTnLst>
                          </p:cTn>
                        </p:par>
                        <p:par>
                          <p:cTn id="7" fill="hold">
                            <p:stCondLst>
                              <p:cond delay="11145"/>
                            </p:stCondLst>
                            <p:childTnLst>
                              <p:par>
                                <p:cTn id="8" presetID="1" presetClass="mediacall" presetSubtype="0" fill="hold" nodeType="afterEffect">
                                  <p:stCondLst>
                                    <p:cond delay="0"/>
                                  </p:stCondLst>
                                  <p:childTnLst>
                                    <p:cmd type="call" cmd="playFrom(0.0)">
                                      <p:cBhvr>
                                        <p:cTn id="9" dur="17275"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7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8420"/>
                            </p:stCondLst>
                            <p:childTnLst>
                              <p:par>
                                <p:cTn id="17" presetID="1" presetClass="mediacall" presetSubtype="0" fill="hold" nodeType="afterEffect">
                                  <p:stCondLst>
                                    <p:cond delay="0"/>
                                  </p:stCondLst>
                                  <p:childTnLst>
                                    <p:cmd type="call" cmd="playFrom(0.0)">
                                      <p:cBhvr>
                                        <p:cTn id="18" dur="10681" fill="hold"/>
                                        <p:tgtEl>
                                          <p:spTgt spid="6"/>
                                        </p:tgtEl>
                                      </p:cBhvr>
                                    </p:cmd>
                                  </p:childTnLst>
                                </p:cTn>
                              </p:par>
                              <p:par>
                                <p:cTn id="19" presetID="10" presetClass="entr" presetSubtype="0" fill="hold" grpId="0" nodeType="withEffect">
                                  <p:stCondLst>
                                    <p:cond delay="1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39101"/>
                            </p:stCondLst>
                            <p:childTnLst>
                              <p:par>
                                <p:cTn id="23" presetID="1" presetClass="mediacall" presetSubtype="0" fill="hold" nodeType="afterEffect">
                                  <p:stCondLst>
                                    <p:cond delay="0"/>
                                  </p:stCondLst>
                                  <p:childTnLst>
                                    <p:cmd type="call" cmd="playFrom(0.0)">
                                      <p:cBhvr>
                                        <p:cTn id="24" dur="16718" fill="hold"/>
                                        <p:tgtEl>
                                          <p:spTgt spid="7"/>
                                        </p:tgtEl>
                                      </p:cBhvr>
                                    </p:cmd>
                                  </p:childTnLst>
                                </p:cTn>
                              </p:par>
                            </p:childTnLst>
                          </p:cTn>
                        </p:par>
                        <p:par>
                          <p:cTn id="25" fill="hold">
                            <p:stCondLst>
                              <p:cond delay="55819"/>
                            </p:stCondLst>
                            <p:childTnLst>
                              <p:par>
                                <p:cTn id="26" presetID="1" presetClass="mediacall" presetSubtype="0" fill="hold" nodeType="afterEffect">
                                  <p:stCondLst>
                                    <p:cond delay="0"/>
                                  </p:stCondLst>
                                  <p:childTnLst>
                                    <p:cmd type="call" cmd="playFrom(0.0)">
                                      <p:cBhvr>
                                        <p:cTn id="27" dur="21501" fill="hold"/>
                                        <p:tgtEl>
                                          <p:spTgt spid="8"/>
                                        </p:tgtEl>
                                      </p:cBhvr>
                                    </p:cmd>
                                  </p:childTnLst>
                                </p:cTn>
                              </p:par>
                              <p:par>
                                <p:cTn id="28" presetID="10" presetClass="entr" presetSubtype="0" fill="hold" grpId="0" nodeType="withEffect">
                                  <p:stCondLst>
                                    <p:cond delay="10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par>
                          <p:cTn id="31" fill="hold">
                            <p:stCondLst>
                              <p:cond delay="77320"/>
                            </p:stCondLst>
                            <p:childTnLst>
                              <p:par>
                                <p:cTn id="32" presetID="1" presetClass="mediacall" presetSubtype="0" fill="hold" nodeType="afterEffect">
                                  <p:stCondLst>
                                    <p:cond delay="0"/>
                                  </p:stCondLst>
                                  <p:childTnLst>
                                    <p:cmd type="call" cmd="playFrom(0.0)">
                                      <p:cBhvr>
                                        <p:cTn id="33" dur="12213" fill="hold"/>
                                        <p:tgtEl>
                                          <p:spTgt spid="9"/>
                                        </p:tgtEl>
                                      </p:cBhvr>
                                    </p:cmd>
                                  </p:childTnLst>
                                </p:cTn>
                              </p:par>
                              <p:par>
                                <p:cTn id="34" presetID="10" presetClass="entr" presetSubtype="0" fill="hold" grpId="0" nodeType="withEffect">
                                  <p:stCondLst>
                                    <p:cond delay="100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500"/>
                                        <p:tgtEl>
                                          <p:spTgt spid="3">
                                            <p:txEl>
                                              <p:pRg st="4" end="4"/>
                                            </p:txEl>
                                          </p:spTgt>
                                        </p:tgtEl>
                                      </p:cBhvr>
                                    </p:animEffect>
                                  </p:childTnLst>
                                </p:cTn>
                              </p:par>
                            </p:childTnLst>
                          </p:cTn>
                        </p:par>
                        <p:par>
                          <p:cTn id="37" fill="hold">
                            <p:stCondLst>
                              <p:cond delay="89533"/>
                            </p:stCondLst>
                            <p:childTnLst>
                              <p:par>
                                <p:cTn id="38" presetID="1" presetClass="mediacall" presetSubtype="0" fill="hold" nodeType="afterEffect">
                                  <p:stCondLst>
                                    <p:cond delay="0"/>
                                  </p:stCondLst>
                                  <p:childTnLst>
                                    <p:cmd type="call" cmd="playFrom(0.0)">
                                      <p:cBhvr>
                                        <p:cTn id="39" dur="10588" fill="hold"/>
                                        <p:tgtEl>
                                          <p:spTgt spid="10"/>
                                        </p:tgtEl>
                                      </p:cBhvr>
                                    </p:cmd>
                                  </p:childTnLst>
                                </p:cTn>
                              </p:par>
                            </p:childTnLst>
                          </p:cTn>
                        </p:par>
                        <p:par>
                          <p:cTn id="40" fill="hold">
                            <p:stCondLst>
                              <p:cond delay="100121"/>
                            </p:stCondLst>
                            <p:childTnLst>
                              <p:par>
                                <p:cTn id="41" presetID="1" presetClass="mediacall" presetSubtype="0" fill="hold" nodeType="afterEffect">
                                  <p:stCondLst>
                                    <p:cond delay="0"/>
                                  </p:stCondLst>
                                  <p:childTnLst>
                                    <p:cmd type="call" cmd="playFrom(0.0)">
                                      <p:cBhvr>
                                        <p:cTn id="42" dur="7941" fill="hold"/>
                                        <p:tgtEl>
                                          <p:spTgt spid="11"/>
                                        </p:tgtEl>
                                      </p:cBhvr>
                                    </p:cmd>
                                  </p:childTnLst>
                                </p:cTn>
                              </p:par>
                              <p:par>
                                <p:cTn id="43" presetID="10" presetClass="entr" presetSubtype="0" fill="hold" grpId="0" nodeType="withEffect">
                                  <p:stCondLst>
                                    <p:cond delay="100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par>
                          <p:cTn id="46" fill="hold">
                            <p:stCondLst>
                              <p:cond delay="108062"/>
                            </p:stCondLst>
                            <p:childTnLst>
                              <p:par>
                                <p:cTn id="47" presetID="1" presetClass="mediacall" presetSubtype="0" fill="hold" nodeType="afterEffect">
                                  <p:stCondLst>
                                    <p:cond delay="0"/>
                                  </p:stCondLst>
                                  <p:childTnLst>
                                    <p:cmd type="call" cmd="playFrom(0.0)">
                                      <p:cBhvr>
                                        <p:cTn id="48" dur="24392" fill="hold"/>
                                        <p:tgtEl>
                                          <p:spTgt spid="12"/>
                                        </p:tgtEl>
                                      </p:cBhvr>
                                    </p:cmd>
                                  </p:childTnLst>
                                </p:cTn>
                              </p:par>
                              <p:par>
                                <p:cTn id="49" presetID="10" presetClass="entr" presetSubtype="0" fill="hold" grpId="0" nodeType="withEffect">
                                  <p:stCondLst>
                                    <p:cond delay="1500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4"/>
                </p:tgtEl>
              </p:cMediaNode>
            </p:audio>
            <p:audio>
              <p:cMediaNode vol="80000">
                <p:cTn id="53" fill="hold" display="0">
                  <p:stCondLst>
                    <p:cond delay="indefinite"/>
                  </p:stCondLst>
                  <p:endCondLst>
                    <p:cond evt="onStopAudio" delay="0">
                      <p:tgtEl>
                        <p:sldTgt/>
                      </p:tgtEl>
                    </p:cond>
                  </p:endCondLst>
                </p:cTn>
                <p:tgtEl>
                  <p:spTgt spid="5"/>
                </p:tgtEl>
              </p:cMediaNode>
            </p:audio>
            <p:audio>
              <p:cMediaNode vol="80000">
                <p:cTn id="54" fill="hold" display="0">
                  <p:stCondLst>
                    <p:cond delay="indefinite"/>
                  </p:stCondLst>
                  <p:endCondLst>
                    <p:cond evt="onStopAudio" delay="0">
                      <p:tgtEl>
                        <p:sldTgt/>
                      </p:tgtEl>
                    </p:cond>
                  </p:endCondLst>
                </p:cTn>
                <p:tgtEl>
                  <p:spTgt spid="6"/>
                </p:tgtEl>
              </p:cMediaNode>
            </p:audio>
            <p:audio>
              <p:cMediaNode vol="80000">
                <p:cTn id="55" fill="hold" display="0">
                  <p:stCondLst>
                    <p:cond delay="indefinite"/>
                  </p:stCondLst>
                  <p:endCondLst>
                    <p:cond evt="onStopAudio" delay="0">
                      <p:tgtEl>
                        <p:sldTgt/>
                      </p:tgtEl>
                    </p:cond>
                  </p:endCondLst>
                </p:cTn>
                <p:tgtEl>
                  <p:spTgt spid="7"/>
                </p:tgtEl>
              </p:cMediaNode>
            </p:audio>
            <p:audio>
              <p:cMediaNode vol="80000">
                <p:cTn id="56" fill="hold" display="0">
                  <p:stCondLst>
                    <p:cond delay="indefinite"/>
                  </p:stCondLst>
                  <p:endCondLst>
                    <p:cond evt="onStopAudio" delay="0">
                      <p:tgtEl>
                        <p:sldTgt/>
                      </p:tgtEl>
                    </p:cond>
                  </p:endCondLst>
                </p:cTn>
                <p:tgtEl>
                  <p:spTgt spid="8"/>
                </p:tgtEl>
              </p:cMediaNode>
            </p:audio>
            <p:audio>
              <p:cMediaNode vol="80000">
                <p:cTn id="57" fill="hold" display="0">
                  <p:stCondLst>
                    <p:cond delay="indefinite"/>
                  </p:stCondLst>
                  <p:endCondLst>
                    <p:cond evt="onStopAudio" delay="0">
                      <p:tgtEl>
                        <p:sldTgt/>
                      </p:tgtEl>
                    </p:cond>
                  </p:endCondLst>
                </p:cTn>
                <p:tgtEl>
                  <p:spTgt spid="9"/>
                </p:tgtEl>
              </p:cMediaNode>
            </p:audio>
            <p:audio>
              <p:cMediaNode vol="80000">
                <p:cTn id="58" fill="hold" display="0">
                  <p:stCondLst>
                    <p:cond delay="indefinite"/>
                  </p:stCondLst>
                  <p:endCondLst>
                    <p:cond evt="onStopAudio" delay="0">
                      <p:tgtEl>
                        <p:sldTgt/>
                      </p:tgtEl>
                    </p:cond>
                  </p:endCondLst>
                </p:cTn>
                <p:tgtEl>
                  <p:spTgt spid="10"/>
                </p:tgtEl>
              </p:cMediaNode>
            </p:audio>
            <p:audio>
              <p:cMediaNode vol="80000">
                <p:cTn id="59" fill="hold" display="0">
                  <p:stCondLst>
                    <p:cond delay="indefinite"/>
                  </p:stCondLst>
                  <p:endCondLst>
                    <p:cond evt="onStopAudio" delay="0">
                      <p:tgtEl>
                        <p:sldTgt/>
                      </p:tgtEl>
                    </p:cond>
                  </p:endCondLst>
                </p:cTn>
                <p:tgtEl>
                  <p:spTgt spid="11"/>
                </p:tgtEl>
              </p:cMediaNode>
            </p:audio>
            <p:audio>
              <p:cMediaNode vol="80000">
                <p:cTn id="60" fill="hold" display="0">
                  <p:stCondLst>
                    <p:cond delay="indefinite"/>
                  </p:stCondLst>
                  <p:endCondLst>
                    <p:cond evt="onStopAudio" delay="0">
                      <p:tgtEl>
                        <p:sldTgt/>
                      </p:tgtEl>
                    </p:cond>
                  </p:endCondLst>
                </p:cTn>
                <p:tgtEl>
                  <p:spTgt spid="12"/>
                </p:tgtEl>
              </p:cMediaNode>
            </p:audio>
          </p:childTnLst>
        </p:cTn>
      </p:par>
    </p:tnLst>
    <p:bldLst>
      <p:bldP spid="3" grpId="0" uiExpand="1" build="p" bldLvl="2"/>
    </p:bldLst>
  </p:timing>
  <p:extLst>
    <p:ext uri="{E180D4A7-C9FB-4DFB-919C-405C955672EB}">
      <p14:showEvtLst xmlns:p14="http://schemas.microsoft.com/office/powerpoint/2010/main">
        <p14:playEvt time="0" objId="4"/>
        <p14:playEvt time="11145" objId="5"/>
        <p14:stopEvt time="11246" objId="4"/>
        <p14:playEvt time="28421" objId="6"/>
        <p14:stopEvt time="28478" objId="5"/>
        <p14:playEvt time="39101" objId="7"/>
        <p14:stopEvt time="39142" objId="6"/>
        <p14:playEvt time="55819" objId="8"/>
        <p14:stopEvt time="55879" objId="7"/>
        <p14:playEvt time="77321" objId="9"/>
        <p14:stopEvt time="77363" objId="8"/>
        <p14:playEvt time="89534" objId="10"/>
        <p14:stopEvt time="89595" objId="9"/>
        <p14:playEvt time="100122" objId="11"/>
        <p14:stopEvt time="100170" objId="10"/>
        <p14:playEvt time="108063" objId="12"/>
        <p14:stopEvt time="108103" objId="11"/>
        <p14:stopEvt time="132339" objId="1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5760"/>
            <a:ext cx="8229600" cy="1143000"/>
          </a:xfrm>
        </p:spPr>
        <p:txBody>
          <a:bodyPr>
            <a:normAutofit/>
          </a:bodyPr>
          <a:lstStyle/>
          <a:p>
            <a:r>
              <a:rPr lang="ja-JP" altLang="en-US" sz="3600" dirty="0" smtClean="0">
                <a:solidFill>
                  <a:srgbClr val="FF0000"/>
                </a:solidFill>
              </a:rPr>
              <a:t>職域との連携のポイント（２）</a:t>
            </a:r>
            <a:endParaRPr kumimoji="1" lang="ja-JP" altLang="en-US" sz="3600" dirty="0"/>
          </a:p>
        </p:txBody>
      </p:sp>
      <p:sp>
        <p:nvSpPr>
          <p:cNvPr id="3" name="コンテンツ プレースホルダー 2"/>
          <p:cNvSpPr>
            <a:spLocks noGrp="1"/>
          </p:cNvSpPr>
          <p:nvPr>
            <p:ph idx="1"/>
          </p:nvPr>
        </p:nvSpPr>
        <p:spPr>
          <a:xfrm>
            <a:off x="457200" y="1080120"/>
            <a:ext cx="8435280" cy="5229200"/>
          </a:xfrm>
        </p:spPr>
        <p:txBody>
          <a:bodyPr>
            <a:normAutofit fontScale="92500"/>
          </a:bodyPr>
          <a:lstStyle/>
          <a:p>
            <a:pPr>
              <a:lnSpc>
                <a:spcPts val="3700"/>
              </a:lnSpc>
            </a:pPr>
            <a:r>
              <a:rPr lang="ja-JP" altLang="en-US" sz="2800" dirty="0" smtClean="0">
                <a:solidFill>
                  <a:srgbClr val="0000FF"/>
                </a:solidFill>
              </a:rPr>
              <a:t>職域（企業・団体）の健康づくりへの関わりの類型</a:t>
            </a:r>
            <a:endParaRPr lang="en-US" altLang="ja-JP" sz="2800" dirty="0" smtClean="0">
              <a:solidFill>
                <a:srgbClr val="0000FF"/>
              </a:solidFill>
            </a:endParaRPr>
          </a:p>
          <a:p>
            <a:pPr marL="914400" lvl="1" indent="-457200">
              <a:lnSpc>
                <a:spcPts val="3700"/>
              </a:lnSpc>
              <a:buFont typeface="+mj-ea"/>
              <a:buAutoNum type="circleNumDbPlain"/>
            </a:pPr>
            <a:r>
              <a:rPr lang="ja-JP" altLang="en-US" sz="2400" dirty="0" smtClean="0">
                <a:solidFill>
                  <a:srgbClr val="FF00FF"/>
                </a:solidFill>
              </a:rPr>
              <a:t>従業員の健康づくり（健康経営）</a:t>
            </a:r>
            <a:r>
              <a:rPr lang="en-US" altLang="ja-JP" sz="2400" dirty="0" smtClean="0">
                <a:solidFill>
                  <a:srgbClr val="FF00FF"/>
                </a:solidFill>
              </a:rPr>
              <a:t/>
            </a:r>
            <a:br>
              <a:rPr lang="en-US" altLang="ja-JP" sz="2400" dirty="0" smtClean="0">
                <a:solidFill>
                  <a:srgbClr val="FF00FF"/>
                </a:solidFill>
              </a:rPr>
            </a:br>
            <a:r>
              <a:rPr lang="ja-JP" altLang="en-US" sz="2400" dirty="0" smtClean="0">
                <a:solidFill>
                  <a:srgbClr val="002060"/>
                </a:solidFill>
              </a:rPr>
              <a:t>健全な人材は会社の資源、雇用の確保</a:t>
            </a:r>
            <a:endParaRPr lang="en-US" altLang="ja-JP" sz="2400" dirty="0" smtClean="0">
              <a:solidFill>
                <a:srgbClr val="002060"/>
              </a:solidFill>
            </a:endParaRPr>
          </a:p>
          <a:p>
            <a:pPr marL="914400" lvl="1" indent="-457200">
              <a:lnSpc>
                <a:spcPts val="3700"/>
              </a:lnSpc>
              <a:buFont typeface="+mj-ea"/>
              <a:buAutoNum type="circleNumDbPlain"/>
            </a:pPr>
            <a:r>
              <a:rPr lang="ja-JP" altLang="en-US" sz="2400" dirty="0" smtClean="0">
                <a:solidFill>
                  <a:srgbClr val="FF00FF"/>
                </a:solidFill>
              </a:rPr>
              <a:t>中心業務（収益業務）</a:t>
            </a:r>
            <a:r>
              <a:rPr lang="en-US" altLang="ja-JP" sz="2400" dirty="0" smtClean="0">
                <a:solidFill>
                  <a:srgbClr val="FF00FF"/>
                </a:solidFill>
              </a:rPr>
              <a:t/>
            </a:r>
            <a:br>
              <a:rPr lang="en-US" altLang="ja-JP" sz="2400" dirty="0" smtClean="0">
                <a:solidFill>
                  <a:srgbClr val="FF00FF"/>
                </a:solidFill>
              </a:rPr>
            </a:br>
            <a:r>
              <a:rPr lang="ja-JP" altLang="en-US" sz="2400" dirty="0" smtClean="0">
                <a:solidFill>
                  <a:srgbClr val="002060"/>
                </a:solidFill>
              </a:rPr>
              <a:t>事業そのものが利用者・購買者・消費者の健康に結びつく</a:t>
            </a:r>
            <a:endParaRPr lang="en-US" altLang="ja-JP" sz="2400" dirty="0" smtClean="0">
              <a:solidFill>
                <a:srgbClr val="002060"/>
              </a:solidFill>
            </a:endParaRPr>
          </a:p>
          <a:p>
            <a:pPr marL="914400" lvl="1" indent="-457200">
              <a:lnSpc>
                <a:spcPts val="3700"/>
              </a:lnSpc>
              <a:buFont typeface="+mj-ea"/>
              <a:buAutoNum type="circleNumDbPlain"/>
            </a:pPr>
            <a:r>
              <a:rPr lang="ja-JP" altLang="en-US" sz="2400" dirty="0" smtClean="0">
                <a:solidFill>
                  <a:srgbClr val="FF00FF"/>
                </a:solidFill>
              </a:rPr>
              <a:t>自治体等からの委託</a:t>
            </a:r>
            <a:r>
              <a:rPr lang="en-US" altLang="ja-JP" sz="2400" dirty="0" smtClean="0">
                <a:solidFill>
                  <a:srgbClr val="FF00FF"/>
                </a:solidFill>
              </a:rPr>
              <a:t/>
            </a:r>
            <a:br>
              <a:rPr lang="en-US" altLang="ja-JP" sz="2400" dirty="0" smtClean="0">
                <a:solidFill>
                  <a:srgbClr val="FF00FF"/>
                </a:solidFill>
              </a:rPr>
            </a:br>
            <a:r>
              <a:rPr lang="ja-JP" altLang="en-US" sz="2400" dirty="0" smtClean="0">
                <a:solidFill>
                  <a:srgbClr val="002060"/>
                </a:solidFill>
              </a:rPr>
              <a:t>公助の一端を担う事業者</a:t>
            </a:r>
            <a:r>
              <a:rPr lang="en-US" altLang="ja-JP" sz="2400" dirty="0" smtClean="0">
                <a:solidFill>
                  <a:srgbClr val="002060"/>
                </a:solidFill>
              </a:rPr>
              <a:t/>
            </a:r>
            <a:br>
              <a:rPr lang="en-US" altLang="ja-JP" sz="2400" dirty="0" smtClean="0">
                <a:solidFill>
                  <a:srgbClr val="002060"/>
                </a:solidFill>
              </a:rPr>
            </a:br>
            <a:r>
              <a:rPr lang="ja-JP" altLang="en-US" sz="2400" dirty="0" smtClean="0">
                <a:solidFill>
                  <a:srgbClr val="002060"/>
                </a:solidFill>
              </a:rPr>
              <a:t>「まちづくり」では保健福祉以外</a:t>
            </a:r>
            <a:r>
              <a:rPr lang="ja-JP" altLang="en-US" sz="2400" dirty="0">
                <a:solidFill>
                  <a:srgbClr val="002060"/>
                </a:solidFill>
              </a:rPr>
              <a:t>に</a:t>
            </a:r>
            <a:r>
              <a:rPr lang="ja-JP" altLang="en-US" sz="2400" dirty="0" smtClean="0">
                <a:solidFill>
                  <a:srgbClr val="002060"/>
                </a:solidFill>
              </a:rPr>
              <a:t>経済・観光・土木・教育</a:t>
            </a:r>
            <a:endParaRPr lang="en-US" altLang="ja-JP" sz="2400" dirty="0" smtClean="0">
              <a:solidFill>
                <a:srgbClr val="002060"/>
              </a:solidFill>
            </a:endParaRPr>
          </a:p>
          <a:p>
            <a:pPr marL="914400" lvl="1" indent="-457200">
              <a:lnSpc>
                <a:spcPts val="3700"/>
              </a:lnSpc>
              <a:buFont typeface="+mj-ea"/>
              <a:buAutoNum type="circleNumDbPlain"/>
            </a:pPr>
            <a:r>
              <a:rPr lang="ja-JP" altLang="en-US" sz="2400" dirty="0" smtClean="0">
                <a:solidFill>
                  <a:srgbClr val="FF00FF"/>
                </a:solidFill>
              </a:rPr>
              <a:t>社会的貢献（ＣＳＲ）</a:t>
            </a:r>
            <a:r>
              <a:rPr lang="en-US" altLang="ja-JP" sz="2400" dirty="0" smtClean="0">
                <a:solidFill>
                  <a:srgbClr val="FF00FF"/>
                </a:solidFill>
              </a:rPr>
              <a:t/>
            </a:r>
            <a:br>
              <a:rPr lang="en-US" altLang="ja-JP" sz="2400" dirty="0" smtClean="0">
                <a:solidFill>
                  <a:srgbClr val="FF00FF"/>
                </a:solidFill>
              </a:rPr>
            </a:br>
            <a:r>
              <a:rPr lang="ja-JP" altLang="en-US" sz="2400" dirty="0" smtClean="0">
                <a:solidFill>
                  <a:srgbClr val="002060"/>
                </a:solidFill>
              </a:rPr>
              <a:t>事業税、雇用確保、環境保全、文化や「地域の創造」</a:t>
            </a:r>
            <a:r>
              <a:rPr lang="ja-JP" altLang="en-US" sz="2400" dirty="0">
                <a:solidFill>
                  <a:srgbClr val="FF00FF"/>
                </a:solidFill>
              </a:rPr>
              <a:t>　</a:t>
            </a:r>
            <a:endParaRPr lang="en-US" altLang="ja-JP" sz="2400" dirty="0" smtClean="0">
              <a:solidFill>
                <a:srgbClr val="FF00FF"/>
              </a:solidFill>
            </a:endParaRPr>
          </a:p>
          <a:p>
            <a:pPr lvl="1">
              <a:lnSpc>
                <a:spcPts val="3700"/>
              </a:lnSpc>
            </a:pPr>
            <a:endParaRPr lang="en-US" altLang="ja-JP" sz="1200" dirty="0" smtClean="0"/>
          </a:p>
        </p:txBody>
      </p:sp>
      <p:pic>
        <p:nvPicPr>
          <p:cNvPr id="4" name="6-5-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641397" y="6370637"/>
            <a:ext cx="487363" cy="487363"/>
          </a:xfrm>
          <a:prstGeom prst="rect">
            <a:avLst/>
          </a:prstGeom>
        </p:spPr>
      </p:pic>
      <p:pic>
        <p:nvPicPr>
          <p:cNvPr id="5" name="6-5-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641397" y="6370637"/>
            <a:ext cx="487363" cy="487363"/>
          </a:xfrm>
          <a:prstGeom prst="rect">
            <a:avLst/>
          </a:prstGeom>
        </p:spPr>
      </p:pic>
      <p:pic>
        <p:nvPicPr>
          <p:cNvPr id="6" name="6-5-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641397" y="6370637"/>
            <a:ext cx="487363" cy="487363"/>
          </a:xfrm>
          <a:prstGeom prst="rect">
            <a:avLst/>
          </a:prstGeom>
        </p:spPr>
      </p:pic>
      <p:pic>
        <p:nvPicPr>
          <p:cNvPr id="7" name="6-5-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641397" y="6370637"/>
            <a:ext cx="487363" cy="487363"/>
          </a:xfrm>
          <a:prstGeom prst="rect">
            <a:avLst/>
          </a:prstGeom>
        </p:spPr>
      </p:pic>
      <p:pic>
        <p:nvPicPr>
          <p:cNvPr id="8" name="6-5-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641397" y="6370637"/>
            <a:ext cx="487363" cy="487363"/>
          </a:xfrm>
          <a:prstGeom prst="rect">
            <a:avLst/>
          </a:prstGeom>
        </p:spPr>
      </p:pic>
    </p:spTree>
    <p:extLst>
      <p:ext uri="{BB962C8B-B14F-4D97-AF65-F5344CB8AC3E}">
        <p14:creationId xmlns:p14="http://schemas.microsoft.com/office/powerpoint/2010/main" val="417361049"/>
      </p:ext>
    </p:extLst>
  </p:cSld>
  <p:clrMapOvr>
    <a:masterClrMapping/>
  </p:clrMapOvr>
  <mc:AlternateContent xmlns:mc="http://schemas.openxmlformats.org/markup-compatibility/2006" xmlns:p14="http://schemas.microsoft.com/office/powerpoint/2010/main">
    <mc:Choice Requires="p14">
      <p:transition spd="slow" p14:dur="2000" advTm="116770"/>
    </mc:Choice>
    <mc:Fallback xmlns="">
      <p:transition spd="slow" advTm="11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67" fill="hold"/>
                                        <p:tgtEl>
                                          <p:spTgt spid="4"/>
                                        </p:tgtEl>
                                      </p:cBhvr>
                                    </p:cmd>
                                  </p:childTnLst>
                                </p:cTn>
                              </p:par>
                              <p:par>
                                <p:cTn id="7" presetID="10" presetClass="entr" presetSubtype="0" fill="hold" grpId="0" nodeType="withEffect">
                                  <p:stCondLst>
                                    <p:cond delay="1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par>
                          <p:cTn id="10" fill="hold">
                            <p:stCondLst>
                              <p:cond delay="12167"/>
                            </p:stCondLst>
                            <p:childTnLst>
                              <p:par>
                                <p:cTn id="11" presetID="1" presetClass="mediacall" presetSubtype="0" fill="hold" nodeType="afterEffect">
                                  <p:stCondLst>
                                    <p:cond delay="0"/>
                                  </p:stCondLst>
                                  <p:childTnLst>
                                    <p:cmd type="call" cmd="playFrom(0.0)">
                                      <p:cBhvr>
                                        <p:cTn id="12" dur="28699" fill="hold"/>
                                        <p:tgtEl>
                                          <p:spTgt spid="5"/>
                                        </p:tgtEl>
                                      </p:cBhvr>
                                    </p:cmd>
                                  </p:childTnLst>
                                </p:cTn>
                              </p:par>
                              <p:par>
                                <p:cTn id="13" presetID="10" presetClass="entr" presetSubtype="0" fill="hold" grpId="0" nodeType="with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40866"/>
                            </p:stCondLst>
                            <p:childTnLst>
                              <p:par>
                                <p:cTn id="17" presetID="1" presetClass="mediacall" presetSubtype="0" fill="hold" nodeType="afterEffect">
                                  <p:stCondLst>
                                    <p:cond delay="0"/>
                                  </p:stCondLst>
                                  <p:childTnLst>
                                    <p:cmd type="call" cmd="playFrom(0.0)">
                                      <p:cBhvr>
                                        <p:cTn id="18" dur="25402" fill="hold"/>
                                        <p:tgtEl>
                                          <p:spTgt spid="6"/>
                                        </p:tgtEl>
                                      </p:cBhvr>
                                    </p:cmd>
                                  </p:childTnLst>
                                </p:cTn>
                              </p:par>
                              <p:par>
                                <p:cTn id="19" presetID="10" presetClass="entr" presetSubtype="0" fill="hold" grpId="0" nodeType="withEffect">
                                  <p:stCondLst>
                                    <p:cond delay="1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66268"/>
                            </p:stCondLst>
                            <p:childTnLst>
                              <p:par>
                                <p:cTn id="23" presetID="1" presetClass="mediacall" presetSubtype="0" fill="hold" nodeType="afterEffect">
                                  <p:stCondLst>
                                    <p:cond delay="0"/>
                                  </p:stCondLst>
                                  <p:childTnLst>
                                    <p:cmd type="call" cmd="playFrom(0.0)">
                                      <p:cBhvr>
                                        <p:cTn id="24" dur="23777" fill="hold"/>
                                        <p:tgtEl>
                                          <p:spTgt spid="7"/>
                                        </p:tgtEl>
                                      </p:cBhvr>
                                    </p:cmd>
                                  </p:childTnLst>
                                </p:cTn>
                              </p:par>
                              <p:par>
                                <p:cTn id="25" presetID="10" presetClass="entr" presetSubtype="0" fill="hold" grpId="0" nodeType="withEffect">
                                  <p:stCondLst>
                                    <p:cond delay="100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par>
                          <p:cTn id="28" fill="hold">
                            <p:stCondLst>
                              <p:cond delay="90045"/>
                            </p:stCondLst>
                            <p:childTnLst>
                              <p:par>
                                <p:cTn id="29" presetID="1" presetClass="mediacall" presetSubtype="0" fill="hold" nodeType="afterEffect">
                                  <p:stCondLst>
                                    <p:cond delay="0"/>
                                  </p:stCondLst>
                                  <p:childTnLst>
                                    <p:cmd type="call" cmd="playFrom(0.0)">
                                      <p:cBhvr>
                                        <p:cTn id="30" dur="26749" fill="hold"/>
                                        <p:tgtEl>
                                          <p:spTgt spid="8"/>
                                        </p:tgtEl>
                                      </p:cBhvr>
                                    </p:cmd>
                                  </p:childTnLst>
                                </p:cTn>
                              </p:par>
                              <p:par>
                                <p:cTn id="31" presetID="10" presetClass="entr" presetSubtype="0" fill="hold" grpId="0" nodeType="withEffect">
                                  <p:stCondLst>
                                    <p:cond delay="100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6"/>
                </p:tgtEl>
              </p:cMediaNode>
            </p:audio>
            <p:audio>
              <p:cMediaNode vol="80000">
                <p:cTn id="37" fill="hold" display="0">
                  <p:stCondLst>
                    <p:cond delay="indefinite"/>
                  </p:stCondLst>
                  <p:endCondLst>
                    <p:cond evt="onStopAudio" delay="0">
                      <p:tgtEl>
                        <p:sldTgt/>
                      </p:tgtEl>
                    </p:cond>
                  </p:endCondLst>
                </p:cTn>
                <p:tgtEl>
                  <p:spTgt spid="7"/>
                </p:tgtEl>
              </p:cMediaNode>
            </p:audio>
            <p:audio>
              <p:cMediaNode vol="80000">
                <p:cTn id="38" fill="hold" display="0">
                  <p:stCondLst>
                    <p:cond delay="indefinite"/>
                  </p:stCondLst>
                  <p:endCondLst>
                    <p:cond evt="onStopAudio" delay="0">
                      <p:tgtEl>
                        <p:sldTgt/>
                      </p:tgtEl>
                    </p:cond>
                  </p:endCondLst>
                </p:cTn>
                <p:tgtEl>
                  <p:spTgt spid="8"/>
                </p:tgtEl>
              </p:cMediaNode>
            </p:audio>
          </p:childTnLst>
        </p:cTn>
      </p:par>
    </p:tnLst>
    <p:bldLst>
      <p:bldP spid="3" grpId="0" uiExpand="1" build="p" bldLvl="2"/>
    </p:bldLst>
  </p:timing>
  <p:extLst>
    <p:ext uri="{E180D4A7-C9FB-4DFB-919C-405C955672EB}">
      <p14:showEvtLst xmlns:p14="http://schemas.microsoft.com/office/powerpoint/2010/main">
        <p14:playEvt time="0" objId="4"/>
        <p14:playEvt time="12167" objId="5"/>
        <p14:stopEvt time="12268" objId="4"/>
        <p14:playEvt time="40866" objId="6"/>
        <p14:stopEvt time="40910" objId="5"/>
        <p14:playEvt time="66268" objId="7"/>
        <p14:stopEvt time="66323" objId="6"/>
        <p14:playEvt time="90046" objId="8"/>
        <p14:stopEvt time="90089" objId="7"/>
        <p14:stopEvt time="116770" objId="8"/>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99392"/>
            <a:ext cx="8856984" cy="1143000"/>
          </a:xfrm>
        </p:spPr>
        <p:txBody>
          <a:bodyPr>
            <a:noAutofit/>
          </a:bodyPr>
          <a:lstStyle/>
          <a:p>
            <a:r>
              <a:rPr lang="ja-JP" altLang="en-US" sz="3600" dirty="0" smtClean="0">
                <a:solidFill>
                  <a:srgbClr val="FF0000"/>
                </a:solidFill>
              </a:rPr>
              <a:t>企業における組織の文化・状況を理解する</a:t>
            </a:r>
            <a:endParaRPr kumimoji="1" lang="ja-JP" altLang="en-US" sz="3600" dirty="0"/>
          </a:p>
        </p:txBody>
      </p:sp>
      <p:sp>
        <p:nvSpPr>
          <p:cNvPr id="3" name="コンテンツ プレースホルダー 2"/>
          <p:cNvSpPr>
            <a:spLocks noGrp="1"/>
          </p:cNvSpPr>
          <p:nvPr>
            <p:ph idx="1"/>
          </p:nvPr>
        </p:nvSpPr>
        <p:spPr>
          <a:xfrm>
            <a:off x="457200" y="908720"/>
            <a:ext cx="8363272" cy="5832648"/>
          </a:xfrm>
        </p:spPr>
        <p:txBody>
          <a:bodyPr>
            <a:normAutofit/>
          </a:bodyPr>
          <a:lstStyle/>
          <a:p>
            <a:r>
              <a:rPr lang="ja-JP" altLang="en-US" sz="2800" dirty="0" smtClean="0">
                <a:solidFill>
                  <a:srgbClr val="0000FF"/>
                </a:solidFill>
              </a:rPr>
              <a:t>企業の規模，業種などによって多様</a:t>
            </a:r>
            <a:endParaRPr lang="en-US" altLang="ja-JP" sz="2800" dirty="0" smtClean="0">
              <a:solidFill>
                <a:srgbClr val="0000FF"/>
              </a:solidFill>
            </a:endParaRPr>
          </a:p>
          <a:p>
            <a:pPr lvl="1"/>
            <a:endParaRPr lang="en-US" altLang="ja-JP" sz="1400" dirty="0" smtClean="0">
              <a:solidFill>
                <a:srgbClr val="0000FF"/>
              </a:solidFill>
            </a:endParaRPr>
          </a:p>
          <a:p>
            <a:r>
              <a:rPr lang="ja-JP" altLang="en-US" sz="2800" dirty="0" smtClean="0">
                <a:solidFill>
                  <a:srgbClr val="0000FF"/>
                </a:solidFill>
              </a:rPr>
              <a:t>比較的共通する特徴</a:t>
            </a:r>
            <a:endParaRPr lang="en-US" altLang="ja-JP" sz="2800" dirty="0" smtClean="0">
              <a:solidFill>
                <a:srgbClr val="0000FF"/>
              </a:solidFill>
            </a:endParaRPr>
          </a:p>
          <a:p>
            <a:pPr marL="971550" lvl="1" indent="-514350">
              <a:buFont typeface="+mj-ea"/>
              <a:buAutoNum type="circleNumDbPlain"/>
            </a:pPr>
            <a:r>
              <a:rPr lang="ja-JP" altLang="en-US" dirty="0" smtClean="0">
                <a:solidFill>
                  <a:srgbClr val="FF00FF"/>
                </a:solidFill>
              </a:rPr>
              <a:t>合理的な思考</a:t>
            </a:r>
            <a:endParaRPr lang="en-US" altLang="ja-JP" dirty="0" smtClean="0">
              <a:solidFill>
                <a:srgbClr val="FF00FF"/>
              </a:solidFill>
            </a:endParaRPr>
          </a:p>
          <a:p>
            <a:pPr marL="971550" lvl="1" indent="-514350">
              <a:buFont typeface="+mj-ea"/>
              <a:buAutoNum type="circleNumDbPlain"/>
            </a:pPr>
            <a:r>
              <a:rPr lang="ja-JP" altLang="en-US" dirty="0" smtClean="0">
                <a:solidFill>
                  <a:srgbClr val="FF00FF"/>
                </a:solidFill>
              </a:rPr>
              <a:t>明確なマネジメント</a:t>
            </a:r>
            <a:endParaRPr lang="en-US" altLang="ja-JP" dirty="0" smtClean="0">
              <a:solidFill>
                <a:srgbClr val="FF00FF"/>
              </a:solidFill>
            </a:endParaRPr>
          </a:p>
          <a:p>
            <a:pPr marL="971550" lvl="1" indent="-514350">
              <a:buFont typeface="+mj-ea"/>
              <a:buAutoNum type="circleNumDbPlain"/>
            </a:pPr>
            <a:r>
              <a:rPr lang="ja-JP" altLang="en-US" dirty="0" smtClean="0">
                <a:solidFill>
                  <a:srgbClr val="FF00FF"/>
                </a:solidFill>
              </a:rPr>
              <a:t>アウトカムの明確化（生産性，利益など）</a:t>
            </a:r>
            <a:endParaRPr lang="en-US" altLang="ja-JP" dirty="0" smtClean="0">
              <a:solidFill>
                <a:srgbClr val="FF00FF"/>
              </a:solidFill>
            </a:endParaRPr>
          </a:p>
          <a:p>
            <a:pPr marL="971550" lvl="1" indent="-514350">
              <a:buFont typeface="+mj-ea"/>
              <a:buAutoNum type="circleNumDbPlain"/>
            </a:pPr>
            <a:r>
              <a:rPr lang="ja-JP" altLang="en-US" dirty="0" smtClean="0">
                <a:solidFill>
                  <a:srgbClr val="FF00FF"/>
                </a:solidFill>
              </a:rPr>
              <a:t>企業理念に社会への貢献を掲げているところも</a:t>
            </a:r>
          </a:p>
          <a:p>
            <a:pPr lvl="1"/>
            <a:endParaRPr lang="en-US" altLang="ja-JP" sz="1200" dirty="0">
              <a:solidFill>
                <a:srgbClr val="0000FF"/>
              </a:solidFill>
            </a:endParaRPr>
          </a:p>
          <a:p>
            <a:r>
              <a:rPr lang="ja-JP" altLang="en-US" sz="2800" dirty="0" smtClean="0">
                <a:solidFill>
                  <a:srgbClr val="0000FF"/>
                </a:solidFill>
              </a:rPr>
              <a:t>企業組織の理解（連携目的によって窓口が異なる）</a:t>
            </a:r>
            <a:endParaRPr lang="en-US" altLang="ja-JP" sz="2800" dirty="0" smtClean="0">
              <a:solidFill>
                <a:srgbClr val="0000FF"/>
              </a:solidFill>
            </a:endParaRPr>
          </a:p>
          <a:p>
            <a:pPr lvl="1"/>
            <a:r>
              <a:rPr lang="ja-JP" altLang="en-US" dirty="0">
                <a:solidFill>
                  <a:srgbClr val="FF00FF"/>
                </a:solidFill>
              </a:rPr>
              <a:t>安全衛生担当部門</a:t>
            </a:r>
            <a:r>
              <a:rPr lang="ja-JP" altLang="en-US" dirty="0">
                <a:solidFill>
                  <a:schemeClr val="tx1">
                    <a:lumMod val="75000"/>
                    <a:lumOff val="25000"/>
                  </a:schemeClr>
                </a:solidFill>
              </a:rPr>
              <a:t>（従業員の健康づくり</a:t>
            </a:r>
            <a:r>
              <a:rPr lang="ja-JP" altLang="en-US" dirty="0" smtClean="0">
                <a:solidFill>
                  <a:schemeClr val="tx1">
                    <a:lumMod val="75000"/>
                    <a:lumOff val="25000"/>
                  </a:schemeClr>
                </a:solidFill>
              </a:rPr>
              <a:t>等）</a:t>
            </a:r>
            <a:endParaRPr lang="en-US" altLang="ja-JP" dirty="0">
              <a:solidFill>
                <a:schemeClr val="tx1">
                  <a:lumMod val="75000"/>
                  <a:lumOff val="25000"/>
                </a:schemeClr>
              </a:solidFill>
            </a:endParaRPr>
          </a:p>
          <a:p>
            <a:pPr lvl="1"/>
            <a:r>
              <a:rPr lang="ja-JP" altLang="en-US" dirty="0" smtClean="0">
                <a:solidFill>
                  <a:srgbClr val="FF00FF"/>
                </a:solidFill>
              </a:rPr>
              <a:t>広報・企画部門</a:t>
            </a:r>
            <a:r>
              <a:rPr lang="ja-JP" altLang="en-US" dirty="0" smtClean="0">
                <a:solidFill>
                  <a:schemeClr val="tx1">
                    <a:lumMod val="75000"/>
                    <a:lumOff val="25000"/>
                  </a:schemeClr>
                </a:solidFill>
              </a:rPr>
              <a:t>（社会貢献としての活動）</a:t>
            </a:r>
            <a:endParaRPr lang="en-US" altLang="ja-JP" dirty="0" smtClean="0">
              <a:solidFill>
                <a:schemeClr val="tx1">
                  <a:lumMod val="75000"/>
                  <a:lumOff val="25000"/>
                </a:schemeClr>
              </a:solidFill>
            </a:endParaRPr>
          </a:p>
          <a:p>
            <a:pPr lvl="1"/>
            <a:r>
              <a:rPr lang="ja-JP" altLang="en-US" dirty="0" smtClean="0">
                <a:solidFill>
                  <a:srgbClr val="FF00FF"/>
                </a:solidFill>
              </a:rPr>
              <a:t>経営部門</a:t>
            </a:r>
            <a:r>
              <a:rPr lang="ja-JP" altLang="en-US" dirty="0" smtClean="0">
                <a:solidFill>
                  <a:schemeClr val="tx1">
                    <a:lumMod val="75000"/>
                    <a:lumOff val="25000"/>
                  </a:schemeClr>
                </a:solidFill>
              </a:rPr>
              <a:t>（収益業務としての活動） </a:t>
            </a:r>
            <a:r>
              <a:rPr lang="ja-JP" altLang="en-US" dirty="0" smtClean="0">
                <a:solidFill>
                  <a:srgbClr val="FF33CC"/>
                </a:solidFill>
                <a:effectLst>
                  <a:outerShdw blurRad="38100" dist="38100" dir="2700000" algn="tl">
                    <a:srgbClr val="000000">
                      <a:alpha val="43137"/>
                    </a:srgbClr>
                  </a:outerShdw>
                </a:effectLst>
              </a:rPr>
              <a:t>健康ビジネス</a:t>
            </a:r>
            <a:endParaRPr lang="ja-JP" altLang="en-US" dirty="0">
              <a:solidFill>
                <a:srgbClr val="FF33CC"/>
              </a:solidFill>
              <a:effectLst>
                <a:outerShdw blurRad="38100" dist="38100" dir="2700000" algn="tl">
                  <a:srgbClr val="000000">
                    <a:alpha val="43137"/>
                  </a:srgbClr>
                </a:outerShdw>
              </a:effectLst>
            </a:endParaRPr>
          </a:p>
        </p:txBody>
      </p:sp>
      <p:pic>
        <p:nvPicPr>
          <p:cNvPr id="4" name="6-6-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656637" y="6370637"/>
            <a:ext cx="487363" cy="487363"/>
          </a:xfrm>
          <a:prstGeom prst="rect">
            <a:avLst/>
          </a:prstGeom>
        </p:spPr>
      </p:pic>
      <p:pic>
        <p:nvPicPr>
          <p:cNvPr id="5" name="6-6-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656637" y="6370637"/>
            <a:ext cx="487363" cy="487363"/>
          </a:xfrm>
          <a:prstGeom prst="rect">
            <a:avLst/>
          </a:prstGeom>
        </p:spPr>
      </p:pic>
      <p:pic>
        <p:nvPicPr>
          <p:cNvPr id="6" name="6-6-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8656637" y="6370637"/>
            <a:ext cx="487363" cy="487363"/>
          </a:xfrm>
          <a:prstGeom prst="rect">
            <a:avLst/>
          </a:prstGeom>
        </p:spPr>
      </p:pic>
      <p:pic>
        <p:nvPicPr>
          <p:cNvPr id="7" name="6-6-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8656637" y="6370637"/>
            <a:ext cx="487363" cy="487363"/>
          </a:xfrm>
          <a:prstGeom prst="rect">
            <a:avLst/>
          </a:prstGeom>
        </p:spPr>
      </p:pic>
      <p:pic>
        <p:nvPicPr>
          <p:cNvPr id="8" name="6-6-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8656637" y="6370637"/>
            <a:ext cx="487363" cy="487363"/>
          </a:xfrm>
          <a:prstGeom prst="rect">
            <a:avLst/>
          </a:prstGeom>
        </p:spPr>
      </p:pic>
      <p:pic>
        <p:nvPicPr>
          <p:cNvPr id="9" name="6-6-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8656637" y="6370637"/>
            <a:ext cx="487363" cy="487363"/>
          </a:xfrm>
          <a:prstGeom prst="rect">
            <a:avLst/>
          </a:prstGeom>
        </p:spPr>
      </p:pic>
      <p:pic>
        <p:nvPicPr>
          <p:cNvPr id="10" name="6-6-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8656637" y="6370637"/>
            <a:ext cx="487363" cy="487363"/>
          </a:xfrm>
          <a:prstGeom prst="rect">
            <a:avLst/>
          </a:prstGeom>
        </p:spPr>
      </p:pic>
      <p:pic>
        <p:nvPicPr>
          <p:cNvPr id="11" name="6-6-8.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8656637" y="6370637"/>
            <a:ext cx="487363" cy="487363"/>
          </a:xfrm>
          <a:prstGeom prst="rect">
            <a:avLst/>
          </a:prstGeom>
        </p:spPr>
      </p:pic>
      <p:pic>
        <p:nvPicPr>
          <p:cNvPr id="12" name="6-6-9.wma">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1365448735"/>
      </p:ext>
    </p:extLst>
  </p:cSld>
  <p:clrMapOvr>
    <a:masterClrMapping/>
  </p:clrMapOvr>
  <mc:AlternateContent xmlns:mc="http://schemas.openxmlformats.org/markup-compatibility/2006" xmlns:p14="http://schemas.microsoft.com/office/powerpoint/2010/main">
    <mc:Choice Requires="p14">
      <p:transition spd="slow" p14:dur="2000" advTm="114830"/>
    </mc:Choice>
    <mc:Fallback xmlns="">
      <p:transition spd="slow" advTm="11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783" fill="hold"/>
                                        <p:tgtEl>
                                          <p:spTgt spid="4"/>
                                        </p:tgtEl>
                                      </p:cBhvr>
                                    </p:cmd>
                                  </p:childTnLst>
                                </p:cTn>
                              </p:par>
                              <p:par>
                                <p:cTn id="7" presetID="10" presetClass="entr" presetSubtype="0" fill="hold" grpId="0" nodeType="withEffect">
                                  <p:stCondLst>
                                    <p:cond delay="10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par>
                                <p:cTn id="10" presetID="10" presetClass="entr" presetSubtype="0" fill="hold" grpId="0" nodeType="withEffect">
                                  <p:stCondLst>
                                    <p:cond delay="140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19783"/>
                            </p:stCondLst>
                            <p:childTnLst>
                              <p:par>
                                <p:cTn id="14" presetID="1" presetClass="mediacall" presetSubtype="0" fill="hold" nodeType="afterEffect">
                                  <p:stCondLst>
                                    <p:cond delay="0"/>
                                  </p:stCondLst>
                                  <p:childTnLst>
                                    <p:cmd type="call" cmd="playFrom(0.0)">
                                      <p:cBhvr>
                                        <p:cTn id="15" dur="9241" fill="hold"/>
                                        <p:tgtEl>
                                          <p:spTgt spid="5"/>
                                        </p:tgtEl>
                                      </p:cBhvr>
                                    </p:cmd>
                                  </p:childTnLst>
                                </p:cTn>
                              </p:par>
                              <p:par>
                                <p:cTn id="16" presetID="10" presetClass="entr" presetSubtype="0" fill="hold" grpId="0" nodeType="withEffect">
                                  <p:stCondLst>
                                    <p:cond delay="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29024"/>
                            </p:stCondLst>
                            <p:childTnLst>
                              <p:par>
                                <p:cTn id="20" presetID="1" presetClass="mediacall" presetSubtype="0" fill="hold" nodeType="afterEffect">
                                  <p:stCondLst>
                                    <p:cond delay="0"/>
                                  </p:stCondLst>
                                  <p:childTnLst>
                                    <p:cmd type="call" cmd="playFrom(0.0)">
                                      <p:cBhvr>
                                        <p:cTn id="21" dur="12353" fill="hold"/>
                                        <p:tgtEl>
                                          <p:spTgt spid="6"/>
                                        </p:tgtEl>
                                      </p:cBhvr>
                                    </p:cmd>
                                  </p:childTnLst>
                                </p:cTn>
                              </p:par>
                              <p:par>
                                <p:cTn id="22" presetID="10" presetClass="entr" presetSubtype="0" fill="hold" grpId="0" nodeType="with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41377"/>
                            </p:stCondLst>
                            <p:childTnLst>
                              <p:par>
                                <p:cTn id="26" presetID="1" presetClass="mediacall" presetSubtype="0" fill="hold" nodeType="afterEffect">
                                  <p:stCondLst>
                                    <p:cond delay="0"/>
                                  </p:stCondLst>
                                  <p:childTnLst>
                                    <p:cmd type="call" cmd="playFrom(0.0)">
                                      <p:cBhvr>
                                        <p:cTn id="27" dur="12074" fill="hold"/>
                                        <p:tgtEl>
                                          <p:spTgt spid="7"/>
                                        </p:tgtEl>
                                      </p:cBhvr>
                                    </p:cmd>
                                  </p:childTnLst>
                                </p:cTn>
                              </p:par>
                              <p:par>
                                <p:cTn id="28" presetID="10" presetClass="entr" presetSubtype="0" fill="hold" grpId="0" nodeType="withEffect">
                                  <p:stCondLst>
                                    <p:cond delay="100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par>
                          <p:cTn id="31" fill="hold">
                            <p:stCondLst>
                              <p:cond delay="53451"/>
                            </p:stCondLst>
                            <p:childTnLst>
                              <p:par>
                                <p:cTn id="32" presetID="1" presetClass="mediacall" presetSubtype="0" fill="hold" nodeType="afterEffect">
                                  <p:stCondLst>
                                    <p:cond delay="0"/>
                                  </p:stCondLst>
                                  <p:childTnLst>
                                    <p:cmd type="call" cmd="playFrom(0.0)">
                                      <p:cBhvr>
                                        <p:cTn id="33" dur="13374" fill="hold"/>
                                        <p:tgtEl>
                                          <p:spTgt spid="8"/>
                                        </p:tgtEl>
                                      </p:cBhvr>
                                    </p:cmd>
                                  </p:childTnLst>
                                </p:cTn>
                              </p:par>
                              <p:par>
                                <p:cTn id="34" presetID="10" presetClass="entr" presetSubtype="0" fill="hold" grpId="0" nodeType="withEffect">
                                  <p:stCondLst>
                                    <p:cond delay="100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par>
                          <p:cTn id="37" fill="hold">
                            <p:stCondLst>
                              <p:cond delay="66825"/>
                            </p:stCondLst>
                            <p:childTnLst>
                              <p:par>
                                <p:cTn id="38" presetID="1" presetClass="mediacall" presetSubtype="0" fill="hold" nodeType="afterEffect">
                                  <p:stCondLst>
                                    <p:cond delay="0"/>
                                  </p:stCondLst>
                                  <p:childTnLst>
                                    <p:cmd type="call" cmd="playFrom(0.0)">
                                      <p:cBhvr>
                                        <p:cTn id="39" dur="11424" fill="hold"/>
                                        <p:tgtEl>
                                          <p:spTgt spid="9"/>
                                        </p:tgtEl>
                                      </p:cBhvr>
                                    </p:cmd>
                                  </p:childTnLst>
                                </p:cTn>
                              </p:par>
                              <p:par>
                                <p:cTn id="40" presetID="10" presetClass="entr" presetSubtype="0" fill="hold" grpId="0" nodeType="withEffect">
                                  <p:stCondLst>
                                    <p:cond delay="100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par>
                          <p:cTn id="43" fill="hold">
                            <p:stCondLst>
                              <p:cond delay="78249"/>
                            </p:stCondLst>
                            <p:childTnLst>
                              <p:par>
                                <p:cTn id="44" presetID="1" presetClass="mediacall" presetSubtype="0" fill="hold" nodeType="afterEffect">
                                  <p:stCondLst>
                                    <p:cond delay="0"/>
                                  </p:stCondLst>
                                  <p:childTnLst>
                                    <p:cmd type="call" cmd="playFrom(0.0)">
                                      <p:cBhvr>
                                        <p:cTn id="45" dur="11935" fill="hold"/>
                                        <p:tgtEl>
                                          <p:spTgt spid="10"/>
                                        </p:tgtEl>
                                      </p:cBhvr>
                                    </p:cmd>
                                  </p:childTnLst>
                                </p:cTn>
                              </p:par>
                              <p:par>
                                <p:cTn id="46" presetID="10" presetClass="entr" presetSubtype="0" fill="hold" grpId="0" nodeType="withEffect">
                                  <p:stCondLst>
                                    <p:cond delay="100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childTnLst>
                          </p:cTn>
                        </p:par>
                        <p:par>
                          <p:cTn id="49" fill="hold">
                            <p:stCondLst>
                              <p:cond delay="90184"/>
                            </p:stCondLst>
                            <p:childTnLst>
                              <p:par>
                                <p:cTn id="50" presetID="1" presetClass="mediacall" presetSubtype="0" fill="hold" nodeType="afterEffect">
                                  <p:stCondLst>
                                    <p:cond delay="0"/>
                                  </p:stCondLst>
                                  <p:childTnLst>
                                    <p:cmd type="call" cmd="playFrom(0.0)">
                                      <p:cBhvr>
                                        <p:cTn id="51" dur="15232" fill="hold"/>
                                        <p:tgtEl>
                                          <p:spTgt spid="11"/>
                                        </p:tgtEl>
                                      </p:cBhvr>
                                    </p:cmd>
                                  </p:childTnLst>
                                </p:cTn>
                              </p:par>
                              <p:par>
                                <p:cTn id="52" presetID="10" presetClass="entr" presetSubtype="0" fill="hold" grpId="0" nodeType="withEffect">
                                  <p:stCondLst>
                                    <p:cond delay="100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500"/>
                                        <p:tgtEl>
                                          <p:spTgt spid="3">
                                            <p:txEl>
                                              <p:pRg st="10" end="10"/>
                                            </p:txEl>
                                          </p:spTgt>
                                        </p:tgtEl>
                                      </p:cBhvr>
                                    </p:animEffect>
                                  </p:childTnLst>
                                </p:cTn>
                              </p:par>
                            </p:childTnLst>
                          </p:cTn>
                        </p:par>
                        <p:par>
                          <p:cTn id="55" fill="hold">
                            <p:stCondLst>
                              <p:cond delay="105416"/>
                            </p:stCondLst>
                            <p:childTnLst>
                              <p:par>
                                <p:cTn id="56" presetID="1" presetClass="mediacall" presetSubtype="0" fill="hold" nodeType="afterEffect">
                                  <p:stCondLst>
                                    <p:cond delay="0"/>
                                  </p:stCondLst>
                                  <p:childTnLst>
                                    <p:cmd type="call" cmd="playFrom(0.0)">
                                      <p:cBhvr>
                                        <p:cTn id="57" dur="9195" fill="hold"/>
                                        <p:tgtEl>
                                          <p:spTgt spid="12"/>
                                        </p:tgtEl>
                                      </p:cBhvr>
                                    </p:cmd>
                                  </p:childTnLst>
                                </p:cTn>
                              </p:par>
                              <p:par>
                                <p:cTn id="58" presetID="10" presetClass="entr" presetSubtype="0" fill="hold" grpId="0" nodeType="withEffect">
                                  <p:stCondLst>
                                    <p:cond delay="100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fade">
                                      <p:cBhvr>
                                        <p:cTn id="6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4"/>
                </p:tgtEl>
              </p:cMediaNode>
            </p:audio>
            <p:audio>
              <p:cMediaNode vol="80000">
                <p:cTn id="62" fill="hold" display="0">
                  <p:stCondLst>
                    <p:cond delay="indefinite"/>
                  </p:stCondLst>
                  <p:endCondLst>
                    <p:cond evt="onStopAudio" delay="0">
                      <p:tgtEl>
                        <p:sldTgt/>
                      </p:tgtEl>
                    </p:cond>
                  </p:endCondLst>
                </p:cTn>
                <p:tgtEl>
                  <p:spTgt spid="5"/>
                </p:tgtEl>
              </p:cMediaNode>
            </p:audio>
            <p:audio>
              <p:cMediaNode vol="80000">
                <p:cTn id="63" fill="hold" display="0">
                  <p:stCondLst>
                    <p:cond delay="indefinite"/>
                  </p:stCondLst>
                  <p:endCondLst>
                    <p:cond evt="onStopAudio" delay="0">
                      <p:tgtEl>
                        <p:sldTgt/>
                      </p:tgtEl>
                    </p:cond>
                  </p:endCondLst>
                </p:cTn>
                <p:tgtEl>
                  <p:spTgt spid="6"/>
                </p:tgtEl>
              </p:cMediaNode>
            </p:audio>
            <p:audio>
              <p:cMediaNode vol="80000">
                <p:cTn id="64" fill="hold" display="0">
                  <p:stCondLst>
                    <p:cond delay="indefinite"/>
                  </p:stCondLst>
                  <p:endCondLst>
                    <p:cond evt="onStopAudio" delay="0">
                      <p:tgtEl>
                        <p:sldTgt/>
                      </p:tgtEl>
                    </p:cond>
                  </p:endCondLst>
                </p:cTn>
                <p:tgtEl>
                  <p:spTgt spid="7"/>
                </p:tgtEl>
              </p:cMediaNode>
            </p:audio>
            <p:audio>
              <p:cMediaNode vol="80000">
                <p:cTn id="65" fill="hold" display="0">
                  <p:stCondLst>
                    <p:cond delay="indefinite"/>
                  </p:stCondLst>
                  <p:endCondLst>
                    <p:cond evt="onStopAudio" delay="0">
                      <p:tgtEl>
                        <p:sldTgt/>
                      </p:tgtEl>
                    </p:cond>
                  </p:endCondLst>
                </p:cTn>
                <p:tgtEl>
                  <p:spTgt spid="8"/>
                </p:tgtEl>
              </p:cMediaNode>
            </p:audio>
            <p:audio>
              <p:cMediaNode vol="80000">
                <p:cTn id="66" fill="hold" display="0">
                  <p:stCondLst>
                    <p:cond delay="indefinite"/>
                  </p:stCondLst>
                  <p:endCondLst>
                    <p:cond evt="onStopAudio" delay="0">
                      <p:tgtEl>
                        <p:sldTgt/>
                      </p:tgtEl>
                    </p:cond>
                  </p:endCondLst>
                </p:cTn>
                <p:tgtEl>
                  <p:spTgt spid="9"/>
                </p:tgtEl>
              </p:cMediaNode>
            </p:audio>
            <p:audio>
              <p:cMediaNode vol="80000">
                <p:cTn id="67" fill="hold" display="0">
                  <p:stCondLst>
                    <p:cond delay="indefinite"/>
                  </p:stCondLst>
                  <p:endCondLst>
                    <p:cond evt="onStopAudio" delay="0">
                      <p:tgtEl>
                        <p:sldTgt/>
                      </p:tgtEl>
                    </p:cond>
                  </p:endCondLst>
                </p:cTn>
                <p:tgtEl>
                  <p:spTgt spid="10"/>
                </p:tgtEl>
              </p:cMediaNode>
            </p:audio>
            <p:audio>
              <p:cMediaNode vol="80000">
                <p:cTn id="68" fill="hold" display="0">
                  <p:stCondLst>
                    <p:cond delay="indefinite"/>
                  </p:stCondLst>
                  <p:endCondLst>
                    <p:cond evt="onStopAudio" delay="0">
                      <p:tgtEl>
                        <p:sldTgt/>
                      </p:tgtEl>
                    </p:cond>
                  </p:endCondLst>
                </p:cTn>
                <p:tgtEl>
                  <p:spTgt spid="11"/>
                </p:tgtEl>
              </p:cMediaNode>
            </p:audio>
            <p:audio>
              <p:cMediaNode vol="80000">
                <p:cTn id="69" fill="hold" display="0">
                  <p:stCondLst>
                    <p:cond delay="indefinite"/>
                  </p:stCondLst>
                  <p:endCondLst>
                    <p:cond evt="onStopAudio" delay="0">
                      <p:tgtEl>
                        <p:sldTgt/>
                      </p:tgtEl>
                    </p:cond>
                  </p:endCondLst>
                </p:cTn>
                <p:tgtEl>
                  <p:spTgt spid="12"/>
                </p:tgtEl>
              </p:cMediaNode>
            </p:audio>
          </p:childTnLst>
        </p:cTn>
      </p:par>
    </p:tnLst>
    <p:bldLst>
      <p:bldP spid="3" grpId="0" uiExpand="1" build="p" bldLvl="2"/>
    </p:bldLst>
  </p:timing>
  <p:extLst>
    <p:ext uri="{E180D4A7-C9FB-4DFB-919C-405C955672EB}">
      <p14:showEvtLst xmlns:p14="http://schemas.microsoft.com/office/powerpoint/2010/main">
        <p14:playEvt time="0" objId="4"/>
        <p14:playEvt time="19784" objId="5"/>
        <p14:stopEvt time="19893" objId="4"/>
        <p14:playEvt time="29025" objId="6"/>
        <p14:stopEvt time="29071" objId="5"/>
        <p14:playEvt time="41377" objId="7"/>
        <p14:stopEvt time="41421" objId="6"/>
        <p14:playEvt time="53451" objId="8"/>
        <p14:stopEvt time="53502" objId="7"/>
        <p14:playEvt time="66825" objId="9"/>
        <p14:stopEvt time="66873" objId="8"/>
        <p14:playEvt time="78250" objId="10"/>
        <p14:stopEvt time="78304" objId="9"/>
        <p14:playEvt time="90185" objId="11"/>
        <p14:stopEvt time="90235" objId="10"/>
        <p14:playEvt time="105417" objId="12"/>
        <p14:stopEvt time="105452" objId="11"/>
        <p14:stopEvt time="114664" objId="1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1143000"/>
          </a:xfrm>
        </p:spPr>
        <p:txBody>
          <a:bodyPr>
            <a:noAutofit/>
          </a:bodyPr>
          <a:lstStyle/>
          <a:p>
            <a:r>
              <a:rPr lang="ja-JP" altLang="en-US" sz="3600" dirty="0">
                <a:solidFill>
                  <a:srgbClr val="FF0000"/>
                </a:solidFill>
              </a:rPr>
              <a:t>地域</a:t>
            </a:r>
            <a:r>
              <a:rPr lang="ja-JP" altLang="en-US" sz="3600" dirty="0" smtClean="0">
                <a:solidFill>
                  <a:srgbClr val="FF0000"/>
                </a:solidFill>
              </a:rPr>
              <a:t>の資源として，職域</a:t>
            </a:r>
            <a:r>
              <a:rPr lang="ja-JP" altLang="en-US" sz="3600" dirty="0">
                <a:solidFill>
                  <a:srgbClr val="FF0000"/>
                </a:solidFill>
              </a:rPr>
              <a:t>をベースと</a:t>
            </a:r>
            <a:r>
              <a:rPr lang="ja-JP" altLang="en-US" sz="3600" dirty="0" smtClean="0">
                <a:solidFill>
                  <a:srgbClr val="FF0000"/>
                </a:solidFill>
              </a:rPr>
              <a:t>した</a:t>
            </a:r>
            <a:r>
              <a:rPr lang="en-US" altLang="ja-JP" sz="3600" dirty="0" smtClean="0">
                <a:solidFill>
                  <a:srgbClr val="FF0000"/>
                </a:solidFill>
              </a:rPr>
              <a:t/>
            </a:r>
            <a:br>
              <a:rPr lang="en-US" altLang="ja-JP" sz="3600" dirty="0" smtClean="0">
                <a:solidFill>
                  <a:srgbClr val="FF0000"/>
                </a:solidFill>
              </a:rPr>
            </a:br>
            <a:r>
              <a:rPr lang="ja-JP" altLang="en-US" sz="3600" dirty="0" smtClean="0">
                <a:solidFill>
                  <a:srgbClr val="FF0000"/>
                </a:solidFill>
              </a:rPr>
              <a:t>ソーシャル・キャピタルを</a:t>
            </a:r>
            <a:r>
              <a:rPr lang="ja-JP" altLang="en-US" sz="3600" dirty="0">
                <a:solidFill>
                  <a:srgbClr val="FF0000"/>
                </a:solidFill>
              </a:rPr>
              <a:t>どう活用するか</a:t>
            </a:r>
            <a:endParaRPr kumimoji="1" lang="ja-JP" altLang="en-US" sz="3600" dirty="0"/>
          </a:p>
        </p:txBody>
      </p:sp>
      <p:sp>
        <p:nvSpPr>
          <p:cNvPr id="3" name="コンテンツ プレースホルダー 2"/>
          <p:cNvSpPr>
            <a:spLocks noGrp="1"/>
          </p:cNvSpPr>
          <p:nvPr>
            <p:ph idx="1"/>
          </p:nvPr>
        </p:nvSpPr>
        <p:spPr>
          <a:xfrm>
            <a:off x="323528" y="1484784"/>
            <a:ext cx="8507288" cy="4752528"/>
          </a:xfrm>
        </p:spPr>
        <p:txBody>
          <a:bodyPr>
            <a:noAutofit/>
          </a:bodyPr>
          <a:lstStyle/>
          <a:p>
            <a:pPr>
              <a:lnSpc>
                <a:spcPts val="3360"/>
              </a:lnSpc>
            </a:pPr>
            <a:r>
              <a:rPr lang="ja-JP" altLang="en-US" sz="2800" dirty="0" smtClean="0">
                <a:solidFill>
                  <a:srgbClr val="0000FF"/>
                </a:solidFill>
              </a:rPr>
              <a:t>連携の導入方法</a:t>
            </a:r>
            <a:endParaRPr lang="en-US" altLang="ja-JP" sz="2800" dirty="0" smtClean="0">
              <a:solidFill>
                <a:srgbClr val="0000FF"/>
              </a:solidFill>
            </a:endParaRPr>
          </a:p>
          <a:p>
            <a:pPr lvl="1">
              <a:lnSpc>
                <a:spcPts val="3360"/>
              </a:lnSpc>
            </a:pPr>
            <a:r>
              <a:rPr lang="ja-JP" altLang="en-US" sz="2400" dirty="0" smtClean="0">
                <a:solidFill>
                  <a:srgbClr val="FF00FF"/>
                </a:solidFill>
              </a:rPr>
              <a:t>地域・職域連携推進協議会の活用</a:t>
            </a:r>
          </a:p>
          <a:p>
            <a:pPr lvl="1">
              <a:lnSpc>
                <a:spcPts val="3360"/>
              </a:lnSpc>
            </a:pPr>
            <a:r>
              <a:rPr lang="ja-JP" altLang="en-US" sz="2400" dirty="0" smtClean="0">
                <a:solidFill>
                  <a:srgbClr val="FF00FF"/>
                </a:solidFill>
              </a:rPr>
              <a:t>保健所衛生課による食品衛生協会等と連携</a:t>
            </a:r>
            <a:endParaRPr lang="en-US" altLang="ja-JP" sz="2400" dirty="0" smtClean="0">
              <a:solidFill>
                <a:srgbClr val="FF00FF"/>
              </a:solidFill>
            </a:endParaRPr>
          </a:p>
          <a:p>
            <a:pPr lvl="1">
              <a:lnSpc>
                <a:spcPts val="3360"/>
              </a:lnSpc>
            </a:pPr>
            <a:r>
              <a:rPr lang="ja-JP" altLang="en-US" sz="2400" dirty="0" smtClean="0">
                <a:solidFill>
                  <a:srgbClr val="FF00FF"/>
                </a:solidFill>
              </a:rPr>
              <a:t>労働基準監督署などとの連携</a:t>
            </a:r>
            <a:endParaRPr lang="en-US" altLang="ja-JP" sz="2400" dirty="0" smtClean="0">
              <a:solidFill>
                <a:srgbClr val="FF00FF"/>
              </a:solidFill>
            </a:endParaRPr>
          </a:p>
          <a:p>
            <a:pPr lvl="1">
              <a:lnSpc>
                <a:spcPts val="3360"/>
              </a:lnSpc>
            </a:pPr>
            <a:r>
              <a:rPr lang="ja-JP" altLang="en-US" sz="2400" dirty="0" smtClean="0">
                <a:solidFill>
                  <a:srgbClr val="FF00FF"/>
                </a:solidFill>
              </a:rPr>
              <a:t>協会けんぽ，その健康保険委員との協働など</a:t>
            </a:r>
            <a:endParaRPr lang="en-US" altLang="ja-JP" sz="2400" dirty="0" smtClean="0">
              <a:solidFill>
                <a:srgbClr val="FF00FF"/>
              </a:solidFill>
            </a:endParaRPr>
          </a:p>
          <a:p>
            <a:pPr lvl="1">
              <a:lnSpc>
                <a:spcPts val="3360"/>
              </a:lnSpc>
            </a:pPr>
            <a:r>
              <a:rPr lang="ja-JP" altLang="en-US" sz="2400" dirty="0" smtClean="0">
                <a:solidFill>
                  <a:srgbClr val="FF00FF"/>
                </a:solidFill>
              </a:rPr>
              <a:t>職域関係者が市町村健康づくり推進協議会などに参加</a:t>
            </a:r>
            <a:endParaRPr lang="en-US" altLang="ja-JP" sz="2400" dirty="0" smtClean="0">
              <a:solidFill>
                <a:srgbClr val="FF00FF"/>
              </a:solidFill>
            </a:endParaRPr>
          </a:p>
          <a:p>
            <a:pPr lvl="1">
              <a:lnSpc>
                <a:spcPts val="3360"/>
              </a:lnSpc>
            </a:pPr>
            <a:r>
              <a:rPr lang="ja-JP" altLang="en-US" sz="2400" dirty="0" smtClean="0">
                <a:solidFill>
                  <a:srgbClr val="FF00FF"/>
                </a:solidFill>
              </a:rPr>
              <a:t>特定健診・特定保健指導のノウハウについての情報交換</a:t>
            </a:r>
            <a:endParaRPr lang="en-US" altLang="ja-JP" sz="2400" dirty="0" smtClean="0">
              <a:solidFill>
                <a:srgbClr val="FF00FF"/>
              </a:solidFill>
            </a:endParaRPr>
          </a:p>
          <a:p>
            <a:pPr lvl="1">
              <a:lnSpc>
                <a:spcPts val="3360"/>
              </a:lnSpc>
            </a:pPr>
            <a:r>
              <a:rPr lang="ja-JP" altLang="en-US" sz="2400" dirty="0" smtClean="0">
                <a:solidFill>
                  <a:srgbClr val="FF00FF"/>
                </a:solidFill>
              </a:rPr>
              <a:t>企業と自治体の人事交流</a:t>
            </a:r>
          </a:p>
          <a:p>
            <a:pPr lvl="1">
              <a:lnSpc>
                <a:spcPts val="3360"/>
              </a:lnSpc>
            </a:pPr>
            <a:r>
              <a:rPr lang="ja-JP" altLang="en-US" sz="2400" dirty="0" smtClean="0">
                <a:solidFill>
                  <a:srgbClr val="FF00FF"/>
                </a:solidFill>
              </a:rPr>
              <a:t>人と人とのつながりが，やがて組織間の連携に</a:t>
            </a:r>
            <a:endParaRPr lang="en-US" altLang="ja-JP" sz="1100" dirty="0" smtClean="0">
              <a:solidFill>
                <a:srgbClr val="0000FF"/>
              </a:solidFill>
            </a:endParaRPr>
          </a:p>
        </p:txBody>
      </p:sp>
      <p:pic>
        <p:nvPicPr>
          <p:cNvPr id="4" name="6-7-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656637" y="6370637"/>
            <a:ext cx="487363" cy="487363"/>
          </a:xfrm>
          <a:prstGeom prst="rect">
            <a:avLst/>
          </a:prstGeom>
        </p:spPr>
      </p:pic>
      <p:pic>
        <p:nvPicPr>
          <p:cNvPr id="5" name="6-7-2.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8656637" y="6370637"/>
            <a:ext cx="487363" cy="487363"/>
          </a:xfrm>
          <a:prstGeom prst="rect">
            <a:avLst/>
          </a:prstGeom>
        </p:spPr>
      </p:pic>
      <p:pic>
        <p:nvPicPr>
          <p:cNvPr id="6" name="6-7-3.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8656637" y="6370637"/>
            <a:ext cx="487363" cy="487363"/>
          </a:xfrm>
          <a:prstGeom prst="rect">
            <a:avLst/>
          </a:prstGeom>
        </p:spPr>
      </p:pic>
      <p:pic>
        <p:nvPicPr>
          <p:cNvPr id="7" name="6-7-4.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8656637" y="6370637"/>
            <a:ext cx="487363" cy="487363"/>
          </a:xfrm>
          <a:prstGeom prst="rect">
            <a:avLst/>
          </a:prstGeom>
        </p:spPr>
      </p:pic>
      <p:pic>
        <p:nvPicPr>
          <p:cNvPr id="8" name="6-7-5.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8656637" y="6370637"/>
            <a:ext cx="487363" cy="487363"/>
          </a:xfrm>
          <a:prstGeom prst="rect">
            <a:avLst/>
          </a:prstGeom>
        </p:spPr>
      </p:pic>
      <p:pic>
        <p:nvPicPr>
          <p:cNvPr id="9" name="6-7-6.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8656637" y="6370637"/>
            <a:ext cx="487363" cy="487363"/>
          </a:xfrm>
          <a:prstGeom prst="rect">
            <a:avLst/>
          </a:prstGeom>
        </p:spPr>
      </p:pic>
      <p:pic>
        <p:nvPicPr>
          <p:cNvPr id="10" name="6-7-7.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8656637" y="6370637"/>
            <a:ext cx="487363" cy="487363"/>
          </a:xfrm>
          <a:prstGeom prst="rect">
            <a:avLst/>
          </a:prstGeom>
        </p:spPr>
      </p:pic>
      <p:pic>
        <p:nvPicPr>
          <p:cNvPr id="11" name="6-7-8.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8656637" y="6370637"/>
            <a:ext cx="487363" cy="487363"/>
          </a:xfrm>
          <a:prstGeom prst="rect">
            <a:avLst/>
          </a:prstGeom>
        </p:spPr>
      </p:pic>
      <p:pic>
        <p:nvPicPr>
          <p:cNvPr id="12" name="6-7-9.wma">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8656637" y="6370637"/>
            <a:ext cx="487363" cy="487363"/>
          </a:xfrm>
          <a:prstGeom prst="rect">
            <a:avLst/>
          </a:prstGeom>
        </p:spPr>
      </p:pic>
      <p:pic>
        <p:nvPicPr>
          <p:cNvPr id="13" name="6-7-10.wma">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8656637" y="6370637"/>
            <a:ext cx="487363" cy="487363"/>
          </a:xfrm>
          <a:prstGeom prst="rect">
            <a:avLst/>
          </a:prstGeom>
        </p:spPr>
      </p:pic>
      <p:pic>
        <p:nvPicPr>
          <p:cNvPr id="14" name="6-7-11.wma">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29"/>
          <a:stretch>
            <a:fillRect/>
          </a:stretch>
        </p:blipFill>
        <p:spPr>
          <a:xfrm>
            <a:off x="8656637" y="6370637"/>
            <a:ext cx="487363" cy="487363"/>
          </a:xfrm>
          <a:prstGeom prst="rect">
            <a:avLst/>
          </a:prstGeom>
        </p:spPr>
      </p:pic>
      <p:pic>
        <p:nvPicPr>
          <p:cNvPr id="15" name="6-7-12.wma">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29"/>
          <a:stretch>
            <a:fillRect/>
          </a:stretch>
        </p:blipFill>
        <p:spPr>
          <a:xfrm>
            <a:off x="8656637" y="6370637"/>
            <a:ext cx="487363" cy="487363"/>
          </a:xfrm>
          <a:prstGeom prst="rect">
            <a:avLst/>
          </a:prstGeom>
        </p:spPr>
      </p:pic>
      <p:pic>
        <p:nvPicPr>
          <p:cNvPr id="16" name="6-7-13.wma">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29"/>
          <a:stretch>
            <a:fillRect/>
          </a:stretch>
        </p:blipFill>
        <p:spPr>
          <a:xfrm>
            <a:off x="8656637" y="6370637"/>
            <a:ext cx="487363" cy="487363"/>
          </a:xfrm>
          <a:prstGeom prst="rect">
            <a:avLst/>
          </a:prstGeom>
        </p:spPr>
      </p:pic>
    </p:spTree>
    <p:extLst>
      <p:ext uri="{BB962C8B-B14F-4D97-AF65-F5344CB8AC3E}">
        <p14:creationId xmlns:p14="http://schemas.microsoft.com/office/powerpoint/2010/main" val="2345436315"/>
      </p:ext>
    </p:extLst>
  </p:cSld>
  <p:clrMapOvr>
    <a:masterClrMapping/>
  </p:clrMapOvr>
  <mc:AlternateContent xmlns:mc="http://schemas.openxmlformats.org/markup-compatibility/2006" xmlns:p14="http://schemas.microsoft.com/office/powerpoint/2010/main">
    <mc:Choice Requires="p14">
      <p:transition spd="slow" p14:dur="2000" advTm="203675"/>
    </mc:Choice>
    <mc:Fallback xmlns="">
      <p:transition spd="slow" advTm="20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45" fill="hold"/>
                                        <p:tgtEl>
                                          <p:spTgt spid="4"/>
                                        </p:tgtEl>
                                      </p:cBhvr>
                                    </p:cmd>
                                  </p:childTnLst>
                                </p:cTn>
                              </p:par>
                            </p:childTnLst>
                          </p:cTn>
                        </p:par>
                        <p:par>
                          <p:cTn id="7" fill="hold">
                            <p:stCondLst>
                              <p:cond delay="9845"/>
                            </p:stCondLst>
                            <p:childTnLst>
                              <p:par>
                                <p:cTn id="8" presetID="1" presetClass="mediacall" presetSubtype="0" fill="hold" nodeType="afterEffect">
                                  <p:stCondLst>
                                    <p:cond delay="0"/>
                                  </p:stCondLst>
                                  <p:childTnLst>
                                    <p:cmd type="call" cmd="playFrom(0.0)">
                                      <p:cBhvr>
                                        <p:cTn id="9" dur="7105"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16950"/>
                            </p:stCondLst>
                            <p:childTnLst>
                              <p:par>
                                <p:cTn id="14" presetID="1" presetClass="mediacall" presetSubtype="0" fill="hold" nodeType="afterEffect">
                                  <p:stCondLst>
                                    <p:cond delay="0"/>
                                  </p:stCondLst>
                                  <p:childTnLst>
                                    <p:cmd type="call" cmd="playFrom(0.0)">
                                      <p:cBhvr>
                                        <p:cTn id="15" dur="10681" fill="hold"/>
                                        <p:tgtEl>
                                          <p:spTgt spid="6"/>
                                        </p:tgtEl>
                                      </p:cBhvr>
                                    </p:cmd>
                                  </p:childTnLst>
                                </p:cTn>
                              </p:par>
                              <p:par>
                                <p:cTn id="16" presetID="10" presetClass="entr" presetSubtype="0" fill="hold" grpId="0" nodeType="withEffect">
                                  <p:stCondLst>
                                    <p:cond delay="10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27631"/>
                            </p:stCondLst>
                            <p:childTnLst>
                              <p:par>
                                <p:cTn id="20" presetID="1" presetClass="mediacall" presetSubtype="0" fill="hold" nodeType="afterEffect">
                                  <p:stCondLst>
                                    <p:cond delay="0"/>
                                  </p:stCondLst>
                                  <p:childTnLst>
                                    <p:cmd type="call" cmd="playFrom(0.0)">
                                      <p:cBhvr>
                                        <p:cTn id="21" dur="12724" fill="hold"/>
                                        <p:tgtEl>
                                          <p:spTgt spid="7"/>
                                        </p:tgtEl>
                                      </p:cBhvr>
                                    </p:cmd>
                                  </p:childTnLst>
                                </p:cTn>
                              </p:par>
                              <p:par>
                                <p:cTn id="22" presetID="10" presetClass="entr" presetSubtype="0" fill="hold" grpId="0" nodeType="withEffect">
                                  <p:stCondLst>
                                    <p:cond delay="10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40355"/>
                            </p:stCondLst>
                            <p:childTnLst>
                              <p:par>
                                <p:cTn id="26" presetID="1" presetClass="mediacall" presetSubtype="0" fill="hold" nodeType="afterEffect">
                                  <p:stCondLst>
                                    <p:cond delay="0"/>
                                  </p:stCondLst>
                                  <p:childTnLst>
                                    <p:cmd type="call" cmd="playFrom(0.0)">
                                      <p:cBhvr>
                                        <p:cTn id="27" dur="19272" fill="hold"/>
                                        <p:tgtEl>
                                          <p:spTgt spid="8"/>
                                        </p:tgtEl>
                                      </p:cBhvr>
                                    </p:cmd>
                                  </p:childTnLst>
                                </p:cTn>
                              </p:par>
                              <p:par>
                                <p:cTn id="28" presetID="10" presetClass="entr" presetSubtype="0" fill="hold" grpId="0" nodeType="withEffect">
                                  <p:stCondLst>
                                    <p:cond delay="10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par>
                          <p:cTn id="31" fill="hold">
                            <p:stCondLst>
                              <p:cond delay="59627"/>
                            </p:stCondLst>
                            <p:childTnLst>
                              <p:par>
                                <p:cTn id="32" presetID="1" presetClass="mediacall" presetSubtype="0" fill="hold" nodeType="afterEffect">
                                  <p:stCondLst>
                                    <p:cond delay="0"/>
                                  </p:stCondLst>
                                  <p:childTnLst>
                                    <p:cmd type="call" cmd="playFrom(0.0)">
                                      <p:cBhvr>
                                        <p:cTn id="33" dur="26470" fill="hold"/>
                                        <p:tgtEl>
                                          <p:spTgt spid="9"/>
                                        </p:tgtEl>
                                      </p:cBhvr>
                                    </p:cmd>
                                  </p:childTnLst>
                                </p:cTn>
                              </p:par>
                            </p:childTnLst>
                          </p:cTn>
                        </p:par>
                        <p:par>
                          <p:cTn id="34" fill="hold">
                            <p:stCondLst>
                              <p:cond delay="86097"/>
                            </p:stCondLst>
                            <p:childTnLst>
                              <p:par>
                                <p:cTn id="35" presetID="1" presetClass="mediacall" presetSubtype="0" fill="hold" nodeType="afterEffect">
                                  <p:stCondLst>
                                    <p:cond delay="0"/>
                                  </p:stCondLst>
                                  <p:childTnLst>
                                    <p:cmd type="call" cmd="playFrom(0.0)">
                                      <p:cBhvr>
                                        <p:cTn id="36" dur="17832" fill="hold"/>
                                        <p:tgtEl>
                                          <p:spTgt spid="10"/>
                                        </p:tgtEl>
                                      </p:cBhvr>
                                    </p:cmd>
                                  </p:childTnLst>
                                </p:cTn>
                              </p:par>
                              <p:par>
                                <p:cTn id="37" presetID="10" presetClass="entr" presetSubtype="0" fill="hold" grpId="0" nodeType="withEffect">
                                  <p:stCondLst>
                                    <p:cond delay="100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par>
                          <p:cTn id="40" fill="hold">
                            <p:stCondLst>
                              <p:cond delay="103929"/>
                            </p:stCondLst>
                            <p:childTnLst>
                              <p:par>
                                <p:cTn id="41" presetID="1" presetClass="mediacall" presetSubtype="0" fill="hold" nodeType="afterEffect">
                                  <p:stCondLst>
                                    <p:cond delay="0"/>
                                  </p:stCondLst>
                                  <p:childTnLst>
                                    <p:cmd type="call" cmd="playFrom(0.0)">
                                      <p:cBhvr>
                                        <p:cTn id="42" dur="13328" fill="hold"/>
                                        <p:tgtEl>
                                          <p:spTgt spid="11"/>
                                        </p:tgtEl>
                                      </p:cBhvr>
                                    </p:cmd>
                                  </p:childTnLst>
                                </p:cTn>
                              </p:par>
                            </p:childTnLst>
                          </p:cTn>
                        </p:par>
                        <p:par>
                          <p:cTn id="43" fill="hold">
                            <p:stCondLst>
                              <p:cond delay="117257"/>
                            </p:stCondLst>
                            <p:childTnLst>
                              <p:par>
                                <p:cTn id="44" presetID="1" presetClass="mediacall" presetSubtype="0" fill="hold" nodeType="afterEffect">
                                  <p:stCondLst>
                                    <p:cond delay="0"/>
                                  </p:stCondLst>
                                  <p:childTnLst>
                                    <p:cmd type="call" cmd="playFrom(0.0)">
                                      <p:cBhvr>
                                        <p:cTn id="45" dur="15371" fill="hold"/>
                                        <p:tgtEl>
                                          <p:spTgt spid="12"/>
                                        </p:tgtEl>
                                      </p:cBhvr>
                                    </p:cmd>
                                  </p:childTnLst>
                                </p:cTn>
                              </p:par>
                              <p:par>
                                <p:cTn id="46" presetID="10" presetClass="entr" presetSubtype="0" fill="hold" grpId="0" nodeType="withEffect">
                                  <p:stCondLst>
                                    <p:cond delay="100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fade">
                                      <p:cBhvr>
                                        <p:cTn id="48" dur="500"/>
                                        <p:tgtEl>
                                          <p:spTgt spid="3">
                                            <p:txEl>
                                              <p:pRg st="5" end="5"/>
                                            </p:txEl>
                                          </p:spTgt>
                                        </p:tgtEl>
                                      </p:cBhvr>
                                    </p:animEffect>
                                  </p:childTnLst>
                                </p:cTn>
                              </p:par>
                            </p:childTnLst>
                          </p:cTn>
                        </p:par>
                        <p:par>
                          <p:cTn id="49" fill="hold">
                            <p:stCondLst>
                              <p:cond delay="132628"/>
                            </p:stCondLst>
                            <p:childTnLst>
                              <p:par>
                                <p:cTn id="50" presetID="1" presetClass="mediacall" presetSubtype="0" fill="hold" nodeType="afterEffect">
                                  <p:stCondLst>
                                    <p:cond delay="0"/>
                                  </p:stCondLst>
                                  <p:childTnLst>
                                    <p:cmd type="call" cmd="playFrom(0.0)">
                                      <p:cBhvr>
                                        <p:cTn id="51" dur="13467" fill="hold"/>
                                        <p:tgtEl>
                                          <p:spTgt spid="13"/>
                                        </p:tgtEl>
                                      </p:cBhvr>
                                    </p:cmd>
                                  </p:childTnLst>
                                </p:cTn>
                              </p:par>
                            </p:childTnLst>
                          </p:cTn>
                        </p:par>
                        <p:par>
                          <p:cTn id="52" fill="hold">
                            <p:stCondLst>
                              <p:cond delay="146095"/>
                            </p:stCondLst>
                            <p:childTnLst>
                              <p:par>
                                <p:cTn id="53" presetID="1" presetClass="mediacall" presetSubtype="0" fill="hold" nodeType="afterEffect">
                                  <p:stCondLst>
                                    <p:cond delay="0"/>
                                  </p:stCondLst>
                                  <p:childTnLst>
                                    <p:cmd type="call" cmd="playFrom(0.0)">
                                      <p:cBhvr>
                                        <p:cTn id="54" dur="21872" fill="hold"/>
                                        <p:tgtEl>
                                          <p:spTgt spid="14"/>
                                        </p:tgtEl>
                                      </p:cBhvr>
                                    </p:cmd>
                                  </p:childTnLst>
                                </p:cTn>
                              </p:par>
                              <p:par>
                                <p:cTn id="55" presetID="10" presetClass="entr" presetSubtype="0" fill="hold" grpId="0" nodeType="withEffect">
                                  <p:stCondLst>
                                    <p:cond delay="200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par>
                          <p:cTn id="58" fill="hold">
                            <p:stCondLst>
                              <p:cond delay="167967"/>
                            </p:stCondLst>
                            <p:childTnLst>
                              <p:par>
                                <p:cTn id="59" presetID="1" presetClass="mediacall" presetSubtype="0" fill="hold" nodeType="afterEffect">
                                  <p:stCondLst>
                                    <p:cond delay="0"/>
                                  </p:stCondLst>
                                  <p:childTnLst>
                                    <p:cmd type="call" cmd="playFrom(0.0)">
                                      <p:cBhvr>
                                        <p:cTn id="60" dur="14675" fill="hold"/>
                                        <p:tgtEl>
                                          <p:spTgt spid="15"/>
                                        </p:tgtEl>
                                      </p:cBhvr>
                                    </p:cmd>
                                  </p:childTnLst>
                                </p:cTn>
                              </p:par>
                              <p:par>
                                <p:cTn id="61" presetID="10" presetClass="entr" presetSubtype="0" fill="hold" grpId="0" nodeType="withEffect">
                                  <p:stCondLst>
                                    <p:cond delay="100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500"/>
                                        <p:tgtEl>
                                          <p:spTgt spid="3">
                                            <p:txEl>
                                              <p:pRg st="7" end="7"/>
                                            </p:txEl>
                                          </p:spTgt>
                                        </p:tgtEl>
                                      </p:cBhvr>
                                    </p:animEffect>
                                  </p:childTnLst>
                                </p:cTn>
                              </p:par>
                            </p:childTnLst>
                          </p:cTn>
                        </p:par>
                        <p:par>
                          <p:cTn id="64" fill="hold">
                            <p:stCondLst>
                              <p:cond delay="182642"/>
                            </p:stCondLst>
                            <p:childTnLst>
                              <p:par>
                                <p:cTn id="65" presetID="1" presetClass="mediacall" presetSubtype="0" fill="hold" nodeType="afterEffect">
                                  <p:stCondLst>
                                    <p:cond delay="0"/>
                                  </p:stCondLst>
                                  <p:childTnLst>
                                    <p:cmd type="call" cmd="playFrom(0.0)">
                                      <p:cBhvr>
                                        <p:cTn id="66" dur="21083" fill="hold"/>
                                        <p:tgtEl>
                                          <p:spTgt spid="16"/>
                                        </p:tgtEl>
                                      </p:cBhvr>
                                    </p:cmd>
                                  </p:childTnLst>
                                </p:cTn>
                              </p:par>
                              <p:par>
                                <p:cTn id="67" presetID="10" presetClass="entr" presetSubtype="0" fill="hold" grpId="0" nodeType="withEffect">
                                  <p:stCondLst>
                                    <p:cond delay="100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5"/>
                </p:tgtEl>
              </p:cMediaNode>
            </p:audio>
            <p:audio>
              <p:cMediaNode vol="80000">
                <p:cTn id="72" fill="hold" display="0">
                  <p:stCondLst>
                    <p:cond delay="indefinite"/>
                  </p:stCondLst>
                  <p:endCondLst>
                    <p:cond evt="onStopAudio" delay="0">
                      <p:tgtEl>
                        <p:sldTgt/>
                      </p:tgtEl>
                    </p:cond>
                  </p:endCondLst>
                </p:cTn>
                <p:tgtEl>
                  <p:spTgt spid="6"/>
                </p:tgtEl>
              </p:cMediaNode>
            </p:audio>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8"/>
                </p:tgtEl>
              </p:cMediaNode>
            </p:audio>
            <p:audio>
              <p:cMediaNode vol="80000">
                <p:cTn id="75" fill="hold" display="0">
                  <p:stCondLst>
                    <p:cond delay="indefinite"/>
                  </p:stCondLst>
                  <p:endCondLst>
                    <p:cond evt="onStopAudio" delay="0">
                      <p:tgtEl>
                        <p:sldTgt/>
                      </p:tgtEl>
                    </p:cond>
                  </p:endCondLst>
                </p:cTn>
                <p:tgtEl>
                  <p:spTgt spid="9"/>
                </p:tgtEl>
              </p:cMediaNode>
            </p:audio>
            <p:audio>
              <p:cMediaNode vol="80000">
                <p:cTn id="76" fill="hold" display="0">
                  <p:stCondLst>
                    <p:cond delay="indefinite"/>
                  </p:stCondLst>
                  <p:endCondLst>
                    <p:cond evt="onStopAudio" delay="0">
                      <p:tgtEl>
                        <p:sldTgt/>
                      </p:tgtEl>
                    </p:cond>
                  </p:endCondLst>
                </p:cTn>
                <p:tgtEl>
                  <p:spTgt spid="10"/>
                </p:tgtEl>
              </p:cMediaNode>
            </p:audio>
            <p:audio>
              <p:cMediaNode vol="80000">
                <p:cTn id="77" fill="hold" display="0">
                  <p:stCondLst>
                    <p:cond delay="indefinite"/>
                  </p:stCondLst>
                  <p:endCondLst>
                    <p:cond evt="onStopAudio" delay="0">
                      <p:tgtEl>
                        <p:sldTgt/>
                      </p:tgtEl>
                    </p:cond>
                  </p:endCondLst>
                </p:cTn>
                <p:tgtEl>
                  <p:spTgt spid="11"/>
                </p:tgtEl>
              </p:cMediaNode>
            </p:audio>
            <p:audio>
              <p:cMediaNode vol="80000">
                <p:cTn id="78" fill="hold" display="0">
                  <p:stCondLst>
                    <p:cond delay="indefinite"/>
                  </p:stCondLst>
                  <p:endCondLst>
                    <p:cond evt="onStopAudio" delay="0">
                      <p:tgtEl>
                        <p:sldTgt/>
                      </p:tgtEl>
                    </p:cond>
                  </p:endCondLst>
                </p:cTn>
                <p:tgtEl>
                  <p:spTgt spid="12"/>
                </p:tgtEl>
              </p:cMediaNode>
            </p:audio>
            <p:audio>
              <p:cMediaNode vol="80000">
                <p:cTn id="79" fill="hold" display="0">
                  <p:stCondLst>
                    <p:cond delay="indefinite"/>
                  </p:stCondLst>
                  <p:endCondLst>
                    <p:cond evt="onStopAudio" delay="0">
                      <p:tgtEl>
                        <p:sldTgt/>
                      </p:tgtEl>
                    </p:cond>
                  </p:endCondLst>
                </p:cTn>
                <p:tgtEl>
                  <p:spTgt spid="13"/>
                </p:tgtEl>
              </p:cMediaNode>
            </p:audio>
            <p:audio>
              <p:cMediaNode vol="80000">
                <p:cTn id="80" fill="hold" display="0">
                  <p:stCondLst>
                    <p:cond delay="indefinite"/>
                  </p:stCondLst>
                  <p:endCondLst>
                    <p:cond evt="onStopAudio" delay="0">
                      <p:tgtEl>
                        <p:sldTgt/>
                      </p:tgtEl>
                    </p:cond>
                  </p:endCondLst>
                </p:cTn>
                <p:tgtEl>
                  <p:spTgt spid="14"/>
                </p:tgtEl>
              </p:cMediaNode>
            </p:audio>
            <p:audio>
              <p:cMediaNode vol="80000">
                <p:cTn id="81" fill="hold" display="0">
                  <p:stCondLst>
                    <p:cond delay="indefinite"/>
                  </p:stCondLst>
                  <p:endCondLst>
                    <p:cond evt="onStopAudio" delay="0">
                      <p:tgtEl>
                        <p:sldTgt/>
                      </p:tgtEl>
                    </p:cond>
                  </p:endCondLst>
                </p:cTn>
                <p:tgtEl>
                  <p:spTgt spid="15"/>
                </p:tgtEl>
              </p:cMediaNode>
            </p:audio>
            <p:audio>
              <p:cMediaNode vol="80000">
                <p:cTn id="82" fill="hold" display="0">
                  <p:stCondLst>
                    <p:cond delay="indefinite"/>
                  </p:stCondLst>
                  <p:endCondLst>
                    <p:cond evt="onStopAudio" delay="0">
                      <p:tgtEl>
                        <p:sldTgt/>
                      </p:tgtEl>
                    </p:cond>
                  </p:endCondLst>
                </p:cTn>
                <p:tgtEl>
                  <p:spTgt spid="16"/>
                </p:tgtEl>
              </p:cMediaNode>
            </p:audio>
          </p:childTnLst>
        </p:cTn>
      </p:par>
    </p:tnLst>
    <p:bldLst>
      <p:bldP spid="3" grpId="0" uiExpand="1" build="p" bldLvl="2"/>
    </p:bldLst>
  </p:timing>
  <p:extLst>
    <p:ext uri="{E180D4A7-C9FB-4DFB-919C-405C955672EB}">
      <p14:showEvtLst xmlns:p14="http://schemas.microsoft.com/office/powerpoint/2010/main">
        <p14:playEvt time="0" objId="4"/>
        <p14:playEvt time="9845" objId="5"/>
        <p14:stopEvt time="9934" objId="4"/>
        <p14:playEvt time="16950" objId="6"/>
        <p14:stopEvt time="16995" objId="5"/>
        <p14:playEvt time="27632" objId="7"/>
        <p14:stopEvt time="27693" objId="6"/>
        <p14:playEvt time="40355" objId="8"/>
        <p14:stopEvt time="40404" objId="7"/>
        <p14:playEvt time="59627" objId="9"/>
        <p14:stopEvt time="59671" objId="8"/>
        <p14:playEvt time="86098" objId="10"/>
        <p14:stopEvt time="86141" objId="9"/>
        <p14:playEvt time="103930" objId="11"/>
        <p14:stopEvt time="103973" objId="10"/>
        <p14:playEvt time="117258" objId="12"/>
        <p14:stopEvt time="117298" objId="11"/>
        <p14:playEvt time="132629" objId="13"/>
        <p14:stopEvt time="132681" objId="12"/>
        <p14:playEvt time="146096" objId="14"/>
        <p14:stopEvt time="146148" objId="13"/>
        <p14:playEvt time="167968" objId="15"/>
        <p14:stopEvt time="168012" objId="14"/>
        <p14:playEvt time="182643" objId="16"/>
        <p14:stopEvt time="182695" objId="15"/>
        <p14:stopEvt time="203675" objId="1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332656"/>
            <a:ext cx="8229600" cy="1143000"/>
          </a:xfrm>
        </p:spPr>
        <p:txBody>
          <a:bodyPr>
            <a:noAutofit/>
          </a:bodyPr>
          <a:lstStyle/>
          <a:p>
            <a:pPr>
              <a:lnSpc>
                <a:spcPts val="4900"/>
              </a:lnSpc>
            </a:pPr>
            <a:r>
              <a:rPr lang="ja-JP" altLang="en-US" sz="3600" dirty="0">
                <a:solidFill>
                  <a:srgbClr val="FF0000"/>
                </a:solidFill>
              </a:rPr>
              <a:t>職域をベースとしたＳＣの活用</a:t>
            </a:r>
            <a:r>
              <a:rPr lang="ja-JP" altLang="en-US" sz="3600" dirty="0" smtClean="0">
                <a:solidFill>
                  <a:srgbClr val="FF0000"/>
                </a:solidFill>
              </a:rPr>
              <a:t>事例（１）</a:t>
            </a:r>
            <a:r>
              <a:rPr lang="en-US" altLang="ja-JP" sz="3200" dirty="0">
                <a:solidFill>
                  <a:srgbClr val="FF0000"/>
                </a:solidFill>
              </a:rPr>
              <a:t/>
            </a:r>
            <a:br>
              <a:rPr lang="en-US" altLang="ja-JP" sz="3200" dirty="0">
                <a:solidFill>
                  <a:srgbClr val="FF0000"/>
                </a:solidFill>
              </a:rPr>
            </a:br>
            <a:r>
              <a:rPr lang="ja-JP" altLang="en-US" sz="3200" dirty="0" smtClean="0">
                <a:solidFill>
                  <a:srgbClr val="FF33CC"/>
                </a:solidFill>
                <a:effectLst>
                  <a:outerShdw blurRad="38100" dist="38100" dir="2700000" algn="tl">
                    <a:srgbClr val="000000">
                      <a:alpha val="43137"/>
                    </a:srgbClr>
                  </a:outerShdw>
                </a:effectLst>
              </a:rPr>
              <a:t>（従業員の健康づくり　健康経営）</a:t>
            </a:r>
            <a:endParaRPr kumimoji="1" lang="ja-JP" altLang="en-US" sz="3200" dirty="0"/>
          </a:p>
        </p:txBody>
      </p:sp>
      <p:sp>
        <p:nvSpPr>
          <p:cNvPr id="3" name="コンテンツ プレースホルダー 2"/>
          <p:cNvSpPr>
            <a:spLocks noGrp="1"/>
          </p:cNvSpPr>
          <p:nvPr>
            <p:ph idx="1"/>
          </p:nvPr>
        </p:nvSpPr>
        <p:spPr>
          <a:xfrm>
            <a:off x="457200" y="2996952"/>
            <a:ext cx="8507288" cy="3672408"/>
          </a:xfrm>
        </p:spPr>
        <p:txBody>
          <a:bodyPr>
            <a:noAutofit/>
          </a:bodyPr>
          <a:lstStyle/>
          <a:p>
            <a:pPr>
              <a:lnSpc>
                <a:spcPts val="3800"/>
              </a:lnSpc>
            </a:pPr>
            <a:r>
              <a:rPr lang="ja-JP" altLang="en-US" sz="2800" dirty="0" smtClean="0">
                <a:solidFill>
                  <a:srgbClr val="0000FF"/>
                </a:solidFill>
              </a:rPr>
              <a:t>商工会議所・商工会，業界団体，企業などと連携した健康教育，健診，ゲートキーパー養成</a:t>
            </a:r>
            <a:endParaRPr lang="en-US" altLang="ja-JP" sz="2800" dirty="0" smtClean="0">
              <a:solidFill>
                <a:srgbClr val="0000FF"/>
              </a:solidFill>
            </a:endParaRPr>
          </a:p>
          <a:p>
            <a:pPr>
              <a:lnSpc>
                <a:spcPts val="3800"/>
              </a:lnSpc>
            </a:pPr>
            <a:r>
              <a:rPr lang="ja-JP" altLang="en-US" sz="2800" dirty="0" smtClean="0">
                <a:solidFill>
                  <a:srgbClr val="0000FF"/>
                </a:solidFill>
              </a:rPr>
              <a:t>事業所の分煙・禁煙をすすめる健康増進法</a:t>
            </a:r>
            <a:endParaRPr lang="en-US" altLang="ja-JP" sz="2800" dirty="0" smtClean="0">
              <a:solidFill>
                <a:srgbClr val="0000FF"/>
              </a:solidFill>
            </a:endParaRPr>
          </a:p>
          <a:p>
            <a:pPr>
              <a:lnSpc>
                <a:spcPts val="3800"/>
              </a:lnSpc>
            </a:pPr>
            <a:r>
              <a:rPr lang="ja-JP" altLang="en-US" sz="2800" dirty="0" smtClean="0">
                <a:solidFill>
                  <a:srgbClr val="0000FF"/>
                </a:solidFill>
              </a:rPr>
              <a:t>市町村庁舎内での「事業所」としての健康づくり活動</a:t>
            </a:r>
            <a:endParaRPr lang="en-US" altLang="ja-JP" sz="2800" dirty="0" smtClean="0">
              <a:solidFill>
                <a:srgbClr val="0000FF"/>
              </a:solidFill>
            </a:endParaRPr>
          </a:p>
          <a:p>
            <a:pPr>
              <a:lnSpc>
                <a:spcPts val="3800"/>
              </a:lnSpc>
            </a:pPr>
            <a:r>
              <a:rPr lang="ja-JP" altLang="en-US" sz="2800" dirty="0" smtClean="0">
                <a:solidFill>
                  <a:srgbClr val="0000FF"/>
                </a:solidFill>
              </a:rPr>
              <a:t>職域</a:t>
            </a:r>
            <a:r>
              <a:rPr lang="ja-JP" altLang="en-US" sz="2800" dirty="0">
                <a:solidFill>
                  <a:srgbClr val="0000FF"/>
                </a:solidFill>
              </a:rPr>
              <a:t>と地域が連携したデータ</a:t>
            </a:r>
            <a:r>
              <a:rPr lang="ja-JP" altLang="en-US" sz="2800" dirty="0" smtClean="0">
                <a:solidFill>
                  <a:srgbClr val="0000FF"/>
                </a:solidFill>
              </a:rPr>
              <a:t>分析</a:t>
            </a:r>
            <a:endParaRPr lang="en-US" altLang="ja-JP" sz="2800" dirty="0" smtClean="0">
              <a:solidFill>
                <a:srgbClr val="0000FF"/>
              </a:solidFill>
            </a:endParaRPr>
          </a:p>
          <a:p>
            <a:pPr>
              <a:lnSpc>
                <a:spcPts val="3800"/>
              </a:lnSpc>
            </a:pPr>
            <a:r>
              <a:rPr lang="ja-JP" altLang="en-US" sz="2800" dirty="0" smtClean="0">
                <a:solidFill>
                  <a:srgbClr val="0000FF"/>
                </a:solidFill>
              </a:rPr>
              <a:t>働きざかりの生きがい（趣味）と地域デビュー</a:t>
            </a:r>
            <a:endParaRPr lang="en-US" altLang="ja-JP" sz="2800" dirty="0">
              <a:solidFill>
                <a:srgbClr val="0000FF"/>
              </a:solidFill>
            </a:endParaRPr>
          </a:p>
        </p:txBody>
      </p:sp>
      <p:sp>
        <p:nvSpPr>
          <p:cNvPr id="4" name="正方形/長方形 3"/>
          <p:cNvSpPr/>
          <p:nvPr/>
        </p:nvSpPr>
        <p:spPr>
          <a:xfrm>
            <a:off x="1331640" y="1772816"/>
            <a:ext cx="6624736" cy="1066959"/>
          </a:xfrm>
          <a:prstGeom prst="rect">
            <a:avLst/>
          </a:prstGeom>
          <a:solidFill>
            <a:schemeClr val="bg1"/>
          </a:solidFill>
        </p:spPr>
        <p:txBody>
          <a:bodyPr wrap="square">
            <a:spAutoFit/>
          </a:bodyPr>
          <a:lstStyle/>
          <a:p>
            <a:pPr>
              <a:lnSpc>
                <a:spcPts val="3800"/>
              </a:lnSpc>
            </a:pPr>
            <a:r>
              <a:rPr lang="ja-JP" altLang="en-US" sz="2800" dirty="0">
                <a:solidFill>
                  <a:schemeClr val="tx1">
                    <a:lumMod val="75000"/>
                    <a:lumOff val="25000"/>
                  </a:schemeClr>
                </a:solidFill>
              </a:rPr>
              <a:t>住民としての側面，退職後の国民健康保険被保険者としての側面も考慮すること</a:t>
            </a:r>
            <a:endParaRPr lang="en-US" altLang="ja-JP" sz="2800" dirty="0">
              <a:solidFill>
                <a:schemeClr val="tx1">
                  <a:lumMod val="75000"/>
                  <a:lumOff val="25000"/>
                </a:schemeClr>
              </a:solidFill>
            </a:endParaRPr>
          </a:p>
        </p:txBody>
      </p:sp>
      <p:pic>
        <p:nvPicPr>
          <p:cNvPr id="6" name="6-8-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8671877" y="6340157"/>
            <a:ext cx="487363" cy="487363"/>
          </a:xfrm>
          <a:prstGeom prst="rect">
            <a:avLst/>
          </a:prstGeom>
        </p:spPr>
      </p:pic>
      <p:pic>
        <p:nvPicPr>
          <p:cNvPr id="7" name="6-8-3.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671877" y="6340157"/>
            <a:ext cx="487363" cy="487363"/>
          </a:xfrm>
          <a:prstGeom prst="rect">
            <a:avLst/>
          </a:prstGeom>
        </p:spPr>
      </p:pic>
      <p:pic>
        <p:nvPicPr>
          <p:cNvPr id="8" name="6-8-4.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8671877" y="6340157"/>
            <a:ext cx="487363" cy="487363"/>
          </a:xfrm>
          <a:prstGeom prst="rect">
            <a:avLst/>
          </a:prstGeom>
        </p:spPr>
      </p:pic>
      <p:pic>
        <p:nvPicPr>
          <p:cNvPr id="9" name="6-8-5.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8671877" y="6340157"/>
            <a:ext cx="487363" cy="487363"/>
          </a:xfrm>
          <a:prstGeom prst="rect">
            <a:avLst/>
          </a:prstGeom>
        </p:spPr>
      </p:pic>
      <p:pic>
        <p:nvPicPr>
          <p:cNvPr id="10" name="6-8-6.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8671877" y="6340157"/>
            <a:ext cx="487363" cy="487363"/>
          </a:xfrm>
          <a:prstGeom prst="rect">
            <a:avLst/>
          </a:prstGeom>
        </p:spPr>
      </p:pic>
      <p:pic>
        <p:nvPicPr>
          <p:cNvPr id="11" name="6-8-7.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8671877" y="6340157"/>
            <a:ext cx="487363" cy="487363"/>
          </a:xfrm>
          <a:prstGeom prst="rect">
            <a:avLst/>
          </a:prstGeom>
        </p:spPr>
      </p:pic>
      <p:pic>
        <p:nvPicPr>
          <p:cNvPr id="12" name="6-8-8.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8671877" y="6340157"/>
            <a:ext cx="487363" cy="487363"/>
          </a:xfrm>
          <a:prstGeom prst="rect">
            <a:avLst/>
          </a:prstGeom>
        </p:spPr>
      </p:pic>
      <p:pic>
        <p:nvPicPr>
          <p:cNvPr id="13" name="6-8-9.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3"/>
          <a:stretch>
            <a:fillRect/>
          </a:stretch>
        </p:blipFill>
        <p:spPr>
          <a:xfrm>
            <a:off x="8671877" y="6340157"/>
            <a:ext cx="487363" cy="487363"/>
          </a:xfrm>
          <a:prstGeom prst="rect">
            <a:avLst/>
          </a:prstGeom>
        </p:spPr>
      </p:pic>
      <p:pic>
        <p:nvPicPr>
          <p:cNvPr id="14" name="6-8-10.wma">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3"/>
          <a:stretch>
            <a:fillRect/>
          </a:stretch>
        </p:blipFill>
        <p:spPr>
          <a:xfrm>
            <a:off x="8671877" y="6340157"/>
            <a:ext cx="487363" cy="487363"/>
          </a:xfrm>
          <a:prstGeom prst="rect">
            <a:avLst/>
          </a:prstGeom>
        </p:spPr>
      </p:pic>
      <p:pic>
        <p:nvPicPr>
          <p:cNvPr id="5" name="【再】6-8-1.wma">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3"/>
          <a:stretch>
            <a:fillRect/>
          </a:stretch>
        </p:blipFill>
        <p:spPr>
          <a:xfrm>
            <a:off x="8676456" y="6376392"/>
            <a:ext cx="504056" cy="504056"/>
          </a:xfrm>
          <a:prstGeom prst="rect">
            <a:avLst/>
          </a:prstGeom>
        </p:spPr>
      </p:pic>
    </p:spTree>
    <p:extLst>
      <p:ext uri="{BB962C8B-B14F-4D97-AF65-F5344CB8AC3E}">
        <p14:creationId xmlns:p14="http://schemas.microsoft.com/office/powerpoint/2010/main" val="1356687662"/>
      </p:ext>
    </p:extLst>
  </p:cSld>
  <p:clrMapOvr>
    <a:masterClrMapping/>
  </p:clrMapOvr>
  <mc:AlternateContent xmlns:mc="http://schemas.openxmlformats.org/markup-compatibility/2006" xmlns:p14="http://schemas.microsoft.com/office/powerpoint/2010/main">
    <mc:Choice Requires="p14">
      <p:transition spd="slow" p14:dur="2000" advTm="169168"/>
    </mc:Choice>
    <mc:Fallback xmlns="">
      <p:transition spd="slow" advTm="16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75" fill="hold"/>
                                        <p:tgtEl>
                                          <p:spTgt spid="5"/>
                                        </p:tgtEl>
                                      </p:cBhvr>
                                    </p:cmd>
                                  </p:childTnLst>
                                </p:cTn>
                              </p:par>
                            </p:childTnLst>
                          </p:cTn>
                        </p:par>
                        <p:par>
                          <p:cTn id="7" fill="hold">
                            <p:stCondLst>
                              <p:cond delay="15975"/>
                            </p:stCondLst>
                            <p:childTnLst>
                              <p:par>
                                <p:cTn id="8" presetID="1" presetClass="mediacall" presetSubtype="0" fill="hold" nodeType="afterEffect">
                                  <p:stCondLst>
                                    <p:cond delay="0"/>
                                  </p:stCondLst>
                                  <p:childTnLst>
                                    <p:cmd type="call" cmd="playFrom(0.0)">
                                      <p:cBhvr>
                                        <p:cTn id="9" dur="11935" fill="hold"/>
                                        <p:tgtEl>
                                          <p:spTgt spid="6"/>
                                        </p:tgtEl>
                                      </p:cBhvr>
                                    </p:cmd>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27910"/>
                            </p:stCondLst>
                            <p:childTnLst>
                              <p:par>
                                <p:cTn id="14" presetID="1" presetClass="mediacall" presetSubtype="0" fill="hold" nodeType="afterEffect">
                                  <p:stCondLst>
                                    <p:cond delay="0"/>
                                  </p:stCondLst>
                                  <p:childTnLst>
                                    <p:cmd type="call" cmd="playFrom(0.0)">
                                      <p:cBhvr>
                                        <p:cTn id="15" dur="12909" fill="hold"/>
                                        <p:tgtEl>
                                          <p:spTgt spid="7"/>
                                        </p:tgtEl>
                                      </p:cBhvr>
                                    </p:cmd>
                                  </p:childTnLst>
                                </p:cTn>
                              </p:par>
                            </p:childTnLst>
                          </p:cTn>
                        </p:par>
                        <p:par>
                          <p:cTn id="16" fill="hold">
                            <p:stCondLst>
                              <p:cond delay="40819"/>
                            </p:stCondLst>
                            <p:childTnLst>
                              <p:par>
                                <p:cTn id="17" presetID="1" presetClass="mediacall" presetSubtype="0" fill="hold" nodeType="afterEffect">
                                  <p:stCondLst>
                                    <p:cond delay="0"/>
                                  </p:stCondLst>
                                  <p:childTnLst>
                                    <p:cmd type="call" cmd="playFrom(0.0)">
                                      <p:cBhvr>
                                        <p:cTn id="18" dur="16021" fill="hold"/>
                                        <p:tgtEl>
                                          <p:spTgt spid="8"/>
                                        </p:tgtEl>
                                      </p:cBhvr>
                                    </p:cmd>
                                  </p:childTnLst>
                                </p:cTn>
                              </p:par>
                              <p:par>
                                <p:cTn id="19" presetID="10" presetClass="entr" presetSubtype="0" fill="hold" grpId="0" nodeType="withEffect">
                                  <p:stCondLst>
                                    <p:cond delay="100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childTnLst>
                          </p:cTn>
                        </p:par>
                        <p:par>
                          <p:cTn id="22" fill="hold">
                            <p:stCondLst>
                              <p:cond delay="56840"/>
                            </p:stCondLst>
                            <p:childTnLst>
                              <p:par>
                                <p:cTn id="23" presetID="1" presetClass="mediacall" presetSubtype="0" fill="hold" nodeType="afterEffect">
                                  <p:stCondLst>
                                    <p:cond delay="0"/>
                                  </p:stCondLst>
                                  <p:childTnLst>
                                    <p:cmd type="call" cmd="playFrom(0.0)">
                                      <p:cBhvr>
                                        <p:cTn id="24" dur="24102" fill="hold"/>
                                        <p:tgtEl>
                                          <p:spTgt spid="9"/>
                                        </p:tgtEl>
                                      </p:cBhvr>
                                    </p:cmd>
                                  </p:childTnLst>
                                </p:cTn>
                              </p:par>
                              <p:par>
                                <p:cTn id="25" presetID="10" presetClass="entr" presetSubtype="0" fill="hold" grpId="0" nodeType="withEffect">
                                  <p:stCondLst>
                                    <p:cond delay="100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par>
                          <p:cTn id="28" fill="hold">
                            <p:stCondLst>
                              <p:cond delay="80942"/>
                            </p:stCondLst>
                            <p:childTnLst>
                              <p:par>
                                <p:cTn id="29" presetID="1" presetClass="mediacall" presetSubtype="0" fill="hold" nodeType="afterEffect">
                                  <p:stCondLst>
                                    <p:cond delay="0"/>
                                  </p:stCondLst>
                                  <p:childTnLst>
                                    <p:cmd type="call" cmd="playFrom(0.0)">
                                      <p:cBhvr>
                                        <p:cTn id="30" dur="19597" fill="hold"/>
                                        <p:tgtEl>
                                          <p:spTgt spid="10"/>
                                        </p:tgtEl>
                                      </p:cBhvr>
                                    </p:cmd>
                                  </p:childTnLst>
                                </p:cTn>
                              </p:par>
                              <p:par>
                                <p:cTn id="31" presetID="10" presetClass="entr" presetSubtype="0" fill="hold" grpId="0" nodeType="withEffect">
                                  <p:stCondLst>
                                    <p:cond delay="100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par>
                          <p:cTn id="34" fill="hold">
                            <p:stCondLst>
                              <p:cond delay="100539"/>
                            </p:stCondLst>
                            <p:childTnLst>
                              <p:par>
                                <p:cTn id="35" presetID="1" presetClass="mediacall" presetSubtype="0" fill="hold" nodeType="afterEffect">
                                  <p:stCondLst>
                                    <p:cond delay="0"/>
                                  </p:stCondLst>
                                  <p:childTnLst>
                                    <p:cmd type="call" cmd="playFrom(0.0)">
                                      <p:cBhvr>
                                        <p:cTn id="36" dur="18111" fill="hold"/>
                                        <p:tgtEl>
                                          <p:spTgt spid="11"/>
                                        </p:tgtEl>
                                      </p:cBhvr>
                                    </p:cmd>
                                  </p:childTnLst>
                                </p:cTn>
                              </p:par>
                            </p:childTnLst>
                          </p:cTn>
                        </p:par>
                        <p:par>
                          <p:cTn id="37" fill="hold">
                            <p:stCondLst>
                              <p:cond delay="118650"/>
                            </p:stCondLst>
                            <p:childTnLst>
                              <p:par>
                                <p:cTn id="38" presetID="1" presetClass="mediacall" presetSubtype="0" fill="hold" nodeType="afterEffect">
                                  <p:stCondLst>
                                    <p:cond delay="0"/>
                                  </p:stCondLst>
                                  <p:childTnLst>
                                    <p:cmd type="call" cmd="playFrom(0.0)">
                                      <p:cBhvr>
                                        <p:cTn id="39" dur="11006" fill="hold"/>
                                        <p:tgtEl>
                                          <p:spTgt spid="12"/>
                                        </p:tgtEl>
                                      </p:cBhvr>
                                    </p:cmd>
                                  </p:childTnLst>
                                </p:cTn>
                              </p:par>
                              <p:par>
                                <p:cTn id="40" presetID="10" presetClass="entr" presetSubtype="0" fill="hold" grpId="0" nodeType="withEffect">
                                  <p:stCondLst>
                                    <p:cond delay="100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par>
                          <p:cTn id="43" fill="hold">
                            <p:stCondLst>
                              <p:cond delay="129656"/>
                            </p:stCondLst>
                            <p:childTnLst>
                              <p:par>
                                <p:cTn id="44" presetID="1" presetClass="mediacall" presetSubtype="0" fill="hold" nodeType="afterEffect">
                                  <p:stCondLst>
                                    <p:cond delay="0"/>
                                  </p:stCondLst>
                                  <p:childTnLst>
                                    <p:cmd type="call" cmd="playFrom(0.0)">
                                      <p:cBhvr>
                                        <p:cTn id="45" dur="22198" fill="hold"/>
                                        <p:tgtEl>
                                          <p:spTgt spid="13"/>
                                        </p:tgtEl>
                                      </p:cBhvr>
                                    </p:cmd>
                                  </p:childTnLst>
                                </p:cTn>
                              </p:par>
                            </p:childTnLst>
                          </p:cTn>
                        </p:par>
                        <p:par>
                          <p:cTn id="46" fill="hold">
                            <p:stCondLst>
                              <p:cond delay="151854"/>
                            </p:stCondLst>
                            <p:childTnLst>
                              <p:par>
                                <p:cTn id="47" presetID="1" presetClass="mediacall" presetSubtype="0" fill="hold" nodeType="afterEffect">
                                  <p:stCondLst>
                                    <p:cond delay="0"/>
                                  </p:stCondLst>
                                  <p:childTnLst>
                                    <p:cmd type="call" cmd="playFrom(0.0)">
                                      <p:cBhvr>
                                        <p:cTn id="48" dur="15836" fill="hold"/>
                                        <p:tgtEl>
                                          <p:spTgt spid="14"/>
                                        </p:tgtEl>
                                      </p:cBhvr>
                                    </p:cmd>
                                  </p:childTnLst>
                                </p:cTn>
                              </p:par>
                              <p:par>
                                <p:cTn id="49" presetID="10" presetClass="entr" presetSubtype="0" fill="hold" grpId="0" nodeType="withEffect">
                                  <p:stCondLst>
                                    <p:cond delay="100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6"/>
                </p:tgtEl>
              </p:cMediaNode>
            </p:audio>
            <p:audio>
              <p:cMediaNode vol="80000">
                <p:cTn id="53" fill="hold" display="0">
                  <p:stCondLst>
                    <p:cond delay="indefinite"/>
                  </p:stCondLst>
                  <p:endCondLst>
                    <p:cond evt="onStopAudio" delay="0">
                      <p:tgtEl>
                        <p:sldTgt/>
                      </p:tgtEl>
                    </p:cond>
                  </p:endCondLst>
                </p:cTn>
                <p:tgtEl>
                  <p:spTgt spid="7"/>
                </p:tgtEl>
              </p:cMediaNode>
            </p:audio>
            <p:audio>
              <p:cMediaNode vol="8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audio>
              <p:cMediaNode vol="80000">
                <p:cTn id="56" fill="hold" display="0">
                  <p:stCondLst>
                    <p:cond delay="indefinite"/>
                  </p:stCondLst>
                  <p:endCondLst>
                    <p:cond evt="onStopAudio" delay="0">
                      <p:tgtEl>
                        <p:sldTgt/>
                      </p:tgtEl>
                    </p:cond>
                  </p:endCondLst>
                </p:cTn>
                <p:tgtEl>
                  <p:spTgt spid="10"/>
                </p:tgtEl>
              </p:cMediaNode>
            </p:audio>
            <p:audio>
              <p:cMediaNode vol="80000">
                <p:cTn id="57" fill="hold" display="0">
                  <p:stCondLst>
                    <p:cond delay="indefinite"/>
                  </p:stCondLst>
                  <p:endCondLst>
                    <p:cond evt="onStopAudio" delay="0">
                      <p:tgtEl>
                        <p:sldTgt/>
                      </p:tgtEl>
                    </p:cond>
                  </p:endCondLst>
                </p:cTn>
                <p:tgtEl>
                  <p:spTgt spid="11"/>
                </p:tgtEl>
              </p:cMediaNode>
            </p:audio>
            <p:audio>
              <p:cMediaNode vol="80000">
                <p:cTn id="58" fill="hold" display="0">
                  <p:stCondLst>
                    <p:cond delay="indefinite"/>
                  </p:stCondLst>
                  <p:endCondLst>
                    <p:cond evt="onStopAudio" delay="0">
                      <p:tgtEl>
                        <p:sldTgt/>
                      </p:tgtEl>
                    </p:cond>
                  </p:endCondLst>
                </p:cTn>
                <p:tgtEl>
                  <p:spTgt spid="12"/>
                </p:tgtEl>
              </p:cMediaNode>
            </p:audio>
            <p:audio>
              <p:cMediaNode vol="80000">
                <p:cTn id="59" fill="hold" display="0">
                  <p:stCondLst>
                    <p:cond delay="indefinite"/>
                  </p:stCondLst>
                  <p:endCondLst>
                    <p:cond evt="onStopAudio" delay="0">
                      <p:tgtEl>
                        <p:sldTgt/>
                      </p:tgtEl>
                    </p:cond>
                  </p:endCondLst>
                </p:cTn>
                <p:tgtEl>
                  <p:spTgt spid="13"/>
                </p:tgtEl>
              </p:cMediaNode>
            </p:audio>
            <p:audio>
              <p:cMediaNode vol="80000">
                <p:cTn id="60" fill="hold" display="0">
                  <p:stCondLst>
                    <p:cond delay="indefinite"/>
                  </p:stCondLst>
                  <p:endCondLst>
                    <p:cond evt="onStopAudio" delay="0">
                      <p:tgtEl>
                        <p:sldTgt/>
                      </p:tgtEl>
                    </p:cond>
                  </p:endCondLst>
                </p:cTn>
                <p:tgtEl>
                  <p:spTgt spid="14"/>
                </p:tgtEl>
              </p:cMediaNode>
            </p:audio>
            <p:audio>
              <p:cMediaNode vol="80000">
                <p:cTn id="61" fill="hold" display="0">
                  <p:stCondLst>
                    <p:cond delay="indefinite"/>
                  </p:stCondLst>
                  <p:endCondLst>
                    <p:cond evt="onStopAudio" delay="0">
                      <p:tgtEl>
                        <p:sldTgt/>
                      </p:tgtEl>
                    </p:cond>
                  </p:endCondLst>
                </p:cTn>
                <p:tgtEl>
                  <p:spTgt spid="5"/>
                </p:tgtEl>
              </p:cMediaNode>
            </p:audio>
          </p:childTnLst>
        </p:cTn>
      </p:par>
    </p:tnLst>
    <p:bldLst>
      <p:bldP spid="3" grpId="0" uiExpand="1" build="p" bldLvl="2"/>
      <p:bldP spid="4" grpId="0" animBg="1"/>
    </p:bldLst>
  </p:timing>
  <p:extLst>
    <p:ext uri="{E180D4A7-C9FB-4DFB-919C-405C955672EB}">
      <p14:showEvtLst xmlns:p14="http://schemas.microsoft.com/office/powerpoint/2010/main">
        <p14:playEvt time="0" objId="5"/>
        <p14:playEvt time="15975" objId="6"/>
        <p14:stopEvt time="16090" objId="5"/>
        <p14:playEvt time="27911" objId="7"/>
        <p14:stopEvt time="27951" objId="6"/>
        <p14:playEvt time="40819" objId="8"/>
        <p14:stopEvt time="40864" objId="7"/>
        <p14:playEvt time="56840" objId="9"/>
        <p14:stopEvt time="56896" objId="8"/>
        <p14:playEvt time="80943" objId="10"/>
        <p14:stopEvt time="80998" objId="9"/>
        <p14:playEvt time="100540" objId="11"/>
        <p14:stopEvt time="100594" objId="10"/>
        <p14:playEvt time="118651" objId="12"/>
        <p14:stopEvt time="118708" objId="11"/>
        <p14:playEvt time="129657" objId="13"/>
        <p14:stopEvt time="129712" objId="12"/>
        <p14:playEvt time="151855" objId="14"/>
        <p14:stopEvt time="151904" objId="13"/>
        <p14:stopEvt time="167731" objId="1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60648"/>
            <a:ext cx="8229600" cy="1143000"/>
          </a:xfrm>
        </p:spPr>
        <p:txBody>
          <a:bodyPr>
            <a:noAutofit/>
          </a:bodyPr>
          <a:lstStyle/>
          <a:p>
            <a:pPr>
              <a:lnSpc>
                <a:spcPts val="4800"/>
              </a:lnSpc>
            </a:pPr>
            <a:r>
              <a:rPr lang="ja-JP" altLang="en-US" sz="3600" dirty="0">
                <a:solidFill>
                  <a:srgbClr val="FF0000"/>
                </a:solidFill>
              </a:rPr>
              <a:t>職域をベースと</a:t>
            </a:r>
            <a:r>
              <a:rPr lang="ja-JP" altLang="en-US" sz="3600" dirty="0" smtClean="0">
                <a:solidFill>
                  <a:srgbClr val="FF0000"/>
                </a:solidFill>
              </a:rPr>
              <a:t>したＳＣの</a:t>
            </a:r>
            <a:r>
              <a:rPr lang="ja-JP" altLang="en-US" sz="3600" dirty="0">
                <a:solidFill>
                  <a:srgbClr val="FF0000"/>
                </a:solidFill>
              </a:rPr>
              <a:t>活用</a:t>
            </a:r>
            <a:r>
              <a:rPr lang="ja-JP" altLang="en-US" sz="3600" dirty="0" smtClean="0">
                <a:solidFill>
                  <a:srgbClr val="FF0000"/>
                </a:solidFill>
              </a:rPr>
              <a:t>事例（２）</a:t>
            </a:r>
            <a:r>
              <a:rPr lang="en-US" altLang="ja-JP" sz="3200" dirty="0" smtClean="0">
                <a:solidFill>
                  <a:srgbClr val="FF0000"/>
                </a:solidFill>
              </a:rPr>
              <a:t/>
            </a:r>
            <a:br>
              <a:rPr lang="en-US" altLang="ja-JP" sz="3200" dirty="0" smtClean="0">
                <a:solidFill>
                  <a:srgbClr val="FF0000"/>
                </a:solidFill>
              </a:rPr>
            </a:br>
            <a:r>
              <a:rPr lang="ja-JP" altLang="en-US" sz="3200" dirty="0" smtClean="0">
                <a:solidFill>
                  <a:srgbClr val="FF33CC"/>
                </a:solidFill>
                <a:effectLst>
                  <a:outerShdw blurRad="38100" dist="38100" dir="2700000" algn="tl">
                    <a:srgbClr val="000000">
                      <a:alpha val="43137"/>
                    </a:srgbClr>
                  </a:outerShdw>
                </a:effectLst>
              </a:rPr>
              <a:t>（中心業務の活動）</a:t>
            </a:r>
            <a:endParaRPr kumimoji="1" lang="ja-JP" altLang="en-US" sz="3200" dirty="0">
              <a:solidFill>
                <a:srgbClr val="FF33CC"/>
              </a:solidFill>
              <a:effectLst>
                <a:outerShdw blurRad="38100" dist="38100" dir="2700000" algn="tl">
                  <a:srgbClr val="000000">
                    <a:alpha val="43137"/>
                  </a:srgbClr>
                </a:outerShdw>
              </a:effectLst>
            </a:endParaRPr>
          </a:p>
        </p:txBody>
      </p:sp>
      <p:sp>
        <p:nvSpPr>
          <p:cNvPr id="3" name="コンテンツ プレースホルダー 2"/>
          <p:cNvSpPr>
            <a:spLocks noGrp="1"/>
          </p:cNvSpPr>
          <p:nvPr>
            <p:ph idx="1"/>
          </p:nvPr>
        </p:nvSpPr>
        <p:spPr>
          <a:xfrm>
            <a:off x="179512" y="1556792"/>
            <a:ext cx="8856984" cy="5256584"/>
          </a:xfrm>
        </p:spPr>
        <p:txBody>
          <a:bodyPr>
            <a:noAutofit/>
          </a:bodyPr>
          <a:lstStyle/>
          <a:p>
            <a:pPr lvl="1">
              <a:lnSpc>
                <a:spcPts val="3600"/>
              </a:lnSpc>
              <a:buFont typeface="Arial" panose="020B0604020202020204" pitchFamily="34" charset="0"/>
              <a:buChar char="•"/>
            </a:pPr>
            <a:r>
              <a:rPr lang="ja-JP" altLang="en-US" dirty="0" smtClean="0">
                <a:solidFill>
                  <a:srgbClr val="0000FF"/>
                </a:solidFill>
              </a:rPr>
              <a:t>コミュニティービジネス，シルバー人材センター</a:t>
            </a:r>
            <a:endParaRPr lang="en-US" altLang="ja-JP" dirty="0" smtClean="0">
              <a:solidFill>
                <a:srgbClr val="0000FF"/>
              </a:solidFill>
            </a:endParaRPr>
          </a:p>
          <a:p>
            <a:pPr lvl="1">
              <a:lnSpc>
                <a:spcPts val="3600"/>
              </a:lnSpc>
              <a:buFont typeface="Arial" panose="020B0604020202020204" pitchFamily="34" charset="0"/>
              <a:buChar char="•"/>
            </a:pPr>
            <a:r>
              <a:rPr lang="ja-JP" altLang="en-US" dirty="0" smtClean="0">
                <a:solidFill>
                  <a:srgbClr val="0000FF"/>
                </a:solidFill>
              </a:rPr>
              <a:t>健康弁当の販売，スポーツジム</a:t>
            </a:r>
            <a:endParaRPr lang="en-US" altLang="ja-JP" dirty="0" smtClean="0">
              <a:solidFill>
                <a:srgbClr val="0000FF"/>
              </a:solidFill>
            </a:endParaRPr>
          </a:p>
          <a:p>
            <a:pPr lvl="1">
              <a:lnSpc>
                <a:spcPts val="3600"/>
              </a:lnSpc>
              <a:buFont typeface="Arial" panose="020B0604020202020204" pitchFamily="34" charset="0"/>
              <a:buChar char="•"/>
            </a:pPr>
            <a:r>
              <a:rPr lang="ja-JP" altLang="en-US" dirty="0" smtClean="0">
                <a:solidFill>
                  <a:srgbClr val="0000FF"/>
                </a:solidFill>
              </a:rPr>
              <a:t>個別配達や見守り</a:t>
            </a:r>
            <a:r>
              <a:rPr lang="ja-JP" altLang="en-US" dirty="0" smtClean="0">
                <a:solidFill>
                  <a:srgbClr val="FF33CC"/>
                </a:solidFill>
              </a:rPr>
              <a:t>（買い物支援，新聞，乳酸飲料等）</a:t>
            </a:r>
            <a:endParaRPr lang="en-US" altLang="ja-JP" dirty="0" smtClean="0">
              <a:solidFill>
                <a:srgbClr val="FF33CC"/>
              </a:solidFill>
            </a:endParaRPr>
          </a:p>
          <a:p>
            <a:pPr lvl="1">
              <a:lnSpc>
                <a:spcPts val="3600"/>
              </a:lnSpc>
              <a:buFont typeface="Arial" panose="020B0604020202020204" pitchFamily="34" charset="0"/>
              <a:buChar char="•"/>
            </a:pPr>
            <a:r>
              <a:rPr lang="ja-JP" altLang="en-US" dirty="0" smtClean="0">
                <a:solidFill>
                  <a:srgbClr val="0000FF"/>
                </a:solidFill>
              </a:rPr>
              <a:t>自治体による啓発への協力</a:t>
            </a:r>
            <a:r>
              <a:rPr lang="ja-JP" altLang="en-US" dirty="0" smtClean="0">
                <a:solidFill>
                  <a:srgbClr val="FF33CC"/>
                </a:solidFill>
              </a:rPr>
              <a:t>（スーパーやコンビニ）</a:t>
            </a:r>
            <a:r>
              <a:rPr lang="en-US" altLang="ja-JP" dirty="0" smtClean="0">
                <a:solidFill>
                  <a:srgbClr val="FF33CC"/>
                </a:solidFill>
              </a:rPr>
              <a:t/>
            </a:r>
            <a:br>
              <a:rPr lang="en-US" altLang="ja-JP" dirty="0" smtClean="0">
                <a:solidFill>
                  <a:srgbClr val="FF33CC"/>
                </a:solidFill>
              </a:rPr>
            </a:br>
            <a:r>
              <a:rPr lang="ja-JP" altLang="en-US" dirty="0" smtClean="0">
                <a:solidFill>
                  <a:srgbClr val="FF33CC"/>
                </a:solidFill>
              </a:rPr>
              <a:t>　　　「野菜をもう一品！」</a:t>
            </a:r>
            <a:endParaRPr lang="en-US" altLang="ja-JP" dirty="0" smtClean="0">
              <a:solidFill>
                <a:srgbClr val="FF33CC"/>
              </a:solidFill>
            </a:endParaRPr>
          </a:p>
          <a:p>
            <a:pPr lvl="1">
              <a:lnSpc>
                <a:spcPts val="3600"/>
              </a:lnSpc>
              <a:buFont typeface="Arial" panose="020B0604020202020204" pitchFamily="34" charset="0"/>
              <a:buChar char="•"/>
            </a:pPr>
            <a:r>
              <a:rPr lang="ja-JP" altLang="en-US" dirty="0" smtClean="0">
                <a:solidFill>
                  <a:srgbClr val="0000FF"/>
                </a:solidFill>
              </a:rPr>
              <a:t>健康マイレージ事業などへの協賛</a:t>
            </a:r>
            <a:endParaRPr lang="en-US" altLang="ja-JP" dirty="0" smtClean="0">
              <a:solidFill>
                <a:srgbClr val="0000FF"/>
              </a:solidFill>
            </a:endParaRPr>
          </a:p>
          <a:p>
            <a:pPr lvl="1">
              <a:lnSpc>
                <a:spcPts val="3600"/>
              </a:lnSpc>
              <a:buFont typeface="Arial" panose="020B0604020202020204" pitchFamily="34" charset="0"/>
              <a:buChar char="•"/>
            </a:pPr>
            <a:r>
              <a:rPr lang="ja-JP" altLang="en-US" dirty="0" smtClean="0">
                <a:solidFill>
                  <a:srgbClr val="0000FF"/>
                </a:solidFill>
              </a:rPr>
              <a:t>がん予防としての企業協賛</a:t>
            </a:r>
            <a:r>
              <a:rPr lang="ja-JP" altLang="en-US" dirty="0" smtClean="0">
                <a:solidFill>
                  <a:srgbClr val="FF33CC"/>
                </a:solidFill>
              </a:rPr>
              <a:t>（保険，銀行，製薬）</a:t>
            </a:r>
            <a:endParaRPr lang="en-US" altLang="ja-JP" dirty="0" smtClean="0">
              <a:solidFill>
                <a:srgbClr val="FF33CC"/>
              </a:solidFill>
            </a:endParaRPr>
          </a:p>
          <a:p>
            <a:pPr lvl="1">
              <a:lnSpc>
                <a:spcPts val="3600"/>
              </a:lnSpc>
              <a:buFont typeface="Arial" panose="020B0604020202020204" pitchFamily="34" charset="0"/>
              <a:buChar char="•"/>
            </a:pPr>
            <a:r>
              <a:rPr lang="ja-JP" altLang="en-US" dirty="0" smtClean="0">
                <a:solidFill>
                  <a:srgbClr val="0000FF"/>
                </a:solidFill>
              </a:rPr>
              <a:t>企業主催</a:t>
            </a:r>
            <a:r>
              <a:rPr lang="ja-JP" altLang="en-US" dirty="0">
                <a:solidFill>
                  <a:srgbClr val="0000FF"/>
                </a:solidFill>
              </a:rPr>
              <a:t>イベントへの健康ブースの</a:t>
            </a:r>
            <a:r>
              <a:rPr lang="ja-JP" altLang="en-US" dirty="0" smtClean="0">
                <a:solidFill>
                  <a:srgbClr val="0000FF"/>
                </a:solidFill>
              </a:rPr>
              <a:t>出店</a:t>
            </a:r>
            <a:endParaRPr lang="en-US" altLang="ja-JP" dirty="0" smtClean="0">
              <a:solidFill>
                <a:srgbClr val="0000FF"/>
              </a:solidFill>
            </a:endParaRPr>
          </a:p>
          <a:p>
            <a:pPr marL="457200" lvl="1" indent="0">
              <a:lnSpc>
                <a:spcPts val="3600"/>
              </a:lnSpc>
              <a:buNone/>
            </a:pPr>
            <a:r>
              <a:rPr lang="ja-JP" altLang="en-US" dirty="0">
                <a:solidFill>
                  <a:srgbClr val="0000FF"/>
                </a:solidFill>
              </a:rPr>
              <a:t>　</a:t>
            </a:r>
            <a:r>
              <a:rPr lang="ja-JP" altLang="en-US" dirty="0" smtClean="0">
                <a:solidFill>
                  <a:srgbClr val="0000FF"/>
                </a:solidFill>
              </a:rPr>
              <a:t>逆に，健康・食育イベントへの企業ブースの出店</a:t>
            </a:r>
            <a:endParaRPr lang="en-US" altLang="ja-JP" dirty="0">
              <a:solidFill>
                <a:srgbClr val="0000FF"/>
              </a:solidFill>
            </a:endParaRPr>
          </a:p>
        </p:txBody>
      </p:sp>
      <p:pic>
        <p:nvPicPr>
          <p:cNvPr id="5" name="6-9-2.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8656532" y="6459010"/>
            <a:ext cx="487363" cy="487363"/>
          </a:xfrm>
          <a:prstGeom prst="rect">
            <a:avLst/>
          </a:prstGeom>
        </p:spPr>
      </p:pic>
      <p:pic>
        <p:nvPicPr>
          <p:cNvPr id="6" name="6-9-3.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8656532" y="6459010"/>
            <a:ext cx="487363" cy="487363"/>
          </a:xfrm>
          <a:prstGeom prst="rect">
            <a:avLst/>
          </a:prstGeom>
        </p:spPr>
      </p:pic>
      <p:pic>
        <p:nvPicPr>
          <p:cNvPr id="7" name="6-9-4.wm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8656532" y="6459010"/>
            <a:ext cx="487363" cy="487363"/>
          </a:xfrm>
          <a:prstGeom prst="rect">
            <a:avLst/>
          </a:prstGeom>
        </p:spPr>
      </p:pic>
      <p:pic>
        <p:nvPicPr>
          <p:cNvPr id="8" name="6-9-5.wm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8656532" y="6459010"/>
            <a:ext cx="487363" cy="487363"/>
          </a:xfrm>
          <a:prstGeom prst="rect">
            <a:avLst/>
          </a:prstGeom>
        </p:spPr>
      </p:pic>
      <p:pic>
        <p:nvPicPr>
          <p:cNvPr id="9" name="6-9-6.wm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8656532" y="6459010"/>
            <a:ext cx="487363" cy="487363"/>
          </a:xfrm>
          <a:prstGeom prst="rect">
            <a:avLst/>
          </a:prstGeom>
        </p:spPr>
      </p:pic>
      <p:pic>
        <p:nvPicPr>
          <p:cNvPr id="10" name="6-9-7.wma">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8656532" y="6459010"/>
            <a:ext cx="487363" cy="487363"/>
          </a:xfrm>
          <a:prstGeom prst="rect">
            <a:avLst/>
          </a:prstGeom>
        </p:spPr>
      </p:pic>
      <p:pic>
        <p:nvPicPr>
          <p:cNvPr id="11" name="6-9-8.wm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9"/>
          <a:stretch>
            <a:fillRect/>
          </a:stretch>
        </p:blipFill>
        <p:spPr>
          <a:xfrm>
            <a:off x="8656532" y="6459010"/>
            <a:ext cx="487363" cy="487363"/>
          </a:xfrm>
          <a:prstGeom prst="rect">
            <a:avLst/>
          </a:prstGeom>
        </p:spPr>
      </p:pic>
      <p:pic>
        <p:nvPicPr>
          <p:cNvPr id="12" name="6-9-9.wma">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9"/>
          <a:stretch>
            <a:fillRect/>
          </a:stretch>
        </p:blipFill>
        <p:spPr>
          <a:xfrm>
            <a:off x="8656532" y="6459010"/>
            <a:ext cx="487363" cy="487363"/>
          </a:xfrm>
          <a:prstGeom prst="rect">
            <a:avLst/>
          </a:prstGeom>
        </p:spPr>
      </p:pic>
      <p:pic>
        <p:nvPicPr>
          <p:cNvPr id="13" name="6-9-10.wma">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9"/>
          <a:stretch>
            <a:fillRect/>
          </a:stretch>
        </p:blipFill>
        <p:spPr>
          <a:xfrm>
            <a:off x="8656532" y="6459010"/>
            <a:ext cx="487363" cy="487363"/>
          </a:xfrm>
          <a:prstGeom prst="rect">
            <a:avLst/>
          </a:prstGeom>
        </p:spPr>
      </p:pic>
      <p:pic>
        <p:nvPicPr>
          <p:cNvPr id="14" name="6-9-11.wma">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9"/>
          <a:stretch>
            <a:fillRect/>
          </a:stretch>
        </p:blipFill>
        <p:spPr>
          <a:xfrm>
            <a:off x="8656532" y="6459010"/>
            <a:ext cx="487363" cy="487363"/>
          </a:xfrm>
          <a:prstGeom prst="rect">
            <a:avLst/>
          </a:prstGeom>
        </p:spPr>
      </p:pic>
      <p:pic>
        <p:nvPicPr>
          <p:cNvPr id="4" name="【再】6-9-1.wma">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0"/>
          <a:stretch>
            <a:fillRect/>
          </a:stretch>
        </p:blipFill>
        <p:spPr>
          <a:xfrm>
            <a:off x="8595413" y="6397891"/>
            <a:ext cx="609600" cy="609600"/>
          </a:xfrm>
          <a:prstGeom prst="rect">
            <a:avLst/>
          </a:prstGeom>
        </p:spPr>
      </p:pic>
      <p:pic>
        <p:nvPicPr>
          <p:cNvPr id="15" name="【再】6-9-9.wma">
            <a:hlinkClick r:id="" action="ppaction://media"/>
          </p:cNvPr>
          <p:cNvPicPr>
            <a:picLocks noChangeAspect="1"/>
          </p:cNvPicPr>
          <p:nvPr>
            <a:audioFile r:link="rId24"/>
            <p:extLst>
              <p:ext uri="{DAA4B4D4-6D71-4841-9C94-3DE7FCFB9230}">
                <p14:media xmlns:p14="http://schemas.microsoft.com/office/powerpoint/2010/main" r:embed="rId23"/>
              </p:ext>
            </p:extLst>
          </p:nvPr>
        </p:nvPicPr>
        <p:blipFill>
          <a:blip r:embed="rId31"/>
          <a:stretch>
            <a:fillRect/>
          </a:stretch>
        </p:blipFill>
        <p:spPr>
          <a:xfrm>
            <a:off x="8595413" y="6397891"/>
            <a:ext cx="609600" cy="609600"/>
          </a:xfrm>
          <a:prstGeom prst="rect">
            <a:avLst/>
          </a:prstGeom>
        </p:spPr>
      </p:pic>
      <p:pic>
        <p:nvPicPr>
          <p:cNvPr id="16" name="【再】6-9-10.wma">
            <a:hlinkClick r:id="" action="ppaction://media"/>
          </p:cNvPr>
          <p:cNvPicPr>
            <a:picLocks noChangeAspect="1"/>
          </p:cNvPicPr>
          <p:nvPr>
            <a:audioFile r:link="rId26"/>
            <p:extLst>
              <p:ext uri="{DAA4B4D4-6D71-4841-9C94-3DE7FCFB9230}">
                <p14:media xmlns:p14="http://schemas.microsoft.com/office/powerpoint/2010/main" r:embed="rId25"/>
              </p:ext>
            </p:extLst>
          </p:nvPr>
        </p:nvPicPr>
        <p:blipFill>
          <a:blip r:embed="rId30"/>
          <a:stretch>
            <a:fillRect/>
          </a:stretch>
        </p:blipFill>
        <p:spPr>
          <a:xfrm>
            <a:off x="8595413" y="6397891"/>
            <a:ext cx="609600" cy="609600"/>
          </a:xfrm>
          <a:prstGeom prst="rect">
            <a:avLst/>
          </a:prstGeom>
        </p:spPr>
      </p:pic>
    </p:spTree>
    <p:extLst>
      <p:ext uri="{BB962C8B-B14F-4D97-AF65-F5344CB8AC3E}">
        <p14:creationId xmlns:p14="http://schemas.microsoft.com/office/powerpoint/2010/main" val="1322768851"/>
      </p:ext>
    </p:extLst>
  </p:cSld>
  <p:clrMapOvr>
    <a:masterClrMapping/>
  </p:clrMapOvr>
  <mc:AlternateContent xmlns:mc="http://schemas.openxmlformats.org/markup-compatibility/2006" xmlns:p14="http://schemas.microsoft.com/office/powerpoint/2010/main">
    <mc:Choice Requires="p14">
      <p:transition spd="slow" p14:dur="2000" advTm="165909"/>
    </mc:Choice>
    <mc:Fallback xmlns="">
      <p:transition spd="slow" advTm="165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09" fill="hold"/>
                                        <p:tgtEl>
                                          <p:spTgt spid="4"/>
                                        </p:tgtEl>
                                      </p:cBhvr>
                                    </p:cmd>
                                  </p:childTnLst>
                                </p:cTn>
                              </p:par>
                            </p:childTnLst>
                          </p:cTn>
                        </p:par>
                        <p:par>
                          <p:cTn id="7" fill="hold">
                            <p:stCondLst>
                              <p:cond delay="7709"/>
                            </p:stCondLst>
                            <p:childTnLst>
                              <p:par>
                                <p:cTn id="8" presetID="1" presetClass="mediacall" presetSubtype="0" fill="hold" nodeType="afterEffect">
                                  <p:stCondLst>
                                    <p:cond delay="0"/>
                                  </p:stCondLst>
                                  <p:childTnLst>
                                    <p:cmd type="call" cmd="playFrom(0.0)">
                                      <p:cBhvr>
                                        <p:cTn id="9" dur="17229" fill="hold"/>
                                        <p:tgtEl>
                                          <p:spTgt spid="5"/>
                                        </p:tgtEl>
                                      </p:cBhvr>
                                    </p:cmd>
                                  </p:childTnLst>
                                </p:cTn>
                              </p:par>
                              <p:par>
                                <p:cTn id="10" presetID="10" presetClass="entr" presetSubtype="0" fill="hold" grpId="0" nodeType="withEffect">
                                  <p:stCondLst>
                                    <p:cond delay="10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24938"/>
                            </p:stCondLst>
                            <p:childTnLst>
                              <p:par>
                                <p:cTn id="14" presetID="1" presetClass="mediacall" presetSubtype="0" fill="hold" nodeType="afterEffect">
                                  <p:stCondLst>
                                    <p:cond delay="0"/>
                                  </p:stCondLst>
                                  <p:childTnLst>
                                    <p:cmd type="call" cmd="playFrom(0.0)">
                                      <p:cBhvr>
                                        <p:cTn id="15" dur="13421" fill="hold"/>
                                        <p:tgtEl>
                                          <p:spTgt spid="6"/>
                                        </p:tgtEl>
                                      </p:cBhvr>
                                    </p:cmd>
                                  </p:childTnLst>
                                </p:cTn>
                              </p:par>
                              <p:par>
                                <p:cTn id="16" presetID="10" presetClass="entr" presetSubtype="0" fill="hold" grpId="0" nodeType="withEffect">
                                  <p:stCondLst>
                                    <p:cond delay="10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38359"/>
                            </p:stCondLst>
                            <p:childTnLst>
                              <p:par>
                                <p:cTn id="20" presetID="1" presetClass="mediacall" presetSubtype="0" fill="hold" nodeType="afterEffect">
                                  <p:stCondLst>
                                    <p:cond delay="0"/>
                                  </p:stCondLst>
                                  <p:childTnLst>
                                    <p:cmd type="call" cmd="playFrom(0.0)">
                                      <p:cBhvr>
                                        <p:cTn id="21" dur="12492" fill="hold"/>
                                        <p:tgtEl>
                                          <p:spTgt spid="7"/>
                                        </p:tgtEl>
                                      </p:cBhvr>
                                    </p:cmd>
                                  </p:childTnLst>
                                </p:cTn>
                              </p:par>
                              <p:par>
                                <p:cTn id="22" presetID="10" presetClass="entr" presetSubtype="0" fill="hold" grpId="0" nodeType="withEffect">
                                  <p:stCondLst>
                                    <p:cond delay="100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par>
                          <p:cTn id="25" fill="hold">
                            <p:stCondLst>
                              <p:cond delay="50851"/>
                            </p:stCondLst>
                            <p:childTnLst>
                              <p:par>
                                <p:cTn id="26" presetID="1" presetClass="mediacall" presetSubtype="0" fill="hold" nodeType="afterEffect">
                                  <p:stCondLst>
                                    <p:cond delay="0"/>
                                  </p:stCondLst>
                                  <p:childTnLst>
                                    <p:cmd type="call" cmd="playFrom(0.0)">
                                      <p:cBhvr>
                                        <p:cTn id="27" dur="19411" fill="hold"/>
                                        <p:tgtEl>
                                          <p:spTgt spid="8"/>
                                        </p:tgtEl>
                                      </p:cBhvr>
                                    </p:cmd>
                                  </p:childTnLst>
                                </p:cTn>
                              </p:par>
                              <p:par>
                                <p:cTn id="28" presetID="10" presetClass="entr" presetSubtype="0" fill="hold" grpId="0" nodeType="withEffect">
                                  <p:stCondLst>
                                    <p:cond delay="10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childTnLst>
                          </p:cTn>
                        </p:par>
                        <p:par>
                          <p:cTn id="31" fill="hold">
                            <p:stCondLst>
                              <p:cond delay="70262"/>
                            </p:stCondLst>
                            <p:childTnLst>
                              <p:par>
                                <p:cTn id="32" presetID="1" presetClass="mediacall" presetSubtype="0" fill="hold" nodeType="afterEffect">
                                  <p:stCondLst>
                                    <p:cond delay="0"/>
                                  </p:stCondLst>
                                  <p:childTnLst>
                                    <p:cmd type="call" cmd="playFrom(0.0)">
                                      <p:cBhvr>
                                        <p:cTn id="33" dur="12631" fill="hold"/>
                                        <p:tgtEl>
                                          <p:spTgt spid="9"/>
                                        </p:tgtEl>
                                      </p:cBhvr>
                                    </p:cmd>
                                  </p:childTnLst>
                                </p:cTn>
                              </p:par>
                            </p:childTnLst>
                          </p:cTn>
                        </p:par>
                        <p:par>
                          <p:cTn id="34" fill="hold">
                            <p:stCondLst>
                              <p:cond delay="82893"/>
                            </p:stCondLst>
                            <p:childTnLst>
                              <p:par>
                                <p:cTn id="35" presetID="1" presetClass="mediacall" presetSubtype="0" fill="hold" nodeType="afterEffect">
                                  <p:stCondLst>
                                    <p:cond delay="0"/>
                                  </p:stCondLst>
                                  <p:childTnLst>
                                    <p:cmd type="call" cmd="playFrom(0.0)">
                                      <p:cBhvr>
                                        <p:cTn id="36" dur="22430" fill="hold"/>
                                        <p:tgtEl>
                                          <p:spTgt spid="10"/>
                                        </p:tgtEl>
                                      </p:cBhvr>
                                    </p:cmd>
                                  </p:childTnLst>
                                </p:cTn>
                              </p:par>
                              <p:par>
                                <p:cTn id="37" presetID="10" presetClass="entr" presetSubtype="0" fill="hold" grpId="0" nodeType="withEffect">
                                  <p:stCondLst>
                                    <p:cond delay="100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par>
                          <p:cTn id="40" fill="hold">
                            <p:stCondLst>
                              <p:cond delay="105323"/>
                            </p:stCondLst>
                            <p:childTnLst>
                              <p:par>
                                <p:cTn id="41" presetID="1" presetClass="mediacall" presetSubtype="0" fill="hold" nodeType="afterEffect">
                                  <p:stCondLst>
                                    <p:cond delay="0"/>
                                  </p:stCondLst>
                                  <p:childTnLst>
                                    <p:cmd type="call" cmd="playFrom(0.0)">
                                      <p:cBhvr>
                                        <p:cTn id="42" dur="10263" fill="hold"/>
                                        <p:tgtEl>
                                          <p:spTgt spid="11"/>
                                        </p:tgtEl>
                                      </p:cBhvr>
                                    </p:cmd>
                                  </p:childTnLst>
                                </p:cTn>
                              </p:par>
                              <p:par>
                                <p:cTn id="43" presetID="10" presetClass="entr" presetSubtype="0" fill="hold" grpId="0" nodeType="withEffect">
                                  <p:stCondLst>
                                    <p:cond delay="100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par>
                          <p:cTn id="46" fill="hold">
                            <p:stCondLst>
                              <p:cond delay="115586"/>
                            </p:stCondLst>
                            <p:childTnLst>
                              <p:par>
                                <p:cTn id="47" presetID="1" presetClass="mediacall" presetSubtype="0" fill="hold" nodeType="afterEffect">
                                  <p:stCondLst>
                                    <p:cond delay="0"/>
                                  </p:stCondLst>
                                  <p:childTnLst>
                                    <p:cmd type="call" cmd="playFrom(0.0)">
                                      <p:cBhvr>
                                        <p:cTn id="48" dur="17368" fill="hold"/>
                                        <p:tgtEl>
                                          <p:spTgt spid="15"/>
                                        </p:tgtEl>
                                      </p:cBhvr>
                                    </p:cmd>
                                  </p:childTnLst>
                                </p:cTn>
                              </p:par>
                              <p:par>
                                <p:cTn id="49" presetID="10" presetClass="entr" presetSubtype="0" fill="hold" grpId="0" nodeType="withEffect">
                                  <p:stCondLst>
                                    <p:cond delay="100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500"/>
                                        <p:tgtEl>
                                          <p:spTgt spid="3">
                                            <p:txEl>
                                              <p:pRg st="6" end="6"/>
                                            </p:txEl>
                                          </p:spTgt>
                                        </p:tgtEl>
                                      </p:cBhvr>
                                    </p:animEffect>
                                  </p:childTnLst>
                                </p:cTn>
                              </p:par>
                            </p:childTnLst>
                          </p:cTn>
                        </p:par>
                        <p:par>
                          <p:cTn id="52" fill="hold">
                            <p:stCondLst>
                              <p:cond delay="132954"/>
                            </p:stCondLst>
                            <p:childTnLst>
                              <p:par>
                                <p:cTn id="53" presetID="1" presetClass="mediacall" presetSubtype="0" fill="hold" nodeType="afterEffect">
                                  <p:stCondLst>
                                    <p:cond delay="0"/>
                                  </p:stCondLst>
                                  <p:childTnLst>
                                    <p:cmd type="call" cmd="playFrom(0.0)">
                                      <p:cBhvr>
                                        <p:cTn id="54" dur="20665" fill="hold"/>
                                        <p:tgtEl>
                                          <p:spTgt spid="16"/>
                                        </p:tgtEl>
                                      </p:cBhvr>
                                    </p:cmd>
                                  </p:childTnLst>
                                </p:cTn>
                              </p:par>
                              <p:par>
                                <p:cTn id="55" presetID="10" presetClass="entr" presetSubtype="0" fill="hold" grpId="0" nodeType="withEffect">
                                  <p:stCondLst>
                                    <p:cond delay="900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par>
                          <p:cTn id="58" fill="hold">
                            <p:stCondLst>
                              <p:cond delay="153619"/>
                            </p:stCondLst>
                            <p:childTnLst>
                              <p:par>
                                <p:cTn id="59" presetID="1" presetClass="mediacall" presetSubtype="0" fill="hold" nodeType="afterEffect">
                                  <p:stCondLst>
                                    <p:cond delay="0"/>
                                  </p:stCondLst>
                                  <p:childTnLst>
                                    <p:cmd type="call" cmd="playFrom(0.0)">
                                      <p:cBhvr>
                                        <p:cTn id="60" dur="1267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5"/>
                </p:tgtEl>
              </p:cMediaNode>
            </p:audio>
            <p:audio>
              <p:cMediaNode vol="80000">
                <p:cTn id="62" fill="hold" display="0">
                  <p:stCondLst>
                    <p:cond delay="indefinite"/>
                  </p:stCondLst>
                  <p:endCondLst>
                    <p:cond evt="onStopAudio" delay="0">
                      <p:tgtEl>
                        <p:sldTgt/>
                      </p:tgtEl>
                    </p:cond>
                  </p:endCondLst>
                </p:cTn>
                <p:tgtEl>
                  <p:spTgt spid="6"/>
                </p:tgtEl>
              </p:cMediaNode>
            </p:audio>
            <p:audio>
              <p:cMediaNode vol="80000">
                <p:cTn id="63" fill="hold" display="0">
                  <p:stCondLst>
                    <p:cond delay="indefinite"/>
                  </p:stCondLst>
                  <p:endCondLst>
                    <p:cond evt="onStopAudio" delay="0">
                      <p:tgtEl>
                        <p:sldTgt/>
                      </p:tgtEl>
                    </p:cond>
                  </p:endCondLst>
                </p:cTn>
                <p:tgtEl>
                  <p:spTgt spid="7"/>
                </p:tgtEl>
              </p:cMediaNode>
            </p:audio>
            <p:audio>
              <p:cMediaNode vol="80000">
                <p:cTn id="64" fill="hold" display="0">
                  <p:stCondLst>
                    <p:cond delay="indefinite"/>
                  </p:stCondLst>
                  <p:endCondLst>
                    <p:cond evt="onStopAudio" delay="0">
                      <p:tgtEl>
                        <p:sldTgt/>
                      </p:tgtEl>
                    </p:cond>
                  </p:endCondLst>
                </p:cTn>
                <p:tgtEl>
                  <p:spTgt spid="8"/>
                </p:tgtEl>
              </p:cMediaNode>
            </p:audio>
            <p:audio>
              <p:cMediaNode vol="80000">
                <p:cTn id="65" fill="hold" display="0">
                  <p:stCondLst>
                    <p:cond delay="indefinite"/>
                  </p:stCondLst>
                  <p:endCondLst>
                    <p:cond evt="onStopAudio" delay="0">
                      <p:tgtEl>
                        <p:sldTgt/>
                      </p:tgtEl>
                    </p:cond>
                  </p:endCondLst>
                </p:cTn>
                <p:tgtEl>
                  <p:spTgt spid="9"/>
                </p:tgtEl>
              </p:cMediaNode>
            </p:audio>
            <p:audio>
              <p:cMediaNode vol="80000">
                <p:cTn id="66" fill="hold" display="0">
                  <p:stCondLst>
                    <p:cond delay="indefinite"/>
                  </p:stCondLst>
                  <p:endCondLst>
                    <p:cond evt="onStopAudio" delay="0">
                      <p:tgtEl>
                        <p:sldTgt/>
                      </p:tgtEl>
                    </p:cond>
                  </p:endCondLst>
                </p:cTn>
                <p:tgtEl>
                  <p:spTgt spid="10"/>
                </p:tgtEl>
              </p:cMediaNode>
            </p:audio>
            <p:audio>
              <p:cMediaNode vol="80000">
                <p:cTn id="67" fill="hold" display="0">
                  <p:stCondLst>
                    <p:cond delay="indefinite"/>
                  </p:stCondLst>
                  <p:endCondLst>
                    <p:cond evt="onStopAudio" delay="0">
                      <p:tgtEl>
                        <p:sldTgt/>
                      </p:tgtEl>
                    </p:cond>
                  </p:endCondLst>
                </p:cTn>
                <p:tgtEl>
                  <p:spTgt spid="11"/>
                </p:tgtEl>
              </p:cMediaNode>
            </p:audio>
            <p:audio>
              <p:cMediaNode vol="80000">
                <p:cTn id="68" fill="hold" display="0">
                  <p:stCondLst>
                    <p:cond delay="indefinite"/>
                  </p:stCondLst>
                  <p:endCondLst>
                    <p:cond evt="onStopAudio" delay="0">
                      <p:tgtEl>
                        <p:sldTgt/>
                      </p:tgtEl>
                    </p:cond>
                  </p:endCondLst>
                </p:cTn>
                <p:tgtEl>
                  <p:spTgt spid="12"/>
                </p:tgtEl>
              </p:cMediaNode>
            </p:audio>
            <p:audio>
              <p:cMediaNode vol="80000">
                <p:cTn id="69" fill="hold" display="0">
                  <p:stCondLst>
                    <p:cond delay="indefinite"/>
                  </p:stCondLst>
                  <p:endCondLst>
                    <p:cond evt="onStopAudio" delay="0">
                      <p:tgtEl>
                        <p:sldTgt/>
                      </p:tgtEl>
                    </p:cond>
                  </p:endCondLst>
                </p:cTn>
                <p:tgtEl>
                  <p:spTgt spid="13"/>
                </p:tgtEl>
              </p:cMediaNode>
            </p:audio>
            <p:audio>
              <p:cMediaNode vol="80000">
                <p:cTn id="70" fill="hold" display="0">
                  <p:stCondLst>
                    <p:cond delay="indefinite"/>
                  </p:stCondLst>
                  <p:endCondLst>
                    <p:cond evt="onStopAudio" delay="0">
                      <p:tgtEl>
                        <p:sldTgt/>
                      </p:tgtEl>
                    </p:cond>
                  </p:endCondLst>
                </p:cTn>
                <p:tgtEl>
                  <p:spTgt spid="14"/>
                </p:tgtEl>
              </p:cMediaNode>
            </p:audio>
            <p:audio>
              <p:cMediaNode vol="80000">
                <p:cTn id="71" fill="hold" display="0">
                  <p:stCondLst>
                    <p:cond delay="indefinite"/>
                  </p:stCondLst>
                  <p:endCondLst>
                    <p:cond evt="onStopAudio" delay="0">
                      <p:tgtEl>
                        <p:sldTgt/>
                      </p:tgtEl>
                    </p:cond>
                  </p:endCondLst>
                </p:cTn>
                <p:tgtEl>
                  <p:spTgt spid="4"/>
                </p:tgtEl>
              </p:cMediaNode>
            </p:audio>
            <p:audio>
              <p:cMediaNode vol="80000">
                <p:cTn id="72" fill="hold" display="0">
                  <p:stCondLst>
                    <p:cond delay="indefinite"/>
                  </p:stCondLst>
                  <p:endCondLst>
                    <p:cond evt="onStopAudio" delay="0">
                      <p:tgtEl>
                        <p:sldTgt/>
                      </p:tgtEl>
                    </p:cond>
                  </p:endCondLst>
                </p:cTn>
                <p:tgtEl>
                  <p:spTgt spid="15"/>
                </p:tgtEl>
              </p:cMediaNode>
            </p:audio>
            <p:audio>
              <p:cMediaNode vol="80000">
                <p:cTn id="73" fill="hold" display="0">
                  <p:stCondLst>
                    <p:cond delay="indefinite"/>
                  </p:stCondLst>
                  <p:endCondLst>
                    <p:cond evt="onStopAudio" delay="0">
                      <p:tgtEl>
                        <p:sldTgt/>
                      </p:tgtEl>
                    </p:cond>
                  </p:endCondLst>
                </p:cTn>
                <p:tgtEl>
                  <p:spTgt spid="16"/>
                </p:tgtEl>
              </p:cMediaNode>
            </p:audio>
          </p:childTnLst>
        </p:cTn>
      </p:par>
    </p:tnLst>
    <p:bldLst>
      <p:bldP spid="3" grpId="0" uiExpand="1" build="p" bldLvl="2"/>
    </p:bldLst>
  </p:timing>
  <p:extLst>
    <p:ext uri="{E180D4A7-C9FB-4DFB-919C-405C955672EB}">
      <p14:showEvtLst xmlns:p14="http://schemas.microsoft.com/office/powerpoint/2010/main">
        <p14:playEvt time="0" objId="4"/>
        <p14:playEvt time="7710" objId="5"/>
        <p14:stopEvt time="7817" objId="4"/>
        <p14:playEvt time="24939" objId="6"/>
        <p14:stopEvt time="24976" objId="5"/>
        <p14:playEvt time="38360" objId="7"/>
        <p14:stopEvt time="38418" objId="6"/>
        <p14:playEvt time="50851" objId="8"/>
        <p14:stopEvt time="50898" objId="7"/>
        <p14:playEvt time="70262" objId="9"/>
        <p14:stopEvt time="70308" objId="8"/>
        <p14:playEvt time="82894" objId="10"/>
        <p14:stopEvt time="82938" objId="9"/>
        <p14:playEvt time="105324" objId="11"/>
        <p14:stopEvt time="105377" objId="10"/>
        <p14:playEvt time="115587" objId="15"/>
        <p14:stopEvt time="115640" objId="11"/>
        <p14:playEvt time="132955" objId="16"/>
        <p14:stopEvt time="133014" objId="15"/>
        <p14:playEvt time="153620" objId="14"/>
        <p14:stopEvt time="153666" objId="16"/>
        <p14:stopEvt time="165909" objId="14"/>
      </p14:showEvtLst>
    </p:ext>
  </p:extLs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854</TotalTime>
  <Words>2518</Words>
  <Application>Microsoft Office PowerPoint</Application>
  <PresentationFormat>画面に合わせる (4:3)</PresentationFormat>
  <Paragraphs>208</Paragraphs>
  <Slides>10</Slides>
  <Notes>10</Notes>
  <HiddenSlides>0</HiddenSlides>
  <MMClips>70</MMClips>
  <ScaleCrop>false</ScaleCrop>
  <HeadingPairs>
    <vt:vector size="4" baseType="variant">
      <vt:variant>
        <vt:lpstr>テーマ</vt:lpstr>
      </vt:variant>
      <vt:variant>
        <vt:i4>1</vt:i4>
      </vt:variant>
      <vt:variant>
        <vt:lpstr>スライド タイトル</vt:lpstr>
      </vt:variant>
      <vt:variant>
        <vt:i4>10</vt:i4>
      </vt:variant>
    </vt:vector>
  </HeadingPairs>
  <TitlesOfParts>
    <vt:vector size="11" baseType="lpstr">
      <vt:lpstr>Office ​​テーマ</vt:lpstr>
      <vt:lpstr>職域をベースとしたソーシャル・キャピタルの醸成と活用</vt:lpstr>
      <vt:lpstr>PowerPoint プレゼンテーション</vt:lpstr>
      <vt:lpstr>気心が知れた仲　（岐阜県Ｎ市60～79歳　n=786）</vt:lpstr>
      <vt:lpstr>職域との連携のポイント（１）</vt:lpstr>
      <vt:lpstr>職域との連携のポイント（２）</vt:lpstr>
      <vt:lpstr>企業における組織の文化・状況を理解する</vt:lpstr>
      <vt:lpstr>地域の資源として，職域をベースとした ソーシャル・キャピタルをどう活用するか</vt:lpstr>
      <vt:lpstr>職域をベースとしたＳＣの活用事例（１） （従業員の健康づくり　健康経営）</vt:lpstr>
      <vt:lpstr>職域をベースとしたＳＣの活用事例（２） （中心業務の活動）</vt:lpstr>
      <vt:lpstr>職域をベースとしたＳＣの活用事例（３） （社会貢献としての活動）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職域をベースとしたソーシャル・キャピタルの醸成と活用</dc:title>
  <dc:creator>Shuji Tounai</dc:creator>
  <cp:lastModifiedBy>Shuji Tounai</cp:lastModifiedBy>
  <cp:revision>94</cp:revision>
  <cp:lastPrinted>2015-01-19T23:03:56Z</cp:lastPrinted>
  <dcterms:created xsi:type="dcterms:W3CDTF">2014-11-19T12:05:16Z</dcterms:created>
  <dcterms:modified xsi:type="dcterms:W3CDTF">2015-03-01T12:22:29Z</dcterms:modified>
</cp:coreProperties>
</file>