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charts/chart39.xml" ContentType="application/vnd.openxmlformats-officedocument.drawingml.chart+xml"/>
  <Override PartName="/ppt/charts/chart57.xml" ContentType="application/vnd.openxmlformats-officedocument.drawingml.chart+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charts/chart28.xml" ContentType="application/vnd.openxmlformats-officedocument.drawingml.chart+xml"/>
  <Override PartName="/ppt/charts/chart46.xml" ContentType="application/vnd.openxmlformats-officedocument.drawingml.char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hart17.xml" ContentType="application/vnd.openxmlformats-officedocument.drawingml.chart+xml"/>
  <Override PartName="/ppt/charts/chart35.xml" ContentType="application/vnd.openxmlformats-officedocument.drawingml.chart+xml"/>
  <Override PartName="/ppt/charts/chart53.xml" ContentType="application/vnd.openxmlformats-officedocument.drawingml.char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charts/chart13.xml" ContentType="application/vnd.openxmlformats-officedocument.drawingml.chart+xml"/>
  <Override PartName="/ppt/charts/chart24.xml" ContentType="application/vnd.openxmlformats-officedocument.drawingml.chart+xml"/>
  <Override PartName="/ppt/charts/chart42.xml" ContentType="application/vnd.openxmlformats-officedocument.drawingml.chart+xml"/>
  <Override PartName="/ppt/charts/chart60.xml" ContentType="application/vnd.openxmlformats-officedocument.drawingml.char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charts/chart31.xml" ContentType="application/vnd.openxmlformats-officedocument.drawingml.chart+xml"/>
  <Override PartName="/ppt/charts/chart7.xml" ContentType="application/vnd.openxmlformats-officedocument.drawingml.chart+xml"/>
  <Override PartName="/ppt/charts/chart20.xml" ContentType="application/vnd.openxmlformats-officedocument.drawingml.chart+xml"/>
  <Override PartName="/ppt/charts/chart3.xml" ContentType="application/vnd.openxmlformats-officedocument.drawingml.chart+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charts/chart29.xml" ContentType="application/vnd.openxmlformats-officedocument.drawingml.chart+xml"/>
  <Override PartName="/ppt/charts/chart49.xml" ContentType="application/vnd.openxmlformats-officedocument.drawingml.chart+xml"/>
  <Override PartName="/ppt/charts/chart58.xml" ContentType="application/vnd.openxmlformats-officedocument.drawingml.char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charts/chart18.xml" ContentType="application/vnd.openxmlformats-officedocument.drawingml.chart+xml"/>
  <Override PartName="/ppt/charts/chart27.xml" ContentType="application/vnd.openxmlformats-officedocument.drawingml.chart+xml"/>
  <Override PartName="/ppt/charts/chart36.xml" ContentType="application/vnd.openxmlformats-officedocument.drawingml.chart+xml"/>
  <Override PartName="/ppt/charts/chart38.xml" ContentType="application/vnd.openxmlformats-officedocument.drawingml.chart+xml"/>
  <Override PartName="/ppt/charts/chart47.xml" ContentType="application/vnd.openxmlformats-officedocument.drawingml.chart+xml"/>
  <Override PartName="/ppt/charts/chart56.xml" ContentType="application/vnd.openxmlformats-officedocument.drawingml.char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charts/chart16.xml" ContentType="application/vnd.openxmlformats-officedocument.drawingml.chart+xml"/>
  <Override PartName="/ppt/charts/chart25.xml" ContentType="application/vnd.openxmlformats-officedocument.drawingml.chart+xml"/>
  <Override PartName="/ppt/charts/chart34.xml" ContentType="application/vnd.openxmlformats-officedocument.drawingml.chart+xml"/>
  <Override PartName="/ppt/charts/chart45.xml" ContentType="application/vnd.openxmlformats-officedocument.drawingml.chart+xml"/>
  <Override PartName="/ppt/charts/chart54.xml" ContentType="application/vnd.openxmlformats-officedocument.drawingml.char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charts/chart14.xml" ContentType="application/vnd.openxmlformats-officedocument.drawingml.chart+xml"/>
  <Override PartName="/ppt/charts/chart23.xml" ContentType="application/vnd.openxmlformats-officedocument.drawingml.chart+xml"/>
  <Override PartName="/ppt/charts/chart32.xml" ContentType="application/vnd.openxmlformats-officedocument.drawingml.chart+xml"/>
  <Override PartName="/ppt/charts/chart43.xml" ContentType="application/vnd.openxmlformats-officedocument.drawingml.chart+xml"/>
  <Override PartName="/ppt/charts/chart52.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charts/chart8.xml" ContentType="application/vnd.openxmlformats-officedocument.drawingml.chart+xml"/>
  <Override PartName="/ppt/charts/chart12.xml" ContentType="application/vnd.openxmlformats-officedocument.drawingml.chart+xml"/>
  <Override PartName="/ppt/charts/chart21.xml" ContentType="application/vnd.openxmlformats-officedocument.drawingml.chart+xml"/>
  <Override PartName="/ppt/charts/chart30.xml" ContentType="application/vnd.openxmlformats-officedocument.drawingml.chart+xml"/>
  <Override PartName="/ppt/charts/chart41.xml" ContentType="application/vnd.openxmlformats-officedocument.drawingml.chart+xml"/>
  <Override PartName="/ppt/charts/chart50.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10.xml" ContentType="application/vnd.openxmlformats-officedocument.drawingml.chart+xml"/>
  <Override PartName="/ppt/charts/chart4.xml" ContentType="application/vnd.openxmlformats-officedocument.drawingml.chart+xml"/>
  <Override PartName="/ppt/slides/slide8.xml" ContentType="application/vnd.openxmlformats-officedocument.presentationml.slide+xml"/>
  <Override PartName="/ppt/slides/slide49.xml" ContentType="application/vnd.openxmlformats-officedocument.presentationml.slide+xml"/>
  <Override PartName="/ppt/charts/chart2.xml" ContentType="application/vnd.openxmlformats-officedocument.drawingml.chart+xml"/>
  <Override PartName="/ppt/charts/chart59.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charts/chart48.xml" ContentType="application/vnd.openxmlformats-officedocument.drawingml.char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charts/chart19.xml" ContentType="application/vnd.openxmlformats-officedocument.drawingml.chart+xml"/>
  <Override PartName="/ppt/charts/chart37.xml" ContentType="application/vnd.openxmlformats-officedocument.drawingml.chart+xml"/>
  <Override PartName="/ppt/charts/chart55.xml" ContentType="application/vnd.openxmlformats-officedocument.drawingml.char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charts/chart26.xml" ContentType="application/vnd.openxmlformats-officedocument.drawingml.chart+xml"/>
  <Override PartName="/ppt/charts/chart44.xml" ContentType="application/vnd.openxmlformats-officedocument.drawingml.chart+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charts/chart15.xml" ContentType="application/vnd.openxmlformats-officedocument.drawingml.chart+xml"/>
  <Override PartName="/ppt/charts/chart33.xml" ContentType="application/vnd.openxmlformats-officedocument.drawingml.chart+xml"/>
  <Override PartName="/ppt/charts/chart51.xml" ContentType="application/vnd.openxmlformats-officedocument.drawingml.char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charts/chart22.xml" ContentType="application/vnd.openxmlformats-officedocument.drawingml.chart+xml"/>
  <Override PartName="/ppt/charts/chart40.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Layouts/slideLayout9.xml" ContentType="application/vnd.openxmlformats-officedocument.presentationml.slideLayout+xml"/>
  <Override PartName="/ppt/charts/chart1.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51" r:id="rId2"/>
    <p:sldId id="257" r:id="rId3"/>
    <p:sldId id="266" r:id="rId4"/>
    <p:sldId id="267" r:id="rId5"/>
    <p:sldId id="286" r:id="rId6"/>
    <p:sldId id="270" r:id="rId7"/>
    <p:sldId id="359" r:id="rId8"/>
    <p:sldId id="272" r:id="rId9"/>
    <p:sldId id="271" r:id="rId10"/>
    <p:sldId id="274" r:id="rId11"/>
    <p:sldId id="273" r:id="rId12"/>
    <p:sldId id="276" r:id="rId13"/>
    <p:sldId id="280" r:id="rId14"/>
    <p:sldId id="278" r:id="rId15"/>
    <p:sldId id="279" r:id="rId16"/>
    <p:sldId id="263" r:id="rId17"/>
    <p:sldId id="282" r:id="rId18"/>
    <p:sldId id="296" r:id="rId19"/>
    <p:sldId id="356" r:id="rId20"/>
    <p:sldId id="369" r:id="rId21"/>
    <p:sldId id="298" r:id="rId22"/>
    <p:sldId id="370" r:id="rId23"/>
    <p:sldId id="371" r:id="rId24"/>
    <p:sldId id="360" r:id="rId25"/>
    <p:sldId id="361" r:id="rId26"/>
    <p:sldId id="362" r:id="rId27"/>
    <p:sldId id="363" r:id="rId28"/>
    <p:sldId id="364" r:id="rId29"/>
    <p:sldId id="365" r:id="rId30"/>
    <p:sldId id="285" r:id="rId31"/>
    <p:sldId id="353" r:id="rId32"/>
    <p:sldId id="309" r:id="rId33"/>
    <p:sldId id="304" r:id="rId34"/>
    <p:sldId id="305" r:id="rId35"/>
    <p:sldId id="306" r:id="rId36"/>
    <p:sldId id="301" r:id="rId37"/>
    <p:sldId id="354" r:id="rId38"/>
    <p:sldId id="302" r:id="rId39"/>
    <p:sldId id="374" r:id="rId40"/>
    <p:sldId id="372" r:id="rId41"/>
    <p:sldId id="268" r:id="rId42"/>
    <p:sldId id="284" r:id="rId43"/>
    <p:sldId id="355" r:id="rId44"/>
    <p:sldId id="287" r:id="rId45"/>
    <p:sldId id="288" r:id="rId46"/>
    <p:sldId id="289" r:id="rId47"/>
    <p:sldId id="290" r:id="rId48"/>
    <p:sldId id="316" r:id="rId49"/>
    <p:sldId id="373" r:id="rId50"/>
    <p:sldId id="317" r:id="rId51"/>
    <p:sldId id="314" r:id="rId52"/>
    <p:sldId id="323" r:id="rId53"/>
    <p:sldId id="319" r:id="rId54"/>
    <p:sldId id="326" r:id="rId55"/>
    <p:sldId id="325" r:id="rId56"/>
    <p:sldId id="335" r:id="rId57"/>
    <p:sldId id="333" r:id="rId58"/>
    <p:sldId id="329" r:id="rId59"/>
    <p:sldId id="367" r:id="rId60"/>
    <p:sldId id="368" r:id="rId61"/>
    <p:sldId id="366" r:id="rId62"/>
  </p:sldIdLst>
  <p:sldSz cx="9144000" cy="6858000" type="screen4x3"/>
  <p:notesSz cx="6858000" cy="99456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99"/>
    <a:srgbClr val="00FF00"/>
    <a:srgbClr val="FE4848"/>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0" d="100"/>
          <a:sy n="70" d="100"/>
        </p:scale>
        <p:origin x="-2178" y="-906"/>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Administrator\&#12487;&#12473;&#12463;&#12488;&#12483;&#12503;\&#26032;&#12487;&#12540;&#12479;&#20998;&#26512;\&#21332;&#20685;&#12377;&#12427;&#32068;&#32340;&#12398;&#20998;&#37326;&#25968;&#12392;&#35413;&#20385;.xls"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Documents%20and%20Settings\Administrator\&#12487;&#12473;&#12463;&#12488;&#12483;&#12503;\&#26032;&#12487;&#12540;&#12479;&#20998;&#26512;\&#21332;&#20685;&#12398;&#12503;&#12525;&#12475;&#12473;&#12398;&#24847;&#32681;.xls"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Documents%20and%20Settings\Administrator\&#12487;&#12473;&#12463;&#12488;&#12483;&#12503;\&#26032;&#12487;&#12540;&#12479;&#20998;&#26512;\&#20303;&#27665;&#32068;&#32340;&#12392;&#12398;&#21332;&#20685;&#12503;&#12525;&#12475;&#12473;&#12392;&#35413;&#20385;&#65288;&#36861;&#21152;&#65289;.xls"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Documents%20and%20Settings\Administrator\&#12487;&#12473;&#12463;&#12488;&#12483;&#12503;\&#26032;&#12487;&#12540;&#12479;&#20998;&#26512;\&#20303;&#27665;&#32068;&#32340;&#12392;&#12398;&#21332;&#20685;&#12503;&#12525;&#12475;&#12473;&#12392;&#35413;&#20385;&#65288;&#36861;&#21152;&#65289;.xls"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Documents%20and%20Settings\Administrator\&#12487;&#12473;&#12463;&#12488;&#12483;&#12503;\&#26032;&#12487;&#12540;&#12479;&#20998;&#26512;\&#20303;&#27665;&#32068;&#32340;&#12392;&#12398;&#21332;&#20685;&#12503;&#12525;&#12475;&#12473;&#12392;&#35413;&#20385;&#65288;&#36861;&#21152;&#65289;.xls"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Documents%20and%20Settings\Administrator\&#12487;&#12473;&#12463;&#12488;&#12483;&#12503;\&#26032;&#12487;&#12540;&#12479;&#20998;&#26512;\&#20303;&#27665;&#32068;&#32340;&#12392;&#12398;&#21332;&#20685;&#12503;&#12525;&#12475;&#12473;&#12392;&#35413;&#20385;&#65288;&#36861;&#21152;&#65289;.xls"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F:\&#12477;&#12540;&#12471;&#12515;&#12523;&#12461;&#12515;&#12500;&#12479;&#12523;\&#26032;&#12487;&#12540;&#12479;&#20998;&#26512;\&#20581;&#24247;&#12389;&#12367;&#12426;&#25512;&#36914;&#21332;&#35696;&#20250;&#12398;&#27231;&#33021;&#12392;&#65331;&#65315;&#37304;&#25104;.xls"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F:\&#12477;&#12540;&#12471;&#12515;&#12523;&#12461;&#12515;&#12500;&#12479;&#12523;\&#26032;&#12487;&#12540;&#12479;&#20998;&#26512;\&#20581;&#24247;&#12389;&#12367;&#12426;&#25512;&#36914;&#21332;&#35696;&#20250;&#12398;&#27231;&#33021;&#12392;&#65331;&#65315;&#37304;&#25104;.xls"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C:\&#12487;&#12540;&#12479;&#29992;\&#12477;&#12540;&#12471;&#12515;&#12523;&#12461;&#12515;&#12500;&#12479;&#12523;\&#26032;&#12487;&#12540;&#12479;&#20998;&#26512;\&#20303;&#27665;&#32068;&#32340;&#12392;&#12398;&#21332;&#20685;&#20307;&#21046;&#12392;&#21332;&#20685;&#12503;&#12525;&#12475;&#12473;.xls"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D:\Document\&#12477;&#12540;&#12471;&#12515;&#12523;&#12461;&#12515;&#12500;&#12479;&#12523;\&#26032;&#12487;&#12540;&#12479;&#20998;&#26512;\&#27963;&#21205;&#30446;&#30340;&#12398;&#20849;&#26377;&#12395;&#21450;&#12412;&#12377;&#24433;&#38911;.xls"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F:\&#12477;&#12540;&#12471;&#12515;&#12523;&#12461;&#12515;&#12500;&#12479;&#12523;\&#26032;&#12487;&#12540;&#12479;&#20998;&#26512;\&#20303;&#27665;&#32068;&#32340;&#12392;&#12398;&#21332;&#20685;&#20307;&#21046;&#12392;&#21332;&#20685;&#12503;&#12525;&#12475;&#12473;.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Administrator\&#12487;&#12473;&#12463;&#12488;&#12483;&#12503;\&#26032;&#12487;&#12540;&#12479;&#20998;&#26512;\&#32068;&#32340;&#12392;&#12398;&#21332;&#20685;&#12420;&#36899;&#25658;&#12392;SC&#12398;&#37304;&#25104;.xls"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C:\&#12487;&#12540;&#12479;&#29992;\&#12477;&#12540;&#12471;&#12515;&#12523;&#12461;&#12515;&#12500;&#12479;&#12523;\&#26032;&#12487;&#12540;&#12479;&#20998;&#26512;\&#20303;&#27665;&#32068;&#32340;&#12392;&#12398;&#21332;&#20685;&#20307;&#21046;&#12392;&#21332;&#20685;&#12503;&#12525;&#12475;&#12473;.xls"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file:///F:\&#12477;&#12540;&#12471;&#12515;&#12523;&#12461;&#12515;&#12500;&#12479;&#12523;\&#26032;&#12487;&#12540;&#12479;&#20998;&#26512;\&#20303;&#27665;&#32068;&#32340;&#12392;&#12398;&#21332;&#20685;&#20307;&#21046;&#12392;&#21332;&#20685;&#12503;&#12525;&#12475;&#12473;.xls"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file:///F:\&#12477;&#12540;&#12471;&#12515;&#12523;&#12461;&#12515;&#12500;&#12479;&#12523;\&#26032;&#12487;&#12540;&#12479;&#20998;&#26512;\&#20303;&#27665;&#32068;&#32340;&#12392;&#12398;&#21332;&#20685;&#20307;&#21046;&#12392;&#21332;&#20685;&#12503;&#12525;&#12475;&#12473;.xls" TargetMode="External"/></Relationships>
</file>

<file path=ppt/charts/_rels/chart23.xml.rels><?xml version="1.0" encoding="UTF-8" standalone="yes"?>
<Relationships xmlns="http://schemas.openxmlformats.org/package/2006/relationships"><Relationship Id="rId1" Type="http://schemas.openxmlformats.org/officeDocument/2006/relationships/oleObject" Target="file:///F:\&#12477;&#12540;&#12471;&#12515;&#12523;&#12461;&#12515;&#12500;&#12479;&#12523;\&#26032;&#12487;&#12540;&#12479;&#20998;&#26512;\&#34892;&#25919;&#20182;&#37096;&#32626;&#12392;&#12398;&#21332;&#20685;&#12398;&#21177;&#26524;.xls" TargetMode="External"/></Relationships>
</file>

<file path=ppt/charts/_rels/chart24.xml.rels><?xml version="1.0" encoding="UTF-8" standalone="yes"?>
<Relationships xmlns="http://schemas.openxmlformats.org/package/2006/relationships"><Relationship Id="rId1" Type="http://schemas.openxmlformats.org/officeDocument/2006/relationships/oleObject" Target="file:///F:\&#12477;&#12540;&#12471;&#12515;&#12523;&#12461;&#12515;&#12500;&#12479;&#12523;\&#26032;&#12487;&#12540;&#12479;&#20998;&#26512;\&#34892;&#25919;&#20182;&#37096;&#32626;&#12392;&#12398;&#21332;&#20685;&#12398;&#21177;&#26524;.xls" TargetMode="External"/></Relationships>
</file>

<file path=ppt/charts/_rels/chart25.xml.rels><?xml version="1.0" encoding="UTF-8" standalone="yes"?>
<Relationships xmlns="http://schemas.openxmlformats.org/package/2006/relationships"><Relationship Id="rId1" Type="http://schemas.openxmlformats.org/officeDocument/2006/relationships/oleObject" Target="file:///F:\&#12477;&#12540;&#12471;&#12515;&#12523;&#12461;&#12515;&#12500;&#12479;&#12523;\&#26032;&#12487;&#12540;&#12479;&#20998;&#26512;\&#34892;&#25919;&#20182;&#37096;&#32626;&#12392;&#12398;&#21332;&#20685;&#12398;&#21177;&#26524;.xls" TargetMode="External"/></Relationships>
</file>

<file path=ppt/charts/_rels/chart26.xml.rels><?xml version="1.0" encoding="UTF-8" standalone="yes"?>
<Relationships xmlns="http://schemas.openxmlformats.org/package/2006/relationships"><Relationship Id="rId1" Type="http://schemas.openxmlformats.org/officeDocument/2006/relationships/oleObject" Target="file:///F:\&#12477;&#12540;&#12471;&#12515;&#12523;&#12461;&#12515;&#12500;&#12479;&#12523;\&#26032;&#12487;&#12540;&#12479;&#20998;&#26512;\&#34892;&#25919;&#20182;&#37096;&#32626;&#12392;&#12398;&#21332;&#20685;&#12398;&#21177;&#26524;.xls" TargetMode="External"/></Relationships>
</file>

<file path=ppt/charts/_rels/chart27.xml.rels><?xml version="1.0" encoding="UTF-8" standalone="yes"?>
<Relationships xmlns="http://schemas.openxmlformats.org/package/2006/relationships"><Relationship Id="rId1" Type="http://schemas.openxmlformats.org/officeDocument/2006/relationships/oleObject" Target="file:///F:\&#12477;&#12540;&#12471;&#12515;&#12523;&#12461;&#12515;&#12500;&#12479;&#12523;\&#26032;&#12487;&#12540;&#12479;&#20998;&#26512;\&#34892;&#25919;&#20182;&#37096;&#32626;&#12392;&#12398;&#21332;&#20685;&#12398;&#21177;&#26524;.xls" TargetMode="External"/></Relationships>
</file>

<file path=ppt/charts/_rels/chart28.xml.rels><?xml version="1.0" encoding="UTF-8" standalone="yes"?>
<Relationships xmlns="http://schemas.openxmlformats.org/package/2006/relationships"><Relationship Id="rId1" Type="http://schemas.openxmlformats.org/officeDocument/2006/relationships/oleObject" Target="file:///F:\&#12477;&#12540;&#12471;&#12515;&#12523;&#12461;&#12515;&#12500;&#12479;&#12523;\&#26032;&#12487;&#12540;&#12479;&#20998;&#26512;\&#34892;&#25919;&#20182;&#37096;&#32626;&#12392;&#12398;&#21332;&#20685;&#12398;&#21177;&#26524;.xls" TargetMode="External"/></Relationships>
</file>

<file path=ppt/charts/_rels/chart29.xml.rels><?xml version="1.0" encoding="UTF-8" standalone="yes"?>
<Relationships xmlns="http://schemas.openxmlformats.org/package/2006/relationships"><Relationship Id="rId1" Type="http://schemas.openxmlformats.org/officeDocument/2006/relationships/oleObject" Target="file:///C:\Documents%20and%20Settings\Administrator\&#12487;&#12473;&#12463;&#12488;&#12483;&#12503;\&#26032;&#12487;&#12540;&#12479;&#20998;&#26512;\&#20303;&#27665;&#32068;&#32340;&#12392;&#12398;&#21332;&#20685;&#20307;&#21046;&#12392;&#21332;&#20685;&#12503;&#12525;&#12475;&#12473;.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Documents%20and%20Settings\Administrator\&#12487;&#12473;&#12463;&#12488;&#12483;&#12503;\&#26032;&#12487;&#12540;&#12479;&#20998;&#26512;\&#32068;&#32340;&#12392;&#12398;&#21332;&#20685;&#12420;&#36899;&#25658;&#12392;SC&#12398;&#37304;&#25104;.xls" TargetMode="External"/></Relationships>
</file>

<file path=ppt/charts/_rels/chart30.xml.rels><?xml version="1.0" encoding="UTF-8" standalone="yes"?>
<Relationships xmlns="http://schemas.openxmlformats.org/package/2006/relationships"><Relationship Id="rId1" Type="http://schemas.openxmlformats.org/officeDocument/2006/relationships/oleObject" Target="file:///D:\Document\&#12477;&#12540;&#12471;&#12515;&#12523;&#12461;&#12515;&#12500;&#12479;&#12523;\&#26032;&#12487;&#12540;&#12479;&#20998;&#26512;\&#27963;&#21205;&#30446;&#30340;&#12398;&#20849;&#26377;&#12395;&#21450;&#12412;&#12377;&#24433;&#38911;.xls" TargetMode="External"/></Relationships>
</file>

<file path=ppt/charts/_rels/chart31.xml.rels><?xml version="1.0" encoding="UTF-8" standalone="yes"?>
<Relationships xmlns="http://schemas.openxmlformats.org/package/2006/relationships"><Relationship Id="rId1" Type="http://schemas.openxmlformats.org/officeDocument/2006/relationships/oleObject" Target="file:///C:\Documents%20and%20Settings\Administrator\&#12487;&#12473;&#12463;&#12488;&#12483;&#12503;\&#26032;&#12487;&#12540;&#12479;&#20998;&#26512;\&#20303;&#27665;&#32068;&#32340;&#12392;&#12398;&#21332;&#20685;&#20307;&#21046;&#12392;&#21332;&#20685;&#12503;&#12525;&#12475;&#12473;.xls" TargetMode="External"/></Relationships>
</file>

<file path=ppt/charts/_rels/chart32.xml.rels><?xml version="1.0" encoding="UTF-8" standalone="yes"?>
<Relationships xmlns="http://schemas.openxmlformats.org/package/2006/relationships"><Relationship Id="rId1" Type="http://schemas.openxmlformats.org/officeDocument/2006/relationships/oleObject" Target="file:///C:\Documents%20and%20Settings\Administrator\&#12487;&#12473;&#12463;&#12488;&#12483;&#12503;\&#26032;&#12487;&#12540;&#12479;&#20998;&#26512;\&#20303;&#27665;&#32068;&#32340;&#12392;&#12398;&#21332;&#20685;&#20307;&#21046;&#12392;&#21332;&#20685;&#12503;&#12525;&#12475;&#12473;.xls" TargetMode="External"/></Relationships>
</file>

<file path=ppt/charts/_rels/chart33.xml.rels><?xml version="1.0" encoding="UTF-8" standalone="yes"?>
<Relationships xmlns="http://schemas.openxmlformats.org/package/2006/relationships"><Relationship Id="rId1" Type="http://schemas.openxmlformats.org/officeDocument/2006/relationships/oleObject" Target="file:///C:\Documents%20and%20Settings\Administrator\&#12487;&#12473;&#12463;&#12488;&#12483;&#12503;\&#26032;&#12487;&#12540;&#12479;&#20998;&#26512;\&#20303;&#27665;&#32068;&#32340;&#12392;&#12398;&#21332;&#20685;&#20307;&#21046;&#12392;&#21332;&#20685;&#12503;&#12525;&#12475;&#12473;.xls" TargetMode="External"/></Relationships>
</file>

<file path=ppt/charts/_rels/chart34.xml.rels><?xml version="1.0" encoding="UTF-8" standalone="yes"?>
<Relationships xmlns="http://schemas.openxmlformats.org/package/2006/relationships"><Relationship Id="rId1" Type="http://schemas.openxmlformats.org/officeDocument/2006/relationships/oleObject" Target="file:///C:\Documents%20and%20Settings\Administrator\&#12487;&#12473;&#12463;&#12488;&#12483;&#12503;\&#26032;&#12487;&#12540;&#12479;&#20998;&#26512;\&#20303;&#27665;&#32068;&#32340;&#12392;&#12398;&#21332;&#20685;&#20307;&#21046;&#12392;&#21332;&#20685;&#12503;&#12525;&#12475;&#12473;.xls" TargetMode="External"/></Relationships>
</file>

<file path=ppt/charts/_rels/chart35.xml.rels><?xml version="1.0" encoding="UTF-8" standalone="yes"?>
<Relationships xmlns="http://schemas.openxmlformats.org/package/2006/relationships"><Relationship Id="rId1" Type="http://schemas.openxmlformats.org/officeDocument/2006/relationships/oleObject" Target="file:///C:\Documents%20and%20Settings\Administrator\&#12487;&#12473;&#12463;&#12488;&#12483;&#12503;\&#26032;&#12487;&#12540;&#12479;&#20998;&#26512;\&#20303;&#27665;&#32068;&#32340;&#12392;&#12398;&#21332;&#20685;&#20307;&#21046;&#12392;&#21332;&#20685;&#12503;&#12525;&#12475;&#12473;.xls" TargetMode="External"/></Relationships>
</file>

<file path=ppt/charts/_rels/chart36.xml.rels><?xml version="1.0" encoding="UTF-8" standalone="yes"?>
<Relationships xmlns="http://schemas.openxmlformats.org/package/2006/relationships"><Relationship Id="rId1" Type="http://schemas.openxmlformats.org/officeDocument/2006/relationships/oleObject" Target="file:///D:\Document\&#12477;&#12540;&#12471;&#12515;&#12523;&#12461;&#12515;&#12500;&#12479;&#12523;\&#26032;&#12487;&#12540;&#12479;&#20998;&#26512;\&#27963;&#21205;&#30446;&#30340;&#12398;&#20849;&#26377;&#12395;&#21450;&#12412;&#12377;&#24433;&#38911;.xls" TargetMode="External"/></Relationships>
</file>

<file path=ppt/charts/_rels/chart37.xml.rels><?xml version="1.0" encoding="UTF-8" standalone="yes"?>
<Relationships xmlns="http://schemas.openxmlformats.org/package/2006/relationships"><Relationship Id="rId1" Type="http://schemas.openxmlformats.org/officeDocument/2006/relationships/oleObject" Target="file:///C:\Documents%20and%20Settings\Administrator\&#12487;&#12473;&#12463;&#12488;&#12483;&#12503;\&#26032;&#12487;&#12540;&#12479;&#20998;&#26512;\&#20303;&#27665;&#32068;&#32340;&#12392;&#12398;&#21332;&#20685;&#20307;&#21046;&#12392;&#21332;&#20685;&#12503;&#12525;&#12475;&#12473;.xls" TargetMode="External"/></Relationships>
</file>

<file path=ppt/charts/_rels/chart38.xml.rels><?xml version="1.0" encoding="UTF-8" standalone="yes"?>
<Relationships xmlns="http://schemas.openxmlformats.org/package/2006/relationships"><Relationship Id="rId1" Type="http://schemas.openxmlformats.org/officeDocument/2006/relationships/oleObject" Target="file:///F:\&#12477;&#12540;&#12471;&#12515;&#12523;&#12461;&#12515;&#12500;&#12479;&#12523;\&#26032;&#12487;&#12540;&#12479;&#20998;&#26512;\&#20303;&#27665;&#32068;&#32340;&#12392;&#12398;&#21332;&#20685;&#20307;&#21046;&#12392;&#21332;&#20685;&#12503;&#12525;&#12475;&#12473;.xls" TargetMode="External"/></Relationships>
</file>

<file path=ppt/charts/_rels/chart39.xml.rels><?xml version="1.0" encoding="UTF-8" standalone="yes"?>
<Relationships xmlns="http://schemas.openxmlformats.org/package/2006/relationships"><Relationship Id="rId1" Type="http://schemas.openxmlformats.org/officeDocument/2006/relationships/oleObject" Target="file:///F:\&#12477;&#12540;&#12471;&#12515;&#12523;&#12461;&#12515;&#12500;&#12479;&#12523;\&#26032;&#12487;&#12540;&#12479;&#20998;&#26512;\&#20303;&#27665;&#32068;&#32340;&#12392;&#12398;&#21332;&#20685;&#20307;&#21046;&#12392;&#21332;&#20685;&#12503;&#12525;&#12475;&#12473;.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Documents%20and%20Settings\Administrator\&#12487;&#12473;&#12463;&#12488;&#12483;&#12503;\&#26032;&#12487;&#12540;&#12479;&#20998;&#26512;\&#21332;&#20685;&#12398;&#12503;&#12525;&#12475;&#12473;&#12398;&#24847;&#32681;.xls" TargetMode="External"/></Relationships>
</file>

<file path=ppt/charts/_rels/chart40.xml.rels><?xml version="1.0" encoding="UTF-8" standalone="yes"?>
<Relationships xmlns="http://schemas.openxmlformats.org/package/2006/relationships"><Relationship Id="rId1" Type="http://schemas.openxmlformats.org/officeDocument/2006/relationships/oleObject" Target="file:///C:\Documents%20and%20Settings\Administrator\&#12487;&#12473;&#12463;&#12488;&#12483;&#12503;\&#26032;&#12487;&#12540;&#12479;&#20998;&#26512;\&#22320;&#22495;&#12398;&#20581;&#24247;&#35506;&#38988;&#12398;&#20849;&#26377;&#12392;&#12381;&#12398;&#25104;&#26524;.xls" TargetMode="External"/></Relationships>
</file>

<file path=ppt/charts/_rels/chart41.xml.rels><?xml version="1.0" encoding="UTF-8" standalone="yes"?>
<Relationships xmlns="http://schemas.openxmlformats.org/package/2006/relationships"><Relationship Id="rId1" Type="http://schemas.openxmlformats.org/officeDocument/2006/relationships/oleObject" Target="file:///C:\Documents%20and%20Settings\Administrator\&#12487;&#12473;&#12463;&#12488;&#12483;&#12503;\&#26032;&#12487;&#12540;&#12479;&#20998;&#26512;\&#20303;&#27665;&#32068;&#32340;&#12392;&#12398;&#21332;&#20685;&#20307;&#21046;&#12392;&#21332;&#20685;&#12503;&#12525;&#12475;&#12473;.xls" TargetMode="External"/></Relationships>
</file>

<file path=ppt/charts/_rels/chart42.xml.rels><?xml version="1.0" encoding="UTF-8" standalone="yes"?>
<Relationships xmlns="http://schemas.openxmlformats.org/package/2006/relationships"><Relationship Id="rId1" Type="http://schemas.openxmlformats.org/officeDocument/2006/relationships/oleObject" Target="file:///D:\Document\&#12477;&#12540;&#12471;&#12515;&#12523;&#12461;&#12515;&#12500;&#12479;&#12523;\&#26032;&#12487;&#12540;&#12479;&#20998;&#26512;\&#27963;&#21205;&#30446;&#30340;&#12398;&#20849;&#26377;&#12395;&#21450;&#12412;&#12377;&#24433;&#38911;.xls" TargetMode="External"/></Relationships>
</file>

<file path=ppt/charts/_rels/chart43.xml.rels><?xml version="1.0" encoding="UTF-8" standalone="yes"?>
<Relationships xmlns="http://schemas.openxmlformats.org/package/2006/relationships"><Relationship Id="rId1" Type="http://schemas.openxmlformats.org/officeDocument/2006/relationships/oleObject" Target="file:///C:\Documents%20and%20Settings\Administrator\&#12487;&#12473;&#12463;&#12488;&#12483;&#12503;\&#26032;&#12487;&#12540;&#12479;&#20998;&#26512;\&#20303;&#27665;&#32068;&#32340;&#12392;&#12398;&#21332;&#20685;&#20307;&#21046;&#12392;&#21332;&#20685;&#12503;&#12525;&#12475;&#12473;.xls" TargetMode="External"/></Relationships>
</file>

<file path=ppt/charts/_rels/chart44.xml.rels><?xml version="1.0" encoding="UTF-8" standalone="yes"?>
<Relationships xmlns="http://schemas.openxmlformats.org/package/2006/relationships"><Relationship Id="rId1" Type="http://schemas.openxmlformats.org/officeDocument/2006/relationships/oleObject" Target="file:///C:\Documents%20and%20Settings\Administrator\&#12487;&#12473;&#12463;&#12488;&#12483;&#12503;\&#26032;&#12487;&#12540;&#12479;&#20998;&#26512;\&#20303;&#27665;&#32068;&#32340;&#12392;&#12398;&#21332;&#20685;&#20307;&#21046;&#12392;&#21332;&#20685;&#12503;&#12525;&#12475;&#12473;.xls" TargetMode="External"/></Relationships>
</file>

<file path=ppt/charts/_rels/chart45.xml.rels><?xml version="1.0" encoding="UTF-8" standalone="yes"?>
<Relationships xmlns="http://schemas.openxmlformats.org/package/2006/relationships"><Relationship Id="rId1" Type="http://schemas.openxmlformats.org/officeDocument/2006/relationships/oleObject" Target="file:///C:\Documents%20and%20Settings\Administrator\&#12487;&#12473;&#12463;&#12488;&#12483;&#12503;\&#26032;&#12487;&#12540;&#12479;&#20998;&#26512;\&#20303;&#27665;&#32068;&#32340;&#12392;&#12398;&#21332;&#20685;&#20307;&#21046;&#12392;&#21332;&#20685;&#12503;&#12525;&#12475;&#12473;.xls" TargetMode="External"/></Relationships>
</file>

<file path=ppt/charts/_rels/chart46.xml.rels><?xml version="1.0" encoding="UTF-8" standalone="yes"?>
<Relationships xmlns="http://schemas.openxmlformats.org/package/2006/relationships"><Relationship Id="rId1" Type="http://schemas.openxmlformats.org/officeDocument/2006/relationships/oleObject" Target="file:///F:\&#12477;&#12540;&#12471;&#12515;&#12523;&#12461;&#12515;&#12500;&#12479;&#12523;\&#26032;&#12487;&#12540;&#12479;&#20998;&#26512;\&#20303;&#27665;&#32068;&#32340;&#12392;&#12398;&#21332;&#20685;&#20307;&#21046;&#12392;&#21332;&#20685;&#12503;&#12525;&#12475;&#12473;.xls" TargetMode="External"/></Relationships>
</file>

<file path=ppt/charts/_rels/chart47.xml.rels><?xml version="1.0" encoding="UTF-8" standalone="yes"?>
<Relationships xmlns="http://schemas.openxmlformats.org/package/2006/relationships"><Relationship Id="rId1" Type="http://schemas.openxmlformats.org/officeDocument/2006/relationships/oleObject" Target="file:///C:\Documents%20and%20Settings\Administrator\&#12487;&#12473;&#12463;&#12488;&#12483;&#12503;\&#26032;&#12487;&#12540;&#12479;&#20998;&#26512;\&#20445;&#20581;&#25152;&#12398;&#25903;&#25588;&#12392;&#21332;&#20685;&#20307;&#21046;&#12398;&#26908;&#23450;.xls" TargetMode="External"/></Relationships>
</file>

<file path=ppt/charts/_rels/chart48.xml.rels><?xml version="1.0" encoding="UTF-8" standalone="yes"?>
<Relationships xmlns="http://schemas.openxmlformats.org/package/2006/relationships"><Relationship Id="rId1" Type="http://schemas.openxmlformats.org/officeDocument/2006/relationships/oleObject" Target="file:///F:\&#12477;&#12540;&#12471;&#12515;&#12523;&#12461;&#12515;&#12500;&#12479;&#12523;\&#26032;&#12487;&#12540;&#12479;&#20998;&#26512;\&#20445;&#20581;&#25152;&#12398;&#25903;&#25588;&#12392;&#20303;&#27665;&#32068;&#32340;&#12392;&#12398;&#21332;&#20685;&#20307;&#21046;&#65298;.xls" TargetMode="External"/></Relationships>
</file>

<file path=ppt/charts/_rels/chart49.xml.rels><?xml version="1.0" encoding="UTF-8" standalone="yes"?>
<Relationships xmlns="http://schemas.openxmlformats.org/package/2006/relationships"><Relationship Id="rId1" Type="http://schemas.openxmlformats.org/officeDocument/2006/relationships/oleObject" Target="file:///C:\Documents%20and%20Settings\Administrator\&#12487;&#12473;&#12463;&#12488;&#12483;&#12503;\&#26032;&#12487;&#12540;&#12479;&#20998;&#26512;\&#20445;&#20581;&#25152;&#12398;&#25903;&#25588;&#12392;&#20303;&#27665;&#32068;&#32340;&#12408;&#12398;&#25903;&#25588;.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12487;&#12540;&#12479;&#29992;\&#12477;&#12540;&#12471;&#12515;&#12523;&#12461;&#12515;&#12500;&#12479;&#12523;\&#26032;&#12487;&#12540;&#12479;&#20998;&#26512;\&#21332;&#20685;&#12398;&#12503;&#12525;&#12475;&#12473;&#12398;&#24847;&#32681;&#12392;&#65331;&#65315;&#12398;&#37304;&#25104;.xls" TargetMode="External"/></Relationships>
</file>

<file path=ppt/charts/_rels/chart50.xml.rels><?xml version="1.0" encoding="UTF-8" standalone="yes"?>
<Relationships xmlns="http://schemas.openxmlformats.org/package/2006/relationships"><Relationship Id="rId1" Type="http://schemas.openxmlformats.org/officeDocument/2006/relationships/oleObject" Target="file:///C:\Documents%20and%20Settings\Administrator\&#12487;&#12473;&#12463;&#12488;&#12483;&#12503;\&#26032;&#12487;&#12540;&#12479;&#20998;&#26512;\&#20445;&#20581;&#25152;&#12398;&#25903;&#25588;&#12392;&#21332;&#20685;&#20307;&#21046;&#12398;&#26908;&#23450;.xls" TargetMode="External"/></Relationships>
</file>

<file path=ppt/charts/_rels/chart51.xml.rels><?xml version="1.0" encoding="UTF-8" standalone="yes"?>
<Relationships xmlns="http://schemas.openxmlformats.org/package/2006/relationships"><Relationship Id="rId1" Type="http://schemas.openxmlformats.org/officeDocument/2006/relationships/oleObject" Target="file:///C:\Documents%20and%20Settings\Administrator\&#12487;&#12473;&#12463;&#12488;&#12483;&#12503;\&#26032;&#12487;&#12540;&#12479;&#20998;&#26512;\&#20445;&#20581;&#25152;&#12398;&#25903;&#25588;&#12392;&#20303;&#27665;&#32068;&#32340;&#12408;&#12398;&#25903;&#25588;.xls" TargetMode="External"/></Relationships>
</file>

<file path=ppt/charts/_rels/chart52.xml.rels><?xml version="1.0" encoding="UTF-8" standalone="yes"?>
<Relationships xmlns="http://schemas.openxmlformats.org/package/2006/relationships"><Relationship Id="rId1" Type="http://schemas.openxmlformats.org/officeDocument/2006/relationships/oleObject" Target="file:///C:\Documents%20and%20Settings\Administrator\&#12487;&#12473;&#12463;&#12488;&#12483;&#12503;\&#26032;&#12487;&#12540;&#12479;&#20998;&#26512;\&#20445;&#20581;&#25152;&#12398;&#25903;&#25588;&#12392;&#21332;&#20685;&#20307;&#21046;&#12398;&#26908;&#23450;.xls" TargetMode="External"/></Relationships>
</file>

<file path=ppt/charts/_rels/chart53.xml.rels><?xml version="1.0" encoding="UTF-8" standalone="yes"?>
<Relationships xmlns="http://schemas.openxmlformats.org/package/2006/relationships"><Relationship Id="rId1" Type="http://schemas.openxmlformats.org/officeDocument/2006/relationships/oleObject" Target="file:///C:\Documents%20and%20Settings\Administrator\&#12487;&#12473;&#12463;&#12488;&#12483;&#12503;\&#26032;&#12487;&#12540;&#12479;&#20998;&#26512;\&#20445;&#20581;&#25152;&#12398;&#25903;&#25588;&#12392;&#21332;&#20685;&#20307;&#21046;&#12398;&#26908;&#23450;.xls" TargetMode="External"/></Relationships>
</file>

<file path=ppt/charts/_rels/chart54.xml.rels><?xml version="1.0" encoding="UTF-8" standalone="yes"?>
<Relationships xmlns="http://schemas.openxmlformats.org/package/2006/relationships"><Relationship Id="rId1" Type="http://schemas.openxmlformats.org/officeDocument/2006/relationships/oleObject" Target="file:///C:\Documents%20and%20Settings\Administrator\&#12487;&#12473;&#12463;&#12488;&#12483;&#12503;\&#26032;&#12487;&#12540;&#12479;&#20998;&#26512;\&#20445;&#20581;&#25152;&#12398;&#25903;&#25588;&#12392;&#21332;&#20685;&#20307;&#21046;&#12398;&#26908;&#23450;.xls" TargetMode="External"/></Relationships>
</file>

<file path=ppt/charts/_rels/chart55.xml.rels><?xml version="1.0" encoding="UTF-8" standalone="yes"?>
<Relationships xmlns="http://schemas.openxmlformats.org/package/2006/relationships"><Relationship Id="rId1" Type="http://schemas.openxmlformats.org/officeDocument/2006/relationships/oleObject" Target="file:///C:\Documents%20and%20Settings\Administrator\&#12487;&#12473;&#12463;&#12488;&#12483;&#12503;\&#26032;&#12487;&#12540;&#12479;&#20998;&#26512;\&#20445;&#20581;&#25152;&#12398;&#25903;&#25588;&#12392;&#20303;&#27665;&#32068;&#32340;&#12408;&#12398;&#25903;&#25588;.xls" TargetMode="External"/></Relationships>
</file>

<file path=ppt/charts/_rels/chart56.xml.rels><?xml version="1.0" encoding="UTF-8" standalone="yes"?>
<Relationships xmlns="http://schemas.openxmlformats.org/package/2006/relationships"><Relationship Id="rId1" Type="http://schemas.openxmlformats.org/officeDocument/2006/relationships/oleObject" Target="file:///C:\Documents%20and%20Settings\Administrator\&#12487;&#12473;&#12463;&#12488;&#12483;&#12503;\&#26032;&#12487;&#12540;&#12479;&#20998;&#26512;\&#20445;&#20581;&#25152;&#12398;&#25903;&#25588;&#12392;&#20303;&#27665;&#32068;&#32340;&#12408;&#12398;&#25903;&#25588;.xls" TargetMode="External"/></Relationships>
</file>

<file path=ppt/charts/_rels/chart57.xml.rels><?xml version="1.0" encoding="UTF-8" standalone="yes"?>
<Relationships xmlns="http://schemas.openxmlformats.org/package/2006/relationships"><Relationship Id="rId1" Type="http://schemas.openxmlformats.org/officeDocument/2006/relationships/oleObject" Target="file:///C:\Documents%20and%20Settings\Administrator\&#12487;&#12473;&#12463;&#12488;&#12483;&#12503;\&#26032;&#12487;&#12540;&#12479;&#20998;&#26512;\&#20445;&#20581;&#25152;&#12398;&#25903;&#25588;&#12392;&#21332;&#20685;&#20307;&#21046;&#12398;&#26908;&#23450;.xls" TargetMode="External"/></Relationships>
</file>

<file path=ppt/charts/_rels/chart58.xml.rels><?xml version="1.0" encoding="UTF-8" standalone="yes"?>
<Relationships xmlns="http://schemas.openxmlformats.org/package/2006/relationships"><Relationship Id="rId1" Type="http://schemas.openxmlformats.org/officeDocument/2006/relationships/oleObject" Target="file:///F:\&#12477;&#12540;&#12471;&#12515;&#12523;&#12461;&#12515;&#12500;&#12479;&#12523;\&#26032;&#12487;&#12540;&#12479;&#20998;&#26512;\&#20445;&#20581;&#25152;&#12398;&#25903;&#25588;&#12392;&#20303;&#27665;&#32068;&#32340;&#12392;&#12398;&#21332;&#20685;&#20307;&#21046;&#65298;.xls" TargetMode="External"/></Relationships>
</file>

<file path=ppt/charts/_rels/chart59.xml.rels><?xml version="1.0" encoding="UTF-8" standalone="yes"?>
<Relationships xmlns="http://schemas.openxmlformats.org/package/2006/relationships"><Relationship Id="rId1" Type="http://schemas.openxmlformats.org/officeDocument/2006/relationships/oleObject" Target="file:///F:\&#12477;&#12540;&#12471;&#12515;&#12523;&#12461;&#12515;&#12500;&#12479;&#12523;\&#26032;&#12487;&#12540;&#12479;&#20998;&#26512;\&#20445;&#20581;&#25152;&#12398;&#25903;&#25588;&#12392;&#20303;&#27665;&#32068;&#32340;&#12392;&#12398;&#21332;&#20685;&#20307;&#21046;&#65298;.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D:\Document\&#12477;&#12540;&#12471;&#12515;&#12523;&#12461;&#12515;&#12500;&#12479;&#12523;\&#26032;&#12487;&#12540;&#12479;&#20998;&#26512;\&#21332;&#20685;&#12398;&#12503;&#12525;&#12475;&#12473;&#12398;&#24847;&#32681;&#12392;&#65331;&#65315;&#12398;&#37304;&#25104;.xls" TargetMode="External"/></Relationships>
</file>

<file path=ppt/charts/_rels/chart60.xml.rels><?xml version="1.0" encoding="UTF-8" standalone="yes"?>
<Relationships xmlns="http://schemas.openxmlformats.org/package/2006/relationships"><Relationship Id="rId1" Type="http://schemas.openxmlformats.org/officeDocument/2006/relationships/oleObject" Target="file:///F:\&#12477;&#12540;&#12471;&#12515;&#12523;&#12461;&#12515;&#12500;&#12479;&#12523;\&#26032;&#12487;&#12540;&#12479;&#20998;&#26512;\&#20445;&#20581;&#25152;&#12398;&#25903;&#25588;&#12392;&#20303;&#27665;&#32068;&#32340;&#12392;&#12398;&#21332;&#20685;&#20307;&#21046;&#65298;.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Documents%20and%20Settings\Administrator\&#12487;&#12473;&#12463;&#12488;&#12483;&#12503;\&#26032;&#12487;&#12540;&#12479;&#20998;&#26512;\&#21332;&#20685;&#12398;&#12503;&#12525;&#12475;&#12473;&#12398;&#24847;&#32681;.xls"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Documents%20and%20Settings\Administrator\&#12487;&#12473;&#12463;&#12488;&#12483;&#12503;\&#26032;&#12487;&#12540;&#12479;&#20998;&#26512;\&#21332;&#20685;&#12398;&#12503;&#12525;&#12475;&#12473;&#12398;&#24847;&#32681;.xls"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Documents%20and%20Settings\Administrator\&#12487;&#12473;&#12463;&#12488;&#12483;&#12503;\&#26032;&#12487;&#12540;&#12479;&#20998;&#26512;\&#21332;&#20685;&#12398;&#12503;&#12525;&#12475;&#12473;&#12398;&#24847;&#32681;.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ja-JP"/>
  <c:chart>
    <c:plotArea>
      <c:layout>
        <c:manualLayout>
          <c:layoutTarget val="inner"/>
          <c:xMode val="edge"/>
          <c:yMode val="edge"/>
          <c:x val="0.18253608923884521"/>
          <c:y val="9.1130440085347639E-2"/>
          <c:w val="0.77634125595411774"/>
          <c:h val="0.73675326112917916"/>
        </c:manualLayout>
      </c:layout>
      <c:barChart>
        <c:barDir val="bar"/>
        <c:grouping val="percentStacked"/>
        <c:ser>
          <c:idx val="0"/>
          <c:order val="0"/>
          <c:tx>
            <c:strRef>
              <c:f>Sheet!$C$45</c:f>
              <c:strCache>
                <c:ptCount val="1"/>
                <c:pt idx="0">
                  <c:v>ほとんどの住民組織が該当</c:v>
                </c:pt>
              </c:strCache>
            </c:strRef>
          </c:tx>
          <c:spPr>
            <a:solidFill>
              <a:srgbClr val="0000FF"/>
            </a:solidFill>
            <a:ln>
              <a:solidFill>
                <a:schemeClr val="tx1"/>
              </a:solidFill>
            </a:ln>
          </c:spPr>
          <c:cat>
            <c:strRef>
              <c:f>(Sheet!$B$46,Sheet!$B$48,Sheet!$B$50,Sheet!$B$52)</c:f>
              <c:strCache>
                <c:ptCount val="4"/>
                <c:pt idx="0">
                  <c:v>２分野以下</c:v>
                </c:pt>
                <c:pt idx="1">
                  <c:v>３～４分野</c:v>
                </c:pt>
                <c:pt idx="2">
                  <c:v>５～６分野</c:v>
                </c:pt>
                <c:pt idx="3">
                  <c:v>７分野以上</c:v>
                </c:pt>
              </c:strCache>
            </c:strRef>
          </c:cat>
          <c:val>
            <c:numRef>
              <c:f>(Sheet!$C$46,Sheet!$C$48,Sheet!$C$50,Sheet!$C$52)</c:f>
              <c:numCache>
                <c:formatCode>#,##0</c:formatCode>
                <c:ptCount val="4"/>
                <c:pt idx="0">
                  <c:v>51</c:v>
                </c:pt>
                <c:pt idx="1">
                  <c:v>70</c:v>
                </c:pt>
                <c:pt idx="2">
                  <c:v>65</c:v>
                </c:pt>
                <c:pt idx="3">
                  <c:v>50</c:v>
                </c:pt>
              </c:numCache>
            </c:numRef>
          </c:val>
        </c:ser>
        <c:ser>
          <c:idx val="1"/>
          <c:order val="1"/>
          <c:tx>
            <c:strRef>
              <c:f>Sheet!$D$45</c:f>
              <c:strCache>
                <c:ptCount val="1"/>
                <c:pt idx="0">
                  <c:v>半分以上の住民組織が該当</c:v>
                </c:pt>
              </c:strCache>
            </c:strRef>
          </c:tx>
          <c:spPr>
            <a:solidFill>
              <a:srgbClr val="00FF00"/>
            </a:solidFill>
            <a:ln>
              <a:solidFill>
                <a:prstClr val="black"/>
              </a:solidFill>
            </a:ln>
          </c:spPr>
          <c:cat>
            <c:strRef>
              <c:f>(Sheet!$B$46,Sheet!$B$48,Sheet!$B$50,Sheet!$B$52)</c:f>
              <c:strCache>
                <c:ptCount val="4"/>
                <c:pt idx="0">
                  <c:v>２分野以下</c:v>
                </c:pt>
                <c:pt idx="1">
                  <c:v>３～４分野</c:v>
                </c:pt>
                <c:pt idx="2">
                  <c:v>５～６分野</c:v>
                </c:pt>
                <c:pt idx="3">
                  <c:v>７分野以上</c:v>
                </c:pt>
              </c:strCache>
            </c:strRef>
          </c:cat>
          <c:val>
            <c:numRef>
              <c:f>(Sheet!$D$46,Sheet!$D$48,Sheet!$D$50,Sheet!$D$52)</c:f>
              <c:numCache>
                <c:formatCode>#,##0</c:formatCode>
                <c:ptCount val="4"/>
                <c:pt idx="0">
                  <c:v>26</c:v>
                </c:pt>
                <c:pt idx="1">
                  <c:v>52</c:v>
                </c:pt>
                <c:pt idx="2">
                  <c:v>20</c:v>
                </c:pt>
                <c:pt idx="3">
                  <c:v>19</c:v>
                </c:pt>
              </c:numCache>
            </c:numRef>
          </c:val>
        </c:ser>
        <c:ser>
          <c:idx val="2"/>
          <c:order val="2"/>
          <c:tx>
            <c:strRef>
              <c:f>Sheet!$E$45</c:f>
              <c:strCache>
                <c:ptCount val="1"/>
                <c:pt idx="0">
                  <c:v>一部の組織が該当</c:v>
                </c:pt>
              </c:strCache>
            </c:strRef>
          </c:tx>
          <c:spPr>
            <a:solidFill>
              <a:srgbClr val="FFFF00"/>
            </a:solidFill>
            <a:ln>
              <a:solidFill>
                <a:prstClr val="black"/>
              </a:solidFill>
            </a:ln>
          </c:spPr>
          <c:cat>
            <c:strRef>
              <c:f>(Sheet!$B$46,Sheet!$B$48,Sheet!$B$50,Sheet!$B$52)</c:f>
              <c:strCache>
                <c:ptCount val="4"/>
                <c:pt idx="0">
                  <c:v>２分野以下</c:v>
                </c:pt>
                <c:pt idx="1">
                  <c:v>３～４分野</c:v>
                </c:pt>
                <c:pt idx="2">
                  <c:v>５～６分野</c:v>
                </c:pt>
                <c:pt idx="3">
                  <c:v>７分野以上</c:v>
                </c:pt>
              </c:strCache>
            </c:strRef>
          </c:cat>
          <c:val>
            <c:numRef>
              <c:f>(Sheet!$E$46,Sheet!$E$48,Sheet!$E$50,Sheet!$E$52)</c:f>
              <c:numCache>
                <c:formatCode>#,##0</c:formatCode>
                <c:ptCount val="4"/>
                <c:pt idx="0">
                  <c:v>71</c:v>
                </c:pt>
                <c:pt idx="1">
                  <c:v>109</c:v>
                </c:pt>
                <c:pt idx="2">
                  <c:v>53</c:v>
                </c:pt>
                <c:pt idx="3">
                  <c:v>21</c:v>
                </c:pt>
              </c:numCache>
            </c:numRef>
          </c:val>
        </c:ser>
        <c:ser>
          <c:idx val="3"/>
          <c:order val="3"/>
          <c:tx>
            <c:strRef>
              <c:f>Sheet!$F$45</c:f>
              <c:strCache>
                <c:ptCount val="1"/>
                <c:pt idx="0">
                  <c:v>ごく一部の組織が該当</c:v>
                </c:pt>
              </c:strCache>
            </c:strRef>
          </c:tx>
          <c:spPr>
            <a:solidFill>
              <a:srgbClr val="FFC000"/>
            </a:solidFill>
            <a:ln>
              <a:solidFill>
                <a:prstClr val="black"/>
              </a:solidFill>
            </a:ln>
          </c:spPr>
          <c:cat>
            <c:strRef>
              <c:f>(Sheet!$B$46,Sheet!$B$48,Sheet!$B$50,Sheet!$B$52)</c:f>
              <c:strCache>
                <c:ptCount val="4"/>
                <c:pt idx="0">
                  <c:v>２分野以下</c:v>
                </c:pt>
                <c:pt idx="1">
                  <c:v>３～４分野</c:v>
                </c:pt>
                <c:pt idx="2">
                  <c:v>５～６分野</c:v>
                </c:pt>
                <c:pt idx="3">
                  <c:v>７分野以上</c:v>
                </c:pt>
              </c:strCache>
            </c:strRef>
          </c:cat>
          <c:val>
            <c:numRef>
              <c:f>(Sheet!$F$46,Sheet!$F$48,Sheet!$F$50,Sheet!$F$52)</c:f>
              <c:numCache>
                <c:formatCode>#,##0</c:formatCode>
                <c:ptCount val="4"/>
                <c:pt idx="0">
                  <c:v>87</c:v>
                </c:pt>
                <c:pt idx="1">
                  <c:v>63</c:v>
                </c:pt>
                <c:pt idx="2">
                  <c:v>22</c:v>
                </c:pt>
                <c:pt idx="3">
                  <c:v>9</c:v>
                </c:pt>
              </c:numCache>
            </c:numRef>
          </c:val>
        </c:ser>
        <c:ser>
          <c:idx val="4"/>
          <c:order val="4"/>
          <c:tx>
            <c:strRef>
              <c:f>Sheet!$G$45</c:f>
              <c:strCache>
                <c:ptCount val="1"/>
                <c:pt idx="0">
                  <c:v>いずれの組織も該当しない</c:v>
                </c:pt>
              </c:strCache>
            </c:strRef>
          </c:tx>
          <c:spPr>
            <a:solidFill>
              <a:srgbClr val="FF4B4B"/>
            </a:solidFill>
            <a:ln>
              <a:solidFill>
                <a:prstClr val="black"/>
              </a:solidFill>
            </a:ln>
          </c:spPr>
          <c:cat>
            <c:strRef>
              <c:f>(Sheet!$B$46,Sheet!$B$48,Sheet!$B$50,Sheet!$B$52)</c:f>
              <c:strCache>
                <c:ptCount val="4"/>
                <c:pt idx="0">
                  <c:v>２分野以下</c:v>
                </c:pt>
                <c:pt idx="1">
                  <c:v>３～４分野</c:v>
                </c:pt>
                <c:pt idx="2">
                  <c:v>５～６分野</c:v>
                </c:pt>
                <c:pt idx="3">
                  <c:v>７分野以上</c:v>
                </c:pt>
              </c:strCache>
            </c:strRef>
          </c:cat>
          <c:val>
            <c:numRef>
              <c:f>(Sheet!$G$46,Sheet!$G$48,Sheet!$G$50,Sheet!$G$52)</c:f>
              <c:numCache>
                <c:formatCode>#,##0</c:formatCode>
                <c:ptCount val="4"/>
                <c:pt idx="0">
                  <c:v>36</c:v>
                </c:pt>
                <c:pt idx="1">
                  <c:v>15</c:v>
                </c:pt>
                <c:pt idx="2">
                  <c:v>4</c:v>
                </c:pt>
                <c:pt idx="3">
                  <c:v>0</c:v>
                </c:pt>
              </c:numCache>
            </c:numRef>
          </c:val>
        </c:ser>
        <c:gapWidth val="60"/>
        <c:overlap val="100"/>
        <c:axId val="69877760"/>
        <c:axId val="69880448"/>
      </c:barChart>
      <c:catAx>
        <c:axId val="69877760"/>
        <c:scaling>
          <c:orientation val="maxMin"/>
        </c:scaling>
        <c:axPos val="l"/>
        <c:numFmt formatCode="#,##0" sourceLinked="1"/>
        <c:tickLblPos val="nextTo"/>
        <c:txPr>
          <a:bodyPr/>
          <a:lstStyle/>
          <a:p>
            <a:pPr>
              <a:defRPr sz="1600"/>
            </a:pPr>
            <a:endParaRPr lang="ja-JP"/>
          </a:p>
        </c:txPr>
        <c:crossAx val="69880448"/>
        <c:crosses val="autoZero"/>
        <c:auto val="1"/>
        <c:lblAlgn val="ctr"/>
        <c:lblOffset val="100"/>
      </c:catAx>
      <c:valAx>
        <c:axId val="69880448"/>
        <c:scaling>
          <c:orientation val="minMax"/>
        </c:scaling>
        <c:axPos val="t"/>
        <c:majorGridlines/>
        <c:numFmt formatCode="0%" sourceLinked="1"/>
        <c:tickLblPos val="nextTo"/>
        <c:txPr>
          <a:bodyPr/>
          <a:lstStyle/>
          <a:p>
            <a:pPr>
              <a:defRPr>
                <a:latin typeface="Century" pitchFamily="18" charset="0"/>
              </a:defRPr>
            </a:pPr>
            <a:endParaRPr lang="ja-JP"/>
          </a:p>
        </c:txPr>
        <c:crossAx val="69877760"/>
        <c:crosses val="autoZero"/>
        <c:crossBetween val="between"/>
        <c:majorUnit val="0.1"/>
      </c:valAx>
    </c:plotArea>
    <c:legend>
      <c:legendPos val="b"/>
      <c:layout>
        <c:manualLayout>
          <c:xMode val="edge"/>
          <c:yMode val="edge"/>
          <c:x val="0.10328484981044039"/>
          <c:y val="0.85875006048436564"/>
          <c:w val="0.87985005346554024"/>
          <c:h val="0.12441374355026771"/>
        </c:manualLayout>
      </c:layout>
    </c:legend>
    <c:plotVisOnly val="1"/>
    <c:dispBlanksAs val="gap"/>
  </c:chart>
  <c:spPr>
    <a:ln>
      <a:noFill/>
    </a:ln>
  </c:spPr>
  <c:txPr>
    <a:bodyPr/>
    <a:lstStyle/>
    <a:p>
      <a:pPr>
        <a:defRPr sz="1400"/>
      </a:pPr>
      <a:endParaRPr lang="ja-JP"/>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lang val="ja-JP"/>
  <c:chart>
    <c:plotArea>
      <c:layout/>
      <c:barChart>
        <c:barDir val="bar"/>
        <c:grouping val="percentStacked"/>
        <c:ser>
          <c:idx val="0"/>
          <c:order val="0"/>
          <c:tx>
            <c:strRef>
              <c:f>Sheet!$C$531</c:f>
              <c:strCache>
                <c:ptCount val="1"/>
                <c:pt idx="0">
                  <c:v>ほとんどの住民組織が該当</c:v>
                </c:pt>
              </c:strCache>
            </c:strRef>
          </c:tx>
          <c:spPr>
            <a:solidFill>
              <a:srgbClr val="0000FF"/>
            </a:solidFill>
            <a:ln>
              <a:solidFill>
                <a:schemeClr val="tx1"/>
              </a:solidFill>
            </a:ln>
          </c:spPr>
          <c:cat>
            <c:strRef>
              <c:f>(Sheet!$B$532,Sheet!$B$534,Sheet!$B$536,Sheet!$B$538,Sheet!$B$540)</c:f>
              <c:strCache>
                <c:ptCount val="5"/>
                <c:pt idx="0">
                  <c:v>ほとんどの住民組織が該当</c:v>
                </c:pt>
                <c:pt idx="1">
                  <c:v>半分以上の住民組織が該当</c:v>
                </c:pt>
                <c:pt idx="2">
                  <c:v>一部の組織が該当</c:v>
                </c:pt>
                <c:pt idx="3">
                  <c:v>ごく一部の組織が該当</c:v>
                </c:pt>
                <c:pt idx="4">
                  <c:v>いずれの組織も該当しない</c:v>
                </c:pt>
              </c:strCache>
            </c:strRef>
          </c:cat>
          <c:val>
            <c:numRef>
              <c:f>(Sheet!$C$532,Sheet!$C$534,Sheet!$C$536,Sheet!$C$538,Sheet!$C$540)</c:f>
              <c:numCache>
                <c:formatCode>#,##0</c:formatCode>
                <c:ptCount val="5"/>
                <c:pt idx="0">
                  <c:v>77</c:v>
                </c:pt>
                <c:pt idx="1">
                  <c:v>17</c:v>
                </c:pt>
                <c:pt idx="2">
                  <c:v>24</c:v>
                </c:pt>
                <c:pt idx="3">
                  <c:v>13</c:v>
                </c:pt>
                <c:pt idx="4">
                  <c:v>15</c:v>
                </c:pt>
              </c:numCache>
            </c:numRef>
          </c:val>
        </c:ser>
        <c:ser>
          <c:idx val="1"/>
          <c:order val="1"/>
          <c:tx>
            <c:strRef>
              <c:f>Sheet!$D$531</c:f>
              <c:strCache>
                <c:ptCount val="1"/>
                <c:pt idx="0">
                  <c:v>半分以上の住民組織が該当</c:v>
                </c:pt>
              </c:strCache>
            </c:strRef>
          </c:tx>
          <c:spPr>
            <a:solidFill>
              <a:srgbClr val="00FF00"/>
            </a:solidFill>
            <a:ln>
              <a:solidFill>
                <a:schemeClr val="tx1"/>
              </a:solidFill>
            </a:ln>
          </c:spPr>
          <c:cat>
            <c:strRef>
              <c:f>(Sheet!$B$532,Sheet!$B$534,Sheet!$B$536,Sheet!$B$538,Sheet!$B$540)</c:f>
              <c:strCache>
                <c:ptCount val="5"/>
                <c:pt idx="0">
                  <c:v>ほとんどの住民組織が該当</c:v>
                </c:pt>
                <c:pt idx="1">
                  <c:v>半分以上の住民組織が該当</c:v>
                </c:pt>
                <c:pt idx="2">
                  <c:v>一部の組織が該当</c:v>
                </c:pt>
                <c:pt idx="3">
                  <c:v>ごく一部の組織が該当</c:v>
                </c:pt>
                <c:pt idx="4">
                  <c:v>いずれの組織も該当しない</c:v>
                </c:pt>
              </c:strCache>
            </c:strRef>
          </c:cat>
          <c:val>
            <c:numRef>
              <c:f>(Sheet!$D$532,Sheet!$D$534,Sheet!$D$536,Sheet!$D$538,Sheet!$D$540)</c:f>
              <c:numCache>
                <c:formatCode>#,##0</c:formatCode>
                <c:ptCount val="5"/>
                <c:pt idx="0">
                  <c:v>37</c:v>
                </c:pt>
                <c:pt idx="1">
                  <c:v>28</c:v>
                </c:pt>
                <c:pt idx="2">
                  <c:v>34</c:v>
                </c:pt>
                <c:pt idx="3">
                  <c:v>17</c:v>
                </c:pt>
                <c:pt idx="4">
                  <c:v>9</c:v>
                </c:pt>
              </c:numCache>
            </c:numRef>
          </c:val>
        </c:ser>
        <c:ser>
          <c:idx val="2"/>
          <c:order val="2"/>
          <c:tx>
            <c:strRef>
              <c:f>Sheet!$E$531</c:f>
              <c:strCache>
                <c:ptCount val="1"/>
                <c:pt idx="0">
                  <c:v>一部の組織が該当</c:v>
                </c:pt>
              </c:strCache>
            </c:strRef>
          </c:tx>
          <c:spPr>
            <a:solidFill>
              <a:srgbClr val="FFFF00"/>
            </a:solidFill>
            <a:ln>
              <a:solidFill>
                <a:prstClr val="black"/>
              </a:solidFill>
            </a:ln>
          </c:spPr>
          <c:cat>
            <c:strRef>
              <c:f>(Sheet!$B$532,Sheet!$B$534,Sheet!$B$536,Sheet!$B$538,Sheet!$B$540)</c:f>
              <c:strCache>
                <c:ptCount val="5"/>
                <c:pt idx="0">
                  <c:v>ほとんどの住民組織が該当</c:v>
                </c:pt>
                <c:pt idx="1">
                  <c:v>半分以上の住民組織が該当</c:v>
                </c:pt>
                <c:pt idx="2">
                  <c:v>一部の組織が該当</c:v>
                </c:pt>
                <c:pt idx="3">
                  <c:v>ごく一部の組織が該当</c:v>
                </c:pt>
                <c:pt idx="4">
                  <c:v>いずれの組織も該当しない</c:v>
                </c:pt>
              </c:strCache>
            </c:strRef>
          </c:cat>
          <c:val>
            <c:numRef>
              <c:f>(Sheet!$E$532,Sheet!$E$534,Sheet!$E$536,Sheet!$E$538,Sheet!$E$540)</c:f>
              <c:numCache>
                <c:formatCode>#,##0</c:formatCode>
                <c:ptCount val="5"/>
                <c:pt idx="0">
                  <c:v>35</c:v>
                </c:pt>
                <c:pt idx="1">
                  <c:v>31</c:v>
                </c:pt>
                <c:pt idx="2">
                  <c:v>136</c:v>
                </c:pt>
                <c:pt idx="3">
                  <c:v>45</c:v>
                </c:pt>
                <c:pt idx="4">
                  <c:v>39</c:v>
                </c:pt>
              </c:numCache>
            </c:numRef>
          </c:val>
        </c:ser>
        <c:ser>
          <c:idx val="3"/>
          <c:order val="3"/>
          <c:tx>
            <c:strRef>
              <c:f>Sheet!$F$531</c:f>
              <c:strCache>
                <c:ptCount val="1"/>
                <c:pt idx="0">
                  <c:v>ごく一部の組織が該当</c:v>
                </c:pt>
              </c:strCache>
            </c:strRef>
          </c:tx>
          <c:spPr>
            <a:solidFill>
              <a:srgbClr val="FFC000"/>
            </a:solidFill>
            <a:ln>
              <a:solidFill>
                <a:prstClr val="black"/>
              </a:solidFill>
            </a:ln>
          </c:spPr>
          <c:cat>
            <c:strRef>
              <c:f>(Sheet!$B$532,Sheet!$B$534,Sheet!$B$536,Sheet!$B$538,Sheet!$B$540)</c:f>
              <c:strCache>
                <c:ptCount val="5"/>
                <c:pt idx="0">
                  <c:v>ほとんどの住民組織が該当</c:v>
                </c:pt>
                <c:pt idx="1">
                  <c:v>半分以上の住民組織が該当</c:v>
                </c:pt>
                <c:pt idx="2">
                  <c:v>一部の組織が該当</c:v>
                </c:pt>
                <c:pt idx="3">
                  <c:v>ごく一部の組織が該当</c:v>
                </c:pt>
                <c:pt idx="4">
                  <c:v>いずれの組織も該当しない</c:v>
                </c:pt>
              </c:strCache>
            </c:strRef>
          </c:cat>
          <c:val>
            <c:numRef>
              <c:f>(Sheet!$F$532,Sheet!$F$534,Sheet!$F$536,Sheet!$F$538,Sheet!$F$540)</c:f>
              <c:numCache>
                <c:formatCode>#,##0</c:formatCode>
                <c:ptCount val="5"/>
                <c:pt idx="0">
                  <c:v>7</c:v>
                </c:pt>
                <c:pt idx="1">
                  <c:v>9</c:v>
                </c:pt>
                <c:pt idx="2">
                  <c:v>66</c:v>
                </c:pt>
                <c:pt idx="3">
                  <c:v>93</c:v>
                </c:pt>
                <c:pt idx="4">
                  <c:v>37</c:v>
                </c:pt>
              </c:numCache>
            </c:numRef>
          </c:val>
        </c:ser>
        <c:ser>
          <c:idx val="4"/>
          <c:order val="4"/>
          <c:tx>
            <c:strRef>
              <c:f>Sheet!$G$531</c:f>
              <c:strCache>
                <c:ptCount val="1"/>
                <c:pt idx="0">
                  <c:v>いずれの組織も該当しない</c:v>
                </c:pt>
              </c:strCache>
            </c:strRef>
          </c:tx>
          <c:spPr>
            <a:solidFill>
              <a:srgbClr val="FE3030"/>
            </a:solidFill>
            <a:ln>
              <a:solidFill>
                <a:prstClr val="black"/>
              </a:solidFill>
            </a:ln>
          </c:spPr>
          <c:cat>
            <c:strRef>
              <c:f>(Sheet!$B$532,Sheet!$B$534,Sheet!$B$536,Sheet!$B$538,Sheet!$B$540)</c:f>
              <c:strCache>
                <c:ptCount val="5"/>
                <c:pt idx="0">
                  <c:v>ほとんどの住民組織が該当</c:v>
                </c:pt>
                <c:pt idx="1">
                  <c:v>半分以上の住民組織が該当</c:v>
                </c:pt>
                <c:pt idx="2">
                  <c:v>一部の組織が該当</c:v>
                </c:pt>
                <c:pt idx="3">
                  <c:v>ごく一部の組織が該当</c:v>
                </c:pt>
                <c:pt idx="4">
                  <c:v>いずれの組織も該当しない</c:v>
                </c:pt>
              </c:strCache>
            </c:strRef>
          </c:cat>
          <c:val>
            <c:numRef>
              <c:f>(Sheet!$G$532,Sheet!$G$534,Sheet!$G$536,Sheet!$G$538,Sheet!$G$540)</c:f>
              <c:numCache>
                <c:formatCode>#,##0</c:formatCode>
                <c:ptCount val="5"/>
                <c:pt idx="0">
                  <c:v>8</c:v>
                </c:pt>
                <c:pt idx="1">
                  <c:v>2</c:v>
                </c:pt>
                <c:pt idx="2">
                  <c:v>14</c:v>
                </c:pt>
                <c:pt idx="3">
                  <c:v>26</c:v>
                </c:pt>
                <c:pt idx="4">
                  <c:v>43</c:v>
                </c:pt>
              </c:numCache>
            </c:numRef>
          </c:val>
        </c:ser>
        <c:gapWidth val="60"/>
        <c:overlap val="100"/>
        <c:axId val="193546112"/>
        <c:axId val="193863680"/>
      </c:barChart>
      <c:catAx>
        <c:axId val="193546112"/>
        <c:scaling>
          <c:orientation val="maxMin"/>
        </c:scaling>
        <c:axPos val="l"/>
        <c:numFmt formatCode="#,##0" sourceLinked="1"/>
        <c:tickLblPos val="nextTo"/>
        <c:txPr>
          <a:bodyPr/>
          <a:lstStyle/>
          <a:p>
            <a:pPr>
              <a:defRPr sz="1400"/>
            </a:pPr>
            <a:endParaRPr lang="ja-JP"/>
          </a:p>
        </c:txPr>
        <c:crossAx val="193863680"/>
        <c:crosses val="autoZero"/>
        <c:auto val="1"/>
        <c:lblAlgn val="ctr"/>
        <c:lblOffset val="100"/>
        <c:tickLblSkip val="1"/>
      </c:catAx>
      <c:valAx>
        <c:axId val="193863680"/>
        <c:scaling>
          <c:orientation val="minMax"/>
        </c:scaling>
        <c:axPos val="t"/>
        <c:majorGridlines/>
        <c:numFmt formatCode="0%" sourceLinked="1"/>
        <c:tickLblPos val="nextTo"/>
        <c:txPr>
          <a:bodyPr/>
          <a:lstStyle/>
          <a:p>
            <a:pPr>
              <a:defRPr sz="1400">
                <a:latin typeface="Century" pitchFamily="18" charset="0"/>
              </a:defRPr>
            </a:pPr>
            <a:endParaRPr lang="ja-JP"/>
          </a:p>
        </c:txPr>
        <c:crossAx val="193546112"/>
        <c:crosses val="autoZero"/>
        <c:crossBetween val="between"/>
      </c:valAx>
    </c:plotArea>
    <c:legend>
      <c:legendPos val="b"/>
      <c:layout/>
      <c:txPr>
        <a:bodyPr/>
        <a:lstStyle/>
        <a:p>
          <a:pPr>
            <a:defRPr sz="1400"/>
          </a:pPr>
          <a:endParaRPr lang="ja-JP"/>
        </a:p>
      </c:txPr>
    </c:legend>
    <c:plotVisOnly val="1"/>
    <c:dispBlanksAs val="gap"/>
  </c:chart>
  <c:spPr>
    <a:ln>
      <a:noFill/>
    </a:ln>
  </c:spPr>
  <c:txPr>
    <a:bodyPr/>
    <a:lstStyle/>
    <a:p>
      <a:pPr>
        <a:defRPr sz="1200"/>
      </a:pPr>
      <a:endParaRPr lang="ja-JP"/>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lang val="ja-JP"/>
  <c:chart>
    <c:plotArea>
      <c:layout/>
      <c:barChart>
        <c:barDir val="bar"/>
        <c:grouping val="percentStacked"/>
        <c:ser>
          <c:idx val="0"/>
          <c:order val="0"/>
          <c:tx>
            <c:strRef>
              <c:f>Sheet!$C$195</c:f>
              <c:strCache>
                <c:ptCount val="1"/>
                <c:pt idx="0">
                  <c:v>大いに評価できる</c:v>
                </c:pt>
              </c:strCache>
            </c:strRef>
          </c:tx>
          <c:spPr>
            <a:solidFill>
              <a:srgbClr val="0000FF"/>
            </a:solidFill>
            <a:ln>
              <a:solidFill>
                <a:prstClr val="black"/>
              </a:solidFill>
            </a:ln>
          </c:spPr>
          <c:cat>
            <c:strRef>
              <c:f>(Sheet!$B$196,Sheet!$B$198,Sheet!$B$200,Sheet!$B$202,Sheet!$B$204)</c:f>
              <c:strCache>
                <c:ptCount val="5"/>
                <c:pt idx="0">
                  <c:v>ほとんどの住民組織が該当</c:v>
                </c:pt>
                <c:pt idx="1">
                  <c:v>半分以上の住民組織が該当</c:v>
                </c:pt>
                <c:pt idx="2">
                  <c:v>一部の組織が該当</c:v>
                </c:pt>
                <c:pt idx="3">
                  <c:v>ごく一部の組織が該当</c:v>
                </c:pt>
                <c:pt idx="4">
                  <c:v>いずれの組織も該当しない</c:v>
                </c:pt>
              </c:strCache>
            </c:strRef>
          </c:cat>
          <c:val>
            <c:numRef>
              <c:f>(Sheet!$C$196,Sheet!$C$198,Sheet!$C$200,Sheet!$C$202,Sheet!$C$204)</c:f>
              <c:numCache>
                <c:formatCode>#,##0</c:formatCode>
                <c:ptCount val="5"/>
                <c:pt idx="0">
                  <c:v>32</c:v>
                </c:pt>
                <c:pt idx="1">
                  <c:v>10</c:v>
                </c:pt>
                <c:pt idx="2">
                  <c:v>31</c:v>
                </c:pt>
                <c:pt idx="3">
                  <c:v>15</c:v>
                </c:pt>
                <c:pt idx="4">
                  <c:v>8</c:v>
                </c:pt>
              </c:numCache>
            </c:numRef>
          </c:val>
        </c:ser>
        <c:ser>
          <c:idx val="1"/>
          <c:order val="1"/>
          <c:tx>
            <c:strRef>
              <c:f>Sheet!$D$195</c:f>
              <c:strCache>
                <c:ptCount val="1"/>
                <c:pt idx="0">
                  <c:v>かなり評価できる</c:v>
                </c:pt>
              </c:strCache>
            </c:strRef>
          </c:tx>
          <c:spPr>
            <a:solidFill>
              <a:srgbClr val="00FF00"/>
            </a:solidFill>
            <a:ln>
              <a:solidFill>
                <a:prstClr val="black"/>
              </a:solidFill>
            </a:ln>
          </c:spPr>
          <c:cat>
            <c:strRef>
              <c:f>(Sheet!$B$196,Sheet!$B$198,Sheet!$B$200,Sheet!$B$202,Sheet!$B$204)</c:f>
              <c:strCache>
                <c:ptCount val="5"/>
                <c:pt idx="0">
                  <c:v>ほとんどの住民組織が該当</c:v>
                </c:pt>
                <c:pt idx="1">
                  <c:v>半分以上の住民組織が該当</c:v>
                </c:pt>
                <c:pt idx="2">
                  <c:v>一部の組織が該当</c:v>
                </c:pt>
                <c:pt idx="3">
                  <c:v>ごく一部の組織が該当</c:v>
                </c:pt>
                <c:pt idx="4">
                  <c:v>いずれの組織も該当しない</c:v>
                </c:pt>
              </c:strCache>
            </c:strRef>
          </c:cat>
          <c:val>
            <c:numRef>
              <c:f>(Sheet!$D$196,Sheet!$D$198,Sheet!$D$200,Sheet!$D$202,Sheet!$D$204)</c:f>
              <c:numCache>
                <c:formatCode>#,##0</c:formatCode>
                <c:ptCount val="5"/>
                <c:pt idx="0">
                  <c:v>46</c:v>
                </c:pt>
                <c:pt idx="1">
                  <c:v>21</c:v>
                </c:pt>
                <c:pt idx="2">
                  <c:v>62</c:v>
                </c:pt>
                <c:pt idx="3">
                  <c:v>32</c:v>
                </c:pt>
                <c:pt idx="4">
                  <c:v>9</c:v>
                </c:pt>
              </c:numCache>
            </c:numRef>
          </c:val>
        </c:ser>
        <c:ser>
          <c:idx val="2"/>
          <c:order val="2"/>
          <c:tx>
            <c:strRef>
              <c:f>Sheet!$E$195</c:f>
              <c:strCache>
                <c:ptCount val="1"/>
                <c:pt idx="0">
                  <c:v>まあ評価できる</c:v>
                </c:pt>
              </c:strCache>
            </c:strRef>
          </c:tx>
          <c:spPr>
            <a:solidFill>
              <a:srgbClr val="FFFF00"/>
            </a:solidFill>
            <a:ln>
              <a:solidFill>
                <a:prstClr val="black"/>
              </a:solidFill>
            </a:ln>
          </c:spPr>
          <c:cat>
            <c:strRef>
              <c:f>(Sheet!$B$196,Sheet!$B$198,Sheet!$B$200,Sheet!$B$202,Sheet!$B$204)</c:f>
              <c:strCache>
                <c:ptCount val="5"/>
                <c:pt idx="0">
                  <c:v>ほとんどの住民組織が該当</c:v>
                </c:pt>
                <c:pt idx="1">
                  <c:v>半分以上の住民組織が該当</c:v>
                </c:pt>
                <c:pt idx="2">
                  <c:v>一部の組織が該当</c:v>
                </c:pt>
                <c:pt idx="3">
                  <c:v>ごく一部の組織が該当</c:v>
                </c:pt>
                <c:pt idx="4">
                  <c:v>いずれの組織も該当しない</c:v>
                </c:pt>
              </c:strCache>
            </c:strRef>
          </c:cat>
          <c:val>
            <c:numRef>
              <c:f>(Sheet!$E$196,Sheet!$E$198,Sheet!$E$200,Sheet!$E$202,Sheet!$E$204)</c:f>
              <c:numCache>
                <c:formatCode>#,##0</c:formatCode>
                <c:ptCount val="5"/>
                <c:pt idx="0">
                  <c:v>32</c:v>
                </c:pt>
                <c:pt idx="1">
                  <c:v>18</c:v>
                </c:pt>
                <c:pt idx="2">
                  <c:v>60</c:v>
                </c:pt>
                <c:pt idx="3">
                  <c:v>59</c:v>
                </c:pt>
                <c:pt idx="4">
                  <c:v>28</c:v>
                </c:pt>
              </c:numCache>
            </c:numRef>
          </c:val>
        </c:ser>
        <c:ser>
          <c:idx val="3"/>
          <c:order val="3"/>
          <c:tx>
            <c:strRef>
              <c:f>Sheet!$F$195</c:f>
              <c:strCache>
                <c:ptCount val="1"/>
                <c:pt idx="0">
                  <c:v>あまり評価できない</c:v>
                </c:pt>
              </c:strCache>
            </c:strRef>
          </c:tx>
          <c:spPr>
            <a:solidFill>
              <a:srgbClr val="FFC000"/>
            </a:solidFill>
            <a:ln>
              <a:solidFill>
                <a:prstClr val="black"/>
              </a:solidFill>
            </a:ln>
          </c:spPr>
          <c:cat>
            <c:strRef>
              <c:f>(Sheet!$B$196,Sheet!$B$198,Sheet!$B$200,Sheet!$B$202,Sheet!$B$204)</c:f>
              <c:strCache>
                <c:ptCount val="5"/>
                <c:pt idx="0">
                  <c:v>ほとんどの住民組織が該当</c:v>
                </c:pt>
                <c:pt idx="1">
                  <c:v>半分以上の住民組織が該当</c:v>
                </c:pt>
                <c:pt idx="2">
                  <c:v>一部の組織が該当</c:v>
                </c:pt>
                <c:pt idx="3">
                  <c:v>ごく一部の組織が該当</c:v>
                </c:pt>
                <c:pt idx="4">
                  <c:v>いずれの組織も該当しない</c:v>
                </c:pt>
              </c:strCache>
            </c:strRef>
          </c:cat>
          <c:val>
            <c:numRef>
              <c:f>(Sheet!$F$196,Sheet!$F$198,Sheet!$F$200,Sheet!$F$202,Sheet!$F$204)</c:f>
              <c:numCache>
                <c:formatCode>#,##0</c:formatCode>
                <c:ptCount val="5"/>
                <c:pt idx="0">
                  <c:v>1</c:v>
                </c:pt>
                <c:pt idx="1">
                  <c:v>0</c:v>
                </c:pt>
                <c:pt idx="2">
                  <c:v>9</c:v>
                </c:pt>
                <c:pt idx="3">
                  <c:v>6</c:v>
                </c:pt>
                <c:pt idx="4">
                  <c:v>13</c:v>
                </c:pt>
              </c:numCache>
            </c:numRef>
          </c:val>
        </c:ser>
        <c:gapWidth val="60"/>
        <c:overlap val="100"/>
        <c:axId val="27079040"/>
        <c:axId val="27080576"/>
      </c:barChart>
      <c:catAx>
        <c:axId val="27079040"/>
        <c:scaling>
          <c:orientation val="maxMin"/>
        </c:scaling>
        <c:axPos val="l"/>
        <c:tickLblPos val="nextTo"/>
        <c:txPr>
          <a:bodyPr/>
          <a:lstStyle/>
          <a:p>
            <a:pPr>
              <a:defRPr sz="1400"/>
            </a:pPr>
            <a:endParaRPr lang="ja-JP"/>
          </a:p>
        </c:txPr>
        <c:crossAx val="27080576"/>
        <c:crosses val="autoZero"/>
        <c:auto val="1"/>
        <c:lblAlgn val="ctr"/>
        <c:lblOffset val="100"/>
      </c:catAx>
      <c:valAx>
        <c:axId val="27080576"/>
        <c:scaling>
          <c:orientation val="minMax"/>
        </c:scaling>
        <c:axPos val="t"/>
        <c:majorGridlines/>
        <c:numFmt formatCode="0%" sourceLinked="1"/>
        <c:tickLblPos val="nextTo"/>
        <c:txPr>
          <a:bodyPr/>
          <a:lstStyle/>
          <a:p>
            <a:pPr>
              <a:defRPr sz="1400">
                <a:latin typeface="Century" pitchFamily="18" charset="0"/>
              </a:defRPr>
            </a:pPr>
            <a:endParaRPr lang="ja-JP"/>
          </a:p>
        </c:txPr>
        <c:crossAx val="27079040"/>
        <c:crosses val="autoZero"/>
        <c:crossBetween val="between"/>
      </c:valAx>
    </c:plotArea>
    <c:legend>
      <c:legendPos val="b"/>
      <c:layout/>
      <c:txPr>
        <a:bodyPr/>
        <a:lstStyle/>
        <a:p>
          <a:pPr>
            <a:defRPr sz="1400"/>
          </a:pPr>
          <a:endParaRPr lang="ja-JP"/>
        </a:p>
      </c:txPr>
    </c:legend>
    <c:plotVisOnly val="1"/>
    <c:dispBlanksAs val="gap"/>
  </c:chart>
  <c:spPr>
    <a:ln>
      <a:noFill/>
    </a:ln>
  </c:spPr>
  <c:txPr>
    <a:bodyPr/>
    <a:lstStyle/>
    <a:p>
      <a:pPr>
        <a:defRPr sz="1200"/>
      </a:pPr>
      <a:endParaRPr lang="ja-JP"/>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lang val="ja-JP"/>
  <c:chart>
    <c:plotArea>
      <c:layout/>
      <c:barChart>
        <c:barDir val="bar"/>
        <c:grouping val="percentStacked"/>
        <c:ser>
          <c:idx val="0"/>
          <c:order val="0"/>
          <c:tx>
            <c:strRef>
              <c:f>Sheet!$C$324</c:f>
              <c:strCache>
                <c:ptCount val="1"/>
                <c:pt idx="0">
                  <c:v>ほとんどの住民組織が該当する</c:v>
                </c:pt>
              </c:strCache>
            </c:strRef>
          </c:tx>
          <c:spPr>
            <a:solidFill>
              <a:srgbClr val="0000FF"/>
            </a:solidFill>
            <a:ln>
              <a:solidFill>
                <a:prstClr val="black"/>
              </a:solidFill>
            </a:ln>
          </c:spPr>
          <c:cat>
            <c:strRef>
              <c:f>(Sheet!$B$325,Sheet!$B$327,Sheet!$B$329,Sheet!$B$331,Sheet!$B$333)</c:f>
              <c:strCache>
                <c:ptCount val="5"/>
                <c:pt idx="0">
                  <c:v>ほとんどの住民組織にあてはまる</c:v>
                </c:pt>
                <c:pt idx="1">
                  <c:v>半分以上の住民組織にあてはまる</c:v>
                </c:pt>
                <c:pt idx="2">
                  <c:v>一部の組織にあてはまる</c:v>
                </c:pt>
                <c:pt idx="3">
                  <c:v>ごく一部の組織にあてはまる</c:v>
                </c:pt>
                <c:pt idx="4">
                  <c:v>いずれの組織もあてはまらない</c:v>
                </c:pt>
              </c:strCache>
            </c:strRef>
          </c:cat>
          <c:val>
            <c:numRef>
              <c:f>(Sheet!$C$325,Sheet!$C$327,Sheet!$C$329,Sheet!$C$331,Sheet!$C$333)</c:f>
              <c:numCache>
                <c:formatCode>#,##0</c:formatCode>
                <c:ptCount val="5"/>
                <c:pt idx="0">
                  <c:v>13</c:v>
                </c:pt>
                <c:pt idx="1">
                  <c:v>23</c:v>
                </c:pt>
                <c:pt idx="2">
                  <c:v>37</c:v>
                </c:pt>
                <c:pt idx="3">
                  <c:v>21</c:v>
                </c:pt>
                <c:pt idx="4">
                  <c:v>49</c:v>
                </c:pt>
              </c:numCache>
            </c:numRef>
          </c:val>
        </c:ser>
        <c:ser>
          <c:idx val="1"/>
          <c:order val="1"/>
          <c:tx>
            <c:strRef>
              <c:f>Sheet!$D$324</c:f>
              <c:strCache>
                <c:ptCount val="1"/>
                <c:pt idx="0">
                  <c:v>半分以上の住民組織が該当する</c:v>
                </c:pt>
              </c:strCache>
            </c:strRef>
          </c:tx>
          <c:spPr>
            <a:solidFill>
              <a:srgbClr val="00FF00"/>
            </a:solidFill>
            <a:ln>
              <a:solidFill>
                <a:prstClr val="black"/>
              </a:solidFill>
            </a:ln>
          </c:spPr>
          <c:cat>
            <c:strRef>
              <c:f>(Sheet!$B$325,Sheet!$B$327,Sheet!$B$329,Sheet!$B$331,Sheet!$B$333)</c:f>
              <c:strCache>
                <c:ptCount val="5"/>
                <c:pt idx="0">
                  <c:v>ほとんどの住民組織にあてはまる</c:v>
                </c:pt>
                <c:pt idx="1">
                  <c:v>半分以上の住民組織にあてはまる</c:v>
                </c:pt>
                <c:pt idx="2">
                  <c:v>一部の組織にあてはまる</c:v>
                </c:pt>
                <c:pt idx="3">
                  <c:v>ごく一部の組織にあてはまる</c:v>
                </c:pt>
                <c:pt idx="4">
                  <c:v>いずれの組織もあてはまらない</c:v>
                </c:pt>
              </c:strCache>
            </c:strRef>
          </c:cat>
          <c:val>
            <c:numRef>
              <c:f>(Sheet!$D$325,Sheet!$D$327,Sheet!$D$329,Sheet!$D$331,Sheet!$D$333)</c:f>
              <c:numCache>
                <c:formatCode>#,##0</c:formatCode>
                <c:ptCount val="5"/>
                <c:pt idx="0">
                  <c:v>12</c:v>
                </c:pt>
                <c:pt idx="1">
                  <c:v>25</c:v>
                </c:pt>
                <c:pt idx="2">
                  <c:v>40</c:v>
                </c:pt>
                <c:pt idx="3">
                  <c:v>23</c:v>
                </c:pt>
                <c:pt idx="4">
                  <c:v>25</c:v>
                </c:pt>
              </c:numCache>
            </c:numRef>
          </c:val>
        </c:ser>
        <c:ser>
          <c:idx val="2"/>
          <c:order val="2"/>
          <c:tx>
            <c:strRef>
              <c:f>Sheet!$E$324</c:f>
              <c:strCache>
                <c:ptCount val="1"/>
                <c:pt idx="0">
                  <c:v>一部の組織が該当する</c:v>
                </c:pt>
              </c:strCache>
            </c:strRef>
          </c:tx>
          <c:spPr>
            <a:solidFill>
              <a:srgbClr val="FFFF00"/>
            </a:solidFill>
            <a:ln>
              <a:solidFill>
                <a:prstClr val="black"/>
              </a:solidFill>
            </a:ln>
          </c:spPr>
          <c:cat>
            <c:strRef>
              <c:f>(Sheet!$B$325,Sheet!$B$327,Sheet!$B$329,Sheet!$B$331,Sheet!$B$333)</c:f>
              <c:strCache>
                <c:ptCount val="5"/>
                <c:pt idx="0">
                  <c:v>ほとんどの住民組織にあてはまる</c:v>
                </c:pt>
                <c:pt idx="1">
                  <c:v>半分以上の住民組織にあてはまる</c:v>
                </c:pt>
                <c:pt idx="2">
                  <c:v>一部の組織にあてはまる</c:v>
                </c:pt>
                <c:pt idx="3">
                  <c:v>ごく一部の組織にあてはまる</c:v>
                </c:pt>
                <c:pt idx="4">
                  <c:v>いずれの組織もあてはまらない</c:v>
                </c:pt>
              </c:strCache>
            </c:strRef>
          </c:cat>
          <c:val>
            <c:numRef>
              <c:f>(Sheet!$E$325,Sheet!$E$327,Sheet!$E$329,Sheet!$E$331,Sheet!$E$333)</c:f>
              <c:numCache>
                <c:formatCode>#,##0</c:formatCode>
                <c:ptCount val="5"/>
                <c:pt idx="0">
                  <c:v>52</c:v>
                </c:pt>
                <c:pt idx="1">
                  <c:v>61</c:v>
                </c:pt>
                <c:pt idx="2">
                  <c:v>106</c:v>
                </c:pt>
                <c:pt idx="3">
                  <c:v>31</c:v>
                </c:pt>
                <c:pt idx="4">
                  <c:v>31</c:v>
                </c:pt>
              </c:numCache>
            </c:numRef>
          </c:val>
        </c:ser>
        <c:ser>
          <c:idx val="3"/>
          <c:order val="3"/>
          <c:tx>
            <c:strRef>
              <c:f>Sheet!$F$324</c:f>
              <c:strCache>
                <c:ptCount val="1"/>
                <c:pt idx="0">
                  <c:v>ごく一部の組織が該当する</c:v>
                </c:pt>
              </c:strCache>
            </c:strRef>
          </c:tx>
          <c:spPr>
            <a:solidFill>
              <a:srgbClr val="FFC000"/>
            </a:solidFill>
            <a:ln>
              <a:solidFill>
                <a:prstClr val="black"/>
              </a:solidFill>
            </a:ln>
          </c:spPr>
          <c:cat>
            <c:strRef>
              <c:f>(Sheet!$B$325,Sheet!$B$327,Sheet!$B$329,Sheet!$B$331,Sheet!$B$333)</c:f>
              <c:strCache>
                <c:ptCount val="5"/>
                <c:pt idx="0">
                  <c:v>ほとんどの住民組織にあてはまる</c:v>
                </c:pt>
                <c:pt idx="1">
                  <c:v>半分以上の住民組織にあてはまる</c:v>
                </c:pt>
                <c:pt idx="2">
                  <c:v>一部の組織にあてはまる</c:v>
                </c:pt>
                <c:pt idx="3">
                  <c:v>ごく一部の組織にあてはまる</c:v>
                </c:pt>
                <c:pt idx="4">
                  <c:v>いずれの組織もあてはまらない</c:v>
                </c:pt>
              </c:strCache>
            </c:strRef>
          </c:cat>
          <c:val>
            <c:numRef>
              <c:f>(Sheet!$F$325,Sheet!$F$327,Sheet!$F$329,Sheet!$F$331,Sheet!$F$333)</c:f>
              <c:numCache>
                <c:formatCode>#,##0</c:formatCode>
                <c:ptCount val="5"/>
                <c:pt idx="0">
                  <c:v>55</c:v>
                </c:pt>
                <c:pt idx="1">
                  <c:v>44</c:v>
                </c:pt>
                <c:pt idx="2">
                  <c:v>57</c:v>
                </c:pt>
                <c:pt idx="3">
                  <c:v>29</c:v>
                </c:pt>
                <c:pt idx="4">
                  <c:v>23</c:v>
                </c:pt>
              </c:numCache>
            </c:numRef>
          </c:val>
        </c:ser>
        <c:ser>
          <c:idx val="4"/>
          <c:order val="4"/>
          <c:tx>
            <c:strRef>
              <c:f>Sheet!$G$324</c:f>
              <c:strCache>
                <c:ptCount val="1"/>
                <c:pt idx="0">
                  <c:v>いずれの組織も該当しない</c:v>
                </c:pt>
              </c:strCache>
            </c:strRef>
          </c:tx>
          <c:spPr>
            <a:solidFill>
              <a:srgbClr val="FE4848"/>
            </a:solidFill>
            <a:ln>
              <a:solidFill>
                <a:schemeClr val="tx1"/>
              </a:solidFill>
            </a:ln>
          </c:spPr>
          <c:cat>
            <c:strRef>
              <c:f>(Sheet!$B$325,Sheet!$B$327,Sheet!$B$329,Sheet!$B$331,Sheet!$B$333)</c:f>
              <c:strCache>
                <c:ptCount val="5"/>
                <c:pt idx="0">
                  <c:v>ほとんどの住民組織にあてはまる</c:v>
                </c:pt>
                <c:pt idx="1">
                  <c:v>半分以上の住民組織にあてはまる</c:v>
                </c:pt>
                <c:pt idx="2">
                  <c:v>一部の組織にあてはまる</c:v>
                </c:pt>
                <c:pt idx="3">
                  <c:v>ごく一部の組織にあてはまる</c:v>
                </c:pt>
                <c:pt idx="4">
                  <c:v>いずれの組織もあてはまらない</c:v>
                </c:pt>
              </c:strCache>
            </c:strRef>
          </c:cat>
          <c:val>
            <c:numRef>
              <c:f>(Sheet!$G$325,Sheet!$G$327,Sheet!$G$329,Sheet!$G$331,Sheet!$G$333)</c:f>
              <c:numCache>
                <c:formatCode>#,##0</c:formatCode>
                <c:ptCount val="5"/>
                <c:pt idx="0">
                  <c:v>34</c:v>
                </c:pt>
                <c:pt idx="1">
                  <c:v>7</c:v>
                </c:pt>
                <c:pt idx="2">
                  <c:v>20</c:v>
                </c:pt>
                <c:pt idx="3">
                  <c:v>6</c:v>
                </c:pt>
                <c:pt idx="4">
                  <c:v>21</c:v>
                </c:pt>
              </c:numCache>
            </c:numRef>
          </c:val>
        </c:ser>
        <c:gapWidth val="60"/>
        <c:overlap val="100"/>
        <c:axId val="27105536"/>
        <c:axId val="27115520"/>
      </c:barChart>
      <c:catAx>
        <c:axId val="27105536"/>
        <c:scaling>
          <c:orientation val="maxMin"/>
        </c:scaling>
        <c:axPos val="l"/>
        <c:numFmt formatCode="#,##0" sourceLinked="1"/>
        <c:tickLblPos val="nextTo"/>
        <c:crossAx val="27115520"/>
        <c:crosses val="autoZero"/>
        <c:auto val="1"/>
        <c:lblAlgn val="ctr"/>
        <c:lblOffset val="100"/>
      </c:catAx>
      <c:valAx>
        <c:axId val="27115520"/>
        <c:scaling>
          <c:orientation val="minMax"/>
        </c:scaling>
        <c:axPos val="t"/>
        <c:majorGridlines/>
        <c:numFmt formatCode="0%" sourceLinked="1"/>
        <c:tickLblPos val="nextTo"/>
        <c:crossAx val="27105536"/>
        <c:crosses val="autoZero"/>
        <c:crossBetween val="between"/>
      </c:valAx>
    </c:plotArea>
    <c:legend>
      <c:legendPos val="b"/>
      <c:layout/>
    </c:legend>
    <c:plotVisOnly val="1"/>
    <c:dispBlanksAs val="gap"/>
  </c:chart>
  <c:spPr>
    <a:ln>
      <a:noFill/>
    </a:ln>
  </c:spPr>
  <c:txPr>
    <a:bodyPr/>
    <a:lstStyle/>
    <a:p>
      <a:pPr algn="ctr">
        <a:defRPr lang="ja-JP" altLang="en-US" sz="1400" b="0" i="0" u="none" strike="noStrike" kern="1200" baseline="0">
          <a:solidFill>
            <a:prstClr val="black"/>
          </a:solidFill>
          <a:latin typeface="Century" pitchFamily="18" charset="0"/>
          <a:ea typeface="+mn-ea"/>
          <a:cs typeface="+mn-cs"/>
        </a:defRPr>
      </a:pPr>
      <a:endParaRPr lang="ja-JP"/>
    </a:p>
  </c:tx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lang val="ja-JP"/>
  <c:chart>
    <c:plotArea>
      <c:layout/>
      <c:barChart>
        <c:barDir val="bar"/>
        <c:grouping val="percentStacked"/>
        <c:ser>
          <c:idx val="0"/>
          <c:order val="0"/>
          <c:tx>
            <c:strRef>
              <c:f>Sheet!$C$292</c:f>
              <c:strCache>
                <c:ptCount val="1"/>
                <c:pt idx="0">
                  <c:v>大いに評価できる</c:v>
                </c:pt>
              </c:strCache>
            </c:strRef>
          </c:tx>
          <c:spPr>
            <a:solidFill>
              <a:srgbClr val="0000FF"/>
            </a:solidFill>
            <a:ln>
              <a:solidFill>
                <a:prstClr val="black"/>
              </a:solidFill>
            </a:ln>
          </c:spPr>
          <c:cat>
            <c:strRef>
              <c:f>(Sheet!$B$293,Sheet!$B$295,Sheet!$B$297,Sheet!$B$299,Sheet!$B$301)</c:f>
              <c:strCache>
                <c:ptCount val="5"/>
                <c:pt idx="0">
                  <c:v>ほとんどの住民組織にあてはまる</c:v>
                </c:pt>
                <c:pt idx="1">
                  <c:v>半分以上の住民組織にあてはまる</c:v>
                </c:pt>
                <c:pt idx="2">
                  <c:v>一部の組織にあてはまる</c:v>
                </c:pt>
                <c:pt idx="3">
                  <c:v>ごく一部の組織にあてはまる</c:v>
                </c:pt>
                <c:pt idx="4">
                  <c:v>いずれの組織もあてはまらない</c:v>
                </c:pt>
              </c:strCache>
            </c:strRef>
          </c:cat>
          <c:val>
            <c:numRef>
              <c:f>(Sheet!$C$293,Sheet!$C$295,Sheet!$C$297,Sheet!$C$299,Sheet!$C$301)</c:f>
              <c:numCache>
                <c:formatCode>#,##0</c:formatCode>
                <c:ptCount val="5"/>
                <c:pt idx="0">
                  <c:v>11</c:v>
                </c:pt>
                <c:pt idx="1">
                  <c:v>13</c:v>
                </c:pt>
                <c:pt idx="2">
                  <c:v>33</c:v>
                </c:pt>
                <c:pt idx="3">
                  <c:v>12</c:v>
                </c:pt>
                <c:pt idx="4">
                  <c:v>27</c:v>
                </c:pt>
              </c:numCache>
            </c:numRef>
          </c:val>
        </c:ser>
        <c:ser>
          <c:idx val="1"/>
          <c:order val="1"/>
          <c:tx>
            <c:strRef>
              <c:f>Sheet!$D$292</c:f>
              <c:strCache>
                <c:ptCount val="1"/>
                <c:pt idx="0">
                  <c:v>かなり評価できる</c:v>
                </c:pt>
              </c:strCache>
            </c:strRef>
          </c:tx>
          <c:spPr>
            <a:solidFill>
              <a:srgbClr val="00FF00"/>
            </a:solidFill>
            <a:ln>
              <a:solidFill>
                <a:prstClr val="black"/>
              </a:solidFill>
            </a:ln>
          </c:spPr>
          <c:cat>
            <c:strRef>
              <c:f>(Sheet!$B$293,Sheet!$B$295,Sheet!$B$297,Sheet!$B$299,Sheet!$B$301)</c:f>
              <c:strCache>
                <c:ptCount val="5"/>
                <c:pt idx="0">
                  <c:v>ほとんどの住民組織にあてはまる</c:v>
                </c:pt>
                <c:pt idx="1">
                  <c:v>半分以上の住民組織にあてはまる</c:v>
                </c:pt>
                <c:pt idx="2">
                  <c:v>一部の組織にあてはまる</c:v>
                </c:pt>
                <c:pt idx="3">
                  <c:v>ごく一部の組織にあてはまる</c:v>
                </c:pt>
                <c:pt idx="4">
                  <c:v>いずれの組織もあてはまらない</c:v>
                </c:pt>
              </c:strCache>
            </c:strRef>
          </c:cat>
          <c:val>
            <c:numRef>
              <c:f>(Sheet!$D$293,Sheet!$D$295,Sheet!$D$297,Sheet!$D$299,Sheet!$D$301)</c:f>
              <c:numCache>
                <c:formatCode>#,##0</c:formatCode>
                <c:ptCount val="5"/>
                <c:pt idx="0">
                  <c:v>17</c:v>
                </c:pt>
                <c:pt idx="1">
                  <c:v>33</c:v>
                </c:pt>
                <c:pt idx="2">
                  <c:v>65</c:v>
                </c:pt>
                <c:pt idx="3">
                  <c:v>30</c:v>
                </c:pt>
                <c:pt idx="4">
                  <c:v>27</c:v>
                </c:pt>
              </c:numCache>
            </c:numRef>
          </c:val>
        </c:ser>
        <c:ser>
          <c:idx val="2"/>
          <c:order val="2"/>
          <c:tx>
            <c:strRef>
              <c:f>Sheet!$E$292</c:f>
              <c:strCache>
                <c:ptCount val="1"/>
                <c:pt idx="0">
                  <c:v>まあ評価できる</c:v>
                </c:pt>
              </c:strCache>
            </c:strRef>
          </c:tx>
          <c:spPr>
            <a:solidFill>
              <a:srgbClr val="FFFF00"/>
            </a:solidFill>
            <a:ln>
              <a:solidFill>
                <a:prstClr val="black"/>
              </a:solidFill>
            </a:ln>
          </c:spPr>
          <c:cat>
            <c:strRef>
              <c:f>(Sheet!$B$293,Sheet!$B$295,Sheet!$B$297,Sheet!$B$299,Sheet!$B$301)</c:f>
              <c:strCache>
                <c:ptCount val="5"/>
                <c:pt idx="0">
                  <c:v>ほとんどの住民組織にあてはまる</c:v>
                </c:pt>
                <c:pt idx="1">
                  <c:v>半分以上の住民組織にあてはまる</c:v>
                </c:pt>
                <c:pt idx="2">
                  <c:v>一部の組織にあてはまる</c:v>
                </c:pt>
                <c:pt idx="3">
                  <c:v>ごく一部の組織にあてはまる</c:v>
                </c:pt>
                <c:pt idx="4">
                  <c:v>いずれの組織もあてはまらない</c:v>
                </c:pt>
              </c:strCache>
            </c:strRef>
          </c:cat>
          <c:val>
            <c:numRef>
              <c:f>(Sheet!$E$293,Sheet!$E$295,Sheet!$E$297,Sheet!$E$299,Sheet!$E$301)</c:f>
              <c:numCache>
                <c:formatCode>#,##0</c:formatCode>
                <c:ptCount val="5"/>
                <c:pt idx="0">
                  <c:v>44</c:v>
                </c:pt>
                <c:pt idx="1">
                  <c:v>48</c:v>
                </c:pt>
                <c:pt idx="2">
                  <c:v>56</c:v>
                </c:pt>
                <c:pt idx="3">
                  <c:v>17</c:v>
                </c:pt>
                <c:pt idx="4">
                  <c:v>25</c:v>
                </c:pt>
              </c:numCache>
            </c:numRef>
          </c:val>
        </c:ser>
        <c:ser>
          <c:idx val="3"/>
          <c:order val="3"/>
          <c:tx>
            <c:strRef>
              <c:f>Sheet!$F$292</c:f>
              <c:strCache>
                <c:ptCount val="1"/>
                <c:pt idx="0">
                  <c:v>あまり評価できない</c:v>
                </c:pt>
              </c:strCache>
            </c:strRef>
          </c:tx>
          <c:spPr>
            <a:solidFill>
              <a:srgbClr val="FFC000"/>
            </a:solidFill>
            <a:ln>
              <a:solidFill>
                <a:prstClr val="black"/>
              </a:solidFill>
            </a:ln>
          </c:spPr>
          <c:cat>
            <c:strRef>
              <c:f>(Sheet!$B$293,Sheet!$B$295,Sheet!$B$297,Sheet!$B$299,Sheet!$B$301)</c:f>
              <c:strCache>
                <c:ptCount val="5"/>
                <c:pt idx="0">
                  <c:v>ほとんどの住民組織にあてはまる</c:v>
                </c:pt>
                <c:pt idx="1">
                  <c:v>半分以上の住民組織にあてはまる</c:v>
                </c:pt>
                <c:pt idx="2">
                  <c:v>一部の組織にあてはまる</c:v>
                </c:pt>
                <c:pt idx="3">
                  <c:v>ごく一部の組織にあてはまる</c:v>
                </c:pt>
                <c:pt idx="4">
                  <c:v>いずれの組織もあてはまらない</c:v>
                </c:pt>
              </c:strCache>
            </c:strRef>
          </c:cat>
          <c:val>
            <c:numRef>
              <c:f>(Sheet!$F$293,Sheet!$F$295,Sheet!$F$297,Sheet!$F$299,Sheet!$F$301)</c:f>
              <c:numCache>
                <c:formatCode>#,##0</c:formatCode>
                <c:ptCount val="5"/>
                <c:pt idx="0">
                  <c:v>12</c:v>
                </c:pt>
                <c:pt idx="1">
                  <c:v>6</c:v>
                </c:pt>
                <c:pt idx="2">
                  <c:v>8</c:v>
                </c:pt>
                <c:pt idx="3">
                  <c:v>1</c:v>
                </c:pt>
                <c:pt idx="4">
                  <c:v>1</c:v>
                </c:pt>
              </c:numCache>
            </c:numRef>
          </c:val>
        </c:ser>
        <c:gapWidth val="60"/>
        <c:overlap val="100"/>
        <c:axId val="27131264"/>
        <c:axId val="27153536"/>
      </c:barChart>
      <c:catAx>
        <c:axId val="27131264"/>
        <c:scaling>
          <c:orientation val="maxMin"/>
        </c:scaling>
        <c:axPos val="l"/>
        <c:numFmt formatCode="#,##0" sourceLinked="1"/>
        <c:tickLblPos val="nextTo"/>
        <c:txPr>
          <a:bodyPr/>
          <a:lstStyle/>
          <a:p>
            <a:pPr>
              <a:defRPr sz="1400"/>
            </a:pPr>
            <a:endParaRPr lang="ja-JP"/>
          </a:p>
        </c:txPr>
        <c:crossAx val="27153536"/>
        <c:crosses val="autoZero"/>
        <c:auto val="1"/>
        <c:lblAlgn val="ctr"/>
        <c:lblOffset val="100"/>
      </c:catAx>
      <c:valAx>
        <c:axId val="27153536"/>
        <c:scaling>
          <c:orientation val="minMax"/>
        </c:scaling>
        <c:axPos val="t"/>
        <c:majorGridlines/>
        <c:numFmt formatCode="0%" sourceLinked="1"/>
        <c:tickLblPos val="nextTo"/>
        <c:txPr>
          <a:bodyPr/>
          <a:lstStyle/>
          <a:p>
            <a:pPr>
              <a:defRPr sz="1400">
                <a:latin typeface="Century" pitchFamily="18" charset="0"/>
              </a:defRPr>
            </a:pPr>
            <a:endParaRPr lang="ja-JP"/>
          </a:p>
        </c:txPr>
        <c:crossAx val="27131264"/>
        <c:crosses val="autoZero"/>
        <c:crossBetween val="between"/>
      </c:valAx>
    </c:plotArea>
    <c:legend>
      <c:legendPos val="b"/>
      <c:layout/>
      <c:txPr>
        <a:bodyPr/>
        <a:lstStyle/>
        <a:p>
          <a:pPr>
            <a:defRPr sz="1400"/>
          </a:pPr>
          <a:endParaRPr lang="ja-JP"/>
        </a:p>
      </c:txPr>
    </c:legend>
    <c:plotVisOnly val="1"/>
    <c:dispBlanksAs val="gap"/>
  </c:chart>
  <c:spPr>
    <a:ln>
      <a:noFill/>
    </a:ln>
  </c:spPr>
  <c:txPr>
    <a:bodyPr/>
    <a:lstStyle/>
    <a:p>
      <a:pPr>
        <a:defRPr sz="1200"/>
      </a:pPr>
      <a:endParaRPr lang="ja-JP"/>
    </a:p>
  </c:tx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ja-JP"/>
  <c:chart>
    <c:plotArea>
      <c:layout/>
      <c:barChart>
        <c:barDir val="bar"/>
        <c:grouping val="percentStacked"/>
        <c:ser>
          <c:idx val="0"/>
          <c:order val="0"/>
          <c:tx>
            <c:strRef>
              <c:f>Sheet!$C$308</c:f>
              <c:strCache>
                <c:ptCount val="1"/>
                <c:pt idx="0">
                  <c:v>大いに評価できる</c:v>
                </c:pt>
              </c:strCache>
            </c:strRef>
          </c:tx>
          <c:spPr>
            <a:solidFill>
              <a:srgbClr val="0000FF"/>
            </a:solidFill>
            <a:ln>
              <a:solidFill>
                <a:prstClr val="black"/>
              </a:solidFill>
            </a:ln>
          </c:spPr>
          <c:cat>
            <c:strRef>
              <c:f>(Sheet!$B$309,Sheet!$B$311,Sheet!$B$313,Sheet!$B$315,Sheet!$B$317)</c:f>
              <c:strCache>
                <c:ptCount val="5"/>
                <c:pt idx="0">
                  <c:v>ほとんどの住民組織にあてはまる</c:v>
                </c:pt>
                <c:pt idx="1">
                  <c:v>半分以上の住民組織にあてはまる</c:v>
                </c:pt>
                <c:pt idx="2">
                  <c:v>一部の組織にあてはまる</c:v>
                </c:pt>
                <c:pt idx="3">
                  <c:v>ごく一部の組織にあてはまる</c:v>
                </c:pt>
                <c:pt idx="4">
                  <c:v>いずれの組織もあてはまらない</c:v>
                </c:pt>
              </c:strCache>
            </c:strRef>
          </c:cat>
          <c:val>
            <c:numRef>
              <c:f>(Sheet!$C$309,Sheet!$C$311,Sheet!$C$313,Sheet!$C$315,Sheet!$C$317)</c:f>
              <c:numCache>
                <c:formatCode>#,##0</c:formatCode>
                <c:ptCount val="5"/>
                <c:pt idx="0">
                  <c:v>3</c:v>
                </c:pt>
                <c:pt idx="1">
                  <c:v>8</c:v>
                </c:pt>
                <c:pt idx="2">
                  <c:v>19</c:v>
                </c:pt>
                <c:pt idx="3">
                  <c:v>8</c:v>
                </c:pt>
                <c:pt idx="4">
                  <c:v>18</c:v>
                </c:pt>
              </c:numCache>
            </c:numRef>
          </c:val>
        </c:ser>
        <c:ser>
          <c:idx val="1"/>
          <c:order val="1"/>
          <c:tx>
            <c:strRef>
              <c:f>Sheet!$D$308</c:f>
              <c:strCache>
                <c:ptCount val="1"/>
                <c:pt idx="0">
                  <c:v>かなり評価できる</c:v>
                </c:pt>
              </c:strCache>
            </c:strRef>
          </c:tx>
          <c:spPr>
            <a:solidFill>
              <a:srgbClr val="00FF00"/>
            </a:solidFill>
            <a:ln>
              <a:solidFill>
                <a:prstClr val="black"/>
              </a:solidFill>
            </a:ln>
          </c:spPr>
          <c:cat>
            <c:strRef>
              <c:f>(Sheet!$B$309,Sheet!$B$311,Sheet!$B$313,Sheet!$B$315,Sheet!$B$317)</c:f>
              <c:strCache>
                <c:ptCount val="5"/>
                <c:pt idx="0">
                  <c:v>ほとんどの住民組織にあてはまる</c:v>
                </c:pt>
                <c:pt idx="1">
                  <c:v>半分以上の住民組織にあてはまる</c:v>
                </c:pt>
                <c:pt idx="2">
                  <c:v>一部の組織にあてはまる</c:v>
                </c:pt>
                <c:pt idx="3">
                  <c:v>ごく一部の組織にあてはまる</c:v>
                </c:pt>
                <c:pt idx="4">
                  <c:v>いずれの組織もあてはまらない</c:v>
                </c:pt>
              </c:strCache>
            </c:strRef>
          </c:cat>
          <c:val>
            <c:numRef>
              <c:f>(Sheet!$D$309,Sheet!$D$311,Sheet!$D$313,Sheet!$D$315,Sheet!$D$317)</c:f>
              <c:numCache>
                <c:formatCode>#,##0</c:formatCode>
                <c:ptCount val="5"/>
                <c:pt idx="0">
                  <c:v>18</c:v>
                </c:pt>
                <c:pt idx="1">
                  <c:v>29</c:v>
                </c:pt>
                <c:pt idx="2">
                  <c:v>53</c:v>
                </c:pt>
                <c:pt idx="3">
                  <c:v>25</c:v>
                </c:pt>
                <c:pt idx="4">
                  <c:v>27</c:v>
                </c:pt>
              </c:numCache>
            </c:numRef>
          </c:val>
        </c:ser>
        <c:ser>
          <c:idx val="2"/>
          <c:order val="2"/>
          <c:tx>
            <c:strRef>
              <c:f>Sheet!$E$308</c:f>
              <c:strCache>
                <c:ptCount val="1"/>
                <c:pt idx="0">
                  <c:v>まあ評価できる</c:v>
                </c:pt>
              </c:strCache>
            </c:strRef>
          </c:tx>
          <c:spPr>
            <a:solidFill>
              <a:srgbClr val="FFFF00"/>
            </a:solidFill>
            <a:ln>
              <a:solidFill>
                <a:prstClr val="black"/>
              </a:solidFill>
            </a:ln>
          </c:spPr>
          <c:cat>
            <c:strRef>
              <c:f>(Sheet!$B$309,Sheet!$B$311,Sheet!$B$313,Sheet!$B$315,Sheet!$B$317)</c:f>
              <c:strCache>
                <c:ptCount val="5"/>
                <c:pt idx="0">
                  <c:v>ほとんどの住民組織にあてはまる</c:v>
                </c:pt>
                <c:pt idx="1">
                  <c:v>半分以上の住民組織にあてはまる</c:v>
                </c:pt>
                <c:pt idx="2">
                  <c:v>一部の組織にあてはまる</c:v>
                </c:pt>
                <c:pt idx="3">
                  <c:v>ごく一部の組織にあてはまる</c:v>
                </c:pt>
                <c:pt idx="4">
                  <c:v>いずれの組織もあてはまらない</c:v>
                </c:pt>
              </c:strCache>
            </c:strRef>
          </c:cat>
          <c:val>
            <c:numRef>
              <c:f>(Sheet!$E$309,Sheet!$E$311,Sheet!$E$313,Sheet!$E$315,Sheet!$E$317)</c:f>
              <c:numCache>
                <c:formatCode>#,##0</c:formatCode>
                <c:ptCount val="5"/>
                <c:pt idx="0">
                  <c:v>35</c:v>
                </c:pt>
                <c:pt idx="1">
                  <c:v>51</c:v>
                </c:pt>
                <c:pt idx="2">
                  <c:v>76</c:v>
                </c:pt>
                <c:pt idx="3">
                  <c:v>25</c:v>
                </c:pt>
                <c:pt idx="4">
                  <c:v>29</c:v>
                </c:pt>
              </c:numCache>
            </c:numRef>
          </c:val>
        </c:ser>
        <c:ser>
          <c:idx val="3"/>
          <c:order val="3"/>
          <c:tx>
            <c:strRef>
              <c:f>Sheet!$F$308</c:f>
              <c:strCache>
                <c:ptCount val="1"/>
                <c:pt idx="0">
                  <c:v>あまり評価できない</c:v>
                </c:pt>
              </c:strCache>
            </c:strRef>
          </c:tx>
          <c:spPr>
            <a:solidFill>
              <a:srgbClr val="FFC000"/>
            </a:solidFill>
            <a:ln>
              <a:solidFill>
                <a:prstClr val="black"/>
              </a:solidFill>
            </a:ln>
          </c:spPr>
          <c:cat>
            <c:strRef>
              <c:f>(Sheet!$B$309,Sheet!$B$311,Sheet!$B$313,Sheet!$B$315,Sheet!$B$317)</c:f>
              <c:strCache>
                <c:ptCount val="5"/>
                <c:pt idx="0">
                  <c:v>ほとんどの住民組織にあてはまる</c:v>
                </c:pt>
                <c:pt idx="1">
                  <c:v>半分以上の住民組織にあてはまる</c:v>
                </c:pt>
                <c:pt idx="2">
                  <c:v>一部の組織にあてはまる</c:v>
                </c:pt>
                <c:pt idx="3">
                  <c:v>ごく一部の組織にあてはまる</c:v>
                </c:pt>
                <c:pt idx="4">
                  <c:v>いずれの組織もあてはまらない</c:v>
                </c:pt>
              </c:strCache>
            </c:strRef>
          </c:cat>
          <c:val>
            <c:numRef>
              <c:f>(Sheet!$F$309,Sheet!$F$311,Sheet!$F$313,Sheet!$F$315,Sheet!$F$317)</c:f>
              <c:numCache>
                <c:formatCode>#,##0</c:formatCode>
                <c:ptCount val="5"/>
                <c:pt idx="0">
                  <c:v>27</c:v>
                </c:pt>
                <c:pt idx="1">
                  <c:v>12</c:v>
                </c:pt>
                <c:pt idx="2">
                  <c:v>11</c:v>
                </c:pt>
                <c:pt idx="3">
                  <c:v>2</c:v>
                </c:pt>
                <c:pt idx="4">
                  <c:v>5</c:v>
                </c:pt>
              </c:numCache>
            </c:numRef>
          </c:val>
        </c:ser>
        <c:gapWidth val="60"/>
        <c:overlap val="100"/>
        <c:axId val="27181824"/>
        <c:axId val="27183360"/>
      </c:barChart>
      <c:catAx>
        <c:axId val="27181824"/>
        <c:scaling>
          <c:orientation val="maxMin"/>
        </c:scaling>
        <c:axPos val="l"/>
        <c:numFmt formatCode="#,##0" sourceLinked="1"/>
        <c:tickLblPos val="nextTo"/>
        <c:crossAx val="27183360"/>
        <c:crosses val="autoZero"/>
        <c:auto val="1"/>
        <c:lblAlgn val="ctr"/>
        <c:lblOffset val="100"/>
      </c:catAx>
      <c:valAx>
        <c:axId val="27183360"/>
        <c:scaling>
          <c:orientation val="minMax"/>
        </c:scaling>
        <c:axPos val="t"/>
        <c:majorGridlines/>
        <c:numFmt formatCode="0%" sourceLinked="1"/>
        <c:tickLblPos val="nextTo"/>
        <c:crossAx val="27181824"/>
        <c:crosses val="autoZero"/>
        <c:crossBetween val="between"/>
      </c:valAx>
    </c:plotArea>
    <c:legend>
      <c:legendPos val="b"/>
      <c:layout/>
    </c:legend>
    <c:plotVisOnly val="1"/>
    <c:dispBlanksAs val="gap"/>
  </c:chart>
  <c:spPr>
    <a:ln>
      <a:noFill/>
    </a:ln>
  </c:spPr>
  <c:txPr>
    <a:bodyPr/>
    <a:lstStyle/>
    <a:p>
      <a:pPr algn="ctr">
        <a:defRPr lang="ja-JP" altLang="en-US" sz="1400" b="0" i="0" u="none" strike="noStrike" kern="1200" baseline="0">
          <a:solidFill>
            <a:prstClr val="black"/>
          </a:solidFill>
          <a:latin typeface="Century" pitchFamily="18" charset="0"/>
          <a:ea typeface="+mn-ea"/>
          <a:cs typeface="+mn-cs"/>
        </a:defRPr>
      </a:pPr>
      <a:endParaRPr lang="ja-JP"/>
    </a:p>
  </c:txPr>
  <c:externalData r:id="rId1"/>
</c:chartSpace>
</file>

<file path=ppt/charts/chart15.xml><?xml version="1.0" encoding="utf-8"?>
<c:chartSpace xmlns:c="http://schemas.openxmlformats.org/drawingml/2006/chart" xmlns:a="http://schemas.openxmlformats.org/drawingml/2006/main" xmlns:r="http://schemas.openxmlformats.org/officeDocument/2006/relationships">
  <c:lang val="ja-JP"/>
  <c:chart>
    <c:plotArea>
      <c:layout>
        <c:manualLayout>
          <c:layoutTarget val="inner"/>
          <c:xMode val="edge"/>
          <c:yMode val="edge"/>
          <c:x val="0.23772103139885292"/>
          <c:y val="9.1266322769320063E-2"/>
          <c:w val="0.71828205502090003"/>
          <c:h val="0.79671972572466887"/>
        </c:manualLayout>
      </c:layout>
      <c:barChart>
        <c:barDir val="bar"/>
        <c:grouping val="percentStacked"/>
        <c:ser>
          <c:idx val="0"/>
          <c:order val="0"/>
          <c:tx>
            <c:strRef>
              <c:f>Sheet!$C$4</c:f>
              <c:strCache>
                <c:ptCount val="1"/>
                <c:pt idx="0">
                  <c:v>２分野以下</c:v>
                </c:pt>
              </c:strCache>
            </c:strRef>
          </c:tx>
          <c:spPr>
            <a:solidFill>
              <a:srgbClr val="0000FF"/>
            </a:solidFill>
            <a:ln>
              <a:solidFill>
                <a:schemeClr val="tx1"/>
              </a:solidFill>
            </a:ln>
          </c:spPr>
          <c:cat>
            <c:strRef>
              <c:f>Sheet!$B$5:$B$8</c:f>
              <c:strCache>
                <c:ptCount val="4"/>
                <c:pt idx="0">
                  <c:v>十分に機能している</c:v>
                </c:pt>
                <c:pt idx="1">
                  <c:v>かなり機能している</c:v>
                </c:pt>
                <c:pt idx="2">
                  <c:v>まあ機能している</c:v>
                </c:pt>
                <c:pt idx="3">
                  <c:v>あまり機能していない</c:v>
                </c:pt>
              </c:strCache>
            </c:strRef>
          </c:cat>
          <c:val>
            <c:numRef>
              <c:f>Sheet!$C$5:$C$8</c:f>
              <c:numCache>
                <c:formatCode>#,##0</c:formatCode>
                <c:ptCount val="4"/>
                <c:pt idx="0">
                  <c:v>4</c:v>
                </c:pt>
                <c:pt idx="1">
                  <c:v>20</c:v>
                </c:pt>
                <c:pt idx="2">
                  <c:v>104</c:v>
                </c:pt>
                <c:pt idx="3">
                  <c:v>153</c:v>
                </c:pt>
              </c:numCache>
            </c:numRef>
          </c:val>
        </c:ser>
        <c:ser>
          <c:idx val="1"/>
          <c:order val="1"/>
          <c:tx>
            <c:strRef>
              <c:f>Sheet!$D$4</c:f>
              <c:strCache>
                <c:ptCount val="1"/>
                <c:pt idx="0">
                  <c:v>３～４分野</c:v>
                </c:pt>
              </c:strCache>
            </c:strRef>
          </c:tx>
          <c:spPr>
            <a:solidFill>
              <a:srgbClr val="66FF33"/>
            </a:solidFill>
            <a:ln>
              <a:solidFill>
                <a:prstClr val="black"/>
              </a:solidFill>
            </a:ln>
          </c:spPr>
          <c:cat>
            <c:strRef>
              <c:f>Sheet!$B$5:$B$8</c:f>
              <c:strCache>
                <c:ptCount val="4"/>
                <c:pt idx="0">
                  <c:v>十分に機能している</c:v>
                </c:pt>
                <c:pt idx="1">
                  <c:v>かなり機能している</c:v>
                </c:pt>
                <c:pt idx="2">
                  <c:v>まあ機能している</c:v>
                </c:pt>
                <c:pt idx="3">
                  <c:v>あまり機能していない</c:v>
                </c:pt>
              </c:strCache>
            </c:strRef>
          </c:cat>
          <c:val>
            <c:numRef>
              <c:f>Sheet!$D$5:$D$8</c:f>
              <c:numCache>
                <c:formatCode>#,##0</c:formatCode>
                <c:ptCount val="4"/>
                <c:pt idx="0">
                  <c:v>8</c:v>
                </c:pt>
                <c:pt idx="1">
                  <c:v>27</c:v>
                </c:pt>
                <c:pt idx="2">
                  <c:v>132</c:v>
                </c:pt>
                <c:pt idx="3">
                  <c:v>135</c:v>
                </c:pt>
              </c:numCache>
            </c:numRef>
          </c:val>
        </c:ser>
        <c:ser>
          <c:idx val="2"/>
          <c:order val="2"/>
          <c:tx>
            <c:strRef>
              <c:f>Sheet!$E$4</c:f>
              <c:strCache>
                <c:ptCount val="1"/>
                <c:pt idx="0">
                  <c:v>５～６分野</c:v>
                </c:pt>
              </c:strCache>
            </c:strRef>
          </c:tx>
          <c:spPr>
            <a:solidFill>
              <a:srgbClr val="FFFF00"/>
            </a:solidFill>
            <a:ln>
              <a:solidFill>
                <a:prstClr val="black"/>
              </a:solidFill>
            </a:ln>
          </c:spPr>
          <c:cat>
            <c:strRef>
              <c:f>Sheet!$B$5:$B$8</c:f>
              <c:strCache>
                <c:ptCount val="4"/>
                <c:pt idx="0">
                  <c:v>十分に機能している</c:v>
                </c:pt>
                <c:pt idx="1">
                  <c:v>かなり機能している</c:v>
                </c:pt>
                <c:pt idx="2">
                  <c:v>まあ機能している</c:v>
                </c:pt>
                <c:pt idx="3">
                  <c:v>あまり機能していない</c:v>
                </c:pt>
              </c:strCache>
            </c:strRef>
          </c:cat>
          <c:val>
            <c:numRef>
              <c:f>Sheet!$E$5:$E$8</c:f>
              <c:numCache>
                <c:formatCode>#,##0</c:formatCode>
                <c:ptCount val="4"/>
                <c:pt idx="0">
                  <c:v>5</c:v>
                </c:pt>
                <c:pt idx="1">
                  <c:v>25</c:v>
                </c:pt>
                <c:pt idx="2">
                  <c:v>79</c:v>
                </c:pt>
                <c:pt idx="3">
                  <c:v>54</c:v>
                </c:pt>
              </c:numCache>
            </c:numRef>
          </c:val>
        </c:ser>
        <c:ser>
          <c:idx val="3"/>
          <c:order val="3"/>
          <c:tx>
            <c:strRef>
              <c:f>Sheet!$F$4</c:f>
              <c:strCache>
                <c:ptCount val="1"/>
                <c:pt idx="0">
                  <c:v>７分野以上</c:v>
                </c:pt>
              </c:strCache>
            </c:strRef>
          </c:tx>
          <c:spPr>
            <a:solidFill>
              <a:srgbClr val="FFC000"/>
            </a:solidFill>
            <a:ln>
              <a:solidFill>
                <a:prstClr val="black"/>
              </a:solidFill>
            </a:ln>
          </c:spPr>
          <c:cat>
            <c:strRef>
              <c:f>Sheet!$B$5:$B$8</c:f>
              <c:strCache>
                <c:ptCount val="4"/>
                <c:pt idx="0">
                  <c:v>十分に機能している</c:v>
                </c:pt>
                <c:pt idx="1">
                  <c:v>かなり機能している</c:v>
                </c:pt>
                <c:pt idx="2">
                  <c:v>まあ機能している</c:v>
                </c:pt>
                <c:pt idx="3">
                  <c:v>あまり機能していない</c:v>
                </c:pt>
              </c:strCache>
            </c:strRef>
          </c:cat>
          <c:val>
            <c:numRef>
              <c:f>Sheet!$F$5:$F$8</c:f>
              <c:numCache>
                <c:formatCode>#,##0</c:formatCode>
                <c:ptCount val="4"/>
                <c:pt idx="0">
                  <c:v>6</c:v>
                </c:pt>
                <c:pt idx="1">
                  <c:v>19</c:v>
                </c:pt>
                <c:pt idx="2">
                  <c:v>50</c:v>
                </c:pt>
                <c:pt idx="3">
                  <c:v>22</c:v>
                </c:pt>
              </c:numCache>
            </c:numRef>
          </c:val>
        </c:ser>
        <c:gapWidth val="60"/>
        <c:overlap val="100"/>
        <c:axId val="27210496"/>
        <c:axId val="27212032"/>
      </c:barChart>
      <c:catAx>
        <c:axId val="27210496"/>
        <c:scaling>
          <c:orientation val="maxMin"/>
        </c:scaling>
        <c:axPos val="l"/>
        <c:tickLblPos val="nextTo"/>
        <c:crossAx val="27212032"/>
        <c:crosses val="autoZero"/>
        <c:auto val="1"/>
        <c:lblAlgn val="ctr"/>
        <c:lblOffset val="100"/>
      </c:catAx>
      <c:valAx>
        <c:axId val="27212032"/>
        <c:scaling>
          <c:orientation val="minMax"/>
        </c:scaling>
        <c:axPos val="t"/>
        <c:majorGridlines/>
        <c:numFmt formatCode="0%" sourceLinked="1"/>
        <c:tickLblPos val="nextTo"/>
        <c:txPr>
          <a:bodyPr/>
          <a:lstStyle/>
          <a:p>
            <a:pPr>
              <a:defRPr>
                <a:latin typeface="Century" pitchFamily="18" charset="0"/>
              </a:defRPr>
            </a:pPr>
            <a:endParaRPr lang="ja-JP"/>
          </a:p>
        </c:txPr>
        <c:crossAx val="27210496"/>
        <c:crosses val="autoZero"/>
        <c:crossBetween val="between"/>
      </c:valAx>
    </c:plotArea>
    <c:legend>
      <c:legendPos val="b"/>
      <c:layout/>
    </c:legend>
    <c:plotVisOnly val="1"/>
  </c:chart>
  <c:spPr>
    <a:ln>
      <a:noFill/>
    </a:ln>
  </c:spPr>
  <c:txPr>
    <a:bodyPr/>
    <a:lstStyle/>
    <a:p>
      <a:pPr>
        <a:defRPr sz="1400"/>
      </a:pPr>
      <a:endParaRPr lang="ja-JP"/>
    </a:p>
  </c:txPr>
  <c:externalData r:id="rId1"/>
</c:chartSpace>
</file>

<file path=ppt/charts/chart16.xml><?xml version="1.0" encoding="utf-8"?>
<c:chartSpace xmlns:c="http://schemas.openxmlformats.org/drawingml/2006/chart" xmlns:a="http://schemas.openxmlformats.org/drawingml/2006/main" xmlns:r="http://schemas.openxmlformats.org/officeDocument/2006/relationships">
  <c:lang val="ja-JP"/>
  <c:chart>
    <c:plotArea>
      <c:layout>
        <c:manualLayout>
          <c:layoutTarget val="inner"/>
          <c:xMode val="edge"/>
          <c:yMode val="edge"/>
          <c:x val="0.2346347331583552"/>
          <c:y val="9.1130440085347597E-2"/>
          <c:w val="0.72424261203460694"/>
          <c:h val="0.79685560840864156"/>
        </c:manualLayout>
      </c:layout>
      <c:barChart>
        <c:barDir val="bar"/>
        <c:grouping val="percentStacked"/>
        <c:ser>
          <c:idx val="0"/>
          <c:order val="0"/>
          <c:tx>
            <c:strRef>
              <c:f>Sheet!$C$14</c:f>
              <c:strCache>
                <c:ptCount val="1"/>
                <c:pt idx="0">
                  <c:v>大いに評価できる</c:v>
                </c:pt>
              </c:strCache>
            </c:strRef>
          </c:tx>
          <c:spPr>
            <a:solidFill>
              <a:srgbClr val="0000FF"/>
            </a:solidFill>
            <a:ln>
              <a:solidFill>
                <a:schemeClr val="tx1"/>
              </a:solidFill>
            </a:ln>
          </c:spPr>
          <c:cat>
            <c:strRef>
              <c:f>Sheet!$B$15:$B$18</c:f>
              <c:strCache>
                <c:ptCount val="4"/>
                <c:pt idx="0">
                  <c:v>十分に機能している</c:v>
                </c:pt>
                <c:pt idx="1">
                  <c:v>かなり機能している</c:v>
                </c:pt>
                <c:pt idx="2">
                  <c:v>まあ機能している</c:v>
                </c:pt>
                <c:pt idx="3">
                  <c:v>あまり機能していない</c:v>
                </c:pt>
              </c:strCache>
            </c:strRef>
          </c:cat>
          <c:val>
            <c:numRef>
              <c:f>Sheet!$C$15:$C$18</c:f>
              <c:numCache>
                <c:formatCode>#,##0</c:formatCode>
                <c:ptCount val="4"/>
                <c:pt idx="0">
                  <c:v>10</c:v>
                </c:pt>
                <c:pt idx="1">
                  <c:v>19</c:v>
                </c:pt>
                <c:pt idx="2">
                  <c:v>43</c:v>
                </c:pt>
                <c:pt idx="3">
                  <c:v>21</c:v>
                </c:pt>
              </c:numCache>
            </c:numRef>
          </c:val>
        </c:ser>
        <c:ser>
          <c:idx val="1"/>
          <c:order val="1"/>
          <c:tx>
            <c:strRef>
              <c:f>Sheet!$D$14</c:f>
              <c:strCache>
                <c:ptCount val="1"/>
                <c:pt idx="0">
                  <c:v>かなり評価できる</c:v>
                </c:pt>
              </c:strCache>
            </c:strRef>
          </c:tx>
          <c:spPr>
            <a:solidFill>
              <a:srgbClr val="66FF33"/>
            </a:solidFill>
            <a:ln>
              <a:solidFill>
                <a:prstClr val="black"/>
              </a:solidFill>
            </a:ln>
          </c:spPr>
          <c:cat>
            <c:strRef>
              <c:f>Sheet!$B$15:$B$18</c:f>
              <c:strCache>
                <c:ptCount val="4"/>
                <c:pt idx="0">
                  <c:v>十分に機能している</c:v>
                </c:pt>
                <c:pt idx="1">
                  <c:v>かなり機能している</c:v>
                </c:pt>
                <c:pt idx="2">
                  <c:v>まあ機能している</c:v>
                </c:pt>
                <c:pt idx="3">
                  <c:v>あまり機能していない</c:v>
                </c:pt>
              </c:strCache>
            </c:strRef>
          </c:cat>
          <c:val>
            <c:numRef>
              <c:f>Sheet!$D$15:$D$18</c:f>
              <c:numCache>
                <c:formatCode>#,##0</c:formatCode>
                <c:ptCount val="4"/>
                <c:pt idx="0">
                  <c:v>4</c:v>
                </c:pt>
                <c:pt idx="1">
                  <c:v>31</c:v>
                </c:pt>
                <c:pt idx="2">
                  <c:v>94</c:v>
                </c:pt>
                <c:pt idx="3">
                  <c:v>43</c:v>
                </c:pt>
              </c:numCache>
            </c:numRef>
          </c:val>
        </c:ser>
        <c:ser>
          <c:idx val="2"/>
          <c:order val="2"/>
          <c:tx>
            <c:strRef>
              <c:f>Sheet!$E$14</c:f>
              <c:strCache>
                <c:ptCount val="1"/>
                <c:pt idx="0">
                  <c:v>まあ評価できる</c:v>
                </c:pt>
              </c:strCache>
            </c:strRef>
          </c:tx>
          <c:spPr>
            <a:solidFill>
              <a:srgbClr val="FFFF00"/>
            </a:solidFill>
            <a:ln>
              <a:solidFill>
                <a:prstClr val="black"/>
              </a:solidFill>
            </a:ln>
          </c:spPr>
          <c:cat>
            <c:strRef>
              <c:f>Sheet!$B$15:$B$18</c:f>
              <c:strCache>
                <c:ptCount val="4"/>
                <c:pt idx="0">
                  <c:v>十分に機能している</c:v>
                </c:pt>
                <c:pt idx="1">
                  <c:v>かなり機能している</c:v>
                </c:pt>
                <c:pt idx="2">
                  <c:v>まあ機能している</c:v>
                </c:pt>
                <c:pt idx="3">
                  <c:v>あまり機能していない</c:v>
                </c:pt>
              </c:strCache>
            </c:strRef>
          </c:cat>
          <c:val>
            <c:numRef>
              <c:f>Sheet!$E$15:$E$18</c:f>
              <c:numCache>
                <c:formatCode>#,##0</c:formatCode>
                <c:ptCount val="4"/>
                <c:pt idx="0">
                  <c:v>2</c:v>
                </c:pt>
                <c:pt idx="1">
                  <c:v>17</c:v>
                </c:pt>
                <c:pt idx="2">
                  <c:v>86</c:v>
                </c:pt>
                <c:pt idx="3">
                  <c:v>84</c:v>
                </c:pt>
              </c:numCache>
            </c:numRef>
          </c:val>
        </c:ser>
        <c:ser>
          <c:idx val="3"/>
          <c:order val="3"/>
          <c:tx>
            <c:strRef>
              <c:f>Sheet!$F$14</c:f>
              <c:strCache>
                <c:ptCount val="1"/>
                <c:pt idx="0">
                  <c:v>あまり評価できない</c:v>
                </c:pt>
              </c:strCache>
            </c:strRef>
          </c:tx>
          <c:spPr>
            <a:solidFill>
              <a:srgbClr val="FFC000"/>
            </a:solidFill>
            <a:ln>
              <a:solidFill>
                <a:prstClr val="black"/>
              </a:solidFill>
            </a:ln>
          </c:spPr>
          <c:cat>
            <c:strRef>
              <c:f>Sheet!$B$15:$B$18</c:f>
              <c:strCache>
                <c:ptCount val="4"/>
                <c:pt idx="0">
                  <c:v>十分に機能している</c:v>
                </c:pt>
                <c:pt idx="1">
                  <c:v>かなり機能している</c:v>
                </c:pt>
                <c:pt idx="2">
                  <c:v>まあ機能している</c:v>
                </c:pt>
                <c:pt idx="3">
                  <c:v>あまり機能していない</c:v>
                </c:pt>
              </c:strCache>
            </c:strRef>
          </c:cat>
          <c:val>
            <c:numRef>
              <c:f>Sheet!$F$15:$F$18</c:f>
              <c:numCache>
                <c:formatCode>#,##0</c:formatCode>
                <c:ptCount val="4"/>
                <c:pt idx="0">
                  <c:v>0</c:v>
                </c:pt>
                <c:pt idx="1">
                  <c:v>1</c:v>
                </c:pt>
                <c:pt idx="2">
                  <c:v>6</c:v>
                </c:pt>
                <c:pt idx="3">
                  <c:v>23</c:v>
                </c:pt>
              </c:numCache>
            </c:numRef>
          </c:val>
        </c:ser>
        <c:gapWidth val="60"/>
        <c:overlap val="100"/>
        <c:axId val="27242880"/>
        <c:axId val="27244416"/>
      </c:barChart>
      <c:catAx>
        <c:axId val="27242880"/>
        <c:scaling>
          <c:orientation val="maxMin"/>
        </c:scaling>
        <c:axPos val="l"/>
        <c:tickLblPos val="nextTo"/>
        <c:crossAx val="27244416"/>
        <c:crosses val="autoZero"/>
        <c:auto val="1"/>
        <c:lblAlgn val="ctr"/>
        <c:lblOffset val="100"/>
      </c:catAx>
      <c:valAx>
        <c:axId val="27244416"/>
        <c:scaling>
          <c:orientation val="minMax"/>
        </c:scaling>
        <c:axPos val="t"/>
        <c:majorGridlines/>
        <c:numFmt formatCode="0%" sourceLinked="1"/>
        <c:tickLblPos val="nextTo"/>
        <c:crossAx val="27242880"/>
        <c:crosses val="autoZero"/>
        <c:crossBetween val="between"/>
        <c:majorUnit val="0.1"/>
      </c:valAx>
    </c:plotArea>
    <c:legend>
      <c:legendPos val="b"/>
      <c:layout/>
    </c:legend>
    <c:plotVisOnly val="1"/>
  </c:chart>
  <c:spPr>
    <a:ln>
      <a:noFill/>
    </a:ln>
  </c:spPr>
  <c:txPr>
    <a:bodyPr/>
    <a:lstStyle/>
    <a:p>
      <a:pPr>
        <a:defRPr sz="1400"/>
      </a:pPr>
      <a:endParaRPr lang="ja-JP"/>
    </a:p>
  </c:txPr>
  <c:externalData r:id="rId1"/>
</c:chartSpace>
</file>

<file path=ppt/charts/chart17.xml><?xml version="1.0" encoding="utf-8"?>
<c:chartSpace xmlns:c="http://schemas.openxmlformats.org/drawingml/2006/chart" xmlns:a="http://schemas.openxmlformats.org/drawingml/2006/main" xmlns:r="http://schemas.openxmlformats.org/officeDocument/2006/relationships">
  <c:lang val="ja-JP"/>
  <c:chart>
    <c:plotArea>
      <c:layout>
        <c:manualLayout>
          <c:layoutTarget val="inner"/>
          <c:xMode val="edge"/>
          <c:yMode val="edge"/>
          <c:x val="0.34446908633462253"/>
          <c:y val="6.6069584903782799E-2"/>
          <c:w val="0.61903197751168715"/>
          <c:h val="0.70349968078314562"/>
        </c:manualLayout>
      </c:layout>
      <c:barChart>
        <c:barDir val="bar"/>
        <c:grouping val="percentStacked"/>
        <c:ser>
          <c:idx val="0"/>
          <c:order val="0"/>
          <c:tx>
            <c:strRef>
              <c:f>Sheet!$C$53</c:f>
              <c:strCache>
                <c:ptCount val="1"/>
                <c:pt idx="0">
                  <c:v>ほとんどの組織が該当</c:v>
                </c:pt>
              </c:strCache>
            </c:strRef>
          </c:tx>
          <c:spPr>
            <a:solidFill>
              <a:srgbClr val="0000FF"/>
            </a:solidFill>
            <a:ln>
              <a:solidFill>
                <a:prstClr val="black"/>
              </a:solidFill>
            </a:ln>
          </c:spPr>
          <c:cat>
            <c:strRef>
              <c:f>(Sheet!$B$54,Sheet!$B$56,Sheet!$B$58,Sheet!$B$60,Sheet!$B$62)</c:f>
              <c:strCache>
                <c:ptCount val="5"/>
                <c:pt idx="0">
                  <c:v>最優先で取り組むことで合意</c:v>
                </c:pt>
                <c:pt idx="1">
                  <c:v>積極的に取り組むことで合意</c:v>
                </c:pt>
                <c:pt idx="2">
                  <c:v>取り組みたいが，合意に至らず</c:v>
                </c:pt>
                <c:pt idx="3">
                  <c:v>取り組みたいが，協議なし</c:v>
                </c:pt>
                <c:pt idx="4">
                  <c:v>検討する予定はない</c:v>
                </c:pt>
              </c:strCache>
            </c:strRef>
          </c:cat>
          <c:val>
            <c:numRef>
              <c:f>(Sheet!$C$54,Sheet!$C$56,Sheet!$C$58,Sheet!$C$60,Sheet!$C$62)</c:f>
              <c:numCache>
                <c:formatCode>#,##0</c:formatCode>
                <c:ptCount val="5"/>
                <c:pt idx="0">
                  <c:v>8</c:v>
                </c:pt>
                <c:pt idx="1">
                  <c:v>59</c:v>
                </c:pt>
                <c:pt idx="2">
                  <c:v>20</c:v>
                </c:pt>
                <c:pt idx="3">
                  <c:v>32</c:v>
                </c:pt>
                <c:pt idx="4">
                  <c:v>14</c:v>
                </c:pt>
              </c:numCache>
            </c:numRef>
          </c:val>
        </c:ser>
        <c:ser>
          <c:idx val="1"/>
          <c:order val="1"/>
          <c:tx>
            <c:strRef>
              <c:f>Sheet!$D$53</c:f>
              <c:strCache>
                <c:ptCount val="1"/>
                <c:pt idx="0">
                  <c:v>半分以上の組織が該当</c:v>
                </c:pt>
              </c:strCache>
            </c:strRef>
          </c:tx>
          <c:spPr>
            <a:solidFill>
              <a:srgbClr val="00FF00"/>
            </a:solidFill>
            <a:ln>
              <a:solidFill>
                <a:prstClr val="black"/>
              </a:solidFill>
            </a:ln>
          </c:spPr>
          <c:cat>
            <c:strRef>
              <c:f>(Sheet!$B$54,Sheet!$B$56,Sheet!$B$58,Sheet!$B$60,Sheet!$B$62)</c:f>
              <c:strCache>
                <c:ptCount val="5"/>
                <c:pt idx="0">
                  <c:v>最優先で取り組むことで合意</c:v>
                </c:pt>
                <c:pt idx="1">
                  <c:v>積極的に取り組むことで合意</c:v>
                </c:pt>
                <c:pt idx="2">
                  <c:v>取り組みたいが，合意に至らず</c:v>
                </c:pt>
                <c:pt idx="3">
                  <c:v>取り組みたいが，協議なし</c:v>
                </c:pt>
                <c:pt idx="4">
                  <c:v>検討する予定はない</c:v>
                </c:pt>
              </c:strCache>
            </c:strRef>
          </c:cat>
          <c:val>
            <c:numRef>
              <c:f>(Sheet!$D$54,Sheet!$D$56,Sheet!$D$58,Sheet!$D$60,Sheet!$D$62)</c:f>
              <c:numCache>
                <c:formatCode>#,##0</c:formatCode>
                <c:ptCount val="5"/>
                <c:pt idx="0">
                  <c:v>2</c:v>
                </c:pt>
                <c:pt idx="1">
                  <c:v>44</c:v>
                </c:pt>
                <c:pt idx="2">
                  <c:v>10</c:v>
                </c:pt>
                <c:pt idx="3">
                  <c:v>15</c:v>
                </c:pt>
                <c:pt idx="4">
                  <c:v>5</c:v>
                </c:pt>
              </c:numCache>
            </c:numRef>
          </c:val>
        </c:ser>
        <c:ser>
          <c:idx val="2"/>
          <c:order val="2"/>
          <c:tx>
            <c:strRef>
              <c:f>Sheet!$E$53</c:f>
              <c:strCache>
                <c:ptCount val="1"/>
                <c:pt idx="0">
                  <c:v>一部の組織が該当</c:v>
                </c:pt>
              </c:strCache>
            </c:strRef>
          </c:tx>
          <c:spPr>
            <a:solidFill>
              <a:srgbClr val="FFFF00"/>
            </a:solidFill>
            <a:ln>
              <a:solidFill>
                <a:prstClr val="black"/>
              </a:solidFill>
            </a:ln>
          </c:spPr>
          <c:cat>
            <c:strRef>
              <c:f>(Sheet!$B$54,Sheet!$B$56,Sheet!$B$58,Sheet!$B$60,Sheet!$B$62)</c:f>
              <c:strCache>
                <c:ptCount val="5"/>
                <c:pt idx="0">
                  <c:v>最優先で取り組むことで合意</c:v>
                </c:pt>
                <c:pt idx="1">
                  <c:v>積極的に取り組むことで合意</c:v>
                </c:pt>
                <c:pt idx="2">
                  <c:v>取り組みたいが，合意に至らず</c:v>
                </c:pt>
                <c:pt idx="3">
                  <c:v>取り組みたいが，協議なし</c:v>
                </c:pt>
                <c:pt idx="4">
                  <c:v>検討する予定はない</c:v>
                </c:pt>
              </c:strCache>
            </c:strRef>
          </c:cat>
          <c:val>
            <c:numRef>
              <c:f>(Sheet!$E$54,Sheet!$E$56,Sheet!$E$58,Sheet!$E$60,Sheet!$E$62)</c:f>
              <c:numCache>
                <c:formatCode>#,##0</c:formatCode>
                <c:ptCount val="5"/>
                <c:pt idx="0">
                  <c:v>8</c:v>
                </c:pt>
                <c:pt idx="1">
                  <c:v>93</c:v>
                </c:pt>
                <c:pt idx="2">
                  <c:v>56</c:v>
                </c:pt>
                <c:pt idx="3">
                  <c:v>106</c:v>
                </c:pt>
                <c:pt idx="4">
                  <c:v>26</c:v>
                </c:pt>
              </c:numCache>
            </c:numRef>
          </c:val>
        </c:ser>
        <c:ser>
          <c:idx val="3"/>
          <c:order val="3"/>
          <c:tx>
            <c:strRef>
              <c:f>Sheet!$F$53</c:f>
              <c:strCache>
                <c:ptCount val="1"/>
                <c:pt idx="0">
                  <c:v>ごく一部の組織が該当</c:v>
                </c:pt>
              </c:strCache>
            </c:strRef>
          </c:tx>
          <c:spPr>
            <a:solidFill>
              <a:srgbClr val="FFC000"/>
            </a:solidFill>
            <a:ln>
              <a:solidFill>
                <a:prstClr val="black"/>
              </a:solidFill>
            </a:ln>
          </c:spPr>
          <c:cat>
            <c:strRef>
              <c:f>(Sheet!$B$54,Sheet!$B$56,Sheet!$B$58,Sheet!$B$60,Sheet!$B$62)</c:f>
              <c:strCache>
                <c:ptCount val="5"/>
                <c:pt idx="0">
                  <c:v>最優先で取り組むことで合意</c:v>
                </c:pt>
                <c:pt idx="1">
                  <c:v>積極的に取り組むことで合意</c:v>
                </c:pt>
                <c:pt idx="2">
                  <c:v>取り組みたいが，合意に至らず</c:v>
                </c:pt>
                <c:pt idx="3">
                  <c:v>取り組みたいが，協議なし</c:v>
                </c:pt>
                <c:pt idx="4">
                  <c:v>検討する予定はない</c:v>
                </c:pt>
              </c:strCache>
            </c:strRef>
          </c:cat>
          <c:val>
            <c:numRef>
              <c:f>(Sheet!$F$54,Sheet!$F$56,Sheet!$F$58,Sheet!$F$60,Sheet!$F$62)</c:f>
              <c:numCache>
                <c:formatCode>#,##0</c:formatCode>
                <c:ptCount val="5"/>
                <c:pt idx="0">
                  <c:v>3</c:v>
                </c:pt>
                <c:pt idx="1">
                  <c:v>47</c:v>
                </c:pt>
                <c:pt idx="2">
                  <c:v>43</c:v>
                </c:pt>
                <c:pt idx="3">
                  <c:v>105</c:v>
                </c:pt>
                <c:pt idx="4">
                  <c:v>44</c:v>
                </c:pt>
              </c:numCache>
            </c:numRef>
          </c:val>
        </c:ser>
        <c:ser>
          <c:idx val="4"/>
          <c:order val="4"/>
          <c:tx>
            <c:strRef>
              <c:f>Sheet!$G$53</c:f>
              <c:strCache>
                <c:ptCount val="1"/>
                <c:pt idx="0">
                  <c:v>いずれの組織も該当しない</c:v>
                </c:pt>
              </c:strCache>
            </c:strRef>
          </c:tx>
          <c:spPr>
            <a:solidFill>
              <a:srgbClr val="FF3333"/>
            </a:solidFill>
            <a:ln>
              <a:solidFill>
                <a:prstClr val="black"/>
              </a:solidFill>
            </a:ln>
          </c:spPr>
          <c:cat>
            <c:strRef>
              <c:f>(Sheet!$B$54,Sheet!$B$56,Sheet!$B$58,Sheet!$B$60,Sheet!$B$62)</c:f>
              <c:strCache>
                <c:ptCount val="5"/>
                <c:pt idx="0">
                  <c:v>最優先で取り組むことで合意</c:v>
                </c:pt>
                <c:pt idx="1">
                  <c:v>積極的に取り組むことで合意</c:v>
                </c:pt>
                <c:pt idx="2">
                  <c:v>取り組みたいが，合意に至らず</c:v>
                </c:pt>
                <c:pt idx="3">
                  <c:v>取り組みたいが，協議なし</c:v>
                </c:pt>
                <c:pt idx="4">
                  <c:v>検討する予定はない</c:v>
                </c:pt>
              </c:strCache>
            </c:strRef>
          </c:cat>
          <c:val>
            <c:numRef>
              <c:f>(Sheet!$G$54,Sheet!$G$56,Sheet!$G$58,Sheet!$G$60,Sheet!$G$62)</c:f>
              <c:numCache>
                <c:formatCode>#,##0</c:formatCode>
                <c:ptCount val="5"/>
                <c:pt idx="0">
                  <c:v>1</c:v>
                </c:pt>
                <c:pt idx="1">
                  <c:v>16</c:v>
                </c:pt>
                <c:pt idx="2">
                  <c:v>17</c:v>
                </c:pt>
                <c:pt idx="3">
                  <c:v>79</c:v>
                </c:pt>
                <c:pt idx="4">
                  <c:v>36</c:v>
                </c:pt>
              </c:numCache>
            </c:numRef>
          </c:val>
        </c:ser>
        <c:gapWidth val="60"/>
        <c:overlap val="100"/>
        <c:axId val="27272320"/>
        <c:axId val="27273856"/>
      </c:barChart>
      <c:catAx>
        <c:axId val="27272320"/>
        <c:scaling>
          <c:orientation val="maxMin"/>
        </c:scaling>
        <c:axPos val="l"/>
        <c:numFmt formatCode="#,##0" sourceLinked="1"/>
        <c:tickLblPos val="nextTo"/>
        <c:txPr>
          <a:bodyPr/>
          <a:lstStyle/>
          <a:p>
            <a:pPr>
              <a:defRPr sz="1400"/>
            </a:pPr>
            <a:endParaRPr lang="ja-JP"/>
          </a:p>
        </c:txPr>
        <c:crossAx val="27273856"/>
        <c:crosses val="autoZero"/>
        <c:auto val="1"/>
        <c:lblAlgn val="ctr"/>
        <c:lblOffset val="100"/>
      </c:catAx>
      <c:valAx>
        <c:axId val="27273856"/>
        <c:scaling>
          <c:orientation val="minMax"/>
        </c:scaling>
        <c:axPos val="t"/>
        <c:majorGridlines/>
        <c:numFmt formatCode="0%" sourceLinked="1"/>
        <c:tickLblPos val="nextTo"/>
        <c:txPr>
          <a:bodyPr/>
          <a:lstStyle/>
          <a:p>
            <a:pPr>
              <a:defRPr sz="1400">
                <a:latin typeface="Century" pitchFamily="18" charset="0"/>
              </a:defRPr>
            </a:pPr>
            <a:endParaRPr lang="ja-JP"/>
          </a:p>
        </c:txPr>
        <c:crossAx val="27272320"/>
        <c:crosses val="autoZero"/>
        <c:crossBetween val="between"/>
        <c:majorUnit val="0.1"/>
      </c:valAx>
    </c:plotArea>
    <c:legend>
      <c:legendPos val="r"/>
      <c:layout>
        <c:manualLayout>
          <c:xMode val="edge"/>
          <c:yMode val="edge"/>
          <c:x val="0.21735376496790793"/>
          <c:y val="0.80868589061502494"/>
          <c:w val="0.77255245461181288"/>
          <c:h val="9.1663453205790058E-2"/>
        </c:manualLayout>
      </c:layout>
      <c:txPr>
        <a:bodyPr/>
        <a:lstStyle/>
        <a:p>
          <a:pPr>
            <a:defRPr sz="1400"/>
          </a:pPr>
          <a:endParaRPr lang="ja-JP"/>
        </a:p>
      </c:txPr>
    </c:legend>
    <c:plotVisOnly val="1"/>
    <c:dispBlanksAs val="gap"/>
  </c:chart>
  <c:spPr>
    <a:solidFill>
      <a:schemeClr val="bg1"/>
    </a:solidFill>
    <a:ln>
      <a:noFill/>
    </a:ln>
  </c:spPr>
  <c:externalData r:id="rId1"/>
</c:chartSpace>
</file>

<file path=ppt/charts/chart18.xml><?xml version="1.0" encoding="utf-8"?>
<c:chartSpace xmlns:c="http://schemas.openxmlformats.org/drawingml/2006/chart" xmlns:a="http://schemas.openxmlformats.org/drawingml/2006/main" xmlns:r="http://schemas.openxmlformats.org/officeDocument/2006/relationships">
  <c:lang val="ja-JP"/>
  <c:chart>
    <c:plotArea>
      <c:layout>
        <c:manualLayout>
          <c:layoutTarget val="inner"/>
          <c:xMode val="edge"/>
          <c:yMode val="edge"/>
          <c:x val="0.30747045890240365"/>
          <c:y val="8.9984387727396198E-2"/>
          <c:w val="0.66102105875005002"/>
          <c:h val="0.7244343379491357"/>
        </c:manualLayout>
      </c:layout>
      <c:barChart>
        <c:barDir val="bar"/>
        <c:grouping val="percentStacked"/>
        <c:ser>
          <c:idx val="0"/>
          <c:order val="0"/>
          <c:tx>
            <c:strRef>
              <c:f>Sheet!$C$3</c:f>
              <c:strCache>
                <c:ptCount val="1"/>
                <c:pt idx="0">
                  <c:v>ほとんどの組織が該当する</c:v>
                </c:pt>
              </c:strCache>
            </c:strRef>
          </c:tx>
          <c:spPr>
            <a:solidFill>
              <a:srgbClr val="0000FF"/>
            </a:solidFill>
            <a:ln>
              <a:solidFill>
                <a:schemeClr val="tx1"/>
              </a:solidFill>
            </a:ln>
          </c:spPr>
          <c:cat>
            <c:strRef>
              <c:f>(Sheet!$B$4,Sheet!$B$6,Sheet!$B$8,Sheet!$B$10,Sheet!$B$12)</c:f>
              <c:strCache>
                <c:ptCount val="5"/>
                <c:pt idx="0">
                  <c:v>最優先で取り組むことで合意</c:v>
                </c:pt>
                <c:pt idx="1">
                  <c:v>積極的に取り組むことで合意</c:v>
                </c:pt>
                <c:pt idx="2">
                  <c:v>取り組みたいが，合意に至らず</c:v>
                </c:pt>
                <c:pt idx="3">
                  <c:v>取り組みたいが，協議なし</c:v>
                </c:pt>
                <c:pt idx="4">
                  <c:v>検討する予定はない</c:v>
                </c:pt>
              </c:strCache>
            </c:strRef>
          </c:cat>
          <c:val>
            <c:numRef>
              <c:f>(Sheet!$C$4,Sheet!$C$6,Sheet!$C$8,Sheet!$C$10,Sheet!$C$12)</c:f>
              <c:numCache>
                <c:formatCode>#,##0</c:formatCode>
                <c:ptCount val="5"/>
                <c:pt idx="0">
                  <c:v>8</c:v>
                </c:pt>
                <c:pt idx="1">
                  <c:v>43</c:v>
                </c:pt>
                <c:pt idx="2">
                  <c:v>14</c:v>
                </c:pt>
                <c:pt idx="3">
                  <c:v>23</c:v>
                </c:pt>
                <c:pt idx="4">
                  <c:v>13</c:v>
                </c:pt>
              </c:numCache>
            </c:numRef>
          </c:val>
        </c:ser>
        <c:ser>
          <c:idx val="1"/>
          <c:order val="1"/>
          <c:tx>
            <c:strRef>
              <c:f>Sheet!$D$3</c:f>
              <c:strCache>
                <c:ptCount val="1"/>
                <c:pt idx="0">
                  <c:v>半分以上の組織が該当する</c:v>
                </c:pt>
              </c:strCache>
            </c:strRef>
          </c:tx>
          <c:spPr>
            <a:solidFill>
              <a:srgbClr val="66FF33"/>
            </a:solidFill>
            <a:ln>
              <a:solidFill>
                <a:schemeClr val="tx1"/>
              </a:solidFill>
            </a:ln>
          </c:spPr>
          <c:cat>
            <c:strRef>
              <c:f>(Sheet!$B$4,Sheet!$B$6,Sheet!$B$8,Sheet!$B$10,Sheet!$B$12)</c:f>
              <c:strCache>
                <c:ptCount val="5"/>
                <c:pt idx="0">
                  <c:v>最優先で取り組むことで合意</c:v>
                </c:pt>
                <c:pt idx="1">
                  <c:v>積極的に取り組むことで合意</c:v>
                </c:pt>
                <c:pt idx="2">
                  <c:v>取り組みたいが，合意に至らず</c:v>
                </c:pt>
                <c:pt idx="3">
                  <c:v>取り組みたいが，協議なし</c:v>
                </c:pt>
                <c:pt idx="4">
                  <c:v>検討する予定はない</c:v>
                </c:pt>
              </c:strCache>
            </c:strRef>
          </c:cat>
          <c:val>
            <c:numRef>
              <c:f>(Sheet!$D$4,Sheet!$D$6,Sheet!$D$8,Sheet!$D$10,Sheet!$D$12)</c:f>
              <c:numCache>
                <c:formatCode>#,##0</c:formatCode>
                <c:ptCount val="5"/>
                <c:pt idx="0">
                  <c:v>2</c:v>
                </c:pt>
                <c:pt idx="1">
                  <c:v>43</c:v>
                </c:pt>
                <c:pt idx="2">
                  <c:v>12</c:v>
                </c:pt>
                <c:pt idx="3">
                  <c:v>15</c:v>
                </c:pt>
                <c:pt idx="4">
                  <c:v>6</c:v>
                </c:pt>
              </c:numCache>
            </c:numRef>
          </c:val>
        </c:ser>
        <c:ser>
          <c:idx val="2"/>
          <c:order val="2"/>
          <c:tx>
            <c:strRef>
              <c:f>Sheet!$E$3</c:f>
              <c:strCache>
                <c:ptCount val="1"/>
                <c:pt idx="0">
                  <c:v>一部の組織が該当する</c:v>
                </c:pt>
              </c:strCache>
            </c:strRef>
          </c:tx>
          <c:spPr>
            <a:solidFill>
              <a:srgbClr val="FFFF00"/>
            </a:solidFill>
            <a:ln>
              <a:solidFill>
                <a:schemeClr val="tx1"/>
              </a:solidFill>
            </a:ln>
          </c:spPr>
          <c:cat>
            <c:strRef>
              <c:f>(Sheet!$B$4,Sheet!$B$6,Sheet!$B$8,Sheet!$B$10,Sheet!$B$12)</c:f>
              <c:strCache>
                <c:ptCount val="5"/>
                <c:pt idx="0">
                  <c:v>最優先で取り組むことで合意</c:v>
                </c:pt>
                <c:pt idx="1">
                  <c:v>積極的に取り組むことで合意</c:v>
                </c:pt>
                <c:pt idx="2">
                  <c:v>取り組みたいが，合意に至らず</c:v>
                </c:pt>
                <c:pt idx="3">
                  <c:v>取り組みたいが，協議なし</c:v>
                </c:pt>
                <c:pt idx="4">
                  <c:v>検討する予定はない</c:v>
                </c:pt>
              </c:strCache>
            </c:strRef>
          </c:cat>
          <c:val>
            <c:numRef>
              <c:f>(Sheet!$E$4,Sheet!$E$6,Sheet!$E$8,Sheet!$E$10,Sheet!$E$12)</c:f>
              <c:numCache>
                <c:formatCode>#,##0</c:formatCode>
                <c:ptCount val="5"/>
                <c:pt idx="0">
                  <c:v>9</c:v>
                </c:pt>
                <c:pt idx="1">
                  <c:v>99</c:v>
                </c:pt>
                <c:pt idx="2">
                  <c:v>53</c:v>
                </c:pt>
                <c:pt idx="3">
                  <c:v>98</c:v>
                </c:pt>
                <c:pt idx="4">
                  <c:v>24</c:v>
                </c:pt>
              </c:numCache>
            </c:numRef>
          </c:val>
        </c:ser>
        <c:ser>
          <c:idx val="3"/>
          <c:order val="3"/>
          <c:tx>
            <c:strRef>
              <c:f>Sheet!$F$3</c:f>
              <c:strCache>
                <c:ptCount val="1"/>
                <c:pt idx="0">
                  <c:v>ごく一部の組織が該当する</c:v>
                </c:pt>
              </c:strCache>
            </c:strRef>
          </c:tx>
          <c:spPr>
            <a:solidFill>
              <a:srgbClr val="FFC000"/>
            </a:solidFill>
            <a:ln>
              <a:solidFill>
                <a:schemeClr val="tx1"/>
              </a:solidFill>
            </a:ln>
          </c:spPr>
          <c:cat>
            <c:strRef>
              <c:f>(Sheet!$B$4,Sheet!$B$6,Sheet!$B$8,Sheet!$B$10,Sheet!$B$12)</c:f>
              <c:strCache>
                <c:ptCount val="5"/>
                <c:pt idx="0">
                  <c:v>最優先で取り組むことで合意</c:v>
                </c:pt>
                <c:pt idx="1">
                  <c:v>積極的に取り組むことで合意</c:v>
                </c:pt>
                <c:pt idx="2">
                  <c:v>取り組みたいが，合意に至らず</c:v>
                </c:pt>
                <c:pt idx="3">
                  <c:v>取り組みたいが，協議なし</c:v>
                </c:pt>
                <c:pt idx="4">
                  <c:v>検討する予定はない</c:v>
                </c:pt>
              </c:strCache>
            </c:strRef>
          </c:cat>
          <c:val>
            <c:numRef>
              <c:f>(Sheet!$F$4,Sheet!$F$6,Sheet!$F$8,Sheet!$F$10,Sheet!$F$12)</c:f>
              <c:numCache>
                <c:formatCode>#,##0</c:formatCode>
                <c:ptCount val="5"/>
                <c:pt idx="0">
                  <c:v>2</c:v>
                </c:pt>
                <c:pt idx="1">
                  <c:v>56</c:v>
                </c:pt>
                <c:pt idx="2">
                  <c:v>46</c:v>
                </c:pt>
                <c:pt idx="3">
                  <c:v>114</c:v>
                </c:pt>
                <c:pt idx="4">
                  <c:v>43</c:v>
                </c:pt>
              </c:numCache>
            </c:numRef>
          </c:val>
        </c:ser>
        <c:ser>
          <c:idx val="4"/>
          <c:order val="4"/>
          <c:tx>
            <c:strRef>
              <c:f>Sheet!$G$3</c:f>
              <c:strCache>
                <c:ptCount val="1"/>
                <c:pt idx="0">
                  <c:v>いずれの組織も該当しない</c:v>
                </c:pt>
              </c:strCache>
            </c:strRef>
          </c:tx>
          <c:spPr>
            <a:solidFill>
              <a:srgbClr val="FF0000"/>
            </a:solidFill>
            <a:ln>
              <a:solidFill>
                <a:schemeClr val="tx1"/>
              </a:solidFill>
            </a:ln>
          </c:spPr>
          <c:cat>
            <c:strRef>
              <c:f>(Sheet!$B$4,Sheet!$B$6,Sheet!$B$8,Sheet!$B$10,Sheet!$B$12)</c:f>
              <c:strCache>
                <c:ptCount val="5"/>
                <c:pt idx="0">
                  <c:v>最優先で取り組むことで合意</c:v>
                </c:pt>
                <c:pt idx="1">
                  <c:v>積極的に取り組むことで合意</c:v>
                </c:pt>
                <c:pt idx="2">
                  <c:v>取り組みたいが，合意に至らず</c:v>
                </c:pt>
                <c:pt idx="3">
                  <c:v>取り組みたいが，協議なし</c:v>
                </c:pt>
                <c:pt idx="4">
                  <c:v>検討する予定はない</c:v>
                </c:pt>
              </c:strCache>
            </c:strRef>
          </c:cat>
          <c:val>
            <c:numRef>
              <c:f>(Sheet!$G$4,Sheet!$G$6,Sheet!$G$8,Sheet!$G$10,Sheet!$G$12)</c:f>
              <c:numCache>
                <c:formatCode>#,##0</c:formatCode>
                <c:ptCount val="5"/>
                <c:pt idx="0">
                  <c:v>1</c:v>
                </c:pt>
                <c:pt idx="1">
                  <c:v>18</c:v>
                </c:pt>
                <c:pt idx="2">
                  <c:v>20</c:v>
                </c:pt>
                <c:pt idx="3">
                  <c:v>85</c:v>
                </c:pt>
                <c:pt idx="4">
                  <c:v>37</c:v>
                </c:pt>
              </c:numCache>
            </c:numRef>
          </c:val>
        </c:ser>
        <c:gapWidth val="60"/>
        <c:overlap val="100"/>
        <c:axId val="27317376"/>
        <c:axId val="27318912"/>
      </c:barChart>
      <c:catAx>
        <c:axId val="27317376"/>
        <c:scaling>
          <c:orientation val="maxMin"/>
        </c:scaling>
        <c:axPos val="l"/>
        <c:numFmt formatCode="#,##0" sourceLinked="1"/>
        <c:tickLblPos val="nextTo"/>
        <c:crossAx val="27318912"/>
        <c:crosses val="autoZero"/>
        <c:auto val="1"/>
        <c:lblAlgn val="ctr"/>
        <c:lblOffset val="100"/>
      </c:catAx>
      <c:valAx>
        <c:axId val="27318912"/>
        <c:scaling>
          <c:orientation val="minMax"/>
        </c:scaling>
        <c:axPos val="t"/>
        <c:majorGridlines/>
        <c:numFmt formatCode="0%" sourceLinked="1"/>
        <c:tickLblPos val="nextTo"/>
        <c:txPr>
          <a:bodyPr/>
          <a:lstStyle/>
          <a:p>
            <a:pPr>
              <a:defRPr>
                <a:latin typeface="Century" panose="02040604050505020304" pitchFamily="18" charset="0"/>
              </a:defRPr>
            </a:pPr>
            <a:endParaRPr lang="ja-JP"/>
          </a:p>
        </c:txPr>
        <c:crossAx val="27317376"/>
        <c:crosses val="autoZero"/>
        <c:crossBetween val="between"/>
      </c:valAx>
    </c:plotArea>
    <c:legend>
      <c:legendPos val="r"/>
      <c:layout>
        <c:manualLayout>
          <c:xMode val="edge"/>
          <c:yMode val="edge"/>
          <c:x val="8.6657554763767755E-2"/>
          <c:y val="0.86170324668494303"/>
          <c:w val="0.82118349514237066"/>
          <c:h val="0.12234058440588692"/>
        </c:manualLayout>
      </c:layout>
    </c:legend>
    <c:plotVisOnly val="1"/>
    <c:dispBlanksAs val="gap"/>
  </c:chart>
  <c:spPr>
    <a:ln>
      <a:noFill/>
    </a:ln>
  </c:spPr>
  <c:txPr>
    <a:bodyPr/>
    <a:lstStyle/>
    <a:p>
      <a:pPr>
        <a:defRPr sz="1400"/>
      </a:pPr>
      <a:endParaRPr lang="ja-JP"/>
    </a:p>
  </c:txPr>
  <c:externalData r:id="rId1"/>
</c:chartSpace>
</file>

<file path=ppt/charts/chart19.xml><?xml version="1.0" encoding="utf-8"?>
<c:chartSpace xmlns:c="http://schemas.openxmlformats.org/drawingml/2006/chart" xmlns:a="http://schemas.openxmlformats.org/drawingml/2006/main" xmlns:r="http://schemas.openxmlformats.org/officeDocument/2006/relationships">
  <c:lang val="ja-JP"/>
  <c:chart>
    <c:plotArea>
      <c:layout>
        <c:manualLayout>
          <c:layoutTarget val="inner"/>
          <c:xMode val="edge"/>
          <c:yMode val="edge"/>
          <c:x val="0.34446908633462248"/>
          <c:y val="6.6069584903782785E-2"/>
          <c:w val="0.61903197751168704"/>
          <c:h val="0.77331956728157814"/>
        </c:manualLayout>
      </c:layout>
      <c:barChart>
        <c:barDir val="bar"/>
        <c:grouping val="percentStacked"/>
        <c:ser>
          <c:idx val="0"/>
          <c:order val="0"/>
          <c:tx>
            <c:strRef>
              <c:f>Sheet!$C$69</c:f>
              <c:strCache>
                <c:ptCount val="1"/>
                <c:pt idx="0">
                  <c:v>ほとんどの組織が該当</c:v>
                </c:pt>
              </c:strCache>
            </c:strRef>
          </c:tx>
          <c:spPr>
            <a:solidFill>
              <a:srgbClr val="0000FF"/>
            </a:solidFill>
            <a:ln>
              <a:solidFill>
                <a:prstClr val="black"/>
              </a:solidFill>
            </a:ln>
          </c:spPr>
          <c:cat>
            <c:strRef>
              <c:f>(Sheet!$B$70,Sheet!$B$72,Sheet!$B$74,Sheet!$B$76,Sheet!$B$78)</c:f>
              <c:strCache>
                <c:ptCount val="5"/>
                <c:pt idx="0">
                  <c:v>最優先で取り組むことで合意</c:v>
                </c:pt>
                <c:pt idx="1">
                  <c:v>積極的に取り組むことで合意</c:v>
                </c:pt>
                <c:pt idx="2">
                  <c:v>取り組みたいが，合意には至らず</c:v>
                </c:pt>
                <c:pt idx="3">
                  <c:v>取り組みたいが，協議なし</c:v>
                </c:pt>
                <c:pt idx="4">
                  <c:v>検討する予定はない</c:v>
                </c:pt>
              </c:strCache>
            </c:strRef>
          </c:cat>
          <c:val>
            <c:numRef>
              <c:f>(Sheet!$C$70,Sheet!$C$72,Sheet!$C$74,Sheet!$C$76,Sheet!$C$78)</c:f>
              <c:numCache>
                <c:formatCode>#,##0</c:formatCode>
                <c:ptCount val="5"/>
                <c:pt idx="0">
                  <c:v>5</c:v>
                </c:pt>
                <c:pt idx="1">
                  <c:v>45</c:v>
                </c:pt>
                <c:pt idx="2">
                  <c:v>14</c:v>
                </c:pt>
                <c:pt idx="3">
                  <c:v>33</c:v>
                </c:pt>
                <c:pt idx="4">
                  <c:v>13</c:v>
                </c:pt>
              </c:numCache>
            </c:numRef>
          </c:val>
        </c:ser>
        <c:ser>
          <c:idx val="1"/>
          <c:order val="1"/>
          <c:tx>
            <c:strRef>
              <c:f>Sheet!$D$69</c:f>
              <c:strCache>
                <c:ptCount val="1"/>
                <c:pt idx="0">
                  <c:v>半分以上の組織が該当</c:v>
                </c:pt>
              </c:strCache>
            </c:strRef>
          </c:tx>
          <c:spPr>
            <a:solidFill>
              <a:srgbClr val="00FF00"/>
            </a:solidFill>
            <a:ln>
              <a:solidFill>
                <a:prstClr val="black"/>
              </a:solidFill>
            </a:ln>
          </c:spPr>
          <c:cat>
            <c:strRef>
              <c:f>(Sheet!$B$70,Sheet!$B$72,Sheet!$B$74,Sheet!$B$76,Sheet!$B$78)</c:f>
              <c:strCache>
                <c:ptCount val="5"/>
                <c:pt idx="0">
                  <c:v>最優先で取り組むことで合意</c:v>
                </c:pt>
                <c:pt idx="1">
                  <c:v>積極的に取り組むことで合意</c:v>
                </c:pt>
                <c:pt idx="2">
                  <c:v>取り組みたいが，合意には至らず</c:v>
                </c:pt>
                <c:pt idx="3">
                  <c:v>取り組みたいが，協議なし</c:v>
                </c:pt>
                <c:pt idx="4">
                  <c:v>検討する予定はない</c:v>
                </c:pt>
              </c:strCache>
            </c:strRef>
          </c:cat>
          <c:val>
            <c:numRef>
              <c:f>(Sheet!$D$70,Sheet!$D$72,Sheet!$D$74,Sheet!$D$76,Sheet!$D$78)</c:f>
              <c:numCache>
                <c:formatCode>#,##0</c:formatCode>
                <c:ptCount val="5"/>
                <c:pt idx="0">
                  <c:v>6</c:v>
                </c:pt>
                <c:pt idx="1">
                  <c:v>47</c:v>
                </c:pt>
                <c:pt idx="2">
                  <c:v>16</c:v>
                </c:pt>
                <c:pt idx="3">
                  <c:v>29</c:v>
                </c:pt>
                <c:pt idx="4">
                  <c:v>6</c:v>
                </c:pt>
              </c:numCache>
            </c:numRef>
          </c:val>
        </c:ser>
        <c:ser>
          <c:idx val="2"/>
          <c:order val="2"/>
          <c:tx>
            <c:strRef>
              <c:f>Sheet!$E$69</c:f>
              <c:strCache>
                <c:ptCount val="1"/>
                <c:pt idx="0">
                  <c:v>一部の組織が該当</c:v>
                </c:pt>
              </c:strCache>
            </c:strRef>
          </c:tx>
          <c:spPr>
            <a:solidFill>
              <a:srgbClr val="FFFF00"/>
            </a:solidFill>
            <a:ln>
              <a:solidFill>
                <a:prstClr val="black"/>
              </a:solidFill>
            </a:ln>
          </c:spPr>
          <c:cat>
            <c:strRef>
              <c:f>(Sheet!$B$70,Sheet!$B$72,Sheet!$B$74,Sheet!$B$76,Sheet!$B$78)</c:f>
              <c:strCache>
                <c:ptCount val="5"/>
                <c:pt idx="0">
                  <c:v>最優先で取り組むことで合意</c:v>
                </c:pt>
                <c:pt idx="1">
                  <c:v>積極的に取り組むことで合意</c:v>
                </c:pt>
                <c:pt idx="2">
                  <c:v>取り組みたいが，合意には至らず</c:v>
                </c:pt>
                <c:pt idx="3">
                  <c:v>取り組みたいが，協議なし</c:v>
                </c:pt>
                <c:pt idx="4">
                  <c:v>検討する予定はない</c:v>
                </c:pt>
              </c:strCache>
            </c:strRef>
          </c:cat>
          <c:val>
            <c:numRef>
              <c:f>(Sheet!$E$70,Sheet!$E$72,Sheet!$E$74,Sheet!$E$76,Sheet!$E$78)</c:f>
              <c:numCache>
                <c:formatCode>#,##0</c:formatCode>
                <c:ptCount val="5"/>
                <c:pt idx="0">
                  <c:v>6</c:v>
                </c:pt>
                <c:pt idx="1">
                  <c:v>104</c:v>
                </c:pt>
                <c:pt idx="2">
                  <c:v>48</c:v>
                </c:pt>
                <c:pt idx="3">
                  <c:v>103</c:v>
                </c:pt>
                <c:pt idx="4">
                  <c:v>28</c:v>
                </c:pt>
              </c:numCache>
            </c:numRef>
          </c:val>
        </c:ser>
        <c:ser>
          <c:idx val="3"/>
          <c:order val="3"/>
          <c:tx>
            <c:strRef>
              <c:f>Sheet!$F$69</c:f>
              <c:strCache>
                <c:ptCount val="1"/>
                <c:pt idx="0">
                  <c:v>ごく一部の組織が該当</c:v>
                </c:pt>
              </c:strCache>
            </c:strRef>
          </c:tx>
          <c:spPr>
            <a:solidFill>
              <a:srgbClr val="FFC000"/>
            </a:solidFill>
            <a:ln>
              <a:solidFill>
                <a:prstClr val="black"/>
              </a:solidFill>
            </a:ln>
          </c:spPr>
          <c:cat>
            <c:strRef>
              <c:f>(Sheet!$B$70,Sheet!$B$72,Sheet!$B$74,Sheet!$B$76,Sheet!$B$78)</c:f>
              <c:strCache>
                <c:ptCount val="5"/>
                <c:pt idx="0">
                  <c:v>最優先で取り組むことで合意</c:v>
                </c:pt>
                <c:pt idx="1">
                  <c:v>積極的に取り組むことで合意</c:v>
                </c:pt>
                <c:pt idx="2">
                  <c:v>取り組みたいが，合意には至らず</c:v>
                </c:pt>
                <c:pt idx="3">
                  <c:v>取り組みたいが，協議なし</c:v>
                </c:pt>
                <c:pt idx="4">
                  <c:v>検討する予定はない</c:v>
                </c:pt>
              </c:strCache>
            </c:strRef>
          </c:cat>
          <c:val>
            <c:numRef>
              <c:f>(Sheet!$F$70,Sheet!$F$72,Sheet!$F$74,Sheet!$F$76,Sheet!$F$78)</c:f>
              <c:numCache>
                <c:formatCode>#,##0</c:formatCode>
                <c:ptCount val="5"/>
                <c:pt idx="0">
                  <c:v>3</c:v>
                </c:pt>
                <c:pt idx="1">
                  <c:v>44</c:v>
                </c:pt>
                <c:pt idx="2">
                  <c:v>43</c:v>
                </c:pt>
                <c:pt idx="3">
                  <c:v>117</c:v>
                </c:pt>
                <c:pt idx="4">
                  <c:v>42</c:v>
                </c:pt>
              </c:numCache>
            </c:numRef>
          </c:val>
        </c:ser>
        <c:ser>
          <c:idx val="4"/>
          <c:order val="4"/>
          <c:tx>
            <c:strRef>
              <c:f>Sheet!$G$69</c:f>
              <c:strCache>
                <c:ptCount val="1"/>
                <c:pt idx="0">
                  <c:v>いずれの組織も該当しない</c:v>
                </c:pt>
              </c:strCache>
            </c:strRef>
          </c:tx>
          <c:spPr>
            <a:solidFill>
              <a:srgbClr val="FF3333"/>
            </a:solidFill>
            <a:ln>
              <a:solidFill>
                <a:prstClr val="black"/>
              </a:solidFill>
            </a:ln>
          </c:spPr>
          <c:cat>
            <c:strRef>
              <c:f>(Sheet!$B$70,Sheet!$B$72,Sheet!$B$74,Sheet!$B$76,Sheet!$B$78)</c:f>
              <c:strCache>
                <c:ptCount val="5"/>
                <c:pt idx="0">
                  <c:v>最優先で取り組むことで合意</c:v>
                </c:pt>
                <c:pt idx="1">
                  <c:v>積極的に取り組むことで合意</c:v>
                </c:pt>
                <c:pt idx="2">
                  <c:v>取り組みたいが，合意には至らず</c:v>
                </c:pt>
                <c:pt idx="3">
                  <c:v>取り組みたいが，協議なし</c:v>
                </c:pt>
                <c:pt idx="4">
                  <c:v>検討する予定はない</c:v>
                </c:pt>
              </c:strCache>
            </c:strRef>
          </c:cat>
          <c:val>
            <c:numRef>
              <c:f>(Sheet!$G$70,Sheet!$G$72,Sheet!$G$74,Sheet!$G$76,Sheet!$G$78)</c:f>
              <c:numCache>
                <c:formatCode>#,##0</c:formatCode>
                <c:ptCount val="5"/>
                <c:pt idx="0">
                  <c:v>2</c:v>
                </c:pt>
                <c:pt idx="1">
                  <c:v>13</c:v>
                </c:pt>
                <c:pt idx="2">
                  <c:v>18</c:v>
                </c:pt>
                <c:pt idx="3">
                  <c:v>47</c:v>
                </c:pt>
                <c:pt idx="4">
                  <c:v>33</c:v>
                </c:pt>
              </c:numCache>
            </c:numRef>
          </c:val>
        </c:ser>
        <c:gapWidth val="60"/>
        <c:overlap val="100"/>
        <c:axId val="27352448"/>
        <c:axId val="27370624"/>
      </c:barChart>
      <c:catAx>
        <c:axId val="27352448"/>
        <c:scaling>
          <c:orientation val="maxMin"/>
        </c:scaling>
        <c:axPos val="l"/>
        <c:numFmt formatCode="#,##0" sourceLinked="1"/>
        <c:tickLblPos val="nextTo"/>
        <c:crossAx val="27370624"/>
        <c:crosses val="autoZero"/>
        <c:auto val="1"/>
        <c:lblAlgn val="ctr"/>
        <c:lblOffset val="100"/>
      </c:catAx>
      <c:valAx>
        <c:axId val="27370624"/>
        <c:scaling>
          <c:orientation val="minMax"/>
        </c:scaling>
        <c:axPos val="t"/>
        <c:majorGridlines/>
        <c:numFmt formatCode="0%" sourceLinked="1"/>
        <c:tickLblPos val="nextTo"/>
        <c:txPr>
          <a:bodyPr/>
          <a:lstStyle/>
          <a:p>
            <a:pPr>
              <a:defRPr>
                <a:latin typeface="Century" panose="02040604050505020304" pitchFamily="18" charset="0"/>
              </a:defRPr>
            </a:pPr>
            <a:endParaRPr lang="ja-JP"/>
          </a:p>
        </c:txPr>
        <c:crossAx val="27352448"/>
        <c:crosses val="autoZero"/>
        <c:crossBetween val="between"/>
      </c:valAx>
    </c:plotArea>
    <c:legend>
      <c:legendPos val="r"/>
      <c:layout>
        <c:manualLayout>
          <c:xMode val="edge"/>
          <c:yMode val="edge"/>
          <c:x val="0.11245930951878406"/>
          <c:y val="0.89292771091794587"/>
          <c:w val="0.84964190240108917"/>
          <c:h val="9.0873174119967953E-2"/>
        </c:manualLayout>
      </c:layout>
    </c:legend>
    <c:plotVisOnly val="1"/>
    <c:dispBlanksAs val="gap"/>
  </c:chart>
  <c:spPr>
    <a:ln>
      <a:noFill/>
    </a:ln>
  </c:spPr>
  <c:txPr>
    <a:bodyPr/>
    <a:lstStyle/>
    <a:p>
      <a:pPr>
        <a:defRPr sz="1400"/>
      </a:pPr>
      <a:endParaRPr lang="ja-JP"/>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ja-JP"/>
  <c:chart>
    <c:plotArea>
      <c:layout>
        <c:manualLayout>
          <c:layoutTarget val="inner"/>
          <c:xMode val="edge"/>
          <c:yMode val="edge"/>
          <c:x val="0.26576467872071546"/>
          <c:y val="0.10110077630024362"/>
          <c:w val="0.68385012637309328"/>
          <c:h val="0.69077907557628071"/>
        </c:manualLayout>
      </c:layout>
      <c:barChart>
        <c:barDir val="bar"/>
        <c:grouping val="percentStacked"/>
        <c:ser>
          <c:idx val="0"/>
          <c:order val="0"/>
          <c:tx>
            <c:strRef>
              <c:f>Sheet!$C$185</c:f>
              <c:strCache>
                <c:ptCount val="1"/>
                <c:pt idx="0">
                  <c:v>ほとんどの住民組織が該当</c:v>
                </c:pt>
              </c:strCache>
            </c:strRef>
          </c:tx>
          <c:spPr>
            <a:solidFill>
              <a:srgbClr val="0000FF"/>
            </a:solidFill>
            <a:ln>
              <a:solidFill>
                <a:schemeClr val="tx1"/>
              </a:solidFill>
            </a:ln>
          </c:spPr>
          <c:cat>
            <c:strRef>
              <c:f>(Sheet!$B$186,Sheet!$B$188,Sheet!$B$190,Sheet!$B$192)</c:f>
              <c:strCache>
                <c:ptCount val="4"/>
                <c:pt idx="0">
                  <c:v>大いに評価できる</c:v>
                </c:pt>
                <c:pt idx="1">
                  <c:v>かなり評価できる</c:v>
                </c:pt>
                <c:pt idx="2">
                  <c:v>まあ評価できる</c:v>
                </c:pt>
                <c:pt idx="3">
                  <c:v>あまり評価できない</c:v>
                </c:pt>
              </c:strCache>
            </c:strRef>
          </c:cat>
          <c:val>
            <c:numRef>
              <c:f>(Sheet!$C$186,Sheet!$C$188,Sheet!$C$190,Sheet!$C$192)</c:f>
              <c:numCache>
                <c:formatCode>#,##0</c:formatCode>
                <c:ptCount val="4"/>
                <c:pt idx="0">
                  <c:v>31</c:v>
                </c:pt>
                <c:pt idx="1">
                  <c:v>25</c:v>
                </c:pt>
                <c:pt idx="2">
                  <c:v>22</c:v>
                </c:pt>
                <c:pt idx="3">
                  <c:v>1</c:v>
                </c:pt>
              </c:numCache>
            </c:numRef>
          </c:val>
        </c:ser>
        <c:ser>
          <c:idx val="1"/>
          <c:order val="1"/>
          <c:tx>
            <c:strRef>
              <c:f>Sheet!$D$185</c:f>
              <c:strCache>
                <c:ptCount val="1"/>
                <c:pt idx="0">
                  <c:v>半分以上の住民組織が該当</c:v>
                </c:pt>
              </c:strCache>
            </c:strRef>
          </c:tx>
          <c:spPr>
            <a:solidFill>
              <a:srgbClr val="00FF00"/>
            </a:solidFill>
            <a:ln>
              <a:solidFill>
                <a:prstClr val="black"/>
              </a:solidFill>
            </a:ln>
          </c:spPr>
          <c:cat>
            <c:strRef>
              <c:f>(Sheet!$B$186,Sheet!$B$188,Sheet!$B$190,Sheet!$B$192)</c:f>
              <c:strCache>
                <c:ptCount val="4"/>
                <c:pt idx="0">
                  <c:v>大いに評価できる</c:v>
                </c:pt>
                <c:pt idx="1">
                  <c:v>かなり評価できる</c:v>
                </c:pt>
                <c:pt idx="2">
                  <c:v>まあ評価できる</c:v>
                </c:pt>
                <c:pt idx="3">
                  <c:v>あまり評価できない</c:v>
                </c:pt>
              </c:strCache>
            </c:strRef>
          </c:cat>
          <c:val>
            <c:numRef>
              <c:f>(Sheet!$D$186,Sheet!$D$188,Sheet!$D$190,Sheet!$D$192)</c:f>
              <c:numCache>
                <c:formatCode>#,##0</c:formatCode>
                <c:ptCount val="4"/>
                <c:pt idx="0">
                  <c:v>14</c:v>
                </c:pt>
                <c:pt idx="1">
                  <c:v>34</c:v>
                </c:pt>
                <c:pt idx="2">
                  <c:v>29</c:v>
                </c:pt>
                <c:pt idx="3">
                  <c:v>1</c:v>
                </c:pt>
              </c:numCache>
            </c:numRef>
          </c:val>
        </c:ser>
        <c:ser>
          <c:idx val="2"/>
          <c:order val="2"/>
          <c:tx>
            <c:strRef>
              <c:f>Sheet!$E$185</c:f>
              <c:strCache>
                <c:ptCount val="1"/>
                <c:pt idx="0">
                  <c:v>一部の組織が該当</c:v>
                </c:pt>
              </c:strCache>
            </c:strRef>
          </c:tx>
          <c:spPr>
            <a:solidFill>
              <a:srgbClr val="FFFF00"/>
            </a:solidFill>
            <a:ln>
              <a:solidFill>
                <a:prstClr val="black"/>
              </a:solidFill>
            </a:ln>
          </c:spPr>
          <c:cat>
            <c:strRef>
              <c:f>(Sheet!$B$186,Sheet!$B$188,Sheet!$B$190,Sheet!$B$192)</c:f>
              <c:strCache>
                <c:ptCount val="4"/>
                <c:pt idx="0">
                  <c:v>大いに評価できる</c:v>
                </c:pt>
                <c:pt idx="1">
                  <c:v>かなり評価できる</c:v>
                </c:pt>
                <c:pt idx="2">
                  <c:v>まあ評価できる</c:v>
                </c:pt>
                <c:pt idx="3">
                  <c:v>あまり評価できない</c:v>
                </c:pt>
              </c:strCache>
            </c:strRef>
          </c:cat>
          <c:val>
            <c:numRef>
              <c:f>(Sheet!$E$186,Sheet!$E$188,Sheet!$E$190,Sheet!$E$192)</c:f>
              <c:numCache>
                <c:formatCode>#,##0</c:formatCode>
                <c:ptCount val="4"/>
                <c:pt idx="0">
                  <c:v>32</c:v>
                </c:pt>
                <c:pt idx="1">
                  <c:v>69</c:v>
                </c:pt>
                <c:pt idx="2">
                  <c:v>67</c:v>
                </c:pt>
                <c:pt idx="3">
                  <c:v>7</c:v>
                </c:pt>
              </c:numCache>
            </c:numRef>
          </c:val>
        </c:ser>
        <c:ser>
          <c:idx val="3"/>
          <c:order val="3"/>
          <c:tx>
            <c:strRef>
              <c:f>Sheet!$F$185</c:f>
              <c:strCache>
                <c:ptCount val="1"/>
                <c:pt idx="0">
                  <c:v>ごく一部の組織が該当</c:v>
                </c:pt>
              </c:strCache>
            </c:strRef>
          </c:tx>
          <c:spPr>
            <a:solidFill>
              <a:srgbClr val="FFC000"/>
            </a:solidFill>
            <a:ln>
              <a:solidFill>
                <a:prstClr val="black"/>
              </a:solidFill>
            </a:ln>
          </c:spPr>
          <c:cat>
            <c:strRef>
              <c:f>(Sheet!$B$186,Sheet!$B$188,Sheet!$B$190,Sheet!$B$192)</c:f>
              <c:strCache>
                <c:ptCount val="4"/>
                <c:pt idx="0">
                  <c:v>大いに評価できる</c:v>
                </c:pt>
                <c:pt idx="1">
                  <c:v>かなり評価できる</c:v>
                </c:pt>
                <c:pt idx="2">
                  <c:v>まあ評価できる</c:v>
                </c:pt>
                <c:pt idx="3">
                  <c:v>あまり評価できない</c:v>
                </c:pt>
              </c:strCache>
            </c:strRef>
          </c:cat>
          <c:val>
            <c:numRef>
              <c:f>(Sheet!$F$186,Sheet!$F$188,Sheet!$F$190,Sheet!$F$192)</c:f>
              <c:numCache>
                <c:formatCode>#,##0</c:formatCode>
                <c:ptCount val="4"/>
                <c:pt idx="0">
                  <c:v>15</c:v>
                </c:pt>
                <c:pt idx="1">
                  <c:v>32</c:v>
                </c:pt>
                <c:pt idx="2">
                  <c:v>55</c:v>
                </c:pt>
                <c:pt idx="3">
                  <c:v>11</c:v>
                </c:pt>
              </c:numCache>
            </c:numRef>
          </c:val>
        </c:ser>
        <c:ser>
          <c:idx val="4"/>
          <c:order val="4"/>
          <c:tx>
            <c:strRef>
              <c:f>Sheet!$G$185</c:f>
              <c:strCache>
                <c:ptCount val="1"/>
                <c:pt idx="0">
                  <c:v>いずれの組織も該当しない</c:v>
                </c:pt>
              </c:strCache>
            </c:strRef>
          </c:tx>
          <c:spPr>
            <a:solidFill>
              <a:srgbClr val="FF4F4F"/>
            </a:solidFill>
            <a:ln>
              <a:solidFill>
                <a:prstClr val="black"/>
              </a:solidFill>
            </a:ln>
          </c:spPr>
          <c:cat>
            <c:strRef>
              <c:f>(Sheet!$B$186,Sheet!$B$188,Sheet!$B$190,Sheet!$B$192)</c:f>
              <c:strCache>
                <c:ptCount val="4"/>
                <c:pt idx="0">
                  <c:v>大いに評価できる</c:v>
                </c:pt>
                <c:pt idx="1">
                  <c:v>かなり評価できる</c:v>
                </c:pt>
                <c:pt idx="2">
                  <c:v>まあ評価できる</c:v>
                </c:pt>
                <c:pt idx="3">
                  <c:v>あまり評価できない</c:v>
                </c:pt>
              </c:strCache>
            </c:strRef>
          </c:cat>
          <c:val>
            <c:numRef>
              <c:f>(Sheet!$G$186,Sheet!$G$188,Sheet!$G$190,Sheet!$G$192)</c:f>
              <c:numCache>
                <c:formatCode>#,##0</c:formatCode>
                <c:ptCount val="4"/>
                <c:pt idx="0">
                  <c:v>4</c:v>
                </c:pt>
                <c:pt idx="1">
                  <c:v>8</c:v>
                </c:pt>
                <c:pt idx="2">
                  <c:v>19</c:v>
                </c:pt>
                <c:pt idx="3">
                  <c:v>9</c:v>
                </c:pt>
              </c:numCache>
            </c:numRef>
          </c:val>
        </c:ser>
        <c:gapWidth val="60"/>
        <c:overlap val="100"/>
        <c:axId val="157698688"/>
        <c:axId val="163869056"/>
      </c:barChart>
      <c:catAx>
        <c:axId val="157698688"/>
        <c:scaling>
          <c:orientation val="maxMin"/>
        </c:scaling>
        <c:axPos val="l"/>
        <c:numFmt formatCode="#,##0" sourceLinked="1"/>
        <c:tickLblPos val="nextTo"/>
        <c:txPr>
          <a:bodyPr/>
          <a:lstStyle/>
          <a:p>
            <a:pPr>
              <a:defRPr sz="1600"/>
            </a:pPr>
            <a:endParaRPr lang="ja-JP"/>
          </a:p>
        </c:txPr>
        <c:crossAx val="163869056"/>
        <c:crosses val="autoZero"/>
        <c:auto val="1"/>
        <c:lblAlgn val="ctr"/>
        <c:lblOffset val="100"/>
      </c:catAx>
      <c:valAx>
        <c:axId val="163869056"/>
        <c:scaling>
          <c:orientation val="minMax"/>
        </c:scaling>
        <c:axPos val="t"/>
        <c:majorGridlines/>
        <c:numFmt formatCode="0%" sourceLinked="1"/>
        <c:tickLblPos val="nextTo"/>
        <c:txPr>
          <a:bodyPr/>
          <a:lstStyle/>
          <a:p>
            <a:pPr>
              <a:defRPr sz="1400">
                <a:latin typeface="Century" pitchFamily="18" charset="0"/>
              </a:defRPr>
            </a:pPr>
            <a:endParaRPr lang="ja-JP"/>
          </a:p>
        </c:txPr>
        <c:crossAx val="157698688"/>
        <c:crosses val="autoZero"/>
        <c:crossBetween val="between"/>
        <c:majorUnit val="0.1"/>
      </c:valAx>
    </c:plotArea>
    <c:legend>
      <c:legendPos val="b"/>
      <c:layout>
        <c:manualLayout>
          <c:xMode val="edge"/>
          <c:yMode val="edge"/>
          <c:x val="0.12797620783513186"/>
          <c:y val="0.85594402782347212"/>
          <c:w val="0.85515869544084822"/>
          <c:h val="0.12441374355026771"/>
        </c:manualLayout>
      </c:layout>
      <c:txPr>
        <a:bodyPr/>
        <a:lstStyle/>
        <a:p>
          <a:pPr>
            <a:defRPr sz="1400"/>
          </a:pPr>
          <a:endParaRPr lang="ja-JP"/>
        </a:p>
      </c:txPr>
    </c:legend>
    <c:plotVisOnly val="1"/>
    <c:dispBlanksAs val="gap"/>
  </c:chart>
  <c:spPr>
    <a:ln>
      <a:noFill/>
    </a:ln>
  </c:spPr>
  <c:externalData r:id="rId1"/>
</c:chartSpace>
</file>

<file path=ppt/charts/chart20.xml><?xml version="1.0" encoding="utf-8"?>
<c:chartSpace xmlns:c="http://schemas.openxmlformats.org/drawingml/2006/chart" xmlns:a="http://schemas.openxmlformats.org/drawingml/2006/main" xmlns:r="http://schemas.openxmlformats.org/officeDocument/2006/relationships">
  <c:lang val="ja-JP"/>
  <c:chart>
    <c:plotArea>
      <c:layout>
        <c:manualLayout>
          <c:layoutTarget val="inner"/>
          <c:xMode val="edge"/>
          <c:yMode val="edge"/>
          <c:x val="0.35426190808989128"/>
          <c:y val="6.6069584903782799E-2"/>
          <c:w val="0.60923915575641807"/>
          <c:h val="0.77931481101370081"/>
        </c:manualLayout>
      </c:layout>
      <c:barChart>
        <c:barDir val="bar"/>
        <c:grouping val="percentStacked"/>
        <c:ser>
          <c:idx val="0"/>
          <c:order val="0"/>
          <c:tx>
            <c:strRef>
              <c:f>Sheet!$C$85</c:f>
              <c:strCache>
                <c:ptCount val="1"/>
                <c:pt idx="0">
                  <c:v>ほとんどの組織が該当</c:v>
                </c:pt>
              </c:strCache>
            </c:strRef>
          </c:tx>
          <c:spPr>
            <a:solidFill>
              <a:srgbClr val="0000FF"/>
            </a:solidFill>
            <a:ln>
              <a:solidFill>
                <a:prstClr val="black"/>
              </a:solidFill>
            </a:ln>
          </c:spPr>
          <c:cat>
            <c:strRef>
              <c:f>(Sheet!$B$86,Sheet!$B$88,Sheet!$B$90,Sheet!$B$92,Sheet!$B$94)</c:f>
              <c:strCache>
                <c:ptCount val="5"/>
                <c:pt idx="0">
                  <c:v>最優先で取り組むことで合意</c:v>
                </c:pt>
                <c:pt idx="1">
                  <c:v>積極的に取り組むことで合意</c:v>
                </c:pt>
                <c:pt idx="2">
                  <c:v>取り組みたいが，合意に至らず</c:v>
                </c:pt>
                <c:pt idx="3">
                  <c:v>取り組みたいが，協議なし</c:v>
                </c:pt>
                <c:pt idx="4">
                  <c:v>検討する予定はない</c:v>
                </c:pt>
              </c:strCache>
            </c:strRef>
          </c:cat>
          <c:val>
            <c:numRef>
              <c:f>(Sheet!$C$86,Sheet!$C$88,Sheet!$C$90,Sheet!$C$92,Sheet!$C$94)</c:f>
              <c:numCache>
                <c:formatCode>#,##0</c:formatCode>
                <c:ptCount val="5"/>
                <c:pt idx="0">
                  <c:v>7</c:v>
                </c:pt>
                <c:pt idx="1">
                  <c:v>68</c:v>
                </c:pt>
                <c:pt idx="2">
                  <c:v>27</c:v>
                </c:pt>
                <c:pt idx="3">
                  <c:v>55</c:v>
                </c:pt>
                <c:pt idx="4">
                  <c:v>15</c:v>
                </c:pt>
              </c:numCache>
            </c:numRef>
          </c:val>
        </c:ser>
        <c:ser>
          <c:idx val="1"/>
          <c:order val="1"/>
          <c:tx>
            <c:strRef>
              <c:f>Sheet!$D$85</c:f>
              <c:strCache>
                <c:ptCount val="1"/>
                <c:pt idx="0">
                  <c:v>半分以上の組織が該当</c:v>
                </c:pt>
              </c:strCache>
            </c:strRef>
          </c:tx>
          <c:spPr>
            <a:solidFill>
              <a:srgbClr val="00FF00"/>
            </a:solidFill>
            <a:ln>
              <a:solidFill>
                <a:prstClr val="black"/>
              </a:solidFill>
            </a:ln>
          </c:spPr>
          <c:cat>
            <c:strRef>
              <c:f>(Sheet!$B$86,Sheet!$B$88,Sheet!$B$90,Sheet!$B$92,Sheet!$B$94)</c:f>
              <c:strCache>
                <c:ptCount val="5"/>
                <c:pt idx="0">
                  <c:v>最優先で取り組むことで合意</c:v>
                </c:pt>
                <c:pt idx="1">
                  <c:v>積極的に取り組むことで合意</c:v>
                </c:pt>
                <c:pt idx="2">
                  <c:v>取り組みたいが，合意に至らず</c:v>
                </c:pt>
                <c:pt idx="3">
                  <c:v>取り組みたいが，協議なし</c:v>
                </c:pt>
                <c:pt idx="4">
                  <c:v>検討する予定はない</c:v>
                </c:pt>
              </c:strCache>
            </c:strRef>
          </c:cat>
          <c:val>
            <c:numRef>
              <c:f>(Sheet!$D$86,Sheet!$D$88,Sheet!$D$90,Sheet!$D$92,Sheet!$D$94)</c:f>
              <c:numCache>
                <c:formatCode>#,##0</c:formatCode>
                <c:ptCount val="5"/>
                <c:pt idx="0">
                  <c:v>6</c:v>
                </c:pt>
                <c:pt idx="1">
                  <c:v>37</c:v>
                </c:pt>
                <c:pt idx="2">
                  <c:v>16</c:v>
                </c:pt>
                <c:pt idx="3">
                  <c:v>22</c:v>
                </c:pt>
                <c:pt idx="4">
                  <c:v>7</c:v>
                </c:pt>
              </c:numCache>
            </c:numRef>
          </c:val>
        </c:ser>
        <c:ser>
          <c:idx val="2"/>
          <c:order val="2"/>
          <c:tx>
            <c:strRef>
              <c:f>Sheet!$E$85</c:f>
              <c:strCache>
                <c:ptCount val="1"/>
                <c:pt idx="0">
                  <c:v>一部の組織が該当</c:v>
                </c:pt>
              </c:strCache>
            </c:strRef>
          </c:tx>
          <c:spPr>
            <a:solidFill>
              <a:srgbClr val="FFFF00"/>
            </a:solidFill>
            <a:ln>
              <a:solidFill>
                <a:prstClr val="black"/>
              </a:solidFill>
            </a:ln>
          </c:spPr>
          <c:cat>
            <c:strRef>
              <c:f>(Sheet!$B$86,Sheet!$B$88,Sheet!$B$90,Sheet!$B$92,Sheet!$B$94)</c:f>
              <c:strCache>
                <c:ptCount val="5"/>
                <c:pt idx="0">
                  <c:v>最優先で取り組むことで合意</c:v>
                </c:pt>
                <c:pt idx="1">
                  <c:v>積極的に取り組むことで合意</c:v>
                </c:pt>
                <c:pt idx="2">
                  <c:v>取り組みたいが，合意に至らず</c:v>
                </c:pt>
                <c:pt idx="3">
                  <c:v>取り組みたいが，協議なし</c:v>
                </c:pt>
                <c:pt idx="4">
                  <c:v>検討する予定はない</c:v>
                </c:pt>
              </c:strCache>
            </c:strRef>
          </c:cat>
          <c:val>
            <c:numRef>
              <c:f>(Sheet!$E$86,Sheet!$E$88,Sheet!$E$90,Sheet!$E$92,Sheet!$E$94)</c:f>
              <c:numCache>
                <c:formatCode>#,##0</c:formatCode>
                <c:ptCount val="5"/>
                <c:pt idx="0">
                  <c:v>7</c:v>
                </c:pt>
                <c:pt idx="1">
                  <c:v>85</c:v>
                </c:pt>
                <c:pt idx="2">
                  <c:v>56</c:v>
                </c:pt>
                <c:pt idx="3">
                  <c:v>101</c:v>
                </c:pt>
                <c:pt idx="4">
                  <c:v>30</c:v>
                </c:pt>
              </c:numCache>
            </c:numRef>
          </c:val>
        </c:ser>
        <c:ser>
          <c:idx val="3"/>
          <c:order val="3"/>
          <c:tx>
            <c:strRef>
              <c:f>Sheet!$F$85</c:f>
              <c:strCache>
                <c:ptCount val="1"/>
                <c:pt idx="0">
                  <c:v>ごく一部の組織が該当</c:v>
                </c:pt>
              </c:strCache>
            </c:strRef>
          </c:tx>
          <c:spPr>
            <a:solidFill>
              <a:srgbClr val="FFC000"/>
            </a:solidFill>
            <a:ln>
              <a:solidFill>
                <a:prstClr val="black"/>
              </a:solidFill>
            </a:ln>
          </c:spPr>
          <c:cat>
            <c:strRef>
              <c:f>(Sheet!$B$86,Sheet!$B$88,Sheet!$B$90,Sheet!$B$92,Sheet!$B$94)</c:f>
              <c:strCache>
                <c:ptCount val="5"/>
                <c:pt idx="0">
                  <c:v>最優先で取り組むことで合意</c:v>
                </c:pt>
                <c:pt idx="1">
                  <c:v>積極的に取り組むことで合意</c:v>
                </c:pt>
                <c:pt idx="2">
                  <c:v>取り組みたいが，合意に至らず</c:v>
                </c:pt>
                <c:pt idx="3">
                  <c:v>取り組みたいが，協議なし</c:v>
                </c:pt>
                <c:pt idx="4">
                  <c:v>検討する予定はない</c:v>
                </c:pt>
              </c:strCache>
            </c:strRef>
          </c:cat>
          <c:val>
            <c:numRef>
              <c:f>(Sheet!$F$86,Sheet!$F$88,Sheet!$F$90,Sheet!$F$92,Sheet!$F$94)</c:f>
              <c:numCache>
                <c:formatCode>#,##0</c:formatCode>
                <c:ptCount val="5"/>
                <c:pt idx="0">
                  <c:v>1</c:v>
                </c:pt>
                <c:pt idx="1">
                  <c:v>44</c:v>
                </c:pt>
                <c:pt idx="2">
                  <c:v>33</c:v>
                </c:pt>
                <c:pt idx="3">
                  <c:v>85</c:v>
                </c:pt>
                <c:pt idx="4">
                  <c:v>34</c:v>
                </c:pt>
              </c:numCache>
            </c:numRef>
          </c:val>
        </c:ser>
        <c:ser>
          <c:idx val="4"/>
          <c:order val="4"/>
          <c:tx>
            <c:strRef>
              <c:f>Sheet!$G$85</c:f>
              <c:strCache>
                <c:ptCount val="1"/>
                <c:pt idx="0">
                  <c:v>いずれの組織も該当しない</c:v>
                </c:pt>
              </c:strCache>
            </c:strRef>
          </c:tx>
          <c:spPr>
            <a:solidFill>
              <a:srgbClr val="FF3333"/>
            </a:solidFill>
            <a:ln>
              <a:solidFill>
                <a:prstClr val="black"/>
              </a:solidFill>
            </a:ln>
          </c:spPr>
          <c:cat>
            <c:strRef>
              <c:f>(Sheet!$B$86,Sheet!$B$88,Sheet!$B$90,Sheet!$B$92,Sheet!$B$94)</c:f>
              <c:strCache>
                <c:ptCount val="5"/>
                <c:pt idx="0">
                  <c:v>最優先で取り組むことで合意</c:v>
                </c:pt>
                <c:pt idx="1">
                  <c:v>積極的に取り組むことで合意</c:v>
                </c:pt>
                <c:pt idx="2">
                  <c:v>取り組みたいが，合意に至らず</c:v>
                </c:pt>
                <c:pt idx="3">
                  <c:v>取り組みたいが，協議なし</c:v>
                </c:pt>
                <c:pt idx="4">
                  <c:v>検討する予定はない</c:v>
                </c:pt>
              </c:strCache>
            </c:strRef>
          </c:cat>
          <c:val>
            <c:numRef>
              <c:f>(Sheet!$G$86,Sheet!$G$88,Sheet!$G$90,Sheet!$G$92,Sheet!$G$94)</c:f>
              <c:numCache>
                <c:formatCode>#,##0</c:formatCode>
                <c:ptCount val="5"/>
                <c:pt idx="0">
                  <c:v>1</c:v>
                </c:pt>
                <c:pt idx="1">
                  <c:v>23</c:v>
                </c:pt>
                <c:pt idx="2">
                  <c:v>15</c:v>
                </c:pt>
                <c:pt idx="3">
                  <c:v>73</c:v>
                </c:pt>
                <c:pt idx="4">
                  <c:v>35</c:v>
                </c:pt>
              </c:numCache>
            </c:numRef>
          </c:val>
        </c:ser>
        <c:gapWidth val="60"/>
        <c:overlap val="100"/>
        <c:axId val="27408256"/>
        <c:axId val="27409792"/>
      </c:barChart>
      <c:catAx>
        <c:axId val="27408256"/>
        <c:scaling>
          <c:orientation val="maxMin"/>
        </c:scaling>
        <c:axPos val="l"/>
        <c:numFmt formatCode="#,##0" sourceLinked="1"/>
        <c:tickLblPos val="nextTo"/>
        <c:crossAx val="27409792"/>
        <c:crosses val="autoZero"/>
        <c:auto val="1"/>
        <c:lblAlgn val="ctr"/>
        <c:lblOffset val="100"/>
      </c:catAx>
      <c:valAx>
        <c:axId val="27409792"/>
        <c:scaling>
          <c:orientation val="minMax"/>
        </c:scaling>
        <c:axPos val="t"/>
        <c:majorGridlines/>
        <c:numFmt formatCode="0%" sourceLinked="1"/>
        <c:tickLblPos val="nextTo"/>
        <c:crossAx val="27408256"/>
        <c:crosses val="autoZero"/>
        <c:crossBetween val="between"/>
      </c:valAx>
    </c:plotArea>
    <c:legend>
      <c:legendPos val="r"/>
      <c:layout>
        <c:manualLayout>
          <c:xMode val="edge"/>
          <c:yMode val="edge"/>
          <c:x val="0.13250524157853058"/>
          <c:y val="0.88976688932840742"/>
          <c:w val="0.86360187615437012"/>
          <c:h val="9.1663453205790058E-2"/>
        </c:manualLayout>
      </c:layout>
    </c:legend>
    <c:plotVisOnly val="1"/>
    <c:dispBlanksAs val="gap"/>
  </c:chart>
  <c:spPr>
    <a:ln>
      <a:noFill/>
    </a:ln>
  </c:spPr>
  <c:txPr>
    <a:bodyPr/>
    <a:lstStyle/>
    <a:p>
      <a:pPr>
        <a:defRPr sz="1400"/>
      </a:pPr>
      <a:endParaRPr lang="ja-JP"/>
    </a:p>
  </c:txPr>
  <c:externalData r:id="rId1"/>
</c:chartSpace>
</file>

<file path=ppt/charts/chart21.xml><?xml version="1.0" encoding="utf-8"?>
<c:chartSpace xmlns:c="http://schemas.openxmlformats.org/drawingml/2006/chart" xmlns:a="http://schemas.openxmlformats.org/drawingml/2006/main" xmlns:r="http://schemas.openxmlformats.org/officeDocument/2006/relationships">
  <c:lang val="ja-JP"/>
  <c:chart>
    <c:plotArea>
      <c:layout>
        <c:manualLayout>
          <c:layoutTarget val="inner"/>
          <c:xMode val="edge"/>
          <c:yMode val="edge"/>
          <c:x val="0.33800944260665655"/>
          <c:y val="6.6069584903782785E-2"/>
          <c:w val="0.62549162123965274"/>
          <c:h val="0.74331849376585724"/>
        </c:manualLayout>
      </c:layout>
      <c:barChart>
        <c:barDir val="bar"/>
        <c:grouping val="percentStacked"/>
        <c:ser>
          <c:idx val="0"/>
          <c:order val="0"/>
          <c:tx>
            <c:strRef>
              <c:f>Sheet!$C$101</c:f>
              <c:strCache>
                <c:ptCount val="1"/>
                <c:pt idx="0">
                  <c:v>ほとんどの組織にあてはまる</c:v>
                </c:pt>
              </c:strCache>
            </c:strRef>
          </c:tx>
          <c:spPr>
            <a:solidFill>
              <a:srgbClr val="0000FF"/>
            </a:solidFill>
            <a:ln>
              <a:solidFill>
                <a:prstClr val="black"/>
              </a:solidFill>
            </a:ln>
          </c:spPr>
          <c:cat>
            <c:strRef>
              <c:f>(Sheet!$B$102,Sheet!$B$104,Sheet!$B$106,Sheet!$B$108,Sheet!$B$110)</c:f>
              <c:strCache>
                <c:ptCount val="5"/>
                <c:pt idx="0">
                  <c:v>最優先で取り組むことで合意</c:v>
                </c:pt>
                <c:pt idx="1">
                  <c:v>積極的に取り組むことで合意</c:v>
                </c:pt>
                <c:pt idx="2">
                  <c:v>取り組みたいが，合意には至らず</c:v>
                </c:pt>
                <c:pt idx="3">
                  <c:v>取り組みたいが，協議なし</c:v>
                </c:pt>
                <c:pt idx="4">
                  <c:v>検討する予定はない</c:v>
                </c:pt>
              </c:strCache>
            </c:strRef>
          </c:cat>
          <c:val>
            <c:numRef>
              <c:f>(Sheet!$C$102,Sheet!$C$104,Sheet!$C$106,Sheet!$C$108,Sheet!$C$110)</c:f>
              <c:numCache>
                <c:formatCode>#,##0</c:formatCode>
                <c:ptCount val="5"/>
                <c:pt idx="0">
                  <c:v>0</c:v>
                </c:pt>
                <c:pt idx="1">
                  <c:v>35</c:v>
                </c:pt>
                <c:pt idx="2">
                  <c:v>29</c:v>
                </c:pt>
                <c:pt idx="3">
                  <c:v>75</c:v>
                </c:pt>
                <c:pt idx="4">
                  <c:v>40</c:v>
                </c:pt>
              </c:numCache>
            </c:numRef>
          </c:val>
        </c:ser>
        <c:ser>
          <c:idx val="1"/>
          <c:order val="1"/>
          <c:tx>
            <c:strRef>
              <c:f>Sheet!$D$101</c:f>
              <c:strCache>
                <c:ptCount val="1"/>
                <c:pt idx="0">
                  <c:v>半分以上の組織にあてはまる</c:v>
                </c:pt>
              </c:strCache>
            </c:strRef>
          </c:tx>
          <c:spPr>
            <a:solidFill>
              <a:srgbClr val="00FF00"/>
            </a:solidFill>
            <a:ln>
              <a:solidFill>
                <a:prstClr val="black"/>
              </a:solidFill>
            </a:ln>
          </c:spPr>
          <c:cat>
            <c:strRef>
              <c:f>(Sheet!$B$102,Sheet!$B$104,Sheet!$B$106,Sheet!$B$108,Sheet!$B$110)</c:f>
              <c:strCache>
                <c:ptCount val="5"/>
                <c:pt idx="0">
                  <c:v>最優先で取り組むことで合意</c:v>
                </c:pt>
                <c:pt idx="1">
                  <c:v>積極的に取り組むことで合意</c:v>
                </c:pt>
                <c:pt idx="2">
                  <c:v>取り組みたいが，合意には至らず</c:v>
                </c:pt>
                <c:pt idx="3">
                  <c:v>取り組みたいが，協議なし</c:v>
                </c:pt>
                <c:pt idx="4">
                  <c:v>検討する予定はない</c:v>
                </c:pt>
              </c:strCache>
            </c:strRef>
          </c:cat>
          <c:val>
            <c:numRef>
              <c:f>(Sheet!$D$102,Sheet!$D$104,Sheet!$D$106,Sheet!$D$108,Sheet!$D$110)</c:f>
              <c:numCache>
                <c:formatCode>#,##0</c:formatCode>
                <c:ptCount val="5"/>
                <c:pt idx="0">
                  <c:v>4</c:v>
                </c:pt>
                <c:pt idx="1">
                  <c:v>44</c:v>
                </c:pt>
                <c:pt idx="2">
                  <c:v>30</c:v>
                </c:pt>
                <c:pt idx="3">
                  <c:v>71</c:v>
                </c:pt>
                <c:pt idx="4">
                  <c:v>13</c:v>
                </c:pt>
              </c:numCache>
            </c:numRef>
          </c:val>
        </c:ser>
        <c:ser>
          <c:idx val="2"/>
          <c:order val="2"/>
          <c:tx>
            <c:strRef>
              <c:f>Sheet!$E$101</c:f>
              <c:strCache>
                <c:ptCount val="1"/>
                <c:pt idx="0">
                  <c:v>一部の組織にあてはまる</c:v>
                </c:pt>
              </c:strCache>
            </c:strRef>
          </c:tx>
          <c:spPr>
            <a:solidFill>
              <a:srgbClr val="FFFF00"/>
            </a:solidFill>
            <a:ln>
              <a:solidFill>
                <a:prstClr val="black"/>
              </a:solidFill>
            </a:ln>
          </c:spPr>
          <c:cat>
            <c:strRef>
              <c:f>(Sheet!$B$102,Sheet!$B$104,Sheet!$B$106,Sheet!$B$108,Sheet!$B$110)</c:f>
              <c:strCache>
                <c:ptCount val="5"/>
                <c:pt idx="0">
                  <c:v>最優先で取り組むことで合意</c:v>
                </c:pt>
                <c:pt idx="1">
                  <c:v>積極的に取り組むことで合意</c:v>
                </c:pt>
                <c:pt idx="2">
                  <c:v>取り組みたいが，合意には至らず</c:v>
                </c:pt>
                <c:pt idx="3">
                  <c:v>取り組みたいが，協議なし</c:v>
                </c:pt>
                <c:pt idx="4">
                  <c:v>検討する予定はない</c:v>
                </c:pt>
              </c:strCache>
            </c:strRef>
          </c:cat>
          <c:val>
            <c:numRef>
              <c:f>(Sheet!$E$102,Sheet!$E$104,Sheet!$E$106,Sheet!$E$108,Sheet!$E$110)</c:f>
              <c:numCache>
                <c:formatCode>#,##0</c:formatCode>
                <c:ptCount val="5"/>
                <c:pt idx="0">
                  <c:v>10</c:v>
                </c:pt>
                <c:pt idx="1">
                  <c:v>83</c:v>
                </c:pt>
                <c:pt idx="2">
                  <c:v>49</c:v>
                </c:pt>
                <c:pt idx="3">
                  <c:v>101</c:v>
                </c:pt>
                <c:pt idx="4">
                  <c:v>25</c:v>
                </c:pt>
              </c:numCache>
            </c:numRef>
          </c:val>
        </c:ser>
        <c:ser>
          <c:idx val="3"/>
          <c:order val="3"/>
          <c:tx>
            <c:strRef>
              <c:f>Sheet!$F$101</c:f>
              <c:strCache>
                <c:ptCount val="1"/>
                <c:pt idx="0">
                  <c:v>ごく一部の組織にあてはまる</c:v>
                </c:pt>
              </c:strCache>
            </c:strRef>
          </c:tx>
          <c:spPr>
            <a:solidFill>
              <a:srgbClr val="FFC000"/>
            </a:solidFill>
            <a:ln>
              <a:solidFill>
                <a:prstClr val="black"/>
              </a:solidFill>
            </a:ln>
          </c:spPr>
          <c:cat>
            <c:strRef>
              <c:f>(Sheet!$B$102,Sheet!$B$104,Sheet!$B$106,Sheet!$B$108,Sheet!$B$110)</c:f>
              <c:strCache>
                <c:ptCount val="5"/>
                <c:pt idx="0">
                  <c:v>最優先で取り組むことで合意</c:v>
                </c:pt>
                <c:pt idx="1">
                  <c:v>積極的に取り組むことで合意</c:v>
                </c:pt>
                <c:pt idx="2">
                  <c:v>取り組みたいが，合意には至らず</c:v>
                </c:pt>
                <c:pt idx="3">
                  <c:v>取り組みたいが，協議なし</c:v>
                </c:pt>
                <c:pt idx="4">
                  <c:v>検討する予定はない</c:v>
                </c:pt>
              </c:strCache>
            </c:strRef>
          </c:cat>
          <c:val>
            <c:numRef>
              <c:f>(Sheet!$F$102,Sheet!$F$104,Sheet!$F$106,Sheet!$F$108,Sheet!$F$110)</c:f>
              <c:numCache>
                <c:formatCode>#,##0</c:formatCode>
                <c:ptCount val="5"/>
                <c:pt idx="0">
                  <c:v>4</c:v>
                </c:pt>
                <c:pt idx="1">
                  <c:v>37</c:v>
                </c:pt>
                <c:pt idx="2">
                  <c:v>15</c:v>
                </c:pt>
                <c:pt idx="3">
                  <c:v>36</c:v>
                </c:pt>
                <c:pt idx="4">
                  <c:v>21</c:v>
                </c:pt>
              </c:numCache>
            </c:numRef>
          </c:val>
        </c:ser>
        <c:ser>
          <c:idx val="4"/>
          <c:order val="4"/>
          <c:tx>
            <c:strRef>
              <c:f>Sheet!$G$101</c:f>
              <c:strCache>
                <c:ptCount val="1"/>
                <c:pt idx="0">
                  <c:v>いずれの組織もあてはまらない</c:v>
                </c:pt>
              </c:strCache>
            </c:strRef>
          </c:tx>
          <c:spPr>
            <a:solidFill>
              <a:srgbClr val="FF3333"/>
            </a:solidFill>
            <a:ln>
              <a:solidFill>
                <a:prstClr val="black"/>
              </a:solidFill>
            </a:ln>
          </c:spPr>
          <c:cat>
            <c:strRef>
              <c:f>(Sheet!$B$102,Sheet!$B$104,Sheet!$B$106,Sheet!$B$108,Sheet!$B$110)</c:f>
              <c:strCache>
                <c:ptCount val="5"/>
                <c:pt idx="0">
                  <c:v>最優先で取り組むことで合意</c:v>
                </c:pt>
                <c:pt idx="1">
                  <c:v>積極的に取り組むことで合意</c:v>
                </c:pt>
                <c:pt idx="2">
                  <c:v>取り組みたいが，合意には至らず</c:v>
                </c:pt>
                <c:pt idx="3">
                  <c:v>取り組みたいが，協議なし</c:v>
                </c:pt>
                <c:pt idx="4">
                  <c:v>検討する予定はない</c:v>
                </c:pt>
              </c:strCache>
            </c:strRef>
          </c:cat>
          <c:val>
            <c:numRef>
              <c:f>(Sheet!$G$102,Sheet!$G$104,Sheet!$G$106,Sheet!$G$108,Sheet!$G$110)</c:f>
              <c:numCache>
                <c:formatCode>#,##0</c:formatCode>
                <c:ptCount val="5"/>
                <c:pt idx="0">
                  <c:v>5</c:v>
                </c:pt>
                <c:pt idx="1">
                  <c:v>56</c:v>
                </c:pt>
                <c:pt idx="2">
                  <c:v>21</c:v>
                </c:pt>
                <c:pt idx="3">
                  <c:v>50</c:v>
                </c:pt>
                <c:pt idx="4">
                  <c:v>22</c:v>
                </c:pt>
              </c:numCache>
            </c:numRef>
          </c:val>
        </c:ser>
        <c:gapWidth val="60"/>
        <c:overlap val="100"/>
        <c:axId val="27443584"/>
        <c:axId val="27445120"/>
      </c:barChart>
      <c:catAx>
        <c:axId val="27443584"/>
        <c:scaling>
          <c:orientation val="maxMin"/>
        </c:scaling>
        <c:axPos val="l"/>
        <c:numFmt formatCode="#,##0" sourceLinked="1"/>
        <c:tickLblPos val="nextTo"/>
        <c:crossAx val="27445120"/>
        <c:crosses val="autoZero"/>
        <c:auto val="1"/>
        <c:lblAlgn val="ctr"/>
        <c:lblOffset val="100"/>
      </c:catAx>
      <c:valAx>
        <c:axId val="27445120"/>
        <c:scaling>
          <c:orientation val="minMax"/>
        </c:scaling>
        <c:axPos val="t"/>
        <c:majorGridlines/>
        <c:numFmt formatCode="0%" sourceLinked="1"/>
        <c:tickLblPos val="nextTo"/>
        <c:txPr>
          <a:bodyPr/>
          <a:lstStyle/>
          <a:p>
            <a:pPr>
              <a:defRPr>
                <a:latin typeface="Century" panose="02040604050505020304" pitchFamily="18" charset="0"/>
              </a:defRPr>
            </a:pPr>
            <a:endParaRPr lang="ja-JP"/>
          </a:p>
        </c:txPr>
        <c:crossAx val="27443584"/>
        <c:crosses val="autoZero"/>
        <c:crossBetween val="between"/>
      </c:valAx>
    </c:plotArea>
    <c:legend>
      <c:legendPos val="r"/>
      <c:layout>
        <c:manualLayout>
          <c:xMode val="edge"/>
          <c:yMode val="edge"/>
          <c:x val="0.13069966948575867"/>
          <c:y val="0.84551562007274539"/>
          <c:w val="0.86930033051424149"/>
          <c:h val="0.13828526496516869"/>
        </c:manualLayout>
      </c:layout>
    </c:legend>
    <c:plotVisOnly val="1"/>
    <c:dispBlanksAs val="gap"/>
  </c:chart>
  <c:spPr>
    <a:ln>
      <a:noFill/>
    </a:ln>
  </c:spPr>
  <c:txPr>
    <a:bodyPr/>
    <a:lstStyle/>
    <a:p>
      <a:pPr>
        <a:defRPr sz="1400"/>
      </a:pPr>
      <a:endParaRPr lang="ja-JP"/>
    </a:p>
  </c:txPr>
  <c:externalData r:id="rId1"/>
</c:chartSpace>
</file>

<file path=ppt/charts/chart22.xml><?xml version="1.0" encoding="utf-8"?>
<c:chartSpace xmlns:c="http://schemas.openxmlformats.org/drawingml/2006/chart" xmlns:a="http://schemas.openxmlformats.org/drawingml/2006/main" xmlns:r="http://schemas.openxmlformats.org/officeDocument/2006/relationships">
  <c:lang val="ja-JP"/>
  <c:chart>
    <c:plotArea>
      <c:layout>
        <c:manualLayout>
          <c:layoutTarget val="inner"/>
          <c:xMode val="edge"/>
          <c:yMode val="edge"/>
          <c:x val="0.32960313988529222"/>
          <c:y val="6.6069584903782785E-2"/>
          <c:w val="0.63389788082045295"/>
          <c:h val="0.84967554411148871"/>
        </c:manualLayout>
      </c:layout>
      <c:barChart>
        <c:barDir val="bar"/>
        <c:grouping val="percentStacked"/>
        <c:ser>
          <c:idx val="0"/>
          <c:order val="0"/>
          <c:tx>
            <c:strRef>
              <c:f>Sheet!$C$117</c:f>
              <c:strCache>
                <c:ptCount val="1"/>
                <c:pt idx="0">
                  <c:v>十分に機能している</c:v>
                </c:pt>
              </c:strCache>
            </c:strRef>
          </c:tx>
          <c:spPr>
            <a:solidFill>
              <a:srgbClr val="0000FF"/>
            </a:solidFill>
            <a:ln>
              <a:solidFill>
                <a:prstClr val="black"/>
              </a:solidFill>
            </a:ln>
          </c:spPr>
          <c:cat>
            <c:strRef>
              <c:f>(Sheet!$B$118,Sheet!$B$120,Sheet!$B$122,Sheet!$B$124,Sheet!$B$126)</c:f>
              <c:strCache>
                <c:ptCount val="5"/>
                <c:pt idx="0">
                  <c:v>最優先で取り組むことで合意</c:v>
                </c:pt>
                <c:pt idx="1">
                  <c:v>積極的に取り組むことで合意</c:v>
                </c:pt>
                <c:pt idx="2">
                  <c:v>取り組みたいが，合意に至らず</c:v>
                </c:pt>
                <c:pt idx="3">
                  <c:v>取り組みたいが，協議なし</c:v>
                </c:pt>
                <c:pt idx="4">
                  <c:v>検討する予定はない</c:v>
                </c:pt>
              </c:strCache>
            </c:strRef>
          </c:cat>
          <c:val>
            <c:numRef>
              <c:f>(Sheet!$C$118,Sheet!$C$120,Sheet!$C$122,Sheet!$C$124,Sheet!$C$126)</c:f>
              <c:numCache>
                <c:formatCode>#,##0</c:formatCode>
                <c:ptCount val="5"/>
                <c:pt idx="0">
                  <c:v>2</c:v>
                </c:pt>
                <c:pt idx="1">
                  <c:v>8</c:v>
                </c:pt>
                <c:pt idx="2">
                  <c:v>3</c:v>
                </c:pt>
                <c:pt idx="3">
                  <c:v>7</c:v>
                </c:pt>
                <c:pt idx="4">
                  <c:v>3</c:v>
                </c:pt>
              </c:numCache>
            </c:numRef>
          </c:val>
        </c:ser>
        <c:ser>
          <c:idx val="1"/>
          <c:order val="1"/>
          <c:tx>
            <c:strRef>
              <c:f>Sheet!$D$117</c:f>
              <c:strCache>
                <c:ptCount val="1"/>
                <c:pt idx="0">
                  <c:v>かなり機能している</c:v>
                </c:pt>
              </c:strCache>
            </c:strRef>
          </c:tx>
          <c:spPr>
            <a:solidFill>
              <a:srgbClr val="00FF00"/>
            </a:solidFill>
            <a:ln>
              <a:solidFill>
                <a:prstClr val="black"/>
              </a:solidFill>
            </a:ln>
          </c:spPr>
          <c:cat>
            <c:strRef>
              <c:f>(Sheet!$B$118,Sheet!$B$120,Sheet!$B$122,Sheet!$B$124,Sheet!$B$126)</c:f>
              <c:strCache>
                <c:ptCount val="5"/>
                <c:pt idx="0">
                  <c:v>最優先で取り組むことで合意</c:v>
                </c:pt>
                <c:pt idx="1">
                  <c:v>積極的に取り組むことで合意</c:v>
                </c:pt>
                <c:pt idx="2">
                  <c:v>取り組みたいが，合意に至らず</c:v>
                </c:pt>
                <c:pt idx="3">
                  <c:v>取り組みたいが，協議なし</c:v>
                </c:pt>
                <c:pt idx="4">
                  <c:v>検討する予定はない</c:v>
                </c:pt>
              </c:strCache>
            </c:strRef>
          </c:cat>
          <c:val>
            <c:numRef>
              <c:f>(Sheet!$D$118,Sheet!$D$120,Sheet!$D$122,Sheet!$D$124,Sheet!$D$126)</c:f>
              <c:numCache>
                <c:formatCode>#,##0</c:formatCode>
                <c:ptCount val="5"/>
                <c:pt idx="0">
                  <c:v>7</c:v>
                </c:pt>
                <c:pt idx="1">
                  <c:v>55</c:v>
                </c:pt>
                <c:pt idx="2">
                  <c:v>10</c:v>
                </c:pt>
                <c:pt idx="3">
                  <c:v>20</c:v>
                </c:pt>
                <c:pt idx="4">
                  <c:v>3</c:v>
                </c:pt>
              </c:numCache>
            </c:numRef>
          </c:val>
        </c:ser>
        <c:ser>
          <c:idx val="2"/>
          <c:order val="2"/>
          <c:tx>
            <c:strRef>
              <c:f>Sheet!$E$117</c:f>
              <c:strCache>
                <c:ptCount val="1"/>
                <c:pt idx="0">
                  <c:v>まあ機能している</c:v>
                </c:pt>
              </c:strCache>
            </c:strRef>
          </c:tx>
          <c:spPr>
            <a:solidFill>
              <a:srgbClr val="FFFF00"/>
            </a:solidFill>
            <a:ln>
              <a:solidFill>
                <a:prstClr val="black"/>
              </a:solidFill>
            </a:ln>
          </c:spPr>
          <c:cat>
            <c:strRef>
              <c:f>(Sheet!$B$118,Sheet!$B$120,Sheet!$B$122,Sheet!$B$124,Sheet!$B$126)</c:f>
              <c:strCache>
                <c:ptCount val="5"/>
                <c:pt idx="0">
                  <c:v>最優先で取り組むことで合意</c:v>
                </c:pt>
                <c:pt idx="1">
                  <c:v>積極的に取り組むことで合意</c:v>
                </c:pt>
                <c:pt idx="2">
                  <c:v>取り組みたいが，合意に至らず</c:v>
                </c:pt>
                <c:pt idx="3">
                  <c:v>取り組みたいが，協議なし</c:v>
                </c:pt>
                <c:pt idx="4">
                  <c:v>検討する予定はない</c:v>
                </c:pt>
              </c:strCache>
            </c:strRef>
          </c:cat>
          <c:val>
            <c:numRef>
              <c:f>(Sheet!$E$118,Sheet!$E$120,Sheet!$E$122,Sheet!$E$124,Sheet!$E$126)</c:f>
              <c:numCache>
                <c:formatCode>#,##0</c:formatCode>
                <c:ptCount val="5"/>
                <c:pt idx="0">
                  <c:v>7</c:v>
                </c:pt>
                <c:pt idx="1">
                  <c:v>112</c:v>
                </c:pt>
                <c:pt idx="2">
                  <c:v>66</c:v>
                </c:pt>
                <c:pt idx="3">
                  <c:v>144</c:v>
                </c:pt>
                <c:pt idx="4">
                  <c:v>52</c:v>
                </c:pt>
              </c:numCache>
            </c:numRef>
          </c:val>
        </c:ser>
        <c:ser>
          <c:idx val="3"/>
          <c:order val="3"/>
          <c:tx>
            <c:strRef>
              <c:f>Sheet!$F$117</c:f>
              <c:strCache>
                <c:ptCount val="1"/>
                <c:pt idx="0">
                  <c:v>あまり機能していない</c:v>
                </c:pt>
              </c:strCache>
            </c:strRef>
          </c:tx>
          <c:spPr>
            <a:solidFill>
              <a:srgbClr val="FFC000"/>
            </a:solidFill>
            <a:ln>
              <a:solidFill>
                <a:prstClr val="black"/>
              </a:solidFill>
            </a:ln>
          </c:spPr>
          <c:cat>
            <c:strRef>
              <c:f>(Sheet!$B$118,Sheet!$B$120,Sheet!$B$122,Sheet!$B$124,Sheet!$B$126)</c:f>
              <c:strCache>
                <c:ptCount val="5"/>
                <c:pt idx="0">
                  <c:v>最優先で取り組むことで合意</c:v>
                </c:pt>
                <c:pt idx="1">
                  <c:v>積極的に取り組むことで合意</c:v>
                </c:pt>
                <c:pt idx="2">
                  <c:v>取り組みたいが，合意に至らず</c:v>
                </c:pt>
                <c:pt idx="3">
                  <c:v>取り組みたいが，協議なし</c:v>
                </c:pt>
                <c:pt idx="4">
                  <c:v>検討する予定はない</c:v>
                </c:pt>
              </c:strCache>
            </c:strRef>
          </c:cat>
          <c:val>
            <c:numRef>
              <c:f>(Sheet!$F$118,Sheet!$F$120,Sheet!$F$122,Sheet!$F$124,Sheet!$F$126)</c:f>
              <c:numCache>
                <c:formatCode>#,##0</c:formatCode>
                <c:ptCount val="5"/>
                <c:pt idx="0">
                  <c:v>6</c:v>
                </c:pt>
                <c:pt idx="1">
                  <c:v>77</c:v>
                </c:pt>
                <c:pt idx="2">
                  <c:v>61</c:v>
                </c:pt>
                <c:pt idx="3">
                  <c:v>167</c:v>
                </c:pt>
                <c:pt idx="4">
                  <c:v>65</c:v>
                </c:pt>
              </c:numCache>
            </c:numRef>
          </c:val>
        </c:ser>
        <c:gapWidth val="60"/>
        <c:overlap val="100"/>
        <c:axId val="27473408"/>
        <c:axId val="27474944"/>
      </c:barChart>
      <c:catAx>
        <c:axId val="27473408"/>
        <c:scaling>
          <c:orientation val="maxMin"/>
        </c:scaling>
        <c:axPos val="l"/>
        <c:numFmt formatCode="#,##0" sourceLinked="1"/>
        <c:tickLblPos val="nextTo"/>
        <c:crossAx val="27474944"/>
        <c:crosses val="autoZero"/>
        <c:auto val="1"/>
        <c:lblAlgn val="ctr"/>
        <c:lblOffset val="100"/>
      </c:catAx>
      <c:valAx>
        <c:axId val="27474944"/>
        <c:scaling>
          <c:orientation val="minMax"/>
        </c:scaling>
        <c:axPos val="t"/>
        <c:majorGridlines/>
        <c:numFmt formatCode="0%" sourceLinked="1"/>
        <c:tickLblPos val="nextTo"/>
        <c:txPr>
          <a:bodyPr/>
          <a:lstStyle/>
          <a:p>
            <a:pPr>
              <a:defRPr>
                <a:latin typeface="Century" panose="02040604050505020304" pitchFamily="18" charset="0"/>
              </a:defRPr>
            </a:pPr>
            <a:endParaRPr lang="ja-JP"/>
          </a:p>
        </c:txPr>
        <c:crossAx val="27473408"/>
        <c:crosses val="autoZero"/>
        <c:crossBetween val="between"/>
      </c:valAx>
    </c:plotArea>
    <c:legend>
      <c:legendPos val="r"/>
      <c:layout>
        <c:manualLayout>
          <c:xMode val="edge"/>
          <c:yMode val="edge"/>
          <c:x val="6.8067476814000938E-2"/>
          <c:y val="0.93441329040749666"/>
          <c:w val="0.85676237120231558"/>
          <c:h val="4.741209084520074E-2"/>
        </c:manualLayout>
      </c:layout>
    </c:legend>
    <c:plotVisOnly val="1"/>
    <c:dispBlanksAs val="gap"/>
  </c:chart>
  <c:spPr>
    <a:ln>
      <a:noFill/>
    </a:ln>
  </c:spPr>
  <c:txPr>
    <a:bodyPr/>
    <a:lstStyle/>
    <a:p>
      <a:pPr>
        <a:defRPr sz="1400"/>
      </a:pPr>
      <a:endParaRPr lang="ja-JP"/>
    </a:p>
  </c:txPr>
  <c:externalData r:id="rId1"/>
</c:chartSpace>
</file>

<file path=ppt/charts/chart23.xml><?xml version="1.0" encoding="utf-8"?>
<c:chartSpace xmlns:c="http://schemas.openxmlformats.org/drawingml/2006/chart" xmlns:a="http://schemas.openxmlformats.org/drawingml/2006/main" xmlns:r="http://schemas.openxmlformats.org/officeDocument/2006/relationships">
  <c:lang val="ja-JP"/>
  <c:chart>
    <c:plotArea>
      <c:layout/>
      <c:barChart>
        <c:barDir val="bar"/>
        <c:grouping val="percentStacked"/>
        <c:ser>
          <c:idx val="0"/>
          <c:order val="0"/>
          <c:tx>
            <c:strRef>
              <c:f>Sheet!$C$4</c:f>
              <c:strCache>
                <c:ptCount val="1"/>
                <c:pt idx="0">
                  <c:v>ほとんどの組織が該当</c:v>
                </c:pt>
              </c:strCache>
            </c:strRef>
          </c:tx>
          <c:spPr>
            <a:solidFill>
              <a:srgbClr val="0000FF"/>
            </a:solidFill>
            <a:ln>
              <a:solidFill>
                <a:schemeClr val="tx1"/>
              </a:solidFill>
            </a:ln>
          </c:spPr>
          <c:cat>
            <c:strRef>
              <c:f>Sheet!$B$5:$B$8</c:f>
              <c:strCache>
                <c:ptCount val="4"/>
                <c:pt idx="0">
                  <c:v>庁内横断的な協議組織を定期開催</c:v>
                </c:pt>
                <c:pt idx="1">
                  <c:v>庁内横断的な協議組織を不定期開催</c:v>
                </c:pt>
                <c:pt idx="2">
                  <c:v>必要に応じて，関係部署と協議</c:v>
                </c:pt>
                <c:pt idx="3">
                  <c:v>他の部署との協議機会なし</c:v>
                </c:pt>
              </c:strCache>
            </c:strRef>
          </c:cat>
          <c:val>
            <c:numRef>
              <c:f>Sheet!$C$5:$C$8</c:f>
              <c:numCache>
                <c:formatCode>#,##0</c:formatCode>
                <c:ptCount val="4"/>
                <c:pt idx="0">
                  <c:v>9</c:v>
                </c:pt>
                <c:pt idx="1">
                  <c:v>10</c:v>
                </c:pt>
                <c:pt idx="2">
                  <c:v>73</c:v>
                </c:pt>
                <c:pt idx="3">
                  <c:v>36</c:v>
                </c:pt>
              </c:numCache>
            </c:numRef>
          </c:val>
        </c:ser>
        <c:ser>
          <c:idx val="1"/>
          <c:order val="1"/>
          <c:tx>
            <c:strRef>
              <c:f>Sheet!$D$4</c:f>
              <c:strCache>
                <c:ptCount val="1"/>
                <c:pt idx="0">
                  <c:v>半分以上の組織が該当</c:v>
                </c:pt>
              </c:strCache>
            </c:strRef>
          </c:tx>
          <c:spPr>
            <a:solidFill>
              <a:srgbClr val="66FF33"/>
            </a:solidFill>
            <a:ln>
              <a:solidFill>
                <a:prstClr val="black"/>
              </a:solidFill>
            </a:ln>
          </c:spPr>
          <c:cat>
            <c:strRef>
              <c:f>Sheet!$B$5:$B$8</c:f>
              <c:strCache>
                <c:ptCount val="4"/>
                <c:pt idx="0">
                  <c:v>庁内横断的な協議組織を定期開催</c:v>
                </c:pt>
                <c:pt idx="1">
                  <c:v>庁内横断的な協議組織を不定期開催</c:v>
                </c:pt>
                <c:pt idx="2">
                  <c:v>必要に応じて，関係部署と協議</c:v>
                </c:pt>
                <c:pt idx="3">
                  <c:v>他の部署との協議機会なし</c:v>
                </c:pt>
              </c:strCache>
            </c:strRef>
          </c:cat>
          <c:val>
            <c:numRef>
              <c:f>Sheet!$D$5:$D$8</c:f>
              <c:numCache>
                <c:formatCode>#,##0</c:formatCode>
                <c:ptCount val="4"/>
                <c:pt idx="0">
                  <c:v>6</c:v>
                </c:pt>
                <c:pt idx="1">
                  <c:v>6</c:v>
                </c:pt>
                <c:pt idx="2">
                  <c:v>47</c:v>
                </c:pt>
                <c:pt idx="3">
                  <c:v>14</c:v>
                </c:pt>
              </c:numCache>
            </c:numRef>
          </c:val>
        </c:ser>
        <c:ser>
          <c:idx val="2"/>
          <c:order val="2"/>
          <c:tx>
            <c:strRef>
              <c:f>Sheet!$E$4</c:f>
              <c:strCache>
                <c:ptCount val="1"/>
                <c:pt idx="0">
                  <c:v>一部の組織が該当</c:v>
                </c:pt>
              </c:strCache>
            </c:strRef>
          </c:tx>
          <c:spPr>
            <a:solidFill>
              <a:srgbClr val="FFFF00"/>
            </a:solidFill>
            <a:ln>
              <a:solidFill>
                <a:prstClr val="black"/>
              </a:solidFill>
            </a:ln>
          </c:spPr>
          <c:cat>
            <c:strRef>
              <c:f>Sheet!$B$5:$B$8</c:f>
              <c:strCache>
                <c:ptCount val="4"/>
                <c:pt idx="0">
                  <c:v>庁内横断的な協議組織を定期開催</c:v>
                </c:pt>
                <c:pt idx="1">
                  <c:v>庁内横断的な協議組織を不定期開催</c:v>
                </c:pt>
                <c:pt idx="2">
                  <c:v>必要に応じて，関係部署と協議</c:v>
                </c:pt>
                <c:pt idx="3">
                  <c:v>他の部署との協議機会なし</c:v>
                </c:pt>
              </c:strCache>
            </c:strRef>
          </c:cat>
          <c:val>
            <c:numRef>
              <c:f>Sheet!$E$5:$E$8</c:f>
              <c:numCache>
                <c:formatCode>#,##0</c:formatCode>
                <c:ptCount val="4"/>
                <c:pt idx="0">
                  <c:v>15</c:v>
                </c:pt>
                <c:pt idx="1">
                  <c:v>16</c:v>
                </c:pt>
                <c:pt idx="2">
                  <c:v>159</c:v>
                </c:pt>
                <c:pt idx="3">
                  <c:v>94</c:v>
                </c:pt>
              </c:numCache>
            </c:numRef>
          </c:val>
        </c:ser>
        <c:ser>
          <c:idx val="3"/>
          <c:order val="3"/>
          <c:tx>
            <c:strRef>
              <c:f>Sheet!$F$4</c:f>
              <c:strCache>
                <c:ptCount val="1"/>
                <c:pt idx="0">
                  <c:v>ごく一部の組織が該当</c:v>
                </c:pt>
              </c:strCache>
            </c:strRef>
          </c:tx>
          <c:spPr>
            <a:solidFill>
              <a:srgbClr val="FFC000"/>
            </a:solidFill>
            <a:ln>
              <a:solidFill>
                <a:prstClr val="black"/>
              </a:solidFill>
            </a:ln>
          </c:spPr>
          <c:cat>
            <c:strRef>
              <c:f>Sheet!$B$5:$B$8</c:f>
              <c:strCache>
                <c:ptCount val="4"/>
                <c:pt idx="0">
                  <c:v>庁内横断的な協議組織を定期開催</c:v>
                </c:pt>
                <c:pt idx="1">
                  <c:v>庁内横断的な協議組織を不定期開催</c:v>
                </c:pt>
                <c:pt idx="2">
                  <c:v>必要に応じて，関係部署と協議</c:v>
                </c:pt>
                <c:pt idx="3">
                  <c:v>他の部署との協議機会なし</c:v>
                </c:pt>
              </c:strCache>
            </c:strRef>
          </c:cat>
          <c:val>
            <c:numRef>
              <c:f>Sheet!$F$5:$F$8</c:f>
              <c:numCache>
                <c:formatCode>#,##0</c:formatCode>
                <c:ptCount val="4"/>
                <c:pt idx="0">
                  <c:v>5</c:v>
                </c:pt>
                <c:pt idx="1">
                  <c:v>7</c:v>
                </c:pt>
                <c:pt idx="2">
                  <c:v>115</c:v>
                </c:pt>
                <c:pt idx="3">
                  <c:v>114</c:v>
                </c:pt>
              </c:numCache>
            </c:numRef>
          </c:val>
        </c:ser>
        <c:ser>
          <c:idx val="4"/>
          <c:order val="4"/>
          <c:tx>
            <c:strRef>
              <c:f>Sheet!$G$4</c:f>
              <c:strCache>
                <c:ptCount val="1"/>
                <c:pt idx="0">
                  <c:v>いずれの組織も該当せず</c:v>
                </c:pt>
              </c:strCache>
            </c:strRef>
          </c:tx>
          <c:spPr>
            <a:solidFill>
              <a:srgbClr val="FF0000"/>
            </a:solidFill>
            <a:ln>
              <a:solidFill>
                <a:prstClr val="black"/>
              </a:solidFill>
            </a:ln>
          </c:spPr>
          <c:cat>
            <c:strRef>
              <c:f>Sheet!$B$5:$B$8</c:f>
              <c:strCache>
                <c:ptCount val="4"/>
                <c:pt idx="0">
                  <c:v>庁内横断的な協議組織を定期開催</c:v>
                </c:pt>
                <c:pt idx="1">
                  <c:v>庁内横断的な協議組織を不定期開催</c:v>
                </c:pt>
                <c:pt idx="2">
                  <c:v>必要に応じて，関係部署と協議</c:v>
                </c:pt>
                <c:pt idx="3">
                  <c:v>他の部署との協議機会なし</c:v>
                </c:pt>
              </c:strCache>
            </c:strRef>
          </c:cat>
          <c:val>
            <c:numRef>
              <c:f>Sheet!$G$5:$G$8</c:f>
              <c:numCache>
                <c:formatCode>#,##0</c:formatCode>
                <c:ptCount val="4"/>
                <c:pt idx="0">
                  <c:v>1</c:v>
                </c:pt>
                <c:pt idx="1">
                  <c:v>1</c:v>
                </c:pt>
                <c:pt idx="2">
                  <c:v>45</c:v>
                </c:pt>
                <c:pt idx="3">
                  <c:v>98</c:v>
                </c:pt>
              </c:numCache>
            </c:numRef>
          </c:val>
        </c:ser>
        <c:gapWidth val="60"/>
        <c:overlap val="100"/>
        <c:axId val="27516928"/>
        <c:axId val="27518464"/>
      </c:barChart>
      <c:catAx>
        <c:axId val="27516928"/>
        <c:scaling>
          <c:orientation val="maxMin"/>
        </c:scaling>
        <c:axPos val="l"/>
        <c:tickLblPos val="nextTo"/>
        <c:crossAx val="27518464"/>
        <c:crosses val="autoZero"/>
        <c:auto val="1"/>
        <c:lblAlgn val="ctr"/>
        <c:lblOffset val="100"/>
      </c:catAx>
      <c:valAx>
        <c:axId val="27518464"/>
        <c:scaling>
          <c:orientation val="minMax"/>
        </c:scaling>
        <c:axPos val="t"/>
        <c:majorGridlines/>
        <c:numFmt formatCode="0%" sourceLinked="1"/>
        <c:tickLblPos val="nextTo"/>
        <c:txPr>
          <a:bodyPr/>
          <a:lstStyle/>
          <a:p>
            <a:pPr>
              <a:defRPr>
                <a:latin typeface="Century" pitchFamily="18" charset="0"/>
              </a:defRPr>
            </a:pPr>
            <a:endParaRPr lang="ja-JP"/>
          </a:p>
        </c:txPr>
        <c:crossAx val="27516928"/>
        <c:crosses val="autoZero"/>
        <c:crossBetween val="between"/>
      </c:valAx>
    </c:plotArea>
    <c:legend>
      <c:legendPos val="b"/>
      <c:layout>
        <c:manualLayout>
          <c:xMode val="edge"/>
          <c:yMode val="edge"/>
          <c:x val="0.20216596189365216"/>
          <c:y val="0.85594402782347134"/>
          <c:w val="0.77776672013220549"/>
          <c:h val="0.12441374355026767"/>
        </c:manualLayout>
      </c:layout>
    </c:legend>
    <c:plotVisOnly val="1"/>
    <c:dispBlanksAs val="gap"/>
  </c:chart>
  <c:spPr>
    <a:ln>
      <a:noFill/>
    </a:ln>
  </c:spPr>
  <c:txPr>
    <a:bodyPr/>
    <a:lstStyle/>
    <a:p>
      <a:pPr>
        <a:defRPr sz="1400"/>
      </a:pPr>
      <a:endParaRPr lang="ja-JP"/>
    </a:p>
  </c:txPr>
  <c:externalData r:id="rId1"/>
</c:chartSpace>
</file>

<file path=ppt/charts/chart24.xml><?xml version="1.0" encoding="utf-8"?>
<c:chartSpace xmlns:c="http://schemas.openxmlformats.org/drawingml/2006/chart" xmlns:a="http://schemas.openxmlformats.org/drawingml/2006/main" xmlns:r="http://schemas.openxmlformats.org/officeDocument/2006/relationships">
  <c:lang val="ja-JP"/>
  <c:chart>
    <c:plotArea>
      <c:layout/>
      <c:barChart>
        <c:barDir val="bar"/>
        <c:grouping val="percentStacked"/>
        <c:ser>
          <c:idx val="0"/>
          <c:order val="0"/>
          <c:tx>
            <c:strRef>
              <c:f>Sheet!$C$4</c:f>
              <c:strCache>
                <c:ptCount val="1"/>
                <c:pt idx="0">
                  <c:v>ほとんどの組織が該当</c:v>
                </c:pt>
              </c:strCache>
            </c:strRef>
          </c:tx>
          <c:spPr>
            <a:solidFill>
              <a:srgbClr val="0000FF"/>
            </a:solidFill>
            <a:ln>
              <a:solidFill>
                <a:schemeClr val="tx1"/>
              </a:solidFill>
            </a:ln>
          </c:spPr>
          <c:cat>
            <c:strRef>
              <c:f>Sheet!$B$5:$B$8</c:f>
              <c:strCache>
                <c:ptCount val="4"/>
                <c:pt idx="0">
                  <c:v>庁内横断的な協議組織を定期開催</c:v>
                </c:pt>
                <c:pt idx="1">
                  <c:v>庁内横断的な協議組織を不定期開催</c:v>
                </c:pt>
                <c:pt idx="2">
                  <c:v>必要に応じて，関係部署と協議</c:v>
                </c:pt>
                <c:pt idx="3">
                  <c:v>他の部署との協議機会なし</c:v>
                </c:pt>
              </c:strCache>
            </c:strRef>
          </c:cat>
          <c:val>
            <c:numRef>
              <c:f>Sheet!$C$5:$C$8</c:f>
              <c:numCache>
                <c:formatCode>#,##0</c:formatCode>
                <c:ptCount val="4"/>
                <c:pt idx="0">
                  <c:v>9</c:v>
                </c:pt>
                <c:pt idx="1">
                  <c:v>10</c:v>
                </c:pt>
                <c:pt idx="2">
                  <c:v>73</c:v>
                </c:pt>
                <c:pt idx="3">
                  <c:v>36</c:v>
                </c:pt>
              </c:numCache>
            </c:numRef>
          </c:val>
        </c:ser>
        <c:ser>
          <c:idx val="1"/>
          <c:order val="1"/>
          <c:tx>
            <c:strRef>
              <c:f>Sheet!$D$4</c:f>
              <c:strCache>
                <c:ptCount val="1"/>
                <c:pt idx="0">
                  <c:v>半分以上の組織が該当</c:v>
                </c:pt>
              </c:strCache>
            </c:strRef>
          </c:tx>
          <c:spPr>
            <a:solidFill>
              <a:srgbClr val="66FF33"/>
            </a:solidFill>
            <a:ln>
              <a:solidFill>
                <a:prstClr val="black"/>
              </a:solidFill>
            </a:ln>
          </c:spPr>
          <c:cat>
            <c:strRef>
              <c:f>Sheet!$B$5:$B$8</c:f>
              <c:strCache>
                <c:ptCount val="4"/>
                <c:pt idx="0">
                  <c:v>庁内横断的な協議組織を定期開催</c:v>
                </c:pt>
                <c:pt idx="1">
                  <c:v>庁内横断的な協議組織を不定期開催</c:v>
                </c:pt>
                <c:pt idx="2">
                  <c:v>必要に応じて，関係部署と協議</c:v>
                </c:pt>
                <c:pt idx="3">
                  <c:v>他の部署との協議機会なし</c:v>
                </c:pt>
              </c:strCache>
            </c:strRef>
          </c:cat>
          <c:val>
            <c:numRef>
              <c:f>Sheet!$D$5:$D$8</c:f>
              <c:numCache>
                <c:formatCode>#,##0</c:formatCode>
                <c:ptCount val="4"/>
                <c:pt idx="0">
                  <c:v>6</c:v>
                </c:pt>
                <c:pt idx="1">
                  <c:v>6</c:v>
                </c:pt>
                <c:pt idx="2">
                  <c:v>47</c:v>
                </c:pt>
                <c:pt idx="3">
                  <c:v>14</c:v>
                </c:pt>
              </c:numCache>
            </c:numRef>
          </c:val>
        </c:ser>
        <c:ser>
          <c:idx val="2"/>
          <c:order val="2"/>
          <c:tx>
            <c:strRef>
              <c:f>Sheet!$E$4</c:f>
              <c:strCache>
                <c:ptCount val="1"/>
                <c:pt idx="0">
                  <c:v>一部の組織が該当</c:v>
                </c:pt>
              </c:strCache>
            </c:strRef>
          </c:tx>
          <c:spPr>
            <a:solidFill>
              <a:srgbClr val="FFFF00"/>
            </a:solidFill>
            <a:ln>
              <a:solidFill>
                <a:prstClr val="black"/>
              </a:solidFill>
            </a:ln>
          </c:spPr>
          <c:cat>
            <c:strRef>
              <c:f>Sheet!$B$5:$B$8</c:f>
              <c:strCache>
                <c:ptCount val="4"/>
                <c:pt idx="0">
                  <c:v>庁内横断的な協議組織を定期開催</c:v>
                </c:pt>
                <c:pt idx="1">
                  <c:v>庁内横断的な協議組織を不定期開催</c:v>
                </c:pt>
                <c:pt idx="2">
                  <c:v>必要に応じて，関係部署と協議</c:v>
                </c:pt>
                <c:pt idx="3">
                  <c:v>他の部署との協議機会なし</c:v>
                </c:pt>
              </c:strCache>
            </c:strRef>
          </c:cat>
          <c:val>
            <c:numRef>
              <c:f>Sheet!$E$5:$E$8</c:f>
              <c:numCache>
                <c:formatCode>#,##0</c:formatCode>
                <c:ptCount val="4"/>
                <c:pt idx="0">
                  <c:v>15</c:v>
                </c:pt>
                <c:pt idx="1">
                  <c:v>16</c:v>
                </c:pt>
                <c:pt idx="2">
                  <c:v>159</c:v>
                </c:pt>
                <c:pt idx="3">
                  <c:v>94</c:v>
                </c:pt>
              </c:numCache>
            </c:numRef>
          </c:val>
        </c:ser>
        <c:ser>
          <c:idx val="3"/>
          <c:order val="3"/>
          <c:tx>
            <c:strRef>
              <c:f>Sheet!$F$4</c:f>
              <c:strCache>
                <c:ptCount val="1"/>
                <c:pt idx="0">
                  <c:v>ごく一部の組織が該当</c:v>
                </c:pt>
              </c:strCache>
            </c:strRef>
          </c:tx>
          <c:spPr>
            <a:solidFill>
              <a:srgbClr val="FFC000"/>
            </a:solidFill>
            <a:ln>
              <a:solidFill>
                <a:prstClr val="black"/>
              </a:solidFill>
            </a:ln>
          </c:spPr>
          <c:cat>
            <c:strRef>
              <c:f>Sheet!$B$5:$B$8</c:f>
              <c:strCache>
                <c:ptCount val="4"/>
                <c:pt idx="0">
                  <c:v>庁内横断的な協議組織を定期開催</c:v>
                </c:pt>
                <c:pt idx="1">
                  <c:v>庁内横断的な協議組織を不定期開催</c:v>
                </c:pt>
                <c:pt idx="2">
                  <c:v>必要に応じて，関係部署と協議</c:v>
                </c:pt>
                <c:pt idx="3">
                  <c:v>他の部署との協議機会なし</c:v>
                </c:pt>
              </c:strCache>
            </c:strRef>
          </c:cat>
          <c:val>
            <c:numRef>
              <c:f>Sheet!$F$5:$F$8</c:f>
              <c:numCache>
                <c:formatCode>#,##0</c:formatCode>
                <c:ptCount val="4"/>
                <c:pt idx="0">
                  <c:v>5</c:v>
                </c:pt>
                <c:pt idx="1">
                  <c:v>7</c:v>
                </c:pt>
                <c:pt idx="2">
                  <c:v>115</c:v>
                </c:pt>
                <c:pt idx="3">
                  <c:v>114</c:v>
                </c:pt>
              </c:numCache>
            </c:numRef>
          </c:val>
        </c:ser>
        <c:ser>
          <c:idx val="4"/>
          <c:order val="4"/>
          <c:tx>
            <c:strRef>
              <c:f>Sheet!$G$4</c:f>
              <c:strCache>
                <c:ptCount val="1"/>
                <c:pt idx="0">
                  <c:v>いずれの組織も該当せず</c:v>
                </c:pt>
              </c:strCache>
            </c:strRef>
          </c:tx>
          <c:spPr>
            <a:solidFill>
              <a:srgbClr val="FF0000"/>
            </a:solidFill>
            <a:ln>
              <a:solidFill>
                <a:prstClr val="black"/>
              </a:solidFill>
            </a:ln>
          </c:spPr>
          <c:cat>
            <c:strRef>
              <c:f>Sheet!$B$5:$B$8</c:f>
              <c:strCache>
                <c:ptCount val="4"/>
                <c:pt idx="0">
                  <c:v>庁内横断的な協議組織を定期開催</c:v>
                </c:pt>
                <c:pt idx="1">
                  <c:v>庁内横断的な協議組織を不定期開催</c:v>
                </c:pt>
                <c:pt idx="2">
                  <c:v>必要に応じて，関係部署と協議</c:v>
                </c:pt>
                <c:pt idx="3">
                  <c:v>他の部署との協議機会なし</c:v>
                </c:pt>
              </c:strCache>
            </c:strRef>
          </c:cat>
          <c:val>
            <c:numRef>
              <c:f>Sheet!$G$5:$G$8</c:f>
              <c:numCache>
                <c:formatCode>#,##0</c:formatCode>
                <c:ptCount val="4"/>
                <c:pt idx="0">
                  <c:v>1</c:v>
                </c:pt>
                <c:pt idx="1">
                  <c:v>1</c:v>
                </c:pt>
                <c:pt idx="2">
                  <c:v>45</c:v>
                </c:pt>
                <c:pt idx="3">
                  <c:v>98</c:v>
                </c:pt>
              </c:numCache>
            </c:numRef>
          </c:val>
        </c:ser>
        <c:gapWidth val="60"/>
        <c:overlap val="100"/>
        <c:axId val="27560192"/>
        <c:axId val="27590656"/>
      </c:barChart>
      <c:catAx>
        <c:axId val="27560192"/>
        <c:scaling>
          <c:orientation val="maxMin"/>
        </c:scaling>
        <c:axPos val="l"/>
        <c:tickLblPos val="nextTo"/>
        <c:crossAx val="27590656"/>
        <c:crosses val="autoZero"/>
        <c:auto val="1"/>
        <c:lblAlgn val="ctr"/>
        <c:lblOffset val="100"/>
      </c:catAx>
      <c:valAx>
        <c:axId val="27590656"/>
        <c:scaling>
          <c:orientation val="minMax"/>
        </c:scaling>
        <c:axPos val="t"/>
        <c:majorGridlines/>
        <c:numFmt formatCode="0%" sourceLinked="1"/>
        <c:tickLblPos val="nextTo"/>
        <c:txPr>
          <a:bodyPr/>
          <a:lstStyle/>
          <a:p>
            <a:pPr>
              <a:defRPr>
                <a:latin typeface="Century" pitchFamily="18" charset="0"/>
              </a:defRPr>
            </a:pPr>
            <a:endParaRPr lang="ja-JP"/>
          </a:p>
        </c:txPr>
        <c:crossAx val="27560192"/>
        <c:crosses val="autoZero"/>
        <c:crossBetween val="between"/>
      </c:valAx>
    </c:plotArea>
    <c:legend>
      <c:legendPos val="b"/>
      <c:layout>
        <c:manualLayout>
          <c:xMode val="edge"/>
          <c:yMode val="edge"/>
          <c:x val="0.20370917177019546"/>
          <c:y val="0.85875006048436564"/>
          <c:w val="0.77313709050257651"/>
          <c:h val="0.12441374355026767"/>
        </c:manualLayout>
      </c:layout>
    </c:legend>
    <c:plotVisOnly val="1"/>
    <c:dispBlanksAs val="gap"/>
  </c:chart>
  <c:spPr>
    <a:ln>
      <a:noFill/>
    </a:ln>
  </c:spPr>
  <c:txPr>
    <a:bodyPr/>
    <a:lstStyle/>
    <a:p>
      <a:pPr>
        <a:defRPr sz="1400"/>
      </a:pPr>
      <a:endParaRPr lang="ja-JP"/>
    </a:p>
  </c:txPr>
  <c:externalData r:id="rId1"/>
</c:chartSpace>
</file>

<file path=ppt/charts/chart25.xml><?xml version="1.0" encoding="utf-8"?>
<c:chartSpace xmlns:c="http://schemas.openxmlformats.org/drawingml/2006/chart" xmlns:a="http://schemas.openxmlformats.org/drawingml/2006/main" xmlns:r="http://schemas.openxmlformats.org/officeDocument/2006/relationships">
  <c:lang val="ja-JP"/>
  <c:chart>
    <c:plotArea>
      <c:layout/>
      <c:barChart>
        <c:barDir val="bar"/>
        <c:grouping val="percentStacked"/>
        <c:ser>
          <c:idx val="0"/>
          <c:order val="0"/>
          <c:tx>
            <c:strRef>
              <c:f>Sheet!$C$44</c:f>
              <c:strCache>
                <c:ptCount val="1"/>
                <c:pt idx="0">
                  <c:v>ほとんどの組織が該当</c:v>
                </c:pt>
              </c:strCache>
            </c:strRef>
          </c:tx>
          <c:spPr>
            <a:solidFill>
              <a:srgbClr val="0000FF"/>
            </a:solidFill>
            <a:ln>
              <a:solidFill>
                <a:schemeClr val="tx1"/>
              </a:solidFill>
            </a:ln>
          </c:spPr>
          <c:cat>
            <c:strRef>
              <c:f>Sheet!$B$45:$B$48</c:f>
              <c:strCache>
                <c:ptCount val="4"/>
                <c:pt idx="0">
                  <c:v>庁内横断的な協議組織を定期開催</c:v>
                </c:pt>
                <c:pt idx="1">
                  <c:v>庁内横断的な協議組織を不定期開催</c:v>
                </c:pt>
                <c:pt idx="2">
                  <c:v>必要に応じて，関係部署と協議</c:v>
                </c:pt>
                <c:pt idx="3">
                  <c:v>他の部署との協議機会なし</c:v>
                </c:pt>
              </c:strCache>
            </c:strRef>
          </c:cat>
          <c:val>
            <c:numRef>
              <c:f>Sheet!$C$45:$C$48</c:f>
              <c:numCache>
                <c:formatCode>#,##0</c:formatCode>
                <c:ptCount val="4"/>
                <c:pt idx="0">
                  <c:v>10</c:v>
                </c:pt>
                <c:pt idx="1">
                  <c:v>6</c:v>
                </c:pt>
                <c:pt idx="2">
                  <c:v>65</c:v>
                </c:pt>
                <c:pt idx="3">
                  <c:v>27</c:v>
                </c:pt>
              </c:numCache>
            </c:numRef>
          </c:val>
        </c:ser>
        <c:ser>
          <c:idx val="1"/>
          <c:order val="1"/>
          <c:tx>
            <c:strRef>
              <c:f>Sheet!$D$44</c:f>
              <c:strCache>
                <c:ptCount val="1"/>
                <c:pt idx="0">
                  <c:v>半分以上の組織が該当</c:v>
                </c:pt>
              </c:strCache>
            </c:strRef>
          </c:tx>
          <c:spPr>
            <a:solidFill>
              <a:srgbClr val="66FF33"/>
            </a:solidFill>
            <a:ln>
              <a:solidFill>
                <a:prstClr val="black"/>
              </a:solidFill>
            </a:ln>
          </c:spPr>
          <c:cat>
            <c:strRef>
              <c:f>Sheet!$B$45:$B$48</c:f>
              <c:strCache>
                <c:ptCount val="4"/>
                <c:pt idx="0">
                  <c:v>庁内横断的な協議組織を定期開催</c:v>
                </c:pt>
                <c:pt idx="1">
                  <c:v>庁内横断的な協議組織を不定期開催</c:v>
                </c:pt>
                <c:pt idx="2">
                  <c:v>必要に応じて，関係部署と協議</c:v>
                </c:pt>
                <c:pt idx="3">
                  <c:v>他の部署との協議機会なし</c:v>
                </c:pt>
              </c:strCache>
            </c:strRef>
          </c:cat>
          <c:val>
            <c:numRef>
              <c:f>Sheet!$D$45:$D$48</c:f>
              <c:numCache>
                <c:formatCode>#,##0</c:formatCode>
                <c:ptCount val="4"/>
                <c:pt idx="0">
                  <c:v>7</c:v>
                </c:pt>
                <c:pt idx="1">
                  <c:v>7</c:v>
                </c:pt>
                <c:pt idx="2">
                  <c:v>47</c:v>
                </c:pt>
                <c:pt idx="3">
                  <c:v>21</c:v>
                </c:pt>
              </c:numCache>
            </c:numRef>
          </c:val>
        </c:ser>
        <c:ser>
          <c:idx val="2"/>
          <c:order val="2"/>
          <c:tx>
            <c:strRef>
              <c:f>Sheet!$E$44</c:f>
              <c:strCache>
                <c:ptCount val="1"/>
                <c:pt idx="0">
                  <c:v>一部の組織が該当</c:v>
                </c:pt>
              </c:strCache>
            </c:strRef>
          </c:tx>
          <c:spPr>
            <a:solidFill>
              <a:srgbClr val="FFFF00"/>
            </a:solidFill>
            <a:ln>
              <a:solidFill>
                <a:prstClr val="black"/>
              </a:solidFill>
            </a:ln>
          </c:spPr>
          <c:cat>
            <c:strRef>
              <c:f>Sheet!$B$45:$B$48</c:f>
              <c:strCache>
                <c:ptCount val="4"/>
                <c:pt idx="0">
                  <c:v>庁内横断的な協議組織を定期開催</c:v>
                </c:pt>
                <c:pt idx="1">
                  <c:v>庁内横断的な協議組織を不定期開催</c:v>
                </c:pt>
                <c:pt idx="2">
                  <c:v>必要に応じて，関係部署と協議</c:v>
                </c:pt>
                <c:pt idx="3">
                  <c:v>他の部署との協議機会なし</c:v>
                </c:pt>
              </c:strCache>
            </c:strRef>
          </c:cat>
          <c:val>
            <c:numRef>
              <c:f>Sheet!$E$45:$E$48</c:f>
              <c:numCache>
                <c:formatCode>#,##0</c:formatCode>
                <c:ptCount val="4"/>
                <c:pt idx="0">
                  <c:v>12</c:v>
                </c:pt>
                <c:pt idx="1">
                  <c:v>18</c:v>
                </c:pt>
                <c:pt idx="2">
                  <c:v>165</c:v>
                </c:pt>
                <c:pt idx="3">
                  <c:v>113</c:v>
                </c:pt>
              </c:numCache>
            </c:numRef>
          </c:val>
        </c:ser>
        <c:ser>
          <c:idx val="3"/>
          <c:order val="3"/>
          <c:tx>
            <c:strRef>
              <c:f>Sheet!$F$44</c:f>
              <c:strCache>
                <c:ptCount val="1"/>
                <c:pt idx="0">
                  <c:v>ごく一部の組織が該当</c:v>
                </c:pt>
              </c:strCache>
            </c:strRef>
          </c:tx>
          <c:spPr>
            <a:solidFill>
              <a:srgbClr val="FFC000"/>
            </a:solidFill>
            <a:ln>
              <a:solidFill>
                <a:prstClr val="black"/>
              </a:solidFill>
            </a:ln>
          </c:spPr>
          <c:cat>
            <c:strRef>
              <c:f>Sheet!$B$45:$B$48</c:f>
              <c:strCache>
                <c:ptCount val="4"/>
                <c:pt idx="0">
                  <c:v>庁内横断的な協議組織を定期開催</c:v>
                </c:pt>
                <c:pt idx="1">
                  <c:v>庁内横断的な協議組織を不定期開催</c:v>
                </c:pt>
                <c:pt idx="2">
                  <c:v>必要に応じて，関係部署と協議</c:v>
                </c:pt>
                <c:pt idx="3">
                  <c:v>他の部署との協議機会なし</c:v>
                </c:pt>
              </c:strCache>
            </c:strRef>
          </c:cat>
          <c:val>
            <c:numRef>
              <c:f>Sheet!$F$45:$F$48</c:f>
              <c:numCache>
                <c:formatCode>#,##0</c:formatCode>
                <c:ptCount val="4"/>
                <c:pt idx="0">
                  <c:v>6</c:v>
                </c:pt>
                <c:pt idx="1">
                  <c:v>4</c:v>
                </c:pt>
                <c:pt idx="2">
                  <c:v>115</c:v>
                </c:pt>
                <c:pt idx="3">
                  <c:v>112</c:v>
                </c:pt>
              </c:numCache>
            </c:numRef>
          </c:val>
        </c:ser>
        <c:ser>
          <c:idx val="4"/>
          <c:order val="4"/>
          <c:tx>
            <c:strRef>
              <c:f>Sheet!$G$44</c:f>
              <c:strCache>
                <c:ptCount val="1"/>
                <c:pt idx="0">
                  <c:v>いずれの組織も該当せず</c:v>
                </c:pt>
              </c:strCache>
            </c:strRef>
          </c:tx>
          <c:spPr>
            <a:solidFill>
              <a:srgbClr val="FF0000"/>
            </a:solidFill>
            <a:ln>
              <a:solidFill>
                <a:prstClr val="black"/>
              </a:solidFill>
            </a:ln>
          </c:spPr>
          <c:cat>
            <c:strRef>
              <c:f>Sheet!$B$45:$B$48</c:f>
              <c:strCache>
                <c:ptCount val="4"/>
                <c:pt idx="0">
                  <c:v>庁内横断的な協議組織を定期開催</c:v>
                </c:pt>
                <c:pt idx="1">
                  <c:v>庁内横断的な協議組織を不定期開催</c:v>
                </c:pt>
                <c:pt idx="2">
                  <c:v>必要に応じて，関係部署と協議</c:v>
                </c:pt>
                <c:pt idx="3">
                  <c:v>他の部署との協議機会なし</c:v>
                </c:pt>
              </c:strCache>
            </c:strRef>
          </c:cat>
          <c:val>
            <c:numRef>
              <c:f>Sheet!$G$45:$G$48</c:f>
              <c:numCache>
                <c:formatCode>#,##0</c:formatCode>
                <c:ptCount val="4"/>
                <c:pt idx="0">
                  <c:v>0</c:v>
                </c:pt>
                <c:pt idx="1">
                  <c:v>2</c:v>
                </c:pt>
                <c:pt idx="2">
                  <c:v>38</c:v>
                </c:pt>
                <c:pt idx="3">
                  <c:v>73</c:v>
                </c:pt>
              </c:numCache>
            </c:numRef>
          </c:val>
        </c:ser>
        <c:gapWidth val="60"/>
        <c:overlap val="100"/>
        <c:axId val="27616000"/>
        <c:axId val="27617536"/>
      </c:barChart>
      <c:catAx>
        <c:axId val="27616000"/>
        <c:scaling>
          <c:orientation val="maxMin"/>
        </c:scaling>
        <c:axPos val="l"/>
        <c:tickLblPos val="nextTo"/>
        <c:txPr>
          <a:bodyPr/>
          <a:lstStyle/>
          <a:p>
            <a:pPr>
              <a:defRPr sz="1400"/>
            </a:pPr>
            <a:endParaRPr lang="ja-JP"/>
          </a:p>
        </c:txPr>
        <c:crossAx val="27617536"/>
        <c:crosses val="autoZero"/>
        <c:auto val="1"/>
        <c:lblAlgn val="ctr"/>
        <c:lblOffset val="100"/>
      </c:catAx>
      <c:valAx>
        <c:axId val="27617536"/>
        <c:scaling>
          <c:orientation val="minMax"/>
        </c:scaling>
        <c:axPos val="t"/>
        <c:majorGridlines/>
        <c:numFmt formatCode="0%" sourceLinked="1"/>
        <c:tickLblPos val="nextTo"/>
        <c:txPr>
          <a:bodyPr/>
          <a:lstStyle/>
          <a:p>
            <a:pPr>
              <a:defRPr sz="1400">
                <a:latin typeface="Century" pitchFamily="18" charset="0"/>
              </a:defRPr>
            </a:pPr>
            <a:endParaRPr lang="ja-JP"/>
          </a:p>
        </c:txPr>
        <c:crossAx val="27616000"/>
        <c:crosses val="autoZero"/>
        <c:crossBetween val="between"/>
      </c:valAx>
    </c:plotArea>
    <c:legend>
      <c:legendPos val="b"/>
      <c:layout/>
      <c:txPr>
        <a:bodyPr/>
        <a:lstStyle/>
        <a:p>
          <a:pPr>
            <a:defRPr sz="1400"/>
          </a:pPr>
          <a:endParaRPr lang="ja-JP"/>
        </a:p>
      </c:txPr>
    </c:legend>
    <c:plotVisOnly val="1"/>
    <c:dispBlanksAs val="gap"/>
  </c:chart>
  <c:spPr>
    <a:ln>
      <a:noFill/>
    </a:ln>
  </c:spPr>
  <c:externalData r:id="rId1"/>
</c:chartSpace>
</file>

<file path=ppt/charts/chart26.xml><?xml version="1.0" encoding="utf-8"?>
<c:chartSpace xmlns:c="http://schemas.openxmlformats.org/drawingml/2006/chart" xmlns:a="http://schemas.openxmlformats.org/drawingml/2006/main" xmlns:r="http://schemas.openxmlformats.org/officeDocument/2006/relationships">
  <c:lang val="ja-JP"/>
  <c:chart>
    <c:plotArea>
      <c:layout/>
      <c:barChart>
        <c:barDir val="bar"/>
        <c:grouping val="percentStacked"/>
        <c:ser>
          <c:idx val="0"/>
          <c:order val="0"/>
          <c:tx>
            <c:strRef>
              <c:f>Sheet!$C$64</c:f>
              <c:strCache>
                <c:ptCount val="1"/>
                <c:pt idx="0">
                  <c:v>ほとんどの組織が該当</c:v>
                </c:pt>
              </c:strCache>
            </c:strRef>
          </c:tx>
          <c:spPr>
            <a:solidFill>
              <a:srgbClr val="0000FF"/>
            </a:solidFill>
            <a:ln>
              <a:solidFill>
                <a:schemeClr val="tx1"/>
              </a:solidFill>
            </a:ln>
          </c:spPr>
          <c:cat>
            <c:strRef>
              <c:f>Sheet!$B$65:$B$68</c:f>
              <c:strCache>
                <c:ptCount val="4"/>
                <c:pt idx="0">
                  <c:v>庁内横断的な協議組織を定期開催</c:v>
                </c:pt>
                <c:pt idx="1">
                  <c:v>庁内横断的な協議組織を不定期開催</c:v>
                </c:pt>
                <c:pt idx="2">
                  <c:v>必要に応じて，関係部署と協議</c:v>
                </c:pt>
                <c:pt idx="3">
                  <c:v>他の部署との協議機会なし</c:v>
                </c:pt>
              </c:strCache>
            </c:strRef>
          </c:cat>
          <c:val>
            <c:numRef>
              <c:f>Sheet!$C$65:$C$68</c:f>
              <c:numCache>
                <c:formatCode>#,##0</c:formatCode>
                <c:ptCount val="4"/>
                <c:pt idx="0">
                  <c:v>14</c:v>
                </c:pt>
                <c:pt idx="1">
                  <c:v>13</c:v>
                </c:pt>
                <c:pt idx="2">
                  <c:v>91</c:v>
                </c:pt>
                <c:pt idx="3">
                  <c:v>51</c:v>
                </c:pt>
              </c:numCache>
            </c:numRef>
          </c:val>
        </c:ser>
        <c:ser>
          <c:idx val="1"/>
          <c:order val="1"/>
          <c:tx>
            <c:strRef>
              <c:f>Sheet!$D$64</c:f>
              <c:strCache>
                <c:ptCount val="1"/>
                <c:pt idx="0">
                  <c:v>半分以上の組織が該当</c:v>
                </c:pt>
              </c:strCache>
            </c:strRef>
          </c:tx>
          <c:spPr>
            <a:solidFill>
              <a:srgbClr val="66FF33"/>
            </a:solidFill>
            <a:ln>
              <a:solidFill>
                <a:prstClr val="black"/>
              </a:solidFill>
            </a:ln>
          </c:spPr>
          <c:cat>
            <c:strRef>
              <c:f>Sheet!$B$65:$B$68</c:f>
              <c:strCache>
                <c:ptCount val="4"/>
                <c:pt idx="0">
                  <c:v>庁内横断的な協議組織を定期開催</c:v>
                </c:pt>
                <c:pt idx="1">
                  <c:v>庁内横断的な協議組織を不定期開催</c:v>
                </c:pt>
                <c:pt idx="2">
                  <c:v>必要に応じて，関係部署と協議</c:v>
                </c:pt>
                <c:pt idx="3">
                  <c:v>他の部署との協議機会なし</c:v>
                </c:pt>
              </c:strCache>
            </c:strRef>
          </c:cat>
          <c:val>
            <c:numRef>
              <c:f>Sheet!$D$65:$D$68</c:f>
              <c:numCache>
                <c:formatCode>#,##0</c:formatCode>
                <c:ptCount val="4"/>
                <c:pt idx="0">
                  <c:v>5</c:v>
                </c:pt>
                <c:pt idx="1">
                  <c:v>8</c:v>
                </c:pt>
                <c:pt idx="2">
                  <c:v>58</c:v>
                </c:pt>
                <c:pt idx="3">
                  <c:v>13</c:v>
                </c:pt>
              </c:numCache>
            </c:numRef>
          </c:val>
        </c:ser>
        <c:ser>
          <c:idx val="2"/>
          <c:order val="2"/>
          <c:tx>
            <c:strRef>
              <c:f>Sheet!$E$64</c:f>
              <c:strCache>
                <c:ptCount val="1"/>
                <c:pt idx="0">
                  <c:v>一部の組織が該当</c:v>
                </c:pt>
              </c:strCache>
            </c:strRef>
          </c:tx>
          <c:spPr>
            <a:solidFill>
              <a:srgbClr val="FFFF00"/>
            </a:solidFill>
            <a:ln>
              <a:solidFill>
                <a:prstClr val="black"/>
              </a:solidFill>
            </a:ln>
          </c:spPr>
          <c:cat>
            <c:strRef>
              <c:f>Sheet!$B$65:$B$68</c:f>
              <c:strCache>
                <c:ptCount val="4"/>
                <c:pt idx="0">
                  <c:v>庁内横断的な協議組織を定期開催</c:v>
                </c:pt>
                <c:pt idx="1">
                  <c:v>庁内横断的な協議組織を不定期開催</c:v>
                </c:pt>
                <c:pt idx="2">
                  <c:v>必要に応じて，関係部署と協議</c:v>
                </c:pt>
                <c:pt idx="3">
                  <c:v>他の部署との協議機会なし</c:v>
                </c:pt>
              </c:strCache>
            </c:strRef>
          </c:cat>
          <c:val>
            <c:numRef>
              <c:f>Sheet!$E$65:$E$68</c:f>
              <c:numCache>
                <c:formatCode>#,##0</c:formatCode>
                <c:ptCount val="4"/>
                <c:pt idx="0">
                  <c:v>9</c:v>
                </c:pt>
                <c:pt idx="1">
                  <c:v>15</c:v>
                </c:pt>
                <c:pt idx="2">
                  <c:v>149</c:v>
                </c:pt>
                <c:pt idx="3">
                  <c:v>101</c:v>
                </c:pt>
              </c:numCache>
            </c:numRef>
          </c:val>
        </c:ser>
        <c:ser>
          <c:idx val="3"/>
          <c:order val="3"/>
          <c:tx>
            <c:strRef>
              <c:f>Sheet!$F$64</c:f>
              <c:strCache>
                <c:ptCount val="1"/>
                <c:pt idx="0">
                  <c:v>ごく一部の組織が該当</c:v>
                </c:pt>
              </c:strCache>
            </c:strRef>
          </c:tx>
          <c:spPr>
            <a:solidFill>
              <a:srgbClr val="FFC000"/>
            </a:solidFill>
            <a:ln>
              <a:solidFill>
                <a:prstClr val="black"/>
              </a:solidFill>
            </a:ln>
          </c:spPr>
          <c:cat>
            <c:strRef>
              <c:f>Sheet!$B$65:$B$68</c:f>
              <c:strCache>
                <c:ptCount val="4"/>
                <c:pt idx="0">
                  <c:v>庁内横断的な協議組織を定期開催</c:v>
                </c:pt>
                <c:pt idx="1">
                  <c:v>庁内横断的な協議組織を不定期開催</c:v>
                </c:pt>
                <c:pt idx="2">
                  <c:v>必要に応じて，関係部署と協議</c:v>
                </c:pt>
                <c:pt idx="3">
                  <c:v>他の部署との協議機会なし</c:v>
                </c:pt>
              </c:strCache>
            </c:strRef>
          </c:cat>
          <c:val>
            <c:numRef>
              <c:f>Sheet!$F$65:$F$68</c:f>
              <c:numCache>
                <c:formatCode>#,##0</c:formatCode>
                <c:ptCount val="4"/>
                <c:pt idx="0">
                  <c:v>6</c:v>
                </c:pt>
                <c:pt idx="1">
                  <c:v>3</c:v>
                </c:pt>
                <c:pt idx="2">
                  <c:v>95</c:v>
                </c:pt>
                <c:pt idx="3">
                  <c:v>90</c:v>
                </c:pt>
              </c:numCache>
            </c:numRef>
          </c:val>
        </c:ser>
        <c:ser>
          <c:idx val="4"/>
          <c:order val="4"/>
          <c:tx>
            <c:strRef>
              <c:f>Sheet!$G$64</c:f>
              <c:strCache>
                <c:ptCount val="1"/>
                <c:pt idx="0">
                  <c:v>いずれの組織も該当せず</c:v>
                </c:pt>
              </c:strCache>
            </c:strRef>
          </c:tx>
          <c:spPr>
            <a:solidFill>
              <a:srgbClr val="FF0000"/>
            </a:solidFill>
            <a:ln>
              <a:solidFill>
                <a:prstClr val="black"/>
              </a:solidFill>
            </a:ln>
          </c:spPr>
          <c:cat>
            <c:strRef>
              <c:f>Sheet!$B$65:$B$68</c:f>
              <c:strCache>
                <c:ptCount val="4"/>
                <c:pt idx="0">
                  <c:v>庁内横断的な協議組織を定期開催</c:v>
                </c:pt>
                <c:pt idx="1">
                  <c:v>庁内横断的な協議組織を不定期開催</c:v>
                </c:pt>
                <c:pt idx="2">
                  <c:v>必要に応じて，関係部署と協議</c:v>
                </c:pt>
                <c:pt idx="3">
                  <c:v>他の部署との協議機会なし</c:v>
                </c:pt>
              </c:strCache>
            </c:strRef>
          </c:cat>
          <c:val>
            <c:numRef>
              <c:f>Sheet!$G$65:$G$68</c:f>
              <c:numCache>
                <c:formatCode>#,##0</c:formatCode>
                <c:ptCount val="4"/>
                <c:pt idx="0">
                  <c:v>3</c:v>
                </c:pt>
                <c:pt idx="1">
                  <c:v>1</c:v>
                </c:pt>
                <c:pt idx="2">
                  <c:v>40</c:v>
                </c:pt>
                <c:pt idx="3">
                  <c:v>100</c:v>
                </c:pt>
              </c:numCache>
            </c:numRef>
          </c:val>
        </c:ser>
        <c:gapWidth val="60"/>
        <c:overlap val="100"/>
        <c:axId val="27679744"/>
        <c:axId val="27689728"/>
      </c:barChart>
      <c:catAx>
        <c:axId val="27679744"/>
        <c:scaling>
          <c:orientation val="maxMin"/>
        </c:scaling>
        <c:axPos val="l"/>
        <c:tickLblPos val="nextTo"/>
        <c:crossAx val="27689728"/>
        <c:crosses val="autoZero"/>
        <c:auto val="1"/>
        <c:lblAlgn val="ctr"/>
        <c:lblOffset val="100"/>
      </c:catAx>
      <c:valAx>
        <c:axId val="27689728"/>
        <c:scaling>
          <c:orientation val="minMax"/>
        </c:scaling>
        <c:axPos val="t"/>
        <c:majorGridlines/>
        <c:numFmt formatCode="0%" sourceLinked="1"/>
        <c:tickLblPos val="nextTo"/>
        <c:txPr>
          <a:bodyPr/>
          <a:lstStyle/>
          <a:p>
            <a:pPr>
              <a:defRPr>
                <a:latin typeface="Century" pitchFamily="18" charset="0"/>
              </a:defRPr>
            </a:pPr>
            <a:endParaRPr lang="ja-JP"/>
          </a:p>
        </c:txPr>
        <c:crossAx val="27679744"/>
        <c:crosses val="autoZero"/>
        <c:crossBetween val="between"/>
      </c:valAx>
    </c:plotArea>
    <c:legend>
      <c:legendPos val="b"/>
      <c:layout>
        <c:manualLayout>
          <c:xMode val="edge"/>
          <c:yMode val="edge"/>
          <c:x val="0.18827707300476329"/>
          <c:y val="0.85594402782347134"/>
          <c:w val="0.77930993000874915"/>
          <c:h val="0.12441374355026767"/>
        </c:manualLayout>
      </c:layout>
    </c:legend>
    <c:plotVisOnly val="1"/>
    <c:dispBlanksAs val="gap"/>
  </c:chart>
  <c:spPr>
    <a:ln>
      <a:noFill/>
    </a:ln>
  </c:spPr>
  <c:txPr>
    <a:bodyPr/>
    <a:lstStyle/>
    <a:p>
      <a:pPr>
        <a:defRPr sz="1400"/>
      </a:pPr>
      <a:endParaRPr lang="ja-JP"/>
    </a:p>
  </c:txPr>
  <c:externalData r:id="rId1"/>
</c:chartSpace>
</file>

<file path=ppt/charts/chart27.xml><?xml version="1.0" encoding="utf-8"?>
<c:chartSpace xmlns:c="http://schemas.openxmlformats.org/drawingml/2006/chart" xmlns:a="http://schemas.openxmlformats.org/drawingml/2006/main" xmlns:r="http://schemas.openxmlformats.org/officeDocument/2006/relationships">
  <c:lang val="ja-JP"/>
  <c:chart>
    <c:plotArea>
      <c:layout/>
      <c:barChart>
        <c:barDir val="bar"/>
        <c:grouping val="percentStacked"/>
        <c:ser>
          <c:idx val="0"/>
          <c:order val="0"/>
          <c:tx>
            <c:strRef>
              <c:f>Sheet!$C$74</c:f>
              <c:strCache>
                <c:ptCount val="1"/>
                <c:pt idx="0">
                  <c:v>ほとんどの組織にあてはまる</c:v>
                </c:pt>
              </c:strCache>
            </c:strRef>
          </c:tx>
          <c:spPr>
            <a:solidFill>
              <a:srgbClr val="0000FF"/>
            </a:solidFill>
            <a:ln>
              <a:solidFill>
                <a:schemeClr val="tx1"/>
              </a:solidFill>
            </a:ln>
          </c:spPr>
          <c:cat>
            <c:strRef>
              <c:f>Sheet!$B$75:$B$78</c:f>
              <c:strCache>
                <c:ptCount val="4"/>
                <c:pt idx="0">
                  <c:v>庁内横断的な協議組織を定期開催</c:v>
                </c:pt>
                <c:pt idx="1">
                  <c:v>庁内横断的な協議組織を不定期開催</c:v>
                </c:pt>
                <c:pt idx="2">
                  <c:v>必要に応じて，関係部署と協議</c:v>
                </c:pt>
                <c:pt idx="3">
                  <c:v>他の部署との協議機会なし</c:v>
                </c:pt>
              </c:strCache>
            </c:strRef>
          </c:cat>
          <c:val>
            <c:numRef>
              <c:f>Sheet!$C$75:$C$78</c:f>
              <c:numCache>
                <c:formatCode>#,##0</c:formatCode>
                <c:ptCount val="4"/>
                <c:pt idx="0">
                  <c:v>5</c:v>
                </c:pt>
                <c:pt idx="1">
                  <c:v>5</c:v>
                </c:pt>
                <c:pt idx="2">
                  <c:v>65</c:v>
                </c:pt>
                <c:pt idx="3">
                  <c:v>101</c:v>
                </c:pt>
              </c:numCache>
            </c:numRef>
          </c:val>
        </c:ser>
        <c:ser>
          <c:idx val="1"/>
          <c:order val="1"/>
          <c:tx>
            <c:strRef>
              <c:f>Sheet!$D$74</c:f>
              <c:strCache>
                <c:ptCount val="1"/>
                <c:pt idx="0">
                  <c:v>半分以上の組織にあてはまる</c:v>
                </c:pt>
              </c:strCache>
            </c:strRef>
          </c:tx>
          <c:spPr>
            <a:solidFill>
              <a:srgbClr val="66FF33"/>
            </a:solidFill>
            <a:ln>
              <a:solidFill>
                <a:prstClr val="black"/>
              </a:solidFill>
            </a:ln>
          </c:spPr>
          <c:cat>
            <c:strRef>
              <c:f>Sheet!$B$75:$B$78</c:f>
              <c:strCache>
                <c:ptCount val="4"/>
                <c:pt idx="0">
                  <c:v>庁内横断的な協議組織を定期開催</c:v>
                </c:pt>
                <c:pt idx="1">
                  <c:v>庁内横断的な協議組織を不定期開催</c:v>
                </c:pt>
                <c:pt idx="2">
                  <c:v>必要に応じて，関係部署と協議</c:v>
                </c:pt>
                <c:pt idx="3">
                  <c:v>他の部署との協議機会なし</c:v>
                </c:pt>
              </c:strCache>
            </c:strRef>
          </c:cat>
          <c:val>
            <c:numRef>
              <c:f>Sheet!$D$75:$D$78</c:f>
              <c:numCache>
                <c:formatCode>#,##0</c:formatCode>
                <c:ptCount val="4"/>
                <c:pt idx="0">
                  <c:v>4</c:v>
                </c:pt>
                <c:pt idx="1">
                  <c:v>6</c:v>
                </c:pt>
                <c:pt idx="2">
                  <c:v>88</c:v>
                </c:pt>
                <c:pt idx="3">
                  <c:v>61</c:v>
                </c:pt>
              </c:numCache>
            </c:numRef>
          </c:val>
        </c:ser>
        <c:ser>
          <c:idx val="2"/>
          <c:order val="2"/>
          <c:tx>
            <c:strRef>
              <c:f>Sheet!$E$74</c:f>
              <c:strCache>
                <c:ptCount val="1"/>
                <c:pt idx="0">
                  <c:v>一部の組織にあてはまる</c:v>
                </c:pt>
              </c:strCache>
            </c:strRef>
          </c:tx>
          <c:spPr>
            <a:solidFill>
              <a:srgbClr val="FFFF00"/>
            </a:solidFill>
            <a:ln>
              <a:solidFill>
                <a:prstClr val="black"/>
              </a:solidFill>
            </a:ln>
          </c:spPr>
          <c:cat>
            <c:strRef>
              <c:f>Sheet!$B$75:$B$78</c:f>
              <c:strCache>
                <c:ptCount val="4"/>
                <c:pt idx="0">
                  <c:v>庁内横断的な協議組織を定期開催</c:v>
                </c:pt>
                <c:pt idx="1">
                  <c:v>庁内横断的な協議組織を不定期開催</c:v>
                </c:pt>
                <c:pt idx="2">
                  <c:v>必要に応じて，関係部署と協議</c:v>
                </c:pt>
                <c:pt idx="3">
                  <c:v>他の部署との協議機会なし</c:v>
                </c:pt>
              </c:strCache>
            </c:strRef>
          </c:cat>
          <c:val>
            <c:numRef>
              <c:f>Sheet!$E$75:$E$78</c:f>
              <c:numCache>
                <c:formatCode>#,##0</c:formatCode>
                <c:ptCount val="4"/>
                <c:pt idx="0">
                  <c:v>10</c:v>
                </c:pt>
                <c:pt idx="1">
                  <c:v>15</c:v>
                </c:pt>
                <c:pt idx="2">
                  <c:v>125</c:v>
                </c:pt>
                <c:pt idx="3">
                  <c:v>110</c:v>
                </c:pt>
              </c:numCache>
            </c:numRef>
          </c:val>
        </c:ser>
        <c:ser>
          <c:idx val="3"/>
          <c:order val="3"/>
          <c:tx>
            <c:strRef>
              <c:f>Sheet!$F$74</c:f>
              <c:strCache>
                <c:ptCount val="1"/>
                <c:pt idx="0">
                  <c:v>ごく一部の組織にあてはまる</c:v>
                </c:pt>
              </c:strCache>
            </c:strRef>
          </c:tx>
          <c:spPr>
            <a:solidFill>
              <a:srgbClr val="FFC000"/>
            </a:solidFill>
            <a:ln>
              <a:solidFill>
                <a:prstClr val="black"/>
              </a:solidFill>
            </a:ln>
          </c:spPr>
          <c:cat>
            <c:strRef>
              <c:f>Sheet!$B$75:$B$78</c:f>
              <c:strCache>
                <c:ptCount val="4"/>
                <c:pt idx="0">
                  <c:v>庁内横断的な協議組織を定期開催</c:v>
                </c:pt>
                <c:pt idx="1">
                  <c:v>庁内横断的な協議組織を不定期開催</c:v>
                </c:pt>
                <c:pt idx="2">
                  <c:v>必要に応じて，関係部署と協議</c:v>
                </c:pt>
                <c:pt idx="3">
                  <c:v>他の部署との協議機会なし</c:v>
                </c:pt>
              </c:strCache>
            </c:strRef>
          </c:cat>
          <c:val>
            <c:numRef>
              <c:f>Sheet!$F$75:$F$78</c:f>
              <c:numCache>
                <c:formatCode>#,##0</c:formatCode>
                <c:ptCount val="4"/>
                <c:pt idx="0">
                  <c:v>9</c:v>
                </c:pt>
                <c:pt idx="1">
                  <c:v>4</c:v>
                </c:pt>
                <c:pt idx="2">
                  <c:v>70</c:v>
                </c:pt>
                <c:pt idx="3">
                  <c:v>30</c:v>
                </c:pt>
              </c:numCache>
            </c:numRef>
          </c:val>
        </c:ser>
        <c:ser>
          <c:idx val="4"/>
          <c:order val="4"/>
          <c:tx>
            <c:strRef>
              <c:f>Sheet!$G$74</c:f>
              <c:strCache>
                <c:ptCount val="1"/>
                <c:pt idx="0">
                  <c:v>いずれの組織もあてはまらない</c:v>
                </c:pt>
              </c:strCache>
            </c:strRef>
          </c:tx>
          <c:spPr>
            <a:solidFill>
              <a:srgbClr val="FF0000"/>
            </a:solidFill>
            <a:ln>
              <a:solidFill>
                <a:prstClr val="black"/>
              </a:solidFill>
            </a:ln>
          </c:spPr>
          <c:cat>
            <c:strRef>
              <c:f>Sheet!$B$75:$B$78</c:f>
              <c:strCache>
                <c:ptCount val="4"/>
                <c:pt idx="0">
                  <c:v>庁内横断的な協議組織を定期開催</c:v>
                </c:pt>
                <c:pt idx="1">
                  <c:v>庁内横断的な協議組織を不定期開催</c:v>
                </c:pt>
                <c:pt idx="2">
                  <c:v>必要に応じて，関係部署と協議</c:v>
                </c:pt>
                <c:pt idx="3">
                  <c:v>他の部署との協議機会なし</c:v>
                </c:pt>
              </c:strCache>
            </c:strRef>
          </c:cat>
          <c:val>
            <c:numRef>
              <c:f>Sheet!$G$75:$G$78</c:f>
              <c:numCache>
                <c:formatCode>#,##0</c:formatCode>
                <c:ptCount val="4"/>
                <c:pt idx="0">
                  <c:v>8</c:v>
                </c:pt>
                <c:pt idx="1">
                  <c:v>6</c:v>
                </c:pt>
                <c:pt idx="2">
                  <c:v>87</c:v>
                </c:pt>
                <c:pt idx="3">
                  <c:v>49</c:v>
                </c:pt>
              </c:numCache>
            </c:numRef>
          </c:val>
        </c:ser>
        <c:gapWidth val="60"/>
        <c:overlap val="100"/>
        <c:axId val="27735552"/>
        <c:axId val="27737088"/>
      </c:barChart>
      <c:catAx>
        <c:axId val="27735552"/>
        <c:scaling>
          <c:orientation val="maxMin"/>
        </c:scaling>
        <c:axPos val="l"/>
        <c:tickLblPos val="nextTo"/>
        <c:crossAx val="27737088"/>
        <c:crosses val="autoZero"/>
        <c:auto val="1"/>
        <c:lblAlgn val="ctr"/>
        <c:lblOffset val="100"/>
      </c:catAx>
      <c:valAx>
        <c:axId val="27737088"/>
        <c:scaling>
          <c:orientation val="minMax"/>
        </c:scaling>
        <c:axPos val="t"/>
        <c:majorGridlines/>
        <c:numFmt formatCode="0%" sourceLinked="1"/>
        <c:tickLblPos val="nextTo"/>
        <c:txPr>
          <a:bodyPr/>
          <a:lstStyle/>
          <a:p>
            <a:pPr>
              <a:defRPr>
                <a:latin typeface="Century" pitchFamily="18" charset="0"/>
              </a:defRPr>
            </a:pPr>
            <a:endParaRPr lang="ja-JP"/>
          </a:p>
        </c:txPr>
        <c:crossAx val="27735552"/>
        <c:crosses val="autoZero"/>
        <c:crossBetween val="between"/>
      </c:valAx>
    </c:plotArea>
    <c:legend>
      <c:legendPos val="b"/>
      <c:layout/>
    </c:legend>
    <c:plotVisOnly val="1"/>
    <c:dispBlanksAs val="gap"/>
  </c:chart>
  <c:spPr>
    <a:ln>
      <a:noFill/>
    </a:ln>
  </c:spPr>
  <c:txPr>
    <a:bodyPr/>
    <a:lstStyle/>
    <a:p>
      <a:pPr>
        <a:defRPr sz="1400"/>
      </a:pPr>
      <a:endParaRPr lang="ja-JP"/>
    </a:p>
  </c:txPr>
  <c:externalData r:id="rId1"/>
</c:chartSpace>
</file>

<file path=ppt/charts/chart28.xml><?xml version="1.0" encoding="utf-8"?>
<c:chartSpace xmlns:c="http://schemas.openxmlformats.org/drawingml/2006/chart" xmlns:a="http://schemas.openxmlformats.org/drawingml/2006/main" xmlns:r="http://schemas.openxmlformats.org/officeDocument/2006/relationships">
  <c:date1904 val="1"/>
  <c:lang val="ja-JP"/>
  <c:chart>
    <c:plotArea>
      <c:layout/>
      <c:barChart>
        <c:barDir val="bar"/>
        <c:grouping val="percentStacked"/>
        <c:ser>
          <c:idx val="0"/>
          <c:order val="0"/>
          <c:tx>
            <c:strRef>
              <c:f>Sheet!$C$84</c:f>
              <c:strCache>
                <c:ptCount val="1"/>
                <c:pt idx="0">
                  <c:v>十分に機能している</c:v>
                </c:pt>
              </c:strCache>
            </c:strRef>
          </c:tx>
          <c:spPr>
            <a:solidFill>
              <a:srgbClr val="0000FF"/>
            </a:solidFill>
            <a:ln>
              <a:solidFill>
                <a:schemeClr val="tx1"/>
              </a:solidFill>
            </a:ln>
          </c:spPr>
          <c:cat>
            <c:strRef>
              <c:f>Sheet!$B$85:$B$88</c:f>
              <c:strCache>
                <c:ptCount val="4"/>
                <c:pt idx="0">
                  <c:v>庁内横断的な協議組織を定期開催</c:v>
                </c:pt>
                <c:pt idx="1">
                  <c:v>庁内横断的な協議組織を不定期開催</c:v>
                </c:pt>
                <c:pt idx="2">
                  <c:v>必要に応じて，関係部署と協議</c:v>
                </c:pt>
                <c:pt idx="3">
                  <c:v>他の部署との協議機会なし</c:v>
                </c:pt>
              </c:strCache>
            </c:strRef>
          </c:cat>
          <c:val>
            <c:numRef>
              <c:f>Sheet!$C$85:$C$88</c:f>
              <c:numCache>
                <c:formatCode>#,##0</c:formatCode>
                <c:ptCount val="4"/>
                <c:pt idx="0">
                  <c:v>4</c:v>
                </c:pt>
                <c:pt idx="1">
                  <c:v>0</c:v>
                </c:pt>
                <c:pt idx="2">
                  <c:v>12</c:v>
                </c:pt>
                <c:pt idx="3">
                  <c:v>7</c:v>
                </c:pt>
              </c:numCache>
            </c:numRef>
          </c:val>
        </c:ser>
        <c:ser>
          <c:idx val="1"/>
          <c:order val="1"/>
          <c:tx>
            <c:strRef>
              <c:f>Sheet!$D$84</c:f>
              <c:strCache>
                <c:ptCount val="1"/>
                <c:pt idx="0">
                  <c:v>かなり機能している</c:v>
                </c:pt>
              </c:strCache>
            </c:strRef>
          </c:tx>
          <c:spPr>
            <a:solidFill>
              <a:srgbClr val="66FF33"/>
            </a:solidFill>
            <a:ln>
              <a:solidFill>
                <a:prstClr val="black"/>
              </a:solidFill>
            </a:ln>
          </c:spPr>
          <c:cat>
            <c:strRef>
              <c:f>Sheet!$B$85:$B$88</c:f>
              <c:strCache>
                <c:ptCount val="4"/>
                <c:pt idx="0">
                  <c:v>庁内横断的な協議組織を定期開催</c:v>
                </c:pt>
                <c:pt idx="1">
                  <c:v>庁内横断的な協議組織を不定期開催</c:v>
                </c:pt>
                <c:pt idx="2">
                  <c:v>必要に応じて，関係部署と協議</c:v>
                </c:pt>
                <c:pt idx="3">
                  <c:v>他の部署との協議機会なし</c:v>
                </c:pt>
              </c:strCache>
            </c:strRef>
          </c:cat>
          <c:val>
            <c:numRef>
              <c:f>Sheet!$D$85:$D$88</c:f>
              <c:numCache>
                <c:formatCode>#,##0</c:formatCode>
                <c:ptCount val="4"/>
                <c:pt idx="0">
                  <c:v>9</c:v>
                </c:pt>
                <c:pt idx="1">
                  <c:v>6</c:v>
                </c:pt>
                <c:pt idx="2">
                  <c:v>56</c:v>
                </c:pt>
                <c:pt idx="3">
                  <c:v>23</c:v>
                </c:pt>
              </c:numCache>
            </c:numRef>
          </c:val>
        </c:ser>
        <c:ser>
          <c:idx val="2"/>
          <c:order val="2"/>
          <c:tx>
            <c:strRef>
              <c:f>Sheet!$E$84</c:f>
              <c:strCache>
                <c:ptCount val="1"/>
                <c:pt idx="0">
                  <c:v>まあ機能している</c:v>
                </c:pt>
              </c:strCache>
            </c:strRef>
          </c:tx>
          <c:spPr>
            <a:solidFill>
              <a:srgbClr val="FFFF00"/>
            </a:solidFill>
            <a:ln>
              <a:solidFill>
                <a:prstClr val="black"/>
              </a:solidFill>
            </a:ln>
          </c:spPr>
          <c:cat>
            <c:strRef>
              <c:f>Sheet!$B$85:$B$88</c:f>
              <c:strCache>
                <c:ptCount val="4"/>
                <c:pt idx="0">
                  <c:v>庁内横断的な協議組織を定期開催</c:v>
                </c:pt>
                <c:pt idx="1">
                  <c:v>庁内横断的な協議組織を不定期開催</c:v>
                </c:pt>
                <c:pt idx="2">
                  <c:v>必要に応じて，関係部署と協議</c:v>
                </c:pt>
                <c:pt idx="3">
                  <c:v>他の部署との協議機会なし</c:v>
                </c:pt>
              </c:strCache>
            </c:strRef>
          </c:cat>
          <c:val>
            <c:numRef>
              <c:f>Sheet!$E$85:$E$88</c:f>
              <c:numCache>
                <c:formatCode>#,##0</c:formatCode>
                <c:ptCount val="4"/>
                <c:pt idx="0">
                  <c:v>18</c:v>
                </c:pt>
                <c:pt idx="1">
                  <c:v>26</c:v>
                </c:pt>
                <c:pt idx="2">
                  <c:v>209</c:v>
                </c:pt>
                <c:pt idx="3">
                  <c:v>126</c:v>
                </c:pt>
              </c:numCache>
            </c:numRef>
          </c:val>
        </c:ser>
        <c:ser>
          <c:idx val="3"/>
          <c:order val="3"/>
          <c:tx>
            <c:strRef>
              <c:f>Sheet!$F$84</c:f>
              <c:strCache>
                <c:ptCount val="1"/>
                <c:pt idx="0">
                  <c:v>あまり機能していない</c:v>
                </c:pt>
              </c:strCache>
            </c:strRef>
          </c:tx>
          <c:spPr>
            <a:solidFill>
              <a:srgbClr val="FFC000"/>
            </a:solidFill>
            <a:ln>
              <a:solidFill>
                <a:prstClr val="black"/>
              </a:solidFill>
            </a:ln>
          </c:spPr>
          <c:cat>
            <c:strRef>
              <c:f>Sheet!$B$85:$B$88</c:f>
              <c:strCache>
                <c:ptCount val="4"/>
                <c:pt idx="0">
                  <c:v>庁内横断的な協議組織を定期開催</c:v>
                </c:pt>
                <c:pt idx="1">
                  <c:v>庁内横断的な協議組織を不定期開催</c:v>
                </c:pt>
                <c:pt idx="2">
                  <c:v>必要に応じて，関係部署と協議</c:v>
                </c:pt>
                <c:pt idx="3">
                  <c:v>他の部署との協議機会なし</c:v>
                </c:pt>
              </c:strCache>
            </c:strRef>
          </c:cat>
          <c:val>
            <c:numRef>
              <c:f>Sheet!$F$85:$F$88</c:f>
              <c:numCache>
                <c:formatCode>#,##0</c:formatCode>
                <c:ptCount val="4"/>
                <c:pt idx="0">
                  <c:v>7</c:v>
                </c:pt>
                <c:pt idx="1">
                  <c:v>7</c:v>
                </c:pt>
                <c:pt idx="2">
                  <c:v>158</c:v>
                </c:pt>
                <c:pt idx="3">
                  <c:v>201</c:v>
                </c:pt>
              </c:numCache>
            </c:numRef>
          </c:val>
        </c:ser>
        <c:gapWidth val="60"/>
        <c:overlap val="100"/>
        <c:axId val="27757184"/>
        <c:axId val="27775360"/>
      </c:barChart>
      <c:catAx>
        <c:axId val="27757184"/>
        <c:scaling>
          <c:orientation val="maxMin"/>
        </c:scaling>
        <c:axPos val="l"/>
        <c:tickLblPos val="nextTo"/>
        <c:crossAx val="27775360"/>
        <c:crosses val="autoZero"/>
        <c:auto val="1"/>
        <c:lblAlgn val="ctr"/>
        <c:lblOffset val="100"/>
      </c:catAx>
      <c:valAx>
        <c:axId val="27775360"/>
        <c:scaling>
          <c:orientation val="minMax"/>
        </c:scaling>
        <c:axPos val="t"/>
        <c:majorGridlines/>
        <c:numFmt formatCode="0%" sourceLinked="1"/>
        <c:tickLblPos val="nextTo"/>
        <c:txPr>
          <a:bodyPr/>
          <a:lstStyle/>
          <a:p>
            <a:pPr>
              <a:defRPr>
                <a:latin typeface="Century" pitchFamily="18" charset="0"/>
              </a:defRPr>
            </a:pPr>
            <a:endParaRPr lang="ja-JP"/>
          </a:p>
        </c:txPr>
        <c:crossAx val="27757184"/>
        <c:crosses val="autoZero"/>
        <c:crossBetween val="between"/>
      </c:valAx>
    </c:plotArea>
    <c:legend>
      <c:legendPos val="b"/>
      <c:layout/>
    </c:legend>
    <c:plotVisOnly val="1"/>
    <c:dispBlanksAs val="gap"/>
  </c:chart>
  <c:spPr>
    <a:ln>
      <a:noFill/>
    </a:ln>
  </c:spPr>
  <c:txPr>
    <a:bodyPr/>
    <a:lstStyle/>
    <a:p>
      <a:pPr>
        <a:defRPr sz="1400"/>
      </a:pPr>
      <a:endParaRPr lang="ja-JP"/>
    </a:p>
  </c:txPr>
  <c:externalData r:id="rId1"/>
</c:chartSpace>
</file>

<file path=ppt/charts/chart29.xml><?xml version="1.0" encoding="utf-8"?>
<c:chartSpace xmlns:c="http://schemas.openxmlformats.org/drawingml/2006/chart" xmlns:a="http://schemas.openxmlformats.org/drawingml/2006/main" xmlns:r="http://schemas.openxmlformats.org/officeDocument/2006/relationships">
  <c:lang val="ja-JP"/>
  <c:chart>
    <c:plotArea>
      <c:layout/>
      <c:barChart>
        <c:barDir val="bar"/>
        <c:grouping val="percentStacked"/>
        <c:ser>
          <c:idx val="0"/>
          <c:order val="0"/>
          <c:tx>
            <c:strRef>
              <c:f>Sheet!$C$853</c:f>
              <c:strCache>
                <c:ptCount val="1"/>
                <c:pt idx="0">
                  <c:v>ほとんどの住民組織が該当</c:v>
                </c:pt>
              </c:strCache>
            </c:strRef>
          </c:tx>
          <c:spPr>
            <a:solidFill>
              <a:srgbClr val="0000FF"/>
            </a:solidFill>
            <a:ln>
              <a:solidFill>
                <a:prstClr val="black"/>
              </a:solidFill>
            </a:ln>
          </c:spPr>
          <c:cat>
            <c:strRef>
              <c:f>(Sheet!$B$854,Sheet!$B$856)</c:f>
              <c:strCache>
                <c:ptCount val="2"/>
                <c:pt idx="0">
                  <c:v>手引き等あり</c:v>
                </c:pt>
                <c:pt idx="1">
                  <c:v>手引き等なし</c:v>
                </c:pt>
              </c:strCache>
            </c:strRef>
          </c:cat>
          <c:val>
            <c:numRef>
              <c:f>(Sheet!$C$854,Sheet!$C$856)</c:f>
              <c:numCache>
                <c:formatCode>#,##0</c:formatCode>
                <c:ptCount val="2"/>
                <c:pt idx="0">
                  <c:v>17</c:v>
                </c:pt>
                <c:pt idx="1">
                  <c:v>108</c:v>
                </c:pt>
              </c:numCache>
            </c:numRef>
          </c:val>
        </c:ser>
        <c:ser>
          <c:idx val="1"/>
          <c:order val="1"/>
          <c:tx>
            <c:strRef>
              <c:f>Sheet!$D$853</c:f>
              <c:strCache>
                <c:ptCount val="1"/>
                <c:pt idx="0">
                  <c:v>半分以上の住民組織が該当</c:v>
                </c:pt>
              </c:strCache>
            </c:strRef>
          </c:tx>
          <c:spPr>
            <a:solidFill>
              <a:srgbClr val="00FF00"/>
            </a:solidFill>
            <a:ln>
              <a:solidFill>
                <a:prstClr val="black"/>
              </a:solidFill>
            </a:ln>
          </c:spPr>
          <c:cat>
            <c:strRef>
              <c:f>(Sheet!$B$854,Sheet!$B$856)</c:f>
              <c:strCache>
                <c:ptCount val="2"/>
                <c:pt idx="0">
                  <c:v>手引き等あり</c:v>
                </c:pt>
                <c:pt idx="1">
                  <c:v>手引き等なし</c:v>
                </c:pt>
              </c:strCache>
            </c:strRef>
          </c:cat>
          <c:val>
            <c:numRef>
              <c:f>(Sheet!$D$854,Sheet!$D$856)</c:f>
              <c:numCache>
                <c:formatCode>#,##0</c:formatCode>
                <c:ptCount val="2"/>
                <c:pt idx="0">
                  <c:v>11</c:v>
                </c:pt>
                <c:pt idx="1">
                  <c:v>60</c:v>
                </c:pt>
              </c:numCache>
            </c:numRef>
          </c:val>
        </c:ser>
        <c:ser>
          <c:idx val="2"/>
          <c:order val="2"/>
          <c:tx>
            <c:strRef>
              <c:f>Sheet!$E$853</c:f>
              <c:strCache>
                <c:ptCount val="1"/>
                <c:pt idx="0">
                  <c:v>一部の組織が該当</c:v>
                </c:pt>
              </c:strCache>
            </c:strRef>
          </c:tx>
          <c:spPr>
            <a:solidFill>
              <a:srgbClr val="FFFF00"/>
            </a:solidFill>
            <a:ln>
              <a:solidFill>
                <a:prstClr val="black"/>
              </a:solidFill>
            </a:ln>
          </c:spPr>
          <c:cat>
            <c:strRef>
              <c:f>(Sheet!$B$854,Sheet!$B$856)</c:f>
              <c:strCache>
                <c:ptCount val="2"/>
                <c:pt idx="0">
                  <c:v>手引き等あり</c:v>
                </c:pt>
                <c:pt idx="1">
                  <c:v>手引き等なし</c:v>
                </c:pt>
              </c:strCache>
            </c:strRef>
          </c:cat>
          <c:val>
            <c:numRef>
              <c:f>(Sheet!$E$854,Sheet!$E$856)</c:f>
              <c:numCache>
                <c:formatCode>#,##0</c:formatCode>
                <c:ptCount val="2"/>
                <c:pt idx="0">
                  <c:v>13</c:v>
                </c:pt>
                <c:pt idx="1">
                  <c:v>262</c:v>
                </c:pt>
              </c:numCache>
            </c:numRef>
          </c:val>
        </c:ser>
        <c:ser>
          <c:idx val="3"/>
          <c:order val="3"/>
          <c:tx>
            <c:strRef>
              <c:f>Sheet!$F$853</c:f>
              <c:strCache>
                <c:ptCount val="1"/>
                <c:pt idx="0">
                  <c:v>ごく一部の組織が該当</c:v>
                </c:pt>
              </c:strCache>
            </c:strRef>
          </c:tx>
          <c:spPr>
            <a:solidFill>
              <a:srgbClr val="FFC000"/>
            </a:solidFill>
            <a:ln>
              <a:solidFill>
                <a:prstClr val="black"/>
              </a:solidFill>
            </a:ln>
          </c:spPr>
          <c:cat>
            <c:strRef>
              <c:f>(Sheet!$B$854,Sheet!$B$856)</c:f>
              <c:strCache>
                <c:ptCount val="2"/>
                <c:pt idx="0">
                  <c:v>手引き等あり</c:v>
                </c:pt>
                <c:pt idx="1">
                  <c:v>手引き等なし</c:v>
                </c:pt>
              </c:strCache>
            </c:strRef>
          </c:cat>
          <c:val>
            <c:numRef>
              <c:f>(Sheet!$F$854,Sheet!$F$856)</c:f>
              <c:numCache>
                <c:formatCode>#,##0</c:formatCode>
                <c:ptCount val="2"/>
                <c:pt idx="0">
                  <c:v>12</c:v>
                </c:pt>
                <c:pt idx="1">
                  <c:v>224</c:v>
                </c:pt>
              </c:numCache>
            </c:numRef>
          </c:val>
        </c:ser>
        <c:ser>
          <c:idx val="4"/>
          <c:order val="4"/>
          <c:tx>
            <c:strRef>
              <c:f>Sheet!$G$853</c:f>
              <c:strCache>
                <c:ptCount val="1"/>
                <c:pt idx="0">
                  <c:v>いずれの組織も該当しない</c:v>
                </c:pt>
              </c:strCache>
            </c:strRef>
          </c:tx>
          <c:spPr>
            <a:solidFill>
              <a:srgbClr val="FF3333"/>
            </a:solidFill>
            <a:ln>
              <a:solidFill>
                <a:prstClr val="black"/>
              </a:solidFill>
            </a:ln>
          </c:spPr>
          <c:cat>
            <c:strRef>
              <c:f>(Sheet!$B$854,Sheet!$B$856)</c:f>
              <c:strCache>
                <c:ptCount val="2"/>
                <c:pt idx="0">
                  <c:v>手引き等あり</c:v>
                </c:pt>
                <c:pt idx="1">
                  <c:v>手引き等なし</c:v>
                </c:pt>
              </c:strCache>
            </c:strRef>
          </c:cat>
          <c:val>
            <c:numRef>
              <c:f>(Sheet!$G$854,Sheet!$G$856)</c:f>
              <c:numCache>
                <c:formatCode>#,##0</c:formatCode>
                <c:ptCount val="2"/>
                <c:pt idx="0">
                  <c:v>2</c:v>
                </c:pt>
                <c:pt idx="1">
                  <c:v>143</c:v>
                </c:pt>
              </c:numCache>
            </c:numRef>
          </c:val>
        </c:ser>
        <c:gapWidth val="60"/>
        <c:overlap val="100"/>
        <c:axId val="38495360"/>
        <c:axId val="38496896"/>
      </c:barChart>
      <c:catAx>
        <c:axId val="38495360"/>
        <c:scaling>
          <c:orientation val="maxMin"/>
        </c:scaling>
        <c:axPos val="l"/>
        <c:tickLblPos val="nextTo"/>
        <c:txPr>
          <a:bodyPr/>
          <a:lstStyle/>
          <a:p>
            <a:pPr>
              <a:defRPr sz="1600"/>
            </a:pPr>
            <a:endParaRPr lang="ja-JP"/>
          </a:p>
        </c:txPr>
        <c:crossAx val="38496896"/>
        <c:crosses val="autoZero"/>
        <c:auto val="1"/>
        <c:lblAlgn val="ctr"/>
        <c:lblOffset val="100"/>
      </c:catAx>
      <c:valAx>
        <c:axId val="38496896"/>
        <c:scaling>
          <c:orientation val="minMax"/>
        </c:scaling>
        <c:axPos val="t"/>
        <c:majorGridlines/>
        <c:numFmt formatCode="0%" sourceLinked="1"/>
        <c:tickLblPos val="nextTo"/>
        <c:txPr>
          <a:bodyPr/>
          <a:lstStyle/>
          <a:p>
            <a:pPr>
              <a:defRPr sz="1400">
                <a:latin typeface="Century" pitchFamily="18" charset="0"/>
              </a:defRPr>
            </a:pPr>
            <a:endParaRPr lang="ja-JP"/>
          </a:p>
        </c:txPr>
        <c:crossAx val="38495360"/>
        <c:crosses val="autoZero"/>
        <c:crossBetween val="between"/>
      </c:valAx>
    </c:plotArea>
    <c:legend>
      <c:legendPos val="b"/>
      <c:layout/>
      <c:txPr>
        <a:bodyPr/>
        <a:lstStyle/>
        <a:p>
          <a:pPr>
            <a:defRPr sz="1400"/>
          </a:pPr>
          <a:endParaRPr lang="ja-JP"/>
        </a:p>
      </c:txPr>
    </c:legend>
    <c:plotVisOnly val="1"/>
    <c:dispBlanksAs val="gap"/>
  </c:chart>
  <c:spPr>
    <a:ln>
      <a:noFill/>
    </a:ln>
  </c:spPr>
  <c:txPr>
    <a:bodyPr/>
    <a:lstStyle/>
    <a:p>
      <a:pPr>
        <a:defRPr sz="1200"/>
      </a:pPr>
      <a:endParaRPr lang="ja-JP"/>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ja-JP"/>
  <c:chart>
    <c:plotArea>
      <c:layout>
        <c:manualLayout>
          <c:layoutTarget val="inner"/>
          <c:xMode val="edge"/>
          <c:yMode val="edge"/>
          <c:x val="0.25650541946145622"/>
          <c:y val="0.10110077630024362"/>
          <c:w val="0.69310938563235147"/>
          <c:h val="0.69077907557628127"/>
        </c:manualLayout>
      </c:layout>
      <c:barChart>
        <c:barDir val="bar"/>
        <c:grouping val="percentStacked"/>
        <c:ser>
          <c:idx val="0"/>
          <c:order val="0"/>
          <c:tx>
            <c:strRef>
              <c:f>Sheet!$C$227</c:f>
              <c:strCache>
                <c:ptCount val="1"/>
                <c:pt idx="0">
                  <c:v>ほとんどの住民組織が該当</c:v>
                </c:pt>
              </c:strCache>
            </c:strRef>
          </c:tx>
          <c:spPr>
            <a:solidFill>
              <a:srgbClr val="0000FF"/>
            </a:solidFill>
            <a:ln>
              <a:solidFill>
                <a:schemeClr val="tx1"/>
              </a:solidFill>
            </a:ln>
          </c:spPr>
          <c:cat>
            <c:strRef>
              <c:f>(Sheet!$B$228,Sheet!$B$230,Sheet!$B$232,Sheet!$B$234)</c:f>
              <c:strCache>
                <c:ptCount val="4"/>
                <c:pt idx="0">
                  <c:v>大いに評価できる</c:v>
                </c:pt>
                <c:pt idx="1">
                  <c:v>かなり評価できる</c:v>
                </c:pt>
                <c:pt idx="2">
                  <c:v>まあ評価できる</c:v>
                </c:pt>
                <c:pt idx="3">
                  <c:v>あまり評価できない</c:v>
                </c:pt>
              </c:strCache>
            </c:strRef>
          </c:cat>
          <c:val>
            <c:numRef>
              <c:f>(Sheet!$C$228,Sheet!$C$230,Sheet!$C$232,Sheet!$C$234)</c:f>
              <c:numCache>
                <c:formatCode>#,##0</c:formatCode>
                <c:ptCount val="4"/>
                <c:pt idx="0">
                  <c:v>18</c:v>
                </c:pt>
                <c:pt idx="1">
                  <c:v>27</c:v>
                </c:pt>
                <c:pt idx="2">
                  <c:v>28</c:v>
                </c:pt>
                <c:pt idx="3">
                  <c:v>3</c:v>
                </c:pt>
              </c:numCache>
            </c:numRef>
          </c:val>
        </c:ser>
        <c:ser>
          <c:idx val="1"/>
          <c:order val="1"/>
          <c:tx>
            <c:strRef>
              <c:f>Sheet!$D$227</c:f>
              <c:strCache>
                <c:ptCount val="1"/>
                <c:pt idx="0">
                  <c:v>半分以上の住民組織が該当</c:v>
                </c:pt>
              </c:strCache>
            </c:strRef>
          </c:tx>
          <c:spPr>
            <a:solidFill>
              <a:srgbClr val="00FF00"/>
            </a:solidFill>
            <a:ln>
              <a:solidFill>
                <a:prstClr val="black"/>
              </a:solidFill>
            </a:ln>
          </c:spPr>
          <c:cat>
            <c:strRef>
              <c:f>(Sheet!$B$228,Sheet!$B$230,Sheet!$B$232,Sheet!$B$234)</c:f>
              <c:strCache>
                <c:ptCount val="4"/>
                <c:pt idx="0">
                  <c:v>大いに評価できる</c:v>
                </c:pt>
                <c:pt idx="1">
                  <c:v>かなり評価できる</c:v>
                </c:pt>
                <c:pt idx="2">
                  <c:v>まあ評価できる</c:v>
                </c:pt>
                <c:pt idx="3">
                  <c:v>あまり評価できない</c:v>
                </c:pt>
              </c:strCache>
            </c:strRef>
          </c:cat>
          <c:val>
            <c:numRef>
              <c:f>(Sheet!$D$228,Sheet!$D$230,Sheet!$D$232,Sheet!$D$234)</c:f>
              <c:numCache>
                <c:formatCode>#,##0</c:formatCode>
                <c:ptCount val="4"/>
                <c:pt idx="0">
                  <c:v>10</c:v>
                </c:pt>
                <c:pt idx="1">
                  <c:v>26</c:v>
                </c:pt>
                <c:pt idx="2">
                  <c:v>32</c:v>
                </c:pt>
                <c:pt idx="3">
                  <c:v>9</c:v>
                </c:pt>
              </c:numCache>
            </c:numRef>
          </c:val>
        </c:ser>
        <c:ser>
          <c:idx val="2"/>
          <c:order val="2"/>
          <c:tx>
            <c:strRef>
              <c:f>Sheet!$E$227</c:f>
              <c:strCache>
                <c:ptCount val="1"/>
                <c:pt idx="0">
                  <c:v>一部の組織が該当</c:v>
                </c:pt>
              </c:strCache>
            </c:strRef>
          </c:tx>
          <c:spPr>
            <a:solidFill>
              <a:srgbClr val="FFFF00"/>
            </a:solidFill>
            <a:ln>
              <a:solidFill>
                <a:prstClr val="black"/>
              </a:solidFill>
            </a:ln>
          </c:spPr>
          <c:cat>
            <c:strRef>
              <c:f>(Sheet!$B$228,Sheet!$B$230,Sheet!$B$232,Sheet!$B$234)</c:f>
              <c:strCache>
                <c:ptCount val="4"/>
                <c:pt idx="0">
                  <c:v>大いに評価できる</c:v>
                </c:pt>
                <c:pt idx="1">
                  <c:v>かなり評価できる</c:v>
                </c:pt>
                <c:pt idx="2">
                  <c:v>まあ評価できる</c:v>
                </c:pt>
                <c:pt idx="3">
                  <c:v>あまり評価できない</c:v>
                </c:pt>
              </c:strCache>
            </c:strRef>
          </c:cat>
          <c:val>
            <c:numRef>
              <c:f>(Sheet!$E$228,Sheet!$E$230,Sheet!$E$232,Sheet!$E$234)</c:f>
              <c:numCache>
                <c:formatCode>#,##0</c:formatCode>
                <c:ptCount val="4"/>
                <c:pt idx="0">
                  <c:v>19</c:v>
                </c:pt>
                <c:pt idx="1">
                  <c:v>59</c:v>
                </c:pt>
                <c:pt idx="2">
                  <c:v>85</c:v>
                </c:pt>
                <c:pt idx="3">
                  <c:v>12</c:v>
                </c:pt>
              </c:numCache>
            </c:numRef>
          </c:val>
        </c:ser>
        <c:ser>
          <c:idx val="3"/>
          <c:order val="3"/>
          <c:tx>
            <c:strRef>
              <c:f>Sheet!$F$227</c:f>
              <c:strCache>
                <c:ptCount val="1"/>
                <c:pt idx="0">
                  <c:v>ごく一部の組織が該当</c:v>
                </c:pt>
              </c:strCache>
            </c:strRef>
          </c:tx>
          <c:spPr>
            <a:solidFill>
              <a:srgbClr val="FFC000"/>
            </a:solidFill>
            <a:ln>
              <a:solidFill>
                <a:prstClr val="black"/>
              </a:solidFill>
            </a:ln>
          </c:spPr>
          <c:cat>
            <c:strRef>
              <c:f>(Sheet!$B$228,Sheet!$B$230,Sheet!$B$232,Sheet!$B$234)</c:f>
              <c:strCache>
                <c:ptCount val="4"/>
                <c:pt idx="0">
                  <c:v>大いに評価できる</c:v>
                </c:pt>
                <c:pt idx="1">
                  <c:v>かなり評価できる</c:v>
                </c:pt>
                <c:pt idx="2">
                  <c:v>まあ評価できる</c:v>
                </c:pt>
                <c:pt idx="3">
                  <c:v>あまり評価できない</c:v>
                </c:pt>
              </c:strCache>
            </c:strRef>
          </c:cat>
          <c:val>
            <c:numRef>
              <c:f>(Sheet!$F$228,Sheet!$F$230,Sheet!$F$232,Sheet!$F$234)</c:f>
              <c:numCache>
                <c:formatCode>#,##0</c:formatCode>
                <c:ptCount val="4"/>
                <c:pt idx="0">
                  <c:v>6</c:v>
                </c:pt>
                <c:pt idx="1">
                  <c:v>29</c:v>
                </c:pt>
                <c:pt idx="2">
                  <c:v>56</c:v>
                </c:pt>
                <c:pt idx="3">
                  <c:v>21</c:v>
                </c:pt>
              </c:numCache>
            </c:numRef>
          </c:val>
        </c:ser>
        <c:ser>
          <c:idx val="4"/>
          <c:order val="4"/>
          <c:tx>
            <c:strRef>
              <c:f>Sheet!$G$227</c:f>
              <c:strCache>
                <c:ptCount val="1"/>
                <c:pt idx="0">
                  <c:v>いずれの組織も該当しない</c:v>
                </c:pt>
              </c:strCache>
            </c:strRef>
          </c:tx>
          <c:spPr>
            <a:solidFill>
              <a:srgbClr val="FF4F4F"/>
            </a:solidFill>
            <a:ln>
              <a:solidFill>
                <a:prstClr val="black"/>
              </a:solidFill>
            </a:ln>
          </c:spPr>
          <c:cat>
            <c:strRef>
              <c:f>(Sheet!$B$228,Sheet!$B$230,Sheet!$B$232,Sheet!$B$234)</c:f>
              <c:strCache>
                <c:ptCount val="4"/>
                <c:pt idx="0">
                  <c:v>大いに評価できる</c:v>
                </c:pt>
                <c:pt idx="1">
                  <c:v>かなり評価できる</c:v>
                </c:pt>
                <c:pt idx="2">
                  <c:v>まあ評価できる</c:v>
                </c:pt>
                <c:pt idx="3">
                  <c:v>あまり評価できない</c:v>
                </c:pt>
              </c:strCache>
            </c:strRef>
          </c:cat>
          <c:val>
            <c:numRef>
              <c:f>(Sheet!$G$228,Sheet!$G$230,Sheet!$G$232,Sheet!$G$234)</c:f>
              <c:numCache>
                <c:formatCode>#,##0</c:formatCode>
                <c:ptCount val="4"/>
                <c:pt idx="0">
                  <c:v>3</c:v>
                </c:pt>
                <c:pt idx="1">
                  <c:v>6</c:v>
                </c:pt>
                <c:pt idx="2">
                  <c:v>19</c:v>
                </c:pt>
                <c:pt idx="3">
                  <c:v>12</c:v>
                </c:pt>
              </c:numCache>
            </c:numRef>
          </c:val>
        </c:ser>
        <c:gapWidth val="60"/>
        <c:overlap val="100"/>
        <c:axId val="171615360"/>
        <c:axId val="172115072"/>
      </c:barChart>
      <c:catAx>
        <c:axId val="171615360"/>
        <c:scaling>
          <c:orientation val="maxMin"/>
        </c:scaling>
        <c:axPos val="l"/>
        <c:numFmt formatCode="#,##0" sourceLinked="1"/>
        <c:tickLblPos val="nextTo"/>
        <c:txPr>
          <a:bodyPr/>
          <a:lstStyle/>
          <a:p>
            <a:pPr>
              <a:defRPr sz="1600"/>
            </a:pPr>
            <a:endParaRPr lang="ja-JP"/>
          </a:p>
        </c:txPr>
        <c:crossAx val="172115072"/>
        <c:crosses val="autoZero"/>
        <c:auto val="1"/>
        <c:lblAlgn val="ctr"/>
        <c:lblOffset val="100"/>
      </c:catAx>
      <c:valAx>
        <c:axId val="172115072"/>
        <c:scaling>
          <c:orientation val="minMax"/>
        </c:scaling>
        <c:axPos val="t"/>
        <c:majorGridlines/>
        <c:numFmt formatCode="0%" sourceLinked="1"/>
        <c:tickLblPos val="nextTo"/>
        <c:txPr>
          <a:bodyPr/>
          <a:lstStyle/>
          <a:p>
            <a:pPr>
              <a:defRPr sz="1400">
                <a:latin typeface="Century" pitchFamily="18" charset="0"/>
              </a:defRPr>
            </a:pPr>
            <a:endParaRPr lang="ja-JP"/>
          </a:p>
        </c:txPr>
        <c:crossAx val="171615360"/>
        <c:crosses val="autoZero"/>
        <c:crossBetween val="between"/>
        <c:majorUnit val="0.1"/>
      </c:valAx>
    </c:plotArea>
    <c:legend>
      <c:legendPos val="b"/>
      <c:layout>
        <c:manualLayout>
          <c:xMode val="edge"/>
          <c:yMode val="edge"/>
          <c:x val="0.10791447944007"/>
          <c:y val="0.85875006048436553"/>
          <c:w val="0.87367721395936626"/>
          <c:h val="0.12441374355026766"/>
        </c:manualLayout>
      </c:layout>
    </c:legend>
    <c:plotVisOnly val="1"/>
    <c:dispBlanksAs val="gap"/>
  </c:chart>
  <c:spPr>
    <a:ln>
      <a:noFill/>
    </a:ln>
  </c:spPr>
  <c:txPr>
    <a:bodyPr/>
    <a:lstStyle/>
    <a:p>
      <a:pPr>
        <a:defRPr sz="1400"/>
      </a:pPr>
      <a:endParaRPr lang="ja-JP"/>
    </a:p>
  </c:txPr>
  <c:externalData r:id="rId1"/>
</c:chartSpace>
</file>

<file path=ppt/charts/chart30.xml><?xml version="1.0" encoding="utf-8"?>
<c:chartSpace xmlns:c="http://schemas.openxmlformats.org/drawingml/2006/chart" xmlns:a="http://schemas.openxmlformats.org/drawingml/2006/main" xmlns:r="http://schemas.openxmlformats.org/officeDocument/2006/relationships">
  <c:lang val="ja-JP"/>
  <c:chart>
    <c:plotArea>
      <c:layout>
        <c:manualLayout>
          <c:layoutTarget val="inner"/>
          <c:xMode val="edge"/>
          <c:yMode val="edge"/>
          <c:x val="0.22318633438146976"/>
          <c:y val="8.9984387727396198E-2"/>
          <c:w val="0.74531384897019881"/>
          <c:h val="0.7244343379491357"/>
        </c:manualLayout>
      </c:layout>
      <c:barChart>
        <c:barDir val="bar"/>
        <c:grouping val="percentStacked"/>
        <c:ser>
          <c:idx val="0"/>
          <c:order val="0"/>
          <c:tx>
            <c:strRef>
              <c:f>Sheet!$C$63</c:f>
              <c:strCache>
                <c:ptCount val="1"/>
                <c:pt idx="0">
                  <c:v>ほとんどの組織が該当する</c:v>
                </c:pt>
              </c:strCache>
            </c:strRef>
          </c:tx>
          <c:spPr>
            <a:solidFill>
              <a:srgbClr val="0000FF"/>
            </a:solidFill>
            <a:ln>
              <a:solidFill>
                <a:schemeClr val="tx1"/>
              </a:solidFill>
            </a:ln>
          </c:spPr>
          <c:cat>
            <c:strRef>
              <c:f>(Sheet!$B$64,Sheet!$B$66)</c:f>
              <c:strCache>
                <c:ptCount val="2"/>
                <c:pt idx="0">
                  <c:v>手引き等あり</c:v>
                </c:pt>
                <c:pt idx="1">
                  <c:v>手引き等なし</c:v>
                </c:pt>
              </c:strCache>
            </c:strRef>
          </c:cat>
          <c:val>
            <c:numRef>
              <c:f>(Sheet!$C$64,Sheet!$C$66)</c:f>
              <c:numCache>
                <c:formatCode>#,##0</c:formatCode>
                <c:ptCount val="2"/>
                <c:pt idx="0">
                  <c:v>15</c:v>
                </c:pt>
                <c:pt idx="1">
                  <c:v>78</c:v>
                </c:pt>
              </c:numCache>
            </c:numRef>
          </c:val>
        </c:ser>
        <c:ser>
          <c:idx val="1"/>
          <c:order val="1"/>
          <c:tx>
            <c:strRef>
              <c:f>Sheet!$D$63</c:f>
              <c:strCache>
                <c:ptCount val="1"/>
                <c:pt idx="0">
                  <c:v>半分以上の組織が該当する</c:v>
                </c:pt>
              </c:strCache>
            </c:strRef>
          </c:tx>
          <c:spPr>
            <a:solidFill>
              <a:srgbClr val="66FF33"/>
            </a:solidFill>
            <a:ln>
              <a:solidFill>
                <a:schemeClr val="tx1"/>
              </a:solidFill>
            </a:ln>
          </c:spPr>
          <c:cat>
            <c:strRef>
              <c:f>(Sheet!$B$64,Sheet!$B$66)</c:f>
              <c:strCache>
                <c:ptCount val="2"/>
                <c:pt idx="0">
                  <c:v>手引き等あり</c:v>
                </c:pt>
                <c:pt idx="1">
                  <c:v>手引き等なし</c:v>
                </c:pt>
              </c:strCache>
            </c:strRef>
          </c:cat>
          <c:val>
            <c:numRef>
              <c:f>(Sheet!$D$64,Sheet!$D$66)</c:f>
              <c:numCache>
                <c:formatCode>#,##0</c:formatCode>
                <c:ptCount val="2"/>
                <c:pt idx="0">
                  <c:v>8</c:v>
                </c:pt>
                <c:pt idx="1">
                  <c:v>65</c:v>
                </c:pt>
              </c:numCache>
            </c:numRef>
          </c:val>
        </c:ser>
        <c:ser>
          <c:idx val="2"/>
          <c:order val="2"/>
          <c:tx>
            <c:strRef>
              <c:f>Sheet!$E$63</c:f>
              <c:strCache>
                <c:ptCount val="1"/>
                <c:pt idx="0">
                  <c:v>一部の組織が該当する</c:v>
                </c:pt>
              </c:strCache>
            </c:strRef>
          </c:tx>
          <c:spPr>
            <a:solidFill>
              <a:srgbClr val="FFFF00"/>
            </a:solidFill>
            <a:ln>
              <a:solidFill>
                <a:schemeClr val="tx1"/>
              </a:solidFill>
            </a:ln>
          </c:spPr>
          <c:cat>
            <c:strRef>
              <c:f>(Sheet!$B$64,Sheet!$B$66)</c:f>
              <c:strCache>
                <c:ptCount val="2"/>
                <c:pt idx="0">
                  <c:v>手引き等あり</c:v>
                </c:pt>
                <c:pt idx="1">
                  <c:v>手引き等なし</c:v>
                </c:pt>
              </c:strCache>
            </c:strRef>
          </c:cat>
          <c:val>
            <c:numRef>
              <c:f>(Sheet!$E$64,Sheet!$E$66)</c:f>
              <c:numCache>
                <c:formatCode>#,##0</c:formatCode>
                <c:ptCount val="2"/>
                <c:pt idx="0">
                  <c:v>14</c:v>
                </c:pt>
                <c:pt idx="1">
                  <c:v>256</c:v>
                </c:pt>
              </c:numCache>
            </c:numRef>
          </c:val>
        </c:ser>
        <c:ser>
          <c:idx val="3"/>
          <c:order val="3"/>
          <c:tx>
            <c:strRef>
              <c:f>Sheet!$F$63</c:f>
              <c:strCache>
                <c:ptCount val="1"/>
                <c:pt idx="0">
                  <c:v>ごく一部の組織が該当する</c:v>
                </c:pt>
              </c:strCache>
            </c:strRef>
          </c:tx>
          <c:spPr>
            <a:solidFill>
              <a:srgbClr val="FFC000"/>
            </a:solidFill>
            <a:ln>
              <a:solidFill>
                <a:schemeClr val="tx1"/>
              </a:solidFill>
            </a:ln>
          </c:spPr>
          <c:cat>
            <c:strRef>
              <c:f>(Sheet!$B$64,Sheet!$B$66)</c:f>
              <c:strCache>
                <c:ptCount val="2"/>
                <c:pt idx="0">
                  <c:v>手引き等あり</c:v>
                </c:pt>
                <c:pt idx="1">
                  <c:v>手引き等なし</c:v>
                </c:pt>
              </c:strCache>
            </c:strRef>
          </c:cat>
          <c:val>
            <c:numRef>
              <c:f>(Sheet!$F$64,Sheet!$F$66)</c:f>
              <c:numCache>
                <c:formatCode>#,##0</c:formatCode>
                <c:ptCount val="2"/>
                <c:pt idx="0">
                  <c:v>13</c:v>
                </c:pt>
                <c:pt idx="1">
                  <c:v>238</c:v>
                </c:pt>
              </c:numCache>
            </c:numRef>
          </c:val>
        </c:ser>
        <c:ser>
          <c:idx val="4"/>
          <c:order val="4"/>
          <c:tx>
            <c:strRef>
              <c:f>Sheet!$G$63</c:f>
              <c:strCache>
                <c:ptCount val="1"/>
                <c:pt idx="0">
                  <c:v>いずれの組織も該当せず</c:v>
                </c:pt>
              </c:strCache>
            </c:strRef>
          </c:tx>
          <c:spPr>
            <a:solidFill>
              <a:srgbClr val="FF0000"/>
            </a:solidFill>
            <a:ln>
              <a:solidFill>
                <a:schemeClr val="tx1"/>
              </a:solidFill>
            </a:ln>
          </c:spPr>
          <c:cat>
            <c:strRef>
              <c:f>(Sheet!$B$64,Sheet!$B$66)</c:f>
              <c:strCache>
                <c:ptCount val="2"/>
                <c:pt idx="0">
                  <c:v>手引き等あり</c:v>
                </c:pt>
                <c:pt idx="1">
                  <c:v>手引き等なし</c:v>
                </c:pt>
              </c:strCache>
            </c:strRef>
          </c:cat>
          <c:val>
            <c:numRef>
              <c:f>(Sheet!$G$64,Sheet!$G$66)</c:f>
              <c:numCache>
                <c:formatCode>#,##0</c:formatCode>
                <c:ptCount val="2"/>
                <c:pt idx="0">
                  <c:v>4</c:v>
                </c:pt>
                <c:pt idx="1">
                  <c:v>154</c:v>
                </c:pt>
              </c:numCache>
            </c:numRef>
          </c:val>
        </c:ser>
        <c:gapWidth val="60"/>
        <c:overlap val="100"/>
        <c:axId val="38624640"/>
        <c:axId val="38646912"/>
      </c:barChart>
      <c:catAx>
        <c:axId val="38624640"/>
        <c:scaling>
          <c:orientation val="maxMin"/>
        </c:scaling>
        <c:axPos val="l"/>
        <c:numFmt formatCode="#,##0" sourceLinked="1"/>
        <c:tickLblPos val="nextTo"/>
        <c:txPr>
          <a:bodyPr/>
          <a:lstStyle/>
          <a:p>
            <a:pPr>
              <a:defRPr sz="1800"/>
            </a:pPr>
            <a:endParaRPr lang="ja-JP"/>
          </a:p>
        </c:txPr>
        <c:crossAx val="38646912"/>
        <c:crosses val="autoZero"/>
        <c:auto val="1"/>
        <c:lblAlgn val="ctr"/>
        <c:lblOffset val="100"/>
      </c:catAx>
      <c:valAx>
        <c:axId val="38646912"/>
        <c:scaling>
          <c:orientation val="minMax"/>
        </c:scaling>
        <c:axPos val="t"/>
        <c:majorGridlines/>
        <c:numFmt formatCode="0%" sourceLinked="1"/>
        <c:tickLblPos val="nextTo"/>
        <c:txPr>
          <a:bodyPr/>
          <a:lstStyle/>
          <a:p>
            <a:pPr>
              <a:defRPr>
                <a:latin typeface="Century" panose="02040604050505020304" pitchFamily="18" charset="0"/>
              </a:defRPr>
            </a:pPr>
            <a:endParaRPr lang="ja-JP"/>
          </a:p>
        </c:txPr>
        <c:crossAx val="38624640"/>
        <c:crosses val="autoZero"/>
        <c:crossBetween val="between"/>
      </c:valAx>
    </c:plotArea>
    <c:legend>
      <c:legendPos val="r"/>
      <c:layout>
        <c:manualLayout>
          <c:xMode val="edge"/>
          <c:yMode val="edge"/>
          <c:x val="0.14993132490874106"/>
          <c:y val="0.86021731197841067"/>
          <c:w val="0.71114215575980844"/>
          <c:h val="0.12365623859689652"/>
        </c:manualLayout>
      </c:layout>
    </c:legend>
    <c:plotVisOnly val="1"/>
    <c:dispBlanksAs val="gap"/>
  </c:chart>
  <c:spPr>
    <a:ln>
      <a:noFill/>
    </a:ln>
  </c:spPr>
  <c:txPr>
    <a:bodyPr/>
    <a:lstStyle/>
    <a:p>
      <a:pPr>
        <a:defRPr sz="1400"/>
      </a:pPr>
      <a:endParaRPr lang="ja-JP"/>
    </a:p>
  </c:txPr>
  <c:externalData r:id="rId1"/>
</c:chartSpace>
</file>

<file path=ppt/charts/chart31.xml><?xml version="1.0" encoding="utf-8"?>
<c:chartSpace xmlns:c="http://schemas.openxmlformats.org/drawingml/2006/chart" xmlns:a="http://schemas.openxmlformats.org/drawingml/2006/main" xmlns:r="http://schemas.openxmlformats.org/officeDocument/2006/relationships">
  <c:lang val="ja-JP"/>
  <c:chart>
    <c:plotArea>
      <c:layout/>
      <c:barChart>
        <c:barDir val="bar"/>
        <c:grouping val="percentStacked"/>
        <c:ser>
          <c:idx val="0"/>
          <c:order val="0"/>
          <c:tx>
            <c:strRef>
              <c:f>Sheet!$C$863</c:f>
              <c:strCache>
                <c:ptCount val="1"/>
                <c:pt idx="0">
                  <c:v>ほとんどの住民組織が該当</c:v>
                </c:pt>
              </c:strCache>
            </c:strRef>
          </c:tx>
          <c:spPr>
            <a:solidFill>
              <a:srgbClr val="0000FF"/>
            </a:solidFill>
            <a:ln>
              <a:solidFill>
                <a:prstClr val="black"/>
              </a:solidFill>
            </a:ln>
          </c:spPr>
          <c:cat>
            <c:strRef>
              <c:f>(Sheet!$B$864,Sheet!$B$866)</c:f>
              <c:strCache>
                <c:ptCount val="2"/>
                <c:pt idx="0">
                  <c:v>手引き等あり</c:v>
                </c:pt>
                <c:pt idx="1">
                  <c:v>手引き等なし</c:v>
                </c:pt>
              </c:strCache>
            </c:strRef>
          </c:cat>
          <c:val>
            <c:numRef>
              <c:f>(Sheet!$C$864,Sheet!$C$866)</c:f>
              <c:numCache>
                <c:formatCode>#,##0</c:formatCode>
                <c:ptCount val="2"/>
                <c:pt idx="0">
                  <c:v>16</c:v>
                </c:pt>
                <c:pt idx="1">
                  <c:v>87</c:v>
                </c:pt>
              </c:numCache>
            </c:numRef>
          </c:val>
        </c:ser>
        <c:ser>
          <c:idx val="1"/>
          <c:order val="1"/>
          <c:tx>
            <c:strRef>
              <c:f>Sheet!$D$863</c:f>
              <c:strCache>
                <c:ptCount val="1"/>
                <c:pt idx="0">
                  <c:v>半分以上の住民組織が該当</c:v>
                </c:pt>
              </c:strCache>
            </c:strRef>
          </c:tx>
          <c:spPr>
            <a:solidFill>
              <a:srgbClr val="00FF00"/>
            </a:solidFill>
            <a:ln>
              <a:solidFill>
                <a:prstClr val="black"/>
              </a:solidFill>
            </a:ln>
          </c:spPr>
          <c:cat>
            <c:strRef>
              <c:f>(Sheet!$B$864,Sheet!$B$866)</c:f>
              <c:strCache>
                <c:ptCount val="2"/>
                <c:pt idx="0">
                  <c:v>手引き等あり</c:v>
                </c:pt>
                <c:pt idx="1">
                  <c:v>手引き等なし</c:v>
                </c:pt>
              </c:strCache>
            </c:strRef>
          </c:cat>
          <c:val>
            <c:numRef>
              <c:f>(Sheet!$D$864,Sheet!$D$866)</c:f>
              <c:numCache>
                <c:formatCode>#,##0</c:formatCode>
                <c:ptCount val="2"/>
                <c:pt idx="0">
                  <c:v>10</c:v>
                </c:pt>
                <c:pt idx="1">
                  <c:v>91</c:v>
                </c:pt>
              </c:numCache>
            </c:numRef>
          </c:val>
        </c:ser>
        <c:ser>
          <c:idx val="2"/>
          <c:order val="2"/>
          <c:tx>
            <c:strRef>
              <c:f>Sheet!$E$863</c:f>
              <c:strCache>
                <c:ptCount val="1"/>
                <c:pt idx="0">
                  <c:v>一部の組織が該当</c:v>
                </c:pt>
              </c:strCache>
            </c:strRef>
          </c:tx>
          <c:spPr>
            <a:solidFill>
              <a:srgbClr val="FFFF00"/>
            </a:solidFill>
            <a:ln>
              <a:solidFill>
                <a:prstClr val="black"/>
              </a:solidFill>
            </a:ln>
          </c:spPr>
          <c:cat>
            <c:strRef>
              <c:f>(Sheet!$B$864,Sheet!$B$866)</c:f>
              <c:strCache>
                <c:ptCount val="2"/>
                <c:pt idx="0">
                  <c:v>手引き等あり</c:v>
                </c:pt>
                <c:pt idx="1">
                  <c:v>手引き等なし</c:v>
                </c:pt>
              </c:strCache>
            </c:strRef>
          </c:cat>
          <c:val>
            <c:numRef>
              <c:f>(Sheet!$E$864,Sheet!$E$866)</c:f>
              <c:numCache>
                <c:formatCode>#,##0</c:formatCode>
                <c:ptCount val="2"/>
                <c:pt idx="0">
                  <c:v>18</c:v>
                </c:pt>
                <c:pt idx="1">
                  <c:v>257</c:v>
                </c:pt>
              </c:numCache>
            </c:numRef>
          </c:val>
        </c:ser>
        <c:ser>
          <c:idx val="3"/>
          <c:order val="3"/>
          <c:tx>
            <c:strRef>
              <c:f>Sheet!$F$863</c:f>
              <c:strCache>
                <c:ptCount val="1"/>
                <c:pt idx="0">
                  <c:v>ごく一部の組織が該当</c:v>
                </c:pt>
              </c:strCache>
            </c:strRef>
          </c:tx>
          <c:spPr>
            <a:solidFill>
              <a:srgbClr val="FFC000"/>
            </a:solidFill>
            <a:ln>
              <a:solidFill>
                <a:prstClr val="black"/>
              </a:solidFill>
            </a:ln>
          </c:spPr>
          <c:cat>
            <c:strRef>
              <c:f>(Sheet!$B$864,Sheet!$B$866)</c:f>
              <c:strCache>
                <c:ptCount val="2"/>
                <c:pt idx="0">
                  <c:v>手引き等あり</c:v>
                </c:pt>
                <c:pt idx="1">
                  <c:v>手引き等なし</c:v>
                </c:pt>
              </c:strCache>
            </c:strRef>
          </c:cat>
          <c:val>
            <c:numRef>
              <c:f>(Sheet!$F$864,Sheet!$F$866)</c:f>
              <c:numCache>
                <c:formatCode>#,##0</c:formatCode>
                <c:ptCount val="2"/>
                <c:pt idx="0">
                  <c:v>9</c:v>
                </c:pt>
                <c:pt idx="1">
                  <c:v>230</c:v>
                </c:pt>
              </c:numCache>
            </c:numRef>
          </c:val>
        </c:ser>
        <c:ser>
          <c:idx val="4"/>
          <c:order val="4"/>
          <c:tx>
            <c:strRef>
              <c:f>Sheet!$G$863</c:f>
              <c:strCache>
                <c:ptCount val="1"/>
                <c:pt idx="0">
                  <c:v>いずれの組織も該当しない</c:v>
                </c:pt>
              </c:strCache>
            </c:strRef>
          </c:tx>
          <c:spPr>
            <a:solidFill>
              <a:srgbClr val="FF3333"/>
            </a:solidFill>
            <a:ln>
              <a:solidFill>
                <a:prstClr val="black"/>
              </a:solidFill>
            </a:ln>
          </c:spPr>
          <c:cat>
            <c:strRef>
              <c:f>(Sheet!$B$864,Sheet!$B$866)</c:f>
              <c:strCache>
                <c:ptCount val="2"/>
                <c:pt idx="0">
                  <c:v>手引き等あり</c:v>
                </c:pt>
                <c:pt idx="1">
                  <c:v>手引き等なし</c:v>
                </c:pt>
              </c:strCache>
            </c:strRef>
          </c:cat>
          <c:val>
            <c:numRef>
              <c:f>(Sheet!$G$864,Sheet!$G$866)</c:f>
              <c:numCache>
                <c:formatCode>#,##0</c:formatCode>
                <c:ptCount val="2"/>
                <c:pt idx="0">
                  <c:v>1</c:v>
                </c:pt>
                <c:pt idx="1">
                  <c:v>109</c:v>
                </c:pt>
              </c:numCache>
            </c:numRef>
          </c:val>
        </c:ser>
        <c:gapWidth val="60"/>
        <c:overlap val="100"/>
        <c:axId val="38684544"/>
        <c:axId val="38686080"/>
      </c:barChart>
      <c:catAx>
        <c:axId val="38684544"/>
        <c:scaling>
          <c:orientation val="maxMin"/>
        </c:scaling>
        <c:axPos val="l"/>
        <c:tickLblPos val="nextTo"/>
        <c:txPr>
          <a:bodyPr/>
          <a:lstStyle/>
          <a:p>
            <a:pPr>
              <a:defRPr sz="1600"/>
            </a:pPr>
            <a:endParaRPr lang="ja-JP"/>
          </a:p>
        </c:txPr>
        <c:crossAx val="38686080"/>
        <c:crosses val="autoZero"/>
        <c:auto val="1"/>
        <c:lblAlgn val="ctr"/>
        <c:lblOffset val="100"/>
      </c:catAx>
      <c:valAx>
        <c:axId val="38686080"/>
        <c:scaling>
          <c:orientation val="minMax"/>
        </c:scaling>
        <c:axPos val="t"/>
        <c:majorGridlines/>
        <c:numFmt formatCode="0%" sourceLinked="1"/>
        <c:tickLblPos val="nextTo"/>
        <c:txPr>
          <a:bodyPr/>
          <a:lstStyle/>
          <a:p>
            <a:pPr>
              <a:defRPr sz="1400">
                <a:latin typeface="Century" pitchFamily="18" charset="0"/>
              </a:defRPr>
            </a:pPr>
            <a:endParaRPr lang="ja-JP"/>
          </a:p>
        </c:txPr>
        <c:crossAx val="38684544"/>
        <c:crosses val="autoZero"/>
        <c:crossBetween val="between"/>
      </c:valAx>
    </c:plotArea>
    <c:legend>
      <c:legendPos val="b"/>
      <c:layout/>
      <c:txPr>
        <a:bodyPr/>
        <a:lstStyle/>
        <a:p>
          <a:pPr>
            <a:defRPr sz="1400"/>
          </a:pPr>
          <a:endParaRPr lang="ja-JP"/>
        </a:p>
      </c:txPr>
    </c:legend>
    <c:plotVisOnly val="1"/>
    <c:dispBlanksAs val="gap"/>
  </c:chart>
  <c:spPr>
    <a:ln>
      <a:noFill/>
    </a:ln>
  </c:spPr>
  <c:txPr>
    <a:bodyPr/>
    <a:lstStyle/>
    <a:p>
      <a:pPr>
        <a:defRPr sz="1200"/>
      </a:pPr>
      <a:endParaRPr lang="ja-JP"/>
    </a:p>
  </c:txPr>
  <c:externalData r:id="rId1"/>
</c:chartSpace>
</file>

<file path=ppt/charts/chart32.xml><?xml version="1.0" encoding="utf-8"?>
<c:chartSpace xmlns:c="http://schemas.openxmlformats.org/drawingml/2006/chart" xmlns:a="http://schemas.openxmlformats.org/drawingml/2006/main" xmlns:r="http://schemas.openxmlformats.org/officeDocument/2006/relationships">
  <c:lang val="ja-JP"/>
  <c:chart>
    <c:plotArea>
      <c:layout/>
      <c:barChart>
        <c:barDir val="bar"/>
        <c:grouping val="percentStacked"/>
        <c:ser>
          <c:idx val="0"/>
          <c:order val="0"/>
          <c:tx>
            <c:strRef>
              <c:f>Sheet!$C$703</c:f>
              <c:strCache>
                <c:ptCount val="1"/>
                <c:pt idx="0">
                  <c:v>ほとんどの住民組織が該当</c:v>
                </c:pt>
              </c:strCache>
            </c:strRef>
          </c:tx>
          <c:spPr>
            <a:solidFill>
              <a:srgbClr val="0000FF"/>
            </a:solidFill>
            <a:ln>
              <a:solidFill>
                <a:prstClr val="black"/>
              </a:solidFill>
            </a:ln>
          </c:spPr>
          <c:cat>
            <c:strRef>
              <c:f>(Sheet!$B$704,Sheet!$B$706)</c:f>
              <c:strCache>
                <c:ptCount val="2"/>
                <c:pt idx="0">
                  <c:v>研修あり</c:v>
                </c:pt>
                <c:pt idx="1">
                  <c:v>研修なし</c:v>
                </c:pt>
              </c:strCache>
            </c:strRef>
          </c:cat>
          <c:val>
            <c:numRef>
              <c:f>(Sheet!$C$704,Sheet!$C$706)</c:f>
              <c:numCache>
                <c:formatCode>#,##0</c:formatCode>
                <c:ptCount val="2"/>
                <c:pt idx="0">
                  <c:v>56</c:v>
                </c:pt>
                <c:pt idx="1">
                  <c:v>76</c:v>
                </c:pt>
              </c:numCache>
            </c:numRef>
          </c:val>
        </c:ser>
        <c:ser>
          <c:idx val="1"/>
          <c:order val="1"/>
          <c:tx>
            <c:strRef>
              <c:f>Sheet!$D$703</c:f>
              <c:strCache>
                <c:ptCount val="1"/>
                <c:pt idx="0">
                  <c:v>半分以上の住民組織が該当</c:v>
                </c:pt>
              </c:strCache>
            </c:strRef>
          </c:tx>
          <c:spPr>
            <a:solidFill>
              <a:srgbClr val="00FF00"/>
            </a:solidFill>
            <a:ln>
              <a:solidFill>
                <a:prstClr val="black"/>
              </a:solidFill>
            </a:ln>
          </c:spPr>
          <c:cat>
            <c:strRef>
              <c:f>(Sheet!$B$704,Sheet!$B$706)</c:f>
              <c:strCache>
                <c:ptCount val="2"/>
                <c:pt idx="0">
                  <c:v>研修あり</c:v>
                </c:pt>
                <c:pt idx="1">
                  <c:v>研修なし</c:v>
                </c:pt>
              </c:strCache>
            </c:strRef>
          </c:cat>
          <c:val>
            <c:numRef>
              <c:f>(Sheet!$D$704,Sheet!$D$706)</c:f>
              <c:numCache>
                <c:formatCode>#,##0</c:formatCode>
                <c:ptCount val="2"/>
                <c:pt idx="0">
                  <c:v>31</c:v>
                </c:pt>
                <c:pt idx="1">
                  <c:v>43</c:v>
                </c:pt>
              </c:numCache>
            </c:numRef>
          </c:val>
        </c:ser>
        <c:ser>
          <c:idx val="2"/>
          <c:order val="2"/>
          <c:tx>
            <c:strRef>
              <c:f>Sheet!$E$703</c:f>
              <c:strCache>
                <c:ptCount val="1"/>
                <c:pt idx="0">
                  <c:v>一部の組織が該当</c:v>
                </c:pt>
              </c:strCache>
            </c:strRef>
          </c:tx>
          <c:spPr>
            <a:solidFill>
              <a:srgbClr val="FFFF00"/>
            </a:solidFill>
            <a:ln>
              <a:solidFill>
                <a:prstClr val="black"/>
              </a:solidFill>
            </a:ln>
          </c:spPr>
          <c:cat>
            <c:strRef>
              <c:f>(Sheet!$B$704,Sheet!$B$706)</c:f>
              <c:strCache>
                <c:ptCount val="2"/>
                <c:pt idx="0">
                  <c:v>研修あり</c:v>
                </c:pt>
                <c:pt idx="1">
                  <c:v>研修なし</c:v>
                </c:pt>
              </c:strCache>
            </c:strRef>
          </c:cat>
          <c:val>
            <c:numRef>
              <c:f>(Sheet!$E$704,Sheet!$E$706)</c:f>
              <c:numCache>
                <c:formatCode>#,##0</c:formatCode>
                <c:ptCount val="2"/>
                <c:pt idx="0">
                  <c:v>77</c:v>
                </c:pt>
                <c:pt idx="1">
                  <c:v>209</c:v>
                </c:pt>
              </c:numCache>
            </c:numRef>
          </c:val>
        </c:ser>
        <c:ser>
          <c:idx val="3"/>
          <c:order val="3"/>
          <c:tx>
            <c:strRef>
              <c:f>Sheet!$F$703</c:f>
              <c:strCache>
                <c:ptCount val="1"/>
                <c:pt idx="0">
                  <c:v>ごく一部の組織が該当</c:v>
                </c:pt>
              </c:strCache>
            </c:strRef>
          </c:tx>
          <c:spPr>
            <a:solidFill>
              <a:srgbClr val="FFC000"/>
            </a:solidFill>
            <a:ln>
              <a:solidFill>
                <a:prstClr val="black"/>
              </a:solidFill>
            </a:ln>
          </c:spPr>
          <c:cat>
            <c:strRef>
              <c:f>(Sheet!$B$704,Sheet!$B$706)</c:f>
              <c:strCache>
                <c:ptCount val="2"/>
                <c:pt idx="0">
                  <c:v>研修あり</c:v>
                </c:pt>
                <c:pt idx="1">
                  <c:v>研修なし</c:v>
                </c:pt>
              </c:strCache>
            </c:strRef>
          </c:cat>
          <c:val>
            <c:numRef>
              <c:f>(Sheet!$F$704,Sheet!$F$706)</c:f>
              <c:numCache>
                <c:formatCode>#,##0</c:formatCode>
                <c:ptCount val="2"/>
                <c:pt idx="0">
                  <c:v>56</c:v>
                </c:pt>
                <c:pt idx="1">
                  <c:v>179</c:v>
                </c:pt>
              </c:numCache>
            </c:numRef>
          </c:val>
        </c:ser>
        <c:ser>
          <c:idx val="4"/>
          <c:order val="4"/>
          <c:tx>
            <c:strRef>
              <c:f>Sheet!$G$703</c:f>
              <c:strCache>
                <c:ptCount val="1"/>
                <c:pt idx="0">
                  <c:v>いずれの組織も該当しない</c:v>
                </c:pt>
              </c:strCache>
            </c:strRef>
          </c:tx>
          <c:spPr>
            <a:solidFill>
              <a:srgbClr val="FF3333"/>
            </a:solidFill>
            <a:ln>
              <a:solidFill>
                <a:prstClr val="black"/>
              </a:solidFill>
            </a:ln>
          </c:spPr>
          <c:cat>
            <c:strRef>
              <c:f>(Sheet!$B$704,Sheet!$B$706)</c:f>
              <c:strCache>
                <c:ptCount val="2"/>
                <c:pt idx="0">
                  <c:v>研修あり</c:v>
                </c:pt>
                <c:pt idx="1">
                  <c:v>研修なし</c:v>
                </c:pt>
              </c:strCache>
            </c:strRef>
          </c:cat>
          <c:val>
            <c:numRef>
              <c:f>(Sheet!$G$704,Sheet!$G$706)</c:f>
              <c:numCache>
                <c:formatCode>#,##0</c:formatCode>
                <c:ptCount val="2"/>
                <c:pt idx="0">
                  <c:v>15</c:v>
                </c:pt>
                <c:pt idx="1">
                  <c:v>133</c:v>
                </c:pt>
              </c:numCache>
            </c:numRef>
          </c:val>
        </c:ser>
        <c:gapWidth val="60"/>
        <c:overlap val="100"/>
        <c:axId val="38728064"/>
        <c:axId val="38729600"/>
      </c:barChart>
      <c:catAx>
        <c:axId val="38728064"/>
        <c:scaling>
          <c:orientation val="maxMin"/>
        </c:scaling>
        <c:axPos val="l"/>
        <c:tickLblPos val="nextTo"/>
        <c:txPr>
          <a:bodyPr/>
          <a:lstStyle/>
          <a:p>
            <a:pPr>
              <a:defRPr sz="1600"/>
            </a:pPr>
            <a:endParaRPr lang="ja-JP"/>
          </a:p>
        </c:txPr>
        <c:crossAx val="38729600"/>
        <c:crosses val="autoZero"/>
        <c:auto val="1"/>
        <c:lblAlgn val="ctr"/>
        <c:lblOffset val="100"/>
      </c:catAx>
      <c:valAx>
        <c:axId val="38729600"/>
        <c:scaling>
          <c:orientation val="minMax"/>
        </c:scaling>
        <c:axPos val="t"/>
        <c:majorGridlines/>
        <c:numFmt formatCode="0%" sourceLinked="1"/>
        <c:tickLblPos val="nextTo"/>
        <c:txPr>
          <a:bodyPr/>
          <a:lstStyle/>
          <a:p>
            <a:pPr>
              <a:defRPr sz="1400">
                <a:latin typeface="Century" pitchFamily="18" charset="0"/>
                <a:ea typeface="+mn-ea"/>
              </a:defRPr>
            </a:pPr>
            <a:endParaRPr lang="ja-JP"/>
          </a:p>
        </c:txPr>
        <c:crossAx val="38728064"/>
        <c:crosses val="autoZero"/>
        <c:crossBetween val="between"/>
      </c:valAx>
    </c:plotArea>
    <c:legend>
      <c:legendPos val="b"/>
      <c:layout/>
      <c:txPr>
        <a:bodyPr/>
        <a:lstStyle/>
        <a:p>
          <a:pPr>
            <a:defRPr sz="1400"/>
          </a:pPr>
          <a:endParaRPr lang="ja-JP"/>
        </a:p>
      </c:txPr>
    </c:legend>
    <c:plotVisOnly val="1"/>
    <c:dispBlanksAs val="gap"/>
  </c:chart>
  <c:spPr>
    <a:ln>
      <a:noFill/>
    </a:ln>
  </c:spPr>
  <c:txPr>
    <a:bodyPr/>
    <a:lstStyle/>
    <a:p>
      <a:pPr>
        <a:defRPr sz="1200"/>
      </a:pPr>
      <a:endParaRPr lang="ja-JP"/>
    </a:p>
  </c:txPr>
  <c:externalData r:id="rId1"/>
</c:chartSpace>
</file>

<file path=ppt/charts/chart33.xml><?xml version="1.0" encoding="utf-8"?>
<c:chartSpace xmlns:c="http://schemas.openxmlformats.org/drawingml/2006/chart" xmlns:a="http://schemas.openxmlformats.org/drawingml/2006/main" xmlns:r="http://schemas.openxmlformats.org/officeDocument/2006/relationships">
  <c:lang val="ja-JP"/>
  <c:chart>
    <c:plotArea>
      <c:layout/>
      <c:barChart>
        <c:barDir val="bar"/>
        <c:grouping val="percentStacked"/>
        <c:ser>
          <c:idx val="0"/>
          <c:order val="0"/>
          <c:tx>
            <c:strRef>
              <c:f>Sheet!$C$713</c:f>
              <c:strCache>
                <c:ptCount val="1"/>
                <c:pt idx="0">
                  <c:v>ほとんどの住民組織が該当</c:v>
                </c:pt>
              </c:strCache>
            </c:strRef>
          </c:tx>
          <c:spPr>
            <a:solidFill>
              <a:srgbClr val="0000FF"/>
            </a:solidFill>
            <a:ln>
              <a:solidFill>
                <a:prstClr val="black"/>
              </a:solidFill>
            </a:ln>
          </c:spPr>
          <c:cat>
            <c:strRef>
              <c:f>(Sheet!$B$714,Sheet!$B$716)</c:f>
              <c:strCache>
                <c:ptCount val="2"/>
                <c:pt idx="0">
                  <c:v>研修あり</c:v>
                </c:pt>
                <c:pt idx="1">
                  <c:v>研修なし</c:v>
                </c:pt>
              </c:strCache>
            </c:strRef>
          </c:cat>
          <c:val>
            <c:numRef>
              <c:f>(Sheet!$C$714,Sheet!$C$716)</c:f>
              <c:numCache>
                <c:formatCode>#,##0</c:formatCode>
                <c:ptCount val="2"/>
                <c:pt idx="0">
                  <c:v>37</c:v>
                </c:pt>
                <c:pt idx="1">
                  <c:v>68</c:v>
                </c:pt>
              </c:numCache>
            </c:numRef>
          </c:val>
        </c:ser>
        <c:ser>
          <c:idx val="1"/>
          <c:order val="1"/>
          <c:tx>
            <c:strRef>
              <c:f>Sheet!$D$713</c:f>
              <c:strCache>
                <c:ptCount val="1"/>
                <c:pt idx="0">
                  <c:v>半分以上の住民組織が該当</c:v>
                </c:pt>
              </c:strCache>
            </c:strRef>
          </c:tx>
          <c:spPr>
            <a:solidFill>
              <a:srgbClr val="00FF00"/>
            </a:solidFill>
            <a:ln>
              <a:solidFill>
                <a:prstClr val="black"/>
              </a:solidFill>
            </a:ln>
          </c:spPr>
          <c:cat>
            <c:strRef>
              <c:f>(Sheet!$B$714,Sheet!$B$716)</c:f>
              <c:strCache>
                <c:ptCount val="2"/>
                <c:pt idx="0">
                  <c:v>研修あり</c:v>
                </c:pt>
                <c:pt idx="1">
                  <c:v>研修なし</c:v>
                </c:pt>
              </c:strCache>
            </c:strRef>
          </c:cat>
          <c:val>
            <c:numRef>
              <c:f>(Sheet!$D$714,Sheet!$D$716)</c:f>
              <c:numCache>
                <c:formatCode>#,##0</c:formatCode>
                <c:ptCount val="2"/>
                <c:pt idx="0">
                  <c:v>43</c:v>
                </c:pt>
                <c:pt idx="1">
                  <c:v>57</c:v>
                </c:pt>
              </c:numCache>
            </c:numRef>
          </c:val>
        </c:ser>
        <c:ser>
          <c:idx val="2"/>
          <c:order val="2"/>
          <c:tx>
            <c:strRef>
              <c:f>Sheet!$E$713</c:f>
              <c:strCache>
                <c:ptCount val="1"/>
                <c:pt idx="0">
                  <c:v>一部の組織が該当</c:v>
                </c:pt>
              </c:strCache>
            </c:strRef>
          </c:tx>
          <c:spPr>
            <a:solidFill>
              <a:srgbClr val="FFFF00"/>
            </a:solidFill>
            <a:ln>
              <a:solidFill>
                <a:prstClr val="black"/>
              </a:solidFill>
            </a:ln>
          </c:spPr>
          <c:cat>
            <c:strRef>
              <c:f>(Sheet!$B$714,Sheet!$B$716)</c:f>
              <c:strCache>
                <c:ptCount val="2"/>
                <c:pt idx="0">
                  <c:v>研修あり</c:v>
                </c:pt>
                <c:pt idx="1">
                  <c:v>研修なし</c:v>
                </c:pt>
              </c:strCache>
            </c:strRef>
          </c:cat>
          <c:val>
            <c:numRef>
              <c:f>(Sheet!$E$714,Sheet!$E$716)</c:f>
              <c:numCache>
                <c:formatCode>#,##0</c:formatCode>
                <c:ptCount val="2"/>
                <c:pt idx="0">
                  <c:v>90</c:v>
                </c:pt>
                <c:pt idx="1">
                  <c:v>199</c:v>
                </c:pt>
              </c:numCache>
            </c:numRef>
          </c:val>
        </c:ser>
        <c:ser>
          <c:idx val="3"/>
          <c:order val="3"/>
          <c:tx>
            <c:strRef>
              <c:f>Sheet!$F$713</c:f>
              <c:strCache>
                <c:ptCount val="1"/>
                <c:pt idx="0">
                  <c:v>ごく一部の組織が該当</c:v>
                </c:pt>
              </c:strCache>
            </c:strRef>
          </c:tx>
          <c:spPr>
            <a:solidFill>
              <a:srgbClr val="FFC000"/>
            </a:solidFill>
            <a:ln>
              <a:solidFill>
                <a:prstClr val="black"/>
              </a:solidFill>
            </a:ln>
          </c:spPr>
          <c:cat>
            <c:strRef>
              <c:f>(Sheet!$B$714,Sheet!$B$716)</c:f>
              <c:strCache>
                <c:ptCount val="2"/>
                <c:pt idx="0">
                  <c:v>研修あり</c:v>
                </c:pt>
                <c:pt idx="1">
                  <c:v>研修なし</c:v>
                </c:pt>
              </c:strCache>
            </c:strRef>
          </c:cat>
          <c:val>
            <c:numRef>
              <c:f>(Sheet!$F$714,Sheet!$F$716)</c:f>
              <c:numCache>
                <c:formatCode>#,##0</c:formatCode>
                <c:ptCount val="2"/>
                <c:pt idx="0">
                  <c:v>50</c:v>
                </c:pt>
                <c:pt idx="1">
                  <c:v>197</c:v>
                </c:pt>
              </c:numCache>
            </c:numRef>
          </c:val>
        </c:ser>
        <c:ser>
          <c:idx val="4"/>
          <c:order val="4"/>
          <c:tx>
            <c:strRef>
              <c:f>Sheet!$G$713</c:f>
              <c:strCache>
                <c:ptCount val="1"/>
                <c:pt idx="0">
                  <c:v>いずれの組織も該当しない</c:v>
                </c:pt>
              </c:strCache>
            </c:strRef>
          </c:tx>
          <c:spPr>
            <a:solidFill>
              <a:srgbClr val="FF3333"/>
            </a:solidFill>
            <a:ln>
              <a:solidFill>
                <a:prstClr val="black"/>
              </a:solidFill>
            </a:ln>
          </c:spPr>
          <c:cat>
            <c:strRef>
              <c:f>(Sheet!$B$714,Sheet!$B$716)</c:f>
              <c:strCache>
                <c:ptCount val="2"/>
                <c:pt idx="0">
                  <c:v>研修あり</c:v>
                </c:pt>
                <c:pt idx="1">
                  <c:v>研修なし</c:v>
                </c:pt>
              </c:strCache>
            </c:strRef>
          </c:cat>
          <c:val>
            <c:numRef>
              <c:f>(Sheet!$G$714,Sheet!$G$716)</c:f>
              <c:numCache>
                <c:formatCode>#,##0</c:formatCode>
                <c:ptCount val="2"/>
                <c:pt idx="0">
                  <c:v>12</c:v>
                </c:pt>
                <c:pt idx="1">
                  <c:v>97</c:v>
                </c:pt>
              </c:numCache>
            </c:numRef>
          </c:val>
        </c:ser>
        <c:gapWidth val="60"/>
        <c:overlap val="100"/>
        <c:axId val="38963840"/>
        <c:axId val="38969728"/>
      </c:barChart>
      <c:catAx>
        <c:axId val="38963840"/>
        <c:scaling>
          <c:orientation val="maxMin"/>
        </c:scaling>
        <c:axPos val="l"/>
        <c:tickLblPos val="nextTo"/>
        <c:txPr>
          <a:bodyPr/>
          <a:lstStyle/>
          <a:p>
            <a:pPr>
              <a:defRPr sz="1600"/>
            </a:pPr>
            <a:endParaRPr lang="ja-JP"/>
          </a:p>
        </c:txPr>
        <c:crossAx val="38969728"/>
        <c:crosses val="autoZero"/>
        <c:auto val="1"/>
        <c:lblAlgn val="ctr"/>
        <c:lblOffset val="100"/>
      </c:catAx>
      <c:valAx>
        <c:axId val="38969728"/>
        <c:scaling>
          <c:orientation val="minMax"/>
        </c:scaling>
        <c:axPos val="t"/>
        <c:majorGridlines/>
        <c:numFmt formatCode="0%" sourceLinked="1"/>
        <c:tickLblPos val="nextTo"/>
        <c:txPr>
          <a:bodyPr/>
          <a:lstStyle/>
          <a:p>
            <a:pPr>
              <a:defRPr sz="1400">
                <a:solidFill>
                  <a:schemeClr val="tx1"/>
                </a:solidFill>
                <a:latin typeface="Century" pitchFamily="18" charset="0"/>
              </a:defRPr>
            </a:pPr>
            <a:endParaRPr lang="ja-JP"/>
          </a:p>
        </c:txPr>
        <c:crossAx val="38963840"/>
        <c:crosses val="autoZero"/>
        <c:crossBetween val="between"/>
      </c:valAx>
    </c:plotArea>
    <c:legend>
      <c:legendPos val="b"/>
      <c:layout/>
      <c:txPr>
        <a:bodyPr/>
        <a:lstStyle/>
        <a:p>
          <a:pPr>
            <a:defRPr sz="1400"/>
          </a:pPr>
          <a:endParaRPr lang="ja-JP"/>
        </a:p>
      </c:txPr>
    </c:legend>
    <c:plotVisOnly val="1"/>
    <c:dispBlanksAs val="gap"/>
  </c:chart>
  <c:spPr>
    <a:ln>
      <a:noFill/>
    </a:ln>
  </c:spPr>
  <c:txPr>
    <a:bodyPr/>
    <a:lstStyle/>
    <a:p>
      <a:pPr>
        <a:defRPr sz="1200"/>
      </a:pPr>
      <a:endParaRPr lang="ja-JP"/>
    </a:p>
  </c:txPr>
  <c:externalData r:id="rId1"/>
</c:chartSpace>
</file>

<file path=ppt/charts/chart34.xml><?xml version="1.0" encoding="utf-8"?>
<c:chartSpace xmlns:c="http://schemas.openxmlformats.org/drawingml/2006/chart" xmlns:a="http://schemas.openxmlformats.org/drawingml/2006/main" xmlns:r="http://schemas.openxmlformats.org/officeDocument/2006/relationships">
  <c:lang val="ja-JP"/>
  <c:chart>
    <c:plotArea>
      <c:layout/>
      <c:barChart>
        <c:barDir val="bar"/>
        <c:grouping val="percentStacked"/>
        <c:ser>
          <c:idx val="0"/>
          <c:order val="0"/>
          <c:tx>
            <c:strRef>
              <c:f>Sheet!$C$723</c:f>
              <c:strCache>
                <c:ptCount val="1"/>
                <c:pt idx="0">
                  <c:v>ほとんどの住民組織が該当</c:v>
                </c:pt>
              </c:strCache>
            </c:strRef>
          </c:tx>
          <c:spPr>
            <a:solidFill>
              <a:srgbClr val="0000FF"/>
            </a:solidFill>
            <a:ln>
              <a:solidFill>
                <a:prstClr val="black"/>
              </a:solidFill>
            </a:ln>
          </c:spPr>
          <c:cat>
            <c:strRef>
              <c:f>(Sheet!$B$724,Sheet!$B$726)</c:f>
              <c:strCache>
                <c:ptCount val="2"/>
                <c:pt idx="0">
                  <c:v>研修あり</c:v>
                </c:pt>
                <c:pt idx="1">
                  <c:v>研修なし</c:v>
                </c:pt>
              </c:strCache>
            </c:strRef>
          </c:cat>
          <c:val>
            <c:numRef>
              <c:f>(Sheet!$C$724,Sheet!$C$726)</c:f>
              <c:numCache>
                <c:formatCode>#,##0</c:formatCode>
                <c:ptCount val="2"/>
                <c:pt idx="0">
                  <c:v>61</c:v>
                </c:pt>
                <c:pt idx="1">
                  <c:v>108</c:v>
                </c:pt>
              </c:numCache>
            </c:numRef>
          </c:val>
        </c:ser>
        <c:ser>
          <c:idx val="1"/>
          <c:order val="1"/>
          <c:tx>
            <c:strRef>
              <c:f>Sheet!$D$723</c:f>
              <c:strCache>
                <c:ptCount val="1"/>
                <c:pt idx="0">
                  <c:v>半分以上の住民組織が該当</c:v>
                </c:pt>
              </c:strCache>
            </c:strRef>
          </c:tx>
          <c:spPr>
            <a:solidFill>
              <a:srgbClr val="00FF00"/>
            </a:solidFill>
            <a:ln>
              <a:solidFill>
                <a:prstClr val="black"/>
              </a:solidFill>
            </a:ln>
          </c:spPr>
          <c:cat>
            <c:strRef>
              <c:f>(Sheet!$B$724,Sheet!$B$726)</c:f>
              <c:strCache>
                <c:ptCount val="2"/>
                <c:pt idx="0">
                  <c:v>研修あり</c:v>
                </c:pt>
                <c:pt idx="1">
                  <c:v>研修なし</c:v>
                </c:pt>
              </c:strCache>
            </c:strRef>
          </c:cat>
          <c:val>
            <c:numRef>
              <c:f>(Sheet!$D$724,Sheet!$D$726)</c:f>
              <c:numCache>
                <c:formatCode>#,##0</c:formatCode>
                <c:ptCount val="2"/>
                <c:pt idx="0">
                  <c:v>32</c:v>
                </c:pt>
                <c:pt idx="1">
                  <c:v>55</c:v>
                </c:pt>
              </c:numCache>
            </c:numRef>
          </c:val>
        </c:ser>
        <c:ser>
          <c:idx val="2"/>
          <c:order val="2"/>
          <c:tx>
            <c:strRef>
              <c:f>Sheet!$E$723</c:f>
              <c:strCache>
                <c:ptCount val="1"/>
                <c:pt idx="0">
                  <c:v>一部の組織が該当</c:v>
                </c:pt>
              </c:strCache>
            </c:strRef>
          </c:tx>
          <c:spPr>
            <a:solidFill>
              <a:srgbClr val="FFFF00"/>
            </a:solidFill>
            <a:ln>
              <a:solidFill>
                <a:prstClr val="black"/>
              </a:solidFill>
            </a:ln>
          </c:spPr>
          <c:cat>
            <c:strRef>
              <c:f>(Sheet!$B$724,Sheet!$B$726)</c:f>
              <c:strCache>
                <c:ptCount val="2"/>
                <c:pt idx="0">
                  <c:v>研修あり</c:v>
                </c:pt>
                <c:pt idx="1">
                  <c:v>研修なし</c:v>
                </c:pt>
              </c:strCache>
            </c:strRef>
          </c:cat>
          <c:val>
            <c:numRef>
              <c:f>(Sheet!$E$724,Sheet!$E$726)</c:f>
              <c:numCache>
                <c:formatCode>#,##0</c:formatCode>
                <c:ptCount val="2"/>
                <c:pt idx="0">
                  <c:v>76</c:v>
                </c:pt>
                <c:pt idx="1">
                  <c:v>198</c:v>
                </c:pt>
              </c:numCache>
            </c:numRef>
          </c:val>
        </c:ser>
        <c:ser>
          <c:idx val="3"/>
          <c:order val="3"/>
          <c:tx>
            <c:strRef>
              <c:f>Sheet!$F$723</c:f>
              <c:strCache>
                <c:ptCount val="1"/>
                <c:pt idx="0">
                  <c:v>ごく一部の組織が該当</c:v>
                </c:pt>
              </c:strCache>
            </c:strRef>
          </c:tx>
          <c:spPr>
            <a:solidFill>
              <a:srgbClr val="FFC000"/>
            </a:solidFill>
            <a:ln>
              <a:solidFill>
                <a:prstClr val="black"/>
              </a:solidFill>
            </a:ln>
          </c:spPr>
          <c:cat>
            <c:strRef>
              <c:f>(Sheet!$B$724,Sheet!$B$726)</c:f>
              <c:strCache>
                <c:ptCount val="2"/>
                <c:pt idx="0">
                  <c:v>研修あり</c:v>
                </c:pt>
                <c:pt idx="1">
                  <c:v>研修なし</c:v>
                </c:pt>
              </c:strCache>
            </c:strRef>
          </c:cat>
          <c:val>
            <c:numRef>
              <c:f>(Sheet!$F$724,Sheet!$F$726)</c:f>
              <c:numCache>
                <c:formatCode>#,##0</c:formatCode>
                <c:ptCount val="2"/>
                <c:pt idx="0">
                  <c:v>43</c:v>
                </c:pt>
                <c:pt idx="1">
                  <c:v>153</c:v>
                </c:pt>
              </c:numCache>
            </c:numRef>
          </c:val>
        </c:ser>
        <c:ser>
          <c:idx val="4"/>
          <c:order val="4"/>
          <c:tx>
            <c:strRef>
              <c:f>Sheet!$G$723</c:f>
              <c:strCache>
                <c:ptCount val="1"/>
                <c:pt idx="0">
                  <c:v>いずれの組織も該当しない</c:v>
                </c:pt>
              </c:strCache>
            </c:strRef>
          </c:tx>
          <c:spPr>
            <a:solidFill>
              <a:srgbClr val="FF3333"/>
            </a:solidFill>
            <a:ln>
              <a:solidFill>
                <a:prstClr val="black"/>
              </a:solidFill>
            </a:ln>
          </c:spPr>
          <c:cat>
            <c:strRef>
              <c:f>(Sheet!$B$724,Sheet!$B$726)</c:f>
              <c:strCache>
                <c:ptCount val="2"/>
                <c:pt idx="0">
                  <c:v>研修あり</c:v>
                </c:pt>
                <c:pt idx="1">
                  <c:v>研修なし</c:v>
                </c:pt>
              </c:strCache>
            </c:strRef>
          </c:cat>
          <c:val>
            <c:numRef>
              <c:f>(Sheet!$G$724,Sheet!$G$726)</c:f>
              <c:numCache>
                <c:formatCode>#,##0</c:formatCode>
                <c:ptCount val="2"/>
                <c:pt idx="0">
                  <c:v>23</c:v>
                </c:pt>
                <c:pt idx="1">
                  <c:v>120</c:v>
                </c:pt>
              </c:numCache>
            </c:numRef>
          </c:val>
        </c:ser>
        <c:gapWidth val="60"/>
        <c:overlap val="100"/>
        <c:axId val="39003264"/>
        <c:axId val="39004800"/>
      </c:barChart>
      <c:catAx>
        <c:axId val="39003264"/>
        <c:scaling>
          <c:orientation val="maxMin"/>
        </c:scaling>
        <c:axPos val="l"/>
        <c:tickLblPos val="nextTo"/>
        <c:txPr>
          <a:bodyPr/>
          <a:lstStyle/>
          <a:p>
            <a:pPr>
              <a:defRPr sz="1600"/>
            </a:pPr>
            <a:endParaRPr lang="ja-JP"/>
          </a:p>
        </c:txPr>
        <c:crossAx val="39004800"/>
        <c:crosses val="autoZero"/>
        <c:auto val="1"/>
        <c:lblAlgn val="ctr"/>
        <c:lblOffset val="100"/>
      </c:catAx>
      <c:valAx>
        <c:axId val="39004800"/>
        <c:scaling>
          <c:orientation val="minMax"/>
        </c:scaling>
        <c:axPos val="t"/>
        <c:majorGridlines/>
        <c:numFmt formatCode="0%" sourceLinked="1"/>
        <c:tickLblPos val="nextTo"/>
        <c:txPr>
          <a:bodyPr/>
          <a:lstStyle/>
          <a:p>
            <a:pPr>
              <a:defRPr sz="1400">
                <a:latin typeface="Century" pitchFamily="18" charset="0"/>
              </a:defRPr>
            </a:pPr>
            <a:endParaRPr lang="ja-JP"/>
          </a:p>
        </c:txPr>
        <c:crossAx val="39003264"/>
        <c:crosses val="autoZero"/>
        <c:crossBetween val="between"/>
      </c:valAx>
    </c:plotArea>
    <c:legend>
      <c:legendPos val="b"/>
      <c:layout/>
      <c:txPr>
        <a:bodyPr/>
        <a:lstStyle/>
        <a:p>
          <a:pPr>
            <a:defRPr sz="1400"/>
          </a:pPr>
          <a:endParaRPr lang="ja-JP"/>
        </a:p>
      </c:txPr>
    </c:legend>
    <c:plotVisOnly val="1"/>
    <c:dispBlanksAs val="gap"/>
  </c:chart>
  <c:spPr>
    <a:ln>
      <a:noFill/>
    </a:ln>
  </c:spPr>
  <c:txPr>
    <a:bodyPr/>
    <a:lstStyle/>
    <a:p>
      <a:pPr>
        <a:defRPr sz="1200"/>
      </a:pPr>
      <a:endParaRPr lang="ja-JP"/>
    </a:p>
  </c:txPr>
  <c:externalData r:id="rId1"/>
</c:chartSpace>
</file>

<file path=ppt/charts/chart35.xml><?xml version="1.0" encoding="utf-8"?>
<c:chartSpace xmlns:c="http://schemas.openxmlformats.org/drawingml/2006/chart" xmlns:a="http://schemas.openxmlformats.org/drawingml/2006/main" xmlns:r="http://schemas.openxmlformats.org/officeDocument/2006/relationships">
  <c:date1904 val="1"/>
  <c:lang val="ja-JP"/>
  <c:chart>
    <c:plotArea>
      <c:layout/>
      <c:barChart>
        <c:barDir val="bar"/>
        <c:grouping val="percentStacked"/>
        <c:ser>
          <c:idx val="0"/>
          <c:order val="0"/>
          <c:tx>
            <c:strRef>
              <c:f>Sheet!$C$633</c:f>
              <c:strCache>
                <c:ptCount val="1"/>
                <c:pt idx="0">
                  <c:v>ほとんどの住民組織が該当</c:v>
                </c:pt>
              </c:strCache>
            </c:strRef>
          </c:tx>
          <c:spPr>
            <a:solidFill>
              <a:srgbClr val="0000FF"/>
            </a:solidFill>
            <a:ln>
              <a:solidFill>
                <a:prstClr val="black"/>
              </a:solidFill>
            </a:ln>
          </c:spPr>
          <c:cat>
            <c:strRef>
              <c:f>(Sheet!$B$634,Sheet!$B$636,Sheet!$B$638,Sheet!$B$640)</c:f>
              <c:strCache>
                <c:ptCount val="4"/>
                <c:pt idx="0">
                  <c:v>３円未満／人</c:v>
                </c:pt>
                <c:pt idx="1">
                  <c:v>３～９円／人</c:v>
                </c:pt>
                <c:pt idx="2">
                  <c:v>10～29円／人</c:v>
                </c:pt>
                <c:pt idx="3">
                  <c:v>30円以上／人</c:v>
                </c:pt>
              </c:strCache>
            </c:strRef>
          </c:cat>
          <c:val>
            <c:numRef>
              <c:f>(Sheet!$C$634,Sheet!$C$636,Sheet!$C$638,Sheet!$C$640)</c:f>
              <c:numCache>
                <c:formatCode>#,##0</c:formatCode>
                <c:ptCount val="4"/>
                <c:pt idx="0">
                  <c:v>17</c:v>
                </c:pt>
                <c:pt idx="1">
                  <c:v>25</c:v>
                </c:pt>
                <c:pt idx="2">
                  <c:v>40</c:v>
                </c:pt>
                <c:pt idx="3">
                  <c:v>34</c:v>
                </c:pt>
              </c:numCache>
            </c:numRef>
          </c:val>
        </c:ser>
        <c:ser>
          <c:idx val="1"/>
          <c:order val="1"/>
          <c:tx>
            <c:strRef>
              <c:f>Sheet!$D$633</c:f>
              <c:strCache>
                <c:ptCount val="1"/>
                <c:pt idx="0">
                  <c:v>半分以上の住民組織が該当</c:v>
                </c:pt>
              </c:strCache>
            </c:strRef>
          </c:tx>
          <c:spPr>
            <a:solidFill>
              <a:srgbClr val="00FF00"/>
            </a:solidFill>
            <a:ln>
              <a:solidFill>
                <a:prstClr val="black"/>
              </a:solidFill>
            </a:ln>
          </c:spPr>
          <c:cat>
            <c:strRef>
              <c:f>(Sheet!$B$634,Sheet!$B$636,Sheet!$B$638,Sheet!$B$640)</c:f>
              <c:strCache>
                <c:ptCount val="4"/>
                <c:pt idx="0">
                  <c:v>３円未満／人</c:v>
                </c:pt>
                <c:pt idx="1">
                  <c:v>３～９円／人</c:v>
                </c:pt>
                <c:pt idx="2">
                  <c:v>10～29円／人</c:v>
                </c:pt>
                <c:pt idx="3">
                  <c:v>30円以上／人</c:v>
                </c:pt>
              </c:strCache>
            </c:strRef>
          </c:cat>
          <c:val>
            <c:numRef>
              <c:f>(Sheet!$D$634,Sheet!$D$636,Sheet!$D$638,Sheet!$D$640)</c:f>
              <c:numCache>
                <c:formatCode>#,##0</c:formatCode>
                <c:ptCount val="4"/>
                <c:pt idx="0">
                  <c:v>16</c:v>
                </c:pt>
                <c:pt idx="1">
                  <c:v>11</c:v>
                </c:pt>
                <c:pt idx="2">
                  <c:v>18</c:v>
                </c:pt>
                <c:pt idx="3">
                  <c:v>18</c:v>
                </c:pt>
              </c:numCache>
            </c:numRef>
          </c:val>
        </c:ser>
        <c:ser>
          <c:idx val="2"/>
          <c:order val="2"/>
          <c:tx>
            <c:strRef>
              <c:f>Sheet!$E$633</c:f>
              <c:strCache>
                <c:ptCount val="1"/>
                <c:pt idx="0">
                  <c:v>一部の組織が該当</c:v>
                </c:pt>
              </c:strCache>
            </c:strRef>
          </c:tx>
          <c:spPr>
            <a:solidFill>
              <a:srgbClr val="FFFF00"/>
            </a:solidFill>
            <a:ln>
              <a:solidFill>
                <a:prstClr val="black"/>
              </a:solidFill>
            </a:ln>
          </c:spPr>
          <c:cat>
            <c:strRef>
              <c:f>(Sheet!$B$634,Sheet!$B$636,Sheet!$B$638,Sheet!$B$640)</c:f>
              <c:strCache>
                <c:ptCount val="4"/>
                <c:pt idx="0">
                  <c:v>３円未満／人</c:v>
                </c:pt>
                <c:pt idx="1">
                  <c:v>３～９円／人</c:v>
                </c:pt>
                <c:pt idx="2">
                  <c:v>10～29円／人</c:v>
                </c:pt>
                <c:pt idx="3">
                  <c:v>30円以上／人</c:v>
                </c:pt>
              </c:strCache>
            </c:strRef>
          </c:cat>
          <c:val>
            <c:numRef>
              <c:f>(Sheet!$E$634,Sheet!$E$636,Sheet!$E$638,Sheet!$E$640)</c:f>
              <c:numCache>
                <c:formatCode>#,##0</c:formatCode>
                <c:ptCount val="4"/>
                <c:pt idx="0">
                  <c:v>54</c:v>
                </c:pt>
                <c:pt idx="1">
                  <c:v>61</c:v>
                </c:pt>
                <c:pt idx="2">
                  <c:v>63</c:v>
                </c:pt>
                <c:pt idx="3">
                  <c:v>71</c:v>
                </c:pt>
              </c:numCache>
            </c:numRef>
          </c:val>
        </c:ser>
        <c:ser>
          <c:idx val="3"/>
          <c:order val="3"/>
          <c:tx>
            <c:strRef>
              <c:f>Sheet!$F$633</c:f>
              <c:strCache>
                <c:ptCount val="1"/>
                <c:pt idx="0">
                  <c:v>ごく一部の組織が該当</c:v>
                </c:pt>
              </c:strCache>
            </c:strRef>
          </c:tx>
          <c:spPr>
            <a:solidFill>
              <a:srgbClr val="FFC000"/>
            </a:solidFill>
            <a:ln>
              <a:solidFill>
                <a:prstClr val="black"/>
              </a:solidFill>
            </a:ln>
          </c:spPr>
          <c:cat>
            <c:strRef>
              <c:f>(Sheet!$B$634,Sheet!$B$636,Sheet!$B$638,Sheet!$B$640)</c:f>
              <c:strCache>
                <c:ptCount val="4"/>
                <c:pt idx="0">
                  <c:v>３円未満／人</c:v>
                </c:pt>
                <c:pt idx="1">
                  <c:v>３～９円／人</c:v>
                </c:pt>
                <c:pt idx="2">
                  <c:v>10～29円／人</c:v>
                </c:pt>
                <c:pt idx="3">
                  <c:v>30円以上／人</c:v>
                </c:pt>
              </c:strCache>
            </c:strRef>
          </c:cat>
          <c:val>
            <c:numRef>
              <c:f>(Sheet!$F$634,Sheet!$F$636,Sheet!$F$638,Sheet!$F$640)</c:f>
              <c:numCache>
                <c:formatCode>#,##0</c:formatCode>
                <c:ptCount val="4"/>
                <c:pt idx="0">
                  <c:v>54</c:v>
                </c:pt>
                <c:pt idx="1">
                  <c:v>48</c:v>
                </c:pt>
                <c:pt idx="2">
                  <c:v>47</c:v>
                </c:pt>
                <c:pt idx="3">
                  <c:v>63</c:v>
                </c:pt>
              </c:numCache>
            </c:numRef>
          </c:val>
        </c:ser>
        <c:ser>
          <c:idx val="4"/>
          <c:order val="4"/>
          <c:tx>
            <c:strRef>
              <c:f>Sheet!$G$633</c:f>
              <c:strCache>
                <c:ptCount val="1"/>
                <c:pt idx="0">
                  <c:v>いずれの組織も該当しない</c:v>
                </c:pt>
              </c:strCache>
            </c:strRef>
          </c:tx>
          <c:spPr>
            <a:solidFill>
              <a:srgbClr val="FF3333"/>
            </a:solidFill>
            <a:ln>
              <a:solidFill>
                <a:prstClr val="black"/>
              </a:solidFill>
            </a:ln>
          </c:spPr>
          <c:cat>
            <c:strRef>
              <c:f>(Sheet!$B$634,Sheet!$B$636,Sheet!$B$638,Sheet!$B$640)</c:f>
              <c:strCache>
                <c:ptCount val="4"/>
                <c:pt idx="0">
                  <c:v>３円未満／人</c:v>
                </c:pt>
                <c:pt idx="1">
                  <c:v>３～９円／人</c:v>
                </c:pt>
                <c:pt idx="2">
                  <c:v>10～29円／人</c:v>
                </c:pt>
                <c:pt idx="3">
                  <c:v>30円以上／人</c:v>
                </c:pt>
              </c:strCache>
            </c:strRef>
          </c:cat>
          <c:val>
            <c:numRef>
              <c:f>(Sheet!$G$634,Sheet!$G$636,Sheet!$G$638,Sheet!$G$640)</c:f>
              <c:numCache>
                <c:formatCode>#,##0</c:formatCode>
                <c:ptCount val="4"/>
                <c:pt idx="0">
                  <c:v>50</c:v>
                </c:pt>
                <c:pt idx="1">
                  <c:v>28</c:v>
                </c:pt>
                <c:pt idx="2">
                  <c:v>27</c:v>
                </c:pt>
                <c:pt idx="3">
                  <c:v>20</c:v>
                </c:pt>
              </c:numCache>
            </c:numRef>
          </c:val>
        </c:ser>
        <c:gapWidth val="60"/>
        <c:overlap val="100"/>
        <c:axId val="39034240"/>
        <c:axId val="39064704"/>
      </c:barChart>
      <c:catAx>
        <c:axId val="39034240"/>
        <c:scaling>
          <c:orientation val="maxMin"/>
        </c:scaling>
        <c:axPos val="l"/>
        <c:tickLblPos val="nextTo"/>
        <c:txPr>
          <a:bodyPr/>
          <a:lstStyle/>
          <a:p>
            <a:pPr>
              <a:defRPr sz="1600"/>
            </a:pPr>
            <a:endParaRPr lang="ja-JP"/>
          </a:p>
        </c:txPr>
        <c:crossAx val="39064704"/>
        <c:crosses val="autoZero"/>
        <c:auto val="1"/>
        <c:lblAlgn val="ctr"/>
        <c:lblOffset val="100"/>
      </c:catAx>
      <c:valAx>
        <c:axId val="39064704"/>
        <c:scaling>
          <c:orientation val="minMax"/>
        </c:scaling>
        <c:axPos val="t"/>
        <c:majorGridlines/>
        <c:numFmt formatCode="0%" sourceLinked="1"/>
        <c:tickLblPos val="nextTo"/>
        <c:txPr>
          <a:bodyPr/>
          <a:lstStyle/>
          <a:p>
            <a:pPr>
              <a:defRPr sz="1400">
                <a:latin typeface="Century" pitchFamily="18" charset="0"/>
              </a:defRPr>
            </a:pPr>
            <a:endParaRPr lang="ja-JP"/>
          </a:p>
        </c:txPr>
        <c:crossAx val="39034240"/>
        <c:crosses val="autoZero"/>
        <c:crossBetween val="between"/>
      </c:valAx>
    </c:plotArea>
    <c:legend>
      <c:legendPos val="b"/>
      <c:layout/>
      <c:txPr>
        <a:bodyPr/>
        <a:lstStyle/>
        <a:p>
          <a:pPr>
            <a:defRPr sz="1400"/>
          </a:pPr>
          <a:endParaRPr lang="ja-JP"/>
        </a:p>
      </c:txPr>
    </c:legend>
    <c:plotVisOnly val="1"/>
    <c:dispBlanksAs val="gap"/>
  </c:chart>
  <c:spPr>
    <a:ln>
      <a:noFill/>
    </a:ln>
  </c:spPr>
  <c:txPr>
    <a:bodyPr/>
    <a:lstStyle/>
    <a:p>
      <a:pPr>
        <a:defRPr sz="1200"/>
      </a:pPr>
      <a:endParaRPr lang="ja-JP"/>
    </a:p>
  </c:txPr>
  <c:externalData r:id="rId1"/>
</c:chartSpace>
</file>

<file path=ppt/charts/chart36.xml><?xml version="1.0" encoding="utf-8"?>
<c:chartSpace xmlns:c="http://schemas.openxmlformats.org/drawingml/2006/chart" xmlns:a="http://schemas.openxmlformats.org/drawingml/2006/main" xmlns:r="http://schemas.openxmlformats.org/officeDocument/2006/relationships">
  <c:lang val="ja-JP"/>
  <c:chart>
    <c:plotArea>
      <c:layout>
        <c:manualLayout>
          <c:layoutTarget val="inner"/>
          <c:xMode val="edge"/>
          <c:yMode val="edge"/>
          <c:x val="0.22318633438146976"/>
          <c:y val="8.9984387727396198E-2"/>
          <c:w val="0.74531384897019881"/>
          <c:h val="0.7244343379491357"/>
        </c:manualLayout>
      </c:layout>
      <c:barChart>
        <c:barDir val="bar"/>
        <c:grouping val="percentStacked"/>
        <c:ser>
          <c:idx val="0"/>
          <c:order val="0"/>
          <c:tx>
            <c:strRef>
              <c:f>Sheet!$C$29</c:f>
              <c:strCache>
                <c:ptCount val="1"/>
                <c:pt idx="0">
                  <c:v>ほとんどの組織が該当する</c:v>
                </c:pt>
              </c:strCache>
            </c:strRef>
          </c:tx>
          <c:spPr>
            <a:solidFill>
              <a:srgbClr val="0000FF"/>
            </a:solidFill>
            <a:ln>
              <a:solidFill>
                <a:schemeClr val="tx1"/>
              </a:solidFill>
            </a:ln>
          </c:spPr>
          <c:cat>
            <c:strRef>
              <c:f>(Sheet!$B$30,Sheet!$B$32,Sheet!$B$34,Sheet!$B$36)</c:f>
              <c:strCache>
                <c:ptCount val="4"/>
                <c:pt idx="0">
                  <c:v>３円未満／人</c:v>
                </c:pt>
                <c:pt idx="1">
                  <c:v>３～９円／人</c:v>
                </c:pt>
                <c:pt idx="2">
                  <c:v>10～29円／人</c:v>
                </c:pt>
                <c:pt idx="3">
                  <c:v>30円以上／人</c:v>
                </c:pt>
              </c:strCache>
            </c:strRef>
          </c:cat>
          <c:val>
            <c:numRef>
              <c:f>(Sheet!$C$30,Sheet!$C$32,Sheet!$C$34,Sheet!$C$36)</c:f>
              <c:numCache>
                <c:formatCode>#,##0</c:formatCode>
                <c:ptCount val="4"/>
                <c:pt idx="0">
                  <c:v>15</c:v>
                </c:pt>
                <c:pt idx="1">
                  <c:v>17</c:v>
                </c:pt>
                <c:pt idx="2">
                  <c:v>30</c:v>
                </c:pt>
                <c:pt idx="3">
                  <c:v>24</c:v>
                </c:pt>
              </c:numCache>
            </c:numRef>
          </c:val>
        </c:ser>
        <c:ser>
          <c:idx val="1"/>
          <c:order val="1"/>
          <c:tx>
            <c:strRef>
              <c:f>Sheet!$D$29</c:f>
              <c:strCache>
                <c:ptCount val="1"/>
                <c:pt idx="0">
                  <c:v>半分以上の組織が該当する</c:v>
                </c:pt>
              </c:strCache>
            </c:strRef>
          </c:tx>
          <c:spPr>
            <a:solidFill>
              <a:srgbClr val="66FF33"/>
            </a:solidFill>
            <a:ln>
              <a:solidFill>
                <a:schemeClr val="tx1"/>
              </a:solidFill>
            </a:ln>
          </c:spPr>
          <c:cat>
            <c:strRef>
              <c:f>(Sheet!$B$30,Sheet!$B$32,Sheet!$B$34,Sheet!$B$36)</c:f>
              <c:strCache>
                <c:ptCount val="4"/>
                <c:pt idx="0">
                  <c:v>３円未満／人</c:v>
                </c:pt>
                <c:pt idx="1">
                  <c:v>３～９円／人</c:v>
                </c:pt>
                <c:pt idx="2">
                  <c:v>10～29円／人</c:v>
                </c:pt>
                <c:pt idx="3">
                  <c:v>30円以上／人</c:v>
                </c:pt>
              </c:strCache>
            </c:strRef>
          </c:cat>
          <c:val>
            <c:numRef>
              <c:f>(Sheet!$D$30,Sheet!$D$32,Sheet!$D$34,Sheet!$D$36)</c:f>
              <c:numCache>
                <c:formatCode>#,##0</c:formatCode>
                <c:ptCount val="4"/>
                <c:pt idx="0">
                  <c:v>17</c:v>
                </c:pt>
                <c:pt idx="1">
                  <c:v>12</c:v>
                </c:pt>
                <c:pt idx="2">
                  <c:v>17</c:v>
                </c:pt>
                <c:pt idx="3">
                  <c:v>22</c:v>
                </c:pt>
              </c:numCache>
            </c:numRef>
          </c:val>
        </c:ser>
        <c:ser>
          <c:idx val="2"/>
          <c:order val="2"/>
          <c:tx>
            <c:strRef>
              <c:f>Sheet!$E$29</c:f>
              <c:strCache>
                <c:ptCount val="1"/>
                <c:pt idx="0">
                  <c:v>一部の組織が該当する</c:v>
                </c:pt>
              </c:strCache>
            </c:strRef>
          </c:tx>
          <c:spPr>
            <a:solidFill>
              <a:srgbClr val="FFFF00"/>
            </a:solidFill>
            <a:ln>
              <a:solidFill>
                <a:schemeClr val="tx1"/>
              </a:solidFill>
            </a:ln>
          </c:spPr>
          <c:cat>
            <c:strRef>
              <c:f>(Sheet!$B$30,Sheet!$B$32,Sheet!$B$34,Sheet!$B$36)</c:f>
              <c:strCache>
                <c:ptCount val="4"/>
                <c:pt idx="0">
                  <c:v>３円未満／人</c:v>
                </c:pt>
                <c:pt idx="1">
                  <c:v>３～９円／人</c:v>
                </c:pt>
                <c:pt idx="2">
                  <c:v>10～29円／人</c:v>
                </c:pt>
                <c:pt idx="3">
                  <c:v>30円以上／人</c:v>
                </c:pt>
              </c:strCache>
            </c:strRef>
          </c:cat>
          <c:val>
            <c:numRef>
              <c:f>(Sheet!$E$30,Sheet!$E$32,Sheet!$E$34,Sheet!$E$36)</c:f>
              <c:numCache>
                <c:formatCode>#,##0</c:formatCode>
                <c:ptCount val="4"/>
                <c:pt idx="0">
                  <c:v>51</c:v>
                </c:pt>
                <c:pt idx="1">
                  <c:v>64</c:v>
                </c:pt>
                <c:pt idx="2">
                  <c:v>67</c:v>
                </c:pt>
                <c:pt idx="3">
                  <c:v>66</c:v>
                </c:pt>
              </c:numCache>
            </c:numRef>
          </c:val>
        </c:ser>
        <c:ser>
          <c:idx val="3"/>
          <c:order val="3"/>
          <c:tx>
            <c:strRef>
              <c:f>Sheet!$F$29</c:f>
              <c:strCache>
                <c:ptCount val="1"/>
                <c:pt idx="0">
                  <c:v>ごく一部の組織が該当する</c:v>
                </c:pt>
              </c:strCache>
            </c:strRef>
          </c:tx>
          <c:spPr>
            <a:solidFill>
              <a:srgbClr val="FFC000"/>
            </a:solidFill>
            <a:ln>
              <a:solidFill>
                <a:schemeClr val="tx1"/>
              </a:solidFill>
            </a:ln>
          </c:spPr>
          <c:cat>
            <c:strRef>
              <c:f>(Sheet!$B$30,Sheet!$B$32,Sheet!$B$34,Sheet!$B$36)</c:f>
              <c:strCache>
                <c:ptCount val="4"/>
                <c:pt idx="0">
                  <c:v>３円未満／人</c:v>
                </c:pt>
                <c:pt idx="1">
                  <c:v>３～９円／人</c:v>
                </c:pt>
                <c:pt idx="2">
                  <c:v>10～29円／人</c:v>
                </c:pt>
                <c:pt idx="3">
                  <c:v>30円以上／人</c:v>
                </c:pt>
              </c:strCache>
            </c:strRef>
          </c:cat>
          <c:val>
            <c:numRef>
              <c:f>(Sheet!$F$30,Sheet!$F$32,Sheet!$F$34,Sheet!$F$36)</c:f>
              <c:numCache>
                <c:formatCode>#,##0</c:formatCode>
                <c:ptCount val="4"/>
                <c:pt idx="0">
                  <c:v>67</c:v>
                </c:pt>
                <c:pt idx="1">
                  <c:v>46</c:v>
                </c:pt>
                <c:pt idx="2">
                  <c:v>45</c:v>
                </c:pt>
                <c:pt idx="3">
                  <c:v>63</c:v>
                </c:pt>
              </c:numCache>
            </c:numRef>
          </c:val>
        </c:ser>
        <c:ser>
          <c:idx val="4"/>
          <c:order val="4"/>
          <c:tx>
            <c:strRef>
              <c:f>Sheet!$G$29</c:f>
              <c:strCache>
                <c:ptCount val="1"/>
                <c:pt idx="0">
                  <c:v>いずれの組織も該当しない</c:v>
                </c:pt>
              </c:strCache>
            </c:strRef>
          </c:tx>
          <c:spPr>
            <a:solidFill>
              <a:srgbClr val="FF0000"/>
            </a:solidFill>
            <a:ln>
              <a:solidFill>
                <a:schemeClr val="tx1"/>
              </a:solidFill>
            </a:ln>
          </c:spPr>
          <c:cat>
            <c:strRef>
              <c:f>(Sheet!$B$30,Sheet!$B$32,Sheet!$B$34,Sheet!$B$36)</c:f>
              <c:strCache>
                <c:ptCount val="4"/>
                <c:pt idx="0">
                  <c:v>３円未満／人</c:v>
                </c:pt>
                <c:pt idx="1">
                  <c:v>３～９円／人</c:v>
                </c:pt>
                <c:pt idx="2">
                  <c:v>10～29円／人</c:v>
                </c:pt>
                <c:pt idx="3">
                  <c:v>30円以上／人</c:v>
                </c:pt>
              </c:strCache>
            </c:strRef>
          </c:cat>
          <c:val>
            <c:numRef>
              <c:f>(Sheet!$G$30,Sheet!$G$32,Sheet!$G$34,Sheet!$G$36)</c:f>
              <c:numCache>
                <c:formatCode>#,##0</c:formatCode>
                <c:ptCount val="4"/>
                <c:pt idx="0">
                  <c:v>39</c:v>
                </c:pt>
                <c:pt idx="1">
                  <c:v>34</c:v>
                </c:pt>
                <c:pt idx="2">
                  <c:v>34</c:v>
                </c:pt>
                <c:pt idx="3">
                  <c:v>29</c:v>
                </c:pt>
              </c:numCache>
            </c:numRef>
          </c:val>
        </c:ser>
        <c:gapWidth val="60"/>
        <c:overlap val="100"/>
        <c:axId val="39098240"/>
        <c:axId val="39099776"/>
      </c:barChart>
      <c:catAx>
        <c:axId val="39098240"/>
        <c:scaling>
          <c:orientation val="maxMin"/>
        </c:scaling>
        <c:axPos val="l"/>
        <c:numFmt formatCode="#,##0" sourceLinked="1"/>
        <c:tickLblPos val="nextTo"/>
        <c:txPr>
          <a:bodyPr/>
          <a:lstStyle/>
          <a:p>
            <a:pPr>
              <a:defRPr sz="1800"/>
            </a:pPr>
            <a:endParaRPr lang="ja-JP"/>
          </a:p>
        </c:txPr>
        <c:crossAx val="39099776"/>
        <c:crosses val="autoZero"/>
        <c:auto val="1"/>
        <c:lblAlgn val="ctr"/>
        <c:lblOffset val="100"/>
      </c:catAx>
      <c:valAx>
        <c:axId val="39099776"/>
        <c:scaling>
          <c:orientation val="minMax"/>
        </c:scaling>
        <c:axPos val="t"/>
        <c:majorGridlines/>
        <c:numFmt formatCode="0%" sourceLinked="1"/>
        <c:tickLblPos val="nextTo"/>
        <c:txPr>
          <a:bodyPr/>
          <a:lstStyle/>
          <a:p>
            <a:pPr>
              <a:defRPr>
                <a:latin typeface="Century" panose="02040604050505020304" pitchFamily="18" charset="0"/>
              </a:defRPr>
            </a:pPr>
            <a:endParaRPr lang="ja-JP"/>
          </a:p>
        </c:txPr>
        <c:crossAx val="39098240"/>
        <c:crosses val="autoZero"/>
        <c:crossBetween val="between"/>
      </c:valAx>
    </c:plotArea>
    <c:legend>
      <c:legendPos val="r"/>
      <c:layout>
        <c:manualLayout>
          <c:xMode val="edge"/>
          <c:yMode val="edge"/>
          <c:x val="9.4910655217459977E-2"/>
          <c:y val="0.86206896551724099"/>
          <c:w val="0.8659366190337322"/>
          <c:h val="0.12201591511936336"/>
        </c:manualLayout>
      </c:layout>
    </c:legend>
    <c:plotVisOnly val="1"/>
    <c:dispBlanksAs val="gap"/>
  </c:chart>
  <c:spPr>
    <a:ln>
      <a:noFill/>
    </a:ln>
  </c:spPr>
  <c:txPr>
    <a:bodyPr/>
    <a:lstStyle/>
    <a:p>
      <a:pPr>
        <a:defRPr sz="1400"/>
      </a:pPr>
      <a:endParaRPr lang="ja-JP"/>
    </a:p>
  </c:txPr>
  <c:externalData r:id="rId1"/>
</c:chartSpace>
</file>

<file path=ppt/charts/chart37.xml><?xml version="1.0" encoding="utf-8"?>
<c:chartSpace xmlns:c="http://schemas.openxmlformats.org/drawingml/2006/chart" xmlns:a="http://schemas.openxmlformats.org/drawingml/2006/main" xmlns:r="http://schemas.openxmlformats.org/officeDocument/2006/relationships">
  <c:lang val="ja-JP"/>
  <c:chart>
    <c:plotArea>
      <c:layout/>
      <c:barChart>
        <c:barDir val="bar"/>
        <c:grouping val="percentStacked"/>
        <c:ser>
          <c:idx val="0"/>
          <c:order val="0"/>
          <c:tx>
            <c:strRef>
              <c:f>Sheet!$C$647</c:f>
              <c:strCache>
                <c:ptCount val="1"/>
                <c:pt idx="0">
                  <c:v>ほとんどの住民組織が該当</c:v>
                </c:pt>
              </c:strCache>
            </c:strRef>
          </c:tx>
          <c:spPr>
            <a:solidFill>
              <a:srgbClr val="0000FF"/>
            </a:solidFill>
            <a:ln>
              <a:solidFill>
                <a:prstClr val="black"/>
              </a:solidFill>
            </a:ln>
          </c:spPr>
          <c:cat>
            <c:strRef>
              <c:f>(Sheet!$B$648,Sheet!$B$650,Sheet!$B$652,Sheet!$B$654)</c:f>
              <c:strCache>
                <c:ptCount val="4"/>
                <c:pt idx="0">
                  <c:v>３円未満／人</c:v>
                </c:pt>
                <c:pt idx="1">
                  <c:v>３～９円／人</c:v>
                </c:pt>
                <c:pt idx="2">
                  <c:v>10～29円／人</c:v>
                </c:pt>
                <c:pt idx="3">
                  <c:v>30円以上／人</c:v>
                </c:pt>
              </c:strCache>
            </c:strRef>
          </c:cat>
          <c:val>
            <c:numRef>
              <c:f>(Sheet!$C$648,Sheet!$C$650,Sheet!$C$652,Sheet!$C$654)</c:f>
              <c:numCache>
                <c:formatCode>#,##0</c:formatCode>
                <c:ptCount val="4"/>
                <c:pt idx="0">
                  <c:v>21</c:v>
                </c:pt>
                <c:pt idx="1">
                  <c:v>22</c:v>
                </c:pt>
                <c:pt idx="2">
                  <c:v>32</c:v>
                </c:pt>
                <c:pt idx="3">
                  <c:v>20</c:v>
                </c:pt>
              </c:numCache>
            </c:numRef>
          </c:val>
        </c:ser>
        <c:ser>
          <c:idx val="1"/>
          <c:order val="1"/>
          <c:tx>
            <c:strRef>
              <c:f>Sheet!$D$647</c:f>
              <c:strCache>
                <c:ptCount val="1"/>
                <c:pt idx="0">
                  <c:v>半分以上の住民組織が該当</c:v>
                </c:pt>
              </c:strCache>
            </c:strRef>
          </c:tx>
          <c:spPr>
            <a:solidFill>
              <a:srgbClr val="00FF00"/>
            </a:solidFill>
            <a:ln>
              <a:solidFill>
                <a:prstClr val="black"/>
              </a:solidFill>
            </a:ln>
          </c:spPr>
          <c:cat>
            <c:strRef>
              <c:f>(Sheet!$B$648,Sheet!$B$650,Sheet!$B$652,Sheet!$B$654)</c:f>
              <c:strCache>
                <c:ptCount val="4"/>
                <c:pt idx="0">
                  <c:v>３円未満／人</c:v>
                </c:pt>
                <c:pt idx="1">
                  <c:v>３～９円／人</c:v>
                </c:pt>
                <c:pt idx="2">
                  <c:v>10～29円／人</c:v>
                </c:pt>
                <c:pt idx="3">
                  <c:v>30円以上／人</c:v>
                </c:pt>
              </c:strCache>
            </c:strRef>
          </c:cat>
          <c:val>
            <c:numRef>
              <c:f>(Sheet!$D$648,Sheet!$D$650,Sheet!$D$652,Sheet!$D$654)</c:f>
              <c:numCache>
                <c:formatCode>#,##0</c:formatCode>
                <c:ptCount val="4"/>
                <c:pt idx="0">
                  <c:v>19</c:v>
                </c:pt>
                <c:pt idx="1">
                  <c:v>14</c:v>
                </c:pt>
                <c:pt idx="2">
                  <c:v>34</c:v>
                </c:pt>
                <c:pt idx="3">
                  <c:v>27</c:v>
                </c:pt>
              </c:numCache>
            </c:numRef>
          </c:val>
        </c:ser>
        <c:ser>
          <c:idx val="2"/>
          <c:order val="2"/>
          <c:tx>
            <c:strRef>
              <c:f>Sheet!$E$647</c:f>
              <c:strCache>
                <c:ptCount val="1"/>
                <c:pt idx="0">
                  <c:v>一部の組織が該当</c:v>
                </c:pt>
              </c:strCache>
            </c:strRef>
          </c:tx>
          <c:spPr>
            <a:solidFill>
              <a:srgbClr val="FFFF00"/>
            </a:solidFill>
            <a:ln>
              <a:solidFill>
                <a:prstClr val="black"/>
              </a:solidFill>
            </a:ln>
          </c:spPr>
          <c:cat>
            <c:strRef>
              <c:f>(Sheet!$B$648,Sheet!$B$650,Sheet!$B$652,Sheet!$B$654)</c:f>
              <c:strCache>
                <c:ptCount val="4"/>
                <c:pt idx="0">
                  <c:v>３円未満／人</c:v>
                </c:pt>
                <c:pt idx="1">
                  <c:v>３～９円／人</c:v>
                </c:pt>
                <c:pt idx="2">
                  <c:v>10～29円／人</c:v>
                </c:pt>
                <c:pt idx="3">
                  <c:v>30円以上／人</c:v>
                </c:pt>
              </c:strCache>
            </c:strRef>
          </c:cat>
          <c:val>
            <c:numRef>
              <c:f>(Sheet!$E$648,Sheet!$E$650,Sheet!$E$652,Sheet!$E$654)</c:f>
              <c:numCache>
                <c:formatCode>#,##0</c:formatCode>
                <c:ptCount val="4"/>
                <c:pt idx="0">
                  <c:v>52</c:v>
                </c:pt>
                <c:pt idx="1">
                  <c:v>67</c:v>
                </c:pt>
                <c:pt idx="2">
                  <c:v>62</c:v>
                </c:pt>
                <c:pt idx="3">
                  <c:v>67</c:v>
                </c:pt>
              </c:numCache>
            </c:numRef>
          </c:val>
        </c:ser>
        <c:ser>
          <c:idx val="3"/>
          <c:order val="3"/>
          <c:tx>
            <c:strRef>
              <c:f>Sheet!$F$647</c:f>
              <c:strCache>
                <c:ptCount val="1"/>
                <c:pt idx="0">
                  <c:v>ごく一部の組織が該当</c:v>
                </c:pt>
              </c:strCache>
            </c:strRef>
          </c:tx>
          <c:spPr>
            <a:solidFill>
              <a:srgbClr val="FFC000"/>
            </a:solidFill>
            <a:ln>
              <a:solidFill>
                <a:prstClr val="black"/>
              </a:solidFill>
            </a:ln>
          </c:spPr>
          <c:cat>
            <c:strRef>
              <c:f>(Sheet!$B$648,Sheet!$B$650,Sheet!$B$652,Sheet!$B$654)</c:f>
              <c:strCache>
                <c:ptCount val="4"/>
                <c:pt idx="0">
                  <c:v>３円未満／人</c:v>
                </c:pt>
                <c:pt idx="1">
                  <c:v>３～９円／人</c:v>
                </c:pt>
                <c:pt idx="2">
                  <c:v>10～29円／人</c:v>
                </c:pt>
                <c:pt idx="3">
                  <c:v>30円以上／人</c:v>
                </c:pt>
              </c:strCache>
            </c:strRef>
          </c:cat>
          <c:val>
            <c:numRef>
              <c:f>(Sheet!$F$648,Sheet!$F$650,Sheet!$F$652,Sheet!$F$654)</c:f>
              <c:numCache>
                <c:formatCode>#,##0</c:formatCode>
                <c:ptCount val="4"/>
                <c:pt idx="0">
                  <c:v>54</c:v>
                </c:pt>
                <c:pt idx="1">
                  <c:v>48</c:v>
                </c:pt>
                <c:pt idx="2">
                  <c:v>41</c:v>
                </c:pt>
                <c:pt idx="3">
                  <c:v>70</c:v>
                </c:pt>
              </c:numCache>
            </c:numRef>
          </c:val>
        </c:ser>
        <c:ser>
          <c:idx val="4"/>
          <c:order val="4"/>
          <c:tx>
            <c:strRef>
              <c:f>Sheet!$G$647</c:f>
              <c:strCache>
                <c:ptCount val="1"/>
                <c:pt idx="0">
                  <c:v>いずれの組織も該当しない</c:v>
                </c:pt>
              </c:strCache>
            </c:strRef>
          </c:tx>
          <c:spPr>
            <a:solidFill>
              <a:srgbClr val="FF3333"/>
            </a:solidFill>
            <a:ln>
              <a:solidFill>
                <a:prstClr val="black"/>
              </a:solidFill>
            </a:ln>
          </c:spPr>
          <c:cat>
            <c:strRef>
              <c:f>(Sheet!$B$648,Sheet!$B$650,Sheet!$B$652,Sheet!$B$654)</c:f>
              <c:strCache>
                <c:ptCount val="4"/>
                <c:pt idx="0">
                  <c:v>３円未満／人</c:v>
                </c:pt>
                <c:pt idx="1">
                  <c:v>３～９円／人</c:v>
                </c:pt>
                <c:pt idx="2">
                  <c:v>10～29円／人</c:v>
                </c:pt>
                <c:pt idx="3">
                  <c:v>30円以上／人</c:v>
                </c:pt>
              </c:strCache>
            </c:strRef>
          </c:cat>
          <c:val>
            <c:numRef>
              <c:f>(Sheet!$G$648,Sheet!$G$650,Sheet!$G$652,Sheet!$G$654)</c:f>
              <c:numCache>
                <c:formatCode>#,##0</c:formatCode>
                <c:ptCount val="4"/>
                <c:pt idx="0">
                  <c:v>36</c:v>
                </c:pt>
                <c:pt idx="1">
                  <c:v>21</c:v>
                </c:pt>
                <c:pt idx="2">
                  <c:v>18</c:v>
                </c:pt>
                <c:pt idx="3">
                  <c:v>16</c:v>
                </c:pt>
              </c:numCache>
            </c:numRef>
          </c:val>
        </c:ser>
        <c:gapWidth val="60"/>
        <c:overlap val="100"/>
        <c:axId val="39211392"/>
        <c:axId val="39212928"/>
      </c:barChart>
      <c:catAx>
        <c:axId val="39211392"/>
        <c:scaling>
          <c:orientation val="maxMin"/>
        </c:scaling>
        <c:axPos val="l"/>
        <c:tickLblPos val="nextTo"/>
        <c:txPr>
          <a:bodyPr/>
          <a:lstStyle/>
          <a:p>
            <a:pPr>
              <a:defRPr sz="1600"/>
            </a:pPr>
            <a:endParaRPr lang="ja-JP"/>
          </a:p>
        </c:txPr>
        <c:crossAx val="39212928"/>
        <c:crosses val="autoZero"/>
        <c:auto val="1"/>
        <c:lblAlgn val="ctr"/>
        <c:lblOffset val="100"/>
      </c:catAx>
      <c:valAx>
        <c:axId val="39212928"/>
        <c:scaling>
          <c:orientation val="minMax"/>
        </c:scaling>
        <c:axPos val="t"/>
        <c:majorGridlines/>
        <c:numFmt formatCode="0%" sourceLinked="1"/>
        <c:tickLblPos val="nextTo"/>
        <c:txPr>
          <a:bodyPr/>
          <a:lstStyle/>
          <a:p>
            <a:pPr>
              <a:defRPr sz="1400">
                <a:latin typeface="Century" pitchFamily="18" charset="0"/>
              </a:defRPr>
            </a:pPr>
            <a:endParaRPr lang="ja-JP"/>
          </a:p>
        </c:txPr>
        <c:crossAx val="39211392"/>
        <c:crosses val="autoZero"/>
        <c:crossBetween val="between"/>
      </c:valAx>
    </c:plotArea>
    <c:legend>
      <c:legendPos val="b"/>
      <c:layout/>
      <c:txPr>
        <a:bodyPr/>
        <a:lstStyle/>
        <a:p>
          <a:pPr>
            <a:defRPr sz="1400"/>
          </a:pPr>
          <a:endParaRPr lang="ja-JP"/>
        </a:p>
      </c:txPr>
    </c:legend>
    <c:plotVisOnly val="1"/>
    <c:dispBlanksAs val="gap"/>
  </c:chart>
  <c:spPr>
    <a:ln>
      <a:noFill/>
    </a:ln>
  </c:spPr>
  <c:txPr>
    <a:bodyPr/>
    <a:lstStyle/>
    <a:p>
      <a:pPr>
        <a:defRPr sz="1200"/>
      </a:pPr>
      <a:endParaRPr lang="ja-JP"/>
    </a:p>
  </c:txPr>
  <c:externalData r:id="rId1"/>
</c:chartSpace>
</file>

<file path=ppt/charts/chart38.xml><?xml version="1.0" encoding="utf-8"?>
<c:chartSpace xmlns:c="http://schemas.openxmlformats.org/drawingml/2006/chart" xmlns:a="http://schemas.openxmlformats.org/drawingml/2006/main" xmlns:r="http://schemas.openxmlformats.org/officeDocument/2006/relationships">
  <c:lang val="ja-JP"/>
  <c:chart>
    <c:plotArea>
      <c:layout>
        <c:manualLayout>
          <c:layoutTarget val="inner"/>
          <c:xMode val="edge"/>
          <c:yMode val="edge"/>
          <c:x val="0.22408561777000097"/>
          <c:y val="8.1524458565486499E-2"/>
          <c:w val="0.73941552444833281"/>
          <c:h val="0.7495346707392565"/>
        </c:manualLayout>
      </c:layout>
      <c:barChart>
        <c:barDir val="bar"/>
        <c:grouping val="percentStacked"/>
        <c:ser>
          <c:idx val="0"/>
          <c:order val="0"/>
          <c:tx>
            <c:strRef>
              <c:f>Sheet!$C$661</c:f>
              <c:strCache>
                <c:ptCount val="1"/>
                <c:pt idx="0">
                  <c:v>ほとんどの組織が該当</c:v>
                </c:pt>
              </c:strCache>
            </c:strRef>
          </c:tx>
          <c:spPr>
            <a:solidFill>
              <a:srgbClr val="0000FF"/>
            </a:solidFill>
            <a:ln>
              <a:solidFill>
                <a:prstClr val="black"/>
              </a:solidFill>
            </a:ln>
          </c:spPr>
          <c:cat>
            <c:strRef>
              <c:f>(Sheet!$B$662,Sheet!$B$664,Sheet!$B$666,Sheet!$B$668)</c:f>
              <c:strCache>
                <c:ptCount val="4"/>
                <c:pt idx="0">
                  <c:v>３円未満／人</c:v>
                </c:pt>
                <c:pt idx="1">
                  <c:v>３～９円／人</c:v>
                </c:pt>
                <c:pt idx="2">
                  <c:v>10～29円／人</c:v>
                </c:pt>
                <c:pt idx="3">
                  <c:v>30円以上／人</c:v>
                </c:pt>
              </c:strCache>
            </c:strRef>
          </c:cat>
          <c:val>
            <c:numRef>
              <c:f>(Sheet!$C$662,Sheet!$C$664,Sheet!$C$666,Sheet!$C$668)</c:f>
              <c:numCache>
                <c:formatCode>#,##0</c:formatCode>
                <c:ptCount val="4"/>
                <c:pt idx="0">
                  <c:v>28</c:v>
                </c:pt>
                <c:pt idx="1">
                  <c:v>37</c:v>
                </c:pt>
                <c:pt idx="2">
                  <c:v>45</c:v>
                </c:pt>
                <c:pt idx="3">
                  <c:v>47</c:v>
                </c:pt>
              </c:numCache>
            </c:numRef>
          </c:val>
        </c:ser>
        <c:ser>
          <c:idx val="1"/>
          <c:order val="1"/>
          <c:tx>
            <c:strRef>
              <c:f>Sheet!$D$661</c:f>
              <c:strCache>
                <c:ptCount val="1"/>
                <c:pt idx="0">
                  <c:v>半分以上の組織が該当</c:v>
                </c:pt>
              </c:strCache>
            </c:strRef>
          </c:tx>
          <c:spPr>
            <a:solidFill>
              <a:srgbClr val="00FF00"/>
            </a:solidFill>
            <a:ln>
              <a:solidFill>
                <a:prstClr val="black"/>
              </a:solidFill>
            </a:ln>
          </c:spPr>
          <c:cat>
            <c:strRef>
              <c:f>(Sheet!$B$662,Sheet!$B$664,Sheet!$B$666,Sheet!$B$668)</c:f>
              <c:strCache>
                <c:ptCount val="4"/>
                <c:pt idx="0">
                  <c:v>３円未満／人</c:v>
                </c:pt>
                <c:pt idx="1">
                  <c:v>３～９円／人</c:v>
                </c:pt>
                <c:pt idx="2">
                  <c:v>10～29円／人</c:v>
                </c:pt>
                <c:pt idx="3">
                  <c:v>30円以上／人</c:v>
                </c:pt>
              </c:strCache>
            </c:strRef>
          </c:cat>
          <c:val>
            <c:numRef>
              <c:f>(Sheet!$D$662,Sheet!$D$664,Sheet!$D$666,Sheet!$D$668)</c:f>
              <c:numCache>
                <c:formatCode>#,##0</c:formatCode>
                <c:ptCount val="4"/>
                <c:pt idx="0">
                  <c:v>14</c:v>
                </c:pt>
                <c:pt idx="1">
                  <c:v>16</c:v>
                </c:pt>
                <c:pt idx="2">
                  <c:v>26</c:v>
                </c:pt>
                <c:pt idx="3">
                  <c:v>17</c:v>
                </c:pt>
              </c:numCache>
            </c:numRef>
          </c:val>
        </c:ser>
        <c:ser>
          <c:idx val="2"/>
          <c:order val="2"/>
          <c:tx>
            <c:strRef>
              <c:f>Sheet!$E$661</c:f>
              <c:strCache>
                <c:ptCount val="1"/>
                <c:pt idx="0">
                  <c:v>一部の組織が該当</c:v>
                </c:pt>
              </c:strCache>
            </c:strRef>
          </c:tx>
          <c:spPr>
            <a:solidFill>
              <a:srgbClr val="FFFF00"/>
            </a:solidFill>
            <a:ln>
              <a:solidFill>
                <a:prstClr val="black"/>
              </a:solidFill>
            </a:ln>
          </c:spPr>
          <c:cat>
            <c:strRef>
              <c:f>(Sheet!$B$662,Sheet!$B$664,Sheet!$B$666,Sheet!$B$668)</c:f>
              <c:strCache>
                <c:ptCount val="4"/>
                <c:pt idx="0">
                  <c:v>３円未満／人</c:v>
                </c:pt>
                <c:pt idx="1">
                  <c:v>３～９円／人</c:v>
                </c:pt>
                <c:pt idx="2">
                  <c:v>10～29円／人</c:v>
                </c:pt>
                <c:pt idx="3">
                  <c:v>30円以上／人</c:v>
                </c:pt>
              </c:strCache>
            </c:strRef>
          </c:cat>
          <c:val>
            <c:numRef>
              <c:f>(Sheet!$E$662,Sheet!$E$664,Sheet!$E$666,Sheet!$E$668)</c:f>
              <c:numCache>
                <c:formatCode>#,##0</c:formatCode>
                <c:ptCount val="4"/>
                <c:pt idx="0">
                  <c:v>61</c:v>
                </c:pt>
                <c:pt idx="1">
                  <c:v>63</c:v>
                </c:pt>
                <c:pt idx="2">
                  <c:v>58</c:v>
                </c:pt>
                <c:pt idx="3">
                  <c:v>55</c:v>
                </c:pt>
              </c:numCache>
            </c:numRef>
          </c:val>
        </c:ser>
        <c:ser>
          <c:idx val="3"/>
          <c:order val="3"/>
          <c:tx>
            <c:strRef>
              <c:f>Sheet!$F$661</c:f>
              <c:strCache>
                <c:ptCount val="1"/>
                <c:pt idx="0">
                  <c:v>ごく一部の組織が該当</c:v>
                </c:pt>
              </c:strCache>
            </c:strRef>
          </c:tx>
          <c:spPr>
            <a:solidFill>
              <a:srgbClr val="FFC000"/>
            </a:solidFill>
            <a:ln>
              <a:solidFill>
                <a:prstClr val="black"/>
              </a:solidFill>
            </a:ln>
          </c:spPr>
          <c:cat>
            <c:strRef>
              <c:f>(Sheet!$B$662,Sheet!$B$664,Sheet!$B$666,Sheet!$B$668)</c:f>
              <c:strCache>
                <c:ptCount val="4"/>
                <c:pt idx="0">
                  <c:v>３円未満／人</c:v>
                </c:pt>
                <c:pt idx="1">
                  <c:v>３～９円／人</c:v>
                </c:pt>
                <c:pt idx="2">
                  <c:v>10～29円／人</c:v>
                </c:pt>
                <c:pt idx="3">
                  <c:v>30円以上／人</c:v>
                </c:pt>
              </c:strCache>
            </c:strRef>
          </c:cat>
          <c:val>
            <c:numRef>
              <c:f>(Sheet!$F$662,Sheet!$F$664,Sheet!$F$666,Sheet!$F$668)</c:f>
              <c:numCache>
                <c:formatCode>#,##0</c:formatCode>
                <c:ptCount val="4"/>
                <c:pt idx="0">
                  <c:v>49</c:v>
                </c:pt>
                <c:pt idx="1">
                  <c:v>41</c:v>
                </c:pt>
                <c:pt idx="2">
                  <c:v>30</c:v>
                </c:pt>
                <c:pt idx="3">
                  <c:v>53</c:v>
                </c:pt>
              </c:numCache>
            </c:numRef>
          </c:val>
        </c:ser>
        <c:ser>
          <c:idx val="4"/>
          <c:order val="4"/>
          <c:tx>
            <c:strRef>
              <c:f>Sheet!$G$661</c:f>
              <c:strCache>
                <c:ptCount val="1"/>
                <c:pt idx="0">
                  <c:v>いずれの組織も該当しない</c:v>
                </c:pt>
              </c:strCache>
            </c:strRef>
          </c:tx>
          <c:spPr>
            <a:solidFill>
              <a:srgbClr val="FF3333"/>
            </a:solidFill>
            <a:ln>
              <a:solidFill>
                <a:prstClr val="black"/>
              </a:solidFill>
            </a:ln>
          </c:spPr>
          <c:cat>
            <c:strRef>
              <c:f>(Sheet!$B$662,Sheet!$B$664,Sheet!$B$666,Sheet!$B$668)</c:f>
              <c:strCache>
                <c:ptCount val="4"/>
                <c:pt idx="0">
                  <c:v>３円未満／人</c:v>
                </c:pt>
                <c:pt idx="1">
                  <c:v>３～９円／人</c:v>
                </c:pt>
                <c:pt idx="2">
                  <c:v>10～29円／人</c:v>
                </c:pt>
                <c:pt idx="3">
                  <c:v>30円以上／人</c:v>
                </c:pt>
              </c:strCache>
            </c:strRef>
          </c:cat>
          <c:val>
            <c:numRef>
              <c:f>(Sheet!$G$662,Sheet!$G$664,Sheet!$G$666,Sheet!$G$668)</c:f>
              <c:numCache>
                <c:formatCode>#,##0</c:formatCode>
                <c:ptCount val="4"/>
                <c:pt idx="0">
                  <c:v>37</c:v>
                </c:pt>
                <c:pt idx="1">
                  <c:v>17</c:v>
                </c:pt>
                <c:pt idx="2">
                  <c:v>33</c:v>
                </c:pt>
                <c:pt idx="3">
                  <c:v>31</c:v>
                </c:pt>
              </c:numCache>
            </c:numRef>
          </c:val>
        </c:ser>
        <c:gapWidth val="60"/>
        <c:overlap val="100"/>
        <c:axId val="39228160"/>
        <c:axId val="39229696"/>
      </c:barChart>
      <c:catAx>
        <c:axId val="39228160"/>
        <c:scaling>
          <c:orientation val="maxMin"/>
        </c:scaling>
        <c:axPos val="l"/>
        <c:numFmt formatCode="#,##0" sourceLinked="1"/>
        <c:tickLblPos val="nextTo"/>
        <c:txPr>
          <a:bodyPr/>
          <a:lstStyle/>
          <a:p>
            <a:pPr>
              <a:defRPr sz="1600"/>
            </a:pPr>
            <a:endParaRPr lang="ja-JP"/>
          </a:p>
        </c:txPr>
        <c:crossAx val="39229696"/>
        <c:crosses val="autoZero"/>
        <c:auto val="1"/>
        <c:lblAlgn val="ctr"/>
        <c:lblOffset val="100"/>
      </c:catAx>
      <c:valAx>
        <c:axId val="39229696"/>
        <c:scaling>
          <c:orientation val="minMax"/>
        </c:scaling>
        <c:axPos val="t"/>
        <c:majorGridlines/>
        <c:numFmt formatCode="0%" sourceLinked="1"/>
        <c:tickLblPos val="nextTo"/>
        <c:txPr>
          <a:bodyPr/>
          <a:lstStyle/>
          <a:p>
            <a:pPr>
              <a:defRPr>
                <a:latin typeface="Century" pitchFamily="18" charset="0"/>
              </a:defRPr>
            </a:pPr>
            <a:endParaRPr lang="ja-JP"/>
          </a:p>
        </c:txPr>
        <c:crossAx val="39228160"/>
        <c:crosses val="autoZero"/>
        <c:crossBetween val="between"/>
        <c:majorUnit val="0.1"/>
      </c:valAx>
    </c:plotArea>
    <c:legend>
      <c:legendPos val="r"/>
      <c:layout>
        <c:manualLayout>
          <c:xMode val="edge"/>
          <c:yMode val="edge"/>
          <c:x val="0.11245927099349268"/>
          <c:y val="0.86786940656808242"/>
          <c:w val="0.85118511227763194"/>
          <c:h val="0.11214032392292428"/>
        </c:manualLayout>
      </c:layout>
    </c:legend>
    <c:plotVisOnly val="1"/>
    <c:dispBlanksAs val="gap"/>
  </c:chart>
  <c:spPr>
    <a:ln>
      <a:noFill/>
    </a:ln>
  </c:spPr>
  <c:txPr>
    <a:bodyPr/>
    <a:lstStyle/>
    <a:p>
      <a:pPr>
        <a:defRPr sz="1400"/>
      </a:pPr>
      <a:endParaRPr lang="ja-JP"/>
    </a:p>
  </c:txPr>
  <c:externalData r:id="rId1"/>
</c:chartSpace>
</file>

<file path=ppt/charts/chart39.xml><?xml version="1.0" encoding="utf-8"?>
<c:chartSpace xmlns:c="http://schemas.openxmlformats.org/drawingml/2006/chart" xmlns:a="http://schemas.openxmlformats.org/drawingml/2006/main" xmlns:r="http://schemas.openxmlformats.org/officeDocument/2006/relationships">
  <c:lang val="ja-JP"/>
  <c:chart>
    <c:plotArea>
      <c:layout>
        <c:manualLayout>
          <c:layoutTarget val="inner"/>
          <c:xMode val="edge"/>
          <c:yMode val="edge"/>
          <c:x val="0.2055670992514825"/>
          <c:y val="8.1524458565486443E-2"/>
          <c:w val="0.75793404296685163"/>
          <c:h val="0.81126306580098506"/>
        </c:manualLayout>
      </c:layout>
      <c:barChart>
        <c:barDir val="bar"/>
        <c:grouping val="percentStacked"/>
        <c:ser>
          <c:idx val="0"/>
          <c:order val="0"/>
          <c:tx>
            <c:strRef>
              <c:f>Sheet!$C$689</c:f>
              <c:strCache>
                <c:ptCount val="1"/>
                <c:pt idx="0">
                  <c:v>十分に機能している</c:v>
                </c:pt>
              </c:strCache>
            </c:strRef>
          </c:tx>
          <c:spPr>
            <a:solidFill>
              <a:srgbClr val="0000FF"/>
            </a:solidFill>
            <a:ln>
              <a:solidFill>
                <a:prstClr val="black"/>
              </a:solidFill>
            </a:ln>
          </c:spPr>
          <c:cat>
            <c:strRef>
              <c:f>(Sheet!$B$690,Sheet!$B$692,Sheet!$B$694,Sheet!$B$696)</c:f>
              <c:strCache>
                <c:ptCount val="4"/>
                <c:pt idx="0">
                  <c:v>３円未満／人</c:v>
                </c:pt>
                <c:pt idx="1">
                  <c:v>３～９円／人</c:v>
                </c:pt>
                <c:pt idx="2">
                  <c:v>10～29円／人</c:v>
                </c:pt>
                <c:pt idx="3">
                  <c:v>30円以上／人</c:v>
                </c:pt>
              </c:strCache>
            </c:strRef>
          </c:cat>
          <c:val>
            <c:numRef>
              <c:f>(Sheet!$C$690,Sheet!$C$692,Sheet!$C$694,Sheet!$C$696)</c:f>
              <c:numCache>
                <c:formatCode>#,##0</c:formatCode>
                <c:ptCount val="4"/>
                <c:pt idx="0">
                  <c:v>6</c:v>
                </c:pt>
                <c:pt idx="1">
                  <c:v>2</c:v>
                </c:pt>
                <c:pt idx="2">
                  <c:v>5</c:v>
                </c:pt>
                <c:pt idx="3">
                  <c:v>7</c:v>
                </c:pt>
              </c:numCache>
            </c:numRef>
          </c:val>
        </c:ser>
        <c:ser>
          <c:idx val="1"/>
          <c:order val="1"/>
          <c:tx>
            <c:strRef>
              <c:f>Sheet!$D$689</c:f>
              <c:strCache>
                <c:ptCount val="1"/>
                <c:pt idx="0">
                  <c:v>かなり機能している</c:v>
                </c:pt>
              </c:strCache>
            </c:strRef>
          </c:tx>
          <c:spPr>
            <a:solidFill>
              <a:srgbClr val="00FF00"/>
            </a:solidFill>
            <a:ln>
              <a:solidFill>
                <a:prstClr val="black"/>
              </a:solidFill>
            </a:ln>
          </c:spPr>
          <c:cat>
            <c:strRef>
              <c:f>(Sheet!$B$690,Sheet!$B$692,Sheet!$B$694,Sheet!$B$696)</c:f>
              <c:strCache>
                <c:ptCount val="4"/>
                <c:pt idx="0">
                  <c:v>３円未満／人</c:v>
                </c:pt>
                <c:pt idx="1">
                  <c:v>３～９円／人</c:v>
                </c:pt>
                <c:pt idx="2">
                  <c:v>10～29円／人</c:v>
                </c:pt>
                <c:pt idx="3">
                  <c:v>30円以上／人</c:v>
                </c:pt>
              </c:strCache>
            </c:strRef>
          </c:cat>
          <c:val>
            <c:numRef>
              <c:f>(Sheet!$D$690,Sheet!$D$692,Sheet!$D$694,Sheet!$D$696)</c:f>
              <c:numCache>
                <c:formatCode>#,##0</c:formatCode>
                <c:ptCount val="4"/>
                <c:pt idx="0">
                  <c:v>14</c:v>
                </c:pt>
                <c:pt idx="1">
                  <c:v>10</c:v>
                </c:pt>
                <c:pt idx="2">
                  <c:v>25</c:v>
                </c:pt>
                <c:pt idx="3">
                  <c:v>29</c:v>
                </c:pt>
              </c:numCache>
            </c:numRef>
          </c:val>
        </c:ser>
        <c:ser>
          <c:idx val="2"/>
          <c:order val="2"/>
          <c:tx>
            <c:strRef>
              <c:f>Sheet!$E$689</c:f>
              <c:strCache>
                <c:ptCount val="1"/>
                <c:pt idx="0">
                  <c:v>まあ機能している</c:v>
                </c:pt>
              </c:strCache>
            </c:strRef>
          </c:tx>
          <c:spPr>
            <a:solidFill>
              <a:srgbClr val="FFFF00"/>
            </a:solidFill>
            <a:ln>
              <a:solidFill>
                <a:prstClr val="black"/>
              </a:solidFill>
            </a:ln>
          </c:spPr>
          <c:cat>
            <c:strRef>
              <c:f>(Sheet!$B$690,Sheet!$B$692,Sheet!$B$694,Sheet!$B$696)</c:f>
              <c:strCache>
                <c:ptCount val="4"/>
                <c:pt idx="0">
                  <c:v>３円未満／人</c:v>
                </c:pt>
                <c:pt idx="1">
                  <c:v>３～９円／人</c:v>
                </c:pt>
                <c:pt idx="2">
                  <c:v>10～29円／人</c:v>
                </c:pt>
                <c:pt idx="3">
                  <c:v>30円以上／人</c:v>
                </c:pt>
              </c:strCache>
            </c:strRef>
          </c:cat>
          <c:val>
            <c:numRef>
              <c:f>(Sheet!$E$690,Sheet!$E$692,Sheet!$E$694,Sheet!$E$696)</c:f>
              <c:numCache>
                <c:formatCode>#,##0</c:formatCode>
                <c:ptCount val="4"/>
                <c:pt idx="0">
                  <c:v>81</c:v>
                </c:pt>
                <c:pt idx="1">
                  <c:v>92</c:v>
                </c:pt>
                <c:pt idx="2">
                  <c:v>71</c:v>
                </c:pt>
                <c:pt idx="3">
                  <c:v>86</c:v>
                </c:pt>
              </c:numCache>
            </c:numRef>
          </c:val>
        </c:ser>
        <c:ser>
          <c:idx val="3"/>
          <c:order val="3"/>
          <c:tx>
            <c:strRef>
              <c:f>Sheet!$F$689</c:f>
              <c:strCache>
                <c:ptCount val="1"/>
                <c:pt idx="0">
                  <c:v>あまり機能していない</c:v>
                </c:pt>
              </c:strCache>
            </c:strRef>
          </c:tx>
          <c:spPr>
            <a:solidFill>
              <a:srgbClr val="FFC000"/>
            </a:solidFill>
            <a:ln>
              <a:solidFill>
                <a:prstClr val="black"/>
              </a:solidFill>
            </a:ln>
          </c:spPr>
          <c:cat>
            <c:strRef>
              <c:f>(Sheet!$B$690,Sheet!$B$692,Sheet!$B$694,Sheet!$B$696)</c:f>
              <c:strCache>
                <c:ptCount val="4"/>
                <c:pt idx="0">
                  <c:v>３円未満／人</c:v>
                </c:pt>
                <c:pt idx="1">
                  <c:v>３～９円／人</c:v>
                </c:pt>
                <c:pt idx="2">
                  <c:v>10～29円／人</c:v>
                </c:pt>
                <c:pt idx="3">
                  <c:v>30円以上／人</c:v>
                </c:pt>
              </c:strCache>
            </c:strRef>
          </c:cat>
          <c:val>
            <c:numRef>
              <c:f>(Sheet!$F$690,Sheet!$F$692,Sheet!$F$694,Sheet!$F$696)</c:f>
              <c:numCache>
                <c:formatCode>#,##0</c:formatCode>
                <c:ptCount val="4"/>
                <c:pt idx="0">
                  <c:v>86</c:v>
                </c:pt>
                <c:pt idx="1">
                  <c:v>68</c:v>
                </c:pt>
                <c:pt idx="2">
                  <c:v>87</c:v>
                </c:pt>
                <c:pt idx="3">
                  <c:v>81</c:v>
                </c:pt>
              </c:numCache>
            </c:numRef>
          </c:val>
        </c:ser>
        <c:gapWidth val="60"/>
        <c:overlap val="100"/>
        <c:axId val="39257984"/>
        <c:axId val="39259520"/>
      </c:barChart>
      <c:catAx>
        <c:axId val="39257984"/>
        <c:scaling>
          <c:orientation val="maxMin"/>
        </c:scaling>
        <c:axPos val="l"/>
        <c:numFmt formatCode="#,##0" sourceLinked="1"/>
        <c:tickLblPos val="nextTo"/>
        <c:txPr>
          <a:bodyPr/>
          <a:lstStyle/>
          <a:p>
            <a:pPr>
              <a:defRPr sz="1600"/>
            </a:pPr>
            <a:endParaRPr lang="ja-JP"/>
          </a:p>
        </c:txPr>
        <c:crossAx val="39259520"/>
        <c:crosses val="autoZero"/>
        <c:auto val="1"/>
        <c:lblAlgn val="ctr"/>
        <c:lblOffset val="100"/>
      </c:catAx>
      <c:valAx>
        <c:axId val="39259520"/>
        <c:scaling>
          <c:orientation val="minMax"/>
        </c:scaling>
        <c:axPos val="t"/>
        <c:majorGridlines/>
        <c:numFmt formatCode="0%" sourceLinked="1"/>
        <c:tickLblPos val="nextTo"/>
        <c:txPr>
          <a:bodyPr/>
          <a:lstStyle/>
          <a:p>
            <a:pPr>
              <a:defRPr>
                <a:latin typeface="Century" panose="02040604050505020304" pitchFamily="18" charset="0"/>
              </a:defRPr>
            </a:pPr>
            <a:endParaRPr lang="ja-JP"/>
          </a:p>
        </c:txPr>
        <c:crossAx val="39257984"/>
        <c:crosses val="autoZero"/>
        <c:crossBetween val="between"/>
        <c:majorUnit val="0.1"/>
      </c:valAx>
    </c:plotArea>
    <c:legend>
      <c:legendPos val="r"/>
      <c:layout>
        <c:manualLayout>
          <c:xMode val="edge"/>
          <c:yMode val="edge"/>
          <c:x val="6.9547204570827026E-2"/>
          <c:y val="0.9190638895157508"/>
          <c:w val="0.85676237120231558"/>
          <c:h val="5.8508046016917836E-2"/>
        </c:manualLayout>
      </c:layout>
    </c:legend>
    <c:plotVisOnly val="1"/>
    <c:dispBlanksAs val="gap"/>
  </c:chart>
  <c:spPr>
    <a:ln>
      <a:noFill/>
    </a:ln>
  </c:spPr>
  <c:txPr>
    <a:bodyPr/>
    <a:lstStyle/>
    <a:p>
      <a:pPr>
        <a:defRPr sz="1400"/>
      </a:pPr>
      <a:endParaRPr lang="ja-JP"/>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ja-JP"/>
  <c:chart>
    <c:plotArea>
      <c:layout/>
      <c:barChart>
        <c:barDir val="bar"/>
        <c:grouping val="percentStacked"/>
        <c:ser>
          <c:idx val="0"/>
          <c:order val="0"/>
          <c:tx>
            <c:strRef>
              <c:f>Sheet!$C$51</c:f>
              <c:strCache>
                <c:ptCount val="1"/>
                <c:pt idx="0">
                  <c:v>２分野以下</c:v>
                </c:pt>
              </c:strCache>
            </c:strRef>
          </c:tx>
          <c:spPr>
            <a:solidFill>
              <a:srgbClr val="0000FF"/>
            </a:solidFill>
            <a:ln>
              <a:solidFill>
                <a:schemeClr val="tx1"/>
              </a:solidFill>
            </a:ln>
          </c:spPr>
          <c:cat>
            <c:strRef>
              <c:f>(Sheet!$B$52,Sheet!$B$54,Sheet!$B$56,Sheet!$B$58,Sheet!$B$60)</c:f>
              <c:strCache>
                <c:ptCount val="5"/>
                <c:pt idx="0">
                  <c:v>ほとんどの住民組織が該当</c:v>
                </c:pt>
                <c:pt idx="1">
                  <c:v>半分以上の住民組織が該当</c:v>
                </c:pt>
                <c:pt idx="2">
                  <c:v>一部の組織が該当</c:v>
                </c:pt>
                <c:pt idx="3">
                  <c:v>ごく一部の組織が該当</c:v>
                </c:pt>
                <c:pt idx="4">
                  <c:v>いずれの組織も該当しない</c:v>
                </c:pt>
              </c:strCache>
            </c:strRef>
          </c:cat>
          <c:val>
            <c:numRef>
              <c:f>(Sheet!$C$52,Sheet!$C$54,Sheet!$C$56,Sheet!$C$58,Sheet!$C$60)</c:f>
              <c:numCache>
                <c:formatCode>#,##0</c:formatCode>
                <c:ptCount val="5"/>
                <c:pt idx="0">
                  <c:v>26</c:v>
                </c:pt>
                <c:pt idx="1">
                  <c:v>9</c:v>
                </c:pt>
                <c:pt idx="2">
                  <c:v>69</c:v>
                </c:pt>
                <c:pt idx="3">
                  <c:v>92</c:v>
                </c:pt>
                <c:pt idx="4">
                  <c:v>84</c:v>
                </c:pt>
              </c:numCache>
            </c:numRef>
          </c:val>
        </c:ser>
        <c:ser>
          <c:idx val="1"/>
          <c:order val="1"/>
          <c:tx>
            <c:strRef>
              <c:f>Sheet!$D$51</c:f>
              <c:strCache>
                <c:ptCount val="1"/>
                <c:pt idx="0">
                  <c:v>３～４分野</c:v>
                </c:pt>
              </c:strCache>
            </c:strRef>
          </c:tx>
          <c:spPr>
            <a:solidFill>
              <a:srgbClr val="00FF00"/>
            </a:solidFill>
            <a:ln>
              <a:solidFill>
                <a:schemeClr val="tx1"/>
              </a:solidFill>
            </a:ln>
          </c:spPr>
          <c:cat>
            <c:strRef>
              <c:f>(Sheet!$B$52,Sheet!$B$54,Sheet!$B$56,Sheet!$B$58,Sheet!$B$60)</c:f>
              <c:strCache>
                <c:ptCount val="5"/>
                <c:pt idx="0">
                  <c:v>ほとんどの住民組織が該当</c:v>
                </c:pt>
                <c:pt idx="1">
                  <c:v>半分以上の住民組織が該当</c:v>
                </c:pt>
                <c:pt idx="2">
                  <c:v>一部の組織が該当</c:v>
                </c:pt>
                <c:pt idx="3">
                  <c:v>ごく一部の組織が該当</c:v>
                </c:pt>
                <c:pt idx="4">
                  <c:v>いずれの組織も該当しない</c:v>
                </c:pt>
              </c:strCache>
            </c:strRef>
          </c:cat>
          <c:val>
            <c:numRef>
              <c:f>(Sheet!$D$52,Sheet!$D$54,Sheet!$D$56,Sheet!$D$58,Sheet!$D$60)</c:f>
              <c:numCache>
                <c:formatCode>#,##0</c:formatCode>
                <c:ptCount val="5"/>
                <c:pt idx="0">
                  <c:v>39</c:v>
                </c:pt>
                <c:pt idx="1">
                  <c:v>29</c:v>
                </c:pt>
                <c:pt idx="2">
                  <c:v>97</c:v>
                </c:pt>
                <c:pt idx="3">
                  <c:v>98</c:v>
                </c:pt>
                <c:pt idx="4">
                  <c:v>47</c:v>
                </c:pt>
              </c:numCache>
            </c:numRef>
          </c:val>
        </c:ser>
        <c:ser>
          <c:idx val="2"/>
          <c:order val="2"/>
          <c:tx>
            <c:strRef>
              <c:f>Sheet!$E$51</c:f>
              <c:strCache>
                <c:ptCount val="1"/>
                <c:pt idx="0">
                  <c:v>５～６分野</c:v>
                </c:pt>
              </c:strCache>
            </c:strRef>
          </c:tx>
          <c:spPr>
            <a:solidFill>
              <a:srgbClr val="FFFF00"/>
            </a:solidFill>
            <a:ln>
              <a:solidFill>
                <a:prstClr val="black"/>
              </a:solidFill>
            </a:ln>
          </c:spPr>
          <c:cat>
            <c:strRef>
              <c:f>(Sheet!$B$52,Sheet!$B$54,Sheet!$B$56,Sheet!$B$58,Sheet!$B$60)</c:f>
              <c:strCache>
                <c:ptCount val="5"/>
                <c:pt idx="0">
                  <c:v>ほとんどの住民組織が該当</c:v>
                </c:pt>
                <c:pt idx="1">
                  <c:v>半分以上の住民組織が該当</c:v>
                </c:pt>
                <c:pt idx="2">
                  <c:v>一部の組織が該当</c:v>
                </c:pt>
                <c:pt idx="3">
                  <c:v>ごく一部の組織が該当</c:v>
                </c:pt>
                <c:pt idx="4">
                  <c:v>いずれの組織も該当しない</c:v>
                </c:pt>
              </c:strCache>
            </c:strRef>
          </c:cat>
          <c:val>
            <c:numRef>
              <c:f>(Sheet!$E$52,Sheet!$E$54,Sheet!$E$56,Sheet!$E$58,Sheet!$E$60)</c:f>
              <c:numCache>
                <c:formatCode>#,##0</c:formatCode>
                <c:ptCount val="5"/>
                <c:pt idx="0">
                  <c:v>32</c:v>
                </c:pt>
                <c:pt idx="1">
                  <c:v>16</c:v>
                </c:pt>
                <c:pt idx="2">
                  <c:v>66</c:v>
                </c:pt>
                <c:pt idx="3">
                  <c:v>38</c:v>
                </c:pt>
                <c:pt idx="4">
                  <c:v>13</c:v>
                </c:pt>
              </c:numCache>
            </c:numRef>
          </c:val>
        </c:ser>
        <c:ser>
          <c:idx val="3"/>
          <c:order val="3"/>
          <c:tx>
            <c:strRef>
              <c:f>Sheet!$F$51</c:f>
              <c:strCache>
                <c:ptCount val="1"/>
                <c:pt idx="0">
                  <c:v>７分野以上</c:v>
                </c:pt>
              </c:strCache>
            </c:strRef>
          </c:tx>
          <c:spPr>
            <a:solidFill>
              <a:srgbClr val="FFC000"/>
            </a:solidFill>
            <a:ln>
              <a:solidFill>
                <a:prstClr val="black"/>
              </a:solidFill>
            </a:ln>
          </c:spPr>
          <c:cat>
            <c:strRef>
              <c:f>(Sheet!$B$52,Sheet!$B$54,Sheet!$B$56,Sheet!$B$58,Sheet!$B$60)</c:f>
              <c:strCache>
                <c:ptCount val="5"/>
                <c:pt idx="0">
                  <c:v>ほとんどの住民組織が該当</c:v>
                </c:pt>
                <c:pt idx="1">
                  <c:v>半分以上の住民組織が該当</c:v>
                </c:pt>
                <c:pt idx="2">
                  <c:v>一部の組織が該当</c:v>
                </c:pt>
                <c:pt idx="3">
                  <c:v>ごく一部の組織が該当</c:v>
                </c:pt>
                <c:pt idx="4">
                  <c:v>いずれの組織も該当しない</c:v>
                </c:pt>
              </c:strCache>
            </c:strRef>
          </c:cat>
          <c:val>
            <c:numRef>
              <c:f>(Sheet!$F$52,Sheet!$F$54,Sheet!$F$56,Sheet!$F$58,Sheet!$F$60)</c:f>
              <c:numCache>
                <c:formatCode>#,##0</c:formatCode>
                <c:ptCount val="5"/>
                <c:pt idx="0">
                  <c:v>28</c:v>
                </c:pt>
                <c:pt idx="1">
                  <c:v>18</c:v>
                </c:pt>
                <c:pt idx="2">
                  <c:v>44</c:v>
                </c:pt>
                <c:pt idx="3">
                  <c:v>9</c:v>
                </c:pt>
                <c:pt idx="4">
                  <c:v>2</c:v>
                </c:pt>
              </c:numCache>
            </c:numRef>
          </c:val>
        </c:ser>
        <c:gapWidth val="60"/>
        <c:overlap val="100"/>
        <c:axId val="174433792"/>
        <c:axId val="174435712"/>
      </c:barChart>
      <c:catAx>
        <c:axId val="174433792"/>
        <c:scaling>
          <c:orientation val="maxMin"/>
        </c:scaling>
        <c:axPos val="l"/>
        <c:numFmt formatCode="#,##0" sourceLinked="1"/>
        <c:tickLblPos val="nextTo"/>
        <c:txPr>
          <a:bodyPr/>
          <a:lstStyle/>
          <a:p>
            <a:pPr>
              <a:defRPr sz="1400"/>
            </a:pPr>
            <a:endParaRPr lang="ja-JP"/>
          </a:p>
        </c:txPr>
        <c:crossAx val="174435712"/>
        <c:crosses val="autoZero"/>
        <c:auto val="1"/>
        <c:lblAlgn val="ctr"/>
        <c:lblOffset val="100"/>
        <c:tickLblSkip val="1"/>
      </c:catAx>
      <c:valAx>
        <c:axId val="174435712"/>
        <c:scaling>
          <c:orientation val="minMax"/>
        </c:scaling>
        <c:axPos val="t"/>
        <c:majorGridlines/>
        <c:numFmt formatCode="0%" sourceLinked="1"/>
        <c:tickLblPos val="nextTo"/>
        <c:txPr>
          <a:bodyPr/>
          <a:lstStyle/>
          <a:p>
            <a:pPr>
              <a:defRPr sz="1400">
                <a:latin typeface="Century" pitchFamily="18" charset="0"/>
              </a:defRPr>
            </a:pPr>
            <a:endParaRPr lang="ja-JP"/>
          </a:p>
        </c:txPr>
        <c:crossAx val="174433792"/>
        <c:crosses val="autoZero"/>
        <c:crossBetween val="between"/>
      </c:valAx>
    </c:plotArea>
    <c:legend>
      <c:legendPos val="b"/>
      <c:layout/>
      <c:txPr>
        <a:bodyPr/>
        <a:lstStyle/>
        <a:p>
          <a:pPr>
            <a:defRPr sz="1400"/>
          </a:pPr>
          <a:endParaRPr lang="ja-JP"/>
        </a:p>
      </c:txPr>
    </c:legend>
    <c:plotVisOnly val="1"/>
    <c:dispBlanksAs val="gap"/>
  </c:chart>
  <c:spPr>
    <a:ln>
      <a:noFill/>
    </a:ln>
  </c:spPr>
  <c:externalData r:id="rId1"/>
</c:chartSpace>
</file>

<file path=ppt/charts/chart40.xml><?xml version="1.0" encoding="utf-8"?>
<c:chartSpace xmlns:c="http://schemas.openxmlformats.org/drawingml/2006/chart" xmlns:a="http://schemas.openxmlformats.org/drawingml/2006/main" xmlns:r="http://schemas.openxmlformats.org/officeDocument/2006/relationships">
  <c:lang val="ja-JP"/>
  <c:chart>
    <c:plotArea>
      <c:layout>
        <c:manualLayout>
          <c:layoutTarget val="inner"/>
          <c:xMode val="edge"/>
          <c:yMode val="edge"/>
          <c:x val="0.22233121901428987"/>
          <c:y val="0.11619568387285001"/>
          <c:w val="0.72645426266161173"/>
          <c:h val="0.6446106736658006"/>
        </c:manualLayout>
      </c:layout>
      <c:barChart>
        <c:barDir val="bar"/>
        <c:grouping val="percentStacked"/>
        <c:ser>
          <c:idx val="0"/>
          <c:order val="0"/>
          <c:tx>
            <c:strRef>
              <c:f>Sheet!$C$13</c:f>
              <c:strCache>
                <c:ptCount val="1"/>
                <c:pt idx="0">
                  <c:v>ほとんどの住民組織が該当</c:v>
                </c:pt>
              </c:strCache>
            </c:strRef>
          </c:tx>
          <c:spPr>
            <a:solidFill>
              <a:srgbClr val="0000FF"/>
            </a:solidFill>
            <a:ln>
              <a:solidFill>
                <a:schemeClr val="tx1"/>
              </a:solidFill>
            </a:ln>
          </c:spPr>
          <c:cat>
            <c:strRef>
              <c:f>(Sheet!$B$14,Sheet!$B$16)</c:f>
              <c:strCache>
                <c:ptCount val="2"/>
                <c:pt idx="0">
                  <c:v>情報提供なし</c:v>
                </c:pt>
                <c:pt idx="1">
                  <c:v>情報提供あり</c:v>
                </c:pt>
              </c:strCache>
            </c:strRef>
          </c:cat>
          <c:val>
            <c:numRef>
              <c:f>(Sheet!$C$14,Sheet!$C$16)</c:f>
              <c:numCache>
                <c:formatCode>#,##0</c:formatCode>
                <c:ptCount val="2"/>
                <c:pt idx="0">
                  <c:v>18</c:v>
                </c:pt>
                <c:pt idx="1">
                  <c:v>116</c:v>
                </c:pt>
              </c:numCache>
            </c:numRef>
          </c:val>
        </c:ser>
        <c:ser>
          <c:idx val="1"/>
          <c:order val="1"/>
          <c:tx>
            <c:strRef>
              <c:f>Sheet!$D$13</c:f>
              <c:strCache>
                <c:ptCount val="1"/>
                <c:pt idx="0">
                  <c:v>半分以上の住民組織が該当</c:v>
                </c:pt>
              </c:strCache>
            </c:strRef>
          </c:tx>
          <c:spPr>
            <a:solidFill>
              <a:srgbClr val="00FF00"/>
            </a:solidFill>
            <a:ln>
              <a:solidFill>
                <a:prstClr val="black"/>
              </a:solidFill>
            </a:ln>
          </c:spPr>
          <c:cat>
            <c:strRef>
              <c:f>(Sheet!$B$14,Sheet!$B$16)</c:f>
              <c:strCache>
                <c:ptCount val="2"/>
                <c:pt idx="0">
                  <c:v>情報提供なし</c:v>
                </c:pt>
                <c:pt idx="1">
                  <c:v>情報提供あり</c:v>
                </c:pt>
              </c:strCache>
            </c:strRef>
          </c:cat>
          <c:val>
            <c:numRef>
              <c:f>(Sheet!$D$14,Sheet!$D$16)</c:f>
              <c:numCache>
                <c:formatCode>#,##0</c:formatCode>
                <c:ptCount val="2"/>
                <c:pt idx="0">
                  <c:v>11</c:v>
                </c:pt>
                <c:pt idx="1">
                  <c:v>65</c:v>
                </c:pt>
              </c:numCache>
            </c:numRef>
          </c:val>
        </c:ser>
        <c:ser>
          <c:idx val="2"/>
          <c:order val="2"/>
          <c:tx>
            <c:strRef>
              <c:f>Sheet!$E$13</c:f>
              <c:strCache>
                <c:ptCount val="1"/>
                <c:pt idx="0">
                  <c:v>一部の組織が該当</c:v>
                </c:pt>
              </c:strCache>
            </c:strRef>
          </c:tx>
          <c:spPr>
            <a:solidFill>
              <a:srgbClr val="FFFF00"/>
            </a:solidFill>
            <a:ln>
              <a:solidFill>
                <a:prstClr val="black"/>
              </a:solidFill>
            </a:ln>
          </c:spPr>
          <c:cat>
            <c:strRef>
              <c:f>(Sheet!$B$14,Sheet!$B$16)</c:f>
              <c:strCache>
                <c:ptCount val="2"/>
                <c:pt idx="0">
                  <c:v>情報提供なし</c:v>
                </c:pt>
                <c:pt idx="1">
                  <c:v>情報提供あり</c:v>
                </c:pt>
              </c:strCache>
            </c:strRef>
          </c:cat>
          <c:val>
            <c:numRef>
              <c:f>(Sheet!$E$14,Sheet!$E$16)</c:f>
              <c:numCache>
                <c:formatCode>#,##0</c:formatCode>
                <c:ptCount val="2"/>
                <c:pt idx="0">
                  <c:v>77</c:v>
                </c:pt>
                <c:pt idx="1">
                  <c:v>213</c:v>
                </c:pt>
              </c:numCache>
            </c:numRef>
          </c:val>
        </c:ser>
        <c:ser>
          <c:idx val="3"/>
          <c:order val="3"/>
          <c:tx>
            <c:strRef>
              <c:f>Sheet!$F$13</c:f>
              <c:strCache>
                <c:ptCount val="1"/>
                <c:pt idx="0">
                  <c:v>ごく一部の組織が該当</c:v>
                </c:pt>
              </c:strCache>
            </c:strRef>
          </c:tx>
          <c:spPr>
            <a:solidFill>
              <a:srgbClr val="FFC000"/>
            </a:solidFill>
            <a:ln>
              <a:solidFill>
                <a:prstClr val="black"/>
              </a:solidFill>
            </a:ln>
          </c:spPr>
          <c:cat>
            <c:strRef>
              <c:f>(Sheet!$B$14,Sheet!$B$16)</c:f>
              <c:strCache>
                <c:ptCount val="2"/>
                <c:pt idx="0">
                  <c:v>情報提供なし</c:v>
                </c:pt>
                <c:pt idx="1">
                  <c:v>情報提供あり</c:v>
                </c:pt>
              </c:strCache>
            </c:strRef>
          </c:cat>
          <c:val>
            <c:numRef>
              <c:f>(Sheet!$F$14,Sheet!$F$16)</c:f>
              <c:numCache>
                <c:formatCode>#,##0</c:formatCode>
                <c:ptCount val="2"/>
                <c:pt idx="0">
                  <c:v>94</c:v>
                </c:pt>
                <c:pt idx="1">
                  <c:v>149</c:v>
                </c:pt>
              </c:numCache>
            </c:numRef>
          </c:val>
        </c:ser>
        <c:ser>
          <c:idx val="4"/>
          <c:order val="4"/>
          <c:tx>
            <c:strRef>
              <c:f>Sheet!$G$13</c:f>
              <c:strCache>
                <c:ptCount val="1"/>
                <c:pt idx="0">
                  <c:v>いずれの組織も該当しない</c:v>
                </c:pt>
              </c:strCache>
            </c:strRef>
          </c:tx>
          <c:spPr>
            <a:solidFill>
              <a:srgbClr val="FF4F4F"/>
            </a:solidFill>
            <a:ln>
              <a:solidFill>
                <a:prstClr val="black"/>
              </a:solidFill>
            </a:ln>
          </c:spPr>
          <c:cat>
            <c:strRef>
              <c:f>(Sheet!$B$14,Sheet!$B$16)</c:f>
              <c:strCache>
                <c:ptCount val="2"/>
                <c:pt idx="0">
                  <c:v>情報提供なし</c:v>
                </c:pt>
                <c:pt idx="1">
                  <c:v>情報提供あり</c:v>
                </c:pt>
              </c:strCache>
            </c:strRef>
          </c:cat>
          <c:val>
            <c:numRef>
              <c:f>(Sheet!$G$14,Sheet!$G$16)</c:f>
              <c:numCache>
                <c:formatCode>#,##0</c:formatCode>
                <c:ptCount val="2"/>
                <c:pt idx="0">
                  <c:v>102</c:v>
                </c:pt>
                <c:pt idx="1">
                  <c:v>47</c:v>
                </c:pt>
              </c:numCache>
            </c:numRef>
          </c:val>
        </c:ser>
        <c:gapWidth val="60"/>
        <c:overlap val="100"/>
        <c:axId val="39309696"/>
        <c:axId val="39311232"/>
      </c:barChart>
      <c:catAx>
        <c:axId val="39309696"/>
        <c:scaling>
          <c:orientation val="maxMin"/>
        </c:scaling>
        <c:axPos val="l"/>
        <c:numFmt formatCode="#,##0" sourceLinked="1"/>
        <c:tickLblPos val="nextTo"/>
        <c:txPr>
          <a:bodyPr/>
          <a:lstStyle/>
          <a:p>
            <a:pPr>
              <a:defRPr sz="1600"/>
            </a:pPr>
            <a:endParaRPr lang="ja-JP"/>
          </a:p>
        </c:txPr>
        <c:crossAx val="39311232"/>
        <c:crosses val="autoZero"/>
        <c:auto val="1"/>
        <c:lblAlgn val="ctr"/>
        <c:lblOffset val="100"/>
      </c:catAx>
      <c:valAx>
        <c:axId val="39311232"/>
        <c:scaling>
          <c:orientation val="minMax"/>
          <c:max val="1"/>
        </c:scaling>
        <c:axPos val="t"/>
        <c:majorGridlines/>
        <c:numFmt formatCode="0%" sourceLinked="1"/>
        <c:tickLblPos val="nextTo"/>
        <c:crossAx val="39309696"/>
        <c:crosses val="autoZero"/>
        <c:crossBetween val="between"/>
        <c:majorUnit val="0.1"/>
      </c:valAx>
    </c:plotArea>
    <c:legend>
      <c:legendPos val="b"/>
      <c:layout/>
    </c:legend>
    <c:plotVisOnly val="1"/>
    <c:dispBlanksAs val="gap"/>
  </c:chart>
  <c:spPr>
    <a:ln>
      <a:noFill/>
    </a:ln>
  </c:spPr>
  <c:txPr>
    <a:bodyPr/>
    <a:lstStyle/>
    <a:p>
      <a:pPr algn="ctr">
        <a:defRPr lang="ja-JP" altLang="en-US" sz="1400" b="0" i="0" u="none" strike="noStrike" kern="1200" baseline="0">
          <a:solidFill>
            <a:prstClr val="black"/>
          </a:solidFill>
          <a:latin typeface="Century" pitchFamily="18" charset="0"/>
          <a:ea typeface="+mn-ea"/>
          <a:cs typeface="+mn-cs"/>
        </a:defRPr>
      </a:pPr>
      <a:endParaRPr lang="ja-JP"/>
    </a:p>
  </c:txPr>
  <c:externalData r:id="rId1"/>
</c:chartSpace>
</file>

<file path=ppt/charts/chart41.xml><?xml version="1.0" encoding="utf-8"?>
<c:chartSpace xmlns:c="http://schemas.openxmlformats.org/drawingml/2006/chart" xmlns:a="http://schemas.openxmlformats.org/drawingml/2006/main" xmlns:r="http://schemas.openxmlformats.org/officeDocument/2006/relationships">
  <c:date1904 val="1"/>
  <c:lang val="ja-JP"/>
  <c:chart>
    <c:plotArea>
      <c:layout>
        <c:manualLayout>
          <c:layoutTarget val="inner"/>
          <c:xMode val="edge"/>
          <c:yMode val="edge"/>
          <c:x val="0.21350053465539037"/>
          <c:y val="8.072027986088276E-2"/>
          <c:w val="0.74882582385535168"/>
          <c:h val="0.74716342135364344"/>
        </c:manualLayout>
      </c:layout>
      <c:barChart>
        <c:barDir val="bar"/>
        <c:grouping val="percentStacked"/>
        <c:ser>
          <c:idx val="0"/>
          <c:order val="0"/>
          <c:tx>
            <c:strRef>
              <c:f>Sheet!$C$533</c:f>
              <c:strCache>
                <c:ptCount val="1"/>
                <c:pt idx="0">
                  <c:v>ほとんどの住民組織が該当</c:v>
                </c:pt>
              </c:strCache>
            </c:strRef>
          </c:tx>
          <c:spPr>
            <a:solidFill>
              <a:srgbClr val="0000FF"/>
            </a:solidFill>
            <a:ln>
              <a:solidFill>
                <a:prstClr val="black"/>
              </a:solidFill>
            </a:ln>
          </c:spPr>
          <c:cat>
            <c:strRef>
              <c:f>(Sheet!$B$534,Sheet!$B$536)</c:f>
              <c:strCache>
                <c:ptCount val="2"/>
                <c:pt idx="0">
                  <c:v>情報提供なし</c:v>
                </c:pt>
                <c:pt idx="1">
                  <c:v>情報提供あり</c:v>
                </c:pt>
              </c:strCache>
            </c:strRef>
          </c:cat>
          <c:val>
            <c:numRef>
              <c:f>(Sheet!$C$534,Sheet!$C$536)</c:f>
              <c:numCache>
                <c:formatCode>#,##0</c:formatCode>
                <c:ptCount val="2"/>
                <c:pt idx="0">
                  <c:v>94</c:v>
                </c:pt>
                <c:pt idx="1">
                  <c:v>40</c:v>
                </c:pt>
              </c:numCache>
            </c:numRef>
          </c:val>
        </c:ser>
        <c:ser>
          <c:idx val="1"/>
          <c:order val="1"/>
          <c:tx>
            <c:strRef>
              <c:f>Sheet!$D$533</c:f>
              <c:strCache>
                <c:ptCount val="1"/>
                <c:pt idx="0">
                  <c:v>半分以上の住民組織が該当</c:v>
                </c:pt>
              </c:strCache>
            </c:strRef>
          </c:tx>
          <c:spPr>
            <a:solidFill>
              <a:srgbClr val="00FF00"/>
            </a:solidFill>
            <a:ln>
              <a:solidFill>
                <a:prstClr val="black"/>
              </a:solidFill>
            </a:ln>
          </c:spPr>
          <c:cat>
            <c:strRef>
              <c:f>(Sheet!$B$534,Sheet!$B$536)</c:f>
              <c:strCache>
                <c:ptCount val="2"/>
                <c:pt idx="0">
                  <c:v>情報提供なし</c:v>
                </c:pt>
                <c:pt idx="1">
                  <c:v>情報提供あり</c:v>
                </c:pt>
              </c:strCache>
            </c:strRef>
          </c:cat>
          <c:val>
            <c:numRef>
              <c:f>(Sheet!$D$534,Sheet!$D$536)</c:f>
              <c:numCache>
                <c:formatCode>#,##0</c:formatCode>
                <c:ptCount val="2"/>
                <c:pt idx="0">
                  <c:v>55</c:v>
                </c:pt>
                <c:pt idx="1">
                  <c:v>21</c:v>
                </c:pt>
              </c:numCache>
            </c:numRef>
          </c:val>
        </c:ser>
        <c:ser>
          <c:idx val="2"/>
          <c:order val="2"/>
          <c:tx>
            <c:strRef>
              <c:f>Sheet!$E$533</c:f>
              <c:strCache>
                <c:ptCount val="1"/>
                <c:pt idx="0">
                  <c:v>一部の組織が該当</c:v>
                </c:pt>
              </c:strCache>
            </c:strRef>
          </c:tx>
          <c:spPr>
            <a:solidFill>
              <a:srgbClr val="FFFF00"/>
            </a:solidFill>
            <a:ln>
              <a:solidFill>
                <a:prstClr val="black"/>
              </a:solidFill>
            </a:ln>
          </c:spPr>
          <c:cat>
            <c:strRef>
              <c:f>(Sheet!$B$534,Sheet!$B$536)</c:f>
              <c:strCache>
                <c:ptCount val="2"/>
                <c:pt idx="0">
                  <c:v>情報提供なし</c:v>
                </c:pt>
                <c:pt idx="1">
                  <c:v>情報提供あり</c:v>
                </c:pt>
              </c:strCache>
            </c:strRef>
          </c:cat>
          <c:val>
            <c:numRef>
              <c:f>(Sheet!$E$534,Sheet!$E$536)</c:f>
              <c:numCache>
                <c:formatCode>#,##0</c:formatCode>
                <c:ptCount val="2"/>
                <c:pt idx="0">
                  <c:v>241</c:v>
                </c:pt>
                <c:pt idx="1">
                  <c:v>49</c:v>
                </c:pt>
              </c:numCache>
            </c:numRef>
          </c:val>
        </c:ser>
        <c:ser>
          <c:idx val="3"/>
          <c:order val="3"/>
          <c:tx>
            <c:strRef>
              <c:f>Sheet!$F$533</c:f>
              <c:strCache>
                <c:ptCount val="1"/>
                <c:pt idx="0">
                  <c:v>ごく一部の組織が該当</c:v>
                </c:pt>
              </c:strCache>
            </c:strRef>
          </c:tx>
          <c:spPr>
            <a:solidFill>
              <a:srgbClr val="FFC000"/>
            </a:solidFill>
            <a:ln>
              <a:solidFill>
                <a:prstClr val="black"/>
              </a:solidFill>
            </a:ln>
          </c:spPr>
          <c:cat>
            <c:strRef>
              <c:f>(Sheet!$B$534,Sheet!$B$536)</c:f>
              <c:strCache>
                <c:ptCount val="2"/>
                <c:pt idx="0">
                  <c:v>情報提供なし</c:v>
                </c:pt>
                <c:pt idx="1">
                  <c:v>情報提供あり</c:v>
                </c:pt>
              </c:strCache>
            </c:strRef>
          </c:cat>
          <c:val>
            <c:numRef>
              <c:f>(Sheet!$F$534,Sheet!$F$536)</c:f>
              <c:numCache>
                <c:formatCode>#,##0</c:formatCode>
                <c:ptCount val="2"/>
                <c:pt idx="0">
                  <c:v>218</c:v>
                </c:pt>
                <c:pt idx="1">
                  <c:v>25</c:v>
                </c:pt>
              </c:numCache>
            </c:numRef>
          </c:val>
        </c:ser>
        <c:ser>
          <c:idx val="4"/>
          <c:order val="4"/>
          <c:tx>
            <c:strRef>
              <c:f>Sheet!$G$533</c:f>
              <c:strCache>
                <c:ptCount val="1"/>
                <c:pt idx="0">
                  <c:v>いずれの組織も該当しない</c:v>
                </c:pt>
              </c:strCache>
            </c:strRef>
          </c:tx>
          <c:spPr>
            <a:solidFill>
              <a:srgbClr val="FF3333"/>
            </a:solidFill>
            <a:ln>
              <a:solidFill>
                <a:prstClr val="black"/>
              </a:solidFill>
            </a:ln>
          </c:spPr>
          <c:cat>
            <c:strRef>
              <c:f>(Sheet!$B$534,Sheet!$B$536)</c:f>
              <c:strCache>
                <c:ptCount val="2"/>
                <c:pt idx="0">
                  <c:v>情報提供なし</c:v>
                </c:pt>
                <c:pt idx="1">
                  <c:v>情報提供あり</c:v>
                </c:pt>
              </c:strCache>
            </c:strRef>
          </c:cat>
          <c:val>
            <c:numRef>
              <c:f>(Sheet!$G$534,Sheet!$G$536)</c:f>
              <c:numCache>
                <c:formatCode>#,##0</c:formatCode>
                <c:ptCount val="2"/>
                <c:pt idx="0">
                  <c:v>140</c:v>
                </c:pt>
                <c:pt idx="1">
                  <c:v>9</c:v>
                </c:pt>
              </c:numCache>
            </c:numRef>
          </c:val>
        </c:ser>
        <c:gapWidth val="60"/>
        <c:overlap val="100"/>
        <c:axId val="66480768"/>
        <c:axId val="66490752"/>
      </c:barChart>
      <c:catAx>
        <c:axId val="66480768"/>
        <c:scaling>
          <c:orientation val="maxMin"/>
        </c:scaling>
        <c:axPos val="l"/>
        <c:tickLblPos val="nextTo"/>
        <c:txPr>
          <a:bodyPr/>
          <a:lstStyle/>
          <a:p>
            <a:pPr>
              <a:defRPr sz="1600"/>
            </a:pPr>
            <a:endParaRPr lang="ja-JP"/>
          </a:p>
        </c:txPr>
        <c:crossAx val="66490752"/>
        <c:crosses val="autoZero"/>
        <c:auto val="1"/>
        <c:lblAlgn val="ctr"/>
        <c:lblOffset val="100"/>
      </c:catAx>
      <c:valAx>
        <c:axId val="66490752"/>
        <c:scaling>
          <c:orientation val="minMax"/>
        </c:scaling>
        <c:axPos val="t"/>
        <c:majorGridlines/>
        <c:numFmt formatCode="0%" sourceLinked="1"/>
        <c:tickLblPos val="nextTo"/>
        <c:crossAx val="66480768"/>
        <c:crosses val="autoZero"/>
        <c:crossBetween val="between"/>
        <c:majorUnit val="0.1"/>
      </c:valAx>
    </c:plotArea>
    <c:legend>
      <c:legendPos val="b"/>
      <c:layout/>
    </c:legend>
    <c:plotVisOnly val="1"/>
    <c:dispBlanksAs val="gap"/>
  </c:chart>
  <c:spPr>
    <a:ln>
      <a:noFill/>
    </a:ln>
  </c:spPr>
  <c:txPr>
    <a:bodyPr/>
    <a:lstStyle/>
    <a:p>
      <a:pPr algn="ctr">
        <a:defRPr lang="ja-JP" altLang="en-US" sz="1400" b="0" i="0" u="none" strike="noStrike" kern="1200" baseline="0">
          <a:solidFill>
            <a:prstClr val="black"/>
          </a:solidFill>
          <a:latin typeface="Century" pitchFamily="18" charset="0"/>
          <a:ea typeface="+mn-ea"/>
          <a:cs typeface="+mn-cs"/>
        </a:defRPr>
      </a:pPr>
      <a:endParaRPr lang="ja-JP"/>
    </a:p>
  </c:txPr>
  <c:externalData r:id="rId1"/>
</c:chartSpace>
</file>

<file path=ppt/charts/chart42.xml><?xml version="1.0" encoding="utf-8"?>
<c:chartSpace xmlns:c="http://schemas.openxmlformats.org/drawingml/2006/chart" xmlns:a="http://schemas.openxmlformats.org/drawingml/2006/main" xmlns:r="http://schemas.openxmlformats.org/officeDocument/2006/relationships">
  <c:lang val="ja-JP"/>
  <c:chart>
    <c:plotArea>
      <c:layout>
        <c:manualLayout>
          <c:layoutTarget val="inner"/>
          <c:xMode val="edge"/>
          <c:yMode val="edge"/>
          <c:x val="0.20453035384465834"/>
          <c:y val="8.9984387727396198E-2"/>
          <c:w val="0.74785104986876649"/>
          <c:h val="0.7244343379491357"/>
        </c:manualLayout>
      </c:layout>
      <c:barChart>
        <c:barDir val="bar"/>
        <c:grouping val="percentStacked"/>
        <c:ser>
          <c:idx val="0"/>
          <c:order val="0"/>
          <c:tx>
            <c:strRef>
              <c:f>Sheet!$C$19</c:f>
              <c:strCache>
                <c:ptCount val="1"/>
                <c:pt idx="0">
                  <c:v>ほとんどの組織が該当する</c:v>
                </c:pt>
              </c:strCache>
            </c:strRef>
          </c:tx>
          <c:spPr>
            <a:solidFill>
              <a:srgbClr val="0000FF"/>
            </a:solidFill>
            <a:ln>
              <a:solidFill>
                <a:schemeClr val="tx1"/>
              </a:solidFill>
            </a:ln>
          </c:spPr>
          <c:cat>
            <c:strRef>
              <c:f>(Sheet!$B$20,Sheet!$B$22)</c:f>
              <c:strCache>
                <c:ptCount val="2"/>
                <c:pt idx="0">
                  <c:v>情報提供なし</c:v>
                </c:pt>
                <c:pt idx="1">
                  <c:v>情報提供あり</c:v>
                </c:pt>
              </c:strCache>
            </c:strRef>
          </c:cat>
          <c:val>
            <c:numRef>
              <c:f>(Sheet!$C$20,Sheet!$C$22)</c:f>
              <c:numCache>
                <c:formatCode>#,##0</c:formatCode>
                <c:ptCount val="2"/>
                <c:pt idx="0">
                  <c:v>66</c:v>
                </c:pt>
                <c:pt idx="1">
                  <c:v>35</c:v>
                </c:pt>
              </c:numCache>
            </c:numRef>
          </c:val>
        </c:ser>
        <c:ser>
          <c:idx val="1"/>
          <c:order val="1"/>
          <c:tx>
            <c:strRef>
              <c:f>Sheet!$D$19</c:f>
              <c:strCache>
                <c:ptCount val="1"/>
                <c:pt idx="0">
                  <c:v>半分以上の組織が該当する</c:v>
                </c:pt>
              </c:strCache>
            </c:strRef>
          </c:tx>
          <c:spPr>
            <a:solidFill>
              <a:srgbClr val="66FF33"/>
            </a:solidFill>
            <a:ln>
              <a:solidFill>
                <a:schemeClr val="tx1"/>
              </a:solidFill>
            </a:ln>
          </c:spPr>
          <c:cat>
            <c:strRef>
              <c:f>(Sheet!$B$20,Sheet!$B$22)</c:f>
              <c:strCache>
                <c:ptCount val="2"/>
                <c:pt idx="0">
                  <c:v>情報提供なし</c:v>
                </c:pt>
                <c:pt idx="1">
                  <c:v>情報提供あり</c:v>
                </c:pt>
              </c:strCache>
            </c:strRef>
          </c:cat>
          <c:val>
            <c:numRef>
              <c:f>(Sheet!$D$20,Sheet!$D$22)</c:f>
              <c:numCache>
                <c:formatCode>#,##0</c:formatCode>
                <c:ptCount val="2"/>
                <c:pt idx="0">
                  <c:v>60</c:v>
                </c:pt>
                <c:pt idx="1">
                  <c:v>18</c:v>
                </c:pt>
              </c:numCache>
            </c:numRef>
          </c:val>
        </c:ser>
        <c:ser>
          <c:idx val="2"/>
          <c:order val="2"/>
          <c:tx>
            <c:strRef>
              <c:f>Sheet!$E$19</c:f>
              <c:strCache>
                <c:ptCount val="1"/>
                <c:pt idx="0">
                  <c:v>一部の組織が該当する</c:v>
                </c:pt>
              </c:strCache>
            </c:strRef>
          </c:tx>
          <c:spPr>
            <a:solidFill>
              <a:srgbClr val="FFFF00"/>
            </a:solidFill>
            <a:ln>
              <a:solidFill>
                <a:schemeClr val="tx1"/>
              </a:solidFill>
            </a:ln>
          </c:spPr>
          <c:cat>
            <c:strRef>
              <c:f>(Sheet!$B$20,Sheet!$B$22)</c:f>
              <c:strCache>
                <c:ptCount val="2"/>
                <c:pt idx="0">
                  <c:v>情報提供なし</c:v>
                </c:pt>
                <c:pt idx="1">
                  <c:v>情報提供あり</c:v>
                </c:pt>
              </c:strCache>
            </c:strRef>
          </c:cat>
          <c:val>
            <c:numRef>
              <c:f>(Sheet!$E$20,Sheet!$E$22)</c:f>
              <c:numCache>
                <c:formatCode>#,##0</c:formatCode>
                <c:ptCount val="2"/>
                <c:pt idx="0">
                  <c:v>228</c:v>
                </c:pt>
                <c:pt idx="1">
                  <c:v>55</c:v>
                </c:pt>
              </c:numCache>
            </c:numRef>
          </c:val>
        </c:ser>
        <c:ser>
          <c:idx val="3"/>
          <c:order val="3"/>
          <c:tx>
            <c:strRef>
              <c:f>Sheet!$F$19</c:f>
              <c:strCache>
                <c:ptCount val="1"/>
                <c:pt idx="0">
                  <c:v>ごく一部の組織が該当する</c:v>
                </c:pt>
              </c:strCache>
            </c:strRef>
          </c:tx>
          <c:spPr>
            <a:solidFill>
              <a:srgbClr val="FFC000"/>
            </a:solidFill>
            <a:ln>
              <a:solidFill>
                <a:schemeClr val="tx1"/>
              </a:solidFill>
            </a:ln>
          </c:spPr>
          <c:cat>
            <c:strRef>
              <c:f>(Sheet!$B$20,Sheet!$B$22)</c:f>
              <c:strCache>
                <c:ptCount val="2"/>
                <c:pt idx="0">
                  <c:v>情報提供なし</c:v>
                </c:pt>
                <c:pt idx="1">
                  <c:v>情報提供あり</c:v>
                </c:pt>
              </c:strCache>
            </c:strRef>
          </c:cat>
          <c:val>
            <c:numRef>
              <c:f>(Sheet!$F$20,Sheet!$F$22)</c:f>
              <c:numCache>
                <c:formatCode>#,##0</c:formatCode>
                <c:ptCount val="2"/>
                <c:pt idx="0">
                  <c:v>238</c:v>
                </c:pt>
                <c:pt idx="1">
                  <c:v>24</c:v>
                </c:pt>
              </c:numCache>
            </c:numRef>
          </c:val>
        </c:ser>
        <c:ser>
          <c:idx val="4"/>
          <c:order val="4"/>
          <c:tx>
            <c:strRef>
              <c:f>Sheet!$G$19</c:f>
              <c:strCache>
                <c:ptCount val="1"/>
                <c:pt idx="0">
                  <c:v>いずれの組織も該当しない</c:v>
                </c:pt>
              </c:strCache>
            </c:strRef>
          </c:tx>
          <c:spPr>
            <a:solidFill>
              <a:srgbClr val="FF0000"/>
            </a:solidFill>
            <a:ln>
              <a:solidFill>
                <a:schemeClr val="tx1"/>
              </a:solidFill>
            </a:ln>
          </c:spPr>
          <c:cat>
            <c:strRef>
              <c:f>(Sheet!$B$20,Sheet!$B$22)</c:f>
              <c:strCache>
                <c:ptCount val="2"/>
                <c:pt idx="0">
                  <c:v>情報提供なし</c:v>
                </c:pt>
                <c:pt idx="1">
                  <c:v>情報提供あり</c:v>
                </c:pt>
              </c:strCache>
            </c:strRef>
          </c:cat>
          <c:val>
            <c:numRef>
              <c:f>(Sheet!$G$20,Sheet!$G$22)</c:f>
              <c:numCache>
                <c:formatCode>#,##0</c:formatCode>
                <c:ptCount val="2"/>
                <c:pt idx="0">
                  <c:v>150</c:v>
                </c:pt>
                <c:pt idx="1">
                  <c:v>11</c:v>
                </c:pt>
              </c:numCache>
            </c:numRef>
          </c:val>
        </c:ser>
        <c:gapWidth val="60"/>
        <c:overlap val="100"/>
        <c:axId val="66528384"/>
        <c:axId val="66529920"/>
      </c:barChart>
      <c:catAx>
        <c:axId val="66528384"/>
        <c:scaling>
          <c:orientation val="maxMin"/>
        </c:scaling>
        <c:axPos val="l"/>
        <c:numFmt formatCode="#,##0" sourceLinked="1"/>
        <c:tickLblPos val="nextTo"/>
        <c:txPr>
          <a:bodyPr/>
          <a:lstStyle/>
          <a:p>
            <a:pPr>
              <a:defRPr sz="1600"/>
            </a:pPr>
            <a:endParaRPr lang="ja-JP"/>
          </a:p>
        </c:txPr>
        <c:crossAx val="66529920"/>
        <c:crosses val="autoZero"/>
        <c:auto val="1"/>
        <c:lblAlgn val="ctr"/>
        <c:lblOffset val="100"/>
      </c:catAx>
      <c:valAx>
        <c:axId val="66529920"/>
        <c:scaling>
          <c:orientation val="minMax"/>
        </c:scaling>
        <c:axPos val="t"/>
        <c:majorGridlines/>
        <c:numFmt formatCode="0%" sourceLinked="1"/>
        <c:tickLblPos val="nextTo"/>
        <c:txPr>
          <a:bodyPr/>
          <a:lstStyle/>
          <a:p>
            <a:pPr>
              <a:defRPr>
                <a:latin typeface="Century" panose="02040604050505020304" pitchFamily="18" charset="0"/>
              </a:defRPr>
            </a:pPr>
            <a:endParaRPr lang="ja-JP"/>
          </a:p>
        </c:txPr>
        <c:crossAx val="66528384"/>
        <c:crosses val="autoZero"/>
        <c:crossBetween val="between"/>
        <c:majorUnit val="0.1"/>
      </c:valAx>
    </c:plotArea>
    <c:legend>
      <c:legendPos val="r"/>
      <c:layout>
        <c:manualLayout>
          <c:xMode val="edge"/>
          <c:yMode val="edge"/>
          <c:x val="9.2159621732895852E-2"/>
          <c:y val="0.86170324668494303"/>
          <c:w val="0.82118349514237066"/>
          <c:h val="0.12234058440588692"/>
        </c:manualLayout>
      </c:layout>
    </c:legend>
    <c:plotVisOnly val="1"/>
    <c:dispBlanksAs val="gap"/>
  </c:chart>
  <c:spPr>
    <a:ln>
      <a:noFill/>
    </a:ln>
  </c:spPr>
  <c:txPr>
    <a:bodyPr/>
    <a:lstStyle/>
    <a:p>
      <a:pPr>
        <a:defRPr sz="1400"/>
      </a:pPr>
      <a:endParaRPr lang="ja-JP"/>
    </a:p>
  </c:txPr>
  <c:externalData r:id="rId1"/>
</c:chartSpace>
</file>

<file path=ppt/charts/chart43.xml><?xml version="1.0" encoding="utf-8"?>
<c:chartSpace xmlns:c="http://schemas.openxmlformats.org/drawingml/2006/chart" xmlns:a="http://schemas.openxmlformats.org/drawingml/2006/main" xmlns:r="http://schemas.openxmlformats.org/officeDocument/2006/relationships">
  <c:lang val="ja-JP"/>
  <c:chart>
    <c:plotArea>
      <c:layout/>
      <c:barChart>
        <c:barDir val="bar"/>
        <c:grouping val="percentStacked"/>
        <c:ser>
          <c:idx val="0"/>
          <c:order val="0"/>
          <c:tx>
            <c:strRef>
              <c:f>Sheet!$C$543</c:f>
              <c:strCache>
                <c:ptCount val="1"/>
                <c:pt idx="0">
                  <c:v>ほとんどの住民組織が該当</c:v>
                </c:pt>
              </c:strCache>
            </c:strRef>
          </c:tx>
          <c:spPr>
            <a:solidFill>
              <a:srgbClr val="0000FF"/>
            </a:solidFill>
            <a:ln>
              <a:solidFill>
                <a:prstClr val="black"/>
              </a:solidFill>
            </a:ln>
          </c:spPr>
          <c:cat>
            <c:strRef>
              <c:f>(Sheet!$B$544,Sheet!$B$546)</c:f>
              <c:strCache>
                <c:ptCount val="2"/>
                <c:pt idx="0">
                  <c:v>情報提供なし</c:v>
                </c:pt>
                <c:pt idx="1">
                  <c:v>情報提供あり</c:v>
                </c:pt>
              </c:strCache>
            </c:strRef>
          </c:cat>
          <c:val>
            <c:numRef>
              <c:f>(Sheet!$C$544,Sheet!$C$546)</c:f>
              <c:numCache>
                <c:formatCode>#,##0</c:formatCode>
                <c:ptCount val="2"/>
                <c:pt idx="0">
                  <c:v>74</c:v>
                </c:pt>
                <c:pt idx="1">
                  <c:v>36</c:v>
                </c:pt>
              </c:numCache>
            </c:numRef>
          </c:val>
        </c:ser>
        <c:ser>
          <c:idx val="1"/>
          <c:order val="1"/>
          <c:tx>
            <c:strRef>
              <c:f>Sheet!$D$543</c:f>
              <c:strCache>
                <c:ptCount val="1"/>
                <c:pt idx="0">
                  <c:v>半分以上の住民組織が該当</c:v>
                </c:pt>
              </c:strCache>
            </c:strRef>
          </c:tx>
          <c:spPr>
            <a:solidFill>
              <a:srgbClr val="00FF00"/>
            </a:solidFill>
            <a:ln>
              <a:solidFill>
                <a:prstClr val="black"/>
              </a:solidFill>
            </a:ln>
          </c:spPr>
          <c:cat>
            <c:strRef>
              <c:f>(Sheet!$B$544,Sheet!$B$546)</c:f>
              <c:strCache>
                <c:ptCount val="2"/>
                <c:pt idx="0">
                  <c:v>情報提供なし</c:v>
                </c:pt>
                <c:pt idx="1">
                  <c:v>情報提供あり</c:v>
                </c:pt>
              </c:strCache>
            </c:strRef>
          </c:cat>
          <c:val>
            <c:numRef>
              <c:f>(Sheet!$D$544,Sheet!$D$546)</c:f>
              <c:numCache>
                <c:formatCode>#,##0</c:formatCode>
                <c:ptCount val="2"/>
                <c:pt idx="0">
                  <c:v>84</c:v>
                </c:pt>
                <c:pt idx="1">
                  <c:v>20</c:v>
                </c:pt>
              </c:numCache>
            </c:numRef>
          </c:val>
        </c:ser>
        <c:ser>
          <c:idx val="2"/>
          <c:order val="2"/>
          <c:tx>
            <c:strRef>
              <c:f>Sheet!$E$543</c:f>
              <c:strCache>
                <c:ptCount val="1"/>
                <c:pt idx="0">
                  <c:v>一部の組織が該当</c:v>
                </c:pt>
              </c:strCache>
            </c:strRef>
          </c:tx>
          <c:spPr>
            <a:solidFill>
              <a:srgbClr val="FFFF00"/>
            </a:solidFill>
            <a:ln>
              <a:solidFill>
                <a:prstClr val="black"/>
              </a:solidFill>
            </a:ln>
          </c:spPr>
          <c:cat>
            <c:strRef>
              <c:f>(Sheet!$B$544,Sheet!$B$546)</c:f>
              <c:strCache>
                <c:ptCount val="2"/>
                <c:pt idx="0">
                  <c:v>情報提供なし</c:v>
                </c:pt>
                <c:pt idx="1">
                  <c:v>情報提供あり</c:v>
                </c:pt>
              </c:strCache>
            </c:strRef>
          </c:cat>
          <c:val>
            <c:numRef>
              <c:f>(Sheet!$E$544,Sheet!$E$546)</c:f>
              <c:numCache>
                <c:formatCode>#,##0</c:formatCode>
                <c:ptCount val="2"/>
                <c:pt idx="0">
                  <c:v>248</c:v>
                </c:pt>
                <c:pt idx="1">
                  <c:v>42</c:v>
                </c:pt>
              </c:numCache>
            </c:numRef>
          </c:val>
        </c:ser>
        <c:ser>
          <c:idx val="3"/>
          <c:order val="3"/>
          <c:tx>
            <c:strRef>
              <c:f>Sheet!$F$543</c:f>
              <c:strCache>
                <c:ptCount val="1"/>
                <c:pt idx="0">
                  <c:v>ごく一部の組織が該当</c:v>
                </c:pt>
              </c:strCache>
            </c:strRef>
          </c:tx>
          <c:spPr>
            <a:solidFill>
              <a:srgbClr val="FFC000"/>
            </a:solidFill>
            <a:ln>
              <a:solidFill>
                <a:prstClr val="black"/>
              </a:solidFill>
            </a:ln>
          </c:spPr>
          <c:cat>
            <c:strRef>
              <c:f>(Sheet!$B$544,Sheet!$B$546)</c:f>
              <c:strCache>
                <c:ptCount val="2"/>
                <c:pt idx="0">
                  <c:v>情報提供なし</c:v>
                </c:pt>
                <c:pt idx="1">
                  <c:v>情報提供あり</c:v>
                </c:pt>
              </c:strCache>
            </c:strRef>
          </c:cat>
          <c:val>
            <c:numRef>
              <c:f>(Sheet!$F$544,Sheet!$F$546)</c:f>
              <c:numCache>
                <c:formatCode>#,##0</c:formatCode>
                <c:ptCount val="2"/>
                <c:pt idx="0">
                  <c:v>218</c:v>
                </c:pt>
                <c:pt idx="1">
                  <c:v>32</c:v>
                </c:pt>
              </c:numCache>
            </c:numRef>
          </c:val>
        </c:ser>
        <c:ser>
          <c:idx val="4"/>
          <c:order val="4"/>
          <c:tx>
            <c:strRef>
              <c:f>Sheet!$G$543</c:f>
              <c:strCache>
                <c:ptCount val="1"/>
                <c:pt idx="0">
                  <c:v>いずれの組織も該当しない</c:v>
                </c:pt>
              </c:strCache>
            </c:strRef>
          </c:tx>
          <c:spPr>
            <a:solidFill>
              <a:srgbClr val="FF3333"/>
            </a:solidFill>
            <a:ln>
              <a:solidFill>
                <a:prstClr val="black"/>
              </a:solidFill>
            </a:ln>
          </c:spPr>
          <c:cat>
            <c:strRef>
              <c:f>(Sheet!$B$544,Sheet!$B$546)</c:f>
              <c:strCache>
                <c:ptCount val="2"/>
                <c:pt idx="0">
                  <c:v>情報提供なし</c:v>
                </c:pt>
                <c:pt idx="1">
                  <c:v>情報提供あり</c:v>
                </c:pt>
              </c:strCache>
            </c:strRef>
          </c:cat>
          <c:val>
            <c:numRef>
              <c:f>(Sheet!$G$544,Sheet!$G$546)</c:f>
              <c:numCache>
                <c:formatCode>#,##0</c:formatCode>
                <c:ptCount val="2"/>
                <c:pt idx="0">
                  <c:v>104</c:v>
                </c:pt>
                <c:pt idx="1">
                  <c:v>9</c:v>
                </c:pt>
              </c:numCache>
            </c:numRef>
          </c:val>
        </c:ser>
        <c:gapWidth val="60"/>
        <c:overlap val="100"/>
        <c:axId val="66571648"/>
        <c:axId val="66577536"/>
      </c:barChart>
      <c:catAx>
        <c:axId val="66571648"/>
        <c:scaling>
          <c:orientation val="maxMin"/>
        </c:scaling>
        <c:axPos val="l"/>
        <c:tickLblPos val="nextTo"/>
        <c:txPr>
          <a:bodyPr/>
          <a:lstStyle/>
          <a:p>
            <a:pPr>
              <a:defRPr sz="1600"/>
            </a:pPr>
            <a:endParaRPr lang="ja-JP"/>
          </a:p>
        </c:txPr>
        <c:crossAx val="66577536"/>
        <c:crosses val="autoZero"/>
        <c:auto val="1"/>
        <c:lblAlgn val="ctr"/>
        <c:lblOffset val="100"/>
      </c:catAx>
      <c:valAx>
        <c:axId val="66577536"/>
        <c:scaling>
          <c:orientation val="minMax"/>
        </c:scaling>
        <c:axPos val="t"/>
        <c:majorGridlines/>
        <c:numFmt formatCode="0%" sourceLinked="1"/>
        <c:tickLblPos val="nextTo"/>
        <c:txPr>
          <a:bodyPr/>
          <a:lstStyle/>
          <a:p>
            <a:pPr>
              <a:defRPr sz="1400">
                <a:latin typeface="Century" pitchFamily="18" charset="0"/>
              </a:defRPr>
            </a:pPr>
            <a:endParaRPr lang="ja-JP"/>
          </a:p>
        </c:txPr>
        <c:crossAx val="66571648"/>
        <c:crosses val="autoZero"/>
        <c:crossBetween val="between"/>
      </c:valAx>
    </c:plotArea>
    <c:legend>
      <c:legendPos val="b"/>
      <c:layout/>
      <c:txPr>
        <a:bodyPr/>
        <a:lstStyle/>
        <a:p>
          <a:pPr>
            <a:defRPr sz="1400"/>
          </a:pPr>
          <a:endParaRPr lang="ja-JP"/>
        </a:p>
      </c:txPr>
    </c:legend>
    <c:plotVisOnly val="1"/>
    <c:dispBlanksAs val="gap"/>
  </c:chart>
  <c:spPr>
    <a:ln>
      <a:noFill/>
    </a:ln>
  </c:spPr>
  <c:txPr>
    <a:bodyPr/>
    <a:lstStyle/>
    <a:p>
      <a:pPr>
        <a:defRPr sz="1200"/>
      </a:pPr>
      <a:endParaRPr lang="ja-JP"/>
    </a:p>
  </c:txPr>
  <c:externalData r:id="rId1"/>
</c:chartSpace>
</file>

<file path=ppt/charts/chart44.xml><?xml version="1.0" encoding="utf-8"?>
<c:chartSpace xmlns:c="http://schemas.openxmlformats.org/drawingml/2006/chart" xmlns:a="http://schemas.openxmlformats.org/drawingml/2006/main" xmlns:r="http://schemas.openxmlformats.org/officeDocument/2006/relationships">
  <c:date1904 val="1"/>
  <c:lang val="ja-JP"/>
  <c:chart>
    <c:plotArea>
      <c:layout>
        <c:manualLayout>
          <c:layoutTarget val="inner"/>
          <c:xMode val="edge"/>
          <c:yMode val="edge"/>
          <c:x val="0.2021505376344086"/>
          <c:y val="8.072027986088276E-2"/>
          <c:w val="0.76017585615418337"/>
          <c:h val="0.74716342135364344"/>
        </c:manualLayout>
      </c:layout>
      <c:barChart>
        <c:barDir val="bar"/>
        <c:grouping val="percentStacked"/>
        <c:ser>
          <c:idx val="0"/>
          <c:order val="0"/>
          <c:tx>
            <c:strRef>
              <c:f>Sheet!$C$553</c:f>
              <c:strCache>
                <c:ptCount val="1"/>
                <c:pt idx="0">
                  <c:v>ほとんどの住民組織が該当</c:v>
                </c:pt>
              </c:strCache>
            </c:strRef>
          </c:tx>
          <c:spPr>
            <a:solidFill>
              <a:srgbClr val="0000FF"/>
            </a:solidFill>
            <a:ln>
              <a:solidFill>
                <a:prstClr val="black"/>
              </a:solidFill>
            </a:ln>
          </c:spPr>
          <c:cat>
            <c:strRef>
              <c:f>(Sheet!$B$554,Sheet!$B$556)</c:f>
              <c:strCache>
                <c:ptCount val="2"/>
                <c:pt idx="0">
                  <c:v>情報提供なし</c:v>
                </c:pt>
                <c:pt idx="1">
                  <c:v>情報提供あり</c:v>
                </c:pt>
              </c:strCache>
            </c:strRef>
          </c:cat>
          <c:val>
            <c:numRef>
              <c:f>(Sheet!$C$554,Sheet!$C$556)</c:f>
              <c:numCache>
                <c:formatCode>#,##0</c:formatCode>
                <c:ptCount val="2"/>
                <c:pt idx="0">
                  <c:v>132</c:v>
                </c:pt>
                <c:pt idx="1">
                  <c:v>42</c:v>
                </c:pt>
              </c:numCache>
            </c:numRef>
          </c:val>
        </c:ser>
        <c:ser>
          <c:idx val="1"/>
          <c:order val="1"/>
          <c:tx>
            <c:strRef>
              <c:f>Sheet!$D$553</c:f>
              <c:strCache>
                <c:ptCount val="1"/>
                <c:pt idx="0">
                  <c:v>半分以上の住民組織が該当</c:v>
                </c:pt>
              </c:strCache>
            </c:strRef>
          </c:tx>
          <c:spPr>
            <a:solidFill>
              <a:srgbClr val="00FF00"/>
            </a:solidFill>
            <a:ln>
              <a:solidFill>
                <a:prstClr val="black"/>
              </a:solidFill>
            </a:ln>
          </c:spPr>
          <c:cat>
            <c:strRef>
              <c:f>(Sheet!$B$554,Sheet!$B$556)</c:f>
              <c:strCache>
                <c:ptCount val="2"/>
                <c:pt idx="0">
                  <c:v>情報提供なし</c:v>
                </c:pt>
                <c:pt idx="1">
                  <c:v>情報提供あり</c:v>
                </c:pt>
              </c:strCache>
            </c:strRef>
          </c:cat>
          <c:val>
            <c:numRef>
              <c:f>(Sheet!$D$554,Sheet!$D$556)</c:f>
              <c:numCache>
                <c:formatCode>#,##0</c:formatCode>
                <c:ptCount val="2"/>
                <c:pt idx="0">
                  <c:v>69</c:v>
                </c:pt>
                <c:pt idx="1">
                  <c:v>19</c:v>
                </c:pt>
              </c:numCache>
            </c:numRef>
          </c:val>
        </c:ser>
        <c:ser>
          <c:idx val="2"/>
          <c:order val="2"/>
          <c:tx>
            <c:strRef>
              <c:f>Sheet!$E$553</c:f>
              <c:strCache>
                <c:ptCount val="1"/>
                <c:pt idx="0">
                  <c:v>一部の組織が該当</c:v>
                </c:pt>
              </c:strCache>
            </c:strRef>
          </c:tx>
          <c:spPr>
            <a:solidFill>
              <a:srgbClr val="FFFF00"/>
            </a:solidFill>
            <a:ln>
              <a:solidFill>
                <a:prstClr val="black"/>
              </a:solidFill>
            </a:ln>
          </c:spPr>
          <c:cat>
            <c:strRef>
              <c:f>(Sheet!$B$554,Sheet!$B$556)</c:f>
              <c:strCache>
                <c:ptCount val="2"/>
                <c:pt idx="0">
                  <c:v>情報提供なし</c:v>
                </c:pt>
                <c:pt idx="1">
                  <c:v>情報提供あり</c:v>
                </c:pt>
              </c:strCache>
            </c:strRef>
          </c:cat>
          <c:val>
            <c:numRef>
              <c:f>(Sheet!$E$554,Sheet!$E$556)</c:f>
              <c:numCache>
                <c:formatCode>#,##0</c:formatCode>
                <c:ptCount val="2"/>
                <c:pt idx="0">
                  <c:v>234</c:v>
                </c:pt>
                <c:pt idx="1">
                  <c:v>45</c:v>
                </c:pt>
              </c:numCache>
            </c:numRef>
          </c:val>
        </c:ser>
        <c:ser>
          <c:idx val="3"/>
          <c:order val="3"/>
          <c:tx>
            <c:strRef>
              <c:f>Sheet!$F$553</c:f>
              <c:strCache>
                <c:ptCount val="1"/>
                <c:pt idx="0">
                  <c:v>ごく一部の組織が該当</c:v>
                </c:pt>
              </c:strCache>
            </c:strRef>
          </c:tx>
          <c:spPr>
            <a:solidFill>
              <a:srgbClr val="FFC000"/>
            </a:solidFill>
            <a:ln>
              <a:solidFill>
                <a:prstClr val="black"/>
              </a:solidFill>
            </a:ln>
          </c:spPr>
          <c:cat>
            <c:strRef>
              <c:f>(Sheet!$B$554,Sheet!$B$556)</c:f>
              <c:strCache>
                <c:ptCount val="2"/>
                <c:pt idx="0">
                  <c:v>情報提供なし</c:v>
                </c:pt>
                <c:pt idx="1">
                  <c:v>情報提供あり</c:v>
                </c:pt>
              </c:strCache>
            </c:strRef>
          </c:cat>
          <c:val>
            <c:numRef>
              <c:f>(Sheet!$F$554,Sheet!$F$556)</c:f>
              <c:numCache>
                <c:formatCode>#,##0</c:formatCode>
                <c:ptCount val="2"/>
                <c:pt idx="0">
                  <c:v>174</c:v>
                </c:pt>
                <c:pt idx="1">
                  <c:v>24</c:v>
                </c:pt>
              </c:numCache>
            </c:numRef>
          </c:val>
        </c:ser>
        <c:ser>
          <c:idx val="4"/>
          <c:order val="4"/>
          <c:tx>
            <c:strRef>
              <c:f>Sheet!$G$553</c:f>
              <c:strCache>
                <c:ptCount val="1"/>
                <c:pt idx="0">
                  <c:v>いずれの組織も該当しない</c:v>
                </c:pt>
              </c:strCache>
            </c:strRef>
          </c:tx>
          <c:spPr>
            <a:solidFill>
              <a:srgbClr val="FF3333"/>
            </a:solidFill>
            <a:ln>
              <a:solidFill>
                <a:prstClr val="black"/>
              </a:solidFill>
            </a:ln>
          </c:spPr>
          <c:cat>
            <c:strRef>
              <c:f>(Sheet!$B$554,Sheet!$B$556)</c:f>
              <c:strCache>
                <c:ptCount val="2"/>
                <c:pt idx="0">
                  <c:v>情報提供なし</c:v>
                </c:pt>
                <c:pt idx="1">
                  <c:v>情報提供あり</c:v>
                </c:pt>
              </c:strCache>
            </c:strRef>
          </c:cat>
          <c:val>
            <c:numRef>
              <c:f>(Sheet!$G$554,Sheet!$G$556)</c:f>
              <c:numCache>
                <c:formatCode>#,##0</c:formatCode>
                <c:ptCount val="2"/>
                <c:pt idx="0">
                  <c:v>136</c:v>
                </c:pt>
                <c:pt idx="1">
                  <c:v>11</c:v>
                </c:pt>
              </c:numCache>
            </c:numRef>
          </c:val>
        </c:ser>
        <c:gapWidth val="60"/>
        <c:overlap val="100"/>
        <c:axId val="68048768"/>
        <c:axId val="68050304"/>
      </c:barChart>
      <c:catAx>
        <c:axId val="68048768"/>
        <c:scaling>
          <c:orientation val="maxMin"/>
        </c:scaling>
        <c:axPos val="l"/>
        <c:tickLblPos val="nextTo"/>
        <c:txPr>
          <a:bodyPr/>
          <a:lstStyle/>
          <a:p>
            <a:pPr>
              <a:defRPr sz="1600"/>
            </a:pPr>
            <a:endParaRPr lang="ja-JP"/>
          </a:p>
        </c:txPr>
        <c:crossAx val="68050304"/>
        <c:crosses val="autoZero"/>
        <c:auto val="1"/>
        <c:lblAlgn val="ctr"/>
        <c:lblOffset val="100"/>
      </c:catAx>
      <c:valAx>
        <c:axId val="68050304"/>
        <c:scaling>
          <c:orientation val="minMax"/>
        </c:scaling>
        <c:axPos val="t"/>
        <c:majorGridlines/>
        <c:numFmt formatCode="0%" sourceLinked="1"/>
        <c:tickLblPos val="nextTo"/>
        <c:txPr>
          <a:bodyPr/>
          <a:lstStyle/>
          <a:p>
            <a:pPr>
              <a:defRPr sz="1400">
                <a:latin typeface="Century" pitchFamily="18" charset="0"/>
              </a:defRPr>
            </a:pPr>
            <a:endParaRPr lang="ja-JP"/>
          </a:p>
        </c:txPr>
        <c:crossAx val="68048768"/>
        <c:crosses val="autoZero"/>
        <c:crossBetween val="between"/>
        <c:majorUnit val="0.1"/>
      </c:valAx>
    </c:plotArea>
    <c:legend>
      <c:legendPos val="b"/>
      <c:layout/>
      <c:txPr>
        <a:bodyPr/>
        <a:lstStyle/>
        <a:p>
          <a:pPr>
            <a:defRPr sz="1400"/>
          </a:pPr>
          <a:endParaRPr lang="ja-JP"/>
        </a:p>
      </c:txPr>
    </c:legend>
    <c:plotVisOnly val="1"/>
    <c:dispBlanksAs val="gap"/>
  </c:chart>
  <c:spPr>
    <a:ln>
      <a:noFill/>
    </a:ln>
  </c:spPr>
  <c:txPr>
    <a:bodyPr/>
    <a:lstStyle/>
    <a:p>
      <a:pPr>
        <a:defRPr sz="1200"/>
      </a:pPr>
      <a:endParaRPr lang="ja-JP"/>
    </a:p>
  </c:txPr>
  <c:externalData r:id="rId1"/>
</c:chartSpace>
</file>

<file path=ppt/charts/chart45.xml><?xml version="1.0" encoding="utf-8"?>
<c:chartSpace xmlns:c="http://schemas.openxmlformats.org/drawingml/2006/chart" xmlns:a="http://schemas.openxmlformats.org/drawingml/2006/main" xmlns:r="http://schemas.openxmlformats.org/officeDocument/2006/relationships">
  <c:date1904 val="1"/>
  <c:lang val="ja-JP"/>
  <c:chart>
    <c:plotArea>
      <c:layout>
        <c:manualLayout>
          <c:layoutTarget val="inner"/>
          <c:xMode val="edge"/>
          <c:yMode val="edge"/>
          <c:x val="0.19194313629456619"/>
          <c:y val="8.072027986088276E-2"/>
          <c:w val="0.76912142561127306"/>
          <c:h val="0.68285202508283849"/>
        </c:manualLayout>
      </c:layout>
      <c:barChart>
        <c:barDir val="bar"/>
        <c:grouping val="percentStacked"/>
        <c:ser>
          <c:idx val="0"/>
          <c:order val="0"/>
          <c:tx>
            <c:strRef>
              <c:f>Sheet!$C$563</c:f>
              <c:strCache>
                <c:ptCount val="1"/>
                <c:pt idx="0">
                  <c:v>ほとんどの住民組織にあてはまる</c:v>
                </c:pt>
              </c:strCache>
            </c:strRef>
          </c:tx>
          <c:spPr>
            <a:solidFill>
              <a:srgbClr val="0000FF"/>
            </a:solidFill>
            <a:ln>
              <a:solidFill>
                <a:prstClr val="black"/>
              </a:solidFill>
            </a:ln>
          </c:spPr>
          <c:cat>
            <c:strRef>
              <c:f>(Sheet!$B$564,Sheet!$B$566)</c:f>
              <c:strCache>
                <c:ptCount val="2"/>
                <c:pt idx="0">
                  <c:v>情報提供なし</c:v>
                </c:pt>
                <c:pt idx="1">
                  <c:v>情報提供あり</c:v>
                </c:pt>
              </c:strCache>
            </c:strRef>
          </c:cat>
          <c:val>
            <c:numRef>
              <c:f>(Sheet!$C$564,Sheet!$C$566)</c:f>
              <c:numCache>
                <c:formatCode>#,##0</c:formatCode>
                <c:ptCount val="2"/>
                <c:pt idx="0">
                  <c:v>163</c:v>
                </c:pt>
                <c:pt idx="1">
                  <c:v>17</c:v>
                </c:pt>
              </c:numCache>
            </c:numRef>
          </c:val>
        </c:ser>
        <c:ser>
          <c:idx val="1"/>
          <c:order val="1"/>
          <c:tx>
            <c:strRef>
              <c:f>Sheet!$D$563</c:f>
              <c:strCache>
                <c:ptCount val="1"/>
                <c:pt idx="0">
                  <c:v>半分以上の住民組織にあてはまる</c:v>
                </c:pt>
              </c:strCache>
            </c:strRef>
          </c:tx>
          <c:spPr>
            <a:solidFill>
              <a:srgbClr val="00FF00"/>
            </a:solidFill>
            <a:ln>
              <a:solidFill>
                <a:prstClr val="black"/>
              </a:solidFill>
            </a:ln>
          </c:spPr>
          <c:cat>
            <c:strRef>
              <c:f>(Sheet!$B$564,Sheet!$B$566)</c:f>
              <c:strCache>
                <c:ptCount val="2"/>
                <c:pt idx="0">
                  <c:v>情報提供なし</c:v>
                </c:pt>
                <c:pt idx="1">
                  <c:v>情報提供あり</c:v>
                </c:pt>
              </c:strCache>
            </c:strRef>
          </c:cat>
          <c:val>
            <c:numRef>
              <c:f>(Sheet!$D$564,Sheet!$D$566)</c:f>
              <c:numCache>
                <c:formatCode>#,##0</c:formatCode>
                <c:ptCount val="2"/>
                <c:pt idx="0">
                  <c:v>139</c:v>
                </c:pt>
                <c:pt idx="1">
                  <c:v>23</c:v>
                </c:pt>
              </c:numCache>
            </c:numRef>
          </c:val>
        </c:ser>
        <c:ser>
          <c:idx val="2"/>
          <c:order val="2"/>
          <c:tx>
            <c:strRef>
              <c:f>Sheet!$E$563</c:f>
              <c:strCache>
                <c:ptCount val="1"/>
                <c:pt idx="0">
                  <c:v>一部の組織にあてはまる</c:v>
                </c:pt>
              </c:strCache>
            </c:strRef>
          </c:tx>
          <c:spPr>
            <a:solidFill>
              <a:srgbClr val="FFFF00"/>
            </a:solidFill>
            <a:ln>
              <a:solidFill>
                <a:prstClr val="black"/>
              </a:solidFill>
            </a:ln>
          </c:spPr>
          <c:cat>
            <c:strRef>
              <c:f>(Sheet!$B$564,Sheet!$B$566)</c:f>
              <c:strCache>
                <c:ptCount val="2"/>
                <c:pt idx="0">
                  <c:v>情報提供なし</c:v>
                </c:pt>
                <c:pt idx="1">
                  <c:v>情報提供あり</c:v>
                </c:pt>
              </c:strCache>
            </c:strRef>
          </c:cat>
          <c:val>
            <c:numRef>
              <c:f>(Sheet!$E$564,Sheet!$E$566)</c:f>
              <c:numCache>
                <c:formatCode>#,##0</c:formatCode>
                <c:ptCount val="2"/>
                <c:pt idx="0">
                  <c:v>218</c:v>
                </c:pt>
                <c:pt idx="1">
                  <c:v>50</c:v>
                </c:pt>
              </c:numCache>
            </c:numRef>
          </c:val>
        </c:ser>
        <c:ser>
          <c:idx val="3"/>
          <c:order val="3"/>
          <c:tx>
            <c:strRef>
              <c:f>Sheet!$F$563</c:f>
              <c:strCache>
                <c:ptCount val="1"/>
                <c:pt idx="0">
                  <c:v>ごく一部の組織にあてはまる</c:v>
                </c:pt>
              </c:strCache>
            </c:strRef>
          </c:tx>
          <c:spPr>
            <a:solidFill>
              <a:srgbClr val="FFC000"/>
            </a:solidFill>
            <a:ln>
              <a:solidFill>
                <a:prstClr val="black"/>
              </a:solidFill>
            </a:ln>
          </c:spPr>
          <c:cat>
            <c:strRef>
              <c:f>(Sheet!$B$564,Sheet!$B$566)</c:f>
              <c:strCache>
                <c:ptCount val="2"/>
                <c:pt idx="0">
                  <c:v>情報提供なし</c:v>
                </c:pt>
                <c:pt idx="1">
                  <c:v>情報提供あり</c:v>
                </c:pt>
              </c:strCache>
            </c:strRef>
          </c:cat>
          <c:val>
            <c:numRef>
              <c:f>(Sheet!$F$564,Sheet!$F$566)</c:f>
              <c:numCache>
                <c:formatCode>#,##0</c:formatCode>
                <c:ptCount val="2"/>
                <c:pt idx="0">
                  <c:v>92</c:v>
                </c:pt>
                <c:pt idx="1">
                  <c:v>21</c:v>
                </c:pt>
              </c:numCache>
            </c:numRef>
          </c:val>
        </c:ser>
        <c:ser>
          <c:idx val="4"/>
          <c:order val="4"/>
          <c:tx>
            <c:strRef>
              <c:f>Sheet!$G$563</c:f>
              <c:strCache>
                <c:ptCount val="1"/>
                <c:pt idx="0">
                  <c:v>いずれの組織もあてはまらない</c:v>
                </c:pt>
              </c:strCache>
            </c:strRef>
          </c:tx>
          <c:spPr>
            <a:solidFill>
              <a:srgbClr val="FF3333"/>
            </a:solidFill>
            <a:ln>
              <a:solidFill>
                <a:prstClr val="black"/>
              </a:solidFill>
            </a:ln>
          </c:spPr>
          <c:cat>
            <c:strRef>
              <c:f>(Sheet!$B$564,Sheet!$B$566)</c:f>
              <c:strCache>
                <c:ptCount val="2"/>
                <c:pt idx="0">
                  <c:v>情報提供なし</c:v>
                </c:pt>
                <c:pt idx="1">
                  <c:v>情報提供あり</c:v>
                </c:pt>
              </c:strCache>
            </c:strRef>
          </c:cat>
          <c:val>
            <c:numRef>
              <c:f>(Sheet!$G$564,Sheet!$G$566)</c:f>
              <c:numCache>
                <c:formatCode>#,##0</c:formatCode>
                <c:ptCount val="2"/>
                <c:pt idx="0">
                  <c:v>125</c:v>
                </c:pt>
                <c:pt idx="1">
                  <c:v>29</c:v>
                </c:pt>
              </c:numCache>
            </c:numRef>
          </c:val>
        </c:ser>
        <c:gapWidth val="60"/>
        <c:overlap val="100"/>
        <c:axId val="68456832"/>
        <c:axId val="68458368"/>
      </c:barChart>
      <c:catAx>
        <c:axId val="68456832"/>
        <c:scaling>
          <c:orientation val="maxMin"/>
        </c:scaling>
        <c:axPos val="l"/>
        <c:tickLblPos val="nextTo"/>
        <c:txPr>
          <a:bodyPr/>
          <a:lstStyle/>
          <a:p>
            <a:pPr>
              <a:defRPr sz="1600"/>
            </a:pPr>
            <a:endParaRPr lang="ja-JP"/>
          </a:p>
        </c:txPr>
        <c:crossAx val="68458368"/>
        <c:crosses val="autoZero"/>
        <c:auto val="1"/>
        <c:lblAlgn val="ctr"/>
        <c:lblOffset val="100"/>
      </c:catAx>
      <c:valAx>
        <c:axId val="68458368"/>
        <c:scaling>
          <c:orientation val="minMax"/>
        </c:scaling>
        <c:axPos val="t"/>
        <c:majorGridlines/>
        <c:numFmt formatCode="0%" sourceLinked="1"/>
        <c:tickLblPos val="nextTo"/>
        <c:txPr>
          <a:bodyPr/>
          <a:lstStyle/>
          <a:p>
            <a:pPr>
              <a:defRPr sz="1400">
                <a:latin typeface="Century" pitchFamily="18" charset="0"/>
              </a:defRPr>
            </a:pPr>
            <a:endParaRPr lang="ja-JP"/>
          </a:p>
        </c:txPr>
        <c:crossAx val="68456832"/>
        <c:crosses val="autoZero"/>
        <c:crossBetween val="between"/>
        <c:majorUnit val="0.1"/>
      </c:valAx>
    </c:plotArea>
    <c:legend>
      <c:legendPos val="b"/>
      <c:layout/>
      <c:txPr>
        <a:bodyPr/>
        <a:lstStyle/>
        <a:p>
          <a:pPr>
            <a:defRPr sz="1400"/>
          </a:pPr>
          <a:endParaRPr lang="ja-JP"/>
        </a:p>
      </c:txPr>
    </c:legend>
    <c:plotVisOnly val="1"/>
    <c:dispBlanksAs val="gap"/>
  </c:chart>
  <c:spPr>
    <a:ln>
      <a:noFill/>
    </a:ln>
  </c:spPr>
  <c:txPr>
    <a:bodyPr/>
    <a:lstStyle/>
    <a:p>
      <a:pPr>
        <a:defRPr sz="1200"/>
      </a:pPr>
      <a:endParaRPr lang="ja-JP"/>
    </a:p>
  </c:txPr>
  <c:externalData r:id="rId1"/>
</c:chartSpace>
</file>

<file path=ppt/charts/chart46.xml><?xml version="1.0" encoding="utf-8"?>
<c:chartSpace xmlns:c="http://schemas.openxmlformats.org/drawingml/2006/chart" xmlns:a="http://schemas.openxmlformats.org/drawingml/2006/main" xmlns:r="http://schemas.openxmlformats.org/officeDocument/2006/relationships">
  <c:date1904 val="1"/>
  <c:lang val="ja-JP"/>
  <c:chart>
    <c:plotArea>
      <c:layout>
        <c:manualLayout>
          <c:layoutTarget val="inner"/>
          <c:xMode val="edge"/>
          <c:yMode val="edge"/>
          <c:x val="0.20811023622047248"/>
          <c:y val="0.10481716101276808"/>
          <c:w val="0.75539078448527264"/>
          <c:h val="0.75316111801814278"/>
        </c:manualLayout>
      </c:layout>
      <c:barChart>
        <c:barDir val="bar"/>
        <c:grouping val="percentStacked"/>
        <c:ser>
          <c:idx val="0"/>
          <c:order val="0"/>
          <c:tx>
            <c:strRef>
              <c:f>Sheet!$C$573</c:f>
              <c:strCache>
                <c:ptCount val="1"/>
                <c:pt idx="0">
                  <c:v>十分に機能している</c:v>
                </c:pt>
              </c:strCache>
            </c:strRef>
          </c:tx>
          <c:spPr>
            <a:solidFill>
              <a:srgbClr val="0000FF"/>
            </a:solidFill>
            <a:ln>
              <a:solidFill>
                <a:prstClr val="black"/>
              </a:solidFill>
            </a:ln>
          </c:spPr>
          <c:cat>
            <c:strRef>
              <c:f>(Sheet!$B$574,Sheet!$B$576)</c:f>
              <c:strCache>
                <c:ptCount val="2"/>
                <c:pt idx="0">
                  <c:v>情報提供なし</c:v>
                </c:pt>
                <c:pt idx="1">
                  <c:v>情報提供あり</c:v>
                </c:pt>
              </c:strCache>
            </c:strRef>
          </c:cat>
          <c:val>
            <c:numRef>
              <c:f>(Sheet!$C$574,Sheet!$C$576)</c:f>
              <c:numCache>
                <c:formatCode>#,##0</c:formatCode>
                <c:ptCount val="2"/>
                <c:pt idx="0">
                  <c:v>14</c:v>
                </c:pt>
                <c:pt idx="1">
                  <c:v>9</c:v>
                </c:pt>
              </c:numCache>
            </c:numRef>
          </c:val>
        </c:ser>
        <c:ser>
          <c:idx val="1"/>
          <c:order val="1"/>
          <c:tx>
            <c:strRef>
              <c:f>Sheet!$D$573</c:f>
              <c:strCache>
                <c:ptCount val="1"/>
                <c:pt idx="0">
                  <c:v>かなり機能している</c:v>
                </c:pt>
              </c:strCache>
            </c:strRef>
          </c:tx>
          <c:spPr>
            <a:solidFill>
              <a:srgbClr val="00FF00"/>
            </a:solidFill>
            <a:ln>
              <a:solidFill>
                <a:prstClr val="black"/>
              </a:solidFill>
            </a:ln>
          </c:spPr>
          <c:cat>
            <c:strRef>
              <c:f>(Sheet!$B$574,Sheet!$B$576)</c:f>
              <c:strCache>
                <c:ptCount val="2"/>
                <c:pt idx="0">
                  <c:v>情報提供なし</c:v>
                </c:pt>
                <c:pt idx="1">
                  <c:v>情報提供あり</c:v>
                </c:pt>
              </c:strCache>
            </c:strRef>
          </c:cat>
          <c:val>
            <c:numRef>
              <c:f>(Sheet!$D$574,Sheet!$D$576)</c:f>
              <c:numCache>
                <c:formatCode>#,##0</c:formatCode>
                <c:ptCount val="2"/>
                <c:pt idx="0">
                  <c:v>64</c:v>
                </c:pt>
                <c:pt idx="1">
                  <c:v>31</c:v>
                </c:pt>
              </c:numCache>
            </c:numRef>
          </c:val>
        </c:ser>
        <c:ser>
          <c:idx val="2"/>
          <c:order val="2"/>
          <c:tx>
            <c:strRef>
              <c:f>Sheet!$E$573</c:f>
              <c:strCache>
                <c:ptCount val="1"/>
                <c:pt idx="0">
                  <c:v>まあ機能している</c:v>
                </c:pt>
              </c:strCache>
            </c:strRef>
          </c:tx>
          <c:spPr>
            <a:solidFill>
              <a:srgbClr val="FFFF00"/>
            </a:solidFill>
            <a:ln>
              <a:solidFill>
                <a:prstClr val="black"/>
              </a:solidFill>
            </a:ln>
          </c:spPr>
          <c:cat>
            <c:strRef>
              <c:f>(Sheet!$B$574,Sheet!$B$576)</c:f>
              <c:strCache>
                <c:ptCount val="2"/>
                <c:pt idx="0">
                  <c:v>情報提供なし</c:v>
                </c:pt>
                <c:pt idx="1">
                  <c:v>情報提供あり</c:v>
                </c:pt>
              </c:strCache>
            </c:strRef>
          </c:cat>
          <c:val>
            <c:numRef>
              <c:f>(Sheet!$E$574,Sheet!$E$576)</c:f>
              <c:numCache>
                <c:formatCode>#,##0</c:formatCode>
                <c:ptCount val="2"/>
                <c:pt idx="0">
                  <c:v>329</c:v>
                </c:pt>
                <c:pt idx="1">
                  <c:v>56</c:v>
                </c:pt>
              </c:numCache>
            </c:numRef>
          </c:val>
        </c:ser>
        <c:ser>
          <c:idx val="3"/>
          <c:order val="3"/>
          <c:tx>
            <c:strRef>
              <c:f>Sheet!$F$573</c:f>
              <c:strCache>
                <c:ptCount val="1"/>
                <c:pt idx="0">
                  <c:v>あまり機能していない</c:v>
                </c:pt>
              </c:strCache>
            </c:strRef>
          </c:tx>
          <c:spPr>
            <a:solidFill>
              <a:srgbClr val="FFC000"/>
            </a:solidFill>
            <a:ln>
              <a:solidFill>
                <a:prstClr val="black"/>
              </a:solidFill>
            </a:ln>
          </c:spPr>
          <c:cat>
            <c:strRef>
              <c:f>(Sheet!$B$574,Sheet!$B$576)</c:f>
              <c:strCache>
                <c:ptCount val="2"/>
                <c:pt idx="0">
                  <c:v>情報提供なし</c:v>
                </c:pt>
                <c:pt idx="1">
                  <c:v>情報提供あり</c:v>
                </c:pt>
              </c:strCache>
            </c:strRef>
          </c:cat>
          <c:val>
            <c:numRef>
              <c:f>(Sheet!$F$574,Sheet!$F$576)</c:f>
              <c:numCache>
                <c:formatCode>#,##0</c:formatCode>
                <c:ptCount val="2"/>
                <c:pt idx="0">
                  <c:v>337</c:v>
                </c:pt>
                <c:pt idx="1">
                  <c:v>39</c:v>
                </c:pt>
              </c:numCache>
            </c:numRef>
          </c:val>
        </c:ser>
        <c:gapWidth val="60"/>
        <c:overlap val="100"/>
        <c:axId val="68482560"/>
        <c:axId val="68484096"/>
      </c:barChart>
      <c:catAx>
        <c:axId val="68482560"/>
        <c:scaling>
          <c:orientation val="maxMin"/>
        </c:scaling>
        <c:axPos val="l"/>
        <c:numFmt formatCode="#,##0" sourceLinked="1"/>
        <c:tickLblPos val="nextTo"/>
        <c:txPr>
          <a:bodyPr/>
          <a:lstStyle/>
          <a:p>
            <a:pPr>
              <a:defRPr sz="1600"/>
            </a:pPr>
            <a:endParaRPr lang="ja-JP"/>
          </a:p>
        </c:txPr>
        <c:crossAx val="68484096"/>
        <c:crosses val="autoZero"/>
        <c:auto val="1"/>
        <c:lblAlgn val="ctr"/>
        <c:lblOffset val="100"/>
      </c:catAx>
      <c:valAx>
        <c:axId val="68484096"/>
        <c:scaling>
          <c:orientation val="minMax"/>
        </c:scaling>
        <c:axPos val="t"/>
        <c:majorGridlines/>
        <c:numFmt formatCode="0%" sourceLinked="1"/>
        <c:tickLblPos val="nextTo"/>
        <c:txPr>
          <a:bodyPr/>
          <a:lstStyle/>
          <a:p>
            <a:pPr>
              <a:defRPr>
                <a:latin typeface="Century" pitchFamily="18" charset="0"/>
              </a:defRPr>
            </a:pPr>
            <a:endParaRPr lang="ja-JP"/>
          </a:p>
        </c:txPr>
        <c:crossAx val="68482560"/>
        <c:crosses val="autoZero"/>
        <c:crossBetween val="between"/>
        <c:majorUnit val="0.1"/>
      </c:valAx>
    </c:plotArea>
    <c:legend>
      <c:legendPos val="r"/>
      <c:layout>
        <c:manualLayout>
          <c:xMode val="edge"/>
          <c:yMode val="edge"/>
          <c:x val="6.9547204570827026E-2"/>
          <c:y val="0.89655172413793061"/>
          <c:w val="0.85676237120231558"/>
          <c:h val="7.5235109717868343E-2"/>
        </c:manualLayout>
      </c:layout>
    </c:legend>
    <c:plotVisOnly val="1"/>
    <c:dispBlanksAs val="gap"/>
  </c:chart>
  <c:spPr>
    <a:ln>
      <a:noFill/>
    </a:ln>
  </c:spPr>
  <c:txPr>
    <a:bodyPr/>
    <a:lstStyle/>
    <a:p>
      <a:pPr>
        <a:defRPr sz="1400"/>
      </a:pPr>
      <a:endParaRPr lang="ja-JP"/>
    </a:p>
  </c:txPr>
  <c:externalData r:id="rId1"/>
</c:chartSpace>
</file>

<file path=ppt/charts/chart47.xml><?xml version="1.0" encoding="utf-8"?>
<c:chartSpace xmlns:c="http://schemas.openxmlformats.org/drawingml/2006/chart" xmlns:a="http://schemas.openxmlformats.org/drawingml/2006/main" xmlns:r="http://schemas.openxmlformats.org/officeDocument/2006/relationships">
  <c:lang val="ja-JP"/>
  <c:chart>
    <c:plotArea>
      <c:layout/>
      <c:barChart>
        <c:barDir val="bar"/>
        <c:grouping val="percentStacked"/>
        <c:ser>
          <c:idx val="0"/>
          <c:order val="0"/>
          <c:tx>
            <c:strRef>
              <c:f>グラフ!$C$41</c:f>
              <c:strCache>
                <c:ptCount val="1"/>
                <c:pt idx="0">
                  <c:v>最優先で取り組むことについて，担当課内で合意</c:v>
                </c:pt>
              </c:strCache>
            </c:strRef>
          </c:tx>
          <c:spPr>
            <a:solidFill>
              <a:srgbClr val="0000FF"/>
            </a:solidFill>
            <a:ln>
              <a:solidFill>
                <a:schemeClr val="tx1"/>
              </a:solidFill>
            </a:ln>
          </c:spPr>
          <c:cat>
            <c:strRef>
              <c:f>(グラフ!$B$42,グラフ!$B$44)</c:f>
              <c:strCache>
                <c:ptCount val="2"/>
                <c:pt idx="0">
                  <c:v>支援なし</c:v>
                </c:pt>
                <c:pt idx="1">
                  <c:v>支援あり</c:v>
                </c:pt>
              </c:strCache>
            </c:strRef>
          </c:cat>
          <c:val>
            <c:numRef>
              <c:f>(グラフ!$C$42,グラフ!$C$44)</c:f>
              <c:numCache>
                <c:formatCode>#,##0</c:formatCode>
                <c:ptCount val="2"/>
                <c:pt idx="0">
                  <c:v>15</c:v>
                </c:pt>
                <c:pt idx="1">
                  <c:v>5</c:v>
                </c:pt>
              </c:numCache>
            </c:numRef>
          </c:val>
        </c:ser>
        <c:ser>
          <c:idx val="1"/>
          <c:order val="1"/>
          <c:tx>
            <c:strRef>
              <c:f>グラフ!$D$41</c:f>
              <c:strCache>
                <c:ptCount val="1"/>
                <c:pt idx="0">
                  <c:v>積極的に取り組むことについて，担当課内で合意</c:v>
                </c:pt>
              </c:strCache>
            </c:strRef>
          </c:tx>
          <c:spPr>
            <a:solidFill>
              <a:srgbClr val="00FF00"/>
            </a:solidFill>
            <a:ln>
              <a:solidFill>
                <a:prstClr val="black"/>
              </a:solidFill>
            </a:ln>
          </c:spPr>
          <c:cat>
            <c:strRef>
              <c:f>(グラフ!$B$42,グラフ!$B$44)</c:f>
              <c:strCache>
                <c:ptCount val="2"/>
                <c:pt idx="0">
                  <c:v>支援なし</c:v>
                </c:pt>
                <c:pt idx="1">
                  <c:v>支援あり</c:v>
                </c:pt>
              </c:strCache>
            </c:strRef>
          </c:cat>
          <c:val>
            <c:numRef>
              <c:f>(グラフ!$D$42,グラフ!$D$44)</c:f>
              <c:numCache>
                <c:formatCode>#,##0</c:formatCode>
                <c:ptCount val="2"/>
                <c:pt idx="0">
                  <c:v>205</c:v>
                </c:pt>
                <c:pt idx="1">
                  <c:v>31</c:v>
                </c:pt>
              </c:numCache>
            </c:numRef>
          </c:val>
        </c:ser>
        <c:ser>
          <c:idx val="2"/>
          <c:order val="2"/>
          <c:tx>
            <c:strRef>
              <c:f>グラフ!$E$41</c:f>
              <c:strCache>
                <c:ptCount val="1"/>
                <c:pt idx="0">
                  <c:v>積極的に取り組むべきとの意見もあるが，合意には至らず</c:v>
                </c:pt>
              </c:strCache>
            </c:strRef>
          </c:tx>
          <c:spPr>
            <a:solidFill>
              <a:srgbClr val="FFFF00"/>
            </a:solidFill>
            <a:ln>
              <a:solidFill>
                <a:prstClr val="black"/>
              </a:solidFill>
            </a:ln>
          </c:spPr>
          <c:cat>
            <c:strRef>
              <c:f>(グラフ!$B$42,グラフ!$B$44)</c:f>
              <c:strCache>
                <c:ptCount val="2"/>
                <c:pt idx="0">
                  <c:v>支援なし</c:v>
                </c:pt>
                <c:pt idx="1">
                  <c:v>支援あり</c:v>
                </c:pt>
              </c:strCache>
            </c:strRef>
          </c:cat>
          <c:val>
            <c:numRef>
              <c:f>(グラフ!$E$42,グラフ!$E$44)</c:f>
              <c:numCache>
                <c:formatCode>#,##0</c:formatCode>
                <c:ptCount val="2"/>
                <c:pt idx="0">
                  <c:v>131</c:v>
                </c:pt>
                <c:pt idx="1">
                  <c:v>13</c:v>
                </c:pt>
              </c:numCache>
            </c:numRef>
          </c:val>
        </c:ser>
        <c:ser>
          <c:idx val="3"/>
          <c:order val="3"/>
          <c:tx>
            <c:strRef>
              <c:f>グラフ!$F$41</c:f>
              <c:strCache>
                <c:ptCount val="1"/>
                <c:pt idx="0">
                  <c:v>取り組みたいと考えているが，課内での協議なし</c:v>
                </c:pt>
              </c:strCache>
            </c:strRef>
          </c:tx>
          <c:spPr>
            <a:solidFill>
              <a:srgbClr val="FFC000"/>
            </a:solidFill>
            <a:ln>
              <a:solidFill>
                <a:prstClr val="black"/>
              </a:solidFill>
            </a:ln>
          </c:spPr>
          <c:cat>
            <c:strRef>
              <c:f>(グラフ!$B$42,グラフ!$B$44)</c:f>
              <c:strCache>
                <c:ptCount val="2"/>
                <c:pt idx="0">
                  <c:v>支援なし</c:v>
                </c:pt>
                <c:pt idx="1">
                  <c:v>支援あり</c:v>
                </c:pt>
              </c:strCache>
            </c:strRef>
          </c:cat>
          <c:val>
            <c:numRef>
              <c:f>(グラフ!$F$42,グラフ!$F$44)</c:f>
              <c:numCache>
                <c:formatCode>#,##0</c:formatCode>
                <c:ptCount val="2"/>
                <c:pt idx="0">
                  <c:v>314</c:v>
                </c:pt>
                <c:pt idx="1">
                  <c:v>20</c:v>
                </c:pt>
              </c:numCache>
            </c:numRef>
          </c:val>
        </c:ser>
        <c:ser>
          <c:idx val="4"/>
          <c:order val="4"/>
          <c:tx>
            <c:strRef>
              <c:f>グラフ!$G$41</c:f>
              <c:strCache>
                <c:ptCount val="1"/>
                <c:pt idx="0">
                  <c:v>今のところ，取り組みについて検討する予定はない</c:v>
                </c:pt>
              </c:strCache>
            </c:strRef>
          </c:tx>
          <c:spPr>
            <a:solidFill>
              <a:srgbClr val="FE2F2F"/>
            </a:solidFill>
            <a:ln>
              <a:solidFill>
                <a:prstClr val="black"/>
              </a:solidFill>
            </a:ln>
          </c:spPr>
          <c:cat>
            <c:strRef>
              <c:f>(グラフ!$B$42,グラフ!$B$44)</c:f>
              <c:strCache>
                <c:ptCount val="2"/>
                <c:pt idx="0">
                  <c:v>支援なし</c:v>
                </c:pt>
                <c:pt idx="1">
                  <c:v>支援あり</c:v>
                </c:pt>
              </c:strCache>
            </c:strRef>
          </c:cat>
          <c:val>
            <c:numRef>
              <c:f>(グラフ!$G$42,グラフ!$G$44)</c:f>
              <c:numCache>
                <c:formatCode>#,##0</c:formatCode>
                <c:ptCount val="2"/>
                <c:pt idx="0">
                  <c:v>128</c:v>
                </c:pt>
                <c:pt idx="1">
                  <c:v>6</c:v>
                </c:pt>
              </c:numCache>
            </c:numRef>
          </c:val>
        </c:ser>
        <c:gapWidth val="60"/>
        <c:overlap val="100"/>
        <c:axId val="68526080"/>
        <c:axId val="68527616"/>
      </c:barChart>
      <c:catAx>
        <c:axId val="68526080"/>
        <c:scaling>
          <c:orientation val="maxMin"/>
        </c:scaling>
        <c:axPos val="l"/>
        <c:tickLblPos val="nextTo"/>
        <c:txPr>
          <a:bodyPr/>
          <a:lstStyle/>
          <a:p>
            <a:pPr>
              <a:defRPr sz="1800"/>
            </a:pPr>
            <a:endParaRPr lang="ja-JP"/>
          </a:p>
        </c:txPr>
        <c:crossAx val="68527616"/>
        <c:crosses val="autoZero"/>
        <c:auto val="1"/>
        <c:lblAlgn val="ctr"/>
        <c:lblOffset val="100"/>
      </c:catAx>
      <c:valAx>
        <c:axId val="68527616"/>
        <c:scaling>
          <c:orientation val="minMax"/>
        </c:scaling>
        <c:axPos val="t"/>
        <c:majorGridlines/>
        <c:numFmt formatCode="0%" sourceLinked="1"/>
        <c:tickLblPos val="nextTo"/>
        <c:txPr>
          <a:bodyPr/>
          <a:lstStyle/>
          <a:p>
            <a:pPr>
              <a:defRPr sz="1400">
                <a:latin typeface="Century" pitchFamily="18" charset="0"/>
              </a:defRPr>
            </a:pPr>
            <a:endParaRPr lang="ja-JP"/>
          </a:p>
        </c:txPr>
        <c:crossAx val="68526080"/>
        <c:crosses val="autoZero"/>
        <c:crossBetween val="between"/>
      </c:valAx>
    </c:plotArea>
    <c:legend>
      <c:legendPos val="b"/>
      <c:layout/>
      <c:txPr>
        <a:bodyPr/>
        <a:lstStyle/>
        <a:p>
          <a:pPr>
            <a:defRPr sz="1400"/>
          </a:pPr>
          <a:endParaRPr lang="ja-JP"/>
        </a:p>
      </c:txPr>
    </c:legend>
    <c:plotVisOnly val="1"/>
    <c:dispBlanksAs val="gap"/>
  </c:chart>
  <c:spPr>
    <a:ln>
      <a:noFill/>
    </a:ln>
  </c:spPr>
  <c:externalData r:id="rId1"/>
</c:chartSpace>
</file>

<file path=ppt/charts/chart48.xml><?xml version="1.0" encoding="utf-8"?>
<c:chartSpace xmlns:c="http://schemas.openxmlformats.org/drawingml/2006/chart" xmlns:a="http://schemas.openxmlformats.org/drawingml/2006/main" xmlns:r="http://schemas.openxmlformats.org/officeDocument/2006/relationships">
  <c:lang val="ja-JP"/>
  <c:chart>
    <c:plotArea>
      <c:layout>
        <c:manualLayout>
          <c:layoutTarget val="inner"/>
          <c:xMode val="edge"/>
          <c:yMode val="edge"/>
          <c:x val="0.17538701759502293"/>
          <c:y val="7.0295758051932819E-2"/>
          <c:w val="0.79038458734324868"/>
          <c:h val="0.63600851354728283"/>
        </c:manualLayout>
      </c:layout>
      <c:barChart>
        <c:barDir val="bar"/>
        <c:grouping val="percentStacked"/>
        <c:ser>
          <c:idx val="0"/>
          <c:order val="0"/>
          <c:tx>
            <c:strRef>
              <c:f>Sheet!$C$108</c:f>
              <c:strCache>
                <c:ptCount val="1"/>
                <c:pt idx="0">
                  <c:v>庁内横断的な協議組織があり，定期的に開催されている</c:v>
                </c:pt>
              </c:strCache>
            </c:strRef>
          </c:tx>
          <c:spPr>
            <a:solidFill>
              <a:srgbClr val="0000FF"/>
            </a:solidFill>
            <a:ln>
              <a:solidFill>
                <a:prstClr val="black"/>
              </a:solidFill>
            </a:ln>
          </c:spPr>
          <c:cat>
            <c:strRef>
              <c:f>Sheet!$B$109:$B$110</c:f>
              <c:strCache>
                <c:ptCount val="2"/>
                <c:pt idx="0">
                  <c:v>支援なし</c:v>
                </c:pt>
                <c:pt idx="1">
                  <c:v>支援あり</c:v>
                </c:pt>
              </c:strCache>
            </c:strRef>
          </c:cat>
          <c:val>
            <c:numRef>
              <c:f>Sheet!$C$109:$C$110</c:f>
              <c:numCache>
                <c:formatCode>#,##0</c:formatCode>
                <c:ptCount val="2"/>
                <c:pt idx="0">
                  <c:v>27</c:v>
                </c:pt>
                <c:pt idx="1">
                  <c:v>5</c:v>
                </c:pt>
              </c:numCache>
            </c:numRef>
          </c:val>
        </c:ser>
        <c:ser>
          <c:idx val="1"/>
          <c:order val="1"/>
          <c:tx>
            <c:strRef>
              <c:f>Sheet!$D$108</c:f>
              <c:strCache>
                <c:ptCount val="1"/>
                <c:pt idx="0">
                  <c:v>庁内横断的な協議組織があるが，開催は不定期に行われている</c:v>
                </c:pt>
              </c:strCache>
            </c:strRef>
          </c:tx>
          <c:spPr>
            <a:solidFill>
              <a:srgbClr val="66FF33"/>
            </a:solidFill>
            <a:ln>
              <a:solidFill>
                <a:prstClr val="black"/>
              </a:solidFill>
            </a:ln>
          </c:spPr>
          <c:cat>
            <c:strRef>
              <c:f>Sheet!$B$109:$B$110</c:f>
              <c:strCache>
                <c:ptCount val="2"/>
                <c:pt idx="0">
                  <c:v>支援なし</c:v>
                </c:pt>
                <c:pt idx="1">
                  <c:v>支援あり</c:v>
                </c:pt>
              </c:strCache>
            </c:strRef>
          </c:cat>
          <c:val>
            <c:numRef>
              <c:f>Sheet!$D$109:$D$110</c:f>
              <c:numCache>
                <c:formatCode>#,##0</c:formatCode>
                <c:ptCount val="2"/>
                <c:pt idx="0">
                  <c:v>33</c:v>
                </c:pt>
                <c:pt idx="1">
                  <c:v>3</c:v>
                </c:pt>
              </c:numCache>
            </c:numRef>
          </c:val>
        </c:ser>
        <c:ser>
          <c:idx val="2"/>
          <c:order val="2"/>
          <c:tx>
            <c:strRef>
              <c:f>Sheet!$E$108</c:f>
              <c:strCache>
                <c:ptCount val="1"/>
                <c:pt idx="0">
                  <c:v>必要に応じて，関係する部署と協議をしている</c:v>
                </c:pt>
              </c:strCache>
            </c:strRef>
          </c:tx>
          <c:spPr>
            <a:solidFill>
              <a:srgbClr val="FFFF00"/>
            </a:solidFill>
            <a:ln>
              <a:solidFill>
                <a:prstClr val="black"/>
              </a:solidFill>
            </a:ln>
          </c:spPr>
          <c:cat>
            <c:strRef>
              <c:f>Sheet!$B$109:$B$110</c:f>
              <c:strCache>
                <c:ptCount val="2"/>
                <c:pt idx="0">
                  <c:v>支援なし</c:v>
                </c:pt>
                <c:pt idx="1">
                  <c:v>支援あり</c:v>
                </c:pt>
              </c:strCache>
            </c:strRef>
          </c:cat>
          <c:val>
            <c:numRef>
              <c:f>Sheet!$E$109:$E$110</c:f>
              <c:numCache>
                <c:formatCode>#,##0</c:formatCode>
                <c:ptCount val="2"/>
                <c:pt idx="0">
                  <c:v>379</c:v>
                </c:pt>
                <c:pt idx="1">
                  <c:v>46</c:v>
                </c:pt>
              </c:numCache>
            </c:numRef>
          </c:val>
        </c:ser>
        <c:ser>
          <c:idx val="3"/>
          <c:order val="3"/>
          <c:tx>
            <c:strRef>
              <c:f>Sheet!$F$108</c:f>
              <c:strCache>
                <c:ptCount val="1"/>
                <c:pt idx="0">
                  <c:v>他の部署と住民組織活動のことで協議をすることはほとんんどない</c:v>
                </c:pt>
              </c:strCache>
            </c:strRef>
          </c:tx>
          <c:spPr>
            <a:solidFill>
              <a:srgbClr val="FFC000"/>
            </a:solidFill>
            <a:ln>
              <a:solidFill>
                <a:prstClr val="black"/>
              </a:solidFill>
            </a:ln>
          </c:spPr>
          <c:cat>
            <c:strRef>
              <c:f>Sheet!$B$109:$B$110</c:f>
              <c:strCache>
                <c:ptCount val="2"/>
                <c:pt idx="0">
                  <c:v>支援なし</c:v>
                </c:pt>
                <c:pt idx="1">
                  <c:v>支援あり</c:v>
                </c:pt>
              </c:strCache>
            </c:strRef>
          </c:cat>
          <c:val>
            <c:numRef>
              <c:f>Sheet!$F$109:$F$110</c:f>
              <c:numCache>
                <c:formatCode>#,##0</c:formatCode>
                <c:ptCount val="2"/>
                <c:pt idx="0">
                  <c:v>338</c:v>
                </c:pt>
                <c:pt idx="1">
                  <c:v>19</c:v>
                </c:pt>
              </c:numCache>
            </c:numRef>
          </c:val>
        </c:ser>
        <c:gapWidth val="60"/>
        <c:overlap val="100"/>
        <c:axId val="68641920"/>
        <c:axId val="68643456"/>
      </c:barChart>
      <c:catAx>
        <c:axId val="68641920"/>
        <c:scaling>
          <c:orientation val="maxMin"/>
        </c:scaling>
        <c:axPos val="l"/>
        <c:numFmt formatCode="#,##0" sourceLinked="1"/>
        <c:tickLblPos val="nextTo"/>
        <c:txPr>
          <a:bodyPr/>
          <a:lstStyle/>
          <a:p>
            <a:pPr>
              <a:defRPr sz="1800"/>
            </a:pPr>
            <a:endParaRPr lang="ja-JP"/>
          </a:p>
        </c:txPr>
        <c:crossAx val="68643456"/>
        <c:crosses val="autoZero"/>
        <c:auto val="1"/>
        <c:lblAlgn val="ctr"/>
        <c:lblOffset val="100"/>
      </c:catAx>
      <c:valAx>
        <c:axId val="68643456"/>
        <c:scaling>
          <c:orientation val="minMax"/>
        </c:scaling>
        <c:axPos val="t"/>
        <c:majorGridlines/>
        <c:numFmt formatCode="0%" sourceLinked="1"/>
        <c:tickLblPos val="nextTo"/>
        <c:txPr>
          <a:bodyPr/>
          <a:lstStyle/>
          <a:p>
            <a:pPr>
              <a:defRPr>
                <a:latin typeface="Century" panose="02040604050505020304" pitchFamily="18" charset="0"/>
              </a:defRPr>
            </a:pPr>
            <a:endParaRPr lang="ja-JP"/>
          </a:p>
        </c:txPr>
        <c:crossAx val="68641920"/>
        <c:crosses val="autoZero"/>
        <c:crossBetween val="between"/>
      </c:valAx>
    </c:plotArea>
    <c:legend>
      <c:legendPos val="b"/>
      <c:layout/>
    </c:legend>
    <c:plotVisOnly val="1"/>
    <c:dispBlanksAs val="gap"/>
  </c:chart>
  <c:spPr>
    <a:ln>
      <a:noFill/>
    </a:ln>
  </c:spPr>
  <c:txPr>
    <a:bodyPr/>
    <a:lstStyle/>
    <a:p>
      <a:pPr>
        <a:defRPr sz="1400"/>
      </a:pPr>
      <a:endParaRPr lang="ja-JP"/>
    </a:p>
  </c:txPr>
  <c:externalData r:id="rId1"/>
</c:chartSpace>
</file>

<file path=ppt/charts/chart49.xml><?xml version="1.0" encoding="utf-8"?>
<c:chartSpace xmlns:c="http://schemas.openxmlformats.org/drawingml/2006/chart" xmlns:a="http://schemas.openxmlformats.org/drawingml/2006/main" xmlns:r="http://schemas.openxmlformats.org/officeDocument/2006/relationships">
  <c:lang val="ja-JP"/>
  <c:chart>
    <c:plotArea>
      <c:layout/>
      <c:barChart>
        <c:barDir val="bar"/>
        <c:grouping val="percentStacked"/>
        <c:ser>
          <c:idx val="0"/>
          <c:order val="0"/>
          <c:tx>
            <c:strRef>
              <c:f>Sheet!$C$13</c:f>
              <c:strCache>
                <c:ptCount val="1"/>
                <c:pt idx="0">
                  <c:v>研修あり</c:v>
                </c:pt>
              </c:strCache>
            </c:strRef>
          </c:tx>
          <c:spPr>
            <a:solidFill>
              <a:srgbClr val="0000FF"/>
            </a:solidFill>
            <a:ln>
              <a:solidFill>
                <a:schemeClr val="tx1"/>
              </a:solidFill>
            </a:ln>
          </c:spPr>
          <c:cat>
            <c:strRef>
              <c:f>(Sheet!$B$14,Sheet!$B$16)</c:f>
              <c:strCache>
                <c:ptCount val="2"/>
                <c:pt idx="0">
                  <c:v>支援なし</c:v>
                </c:pt>
                <c:pt idx="1">
                  <c:v>支援あり</c:v>
                </c:pt>
              </c:strCache>
            </c:strRef>
          </c:cat>
          <c:val>
            <c:numRef>
              <c:f>(Sheet!$C$14,Sheet!$C$16)</c:f>
              <c:numCache>
                <c:formatCode>#,##0</c:formatCode>
                <c:ptCount val="2"/>
                <c:pt idx="0">
                  <c:v>181</c:v>
                </c:pt>
                <c:pt idx="1">
                  <c:v>40</c:v>
                </c:pt>
              </c:numCache>
            </c:numRef>
          </c:val>
        </c:ser>
        <c:ser>
          <c:idx val="1"/>
          <c:order val="1"/>
          <c:tx>
            <c:strRef>
              <c:f>Sheet!$D$13</c:f>
              <c:strCache>
                <c:ptCount val="1"/>
                <c:pt idx="0">
                  <c:v>研修なし</c:v>
                </c:pt>
              </c:strCache>
            </c:strRef>
          </c:tx>
          <c:spPr>
            <a:solidFill>
              <a:srgbClr val="FFFF00"/>
            </a:solidFill>
            <a:ln>
              <a:solidFill>
                <a:prstClr val="black"/>
              </a:solidFill>
            </a:ln>
          </c:spPr>
          <c:cat>
            <c:strRef>
              <c:f>(Sheet!$B$14,Sheet!$B$16)</c:f>
              <c:strCache>
                <c:ptCount val="2"/>
                <c:pt idx="0">
                  <c:v>支援なし</c:v>
                </c:pt>
                <c:pt idx="1">
                  <c:v>支援あり</c:v>
                </c:pt>
              </c:strCache>
            </c:strRef>
          </c:cat>
          <c:val>
            <c:numRef>
              <c:f>(Sheet!$D$14,Sheet!$D$16)</c:f>
              <c:numCache>
                <c:formatCode>#,##0</c:formatCode>
                <c:ptCount val="2"/>
                <c:pt idx="0">
                  <c:v>600</c:v>
                </c:pt>
                <c:pt idx="1">
                  <c:v>35</c:v>
                </c:pt>
              </c:numCache>
            </c:numRef>
          </c:val>
        </c:ser>
        <c:gapWidth val="60"/>
        <c:overlap val="100"/>
        <c:axId val="68677632"/>
        <c:axId val="68679168"/>
      </c:barChart>
      <c:catAx>
        <c:axId val="68677632"/>
        <c:scaling>
          <c:orientation val="maxMin"/>
        </c:scaling>
        <c:axPos val="l"/>
        <c:numFmt formatCode="#,##0" sourceLinked="1"/>
        <c:tickLblPos val="nextTo"/>
        <c:txPr>
          <a:bodyPr/>
          <a:lstStyle/>
          <a:p>
            <a:pPr>
              <a:defRPr sz="1800"/>
            </a:pPr>
            <a:endParaRPr lang="ja-JP"/>
          </a:p>
        </c:txPr>
        <c:crossAx val="68679168"/>
        <c:crosses val="autoZero"/>
        <c:auto val="1"/>
        <c:lblAlgn val="ctr"/>
        <c:lblOffset val="100"/>
      </c:catAx>
      <c:valAx>
        <c:axId val="68679168"/>
        <c:scaling>
          <c:orientation val="minMax"/>
        </c:scaling>
        <c:axPos val="t"/>
        <c:majorGridlines/>
        <c:numFmt formatCode="0%" sourceLinked="1"/>
        <c:tickLblPos val="nextTo"/>
        <c:txPr>
          <a:bodyPr/>
          <a:lstStyle/>
          <a:p>
            <a:pPr>
              <a:defRPr>
                <a:latin typeface="Century" pitchFamily="18" charset="0"/>
              </a:defRPr>
            </a:pPr>
            <a:endParaRPr lang="ja-JP"/>
          </a:p>
        </c:txPr>
        <c:crossAx val="68677632"/>
        <c:crosses val="autoZero"/>
        <c:crossBetween val="between"/>
      </c:valAx>
    </c:plotArea>
    <c:legend>
      <c:legendPos val="b"/>
      <c:layout/>
      <c:txPr>
        <a:bodyPr/>
        <a:lstStyle/>
        <a:p>
          <a:pPr>
            <a:defRPr sz="1600"/>
          </a:pPr>
          <a:endParaRPr lang="ja-JP"/>
        </a:p>
      </c:txPr>
    </c:legend>
    <c:plotVisOnly val="1"/>
    <c:dispBlanksAs val="gap"/>
  </c:chart>
  <c:spPr>
    <a:ln>
      <a:noFill/>
    </a:ln>
  </c:spPr>
  <c:txPr>
    <a:bodyPr/>
    <a:lstStyle/>
    <a:p>
      <a:pPr>
        <a:defRPr sz="1400"/>
      </a:pPr>
      <a:endParaRPr lang="ja-JP"/>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ja-JP"/>
  <c:chart>
    <c:plotArea>
      <c:layout>
        <c:manualLayout>
          <c:layoutTarget val="inner"/>
          <c:xMode val="edge"/>
          <c:yMode val="edge"/>
          <c:x val="0.26492235345581816"/>
          <c:y val="7.6040085898353621E-2"/>
          <c:w val="0.70202816661806189"/>
          <c:h val="0.75628148086937552"/>
        </c:manualLayout>
      </c:layout>
      <c:barChart>
        <c:barDir val="bar"/>
        <c:grouping val="percentStacked"/>
        <c:ser>
          <c:idx val="0"/>
          <c:order val="0"/>
          <c:tx>
            <c:strRef>
              <c:f>Sheet!$C$19</c:f>
              <c:strCache>
                <c:ptCount val="1"/>
                <c:pt idx="0">
                  <c:v>ほとんどの組織が該当</c:v>
                </c:pt>
              </c:strCache>
            </c:strRef>
          </c:tx>
          <c:spPr>
            <a:solidFill>
              <a:srgbClr val="0000FF"/>
            </a:solidFill>
            <a:ln>
              <a:solidFill>
                <a:schemeClr val="tx1"/>
              </a:solidFill>
            </a:ln>
          </c:spPr>
          <c:cat>
            <c:strRef>
              <c:f>(Sheet!$B$20,Sheet!$B$22,Sheet!$B$24,Sheet!$B$26,Sheet!$B$28)</c:f>
              <c:strCache>
                <c:ptCount val="5"/>
                <c:pt idx="0">
                  <c:v>ほとんどの組織が該当</c:v>
                </c:pt>
                <c:pt idx="1">
                  <c:v>半分以上の組織が該当</c:v>
                </c:pt>
                <c:pt idx="2">
                  <c:v>一部の組織が該当</c:v>
                </c:pt>
                <c:pt idx="3">
                  <c:v>ごく一部の組織が該当</c:v>
                </c:pt>
                <c:pt idx="4">
                  <c:v>いずれの組織も該当せず</c:v>
                </c:pt>
              </c:strCache>
            </c:strRef>
          </c:cat>
          <c:val>
            <c:numRef>
              <c:f>(Sheet!$C$20,Sheet!$C$22,Sheet!$C$24,Sheet!$C$26,Sheet!$C$28)</c:f>
              <c:numCache>
                <c:formatCode>#,##0</c:formatCode>
                <c:ptCount val="5"/>
                <c:pt idx="0">
                  <c:v>58</c:v>
                </c:pt>
                <c:pt idx="1">
                  <c:v>16</c:v>
                </c:pt>
                <c:pt idx="2">
                  <c:v>37</c:v>
                </c:pt>
                <c:pt idx="3">
                  <c:v>20</c:v>
                </c:pt>
                <c:pt idx="4">
                  <c:v>16</c:v>
                </c:pt>
              </c:numCache>
            </c:numRef>
          </c:val>
        </c:ser>
        <c:ser>
          <c:idx val="1"/>
          <c:order val="1"/>
          <c:tx>
            <c:strRef>
              <c:f>Sheet!$D$19</c:f>
              <c:strCache>
                <c:ptCount val="1"/>
                <c:pt idx="0">
                  <c:v>半分以上の組織が該当</c:v>
                </c:pt>
              </c:strCache>
            </c:strRef>
          </c:tx>
          <c:spPr>
            <a:solidFill>
              <a:srgbClr val="00FF00"/>
            </a:solidFill>
            <a:ln>
              <a:solidFill>
                <a:schemeClr val="tx1"/>
              </a:solidFill>
            </a:ln>
          </c:spPr>
          <c:cat>
            <c:strRef>
              <c:f>(Sheet!$B$20,Sheet!$B$22,Sheet!$B$24,Sheet!$B$26,Sheet!$B$28)</c:f>
              <c:strCache>
                <c:ptCount val="5"/>
                <c:pt idx="0">
                  <c:v>ほとんどの組織が該当</c:v>
                </c:pt>
                <c:pt idx="1">
                  <c:v>半分以上の組織が該当</c:v>
                </c:pt>
                <c:pt idx="2">
                  <c:v>一部の組織が該当</c:v>
                </c:pt>
                <c:pt idx="3">
                  <c:v>ごく一部の組織が該当</c:v>
                </c:pt>
                <c:pt idx="4">
                  <c:v>いずれの組織も該当せず</c:v>
                </c:pt>
              </c:strCache>
            </c:strRef>
          </c:cat>
          <c:val>
            <c:numRef>
              <c:f>(Sheet!$D$20,Sheet!$D$22,Sheet!$D$24,Sheet!$D$26,Sheet!$D$28)</c:f>
              <c:numCache>
                <c:formatCode>#,##0</c:formatCode>
                <c:ptCount val="5"/>
                <c:pt idx="0">
                  <c:v>27</c:v>
                </c:pt>
                <c:pt idx="1">
                  <c:v>37</c:v>
                </c:pt>
                <c:pt idx="2">
                  <c:v>39</c:v>
                </c:pt>
                <c:pt idx="3">
                  <c:v>15</c:v>
                </c:pt>
                <c:pt idx="4">
                  <c:v>7</c:v>
                </c:pt>
              </c:numCache>
            </c:numRef>
          </c:val>
        </c:ser>
        <c:ser>
          <c:idx val="2"/>
          <c:order val="2"/>
          <c:tx>
            <c:strRef>
              <c:f>Sheet!$E$19</c:f>
              <c:strCache>
                <c:ptCount val="1"/>
                <c:pt idx="0">
                  <c:v>一部の組織が該当</c:v>
                </c:pt>
              </c:strCache>
            </c:strRef>
          </c:tx>
          <c:spPr>
            <a:solidFill>
              <a:srgbClr val="FFFF00"/>
            </a:solidFill>
            <a:ln>
              <a:solidFill>
                <a:prstClr val="black"/>
              </a:solidFill>
            </a:ln>
          </c:spPr>
          <c:cat>
            <c:strRef>
              <c:f>(Sheet!$B$20,Sheet!$B$22,Sheet!$B$24,Sheet!$B$26,Sheet!$B$28)</c:f>
              <c:strCache>
                <c:ptCount val="5"/>
                <c:pt idx="0">
                  <c:v>ほとんどの組織が該当</c:v>
                </c:pt>
                <c:pt idx="1">
                  <c:v>半分以上の組織が該当</c:v>
                </c:pt>
                <c:pt idx="2">
                  <c:v>一部の組織が該当</c:v>
                </c:pt>
                <c:pt idx="3">
                  <c:v>ごく一部の組織が該当</c:v>
                </c:pt>
                <c:pt idx="4">
                  <c:v>いずれの組織も該当せず</c:v>
                </c:pt>
              </c:strCache>
            </c:strRef>
          </c:cat>
          <c:val>
            <c:numRef>
              <c:f>(Sheet!$E$20,Sheet!$E$22,Sheet!$E$24,Sheet!$E$26,Sheet!$E$28)</c:f>
              <c:numCache>
                <c:formatCode>#,##0</c:formatCode>
                <c:ptCount val="5"/>
                <c:pt idx="0">
                  <c:v>25</c:v>
                </c:pt>
                <c:pt idx="1">
                  <c:v>12</c:v>
                </c:pt>
                <c:pt idx="2">
                  <c:v>152</c:v>
                </c:pt>
                <c:pt idx="3">
                  <c:v>65</c:v>
                </c:pt>
                <c:pt idx="4">
                  <c:v>32</c:v>
                </c:pt>
              </c:numCache>
            </c:numRef>
          </c:val>
        </c:ser>
        <c:ser>
          <c:idx val="3"/>
          <c:order val="3"/>
          <c:tx>
            <c:strRef>
              <c:f>Sheet!$F$19</c:f>
              <c:strCache>
                <c:ptCount val="1"/>
                <c:pt idx="0">
                  <c:v>ごく一部の組織が該当</c:v>
                </c:pt>
              </c:strCache>
            </c:strRef>
          </c:tx>
          <c:spPr>
            <a:solidFill>
              <a:srgbClr val="FFC000"/>
            </a:solidFill>
            <a:ln>
              <a:solidFill>
                <a:prstClr val="black"/>
              </a:solidFill>
            </a:ln>
          </c:spPr>
          <c:cat>
            <c:strRef>
              <c:f>(Sheet!$B$20,Sheet!$B$22,Sheet!$B$24,Sheet!$B$26,Sheet!$B$28)</c:f>
              <c:strCache>
                <c:ptCount val="5"/>
                <c:pt idx="0">
                  <c:v>ほとんどの組織が該当</c:v>
                </c:pt>
                <c:pt idx="1">
                  <c:v>半分以上の組織が該当</c:v>
                </c:pt>
                <c:pt idx="2">
                  <c:v>一部の組織が該当</c:v>
                </c:pt>
                <c:pt idx="3">
                  <c:v>ごく一部の組織が該当</c:v>
                </c:pt>
                <c:pt idx="4">
                  <c:v>いずれの組織も該当せず</c:v>
                </c:pt>
              </c:strCache>
            </c:strRef>
          </c:cat>
          <c:val>
            <c:numRef>
              <c:f>(Sheet!$F$20,Sheet!$F$22,Sheet!$F$24,Sheet!$F$26,Sheet!$F$28)</c:f>
              <c:numCache>
                <c:formatCode>#,##0</c:formatCode>
                <c:ptCount val="5"/>
                <c:pt idx="0">
                  <c:v>9</c:v>
                </c:pt>
                <c:pt idx="1">
                  <c:v>7</c:v>
                </c:pt>
                <c:pt idx="2">
                  <c:v>46</c:v>
                </c:pt>
                <c:pt idx="3">
                  <c:v>113</c:v>
                </c:pt>
                <c:pt idx="4">
                  <c:v>39</c:v>
                </c:pt>
              </c:numCache>
            </c:numRef>
          </c:val>
        </c:ser>
        <c:ser>
          <c:idx val="4"/>
          <c:order val="4"/>
          <c:tx>
            <c:strRef>
              <c:f>Sheet!$G$19</c:f>
              <c:strCache>
                <c:ptCount val="1"/>
                <c:pt idx="0">
                  <c:v>いずれの組織も該当せず</c:v>
                </c:pt>
              </c:strCache>
            </c:strRef>
          </c:tx>
          <c:spPr>
            <a:solidFill>
              <a:srgbClr val="FE3030"/>
            </a:solidFill>
            <a:ln>
              <a:solidFill>
                <a:prstClr val="black"/>
              </a:solidFill>
            </a:ln>
          </c:spPr>
          <c:cat>
            <c:strRef>
              <c:f>(Sheet!$B$20,Sheet!$B$22,Sheet!$B$24,Sheet!$B$26,Sheet!$B$28)</c:f>
              <c:strCache>
                <c:ptCount val="5"/>
                <c:pt idx="0">
                  <c:v>ほとんどの組織が該当</c:v>
                </c:pt>
                <c:pt idx="1">
                  <c:v>半分以上の組織が該当</c:v>
                </c:pt>
                <c:pt idx="2">
                  <c:v>一部の組織が該当</c:v>
                </c:pt>
                <c:pt idx="3">
                  <c:v>ごく一部の組織が該当</c:v>
                </c:pt>
                <c:pt idx="4">
                  <c:v>いずれの組織も該当せず</c:v>
                </c:pt>
              </c:strCache>
            </c:strRef>
          </c:cat>
          <c:val>
            <c:numRef>
              <c:f>(Sheet!$G$20,Sheet!$G$22,Sheet!$G$24,Sheet!$G$26,Sheet!$G$28)</c:f>
              <c:numCache>
                <c:formatCode>#,##0</c:formatCode>
                <c:ptCount val="5"/>
                <c:pt idx="0">
                  <c:v>7</c:v>
                </c:pt>
                <c:pt idx="1">
                  <c:v>3</c:v>
                </c:pt>
                <c:pt idx="2">
                  <c:v>11</c:v>
                </c:pt>
                <c:pt idx="3">
                  <c:v>26</c:v>
                </c:pt>
                <c:pt idx="4">
                  <c:v>46</c:v>
                </c:pt>
              </c:numCache>
            </c:numRef>
          </c:val>
        </c:ser>
        <c:gapWidth val="60"/>
        <c:overlap val="100"/>
        <c:axId val="180443776"/>
        <c:axId val="181096832"/>
      </c:barChart>
      <c:catAx>
        <c:axId val="180443776"/>
        <c:scaling>
          <c:orientation val="maxMin"/>
        </c:scaling>
        <c:axPos val="l"/>
        <c:numFmt formatCode="#,##0" sourceLinked="1"/>
        <c:tickLblPos val="nextTo"/>
        <c:crossAx val="181096832"/>
        <c:crosses val="autoZero"/>
        <c:auto val="1"/>
        <c:lblAlgn val="ctr"/>
        <c:lblOffset val="100"/>
        <c:tickLblSkip val="1"/>
      </c:catAx>
      <c:valAx>
        <c:axId val="181096832"/>
        <c:scaling>
          <c:orientation val="minMax"/>
        </c:scaling>
        <c:axPos val="t"/>
        <c:majorGridlines/>
        <c:numFmt formatCode="0%" sourceLinked="1"/>
        <c:tickLblPos val="nextTo"/>
        <c:txPr>
          <a:bodyPr/>
          <a:lstStyle/>
          <a:p>
            <a:pPr>
              <a:defRPr>
                <a:latin typeface="Century" panose="02040604050505020304" pitchFamily="18" charset="0"/>
              </a:defRPr>
            </a:pPr>
            <a:endParaRPr lang="ja-JP"/>
          </a:p>
        </c:txPr>
        <c:crossAx val="180443776"/>
        <c:crosses val="autoZero"/>
        <c:crossBetween val="between"/>
      </c:valAx>
    </c:plotArea>
    <c:legend>
      <c:legendPos val="r"/>
      <c:layout>
        <c:manualLayout>
          <c:xMode val="edge"/>
          <c:yMode val="edge"/>
          <c:x val="0.15610804665459599"/>
          <c:y val="0.8723307086614176"/>
          <c:w val="0.80006087780694068"/>
          <c:h val="0.10540658554044384"/>
        </c:manualLayout>
      </c:layout>
    </c:legend>
    <c:plotVisOnly val="1"/>
    <c:dispBlanksAs val="gap"/>
  </c:chart>
  <c:spPr>
    <a:ln>
      <a:noFill/>
    </a:ln>
  </c:spPr>
  <c:txPr>
    <a:bodyPr/>
    <a:lstStyle/>
    <a:p>
      <a:pPr>
        <a:defRPr sz="1400"/>
      </a:pPr>
      <a:endParaRPr lang="ja-JP"/>
    </a:p>
  </c:txPr>
  <c:externalData r:id="rId1"/>
</c:chartSpace>
</file>

<file path=ppt/charts/chart50.xml><?xml version="1.0" encoding="utf-8"?>
<c:chartSpace xmlns:c="http://schemas.openxmlformats.org/drawingml/2006/chart" xmlns:a="http://schemas.openxmlformats.org/drawingml/2006/main" xmlns:r="http://schemas.openxmlformats.org/officeDocument/2006/relationships">
  <c:lang val="ja-JP"/>
  <c:chart>
    <c:plotArea>
      <c:layout/>
      <c:barChart>
        <c:barDir val="bar"/>
        <c:grouping val="percentStacked"/>
        <c:ser>
          <c:idx val="0"/>
          <c:order val="0"/>
          <c:tx>
            <c:strRef>
              <c:f>グラフ!$C$17</c:f>
              <c:strCache>
                <c:ptCount val="1"/>
                <c:pt idx="0">
                  <c:v>情報提供なし</c:v>
                </c:pt>
              </c:strCache>
            </c:strRef>
          </c:tx>
          <c:spPr>
            <a:solidFill>
              <a:srgbClr val="FFFF99"/>
            </a:solidFill>
            <a:ln>
              <a:solidFill>
                <a:schemeClr val="tx1"/>
              </a:solidFill>
            </a:ln>
          </c:spPr>
          <c:cat>
            <c:strRef>
              <c:f>(グラフ!$B$18,グラフ!$B$20)</c:f>
              <c:strCache>
                <c:ptCount val="2"/>
                <c:pt idx="0">
                  <c:v>支援なし</c:v>
                </c:pt>
                <c:pt idx="1">
                  <c:v>支援あり</c:v>
                </c:pt>
              </c:strCache>
            </c:strRef>
          </c:cat>
          <c:val>
            <c:numRef>
              <c:f>(グラフ!$C$18,グラフ!$C$20)</c:f>
              <c:numCache>
                <c:formatCode>#,##0</c:formatCode>
                <c:ptCount val="2"/>
                <c:pt idx="0">
                  <c:v>298</c:v>
                </c:pt>
                <c:pt idx="1">
                  <c:v>14</c:v>
                </c:pt>
              </c:numCache>
            </c:numRef>
          </c:val>
        </c:ser>
        <c:ser>
          <c:idx val="1"/>
          <c:order val="1"/>
          <c:tx>
            <c:strRef>
              <c:f>グラフ!$D$17</c:f>
              <c:strCache>
                <c:ptCount val="1"/>
                <c:pt idx="0">
                  <c:v>情報提供あり</c:v>
                </c:pt>
              </c:strCache>
            </c:strRef>
          </c:tx>
          <c:spPr>
            <a:solidFill>
              <a:srgbClr val="00FF00"/>
            </a:solidFill>
            <a:ln>
              <a:solidFill>
                <a:prstClr val="black"/>
              </a:solidFill>
            </a:ln>
          </c:spPr>
          <c:cat>
            <c:strRef>
              <c:f>(グラフ!$B$18,グラフ!$B$20)</c:f>
              <c:strCache>
                <c:ptCount val="2"/>
                <c:pt idx="0">
                  <c:v>支援なし</c:v>
                </c:pt>
                <c:pt idx="1">
                  <c:v>支援あり</c:v>
                </c:pt>
              </c:strCache>
            </c:strRef>
          </c:cat>
          <c:val>
            <c:numRef>
              <c:f>(グラフ!$D$18,グラフ!$D$20)</c:f>
              <c:numCache>
                <c:formatCode>#,##0</c:formatCode>
                <c:ptCount val="2"/>
                <c:pt idx="0">
                  <c:v>499</c:v>
                </c:pt>
                <c:pt idx="1">
                  <c:v>61</c:v>
                </c:pt>
              </c:numCache>
            </c:numRef>
          </c:val>
        </c:ser>
        <c:gapWidth val="60"/>
        <c:overlap val="100"/>
        <c:axId val="69245568"/>
        <c:axId val="69316992"/>
      </c:barChart>
      <c:catAx>
        <c:axId val="69245568"/>
        <c:scaling>
          <c:orientation val="maxMin"/>
        </c:scaling>
        <c:axPos val="l"/>
        <c:tickLblPos val="nextTo"/>
        <c:txPr>
          <a:bodyPr/>
          <a:lstStyle/>
          <a:p>
            <a:pPr>
              <a:defRPr sz="1800"/>
            </a:pPr>
            <a:endParaRPr lang="ja-JP"/>
          </a:p>
        </c:txPr>
        <c:crossAx val="69316992"/>
        <c:crosses val="autoZero"/>
        <c:auto val="1"/>
        <c:lblAlgn val="ctr"/>
        <c:lblOffset val="100"/>
      </c:catAx>
      <c:valAx>
        <c:axId val="69316992"/>
        <c:scaling>
          <c:orientation val="minMax"/>
        </c:scaling>
        <c:axPos val="t"/>
        <c:majorGridlines/>
        <c:numFmt formatCode="0%" sourceLinked="1"/>
        <c:tickLblPos val="nextTo"/>
        <c:txPr>
          <a:bodyPr/>
          <a:lstStyle/>
          <a:p>
            <a:pPr>
              <a:defRPr sz="1400">
                <a:latin typeface="Century" pitchFamily="18" charset="0"/>
              </a:defRPr>
            </a:pPr>
            <a:endParaRPr lang="ja-JP"/>
          </a:p>
        </c:txPr>
        <c:crossAx val="69245568"/>
        <c:crosses val="autoZero"/>
        <c:crossBetween val="between"/>
      </c:valAx>
    </c:plotArea>
    <c:legend>
      <c:legendPos val="b"/>
      <c:layout/>
      <c:txPr>
        <a:bodyPr/>
        <a:lstStyle/>
        <a:p>
          <a:pPr>
            <a:defRPr sz="1400"/>
          </a:pPr>
          <a:endParaRPr lang="ja-JP"/>
        </a:p>
      </c:txPr>
    </c:legend>
    <c:plotVisOnly val="1"/>
    <c:dispBlanksAs val="gap"/>
  </c:chart>
  <c:spPr>
    <a:ln>
      <a:noFill/>
    </a:ln>
  </c:spPr>
  <c:txPr>
    <a:bodyPr/>
    <a:lstStyle/>
    <a:p>
      <a:pPr>
        <a:defRPr sz="1200"/>
      </a:pPr>
      <a:endParaRPr lang="ja-JP"/>
    </a:p>
  </c:txPr>
  <c:externalData r:id="rId1"/>
</c:chartSpace>
</file>

<file path=ppt/charts/chart51.xml><?xml version="1.0" encoding="utf-8"?>
<c:chartSpace xmlns:c="http://schemas.openxmlformats.org/drawingml/2006/chart" xmlns:a="http://schemas.openxmlformats.org/drawingml/2006/main" xmlns:r="http://schemas.openxmlformats.org/officeDocument/2006/relationships">
  <c:lang val="ja-JP"/>
  <c:chart>
    <c:plotArea>
      <c:layout/>
      <c:barChart>
        <c:barDir val="bar"/>
        <c:grouping val="percentStacked"/>
        <c:ser>
          <c:idx val="0"/>
          <c:order val="0"/>
          <c:tx>
            <c:strRef>
              <c:f>Sheet!$C$73</c:f>
              <c:strCache>
                <c:ptCount val="1"/>
                <c:pt idx="0">
                  <c:v>研修あり</c:v>
                </c:pt>
              </c:strCache>
            </c:strRef>
          </c:tx>
          <c:spPr>
            <a:solidFill>
              <a:srgbClr val="0000FF"/>
            </a:solidFill>
            <a:ln>
              <a:solidFill>
                <a:schemeClr val="tx1"/>
              </a:solidFill>
            </a:ln>
          </c:spPr>
          <c:cat>
            <c:strRef>
              <c:f>(Sheet!$B$74,Sheet!$B$76)</c:f>
              <c:strCache>
                <c:ptCount val="2"/>
                <c:pt idx="0">
                  <c:v>支援なし</c:v>
                </c:pt>
                <c:pt idx="1">
                  <c:v>支援あり</c:v>
                </c:pt>
              </c:strCache>
            </c:strRef>
          </c:cat>
          <c:val>
            <c:numRef>
              <c:f>(Sheet!$C$74,Sheet!$C$76)</c:f>
              <c:numCache>
                <c:formatCode>#,##0</c:formatCode>
                <c:ptCount val="2"/>
                <c:pt idx="0">
                  <c:v>128</c:v>
                </c:pt>
                <c:pt idx="1">
                  <c:v>93</c:v>
                </c:pt>
              </c:numCache>
            </c:numRef>
          </c:val>
        </c:ser>
        <c:ser>
          <c:idx val="1"/>
          <c:order val="1"/>
          <c:tx>
            <c:strRef>
              <c:f>Sheet!$D$73</c:f>
              <c:strCache>
                <c:ptCount val="1"/>
                <c:pt idx="0">
                  <c:v>研修なし</c:v>
                </c:pt>
              </c:strCache>
            </c:strRef>
          </c:tx>
          <c:spPr>
            <a:solidFill>
              <a:srgbClr val="FFFF00"/>
            </a:solidFill>
            <a:ln>
              <a:solidFill>
                <a:prstClr val="black"/>
              </a:solidFill>
            </a:ln>
          </c:spPr>
          <c:cat>
            <c:strRef>
              <c:f>(Sheet!$B$74,Sheet!$B$76)</c:f>
              <c:strCache>
                <c:ptCount val="2"/>
                <c:pt idx="0">
                  <c:v>支援なし</c:v>
                </c:pt>
                <c:pt idx="1">
                  <c:v>支援あり</c:v>
                </c:pt>
              </c:strCache>
            </c:strRef>
          </c:cat>
          <c:val>
            <c:numRef>
              <c:f>(Sheet!$D$74,Sheet!$D$76)</c:f>
              <c:numCache>
                <c:formatCode>#,##0</c:formatCode>
                <c:ptCount val="2"/>
                <c:pt idx="0">
                  <c:v>524</c:v>
                </c:pt>
                <c:pt idx="1">
                  <c:v>111</c:v>
                </c:pt>
              </c:numCache>
            </c:numRef>
          </c:val>
        </c:ser>
        <c:gapWidth val="60"/>
        <c:overlap val="100"/>
        <c:axId val="69363200"/>
        <c:axId val="69364736"/>
      </c:barChart>
      <c:catAx>
        <c:axId val="69363200"/>
        <c:scaling>
          <c:orientation val="maxMin"/>
        </c:scaling>
        <c:axPos val="l"/>
        <c:numFmt formatCode="#,##0" sourceLinked="1"/>
        <c:tickLblPos val="nextTo"/>
        <c:txPr>
          <a:bodyPr/>
          <a:lstStyle/>
          <a:p>
            <a:pPr>
              <a:defRPr sz="1800"/>
            </a:pPr>
            <a:endParaRPr lang="ja-JP"/>
          </a:p>
        </c:txPr>
        <c:crossAx val="69364736"/>
        <c:crosses val="autoZero"/>
        <c:auto val="1"/>
        <c:lblAlgn val="ctr"/>
        <c:lblOffset val="100"/>
      </c:catAx>
      <c:valAx>
        <c:axId val="69364736"/>
        <c:scaling>
          <c:orientation val="minMax"/>
        </c:scaling>
        <c:axPos val="t"/>
        <c:majorGridlines/>
        <c:numFmt formatCode="0%" sourceLinked="1"/>
        <c:tickLblPos val="nextTo"/>
        <c:txPr>
          <a:bodyPr/>
          <a:lstStyle/>
          <a:p>
            <a:pPr>
              <a:defRPr sz="1400">
                <a:latin typeface="Century" pitchFamily="18" charset="0"/>
              </a:defRPr>
            </a:pPr>
            <a:endParaRPr lang="ja-JP"/>
          </a:p>
        </c:txPr>
        <c:crossAx val="69363200"/>
        <c:crosses val="autoZero"/>
        <c:crossBetween val="between"/>
      </c:valAx>
    </c:plotArea>
    <c:legend>
      <c:legendPos val="b"/>
      <c:layout/>
      <c:txPr>
        <a:bodyPr/>
        <a:lstStyle/>
        <a:p>
          <a:pPr>
            <a:defRPr sz="1400"/>
          </a:pPr>
          <a:endParaRPr lang="ja-JP"/>
        </a:p>
      </c:txPr>
    </c:legend>
    <c:plotVisOnly val="1"/>
    <c:dispBlanksAs val="gap"/>
  </c:chart>
  <c:spPr>
    <a:ln>
      <a:noFill/>
    </a:ln>
  </c:spPr>
  <c:txPr>
    <a:bodyPr/>
    <a:lstStyle/>
    <a:p>
      <a:pPr>
        <a:defRPr sz="1200"/>
      </a:pPr>
      <a:endParaRPr lang="ja-JP"/>
    </a:p>
  </c:txPr>
  <c:externalData r:id="rId1"/>
</c:chartSpace>
</file>

<file path=ppt/charts/chart52.xml><?xml version="1.0" encoding="utf-8"?>
<c:chartSpace xmlns:c="http://schemas.openxmlformats.org/drawingml/2006/chart" xmlns:a="http://schemas.openxmlformats.org/drawingml/2006/main" xmlns:r="http://schemas.openxmlformats.org/officeDocument/2006/relationships">
  <c:lang val="ja-JP"/>
  <c:chart>
    <c:plotArea>
      <c:layout/>
      <c:barChart>
        <c:barDir val="bar"/>
        <c:grouping val="percentStacked"/>
        <c:ser>
          <c:idx val="0"/>
          <c:order val="0"/>
          <c:tx>
            <c:strRef>
              <c:f>グラフ!$C$113</c:f>
              <c:strCache>
                <c:ptCount val="1"/>
                <c:pt idx="0">
                  <c:v>情報提供なし</c:v>
                </c:pt>
              </c:strCache>
            </c:strRef>
          </c:tx>
          <c:spPr>
            <a:solidFill>
              <a:srgbClr val="FFFF99"/>
            </a:solidFill>
            <a:ln>
              <a:solidFill>
                <a:schemeClr val="tx1"/>
              </a:solidFill>
            </a:ln>
          </c:spPr>
          <c:cat>
            <c:strRef>
              <c:f>(グラフ!$B$114,グラフ!$B$116)</c:f>
              <c:strCache>
                <c:ptCount val="2"/>
                <c:pt idx="0">
                  <c:v>支援なし</c:v>
                </c:pt>
                <c:pt idx="1">
                  <c:v>支援あり</c:v>
                </c:pt>
              </c:strCache>
            </c:strRef>
          </c:cat>
          <c:val>
            <c:numRef>
              <c:f>(グラフ!$C$114,グラフ!$C$116)</c:f>
              <c:numCache>
                <c:formatCode>#,##0</c:formatCode>
                <c:ptCount val="2"/>
                <c:pt idx="0">
                  <c:v>254</c:v>
                </c:pt>
                <c:pt idx="1">
                  <c:v>58</c:v>
                </c:pt>
              </c:numCache>
            </c:numRef>
          </c:val>
        </c:ser>
        <c:ser>
          <c:idx val="1"/>
          <c:order val="1"/>
          <c:tx>
            <c:strRef>
              <c:f>グラフ!$D$113</c:f>
              <c:strCache>
                <c:ptCount val="1"/>
                <c:pt idx="0">
                  <c:v>情報提供あり</c:v>
                </c:pt>
              </c:strCache>
            </c:strRef>
          </c:tx>
          <c:spPr>
            <a:solidFill>
              <a:srgbClr val="00FF00"/>
            </a:solidFill>
            <a:ln>
              <a:solidFill>
                <a:prstClr val="black"/>
              </a:solidFill>
            </a:ln>
          </c:spPr>
          <c:cat>
            <c:strRef>
              <c:f>(グラフ!$B$114,グラフ!$B$116)</c:f>
              <c:strCache>
                <c:ptCount val="2"/>
                <c:pt idx="0">
                  <c:v>支援なし</c:v>
                </c:pt>
                <c:pt idx="1">
                  <c:v>支援あり</c:v>
                </c:pt>
              </c:strCache>
            </c:strRef>
          </c:cat>
          <c:val>
            <c:numRef>
              <c:f>(グラフ!$D$114,グラフ!$D$116)</c:f>
              <c:numCache>
                <c:formatCode>#,##0</c:formatCode>
                <c:ptCount val="2"/>
                <c:pt idx="0">
                  <c:v>412</c:v>
                </c:pt>
                <c:pt idx="1">
                  <c:v>148</c:v>
                </c:pt>
              </c:numCache>
            </c:numRef>
          </c:val>
        </c:ser>
        <c:gapWidth val="60"/>
        <c:overlap val="100"/>
        <c:axId val="69755264"/>
        <c:axId val="69756800"/>
      </c:barChart>
      <c:catAx>
        <c:axId val="69755264"/>
        <c:scaling>
          <c:orientation val="maxMin"/>
        </c:scaling>
        <c:axPos val="l"/>
        <c:tickLblPos val="nextTo"/>
        <c:txPr>
          <a:bodyPr/>
          <a:lstStyle/>
          <a:p>
            <a:pPr>
              <a:defRPr sz="1800"/>
            </a:pPr>
            <a:endParaRPr lang="ja-JP"/>
          </a:p>
        </c:txPr>
        <c:crossAx val="69756800"/>
        <c:crosses val="autoZero"/>
        <c:auto val="1"/>
        <c:lblAlgn val="ctr"/>
        <c:lblOffset val="100"/>
      </c:catAx>
      <c:valAx>
        <c:axId val="69756800"/>
        <c:scaling>
          <c:orientation val="minMax"/>
        </c:scaling>
        <c:axPos val="t"/>
        <c:majorGridlines/>
        <c:numFmt formatCode="0%" sourceLinked="1"/>
        <c:tickLblPos val="nextTo"/>
        <c:txPr>
          <a:bodyPr/>
          <a:lstStyle/>
          <a:p>
            <a:pPr>
              <a:defRPr>
                <a:latin typeface="Century" pitchFamily="18" charset="0"/>
              </a:defRPr>
            </a:pPr>
            <a:endParaRPr lang="ja-JP"/>
          </a:p>
        </c:txPr>
        <c:crossAx val="69755264"/>
        <c:crosses val="autoZero"/>
        <c:crossBetween val="between"/>
      </c:valAx>
    </c:plotArea>
    <c:legend>
      <c:legendPos val="b"/>
      <c:layout/>
    </c:legend>
    <c:plotVisOnly val="1"/>
    <c:dispBlanksAs val="gap"/>
  </c:chart>
  <c:spPr>
    <a:ln>
      <a:noFill/>
    </a:ln>
  </c:spPr>
  <c:txPr>
    <a:bodyPr/>
    <a:lstStyle/>
    <a:p>
      <a:pPr>
        <a:defRPr sz="1400"/>
      </a:pPr>
      <a:endParaRPr lang="ja-JP"/>
    </a:p>
  </c:txPr>
  <c:externalData r:id="rId1"/>
</c:chartSpace>
</file>

<file path=ppt/charts/chart53.xml><?xml version="1.0" encoding="utf-8"?>
<c:chartSpace xmlns:c="http://schemas.openxmlformats.org/drawingml/2006/chart" xmlns:a="http://schemas.openxmlformats.org/drawingml/2006/main" xmlns:r="http://schemas.openxmlformats.org/officeDocument/2006/relationships">
  <c:lang val="ja-JP"/>
  <c:chart>
    <c:plotArea>
      <c:layout/>
      <c:barChart>
        <c:barDir val="bar"/>
        <c:grouping val="percentStacked"/>
        <c:ser>
          <c:idx val="0"/>
          <c:order val="0"/>
          <c:tx>
            <c:strRef>
              <c:f>グラフ!$C$233</c:f>
              <c:strCache>
                <c:ptCount val="1"/>
                <c:pt idx="0">
                  <c:v>最優先で取り組むことについて，担当課内で合意</c:v>
                </c:pt>
              </c:strCache>
            </c:strRef>
          </c:tx>
          <c:spPr>
            <a:solidFill>
              <a:srgbClr val="0000FF"/>
            </a:solidFill>
            <a:ln>
              <a:solidFill>
                <a:schemeClr val="tx1"/>
              </a:solidFill>
            </a:ln>
          </c:spPr>
          <c:cat>
            <c:strRef>
              <c:f>(グラフ!$B$234,グラフ!$B$236)</c:f>
              <c:strCache>
                <c:ptCount val="2"/>
                <c:pt idx="0">
                  <c:v>支援なし</c:v>
                </c:pt>
                <c:pt idx="1">
                  <c:v>支援あり</c:v>
                </c:pt>
              </c:strCache>
            </c:strRef>
          </c:cat>
          <c:val>
            <c:numRef>
              <c:f>(グラフ!$C$234,グラフ!$C$236)</c:f>
              <c:numCache>
                <c:formatCode>#,##0</c:formatCode>
                <c:ptCount val="2"/>
                <c:pt idx="0">
                  <c:v>11</c:v>
                </c:pt>
                <c:pt idx="1">
                  <c:v>9</c:v>
                </c:pt>
              </c:numCache>
            </c:numRef>
          </c:val>
        </c:ser>
        <c:ser>
          <c:idx val="1"/>
          <c:order val="1"/>
          <c:tx>
            <c:strRef>
              <c:f>グラフ!$D$233</c:f>
              <c:strCache>
                <c:ptCount val="1"/>
                <c:pt idx="0">
                  <c:v>積極的に取り組むことについて，担当課内で合意</c:v>
                </c:pt>
              </c:strCache>
            </c:strRef>
          </c:tx>
          <c:spPr>
            <a:solidFill>
              <a:srgbClr val="00FF00"/>
            </a:solidFill>
            <a:ln>
              <a:solidFill>
                <a:prstClr val="black"/>
              </a:solidFill>
            </a:ln>
          </c:spPr>
          <c:cat>
            <c:strRef>
              <c:f>(グラフ!$B$234,グラフ!$B$236)</c:f>
              <c:strCache>
                <c:ptCount val="2"/>
                <c:pt idx="0">
                  <c:v>支援なし</c:v>
                </c:pt>
                <c:pt idx="1">
                  <c:v>支援あり</c:v>
                </c:pt>
              </c:strCache>
            </c:strRef>
          </c:cat>
          <c:val>
            <c:numRef>
              <c:f>(グラフ!$D$234,グラフ!$D$236)</c:f>
              <c:numCache>
                <c:formatCode>#,##0</c:formatCode>
                <c:ptCount val="2"/>
                <c:pt idx="0">
                  <c:v>167</c:v>
                </c:pt>
                <c:pt idx="1">
                  <c:v>69</c:v>
                </c:pt>
              </c:numCache>
            </c:numRef>
          </c:val>
        </c:ser>
        <c:ser>
          <c:idx val="2"/>
          <c:order val="2"/>
          <c:tx>
            <c:strRef>
              <c:f>グラフ!$E$233</c:f>
              <c:strCache>
                <c:ptCount val="1"/>
                <c:pt idx="0">
                  <c:v>積極的に取り組むべきとの意見もあるが，合意には至らず</c:v>
                </c:pt>
              </c:strCache>
            </c:strRef>
          </c:tx>
          <c:spPr>
            <a:solidFill>
              <a:srgbClr val="FFFF00"/>
            </a:solidFill>
            <a:ln>
              <a:solidFill>
                <a:prstClr val="black"/>
              </a:solidFill>
            </a:ln>
          </c:spPr>
          <c:cat>
            <c:strRef>
              <c:f>(グラフ!$B$234,グラフ!$B$236)</c:f>
              <c:strCache>
                <c:ptCount val="2"/>
                <c:pt idx="0">
                  <c:v>支援なし</c:v>
                </c:pt>
                <c:pt idx="1">
                  <c:v>支援あり</c:v>
                </c:pt>
              </c:strCache>
            </c:strRef>
          </c:cat>
          <c:val>
            <c:numRef>
              <c:f>(グラフ!$E$234,グラフ!$E$236)</c:f>
              <c:numCache>
                <c:formatCode>#,##0</c:formatCode>
                <c:ptCount val="2"/>
                <c:pt idx="0">
                  <c:v>111</c:v>
                </c:pt>
                <c:pt idx="1">
                  <c:v>33</c:v>
                </c:pt>
              </c:numCache>
            </c:numRef>
          </c:val>
        </c:ser>
        <c:ser>
          <c:idx val="3"/>
          <c:order val="3"/>
          <c:tx>
            <c:strRef>
              <c:f>グラフ!$F$233</c:f>
              <c:strCache>
                <c:ptCount val="1"/>
                <c:pt idx="0">
                  <c:v>取り組みたいと考えているが，課内での協議なし</c:v>
                </c:pt>
              </c:strCache>
            </c:strRef>
          </c:tx>
          <c:spPr>
            <a:solidFill>
              <a:srgbClr val="FFC000"/>
            </a:solidFill>
            <a:ln>
              <a:solidFill>
                <a:prstClr val="black"/>
              </a:solidFill>
            </a:ln>
          </c:spPr>
          <c:cat>
            <c:strRef>
              <c:f>(グラフ!$B$234,グラフ!$B$236)</c:f>
              <c:strCache>
                <c:ptCount val="2"/>
                <c:pt idx="0">
                  <c:v>支援なし</c:v>
                </c:pt>
                <c:pt idx="1">
                  <c:v>支援あり</c:v>
                </c:pt>
              </c:strCache>
            </c:strRef>
          </c:cat>
          <c:val>
            <c:numRef>
              <c:f>(グラフ!$F$234,グラフ!$F$236)</c:f>
              <c:numCache>
                <c:formatCode>#,##0</c:formatCode>
                <c:ptCount val="2"/>
                <c:pt idx="0">
                  <c:v>260</c:v>
                </c:pt>
                <c:pt idx="1">
                  <c:v>74</c:v>
                </c:pt>
              </c:numCache>
            </c:numRef>
          </c:val>
        </c:ser>
        <c:ser>
          <c:idx val="4"/>
          <c:order val="4"/>
          <c:tx>
            <c:strRef>
              <c:f>グラフ!$G$233</c:f>
              <c:strCache>
                <c:ptCount val="1"/>
                <c:pt idx="0">
                  <c:v>今のところ，取り組みについて検討する予定はない</c:v>
                </c:pt>
              </c:strCache>
            </c:strRef>
          </c:tx>
          <c:spPr>
            <a:solidFill>
              <a:srgbClr val="FE2F2F"/>
            </a:solidFill>
            <a:ln>
              <a:solidFill>
                <a:prstClr val="black"/>
              </a:solidFill>
            </a:ln>
          </c:spPr>
          <c:cat>
            <c:strRef>
              <c:f>(グラフ!$B$234,グラフ!$B$236)</c:f>
              <c:strCache>
                <c:ptCount val="2"/>
                <c:pt idx="0">
                  <c:v>支援なし</c:v>
                </c:pt>
                <c:pt idx="1">
                  <c:v>支援あり</c:v>
                </c:pt>
              </c:strCache>
            </c:strRef>
          </c:cat>
          <c:val>
            <c:numRef>
              <c:f>(グラフ!$G$234,グラフ!$G$236)</c:f>
              <c:numCache>
                <c:formatCode>#,##0</c:formatCode>
                <c:ptCount val="2"/>
                <c:pt idx="0">
                  <c:v>113</c:v>
                </c:pt>
                <c:pt idx="1">
                  <c:v>21</c:v>
                </c:pt>
              </c:numCache>
            </c:numRef>
          </c:val>
        </c:ser>
        <c:gapWidth val="60"/>
        <c:overlap val="100"/>
        <c:axId val="70867584"/>
        <c:axId val="70881664"/>
      </c:barChart>
      <c:catAx>
        <c:axId val="70867584"/>
        <c:scaling>
          <c:orientation val="maxMin"/>
        </c:scaling>
        <c:axPos val="l"/>
        <c:tickLblPos val="nextTo"/>
        <c:txPr>
          <a:bodyPr/>
          <a:lstStyle/>
          <a:p>
            <a:pPr>
              <a:defRPr sz="1800"/>
            </a:pPr>
            <a:endParaRPr lang="ja-JP"/>
          </a:p>
        </c:txPr>
        <c:crossAx val="70881664"/>
        <c:crosses val="autoZero"/>
        <c:auto val="1"/>
        <c:lblAlgn val="ctr"/>
        <c:lblOffset val="100"/>
      </c:catAx>
      <c:valAx>
        <c:axId val="70881664"/>
        <c:scaling>
          <c:orientation val="minMax"/>
        </c:scaling>
        <c:axPos val="t"/>
        <c:majorGridlines/>
        <c:numFmt formatCode="0%" sourceLinked="1"/>
        <c:tickLblPos val="nextTo"/>
        <c:txPr>
          <a:bodyPr/>
          <a:lstStyle/>
          <a:p>
            <a:pPr>
              <a:defRPr sz="1400">
                <a:latin typeface="Century" pitchFamily="18" charset="0"/>
              </a:defRPr>
            </a:pPr>
            <a:endParaRPr lang="ja-JP"/>
          </a:p>
        </c:txPr>
        <c:crossAx val="70867584"/>
        <c:crosses val="autoZero"/>
        <c:crossBetween val="between"/>
      </c:valAx>
    </c:plotArea>
    <c:legend>
      <c:legendPos val="b"/>
      <c:layout/>
      <c:txPr>
        <a:bodyPr/>
        <a:lstStyle/>
        <a:p>
          <a:pPr>
            <a:defRPr sz="1400"/>
          </a:pPr>
          <a:endParaRPr lang="ja-JP"/>
        </a:p>
      </c:txPr>
    </c:legend>
    <c:plotVisOnly val="1"/>
    <c:dispBlanksAs val="gap"/>
  </c:chart>
  <c:spPr>
    <a:ln>
      <a:noFill/>
    </a:ln>
  </c:spPr>
  <c:txPr>
    <a:bodyPr/>
    <a:lstStyle/>
    <a:p>
      <a:pPr>
        <a:defRPr sz="1200"/>
      </a:pPr>
      <a:endParaRPr lang="ja-JP"/>
    </a:p>
  </c:txPr>
  <c:externalData r:id="rId1"/>
</c:chartSpace>
</file>

<file path=ppt/charts/chart54.xml><?xml version="1.0" encoding="utf-8"?>
<c:chartSpace xmlns:c="http://schemas.openxmlformats.org/drawingml/2006/chart" xmlns:a="http://schemas.openxmlformats.org/drawingml/2006/main" xmlns:r="http://schemas.openxmlformats.org/officeDocument/2006/relationships">
  <c:lang val="ja-JP"/>
  <c:chart>
    <c:plotArea>
      <c:layout/>
      <c:barChart>
        <c:barDir val="bar"/>
        <c:grouping val="percentStacked"/>
        <c:ser>
          <c:idx val="0"/>
          <c:order val="0"/>
          <c:tx>
            <c:strRef>
              <c:f>グラフ!$C$209</c:f>
              <c:strCache>
                <c:ptCount val="1"/>
                <c:pt idx="0">
                  <c:v>情報提供なし</c:v>
                </c:pt>
              </c:strCache>
            </c:strRef>
          </c:tx>
          <c:spPr>
            <a:solidFill>
              <a:srgbClr val="FFFF99"/>
            </a:solidFill>
            <a:ln>
              <a:solidFill>
                <a:schemeClr val="tx1"/>
              </a:solidFill>
            </a:ln>
          </c:spPr>
          <c:cat>
            <c:strRef>
              <c:f>(グラフ!$B$210,グラフ!$B$212)</c:f>
              <c:strCache>
                <c:ptCount val="2"/>
                <c:pt idx="0">
                  <c:v>支援なし</c:v>
                </c:pt>
                <c:pt idx="1">
                  <c:v>支援あり</c:v>
                </c:pt>
              </c:strCache>
            </c:strRef>
          </c:cat>
          <c:val>
            <c:numRef>
              <c:f>(グラフ!$C$210,グラフ!$C$212)</c:f>
              <c:numCache>
                <c:formatCode>#,##0</c:formatCode>
                <c:ptCount val="2"/>
                <c:pt idx="0">
                  <c:v>260</c:v>
                </c:pt>
                <c:pt idx="1">
                  <c:v>52</c:v>
                </c:pt>
              </c:numCache>
            </c:numRef>
          </c:val>
        </c:ser>
        <c:ser>
          <c:idx val="1"/>
          <c:order val="1"/>
          <c:tx>
            <c:strRef>
              <c:f>グラフ!$D$209</c:f>
              <c:strCache>
                <c:ptCount val="1"/>
                <c:pt idx="0">
                  <c:v>情報提供あり</c:v>
                </c:pt>
              </c:strCache>
            </c:strRef>
          </c:tx>
          <c:spPr>
            <a:solidFill>
              <a:srgbClr val="00FF00"/>
            </a:solidFill>
            <a:ln>
              <a:solidFill>
                <a:prstClr val="black"/>
              </a:solidFill>
            </a:ln>
          </c:spPr>
          <c:cat>
            <c:strRef>
              <c:f>(グラフ!$B$210,グラフ!$B$212)</c:f>
              <c:strCache>
                <c:ptCount val="2"/>
                <c:pt idx="0">
                  <c:v>支援なし</c:v>
                </c:pt>
                <c:pt idx="1">
                  <c:v>支援あり</c:v>
                </c:pt>
              </c:strCache>
            </c:strRef>
          </c:cat>
          <c:val>
            <c:numRef>
              <c:f>(グラフ!$D$210,グラフ!$D$212)</c:f>
              <c:numCache>
                <c:formatCode>#,##0</c:formatCode>
                <c:ptCount val="2"/>
                <c:pt idx="0">
                  <c:v>405</c:v>
                </c:pt>
                <c:pt idx="1">
                  <c:v>155</c:v>
                </c:pt>
              </c:numCache>
            </c:numRef>
          </c:val>
        </c:ser>
        <c:gapWidth val="60"/>
        <c:overlap val="100"/>
        <c:axId val="72840704"/>
        <c:axId val="72842240"/>
      </c:barChart>
      <c:catAx>
        <c:axId val="72840704"/>
        <c:scaling>
          <c:orientation val="maxMin"/>
        </c:scaling>
        <c:axPos val="l"/>
        <c:tickLblPos val="nextTo"/>
        <c:txPr>
          <a:bodyPr/>
          <a:lstStyle/>
          <a:p>
            <a:pPr>
              <a:defRPr sz="1800"/>
            </a:pPr>
            <a:endParaRPr lang="ja-JP"/>
          </a:p>
        </c:txPr>
        <c:crossAx val="72842240"/>
        <c:crosses val="autoZero"/>
        <c:auto val="1"/>
        <c:lblAlgn val="ctr"/>
        <c:lblOffset val="100"/>
      </c:catAx>
      <c:valAx>
        <c:axId val="72842240"/>
        <c:scaling>
          <c:orientation val="minMax"/>
        </c:scaling>
        <c:axPos val="t"/>
        <c:majorGridlines/>
        <c:numFmt formatCode="0%" sourceLinked="1"/>
        <c:tickLblPos val="nextTo"/>
        <c:txPr>
          <a:bodyPr/>
          <a:lstStyle/>
          <a:p>
            <a:pPr>
              <a:defRPr>
                <a:latin typeface="Century" pitchFamily="18" charset="0"/>
              </a:defRPr>
            </a:pPr>
            <a:endParaRPr lang="ja-JP"/>
          </a:p>
        </c:txPr>
        <c:crossAx val="72840704"/>
        <c:crosses val="autoZero"/>
        <c:crossBetween val="between"/>
        <c:majorUnit val="0.1"/>
      </c:valAx>
    </c:plotArea>
    <c:legend>
      <c:legendPos val="b"/>
      <c:layout/>
    </c:legend>
    <c:plotVisOnly val="1"/>
    <c:dispBlanksAs val="gap"/>
  </c:chart>
  <c:spPr>
    <a:ln>
      <a:noFill/>
    </a:ln>
  </c:spPr>
  <c:txPr>
    <a:bodyPr/>
    <a:lstStyle/>
    <a:p>
      <a:pPr>
        <a:defRPr sz="1400"/>
      </a:pPr>
      <a:endParaRPr lang="ja-JP"/>
    </a:p>
  </c:txPr>
  <c:externalData r:id="rId1"/>
</c:chartSpace>
</file>

<file path=ppt/charts/chart55.xml><?xml version="1.0" encoding="utf-8"?>
<c:chartSpace xmlns:c="http://schemas.openxmlformats.org/drawingml/2006/chart" xmlns:a="http://schemas.openxmlformats.org/drawingml/2006/main" xmlns:r="http://schemas.openxmlformats.org/officeDocument/2006/relationships">
  <c:lang val="ja-JP"/>
  <c:chart>
    <c:plotArea>
      <c:layout/>
      <c:barChart>
        <c:barDir val="bar"/>
        <c:grouping val="percentStacked"/>
        <c:ser>
          <c:idx val="0"/>
          <c:order val="0"/>
          <c:tx>
            <c:strRef>
              <c:f>Sheet!$C$293</c:f>
              <c:strCache>
                <c:ptCount val="1"/>
                <c:pt idx="0">
                  <c:v>手引き等あり</c:v>
                </c:pt>
              </c:strCache>
            </c:strRef>
          </c:tx>
          <c:spPr>
            <a:solidFill>
              <a:srgbClr val="0000FF"/>
            </a:solidFill>
            <a:ln>
              <a:solidFill>
                <a:schemeClr val="tx1"/>
              </a:solidFill>
            </a:ln>
          </c:spPr>
          <c:cat>
            <c:strRef>
              <c:f>(Sheet!$B$294,Sheet!$B$296)</c:f>
              <c:strCache>
                <c:ptCount val="2"/>
                <c:pt idx="0">
                  <c:v>支援なし</c:v>
                </c:pt>
                <c:pt idx="1">
                  <c:v>支援あり</c:v>
                </c:pt>
              </c:strCache>
            </c:strRef>
          </c:cat>
          <c:val>
            <c:numRef>
              <c:f>(Sheet!$C$294,Sheet!$C$296)</c:f>
              <c:numCache>
                <c:formatCode>#,##0</c:formatCode>
                <c:ptCount val="2"/>
                <c:pt idx="0">
                  <c:v>32</c:v>
                </c:pt>
                <c:pt idx="1">
                  <c:v>19</c:v>
                </c:pt>
              </c:numCache>
            </c:numRef>
          </c:val>
        </c:ser>
        <c:ser>
          <c:idx val="1"/>
          <c:order val="1"/>
          <c:tx>
            <c:strRef>
              <c:f>Sheet!$D$293</c:f>
              <c:strCache>
                <c:ptCount val="1"/>
                <c:pt idx="0">
                  <c:v>手引き等なし</c:v>
                </c:pt>
              </c:strCache>
            </c:strRef>
          </c:tx>
          <c:spPr>
            <a:solidFill>
              <a:srgbClr val="FFFF00"/>
            </a:solidFill>
            <a:ln>
              <a:solidFill>
                <a:prstClr val="black"/>
              </a:solidFill>
            </a:ln>
          </c:spPr>
          <c:cat>
            <c:strRef>
              <c:f>(Sheet!$B$294,Sheet!$B$296)</c:f>
              <c:strCache>
                <c:ptCount val="2"/>
                <c:pt idx="0">
                  <c:v>支援なし</c:v>
                </c:pt>
                <c:pt idx="1">
                  <c:v>支援あり</c:v>
                </c:pt>
              </c:strCache>
            </c:strRef>
          </c:cat>
          <c:val>
            <c:numRef>
              <c:f>(Sheet!$D$294,Sheet!$D$296)</c:f>
              <c:numCache>
                <c:formatCode>#,##0</c:formatCode>
                <c:ptCount val="2"/>
                <c:pt idx="0">
                  <c:v>636</c:v>
                </c:pt>
                <c:pt idx="1">
                  <c:v>146</c:v>
                </c:pt>
              </c:numCache>
            </c:numRef>
          </c:val>
        </c:ser>
        <c:gapWidth val="60"/>
        <c:overlap val="100"/>
        <c:axId val="146354560"/>
        <c:axId val="146356096"/>
      </c:barChart>
      <c:catAx>
        <c:axId val="146354560"/>
        <c:scaling>
          <c:orientation val="maxMin"/>
        </c:scaling>
        <c:axPos val="l"/>
        <c:numFmt formatCode="#,##0" sourceLinked="1"/>
        <c:tickLblPos val="nextTo"/>
        <c:txPr>
          <a:bodyPr/>
          <a:lstStyle/>
          <a:p>
            <a:pPr>
              <a:defRPr sz="1800"/>
            </a:pPr>
            <a:endParaRPr lang="ja-JP"/>
          </a:p>
        </c:txPr>
        <c:crossAx val="146356096"/>
        <c:crosses val="autoZero"/>
        <c:auto val="1"/>
        <c:lblAlgn val="ctr"/>
        <c:lblOffset val="100"/>
      </c:catAx>
      <c:valAx>
        <c:axId val="146356096"/>
        <c:scaling>
          <c:orientation val="minMax"/>
        </c:scaling>
        <c:axPos val="t"/>
        <c:majorGridlines/>
        <c:numFmt formatCode="0%" sourceLinked="1"/>
        <c:tickLblPos val="nextTo"/>
        <c:txPr>
          <a:bodyPr/>
          <a:lstStyle/>
          <a:p>
            <a:pPr>
              <a:defRPr>
                <a:latin typeface="Century" pitchFamily="18" charset="0"/>
              </a:defRPr>
            </a:pPr>
            <a:endParaRPr lang="ja-JP"/>
          </a:p>
        </c:txPr>
        <c:crossAx val="146354560"/>
        <c:crosses val="autoZero"/>
        <c:crossBetween val="between"/>
      </c:valAx>
    </c:plotArea>
    <c:legend>
      <c:legendPos val="b"/>
      <c:layout/>
      <c:txPr>
        <a:bodyPr/>
        <a:lstStyle/>
        <a:p>
          <a:pPr>
            <a:defRPr sz="1400"/>
          </a:pPr>
          <a:endParaRPr lang="ja-JP"/>
        </a:p>
      </c:txPr>
    </c:legend>
    <c:plotVisOnly val="1"/>
    <c:dispBlanksAs val="gap"/>
  </c:chart>
  <c:spPr>
    <a:ln>
      <a:noFill/>
    </a:ln>
  </c:spPr>
  <c:txPr>
    <a:bodyPr/>
    <a:lstStyle/>
    <a:p>
      <a:pPr>
        <a:defRPr sz="1400"/>
      </a:pPr>
      <a:endParaRPr lang="ja-JP"/>
    </a:p>
  </c:txPr>
  <c:externalData r:id="rId1"/>
</c:chartSpace>
</file>

<file path=ppt/charts/chart56.xml><?xml version="1.0" encoding="utf-8"?>
<c:chartSpace xmlns:c="http://schemas.openxmlformats.org/drawingml/2006/chart" xmlns:a="http://schemas.openxmlformats.org/drawingml/2006/main" xmlns:r="http://schemas.openxmlformats.org/officeDocument/2006/relationships">
  <c:date1904 val="1"/>
  <c:lang val="ja-JP"/>
  <c:chart>
    <c:plotArea>
      <c:layout>
        <c:manualLayout>
          <c:layoutTarget val="inner"/>
          <c:xMode val="edge"/>
          <c:yMode val="edge"/>
          <c:x val="0.1503629823635482"/>
          <c:y val="8.0720279860882788E-2"/>
          <c:w val="0.80879537995922635"/>
          <c:h val="0.8140435527201616"/>
        </c:manualLayout>
      </c:layout>
      <c:barChart>
        <c:barDir val="bar"/>
        <c:grouping val="percentStacked"/>
        <c:ser>
          <c:idx val="0"/>
          <c:order val="0"/>
          <c:tx>
            <c:strRef>
              <c:f>Sheet!$C$243</c:f>
              <c:strCache>
                <c:ptCount val="1"/>
                <c:pt idx="0">
                  <c:v>３円未満／人</c:v>
                </c:pt>
              </c:strCache>
            </c:strRef>
          </c:tx>
          <c:spPr>
            <a:solidFill>
              <a:srgbClr val="0000FF"/>
            </a:solidFill>
            <a:ln>
              <a:solidFill>
                <a:schemeClr val="tx1"/>
              </a:solidFill>
            </a:ln>
          </c:spPr>
          <c:cat>
            <c:strRef>
              <c:f>(Sheet!$B$244,Sheet!$B$246)</c:f>
              <c:strCache>
                <c:ptCount val="2"/>
                <c:pt idx="0">
                  <c:v>支援なし</c:v>
                </c:pt>
                <c:pt idx="1">
                  <c:v>支援あり</c:v>
                </c:pt>
              </c:strCache>
            </c:strRef>
          </c:cat>
          <c:val>
            <c:numRef>
              <c:f>(Sheet!$C$244,Sheet!$C$246)</c:f>
              <c:numCache>
                <c:formatCode>#,##0</c:formatCode>
                <c:ptCount val="2"/>
                <c:pt idx="0">
                  <c:v>158</c:v>
                </c:pt>
                <c:pt idx="1">
                  <c:v>22</c:v>
                </c:pt>
              </c:numCache>
            </c:numRef>
          </c:val>
        </c:ser>
        <c:ser>
          <c:idx val="1"/>
          <c:order val="1"/>
          <c:tx>
            <c:strRef>
              <c:f>Sheet!$D$243</c:f>
              <c:strCache>
                <c:ptCount val="1"/>
                <c:pt idx="0">
                  <c:v>３～９円／人</c:v>
                </c:pt>
              </c:strCache>
            </c:strRef>
          </c:tx>
          <c:spPr>
            <a:solidFill>
              <a:srgbClr val="00FF00"/>
            </a:solidFill>
            <a:ln>
              <a:solidFill>
                <a:prstClr val="black"/>
              </a:solidFill>
            </a:ln>
          </c:spPr>
          <c:cat>
            <c:strRef>
              <c:f>(Sheet!$B$244,Sheet!$B$246)</c:f>
              <c:strCache>
                <c:ptCount val="2"/>
                <c:pt idx="0">
                  <c:v>支援なし</c:v>
                </c:pt>
                <c:pt idx="1">
                  <c:v>支援あり</c:v>
                </c:pt>
              </c:strCache>
            </c:strRef>
          </c:cat>
          <c:val>
            <c:numRef>
              <c:f>(Sheet!$D$244,Sheet!$D$246)</c:f>
              <c:numCache>
                <c:formatCode>#,##0</c:formatCode>
                <c:ptCount val="2"/>
                <c:pt idx="0">
                  <c:v>131</c:v>
                </c:pt>
                <c:pt idx="1">
                  <c:v>34</c:v>
                </c:pt>
              </c:numCache>
            </c:numRef>
          </c:val>
        </c:ser>
        <c:ser>
          <c:idx val="2"/>
          <c:order val="2"/>
          <c:tx>
            <c:strRef>
              <c:f>Sheet!$E$243</c:f>
              <c:strCache>
                <c:ptCount val="1"/>
                <c:pt idx="0">
                  <c:v>10～29円／人</c:v>
                </c:pt>
              </c:strCache>
            </c:strRef>
          </c:tx>
          <c:spPr>
            <a:solidFill>
              <a:srgbClr val="FFFF00"/>
            </a:solidFill>
            <a:ln>
              <a:solidFill>
                <a:prstClr val="black"/>
              </a:solidFill>
            </a:ln>
          </c:spPr>
          <c:cat>
            <c:strRef>
              <c:f>(Sheet!$B$244,Sheet!$B$246)</c:f>
              <c:strCache>
                <c:ptCount val="2"/>
                <c:pt idx="0">
                  <c:v>支援なし</c:v>
                </c:pt>
                <c:pt idx="1">
                  <c:v>支援あり</c:v>
                </c:pt>
              </c:strCache>
            </c:strRef>
          </c:cat>
          <c:val>
            <c:numRef>
              <c:f>(Sheet!$E$244,Sheet!$E$246)</c:f>
              <c:numCache>
                <c:formatCode>#,##0</c:formatCode>
                <c:ptCount val="2"/>
                <c:pt idx="0">
                  <c:v>148</c:v>
                </c:pt>
                <c:pt idx="1">
                  <c:v>43</c:v>
                </c:pt>
              </c:numCache>
            </c:numRef>
          </c:val>
        </c:ser>
        <c:ser>
          <c:idx val="3"/>
          <c:order val="3"/>
          <c:tx>
            <c:strRef>
              <c:f>Sheet!$F$243</c:f>
              <c:strCache>
                <c:ptCount val="1"/>
                <c:pt idx="0">
                  <c:v>30円以上／人</c:v>
                </c:pt>
              </c:strCache>
            </c:strRef>
          </c:tx>
          <c:spPr>
            <a:solidFill>
              <a:srgbClr val="FFC000"/>
            </a:solidFill>
            <a:ln>
              <a:solidFill>
                <a:prstClr val="black"/>
              </a:solidFill>
            </a:ln>
          </c:spPr>
          <c:cat>
            <c:strRef>
              <c:f>(Sheet!$B$244,Sheet!$B$246)</c:f>
              <c:strCache>
                <c:ptCount val="2"/>
                <c:pt idx="0">
                  <c:v>支援なし</c:v>
                </c:pt>
                <c:pt idx="1">
                  <c:v>支援あり</c:v>
                </c:pt>
              </c:strCache>
            </c:strRef>
          </c:cat>
          <c:val>
            <c:numRef>
              <c:f>(Sheet!$F$244,Sheet!$F$246)</c:f>
              <c:numCache>
                <c:formatCode>#,##0</c:formatCode>
                <c:ptCount val="2"/>
                <c:pt idx="0">
                  <c:v>153</c:v>
                </c:pt>
                <c:pt idx="1">
                  <c:v>53</c:v>
                </c:pt>
              </c:numCache>
            </c:numRef>
          </c:val>
        </c:ser>
        <c:gapWidth val="60"/>
        <c:overlap val="100"/>
        <c:axId val="146714624"/>
        <c:axId val="146716160"/>
      </c:barChart>
      <c:catAx>
        <c:axId val="146714624"/>
        <c:scaling>
          <c:orientation val="maxMin"/>
        </c:scaling>
        <c:axPos val="l"/>
        <c:numFmt formatCode="#,##0" sourceLinked="1"/>
        <c:tickLblPos val="nextTo"/>
        <c:txPr>
          <a:bodyPr/>
          <a:lstStyle/>
          <a:p>
            <a:pPr>
              <a:defRPr sz="1800"/>
            </a:pPr>
            <a:endParaRPr lang="ja-JP"/>
          </a:p>
        </c:txPr>
        <c:crossAx val="146716160"/>
        <c:crosses val="autoZero"/>
        <c:auto val="1"/>
        <c:lblAlgn val="ctr"/>
        <c:lblOffset val="100"/>
      </c:catAx>
      <c:valAx>
        <c:axId val="146716160"/>
        <c:scaling>
          <c:orientation val="minMax"/>
        </c:scaling>
        <c:axPos val="t"/>
        <c:majorGridlines/>
        <c:numFmt formatCode="0%" sourceLinked="1"/>
        <c:tickLblPos val="nextTo"/>
        <c:txPr>
          <a:bodyPr/>
          <a:lstStyle/>
          <a:p>
            <a:pPr>
              <a:defRPr sz="1400">
                <a:latin typeface="Century" pitchFamily="18" charset="0"/>
                <a:ea typeface="+mj-ea"/>
              </a:defRPr>
            </a:pPr>
            <a:endParaRPr lang="ja-JP"/>
          </a:p>
        </c:txPr>
        <c:crossAx val="146714624"/>
        <c:crosses val="autoZero"/>
        <c:crossBetween val="between"/>
        <c:majorUnit val="0.1"/>
      </c:valAx>
    </c:plotArea>
    <c:legend>
      <c:legendPos val="b"/>
      <c:layout/>
      <c:txPr>
        <a:bodyPr/>
        <a:lstStyle/>
        <a:p>
          <a:pPr>
            <a:defRPr sz="1400"/>
          </a:pPr>
          <a:endParaRPr lang="ja-JP"/>
        </a:p>
      </c:txPr>
    </c:legend>
    <c:plotVisOnly val="1"/>
    <c:dispBlanksAs val="gap"/>
  </c:chart>
  <c:spPr>
    <a:ln>
      <a:noFill/>
    </a:ln>
  </c:spPr>
  <c:txPr>
    <a:bodyPr/>
    <a:lstStyle/>
    <a:p>
      <a:pPr>
        <a:defRPr sz="1200"/>
      </a:pPr>
      <a:endParaRPr lang="ja-JP"/>
    </a:p>
  </c:txPr>
  <c:externalData r:id="rId1"/>
</c:chartSpace>
</file>

<file path=ppt/charts/chart57.xml><?xml version="1.0" encoding="utf-8"?>
<c:chartSpace xmlns:c="http://schemas.openxmlformats.org/drawingml/2006/chart" xmlns:a="http://schemas.openxmlformats.org/drawingml/2006/main" xmlns:r="http://schemas.openxmlformats.org/officeDocument/2006/relationships">
  <c:lang val="ja-JP"/>
  <c:chart>
    <c:plotArea>
      <c:layout/>
      <c:barChart>
        <c:barDir val="bar"/>
        <c:grouping val="percentStacked"/>
        <c:ser>
          <c:idx val="0"/>
          <c:order val="0"/>
          <c:tx>
            <c:strRef>
              <c:f>グラフ!$C$293</c:f>
              <c:strCache>
                <c:ptCount val="1"/>
                <c:pt idx="0">
                  <c:v>情報提供なし</c:v>
                </c:pt>
              </c:strCache>
            </c:strRef>
          </c:tx>
          <c:spPr>
            <a:solidFill>
              <a:srgbClr val="FFFF99"/>
            </a:solidFill>
            <a:ln>
              <a:solidFill>
                <a:schemeClr val="tx1"/>
              </a:solidFill>
            </a:ln>
          </c:spPr>
          <c:cat>
            <c:strRef>
              <c:f>(グラフ!$B$294,グラフ!$B$296)</c:f>
              <c:strCache>
                <c:ptCount val="2"/>
                <c:pt idx="0">
                  <c:v>支援なし</c:v>
                </c:pt>
                <c:pt idx="1">
                  <c:v>支援あり</c:v>
                </c:pt>
              </c:strCache>
            </c:strRef>
          </c:cat>
          <c:val>
            <c:numRef>
              <c:f>(グラフ!$C$294,グラフ!$C$296)</c:f>
              <c:numCache>
                <c:formatCode>#,##0</c:formatCode>
                <c:ptCount val="2"/>
                <c:pt idx="0">
                  <c:v>616</c:v>
                </c:pt>
                <c:pt idx="1">
                  <c:v>135</c:v>
                </c:pt>
              </c:numCache>
            </c:numRef>
          </c:val>
        </c:ser>
        <c:ser>
          <c:idx val="1"/>
          <c:order val="1"/>
          <c:tx>
            <c:strRef>
              <c:f>グラフ!$D$293</c:f>
              <c:strCache>
                <c:ptCount val="1"/>
                <c:pt idx="0">
                  <c:v>情報提供あり</c:v>
                </c:pt>
              </c:strCache>
            </c:strRef>
          </c:tx>
          <c:spPr>
            <a:solidFill>
              <a:srgbClr val="00FF00"/>
            </a:solidFill>
            <a:ln>
              <a:solidFill>
                <a:prstClr val="black"/>
              </a:solidFill>
            </a:ln>
          </c:spPr>
          <c:cat>
            <c:strRef>
              <c:f>(グラフ!$B$294,グラフ!$B$296)</c:f>
              <c:strCache>
                <c:ptCount val="2"/>
                <c:pt idx="0">
                  <c:v>支援なし</c:v>
                </c:pt>
                <c:pt idx="1">
                  <c:v>支援あり</c:v>
                </c:pt>
              </c:strCache>
            </c:strRef>
          </c:cat>
          <c:val>
            <c:numRef>
              <c:f>(グラフ!$D$294,グラフ!$D$296)</c:f>
              <c:numCache>
                <c:formatCode>#,##0</c:formatCode>
                <c:ptCount val="2"/>
                <c:pt idx="0">
                  <c:v>84</c:v>
                </c:pt>
                <c:pt idx="1">
                  <c:v>37</c:v>
                </c:pt>
              </c:numCache>
            </c:numRef>
          </c:val>
        </c:ser>
        <c:gapWidth val="60"/>
        <c:overlap val="100"/>
        <c:axId val="146792832"/>
        <c:axId val="146794368"/>
      </c:barChart>
      <c:catAx>
        <c:axId val="146792832"/>
        <c:scaling>
          <c:orientation val="maxMin"/>
        </c:scaling>
        <c:axPos val="l"/>
        <c:tickLblPos val="nextTo"/>
        <c:txPr>
          <a:bodyPr/>
          <a:lstStyle/>
          <a:p>
            <a:pPr>
              <a:defRPr sz="1800"/>
            </a:pPr>
            <a:endParaRPr lang="ja-JP"/>
          </a:p>
        </c:txPr>
        <c:crossAx val="146794368"/>
        <c:crosses val="autoZero"/>
        <c:auto val="1"/>
        <c:lblAlgn val="ctr"/>
        <c:lblOffset val="100"/>
      </c:catAx>
      <c:valAx>
        <c:axId val="146794368"/>
        <c:scaling>
          <c:orientation val="minMax"/>
        </c:scaling>
        <c:axPos val="t"/>
        <c:majorGridlines/>
        <c:numFmt formatCode="0%" sourceLinked="1"/>
        <c:tickLblPos val="nextTo"/>
        <c:txPr>
          <a:bodyPr/>
          <a:lstStyle/>
          <a:p>
            <a:pPr>
              <a:defRPr sz="1400">
                <a:latin typeface="Century" pitchFamily="18" charset="0"/>
              </a:defRPr>
            </a:pPr>
            <a:endParaRPr lang="ja-JP"/>
          </a:p>
        </c:txPr>
        <c:crossAx val="146792832"/>
        <c:crosses val="autoZero"/>
        <c:crossBetween val="between"/>
        <c:majorUnit val="0.1"/>
      </c:valAx>
    </c:plotArea>
    <c:legend>
      <c:legendPos val="b"/>
      <c:layout/>
      <c:txPr>
        <a:bodyPr/>
        <a:lstStyle/>
        <a:p>
          <a:pPr>
            <a:defRPr sz="1400"/>
          </a:pPr>
          <a:endParaRPr lang="ja-JP"/>
        </a:p>
      </c:txPr>
    </c:legend>
    <c:plotVisOnly val="1"/>
    <c:dispBlanksAs val="gap"/>
  </c:chart>
  <c:spPr>
    <a:ln>
      <a:noFill/>
    </a:ln>
  </c:spPr>
  <c:txPr>
    <a:bodyPr/>
    <a:lstStyle/>
    <a:p>
      <a:pPr>
        <a:defRPr sz="1200"/>
      </a:pPr>
      <a:endParaRPr lang="ja-JP"/>
    </a:p>
  </c:txPr>
  <c:externalData r:id="rId1"/>
</c:chartSpace>
</file>

<file path=ppt/charts/chart58.xml><?xml version="1.0" encoding="utf-8"?>
<c:chartSpace xmlns:c="http://schemas.openxmlformats.org/drawingml/2006/chart" xmlns:a="http://schemas.openxmlformats.org/drawingml/2006/main" xmlns:r="http://schemas.openxmlformats.org/officeDocument/2006/relationships">
  <c:lang val="ja-JP"/>
  <c:chart>
    <c:plotArea>
      <c:layout>
        <c:manualLayout>
          <c:layoutTarget val="inner"/>
          <c:xMode val="edge"/>
          <c:yMode val="edge"/>
          <c:x val="0.19031398852921169"/>
          <c:y val="7.0295758051932819E-2"/>
          <c:w val="0.77340915718868508"/>
          <c:h val="0.613560252260127"/>
        </c:manualLayout>
      </c:layout>
      <c:barChart>
        <c:barDir val="bar"/>
        <c:grouping val="percentStacked"/>
        <c:ser>
          <c:idx val="0"/>
          <c:order val="0"/>
          <c:tx>
            <c:strRef>
              <c:f>Sheet!$C$100</c:f>
              <c:strCache>
                <c:ptCount val="1"/>
                <c:pt idx="0">
                  <c:v>庁内横断的な協議組織があり，定期的に開催されている</c:v>
                </c:pt>
              </c:strCache>
            </c:strRef>
          </c:tx>
          <c:spPr>
            <a:solidFill>
              <a:srgbClr val="0000FF"/>
            </a:solidFill>
            <a:ln>
              <a:solidFill>
                <a:prstClr val="black"/>
              </a:solidFill>
            </a:ln>
          </c:spPr>
          <c:cat>
            <c:strRef>
              <c:f>Sheet!$B$101:$B$102</c:f>
              <c:strCache>
                <c:ptCount val="2"/>
                <c:pt idx="0">
                  <c:v>支援なし</c:v>
                </c:pt>
                <c:pt idx="1">
                  <c:v>支援あり</c:v>
                </c:pt>
              </c:strCache>
            </c:strRef>
          </c:cat>
          <c:val>
            <c:numRef>
              <c:f>Sheet!$C$101:$C$102</c:f>
              <c:numCache>
                <c:formatCode>#,##0</c:formatCode>
                <c:ptCount val="2"/>
                <c:pt idx="0">
                  <c:v>23</c:v>
                </c:pt>
                <c:pt idx="1">
                  <c:v>9</c:v>
                </c:pt>
              </c:numCache>
            </c:numRef>
          </c:val>
        </c:ser>
        <c:ser>
          <c:idx val="1"/>
          <c:order val="1"/>
          <c:tx>
            <c:strRef>
              <c:f>Sheet!$D$100</c:f>
              <c:strCache>
                <c:ptCount val="1"/>
                <c:pt idx="0">
                  <c:v>庁内横断的な協議組織があるが，開催は不定期に行われている</c:v>
                </c:pt>
              </c:strCache>
            </c:strRef>
          </c:tx>
          <c:spPr>
            <a:solidFill>
              <a:srgbClr val="66FF33"/>
            </a:solidFill>
            <a:ln>
              <a:solidFill>
                <a:prstClr val="black"/>
              </a:solidFill>
            </a:ln>
          </c:spPr>
          <c:cat>
            <c:strRef>
              <c:f>Sheet!$B$101:$B$102</c:f>
              <c:strCache>
                <c:ptCount val="2"/>
                <c:pt idx="0">
                  <c:v>支援なし</c:v>
                </c:pt>
                <c:pt idx="1">
                  <c:v>支援あり</c:v>
                </c:pt>
              </c:strCache>
            </c:strRef>
          </c:cat>
          <c:val>
            <c:numRef>
              <c:f>Sheet!$D$101:$D$102</c:f>
              <c:numCache>
                <c:formatCode>#,##0</c:formatCode>
                <c:ptCount val="2"/>
                <c:pt idx="0">
                  <c:v>32</c:v>
                </c:pt>
                <c:pt idx="1">
                  <c:v>4</c:v>
                </c:pt>
              </c:numCache>
            </c:numRef>
          </c:val>
        </c:ser>
        <c:ser>
          <c:idx val="2"/>
          <c:order val="2"/>
          <c:tx>
            <c:strRef>
              <c:f>Sheet!$E$100</c:f>
              <c:strCache>
                <c:ptCount val="1"/>
                <c:pt idx="0">
                  <c:v>必要に応じて，関係する部署と協議をしている</c:v>
                </c:pt>
              </c:strCache>
            </c:strRef>
          </c:tx>
          <c:spPr>
            <a:solidFill>
              <a:srgbClr val="FFFF00"/>
            </a:solidFill>
            <a:ln>
              <a:solidFill>
                <a:prstClr val="black"/>
              </a:solidFill>
            </a:ln>
          </c:spPr>
          <c:cat>
            <c:strRef>
              <c:f>Sheet!$B$101:$B$102</c:f>
              <c:strCache>
                <c:ptCount val="2"/>
                <c:pt idx="0">
                  <c:v>支援なし</c:v>
                </c:pt>
                <c:pt idx="1">
                  <c:v>支援あり</c:v>
                </c:pt>
              </c:strCache>
            </c:strRef>
          </c:cat>
          <c:val>
            <c:numRef>
              <c:f>Sheet!$E$101:$E$102</c:f>
              <c:numCache>
                <c:formatCode>#,##0</c:formatCode>
                <c:ptCount val="2"/>
                <c:pt idx="0">
                  <c:v>320</c:v>
                </c:pt>
                <c:pt idx="1">
                  <c:v>105</c:v>
                </c:pt>
              </c:numCache>
            </c:numRef>
          </c:val>
        </c:ser>
        <c:ser>
          <c:idx val="3"/>
          <c:order val="3"/>
          <c:tx>
            <c:strRef>
              <c:f>Sheet!$F$100</c:f>
              <c:strCache>
                <c:ptCount val="1"/>
                <c:pt idx="0">
                  <c:v>他の部署と住民組織活動のことで協議をすることはほとんんどない</c:v>
                </c:pt>
              </c:strCache>
            </c:strRef>
          </c:tx>
          <c:spPr>
            <a:solidFill>
              <a:srgbClr val="FFC000"/>
            </a:solidFill>
            <a:ln>
              <a:solidFill>
                <a:prstClr val="black"/>
              </a:solidFill>
            </a:ln>
          </c:spPr>
          <c:cat>
            <c:strRef>
              <c:f>Sheet!$B$101:$B$102</c:f>
              <c:strCache>
                <c:ptCount val="2"/>
                <c:pt idx="0">
                  <c:v>支援なし</c:v>
                </c:pt>
                <c:pt idx="1">
                  <c:v>支援あり</c:v>
                </c:pt>
              </c:strCache>
            </c:strRef>
          </c:cat>
          <c:val>
            <c:numRef>
              <c:f>Sheet!$F$101:$F$102</c:f>
              <c:numCache>
                <c:formatCode>#,##0</c:formatCode>
                <c:ptCount val="2"/>
                <c:pt idx="0">
                  <c:v>308</c:v>
                </c:pt>
                <c:pt idx="1">
                  <c:v>49</c:v>
                </c:pt>
              </c:numCache>
            </c:numRef>
          </c:val>
        </c:ser>
        <c:gapWidth val="60"/>
        <c:overlap val="100"/>
        <c:axId val="154141824"/>
        <c:axId val="154143360"/>
      </c:barChart>
      <c:catAx>
        <c:axId val="154141824"/>
        <c:scaling>
          <c:orientation val="maxMin"/>
        </c:scaling>
        <c:axPos val="l"/>
        <c:numFmt formatCode="#,##0" sourceLinked="1"/>
        <c:tickLblPos val="nextTo"/>
        <c:txPr>
          <a:bodyPr/>
          <a:lstStyle/>
          <a:p>
            <a:pPr>
              <a:defRPr sz="1600"/>
            </a:pPr>
            <a:endParaRPr lang="ja-JP"/>
          </a:p>
        </c:txPr>
        <c:crossAx val="154143360"/>
        <c:crosses val="autoZero"/>
        <c:auto val="1"/>
        <c:lblAlgn val="ctr"/>
        <c:lblOffset val="100"/>
      </c:catAx>
      <c:valAx>
        <c:axId val="154143360"/>
        <c:scaling>
          <c:orientation val="minMax"/>
        </c:scaling>
        <c:axPos val="t"/>
        <c:majorGridlines/>
        <c:numFmt formatCode="0%" sourceLinked="1"/>
        <c:tickLblPos val="nextTo"/>
        <c:txPr>
          <a:bodyPr/>
          <a:lstStyle/>
          <a:p>
            <a:pPr>
              <a:defRPr>
                <a:latin typeface="Century" panose="02040604050505020304" pitchFamily="18" charset="0"/>
              </a:defRPr>
            </a:pPr>
            <a:endParaRPr lang="ja-JP"/>
          </a:p>
        </c:txPr>
        <c:crossAx val="154141824"/>
        <c:crosses val="autoZero"/>
        <c:crossBetween val="between"/>
      </c:valAx>
    </c:plotArea>
    <c:legend>
      <c:legendPos val="b"/>
      <c:layout/>
    </c:legend>
    <c:plotVisOnly val="1"/>
    <c:dispBlanksAs val="gap"/>
  </c:chart>
  <c:spPr>
    <a:ln>
      <a:noFill/>
    </a:ln>
  </c:spPr>
  <c:txPr>
    <a:bodyPr/>
    <a:lstStyle/>
    <a:p>
      <a:pPr>
        <a:defRPr sz="1400"/>
      </a:pPr>
      <a:endParaRPr lang="ja-JP"/>
    </a:p>
  </c:txPr>
  <c:externalData r:id="rId1"/>
</c:chartSpace>
</file>

<file path=ppt/charts/chart59.xml><?xml version="1.0" encoding="utf-8"?>
<c:chartSpace xmlns:c="http://schemas.openxmlformats.org/drawingml/2006/chart" xmlns:a="http://schemas.openxmlformats.org/drawingml/2006/main" xmlns:r="http://schemas.openxmlformats.org/officeDocument/2006/relationships">
  <c:date1904 val="1"/>
  <c:lang val="ja-JP"/>
  <c:chart>
    <c:plotArea>
      <c:layout>
        <c:manualLayout>
          <c:layoutTarget val="inner"/>
          <c:xMode val="edge"/>
          <c:yMode val="edge"/>
          <c:x val="0.20883250704773021"/>
          <c:y val="7.0295758051932819E-2"/>
          <c:w val="0.75489063867016692"/>
          <c:h val="0.83126044114810482"/>
        </c:manualLayout>
      </c:layout>
      <c:barChart>
        <c:barDir val="bar"/>
        <c:grouping val="percentStacked"/>
        <c:ser>
          <c:idx val="0"/>
          <c:order val="0"/>
          <c:tx>
            <c:strRef>
              <c:f>Sheet!$C$116</c:f>
              <c:strCache>
                <c:ptCount val="1"/>
                <c:pt idx="0">
                  <c:v>あり</c:v>
                </c:pt>
              </c:strCache>
            </c:strRef>
          </c:tx>
          <c:spPr>
            <a:solidFill>
              <a:srgbClr val="0000FF"/>
            </a:solidFill>
            <a:ln>
              <a:solidFill>
                <a:prstClr val="black"/>
              </a:solidFill>
            </a:ln>
          </c:spPr>
          <c:cat>
            <c:strRef>
              <c:f>Sheet!$B$117:$B$118</c:f>
              <c:strCache>
                <c:ptCount val="2"/>
                <c:pt idx="0">
                  <c:v>支援なし</c:v>
                </c:pt>
                <c:pt idx="1">
                  <c:v>支援あり</c:v>
                </c:pt>
              </c:strCache>
            </c:strRef>
          </c:cat>
          <c:val>
            <c:numRef>
              <c:f>Sheet!$C$117:$C$118</c:f>
              <c:numCache>
                <c:formatCode>#,##0</c:formatCode>
                <c:ptCount val="2"/>
                <c:pt idx="0">
                  <c:v>149</c:v>
                </c:pt>
                <c:pt idx="1">
                  <c:v>72</c:v>
                </c:pt>
              </c:numCache>
            </c:numRef>
          </c:val>
        </c:ser>
        <c:ser>
          <c:idx val="1"/>
          <c:order val="1"/>
          <c:tx>
            <c:strRef>
              <c:f>Sheet!$D$116</c:f>
              <c:strCache>
                <c:ptCount val="1"/>
                <c:pt idx="0">
                  <c:v>なし</c:v>
                </c:pt>
              </c:strCache>
            </c:strRef>
          </c:tx>
          <c:spPr>
            <a:solidFill>
              <a:srgbClr val="FFFF00"/>
            </a:solidFill>
            <a:ln>
              <a:solidFill>
                <a:prstClr val="black"/>
              </a:solidFill>
            </a:ln>
          </c:spPr>
          <c:cat>
            <c:strRef>
              <c:f>Sheet!$B$117:$B$118</c:f>
              <c:strCache>
                <c:ptCount val="2"/>
                <c:pt idx="0">
                  <c:v>支援なし</c:v>
                </c:pt>
                <c:pt idx="1">
                  <c:v>支援あり</c:v>
                </c:pt>
              </c:strCache>
            </c:strRef>
          </c:cat>
          <c:val>
            <c:numRef>
              <c:f>Sheet!$D$117:$D$118</c:f>
              <c:numCache>
                <c:formatCode>#,##0</c:formatCode>
                <c:ptCount val="2"/>
                <c:pt idx="0">
                  <c:v>539</c:v>
                </c:pt>
                <c:pt idx="1">
                  <c:v>96</c:v>
                </c:pt>
              </c:numCache>
            </c:numRef>
          </c:val>
        </c:ser>
        <c:gapWidth val="60"/>
        <c:overlap val="100"/>
        <c:axId val="154161152"/>
        <c:axId val="154162688"/>
      </c:barChart>
      <c:catAx>
        <c:axId val="154161152"/>
        <c:scaling>
          <c:orientation val="maxMin"/>
        </c:scaling>
        <c:axPos val="l"/>
        <c:numFmt formatCode="#,##0" sourceLinked="1"/>
        <c:tickLblPos val="nextTo"/>
        <c:txPr>
          <a:bodyPr/>
          <a:lstStyle/>
          <a:p>
            <a:pPr>
              <a:defRPr sz="1800"/>
            </a:pPr>
            <a:endParaRPr lang="ja-JP"/>
          </a:p>
        </c:txPr>
        <c:crossAx val="154162688"/>
        <c:crosses val="autoZero"/>
        <c:auto val="1"/>
        <c:lblAlgn val="ctr"/>
        <c:lblOffset val="100"/>
      </c:catAx>
      <c:valAx>
        <c:axId val="154162688"/>
        <c:scaling>
          <c:orientation val="minMax"/>
        </c:scaling>
        <c:axPos val="t"/>
        <c:majorGridlines/>
        <c:numFmt formatCode="0%" sourceLinked="1"/>
        <c:tickLblPos val="nextTo"/>
        <c:txPr>
          <a:bodyPr/>
          <a:lstStyle/>
          <a:p>
            <a:pPr>
              <a:defRPr>
                <a:latin typeface="Century" panose="02040604050505020304" pitchFamily="18" charset="0"/>
              </a:defRPr>
            </a:pPr>
            <a:endParaRPr lang="ja-JP"/>
          </a:p>
        </c:txPr>
        <c:crossAx val="154161152"/>
        <c:crosses val="autoZero"/>
        <c:crossBetween val="between"/>
      </c:valAx>
    </c:plotArea>
    <c:legend>
      <c:legendPos val="b"/>
      <c:layout/>
    </c:legend>
    <c:plotVisOnly val="1"/>
    <c:dispBlanksAs val="gap"/>
  </c:chart>
  <c:spPr>
    <a:ln>
      <a:noFill/>
    </a:ln>
  </c:spPr>
  <c:txPr>
    <a:bodyPr/>
    <a:lstStyle/>
    <a:p>
      <a:pPr>
        <a:defRPr sz="1400"/>
      </a:pPr>
      <a:endParaRPr lang="ja-JP"/>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ja-JP"/>
  <c:chart>
    <c:plotArea>
      <c:layout>
        <c:manualLayout>
          <c:layoutTarget val="inner"/>
          <c:xMode val="edge"/>
          <c:yMode val="edge"/>
          <c:x val="0.30314158646835815"/>
          <c:y val="7.5491060007390809E-2"/>
          <c:w val="0.66057754933411117"/>
          <c:h val="0.81921411448117754"/>
        </c:manualLayout>
      </c:layout>
      <c:barChart>
        <c:barDir val="bar"/>
        <c:grouping val="percentStacked"/>
        <c:ser>
          <c:idx val="0"/>
          <c:order val="0"/>
          <c:tx>
            <c:strRef>
              <c:f>Sheet!$C$115</c:f>
              <c:strCache>
                <c:ptCount val="1"/>
                <c:pt idx="0">
                  <c:v>２分野以下</c:v>
                </c:pt>
              </c:strCache>
            </c:strRef>
          </c:tx>
          <c:spPr>
            <a:solidFill>
              <a:srgbClr val="0000FF"/>
            </a:solidFill>
            <a:ln>
              <a:solidFill>
                <a:schemeClr val="tx1"/>
              </a:solidFill>
            </a:ln>
          </c:spPr>
          <c:cat>
            <c:strRef>
              <c:f>(Sheet!$B$116,Sheet!$B$118,Sheet!$B$120,Sheet!$B$122,Sheet!$B$124)</c:f>
              <c:strCache>
                <c:ptCount val="5"/>
                <c:pt idx="0">
                  <c:v>ほとんどの組織が該当</c:v>
                </c:pt>
                <c:pt idx="1">
                  <c:v>半分以上の組織が該当</c:v>
                </c:pt>
                <c:pt idx="2">
                  <c:v>一部の組織が該当</c:v>
                </c:pt>
                <c:pt idx="3">
                  <c:v>ごく一部の組織が該当</c:v>
                </c:pt>
                <c:pt idx="4">
                  <c:v>いずれの組織も該当せず</c:v>
                </c:pt>
              </c:strCache>
            </c:strRef>
          </c:cat>
          <c:val>
            <c:numRef>
              <c:f>(Sheet!$C$116,Sheet!$C$118,Sheet!$C$120,Sheet!$C$122,Sheet!$C$124)</c:f>
              <c:numCache>
                <c:formatCode>#,##0</c:formatCode>
                <c:ptCount val="5"/>
                <c:pt idx="0">
                  <c:v>19</c:v>
                </c:pt>
                <c:pt idx="1">
                  <c:v>10</c:v>
                </c:pt>
                <c:pt idx="2">
                  <c:v>62</c:v>
                </c:pt>
                <c:pt idx="3">
                  <c:v>102</c:v>
                </c:pt>
                <c:pt idx="4">
                  <c:v>83</c:v>
                </c:pt>
              </c:numCache>
            </c:numRef>
          </c:val>
        </c:ser>
        <c:ser>
          <c:idx val="1"/>
          <c:order val="1"/>
          <c:tx>
            <c:strRef>
              <c:f>Sheet!$D$115</c:f>
              <c:strCache>
                <c:ptCount val="1"/>
                <c:pt idx="0">
                  <c:v>３～４分野</c:v>
                </c:pt>
              </c:strCache>
            </c:strRef>
          </c:tx>
          <c:spPr>
            <a:solidFill>
              <a:srgbClr val="00FF00"/>
            </a:solidFill>
            <a:ln>
              <a:solidFill>
                <a:schemeClr val="tx1"/>
              </a:solidFill>
            </a:ln>
          </c:spPr>
          <c:cat>
            <c:strRef>
              <c:f>(Sheet!$B$116,Sheet!$B$118,Sheet!$B$120,Sheet!$B$122,Sheet!$B$124)</c:f>
              <c:strCache>
                <c:ptCount val="5"/>
                <c:pt idx="0">
                  <c:v>ほとんどの組織が該当</c:v>
                </c:pt>
                <c:pt idx="1">
                  <c:v>半分以上の組織が該当</c:v>
                </c:pt>
                <c:pt idx="2">
                  <c:v>一部の組織が該当</c:v>
                </c:pt>
                <c:pt idx="3">
                  <c:v>ごく一部の組織が該当</c:v>
                </c:pt>
                <c:pt idx="4">
                  <c:v>いずれの組織も該当せず</c:v>
                </c:pt>
              </c:strCache>
            </c:strRef>
          </c:cat>
          <c:val>
            <c:numRef>
              <c:f>(Sheet!$D$116,Sheet!$D$118,Sheet!$D$120,Sheet!$D$122,Sheet!$D$124)</c:f>
              <c:numCache>
                <c:formatCode>#,##0</c:formatCode>
                <c:ptCount val="5"/>
                <c:pt idx="0">
                  <c:v>30</c:v>
                </c:pt>
                <c:pt idx="1">
                  <c:v>27</c:v>
                </c:pt>
                <c:pt idx="2">
                  <c:v>105</c:v>
                </c:pt>
                <c:pt idx="3">
                  <c:v>89</c:v>
                </c:pt>
                <c:pt idx="4">
                  <c:v>57</c:v>
                </c:pt>
              </c:numCache>
            </c:numRef>
          </c:val>
        </c:ser>
        <c:ser>
          <c:idx val="2"/>
          <c:order val="2"/>
          <c:tx>
            <c:strRef>
              <c:f>Sheet!$E$115</c:f>
              <c:strCache>
                <c:ptCount val="1"/>
                <c:pt idx="0">
                  <c:v>５～６分野</c:v>
                </c:pt>
              </c:strCache>
            </c:strRef>
          </c:tx>
          <c:spPr>
            <a:solidFill>
              <a:srgbClr val="FFFF00"/>
            </a:solidFill>
            <a:ln>
              <a:solidFill>
                <a:prstClr val="black"/>
              </a:solidFill>
            </a:ln>
          </c:spPr>
          <c:cat>
            <c:strRef>
              <c:f>(Sheet!$B$116,Sheet!$B$118,Sheet!$B$120,Sheet!$B$122,Sheet!$B$124)</c:f>
              <c:strCache>
                <c:ptCount val="5"/>
                <c:pt idx="0">
                  <c:v>ほとんどの組織が該当</c:v>
                </c:pt>
                <c:pt idx="1">
                  <c:v>半分以上の組織が該当</c:v>
                </c:pt>
                <c:pt idx="2">
                  <c:v>一部の組織が該当</c:v>
                </c:pt>
                <c:pt idx="3">
                  <c:v>ごく一部の組織が該当</c:v>
                </c:pt>
                <c:pt idx="4">
                  <c:v>いずれの組織も該当せず</c:v>
                </c:pt>
              </c:strCache>
            </c:strRef>
          </c:cat>
          <c:val>
            <c:numRef>
              <c:f>(Sheet!$E$116,Sheet!$E$118,Sheet!$E$120,Sheet!$E$122,Sheet!$E$124)</c:f>
              <c:numCache>
                <c:formatCode>#,##0</c:formatCode>
                <c:ptCount val="5"/>
                <c:pt idx="0">
                  <c:v>23</c:v>
                </c:pt>
                <c:pt idx="1">
                  <c:v>22</c:v>
                </c:pt>
                <c:pt idx="2">
                  <c:v>55</c:v>
                </c:pt>
                <c:pt idx="3">
                  <c:v>47</c:v>
                </c:pt>
                <c:pt idx="4">
                  <c:v>17</c:v>
                </c:pt>
              </c:numCache>
            </c:numRef>
          </c:val>
        </c:ser>
        <c:ser>
          <c:idx val="3"/>
          <c:order val="3"/>
          <c:tx>
            <c:strRef>
              <c:f>Sheet!$F$115</c:f>
              <c:strCache>
                <c:ptCount val="1"/>
                <c:pt idx="0">
                  <c:v>７分野以上</c:v>
                </c:pt>
              </c:strCache>
            </c:strRef>
          </c:tx>
          <c:spPr>
            <a:solidFill>
              <a:srgbClr val="FFC000"/>
            </a:solidFill>
            <a:ln>
              <a:solidFill>
                <a:prstClr val="black"/>
              </a:solidFill>
            </a:ln>
          </c:spPr>
          <c:cat>
            <c:strRef>
              <c:f>(Sheet!$B$116,Sheet!$B$118,Sheet!$B$120,Sheet!$B$122,Sheet!$B$124)</c:f>
              <c:strCache>
                <c:ptCount val="5"/>
                <c:pt idx="0">
                  <c:v>ほとんどの組織が該当</c:v>
                </c:pt>
                <c:pt idx="1">
                  <c:v>半分以上の組織が該当</c:v>
                </c:pt>
                <c:pt idx="2">
                  <c:v>一部の組織が該当</c:v>
                </c:pt>
                <c:pt idx="3">
                  <c:v>ごく一部の組織が該当</c:v>
                </c:pt>
                <c:pt idx="4">
                  <c:v>いずれの組織も該当せず</c:v>
                </c:pt>
              </c:strCache>
            </c:strRef>
          </c:cat>
          <c:val>
            <c:numRef>
              <c:f>(Sheet!$F$116,Sheet!$F$118,Sheet!$F$120,Sheet!$F$122,Sheet!$F$124)</c:f>
              <c:numCache>
                <c:formatCode>#,##0</c:formatCode>
                <c:ptCount val="5"/>
                <c:pt idx="0">
                  <c:v>21</c:v>
                </c:pt>
                <c:pt idx="1">
                  <c:v>14</c:v>
                </c:pt>
                <c:pt idx="2">
                  <c:v>47</c:v>
                </c:pt>
                <c:pt idx="3">
                  <c:v>16</c:v>
                </c:pt>
                <c:pt idx="4">
                  <c:v>3</c:v>
                </c:pt>
              </c:numCache>
            </c:numRef>
          </c:val>
        </c:ser>
        <c:gapWidth val="60"/>
        <c:overlap val="100"/>
        <c:axId val="181600640"/>
        <c:axId val="181602560"/>
      </c:barChart>
      <c:catAx>
        <c:axId val="181600640"/>
        <c:scaling>
          <c:orientation val="maxMin"/>
        </c:scaling>
        <c:axPos val="l"/>
        <c:numFmt formatCode="#,##0" sourceLinked="1"/>
        <c:tickLblPos val="nextTo"/>
        <c:crossAx val="181602560"/>
        <c:crosses val="autoZero"/>
        <c:auto val="1"/>
        <c:lblAlgn val="ctr"/>
        <c:lblOffset val="100"/>
        <c:tickLblSkip val="1"/>
      </c:catAx>
      <c:valAx>
        <c:axId val="181602560"/>
        <c:scaling>
          <c:orientation val="minMax"/>
        </c:scaling>
        <c:axPos val="t"/>
        <c:majorGridlines/>
        <c:numFmt formatCode="0%" sourceLinked="1"/>
        <c:tickLblPos val="nextTo"/>
        <c:txPr>
          <a:bodyPr/>
          <a:lstStyle/>
          <a:p>
            <a:pPr>
              <a:defRPr>
                <a:latin typeface="Century" panose="02040604050505020304" pitchFamily="18" charset="0"/>
              </a:defRPr>
            </a:pPr>
            <a:endParaRPr lang="ja-JP"/>
          </a:p>
        </c:txPr>
        <c:crossAx val="181600640"/>
        <c:crosses val="autoZero"/>
        <c:crossBetween val="between"/>
      </c:valAx>
    </c:plotArea>
    <c:legend>
      <c:legendPos val="r"/>
      <c:layout>
        <c:manualLayout>
          <c:xMode val="edge"/>
          <c:yMode val="edge"/>
          <c:x val="0.25942765868793999"/>
          <c:y val="0.92550790067720057"/>
          <c:w val="0.6857336930105965"/>
          <c:h val="5.4176072234762979E-2"/>
        </c:manualLayout>
      </c:layout>
    </c:legend>
    <c:plotVisOnly val="1"/>
    <c:dispBlanksAs val="gap"/>
  </c:chart>
  <c:spPr>
    <a:ln>
      <a:noFill/>
    </a:ln>
  </c:spPr>
  <c:txPr>
    <a:bodyPr/>
    <a:lstStyle/>
    <a:p>
      <a:pPr>
        <a:defRPr sz="1400"/>
      </a:pPr>
      <a:endParaRPr lang="ja-JP"/>
    </a:p>
  </c:txPr>
  <c:externalData r:id="rId1"/>
</c:chartSpace>
</file>

<file path=ppt/charts/chart60.xml><?xml version="1.0" encoding="utf-8"?>
<c:chartSpace xmlns:c="http://schemas.openxmlformats.org/drawingml/2006/chart" xmlns:a="http://schemas.openxmlformats.org/drawingml/2006/main" xmlns:r="http://schemas.openxmlformats.org/officeDocument/2006/relationships">
  <c:lang val="ja-JP"/>
  <c:chart>
    <c:plotArea>
      <c:layout>
        <c:manualLayout>
          <c:layoutTarget val="inner"/>
          <c:xMode val="edge"/>
          <c:yMode val="edge"/>
          <c:x val="0.1985352872557597"/>
          <c:y val="7.0295758051932819E-2"/>
          <c:w val="0.7672363176825121"/>
          <c:h val="0.82003631050452708"/>
        </c:manualLayout>
      </c:layout>
      <c:barChart>
        <c:barDir val="bar"/>
        <c:grouping val="percentStacked"/>
        <c:ser>
          <c:idx val="0"/>
          <c:order val="0"/>
          <c:tx>
            <c:strRef>
              <c:f>Sheet!$C$148</c:f>
              <c:strCache>
                <c:ptCount val="1"/>
                <c:pt idx="0">
                  <c:v>なし</c:v>
                </c:pt>
              </c:strCache>
            </c:strRef>
          </c:tx>
          <c:spPr>
            <a:solidFill>
              <a:srgbClr val="FFFF99"/>
            </a:solidFill>
            <a:ln>
              <a:solidFill>
                <a:prstClr val="black"/>
              </a:solidFill>
            </a:ln>
          </c:spPr>
          <c:cat>
            <c:strRef>
              <c:f>Sheet!$B$149:$B$150</c:f>
              <c:strCache>
                <c:ptCount val="2"/>
                <c:pt idx="0">
                  <c:v>支援なし</c:v>
                </c:pt>
                <c:pt idx="1">
                  <c:v>支援あり</c:v>
                </c:pt>
              </c:strCache>
            </c:strRef>
          </c:cat>
          <c:val>
            <c:numRef>
              <c:f>Sheet!$C$149:$C$150</c:f>
              <c:numCache>
                <c:formatCode>#,##0</c:formatCode>
                <c:ptCount val="2"/>
                <c:pt idx="0">
                  <c:v>420</c:v>
                </c:pt>
                <c:pt idx="1">
                  <c:v>74</c:v>
                </c:pt>
              </c:numCache>
            </c:numRef>
          </c:val>
        </c:ser>
        <c:ser>
          <c:idx val="1"/>
          <c:order val="1"/>
          <c:tx>
            <c:strRef>
              <c:f>Sheet!$D$148</c:f>
              <c:strCache>
                <c:ptCount val="1"/>
                <c:pt idx="0">
                  <c:v>あり</c:v>
                </c:pt>
              </c:strCache>
            </c:strRef>
          </c:tx>
          <c:spPr>
            <a:solidFill>
              <a:srgbClr val="00FF00"/>
            </a:solidFill>
            <a:ln>
              <a:solidFill>
                <a:prstClr val="black"/>
              </a:solidFill>
            </a:ln>
          </c:spPr>
          <c:cat>
            <c:strRef>
              <c:f>Sheet!$B$149:$B$150</c:f>
              <c:strCache>
                <c:ptCount val="2"/>
                <c:pt idx="0">
                  <c:v>支援なし</c:v>
                </c:pt>
                <c:pt idx="1">
                  <c:v>支援あり</c:v>
                </c:pt>
              </c:strCache>
            </c:strRef>
          </c:cat>
          <c:val>
            <c:numRef>
              <c:f>Sheet!$D$149:$D$150</c:f>
              <c:numCache>
                <c:formatCode>#,##0</c:formatCode>
                <c:ptCount val="2"/>
                <c:pt idx="0">
                  <c:v>281</c:v>
                </c:pt>
                <c:pt idx="1">
                  <c:v>97</c:v>
                </c:pt>
              </c:numCache>
            </c:numRef>
          </c:val>
        </c:ser>
        <c:gapWidth val="60"/>
        <c:overlap val="100"/>
        <c:axId val="154192512"/>
        <c:axId val="154206592"/>
      </c:barChart>
      <c:catAx>
        <c:axId val="154192512"/>
        <c:scaling>
          <c:orientation val="maxMin"/>
        </c:scaling>
        <c:axPos val="l"/>
        <c:numFmt formatCode="#,##0" sourceLinked="1"/>
        <c:tickLblPos val="nextTo"/>
        <c:txPr>
          <a:bodyPr/>
          <a:lstStyle/>
          <a:p>
            <a:pPr>
              <a:defRPr sz="1600"/>
            </a:pPr>
            <a:endParaRPr lang="ja-JP"/>
          </a:p>
        </c:txPr>
        <c:crossAx val="154206592"/>
        <c:crosses val="autoZero"/>
        <c:auto val="1"/>
        <c:lblAlgn val="ctr"/>
        <c:lblOffset val="100"/>
      </c:catAx>
      <c:valAx>
        <c:axId val="154206592"/>
        <c:scaling>
          <c:orientation val="minMax"/>
        </c:scaling>
        <c:axPos val="t"/>
        <c:majorGridlines/>
        <c:numFmt formatCode="0%" sourceLinked="1"/>
        <c:tickLblPos val="nextTo"/>
        <c:crossAx val="154192512"/>
        <c:crosses val="autoZero"/>
        <c:crossBetween val="between"/>
      </c:valAx>
    </c:plotArea>
    <c:legend>
      <c:legendPos val="b"/>
      <c:layout/>
      <c:txPr>
        <a:bodyPr/>
        <a:lstStyle/>
        <a:p>
          <a:pPr>
            <a:defRPr sz="1600"/>
          </a:pPr>
          <a:endParaRPr lang="ja-JP"/>
        </a:p>
      </c:txPr>
    </c:legend>
    <c:plotVisOnly val="1"/>
    <c:dispBlanksAs val="gap"/>
  </c:chart>
  <c:spPr>
    <a:ln>
      <a:noFill/>
    </a:ln>
  </c:spPr>
  <c:txPr>
    <a:bodyPr/>
    <a:lstStyle/>
    <a:p>
      <a:pPr>
        <a:defRPr sz="1400"/>
      </a:pPr>
      <a:endParaRPr lang="ja-JP"/>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ja-JP"/>
  <c:chart>
    <c:plotArea>
      <c:layout/>
      <c:barChart>
        <c:barDir val="bar"/>
        <c:grouping val="percentStacked"/>
        <c:ser>
          <c:idx val="0"/>
          <c:order val="0"/>
          <c:tx>
            <c:strRef>
              <c:f>Sheet!$C$307</c:f>
              <c:strCache>
                <c:ptCount val="1"/>
                <c:pt idx="0">
                  <c:v>２分野以下</c:v>
                </c:pt>
              </c:strCache>
            </c:strRef>
          </c:tx>
          <c:spPr>
            <a:solidFill>
              <a:srgbClr val="0000FF"/>
            </a:solidFill>
            <a:ln>
              <a:solidFill>
                <a:schemeClr val="tx1"/>
              </a:solidFill>
            </a:ln>
          </c:spPr>
          <c:cat>
            <c:strRef>
              <c:f>(Sheet!$B$308,Sheet!$B$310,Sheet!$B$312,Sheet!$B$314,Sheet!$B$316)</c:f>
              <c:strCache>
                <c:ptCount val="5"/>
                <c:pt idx="0">
                  <c:v>ほとんどの住民組織が該当</c:v>
                </c:pt>
                <c:pt idx="1">
                  <c:v>半分以上の住民組織が該当</c:v>
                </c:pt>
                <c:pt idx="2">
                  <c:v>一部の組織が該当</c:v>
                </c:pt>
                <c:pt idx="3">
                  <c:v>ごく一部の組織が該当</c:v>
                </c:pt>
                <c:pt idx="4">
                  <c:v>いずれの組織も該当しない</c:v>
                </c:pt>
              </c:strCache>
            </c:strRef>
          </c:cat>
          <c:val>
            <c:numRef>
              <c:f>(Sheet!$C$308,Sheet!$C$310,Sheet!$C$312,Sheet!$C$314,Sheet!$C$316)</c:f>
              <c:numCache>
                <c:formatCode>#,##0</c:formatCode>
                <c:ptCount val="5"/>
                <c:pt idx="0">
                  <c:v>24</c:v>
                </c:pt>
                <c:pt idx="1">
                  <c:v>17</c:v>
                </c:pt>
                <c:pt idx="2">
                  <c:v>67</c:v>
                </c:pt>
                <c:pt idx="3">
                  <c:v>102</c:v>
                </c:pt>
                <c:pt idx="4">
                  <c:v>59</c:v>
                </c:pt>
              </c:numCache>
            </c:numRef>
          </c:val>
        </c:ser>
        <c:ser>
          <c:idx val="1"/>
          <c:order val="1"/>
          <c:tx>
            <c:strRef>
              <c:f>Sheet!$D$307</c:f>
              <c:strCache>
                <c:ptCount val="1"/>
                <c:pt idx="0">
                  <c:v>３～４分野</c:v>
                </c:pt>
              </c:strCache>
            </c:strRef>
          </c:tx>
          <c:spPr>
            <a:solidFill>
              <a:srgbClr val="00FF00"/>
            </a:solidFill>
            <a:ln>
              <a:solidFill>
                <a:schemeClr val="tx1"/>
              </a:solidFill>
            </a:ln>
          </c:spPr>
          <c:cat>
            <c:strRef>
              <c:f>(Sheet!$B$308,Sheet!$B$310,Sheet!$B$312,Sheet!$B$314,Sheet!$B$316)</c:f>
              <c:strCache>
                <c:ptCount val="5"/>
                <c:pt idx="0">
                  <c:v>ほとんどの住民組織が該当</c:v>
                </c:pt>
                <c:pt idx="1">
                  <c:v>半分以上の住民組織が該当</c:v>
                </c:pt>
                <c:pt idx="2">
                  <c:v>一部の組織が該当</c:v>
                </c:pt>
                <c:pt idx="3">
                  <c:v>ごく一部の組織が該当</c:v>
                </c:pt>
                <c:pt idx="4">
                  <c:v>いずれの組織も該当しない</c:v>
                </c:pt>
              </c:strCache>
            </c:strRef>
          </c:cat>
          <c:val>
            <c:numRef>
              <c:f>(Sheet!$D$308,Sheet!$D$310,Sheet!$D$312,Sheet!$D$314,Sheet!$D$316)</c:f>
              <c:numCache>
                <c:formatCode>#,##0</c:formatCode>
                <c:ptCount val="5"/>
                <c:pt idx="0">
                  <c:v>29</c:v>
                </c:pt>
                <c:pt idx="1">
                  <c:v>31</c:v>
                </c:pt>
                <c:pt idx="2">
                  <c:v>109</c:v>
                </c:pt>
                <c:pt idx="3">
                  <c:v>99</c:v>
                </c:pt>
                <c:pt idx="4">
                  <c:v>36</c:v>
                </c:pt>
              </c:numCache>
            </c:numRef>
          </c:val>
        </c:ser>
        <c:ser>
          <c:idx val="2"/>
          <c:order val="2"/>
          <c:tx>
            <c:strRef>
              <c:f>Sheet!$E$307</c:f>
              <c:strCache>
                <c:ptCount val="1"/>
                <c:pt idx="0">
                  <c:v>５～６分野</c:v>
                </c:pt>
              </c:strCache>
            </c:strRef>
          </c:tx>
          <c:spPr>
            <a:solidFill>
              <a:srgbClr val="FFFF00"/>
            </a:solidFill>
            <a:ln>
              <a:solidFill>
                <a:prstClr val="black"/>
              </a:solidFill>
            </a:ln>
          </c:spPr>
          <c:cat>
            <c:strRef>
              <c:f>(Sheet!$B$308,Sheet!$B$310,Sheet!$B$312,Sheet!$B$314,Sheet!$B$316)</c:f>
              <c:strCache>
                <c:ptCount val="5"/>
                <c:pt idx="0">
                  <c:v>ほとんどの住民組織が該当</c:v>
                </c:pt>
                <c:pt idx="1">
                  <c:v>半分以上の住民組織が該当</c:v>
                </c:pt>
                <c:pt idx="2">
                  <c:v>一部の組織が該当</c:v>
                </c:pt>
                <c:pt idx="3">
                  <c:v>ごく一部の組織が該当</c:v>
                </c:pt>
                <c:pt idx="4">
                  <c:v>いずれの組織も該当しない</c:v>
                </c:pt>
              </c:strCache>
            </c:strRef>
          </c:cat>
          <c:val>
            <c:numRef>
              <c:f>(Sheet!$E$308,Sheet!$E$310,Sheet!$E$312,Sheet!$E$314,Sheet!$E$316)</c:f>
              <c:numCache>
                <c:formatCode>#,##0</c:formatCode>
                <c:ptCount val="5"/>
                <c:pt idx="0">
                  <c:v>29</c:v>
                </c:pt>
                <c:pt idx="1">
                  <c:v>29</c:v>
                </c:pt>
                <c:pt idx="2">
                  <c:v>61</c:v>
                </c:pt>
                <c:pt idx="3">
                  <c:v>28</c:v>
                </c:pt>
                <c:pt idx="4">
                  <c:v>14</c:v>
                </c:pt>
              </c:numCache>
            </c:numRef>
          </c:val>
        </c:ser>
        <c:ser>
          <c:idx val="3"/>
          <c:order val="3"/>
          <c:tx>
            <c:strRef>
              <c:f>Sheet!$F$307</c:f>
              <c:strCache>
                <c:ptCount val="1"/>
                <c:pt idx="0">
                  <c:v>７分野以上</c:v>
                </c:pt>
              </c:strCache>
            </c:strRef>
          </c:tx>
          <c:spPr>
            <a:solidFill>
              <a:srgbClr val="FFC000"/>
            </a:solidFill>
            <a:ln>
              <a:solidFill>
                <a:prstClr val="black"/>
              </a:solidFill>
            </a:ln>
          </c:spPr>
          <c:cat>
            <c:strRef>
              <c:f>(Sheet!$B$308,Sheet!$B$310,Sheet!$B$312,Sheet!$B$314,Sheet!$B$316)</c:f>
              <c:strCache>
                <c:ptCount val="5"/>
                <c:pt idx="0">
                  <c:v>ほとんどの住民組織が該当</c:v>
                </c:pt>
                <c:pt idx="1">
                  <c:v>半分以上の住民組織が該当</c:v>
                </c:pt>
                <c:pt idx="2">
                  <c:v>一部の組織が該当</c:v>
                </c:pt>
                <c:pt idx="3">
                  <c:v>ごく一部の組織が該当</c:v>
                </c:pt>
                <c:pt idx="4">
                  <c:v>いずれの組織も該当しない</c:v>
                </c:pt>
              </c:strCache>
            </c:strRef>
          </c:cat>
          <c:val>
            <c:numRef>
              <c:f>(Sheet!$F$308,Sheet!$F$310,Sheet!$F$312,Sheet!$F$314,Sheet!$F$316)</c:f>
              <c:numCache>
                <c:formatCode>#,##0</c:formatCode>
                <c:ptCount val="5"/>
                <c:pt idx="0">
                  <c:v>21</c:v>
                </c:pt>
                <c:pt idx="1">
                  <c:v>19</c:v>
                </c:pt>
                <c:pt idx="2">
                  <c:v>44</c:v>
                </c:pt>
                <c:pt idx="3">
                  <c:v>14</c:v>
                </c:pt>
                <c:pt idx="4">
                  <c:v>1</c:v>
                </c:pt>
              </c:numCache>
            </c:numRef>
          </c:val>
        </c:ser>
        <c:gapWidth val="60"/>
        <c:overlap val="100"/>
        <c:axId val="182886784"/>
        <c:axId val="182888320"/>
      </c:barChart>
      <c:catAx>
        <c:axId val="182886784"/>
        <c:scaling>
          <c:orientation val="maxMin"/>
        </c:scaling>
        <c:axPos val="l"/>
        <c:numFmt formatCode="#,##0" sourceLinked="1"/>
        <c:tickLblPos val="nextTo"/>
        <c:txPr>
          <a:bodyPr/>
          <a:lstStyle/>
          <a:p>
            <a:pPr>
              <a:defRPr sz="1400"/>
            </a:pPr>
            <a:endParaRPr lang="ja-JP"/>
          </a:p>
        </c:txPr>
        <c:crossAx val="182888320"/>
        <c:crosses val="autoZero"/>
        <c:auto val="1"/>
        <c:lblAlgn val="ctr"/>
        <c:lblOffset val="100"/>
        <c:tickLblSkip val="1"/>
      </c:catAx>
      <c:valAx>
        <c:axId val="182888320"/>
        <c:scaling>
          <c:orientation val="minMax"/>
        </c:scaling>
        <c:axPos val="t"/>
        <c:majorGridlines/>
        <c:numFmt formatCode="0%" sourceLinked="1"/>
        <c:tickLblPos val="nextTo"/>
        <c:txPr>
          <a:bodyPr/>
          <a:lstStyle/>
          <a:p>
            <a:pPr>
              <a:defRPr sz="1400">
                <a:latin typeface="Century" pitchFamily="18" charset="0"/>
              </a:defRPr>
            </a:pPr>
            <a:endParaRPr lang="ja-JP"/>
          </a:p>
        </c:txPr>
        <c:crossAx val="182886784"/>
        <c:crosses val="autoZero"/>
        <c:crossBetween val="between"/>
      </c:valAx>
    </c:plotArea>
    <c:legend>
      <c:legendPos val="b"/>
      <c:layout/>
      <c:txPr>
        <a:bodyPr/>
        <a:lstStyle/>
        <a:p>
          <a:pPr>
            <a:defRPr sz="1400"/>
          </a:pPr>
          <a:endParaRPr lang="ja-JP"/>
        </a:p>
      </c:txPr>
    </c:legend>
    <c:plotVisOnly val="1"/>
    <c:dispBlanksAs val="gap"/>
  </c:chart>
  <c:spPr>
    <a:ln>
      <a:noFill/>
    </a:ln>
  </c:spPr>
  <c:txPr>
    <a:bodyPr/>
    <a:lstStyle/>
    <a:p>
      <a:pPr>
        <a:defRPr sz="1200"/>
      </a:pPr>
      <a:endParaRPr lang="ja-JP"/>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ja-JP"/>
  <c:chart>
    <c:plotArea>
      <c:layout/>
      <c:barChart>
        <c:barDir val="bar"/>
        <c:grouping val="percentStacked"/>
        <c:ser>
          <c:idx val="0"/>
          <c:order val="0"/>
          <c:tx>
            <c:strRef>
              <c:f>Sheet!$C$275</c:f>
              <c:strCache>
                <c:ptCount val="1"/>
                <c:pt idx="0">
                  <c:v>ほとんどの住民組織が該当</c:v>
                </c:pt>
              </c:strCache>
            </c:strRef>
          </c:tx>
          <c:spPr>
            <a:solidFill>
              <a:srgbClr val="0000FF"/>
            </a:solidFill>
            <a:ln>
              <a:solidFill>
                <a:schemeClr val="tx1"/>
              </a:solidFill>
            </a:ln>
          </c:spPr>
          <c:cat>
            <c:strRef>
              <c:f>(Sheet!$B$276,Sheet!$B$278,Sheet!$B$280,Sheet!$B$282,Sheet!$B$284)</c:f>
              <c:strCache>
                <c:ptCount val="5"/>
                <c:pt idx="0">
                  <c:v>ほとんどの住民組織が該当</c:v>
                </c:pt>
                <c:pt idx="1">
                  <c:v>半分以上の住民組織が該当</c:v>
                </c:pt>
                <c:pt idx="2">
                  <c:v>一部の組織が該当</c:v>
                </c:pt>
                <c:pt idx="3">
                  <c:v>ごく一部の組織が該当</c:v>
                </c:pt>
                <c:pt idx="4">
                  <c:v>いずれの組織も該当しない</c:v>
                </c:pt>
              </c:strCache>
            </c:strRef>
          </c:cat>
          <c:val>
            <c:numRef>
              <c:f>(Sheet!$C$276,Sheet!$C$278,Sheet!$C$280,Sheet!$C$282,Sheet!$C$284)</c:f>
              <c:numCache>
                <c:formatCode>#,##0</c:formatCode>
                <c:ptCount val="5"/>
                <c:pt idx="0">
                  <c:v>65</c:v>
                </c:pt>
                <c:pt idx="1">
                  <c:v>25</c:v>
                </c:pt>
                <c:pt idx="2">
                  <c:v>33</c:v>
                </c:pt>
                <c:pt idx="3">
                  <c:v>14</c:v>
                </c:pt>
                <c:pt idx="4">
                  <c:v>9</c:v>
                </c:pt>
              </c:numCache>
            </c:numRef>
          </c:val>
        </c:ser>
        <c:ser>
          <c:idx val="1"/>
          <c:order val="1"/>
          <c:tx>
            <c:strRef>
              <c:f>Sheet!$D$275</c:f>
              <c:strCache>
                <c:ptCount val="1"/>
                <c:pt idx="0">
                  <c:v>半分以上の住民組織が該当</c:v>
                </c:pt>
              </c:strCache>
            </c:strRef>
          </c:tx>
          <c:spPr>
            <a:solidFill>
              <a:srgbClr val="00FF00"/>
            </a:solidFill>
            <a:ln>
              <a:solidFill>
                <a:schemeClr val="tx1"/>
              </a:solidFill>
            </a:ln>
          </c:spPr>
          <c:cat>
            <c:strRef>
              <c:f>(Sheet!$B$276,Sheet!$B$278,Sheet!$B$280,Sheet!$B$282,Sheet!$B$284)</c:f>
              <c:strCache>
                <c:ptCount val="5"/>
                <c:pt idx="0">
                  <c:v>ほとんどの住民組織が該当</c:v>
                </c:pt>
                <c:pt idx="1">
                  <c:v>半分以上の住民組織が該当</c:v>
                </c:pt>
                <c:pt idx="2">
                  <c:v>一部の組織が該当</c:v>
                </c:pt>
                <c:pt idx="3">
                  <c:v>ごく一部の組織が該当</c:v>
                </c:pt>
                <c:pt idx="4">
                  <c:v>いずれの組織も該当しない</c:v>
                </c:pt>
              </c:strCache>
            </c:strRef>
          </c:cat>
          <c:val>
            <c:numRef>
              <c:f>(Sheet!$D$276,Sheet!$D$278,Sheet!$D$280,Sheet!$D$282,Sheet!$D$284)</c:f>
              <c:numCache>
                <c:formatCode>#,##0</c:formatCode>
                <c:ptCount val="5"/>
                <c:pt idx="0">
                  <c:v>13</c:v>
                </c:pt>
                <c:pt idx="1">
                  <c:v>44</c:v>
                </c:pt>
                <c:pt idx="2">
                  <c:v>45</c:v>
                </c:pt>
                <c:pt idx="3">
                  <c:v>20</c:v>
                </c:pt>
                <c:pt idx="4">
                  <c:v>3</c:v>
                </c:pt>
              </c:numCache>
            </c:numRef>
          </c:val>
        </c:ser>
        <c:ser>
          <c:idx val="2"/>
          <c:order val="2"/>
          <c:tx>
            <c:strRef>
              <c:f>Sheet!$E$275</c:f>
              <c:strCache>
                <c:ptCount val="1"/>
                <c:pt idx="0">
                  <c:v>一部の組織が該当</c:v>
                </c:pt>
              </c:strCache>
            </c:strRef>
          </c:tx>
          <c:spPr>
            <a:solidFill>
              <a:srgbClr val="FFFF00"/>
            </a:solidFill>
            <a:ln>
              <a:solidFill>
                <a:prstClr val="black"/>
              </a:solidFill>
            </a:ln>
          </c:spPr>
          <c:cat>
            <c:strRef>
              <c:f>(Sheet!$B$276,Sheet!$B$278,Sheet!$B$280,Sheet!$B$282,Sheet!$B$284)</c:f>
              <c:strCache>
                <c:ptCount val="5"/>
                <c:pt idx="0">
                  <c:v>ほとんどの住民組織が該当</c:v>
                </c:pt>
                <c:pt idx="1">
                  <c:v>半分以上の住民組織が該当</c:v>
                </c:pt>
                <c:pt idx="2">
                  <c:v>一部の組織が該当</c:v>
                </c:pt>
                <c:pt idx="3">
                  <c:v>ごく一部の組織が該当</c:v>
                </c:pt>
                <c:pt idx="4">
                  <c:v>いずれの組織も該当しない</c:v>
                </c:pt>
              </c:strCache>
            </c:strRef>
          </c:cat>
          <c:val>
            <c:numRef>
              <c:f>(Sheet!$E$276,Sheet!$E$278,Sheet!$E$280,Sheet!$E$282,Sheet!$E$284)</c:f>
              <c:numCache>
                <c:formatCode>#,##0</c:formatCode>
                <c:ptCount val="5"/>
                <c:pt idx="0">
                  <c:v>18</c:v>
                </c:pt>
                <c:pt idx="1">
                  <c:v>23</c:v>
                </c:pt>
                <c:pt idx="2">
                  <c:v>161</c:v>
                </c:pt>
                <c:pt idx="3">
                  <c:v>56</c:v>
                </c:pt>
                <c:pt idx="4">
                  <c:v>20</c:v>
                </c:pt>
              </c:numCache>
            </c:numRef>
          </c:val>
        </c:ser>
        <c:ser>
          <c:idx val="3"/>
          <c:order val="3"/>
          <c:tx>
            <c:strRef>
              <c:f>Sheet!$F$275</c:f>
              <c:strCache>
                <c:ptCount val="1"/>
                <c:pt idx="0">
                  <c:v>ごく一部の組織が該当</c:v>
                </c:pt>
              </c:strCache>
            </c:strRef>
          </c:tx>
          <c:spPr>
            <a:solidFill>
              <a:srgbClr val="FFC000"/>
            </a:solidFill>
            <a:ln>
              <a:solidFill>
                <a:prstClr val="black"/>
              </a:solidFill>
            </a:ln>
          </c:spPr>
          <c:cat>
            <c:strRef>
              <c:f>(Sheet!$B$276,Sheet!$B$278,Sheet!$B$280,Sheet!$B$282,Sheet!$B$284)</c:f>
              <c:strCache>
                <c:ptCount val="5"/>
                <c:pt idx="0">
                  <c:v>ほとんどの住民組織が該当</c:v>
                </c:pt>
                <c:pt idx="1">
                  <c:v>半分以上の住民組織が該当</c:v>
                </c:pt>
                <c:pt idx="2">
                  <c:v>一部の組織が該当</c:v>
                </c:pt>
                <c:pt idx="3">
                  <c:v>ごく一部の組織が該当</c:v>
                </c:pt>
                <c:pt idx="4">
                  <c:v>いずれの組織も該当しない</c:v>
                </c:pt>
              </c:strCache>
            </c:strRef>
          </c:cat>
          <c:val>
            <c:numRef>
              <c:f>(Sheet!$F$276,Sheet!$F$278,Sheet!$F$280,Sheet!$F$282,Sheet!$F$284)</c:f>
              <c:numCache>
                <c:formatCode>#,##0</c:formatCode>
                <c:ptCount val="5"/>
                <c:pt idx="0">
                  <c:v>4</c:v>
                </c:pt>
                <c:pt idx="1">
                  <c:v>9</c:v>
                </c:pt>
                <c:pt idx="2">
                  <c:v>41</c:v>
                </c:pt>
                <c:pt idx="3">
                  <c:v>131</c:v>
                </c:pt>
                <c:pt idx="4">
                  <c:v>28</c:v>
                </c:pt>
              </c:numCache>
            </c:numRef>
          </c:val>
        </c:ser>
        <c:ser>
          <c:idx val="4"/>
          <c:order val="4"/>
          <c:tx>
            <c:strRef>
              <c:f>Sheet!$G$275</c:f>
              <c:strCache>
                <c:ptCount val="1"/>
                <c:pt idx="0">
                  <c:v>いずれの組織も該当しない</c:v>
                </c:pt>
              </c:strCache>
            </c:strRef>
          </c:tx>
          <c:spPr>
            <a:solidFill>
              <a:srgbClr val="FE3030"/>
            </a:solidFill>
            <a:ln>
              <a:solidFill>
                <a:prstClr val="black"/>
              </a:solidFill>
            </a:ln>
          </c:spPr>
          <c:cat>
            <c:strRef>
              <c:f>(Sheet!$B$276,Sheet!$B$278,Sheet!$B$280,Sheet!$B$282,Sheet!$B$284)</c:f>
              <c:strCache>
                <c:ptCount val="5"/>
                <c:pt idx="0">
                  <c:v>ほとんどの住民組織が該当</c:v>
                </c:pt>
                <c:pt idx="1">
                  <c:v>半分以上の住民組織が該当</c:v>
                </c:pt>
                <c:pt idx="2">
                  <c:v>一部の組織が該当</c:v>
                </c:pt>
                <c:pt idx="3">
                  <c:v>ごく一部の組織が該当</c:v>
                </c:pt>
                <c:pt idx="4">
                  <c:v>いずれの組織も該当しない</c:v>
                </c:pt>
              </c:strCache>
            </c:strRef>
          </c:cat>
          <c:val>
            <c:numRef>
              <c:f>(Sheet!$G$276,Sheet!$G$278,Sheet!$G$280,Sheet!$G$282,Sheet!$G$284)</c:f>
              <c:numCache>
                <c:formatCode>#,##0</c:formatCode>
                <c:ptCount val="5"/>
                <c:pt idx="0">
                  <c:v>5</c:v>
                </c:pt>
                <c:pt idx="1">
                  <c:v>2</c:v>
                </c:pt>
                <c:pt idx="2">
                  <c:v>8</c:v>
                </c:pt>
                <c:pt idx="3">
                  <c:v>26</c:v>
                </c:pt>
                <c:pt idx="4">
                  <c:v>51</c:v>
                </c:pt>
              </c:numCache>
            </c:numRef>
          </c:val>
        </c:ser>
        <c:gapWidth val="60"/>
        <c:overlap val="100"/>
        <c:axId val="183989376"/>
        <c:axId val="183990912"/>
      </c:barChart>
      <c:catAx>
        <c:axId val="183989376"/>
        <c:scaling>
          <c:orientation val="maxMin"/>
        </c:scaling>
        <c:axPos val="l"/>
        <c:numFmt formatCode="#,##0" sourceLinked="1"/>
        <c:tickLblPos val="nextTo"/>
        <c:txPr>
          <a:bodyPr/>
          <a:lstStyle/>
          <a:p>
            <a:pPr>
              <a:defRPr sz="1400"/>
            </a:pPr>
            <a:endParaRPr lang="ja-JP"/>
          </a:p>
        </c:txPr>
        <c:crossAx val="183990912"/>
        <c:crosses val="autoZero"/>
        <c:auto val="1"/>
        <c:lblAlgn val="ctr"/>
        <c:lblOffset val="100"/>
        <c:tickLblSkip val="1"/>
      </c:catAx>
      <c:valAx>
        <c:axId val="183990912"/>
        <c:scaling>
          <c:orientation val="minMax"/>
        </c:scaling>
        <c:axPos val="t"/>
        <c:majorGridlines/>
        <c:numFmt formatCode="0%" sourceLinked="1"/>
        <c:tickLblPos val="nextTo"/>
        <c:txPr>
          <a:bodyPr/>
          <a:lstStyle/>
          <a:p>
            <a:pPr>
              <a:defRPr sz="1400">
                <a:latin typeface="Century" pitchFamily="18" charset="0"/>
              </a:defRPr>
            </a:pPr>
            <a:endParaRPr lang="ja-JP"/>
          </a:p>
        </c:txPr>
        <c:crossAx val="183989376"/>
        <c:crosses val="autoZero"/>
        <c:crossBetween val="between"/>
      </c:valAx>
    </c:plotArea>
    <c:legend>
      <c:legendPos val="b"/>
      <c:layout/>
      <c:txPr>
        <a:bodyPr/>
        <a:lstStyle/>
        <a:p>
          <a:pPr>
            <a:defRPr sz="1400"/>
          </a:pPr>
          <a:endParaRPr lang="ja-JP"/>
        </a:p>
      </c:txPr>
    </c:legend>
    <c:plotVisOnly val="1"/>
    <c:dispBlanksAs val="gap"/>
  </c:chart>
  <c:spPr>
    <a:ln>
      <a:noFill/>
    </a:ln>
  </c:sp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ja-JP"/>
  <c:chart>
    <c:plotArea>
      <c:layout>
        <c:manualLayout>
          <c:layoutTarget val="inner"/>
          <c:xMode val="edge"/>
          <c:yMode val="edge"/>
          <c:x val="0.30013835065287686"/>
          <c:y val="9.1266322769320063E-2"/>
          <c:w val="0.65517512897094754"/>
          <c:h val="0.79671972572466887"/>
        </c:manualLayout>
      </c:layout>
      <c:barChart>
        <c:barDir val="bar"/>
        <c:grouping val="percentStacked"/>
        <c:ser>
          <c:idx val="0"/>
          <c:order val="0"/>
          <c:tx>
            <c:strRef>
              <c:f>Sheet!$C$563</c:f>
              <c:strCache>
                <c:ptCount val="1"/>
                <c:pt idx="0">
                  <c:v>２分野以下</c:v>
                </c:pt>
              </c:strCache>
            </c:strRef>
          </c:tx>
          <c:spPr>
            <a:solidFill>
              <a:srgbClr val="0000FF"/>
            </a:solidFill>
            <a:ln>
              <a:solidFill>
                <a:schemeClr val="tx1"/>
              </a:solidFill>
            </a:ln>
          </c:spPr>
          <c:cat>
            <c:strRef>
              <c:f>(Sheet!$B$564,Sheet!$B$566,Sheet!$B$568,Sheet!$B$570,Sheet!$B$572)</c:f>
              <c:strCache>
                <c:ptCount val="5"/>
                <c:pt idx="0">
                  <c:v>ほとんどの住民組織が該当</c:v>
                </c:pt>
                <c:pt idx="1">
                  <c:v>半分以上の住民組織が該当</c:v>
                </c:pt>
                <c:pt idx="2">
                  <c:v>一部の組織が該当</c:v>
                </c:pt>
                <c:pt idx="3">
                  <c:v>ごく一部の組織が該当</c:v>
                </c:pt>
                <c:pt idx="4">
                  <c:v>いずれの組織も該当しない</c:v>
                </c:pt>
              </c:strCache>
            </c:strRef>
          </c:cat>
          <c:val>
            <c:numRef>
              <c:f>(Sheet!$C$564,Sheet!$C$566,Sheet!$C$568,Sheet!$C$570,Sheet!$C$572)</c:f>
              <c:numCache>
                <c:formatCode>#,##0</c:formatCode>
                <c:ptCount val="5"/>
                <c:pt idx="0">
                  <c:v>36</c:v>
                </c:pt>
                <c:pt idx="1">
                  <c:v>11</c:v>
                </c:pt>
                <c:pt idx="2">
                  <c:v>75</c:v>
                </c:pt>
                <c:pt idx="3">
                  <c:v>78</c:v>
                </c:pt>
                <c:pt idx="4">
                  <c:v>77</c:v>
                </c:pt>
              </c:numCache>
            </c:numRef>
          </c:val>
        </c:ser>
        <c:ser>
          <c:idx val="1"/>
          <c:order val="1"/>
          <c:tx>
            <c:strRef>
              <c:f>Sheet!$D$563</c:f>
              <c:strCache>
                <c:ptCount val="1"/>
                <c:pt idx="0">
                  <c:v>３～４分野</c:v>
                </c:pt>
              </c:strCache>
            </c:strRef>
          </c:tx>
          <c:spPr>
            <a:solidFill>
              <a:srgbClr val="00FF00"/>
            </a:solidFill>
            <a:ln>
              <a:solidFill>
                <a:schemeClr val="tx1"/>
              </a:solidFill>
            </a:ln>
          </c:spPr>
          <c:cat>
            <c:strRef>
              <c:f>(Sheet!$B$564,Sheet!$B$566,Sheet!$B$568,Sheet!$B$570,Sheet!$B$572)</c:f>
              <c:strCache>
                <c:ptCount val="5"/>
                <c:pt idx="0">
                  <c:v>ほとんどの住民組織が該当</c:v>
                </c:pt>
                <c:pt idx="1">
                  <c:v>半分以上の住民組織が該当</c:v>
                </c:pt>
                <c:pt idx="2">
                  <c:v>一部の組織が該当</c:v>
                </c:pt>
                <c:pt idx="3">
                  <c:v>ごく一部の組織が該当</c:v>
                </c:pt>
                <c:pt idx="4">
                  <c:v>いずれの組織も該当しない</c:v>
                </c:pt>
              </c:strCache>
            </c:strRef>
          </c:cat>
          <c:val>
            <c:numRef>
              <c:f>(Sheet!$D$564,Sheet!$D$566,Sheet!$D$568,Sheet!$D$570,Sheet!$D$572)</c:f>
              <c:numCache>
                <c:formatCode>#,##0</c:formatCode>
                <c:ptCount val="5"/>
                <c:pt idx="0">
                  <c:v>51</c:v>
                </c:pt>
                <c:pt idx="1">
                  <c:v>31</c:v>
                </c:pt>
                <c:pt idx="2">
                  <c:v>105</c:v>
                </c:pt>
                <c:pt idx="3">
                  <c:v>75</c:v>
                </c:pt>
                <c:pt idx="4">
                  <c:v>47</c:v>
                </c:pt>
              </c:numCache>
            </c:numRef>
          </c:val>
        </c:ser>
        <c:ser>
          <c:idx val="2"/>
          <c:order val="2"/>
          <c:tx>
            <c:strRef>
              <c:f>Sheet!$E$563</c:f>
              <c:strCache>
                <c:ptCount val="1"/>
                <c:pt idx="0">
                  <c:v>５～６分野</c:v>
                </c:pt>
              </c:strCache>
            </c:strRef>
          </c:tx>
          <c:spPr>
            <a:solidFill>
              <a:srgbClr val="FFFF00"/>
            </a:solidFill>
            <a:ln>
              <a:solidFill>
                <a:prstClr val="black"/>
              </a:solidFill>
            </a:ln>
          </c:spPr>
          <c:cat>
            <c:strRef>
              <c:f>(Sheet!$B$564,Sheet!$B$566,Sheet!$B$568,Sheet!$B$570,Sheet!$B$572)</c:f>
              <c:strCache>
                <c:ptCount val="5"/>
                <c:pt idx="0">
                  <c:v>ほとんどの住民組織が該当</c:v>
                </c:pt>
                <c:pt idx="1">
                  <c:v>半分以上の住民組織が該当</c:v>
                </c:pt>
                <c:pt idx="2">
                  <c:v>一部の組織が該当</c:v>
                </c:pt>
                <c:pt idx="3">
                  <c:v>ごく一部の組織が該当</c:v>
                </c:pt>
                <c:pt idx="4">
                  <c:v>いずれの組織も該当しない</c:v>
                </c:pt>
              </c:strCache>
            </c:strRef>
          </c:cat>
          <c:val>
            <c:numRef>
              <c:f>(Sheet!$E$564,Sheet!$E$566,Sheet!$E$568,Sheet!$E$570,Sheet!$E$572)</c:f>
              <c:numCache>
                <c:formatCode>#,##0</c:formatCode>
                <c:ptCount val="5"/>
                <c:pt idx="0">
                  <c:v>40</c:v>
                </c:pt>
                <c:pt idx="1">
                  <c:v>23</c:v>
                </c:pt>
                <c:pt idx="2">
                  <c:v>58</c:v>
                </c:pt>
                <c:pt idx="3">
                  <c:v>29</c:v>
                </c:pt>
                <c:pt idx="4">
                  <c:v>14</c:v>
                </c:pt>
              </c:numCache>
            </c:numRef>
          </c:val>
        </c:ser>
        <c:ser>
          <c:idx val="3"/>
          <c:order val="3"/>
          <c:tx>
            <c:strRef>
              <c:f>Sheet!$F$563</c:f>
              <c:strCache>
                <c:ptCount val="1"/>
                <c:pt idx="0">
                  <c:v>７分野以上</c:v>
                </c:pt>
              </c:strCache>
            </c:strRef>
          </c:tx>
          <c:spPr>
            <a:solidFill>
              <a:srgbClr val="FFC000"/>
            </a:solidFill>
            <a:ln>
              <a:solidFill>
                <a:prstClr val="black"/>
              </a:solidFill>
            </a:ln>
          </c:spPr>
          <c:cat>
            <c:strRef>
              <c:f>(Sheet!$B$564,Sheet!$B$566,Sheet!$B$568,Sheet!$B$570,Sheet!$B$572)</c:f>
              <c:strCache>
                <c:ptCount val="5"/>
                <c:pt idx="0">
                  <c:v>ほとんどの住民組織が該当</c:v>
                </c:pt>
                <c:pt idx="1">
                  <c:v>半分以上の住民組織が該当</c:v>
                </c:pt>
                <c:pt idx="2">
                  <c:v>一部の組織が該当</c:v>
                </c:pt>
                <c:pt idx="3">
                  <c:v>ごく一部の組織が該当</c:v>
                </c:pt>
                <c:pt idx="4">
                  <c:v>いずれの組織も該当しない</c:v>
                </c:pt>
              </c:strCache>
            </c:strRef>
          </c:cat>
          <c:val>
            <c:numRef>
              <c:f>(Sheet!$F$564,Sheet!$F$566,Sheet!$F$568,Sheet!$F$570,Sheet!$F$572)</c:f>
              <c:numCache>
                <c:formatCode>#,##0</c:formatCode>
                <c:ptCount val="5"/>
                <c:pt idx="0">
                  <c:v>36</c:v>
                </c:pt>
                <c:pt idx="1">
                  <c:v>20</c:v>
                </c:pt>
                <c:pt idx="2">
                  <c:v>31</c:v>
                </c:pt>
                <c:pt idx="3">
                  <c:v>8</c:v>
                </c:pt>
                <c:pt idx="4">
                  <c:v>5</c:v>
                </c:pt>
              </c:numCache>
            </c:numRef>
          </c:val>
        </c:ser>
        <c:gapWidth val="60"/>
        <c:overlap val="100"/>
        <c:axId val="184854784"/>
        <c:axId val="184877824"/>
      </c:barChart>
      <c:catAx>
        <c:axId val="184854784"/>
        <c:scaling>
          <c:orientation val="maxMin"/>
        </c:scaling>
        <c:axPos val="l"/>
        <c:numFmt formatCode="#,##0" sourceLinked="1"/>
        <c:tickLblPos val="nextTo"/>
        <c:crossAx val="184877824"/>
        <c:crosses val="autoZero"/>
        <c:auto val="1"/>
        <c:lblAlgn val="ctr"/>
        <c:lblOffset val="100"/>
        <c:tickLblSkip val="1"/>
      </c:catAx>
      <c:valAx>
        <c:axId val="184877824"/>
        <c:scaling>
          <c:orientation val="minMax"/>
        </c:scaling>
        <c:axPos val="t"/>
        <c:majorGridlines/>
        <c:numFmt formatCode="0%" sourceLinked="1"/>
        <c:tickLblPos val="nextTo"/>
        <c:txPr>
          <a:bodyPr/>
          <a:lstStyle/>
          <a:p>
            <a:pPr>
              <a:defRPr>
                <a:latin typeface="Century" pitchFamily="18" charset="0"/>
              </a:defRPr>
            </a:pPr>
            <a:endParaRPr lang="ja-JP"/>
          </a:p>
        </c:txPr>
        <c:crossAx val="184854784"/>
        <c:crosses val="autoZero"/>
        <c:crossBetween val="between"/>
      </c:valAx>
    </c:plotArea>
    <c:legend>
      <c:legendPos val="b"/>
      <c:layout/>
    </c:legend>
    <c:plotVisOnly val="1"/>
    <c:dispBlanksAs val="gap"/>
  </c:chart>
  <c:spPr>
    <a:ln>
      <a:noFill/>
    </a:ln>
  </c:spPr>
  <c:txPr>
    <a:bodyPr/>
    <a:lstStyle/>
    <a:p>
      <a:pPr>
        <a:defRPr sz="1400"/>
      </a:pPr>
      <a:endParaRPr lang="ja-JP"/>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3AD892B7-6B11-4865-960E-7F5E507AA91A}" type="datetimeFigureOut">
              <a:rPr kumimoji="1" lang="ja-JP" altLang="en-US" smtClean="0"/>
              <a:pPr/>
              <a:t>2014/3/27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D34B0A0-76A0-435D-8FA4-707782A7292C}"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AD892B7-6B11-4865-960E-7F5E507AA91A}" type="datetimeFigureOut">
              <a:rPr kumimoji="1" lang="ja-JP" altLang="en-US" smtClean="0"/>
              <a:pPr/>
              <a:t>2014/3/27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D34B0A0-76A0-435D-8FA4-707782A7292C}"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AD892B7-6B11-4865-960E-7F5E507AA91A}" type="datetimeFigureOut">
              <a:rPr kumimoji="1" lang="ja-JP" altLang="en-US" smtClean="0"/>
              <a:pPr/>
              <a:t>2014/3/27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D34B0A0-76A0-435D-8FA4-707782A7292C}"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AD892B7-6B11-4865-960E-7F5E507AA91A}" type="datetimeFigureOut">
              <a:rPr kumimoji="1" lang="ja-JP" altLang="en-US" smtClean="0"/>
              <a:pPr/>
              <a:t>2014/3/27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D34B0A0-76A0-435D-8FA4-707782A7292C}"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3AD892B7-6B11-4865-960E-7F5E507AA91A}" type="datetimeFigureOut">
              <a:rPr kumimoji="1" lang="ja-JP" altLang="en-US" smtClean="0"/>
              <a:pPr/>
              <a:t>2014/3/27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D34B0A0-76A0-435D-8FA4-707782A7292C}"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3AD892B7-6B11-4865-960E-7F5E507AA91A}" type="datetimeFigureOut">
              <a:rPr kumimoji="1" lang="ja-JP" altLang="en-US" smtClean="0"/>
              <a:pPr/>
              <a:t>2014/3/27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D34B0A0-76A0-435D-8FA4-707782A7292C}"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3AD892B7-6B11-4865-960E-7F5E507AA91A}" type="datetimeFigureOut">
              <a:rPr kumimoji="1" lang="ja-JP" altLang="en-US" smtClean="0"/>
              <a:pPr/>
              <a:t>2014/3/27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BD34B0A0-76A0-435D-8FA4-707782A7292C}"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3AD892B7-6B11-4865-960E-7F5E507AA91A}" type="datetimeFigureOut">
              <a:rPr kumimoji="1" lang="ja-JP" altLang="en-US" smtClean="0"/>
              <a:pPr/>
              <a:t>2014/3/27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BD34B0A0-76A0-435D-8FA4-707782A7292C}"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3AD892B7-6B11-4865-960E-7F5E507AA91A}" type="datetimeFigureOut">
              <a:rPr kumimoji="1" lang="ja-JP" altLang="en-US" smtClean="0"/>
              <a:pPr/>
              <a:t>2014/3/27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BD34B0A0-76A0-435D-8FA4-707782A7292C}"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3AD892B7-6B11-4865-960E-7F5E507AA91A}" type="datetimeFigureOut">
              <a:rPr kumimoji="1" lang="ja-JP" altLang="en-US" smtClean="0"/>
              <a:pPr/>
              <a:t>2014/3/27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D34B0A0-76A0-435D-8FA4-707782A7292C}"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3AD892B7-6B11-4865-960E-7F5E507AA91A}" type="datetimeFigureOut">
              <a:rPr kumimoji="1" lang="ja-JP" altLang="en-US" smtClean="0"/>
              <a:pPr/>
              <a:t>2014/3/27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D34B0A0-76A0-435D-8FA4-707782A7292C}"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D892B7-6B11-4865-960E-7F5E507AA91A}" type="datetimeFigureOut">
              <a:rPr kumimoji="1" lang="ja-JP" altLang="en-US" smtClean="0"/>
              <a:pPr/>
              <a:t>2014/3/27</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34B0A0-76A0-435D-8FA4-707782A7292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hart" Target="../charts/chart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chart" Target="../charts/chart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chart" Target="../charts/chart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chart" Target="../charts/chart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chart" Target="../charts/chart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chart" Target="../charts/chart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chart" Target="../charts/chart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chart" Target="../charts/chart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chart" Target="../charts/chart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chart" Target="../charts/chart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chart" Target="../charts/chart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chart" Target="../charts/chart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chart" Target="../charts/chart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chart" Target="../charts/chart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chart" Target="../charts/chart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chart" Target="../charts/chart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chart" Target="../charts/chart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chart" Target="../charts/chart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chart" Target="../charts/chart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chart" Target="../charts/chart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chart" Target="../charts/chart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chart" Target="../charts/chart5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chart" Target="../charts/chart5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chart" Target="../charts/chart5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chart" Target="../charts/chart5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chart" Target="../charts/chart5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chart" Target="../charts/chart5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chart" Target="../charts/chart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chart" Target="../charts/chart5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chart" Target="../charts/chart60.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テキスト ボックス 31"/>
          <p:cNvSpPr txBox="1"/>
          <p:nvPr/>
        </p:nvSpPr>
        <p:spPr>
          <a:xfrm>
            <a:off x="154295" y="205905"/>
            <a:ext cx="8956298" cy="523220"/>
          </a:xfrm>
          <a:prstGeom prst="rect">
            <a:avLst/>
          </a:prstGeom>
          <a:noFill/>
        </p:spPr>
        <p:txBody>
          <a:bodyPr wrap="none" rtlCol="0">
            <a:spAutoFit/>
          </a:bodyPr>
          <a:lstStyle/>
          <a:p>
            <a:r>
              <a:rPr kumimoji="1" lang="ja-JP" altLang="en-US" sz="2800" dirty="0" smtClean="0"/>
              <a:t>ソーシャルキャピタルの醸成と活用にかかる項目間の関連</a:t>
            </a:r>
            <a:endParaRPr kumimoji="1" lang="ja-JP" altLang="en-US" sz="2800" dirty="0"/>
          </a:p>
        </p:txBody>
      </p:sp>
      <p:sp>
        <p:nvSpPr>
          <p:cNvPr id="38" name="角丸四角形 37"/>
          <p:cNvSpPr/>
          <p:nvPr/>
        </p:nvSpPr>
        <p:spPr>
          <a:xfrm>
            <a:off x="73739" y="872698"/>
            <a:ext cx="1465025" cy="79208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2000"/>
          </a:p>
        </p:txBody>
      </p:sp>
      <p:sp>
        <p:nvSpPr>
          <p:cNvPr id="8" name="正方形/長方形 7"/>
          <p:cNvSpPr/>
          <p:nvPr/>
        </p:nvSpPr>
        <p:spPr>
          <a:xfrm>
            <a:off x="4346698" y="962982"/>
            <a:ext cx="2320801" cy="646331"/>
          </a:xfrm>
          <a:prstGeom prst="rect">
            <a:avLst/>
          </a:prstGeom>
          <a:solidFill>
            <a:srgbClr val="FFFF99"/>
          </a:solidFill>
          <a:ln w="9525">
            <a:solidFill>
              <a:schemeClr val="tx1"/>
            </a:solidFill>
          </a:ln>
        </p:spPr>
        <p:txBody>
          <a:bodyPr wrap="square">
            <a:spAutoFit/>
          </a:bodyPr>
          <a:lstStyle/>
          <a:p>
            <a:pPr algn="ctr"/>
            <a:r>
              <a:rPr lang="ja-JP" altLang="ja-JP" dirty="0" smtClean="0"/>
              <a:t>ソーシャルキャピタル</a:t>
            </a:r>
            <a:endParaRPr lang="en-US" altLang="ja-JP" dirty="0" smtClean="0"/>
          </a:p>
          <a:p>
            <a:pPr algn="ctr"/>
            <a:r>
              <a:rPr lang="ja-JP" altLang="en-US" dirty="0" smtClean="0"/>
              <a:t>の醸成</a:t>
            </a:r>
            <a:endParaRPr lang="ja-JP" altLang="en-US" dirty="0"/>
          </a:p>
        </p:txBody>
      </p:sp>
      <p:sp>
        <p:nvSpPr>
          <p:cNvPr id="10" name="正方形/長方形 9"/>
          <p:cNvSpPr/>
          <p:nvPr/>
        </p:nvSpPr>
        <p:spPr>
          <a:xfrm>
            <a:off x="2254439" y="991410"/>
            <a:ext cx="1572866" cy="584775"/>
          </a:xfrm>
          <a:prstGeom prst="rect">
            <a:avLst/>
          </a:prstGeom>
          <a:solidFill>
            <a:srgbClr val="FFFF99"/>
          </a:solidFill>
          <a:ln w="9525">
            <a:solidFill>
              <a:schemeClr val="tx1"/>
            </a:solidFill>
          </a:ln>
        </p:spPr>
        <p:txBody>
          <a:bodyPr wrap="none">
            <a:spAutoFit/>
          </a:bodyPr>
          <a:lstStyle/>
          <a:p>
            <a:pPr algn="ctr"/>
            <a:r>
              <a:rPr lang="ja-JP" altLang="en-US" sz="1600" dirty="0" smtClean="0"/>
              <a:t>住民組織と</a:t>
            </a:r>
            <a:r>
              <a:rPr lang="ja-JP" altLang="ja-JP" sz="1600" dirty="0" smtClean="0"/>
              <a:t>協働</a:t>
            </a:r>
            <a:endParaRPr lang="en-US" altLang="ja-JP" sz="1600" dirty="0" smtClean="0"/>
          </a:p>
          <a:p>
            <a:pPr algn="ctr"/>
            <a:r>
              <a:rPr lang="ja-JP" altLang="ja-JP" sz="1600" dirty="0" smtClean="0"/>
              <a:t>している</a:t>
            </a:r>
            <a:r>
              <a:rPr lang="ja-JP" altLang="en-US" sz="1600" dirty="0" smtClean="0"/>
              <a:t>分野</a:t>
            </a:r>
            <a:r>
              <a:rPr lang="ja-JP" altLang="ja-JP" sz="1600" dirty="0" smtClean="0"/>
              <a:t>数</a:t>
            </a:r>
            <a:endParaRPr lang="ja-JP" altLang="en-US" sz="1600" dirty="0"/>
          </a:p>
        </p:txBody>
      </p:sp>
      <p:sp>
        <p:nvSpPr>
          <p:cNvPr id="12" name="正方形/長方形 11"/>
          <p:cNvSpPr/>
          <p:nvPr/>
        </p:nvSpPr>
        <p:spPr>
          <a:xfrm>
            <a:off x="7175428" y="991410"/>
            <a:ext cx="1210589" cy="584775"/>
          </a:xfrm>
          <a:prstGeom prst="rect">
            <a:avLst/>
          </a:prstGeom>
          <a:solidFill>
            <a:srgbClr val="FFFF99"/>
          </a:solidFill>
          <a:ln w="9525">
            <a:solidFill>
              <a:schemeClr val="tx1"/>
            </a:solidFill>
          </a:ln>
        </p:spPr>
        <p:txBody>
          <a:bodyPr wrap="none">
            <a:spAutoFit/>
          </a:bodyPr>
          <a:lstStyle/>
          <a:p>
            <a:pPr algn="ctr"/>
            <a:r>
              <a:rPr lang="ja-JP" altLang="ja-JP" sz="1600" dirty="0" smtClean="0"/>
              <a:t>推進員</a:t>
            </a:r>
            <a:r>
              <a:rPr lang="ja-JP" altLang="en-US" sz="1600" dirty="0" smtClean="0"/>
              <a:t>等</a:t>
            </a:r>
            <a:r>
              <a:rPr lang="ja-JP" altLang="ja-JP" sz="1600" dirty="0" smtClean="0"/>
              <a:t>の</a:t>
            </a:r>
            <a:endParaRPr lang="en-US" altLang="ja-JP" sz="1600" dirty="0" smtClean="0"/>
          </a:p>
          <a:p>
            <a:pPr algn="ctr"/>
            <a:r>
              <a:rPr lang="ja-JP" altLang="en-US" sz="1600" dirty="0"/>
              <a:t>活動の</a:t>
            </a:r>
            <a:r>
              <a:rPr lang="ja-JP" altLang="ja-JP" sz="1600" dirty="0" smtClean="0"/>
              <a:t>評価</a:t>
            </a:r>
            <a:endParaRPr lang="ja-JP" altLang="en-US" sz="1600" dirty="0"/>
          </a:p>
        </p:txBody>
      </p:sp>
      <p:sp>
        <p:nvSpPr>
          <p:cNvPr id="31" name="正方形/長方形 30"/>
          <p:cNvSpPr/>
          <p:nvPr/>
        </p:nvSpPr>
        <p:spPr>
          <a:xfrm>
            <a:off x="81207" y="941498"/>
            <a:ext cx="1642817" cy="646331"/>
          </a:xfrm>
          <a:prstGeom prst="rect">
            <a:avLst/>
          </a:prstGeom>
        </p:spPr>
        <p:txBody>
          <a:bodyPr wrap="square">
            <a:spAutoFit/>
          </a:bodyPr>
          <a:lstStyle/>
          <a:p>
            <a:r>
              <a:rPr lang="ja-JP" altLang="en-US" dirty="0" smtClean="0"/>
              <a:t>住民組織との協働の評価</a:t>
            </a:r>
            <a:endParaRPr lang="en-US" altLang="ja-JP" dirty="0" smtClean="0"/>
          </a:p>
        </p:txBody>
      </p:sp>
      <p:sp>
        <p:nvSpPr>
          <p:cNvPr id="41" name="角丸四角形 40"/>
          <p:cNvSpPr/>
          <p:nvPr/>
        </p:nvSpPr>
        <p:spPr>
          <a:xfrm>
            <a:off x="73739" y="5456480"/>
            <a:ext cx="1465025" cy="79208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2000"/>
          </a:p>
        </p:txBody>
      </p:sp>
      <p:sp>
        <p:nvSpPr>
          <p:cNvPr id="17" name="正方形/長方形 16"/>
          <p:cNvSpPr/>
          <p:nvPr/>
        </p:nvSpPr>
        <p:spPr>
          <a:xfrm>
            <a:off x="252421" y="5552836"/>
            <a:ext cx="1128704" cy="646331"/>
          </a:xfrm>
          <a:prstGeom prst="rect">
            <a:avLst/>
          </a:prstGeom>
        </p:spPr>
        <p:txBody>
          <a:bodyPr wrap="square">
            <a:spAutoFit/>
          </a:bodyPr>
          <a:lstStyle/>
          <a:p>
            <a:r>
              <a:rPr lang="ja-JP" altLang="ja-JP" dirty="0" smtClean="0"/>
              <a:t>保健所</a:t>
            </a:r>
            <a:r>
              <a:rPr lang="ja-JP" altLang="en-US" dirty="0" smtClean="0"/>
              <a:t>に</a:t>
            </a:r>
            <a:endParaRPr lang="en-US" altLang="ja-JP" dirty="0" smtClean="0"/>
          </a:p>
          <a:p>
            <a:r>
              <a:rPr lang="ja-JP" altLang="en-US" dirty="0" smtClean="0"/>
              <a:t>よる</a:t>
            </a:r>
            <a:r>
              <a:rPr lang="ja-JP" altLang="ja-JP" dirty="0" smtClean="0"/>
              <a:t>支援</a:t>
            </a:r>
            <a:endParaRPr lang="ja-JP" altLang="en-US" dirty="0"/>
          </a:p>
        </p:txBody>
      </p:sp>
      <p:sp>
        <p:nvSpPr>
          <p:cNvPr id="27" name="正方形/長方形 26"/>
          <p:cNvSpPr/>
          <p:nvPr/>
        </p:nvSpPr>
        <p:spPr>
          <a:xfrm>
            <a:off x="1616449" y="5413592"/>
            <a:ext cx="1307726" cy="830997"/>
          </a:xfrm>
          <a:prstGeom prst="rect">
            <a:avLst/>
          </a:prstGeom>
          <a:solidFill>
            <a:srgbClr val="FFFF99"/>
          </a:solidFill>
          <a:ln w="9525">
            <a:solidFill>
              <a:schemeClr val="tx1"/>
            </a:solidFill>
          </a:ln>
        </p:spPr>
        <p:txBody>
          <a:bodyPr wrap="square">
            <a:spAutoFit/>
          </a:bodyPr>
          <a:lstStyle/>
          <a:p>
            <a:pPr algn="ctr"/>
            <a:r>
              <a:rPr lang="ja-JP" altLang="en-US" sz="1600" dirty="0" smtClean="0"/>
              <a:t>首長や部局長等</a:t>
            </a:r>
            <a:r>
              <a:rPr lang="ja-JP" altLang="en-US" sz="1600" dirty="0"/>
              <a:t>へ</a:t>
            </a:r>
            <a:r>
              <a:rPr lang="ja-JP" altLang="en-US" sz="1600" dirty="0" smtClean="0"/>
              <a:t>の働きかけ</a:t>
            </a:r>
            <a:endParaRPr lang="ja-JP" altLang="en-US" sz="1600" dirty="0"/>
          </a:p>
        </p:txBody>
      </p:sp>
      <p:sp>
        <p:nvSpPr>
          <p:cNvPr id="33" name="正方形/長方形 32"/>
          <p:cNvSpPr/>
          <p:nvPr/>
        </p:nvSpPr>
        <p:spPr>
          <a:xfrm>
            <a:off x="3002860" y="5413592"/>
            <a:ext cx="1407184" cy="830997"/>
          </a:xfrm>
          <a:prstGeom prst="rect">
            <a:avLst/>
          </a:prstGeom>
          <a:solidFill>
            <a:srgbClr val="FFFF99"/>
          </a:solidFill>
          <a:ln w="9525">
            <a:solidFill>
              <a:schemeClr val="tx1"/>
            </a:solidFill>
          </a:ln>
        </p:spPr>
        <p:txBody>
          <a:bodyPr wrap="square">
            <a:spAutoFit/>
          </a:bodyPr>
          <a:lstStyle/>
          <a:p>
            <a:pPr algn="ctr"/>
            <a:r>
              <a:rPr lang="ja-JP" altLang="en-US" sz="1600" dirty="0" smtClean="0"/>
              <a:t>住民組織担当職員対象の研修会の開催</a:t>
            </a:r>
            <a:endParaRPr lang="ja-JP" altLang="en-US" sz="1600" dirty="0"/>
          </a:p>
        </p:txBody>
      </p:sp>
      <p:sp>
        <p:nvSpPr>
          <p:cNvPr id="34" name="正方形/長方形 33"/>
          <p:cNvSpPr/>
          <p:nvPr/>
        </p:nvSpPr>
        <p:spPr>
          <a:xfrm>
            <a:off x="6022061" y="5413592"/>
            <a:ext cx="1493354" cy="830997"/>
          </a:xfrm>
          <a:prstGeom prst="rect">
            <a:avLst/>
          </a:prstGeom>
          <a:solidFill>
            <a:srgbClr val="FFFF99"/>
          </a:solidFill>
          <a:ln w="9525">
            <a:solidFill>
              <a:schemeClr val="tx1"/>
            </a:solidFill>
          </a:ln>
        </p:spPr>
        <p:txBody>
          <a:bodyPr wrap="square">
            <a:spAutoFit/>
          </a:bodyPr>
          <a:lstStyle/>
          <a:p>
            <a:pPr algn="ctr"/>
            <a:r>
              <a:rPr lang="ja-JP" altLang="en-US" sz="1600" dirty="0" smtClean="0"/>
              <a:t>住民組織等の構成員に学習機会を提供</a:t>
            </a:r>
            <a:endParaRPr lang="ja-JP" altLang="en-US" sz="1600" dirty="0"/>
          </a:p>
        </p:txBody>
      </p:sp>
      <p:sp>
        <p:nvSpPr>
          <p:cNvPr id="35" name="正方形/長方形 34"/>
          <p:cNvSpPr/>
          <p:nvPr/>
        </p:nvSpPr>
        <p:spPr>
          <a:xfrm>
            <a:off x="4488728" y="5413592"/>
            <a:ext cx="1454649" cy="830997"/>
          </a:xfrm>
          <a:prstGeom prst="rect">
            <a:avLst/>
          </a:prstGeom>
          <a:solidFill>
            <a:srgbClr val="FFFF99"/>
          </a:solidFill>
          <a:ln w="9525">
            <a:solidFill>
              <a:schemeClr val="tx1"/>
            </a:solidFill>
          </a:ln>
        </p:spPr>
        <p:txBody>
          <a:bodyPr wrap="square">
            <a:spAutoFit/>
          </a:bodyPr>
          <a:lstStyle/>
          <a:p>
            <a:pPr algn="ctr"/>
            <a:r>
              <a:rPr lang="ja-JP" altLang="en-US" sz="1600" dirty="0" smtClean="0"/>
              <a:t>住民組織担当職員への技術的な助言</a:t>
            </a:r>
            <a:endParaRPr lang="ja-JP" altLang="en-US" sz="1600" dirty="0"/>
          </a:p>
        </p:txBody>
      </p:sp>
      <p:cxnSp>
        <p:nvCxnSpPr>
          <p:cNvPr id="247" name="直線矢印コネクタ 246"/>
          <p:cNvCxnSpPr>
            <a:stCxn id="27" idx="0"/>
            <a:endCxn id="23" idx="2"/>
          </p:cNvCxnSpPr>
          <p:nvPr/>
        </p:nvCxnSpPr>
        <p:spPr>
          <a:xfrm flipV="1">
            <a:off x="2270312" y="4728546"/>
            <a:ext cx="6169295" cy="685046"/>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53" name="直線矢印コネクタ 252"/>
          <p:cNvCxnSpPr>
            <a:stCxn id="27" idx="0"/>
            <a:endCxn id="21" idx="2"/>
          </p:cNvCxnSpPr>
          <p:nvPr/>
        </p:nvCxnSpPr>
        <p:spPr>
          <a:xfrm flipH="1" flipV="1">
            <a:off x="2227795" y="4728546"/>
            <a:ext cx="42517" cy="685046"/>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56" name="直線矢印コネクタ 255"/>
          <p:cNvCxnSpPr>
            <a:stCxn id="27" idx="0"/>
            <a:endCxn id="19" idx="2"/>
          </p:cNvCxnSpPr>
          <p:nvPr/>
        </p:nvCxnSpPr>
        <p:spPr>
          <a:xfrm flipV="1">
            <a:off x="2270312" y="4728546"/>
            <a:ext cx="3456764" cy="685046"/>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74" name="直線矢印コネクタ 273"/>
          <p:cNvCxnSpPr>
            <a:stCxn id="33" idx="0"/>
            <a:endCxn id="19" idx="2"/>
          </p:cNvCxnSpPr>
          <p:nvPr/>
        </p:nvCxnSpPr>
        <p:spPr>
          <a:xfrm flipV="1">
            <a:off x="3706452" y="4728546"/>
            <a:ext cx="2020624" cy="685046"/>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80" name="直線矢印コネクタ 279"/>
          <p:cNvCxnSpPr>
            <a:stCxn id="35" idx="0"/>
            <a:endCxn id="23" idx="2"/>
          </p:cNvCxnSpPr>
          <p:nvPr/>
        </p:nvCxnSpPr>
        <p:spPr>
          <a:xfrm flipV="1">
            <a:off x="5216053" y="4728546"/>
            <a:ext cx="3223554" cy="685046"/>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83" name="直線矢印コネクタ 282"/>
          <p:cNvCxnSpPr>
            <a:stCxn id="35" idx="0"/>
            <a:endCxn id="21" idx="2"/>
          </p:cNvCxnSpPr>
          <p:nvPr/>
        </p:nvCxnSpPr>
        <p:spPr>
          <a:xfrm flipH="1" flipV="1">
            <a:off x="2227795" y="4728546"/>
            <a:ext cx="2988258" cy="685046"/>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86" name="直線矢印コネクタ 285"/>
          <p:cNvCxnSpPr>
            <a:stCxn id="34" idx="0"/>
            <a:endCxn id="18" idx="2"/>
          </p:cNvCxnSpPr>
          <p:nvPr/>
        </p:nvCxnSpPr>
        <p:spPr>
          <a:xfrm flipH="1" flipV="1">
            <a:off x="4548820" y="4728546"/>
            <a:ext cx="2219918" cy="685046"/>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99" name="直線矢印コネクタ 298"/>
          <p:cNvCxnSpPr>
            <a:stCxn id="34" idx="0"/>
            <a:endCxn id="20" idx="2"/>
          </p:cNvCxnSpPr>
          <p:nvPr/>
        </p:nvCxnSpPr>
        <p:spPr>
          <a:xfrm flipV="1">
            <a:off x="6768738" y="4728546"/>
            <a:ext cx="357237" cy="685046"/>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05" name="直線矢印コネクタ 304"/>
          <p:cNvCxnSpPr>
            <a:stCxn id="34" idx="0"/>
            <a:endCxn id="23" idx="2"/>
          </p:cNvCxnSpPr>
          <p:nvPr/>
        </p:nvCxnSpPr>
        <p:spPr>
          <a:xfrm flipV="1">
            <a:off x="6768738" y="4728546"/>
            <a:ext cx="1670869" cy="685046"/>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6" name="直線矢印コネクタ 85"/>
          <p:cNvCxnSpPr>
            <a:stCxn id="10" idx="3"/>
            <a:endCxn id="8" idx="1"/>
          </p:cNvCxnSpPr>
          <p:nvPr/>
        </p:nvCxnSpPr>
        <p:spPr>
          <a:xfrm>
            <a:off x="3827305" y="1283798"/>
            <a:ext cx="519393" cy="2350"/>
          </a:xfrm>
          <a:prstGeom prst="straightConnector1">
            <a:avLst/>
          </a:pr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7" name="直線矢印コネクタ 86"/>
          <p:cNvCxnSpPr>
            <a:stCxn id="12" idx="1"/>
            <a:endCxn id="8" idx="3"/>
          </p:cNvCxnSpPr>
          <p:nvPr/>
        </p:nvCxnSpPr>
        <p:spPr>
          <a:xfrm flipH="1">
            <a:off x="6667499" y="1283798"/>
            <a:ext cx="507929" cy="2350"/>
          </a:xfrm>
          <a:prstGeom prst="straightConnector1">
            <a:avLst/>
          </a:pr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2" name="グループ化 1"/>
          <p:cNvGrpSpPr/>
          <p:nvPr/>
        </p:nvGrpSpPr>
        <p:grpSpPr>
          <a:xfrm>
            <a:off x="73739" y="1589833"/>
            <a:ext cx="8994975" cy="1554182"/>
            <a:chOff x="73739" y="1637119"/>
            <a:chExt cx="8994975" cy="1554182"/>
          </a:xfrm>
        </p:grpSpPr>
        <p:sp>
          <p:nvSpPr>
            <p:cNvPr id="39" name="角丸四角形 38"/>
            <p:cNvSpPr/>
            <p:nvPr/>
          </p:nvSpPr>
          <p:spPr>
            <a:xfrm>
              <a:off x="73739" y="2399213"/>
              <a:ext cx="1465025" cy="79208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2000"/>
            </a:p>
          </p:txBody>
        </p:sp>
        <p:sp>
          <p:nvSpPr>
            <p:cNvPr id="13" name="正方形/長方形 12"/>
            <p:cNvSpPr/>
            <p:nvPr/>
          </p:nvSpPr>
          <p:spPr>
            <a:xfrm>
              <a:off x="79028" y="2480817"/>
              <a:ext cx="1642817" cy="646331"/>
            </a:xfrm>
            <a:prstGeom prst="rect">
              <a:avLst/>
            </a:prstGeom>
          </p:spPr>
          <p:txBody>
            <a:bodyPr wrap="square">
              <a:spAutoFit/>
            </a:bodyPr>
            <a:lstStyle/>
            <a:p>
              <a:r>
                <a:rPr lang="ja-JP" altLang="en-US" dirty="0" smtClean="0"/>
                <a:t>住民組織との</a:t>
              </a:r>
              <a:endParaRPr lang="en-US" altLang="ja-JP" dirty="0" smtClean="0"/>
            </a:p>
            <a:p>
              <a:r>
                <a:rPr lang="ja-JP" altLang="ja-JP" dirty="0" smtClean="0"/>
                <a:t>協働プロセス</a:t>
              </a:r>
              <a:r>
                <a:rPr lang="en-US" altLang="ja-JP" dirty="0" smtClean="0"/>
                <a:t> </a:t>
              </a:r>
              <a:endParaRPr lang="ja-JP" altLang="en-US" dirty="0"/>
            </a:p>
          </p:txBody>
        </p:sp>
        <p:sp>
          <p:nvSpPr>
            <p:cNvPr id="14" name="正方形/長方形 13"/>
            <p:cNvSpPr/>
            <p:nvPr/>
          </p:nvSpPr>
          <p:spPr>
            <a:xfrm>
              <a:off x="1626448" y="2487057"/>
              <a:ext cx="1005404" cy="584775"/>
            </a:xfrm>
            <a:prstGeom prst="rect">
              <a:avLst/>
            </a:prstGeom>
            <a:solidFill>
              <a:srgbClr val="FFFF99"/>
            </a:solidFill>
            <a:ln w="9525">
              <a:solidFill>
                <a:schemeClr val="tx1"/>
              </a:solidFill>
            </a:ln>
          </p:spPr>
          <p:txBody>
            <a:bodyPr wrap="none">
              <a:spAutoFit/>
            </a:bodyPr>
            <a:lstStyle/>
            <a:p>
              <a:pPr algn="ctr"/>
              <a:r>
                <a:rPr lang="ja-JP" altLang="ja-JP" sz="1600" dirty="0" smtClean="0"/>
                <a:t>健康課題</a:t>
              </a:r>
              <a:endParaRPr lang="en-US" altLang="ja-JP" sz="1600" dirty="0" smtClean="0"/>
            </a:p>
            <a:p>
              <a:pPr algn="ctr"/>
              <a:r>
                <a:rPr lang="ja-JP" altLang="ja-JP" sz="1600" dirty="0" smtClean="0"/>
                <a:t>の共有</a:t>
              </a:r>
              <a:endParaRPr lang="ja-JP" altLang="en-US" sz="1600" dirty="0"/>
            </a:p>
          </p:txBody>
        </p:sp>
        <p:sp>
          <p:nvSpPr>
            <p:cNvPr id="15" name="正方形/長方形 14"/>
            <p:cNvSpPr/>
            <p:nvPr/>
          </p:nvSpPr>
          <p:spPr>
            <a:xfrm>
              <a:off x="3780185" y="2487057"/>
              <a:ext cx="1005404" cy="584775"/>
            </a:xfrm>
            <a:prstGeom prst="rect">
              <a:avLst/>
            </a:prstGeom>
            <a:solidFill>
              <a:srgbClr val="FFFF99"/>
            </a:solidFill>
            <a:ln w="9525">
              <a:solidFill>
                <a:schemeClr val="tx1"/>
              </a:solidFill>
            </a:ln>
          </p:spPr>
          <p:txBody>
            <a:bodyPr wrap="none">
              <a:spAutoFit/>
            </a:bodyPr>
            <a:lstStyle/>
            <a:p>
              <a:pPr algn="ctr"/>
              <a:r>
                <a:rPr lang="ja-JP" altLang="ja-JP" sz="1600" dirty="0" smtClean="0"/>
                <a:t>活動成果</a:t>
              </a:r>
              <a:endParaRPr lang="en-US" altLang="ja-JP" sz="1600" dirty="0" smtClean="0"/>
            </a:p>
            <a:p>
              <a:pPr algn="ctr"/>
              <a:r>
                <a:rPr lang="ja-JP" altLang="ja-JP" sz="1600" dirty="0" smtClean="0"/>
                <a:t>の確認</a:t>
              </a:r>
              <a:endParaRPr lang="ja-JP" altLang="en-US" sz="1600" dirty="0"/>
            </a:p>
          </p:txBody>
        </p:sp>
        <p:sp>
          <p:nvSpPr>
            <p:cNvPr id="16" name="正方形/長方形 15"/>
            <p:cNvSpPr/>
            <p:nvPr/>
          </p:nvSpPr>
          <p:spPr>
            <a:xfrm>
              <a:off x="4857763" y="2487057"/>
              <a:ext cx="1415772" cy="584775"/>
            </a:xfrm>
            <a:prstGeom prst="rect">
              <a:avLst/>
            </a:prstGeom>
            <a:solidFill>
              <a:srgbClr val="FFFF99"/>
            </a:solidFill>
            <a:ln w="9525">
              <a:solidFill>
                <a:schemeClr val="tx1"/>
              </a:solidFill>
            </a:ln>
          </p:spPr>
          <p:txBody>
            <a:bodyPr wrap="none">
              <a:spAutoFit/>
            </a:bodyPr>
            <a:lstStyle/>
            <a:p>
              <a:pPr algn="ctr"/>
              <a:r>
                <a:rPr lang="ja-JP" altLang="ja-JP" sz="1600" dirty="0" smtClean="0"/>
                <a:t>保健</a:t>
              </a:r>
              <a:r>
                <a:rPr lang="ja-JP" altLang="en-US" sz="1600" dirty="0" smtClean="0"/>
                <a:t>福祉</a:t>
              </a:r>
              <a:r>
                <a:rPr lang="ja-JP" altLang="ja-JP" sz="1600" dirty="0" smtClean="0"/>
                <a:t>計画</a:t>
              </a:r>
              <a:endParaRPr lang="en-US" altLang="ja-JP" sz="1600" dirty="0" smtClean="0"/>
            </a:p>
            <a:p>
              <a:pPr algn="ctr"/>
              <a:r>
                <a:rPr lang="ja-JP" altLang="en-US" sz="1600" dirty="0" smtClean="0"/>
                <a:t>推進への</a:t>
              </a:r>
              <a:r>
                <a:rPr lang="ja-JP" altLang="ja-JP" sz="1600" dirty="0" smtClean="0"/>
                <a:t>参画</a:t>
              </a:r>
              <a:endParaRPr lang="ja-JP" altLang="en-US" sz="1600" dirty="0"/>
            </a:p>
          </p:txBody>
        </p:sp>
        <p:sp>
          <p:nvSpPr>
            <p:cNvPr id="25" name="正方形/長方形 24"/>
            <p:cNvSpPr/>
            <p:nvPr/>
          </p:nvSpPr>
          <p:spPr>
            <a:xfrm>
              <a:off x="7562850" y="2487057"/>
              <a:ext cx="1505864" cy="584775"/>
            </a:xfrm>
            <a:prstGeom prst="rect">
              <a:avLst/>
            </a:prstGeom>
            <a:solidFill>
              <a:srgbClr val="FFFF99"/>
            </a:solidFill>
            <a:ln w="9525">
              <a:solidFill>
                <a:schemeClr val="tx1"/>
              </a:solidFill>
            </a:ln>
          </p:spPr>
          <p:txBody>
            <a:bodyPr wrap="square">
              <a:spAutoFit/>
            </a:bodyPr>
            <a:lstStyle/>
            <a:p>
              <a:pPr algn="ctr"/>
              <a:r>
                <a:rPr lang="ja-JP" altLang="ja-JP" sz="1600" dirty="0" smtClean="0"/>
                <a:t>健康づくり推進協議会の機能</a:t>
              </a:r>
              <a:endParaRPr lang="ja-JP" altLang="en-US" sz="1600" dirty="0"/>
            </a:p>
          </p:txBody>
        </p:sp>
        <p:sp>
          <p:nvSpPr>
            <p:cNvPr id="26" name="正方形/長方形 25"/>
            <p:cNvSpPr/>
            <p:nvPr/>
          </p:nvSpPr>
          <p:spPr>
            <a:xfrm>
              <a:off x="6345709" y="2487057"/>
              <a:ext cx="1144967" cy="584775"/>
            </a:xfrm>
            <a:prstGeom prst="rect">
              <a:avLst/>
            </a:prstGeom>
            <a:solidFill>
              <a:srgbClr val="FFFF99"/>
            </a:solidFill>
            <a:ln w="9525">
              <a:solidFill>
                <a:schemeClr val="tx1"/>
              </a:solidFill>
            </a:ln>
          </p:spPr>
          <p:txBody>
            <a:bodyPr wrap="square">
              <a:spAutoFit/>
            </a:bodyPr>
            <a:lstStyle/>
            <a:p>
              <a:pPr algn="ctr"/>
              <a:r>
                <a:rPr lang="ja-JP" altLang="ja-JP" sz="1600" dirty="0" smtClean="0"/>
                <a:t>住民組織</a:t>
              </a:r>
              <a:endParaRPr lang="en-US" altLang="ja-JP" sz="1600" dirty="0" smtClean="0"/>
            </a:p>
            <a:p>
              <a:pPr algn="ctr"/>
              <a:r>
                <a:rPr lang="ja-JP" altLang="ja-JP" sz="1600" dirty="0" smtClean="0"/>
                <a:t>間の連携</a:t>
              </a:r>
              <a:endParaRPr lang="ja-JP" altLang="en-US" sz="1600" dirty="0"/>
            </a:p>
          </p:txBody>
        </p:sp>
        <p:cxnSp>
          <p:nvCxnSpPr>
            <p:cNvPr id="56" name="直線矢印コネクタ 55"/>
            <p:cNvCxnSpPr>
              <a:stCxn id="16" idx="0"/>
              <a:endCxn id="10" idx="2"/>
            </p:cNvCxnSpPr>
            <p:nvPr/>
          </p:nvCxnSpPr>
          <p:spPr>
            <a:xfrm flipH="1" flipV="1">
              <a:off x="3040872" y="1637119"/>
              <a:ext cx="2524777" cy="849938"/>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9" name="直線矢印コネクタ 58"/>
            <p:cNvCxnSpPr>
              <a:stCxn id="25" idx="0"/>
              <a:endCxn id="10" idx="2"/>
            </p:cNvCxnSpPr>
            <p:nvPr/>
          </p:nvCxnSpPr>
          <p:spPr>
            <a:xfrm flipH="1" flipV="1">
              <a:off x="3040872" y="1637119"/>
              <a:ext cx="5274910" cy="849938"/>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4" name="直線矢印コネクタ 83"/>
            <p:cNvCxnSpPr>
              <a:stCxn id="14" idx="0"/>
              <a:endCxn id="10" idx="2"/>
            </p:cNvCxnSpPr>
            <p:nvPr/>
          </p:nvCxnSpPr>
          <p:spPr>
            <a:xfrm flipV="1">
              <a:off x="2129150" y="1637119"/>
              <a:ext cx="911722" cy="849938"/>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7" name="直線矢印コネクタ 136"/>
            <p:cNvCxnSpPr>
              <a:stCxn id="14" idx="0"/>
              <a:endCxn id="8" idx="2"/>
            </p:cNvCxnSpPr>
            <p:nvPr/>
          </p:nvCxnSpPr>
          <p:spPr>
            <a:xfrm flipV="1">
              <a:off x="2129150" y="1670247"/>
              <a:ext cx="3377949" cy="81681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46" name="直線矢印コネクタ 145"/>
            <p:cNvCxnSpPr>
              <a:stCxn id="15" idx="0"/>
              <a:endCxn id="8" idx="2"/>
            </p:cNvCxnSpPr>
            <p:nvPr/>
          </p:nvCxnSpPr>
          <p:spPr>
            <a:xfrm flipV="1">
              <a:off x="4282887" y="1670247"/>
              <a:ext cx="1224212" cy="81681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49" name="直線矢印コネクタ 148"/>
            <p:cNvCxnSpPr>
              <a:stCxn id="15" idx="0"/>
              <a:endCxn id="10" idx="2"/>
            </p:cNvCxnSpPr>
            <p:nvPr/>
          </p:nvCxnSpPr>
          <p:spPr>
            <a:xfrm flipH="1" flipV="1">
              <a:off x="3040872" y="1637119"/>
              <a:ext cx="1242015" cy="849938"/>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52" name="直線矢印コネクタ 151"/>
            <p:cNvCxnSpPr>
              <a:stCxn id="16" idx="0"/>
              <a:endCxn id="12" idx="2"/>
            </p:cNvCxnSpPr>
            <p:nvPr/>
          </p:nvCxnSpPr>
          <p:spPr>
            <a:xfrm flipV="1">
              <a:off x="5565649" y="1637119"/>
              <a:ext cx="2215074" cy="849938"/>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55" name="直線矢印コネクタ 154"/>
            <p:cNvCxnSpPr>
              <a:stCxn id="16" idx="0"/>
              <a:endCxn id="8" idx="2"/>
            </p:cNvCxnSpPr>
            <p:nvPr/>
          </p:nvCxnSpPr>
          <p:spPr>
            <a:xfrm flipH="1" flipV="1">
              <a:off x="5507099" y="1670247"/>
              <a:ext cx="58550" cy="81681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58" name="直線矢印コネクタ 157"/>
            <p:cNvCxnSpPr>
              <a:stCxn id="26" idx="0"/>
              <a:endCxn id="8" idx="2"/>
            </p:cNvCxnSpPr>
            <p:nvPr/>
          </p:nvCxnSpPr>
          <p:spPr>
            <a:xfrm flipH="1" flipV="1">
              <a:off x="5507099" y="1670247"/>
              <a:ext cx="1411094" cy="81681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61" name="直線矢印コネクタ 160"/>
            <p:cNvCxnSpPr>
              <a:stCxn id="26" idx="0"/>
              <a:endCxn id="12" idx="2"/>
            </p:cNvCxnSpPr>
            <p:nvPr/>
          </p:nvCxnSpPr>
          <p:spPr>
            <a:xfrm flipV="1">
              <a:off x="6918193" y="1637119"/>
              <a:ext cx="862530" cy="849938"/>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64" name="直線矢印コネクタ 163"/>
            <p:cNvCxnSpPr>
              <a:stCxn id="25" idx="0"/>
              <a:endCxn id="12" idx="2"/>
            </p:cNvCxnSpPr>
            <p:nvPr/>
          </p:nvCxnSpPr>
          <p:spPr>
            <a:xfrm flipH="1" flipV="1">
              <a:off x="7780723" y="1637119"/>
              <a:ext cx="535059" cy="849938"/>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0" name="正方形/長方形 99"/>
            <p:cNvSpPr/>
            <p:nvPr/>
          </p:nvSpPr>
          <p:spPr>
            <a:xfrm>
              <a:off x="2704026" y="2487057"/>
              <a:ext cx="1003985" cy="584775"/>
            </a:xfrm>
            <a:prstGeom prst="rect">
              <a:avLst/>
            </a:prstGeom>
            <a:solidFill>
              <a:srgbClr val="FFFF99"/>
            </a:solidFill>
            <a:ln w="9525">
              <a:solidFill>
                <a:schemeClr val="tx1"/>
              </a:solidFill>
            </a:ln>
          </p:spPr>
          <p:txBody>
            <a:bodyPr wrap="square">
              <a:spAutoFit/>
            </a:bodyPr>
            <a:lstStyle/>
            <a:p>
              <a:pPr algn="ctr"/>
              <a:r>
                <a:rPr lang="ja-JP" altLang="en-US" sz="1600" dirty="0" smtClean="0"/>
                <a:t>活動目的等の共有</a:t>
              </a:r>
              <a:endParaRPr lang="ja-JP" altLang="en-US" sz="1600" dirty="0"/>
            </a:p>
          </p:txBody>
        </p:sp>
        <p:cxnSp>
          <p:nvCxnSpPr>
            <p:cNvPr id="93" name="直線矢印コネクタ 92"/>
            <p:cNvCxnSpPr>
              <a:stCxn id="100" idx="0"/>
              <a:endCxn id="10" idx="2"/>
            </p:cNvCxnSpPr>
            <p:nvPr/>
          </p:nvCxnSpPr>
          <p:spPr>
            <a:xfrm flipH="1" flipV="1">
              <a:off x="3040872" y="1637119"/>
              <a:ext cx="165147" cy="849938"/>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40" name="角丸四角形 39"/>
          <p:cNvSpPr/>
          <p:nvPr/>
        </p:nvSpPr>
        <p:spPr>
          <a:xfrm>
            <a:off x="73739" y="3923001"/>
            <a:ext cx="1465025" cy="79208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2000"/>
          </a:p>
        </p:txBody>
      </p:sp>
      <p:sp>
        <p:nvSpPr>
          <p:cNvPr id="18" name="正方形/長方形 17"/>
          <p:cNvSpPr/>
          <p:nvPr/>
        </p:nvSpPr>
        <p:spPr>
          <a:xfrm>
            <a:off x="4123202" y="3897549"/>
            <a:ext cx="851236" cy="830997"/>
          </a:xfrm>
          <a:prstGeom prst="rect">
            <a:avLst/>
          </a:prstGeom>
          <a:solidFill>
            <a:srgbClr val="FFFF99"/>
          </a:solidFill>
          <a:ln w="9525">
            <a:solidFill>
              <a:schemeClr val="tx1"/>
            </a:solidFill>
          </a:ln>
        </p:spPr>
        <p:txBody>
          <a:bodyPr wrap="square">
            <a:spAutoFit/>
          </a:bodyPr>
          <a:lstStyle/>
          <a:p>
            <a:pPr algn="ctr">
              <a:lnSpc>
                <a:spcPct val="150000"/>
              </a:lnSpc>
            </a:pPr>
            <a:r>
              <a:rPr lang="ja-JP" altLang="en-US" sz="1600" dirty="0"/>
              <a:t>指針等</a:t>
            </a:r>
            <a:r>
              <a:rPr lang="ja-JP" altLang="ja-JP" sz="1600" dirty="0"/>
              <a:t>の</a:t>
            </a:r>
            <a:r>
              <a:rPr lang="ja-JP" altLang="ja-JP" sz="1600" dirty="0" smtClean="0"/>
              <a:t>有無</a:t>
            </a:r>
            <a:endParaRPr lang="ja-JP" altLang="en-US" sz="1600" dirty="0"/>
          </a:p>
        </p:txBody>
      </p:sp>
      <p:sp>
        <p:nvSpPr>
          <p:cNvPr id="19" name="正方形/長方形 18"/>
          <p:cNvSpPr/>
          <p:nvPr/>
        </p:nvSpPr>
        <p:spPr>
          <a:xfrm>
            <a:off x="5012700" y="3897549"/>
            <a:ext cx="1428751" cy="830997"/>
          </a:xfrm>
          <a:prstGeom prst="rect">
            <a:avLst/>
          </a:prstGeom>
          <a:solidFill>
            <a:srgbClr val="FFFF99"/>
          </a:solidFill>
          <a:ln w="9525">
            <a:solidFill>
              <a:schemeClr val="tx1"/>
            </a:solidFill>
          </a:ln>
        </p:spPr>
        <p:txBody>
          <a:bodyPr wrap="square">
            <a:spAutoFit/>
          </a:bodyPr>
          <a:lstStyle/>
          <a:p>
            <a:pPr algn="ctr"/>
            <a:r>
              <a:rPr lang="ja-JP" altLang="en-US" sz="1600" dirty="0" smtClean="0"/>
              <a:t>住民組織との協働に関する</a:t>
            </a:r>
            <a:r>
              <a:rPr lang="ja-JP" altLang="ja-JP" sz="1600" dirty="0" smtClean="0"/>
              <a:t>研修の有無</a:t>
            </a:r>
            <a:endParaRPr lang="ja-JP" altLang="en-US" sz="1600" dirty="0"/>
          </a:p>
        </p:txBody>
      </p:sp>
      <p:sp>
        <p:nvSpPr>
          <p:cNvPr id="20" name="正方形/長方形 19"/>
          <p:cNvSpPr/>
          <p:nvPr/>
        </p:nvSpPr>
        <p:spPr>
          <a:xfrm>
            <a:off x="6479713" y="3897549"/>
            <a:ext cx="1292523" cy="830997"/>
          </a:xfrm>
          <a:prstGeom prst="rect">
            <a:avLst/>
          </a:prstGeom>
          <a:solidFill>
            <a:srgbClr val="FFFF99"/>
          </a:solidFill>
          <a:ln w="9525">
            <a:solidFill>
              <a:schemeClr val="tx1"/>
            </a:solidFill>
          </a:ln>
        </p:spPr>
        <p:txBody>
          <a:bodyPr wrap="square">
            <a:spAutoFit/>
          </a:bodyPr>
          <a:lstStyle/>
          <a:p>
            <a:pPr algn="ctr"/>
            <a:r>
              <a:rPr lang="ja-JP" altLang="ja-JP" sz="1600" dirty="0" smtClean="0"/>
              <a:t>住民組織に対する財政的な支援</a:t>
            </a:r>
            <a:endParaRPr lang="ja-JP" altLang="en-US" sz="1600" dirty="0"/>
          </a:p>
        </p:txBody>
      </p:sp>
      <p:sp>
        <p:nvSpPr>
          <p:cNvPr id="21" name="正方形/長方形 20"/>
          <p:cNvSpPr/>
          <p:nvPr/>
        </p:nvSpPr>
        <p:spPr>
          <a:xfrm>
            <a:off x="1628111" y="3897549"/>
            <a:ext cx="1199367" cy="830997"/>
          </a:xfrm>
          <a:prstGeom prst="rect">
            <a:avLst/>
          </a:prstGeom>
          <a:solidFill>
            <a:srgbClr val="FFFF99"/>
          </a:solidFill>
          <a:ln w="9525">
            <a:solidFill>
              <a:schemeClr val="tx1"/>
            </a:solidFill>
          </a:ln>
        </p:spPr>
        <p:txBody>
          <a:bodyPr wrap="none">
            <a:spAutoFit/>
          </a:bodyPr>
          <a:lstStyle/>
          <a:p>
            <a:pPr algn="ctr"/>
            <a:r>
              <a:rPr lang="ja-JP" altLang="ja-JP" sz="1600" dirty="0" smtClean="0"/>
              <a:t>ソーシャル</a:t>
            </a:r>
            <a:endParaRPr lang="en-US" altLang="ja-JP" sz="1600" dirty="0" smtClean="0"/>
          </a:p>
          <a:p>
            <a:pPr algn="ctr"/>
            <a:r>
              <a:rPr lang="ja-JP" altLang="ja-JP" sz="1600" dirty="0" smtClean="0"/>
              <a:t>キャピタル</a:t>
            </a:r>
            <a:endParaRPr lang="en-US" altLang="ja-JP" sz="1600" dirty="0" smtClean="0"/>
          </a:p>
          <a:p>
            <a:pPr algn="ctr"/>
            <a:r>
              <a:rPr lang="ja-JP" altLang="ja-JP" sz="1600" dirty="0" smtClean="0"/>
              <a:t>の位置付け</a:t>
            </a:r>
            <a:endParaRPr lang="ja-JP" altLang="en-US" sz="1600" dirty="0"/>
          </a:p>
        </p:txBody>
      </p:sp>
      <p:sp>
        <p:nvSpPr>
          <p:cNvPr id="23" name="正方形/長方形 22"/>
          <p:cNvSpPr/>
          <p:nvPr/>
        </p:nvSpPr>
        <p:spPr>
          <a:xfrm>
            <a:off x="7810500" y="3897549"/>
            <a:ext cx="1258214" cy="830997"/>
          </a:xfrm>
          <a:prstGeom prst="rect">
            <a:avLst/>
          </a:prstGeom>
          <a:solidFill>
            <a:srgbClr val="FFFF99"/>
          </a:solidFill>
          <a:ln w="9525">
            <a:solidFill>
              <a:schemeClr val="tx1"/>
            </a:solidFill>
          </a:ln>
        </p:spPr>
        <p:txBody>
          <a:bodyPr wrap="square">
            <a:spAutoFit/>
          </a:bodyPr>
          <a:lstStyle/>
          <a:p>
            <a:pPr algn="ctr">
              <a:lnSpc>
                <a:spcPct val="150000"/>
              </a:lnSpc>
            </a:pPr>
            <a:r>
              <a:rPr lang="ja-JP" altLang="ja-JP" sz="1600" dirty="0" smtClean="0"/>
              <a:t>住民組織への情報提供</a:t>
            </a:r>
            <a:endParaRPr lang="ja-JP" altLang="en-US" sz="1600" dirty="0"/>
          </a:p>
        </p:txBody>
      </p:sp>
      <p:sp>
        <p:nvSpPr>
          <p:cNvPr id="28" name="正方形/長方形 27"/>
          <p:cNvSpPr/>
          <p:nvPr/>
        </p:nvSpPr>
        <p:spPr>
          <a:xfrm>
            <a:off x="147411" y="4004208"/>
            <a:ext cx="1509939" cy="646331"/>
          </a:xfrm>
          <a:prstGeom prst="rect">
            <a:avLst/>
          </a:prstGeom>
        </p:spPr>
        <p:txBody>
          <a:bodyPr wrap="square">
            <a:spAutoFit/>
          </a:bodyPr>
          <a:lstStyle/>
          <a:p>
            <a:r>
              <a:rPr lang="ja-JP" altLang="en-US" dirty="0" smtClean="0"/>
              <a:t>住民組織と</a:t>
            </a:r>
            <a:endParaRPr lang="en-US" altLang="ja-JP" dirty="0" smtClean="0"/>
          </a:p>
          <a:p>
            <a:r>
              <a:rPr lang="ja-JP" altLang="en-US" dirty="0" smtClean="0"/>
              <a:t>の</a:t>
            </a:r>
            <a:r>
              <a:rPr lang="ja-JP" altLang="ja-JP" dirty="0" smtClean="0"/>
              <a:t>協働</a:t>
            </a:r>
            <a:r>
              <a:rPr lang="ja-JP" altLang="en-US" dirty="0" smtClean="0"/>
              <a:t>体制</a:t>
            </a:r>
            <a:endParaRPr lang="ja-JP" altLang="en-US" dirty="0"/>
          </a:p>
        </p:txBody>
      </p:sp>
      <p:cxnSp>
        <p:nvCxnSpPr>
          <p:cNvPr id="81" name="直線矢印コネクタ 80"/>
          <p:cNvCxnSpPr>
            <a:stCxn id="23" idx="0"/>
            <a:endCxn id="14" idx="2"/>
          </p:cNvCxnSpPr>
          <p:nvPr/>
        </p:nvCxnSpPr>
        <p:spPr>
          <a:xfrm flipH="1" flipV="1">
            <a:off x="2129150" y="3024546"/>
            <a:ext cx="6310457" cy="873003"/>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67" name="直線矢印コネクタ 166"/>
          <p:cNvCxnSpPr>
            <a:stCxn id="23" idx="0"/>
            <a:endCxn id="15" idx="2"/>
          </p:cNvCxnSpPr>
          <p:nvPr/>
        </p:nvCxnSpPr>
        <p:spPr>
          <a:xfrm flipH="1" flipV="1">
            <a:off x="4282887" y="3024546"/>
            <a:ext cx="4156720" cy="873003"/>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68" name="直線矢印コネクタ 167"/>
          <p:cNvCxnSpPr>
            <a:stCxn id="23" idx="0"/>
            <a:endCxn id="16" idx="2"/>
          </p:cNvCxnSpPr>
          <p:nvPr/>
        </p:nvCxnSpPr>
        <p:spPr>
          <a:xfrm flipH="1" flipV="1">
            <a:off x="5565649" y="3024546"/>
            <a:ext cx="2873958" cy="873003"/>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69" name="直線矢印コネクタ 168"/>
          <p:cNvCxnSpPr>
            <a:stCxn id="23" idx="0"/>
            <a:endCxn id="26" idx="2"/>
          </p:cNvCxnSpPr>
          <p:nvPr/>
        </p:nvCxnSpPr>
        <p:spPr>
          <a:xfrm flipH="1" flipV="1">
            <a:off x="6918193" y="3024546"/>
            <a:ext cx="1521414" cy="873003"/>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0" name="直線矢印コネクタ 169"/>
          <p:cNvCxnSpPr>
            <a:stCxn id="23" idx="0"/>
            <a:endCxn id="25" idx="2"/>
          </p:cNvCxnSpPr>
          <p:nvPr/>
        </p:nvCxnSpPr>
        <p:spPr>
          <a:xfrm flipH="1" flipV="1">
            <a:off x="8315782" y="3024546"/>
            <a:ext cx="123825" cy="873003"/>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5" name="直線矢印コネクタ 194"/>
          <p:cNvCxnSpPr>
            <a:stCxn id="21" idx="0"/>
            <a:endCxn id="14" idx="2"/>
          </p:cNvCxnSpPr>
          <p:nvPr/>
        </p:nvCxnSpPr>
        <p:spPr>
          <a:xfrm flipH="1" flipV="1">
            <a:off x="2129150" y="3024546"/>
            <a:ext cx="98645" cy="873003"/>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1" name="直線矢印コネクタ 200"/>
          <p:cNvCxnSpPr>
            <a:stCxn id="19" idx="0"/>
            <a:endCxn id="15" idx="2"/>
          </p:cNvCxnSpPr>
          <p:nvPr/>
        </p:nvCxnSpPr>
        <p:spPr>
          <a:xfrm flipH="1" flipV="1">
            <a:off x="4282887" y="3024546"/>
            <a:ext cx="1444189" cy="873003"/>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4" name="直線矢印コネクタ 203"/>
          <p:cNvCxnSpPr>
            <a:stCxn id="20" idx="0"/>
            <a:endCxn id="14" idx="2"/>
          </p:cNvCxnSpPr>
          <p:nvPr/>
        </p:nvCxnSpPr>
        <p:spPr>
          <a:xfrm flipH="1" flipV="1">
            <a:off x="2129150" y="3024546"/>
            <a:ext cx="4996825" cy="873003"/>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10" name="直線矢印コネクタ 209"/>
          <p:cNvCxnSpPr>
            <a:stCxn id="18" idx="0"/>
            <a:endCxn id="14" idx="2"/>
          </p:cNvCxnSpPr>
          <p:nvPr/>
        </p:nvCxnSpPr>
        <p:spPr>
          <a:xfrm flipH="1" flipV="1">
            <a:off x="2129150" y="3024546"/>
            <a:ext cx="2419670" cy="873003"/>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13" name="直線矢印コネクタ 212"/>
          <p:cNvCxnSpPr>
            <a:stCxn id="19" idx="0"/>
            <a:endCxn id="16" idx="2"/>
          </p:cNvCxnSpPr>
          <p:nvPr/>
        </p:nvCxnSpPr>
        <p:spPr>
          <a:xfrm flipH="1" flipV="1">
            <a:off x="5565649" y="3024546"/>
            <a:ext cx="161427" cy="873003"/>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28" name="直線矢印コネクタ 227"/>
          <p:cNvCxnSpPr>
            <a:stCxn id="18" idx="0"/>
            <a:endCxn id="15" idx="2"/>
          </p:cNvCxnSpPr>
          <p:nvPr/>
        </p:nvCxnSpPr>
        <p:spPr>
          <a:xfrm flipH="1" flipV="1">
            <a:off x="4282887" y="3024546"/>
            <a:ext cx="265933" cy="873003"/>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34" name="直線矢印コネクタ 233"/>
          <p:cNvCxnSpPr>
            <a:stCxn id="21" idx="0"/>
            <a:endCxn id="15" idx="2"/>
          </p:cNvCxnSpPr>
          <p:nvPr/>
        </p:nvCxnSpPr>
        <p:spPr>
          <a:xfrm flipV="1">
            <a:off x="2227795" y="3024546"/>
            <a:ext cx="2055092" cy="873003"/>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37" name="直線矢印コネクタ 236"/>
          <p:cNvCxnSpPr>
            <a:stCxn id="21" idx="0"/>
            <a:endCxn id="16" idx="2"/>
          </p:cNvCxnSpPr>
          <p:nvPr/>
        </p:nvCxnSpPr>
        <p:spPr>
          <a:xfrm flipV="1">
            <a:off x="2227795" y="3024546"/>
            <a:ext cx="3337854" cy="873003"/>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41" name="直線矢印コネクタ 240"/>
          <p:cNvCxnSpPr>
            <a:stCxn id="21" idx="0"/>
            <a:endCxn id="26" idx="2"/>
          </p:cNvCxnSpPr>
          <p:nvPr/>
        </p:nvCxnSpPr>
        <p:spPr>
          <a:xfrm flipV="1">
            <a:off x="2227795" y="3024546"/>
            <a:ext cx="4690398" cy="873003"/>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44" name="直線矢印コネクタ 243"/>
          <p:cNvCxnSpPr>
            <a:stCxn id="21" idx="0"/>
            <a:endCxn id="25" idx="2"/>
          </p:cNvCxnSpPr>
          <p:nvPr/>
        </p:nvCxnSpPr>
        <p:spPr>
          <a:xfrm flipV="1">
            <a:off x="2227795" y="3024546"/>
            <a:ext cx="6087987" cy="873003"/>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4" name="直線矢印コネクタ 123"/>
          <p:cNvCxnSpPr>
            <a:stCxn id="20" idx="0"/>
            <a:endCxn id="25" idx="2"/>
          </p:cNvCxnSpPr>
          <p:nvPr/>
        </p:nvCxnSpPr>
        <p:spPr>
          <a:xfrm flipV="1">
            <a:off x="7125975" y="3024546"/>
            <a:ext cx="1189807" cy="873003"/>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8" name="直線矢印コネクタ 87"/>
          <p:cNvCxnSpPr>
            <a:stCxn id="21" idx="0"/>
            <a:endCxn id="100" idx="2"/>
          </p:cNvCxnSpPr>
          <p:nvPr/>
        </p:nvCxnSpPr>
        <p:spPr>
          <a:xfrm flipV="1">
            <a:off x="2227795" y="3024546"/>
            <a:ext cx="978224" cy="873003"/>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1" name="直線矢印コネクタ 90"/>
          <p:cNvCxnSpPr>
            <a:stCxn id="23" idx="0"/>
            <a:endCxn id="100" idx="2"/>
          </p:cNvCxnSpPr>
          <p:nvPr/>
        </p:nvCxnSpPr>
        <p:spPr>
          <a:xfrm flipH="1" flipV="1">
            <a:off x="3206019" y="3024546"/>
            <a:ext cx="5233588" cy="873003"/>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3" name="直線矢印コネクタ 102"/>
          <p:cNvCxnSpPr>
            <a:stCxn id="18" idx="0"/>
            <a:endCxn id="100" idx="2"/>
          </p:cNvCxnSpPr>
          <p:nvPr/>
        </p:nvCxnSpPr>
        <p:spPr>
          <a:xfrm flipH="1" flipV="1">
            <a:off x="3206019" y="3024546"/>
            <a:ext cx="1342801" cy="873003"/>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2" name="直線矢印コネクタ 91"/>
          <p:cNvCxnSpPr>
            <a:stCxn id="20" idx="0"/>
            <a:endCxn id="15" idx="2"/>
          </p:cNvCxnSpPr>
          <p:nvPr/>
        </p:nvCxnSpPr>
        <p:spPr>
          <a:xfrm flipH="1" flipV="1">
            <a:off x="4282887" y="3024546"/>
            <a:ext cx="2843088" cy="873003"/>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0" name="テキスト ボックス 59"/>
          <p:cNvSpPr txBox="1"/>
          <p:nvPr/>
        </p:nvSpPr>
        <p:spPr>
          <a:xfrm>
            <a:off x="1612475" y="6429714"/>
            <a:ext cx="7489551" cy="307777"/>
          </a:xfrm>
          <a:prstGeom prst="rect">
            <a:avLst/>
          </a:prstGeom>
          <a:noFill/>
        </p:spPr>
        <p:txBody>
          <a:bodyPr wrap="none" rtlCol="0">
            <a:spAutoFit/>
          </a:bodyPr>
          <a:lstStyle/>
          <a:p>
            <a:r>
              <a:rPr kumimoji="1" lang="ja-JP" altLang="en-US" sz="1400" dirty="0" smtClean="0"/>
              <a:t>（矢印は，人口区分と下位の要因を説明変数とする重回帰分析により有意な偏相関を示したもの）</a:t>
            </a:r>
            <a:endParaRPr kumimoji="1" lang="ja-JP" altLang="en-US" sz="1400" dirty="0"/>
          </a:p>
        </p:txBody>
      </p:sp>
      <p:cxnSp>
        <p:nvCxnSpPr>
          <p:cNvPr id="77" name="直線矢印コネクタ 76"/>
          <p:cNvCxnSpPr>
            <a:stCxn id="20" idx="0"/>
            <a:endCxn id="100" idx="2"/>
          </p:cNvCxnSpPr>
          <p:nvPr/>
        </p:nvCxnSpPr>
        <p:spPr>
          <a:xfrm flipH="1" flipV="1">
            <a:off x="3206019" y="3024546"/>
            <a:ext cx="3919956" cy="873003"/>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9" name="正方形/長方形 88"/>
          <p:cNvSpPr/>
          <p:nvPr/>
        </p:nvSpPr>
        <p:spPr>
          <a:xfrm>
            <a:off x="2865740" y="3897549"/>
            <a:ext cx="1219200" cy="830997"/>
          </a:xfrm>
          <a:prstGeom prst="rect">
            <a:avLst/>
          </a:prstGeom>
          <a:solidFill>
            <a:srgbClr val="FFFF99"/>
          </a:solidFill>
          <a:ln w="9525">
            <a:solidFill>
              <a:schemeClr val="tx1"/>
            </a:solidFill>
          </a:ln>
        </p:spPr>
        <p:txBody>
          <a:bodyPr wrap="square">
            <a:spAutoFit/>
          </a:bodyPr>
          <a:lstStyle/>
          <a:p>
            <a:pPr algn="ctr">
              <a:lnSpc>
                <a:spcPct val="150000"/>
              </a:lnSpc>
            </a:pPr>
            <a:r>
              <a:rPr lang="ja-JP" altLang="en-US" sz="1600" dirty="0" smtClean="0"/>
              <a:t>行政他部署との協働</a:t>
            </a:r>
            <a:endParaRPr lang="ja-JP" altLang="en-US" sz="1600" dirty="0"/>
          </a:p>
        </p:txBody>
      </p:sp>
      <p:cxnSp>
        <p:nvCxnSpPr>
          <p:cNvPr id="101" name="直線矢印コネクタ 100"/>
          <p:cNvCxnSpPr>
            <a:stCxn id="89" idx="0"/>
            <a:endCxn id="14" idx="2"/>
          </p:cNvCxnSpPr>
          <p:nvPr/>
        </p:nvCxnSpPr>
        <p:spPr>
          <a:xfrm flipH="1" flipV="1">
            <a:off x="2129150" y="3024546"/>
            <a:ext cx="1346190" cy="873003"/>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4" name="直線矢印コネクタ 103"/>
          <p:cNvCxnSpPr>
            <a:stCxn id="89" idx="0"/>
            <a:endCxn id="100" idx="2"/>
          </p:cNvCxnSpPr>
          <p:nvPr/>
        </p:nvCxnSpPr>
        <p:spPr>
          <a:xfrm flipH="1" flipV="1">
            <a:off x="3206019" y="3024546"/>
            <a:ext cx="269321" cy="873003"/>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7" name="直線矢印コネクタ 106"/>
          <p:cNvCxnSpPr>
            <a:stCxn id="89" idx="0"/>
            <a:endCxn id="15" idx="2"/>
          </p:cNvCxnSpPr>
          <p:nvPr/>
        </p:nvCxnSpPr>
        <p:spPr>
          <a:xfrm flipV="1">
            <a:off x="3475340" y="3024546"/>
            <a:ext cx="807547" cy="873003"/>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0" name="直線矢印コネクタ 109"/>
          <p:cNvCxnSpPr>
            <a:stCxn id="89" idx="0"/>
            <a:endCxn id="16" idx="2"/>
          </p:cNvCxnSpPr>
          <p:nvPr/>
        </p:nvCxnSpPr>
        <p:spPr>
          <a:xfrm flipV="1">
            <a:off x="3475340" y="3024546"/>
            <a:ext cx="2090309" cy="873003"/>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3" name="直線矢印コネクタ 112"/>
          <p:cNvCxnSpPr>
            <a:stCxn id="89" idx="0"/>
            <a:endCxn id="26" idx="2"/>
          </p:cNvCxnSpPr>
          <p:nvPr/>
        </p:nvCxnSpPr>
        <p:spPr>
          <a:xfrm flipV="1">
            <a:off x="3475340" y="3024546"/>
            <a:ext cx="3442853" cy="873003"/>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6" name="直線矢印コネクタ 115"/>
          <p:cNvCxnSpPr>
            <a:stCxn id="89" idx="0"/>
            <a:endCxn id="25" idx="2"/>
          </p:cNvCxnSpPr>
          <p:nvPr/>
        </p:nvCxnSpPr>
        <p:spPr>
          <a:xfrm flipV="1">
            <a:off x="3475340" y="3024546"/>
            <a:ext cx="4840442" cy="873003"/>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9" name="直線矢印コネクタ 118"/>
          <p:cNvCxnSpPr>
            <a:stCxn id="20" idx="0"/>
            <a:endCxn id="16" idx="2"/>
          </p:cNvCxnSpPr>
          <p:nvPr/>
        </p:nvCxnSpPr>
        <p:spPr>
          <a:xfrm flipH="1" flipV="1">
            <a:off x="5565649" y="3024546"/>
            <a:ext cx="1560326" cy="873003"/>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2" name="直線矢印コネクタ 121"/>
          <p:cNvCxnSpPr>
            <a:stCxn id="27" idx="0"/>
            <a:endCxn id="89" idx="2"/>
          </p:cNvCxnSpPr>
          <p:nvPr/>
        </p:nvCxnSpPr>
        <p:spPr>
          <a:xfrm flipV="1">
            <a:off x="2270312" y="4728546"/>
            <a:ext cx="1205028" cy="685046"/>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5" name="直線矢印コネクタ 124"/>
          <p:cNvCxnSpPr>
            <a:stCxn id="33" idx="0"/>
            <a:endCxn id="23" idx="2"/>
          </p:cNvCxnSpPr>
          <p:nvPr/>
        </p:nvCxnSpPr>
        <p:spPr>
          <a:xfrm flipV="1">
            <a:off x="3706452" y="4728546"/>
            <a:ext cx="4733155" cy="685046"/>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66" name="正方形/長方形 165"/>
          <p:cNvSpPr/>
          <p:nvPr/>
        </p:nvSpPr>
        <p:spPr>
          <a:xfrm>
            <a:off x="7594100" y="5413592"/>
            <a:ext cx="1454649" cy="830997"/>
          </a:xfrm>
          <a:prstGeom prst="rect">
            <a:avLst/>
          </a:prstGeom>
          <a:solidFill>
            <a:srgbClr val="FFFF99"/>
          </a:solidFill>
          <a:ln w="9525">
            <a:solidFill>
              <a:schemeClr val="tx1"/>
            </a:solidFill>
          </a:ln>
        </p:spPr>
        <p:txBody>
          <a:bodyPr wrap="square">
            <a:spAutoFit/>
          </a:bodyPr>
          <a:lstStyle/>
          <a:p>
            <a:pPr algn="ctr"/>
            <a:r>
              <a:rPr lang="ja-JP" altLang="en-US" sz="1600" dirty="0" smtClean="0"/>
              <a:t>住民組織活動の評価について助言・支援</a:t>
            </a:r>
            <a:endParaRPr lang="ja-JP" altLang="en-US" sz="1600" dirty="0"/>
          </a:p>
        </p:txBody>
      </p:sp>
      <p:cxnSp>
        <p:nvCxnSpPr>
          <p:cNvPr id="171" name="直線矢印コネクタ 170"/>
          <p:cNvCxnSpPr>
            <a:stCxn id="166" idx="0"/>
            <a:endCxn id="23" idx="2"/>
          </p:cNvCxnSpPr>
          <p:nvPr/>
        </p:nvCxnSpPr>
        <p:spPr>
          <a:xfrm flipV="1">
            <a:off x="8321425" y="4728546"/>
            <a:ext cx="118182" cy="685046"/>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2" name="直線矢印コネクタ 171"/>
          <p:cNvCxnSpPr>
            <a:stCxn id="166" idx="0"/>
            <a:endCxn id="19" idx="2"/>
          </p:cNvCxnSpPr>
          <p:nvPr/>
        </p:nvCxnSpPr>
        <p:spPr>
          <a:xfrm flipH="1" flipV="1">
            <a:off x="5727076" y="4728546"/>
            <a:ext cx="2594349" cy="685046"/>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4" name="直線矢印コネクタ 173"/>
          <p:cNvCxnSpPr>
            <a:stCxn id="166" idx="0"/>
            <a:endCxn id="89" idx="2"/>
          </p:cNvCxnSpPr>
          <p:nvPr/>
        </p:nvCxnSpPr>
        <p:spPr>
          <a:xfrm flipH="1" flipV="1">
            <a:off x="3475340" y="4728546"/>
            <a:ext cx="4846085" cy="685046"/>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2333961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0"/>
                                        </p:tgtEl>
                                        <p:attrNameLst>
                                          <p:attrName>style.visibility</p:attrName>
                                        </p:attrNameLst>
                                      </p:cBhvr>
                                      <p:to>
                                        <p:strVal val="visible"/>
                                      </p:to>
                                    </p:set>
                                    <p:animEffect transition="in" filter="fade">
                                      <p:cBhvr>
                                        <p:cTn id="12"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199" y="274638"/>
            <a:ext cx="8536675" cy="1143000"/>
          </a:xfrm>
        </p:spPr>
        <p:txBody>
          <a:bodyPr>
            <a:noAutofit/>
          </a:bodyPr>
          <a:lstStyle/>
          <a:p>
            <a:r>
              <a:rPr lang="ja-JP" altLang="en-US" sz="2800" dirty="0">
                <a:solidFill>
                  <a:srgbClr val="0000FF"/>
                </a:solidFill>
              </a:rPr>
              <a:t>住民組織の保健福祉計画の推進への関与と</a:t>
            </a:r>
            <a:r>
              <a:rPr lang="en-US" altLang="ja-JP" sz="2800" dirty="0">
                <a:solidFill>
                  <a:srgbClr val="0000FF"/>
                </a:solidFill>
              </a:rPr>
              <a:t/>
            </a:r>
            <a:br>
              <a:rPr lang="en-US" altLang="ja-JP" sz="2800" dirty="0">
                <a:solidFill>
                  <a:srgbClr val="0000FF"/>
                </a:solidFill>
              </a:rPr>
            </a:br>
            <a:r>
              <a:rPr lang="ja-JP" altLang="en-US" sz="2800" dirty="0" smtClean="0">
                <a:solidFill>
                  <a:srgbClr val="0000FF"/>
                </a:solidFill>
              </a:rPr>
              <a:t>日頃から住民組織と協働している分野数</a:t>
            </a:r>
            <a:endParaRPr kumimoji="1" lang="ja-JP" altLang="en-US" sz="2800" dirty="0"/>
          </a:p>
        </p:txBody>
      </p:sp>
      <p:graphicFrame>
        <p:nvGraphicFramePr>
          <p:cNvPr id="4" name="コンテンツ プレースホルダ 3"/>
          <p:cNvGraphicFramePr>
            <a:graphicFrameLocks noGrp="1"/>
          </p:cNvGraphicFramePr>
          <p:nvPr>
            <p:ph idx="1"/>
          </p:nvPr>
        </p:nvGraphicFramePr>
        <p:xfrm>
          <a:off x="584200" y="1600200"/>
          <a:ext cx="8102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6" name="テキスト ボックス 5"/>
          <p:cNvSpPr txBox="1"/>
          <p:nvPr/>
        </p:nvSpPr>
        <p:spPr>
          <a:xfrm>
            <a:off x="2828925" y="6162675"/>
            <a:ext cx="4118435" cy="369332"/>
          </a:xfrm>
          <a:prstGeom prst="rect">
            <a:avLst/>
          </a:prstGeom>
          <a:noFill/>
        </p:spPr>
        <p:txBody>
          <a:bodyPr wrap="none" rtlCol="0">
            <a:spAutoFit/>
          </a:bodyPr>
          <a:lstStyle/>
          <a:p>
            <a:r>
              <a:rPr lang="ja-JP" altLang="en-US" dirty="0" smtClean="0"/>
              <a:t>日頃から住民組織と協働している分野数</a:t>
            </a:r>
            <a:endParaRPr kumimoji="1" lang="ja-JP" altLang="en-US" dirty="0"/>
          </a:p>
        </p:txBody>
      </p:sp>
      <p:sp>
        <p:nvSpPr>
          <p:cNvPr id="7" name="テキスト ボックス 6"/>
          <p:cNvSpPr txBox="1"/>
          <p:nvPr/>
        </p:nvSpPr>
        <p:spPr>
          <a:xfrm>
            <a:off x="-49788" y="2300909"/>
            <a:ext cx="738664" cy="2812629"/>
          </a:xfrm>
          <a:prstGeom prst="rect">
            <a:avLst/>
          </a:prstGeom>
          <a:noFill/>
        </p:spPr>
        <p:txBody>
          <a:bodyPr vert="eaVert" wrap="none" rtlCol="0">
            <a:spAutoFit/>
          </a:bodyPr>
          <a:lstStyle/>
          <a:p>
            <a:r>
              <a:rPr lang="ja-JP" altLang="en-US" dirty="0" smtClean="0"/>
              <a:t>保健福祉計画の推進に関与</a:t>
            </a:r>
            <a:endParaRPr lang="en-US" altLang="ja-JP" dirty="0" smtClean="0"/>
          </a:p>
          <a:p>
            <a:r>
              <a:rPr lang="ja-JP" altLang="en-US" dirty="0" smtClean="0"/>
              <a:t>している組織の割合</a:t>
            </a:r>
            <a:endParaRPr kumimoji="1" lang="ja-JP"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34368" y="274638"/>
            <a:ext cx="8468436" cy="1143000"/>
          </a:xfrm>
        </p:spPr>
        <p:txBody>
          <a:bodyPr>
            <a:noAutofit/>
          </a:bodyPr>
          <a:lstStyle/>
          <a:p>
            <a:r>
              <a:rPr lang="ja-JP" altLang="en-US" sz="2800" dirty="0">
                <a:solidFill>
                  <a:srgbClr val="0000FF"/>
                </a:solidFill>
              </a:rPr>
              <a:t>住民組織の保健福祉計画の推進への関与と</a:t>
            </a:r>
            <a:r>
              <a:rPr lang="en-US" altLang="ja-JP" sz="2800" dirty="0">
                <a:solidFill>
                  <a:srgbClr val="0000FF"/>
                </a:solidFill>
              </a:rPr>
              <a:t/>
            </a:r>
            <a:br>
              <a:rPr lang="en-US" altLang="ja-JP" sz="2800" dirty="0">
                <a:solidFill>
                  <a:srgbClr val="0000FF"/>
                </a:solidFill>
              </a:rPr>
            </a:br>
            <a:r>
              <a:rPr lang="ja-JP" altLang="en-US" sz="2800" dirty="0" smtClean="0">
                <a:solidFill>
                  <a:srgbClr val="0000FF"/>
                </a:solidFill>
              </a:rPr>
              <a:t>ソーシャルキャピタルの醸成</a:t>
            </a:r>
            <a:endParaRPr kumimoji="1" lang="ja-JP" altLang="en-US" sz="2800" dirty="0">
              <a:solidFill>
                <a:srgbClr val="0000FF"/>
              </a:solidFill>
            </a:endParaRPr>
          </a:p>
        </p:txBody>
      </p:sp>
      <p:graphicFrame>
        <p:nvGraphicFramePr>
          <p:cNvPr id="4" name="コンテンツ プレースホルダ 3"/>
          <p:cNvGraphicFramePr>
            <a:graphicFrameLocks noGrp="1"/>
          </p:cNvGraphicFramePr>
          <p:nvPr>
            <p:ph idx="1"/>
          </p:nvPr>
        </p:nvGraphicFramePr>
        <p:xfrm>
          <a:off x="668866" y="1600200"/>
          <a:ext cx="8017933"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テキスト ボックス 4"/>
          <p:cNvSpPr txBox="1"/>
          <p:nvPr/>
        </p:nvSpPr>
        <p:spPr>
          <a:xfrm>
            <a:off x="-49788" y="2300909"/>
            <a:ext cx="738664" cy="2812629"/>
          </a:xfrm>
          <a:prstGeom prst="rect">
            <a:avLst/>
          </a:prstGeom>
          <a:noFill/>
        </p:spPr>
        <p:txBody>
          <a:bodyPr vert="eaVert" wrap="none" rtlCol="0">
            <a:spAutoFit/>
          </a:bodyPr>
          <a:lstStyle/>
          <a:p>
            <a:r>
              <a:rPr lang="ja-JP" altLang="en-US" dirty="0" smtClean="0"/>
              <a:t>保健福祉計画の推進に関与</a:t>
            </a:r>
            <a:endParaRPr lang="en-US" altLang="ja-JP" dirty="0" smtClean="0"/>
          </a:p>
          <a:p>
            <a:r>
              <a:rPr lang="ja-JP" altLang="en-US" dirty="0" smtClean="0"/>
              <a:t>している組織の割合</a:t>
            </a:r>
            <a:endParaRPr kumimoji="1" lang="ja-JP" altLang="en-US" dirty="0"/>
          </a:p>
        </p:txBody>
      </p:sp>
      <p:sp>
        <p:nvSpPr>
          <p:cNvPr id="6" name="正方形/長方形 5"/>
          <p:cNvSpPr/>
          <p:nvPr/>
        </p:nvSpPr>
        <p:spPr>
          <a:xfrm>
            <a:off x="2082800" y="6111509"/>
            <a:ext cx="5918200" cy="369332"/>
          </a:xfrm>
          <a:prstGeom prst="rect">
            <a:avLst/>
          </a:prstGeom>
        </p:spPr>
        <p:txBody>
          <a:bodyPr wrap="square">
            <a:spAutoFit/>
          </a:bodyPr>
          <a:lstStyle/>
          <a:p>
            <a:r>
              <a:rPr lang="ja-JP" altLang="en-US" dirty="0" smtClean="0"/>
              <a:t>活動を通して地域の住民の絆が深まっている組織の割合</a:t>
            </a:r>
            <a:endParaRPr lang="ja-JP"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kumimoji="1" lang="ja-JP" altLang="en-US" sz="2800" dirty="0" smtClean="0">
                <a:solidFill>
                  <a:srgbClr val="0000FF"/>
                </a:solidFill>
              </a:rPr>
              <a:t>住民組織の保健福祉計画の推進への関与と</a:t>
            </a:r>
            <a:r>
              <a:rPr kumimoji="1" lang="en-US" altLang="ja-JP" sz="2800" dirty="0" smtClean="0">
                <a:solidFill>
                  <a:srgbClr val="0000FF"/>
                </a:solidFill>
              </a:rPr>
              <a:t/>
            </a:r>
            <a:br>
              <a:rPr kumimoji="1" lang="en-US" altLang="ja-JP" sz="2800" dirty="0" smtClean="0">
                <a:solidFill>
                  <a:srgbClr val="0000FF"/>
                </a:solidFill>
              </a:rPr>
            </a:br>
            <a:r>
              <a:rPr kumimoji="1" lang="ja-JP" altLang="en-US" sz="2800" dirty="0" smtClean="0">
                <a:solidFill>
                  <a:srgbClr val="0000FF"/>
                </a:solidFill>
              </a:rPr>
              <a:t>健康づくり推進員等の活動の量的な評価</a:t>
            </a:r>
            <a:endParaRPr kumimoji="1" lang="ja-JP" altLang="en-US" sz="2800" dirty="0">
              <a:solidFill>
                <a:srgbClr val="0000FF"/>
              </a:solidFill>
            </a:endParaRPr>
          </a:p>
        </p:txBody>
      </p:sp>
      <p:graphicFrame>
        <p:nvGraphicFramePr>
          <p:cNvPr id="4" name="コンテンツ プレースホルダ 3"/>
          <p:cNvGraphicFramePr>
            <a:graphicFrameLocks noGrp="1"/>
          </p:cNvGraphicFramePr>
          <p:nvPr>
            <p:ph idx="1"/>
          </p:nvPr>
        </p:nvGraphicFramePr>
        <p:xfrm>
          <a:off x="655093" y="1600200"/>
          <a:ext cx="8031707"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6" name="正方形/長方形 5"/>
          <p:cNvSpPr/>
          <p:nvPr/>
        </p:nvSpPr>
        <p:spPr>
          <a:xfrm>
            <a:off x="3104777" y="6130409"/>
            <a:ext cx="4153701" cy="369332"/>
          </a:xfrm>
          <a:prstGeom prst="rect">
            <a:avLst/>
          </a:prstGeom>
        </p:spPr>
        <p:txBody>
          <a:bodyPr wrap="none">
            <a:spAutoFit/>
          </a:bodyPr>
          <a:lstStyle/>
          <a:p>
            <a:r>
              <a:rPr lang="ja-JP" altLang="en-US" dirty="0" smtClean="0"/>
              <a:t>健康づくり推進員等の活動の量的な評価</a:t>
            </a:r>
            <a:endParaRPr lang="ja-JP" altLang="en-US" dirty="0"/>
          </a:p>
        </p:txBody>
      </p:sp>
      <p:sp>
        <p:nvSpPr>
          <p:cNvPr id="7" name="テキスト ボックス 6"/>
          <p:cNvSpPr txBox="1"/>
          <p:nvPr/>
        </p:nvSpPr>
        <p:spPr>
          <a:xfrm>
            <a:off x="-49788" y="2300909"/>
            <a:ext cx="738664" cy="2812629"/>
          </a:xfrm>
          <a:prstGeom prst="rect">
            <a:avLst/>
          </a:prstGeom>
          <a:noFill/>
        </p:spPr>
        <p:txBody>
          <a:bodyPr vert="eaVert" wrap="none" rtlCol="0">
            <a:spAutoFit/>
          </a:bodyPr>
          <a:lstStyle/>
          <a:p>
            <a:r>
              <a:rPr lang="ja-JP" altLang="en-US" dirty="0" smtClean="0"/>
              <a:t>保健福祉計画の推進に関与</a:t>
            </a:r>
            <a:endParaRPr lang="en-US" altLang="ja-JP" dirty="0" smtClean="0"/>
          </a:p>
          <a:p>
            <a:r>
              <a:rPr lang="ja-JP" altLang="en-US" dirty="0" smtClean="0"/>
              <a:t>している組織の割合</a:t>
            </a:r>
            <a:endParaRPr kumimoji="1" lang="ja-JP"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sz="2800" dirty="0" smtClean="0">
                <a:solidFill>
                  <a:srgbClr val="0000FF"/>
                </a:solidFill>
              </a:rPr>
              <a:t>住民組織間の連携とソーシャルキャピタル</a:t>
            </a:r>
            <a:r>
              <a:rPr lang="ja-JP" altLang="en-US" sz="2800" dirty="0">
                <a:solidFill>
                  <a:srgbClr val="0000FF"/>
                </a:solidFill>
              </a:rPr>
              <a:t>の醸成</a:t>
            </a:r>
            <a:endParaRPr kumimoji="1" lang="ja-JP" altLang="en-US" sz="2800" dirty="0">
              <a:solidFill>
                <a:srgbClr val="0000FF"/>
              </a:solidFill>
            </a:endParaRPr>
          </a:p>
        </p:txBody>
      </p:sp>
      <p:graphicFrame>
        <p:nvGraphicFramePr>
          <p:cNvPr id="5" name="コンテンツ プレースホルダ 4"/>
          <p:cNvGraphicFramePr>
            <a:graphicFrameLocks noGrp="1"/>
          </p:cNvGraphicFramePr>
          <p:nvPr>
            <p:ph idx="1"/>
          </p:nvPr>
        </p:nvGraphicFramePr>
        <p:xfrm>
          <a:off x="601132" y="1600200"/>
          <a:ext cx="8085667"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6" name="テキスト ボックス 5"/>
          <p:cNvSpPr txBox="1"/>
          <p:nvPr/>
        </p:nvSpPr>
        <p:spPr>
          <a:xfrm>
            <a:off x="177800" y="1862668"/>
            <a:ext cx="461665" cy="4152740"/>
          </a:xfrm>
          <a:prstGeom prst="rect">
            <a:avLst/>
          </a:prstGeom>
          <a:noFill/>
        </p:spPr>
        <p:txBody>
          <a:bodyPr vert="eaVert" wrap="none" rtlCol="0">
            <a:spAutoFit/>
          </a:bodyPr>
          <a:lstStyle/>
          <a:p>
            <a:r>
              <a:rPr lang="ja-JP" altLang="en-US" dirty="0" smtClean="0"/>
              <a:t>他組織との連携が希薄である組織の割合</a:t>
            </a:r>
            <a:endParaRPr kumimoji="1" lang="ja-JP" altLang="en-US" dirty="0"/>
          </a:p>
        </p:txBody>
      </p:sp>
      <p:sp>
        <p:nvSpPr>
          <p:cNvPr id="7" name="テキスト ボックス 6"/>
          <p:cNvSpPr txBox="1"/>
          <p:nvPr/>
        </p:nvSpPr>
        <p:spPr>
          <a:xfrm>
            <a:off x="1659467" y="6163733"/>
            <a:ext cx="5707012" cy="369332"/>
          </a:xfrm>
          <a:prstGeom prst="rect">
            <a:avLst/>
          </a:prstGeom>
          <a:noFill/>
        </p:spPr>
        <p:txBody>
          <a:bodyPr wrap="none" rtlCol="0">
            <a:spAutoFit/>
          </a:bodyPr>
          <a:lstStyle/>
          <a:p>
            <a:r>
              <a:rPr lang="ja-JP" altLang="en-US" dirty="0" smtClean="0"/>
              <a:t>活動を通して地域の住民の絆が深まっている組織の割合</a:t>
            </a:r>
            <a:endParaRPr kumimoji="1" lang="ja-JP"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74638"/>
            <a:ext cx="9143999" cy="1143000"/>
          </a:xfrm>
        </p:spPr>
        <p:txBody>
          <a:bodyPr>
            <a:noAutofit/>
          </a:bodyPr>
          <a:lstStyle/>
          <a:p>
            <a:r>
              <a:rPr lang="ja-JP" altLang="en-US" sz="2800" dirty="0" smtClean="0">
                <a:solidFill>
                  <a:srgbClr val="0000FF"/>
                </a:solidFill>
              </a:rPr>
              <a:t>住民組織間の連携と健康づくり推進員</a:t>
            </a:r>
            <a:r>
              <a:rPr lang="ja-JP" altLang="en-US" sz="2800" dirty="0">
                <a:solidFill>
                  <a:srgbClr val="0000FF"/>
                </a:solidFill>
              </a:rPr>
              <a:t>等</a:t>
            </a:r>
            <a:r>
              <a:rPr lang="ja-JP" altLang="en-US" sz="2800" dirty="0" smtClean="0">
                <a:solidFill>
                  <a:srgbClr val="0000FF"/>
                </a:solidFill>
              </a:rPr>
              <a:t>の活動の量的</a:t>
            </a:r>
            <a:r>
              <a:rPr lang="ja-JP" altLang="en-US" sz="2800" dirty="0">
                <a:solidFill>
                  <a:srgbClr val="0000FF"/>
                </a:solidFill>
              </a:rPr>
              <a:t>評価 </a:t>
            </a:r>
            <a:endParaRPr kumimoji="1" lang="ja-JP" altLang="en-US" sz="2800" dirty="0">
              <a:solidFill>
                <a:srgbClr val="0000FF"/>
              </a:solidFill>
            </a:endParaRPr>
          </a:p>
        </p:txBody>
      </p:sp>
      <p:graphicFrame>
        <p:nvGraphicFramePr>
          <p:cNvPr id="4" name="コンテンツ プレースホルダ 3"/>
          <p:cNvGraphicFramePr>
            <a:graphicFrameLocks noGrp="1"/>
          </p:cNvGraphicFramePr>
          <p:nvPr>
            <p:ph idx="1"/>
          </p:nvPr>
        </p:nvGraphicFramePr>
        <p:xfrm>
          <a:off x="647700" y="1600200"/>
          <a:ext cx="80391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正方形/長方形 4"/>
          <p:cNvSpPr/>
          <p:nvPr/>
        </p:nvSpPr>
        <p:spPr>
          <a:xfrm>
            <a:off x="3192047" y="6130409"/>
            <a:ext cx="3998210" cy="369332"/>
          </a:xfrm>
          <a:prstGeom prst="rect">
            <a:avLst/>
          </a:prstGeom>
        </p:spPr>
        <p:txBody>
          <a:bodyPr wrap="none">
            <a:spAutoFit/>
          </a:bodyPr>
          <a:lstStyle/>
          <a:p>
            <a:r>
              <a:rPr lang="ja-JP" altLang="en-US" dirty="0" smtClean="0"/>
              <a:t>健康づくり推進員等の活動の量的評価 </a:t>
            </a:r>
            <a:endParaRPr lang="ja-JP" altLang="en-US" dirty="0"/>
          </a:p>
        </p:txBody>
      </p:sp>
      <p:sp>
        <p:nvSpPr>
          <p:cNvPr id="6" name="テキスト ボックス 5"/>
          <p:cNvSpPr txBox="1"/>
          <p:nvPr/>
        </p:nvSpPr>
        <p:spPr>
          <a:xfrm>
            <a:off x="177800" y="1985500"/>
            <a:ext cx="461665" cy="4152740"/>
          </a:xfrm>
          <a:prstGeom prst="rect">
            <a:avLst/>
          </a:prstGeom>
          <a:noFill/>
        </p:spPr>
        <p:txBody>
          <a:bodyPr vert="eaVert" wrap="none" rtlCol="0">
            <a:spAutoFit/>
          </a:bodyPr>
          <a:lstStyle/>
          <a:p>
            <a:r>
              <a:rPr lang="ja-JP" altLang="en-US" dirty="0" smtClean="0"/>
              <a:t>他組織との連携が希薄である組織の割合</a:t>
            </a:r>
            <a:endParaRPr kumimoji="1" lang="ja-JP"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74638"/>
            <a:ext cx="9144000" cy="1143000"/>
          </a:xfrm>
        </p:spPr>
        <p:txBody>
          <a:bodyPr>
            <a:noAutofit/>
          </a:bodyPr>
          <a:lstStyle/>
          <a:p>
            <a:r>
              <a:rPr lang="ja-JP" altLang="en-US" sz="2800" dirty="0" smtClean="0">
                <a:solidFill>
                  <a:srgbClr val="0000FF"/>
                </a:solidFill>
              </a:rPr>
              <a:t>住民組織間の連携と健康づくり推進員等の活動の質的評価 </a:t>
            </a:r>
            <a:endParaRPr kumimoji="1" lang="ja-JP" altLang="en-US" sz="2800" dirty="0"/>
          </a:p>
        </p:txBody>
      </p:sp>
      <p:graphicFrame>
        <p:nvGraphicFramePr>
          <p:cNvPr id="4" name="コンテンツ プレースホルダ 3"/>
          <p:cNvGraphicFramePr>
            <a:graphicFrameLocks noGrp="1"/>
          </p:cNvGraphicFramePr>
          <p:nvPr>
            <p:ph idx="1"/>
          </p:nvPr>
        </p:nvGraphicFramePr>
        <p:xfrm>
          <a:off x="638174" y="1600200"/>
          <a:ext cx="8048625"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テキスト ボックス 4"/>
          <p:cNvSpPr txBox="1"/>
          <p:nvPr/>
        </p:nvSpPr>
        <p:spPr>
          <a:xfrm>
            <a:off x="177800" y="1862668"/>
            <a:ext cx="461665" cy="4152740"/>
          </a:xfrm>
          <a:prstGeom prst="rect">
            <a:avLst/>
          </a:prstGeom>
          <a:noFill/>
        </p:spPr>
        <p:txBody>
          <a:bodyPr vert="eaVert" wrap="none" rtlCol="0">
            <a:spAutoFit/>
          </a:bodyPr>
          <a:lstStyle/>
          <a:p>
            <a:r>
              <a:rPr lang="ja-JP" altLang="en-US" dirty="0" smtClean="0"/>
              <a:t>他組織との連携が希薄である組織の割合</a:t>
            </a:r>
            <a:endParaRPr kumimoji="1" lang="ja-JP" altLang="en-US" dirty="0"/>
          </a:p>
        </p:txBody>
      </p:sp>
      <p:sp>
        <p:nvSpPr>
          <p:cNvPr id="6" name="正方形/長方形 5"/>
          <p:cNvSpPr/>
          <p:nvPr/>
        </p:nvSpPr>
        <p:spPr>
          <a:xfrm>
            <a:off x="3087272" y="6111359"/>
            <a:ext cx="3998210" cy="369332"/>
          </a:xfrm>
          <a:prstGeom prst="rect">
            <a:avLst/>
          </a:prstGeom>
        </p:spPr>
        <p:txBody>
          <a:bodyPr wrap="none">
            <a:spAutoFit/>
          </a:bodyPr>
          <a:lstStyle/>
          <a:p>
            <a:r>
              <a:rPr lang="ja-JP" altLang="en-US" dirty="0" smtClean="0"/>
              <a:t>健康づくり推進員等の活動の質的評価 </a:t>
            </a:r>
            <a:endParaRPr lang="ja-JP"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60867" y="274638"/>
            <a:ext cx="8779933" cy="1143000"/>
          </a:xfrm>
        </p:spPr>
        <p:txBody>
          <a:bodyPr>
            <a:noAutofit/>
          </a:bodyPr>
          <a:lstStyle/>
          <a:p>
            <a:r>
              <a:rPr kumimoji="1" lang="ja-JP" altLang="en-US" sz="2800" dirty="0" smtClean="0">
                <a:solidFill>
                  <a:srgbClr val="0000FF"/>
                </a:solidFill>
              </a:rPr>
              <a:t>健康づくり推進協議会等の機能と</a:t>
            </a:r>
            <a:r>
              <a:rPr kumimoji="1" lang="en-US" altLang="ja-JP" sz="2800" dirty="0" smtClean="0">
                <a:solidFill>
                  <a:srgbClr val="0000FF"/>
                </a:solidFill>
              </a:rPr>
              <a:t/>
            </a:r>
            <a:br>
              <a:rPr kumimoji="1" lang="en-US" altLang="ja-JP" sz="2800" dirty="0" smtClean="0">
                <a:solidFill>
                  <a:srgbClr val="0000FF"/>
                </a:solidFill>
              </a:rPr>
            </a:br>
            <a:r>
              <a:rPr lang="ja-JP" altLang="en-US" sz="2800" dirty="0">
                <a:solidFill>
                  <a:srgbClr val="0000FF"/>
                </a:solidFill>
              </a:rPr>
              <a:t>日頃</a:t>
            </a:r>
            <a:r>
              <a:rPr lang="ja-JP" altLang="en-US" sz="2800" dirty="0" smtClean="0">
                <a:solidFill>
                  <a:srgbClr val="0000FF"/>
                </a:solidFill>
              </a:rPr>
              <a:t>から住民組織と</a:t>
            </a:r>
            <a:r>
              <a:rPr kumimoji="1" lang="ja-JP" altLang="en-US" sz="2800" dirty="0" smtClean="0">
                <a:solidFill>
                  <a:srgbClr val="0000FF"/>
                </a:solidFill>
              </a:rPr>
              <a:t>協働している分野数</a:t>
            </a:r>
            <a:endParaRPr kumimoji="1" lang="ja-JP" altLang="en-US" sz="2800" dirty="0">
              <a:solidFill>
                <a:srgbClr val="0000FF"/>
              </a:solidFill>
            </a:endParaRPr>
          </a:p>
        </p:txBody>
      </p:sp>
      <p:sp>
        <p:nvSpPr>
          <p:cNvPr id="5" name="テキスト ボックス 4"/>
          <p:cNvSpPr txBox="1"/>
          <p:nvPr/>
        </p:nvSpPr>
        <p:spPr>
          <a:xfrm>
            <a:off x="123825" y="2171700"/>
            <a:ext cx="461665" cy="3040256"/>
          </a:xfrm>
          <a:prstGeom prst="rect">
            <a:avLst/>
          </a:prstGeom>
          <a:noFill/>
        </p:spPr>
        <p:txBody>
          <a:bodyPr vert="eaVert" wrap="none" rtlCol="0">
            <a:spAutoFit/>
          </a:bodyPr>
          <a:lstStyle/>
          <a:p>
            <a:r>
              <a:rPr lang="ja-JP" altLang="en-US" dirty="0" smtClean="0"/>
              <a:t>健康づくり推進協議会の機能</a:t>
            </a:r>
            <a:endParaRPr kumimoji="1" lang="ja-JP" altLang="en-US" dirty="0"/>
          </a:p>
        </p:txBody>
      </p:sp>
      <p:sp>
        <p:nvSpPr>
          <p:cNvPr id="6" name="テキスト ボックス 5"/>
          <p:cNvSpPr txBox="1"/>
          <p:nvPr/>
        </p:nvSpPr>
        <p:spPr>
          <a:xfrm>
            <a:off x="2828925" y="6162675"/>
            <a:ext cx="4118435" cy="369332"/>
          </a:xfrm>
          <a:prstGeom prst="rect">
            <a:avLst/>
          </a:prstGeom>
          <a:noFill/>
        </p:spPr>
        <p:txBody>
          <a:bodyPr wrap="none" rtlCol="0">
            <a:spAutoFit/>
          </a:bodyPr>
          <a:lstStyle/>
          <a:p>
            <a:r>
              <a:rPr lang="ja-JP" altLang="en-US" dirty="0" smtClean="0"/>
              <a:t>日頃から住民組織と協働している分野数</a:t>
            </a:r>
            <a:endParaRPr kumimoji="1" lang="ja-JP" altLang="en-US" dirty="0"/>
          </a:p>
        </p:txBody>
      </p:sp>
      <p:graphicFrame>
        <p:nvGraphicFramePr>
          <p:cNvPr id="7" name="コンテンツ プレースホルダ 6"/>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sz="2800" dirty="0">
                <a:solidFill>
                  <a:srgbClr val="0000FF"/>
                </a:solidFill>
              </a:rPr>
              <a:t>健康づくり推進協議会の</a:t>
            </a:r>
            <a:r>
              <a:rPr lang="ja-JP" altLang="en-US" sz="2800" dirty="0" smtClean="0">
                <a:solidFill>
                  <a:srgbClr val="0000FF"/>
                </a:solidFill>
              </a:rPr>
              <a:t>機能と</a:t>
            </a:r>
            <a:r>
              <a:rPr lang="en-US" altLang="ja-JP" sz="2800" dirty="0" smtClean="0">
                <a:solidFill>
                  <a:srgbClr val="0000FF"/>
                </a:solidFill>
              </a:rPr>
              <a:t/>
            </a:r>
            <a:br>
              <a:rPr lang="en-US" altLang="ja-JP" sz="2800" dirty="0" smtClean="0">
                <a:solidFill>
                  <a:srgbClr val="0000FF"/>
                </a:solidFill>
              </a:rPr>
            </a:br>
            <a:r>
              <a:rPr lang="ja-JP" altLang="en-US" sz="2800" dirty="0" smtClean="0">
                <a:solidFill>
                  <a:srgbClr val="0000FF"/>
                </a:solidFill>
              </a:rPr>
              <a:t>健康づくり推進員</a:t>
            </a:r>
            <a:r>
              <a:rPr lang="ja-JP" altLang="en-US" sz="2800" dirty="0">
                <a:solidFill>
                  <a:srgbClr val="0000FF"/>
                </a:solidFill>
              </a:rPr>
              <a:t>等の量的評価</a:t>
            </a:r>
            <a:endParaRPr kumimoji="1" lang="ja-JP" altLang="en-US" sz="2800" dirty="0">
              <a:solidFill>
                <a:srgbClr val="0000FF"/>
              </a:solidFill>
            </a:endParaRPr>
          </a:p>
        </p:txBody>
      </p:sp>
      <p:sp>
        <p:nvSpPr>
          <p:cNvPr id="5" name="テキスト ボックス 4"/>
          <p:cNvSpPr txBox="1"/>
          <p:nvPr/>
        </p:nvSpPr>
        <p:spPr>
          <a:xfrm>
            <a:off x="123825" y="2171700"/>
            <a:ext cx="461665" cy="3040256"/>
          </a:xfrm>
          <a:prstGeom prst="rect">
            <a:avLst/>
          </a:prstGeom>
          <a:noFill/>
        </p:spPr>
        <p:txBody>
          <a:bodyPr vert="eaVert" wrap="none" rtlCol="0">
            <a:spAutoFit/>
          </a:bodyPr>
          <a:lstStyle/>
          <a:p>
            <a:r>
              <a:rPr lang="ja-JP" altLang="en-US" dirty="0" smtClean="0"/>
              <a:t>健康づくり推進協議会の機能</a:t>
            </a:r>
            <a:endParaRPr kumimoji="1" lang="ja-JP" altLang="en-US" dirty="0"/>
          </a:p>
        </p:txBody>
      </p:sp>
      <p:sp>
        <p:nvSpPr>
          <p:cNvPr id="6" name="正方形/長方形 5"/>
          <p:cNvSpPr/>
          <p:nvPr/>
        </p:nvSpPr>
        <p:spPr>
          <a:xfrm>
            <a:off x="3269471" y="6139934"/>
            <a:ext cx="3945311" cy="369332"/>
          </a:xfrm>
          <a:prstGeom prst="rect">
            <a:avLst/>
          </a:prstGeom>
        </p:spPr>
        <p:txBody>
          <a:bodyPr wrap="none">
            <a:spAutoFit/>
          </a:bodyPr>
          <a:lstStyle/>
          <a:p>
            <a:r>
              <a:rPr lang="ja-JP" altLang="en-US" dirty="0" smtClean="0"/>
              <a:t>健康づくり推進員等の活動の量的評価</a:t>
            </a:r>
            <a:endParaRPr lang="ja-JP" altLang="en-US" dirty="0"/>
          </a:p>
        </p:txBody>
      </p:sp>
      <p:graphicFrame>
        <p:nvGraphicFramePr>
          <p:cNvPr id="7" name="コンテンツ プレースホルダ 6"/>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コンテンツ プレースホルダー 6"/>
          <p:cNvGraphicFramePr>
            <a:graphicFrameLocks noGrp="1"/>
          </p:cNvGraphicFramePr>
          <p:nvPr>
            <p:ph idx="1"/>
            <p:extLst>
              <p:ext uri="{D42A27DB-BD31-4B8C-83A1-F6EECF244321}">
                <p14:modId xmlns="" xmlns:p14="http://schemas.microsoft.com/office/powerpoint/2010/main" val="2000337443"/>
              </p:ext>
            </p:extLst>
          </p:nvPr>
        </p:nvGraphicFramePr>
        <p:xfrm>
          <a:off x="87086" y="1132114"/>
          <a:ext cx="8980714" cy="5638800"/>
        </p:xfrm>
        <a:graphic>
          <a:graphicData uri="http://schemas.openxmlformats.org/drawingml/2006/chart">
            <c:chart xmlns:c="http://schemas.openxmlformats.org/drawingml/2006/chart" xmlns:r="http://schemas.openxmlformats.org/officeDocument/2006/relationships" r:id="rId2"/>
          </a:graphicData>
        </a:graphic>
      </p:graphicFrame>
      <p:sp>
        <p:nvSpPr>
          <p:cNvPr id="2" name="タイトル 1"/>
          <p:cNvSpPr>
            <a:spLocks noGrp="1"/>
          </p:cNvSpPr>
          <p:nvPr>
            <p:ph type="title"/>
          </p:nvPr>
        </p:nvSpPr>
        <p:spPr>
          <a:xfrm>
            <a:off x="457200" y="35308"/>
            <a:ext cx="8229600" cy="1143000"/>
          </a:xfrm>
        </p:spPr>
        <p:txBody>
          <a:bodyPr>
            <a:noAutofit/>
          </a:bodyPr>
          <a:lstStyle/>
          <a:p>
            <a:r>
              <a:rPr lang="ja-JP" altLang="en-US" sz="2800" dirty="0">
                <a:solidFill>
                  <a:srgbClr val="0000FF"/>
                </a:solidFill>
              </a:rPr>
              <a:t>保健事業に</a:t>
            </a:r>
            <a:r>
              <a:rPr lang="ja-JP" altLang="en-US" sz="2800" dirty="0" smtClean="0">
                <a:solidFill>
                  <a:srgbClr val="0000FF"/>
                </a:solidFill>
              </a:rPr>
              <a:t>おけるソーシャルキャピタルの位置づけと</a:t>
            </a:r>
            <a:r>
              <a:rPr lang="en-US" altLang="ja-JP" sz="2800" dirty="0" smtClean="0">
                <a:solidFill>
                  <a:srgbClr val="0000FF"/>
                </a:solidFill>
              </a:rPr>
              <a:t/>
            </a:r>
            <a:br>
              <a:rPr lang="en-US" altLang="ja-JP" sz="2800" dirty="0" smtClean="0">
                <a:solidFill>
                  <a:srgbClr val="0000FF"/>
                </a:solidFill>
              </a:rPr>
            </a:br>
            <a:r>
              <a:rPr lang="ja-JP" altLang="en-US" sz="2800" dirty="0" smtClean="0">
                <a:solidFill>
                  <a:srgbClr val="0000FF"/>
                </a:solidFill>
              </a:rPr>
              <a:t>地域の健康課題の共有</a:t>
            </a:r>
            <a:endParaRPr kumimoji="1" lang="ja-JP" altLang="en-US" sz="2800" dirty="0">
              <a:solidFill>
                <a:srgbClr val="0000FF"/>
              </a:solidFill>
            </a:endParaRPr>
          </a:p>
        </p:txBody>
      </p:sp>
      <p:sp>
        <p:nvSpPr>
          <p:cNvPr id="5" name="テキスト ボックス 4"/>
          <p:cNvSpPr txBox="1"/>
          <p:nvPr/>
        </p:nvSpPr>
        <p:spPr>
          <a:xfrm>
            <a:off x="172811" y="1793421"/>
            <a:ext cx="461665" cy="3351238"/>
          </a:xfrm>
          <a:prstGeom prst="rect">
            <a:avLst/>
          </a:prstGeom>
          <a:noFill/>
        </p:spPr>
        <p:txBody>
          <a:bodyPr vert="eaVert" wrap="none" rtlCol="0">
            <a:spAutoFit/>
          </a:bodyPr>
          <a:lstStyle/>
          <a:p>
            <a:r>
              <a:rPr lang="ja-JP" altLang="en-US" dirty="0" smtClean="0"/>
              <a:t>保健事業におけるＳＣの位置づけ</a:t>
            </a:r>
            <a:endParaRPr kumimoji="1" lang="ja-JP" altLang="en-US" dirty="0"/>
          </a:p>
        </p:txBody>
      </p:sp>
      <p:sp>
        <p:nvSpPr>
          <p:cNvPr id="6" name="正方形/長方形 5"/>
          <p:cNvSpPr/>
          <p:nvPr/>
        </p:nvSpPr>
        <p:spPr>
          <a:xfrm>
            <a:off x="2352675" y="6334727"/>
            <a:ext cx="6286500" cy="369332"/>
          </a:xfrm>
          <a:prstGeom prst="rect">
            <a:avLst/>
          </a:prstGeom>
        </p:spPr>
        <p:txBody>
          <a:bodyPr wrap="square">
            <a:spAutoFit/>
          </a:bodyPr>
          <a:lstStyle/>
          <a:p>
            <a:r>
              <a:rPr lang="ja-JP" altLang="en-US" dirty="0" smtClean="0"/>
              <a:t>地域の健康課題等を協議をする機会を持っている組織の割合</a:t>
            </a:r>
            <a:endParaRPr lang="ja-JP"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1069" y="274638"/>
            <a:ext cx="8748215" cy="1143000"/>
          </a:xfrm>
        </p:spPr>
        <p:txBody>
          <a:bodyPr>
            <a:noAutofit/>
          </a:bodyPr>
          <a:lstStyle/>
          <a:p>
            <a:r>
              <a:rPr lang="ja-JP" altLang="en-US" sz="2800" dirty="0">
                <a:solidFill>
                  <a:srgbClr val="0000FF"/>
                </a:solidFill>
              </a:rPr>
              <a:t>保健事業に</a:t>
            </a:r>
            <a:r>
              <a:rPr lang="ja-JP" altLang="en-US" sz="2800" dirty="0" smtClean="0">
                <a:solidFill>
                  <a:srgbClr val="0000FF"/>
                </a:solidFill>
              </a:rPr>
              <a:t>おけるソーシャルキャピタルの</a:t>
            </a:r>
            <a:r>
              <a:rPr lang="ja-JP" altLang="en-US" sz="2800" dirty="0">
                <a:solidFill>
                  <a:srgbClr val="0000FF"/>
                </a:solidFill>
              </a:rPr>
              <a:t>位置づけ</a:t>
            </a:r>
            <a:r>
              <a:rPr lang="ja-JP" altLang="en-US" sz="2800" dirty="0" smtClean="0">
                <a:solidFill>
                  <a:srgbClr val="0000FF"/>
                </a:solidFill>
              </a:rPr>
              <a:t>と</a:t>
            </a:r>
            <a:r>
              <a:rPr lang="en-US" altLang="ja-JP" sz="2800" dirty="0" smtClean="0">
                <a:solidFill>
                  <a:srgbClr val="0000FF"/>
                </a:solidFill>
              </a:rPr>
              <a:t/>
            </a:r>
            <a:br>
              <a:rPr lang="en-US" altLang="ja-JP" sz="2800" dirty="0" smtClean="0">
                <a:solidFill>
                  <a:srgbClr val="0000FF"/>
                </a:solidFill>
              </a:rPr>
            </a:br>
            <a:r>
              <a:rPr lang="ja-JP" altLang="en-US" sz="2800" dirty="0" smtClean="0">
                <a:solidFill>
                  <a:srgbClr val="0000FF"/>
                </a:solidFill>
              </a:rPr>
              <a:t>住民組織の活動目的</a:t>
            </a:r>
            <a:r>
              <a:rPr lang="ja-JP" altLang="en-US" sz="2800" dirty="0">
                <a:solidFill>
                  <a:srgbClr val="0000FF"/>
                </a:solidFill>
              </a:rPr>
              <a:t>等の共有</a:t>
            </a:r>
            <a:endParaRPr kumimoji="1" lang="ja-JP" altLang="en-US" sz="2800" dirty="0"/>
          </a:p>
        </p:txBody>
      </p:sp>
      <p:graphicFrame>
        <p:nvGraphicFramePr>
          <p:cNvPr id="4" name="コンテンツ プレースホルダー 3"/>
          <p:cNvGraphicFramePr>
            <a:graphicFrameLocks noGrp="1"/>
          </p:cNvGraphicFramePr>
          <p:nvPr>
            <p:ph idx="1"/>
            <p:extLst>
              <p:ext uri="{D42A27DB-BD31-4B8C-83A1-F6EECF244321}">
                <p14:modId xmlns="" xmlns:p14="http://schemas.microsoft.com/office/powerpoint/2010/main" val="1912381887"/>
              </p:ext>
            </p:extLst>
          </p:nvPr>
        </p:nvGraphicFramePr>
        <p:xfrm>
          <a:off x="634476" y="1600200"/>
          <a:ext cx="8332102"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テキスト ボックス 4"/>
          <p:cNvSpPr txBox="1"/>
          <p:nvPr/>
        </p:nvSpPr>
        <p:spPr>
          <a:xfrm>
            <a:off x="1992572" y="6208891"/>
            <a:ext cx="6008376" cy="369332"/>
          </a:xfrm>
          <a:prstGeom prst="rect">
            <a:avLst/>
          </a:prstGeom>
          <a:noFill/>
        </p:spPr>
        <p:txBody>
          <a:bodyPr wrap="none" rtlCol="0">
            <a:spAutoFit/>
          </a:bodyPr>
          <a:lstStyle/>
          <a:p>
            <a:r>
              <a:rPr lang="ja-JP" altLang="en-US" dirty="0"/>
              <a:t>活動の目的等を構成委員の協議で決定している組織の割合</a:t>
            </a:r>
            <a:endParaRPr kumimoji="1" lang="ja-JP" altLang="en-US" dirty="0"/>
          </a:p>
        </p:txBody>
      </p:sp>
      <p:sp>
        <p:nvSpPr>
          <p:cNvPr id="6" name="テキスト ボックス 5"/>
          <p:cNvSpPr txBox="1"/>
          <p:nvPr/>
        </p:nvSpPr>
        <p:spPr>
          <a:xfrm>
            <a:off x="172811" y="2011789"/>
            <a:ext cx="461665" cy="3351238"/>
          </a:xfrm>
          <a:prstGeom prst="rect">
            <a:avLst/>
          </a:prstGeom>
          <a:noFill/>
        </p:spPr>
        <p:txBody>
          <a:bodyPr vert="eaVert" wrap="none" rtlCol="0">
            <a:spAutoFit/>
          </a:bodyPr>
          <a:lstStyle/>
          <a:p>
            <a:r>
              <a:rPr lang="ja-JP" altLang="en-US" dirty="0" smtClean="0"/>
              <a:t>保健事業におけるＳＣの位置づけ</a:t>
            </a:r>
            <a:endParaRPr kumimoji="1" lang="ja-JP" altLang="en-US" dirty="0"/>
          </a:p>
        </p:txBody>
      </p:sp>
    </p:spTree>
    <p:extLst>
      <p:ext uri="{BB962C8B-B14F-4D97-AF65-F5344CB8AC3E}">
        <p14:creationId xmlns="" xmlns:p14="http://schemas.microsoft.com/office/powerpoint/2010/main" val="15965462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kumimoji="1" lang="ja-JP" altLang="en-US" sz="2800" dirty="0" smtClean="0">
                <a:solidFill>
                  <a:srgbClr val="0000FF"/>
                </a:solidFill>
              </a:rPr>
              <a:t>日頃から住民組織と協働している分野数と</a:t>
            </a:r>
            <a:r>
              <a:rPr kumimoji="1" lang="en-US" altLang="ja-JP" sz="2800" dirty="0" smtClean="0">
                <a:solidFill>
                  <a:srgbClr val="0000FF"/>
                </a:solidFill>
              </a:rPr>
              <a:t/>
            </a:r>
            <a:br>
              <a:rPr kumimoji="1" lang="en-US" altLang="ja-JP" sz="2800" dirty="0" smtClean="0">
                <a:solidFill>
                  <a:srgbClr val="0000FF"/>
                </a:solidFill>
              </a:rPr>
            </a:br>
            <a:r>
              <a:rPr kumimoji="1" lang="ja-JP" altLang="en-US" sz="2800" dirty="0" smtClean="0">
                <a:solidFill>
                  <a:srgbClr val="0000FF"/>
                </a:solidFill>
              </a:rPr>
              <a:t>ソーシャルキャピタルの醸成</a:t>
            </a:r>
            <a:endParaRPr kumimoji="1" lang="ja-JP" altLang="en-US" sz="2800" dirty="0">
              <a:solidFill>
                <a:srgbClr val="0000FF"/>
              </a:solidFill>
            </a:endParaRPr>
          </a:p>
        </p:txBody>
      </p:sp>
      <p:graphicFrame>
        <p:nvGraphicFramePr>
          <p:cNvPr id="4" name="コンテンツ プレースホルダ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テキスト ボックス 4"/>
          <p:cNvSpPr txBox="1"/>
          <p:nvPr/>
        </p:nvSpPr>
        <p:spPr>
          <a:xfrm>
            <a:off x="2245974" y="6090082"/>
            <a:ext cx="5304657" cy="369332"/>
          </a:xfrm>
          <a:prstGeom prst="rect">
            <a:avLst/>
          </a:prstGeom>
          <a:noFill/>
        </p:spPr>
        <p:txBody>
          <a:bodyPr wrap="none" rtlCol="0">
            <a:spAutoFit/>
          </a:bodyPr>
          <a:lstStyle/>
          <a:p>
            <a:r>
              <a:rPr kumimoji="1" lang="ja-JP" altLang="en-US" dirty="0" smtClean="0"/>
              <a:t> 活動により地域住民の絆が深まっている組織の割合</a:t>
            </a:r>
            <a:endParaRPr kumimoji="1" lang="ja-JP" altLang="en-US" dirty="0"/>
          </a:p>
        </p:txBody>
      </p:sp>
      <p:sp>
        <p:nvSpPr>
          <p:cNvPr id="6" name="テキスト ボックス 5"/>
          <p:cNvSpPr txBox="1"/>
          <p:nvPr/>
        </p:nvSpPr>
        <p:spPr>
          <a:xfrm>
            <a:off x="352425" y="2095500"/>
            <a:ext cx="461665" cy="3216586"/>
          </a:xfrm>
          <a:prstGeom prst="rect">
            <a:avLst/>
          </a:prstGeom>
          <a:noFill/>
        </p:spPr>
        <p:txBody>
          <a:bodyPr vert="eaVert" wrap="none" rtlCol="0">
            <a:spAutoFit/>
          </a:bodyPr>
          <a:lstStyle/>
          <a:p>
            <a:r>
              <a:rPr lang="ja-JP" altLang="en-US" dirty="0" smtClean="0"/>
              <a:t>住民組織と協働している分野数</a:t>
            </a:r>
            <a:endParaRPr kumimoji="1" lang="ja-JP"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sz="2800" dirty="0">
                <a:solidFill>
                  <a:srgbClr val="0000FF"/>
                </a:solidFill>
              </a:rPr>
              <a:t>保健事業に</a:t>
            </a:r>
            <a:r>
              <a:rPr lang="ja-JP" altLang="en-US" sz="2800" dirty="0" smtClean="0">
                <a:solidFill>
                  <a:srgbClr val="0000FF"/>
                </a:solidFill>
              </a:rPr>
              <a:t>おけるソーシャルキャピタルの位置づけと</a:t>
            </a:r>
            <a:r>
              <a:rPr lang="en-US" altLang="ja-JP" sz="2800" dirty="0" smtClean="0">
                <a:solidFill>
                  <a:srgbClr val="0000FF"/>
                </a:solidFill>
              </a:rPr>
              <a:t/>
            </a:r>
            <a:br>
              <a:rPr lang="en-US" altLang="ja-JP" sz="2800" dirty="0" smtClean="0">
                <a:solidFill>
                  <a:srgbClr val="0000FF"/>
                </a:solidFill>
              </a:rPr>
            </a:br>
            <a:r>
              <a:rPr lang="ja-JP" altLang="en-US" sz="2800" dirty="0" smtClean="0">
                <a:solidFill>
                  <a:srgbClr val="0000FF"/>
                </a:solidFill>
              </a:rPr>
              <a:t>住民組織構成員のやりがい</a:t>
            </a:r>
            <a:endParaRPr kumimoji="1" lang="ja-JP" altLang="en-US" sz="2800" dirty="0">
              <a:solidFill>
                <a:srgbClr val="0000FF"/>
              </a:solidFill>
            </a:endParaRPr>
          </a:p>
        </p:txBody>
      </p:sp>
      <p:sp>
        <p:nvSpPr>
          <p:cNvPr id="5" name="テキスト ボックス 4"/>
          <p:cNvSpPr txBox="1"/>
          <p:nvPr/>
        </p:nvSpPr>
        <p:spPr>
          <a:xfrm>
            <a:off x="161925" y="2137874"/>
            <a:ext cx="461665" cy="3351238"/>
          </a:xfrm>
          <a:prstGeom prst="rect">
            <a:avLst/>
          </a:prstGeom>
          <a:noFill/>
        </p:spPr>
        <p:txBody>
          <a:bodyPr vert="eaVert" wrap="none" rtlCol="0">
            <a:spAutoFit/>
          </a:bodyPr>
          <a:lstStyle/>
          <a:p>
            <a:r>
              <a:rPr lang="ja-JP" altLang="en-US" dirty="0" smtClean="0"/>
              <a:t>保健事業におけるＳＣの位置づけ</a:t>
            </a:r>
            <a:endParaRPr kumimoji="1" lang="ja-JP" altLang="en-US" dirty="0"/>
          </a:p>
        </p:txBody>
      </p:sp>
      <p:sp>
        <p:nvSpPr>
          <p:cNvPr id="6" name="正方形/長方形 5"/>
          <p:cNvSpPr/>
          <p:nvPr/>
        </p:nvSpPr>
        <p:spPr>
          <a:xfrm>
            <a:off x="1562098" y="6218874"/>
            <a:ext cx="6544671" cy="369332"/>
          </a:xfrm>
          <a:prstGeom prst="rect">
            <a:avLst/>
          </a:prstGeom>
        </p:spPr>
        <p:txBody>
          <a:bodyPr wrap="square">
            <a:spAutoFit/>
          </a:bodyPr>
          <a:lstStyle/>
          <a:p>
            <a:r>
              <a:rPr lang="ja-JP" altLang="en-US" dirty="0" smtClean="0"/>
              <a:t>構成員が活動のやりがい等について語り合っている組織の割合</a:t>
            </a:r>
            <a:endParaRPr lang="ja-JP" altLang="en-US" dirty="0"/>
          </a:p>
        </p:txBody>
      </p:sp>
      <p:graphicFrame>
        <p:nvGraphicFramePr>
          <p:cNvPr id="7" name="コンテンツ プレースホルダー 6"/>
          <p:cNvGraphicFramePr>
            <a:graphicFrameLocks noGrp="1"/>
          </p:cNvGraphicFramePr>
          <p:nvPr>
            <p:ph idx="1"/>
            <p:extLst>
              <p:ext uri="{D42A27DB-BD31-4B8C-83A1-F6EECF244321}">
                <p14:modId xmlns="" xmlns:p14="http://schemas.microsoft.com/office/powerpoint/2010/main" val="992172589"/>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1230730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sz="2800" dirty="0">
                <a:solidFill>
                  <a:srgbClr val="0000FF"/>
                </a:solidFill>
              </a:rPr>
              <a:t>保健事業におけるソーシャルキャピタルの</a:t>
            </a:r>
            <a:r>
              <a:rPr lang="ja-JP" altLang="en-US" sz="2800" dirty="0" smtClean="0">
                <a:solidFill>
                  <a:srgbClr val="0000FF"/>
                </a:solidFill>
              </a:rPr>
              <a:t>位置づけと</a:t>
            </a:r>
            <a:r>
              <a:rPr lang="en-US" altLang="ja-JP" sz="2800" dirty="0" smtClean="0">
                <a:solidFill>
                  <a:srgbClr val="0000FF"/>
                </a:solidFill>
              </a:rPr>
              <a:t/>
            </a:r>
            <a:br>
              <a:rPr lang="en-US" altLang="ja-JP" sz="2800" dirty="0" smtClean="0">
                <a:solidFill>
                  <a:srgbClr val="0000FF"/>
                </a:solidFill>
              </a:rPr>
            </a:br>
            <a:r>
              <a:rPr lang="ja-JP" altLang="en-US" sz="2800" dirty="0" smtClean="0">
                <a:solidFill>
                  <a:srgbClr val="0000FF"/>
                </a:solidFill>
              </a:rPr>
              <a:t>保健</a:t>
            </a:r>
            <a:r>
              <a:rPr lang="ja-JP" altLang="en-US" sz="2800" dirty="0">
                <a:solidFill>
                  <a:srgbClr val="0000FF"/>
                </a:solidFill>
              </a:rPr>
              <a:t>福祉計画の</a:t>
            </a:r>
            <a:r>
              <a:rPr lang="ja-JP" altLang="en-US" sz="2800" dirty="0" smtClean="0">
                <a:solidFill>
                  <a:srgbClr val="0000FF"/>
                </a:solidFill>
              </a:rPr>
              <a:t>推進への住民組織の関与</a:t>
            </a:r>
            <a:endParaRPr kumimoji="1" lang="ja-JP" altLang="en-US" sz="2800" dirty="0">
              <a:solidFill>
                <a:srgbClr val="0000FF"/>
              </a:solidFill>
            </a:endParaRPr>
          </a:p>
        </p:txBody>
      </p:sp>
      <p:sp>
        <p:nvSpPr>
          <p:cNvPr id="6" name="正方形/長方形 5"/>
          <p:cNvSpPr/>
          <p:nvPr/>
        </p:nvSpPr>
        <p:spPr>
          <a:xfrm>
            <a:off x="2538528" y="6172591"/>
            <a:ext cx="4515980" cy="369332"/>
          </a:xfrm>
          <a:prstGeom prst="rect">
            <a:avLst/>
          </a:prstGeom>
        </p:spPr>
        <p:txBody>
          <a:bodyPr wrap="none">
            <a:spAutoFit/>
          </a:bodyPr>
          <a:lstStyle/>
          <a:p>
            <a:r>
              <a:rPr lang="ja-JP" altLang="en-US" dirty="0" smtClean="0"/>
              <a:t>保健福祉計画の推進に関与する組織の割合</a:t>
            </a:r>
            <a:endParaRPr lang="ja-JP" altLang="en-US" dirty="0"/>
          </a:p>
        </p:txBody>
      </p:sp>
      <p:graphicFrame>
        <p:nvGraphicFramePr>
          <p:cNvPr id="7" name="コンテンツ プレースホルダー 6"/>
          <p:cNvGraphicFramePr>
            <a:graphicFrameLocks noGrp="1"/>
          </p:cNvGraphicFramePr>
          <p:nvPr>
            <p:ph idx="1"/>
            <p:extLst>
              <p:ext uri="{D42A27DB-BD31-4B8C-83A1-F6EECF244321}">
                <p14:modId xmlns="" xmlns:p14="http://schemas.microsoft.com/office/powerpoint/2010/main" val="1562013635"/>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8" name="テキスト ボックス 7"/>
          <p:cNvSpPr txBox="1"/>
          <p:nvPr/>
        </p:nvSpPr>
        <p:spPr>
          <a:xfrm>
            <a:off x="161925" y="2137874"/>
            <a:ext cx="461665" cy="3351238"/>
          </a:xfrm>
          <a:prstGeom prst="rect">
            <a:avLst/>
          </a:prstGeom>
          <a:noFill/>
        </p:spPr>
        <p:txBody>
          <a:bodyPr vert="eaVert" wrap="none" rtlCol="0">
            <a:spAutoFit/>
          </a:bodyPr>
          <a:lstStyle/>
          <a:p>
            <a:r>
              <a:rPr lang="ja-JP" altLang="en-US" dirty="0" smtClean="0"/>
              <a:t>保健事業におけるＳＣの位置づけ</a:t>
            </a:r>
            <a:endParaRPr kumimoji="1" lang="ja-JP" alt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sz="2800" dirty="0">
                <a:solidFill>
                  <a:srgbClr val="0000FF"/>
                </a:solidFill>
              </a:rPr>
              <a:t>保健事業におけるソーシャルキャピタル</a:t>
            </a:r>
            <a:r>
              <a:rPr lang="ja-JP" altLang="en-US" sz="2800" dirty="0" smtClean="0">
                <a:solidFill>
                  <a:srgbClr val="0000FF"/>
                </a:solidFill>
              </a:rPr>
              <a:t>の</a:t>
            </a:r>
            <a:r>
              <a:rPr lang="en-US" altLang="ja-JP" sz="2800" dirty="0" smtClean="0">
                <a:solidFill>
                  <a:srgbClr val="0000FF"/>
                </a:solidFill>
              </a:rPr>
              <a:t/>
            </a:r>
            <a:br>
              <a:rPr lang="en-US" altLang="ja-JP" sz="2800" dirty="0" smtClean="0">
                <a:solidFill>
                  <a:srgbClr val="0000FF"/>
                </a:solidFill>
              </a:rPr>
            </a:br>
            <a:r>
              <a:rPr lang="ja-JP" altLang="en-US" sz="2800" dirty="0" smtClean="0">
                <a:solidFill>
                  <a:srgbClr val="0000FF"/>
                </a:solidFill>
              </a:rPr>
              <a:t>位置づけと住民組織間の連携</a:t>
            </a:r>
            <a:endParaRPr kumimoji="1" lang="ja-JP" altLang="en-US" sz="2800" dirty="0">
              <a:solidFill>
                <a:srgbClr val="0000FF"/>
              </a:solidFill>
            </a:endParaRPr>
          </a:p>
        </p:txBody>
      </p:sp>
      <p:sp>
        <p:nvSpPr>
          <p:cNvPr id="6" name="正方形/長方形 5"/>
          <p:cNvSpPr/>
          <p:nvPr/>
        </p:nvSpPr>
        <p:spPr>
          <a:xfrm>
            <a:off x="2567864" y="6309211"/>
            <a:ext cx="4217821" cy="369332"/>
          </a:xfrm>
          <a:prstGeom prst="rect">
            <a:avLst/>
          </a:prstGeom>
        </p:spPr>
        <p:txBody>
          <a:bodyPr wrap="none">
            <a:spAutoFit/>
          </a:bodyPr>
          <a:lstStyle/>
          <a:p>
            <a:r>
              <a:rPr lang="ja-JP" altLang="en-US" dirty="0" smtClean="0"/>
              <a:t>他組織との連携が希薄である組織の割合</a:t>
            </a:r>
            <a:endParaRPr lang="ja-JP" altLang="en-US" dirty="0"/>
          </a:p>
        </p:txBody>
      </p:sp>
      <p:sp>
        <p:nvSpPr>
          <p:cNvPr id="7" name="テキスト ボックス 6"/>
          <p:cNvSpPr txBox="1"/>
          <p:nvPr/>
        </p:nvSpPr>
        <p:spPr>
          <a:xfrm>
            <a:off x="161925" y="2137874"/>
            <a:ext cx="461665" cy="3351238"/>
          </a:xfrm>
          <a:prstGeom prst="rect">
            <a:avLst/>
          </a:prstGeom>
          <a:noFill/>
        </p:spPr>
        <p:txBody>
          <a:bodyPr vert="eaVert" wrap="none" rtlCol="0">
            <a:spAutoFit/>
          </a:bodyPr>
          <a:lstStyle/>
          <a:p>
            <a:r>
              <a:rPr lang="ja-JP" altLang="en-US" dirty="0" smtClean="0"/>
              <a:t>保健事業におけるＳＣの位置づけ</a:t>
            </a:r>
            <a:endParaRPr kumimoji="1" lang="ja-JP" altLang="en-US" dirty="0"/>
          </a:p>
        </p:txBody>
      </p:sp>
      <p:graphicFrame>
        <p:nvGraphicFramePr>
          <p:cNvPr id="8" name="コンテンツ プレースホルダー 7"/>
          <p:cNvGraphicFramePr>
            <a:graphicFrameLocks noGrp="1"/>
          </p:cNvGraphicFramePr>
          <p:nvPr>
            <p:ph idx="1"/>
            <p:extLst>
              <p:ext uri="{D42A27DB-BD31-4B8C-83A1-F6EECF244321}">
                <p14:modId xmlns="" xmlns:p14="http://schemas.microsoft.com/office/powerpoint/2010/main" val="2430487584"/>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19738311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sz="2800" dirty="0">
                <a:solidFill>
                  <a:srgbClr val="0000FF"/>
                </a:solidFill>
              </a:rPr>
              <a:t>保健事業におけるソーシャルキャピタル</a:t>
            </a:r>
            <a:r>
              <a:rPr lang="ja-JP" altLang="en-US" sz="2800" dirty="0" smtClean="0">
                <a:solidFill>
                  <a:srgbClr val="0000FF"/>
                </a:solidFill>
              </a:rPr>
              <a:t>の</a:t>
            </a:r>
            <a:r>
              <a:rPr lang="en-US" altLang="ja-JP" sz="2800" dirty="0" smtClean="0">
                <a:solidFill>
                  <a:srgbClr val="0000FF"/>
                </a:solidFill>
              </a:rPr>
              <a:t/>
            </a:r>
            <a:br>
              <a:rPr lang="en-US" altLang="ja-JP" sz="2800" dirty="0" smtClean="0">
                <a:solidFill>
                  <a:srgbClr val="0000FF"/>
                </a:solidFill>
              </a:rPr>
            </a:br>
            <a:r>
              <a:rPr lang="ja-JP" altLang="en-US" sz="2800" dirty="0" smtClean="0">
                <a:solidFill>
                  <a:srgbClr val="0000FF"/>
                </a:solidFill>
              </a:rPr>
              <a:t>位置づけと健康づくり</a:t>
            </a:r>
            <a:r>
              <a:rPr lang="ja-JP" altLang="en-US" sz="2800" dirty="0">
                <a:solidFill>
                  <a:srgbClr val="0000FF"/>
                </a:solidFill>
              </a:rPr>
              <a:t>推進協議会の機能</a:t>
            </a:r>
            <a:endParaRPr kumimoji="1" lang="ja-JP" altLang="en-US" sz="2800" dirty="0">
              <a:solidFill>
                <a:srgbClr val="0000FF"/>
              </a:solidFill>
            </a:endParaRPr>
          </a:p>
        </p:txBody>
      </p:sp>
      <p:sp>
        <p:nvSpPr>
          <p:cNvPr id="6" name="正方形/長方形 5"/>
          <p:cNvSpPr/>
          <p:nvPr/>
        </p:nvSpPr>
        <p:spPr>
          <a:xfrm>
            <a:off x="3435611" y="6280382"/>
            <a:ext cx="3021981" cy="369332"/>
          </a:xfrm>
          <a:prstGeom prst="rect">
            <a:avLst/>
          </a:prstGeom>
        </p:spPr>
        <p:txBody>
          <a:bodyPr wrap="none">
            <a:spAutoFit/>
          </a:bodyPr>
          <a:lstStyle/>
          <a:p>
            <a:r>
              <a:rPr lang="ja-JP" altLang="en-US" dirty="0" smtClean="0"/>
              <a:t>健康づくり推進協議会の機能</a:t>
            </a:r>
            <a:endParaRPr lang="ja-JP" altLang="en-US" dirty="0"/>
          </a:p>
        </p:txBody>
      </p:sp>
      <p:sp>
        <p:nvSpPr>
          <p:cNvPr id="8" name="テキスト ボックス 7"/>
          <p:cNvSpPr txBox="1"/>
          <p:nvPr/>
        </p:nvSpPr>
        <p:spPr>
          <a:xfrm>
            <a:off x="161925" y="2137874"/>
            <a:ext cx="461665" cy="3351238"/>
          </a:xfrm>
          <a:prstGeom prst="rect">
            <a:avLst/>
          </a:prstGeom>
          <a:noFill/>
        </p:spPr>
        <p:txBody>
          <a:bodyPr vert="eaVert" wrap="none" rtlCol="0">
            <a:spAutoFit/>
          </a:bodyPr>
          <a:lstStyle/>
          <a:p>
            <a:r>
              <a:rPr lang="ja-JP" altLang="en-US" dirty="0" smtClean="0"/>
              <a:t>保健事業におけるＳＣの位置づけ</a:t>
            </a:r>
            <a:endParaRPr kumimoji="1" lang="ja-JP" altLang="en-US" dirty="0"/>
          </a:p>
        </p:txBody>
      </p:sp>
      <p:graphicFrame>
        <p:nvGraphicFramePr>
          <p:cNvPr id="9" name="コンテンツ プレースホルダー 8"/>
          <p:cNvGraphicFramePr>
            <a:graphicFrameLocks noGrp="1"/>
          </p:cNvGraphicFramePr>
          <p:nvPr>
            <p:ph idx="1"/>
            <p:extLst>
              <p:ext uri="{D42A27DB-BD31-4B8C-83A1-F6EECF244321}">
                <p14:modId xmlns="" xmlns:p14="http://schemas.microsoft.com/office/powerpoint/2010/main" val="4011580718"/>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11159009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kumimoji="1" lang="ja-JP" altLang="en-US" sz="2800" dirty="0" smtClean="0">
                <a:solidFill>
                  <a:srgbClr val="0000FF"/>
                </a:solidFill>
              </a:rPr>
              <a:t>住民組織との協働に関する行政他部署との協働と</a:t>
            </a:r>
            <a:r>
              <a:rPr kumimoji="1" lang="en-US" altLang="ja-JP" sz="2800" dirty="0" smtClean="0">
                <a:solidFill>
                  <a:srgbClr val="0000FF"/>
                </a:solidFill>
              </a:rPr>
              <a:t/>
            </a:r>
            <a:br>
              <a:rPr kumimoji="1" lang="en-US" altLang="ja-JP" sz="2800" dirty="0" smtClean="0">
                <a:solidFill>
                  <a:srgbClr val="0000FF"/>
                </a:solidFill>
              </a:rPr>
            </a:br>
            <a:r>
              <a:rPr kumimoji="1" lang="ja-JP" altLang="en-US" sz="2800" dirty="0" smtClean="0">
                <a:solidFill>
                  <a:srgbClr val="0000FF"/>
                </a:solidFill>
              </a:rPr>
              <a:t>地域の健康課題の共有</a:t>
            </a:r>
            <a:endParaRPr kumimoji="1" lang="ja-JP" altLang="en-US" sz="2800" dirty="0">
              <a:solidFill>
                <a:srgbClr val="0000FF"/>
              </a:solidFill>
            </a:endParaRPr>
          </a:p>
        </p:txBody>
      </p:sp>
      <p:graphicFrame>
        <p:nvGraphicFramePr>
          <p:cNvPr id="4" name="コンテンツ プレースホルダ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正方形/長方形 4"/>
          <p:cNvSpPr/>
          <p:nvPr/>
        </p:nvSpPr>
        <p:spPr>
          <a:xfrm>
            <a:off x="2202547" y="6239191"/>
            <a:ext cx="6286500" cy="369332"/>
          </a:xfrm>
          <a:prstGeom prst="rect">
            <a:avLst/>
          </a:prstGeom>
        </p:spPr>
        <p:txBody>
          <a:bodyPr wrap="square">
            <a:spAutoFit/>
          </a:bodyPr>
          <a:lstStyle/>
          <a:p>
            <a:r>
              <a:rPr lang="ja-JP" altLang="en-US" dirty="0" smtClean="0"/>
              <a:t>地域の健康課題等を協議をする機会を持っている組織の割合</a:t>
            </a:r>
            <a:endParaRPr lang="ja-JP" altLang="en-US" dirty="0"/>
          </a:p>
        </p:txBody>
      </p:sp>
      <p:sp>
        <p:nvSpPr>
          <p:cNvPr id="6" name="テキスト ボックス 5"/>
          <p:cNvSpPr txBox="1"/>
          <p:nvPr/>
        </p:nvSpPr>
        <p:spPr>
          <a:xfrm>
            <a:off x="136475" y="1665028"/>
            <a:ext cx="461665" cy="4835619"/>
          </a:xfrm>
          <a:prstGeom prst="rect">
            <a:avLst/>
          </a:prstGeom>
          <a:noFill/>
        </p:spPr>
        <p:txBody>
          <a:bodyPr vert="eaVert" wrap="none" rtlCol="0">
            <a:spAutoFit/>
          </a:bodyPr>
          <a:lstStyle/>
          <a:p>
            <a:r>
              <a:rPr lang="ja-JP" altLang="en-US" dirty="0" smtClean="0"/>
              <a:t>住民組織との協働に関する行政他部署との協働</a:t>
            </a:r>
            <a:endParaRPr kumimoji="1" lang="ja-JP"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kumimoji="1" lang="ja-JP" altLang="en-US" sz="2800" dirty="0" smtClean="0">
                <a:solidFill>
                  <a:srgbClr val="0000FF"/>
                </a:solidFill>
              </a:rPr>
              <a:t>住民組織との協働に関する行政他部署との協働と</a:t>
            </a:r>
            <a:r>
              <a:rPr kumimoji="1" lang="en-US" altLang="ja-JP" sz="2800" dirty="0" smtClean="0">
                <a:solidFill>
                  <a:srgbClr val="0000FF"/>
                </a:solidFill>
              </a:rPr>
              <a:t/>
            </a:r>
            <a:br>
              <a:rPr kumimoji="1" lang="en-US" altLang="ja-JP" sz="2800" dirty="0" smtClean="0">
                <a:solidFill>
                  <a:srgbClr val="0000FF"/>
                </a:solidFill>
              </a:rPr>
            </a:br>
            <a:r>
              <a:rPr kumimoji="1" lang="ja-JP" altLang="en-US" sz="2800" dirty="0" smtClean="0">
                <a:solidFill>
                  <a:srgbClr val="0000FF"/>
                </a:solidFill>
              </a:rPr>
              <a:t>住民組織の活動目的等の共有</a:t>
            </a:r>
            <a:endParaRPr kumimoji="1" lang="ja-JP" altLang="en-US" sz="2800" dirty="0">
              <a:solidFill>
                <a:srgbClr val="0000FF"/>
              </a:solidFill>
            </a:endParaRPr>
          </a:p>
        </p:txBody>
      </p:sp>
      <p:sp>
        <p:nvSpPr>
          <p:cNvPr id="5" name="正方形/長方形 4"/>
          <p:cNvSpPr/>
          <p:nvPr/>
        </p:nvSpPr>
        <p:spPr>
          <a:xfrm>
            <a:off x="2407267" y="6239191"/>
            <a:ext cx="6286500" cy="369332"/>
          </a:xfrm>
          <a:prstGeom prst="rect">
            <a:avLst/>
          </a:prstGeom>
        </p:spPr>
        <p:txBody>
          <a:bodyPr wrap="square">
            <a:spAutoFit/>
          </a:bodyPr>
          <a:lstStyle/>
          <a:p>
            <a:r>
              <a:rPr lang="ja-JP" altLang="en-US" dirty="0" smtClean="0"/>
              <a:t>活動目的等を構成員との協議により決定している組織の割合</a:t>
            </a:r>
            <a:endParaRPr lang="ja-JP" altLang="en-US" dirty="0"/>
          </a:p>
        </p:txBody>
      </p:sp>
      <p:sp>
        <p:nvSpPr>
          <p:cNvPr id="6" name="テキスト ボックス 5"/>
          <p:cNvSpPr txBox="1"/>
          <p:nvPr/>
        </p:nvSpPr>
        <p:spPr>
          <a:xfrm>
            <a:off x="136475" y="1787860"/>
            <a:ext cx="461665" cy="4835619"/>
          </a:xfrm>
          <a:prstGeom prst="rect">
            <a:avLst/>
          </a:prstGeom>
          <a:noFill/>
        </p:spPr>
        <p:txBody>
          <a:bodyPr vert="eaVert" wrap="none" rtlCol="0">
            <a:spAutoFit/>
          </a:bodyPr>
          <a:lstStyle/>
          <a:p>
            <a:r>
              <a:rPr lang="ja-JP" altLang="en-US" dirty="0" smtClean="0"/>
              <a:t>住民組織との協働に関する行政他部署との協働</a:t>
            </a:r>
            <a:endParaRPr kumimoji="1" lang="ja-JP" altLang="en-US" dirty="0"/>
          </a:p>
        </p:txBody>
      </p:sp>
      <p:graphicFrame>
        <p:nvGraphicFramePr>
          <p:cNvPr id="8" name="コンテンツ プレースホルダ 7"/>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kumimoji="1" lang="ja-JP" altLang="en-US" sz="2800" dirty="0" smtClean="0">
                <a:solidFill>
                  <a:srgbClr val="0000FF"/>
                </a:solidFill>
              </a:rPr>
              <a:t>住民組織との協働に関する行政他部署との協働と</a:t>
            </a:r>
            <a:r>
              <a:rPr kumimoji="1" lang="en-US" altLang="ja-JP" sz="2800" dirty="0" smtClean="0">
                <a:solidFill>
                  <a:srgbClr val="0000FF"/>
                </a:solidFill>
              </a:rPr>
              <a:t/>
            </a:r>
            <a:br>
              <a:rPr kumimoji="1" lang="en-US" altLang="ja-JP" sz="2800" dirty="0" smtClean="0">
                <a:solidFill>
                  <a:srgbClr val="0000FF"/>
                </a:solidFill>
              </a:rPr>
            </a:br>
            <a:r>
              <a:rPr kumimoji="1" lang="ja-JP" altLang="en-US" sz="2800" dirty="0" smtClean="0">
                <a:solidFill>
                  <a:srgbClr val="0000FF"/>
                </a:solidFill>
              </a:rPr>
              <a:t>住民組織活動の成果の確認</a:t>
            </a:r>
            <a:endParaRPr kumimoji="1" lang="ja-JP" altLang="en-US" sz="2800" dirty="0">
              <a:solidFill>
                <a:srgbClr val="0000FF"/>
              </a:solidFill>
            </a:endParaRPr>
          </a:p>
        </p:txBody>
      </p:sp>
      <p:sp>
        <p:nvSpPr>
          <p:cNvPr id="5" name="正方形/長方形 4"/>
          <p:cNvSpPr/>
          <p:nvPr/>
        </p:nvSpPr>
        <p:spPr>
          <a:xfrm>
            <a:off x="2598332" y="6239191"/>
            <a:ext cx="6286500" cy="369332"/>
          </a:xfrm>
          <a:prstGeom prst="rect">
            <a:avLst/>
          </a:prstGeom>
        </p:spPr>
        <p:txBody>
          <a:bodyPr wrap="square">
            <a:spAutoFit/>
          </a:bodyPr>
          <a:lstStyle/>
          <a:p>
            <a:r>
              <a:rPr lang="ja-JP" altLang="en-US" dirty="0" smtClean="0"/>
              <a:t>組織の活動やその成果の確認ができている組織の割合</a:t>
            </a:r>
            <a:endParaRPr lang="ja-JP" altLang="en-US" dirty="0"/>
          </a:p>
        </p:txBody>
      </p:sp>
      <p:sp>
        <p:nvSpPr>
          <p:cNvPr id="6" name="テキスト ボックス 5"/>
          <p:cNvSpPr txBox="1"/>
          <p:nvPr/>
        </p:nvSpPr>
        <p:spPr>
          <a:xfrm>
            <a:off x="136475" y="1787860"/>
            <a:ext cx="461665" cy="4835619"/>
          </a:xfrm>
          <a:prstGeom prst="rect">
            <a:avLst/>
          </a:prstGeom>
          <a:noFill/>
        </p:spPr>
        <p:txBody>
          <a:bodyPr vert="eaVert" wrap="none" rtlCol="0">
            <a:spAutoFit/>
          </a:bodyPr>
          <a:lstStyle/>
          <a:p>
            <a:r>
              <a:rPr lang="ja-JP" altLang="en-US" dirty="0" smtClean="0"/>
              <a:t>住民組織との協働に関する行政他部署との協働</a:t>
            </a:r>
            <a:endParaRPr kumimoji="1" lang="ja-JP" altLang="en-US" dirty="0"/>
          </a:p>
        </p:txBody>
      </p:sp>
      <p:graphicFrame>
        <p:nvGraphicFramePr>
          <p:cNvPr id="8" name="コンテンツ プレースホルダ 7"/>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kumimoji="1" lang="ja-JP" altLang="en-US" sz="2800" dirty="0" smtClean="0">
                <a:solidFill>
                  <a:srgbClr val="0000FF"/>
                </a:solidFill>
              </a:rPr>
              <a:t>住民組織との協働に関する行政他部署との協働と</a:t>
            </a:r>
            <a:r>
              <a:rPr kumimoji="1" lang="en-US" altLang="ja-JP" sz="2800" dirty="0" smtClean="0">
                <a:solidFill>
                  <a:srgbClr val="0000FF"/>
                </a:solidFill>
              </a:rPr>
              <a:t/>
            </a:r>
            <a:br>
              <a:rPr kumimoji="1" lang="en-US" altLang="ja-JP" sz="2800" dirty="0" smtClean="0">
                <a:solidFill>
                  <a:srgbClr val="0000FF"/>
                </a:solidFill>
              </a:rPr>
            </a:br>
            <a:r>
              <a:rPr kumimoji="1" lang="ja-JP" altLang="en-US" sz="2800" dirty="0" smtClean="0">
                <a:solidFill>
                  <a:srgbClr val="0000FF"/>
                </a:solidFill>
              </a:rPr>
              <a:t>保健福祉計画の推進への住民組織の関与</a:t>
            </a:r>
            <a:endParaRPr kumimoji="1" lang="ja-JP" altLang="en-US" sz="2800" dirty="0">
              <a:solidFill>
                <a:srgbClr val="0000FF"/>
              </a:solidFill>
            </a:endParaRPr>
          </a:p>
        </p:txBody>
      </p:sp>
      <p:sp>
        <p:nvSpPr>
          <p:cNvPr id="5" name="正方形/長方形 4"/>
          <p:cNvSpPr/>
          <p:nvPr/>
        </p:nvSpPr>
        <p:spPr>
          <a:xfrm>
            <a:off x="2857500" y="6225544"/>
            <a:ext cx="6286500" cy="369332"/>
          </a:xfrm>
          <a:prstGeom prst="rect">
            <a:avLst/>
          </a:prstGeom>
        </p:spPr>
        <p:txBody>
          <a:bodyPr wrap="square">
            <a:spAutoFit/>
          </a:bodyPr>
          <a:lstStyle/>
          <a:p>
            <a:r>
              <a:rPr lang="ja-JP" altLang="en-US" dirty="0" smtClean="0"/>
              <a:t>保健福祉計画の推進に関与している組織の割合</a:t>
            </a:r>
            <a:endParaRPr lang="ja-JP" altLang="en-US" dirty="0"/>
          </a:p>
        </p:txBody>
      </p:sp>
      <p:sp>
        <p:nvSpPr>
          <p:cNvPr id="6" name="テキスト ボックス 5"/>
          <p:cNvSpPr txBox="1"/>
          <p:nvPr/>
        </p:nvSpPr>
        <p:spPr>
          <a:xfrm>
            <a:off x="136475" y="1828804"/>
            <a:ext cx="461665" cy="4835619"/>
          </a:xfrm>
          <a:prstGeom prst="rect">
            <a:avLst/>
          </a:prstGeom>
          <a:noFill/>
        </p:spPr>
        <p:txBody>
          <a:bodyPr vert="eaVert" wrap="none" rtlCol="0">
            <a:spAutoFit/>
          </a:bodyPr>
          <a:lstStyle/>
          <a:p>
            <a:r>
              <a:rPr lang="ja-JP" altLang="en-US" dirty="0" smtClean="0"/>
              <a:t>住民組織との協働に関する行政他部署との協働</a:t>
            </a:r>
            <a:endParaRPr kumimoji="1" lang="ja-JP" altLang="en-US" dirty="0"/>
          </a:p>
        </p:txBody>
      </p:sp>
      <p:graphicFrame>
        <p:nvGraphicFramePr>
          <p:cNvPr id="8" name="コンテンツ プレースホルダ 7"/>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kumimoji="1" lang="ja-JP" altLang="en-US" sz="2800" dirty="0" smtClean="0">
                <a:solidFill>
                  <a:srgbClr val="0000FF"/>
                </a:solidFill>
              </a:rPr>
              <a:t>住民組織との協働に関する行政他部署との協働と</a:t>
            </a:r>
            <a:r>
              <a:rPr kumimoji="1" lang="en-US" altLang="ja-JP" sz="2800" dirty="0" smtClean="0">
                <a:solidFill>
                  <a:srgbClr val="0000FF"/>
                </a:solidFill>
              </a:rPr>
              <a:t/>
            </a:r>
            <a:br>
              <a:rPr kumimoji="1" lang="en-US" altLang="ja-JP" sz="2800" dirty="0" smtClean="0">
                <a:solidFill>
                  <a:srgbClr val="0000FF"/>
                </a:solidFill>
              </a:rPr>
            </a:br>
            <a:r>
              <a:rPr kumimoji="1" lang="ja-JP" altLang="en-US" sz="2800" dirty="0" smtClean="0">
                <a:solidFill>
                  <a:srgbClr val="0000FF"/>
                </a:solidFill>
              </a:rPr>
              <a:t>住民組織間の連携</a:t>
            </a:r>
            <a:endParaRPr kumimoji="1" lang="ja-JP" altLang="en-US" sz="2800" dirty="0">
              <a:solidFill>
                <a:srgbClr val="0000FF"/>
              </a:solidFill>
            </a:endParaRPr>
          </a:p>
        </p:txBody>
      </p:sp>
      <p:sp>
        <p:nvSpPr>
          <p:cNvPr id="5" name="正方形/長方形 4"/>
          <p:cNvSpPr/>
          <p:nvPr/>
        </p:nvSpPr>
        <p:spPr>
          <a:xfrm>
            <a:off x="2202547" y="6239191"/>
            <a:ext cx="6450134" cy="369332"/>
          </a:xfrm>
          <a:prstGeom prst="rect">
            <a:avLst/>
          </a:prstGeom>
        </p:spPr>
        <p:txBody>
          <a:bodyPr wrap="square">
            <a:spAutoFit/>
          </a:bodyPr>
          <a:lstStyle/>
          <a:p>
            <a:r>
              <a:rPr lang="ja-JP" altLang="en-US" dirty="0" smtClean="0"/>
              <a:t>他組織との連携が希薄であることが課題となっている組織の割合</a:t>
            </a:r>
            <a:endParaRPr lang="ja-JP" altLang="en-US" dirty="0"/>
          </a:p>
        </p:txBody>
      </p:sp>
      <p:sp>
        <p:nvSpPr>
          <p:cNvPr id="6" name="テキスト ボックス 5"/>
          <p:cNvSpPr txBox="1"/>
          <p:nvPr/>
        </p:nvSpPr>
        <p:spPr>
          <a:xfrm>
            <a:off x="136475" y="1719620"/>
            <a:ext cx="461665" cy="4835619"/>
          </a:xfrm>
          <a:prstGeom prst="rect">
            <a:avLst/>
          </a:prstGeom>
          <a:noFill/>
        </p:spPr>
        <p:txBody>
          <a:bodyPr vert="eaVert" wrap="none" rtlCol="0">
            <a:spAutoFit/>
          </a:bodyPr>
          <a:lstStyle/>
          <a:p>
            <a:r>
              <a:rPr lang="ja-JP" altLang="en-US" dirty="0" smtClean="0"/>
              <a:t>住民組織との協働に関する行政他部署との協働</a:t>
            </a:r>
            <a:endParaRPr kumimoji="1" lang="ja-JP" altLang="en-US" dirty="0"/>
          </a:p>
        </p:txBody>
      </p:sp>
      <p:graphicFrame>
        <p:nvGraphicFramePr>
          <p:cNvPr id="8" name="コンテンツ プレースホルダ 7"/>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kumimoji="1" lang="ja-JP" altLang="en-US" sz="2800" dirty="0" smtClean="0">
                <a:solidFill>
                  <a:srgbClr val="0000FF"/>
                </a:solidFill>
              </a:rPr>
              <a:t>住民組織との協働に関する行政他部署との協働と</a:t>
            </a:r>
            <a:r>
              <a:rPr kumimoji="1" lang="en-US" altLang="ja-JP" sz="2800" dirty="0" smtClean="0">
                <a:solidFill>
                  <a:srgbClr val="0000FF"/>
                </a:solidFill>
              </a:rPr>
              <a:t/>
            </a:r>
            <a:br>
              <a:rPr kumimoji="1" lang="en-US" altLang="ja-JP" sz="2800" dirty="0" smtClean="0">
                <a:solidFill>
                  <a:srgbClr val="0000FF"/>
                </a:solidFill>
              </a:rPr>
            </a:br>
            <a:r>
              <a:rPr kumimoji="1" lang="ja-JP" altLang="en-US" sz="2800" dirty="0" smtClean="0">
                <a:solidFill>
                  <a:srgbClr val="0000FF"/>
                </a:solidFill>
              </a:rPr>
              <a:t>健康づくり推進協議会の機能</a:t>
            </a:r>
            <a:endParaRPr kumimoji="1" lang="ja-JP" altLang="en-US" sz="2800" dirty="0">
              <a:solidFill>
                <a:srgbClr val="0000FF"/>
              </a:solidFill>
            </a:endParaRPr>
          </a:p>
        </p:txBody>
      </p:sp>
      <p:sp>
        <p:nvSpPr>
          <p:cNvPr id="5" name="正方形/長方形 4"/>
          <p:cNvSpPr/>
          <p:nvPr/>
        </p:nvSpPr>
        <p:spPr>
          <a:xfrm>
            <a:off x="3553676" y="6170952"/>
            <a:ext cx="3816116" cy="369332"/>
          </a:xfrm>
          <a:prstGeom prst="rect">
            <a:avLst/>
          </a:prstGeom>
        </p:spPr>
        <p:txBody>
          <a:bodyPr wrap="square">
            <a:spAutoFit/>
          </a:bodyPr>
          <a:lstStyle/>
          <a:p>
            <a:r>
              <a:rPr lang="ja-JP" altLang="en-US" dirty="0" smtClean="0"/>
              <a:t>健康づくり推進協議会の機能</a:t>
            </a:r>
            <a:endParaRPr lang="ja-JP" altLang="en-US" dirty="0"/>
          </a:p>
        </p:txBody>
      </p:sp>
      <p:sp>
        <p:nvSpPr>
          <p:cNvPr id="6" name="テキスト ボックス 5"/>
          <p:cNvSpPr txBox="1"/>
          <p:nvPr/>
        </p:nvSpPr>
        <p:spPr>
          <a:xfrm>
            <a:off x="136475" y="1869748"/>
            <a:ext cx="461665" cy="4835619"/>
          </a:xfrm>
          <a:prstGeom prst="rect">
            <a:avLst/>
          </a:prstGeom>
          <a:noFill/>
        </p:spPr>
        <p:txBody>
          <a:bodyPr vert="eaVert" wrap="none" rtlCol="0">
            <a:spAutoFit/>
          </a:bodyPr>
          <a:lstStyle/>
          <a:p>
            <a:r>
              <a:rPr lang="ja-JP" altLang="en-US" dirty="0" smtClean="0"/>
              <a:t>住民組織との協働に関する行政他部署との協働</a:t>
            </a:r>
            <a:endParaRPr kumimoji="1" lang="ja-JP" altLang="en-US" dirty="0"/>
          </a:p>
        </p:txBody>
      </p:sp>
      <p:graphicFrame>
        <p:nvGraphicFramePr>
          <p:cNvPr id="8" name="コンテンツ プレースホルダ 7"/>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kumimoji="1" lang="ja-JP" altLang="en-US" sz="2800" dirty="0" smtClean="0">
                <a:solidFill>
                  <a:srgbClr val="0000FF"/>
                </a:solidFill>
              </a:rPr>
              <a:t>健康づくり推進員等の活動の量的な評価</a:t>
            </a:r>
            <a:r>
              <a:rPr kumimoji="1" lang="en-US" altLang="ja-JP" sz="2800" dirty="0" smtClean="0">
                <a:solidFill>
                  <a:srgbClr val="0000FF"/>
                </a:solidFill>
              </a:rPr>
              <a:t/>
            </a:r>
            <a:br>
              <a:rPr kumimoji="1" lang="en-US" altLang="ja-JP" sz="2800" dirty="0" smtClean="0">
                <a:solidFill>
                  <a:srgbClr val="0000FF"/>
                </a:solidFill>
              </a:rPr>
            </a:br>
            <a:r>
              <a:rPr kumimoji="1" lang="ja-JP" altLang="en-US" sz="2800" dirty="0" smtClean="0">
                <a:solidFill>
                  <a:srgbClr val="0000FF"/>
                </a:solidFill>
              </a:rPr>
              <a:t>とソーシャルキャピタルの醸成</a:t>
            </a:r>
            <a:endParaRPr kumimoji="1" lang="ja-JP" altLang="en-US" sz="2800" dirty="0">
              <a:solidFill>
                <a:srgbClr val="0000FF"/>
              </a:solidFill>
            </a:endParaRPr>
          </a:p>
        </p:txBody>
      </p:sp>
      <p:graphicFrame>
        <p:nvGraphicFramePr>
          <p:cNvPr id="4" name="コンテンツ プレースホルダ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テキスト ボックス 4"/>
          <p:cNvSpPr txBox="1"/>
          <p:nvPr/>
        </p:nvSpPr>
        <p:spPr>
          <a:xfrm>
            <a:off x="2054905" y="6090082"/>
            <a:ext cx="5304657" cy="369332"/>
          </a:xfrm>
          <a:prstGeom prst="rect">
            <a:avLst/>
          </a:prstGeom>
          <a:noFill/>
        </p:spPr>
        <p:txBody>
          <a:bodyPr wrap="none" rtlCol="0">
            <a:spAutoFit/>
          </a:bodyPr>
          <a:lstStyle/>
          <a:p>
            <a:r>
              <a:rPr kumimoji="1" lang="ja-JP" altLang="en-US" dirty="0" smtClean="0"/>
              <a:t> 活動により地域住民の絆が深まっている組織の割合</a:t>
            </a:r>
            <a:endParaRPr kumimoji="1" lang="ja-JP" altLang="en-US" dirty="0"/>
          </a:p>
        </p:txBody>
      </p:sp>
      <p:sp>
        <p:nvSpPr>
          <p:cNvPr id="6" name="テキスト ボックス 5"/>
          <p:cNvSpPr txBox="1"/>
          <p:nvPr/>
        </p:nvSpPr>
        <p:spPr>
          <a:xfrm>
            <a:off x="247650" y="1857375"/>
            <a:ext cx="461665" cy="3941144"/>
          </a:xfrm>
          <a:prstGeom prst="rect">
            <a:avLst/>
          </a:prstGeom>
          <a:noFill/>
        </p:spPr>
        <p:txBody>
          <a:bodyPr vert="eaVert" wrap="none" rtlCol="0">
            <a:spAutoFit/>
          </a:bodyPr>
          <a:lstStyle/>
          <a:p>
            <a:r>
              <a:rPr kumimoji="1" lang="ja-JP" altLang="en-US" dirty="0" smtClean="0"/>
              <a:t>健康づくり推進等の活動の量的な評価</a:t>
            </a:r>
            <a:endParaRPr kumimoji="1" lang="ja-JP" alt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sz="2800" dirty="0" smtClean="0">
                <a:solidFill>
                  <a:srgbClr val="0000FF"/>
                </a:solidFill>
              </a:rPr>
              <a:t>住民組織育成</a:t>
            </a:r>
            <a:r>
              <a:rPr lang="ja-JP" altLang="en-US" sz="2800" dirty="0">
                <a:solidFill>
                  <a:srgbClr val="0000FF"/>
                </a:solidFill>
              </a:rPr>
              <a:t>支援の</a:t>
            </a:r>
            <a:r>
              <a:rPr lang="ja-JP" altLang="en-US" sz="2800" dirty="0" smtClean="0">
                <a:solidFill>
                  <a:srgbClr val="0000FF"/>
                </a:solidFill>
              </a:rPr>
              <a:t>手引等の有無と</a:t>
            </a:r>
            <a:r>
              <a:rPr lang="en-US" altLang="ja-JP" sz="2800" dirty="0" smtClean="0">
                <a:solidFill>
                  <a:srgbClr val="0000FF"/>
                </a:solidFill>
              </a:rPr>
              <a:t/>
            </a:r>
            <a:br>
              <a:rPr lang="en-US" altLang="ja-JP" sz="2800" dirty="0" smtClean="0">
                <a:solidFill>
                  <a:srgbClr val="0000FF"/>
                </a:solidFill>
              </a:rPr>
            </a:br>
            <a:r>
              <a:rPr lang="ja-JP" altLang="en-US" sz="2800" dirty="0" smtClean="0">
                <a:solidFill>
                  <a:srgbClr val="0000FF"/>
                </a:solidFill>
              </a:rPr>
              <a:t>地域の健康課題の共有</a:t>
            </a:r>
            <a:endParaRPr kumimoji="1" lang="ja-JP" altLang="en-US" sz="2800" dirty="0">
              <a:solidFill>
                <a:srgbClr val="0000FF"/>
              </a:solidFill>
            </a:endParaRPr>
          </a:p>
        </p:txBody>
      </p:sp>
      <p:graphicFrame>
        <p:nvGraphicFramePr>
          <p:cNvPr id="4" name="コンテンツ プレースホルダ 3"/>
          <p:cNvGraphicFramePr>
            <a:graphicFrameLocks noGrp="1"/>
          </p:cNvGraphicFramePr>
          <p:nvPr>
            <p:ph idx="1"/>
          </p:nvPr>
        </p:nvGraphicFramePr>
        <p:xfrm>
          <a:off x="800100" y="1600200"/>
          <a:ext cx="78867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テキスト ボックス 4"/>
          <p:cNvSpPr txBox="1"/>
          <p:nvPr/>
        </p:nvSpPr>
        <p:spPr>
          <a:xfrm>
            <a:off x="257175" y="2095500"/>
            <a:ext cx="461665" cy="3509935"/>
          </a:xfrm>
          <a:prstGeom prst="rect">
            <a:avLst/>
          </a:prstGeom>
          <a:noFill/>
        </p:spPr>
        <p:txBody>
          <a:bodyPr vert="eaVert" wrap="none" rtlCol="0">
            <a:spAutoFit/>
          </a:bodyPr>
          <a:lstStyle/>
          <a:p>
            <a:r>
              <a:rPr lang="ja-JP" altLang="en-US" dirty="0" smtClean="0"/>
              <a:t>住民組織育成支援の手引等の有無</a:t>
            </a:r>
            <a:endParaRPr kumimoji="1" lang="ja-JP" altLang="en-US" dirty="0"/>
          </a:p>
        </p:txBody>
      </p:sp>
      <p:sp>
        <p:nvSpPr>
          <p:cNvPr id="6" name="正方形/長方形 5"/>
          <p:cNvSpPr/>
          <p:nvPr/>
        </p:nvSpPr>
        <p:spPr>
          <a:xfrm>
            <a:off x="1933575" y="6096595"/>
            <a:ext cx="6364264" cy="369332"/>
          </a:xfrm>
          <a:prstGeom prst="rect">
            <a:avLst/>
          </a:prstGeom>
        </p:spPr>
        <p:txBody>
          <a:bodyPr wrap="square">
            <a:spAutoFit/>
          </a:bodyPr>
          <a:lstStyle/>
          <a:p>
            <a:r>
              <a:rPr lang="ja-JP" altLang="en-US" dirty="0" smtClean="0"/>
              <a:t>地域の健康課題等を協議をする機会を持っている組織の割合 </a:t>
            </a:r>
            <a:endParaRPr lang="ja-JP" alt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1069" y="274638"/>
            <a:ext cx="8748215" cy="1143000"/>
          </a:xfrm>
        </p:spPr>
        <p:txBody>
          <a:bodyPr>
            <a:noAutofit/>
          </a:bodyPr>
          <a:lstStyle/>
          <a:p>
            <a:r>
              <a:rPr lang="ja-JP" altLang="en-US" sz="2800" dirty="0" smtClean="0">
                <a:solidFill>
                  <a:srgbClr val="0000FF"/>
                </a:solidFill>
              </a:rPr>
              <a:t>住民組織との協働にかかる手引き等の有無と</a:t>
            </a:r>
            <a:r>
              <a:rPr lang="en-US" altLang="ja-JP" sz="2800" dirty="0" smtClean="0">
                <a:solidFill>
                  <a:srgbClr val="0000FF"/>
                </a:solidFill>
              </a:rPr>
              <a:t/>
            </a:r>
            <a:br>
              <a:rPr lang="en-US" altLang="ja-JP" sz="2800" dirty="0" smtClean="0">
                <a:solidFill>
                  <a:srgbClr val="0000FF"/>
                </a:solidFill>
              </a:rPr>
            </a:br>
            <a:r>
              <a:rPr lang="ja-JP" altLang="en-US" sz="2800" dirty="0" smtClean="0">
                <a:solidFill>
                  <a:srgbClr val="0000FF"/>
                </a:solidFill>
              </a:rPr>
              <a:t>住民組織の活動目的等の共有</a:t>
            </a:r>
            <a:endParaRPr kumimoji="1" lang="ja-JP" altLang="en-US" sz="2800" dirty="0"/>
          </a:p>
        </p:txBody>
      </p:sp>
      <p:sp>
        <p:nvSpPr>
          <p:cNvPr id="5" name="テキスト ボックス 4"/>
          <p:cNvSpPr txBox="1"/>
          <p:nvPr/>
        </p:nvSpPr>
        <p:spPr>
          <a:xfrm>
            <a:off x="1992572" y="6208891"/>
            <a:ext cx="6008376" cy="369332"/>
          </a:xfrm>
          <a:prstGeom prst="rect">
            <a:avLst/>
          </a:prstGeom>
          <a:noFill/>
        </p:spPr>
        <p:txBody>
          <a:bodyPr wrap="none" rtlCol="0">
            <a:spAutoFit/>
          </a:bodyPr>
          <a:lstStyle/>
          <a:p>
            <a:r>
              <a:rPr lang="ja-JP" altLang="en-US" dirty="0"/>
              <a:t>活動の目的等を構成委員の協議で決定している組織の割合</a:t>
            </a:r>
            <a:endParaRPr kumimoji="1" lang="ja-JP" altLang="en-US" dirty="0"/>
          </a:p>
        </p:txBody>
      </p:sp>
      <p:sp>
        <p:nvSpPr>
          <p:cNvPr id="6" name="テキスト ボックス 5"/>
          <p:cNvSpPr txBox="1"/>
          <p:nvPr/>
        </p:nvSpPr>
        <p:spPr>
          <a:xfrm>
            <a:off x="172811" y="2011789"/>
            <a:ext cx="461665" cy="3687869"/>
          </a:xfrm>
          <a:prstGeom prst="rect">
            <a:avLst/>
          </a:prstGeom>
          <a:noFill/>
        </p:spPr>
        <p:txBody>
          <a:bodyPr vert="eaVert" wrap="none" rtlCol="0">
            <a:spAutoFit/>
          </a:bodyPr>
          <a:lstStyle/>
          <a:p>
            <a:r>
              <a:rPr kumimoji="1" lang="ja-JP" altLang="en-US" dirty="0" smtClean="0"/>
              <a:t>住民組織との協働にかかる手引き等</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 xmlns:p14="http://schemas.microsoft.com/office/powerpoint/2010/main" val="2355336983"/>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159654626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sz="2800" dirty="0" smtClean="0">
                <a:solidFill>
                  <a:srgbClr val="0000FF"/>
                </a:solidFill>
              </a:rPr>
              <a:t>住民組織育成支援の手引等の有無と</a:t>
            </a:r>
            <a:r>
              <a:rPr lang="en-US" altLang="ja-JP" sz="2800" dirty="0" smtClean="0">
                <a:solidFill>
                  <a:srgbClr val="0000FF"/>
                </a:solidFill>
              </a:rPr>
              <a:t/>
            </a:r>
            <a:br>
              <a:rPr lang="en-US" altLang="ja-JP" sz="2800" dirty="0" smtClean="0">
                <a:solidFill>
                  <a:srgbClr val="0000FF"/>
                </a:solidFill>
              </a:rPr>
            </a:br>
            <a:r>
              <a:rPr lang="ja-JP" altLang="en-US" sz="2800" dirty="0" smtClean="0">
                <a:solidFill>
                  <a:srgbClr val="0000FF"/>
                </a:solidFill>
              </a:rPr>
              <a:t>住民組織構成員のやりがい</a:t>
            </a:r>
            <a:endParaRPr kumimoji="1" lang="ja-JP" altLang="en-US" sz="2800" dirty="0"/>
          </a:p>
        </p:txBody>
      </p:sp>
      <p:graphicFrame>
        <p:nvGraphicFramePr>
          <p:cNvPr id="4" name="コンテンツ プレースホルダ 3"/>
          <p:cNvGraphicFramePr>
            <a:graphicFrameLocks noGrp="1"/>
          </p:cNvGraphicFramePr>
          <p:nvPr>
            <p:ph idx="1"/>
          </p:nvPr>
        </p:nvGraphicFramePr>
        <p:xfrm>
          <a:off x="733424" y="1600200"/>
          <a:ext cx="7953375"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テキスト ボックス 4"/>
          <p:cNvSpPr txBox="1"/>
          <p:nvPr/>
        </p:nvSpPr>
        <p:spPr>
          <a:xfrm>
            <a:off x="257175" y="2095500"/>
            <a:ext cx="461665" cy="3509935"/>
          </a:xfrm>
          <a:prstGeom prst="rect">
            <a:avLst/>
          </a:prstGeom>
          <a:noFill/>
        </p:spPr>
        <p:txBody>
          <a:bodyPr vert="eaVert" wrap="none" rtlCol="0">
            <a:spAutoFit/>
          </a:bodyPr>
          <a:lstStyle/>
          <a:p>
            <a:r>
              <a:rPr lang="ja-JP" altLang="en-US" dirty="0" smtClean="0"/>
              <a:t>住民組織育成支援の手引等の有無</a:t>
            </a:r>
            <a:endParaRPr kumimoji="1" lang="ja-JP" altLang="en-US" dirty="0"/>
          </a:p>
        </p:txBody>
      </p:sp>
      <p:sp>
        <p:nvSpPr>
          <p:cNvPr id="6" name="正方形/長方形 5"/>
          <p:cNvSpPr/>
          <p:nvPr/>
        </p:nvSpPr>
        <p:spPr>
          <a:xfrm>
            <a:off x="1924049" y="6186785"/>
            <a:ext cx="6428381" cy="369332"/>
          </a:xfrm>
          <a:prstGeom prst="rect">
            <a:avLst/>
          </a:prstGeom>
        </p:spPr>
        <p:txBody>
          <a:bodyPr wrap="square">
            <a:spAutoFit/>
          </a:bodyPr>
          <a:lstStyle/>
          <a:p>
            <a:r>
              <a:rPr lang="ja-JP" altLang="en-US" dirty="0" smtClean="0"/>
              <a:t>構成員が活動のやりがい等について語り合っている組織の割合</a:t>
            </a:r>
            <a:endParaRPr lang="ja-JP" alt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00251" y="274638"/>
            <a:ext cx="8543497" cy="1143000"/>
          </a:xfrm>
        </p:spPr>
        <p:txBody>
          <a:bodyPr>
            <a:noAutofit/>
          </a:bodyPr>
          <a:lstStyle/>
          <a:p>
            <a:r>
              <a:rPr lang="ja-JP" altLang="en-US" sz="2800" dirty="0" smtClean="0">
                <a:solidFill>
                  <a:srgbClr val="0000FF"/>
                </a:solidFill>
              </a:rPr>
              <a:t>住民組織との協働に関する保健師</a:t>
            </a:r>
            <a:r>
              <a:rPr lang="ja-JP" altLang="en-US" sz="2800" dirty="0">
                <a:solidFill>
                  <a:srgbClr val="0000FF"/>
                </a:solidFill>
              </a:rPr>
              <a:t>対象の</a:t>
            </a:r>
            <a:r>
              <a:rPr lang="ja-JP" altLang="en-US" sz="2800" dirty="0" smtClean="0">
                <a:solidFill>
                  <a:srgbClr val="0000FF"/>
                </a:solidFill>
              </a:rPr>
              <a:t>研修の有無と</a:t>
            </a:r>
            <a:r>
              <a:rPr lang="en-US" altLang="ja-JP" sz="2800" dirty="0" smtClean="0">
                <a:solidFill>
                  <a:srgbClr val="0000FF"/>
                </a:solidFill>
              </a:rPr>
              <a:t/>
            </a:r>
            <a:br>
              <a:rPr lang="en-US" altLang="ja-JP" sz="2800" dirty="0" smtClean="0">
                <a:solidFill>
                  <a:srgbClr val="0000FF"/>
                </a:solidFill>
              </a:rPr>
            </a:br>
            <a:r>
              <a:rPr lang="ja-JP" altLang="en-US" sz="2800" dirty="0" smtClean="0">
                <a:solidFill>
                  <a:srgbClr val="0000FF"/>
                </a:solidFill>
              </a:rPr>
              <a:t>地域</a:t>
            </a:r>
            <a:r>
              <a:rPr lang="ja-JP" altLang="en-US" sz="2800" dirty="0">
                <a:solidFill>
                  <a:srgbClr val="0000FF"/>
                </a:solidFill>
              </a:rPr>
              <a:t>の健康</a:t>
            </a:r>
            <a:r>
              <a:rPr lang="ja-JP" altLang="en-US" sz="2800" dirty="0" smtClean="0">
                <a:solidFill>
                  <a:srgbClr val="0000FF"/>
                </a:solidFill>
              </a:rPr>
              <a:t>課題の共有</a:t>
            </a:r>
            <a:endParaRPr kumimoji="1" lang="ja-JP" altLang="en-US" sz="2800" dirty="0">
              <a:solidFill>
                <a:srgbClr val="0000FF"/>
              </a:solidFill>
            </a:endParaRPr>
          </a:p>
        </p:txBody>
      </p:sp>
      <p:graphicFrame>
        <p:nvGraphicFramePr>
          <p:cNvPr id="5" name="コンテンツ プレースホルダ 4"/>
          <p:cNvGraphicFramePr>
            <a:graphicFrameLocks noGrp="1"/>
          </p:cNvGraphicFramePr>
          <p:nvPr>
            <p:ph idx="1"/>
          </p:nvPr>
        </p:nvGraphicFramePr>
        <p:xfrm>
          <a:off x="723900" y="1600200"/>
          <a:ext cx="79629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4" name="正方形/長方形 3"/>
          <p:cNvSpPr/>
          <p:nvPr/>
        </p:nvSpPr>
        <p:spPr>
          <a:xfrm>
            <a:off x="2095499" y="6134785"/>
            <a:ext cx="6200775" cy="369332"/>
          </a:xfrm>
          <a:prstGeom prst="rect">
            <a:avLst/>
          </a:prstGeom>
        </p:spPr>
        <p:txBody>
          <a:bodyPr wrap="square">
            <a:spAutoFit/>
          </a:bodyPr>
          <a:lstStyle/>
          <a:p>
            <a:r>
              <a:rPr lang="ja-JP" altLang="en-US" dirty="0" smtClean="0"/>
              <a:t>地域の健康課題等を協議をする機会を持っている組織の割合</a:t>
            </a:r>
            <a:endParaRPr lang="ja-JP" altLang="en-US" dirty="0"/>
          </a:p>
        </p:txBody>
      </p:sp>
      <p:sp>
        <p:nvSpPr>
          <p:cNvPr id="6" name="テキスト ボックス 5"/>
          <p:cNvSpPr txBox="1"/>
          <p:nvPr/>
        </p:nvSpPr>
        <p:spPr>
          <a:xfrm>
            <a:off x="228600" y="1657350"/>
            <a:ext cx="461665" cy="4282583"/>
          </a:xfrm>
          <a:prstGeom prst="rect">
            <a:avLst/>
          </a:prstGeom>
          <a:noFill/>
        </p:spPr>
        <p:txBody>
          <a:bodyPr vert="eaVert" wrap="none" rtlCol="0">
            <a:spAutoFit/>
          </a:bodyPr>
          <a:lstStyle/>
          <a:p>
            <a:r>
              <a:rPr kumimoji="1" lang="ja-JP" altLang="en-US" dirty="0" smtClean="0"/>
              <a:t>住民組織活動についての</a:t>
            </a:r>
            <a:r>
              <a:rPr lang="ja-JP" altLang="en-US" dirty="0" smtClean="0"/>
              <a:t>保健師対象の研修</a:t>
            </a:r>
            <a:endParaRPr kumimoji="1" lang="ja-JP" alt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61663" y="274638"/>
            <a:ext cx="8509379" cy="1143000"/>
          </a:xfrm>
        </p:spPr>
        <p:txBody>
          <a:bodyPr>
            <a:noAutofit/>
          </a:bodyPr>
          <a:lstStyle/>
          <a:p>
            <a:r>
              <a:rPr lang="ja-JP" altLang="en-US" sz="2800" dirty="0" smtClean="0">
                <a:solidFill>
                  <a:srgbClr val="0000FF"/>
                </a:solidFill>
              </a:rPr>
              <a:t>住民組織との協働に関する保健師</a:t>
            </a:r>
            <a:r>
              <a:rPr lang="ja-JP" altLang="en-US" sz="2800" dirty="0">
                <a:solidFill>
                  <a:srgbClr val="0000FF"/>
                </a:solidFill>
              </a:rPr>
              <a:t>対象の</a:t>
            </a:r>
            <a:r>
              <a:rPr lang="ja-JP" altLang="en-US" sz="2800" dirty="0" smtClean="0">
                <a:solidFill>
                  <a:srgbClr val="0000FF"/>
                </a:solidFill>
              </a:rPr>
              <a:t>研修の有無と</a:t>
            </a:r>
            <a:r>
              <a:rPr lang="en-US" altLang="ja-JP" sz="2800" dirty="0" smtClean="0">
                <a:solidFill>
                  <a:srgbClr val="0000FF"/>
                </a:solidFill>
              </a:rPr>
              <a:t/>
            </a:r>
            <a:br>
              <a:rPr lang="en-US" altLang="ja-JP" sz="2800" dirty="0" smtClean="0">
                <a:solidFill>
                  <a:srgbClr val="0000FF"/>
                </a:solidFill>
              </a:rPr>
            </a:br>
            <a:r>
              <a:rPr lang="ja-JP" altLang="en-US" sz="2800" dirty="0" smtClean="0">
                <a:solidFill>
                  <a:srgbClr val="0000FF"/>
                </a:solidFill>
              </a:rPr>
              <a:t>住民組織構成員のやりがい</a:t>
            </a:r>
            <a:endParaRPr kumimoji="1" lang="ja-JP" altLang="en-US" sz="2800" dirty="0">
              <a:solidFill>
                <a:srgbClr val="0000FF"/>
              </a:solidFill>
            </a:endParaRPr>
          </a:p>
        </p:txBody>
      </p:sp>
      <p:graphicFrame>
        <p:nvGraphicFramePr>
          <p:cNvPr id="4" name="コンテンツ プレースホルダ 3"/>
          <p:cNvGraphicFramePr>
            <a:graphicFrameLocks noGrp="1"/>
          </p:cNvGraphicFramePr>
          <p:nvPr>
            <p:ph idx="1"/>
          </p:nvPr>
        </p:nvGraphicFramePr>
        <p:xfrm>
          <a:off x="666750" y="1600200"/>
          <a:ext cx="802005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テキスト ボックス 4"/>
          <p:cNvSpPr txBox="1"/>
          <p:nvPr/>
        </p:nvSpPr>
        <p:spPr>
          <a:xfrm>
            <a:off x="228600" y="1657350"/>
            <a:ext cx="461665" cy="4282583"/>
          </a:xfrm>
          <a:prstGeom prst="rect">
            <a:avLst/>
          </a:prstGeom>
          <a:noFill/>
        </p:spPr>
        <p:txBody>
          <a:bodyPr vert="eaVert" wrap="none" rtlCol="0">
            <a:spAutoFit/>
          </a:bodyPr>
          <a:lstStyle/>
          <a:p>
            <a:r>
              <a:rPr kumimoji="1" lang="ja-JP" altLang="en-US" dirty="0" smtClean="0"/>
              <a:t>住民組織活動についての</a:t>
            </a:r>
            <a:r>
              <a:rPr lang="ja-JP" altLang="en-US" dirty="0" smtClean="0"/>
              <a:t>保健師対象の研修</a:t>
            </a:r>
            <a:endParaRPr kumimoji="1" lang="ja-JP" altLang="en-US" dirty="0"/>
          </a:p>
        </p:txBody>
      </p:sp>
      <p:sp>
        <p:nvSpPr>
          <p:cNvPr id="6" name="正方形/長方形 5"/>
          <p:cNvSpPr/>
          <p:nvPr/>
        </p:nvSpPr>
        <p:spPr>
          <a:xfrm>
            <a:off x="1924049" y="6186785"/>
            <a:ext cx="6523915" cy="369332"/>
          </a:xfrm>
          <a:prstGeom prst="rect">
            <a:avLst/>
          </a:prstGeom>
        </p:spPr>
        <p:txBody>
          <a:bodyPr wrap="square">
            <a:spAutoFit/>
          </a:bodyPr>
          <a:lstStyle/>
          <a:p>
            <a:r>
              <a:rPr lang="ja-JP" altLang="en-US" dirty="0" smtClean="0"/>
              <a:t>構成員が活動のやりがい等について語り合っている組織の割合</a:t>
            </a:r>
            <a:endParaRPr lang="ja-JP" alt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75311" y="274638"/>
            <a:ext cx="8509379" cy="1143000"/>
          </a:xfrm>
        </p:spPr>
        <p:txBody>
          <a:bodyPr>
            <a:noAutofit/>
          </a:bodyPr>
          <a:lstStyle/>
          <a:p>
            <a:r>
              <a:rPr lang="ja-JP" altLang="en-US" sz="2800" dirty="0" smtClean="0">
                <a:solidFill>
                  <a:srgbClr val="0000FF"/>
                </a:solidFill>
              </a:rPr>
              <a:t>住民組織との協働に関する保健師</a:t>
            </a:r>
            <a:r>
              <a:rPr lang="ja-JP" altLang="en-US" sz="2800" dirty="0">
                <a:solidFill>
                  <a:srgbClr val="0000FF"/>
                </a:solidFill>
              </a:rPr>
              <a:t>対象の</a:t>
            </a:r>
            <a:r>
              <a:rPr lang="ja-JP" altLang="en-US" sz="2800" dirty="0" smtClean="0">
                <a:solidFill>
                  <a:srgbClr val="0000FF"/>
                </a:solidFill>
              </a:rPr>
              <a:t>研修の有無と</a:t>
            </a:r>
            <a:r>
              <a:rPr lang="en-US" altLang="ja-JP" sz="2800" dirty="0" smtClean="0">
                <a:solidFill>
                  <a:srgbClr val="0000FF"/>
                </a:solidFill>
              </a:rPr>
              <a:t/>
            </a:r>
            <a:br>
              <a:rPr lang="en-US" altLang="ja-JP" sz="2800" dirty="0" smtClean="0">
                <a:solidFill>
                  <a:srgbClr val="0000FF"/>
                </a:solidFill>
              </a:rPr>
            </a:br>
            <a:r>
              <a:rPr lang="ja-JP" altLang="en-US" sz="2800" dirty="0" smtClean="0">
                <a:solidFill>
                  <a:srgbClr val="0000FF"/>
                </a:solidFill>
              </a:rPr>
              <a:t>保健福祉計画</a:t>
            </a:r>
            <a:r>
              <a:rPr lang="ja-JP" altLang="en-US" sz="2800" dirty="0">
                <a:solidFill>
                  <a:srgbClr val="0000FF"/>
                </a:solidFill>
              </a:rPr>
              <a:t>の</a:t>
            </a:r>
            <a:r>
              <a:rPr lang="ja-JP" altLang="en-US" sz="2800" dirty="0" smtClean="0">
                <a:solidFill>
                  <a:srgbClr val="0000FF"/>
                </a:solidFill>
              </a:rPr>
              <a:t>推進への住民組織の関与</a:t>
            </a:r>
            <a:endParaRPr kumimoji="1" lang="ja-JP" altLang="en-US" sz="2800" dirty="0">
              <a:solidFill>
                <a:srgbClr val="0000FF"/>
              </a:solidFill>
            </a:endParaRPr>
          </a:p>
        </p:txBody>
      </p:sp>
      <p:graphicFrame>
        <p:nvGraphicFramePr>
          <p:cNvPr id="4" name="コンテンツ プレースホルダ 3"/>
          <p:cNvGraphicFramePr>
            <a:graphicFrameLocks noGrp="1"/>
          </p:cNvGraphicFramePr>
          <p:nvPr>
            <p:ph idx="1"/>
          </p:nvPr>
        </p:nvGraphicFramePr>
        <p:xfrm>
          <a:off x="733424" y="1600200"/>
          <a:ext cx="7953375"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テキスト ボックス 4"/>
          <p:cNvSpPr txBox="1"/>
          <p:nvPr/>
        </p:nvSpPr>
        <p:spPr>
          <a:xfrm>
            <a:off x="228600" y="1657350"/>
            <a:ext cx="461665" cy="4282583"/>
          </a:xfrm>
          <a:prstGeom prst="rect">
            <a:avLst/>
          </a:prstGeom>
          <a:noFill/>
        </p:spPr>
        <p:txBody>
          <a:bodyPr vert="eaVert" wrap="none" rtlCol="0">
            <a:spAutoFit/>
          </a:bodyPr>
          <a:lstStyle/>
          <a:p>
            <a:r>
              <a:rPr kumimoji="1" lang="ja-JP" altLang="en-US" dirty="0" smtClean="0"/>
              <a:t>住民組織活動についての</a:t>
            </a:r>
            <a:r>
              <a:rPr lang="ja-JP" altLang="en-US" dirty="0" smtClean="0"/>
              <a:t>保健師対象の研修</a:t>
            </a:r>
            <a:endParaRPr kumimoji="1" lang="ja-JP" altLang="en-US" dirty="0"/>
          </a:p>
        </p:txBody>
      </p:sp>
      <p:sp>
        <p:nvSpPr>
          <p:cNvPr id="6" name="正方形/長方形 5"/>
          <p:cNvSpPr/>
          <p:nvPr/>
        </p:nvSpPr>
        <p:spPr>
          <a:xfrm>
            <a:off x="2238374" y="6134785"/>
            <a:ext cx="5199655" cy="369332"/>
          </a:xfrm>
          <a:prstGeom prst="rect">
            <a:avLst/>
          </a:prstGeom>
        </p:spPr>
        <p:txBody>
          <a:bodyPr wrap="square">
            <a:spAutoFit/>
          </a:bodyPr>
          <a:lstStyle/>
          <a:p>
            <a:r>
              <a:rPr lang="ja-JP" altLang="en-US" dirty="0" smtClean="0"/>
              <a:t>保健福祉計画の推進に関与する住民組織の割合</a:t>
            </a:r>
            <a:endParaRPr lang="ja-JP" alt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sz="2800" dirty="0">
                <a:solidFill>
                  <a:srgbClr val="0000FF"/>
                </a:solidFill>
              </a:rPr>
              <a:t>住民組織への財政的</a:t>
            </a:r>
            <a:r>
              <a:rPr lang="ja-JP" altLang="en-US" sz="2800" dirty="0" smtClean="0">
                <a:solidFill>
                  <a:srgbClr val="0000FF"/>
                </a:solidFill>
              </a:rPr>
              <a:t>支援と</a:t>
            </a:r>
            <a:r>
              <a:rPr lang="en-US" altLang="ja-JP" sz="2800" dirty="0" smtClean="0">
                <a:solidFill>
                  <a:srgbClr val="0000FF"/>
                </a:solidFill>
              </a:rPr>
              <a:t/>
            </a:r>
            <a:br>
              <a:rPr lang="en-US" altLang="ja-JP" sz="2800" dirty="0" smtClean="0">
                <a:solidFill>
                  <a:srgbClr val="0000FF"/>
                </a:solidFill>
              </a:rPr>
            </a:br>
            <a:r>
              <a:rPr lang="ja-JP" altLang="en-US" sz="2800" dirty="0" smtClean="0">
                <a:solidFill>
                  <a:srgbClr val="0000FF"/>
                </a:solidFill>
              </a:rPr>
              <a:t>地域</a:t>
            </a:r>
            <a:r>
              <a:rPr lang="ja-JP" altLang="en-US" sz="2800" dirty="0">
                <a:solidFill>
                  <a:srgbClr val="0000FF"/>
                </a:solidFill>
              </a:rPr>
              <a:t>の健康</a:t>
            </a:r>
            <a:r>
              <a:rPr lang="ja-JP" altLang="en-US" sz="2800" dirty="0" smtClean="0">
                <a:solidFill>
                  <a:srgbClr val="0000FF"/>
                </a:solidFill>
              </a:rPr>
              <a:t>課題の共有</a:t>
            </a:r>
            <a:endParaRPr kumimoji="1" lang="ja-JP" altLang="en-US" sz="2800" dirty="0">
              <a:solidFill>
                <a:srgbClr val="0000FF"/>
              </a:solidFill>
            </a:endParaRPr>
          </a:p>
        </p:txBody>
      </p:sp>
      <p:graphicFrame>
        <p:nvGraphicFramePr>
          <p:cNvPr id="4" name="コンテンツ プレースホルダ 3"/>
          <p:cNvGraphicFramePr>
            <a:graphicFrameLocks noGrp="1"/>
          </p:cNvGraphicFramePr>
          <p:nvPr>
            <p:ph idx="1"/>
          </p:nvPr>
        </p:nvGraphicFramePr>
        <p:xfrm>
          <a:off x="828674" y="1600200"/>
          <a:ext cx="7858125"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正方形/長方形 4"/>
          <p:cNvSpPr/>
          <p:nvPr/>
        </p:nvSpPr>
        <p:spPr>
          <a:xfrm>
            <a:off x="1962149" y="6211669"/>
            <a:ext cx="5753101" cy="369332"/>
          </a:xfrm>
          <a:prstGeom prst="rect">
            <a:avLst/>
          </a:prstGeom>
        </p:spPr>
        <p:txBody>
          <a:bodyPr wrap="square">
            <a:spAutoFit/>
          </a:bodyPr>
          <a:lstStyle/>
          <a:p>
            <a:r>
              <a:rPr lang="ja-JP" altLang="en-US" dirty="0" smtClean="0"/>
              <a:t>健康課題等を協議をする機会を持っている組織の割合</a:t>
            </a:r>
            <a:endParaRPr lang="ja-JP" altLang="en-US" dirty="0"/>
          </a:p>
        </p:txBody>
      </p:sp>
      <p:sp>
        <p:nvSpPr>
          <p:cNvPr id="6" name="テキスト ボックス 5"/>
          <p:cNvSpPr txBox="1"/>
          <p:nvPr/>
        </p:nvSpPr>
        <p:spPr>
          <a:xfrm>
            <a:off x="381000" y="2381250"/>
            <a:ext cx="461665" cy="2527295"/>
          </a:xfrm>
          <a:prstGeom prst="rect">
            <a:avLst/>
          </a:prstGeom>
          <a:noFill/>
        </p:spPr>
        <p:txBody>
          <a:bodyPr vert="eaVert" wrap="none" rtlCol="0">
            <a:spAutoFit/>
          </a:bodyPr>
          <a:lstStyle/>
          <a:p>
            <a:r>
              <a:rPr lang="ja-JP" altLang="en-US" dirty="0" smtClean="0"/>
              <a:t>住民組織への財政的支援</a:t>
            </a:r>
            <a:endParaRPr kumimoji="1" lang="ja-JP" alt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1069" y="274638"/>
            <a:ext cx="8748215" cy="1143000"/>
          </a:xfrm>
        </p:spPr>
        <p:txBody>
          <a:bodyPr>
            <a:noAutofit/>
          </a:bodyPr>
          <a:lstStyle/>
          <a:p>
            <a:r>
              <a:rPr lang="ja-JP" altLang="en-US" sz="2800" dirty="0" smtClean="0">
                <a:solidFill>
                  <a:srgbClr val="0000FF"/>
                </a:solidFill>
              </a:rPr>
              <a:t>住民組織への財政的支援と</a:t>
            </a:r>
            <a:r>
              <a:rPr lang="en-US" altLang="ja-JP" sz="2800" dirty="0" smtClean="0">
                <a:solidFill>
                  <a:srgbClr val="0000FF"/>
                </a:solidFill>
              </a:rPr>
              <a:t/>
            </a:r>
            <a:br>
              <a:rPr lang="en-US" altLang="ja-JP" sz="2800" dirty="0" smtClean="0">
                <a:solidFill>
                  <a:srgbClr val="0000FF"/>
                </a:solidFill>
              </a:rPr>
            </a:br>
            <a:r>
              <a:rPr lang="ja-JP" altLang="en-US" sz="2800" dirty="0" smtClean="0">
                <a:solidFill>
                  <a:srgbClr val="0000FF"/>
                </a:solidFill>
              </a:rPr>
              <a:t>住民組織の活動目的等の共有</a:t>
            </a:r>
            <a:endParaRPr kumimoji="1" lang="ja-JP" altLang="en-US" sz="2800" dirty="0"/>
          </a:p>
        </p:txBody>
      </p:sp>
      <p:sp>
        <p:nvSpPr>
          <p:cNvPr id="5" name="テキスト ボックス 4"/>
          <p:cNvSpPr txBox="1"/>
          <p:nvPr/>
        </p:nvSpPr>
        <p:spPr>
          <a:xfrm>
            <a:off x="1992572" y="6208891"/>
            <a:ext cx="6008376" cy="369332"/>
          </a:xfrm>
          <a:prstGeom prst="rect">
            <a:avLst/>
          </a:prstGeom>
          <a:noFill/>
        </p:spPr>
        <p:txBody>
          <a:bodyPr wrap="none" rtlCol="0">
            <a:spAutoFit/>
          </a:bodyPr>
          <a:lstStyle/>
          <a:p>
            <a:r>
              <a:rPr lang="ja-JP" altLang="en-US" dirty="0"/>
              <a:t>活動の目的等を構成委員の協議で決定している組織の割合</a:t>
            </a:r>
            <a:endParaRPr kumimoji="1" lang="ja-JP" altLang="en-US" dirty="0"/>
          </a:p>
        </p:txBody>
      </p:sp>
      <p:sp>
        <p:nvSpPr>
          <p:cNvPr id="6" name="テキスト ボックス 5"/>
          <p:cNvSpPr txBox="1"/>
          <p:nvPr/>
        </p:nvSpPr>
        <p:spPr>
          <a:xfrm>
            <a:off x="172811" y="1643293"/>
            <a:ext cx="461665" cy="4133504"/>
          </a:xfrm>
          <a:prstGeom prst="rect">
            <a:avLst/>
          </a:prstGeom>
          <a:noFill/>
        </p:spPr>
        <p:txBody>
          <a:bodyPr vert="eaVert" wrap="none" rtlCol="0">
            <a:spAutoFit/>
          </a:bodyPr>
          <a:lstStyle/>
          <a:p>
            <a:r>
              <a:rPr kumimoji="1" lang="ja-JP" altLang="en-US" dirty="0" smtClean="0"/>
              <a:t>住民組織への財政的な支援（人口あたり）</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 xmlns:p14="http://schemas.microsoft.com/office/powerpoint/2010/main" val="1235060987"/>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159654626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sz="2800" dirty="0" smtClean="0">
                <a:solidFill>
                  <a:srgbClr val="0000FF"/>
                </a:solidFill>
              </a:rPr>
              <a:t>住民組織への財政的支援と</a:t>
            </a:r>
            <a:r>
              <a:rPr lang="en-US" altLang="ja-JP" sz="2800" dirty="0" smtClean="0">
                <a:solidFill>
                  <a:srgbClr val="0000FF"/>
                </a:solidFill>
              </a:rPr>
              <a:t/>
            </a:r>
            <a:br>
              <a:rPr lang="en-US" altLang="ja-JP" sz="2800" dirty="0" smtClean="0">
                <a:solidFill>
                  <a:srgbClr val="0000FF"/>
                </a:solidFill>
              </a:rPr>
            </a:br>
            <a:r>
              <a:rPr lang="ja-JP" altLang="en-US" sz="2800" dirty="0" smtClean="0">
                <a:solidFill>
                  <a:srgbClr val="0000FF"/>
                </a:solidFill>
              </a:rPr>
              <a:t>住民組織構成員のやりがい</a:t>
            </a:r>
            <a:endParaRPr kumimoji="1" lang="ja-JP" altLang="en-US" sz="2800" dirty="0">
              <a:solidFill>
                <a:srgbClr val="0000FF"/>
              </a:solidFill>
            </a:endParaRPr>
          </a:p>
        </p:txBody>
      </p:sp>
      <p:graphicFrame>
        <p:nvGraphicFramePr>
          <p:cNvPr id="4" name="コンテンツ プレースホルダ 3"/>
          <p:cNvGraphicFramePr>
            <a:graphicFrameLocks noGrp="1"/>
          </p:cNvGraphicFramePr>
          <p:nvPr>
            <p:ph idx="1"/>
          </p:nvPr>
        </p:nvGraphicFramePr>
        <p:xfrm>
          <a:off x="885824" y="1600200"/>
          <a:ext cx="7800975"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テキスト ボックス 4"/>
          <p:cNvSpPr txBox="1"/>
          <p:nvPr/>
        </p:nvSpPr>
        <p:spPr>
          <a:xfrm>
            <a:off x="381000" y="2381250"/>
            <a:ext cx="461665" cy="2527295"/>
          </a:xfrm>
          <a:prstGeom prst="rect">
            <a:avLst/>
          </a:prstGeom>
          <a:noFill/>
        </p:spPr>
        <p:txBody>
          <a:bodyPr vert="eaVert" wrap="none" rtlCol="0">
            <a:spAutoFit/>
          </a:bodyPr>
          <a:lstStyle/>
          <a:p>
            <a:r>
              <a:rPr lang="ja-JP" altLang="en-US" dirty="0" smtClean="0"/>
              <a:t>住民組織への財政的支援</a:t>
            </a:r>
            <a:endParaRPr kumimoji="1" lang="ja-JP" altLang="en-US" dirty="0"/>
          </a:p>
        </p:txBody>
      </p:sp>
      <p:sp>
        <p:nvSpPr>
          <p:cNvPr id="6" name="正方形/長方形 5"/>
          <p:cNvSpPr/>
          <p:nvPr/>
        </p:nvSpPr>
        <p:spPr>
          <a:xfrm>
            <a:off x="1924049" y="6186785"/>
            <a:ext cx="6332847" cy="369332"/>
          </a:xfrm>
          <a:prstGeom prst="rect">
            <a:avLst/>
          </a:prstGeom>
        </p:spPr>
        <p:txBody>
          <a:bodyPr wrap="square">
            <a:spAutoFit/>
          </a:bodyPr>
          <a:lstStyle/>
          <a:p>
            <a:r>
              <a:rPr lang="ja-JP" altLang="en-US" dirty="0" smtClean="0"/>
              <a:t>構成員が活動のやりがい等について語り合っている組織の割合</a:t>
            </a:r>
            <a:endParaRPr lang="ja-JP" alt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sz="2800" dirty="0" smtClean="0">
                <a:solidFill>
                  <a:srgbClr val="0000FF"/>
                </a:solidFill>
              </a:rPr>
              <a:t>住民組織への財政的支援と</a:t>
            </a:r>
            <a:r>
              <a:rPr lang="en-US" altLang="ja-JP" sz="2800" dirty="0" smtClean="0">
                <a:solidFill>
                  <a:srgbClr val="0000FF"/>
                </a:solidFill>
              </a:rPr>
              <a:t/>
            </a:r>
            <a:br>
              <a:rPr lang="en-US" altLang="ja-JP" sz="2800" dirty="0" smtClean="0">
                <a:solidFill>
                  <a:srgbClr val="0000FF"/>
                </a:solidFill>
              </a:rPr>
            </a:br>
            <a:r>
              <a:rPr lang="ja-JP" altLang="en-US" sz="2800" dirty="0" smtClean="0">
                <a:solidFill>
                  <a:srgbClr val="0000FF"/>
                </a:solidFill>
              </a:rPr>
              <a:t>保健福祉計画の推進への住民組織の関与</a:t>
            </a:r>
            <a:endParaRPr kumimoji="1" lang="ja-JP" altLang="en-US" sz="2800" dirty="0">
              <a:solidFill>
                <a:srgbClr val="0000FF"/>
              </a:solidFill>
            </a:endParaRPr>
          </a:p>
        </p:txBody>
      </p:sp>
      <p:sp>
        <p:nvSpPr>
          <p:cNvPr id="5" name="テキスト ボックス 4"/>
          <p:cNvSpPr txBox="1"/>
          <p:nvPr/>
        </p:nvSpPr>
        <p:spPr>
          <a:xfrm>
            <a:off x="381000" y="2381250"/>
            <a:ext cx="461665" cy="2527295"/>
          </a:xfrm>
          <a:prstGeom prst="rect">
            <a:avLst/>
          </a:prstGeom>
          <a:noFill/>
        </p:spPr>
        <p:txBody>
          <a:bodyPr vert="eaVert" wrap="none" rtlCol="0">
            <a:spAutoFit/>
          </a:bodyPr>
          <a:lstStyle/>
          <a:p>
            <a:r>
              <a:rPr lang="ja-JP" altLang="en-US" dirty="0" smtClean="0"/>
              <a:t>住民組織への財政的支援</a:t>
            </a:r>
            <a:endParaRPr kumimoji="1" lang="ja-JP" altLang="en-US" dirty="0"/>
          </a:p>
        </p:txBody>
      </p:sp>
      <p:sp>
        <p:nvSpPr>
          <p:cNvPr id="6" name="正方形/長方形 5"/>
          <p:cNvSpPr/>
          <p:nvPr/>
        </p:nvSpPr>
        <p:spPr>
          <a:xfrm>
            <a:off x="2333489" y="6186785"/>
            <a:ext cx="5418447" cy="369332"/>
          </a:xfrm>
          <a:prstGeom prst="rect">
            <a:avLst/>
          </a:prstGeom>
        </p:spPr>
        <p:txBody>
          <a:bodyPr wrap="square">
            <a:spAutoFit/>
          </a:bodyPr>
          <a:lstStyle/>
          <a:p>
            <a:r>
              <a:rPr lang="ja-JP" altLang="en-US" dirty="0" smtClean="0"/>
              <a:t>保健福祉計画の推進に関与している組織の割合</a:t>
            </a:r>
            <a:endParaRPr lang="ja-JP" altLang="en-US" dirty="0"/>
          </a:p>
        </p:txBody>
      </p:sp>
      <p:graphicFrame>
        <p:nvGraphicFramePr>
          <p:cNvPr id="8" name="コンテンツ プレースホルダ 7"/>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sz="2800" dirty="0">
                <a:solidFill>
                  <a:srgbClr val="0000FF"/>
                </a:solidFill>
              </a:rPr>
              <a:t>健康づくり推進員等の活動</a:t>
            </a:r>
            <a:r>
              <a:rPr lang="ja-JP" altLang="en-US" sz="2800" dirty="0" smtClean="0">
                <a:solidFill>
                  <a:srgbClr val="0000FF"/>
                </a:solidFill>
              </a:rPr>
              <a:t>の質的な評価</a:t>
            </a:r>
            <a:r>
              <a:rPr lang="en-US" altLang="ja-JP" sz="2800" dirty="0" smtClean="0">
                <a:solidFill>
                  <a:srgbClr val="0000FF"/>
                </a:solidFill>
              </a:rPr>
              <a:t/>
            </a:r>
            <a:br>
              <a:rPr lang="en-US" altLang="ja-JP" sz="2800" dirty="0" smtClean="0">
                <a:solidFill>
                  <a:srgbClr val="0000FF"/>
                </a:solidFill>
              </a:rPr>
            </a:br>
            <a:r>
              <a:rPr lang="ja-JP" altLang="en-US" sz="2800" dirty="0" smtClean="0">
                <a:solidFill>
                  <a:srgbClr val="0000FF"/>
                </a:solidFill>
              </a:rPr>
              <a:t>と</a:t>
            </a:r>
            <a:r>
              <a:rPr lang="ja-JP" altLang="en-US" sz="2800" dirty="0">
                <a:solidFill>
                  <a:srgbClr val="0000FF"/>
                </a:solidFill>
              </a:rPr>
              <a:t>ソーシャルキャピタルの醸成</a:t>
            </a:r>
            <a:endParaRPr kumimoji="1" lang="ja-JP" altLang="en-US" sz="2800" dirty="0">
              <a:solidFill>
                <a:srgbClr val="0000FF"/>
              </a:solidFill>
            </a:endParaRPr>
          </a:p>
        </p:txBody>
      </p:sp>
      <p:graphicFrame>
        <p:nvGraphicFramePr>
          <p:cNvPr id="4" name="コンテンツ プレースホルダ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テキスト ボックス 4"/>
          <p:cNvSpPr txBox="1"/>
          <p:nvPr/>
        </p:nvSpPr>
        <p:spPr>
          <a:xfrm>
            <a:off x="247650" y="1857375"/>
            <a:ext cx="461665" cy="3941144"/>
          </a:xfrm>
          <a:prstGeom prst="rect">
            <a:avLst/>
          </a:prstGeom>
          <a:noFill/>
        </p:spPr>
        <p:txBody>
          <a:bodyPr vert="eaVert" wrap="none" rtlCol="0">
            <a:spAutoFit/>
          </a:bodyPr>
          <a:lstStyle/>
          <a:p>
            <a:r>
              <a:rPr kumimoji="1" lang="ja-JP" altLang="en-US" dirty="0" smtClean="0"/>
              <a:t>健康づくり推進等の活動の質的な評価</a:t>
            </a:r>
            <a:endParaRPr kumimoji="1" lang="ja-JP" altLang="en-US" dirty="0"/>
          </a:p>
        </p:txBody>
      </p:sp>
      <p:sp>
        <p:nvSpPr>
          <p:cNvPr id="6" name="テキスト ボックス 5"/>
          <p:cNvSpPr txBox="1"/>
          <p:nvPr/>
        </p:nvSpPr>
        <p:spPr>
          <a:xfrm>
            <a:off x="2489579" y="6134100"/>
            <a:ext cx="5686425" cy="369332"/>
          </a:xfrm>
          <a:prstGeom prst="rect">
            <a:avLst/>
          </a:prstGeom>
          <a:noFill/>
        </p:spPr>
        <p:txBody>
          <a:bodyPr wrap="square" rtlCol="0">
            <a:spAutoFit/>
          </a:bodyPr>
          <a:lstStyle/>
          <a:p>
            <a:r>
              <a:rPr lang="ja-JP" altLang="en-US" dirty="0" smtClean="0"/>
              <a:t>活動が地域住民の絆を深めている組織の割合</a:t>
            </a:r>
            <a:endParaRPr kumimoji="1" lang="ja-JP" alt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kumimoji="1" lang="ja-JP" altLang="en-US" sz="2800" dirty="0" smtClean="0">
                <a:solidFill>
                  <a:srgbClr val="0000FF"/>
                </a:solidFill>
              </a:rPr>
              <a:t>住民組織への財政的支援と</a:t>
            </a:r>
            <a:r>
              <a:rPr kumimoji="1" lang="en-US" altLang="ja-JP" sz="2800" dirty="0" smtClean="0">
                <a:solidFill>
                  <a:srgbClr val="0000FF"/>
                </a:solidFill>
              </a:rPr>
              <a:t/>
            </a:r>
            <a:br>
              <a:rPr kumimoji="1" lang="en-US" altLang="ja-JP" sz="2800" dirty="0" smtClean="0">
                <a:solidFill>
                  <a:srgbClr val="0000FF"/>
                </a:solidFill>
              </a:rPr>
            </a:br>
            <a:r>
              <a:rPr kumimoji="1" lang="ja-JP" altLang="en-US" sz="2800" dirty="0" smtClean="0">
                <a:solidFill>
                  <a:srgbClr val="0000FF"/>
                </a:solidFill>
              </a:rPr>
              <a:t>健康づくり推進協議会の機能</a:t>
            </a:r>
            <a:endParaRPr kumimoji="1" lang="ja-JP" altLang="en-US" sz="2800" dirty="0">
              <a:solidFill>
                <a:srgbClr val="0000FF"/>
              </a:solidFill>
            </a:endParaRPr>
          </a:p>
        </p:txBody>
      </p:sp>
      <p:graphicFrame>
        <p:nvGraphicFramePr>
          <p:cNvPr id="4" name="コンテンツ プレースホルダー 3"/>
          <p:cNvGraphicFramePr>
            <a:graphicFrameLocks noGrp="1"/>
          </p:cNvGraphicFramePr>
          <p:nvPr>
            <p:ph idx="1"/>
            <p:extLst>
              <p:ext uri="{D42A27DB-BD31-4B8C-83A1-F6EECF244321}">
                <p14:modId xmlns="" xmlns:p14="http://schemas.microsoft.com/office/powerpoint/2010/main" val="2047523075"/>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テキスト ボックス 4"/>
          <p:cNvSpPr txBox="1"/>
          <p:nvPr/>
        </p:nvSpPr>
        <p:spPr>
          <a:xfrm>
            <a:off x="3411940" y="6208890"/>
            <a:ext cx="3021981" cy="369332"/>
          </a:xfrm>
          <a:prstGeom prst="rect">
            <a:avLst/>
          </a:prstGeom>
          <a:noFill/>
        </p:spPr>
        <p:txBody>
          <a:bodyPr wrap="none" rtlCol="0">
            <a:spAutoFit/>
          </a:bodyPr>
          <a:lstStyle/>
          <a:p>
            <a:r>
              <a:rPr lang="ja-JP" altLang="en-US" dirty="0"/>
              <a:t>健康づくり推進協議会の機能</a:t>
            </a:r>
            <a:endParaRPr kumimoji="1" lang="ja-JP" altLang="en-US" dirty="0"/>
          </a:p>
        </p:txBody>
      </p:sp>
      <p:sp>
        <p:nvSpPr>
          <p:cNvPr id="6" name="テキスト ボックス 5"/>
          <p:cNvSpPr txBox="1"/>
          <p:nvPr/>
        </p:nvSpPr>
        <p:spPr>
          <a:xfrm>
            <a:off x="191066" y="2442953"/>
            <a:ext cx="461665" cy="2527295"/>
          </a:xfrm>
          <a:prstGeom prst="rect">
            <a:avLst/>
          </a:prstGeom>
          <a:noFill/>
        </p:spPr>
        <p:txBody>
          <a:bodyPr vert="eaVert" wrap="none" rtlCol="0">
            <a:spAutoFit/>
          </a:bodyPr>
          <a:lstStyle/>
          <a:p>
            <a:r>
              <a:rPr lang="ja-JP" altLang="en-US" dirty="0"/>
              <a:t>住民組織への財政的支援</a:t>
            </a:r>
            <a:endParaRPr kumimoji="1" lang="ja-JP" altLang="en-US" dirty="0"/>
          </a:p>
        </p:txBody>
      </p:sp>
    </p:spTree>
    <p:extLst>
      <p:ext uri="{BB962C8B-B14F-4D97-AF65-F5344CB8AC3E}">
        <p14:creationId xmlns="" xmlns:p14="http://schemas.microsoft.com/office/powerpoint/2010/main" val="252866426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kumimoji="1" lang="ja-JP" altLang="en-US" sz="2800" dirty="0" smtClean="0">
                <a:solidFill>
                  <a:srgbClr val="0000FF"/>
                </a:solidFill>
              </a:rPr>
              <a:t>住民組織への市町村の人口動態統計の提供と</a:t>
            </a:r>
            <a:r>
              <a:rPr kumimoji="1" lang="en-US" altLang="ja-JP" sz="2800" dirty="0" smtClean="0">
                <a:solidFill>
                  <a:srgbClr val="0000FF"/>
                </a:solidFill>
              </a:rPr>
              <a:t/>
            </a:r>
            <a:br>
              <a:rPr kumimoji="1" lang="en-US" altLang="ja-JP" sz="2800" dirty="0" smtClean="0">
                <a:solidFill>
                  <a:srgbClr val="0000FF"/>
                </a:solidFill>
              </a:rPr>
            </a:br>
            <a:r>
              <a:rPr lang="ja-JP" altLang="en-US" sz="2800" dirty="0" smtClean="0">
                <a:solidFill>
                  <a:srgbClr val="0000FF"/>
                </a:solidFill>
              </a:rPr>
              <a:t>地域の健康課題の共有</a:t>
            </a:r>
            <a:endParaRPr kumimoji="1" lang="ja-JP" altLang="en-US" sz="2800" dirty="0">
              <a:solidFill>
                <a:srgbClr val="0000FF"/>
              </a:solidFill>
            </a:endParaRPr>
          </a:p>
        </p:txBody>
      </p:sp>
      <p:graphicFrame>
        <p:nvGraphicFramePr>
          <p:cNvPr id="4" name="コンテンツ プレースホルダ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テキスト ボックス 4"/>
          <p:cNvSpPr txBox="1"/>
          <p:nvPr/>
        </p:nvSpPr>
        <p:spPr>
          <a:xfrm>
            <a:off x="381000" y="2085975"/>
            <a:ext cx="461665" cy="3048270"/>
          </a:xfrm>
          <a:prstGeom prst="rect">
            <a:avLst/>
          </a:prstGeom>
          <a:noFill/>
        </p:spPr>
        <p:txBody>
          <a:bodyPr vert="eaVert" wrap="none" rtlCol="0">
            <a:spAutoFit/>
          </a:bodyPr>
          <a:lstStyle/>
          <a:p>
            <a:r>
              <a:rPr lang="ja-JP" altLang="en-US" dirty="0" smtClean="0"/>
              <a:t>市町村の人口動態統計の提供</a:t>
            </a:r>
            <a:endParaRPr kumimoji="1" lang="ja-JP" altLang="en-US" dirty="0"/>
          </a:p>
        </p:txBody>
      </p:sp>
      <p:sp>
        <p:nvSpPr>
          <p:cNvPr id="6" name="テキスト ボックス 5"/>
          <p:cNvSpPr txBox="1"/>
          <p:nvPr/>
        </p:nvSpPr>
        <p:spPr>
          <a:xfrm>
            <a:off x="1676542" y="6228055"/>
            <a:ext cx="6162264" cy="369332"/>
          </a:xfrm>
          <a:prstGeom prst="rect">
            <a:avLst/>
          </a:prstGeom>
          <a:noFill/>
        </p:spPr>
        <p:txBody>
          <a:bodyPr wrap="none" rtlCol="0">
            <a:spAutoFit/>
          </a:bodyPr>
          <a:lstStyle/>
          <a:p>
            <a:r>
              <a:rPr lang="ja-JP" altLang="en-US" dirty="0" smtClean="0"/>
              <a:t>地域の健康課題等を協議をする機会を持っている組織の割合</a:t>
            </a:r>
            <a:endParaRPr kumimoji="1" lang="ja-JP" alt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sz="2800" dirty="0">
                <a:solidFill>
                  <a:srgbClr val="0000FF"/>
                </a:solidFill>
              </a:rPr>
              <a:t>住民組織への地区単位</a:t>
            </a:r>
            <a:r>
              <a:rPr lang="ja-JP" altLang="en-US" sz="2800" dirty="0" smtClean="0">
                <a:solidFill>
                  <a:srgbClr val="0000FF"/>
                </a:solidFill>
              </a:rPr>
              <a:t>の生活実態の提供と</a:t>
            </a:r>
            <a:r>
              <a:rPr lang="en-US" altLang="ja-JP" sz="2800" dirty="0" smtClean="0">
                <a:solidFill>
                  <a:srgbClr val="0000FF"/>
                </a:solidFill>
              </a:rPr>
              <a:t/>
            </a:r>
            <a:br>
              <a:rPr lang="en-US" altLang="ja-JP" sz="2800" dirty="0" smtClean="0">
                <a:solidFill>
                  <a:srgbClr val="0000FF"/>
                </a:solidFill>
              </a:rPr>
            </a:br>
            <a:r>
              <a:rPr lang="ja-JP" altLang="en-US" sz="2800" dirty="0" smtClean="0">
                <a:solidFill>
                  <a:srgbClr val="0000FF"/>
                </a:solidFill>
              </a:rPr>
              <a:t>地域</a:t>
            </a:r>
            <a:r>
              <a:rPr lang="ja-JP" altLang="en-US" sz="2800" dirty="0">
                <a:solidFill>
                  <a:srgbClr val="0000FF"/>
                </a:solidFill>
              </a:rPr>
              <a:t>の健康</a:t>
            </a:r>
            <a:r>
              <a:rPr lang="ja-JP" altLang="en-US" sz="2800" dirty="0" smtClean="0">
                <a:solidFill>
                  <a:srgbClr val="0000FF"/>
                </a:solidFill>
              </a:rPr>
              <a:t>課題の共有</a:t>
            </a:r>
            <a:endParaRPr kumimoji="1" lang="ja-JP" altLang="en-US" sz="2800" dirty="0">
              <a:solidFill>
                <a:srgbClr val="0000FF"/>
              </a:solidFill>
            </a:endParaRPr>
          </a:p>
        </p:txBody>
      </p:sp>
      <p:graphicFrame>
        <p:nvGraphicFramePr>
          <p:cNvPr id="4" name="コンテンツ プレースホルダ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6" name="テキスト ボックス 5"/>
          <p:cNvSpPr txBox="1"/>
          <p:nvPr/>
        </p:nvSpPr>
        <p:spPr>
          <a:xfrm>
            <a:off x="1430882" y="6242566"/>
            <a:ext cx="6162264" cy="369332"/>
          </a:xfrm>
          <a:prstGeom prst="rect">
            <a:avLst/>
          </a:prstGeom>
          <a:noFill/>
        </p:spPr>
        <p:txBody>
          <a:bodyPr wrap="none" rtlCol="0">
            <a:spAutoFit/>
          </a:bodyPr>
          <a:lstStyle/>
          <a:p>
            <a:r>
              <a:rPr lang="ja-JP" altLang="en-US" dirty="0" smtClean="0"/>
              <a:t>地域の健康課題等を協議をする機会を持っている組織の割合</a:t>
            </a:r>
            <a:endParaRPr kumimoji="1" lang="ja-JP" altLang="en-US" dirty="0"/>
          </a:p>
        </p:txBody>
      </p:sp>
      <p:sp>
        <p:nvSpPr>
          <p:cNvPr id="7" name="テキスト ボックス 6"/>
          <p:cNvSpPr txBox="1"/>
          <p:nvPr/>
        </p:nvSpPr>
        <p:spPr>
          <a:xfrm>
            <a:off x="18276" y="2400300"/>
            <a:ext cx="738664" cy="2504853"/>
          </a:xfrm>
          <a:prstGeom prst="rect">
            <a:avLst/>
          </a:prstGeom>
          <a:noFill/>
        </p:spPr>
        <p:txBody>
          <a:bodyPr vert="eaVert" wrap="none" rtlCol="0">
            <a:spAutoFit/>
          </a:bodyPr>
          <a:lstStyle/>
          <a:p>
            <a:r>
              <a:rPr lang="ja-JP" altLang="en-US" dirty="0" smtClean="0"/>
              <a:t>住民組織への地区単位の</a:t>
            </a:r>
            <a:endParaRPr lang="en-US" altLang="ja-JP" dirty="0" smtClean="0"/>
          </a:p>
          <a:p>
            <a:r>
              <a:rPr lang="ja-JP" altLang="en-US" dirty="0" smtClean="0"/>
              <a:t>の生活実態の提供</a:t>
            </a:r>
            <a:endParaRPr kumimoji="1" lang="ja-JP" alt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1069" y="274638"/>
            <a:ext cx="8748215" cy="1143000"/>
          </a:xfrm>
        </p:spPr>
        <p:txBody>
          <a:bodyPr>
            <a:noAutofit/>
          </a:bodyPr>
          <a:lstStyle/>
          <a:p>
            <a:r>
              <a:rPr lang="ja-JP" altLang="en-US" sz="2800" dirty="0" smtClean="0">
                <a:solidFill>
                  <a:srgbClr val="0000FF"/>
                </a:solidFill>
              </a:rPr>
              <a:t>住民組織への</a:t>
            </a:r>
            <a:r>
              <a:rPr lang="ja-JP" altLang="en-US" sz="2800" dirty="0">
                <a:solidFill>
                  <a:srgbClr val="0000FF"/>
                </a:solidFill>
              </a:rPr>
              <a:t>地区単位</a:t>
            </a:r>
            <a:r>
              <a:rPr lang="ja-JP" altLang="en-US" sz="2800" dirty="0" smtClean="0">
                <a:solidFill>
                  <a:srgbClr val="0000FF"/>
                </a:solidFill>
              </a:rPr>
              <a:t>の生活</a:t>
            </a:r>
            <a:r>
              <a:rPr lang="ja-JP" altLang="en-US" sz="2800" dirty="0">
                <a:solidFill>
                  <a:srgbClr val="0000FF"/>
                </a:solidFill>
              </a:rPr>
              <a:t>実態の</a:t>
            </a:r>
            <a:r>
              <a:rPr lang="ja-JP" altLang="en-US" sz="2800" dirty="0" smtClean="0">
                <a:solidFill>
                  <a:srgbClr val="0000FF"/>
                </a:solidFill>
              </a:rPr>
              <a:t>提供と</a:t>
            </a:r>
            <a:r>
              <a:rPr lang="en-US" altLang="ja-JP" sz="2800" dirty="0" smtClean="0">
                <a:solidFill>
                  <a:srgbClr val="0000FF"/>
                </a:solidFill>
              </a:rPr>
              <a:t/>
            </a:r>
            <a:br>
              <a:rPr lang="en-US" altLang="ja-JP" sz="2800" dirty="0" smtClean="0">
                <a:solidFill>
                  <a:srgbClr val="0000FF"/>
                </a:solidFill>
              </a:rPr>
            </a:br>
            <a:r>
              <a:rPr lang="ja-JP" altLang="en-US" sz="2800" dirty="0" smtClean="0">
                <a:solidFill>
                  <a:srgbClr val="0000FF"/>
                </a:solidFill>
              </a:rPr>
              <a:t>住民組織の活動目的</a:t>
            </a:r>
            <a:r>
              <a:rPr lang="ja-JP" altLang="en-US" sz="2800" dirty="0">
                <a:solidFill>
                  <a:srgbClr val="0000FF"/>
                </a:solidFill>
              </a:rPr>
              <a:t>等の共有</a:t>
            </a:r>
            <a:endParaRPr kumimoji="1" lang="ja-JP" altLang="en-US" sz="2800" dirty="0">
              <a:solidFill>
                <a:srgbClr val="0000FF"/>
              </a:solidFill>
            </a:endParaRPr>
          </a:p>
        </p:txBody>
      </p:sp>
      <p:sp>
        <p:nvSpPr>
          <p:cNvPr id="5" name="テキスト ボックス 4"/>
          <p:cNvSpPr txBox="1"/>
          <p:nvPr/>
        </p:nvSpPr>
        <p:spPr>
          <a:xfrm>
            <a:off x="1992572" y="6208891"/>
            <a:ext cx="6008376" cy="369332"/>
          </a:xfrm>
          <a:prstGeom prst="rect">
            <a:avLst/>
          </a:prstGeom>
          <a:noFill/>
        </p:spPr>
        <p:txBody>
          <a:bodyPr wrap="none" rtlCol="0">
            <a:spAutoFit/>
          </a:bodyPr>
          <a:lstStyle/>
          <a:p>
            <a:r>
              <a:rPr lang="ja-JP" altLang="en-US" dirty="0"/>
              <a:t>活動の目的等を構成委員の協議で決定している組織の割合</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 xmlns:p14="http://schemas.microsoft.com/office/powerpoint/2010/main" val="4283280480"/>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8" name="テキスト ボックス 7"/>
          <p:cNvSpPr txBox="1"/>
          <p:nvPr/>
        </p:nvSpPr>
        <p:spPr>
          <a:xfrm>
            <a:off x="18276" y="2400300"/>
            <a:ext cx="738664" cy="2504853"/>
          </a:xfrm>
          <a:prstGeom prst="rect">
            <a:avLst/>
          </a:prstGeom>
          <a:noFill/>
        </p:spPr>
        <p:txBody>
          <a:bodyPr vert="eaVert" wrap="none" rtlCol="0">
            <a:spAutoFit/>
          </a:bodyPr>
          <a:lstStyle/>
          <a:p>
            <a:r>
              <a:rPr lang="ja-JP" altLang="en-US" dirty="0" smtClean="0"/>
              <a:t>住民組織への地区単位の</a:t>
            </a:r>
            <a:endParaRPr lang="en-US" altLang="ja-JP" dirty="0" smtClean="0"/>
          </a:p>
          <a:p>
            <a:r>
              <a:rPr lang="ja-JP" altLang="en-US" dirty="0" smtClean="0"/>
              <a:t>の生活実態の提供</a:t>
            </a:r>
            <a:endParaRPr kumimoji="1" lang="ja-JP" altLang="en-US" dirty="0"/>
          </a:p>
        </p:txBody>
      </p:sp>
    </p:spTree>
    <p:extLst>
      <p:ext uri="{BB962C8B-B14F-4D97-AF65-F5344CB8AC3E}">
        <p14:creationId xmlns="" xmlns:p14="http://schemas.microsoft.com/office/powerpoint/2010/main" val="159654626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49698" y="274638"/>
            <a:ext cx="8662288" cy="1143000"/>
          </a:xfrm>
        </p:spPr>
        <p:txBody>
          <a:bodyPr>
            <a:noAutofit/>
          </a:bodyPr>
          <a:lstStyle/>
          <a:p>
            <a:r>
              <a:rPr lang="ja-JP" altLang="en-US" sz="2800" dirty="0" smtClean="0">
                <a:solidFill>
                  <a:srgbClr val="0000FF"/>
                </a:solidFill>
              </a:rPr>
              <a:t>住民組織への地区単位の生活実態の提供と</a:t>
            </a:r>
            <a:r>
              <a:rPr lang="en-US" altLang="ja-JP" sz="2800" dirty="0" smtClean="0">
                <a:solidFill>
                  <a:srgbClr val="0000FF"/>
                </a:solidFill>
              </a:rPr>
              <a:t/>
            </a:r>
            <a:br>
              <a:rPr lang="en-US" altLang="ja-JP" sz="2800" dirty="0" smtClean="0">
                <a:solidFill>
                  <a:srgbClr val="0000FF"/>
                </a:solidFill>
              </a:rPr>
            </a:br>
            <a:r>
              <a:rPr lang="ja-JP" altLang="en-US" sz="2800" dirty="0" smtClean="0">
                <a:solidFill>
                  <a:srgbClr val="0000FF"/>
                </a:solidFill>
              </a:rPr>
              <a:t>住民組織構成員のやりがい</a:t>
            </a:r>
            <a:endParaRPr kumimoji="1" lang="ja-JP" altLang="en-US" sz="2800" dirty="0"/>
          </a:p>
        </p:txBody>
      </p:sp>
      <p:graphicFrame>
        <p:nvGraphicFramePr>
          <p:cNvPr id="4" name="コンテンツ プレースホルダ 3"/>
          <p:cNvGraphicFramePr>
            <a:graphicFrameLocks noGrp="1"/>
          </p:cNvGraphicFramePr>
          <p:nvPr>
            <p:ph idx="1"/>
          </p:nvPr>
        </p:nvGraphicFramePr>
        <p:xfrm>
          <a:off x="704850" y="1600200"/>
          <a:ext cx="798195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テキスト ボックス 4"/>
          <p:cNvSpPr txBox="1"/>
          <p:nvPr/>
        </p:nvSpPr>
        <p:spPr>
          <a:xfrm>
            <a:off x="18276" y="2400300"/>
            <a:ext cx="738664" cy="2504853"/>
          </a:xfrm>
          <a:prstGeom prst="rect">
            <a:avLst/>
          </a:prstGeom>
          <a:noFill/>
        </p:spPr>
        <p:txBody>
          <a:bodyPr vert="eaVert" wrap="none" rtlCol="0">
            <a:spAutoFit/>
          </a:bodyPr>
          <a:lstStyle/>
          <a:p>
            <a:r>
              <a:rPr lang="ja-JP" altLang="en-US" dirty="0" smtClean="0"/>
              <a:t>住民組織への地区単位の</a:t>
            </a:r>
            <a:endParaRPr lang="en-US" altLang="ja-JP" dirty="0" smtClean="0"/>
          </a:p>
          <a:p>
            <a:r>
              <a:rPr lang="ja-JP" altLang="en-US" dirty="0" smtClean="0"/>
              <a:t>の生活実態の提供</a:t>
            </a:r>
            <a:endParaRPr kumimoji="1" lang="ja-JP" altLang="en-US" dirty="0"/>
          </a:p>
        </p:txBody>
      </p:sp>
      <p:sp>
        <p:nvSpPr>
          <p:cNvPr id="6" name="正方形/長方形 5"/>
          <p:cNvSpPr/>
          <p:nvPr/>
        </p:nvSpPr>
        <p:spPr>
          <a:xfrm>
            <a:off x="1609724" y="6144310"/>
            <a:ext cx="6592580" cy="369332"/>
          </a:xfrm>
          <a:prstGeom prst="rect">
            <a:avLst/>
          </a:prstGeom>
        </p:spPr>
        <p:txBody>
          <a:bodyPr wrap="square">
            <a:spAutoFit/>
          </a:bodyPr>
          <a:lstStyle/>
          <a:p>
            <a:r>
              <a:rPr lang="ja-JP" altLang="en-US" dirty="0" smtClean="0"/>
              <a:t>構成員が活動のやりがい等について語り合っている組織の割合</a:t>
            </a:r>
            <a:endParaRPr lang="ja-JP" alt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sz="2800" dirty="0">
                <a:solidFill>
                  <a:srgbClr val="0000FF"/>
                </a:solidFill>
              </a:rPr>
              <a:t>住民組織への地区単位</a:t>
            </a:r>
            <a:r>
              <a:rPr lang="ja-JP" altLang="en-US" sz="2800" dirty="0" smtClean="0">
                <a:solidFill>
                  <a:srgbClr val="0000FF"/>
                </a:solidFill>
              </a:rPr>
              <a:t>の生活実態の提供と</a:t>
            </a:r>
            <a:r>
              <a:rPr lang="en-US" altLang="ja-JP" sz="2800" dirty="0" smtClean="0">
                <a:solidFill>
                  <a:srgbClr val="0000FF"/>
                </a:solidFill>
              </a:rPr>
              <a:t/>
            </a:r>
            <a:br>
              <a:rPr lang="en-US" altLang="ja-JP" sz="2800" dirty="0" smtClean="0">
                <a:solidFill>
                  <a:srgbClr val="0000FF"/>
                </a:solidFill>
              </a:rPr>
            </a:br>
            <a:r>
              <a:rPr lang="ja-JP" altLang="en-US" sz="2800" dirty="0" smtClean="0">
                <a:solidFill>
                  <a:srgbClr val="0000FF"/>
                </a:solidFill>
              </a:rPr>
              <a:t>保健</a:t>
            </a:r>
            <a:r>
              <a:rPr lang="ja-JP" altLang="en-US" sz="2800" dirty="0">
                <a:solidFill>
                  <a:srgbClr val="0000FF"/>
                </a:solidFill>
              </a:rPr>
              <a:t>福祉計画の</a:t>
            </a:r>
            <a:r>
              <a:rPr lang="ja-JP" altLang="en-US" sz="2800" dirty="0" smtClean="0">
                <a:solidFill>
                  <a:srgbClr val="0000FF"/>
                </a:solidFill>
              </a:rPr>
              <a:t>推進への関与</a:t>
            </a:r>
            <a:endParaRPr kumimoji="1" lang="ja-JP" altLang="en-US" sz="2800" dirty="0">
              <a:solidFill>
                <a:srgbClr val="0000FF"/>
              </a:solidFill>
            </a:endParaRPr>
          </a:p>
        </p:txBody>
      </p:sp>
      <p:graphicFrame>
        <p:nvGraphicFramePr>
          <p:cNvPr id="4" name="コンテンツ プレースホルダ 3"/>
          <p:cNvGraphicFramePr>
            <a:graphicFrameLocks noGrp="1"/>
          </p:cNvGraphicFramePr>
          <p:nvPr>
            <p:ph idx="1"/>
          </p:nvPr>
        </p:nvGraphicFramePr>
        <p:xfrm>
          <a:off x="714374" y="1600200"/>
          <a:ext cx="7972425"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テキスト ボックス 4"/>
          <p:cNvSpPr txBox="1"/>
          <p:nvPr/>
        </p:nvSpPr>
        <p:spPr>
          <a:xfrm>
            <a:off x="18276" y="2400300"/>
            <a:ext cx="738664" cy="2504853"/>
          </a:xfrm>
          <a:prstGeom prst="rect">
            <a:avLst/>
          </a:prstGeom>
          <a:noFill/>
        </p:spPr>
        <p:txBody>
          <a:bodyPr vert="eaVert" wrap="none" rtlCol="0">
            <a:spAutoFit/>
          </a:bodyPr>
          <a:lstStyle/>
          <a:p>
            <a:r>
              <a:rPr lang="ja-JP" altLang="en-US" dirty="0" smtClean="0"/>
              <a:t>住民組織への地区単位の</a:t>
            </a:r>
            <a:endParaRPr lang="en-US" altLang="ja-JP" dirty="0" smtClean="0"/>
          </a:p>
          <a:p>
            <a:r>
              <a:rPr lang="ja-JP" altLang="en-US" dirty="0" smtClean="0"/>
              <a:t>の生活実態の提供</a:t>
            </a:r>
            <a:endParaRPr kumimoji="1" lang="ja-JP" altLang="en-US" dirty="0"/>
          </a:p>
        </p:txBody>
      </p:sp>
      <p:sp>
        <p:nvSpPr>
          <p:cNvPr id="6" name="正方形/長方形 5"/>
          <p:cNvSpPr/>
          <p:nvPr/>
        </p:nvSpPr>
        <p:spPr>
          <a:xfrm>
            <a:off x="2371160" y="6120884"/>
            <a:ext cx="4515980" cy="369332"/>
          </a:xfrm>
          <a:prstGeom prst="rect">
            <a:avLst/>
          </a:prstGeom>
        </p:spPr>
        <p:txBody>
          <a:bodyPr wrap="none">
            <a:spAutoFit/>
          </a:bodyPr>
          <a:lstStyle/>
          <a:p>
            <a:r>
              <a:rPr lang="ja-JP" altLang="en-US" dirty="0" smtClean="0"/>
              <a:t>保健福祉計画の推進に関与する組織の割合</a:t>
            </a:r>
            <a:endParaRPr lang="ja-JP" alt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sz="2800" dirty="0">
                <a:solidFill>
                  <a:srgbClr val="0000FF"/>
                </a:solidFill>
              </a:rPr>
              <a:t>住民組織への地区単位</a:t>
            </a:r>
            <a:r>
              <a:rPr lang="ja-JP" altLang="en-US" sz="2800" dirty="0" smtClean="0">
                <a:solidFill>
                  <a:srgbClr val="0000FF"/>
                </a:solidFill>
              </a:rPr>
              <a:t>の生活実態の提供と</a:t>
            </a:r>
            <a:r>
              <a:rPr lang="en-US" altLang="ja-JP" sz="2800" dirty="0" smtClean="0">
                <a:solidFill>
                  <a:srgbClr val="0000FF"/>
                </a:solidFill>
              </a:rPr>
              <a:t/>
            </a:r>
            <a:br>
              <a:rPr lang="en-US" altLang="ja-JP" sz="2800" dirty="0" smtClean="0">
                <a:solidFill>
                  <a:srgbClr val="0000FF"/>
                </a:solidFill>
              </a:rPr>
            </a:br>
            <a:r>
              <a:rPr lang="ja-JP" altLang="en-US" sz="2800" dirty="0" smtClean="0">
                <a:solidFill>
                  <a:srgbClr val="0000FF"/>
                </a:solidFill>
              </a:rPr>
              <a:t>住民組織間の連携</a:t>
            </a:r>
            <a:endParaRPr kumimoji="1" lang="ja-JP" altLang="en-US" sz="2800" dirty="0">
              <a:solidFill>
                <a:srgbClr val="0000FF"/>
              </a:solidFill>
            </a:endParaRPr>
          </a:p>
        </p:txBody>
      </p:sp>
      <p:graphicFrame>
        <p:nvGraphicFramePr>
          <p:cNvPr id="4" name="コンテンツ プレースホルダ 3"/>
          <p:cNvGraphicFramePr>
            <a:graphicFrameLocks noGrp="1"/>
          </p:cNvGraphicFramePr>
          <p:nvPr>
            <p:ph idx="1"/>
          </p:nvPr>
        </p:nvGraphicFramePr>
        <p:xfrm>
          <a:off x="723900" y="1600200"/>
          <a:ext cx="79629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テキスト ボックス 4"/>
          <p:cNvSpPr txBox="1"/>
          <p:nvPr/>
        </p:nvSpPr>
        <p:spPr>
          <a:xfrm>
            <a:off x="18276" y="2400300"/>
            <a:ext cx="738664" cy="2504853"/>
          </a:xfrm>
          <a:prstGeom prst="rect">
            <a:avLst/>
          </a:prstGeom>
          <a:noFill/>
        </p:spPr>
        <p:txBody>
          <a:bodyPr vert="eaVert" wrap="none" rtlCol="0">
            <a:spAutoFit/>
          </a:bodyPr>
          <a:lstStyle/>
          <a:p>
            <a:r>
              <a:rPr lang="ja-JP" altLang="en-US" dirty="0" smtClean="0"/>
              <a:t>住民組織への地区単位の</a:t>
            </a:r>
            <a:endParaRPr lang="en-US" altLang="ja-JP" dirty="0" smtClean="0"/>
          </a:p>
          <a:p>
            <a:r>
              <a:rPr lang="ja-JP" altLang="en-US" dirty="0" smtClean="0"/>
              <a:t>の生活実態の提供</a:t>
            </a:r>
            <a:endParaRPr kumimoji="1" lang="ja-JP" altLang="en-US" dirty="0"/>
          </a:p>
        </p:txBody>
      </p:sp>
      <p:sp>
        <p:nvSpPr>
          <p:cNvPr id="6" name="正方形/長方形 5"/>
          <p:cNvSpPr/>
          <p:nvPr/>
        </p:nvSpPr>
        <p:spPr>
          <a:xfrm>
            <a:off x="2482139" y="6149459"/>
            <a:ext cx="4217821" cy="369332"/>
          </a:xfrm>
          <a:prstGeom prst="rect">
            <a:avLst/>
          </a:prstGeom>
        </p:spPr>
        <p:txBody>
          <a:bodyPr wrap="none">
            <a:spAutoFit/>
          </a:bodyPr>
          <a:lstStyle/>
          <a:p>
            <a:r>
              <a:rPr lang="ja-JP" altLang="en-US" dirty="0" smtClean="0"/>
              <a:t>他組織との連携が希薄である組織の割合</a:t>
            </a:r>
            <a:endParaRPr lang="ja-JP" alt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sz="2800" dirty="0">
                <a:solidFill>
                  <a:srgbClr val="0000FF"/>
                </a:solidFill>
              </a:rPr>
              <a:t>住民組織への地区単位</a:t>
            </a:r>
            <a:r>
              <a:rPr lang="ja-JP" altLang="en-US" sz="2800" dirty="0" smtClean="0">
                <a:solidFill>
                  <a:srgbClr val="0000FF"/>
                </a:solidFill>
              </a:rPr>
              <a:t>の生活実態の提供と</a:t>
            </a:r>
            <a:r>
              <a:rPr lang="en-US" altLang="ja-JP" sz="2800" dirty="0" smtClean="0">
                <a:solidFill>
                  <a:srgbClr val="0000FF"/>
                </a:solidFill>
              </a:rPr>
              <a:t/>
            </a:r>
            <a:br>
              <a:rPr lang="en-US" altLang="ja-JP" sz="2800" dirty="0" smtClean="0">
                <a:solidFill>
                  <a:srgbClr val="0000FF"/>
                </a:solidFill>
              </a:rPr>
            </a:br>
            <a:r>
              <a:rPr lang="ja-JP" altLang="en-US" sz="2800" dirty="0" smtClean="0">
                <a:solidFill>
                  <a:srgbClr val="0000FF"/>
                </a:solidFill>
              </a:rPr>
              <a:t>健康づくり</a:t>
            </a:r>
            <a:r>
              <a:rPr lang="ja-JP" altLang="en-US" sz="2800" dirty="0">
                <a:solidFill>
                  <a:srgbClr val="0000FF"/>
                </a:solidFill>
              </a:rPr>
              <a:t>推進協議会の機能</a:t>
            </a:r>
            <a:endParaRPr kumimoji="1" lang="ja-JP" altLang="en-US" sz="2800" dirty="0">
              <a:solidFill>
                <a:srgbClr val="0000FF"/>
              </a:solidFill>
            </a:endParaRPr>
          </a:p>
        </p:txBody>
      </p:sp>
      <p:sp>
        <p:nvSpPr>
          <p:cNvPr id="5" name="テキスト ボックス 4"/>
          <p:cNvSpPr txBox="1"/>
          <p:nvPr/>
        </p:nvSpPr>
        <p:spPr>
          <a:xfrm>
            <a:off x="18276" y="2400300"/>
            <a:ext cx="738664" cy="2504853"/>
          </a:xfrm>
          <a:prstGeom prst="rect">
            <a:avLst/>
          </a:prstGeom>
          <a:noFill/>
        </p:spPr>
        <p:txBody>
          <a:bodyPr vert="eaVert" wrap="none" rtlCol="0">
            <a:spAutoFit/>
          </a:bodyPr>
          <a:lstStyle/>
          <a:p>
            <a:r>
              <a:rPr lang="ja-JP" altLang="en-US" dirty="0" smtClean="0"/>
              <a:t>住民組織への地区単位の</a:t>
            </a:r>
            <a:endParaRPr lang="en-US" altLang="ja-JP" dirty="0" smtClean="0"/>
          </a:p>
          <a:p>
            <a:r>
              <a:rPr lang="ja-JP" altLang="en-US" dirty="0" smtClean="0"/>
              <a:t>の生活実態の提供</a:t>
            </a:r>
            <a:endParaRPr kumimoji="1" lang="ja-JP" altLang="en-US" dirty="0"/>
          </a:p>
        </p:txBody>
      </p:sp>
      <p:sp>
        <p:nvSpPr>
          <p:cNvPr id="6" name="正方形/長方形 5"/>
          <p:cNvSpPr/>
          <p:nvPr/>
        </p:nvSpPr>
        <p:spPr>
          <a:xfrm>
            <a:off x="3061009" y="6120884"/>
            <a:ext cx="3021981" cy="369332"/>
          </a:xfrm>
          <a:prstGeom prst="rect">
            <a:avLst/>
          </a:prstGeom>
        </p:spPr>
        <p:txBody>
          <a:bodyPr wrap="none">
            <a:spAutoFit/>
          </a:bodyPr>
          <a:lstStyle/>
          <a:p>
            <a:r>
              <a:rPr lang="ja-JP" altLang="en-US" dirty="0" smtClean="0"/>
              <a:t>健康づくり推進協議会の機能</a:t>
            </a:r>
            <a:endParaRPr lang="ja-JP" altLang="en-US" dirty="0"/>
          </a:p>
        </p:txBody>
      </p:sp>
      <p:graphicFrame>
        <p:nvGraphicFramePr>
          <p:cNvPr id="7" name="コンテンツ プレースホルダー 6"/>
          <p:cNvGraphicFramePr>
            <a:graphicFrameLocks noGrp="1"/>
          </p:cNvGraphicFramePr>
          <p:nvPr>
            <p:ph idx="1"/>
            <p:extLst>
              <p:ext uri="{D42A27DB-BD31-4B8C-83A1-F6EECF244321}">
                <p14:modId xmlns="" xmlns:p14="http://schemas.microsoft.com/office/powerpoint/2010/main" val="483630640"/>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sz="2800" dirty="0" smtClean="0">
                <a:solidFill>
                  <a:srgbClr val="0000FF"/>
                </a:solidFill>
              </a:rPr>
              <a:t>首長や部局長への住民組織活動の重要性の説明と</a:t>
            </a:r>
            <a:r>
              <a:rPr lang="en-US" altLang="ja-JP" sz="2800" dirty="0" smtClean="0">
                <a:solidFill>
                  <a:srgbClr val="0000FF"/>
                </a:solidFill>
              </a:rPr>
              <a:t/>
            </a:r>
            <a:br>
              <a:rPr lang="en-US" altLang="ja-JP" sz="2800" dirty="0" smtClean="0">
                <a:solidFill>
                  <a:srgbClr val="0000FF"/>
                </a:solidFill>
              </a:rPr>
            </a:br>
            <a:r>
              <a:rPr lang="ja-JP" altLang="en-US" sz="2800" dirty="0" smtClean="0">
                <a:solidFill>
                  <a:srgbClr val="0000FF"/>
                </a:solidFill>
              </a:rPr>
              <a:t>保健事業におけるソーシャルキャピタルの位置づけ</a:t>
            </a:r>
            <a:endParaRPr kumimoji="1" lang="ja-JP" altLang="en-US" sz="2800" dirty="0"/>
          </a:p>
        </p:txBody>
      </p:sp>
      <p:graphicFrame>
        <p:nvGraphicFramePr>
          <p:cNvPr id="4" name="コンテンツ プレースホルダ 3"/>
          <p:cNvGraphicFramePr>
            <a:graphicFrameLocks noGrp="1"/>
          </p:cNvGraphicFramePr>
          <p:nvPr>
            <p:ph idx="1"/>
          </p:nvPr>
        </p:nvGraphicFramePr>
        <p:xfrm>
          <a:off x="871268" y="1600200"/>
          <a:ext cx="7815532" cy="4921370"/>
        </p:xfrm>
        <a:graphic>
          <a:graphicData uri="http://schemas.openxmlformats.org/drawingml/2006/chart">
            <c:chart xmlns:c="http://schemas.openxmlformats.org/drawingml/2006/chart" xmlns:r="http://schemas.openxmlformats.org/officeDocument/2006/relationships" r:id="rId2"/>
          </a:graphicData>
        </a:graphic>
      </p:graphicFrame>
      <p:sp>
        <p:nvSpPr>
          <p:cNvPr id="5" name="テキスト ボックス 4"/>
          <p:cNvSpPr txBox="1"/>
          <p:nvPr/>
        </p:nvSpPr>
        <p:spPr>
          <a:xfrm>
            <a:off x="119816" y="2208362"/>
            <a:ext cx="738664" cy="3165290"/>
          </a:xfrm>
          <a:prstGeom prst="rect">
            <a:avLst/>
          </a:prstGeom>
          <a:noFill/>
        </p:spPr>
        <p:txBody>
          <a:bodyPr vert="eaVert" wrap="none" rtlCol="0">
            <a:spAutoFit/>
          </a:bodyPr>
          <a:lstStyle/>
          <a:p>
            <a:r>
              <a:rPr lang="ja-JP" altLang="en-US" dirty="0" smtClean="0"/>
              <a:t>保健所による首長や部局長への</a:t>
            </a:r>
            <a:endParaRPr lang="en-US" altLang="ja-JP" dirty="0" smtClean="0"/>
          </a:p>
          <a:p>
            <a:r>
              <a:rPr lang="ja-JP" altLang="en-US" dirty="0" smtClean="0"/>
              <a:t>住民組織活動の重要性の説明</a:t>
            </a:r>
            <a:endParaRPr kumimoji="1" lang="ja-JP" altLang="en-US" dirty="0"/>
          </a:p>
        </p:txBody>
      </p:sp>
      <p:sp>
        <p:nvSpPr>
          <p:cNvPr id="6" name="正方形/長方形 5"/>
          <p:cNvSpPr/>
          <p:nvPr/>
        </p:nvSpPr>
        <p:spPr>
          <a:xfrm>
            <a:off x="2438400" y="6487894"/>
            <a:ext cx="5204346" cy="369332"/>
          </a:xfrm>
          <a:prstGeom prst="rect">
            <a:avLst/>
          </a:prstGeom>
        </p:spPr>
        <p:txBody>
          <a:bodyPr wrap="square">
            <a:spAutoFit/>
          </a:bodyPr>
          <a:lstStyle/>
          <a:p>
            <a:r>
              <a:rPr lang="ja-JP" altLang="en-US" dirty="0" smtClean="0"/>
              <a:t>保健事業におけるソーシャルキャピタルの位置づけ</a:t>
            </a:r>
            <a:endParaRPr lang="ja-JP" alt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sz="2800" dirty="0">
                <a:solidFill>
                  <a:srgbClr val="0000FF"/>
                </a:solidFill>
              </a:rPr>
              <a:t>首長や部局長への住民組織活動の重要性</a:t>
            </a:r>
            <a:r>
              <a:rPr lang="ja-JP" altLang="en-US" sz="2800" dirty="0" smtClean="0">
                <a:solidFill>
                  <a:srgbClr val="0000FF"/>
                </a:solidFill>
              </a:rPr>
              <a:t>の説明</a:t>
            </a:r>
            <a:r>
              <a:rPr lang="en-US" altLang="ja-JP" sz="2800" dirty="0" smtClean="0">
                <a:solidFill>
                  <a:srgbClr val="0000FF"/>
                </a:solidFill>
              </a:rPr>
              <a:t/>
            </a:r>
            <a:br>
              <a:rPr lang="en-US" altLang="ja-JP" sz="2800" dirty="0" smtClean="0">
                <a:solidFill>
                  <a:srgbClr val="0000FF"/>
                </a:solidFill>
              </a:rPr>
            </a:br>
            <a:r>
              <a:rPr lang="ja-JP" altLang="en-US" sz="2800" dirty="0" smtClean="0">
                <a:solidFill>
                  <a:srgbClr val="0000FF"/>
                </a:solidFill>
              </a:rPr>
              <a:t>と</a:t>
            </a:r>
            <a:r>
              <a:rPr lang="ja-JP" altLang="en-US" sz="2800" dirty="0">
                <a:solidFill>
                  <a:srgbClr val="0000FF"/>
                </a:solidFill>
              </a:rPr>
              <a:t>住民組織にかかる行政他部署との協働の状況</a:t>
            </a:r>
          </a:p>
        </p:txBody>
      </p:sp>
      <p:sp>
        <p:nvSpPr>
          <p:cNvPr id="6" name="テキスト ボックス 5"/>
          <p:cNvSpPr txBox="1"/>
          <p:nvPr/>
        </p:nvSpPr>
        <p:spPr>
          <a:xfrm>
            <a:off x="119816" y="1880810"/>
            <a:ext cx="738664" cy="3165290"/>
          </a:xfrm>
          <a:prstGeom prst="rect">
            <a:avLst/>
          </a:prstGeom>
          <a:noFill/>
        </p:spPr>
        <p:txBody>
          <a:bodyPr vert="eaVert" wrap="none" rtlCol="0">
            <a:spAutoFit/>
          </a:bodyPr>
          <a:lstStyle/>
          <a:p>
            <a:r>
              <a:rPr lang="ja-JP" altLang="en-US" dirty="0" smtClean="0"/>
              <a:t>保健所による首長や部局長への</a:t>
            </a:r>
            <a:endParaRPr lang="en-US" altLang="ja-JP" dirty="0" smtClean="0"/>
          </a:p>
          <a:p>
            <a:r>
              <a:rPr lang="ja-JP" altLang="en-US" dirty="0" smtClean="0"/>
              <a:t>住民組織活動の重要性の説明</a:t>
            </a:r>
            <a:endParaRPr kumimoji="1" lang="ja-JP" altLang="en-US" dirty="0"/>
          </a:p>
        </p:txBody>
      </p:sp>
      <p:sp>
        <p:nvSpPr>
          <p:cNvPr id="7" name="正方形/長方形 6"/>
          <p:cNvSpPr/>
          <p:nvPr/>
        </p:nvSpPr>
        <p:spPr>
          <a:xfrm>
            <a:off x="2676487" y="6194526"/>
            <a:ext cx="4701928" cy="369332"/>
          </a:xfrm>
          <a:prstGeom prst="rect">
            <a:avLst/>
          </a:prstGeom>
        </p:spPr>
        <p:txBody>
          <a:bodyPr wrap="none">
            <a:spAutoFit/>
          </a:bodyPr>
          <a:lstStyle/>
          <a:p>
            <a:r>
              <a:rPr lang="ja-JP" altLang="en-US" dirty="0" smtClean="0"/>
              <a:t>住民組織にかかる行政他部署との協働の状況</a:t>
            </a:r>
            <a:endParaRPr lang="ja-JP" altLang="en-US" dirty="0"/>
          </a:p>
        </p:txBody>
      </p:sp>
      <p:graphicFrame>
        <p:nvGraphicFramePr>
          <p:cNvPr id="8" name="コンテンツ プレースホルダー 7"/>
          <p:cNvGraphicFramePr>
            <a:graphicFrameLocks noGrp="1"/>
          </p:cNvGraphicFramePr>
          <p:nvPr>
            <p:ph idx="1"/>
            <p:extLst>
              <p:ext uri="{D42A27DB-BD31-4B8C-83A1-F6EECF244321}">
                <p14:modId xmlns="" xmlns:p14="http://schemas.microsoft.com/office/powerpoint/2010/main" val="1960579930"/>
              </p:ext>
            </p:extLst>
          </p:nvPr>
        </p:nvGraphicFramePr>
        <p:xfrm>
          <a:off x="470848" y="1559257"/>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37775057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02607" y="274638"/>
            <a:ext cx="8495731" cy="1143000"/>
          </a:xfrm>
        </p:spPr>
        <p:txBody>
          <a:bodyPr>
            <a:noAutofit/>
          </a:bodyPr>
          <a:lstStyle/>
          <a:p>
            <a:r>
              <a:rPr lang="ja-JP" altLang="en-US" sz="2800" dirty="0">
                <a:solidFill>
                  <a:srgbClr val="0000FF"/>
                </a:solidFill>
              </a:rPr>
              <a:t>地域の健康課題の共有と</a:t>
            </a:r>
            <a:r>
              <a:rPr lang="en-US" altLang="ja-JP" sz="2800" dirty="0">
                <a:solidFill>
                  <a:srgbClr val="0000FF"/>
                </a:solidFill>
              </a:rPr>
              <a:t/>
            </a:r>
            <a:br>
              <a:rPr lang="en-US" altLang="ja-JP" sz="2800" dirty="0">
                <a:solidFill>
                  <a:srgbClr val="0000FF"/>
                </a:solidFill>
              </a:rPr>
            </a:br>
            <a:r>
              <a:rPr lang="ja-JP" altLang="en-US" sz="2800" dirty="0" smtClean="0">
                <a:solidFill>
                  <a:srgbClr val="0000FF"/>
                </a:solidFill>
              </a:rPr>
              <a:t>日頃から住民組織と協働している分野数</a:t>
            </a:r>
            <a:endParaRPr kumimoji="1" lang="ja-JP" altLang="en-US" sz="2800" dirty="0">
              <a:solidFill>
                <a:srgbClr val="0000FF"/>
              </a:solidFill>
            </a:endParaRPr>
          </a:p>
        </p:txBody>
      </p:sp>
      <p:graphicFrame>
        <p:nvGraphicFramePr>
          <p:cNvPr id="4" name="コンテンツ プレースホルダ 3"/>
          <p:cNvGraphicFramePr>
            <a:graphicFrameLocks noGrp="1"/>
          </p:cNvGraphicFramePr>
          <p:nvPr>
            <p:ph idx="1"/>
          </p:nvPr>
        </p:nvGraphicFramePr>
        <p:xfrm>
          <a:off x="752476" y="1600200"/>
          <a:ext cx="7934324"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テキスト ボックス 4"/>
          <p:cNvSpPr txBox="1"/>
          <p:nvPr/>
        </p:nvSpPr>
        <p:spPr>
          <a:xfrm>
            <a:off x="53202" y="2142067"/>
            <a:ext cx="738664" cy="3301545"/>
          </a:xfrm>
          <a:prstGeom prst="rect">
            <a:avLst/>
          </a:prstGeom>
          <a:noFill/>
        </p:spPr>
        <p:txBody>
          <a:bodyPr vert="eaVert" wrap="none" rtlCol="0">
            <a:spAutoFit/>
          </a:bodyPr>
          <a:lstStyle/>
          <a:p>
            <a:r>
              <a:rPr lang="ja-JP" altLang="en-US" dirty="0" smtClean="0"/>
              <a:t>地域の健康課題等を協議をする</a:t>
            </a:r>
            <a:endParaRPr lang="en-US" altLang="ja-JP" dirty="0" smtClean="0"/>
          </a:p>
          <a:p>
            <a:r>
              <a:rPr lang="ja-JP" altLang="en-US" dirty="0" smtClean="0"/>
              <a:t>機会を持っている組織の割合</a:t>
            </a:r>
            <a:endParaRPr kumimoji="1" lang="ja-JP" altLang="en-US" dirty="0"/>
          </a:p>
        </p:txBody>
      </p:sp>
      <p:sp>
        <p:nvSpPr>
          <p:cNvPr id="6" name="テキスト ボックス 5"/>
          <p:cNvSpPr txBox="1"/>
          <p:nvPr/>
        </p:nvSpPr>
        <p:spPr>
          <a:xfrm>
            <a:off x="2828925" y="6162675"/>
            <a:ext cx="4118435" cy="369332"/>
          </a:xfrm>
          <a:prstGeom prst="rect">
            <a:avLst/>
          </a:prstGeom>
          <a:noFill/>
        </p:spPr>
        <p:txBody>
          <a:bodyPr wrap="none" rtlCol="0">
            <a:spAutoFit/>
          </a:bodyPr>
          <a:lstStyle/>
          <a:p>
            <a:r>
              <a:rPr lang="ja-JP" altLang="en-US" dirty="0" smtClean="0"/>
              <a:t>日頃から住民組織と協働している分野数</a:t>
            </a:r>
            <a:endParaRPr kumimoji="1" lang="ja-JP" alt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sz="2800" dirty="0">
                <a:solidFill>
                  <a:srgbClr val="0000FF"/>
                </a:solidFill>
              </a:rPr>
              <a:t>首長や部局長への住民組織活動の重要性</a:t>
            </a:r>
            <a:r>
              <a:rPr lang="ja-JP" altLang="en-US" sz="2800" dirty="0" smtClean="0">
                <a:solidFill>
                  <a:srgbClr val="0000FF"/>
                </a:solidFill>
              </a:rPr>
              <a:t>の説明と</a:t>
            </a:r>
            <a:r>
              <a:rPr lang="en-US" altLang="ja-JP" sz="2800" dirty="0" smtClean="0">
                <a:solidFill>
                  <a:srgbClr val="0000FF"/>
                </a:solidFill>
              </a:rPr>
              <a:t/>
            </a:r>
            <a:br>
              <a:rPr lang="en-US" altLang="ja-JP" sz="2800" dirty="0" smtClean="0">
                <a:solidFill>
                  <a:srgbClr val="0000FF"/>
                </a:solidFill>
              </a:rPr>
            </a:br>
            <a:r>
              <a:rPr lang="ja-JP" altLang="en-US" sz="2800" dirty="0" smtClean="0">
                <a:solidFill>
                  <a:srgbClr val="0000FF"/>
                </a:solidFill>
              </a:rPr>
              <a:t>住民組織との協働に関する保健師</a:t>
            </a:r>
            <a:r>
              <a:rPr lang="ja-JP" altLang="en-US" sz="2800" dirty="0">
                <a:solidFill>
                  <a:srgbClr val="0000FF"/>
                </a:solidFill>
              </a:rPr>
              <a:t>対象の</a:t>
            </a:r>
            <a:r>
              <a:rPr lang="ja-JP" altLang="en-US" sz="2800" dirty="0" smtClean="0">
                <a:solidFill>
                  <a:srgbClr val="0000FF"/>
                </a:solidFill>
              </a:rPr>
              <a:t>研修の有無</a:t>
            </a:r>
            <a:endParaRPr kumimoji="1" lang="ja-JP" altLang="en-US" sz="2800" dirty="0">
              <a:solidFill>
                <a:srgbClr val="0000FF"/>
              </a:solidFill>
            </a:endParaRPr>
          </a:p>
        </p:txBody>
      </p:sp>
      <p:graphicFrame>
        <p:nvGraphicFramePr>
          <p:cNvPr id="4" name="コンテンツ プレースホルダ 3"/>
          <p:cNvGraphicFramePr>
            <a:graphicFrameLocks noGrp="1"/>
          </p:cNvGraphicFramePr>
          <p:nvPr>
            <p:ph idx="1"/>
          </p:nvPr>
        </p:nvGraphicFramePr>
        <p:xfrm>
          <a:off x="871268" y="1600200"/>
          <a:ext cx="7815532"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6" name="テキスト ボックス 5"/>
          <p:cNvSpPr txBox="1"/>
          <p:nvPr/>
        </p:nvSpPr>
        <p:spPr>
          <a:xfrm>
            <a:off x="119816" y="2208362"/>
            <a:ext cx="738664" cy="3165290"/>
          </a:xfrm>
          <a:prstGeom prst="rect">
            <a:avLst/>
          </a:prstGeom>
          <a:noFill/>
        </p:spPr>
        <p:txBody>
          <a:bodyPr vert="eaVert" wrap="none" rtlCol="0">
            <a:spAutoFit/>
          </a:bodyPr>
          <a:lstStyle/>
          <a:p>
            <a:r>
              <a:rPr lang="ja-JP" altLang="en-US" dirty="0" smtClean="0"/>
              <a:t>保健所による首長や部局長への</a:t>
            </a:r>
            <a:endParaRPr lang="en-US" altLang="ja-JP" dirty="0" smtClean="0"/>
          </a:p>
          <a:p>
            <a:r>
              <a:rPr lang="ja-JP" altLang="en-US" dirty="0" smtClean="0"/>
              <a:t>住民組織活動の重要性の説明</a:t>
            </a:r>
            <a:endParaRPr kumimoji="1" lang="ja-JP" altLang="en-US" dirty="0"/>
          </a:p>
        </p:txBody>
      </p:sp>
      <p:sp>
        <p:nvSpPr>
          <p:cNvPr id="7" name="正方形/長方形 6"/>
          <p:cNvSpPr/>
          <p:nvPr/>
        </p:nvSpPr>
        <p:spPr>
          <a:xfrm>
            <a:off x="2512711" y="6139934"/>
            <a:ext cx="5846472" cy="369332"/>
          </a:xfrm>
          <a:prstGeom prst="rect">
            <a:avLst/>
          </a:prstGeom>
        </p:spPr>
        <p:txBody>
          <a:bodyPr wrap="none">
            <a:spAutoFit/>
          </a:bodyPr>
          <a:lstStyle/>
          <a:p>
            <a:r>
              <a:rPr lang="ja-JP" altLang="en-US" dirty="0" smtClean="0"/>
              <a:t>住民組織との協働に関する保健師対象の研修機会の有無</a:t>
            </a:r>
            <a:endParaRPr lang="ja-JP" alt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sz="2800" dirty="0" smtClean="0">
                <a:solidFill>
                  <a:srgbClr val="0000FF"/>
                </a:solidFill>
              </a:rPr>
              <a:t>首長や部局長への住民組織活動の重要性の説明</a:t>
            </a:r>
            <a:r>
              <a:rPr lang="en-US" altLang="ja-JP" sz="2800" dirty="0" smtClean="0">
                <a:solidFill>
                  <a:srgbClr val="0000FF"/>
                </a:solidFill>
              </a:rPr>
              <a:t/>
            </a:r>
            <a:br>
              <a:rPr lang="en-US" altLang="ja-JP" sz="2800" dirty="0" smtClean="0">
                <a:solidFill>
                  <a:srgbClr val="0000FF"/>
                </a:solidFill>
              </a:rPr>
            </a:br>
            <a:r>
              <a:rPr lang="ja-JP" altLang="en-US" sz="2800" dirty="0" smtClean="0">
                <a:solidFill>
                  <a:srgbClr val="0000FF"/>
                </a:solidFill>
              </a:rPr>
              <a:t>と住民組織への地区単位の健康課題の情報提供</a:t>
            </a:r>
            <a:endParaRPr kumimoji="1" lang="ja-JP" altLang="en-US" sz="2800" dirty="0"/>
          </a:p>
        </p:txBody>
      </p:sp>
      <p:graphicFrame>
        <p:nvGraphicFramePr>
          <p:cNvPr id="4" name="コンテンツ プレースホルダ 3"/>
          <p:cNvGraphicFramePr>
            <a:graphicFrameLocks noGrp="1"/>
          </p:cNvGraphicFramePr>
          <p:nvPr>
            <p:ph idx="1"/>
            <p:extLst>
              <p:ext uri="{D42A27DB-BD31-4B8C-83A1-F6EECF244321}">
                <p14:modId xmlns="" xmlns:p14="http://schemas.microsoft.com/office/powerpoint/2010/main" val="3665529195"/>
              </p:ext>
            </p:extLst>
          </p:nvPr>
        </p:nvGraphicFramePr>
        <p:xfrm>
          <a:off x="810882" y="1600200"/>
          <a:ext cx="7875917"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6" name="テキスト ボックス 5"/>
          <p:cNvSpPr txBox="1"/>
          <p:nvPr/>
        </p:nvSpPr>
        <p:spPr>
          <a:xfrm>
            <a:off x="78872" y="2112826"/>
            <a:ext cx="738664" cy="3165290"/>
          </a:xfrm>
          <a:prstGeom prst="rect">
            <a:avLst/>
          </a:prstGeom>
          <a:noFill/>
        </p:spPr>
        <p:txBody>
          <a:bodyPr vert="eaVert" wrap="none" rtlCol="0">
            <a:spAutoFit/>
          </a:bodyPr>
          <a:lstStyle/>
          <a:p>
            <a:r>
              <a:rPr lang="ja-JP" altLang="en-US" dirty="0" smtClean="0"/>
              <a:t>保健所による首長や部局長への</a:t>
            </a:r>
            <a:endParaRPr lang="en-US" altLang="ja-JP" dirty="0" smtClean="0"/>
          </a:p>
          <a:p>
            <a:r>
              <a:rPr lang="ja-JP" altLang="en-US" dirty="0" smtClean="0"/>
              <a:t>住民組織活動の重要性の説明</a:t>
            </a:r>
            <a:endParaRPr kumimoji="1" lang="ja-JP" altLang="en-US" dirty="0"/>
          </a:p>
        </p:txBody>
      </p:sp>
      <p:sp>
        <p:nvSpPr>
          <p:cNvPr id="5" name="正方形/長方形 4"/>
          <p:cNvSpPr/>
          <p:nvPr/>
        </p:nvSpPr>
        <p:spPr>
          <a:xfrm>
            <a:off x="2476499" y="6182410"/>
            <a:ext cx="5234485" cy="369332"/>
          </a:xfrm>
          <a:prstGeom prst="rect">
            <a:avLst/>
          </a:prstGeom>
        </p:spPr>
        <p:txBody>
          <a:bodyPr wrap="square">
            <a:spAutoFit/>
          </a:bodyPr>
          <a:lstStyle/>
          <a:p>
            <a:r>
              <a:rPr lang="ja-JP" altLang="en-US" dirty="0" smtClean="0"/>
              <a:t>住民組織への地区単位の健康課題の情報提供</a:t>
            </a:r>
            <a:endParaRPr lang="ja-JP" alt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sz="2800" dirty="0" smtClean="0">
                <a:solidFill>
                  <a:srgbClr val="0000FF"/>
                </a:solidFill>
              </a:rPr>
              <a:t>保健所による住民組織担当職員を対象とした研修会</a:t>
            </a:r>
            <a:r>
              <a:rPr lang="en-US" altLang="ja-JP" sz="2800" dirty="0" smtClean="0">
                <a:solidFill>
                  <a:srgbClr val="0000FF"/>
                </a:solidFill>
              </a:rPr>
              <a:t/>
            </a:r>
            <a:br>
              <a:rPr lang="en-US" altLang="ja-JP" sz="2800" dirty="0" smtClean="0">
                <a:solidFill>
                  <a:srgbClr val="0000FF"/>
                </a:solidFill>
              </a:rPr>
            </a:br>
            <a:r>
              <a:rPr lang="ja-JP" altLang="en-US" sz="2800" dirty="0" smtClean="0">
                <a:solidFill>
                  <a:srgbClr val="0000FF"/>
                </a:solidFill>
              </a:rPr>
              <a:t>の開催と住民組織との協働に関する研修機会の有無</a:t>
            </a:r>
            <a:endParaRPr kumimoji="1" lang="ja-JP" altLang="en-US" sz="2800" dirty="0"/>
          </a:p>
        </p:txBody>
      </p:sp>
      <p:graphicFrame>
        <p:nvGraphicFramePr>
          <p:cNvPr id="4" name="コンテンツ プレースホルダ 3"/>
          <p:cNvGraphicFramePr>
            <a:graphicFrameLocks noGrp="1"/>
          </p:cNvGraphicFramePr>
          <p:nvPr>
            <p:ph idx="1"/>
          </p:nvPr>
        </p:nvGraphicFramePr>
        <p:xfrm>
          <a:off x="940278" y="1600200"/>
          <a:ext cx="7746521"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テキスト ボックス 4"/>
          <p:cNvSpPr txBox="1"/>
          <p:nvPr/>
        </p:nvSpPr>
        <p:spPr>
          <a:xfrm>
            <a:off x="283718" y="2139346"/>
            <a:ext cx="738664" cy="3517951"/>
          </a:xfrm>
          <a:prstGeom prst="rect">
            <a:avLst/>
          </a:prstGeom>
          <a:noFill/>
        </p:spPr>
        <p:txBody>
          <a:bodyPr vert="eaVert" wrap="none" rtlCol="0">
            <a:spAutoFit/>
          </a:bodyPr>
          <a:lstStyle/>
          <a:p>
            <a:r>
              <a:rPr lang="ja-JP" altLang="en-US" dirty="0" smtClean="0"/>
              <a:t>保健所による住民組織担当職員を</a:t>
            </a:r>
            <a:endParaRPr lang="en-US" altLang="ja-JP" dirty="0" smtClean="0"/>
          </a:p>
          <a:p>
            <a:r>
              <a:rPr lang="ja-JP" altLang="en-US" dirty="0" smtClean="0"/>
              <a:t>対象とした研修会の開催</a:t>
            </a:r>
            <a:endParaRPr kumimoji="1" lang="ja-JP" altLang="en-US" dirty="0"/>
          </a:p>
        </p:txBody>
      </p:sp>
      <p:sp>
        <p:nvSpPr>
          <p:cNvPr id="6" name="正方形/長方形 5"/>
          <p:cNvSpPr/>
          <p:nvPr/>
        </p:nvSpPr>
        <p:spPr>
          <a:xfrm>
            <a:off x="2238186" y="6139934"/>
            <a:ext cx="5846472" cy="369332"/>
          </a:xfrm>
          <a:prstGeom prst="rect">
            <a:avLst/>
          </a:prstGeom>
        </p:spPr>
        <p:txBody>
          <a:bodyPr wrap="none">
            <a:spAutoFit/>
          </a:bodyPr>
          <a:lstStyle/>
          <a:p>
            <a:r>
              <a:rPr lang="ja-JP" altLang="en-US" dirty="0" smtClean="0"/>
              <a:t>保健師対象の住民組織との協働に関する研修機会の有無</a:t>
            </a:r>
            <a:endParaRPr lang="ja-JP" alt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sz="2800" dirty="0" smtClean="0">
                <a:solidFill>
                  <a:srgbClr val="0000FF"/>
                </a:solidFill>
              </a:rPr>
              <a:t>保健所による住民組織担当職員を対象とした研修会</a:t>
            </a:r>
            <a:r>
              <a:rPr lang="en-US" altLang="ja-JP" sz="2800" dirty="0" smtClean="0">
                <a:solidFill>
                  <a:srgbClr val="0000FF"/>
                </a:solidFill>
              </a:rPr>
              <a:t/>
            </a:r>
            <a:br>
              <a:rPr lang="en-US" altLang="ja-JP" sz="2800" dirty="0" smtClean="0">
                <a:solidFill>
                  <a:srgbClr val="0000FF"/>
                </a:solidFill>
              </a:rPr>
            </a:br>
            <a:r>
              <a:rPr lang="ja-JP" altLang="en-US" sz="2800" dirty="0" smtClean="0">
                <a:solidFill>
                  <a:srgbClr val="0000FF"/>
                </a:solidFill>
              </a:rPr>
              <a:t>の開催と住民組織への人口動態統計等の提供</a:t>
            </a:r>
            <a:endParaRPr kumimoji="1" lang="ja-JP" altLang="en-US" sz="2800" dirty="0"/>
          </a:p>
        </p:txBody>
      </p:sp>
      <p:graphicFrame>
        <p:nvGraphicFramePr>
          <p:cNvPr id="4" name="コンテンツ プレースホルダ 3"/>
          <p:cNvGraphicFramePr>
            <a:graphicFrameLocks noGrp="1"/>
          </p:cNvGraphicFramePr>
          <p:nvPr>
            <p:ph idx="1"/>
            <p:extLst>
              <p:ext uri="{D42A27DB-BD31-4B8C-83A1-F6EECF244321}">
                <p14:modId xmlns="" xmlns:p14="http://schemas.microsoft.com/office/powerpoint/2010/main" val="3547608755"/>
              </p:ext>
            </p:extLst>
          </p:nvPr>
        </p:nvGraphicFramePr>
        <p:xfrm>
          <a:off x="983410" y="1600200"/>
          <a:ext cx="7703389"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テキスト ボックス 4"/>
          <p:cNvSpPr txBox="1"/>
          <p:nvPr/>
        </p:nvSpPr>
        <p:spPr>
          <a:xfrm>
            <a:off x="283718" y="2139346"/>
            <a:ext cx="738664" cy="3517951"/>
          </a:xfrm>
          <a:prstGeom prst="rect">
            <a:avLst/>
          </a:prstGeom>
          <a:noFill/>
        </p:spPr>
        <p:txBody>
          <a:bodyPr vert="eaVert" wrap="none" rtlCol="0">
            <a:spAutoFit/>
          </a:bodyPr>
          <a:lstStyle/>
          <a:p>
            <a:r>
              <a:rPr lang="ja-JP" altLang="en-US" dirty="0" smtClean="0"/>
              <a:t>保健所による住民組織担当職員を</a:t>
            </a:r>
            <a:endParaRPr lang="en-US" altLang="ja-JP" dirty="0" smtClean="0"/>
          </a:p>
          <a:p>
            <a:r>
              <a:rPr lang="ja-JP" altLang="en-US" dirty="0" smtClean="0"/>
              <a:t>対象とした研修会の開催</a:t>
            </a:r>
            <a:endParaRPr kumimoji="1" lang="ja-JP" altLang="en-US" dirty="0"/>
          </a:p>
        </p:txBody>
      </p:sp>
      <p:sp>
        <p:nvSpPr>
          <p:cNvPr id="6" name="正方形/長方形 5"/>
          <p:cNvSpPr/>
          <p:nvPr/>
        </p:nvSpPr>
        <p:spPr>
          <a:xfrm>
            <a:off x="2994957" y="6111359"/>
            <a:ext cx="3877985" cy="369332"/>
          </a:xfrm>
          <a:prstGeom prst="rect">
            <a:avLst/>
          </a:prstGeom>
        </p:spPr>
        <p:txBody>
          <a:bodyPr wrap="none">
            <a:spAutoFit/>
          </a:bodyPr>
          <a:lstStyle/>
          <a:p>
            <a:r>
              <a:rPr lang="ja-JP" altLang="en-US" dirty="0" smtClean="0"/>
              <a:t>住民組織への人口動態統計等の提供</a:t>
            </a:r>
            <a:endParaRPr lang="ja-JP" alt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sz="2800" dirty="0" smtClean="0">
                <a:solidFill>
                  <a:srgbClr val="0000FF"/>
                </a:solidFill>
              </a:rPr>
              <a:t>保健所による住民組織担当職員への技術的な助言</a:t>
            </a:r>
            <a:r>
              <a:rPr lang="en-US" altLang="ja-JP" sz="2800" dirty="0" smtClean="0">
                <a:solidFill>
                  <a:srgbClr val="0000FF"/>
                </a:solidFill>
              </a:rPr>
              <a:t/>
            </a:r>
            <a:br>
              <a:rPr lang="en-US" altLang="ja-JP" sz="2800" dirty="0" smtClean="0">
                <a:solidFill>
                  <a:srgbClr val="0000FF"/>
                </a:solidFill>
              </a:rPr>
            </a:br>
            <a:r>
              <a:rPr lang="ja-JP" altLang="en-US" sz="2800" dirty="0" smtClean="0">
                <a:solidFill>
                  <a:srgbClr val="0000FF"/>
                </a:solidFill>
              </a:rPr>
              <a:t>と保健事業におけるＳＣの位置づけ</a:t>
            </a:r>
            <a:endParaRPr kumimoji="1" lang="ja-JP" altLang="en-US" sz="2800" dirty="0"/>
          </a:p>
        </p:txBody>
      </p:sp>
      <p:graphicFrame>
        <p:nvGraphicFramePr>
          <p:cNvPr id="4" name="コンテンツ プレースホルダ 3"/>
          <p:cNvGraphicFramePr>
            <a:graphicFrameLocks noGrp="1"/>
          </p:cNvGraphicFramePr>
          <p:nvPr>
            <p:ph idx="1"/>
          </p:nvPr>
        </p:nvGraphicFramePr>
        <p:xfrm>
          <a:off x="966158" y="1600200"/>
          <a:ext cx="7720642" cy="4886864"/>
        </p:xfrm>
        <a:graphic>
          <a:graphicData uri="http://schemas.openxmlformats.org/drawingml/2006/chart">
            <c:chart xmlns:c="http://schemas.openxmlformats.org/drawingml/2006/chart" xmlns:r="http://schemas.openxmlformats.org/officeDocument/2006/relationships" r:id="rId2"/>
          </a:graphicData>
        </a:graphic>
      </p:graphicFrame>
      <p:sp>
        <p:nvSpPr>
          <p:cNvPr id="5" name="テキスト ボックス 4"/>
          <p:cNvSpPr txBox="1"/>
          <p:nvPr/>
        </p:nvSpPr>
        <p:spPr>
          <a:xfrm>
            <a:off x="257837" y="1709806"/>
            <a:ext cx="738664" cy="3644587"/>
          </a:xfrm>
          <a:prstGeom prst="rect">
            <a:avLst/>
          </a:prstGeom>
          <a:noFill/>
        </p:spPr>
        <p:txBody>
          <a:bodyPr vert="eaVert" wrap="none" rtlCol="0">
            <a:spAutoFit/>
          </a:bodyPr>
          <a:lstStyle/>
          <a:p>
            <a:r>
              <a:rPr lang="ja-JP" altLang="en-US" dirty="0" smtClean="0"/>
              <a:t>保健所による住民組織担当職員への</a:t>
            </a:r>
            <a:endParaRPr lang="en-US" altLang="ja-JP" dirty="0" smtClean="0"/>
          </a:p>
          <a:p>
            <a:r>
              <a:rPr lang="ja-JP" altLang="en-US" dirty="0" smtClean="0"/>
              <a:t>技術的な助言・支援</a:t>
            </a:r>
            <a:endParaRPr kumimoji="1" lang="ja-JP" altLang="en-US" dirty="0"/>
          </a:p>
        </p:txBody>
      </p:sp>
      <p:sp>
        <p:nvSpPr>
          <p:cNvPr id="6" name="正方形/長方形 5"/>
          <p:cNvSpPr/>
          <p:nvPr/>
        </p:nvSpPr>
        <p:spPr>
          <a:xfrm>
            <a:off x="2381249" y="6481346"/>
            <a:ext cx="5766463" cy="369332"/>
          </a:xfrm>
          <a:prstGeom prst="rect">
            <a:avLst/>
          </a:prstGeom>
        </p:spPr>
        <p:txBody>
          <a:bodyPr wrap="square">
            <a:spAutoFit/>
          </a:bodyPr>
          <a:lstStyle/>
          <a:p>
            <a:r>
              <a:rPr lang="ja-JP" altLang="en-US" dirty="0" smtClean="0"/>
              <a:t>保健事業におけるソーシャルキャピタルの位置づけ</a:t>
            </a:r>
            <a:endParaRPr lang="ja-JP" alt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sz="2800" dirty="0" smtClean="0">
                <a:solidFill>
                  <a:srgbClr val="0000FF"/>
                </a:solidFill>
              </a:rPr>
              <a:t>保健所による住民組織担当職員への技術的な</a:t>
            </a:r>
            <a:r>
              <a:rPr lang="en-US" altLang="ja-JP" sz="2800" dirty="0" smtClean="0">
                <a:solidFill>
                  <a:srgbClr val="0000FF"/>
                </a:solidFill>
              </a:rPr>
              <a:t/>
            </a:r>
            <a:br>
              <a:rPr lang="en-US" altLang="ja-JP" sz="2800" dirty="0" smtClean="0">
                <a:solidFill>
                  <a:srgbClr val="0000FF"/>
                </a:solidFill>
              </a:rPr>
            </a:br>
            <a:r>
              <a:rPr lang="ja-JP" altLang="en-US" sz="2800" dirty="0" smtClean="0">
                <a:solidFill>
                  <a:srgbClr val="0000FF"/>
                </a:solidFill>
              </a:rPr>
              <a:t>助言・支援と住民組織への人口動態統計の提供</a:t>
            </a:r>
            <a:endParaRPr kumimoji="1" lang="ja-JP" altLang="en-US" sz="2800" dirty="0"/>
          </a:p>
        </p:txBody>
      </p:sp>
      <p:graphicFrame>
        <p:nvGraphicFramePr>
          <p:cNvPr id="4" name="コンテンツ プレースホルダ 3"/>
          <p:cNvGraphicFramePr>
            <a:graphicFrameLocks noGrp="1"/>
          </p:cNvGraphicFramePr>
          <p:nvPr>
            <p:ph idx="1"/>
            <p:extLst>
              <p:ext uri="{D42A27DB-BD31-4B8C-83A1-F6EECF244321}">
                <p14:modId xmlns="" xmlns:p14="http://schemas.microsoft.com/office/powerpoint/2010/main" val="87046025"/>
              </p:ext>
            </p:extLst>
          </p:nvPr>
        </p:nvGraphicFramePr>
        <p:xfrm>
          <a:off x="1026542" y="1600200"/>
          <a:ext cx="7660257"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テキスト ボックス 4"/>
          <p:cNvSpPr txBox="1"/>
          <p:nvPr/>
        </p:nvSpPr>
        <p:spPr>
          <a:xfrm>
            <a:off x="257837" y="2064654"/>
            <a:ext cx="738664" cy="3644587"/>
          </a:xfrm>
          <a:prstGeom prst="rect">
            <a:avLst/>
          </a:prstGeom>
          <a:noFill/>
        </p:spPr>
        <p:txBody>
          <a:bodyPr vert="eaVert" wrap="none" rtlCol="0">
            <a:spAutoFit/>
          </a:bodyPr>
          <a:lstStyle/>
          <a:p>
            <a:r>
              <a:rPr lang="ja-JP" altLang="en-US" dirty="0" smtClean="0"/>
              <a:t>保健所による住民組織担当職員への</a:t>
            </a:r>
            <a:endParaRPr lang="en-US" altLang="ja-JP" dirty="0" smtClean="0"/>
          </a:p>
          <a:p>
            <a:r>
              <a:rPr lang="ja-JP" altLang="en-US" dirty="0" smtClean="0"/>
              <a:t>技術的な助言・支援</a:t>
            </a:r>
            <a:endParaRPr kumimoji="1" lang="ja-JP" altLang="en-US" dirty="0"/>
          </a:p>
        </p:txBody>
      </p:sp>
      <p:sp>
        <p:nvSpPr>
          <p:cNvPr id="6" name="正方形/長方形 5"/>
          <p:cNvSpPr/>
          <p:nvPr/>
        </p:nvSpPr>
        <p:spPr>
          <a:xfrm>
            <a:off x="3015124" y="6073259"/>
            <a:ext cx="3647152" cy="369332"/>
          </a:xfrm>
          <a:prstGeom prst="rect">
            <a:avLst/>
          </a:prstGeom>
        </p:spPr>
        <p:txBody>
          <a:bodyPr wrap="none">
            <a:spAutoFit/>
          </a:bodyPr>
          <a:lstStyle/>
          <a:p>
            <a:r>
              <a:rPr lang="ja-JP" altLang="en-US" dirty="0" smtClean="0"/>
              <a:t>住民組織への人口動態統計の提供</a:t>
            </a:r>
            <a:endParaRPr lang="ja-JP" alt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2830" y="274638"/>
            <a:ext cx="8898340" cy="1143000"/>
          </a:xfrm>
        </p:spPr>
        <p:txBody>
          <a:bodyPr>
            <a:noAutofit/>
          </a:bodyPr>
          <a:lstStyle/>
          <a:p>
            <a:r>
              <a:rPr lang="ja-JP" altLang="en-US" sz="2800" dirty="0" smtClean="0">
                <a:solidFill>
                  <a:srgbClr val="0000FF"/>
                </a:solidFill>
              </a:rPr>
              <a:t>保健所による住民組織の運営等に関する構成員への学習</a:t>
            </a:r>
            <a:r>
              <a:rPr lang="en-US" altLang="ja-JP" sz="2800" dirty="0" smtClean="0">
                <a:solidFill>
                  <a:srgbClr val="0000FF"/>
                </a:solidFill>
              </a:rPr>
              <a:t/>
            </a:r>
            <a:br>
              <a:rPr lang="en-US" altLang="ja-JP" sz="2800" dirty="0" smtClean="0">
                <a:solidFill>
                  <a:srgbClr val="0000FF"/>
                </a:solidFill>
              </a:rPr>
            </a:br>
            <a:r>
              <a:rPr lang="ja-JP" altLang="en-US" sz="2800" dirty="0" smtClean="0">
                <a:solidFill>
                  <a:srgbClr val="0000FF"/>
                </a:solidFill>
              </a:rPr>
              <a:t>機会の提供と住民組織との協働にかかる手引き等の有無</a:t>
            </a:r>
            <a:endParaRPr kumimoji="1" lang="ja-JP" altLang="en-US" sz="2800" dirty="0"/>
          </a:p>
        </p:txBody>
      </p:sp>
      <p:graphicFrame>
        <p:nvGraphicFramePr>
          <p:cNvPr id="4" name="コンテンツ プレースホルダ 3"/>
          <p:cNvGraphicFramePr>
            <a:graphicFrameLocks noGrp="1"/>
          </p:cNvGraphicFramePr>
          <p:nvPr>
            <p:ph idx="1"/>
          </p:nvPr>
        </p:nvGraphicFramePr>
        <p:xfrm>
          <a:off x="983410" y="1600200"/>
          <a:ext cx="7703389"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テキスト ボックス 4"/>
          <p:cNvSpPr txBox="1"/>
          <p:nvPr/>
        </p:nvSpPr>
        <p:spPr>
          <a:xfrm>
            <a:off x="292344" y="1949570"/>
            <a:ext cx="738664" cy="4160754"/>
          </a:xfrm>
          <a:prstGeom prst="rect">
            <a:avLst/>
          </a:prstGeom>
          <a:noFill/>
        </p:spPr>
        <p:txBody>
          <a:bodyPr vert="eaVert" wrap="none" rtlCol="0">
            <a:spAutoFit/>
          </a:bodyPr>
          <a:lstStyle/>
          <a:p>
            <a:r>
              <a:rPr lang="ja-JP" altLang="en-US" dirty="0" smtClean="0"/>
              <a:t>保健所による住民組織の運営等に関する</a:t>
            </a:r>
            <a:endParaRPr lang="en-US" altLang="ja-JP" dirty="0" smtClean="0"/>
          </a:p>
          <a:p>
            <a:r>
              <a:rPr lang="ja-JP" altLang="en-US" dirty="0" smtClean="0"/>
              <a:t>構成員への学習機会の提供</a:t>
            </a:r>
            <a:endParaRPr kumimoji="1" lang="ja-JP" altLang="en-US" dirty="0"/>
          </a:p>
        </p:txBody>
      </p:sp>
      <p:sp>
        <p:nvSpPr>
          <p:cNvPr id="6" name="正方形/長方形 5"/>
          <p:cNvSpPr/>
          <p:nvPr/>
        </p:nvSpPr>
        <p:spPr>
          <a:xfrm>
            <a:off x="2830335" y="6082784"/>
            <a:ext cx="4435830" cy="369332"/>
          </a:xfrm>
          <a:prstGeom prst="rect">
            <a:avLst/>
          </a:prstGeom>
        </p:spPr>
        <p:txBody>
          <a:bodyPr wrap="none">
            <a:spAutoFit/>
          </a:bodyPr>
          <a:lstStyle/>
          <a:p>
            <a:r>
              <a:rPr lang="ja-JP" altLang="en-US" dirty="0" smtClean="0"/>
              <a:t>住民組織との協働にかかる手引き等の有無</a:t>
            </a:r>
            <a:endParaRPr lang="ja-JP" alt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 3"/>
          <p:cNvGraphicFramePr>
            <a:graphicFrameLocks noGrp="1"/>
          </p:cNvGraphicFramePr>
          <p:nvPr>
            <p:ph idx="1"/>
          </p:nvPr>
        </p:nvGraphicFramePr>
        <p:xfrm>
          <a:off x="1009292" y="1600200"/>
          <a:ext cx="7677508"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タイトル 1"/>
          <p:cNvSpPr>
            <a:spLocks noGrp="1"/>
          </p:cNvSpPr>
          <p:nvPr>
            <p:ph type="title"/>
          </p:nvPr>
        </p:nvSpPr>
        <p:spPr/>
        <p:txBody>
          <a:bodyPr>
            <a:noAutofit/>
          </a:bodyPr>
          <a:lstStyle/>
          <a:p>
            <a:r>
              <a:rPr lang="ja-JP" altLang="en-US" sz="2800" dirty="0" smtClean="0">
                <a:solidFill>
                  <a:srgbClr val="0000FF"/>
                </a:solidFill>
              </a:rPr>
              <a:t>保健所による住民組織の運営等に</a:t>
            </a:r>
            <a:r>
              <a:rPr lang="ja-JP" altLang="en-US" sz="2800" dirty="0">
                <a:solidFill>
                  <a:srgbClr val="0000FF"/>
                </a:solidFill>
              </a:rPr>
              <a:t>関する</a:t>
            </a:r>
            <a:r>
              <a:rPr lang="ja-JP" altLang="en-US" sz="2800" dirty="0" smtClean="0">
                <a:solidFill>
                  <a:srgbClr val="0000FF"/>
                </a:solidFill>
              </a:rPr>
              <a:t>構成員への</a:t>
            </a:r>
            <a:r>
              <a:rPr lang="en-US" altLang="ja-JP" sz="2800" dirty="0" smtClean="0">
                <a:solidFill>
                  <a:srgbClr val="0000FF"/>
                </a:solidFill>
              </a:rPr>
              <a:t/>
            </a:r>
            <a:br>
              <a:rPr lang="en-US" altLang="ja-JP" sz="2800" dirty="0" smtClean="0">
                <a:solidFill>
                  <a:srgbClr val="0000FF"/>
                </a:solidFill>
              </a:rPr>
            </a:br>
            <a:r>
              <a:rPr lang="ja-JP" altLang="en-US" sz="2800" dirty="0" smtClean="0">
                <a:solidFill>
                  <a:srgbClr val="0000FF"/>
                </a:solidFill>
              </a:rPr>
              <a:t>学習機会の提供と住民組織への財政的な支援</a:t>
            </a:r>
            <a:endParaRPr kumimoji="1" lang="ja-JP" altLang="en-US" sz="2800" dirty="0"/>
          </a:p>
        </p:txBody>
      </p:sp>
      <p:sp>
        <p:nvSpPr>
          <p:cNvPr id="6" name="テキスト ボックス 5"/>
          <p:cNvSpPr txBox="1"/>
          <p:nvPr/>
        </p:nvSpPr>
        <p:spPr>
          <a:xfrm>
            <a:off x="292344" y="1874874"/>
            <a:ext cx="738664" cy="4160754"/>
          </a:xfrm>
          <a:prstGeom prst="rect">
            <a:avLst/>
          </a:prstGeom>
          <a:noFill/>
        </p:spPr>
        <p:txBody>
          <a:bodyPr vert="eaVert" wrap="none" rtlCol="0">
            <a:spAutoFit/>
          </a:bodyPr>
          <a:lstStyle/>
          <a:p>
            <a:r>
              <a:rPr lang="ja-JP" altLang="en-US" dirty="0" smtClean="0"/>
              <a:t>保健所による住民組織の運営等に関する</a:t>
            </a:r>
            <a:endParaRPr lang="en-US" altLang="ja-JP" dirty="0" smtClean="0"/>
          </a:p>
          <a:p>
            <a:r>
              <a:rPr lang="ja-JP" altLang="en-US" dirty="0" smtClean="0"/>
              <a:t>構成員への学習機会の提供</a:t>
            </a:r>
            <a:endParaRPr kumimoji="1" lang="ja-JP" altLang="en-US" dirty="0"/>
          </a:p>
        </p:txBody>
      </p:sp>
      <p:sp>
        <p:nvSpPr>
          <p:cNvPr id="7" name="正方形/長方形 6"/>
          <p:cNvSpPr/>
          <p:nvPr/>
        </p:nvSpPr>
        <p:spPr>
          <a:xfrm>
            <a:off x="3476788" y="6130409"/>
            <a:ext cx="2723823" cy="369332"/>
          </a:xfrm>
          <a:prstGeom prst="rect">
            <a:avLst/>
          </a:prstGeom>
        </p:spPr>
        <p:txBody>
          <a:bodyPr wrap="none">
            <a:spAutoFit/>
          </a:bodyPr>
          <a:lstStyle/>
          <a:p>
            <a:r>
              <a:rPr lang="ja-JP" altLang="en-US" dirty="0" smtClean="0"/>
              <a:t>住民組織への財政的支援</a:t>
            </a:r>
            <a:endParaRPr lang="ja-JP" alt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651" y="274638"/>
            <a:ext cx="8966579" cy="1143000"/>
          </a:xfrm>
        </p:spPr>
        <p:txBody>
          <a:bodyPr>
            <a:noAutofit/>
          </a:bodyPr>
          <a:lstStyle/>
          <a:p>
            <a:r>
              <a:rPr lang="ja-JP" altLang="en-US" sz="2800" dirty="0" smtClean="0">
                <a:solidFill>
                  <a:srgbClr val="0000FF"/>
                </a:solidFill>
              </a:rPr>
              <a:t>保健所による住民組織の運営等に関する構成員への学習</a:t>
            </a:r>
            <a:r>
              <a:rPr lang="en-US" altLang="ja-JP" sz="2800" dirty="0" smtClean="0">
                <a:solidFill>
                  <a:srgbClr val="0000FF"/>
                </a:solidFill>
              </a:rPr>
              <a:t/>
            </a:r>
            <a:br>
              <a:rPr lang="en-US" altLang="ja-JP" sz="2800" dirty="0" smtClean="0">
                <a:solidFill>
                  <a:srgbClr val="0000FF"/>
                </a:solidFill>
              </a:rPr>
            </a:br>
            <a:r>
              <a:rPr lang="ja-JP" altLang="en-US" sz="2800" dirty="0" smtClean="0">
                <a:solidFill>
                  <a:srgbClr val="0000FF"/>
                </a:solidFill>
              </a:rPr>
              <a:t>機会の提供と地区単位の健康課題についての情報提供</a:t>
            </a:r>
            <a:endParaRPr kumimoji="1" lang="ja-JP" altLang="en-US" sz="2800" dirty="0"/>
          </a:p>
        </p:txBody>
      </p:sp>
      <p:graphicFrame>
        <p:nvGraphicFramePr>
          <p:cNvPr id="4" name="コンテンツ プレースホルダ 3"/>
          <p:cNvGraphicFramePr>
            <a:graphicFrameLocks noGrp="1"/>
          </p:cNvGraphicFramePr>
          <p:nvPr>
            <p:ph idx="1"/>
            <p:extLst>
              <p:ext uri="{D42A27DB-BD31-4B8C-83A1-F6EECF244321}">
                <p14:modId xmlns="" xmlns:p14="http://schemas.microsoft.com/office/powerpoint/2010/main" val="2799805668"/>
              </p:ext>
            </p:extLst>
          </p:nvPr>
        </p:nvGraphicFramePr>
        <p:xfrm>
          <a:off x="1061048" y="1600200"/>
          <a:ext cx="7625751"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テキスト ボックス 4"/>
          <p:cNvSpPr txBox="1"/>
          <p:nvPr/>
        </p:nvSpPr>
        <p:spPr>
          <a:xfrm>
            <a:off x="292344" y="1984058"/>
            <a:ext cx="738664" cy="4160754"/>
          </a:xfrm>
          <a:prstGeom prst="rect">
            <a:avLst/>
          </a:prstGeom>
          <a:noFill/>
        </p:spPr>
        <p:txBody>
          <a:bodyPr vert="eaVert" wrap="none" rtlCol="0">
            <a:spAutoFit/>
          </a:bodyPr>
          <a:lstStyle/>
          <a:p>
            <a:r>
              <a:rPr lang="ja-JP" altLang="en-US" dirty="0" smtClean="0"/>
              <a:t>保健所による住民組織の運営等に関する</a:t>
            </a:r>
            <a:endParaRPr lang="en-US" altLang="ja-JP" dirty="0" smtClean="0"/>
          </a:p>
          <a:p>
            <a:r>
              <a:rPr lang="ja-JP" altLang="en-US" dirty="0" smtClean="0"/>
              <a:t>構成員への学習機会の提供</a:t>
            </a:r>
            <a:endParaRPr kumimoji="1" lang="ja-JP" altLang="en-US" dirty="0"/>
          </a:p>
        </p:txBody>
      </p:sp>
      <p:sp>
        <p:nvSpPr>
          <p:cNvPr id="6" name="正方形/長方形 5"/>
          <p:cNvSpPr/>
          <p:nvPr/>
        </p:nvSpPr>
        <p:spPr>
          <a:xfrm>
            <a:off x="2785371" y="6139934"/>
            <a:ext cx="4280339" cy="369332"/>
          </a:xfrm>
          <a:prstGeom prst="rect">
            <a:avLst/>
          </a:prstGeom>
        </p:spPr>
        <p:txBody>
          <a:bodyPr wrap="none">
            <a:spAutoFit/>
          </a:bodyPr>
          <a:lstStyle/>
          <a:p>
            <a:r>
              <a:rPr lang="ja-JP" altLang="en-US" dirty="0" smtClean="0"/>
              <a:t>地区単位の健康課題についての情報提供</a:t>
            </a:r>
            <a:endParaRPr lang="ja-JP" alt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sz="2800" dirty="0">
                <a:solidFill>
                  <a:srgbClr val="0000FF"/>
                </a:solidFill>
              </a:rPr>
              <a:t>保健所による住民組織活動の評価についての助言・支援と住民組織にかかる行政他部署との協働の状況</a:t>
            </a:r>
          </a:p>
        </p:txBody>
      </p:sp>
      <p:sp>
        <p:nvSpPr>
          <p:cNvPr id="7" name="正方形/長方形 6"/>
          <p:cNvSpPr/>
          <p:nvPr/>
        </p:nvSpPr>
        <p:spPr>
          <a:xfrm>
            <a:off x="2676487" y="6194526"/>
            <a:ext cx="4701928" cy="369332"/>
          </a:xfrm>
          <a:prstGeom prst="rect">
            <a:avLst/>
          </a:prstGeom>
        </p:spPr>
        <p:txBody>
          <a:bodyPr wrap="none">
            <a:spAutoFit/>
          </a:bodyPr>
          <a:lstStyle/>
          <a:p>
            <a:r>
              <a:rPr lang="ja-JP" altLang="en-US" dirty="0" smtClean="0"/>
              <a:t>住民組織にかかる行政他部署との協働の状況</a:t>
            </a:r>
            <a:endParaRPr lang="ja-JP" altLang="en-US" dirty="0"/>
          </a:p>
        </p:txBody>
      </p:sp>
      <p:sp>
        <p:nvSpPr>
          <p:cNvPr id="9" name="テキスト ボックス 8"/>
          <p:cNvSpPr txBox="1"/>
          <p:nvPr/>
        </p:nvSpPr>
        <p:spPr>
          <a:xfrm>
            <a:off x="283718" y="2139346"/>
            <a:ext cx="738664" cy="3699090"/>
          </a:xfrm>
          <a:prstGeom prst="rect">
            <a:avLst/>
          </a:prstGeom>
          <a:noFill/>
        </p:spPr>
        <p:txBody>
          <a:bodyPr vert="eaVert" wrap="none" rtlCol="0">
            <a:spAutoFit/>
          </a:bodyPr>
          <a:lstStyle/>
          <a:p>
            <a:r>
              <a:rPr lang="ja-JP" altLang="en-US" dirty="0" smtClean="0"/>
              <a:t>保健所による住民組織活動の評価に</a:t>
            </a:r>
            <a:endParaRPr lang="en-US" altLang="ja-JP" dirty="0" smtClean="0"/>
          </a:p>
          <a:p>
            <a:r>
              <a:rPr lang="ja-JP" altLang="en-US" dirty="0"/>
              <a:t>ついて</a:t>
            </a:r>
            <a:r>
              <a:rPr lang="ja-JP" altLang="en-US" dirty="0" smtClean="0"/>
              <a:t>の助言・支援の有無</a:t>
            </a:r>
            <a:endParaRPr kumimoji="1" lang="ja-JP" altLang="en-US" dirty="0"/>
          </a:p>
        </p:txBody>
      </p:sp>
      <p:graphicFrame>
        <p:nvGraphicFramePr>
          <p:cNvPr id="10" name="コンテンツ プレースホルダー 9"/>
          <p:cNvGraphicFramePr>
            <a:graphicFrameLocks noGrp="1"/>
          </p:cNvGraphicFramePr>
          <p:nvPr>
            <p:ph idx="1"/>
            <p:extLst>
              <p:ext uri="{D42A27DB-BD31-4B8C-83A1-F6EECF244321}">
                <p14:modId xmlns="" xmlns:p14="http://schemas.microsoft.com/office/powerpoint/2010/main" val="3876003185"/>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3608974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15332"/>
            <a:ext cx="8229600" cy="1143000"/>
          </a:xfrm>
        </p:spPr>
        <p:txBody>
          <a:bodyPr>
            <a:noAutofit/>
          </a:bodyPr>
          <a:lstStyle/>
          <a:p>
            <a:r>
              <a:rPr lang="ja-JP" altLang="en-US" sz="2800" dirty="0">
                <a:solidFill>
                  <a:srgbClr val="0000FF"/>
                </a:solidFill>
              </a:rPr>
              <a:t>地域の健康</a:t>
            </a:r>
            <a:r>
              <a:rPr lang="ja-JP" altLang="en-US" sz="2800" dirty="0" smtClean="0">
                <a:solidFill>
                  <a:srgbClr val="0000FF"/>
                </a:solidFill>
              </a:rPr>
              <a:t>課題の共有と</a:t>
            </a:r>
            <a:r>
              <a:rPr lang="en-US" altLang="ja-JP" sz="2800" dirty="0" smtClean="0">
                <a:solidFill>
                  <a:srgbClr val="0000FF"/>
                </a:solidFill>
              </a:rPr>
              <a:t/>
            </a:r>
            <a:br>
              <a:rPr lang="en-US" altLang="ja-JP" sz="2800" dirty="0" smtClean="0">
                <a:solidFill>
                  <a:srgbClr val="0000FF"/>
                </a:solidFill>
              </a:rPr>
            </a:br>
            <a:r>
              <a:rPr lang="ja-JP" altLang="en-US" sz="2800" dirty="0" smtClean="0">
                <a:solidFill>
                  <a:srgbClr val="0000FF"/>
                </a:solidFill>
              </a:rPr>
              <a:t>ソーシャルキャピタル</a:t>
            </a:r>
            <a:r>
              <a:rPr lang="ja-JP" altLang="en-US" sz="2800" dirty="0">
                <a:solidFill>
                  <a:srgbClr val="0000FF"/>
                </a:solidFill>
              </a:rPr>
              <a:t>の醸成</a:t>
            </a:r>
            <a:endParaRPr kumimoji="1" lang="ja-JP" altLang="en-US" sz="2800" dirty="0">
              <a:solidFill>
                <a:srgbClr val="0000FF"/>
              </a:solidFill>
            </a:endParaRPr>
          </a:p>
        </p:txBody>
      </p:sp>
      <p:sp>
        <p:nvSpPr>
          <p:cNvPr id="5" name="正方形/長方形 4"/>
          <p:cNvSpPr/>
          <p:nvPr/>
        </p:nvSpPr>
        <p:spPr>
          <a:xfrm>
            <a:off x="2362201" y="6106363"/>
            <a:ext cx="4961466" cy="369332"/>
          </a:xfrm>
          <a:prstGeom prst="rect">
            <a:avLst/>
          </a:prstGeom>
        </p:spPr>
        <p:txBody>
          <a:bodyPr wrap="square">
            <a:spAutoFit/>
          </a:bodyPr>
          <a:lstStyle/>
          <a:p>
            <a:r>
              <a:rPr lang="ja-JP" altLang="en-US" dirty="0" smtClean="0"/>
              <a:t>活動が地域住民の絆を深めている組織の割合</a:t>
            </a:r>
            <a:endParaRPr lang="ja-JP" altLang="en-US" dirty="0"/>
          </a:p>
        </p:txBody>
      </p:sp>
      <p:sp>
        <p:nvSpPr>
          <p:cNvPr id="6" name="テキスト ボックス 5"/>
          <p:cNvSpPr txBox="1"/>
          <p:nvPr/>
        </p:nvSpPr>
        <p:spPr>
          <a:xfrm>
            <a:off x="53202" y="2060179"/>
            <a:ext cx="738664" cy="3301545"/>
          </a:xfrm>
          <a:prstGeom prst="rect">
            <a:avLst/>
          </a:prstGeom>
          <a:noFill/>
        </p:spPr>
        <p:txBody>
          <a:bodyPr vert="eaVert" wrap="none" rtlCol="0">
            <a:spAutoFit/>
          </a:bodyPr>
          <a:lstStyle/>
          <a:p>
            <a:r>
              <a:rPr lang="ja-JP" altLang="en-US" dirty="0" smtClean="0"/>
              <a:t>地域の健康課題等を協議をする</a:t>
            </a:r>
            <a:endParaRPr lang="en-US" altLang="ja-JP" dirty="0" smtClean="0"/>
          </a:p>
          <a:p>
            <a:r>
              <a:rPr lang="ja-JP" altLang="en-US" dirty="0" smtClean="0"/>
              <a:t>機会を持っている組織の割合</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 xmlns:p14="http://schemas.microsoft.com/office/powerpoint/2010/main" val="3418842307"/>
              </p:ext>
            </p:extLst>
          </p:nvPr>
        </p:nvGraphicFramePr>
        <p:xfrm>
          <a:off x="620973" y="1577072"/>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sz="2800" dirty="0">
                <a:solidFill>
                  <a:srgbClr val="0000FF"/>
                </a:solidFill>
              </a:rPr>
              <a:t>保健所による住民組織活動の評価についての助言・支援と</a:t>
            </a:r>
            <a:r>
              <a:rPr lang="ja-JP" altLang="en-US" sz="2800" dirty="0" smtClean="0">
                <a:solidFill>
                  <a:srgbClr val="0000FF"/>
                </a:solidFill>
              </a:rPr>
              <a:t>住民組織との協働に関する研修機会の有無</a:t>
            </a:r>
            <a:endParaRPr kumimoji="1" lang="ja-JP" altLang="en-US" sz="2800" dirty="0"/>
          </a:p>
        </p:txBody>
      </p:sp>
      <p:sp>
        <p:nvSpPr>
          <p:cNvPr id="6" name="正方形/長方形 5"/>
          <p:cNvSpPr/>
          <p:nvPr/>
        </p:nvSpPr>
        <p:spPr>
          <a:xfrm>
            <a:off x="2169946" y="6139934"/>
            <a:ext cx="5846472" cy="369332"/>
          </a:xfrm>
          <a:prstGeom prst="rect">
            <a:avLst/>
          </a:prstGeom>
        </p:spPr>
        <p:txBody>
          <a:bodyPr wrap="none">
            <a:spAutoFit/>
          </a:bodyPr>
          <a:lstStyle/>
          <a:p>
            <a:r>
              <a:rPr lang="ja-JP" altLang="en-US" dirty="0" smtClean="0"/>
              <a:t>保健師対象の住民組織との協働に関する研修機会の有無</a:t>
            </a:r>
            <a:endParaRPr lang="ja-JP" altLang="en-US" dirty="0"/>
          </a:p>
        </p:txBody>
      </p:sp>
      <p:sp>
        <p:nvSpPr>
          <p:cNvPr id="7" name="テキスト ボックス 6"/>
          <p:cNvSpPr txBox="1"/>
          <p:nvPr/>
        </p:nvSpPr>
        <p:spPr>
          <a:xfrm>
            <a:off x="283718" y="2139346"/>
            <a:ext cx="738664" cy="3699090"/>
          </a:xfrm>
          <a:prstGeom prst="rect">
            <a:avLst/>
          </a:prstGeom>
          <a:noFill/>
        </p:spPr>
        <p:txBody>
          <a:bodyPr vert="eaVert" wrap="none" rtlCol="0">
            <a:spAutoFit/>
          </a:bodyPr>
          <a:lstStyle/>
          <a:p>
            <a:r>
              <a:rPr lang="ja-JP" altLang="en-US" dirty="0" smtClean="0"/>
              <a:t>保健所による住民組織活動の評価に</a:t>
            </a:r>
            <a:endParaRPr lang="en-US" altLang="ja-JP" dirty="0" smtClean="0"/>
          </a:p>
          <a:p>
            <a:r>
              <a:rPr lang="ja-JP" altLang="en-US" dirty="0"/>
              <a:t>ついて</a:t>
            </a:r>
            <a:r>
              <a:rPr lang="ja-JP" altLang="en-US" dirty="0" smtClean="0"/>
              <a:t>の助言・支援の有無</a:t>
            </a:r>
            <a:endParaRPr kumimoji="1" lang="ja-JP" altLang="en-US" dirty="0"/>
          </a:p>
        </p:txBody>
      </p:sp>
      <p:graphicFrame>
        <p:nvGraphicFramePr>
          <p:cNvPr id="9" name="コンテンツ プレースホルダー 8"/>
          <p:cNvGraphicFramePr>
            <a:graphicFrameLocks noGrp="1"/>
          </p:cNvGraphicFramePr>
          <p:nvPr>
            <p:ph idx="1"/>
            <p:extLst>
              <p:ext uri="{D42A27DB-BD31-4B8C-83A1-F6EECF244321}">
                <p14:modId xmlns="" xmlns:p14="http://schemas.microsoft.com/office/powerpoint/2010/main" val="1106864083"/>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313027370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sz="2800" dirty="0" smtClean="0">
                <a:solidFill>
                  <a:srgbClr val="0000FF"/>
                </a:solidFill>
              </a:rPr>
              <a:t>保健所による住民組織活動の評価についての助言・支援と住民組織へ</a:t>
            </a:r>
            <a:r>
              <a:rPr lang="ja-JP" altLang="en-US" sz="2800" dirty="0">
                <a:solidFill>
                  <a:srgbClr val="0000FF"/>
                </a:solidFill>
              </a:rPr>
              <a:t>の住民</a:t>
            </a:r>
            <a:r>
              <a:rPr lang="ja-JP" altLang="en-US" sz="2800" dirty="0" smtClean="0">
                <a:solidFill>
                  <a:srgbClr val="0000FF"/>
                </a:solidFill>
              </a:rPr>
              <a:t>の生活実態の提供</a:t>
            </a:r>
            <a:endParaRPr kumimoji="1" lang="ja-JP" altLang="en-US" sz="2800" dirty="0"/>
          </a:p>
        </p:txBody>
      </p:sp>
      <p:sp>
        <p:nvSpPr>
          <p:cNvPr id="5" name="テキスト ボックス 4"/>
          <p:cNvSpPr txBox="1"/>
          <p:nvPr/>
        </p:nvSpPr>
        <p:spPr>
          <a:xfrm>
            <a:off x="283718" y="2139346"/>
            <a:ext cx="738664" cy="3699090"/>
          </a:xfrm>
          <a:prstGeom prst="rect">
            <a:avLst/>
          </a:prstGeom>
          <a:noFill/>
        </p:spPr>
        <p:txBody>
          <a:bodyPr vert="eaVert" wrap="none" rtlCol="0">
            <a:spAutoFit/>
          </a:bodyPr>
          <a:lstStyle/>
          <a:p>
            <a:r>
              <a:rPr lang="ja-JP" altLang="en-US" dirty="0" smtClean="0"/>
              <a:t>保健所による住民組織活動の評価に</a:t>
            </a:r>
            <a:endParaRPr lang="en-US" altLang="ja-JP" dirty="0" smtClean="0"/>
          </a:p>
          <a:p>
            <a:r>
              <a:rPr lang="ja-JP" altLang="en-US" dirty="0"/>
              <a:t>ついて</a:t>
            </a:r>
            <a:r>
              <a:rPr lang="ja-JP" altLang="en-US" dirty="0" smtClean="0"/>
              <a:t>の助言・支援の有無</a:t>
            </a:r>
            <a:endParaRPr kumimoji="1" lang="ja-JP" altLang="en-US" dirty="0"/>
          </a:p>
        </p:txBody>
      </p:sp>
      <p:sp>
        <p:nvSpPr>
          <p:cNvPr id="6" name="正方形/長方形 5"/>
          <p:cNvSpPr/>
          <p:nvPr/>
        </p:nvSpPr>
        <p:spPr>
          <a:xfrm>
            <a:off x="2994957" y="6111359"/>
            <a:ext cx="3877985" cy="369332"/>
          </a:xfrm>
          <a:prstGeom prst="rect">
            <a:avLst/>
          </a:prstGeom>
        </p:spPr>
        <p:txBody>
          <a:bodyPr wrap="none">
            <a:spAutoFit/>
          </a:bodyPr>
          <a:lstStyle/>
          <a:p>
            <a:r>
              <a:rPr lang="ja-JP" altLang="en-US" dirty="0"/>
              <a:t>住民組織への住民</a:t>
            </a:r>
            <a:r>
              <a:rPr lang="ja-JP" altLang="en-US" dirty="0" smtClean="0"/>
              <a:t>の生活実態の提供</a:t>
            </a:r>
            <a:endParaRPr lang="ja-JP" altLang="en-US" dirty="0"/>
          </a:p>
        </p:txBody>
      </p:sp>
      <p:graphicFrame>
        <p:nvGraphicFramePr>
          <p:cNvPr id="8" name="コンテンツ プレースホルダー 7"/>
          <p:cNvGraphicFramePr>
            <a:graphicFrameLocks noGrp="1"/>
          </p:cNvGraphicFramePr>
          <p:nvPr>
            <p:ph idx="1"/>
            <p:extLst>
              <p:ext uri="{D42A27DB-BD31-4B8C-83A1-F6EECF244321}">
                <p14:modId xmlns="" xmlns:p14="http://schemas.microsoft.com/office/powerpoint/2010/main" val="2121159666"/>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31271139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7888" y="274638"/>
            <a:ext cx="8686800" cy="1143000"/>
          </a:xfrm>
        </p:spPr>
        <p:txBody>
          <a:bodyPr>
            <a:noAutofit/>
          </a:bodyPr>
          <a:lstStyle/>
          <a:p>
            <a:r>
              <a:rPr lang="ja-JP" altLang="en-US" sz="2800" dirty="0" smtClean="0">
                <a:solidFill>
                  <a:srgbClr val="0000FF"/>
                </a:solidFill>
              </a:rPr>
              <a:t>住民組織の活動目的等の共有と</a:t>
            </a:r>
            <a:r>
              <a:rPr lang="en-US" altLang="ja-JP" sz="2800" dirty="0" smtClean="0">
                <a:solidFill>
                  <a:srgbClr val="0000FF"/>
                </a:solidFill>
              </a:rPr>
              <a:t/>
            </a:r>
            <a:br>
              <a:rPr lang="en-US" altLang="ja-JP" sz="2800" dirty="0" smtClean="0">
                <a:solidFill>
                  <a:srgbClr val="0000FF"/>
                </a:solidFill>
              </a:rPr>
            </a:br>
            <a:r>
              <a:rPr lang="ja-JP" altLang="en-US" sz="2800" dirty="0" smtClean="0">
                <a:solidFill>
                  <a:srgbClr val="0000FF"/>
                </a:solidFill>
              </a:rPr>
              <a:t>日頃から住民組織と協働している分野数</a:t>
            </a:r>
            <a:endParaRPr kumimoji="1" lang="ja-JP" altLang="en-US" sz="2800" dirty="0">
              <a:solidFill>
                <a:srgbClr val="0000FF"/>
              </a:solidFill>
            </a:endParaRPr>
          </a:p>
        </p:txBody>
      </p:sp>
      <p:sp>
        <p:nvSpPr>
          <p:cNvPr id="5" name="テキスト ボックス 4"/>
          <p:cNvSpPr txBox="1"/>
          <p:nvPr/>
        </p:nvSpPr>
        <p:spPr>
          <a:xfrm>
            <a:off x="112468" y="2163675"/>
            <a:ext cx="738664" cy="3484287"/>
          </a:xfrm>
          <a:prstGeom prst="rect">
            <a:avLst/>
          </a:prstGeom>
          <a:noFill/>
        </p:spPr>
        <p:txBody>
          <a:bodyPr vert="eaVert" wrap="none" rtlCol="0">
            <a:spAutoFit/>
          </a:bodyPr>
          <a:lstStyle/>
          <a:p>
            <a:r>
              <a:rPr lang="ja-JP" altLang="en-US" dirty="0"/>
              <a:t>活動目的など</a:t>
            </a:r>
            <a:r>
              <a:rPr lang="ja-JP" altLang="en-US" dirty="0" smtClean="0"/>
              <a:t>を</a:t>
            </a:r>
            <a:r>
              <a:rPr lang="ja-JP" altLang="en-US" dirty="0"/>
              <a:t>構成員との協議</a:t>
            </a:r>
            <a:r>
              <a:rPr lang="ja-JP" altLang="en-US" dirty="0" smtClean="0"/>
              <a:t>で</a:t>
            </a:r>
            <a:endParaRPr lang="en-US" altLang="ja-JP" dirty="0" smtClean="0"/>
          </a:p>
          <a:p>
            <a:r>
              <a:rPr lang="ja-JP" altLang="en-US" dirty="0" smtClean="0"/>
              <a:t>決定している組織の割合</a:t>
            </a:r>
            <a:endParaRPr lang="en-US" altLang="ja-JP" dirty="0" smtClean="0"/>
          </a:p>
        </p:txBody>
      </p:sp>
      <p:sp>
        <p:nvSpPr>
          <p:cNvPr id="6" name="テキスト ボックス 5"/>
          <p:cNvSpPr txBox="1"/>
          <p:nvPr/>
        </p:nvSpPr>
        <p:spPr>
          <a:xfrm>
            <a:off x="2828925" y="6162675"/>
            <a:ext cx="4118435" cy="369332"/>
          </a:xfrm>
          <a:prstGeom prst="rect">
            <a:avLst/>
          </a:prstGeom>
          <a:noFill/>
        </p:spPr>
        <p:txBody>
          <a:bodyPr wrap="none" rtlCol="0">
            <a:spAutoFit/>
          </a:bodyPr>
          <a:lstStyle/>
          <a:p>
            <a:r>
              <a:rPr lang="ja-JP" altLang="en-US" dirty="0" smtClean="0"/>
              <a:t>日頃から住民組織と協働している分野数</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 xmlns:p14="http://schemas.microsoft.com/office/powerpoint/2010/main" val="2240775986"/>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31412839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7888" y="274638"/>
            <a:ext cx="8686800" cy="1143000"/>
          </a:xfrm>
        </p:spPr>
        <p:txBody>
          <a:bodyPr>
            <a:noAutofit/>
          </a:bodyPr>
          <a:lstStyle/>
          <a:p>
            <a:r>
              <a:rPr lang="ja-JP" altLang="en-US" sz="2800" dirty="0" smtClean="0">
                <a:solidFill>
                  <a:srgbClr val="0000FF"/>
                </a:solidFill>
              </a:rPr>
              <a:t>住民組織構成員のやりがいと</a:t>
            </a:r>
            <a:r>
              <a:rPr lang="en-US" altLang="ja-JP" sz="2800" dirty="0" smtClean="0">
                <a:solidFill>
                  <a:srgbClr val="0000FF"/>
                </a:solidFill>
              </a:rPr>
              <a:t/>
            </a:r>
            <a:br>
              <a:rPr lang="en-US" altLang="ja-JP" sz="2800" dirty="0" smtClean="0">
                <a:solidFill>
                  <a:srgbClr val="0000FF"/>
                </a:solidFill>
              </a:rPr>
            </a:br>
            <a:r>
              <a:rPr lang="ja-JP" altLang="en-US" sz="2800" dirty="0" smtClean="0">
                <a:solidFill>
                  <a:srgbClr val="0000FF"/>
                </a:solidFill>
              </a:rPr>
              <a:t> 日頃から住民組織と協働している分野数</a:t>
            </a:r>
            <a:endParaRPr kumimoji="1" lang="ja-JP" altLang="en-US" sz="2800" dirty="0">
              <a:solidFill>
                <a:srgbClr val="0000FF"/>
              </a:solidFill>
            </a:endParaRPr>
          </a:p>
        </p:txBody>
      </p:sp>
      <p:graphicFrame>
        <p:nvGraphicFramePr>
          <p:cNvPr id="4" name="コンテンツ プレースホルダ 3"/>
          <p:cNvGraphicFramePr>
            <a:graphicFrameLocks noGrp="1"/>
          </p:cNvGraphicFramePr>
          <p:nvPr>
            <p:ph idx="1"/>
          </p:nvPr>
        </p:nvGraphicFramePr>
        <p:xfrm>
          <a:off x="795866" y="1600200"/>
          <a:ext cx="7890933"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テキスト ボックス 4"/>
          <p:cNvSpPr txBox="1"/>
          <p:nvPr/>
        </p:nvSpPr>
        <p:spPr>
          <a:xfrm>
            <a:off x="112468" y="2218267"/>
            <a:ext cx="738664" cy="3525965"/>
          </a:xfrm>
          <a:prstGeom prst="rect">
            <a:avLst/>
          </a:prstGeom>
          <a:noFill/>
        </p:spPr>
        <p:txBody>
          <a:bodyPr vert="eaVert" wrap="none" rtlCol="0">
            <a:spAutoFit/>
          </a:bodyPr>
          <a:lstStyle/>
          <a:p>
            <a:r>
              <a:rPr lang="ja-JP" altLang="en-US" dirty="0" smtClean="0"/>
              <a:t>構成員が活動のやりがい等について</a:t>
            </a:r>
            <a:endParaRPr lang="en-US" altLang="ja-JP" dirty="0" smtClean="0"/>
          </a:p>
          <a:p>
            <a:r>
              <a:rPr lang="ja-JP" altLang="en-US" dirty="0" smtClean="0"/>
              <a:t>語り合っている組織の割合</a:t>
            </a:r>
            <a:endParaRPr kumimoji="1" lang="ja-JP" altLang="en-US" dirty="0"/>
          </a:p>
        </p:txBody>
      </p:sp>
      <p:sp>
        <p:nvSpPr>
          <p:cNvPr id="6" name="テキスト ボックス 5"/>
          <p:cNvSpPr txBox="1"/>
          <p:nvPr/>
        </p:nvSpPr>
        <p:spPr>
          <a:xfrm>
            <a:off x="2828925" y="6162675"/>
            <a:ext cx="4118435" cy="369332"/>
          </a:xfrm>
          <a:prstGeom prst="rect">
            <a:avLst/>
          </a:prstGeom>
          <a:noFill/>
        </p:spPr>
        <p:txBody>
          <a:bodyPr wrap="none" rtlCol="0">
            <a:spAutoFit/>
          </a:bodyPr>
          <a:lstStyle/>
          <a:p>
            <a:r>
              <a:rPr lang="ja-JP" altLang="en-US" dirty="0" smtClean="0"/>
              <a:t>日頃から住民組織と協働している分野数</a:t>
            </a:r>
            <a:endParaRPr kumimoji="1" lang="ja-JP"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74638"/>
            <a:ext cx="9144000" cy="1143000"/>
          </a:xfrm>
        </p:spPr>
        <p:txBody>
          <a:bodyPr>
            <a:noAutofit/>
          </a:bodyPr>
          <a:lstStyle/>
          <a:p>
            <a:r>
              <a:rPr lang="ja-JP" altLang="en-US" sz="2800" dirty="0" smtClean="0">
                <a:solidFill>
                  <a:srgbClr val="0000FF"/>
                </a:solidFill>
              </a:rPr>
              <a:t>住民組織構成員のやりがい</a:t>
            </a:r>
            <a:r>
              <a:rPr lang="en-US" altLang="ja-JP" sz="2800" dirty="0" smtClean="0">
                <a:solidFill>
                  <a:srgbClr val="0000FF"/>
                </a:solidFill>
              </a:rPr>
              <a:t/>
            </a:r>
            <a:br>
              <a:rPr lang="en-US" altLang="ja-JP" sz="2800" dirty="0" smtClean="0">
                <a:solidFill>
                  <a:srgbClr val="0000FF"/>
                </a:solidFill>
              </a:rPr>
            </a:br>
            <a:r>
              <a:rPr lang="ja-JP" altLang="en-US" sz="2800" dirty="0" smtClean="0">
                <a:solidFill>
                  <a:srgbClr val="0000FF"/>
                </a:solidFill>
              </a:rPr>
              <a:t>と ソーシャルキャピタルの醸成</a:t>
            </a:r>
            <a:endParaRPr kumimoji="1" lang="ja-JP" altLang="en-US" sz="2800" dirty="0">
              <a:solidFill>
                <a:srgbClr val="0000FF"/>
              </a:solidFill>
            </a:endParaRPr>
          </a:p>
        </p:txBody>
      </p:sp>
      <p:graphicFrame>
        <p:nvGraphicFramePr>
          <p:cNvPr id="4" name="コンテンツ プレースホルダ 3"/>
          <p:cNvGraphicFramePr>
            <a:graphicFrameLocks noGrp="1"/>
          </p:cNvGraphicFramePr>
          <p:nvPr>
            <p:ph idx="1"/>
          </p:nvPr>
        </p:nvGraphicFramePr>
        <p:xfrm>
          <a:off x="804332" y="1628775"/>
          <a:ext cx="7882467"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正方形/長方形 4"/>
          <p:cNvSpPr/>
          <p:nvPr/>
        </p:nvSpPr>
        <p:spPr>
          <a:xfrm>
            <a:off x="2082800" y="6149609"/>
            <a:ext cx="5918200" cy="369332"/>
          </a:xfrm>
          <a:prstGeom prst="rect">
            <a:avLst/>
          </a:prstGeom>
        </p:spPr>
        <p:txBody>
          <a:bodyPr wrap="square">
            <a:spAutoFit/>
          </a:bodyPr>
          <a:lstStyle/>
          <a:p>
            <a:r>
              <a:rPr lang="ja-JP" altLang="en-US" dirty="0" smtClean="0"/>
              <a:t>活動を通して地域の住民の絆が深まっている組織の割合</a:t>
            </a:r>
            <a:endParaRPr lang="ja-JP" altLang="en-US" dirty="0"/>
          </a:p>
        </p:txBody>
      </p:sp>
      <p:sp>
        <p:nvSpPr>
          <p:cNvPr id="6" name="テキスト ボックス 5"/>
          <p:cNvSpPr txBox="1"/>
          <p:nvPr/>
        </p:nvSpPr>
        <p:spPr>
          <a:xfrm>
            <a:off x="112468" y="2150027"/>
            <a:ext cx="738664" cy="3525965"/>
          </a:xfrm>
          <a:prstGeom prst="rect">
            <a:avLst/>
          </a:prstGeom>
          <a:noFill/>
        </p:spPr>
        <p:txBody>
          <a:bodyPr vert="eaVert" wrap="none" rtlCol="0">
            <a:spAutoFit/>
          </a:bodyPr>
          <a:lstStyle/>
          <a:p>
            <a:r>
              <a:rPr lang="ja-JP" altLang="en-US" dirty="0" smtClean="0"/>
              <a:t>構成員が活動のやりがい等について</a:t>
            </a:r>
            <a:endParaRPr lang="en-US" altLang="ja-JP" dirty="0" smtClean="0"/>
          </a:p>
          <a:p>
            <a:r>
              <a:rPr lang="ja-JP" altLang="en-US" dirty="0" smtClean="0"/>
              <a:t>語り合っている組織の割合</a:t>
            </a:r>
            <a:endParaRPr kumimoji="1" lang="ja-JP" alt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1277</TotalTime>
  <Words>2274</Words>
  <Application>Microsoft Office PowerPoint</Application>
  <PresentationFormat>画面に合わせる (4:3)</PresentationFormat>
  <Paragraphs>246</Paragraphs>
  <Slides>61</Slides>
  <Notes>0</Notes>
  <HiddenSlides>0</HiddenSlides>
  <MMClips>0</MMClips>
  <ScaleCrop>false</ScaleCrop>
  <HeadingPairs>
    <vt:vector size="4" baseType="variant">
      <vt:variant>
        <vt:lpstr>テーマ</vt:lpstr>
      </vt:variant>
      <vt:variant>
        <vt:i4>1</vt:i4>
      </vt:variant>
      <vt:variant>
        <vt:lpstr>スライド タイトル</vt:lpstr>
      </vt:variant>
      <vt:variant>
        <vt:i4>61</vt:i4>
      </vt:variant>
    </vt:vector>
  </HeadingPairs>
  <TitlesOfParts>
    <vt:vector size="62" baseType="lpstr">
      <vt:lpstr>Office テーマ</vt:lpstr>
      <vt:lpstr>スライド 1</vt:lpstr>
      <vt:lpstr>日頃から住民組織と協働している分野数と ソーシャルキャピタルの醸成</vt:lpstr>
      <vt:lpstr>健康づくり推進員等の活動の量的な評価 とソーシャルキャピタルの醸成</vt:lpstr>
      <vt:lpstr>健康づくり推進員等の活動の質的な評価 とソーシャルキャピタルの醸成</vt:lpstr>
      <vt:lpstr>地域の健康課題の共有と 日頃から住民組織と協働している分野数</vt:lpstr>
      <vt:lpstr>地域の健康課題の共有と ソーシャルキャピタルの醸成</vt:lpstr>
      <vt:lpstr>住民組織の活動目的等の共有と 日頃から住民組織と協働している分野数</vt:lpstr>
      <vt:lpstr>住民組織構成員のやりがいと  日頃から住民組織と協働している分野数</vt:lpstr>
      <vt:lpstr>住民組織構成員のやりがい と ソーシャルキャピタルの醸成</vt:lpstr>
      <vt:lpstr>住民組織の保健福祉計画の推進への関与と 日頃から住民組織と協働している分野数</vt:lpstr>
      <vt:lpstr>住民組織の保健福祉計画の推進への関与と ソーシャルキャピタルの醸成</vt:lpstr>
      <vt:lpstr>住民組織の保健福祉計画の推進への関与と 健康づくり推進員等の活動の量的な評価</vt:lpstr>
      <vt:lpstr>住民組織間の連携とソーシャルキャピタルの醸成</vt:lpstr>
      <vt:lpstr>住民組織間の連携と健康づくり推進員等の活動の量的評価 </vt:lpstr>
      <vt:lpstr>住民組織間の連携と健康づくり推進員等の活動の質的評価 </vt:lpstr>
      <vt:lpstr>健康づくり推進協議会等の機能と 日頃から住民組織と協働している分野数</vt:lpstr>
      <vt:lpstr>健康づくり推進協議会の機能と 健康づくり推進員等の量的評価</vt:lpstr>
      <vt:lpstr>保健事業におけるソーシャルキャピタルの位置づけと 地域の健康課題の共有</vt:lpstr>
      <vt:lpstr>保健事業におけるソーシャルキャピタルの位置づけと 住民組織の活動目的等の共有</vt:lpstr>
      <vt:lpstr>保健事業におけるソーシャルキャピタルの位置づけと 住民組織構成員のやりがい</vt:lpstr>
      <vt:lpstr>保健事業におけるソーシャルキャピタルの位置づけと 保健福祉計画の推進への住民組織の関与</vt:lpstr>
      <vt:lpstr>保健事業におけるソーシャルキャピタルの 位置づけと住民組織間の連携</vt:lpstr>
      <vt:lpstr>保健事業におけるソーシャルキャピタルの 位置づけと健康づくり推進協議会の機能</vt:lpstr>
      <vt:lpstr>住民組織との協働に関する行政他部署との協働と 地域の健康課題の共有</vt:lpstr>
      <vt:lpstr>住民組織との協働に関する行政他部署との協働と 住民組織の活動目的等の共有</vt:lpstr>
      <vt:lpstr>住民組織との協働に関する行政他部署との協働と 住民組織活動の成果の確認</vt:lpstr>
      <vt:lpstr>住民組織との協働に関する行政他部署との協働と 保健福祉計画の推進への住民組織の関与</vt:lpstr>
      <vt:lpstr>住民組織との協働に関する行政他部署との協働と 住民組織間の連携</vt:lpstr>
      <vt:lpstr>住民組織との協働に関する行政他部署との協働と 健康づくり推進協議会の機能</vt:lpstr>
      <vt:lpstr>住民組織育成支援の手引等の有無と 地域の健康課題の共有</vt:lpstr>
      <vt:lpstr>住民組織との協働にかかる手引き等の有無と 住民組織の活動目的等の共有</vt:lpstr>
      <vt:lpstr>住民組織育成支援の手引等の有無と 住民組織構成員のやりがい</vt:lpstr>
      <vt:lpstr>住民組織との協働に関する保健師対象の研修の有無と 地域の健康課題の共有</vt:lpstr>
      <vt:lpstr>住民組織との協働に関する保健師対象の研修の有無と 住民組織構成員のやりがい</vt:lpstr>
      <vt:lpstr>住民組織との協働に関する保健師対象の研修の有無と 保健福祉計画の推進への住民組織の関与</vt:lpstr>
      <vt:lpstr>住民組織への財政的支援と 地域の健康課題の共有</vt:lpstr>
      <vt:lpstr>住民組織への財政的支援と 住民組織の活動目的等の共有</vt:lpstr>
      <vt:lpstr>住民組織への財政的支援と 住民組織構成員のやりがい</vt:lpstr>
      <vt:lpstr>住民組織への財政的支援と 保健福祉計画の推進への住民組織の関与</vt:lpstr>
      <vt:lpstr>住民組織への財政的支援と 健康づくり推進協議会の機能</vt:lpstr>
      <vt:lpstr>住民組織への市町村の人口動態統計の提供と 地域の健康課題の共有</vt:lpstr>
      <vt:lpstr>住民組織への地区単位の生活実態の提供と 地域の健康課題の共有</vt:lpstr>
      <vt:lpstr>住民組織への地区単位の生活実態の提供と 住民組織の活動目的等の共有</vt:lpstr>
      <vt:lpstr>住民組織への地区単位の生活実態の提供と 住民組織構成員のやりがい</vt:lpstr>
      <vt:lpstr>住民組織への地区単位の生活実態の提供と 保健福祉計画の推進への関与</vt:lpstr>
      <vt:lpstr>住民組織への地区単位の生活実態の提供と 住民組織間の連携</vt:lpstr>
      <vt:lpstr>住民組織への地区単位の生活実態の提供と 健康づくり推進協議会の機能</vt:lpstr>
      <vt:lpstr>首長や部局長への住民組織活動の重要性の説明と 保健事業におけるソーシャルキャピタルの位置づけ</vt:lpstr>
      <vt:lpstr>首長や部局長への住民組織活動の重要性の説明 と住民組織にかかる行政他部署との協働の状況</vt:lpstr>
      <vt:lpstr>首長や部局長への住民組織活動の重要性の説明と 住民組織との協働に関する保健師対象の研修の有無</vt:lpstr>
      <vt:lpstr>首長や部局長への住民組織活動の重要性の説明 と住民組織への地区単位の健康課題の情報提供</vt:lpstr>
      <vt:lpstr>保健所による住民組織担当職員を対象とした研修会 の開催と住民組織との協働に関する研修機会の有無</vt:lpstr>
      <vt:lpstr>保健所による住民組織担当職員を対象とした研修会 の開催と住民組織への人口動態統計等の提供</vt:lpstr>
      <vt:lpstr>保健所による住民組織担当職員への技術的な助言 と保健事業におけるＳＣの位置づけ</vt:lpstr>
      <vt:lpstr>保健所による住民組織担当職員への技術的な 助言・支援と住民組織への人口動態統計の提供</vt:lpstr>
      <vt:lpstr>保健所による住民組織の運営等に関する構成員への学習 機会の提供と住民組織との協働にかかる手引き等の有無</vt:lpstr>
      <vt:lpstr>保健所による住民組織の運営等に関する構成員への 学習機会の提供と住民組織への財政的な支援</vt:lpstr>
      <vt:lpstr>保健所による住民組織の運営等に関する構成員への学習 機会の提供と地区単位の健康課題についての情報提供</vt:lpstr>
      <vt:lpstr>保健所による住民組織活動の評価についての助言・支援と住民組織にかかる行政他部署との協働の状況</vt:lpstr>
      <vt:lpstr>保健所による住民組織活動の評価についての助言・支援と住民組織との協働に関する研修機会の有無</vt:lpstr>
      <vt:lpstr>保健所による住民組織活動の評価についての助言・支援と住民組織への住民の生活実態の提供</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藤内　修二</dc:creator>
  <cp:lastModifiedBy>藤内　修二</cp:lastModifiedBy>
  <cp:revision>137</cp:revision>
  <dcterms:created xsi:type="dcterms:W3CDTF">2013-12-01T04:21:05Z</dcterms:created>
  <dcterms:modified xsi:type="dcterms:W3CDTF">2014-03-27T13:21:28Z</dcterms:modified>
</cp:coreProperties>
</file>