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charts/chart39.xml" ContentType="application/vnd.openxmlformats-officedocument.drawingml.chart+xml"/>
  <Override PartName="/ppt/charts/chart57.xml" ContentType="application/vnd.openxmlformats-officedocument.drawingml.chart+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charts/chart28.xml" ContentType="application/vnd.openxmlformats-officedocument.drawingml.chart+xml"/>
  <Override PartName="/ppt/charts/chart46.xml" ContentType="application/vnd.openxmlformats-officedocument.drawingml.char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35.xml" ContentType="application/vnd.openxmlformats-officedocument.drawingml.chart+xml"/>
  <Override PartName="/ppt/charts/chart53.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charts/chart13.xml" ContentType="application/vnd.openxmlformats-officedocument.drawingml.chart+xml"/>
  <Override PartName="/ppt/charts/chart24.xml" ContentType="application/vnd.openxmlformats-officedocument.drawingml.chart+xml"/>
  <Override PartName="/ppt/charts/chart42.xml" ContentType="application/vnd.openxmlformats-officedocument.drawingml.chart+xml"/>
  <Override PartName="/ppt/charts/chart60.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3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charts/chart29.xml" ContentType="application/vnd.openxmlformats-officedocument.drawingml.chart+xml"/>
  <Override PartName="/ppt/charts/chart49.xml" ContentType="application/vnd.openxmlformats-officedocument.drawingml.chart+xml"/>
  <Override PartName="/ppt/charts/chart58.xml" ContentType="application/vnd.openxmlformats-officedocument.drawingml.char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charts/chart18.xml" ContentType="application/vnd.openxmlformats-officedocument.drawingml.chart+xml"/>
  <Override PartName="/ppt/charts/chart27.xml" ContentType="application/vnd.openxmlformats-officedocument.drawingml.chart+xml"/>
  <Override PartName="/ppt/charts/chart36.xml" ContentType="application/vnd.openxmlformats-officedocument.drawingml.chart+xml"/>
  <Override PartName="/ppt/charts/chart38.xml" ContentType="application/vnd.openxmlformats-officedocument.drawingml.chart+xml"/>
  <Override PartName="/ppt/charts/chart47.xml" ContentType="application/vnd.openxmlformats-officedocument.drawingml.chart+xml"/>
  <Override PartName="/ppt/charts/chart56.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charts/chart16.xml" ContentType="application/vnd.openxmlformats-officedocument.drawingml.chart+xml"/>
  <Override PartName="/ppt/charts/chart25.xml" ContentType="application/vnd.openxmlformats-officedocument.drawingml.chart+xml"/>
  <Override PartName="/ppt/charts/chart34.xml" ContentType="application/vnd.openxmlformats-officedocument.drawingml.chart+xml"/>
  <Override PartName="/ppt/charts/chart45.xml" ContentType="application/vnd.openxmlformats-officedocument.drawingml.chart+xml"/>
  <Override PartName="/ppt/charts/chart54.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ppt/charts/chart43.xml" ContentType="application/vnd.openxmlformats-officedocument.drawingml.chart+xml"/>
  <Override PartName="/ppt/charts/chart52.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charts/chart41.xml" ContentType="application/vnd.openxmlformats-officedocument.drawingml.chart+xml"/>
  <Override PartName="/ppt/charts/chart5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charts/chart2.xml" ContentType="application/vnd.openxmlformats-officedocument.drawingml.chart+xml"/>
  <Override PartName="/ppt/charts/chart59.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charts/chart48.xml" ContentType="application/vnd.openxmlformats-officedocument.drawingml.char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Override PartName="/ppt/charts/chart37.xml" ContentType="application/vnd.openxmlformats-officedocument.drawingml.chart+xml"/>
  <Override PartName="/ppt/charts/chart55.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charts/chart26.xml" ContentType="application/vnd.openxmlformats-officedocument.drawingml.chart+xml"/>
  <Override PartName="/ppt/charts/chart44.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charts/chart15.xml" ContentType="application/vnd.openxmlformats-officedocument.drawingml.chart+xml"/>
  <Override PartName="/ppt/charts/chart33.xml" ContentType="application/vnd.openxmlformats-officedocument.drawingml.chart+xml"/>
  <Override PartName="/ppt/charts/chart51.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40.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1" r:id="rId2"/>
    <p:sldId id="257" r:id="rId3"/>
    <p:sldId id="266" r:id="rId4"/>
    <p:sldId id="267" r:id="rId5"/>
    <p:sldId id="286" r:id="rId6"/>
    <p:sldId id="270" r:id="rId7"/>
    <p:sldId id="359" r:id="rId8"/>
    <p:sldId id="272" r:id="rId9"/>
    <p:sldId id="271" r:id="rId10"/>
    <p:sldId id="274" r:id="rId11"/>
    <p:sldId id="273" r:id="rId12"/>
    <p:sldId id="276" r:id="rId13"/>
    <p:sldId id="280" r:id="rId14"/>
    <p:sldId id="278" r:id="rId15"/>
    <p:sldId id="279" r:id="rId16"/>
    <p:sldId id="263" r:id="rId17"/>
    <p:sldId id="282" r:id="rId18"/>
    <p:sldId id="296" r:id="rId19"/>
    <p:sldId id="356" r:id="rId20"/>
    <p:sldId id="369" r:id="rId21"/>
    <p:sldId id="298" r:id="rId22"/>
    <p:sldId id="370" r:id="rId23"/>
    <p:sldId id="371" r:id="rId24"/>
    <p:sldId id="360" r:id="rId25"/>
    <p:sldId id="361" r:id="rId26"/>
    <p:sldId id="362" r:id="rId27"/>
    <p:sldId id="363" r:id="rId28"/>
    <p:sldId id="364" r:id="rId29"/>
    <p:sldId id="365" r:id="rId30"/>
    <p:sldId id="285" r:id="rId31"/>
    <p:sldId id="353" r:id="rId32"/>
    <p:sldId id="309" r:id="rId33"/>
    <p:sldId id="304" r:id="rId34"/>
    <p:sldId id="305" r:id="rId35"/>
    <p:sldId id="306" r:id="rId36"/>
    <p:sldId id="301" r:id="rId37"/>
    <p:sldId id="354" r:id="rId38"/>
    <p:sldId id="302" r:id="rId39"/>
    <p:sldId id="374" r:id="rId40"/>
    <p:sldId id="372" r:id="rId41"/>
    <p:sldId id="268" r:id="rId42"/>
    <p:sldId id="284" r:id="rId43"/>
    <p:sldId id="355" r:id="rId44"/>
    <p:sldId id="287" r:id="rId45"/>
    <p:sldId id="288" r:id="rId46"/>
    <p:sldId id="289" r:id="rId47"/>
    <p:sldId id="290" r:id="rId48"/>
    <p:sldId id="316" r:id="rId49"/>
    <p:sldId id="373" r:id="rId50"/>
    <p:sldId id="317" r:id="rId51"/>
    <p:sldId id="314" r:id="rId52"/>
    <p:sldId id="323" r:id="rId53"/>
    <p:sldId id="319" r:id="rId54"/>
    <p:sldId id="326" r:id="rId55"/>
    <p:sldId id="325" r:id="rId56"/>
    <p:sldId id="335" r:id="rId57"/>
    <p:sldId id="333" r:id="rId58"/>
    <p:sldId id="329" r:id="rId59"/>
    <p:sldId id="367" r:id="rId60"/>
    <p:sldId id="368" r:id="rId61"/>
    <p:sldId id="366" r:id="rId62"/>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a:srgbClr val="00FF00"/>
    <a:srgbClr val="FE484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2178" y="-9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1332;&#20685;&#12377;&#12427;&#32068;&#32340;&#12398;&#20998;&#37326;&#25968;&#12392;&#35413;&#20385;.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1332;&#20685;&#12398;&#12503;&#12525;&#12475;&#12473;&#12398;&#24847;&#32681;.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12503;&#12525;&#12475;&#12473;&#12392;&#35413;&#20385;&#65288;&#36861;&#21152;&#65289;.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12503;&#12525;&#12475;&#12473;&#12392;&#35413;&#20385;&#65288;&#36861;&#21152;&#65289;.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12503;&#12525;&#12475;&#12473;&#12392;&#35413;&#20385;&#65288;&#36861;&#21152;&#65289;.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12503;&#12525;&#12475;&#12473;&#12392;&#35413;&#20385;&#65288;&#36861;&#21152;&#65289;.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581;&#24247;&#12389;&#12367;&#12426;&#25512;&#36914;&#21332;&#35696;&#20250;&#12398;&#27231;&#33021;&#12392;&#65331;&#65315;&#37304;&#25104;.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581;&#24247;&#12389;&#12367;&#12426;&#25512;&#36914;&#21332;&#35696;&#20250;&#12398;&#27231;&#33021;&#12392;&#65331;&#65315;&#37304;&#25104;.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12487;&#12540;&#12479;&#29992;\&#12477;&#12540;&#12471;&#12515;&#12523;&#12461;&#12515;&#12500;&#12479;&#12523;\&#26032;&#12487;&#12540;&#12479;&#20998;&#26512;\&#20303;&#27665;&#32068;&#32340;&#12392;&#12398;&#21332;&#20685;&#20307;&#21046;&#12392;&#21332;&#20685;&#12503;&#12525;&#12475;&#12473;.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D:\Document\&#12477;&#12540;&#12471;&#12515;&#12523;&#12461;&#12515;&#12500;&#12479;&#12523;\&#26032;&#12487;&#12540;&#12479;&#20998;&#26512;\&#27963;&#21205;&#30446;&#30340;&#12398;&#20849;&#26377;&#12395;&#21450;&#12412;&#12377;&#24433;&#38911;.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303;&#27665;&#32068;&#32340;&#12392;&#12398;&#21332;&#20685;&#20307;&#21046;&#12392;&#21332;&#20685;&#12503;&#12525;&#12475;&#1247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32068;&#32340;&#12392;&#12398;&#21332;&#20685;&#12420;&#36899;&#25658;&#12392;SC&#12398;&#37304;&#25104;.xls"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12487;&#12540;&#12479;&#29992;\&#12477;&#12540;&#12471;&#12515;&#12523;&#12461;&#12515;&#12500;&#12479;&#12523;\&#26032;&#12487;&#12540;&#12479;&#20998;&#26512;\&#20303;&#27665;&#32068;&#32340;&#12392;&#12398;&#21332;&#20685;&#20307;&#21046;&#12392;&#21332;&#20685;&#12503;&#12525;&#12475;&#12473;.xls"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303;&#27665;&#32068;&#32340;&#12392;&#12398;&#21332;&#20685;&#20307;&#21046;&#12392;&#21332;&#20685;&#12503;&#12525;&#12475;&#12473;.xls"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303;&#27665;&#32068;&#32340;&#12392;&#12398;&#21332;&#20685;&#20307;&#21046;&#12392;&#21332;&#20685;&#12503;&#12525;&#12475;&#12473;.xls"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34892;&#25919;&#20182;&#37096;&#32626;&#12392;&#12398;&#21332;&#20685;&#12398;&#21177;&#26524;.xls"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34892;&#25919;&#20182;&#37096;&#32626;&#12392;&#12398;&#21332;&#20685;&#12398;&#21177;&#26524;.xls"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34892;&#25919;&#20182;&#37096;&#32626;&#12392;&#12398;&#21332;&#20685;&#12398;&#21177;&#26524;.xls"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34892;&#25919;&#20182;&#37096;&#32626;&#12392;&#12398;&#21332;&#20685;&#12398;&#21177;&#26524;.xls"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34892;&#25919;&#20182;&#37096;&#32626;&#12392;&#12398;&#21332;&#20685;&#12398;&#21177;&#26524;.xls"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34892;&#25919;&#20182;&#37096;&#32626;&#12392;&#12398;&#21332;&#20685;&#12398;&#21177;&#26524;.xls"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32068;&#32340;&#12392;&#12398;&#21332;&#20685;&#12420;&#36899;&#25658;&#12392;SC&#12398;&#37304;&#25104;.xls"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D:\Document\&#12477;&#12540;&#12471;&#12515;&#12523;&#12461;&#12515;&#12500;&#12479;&#12523;\&#26032;&#12487;&#12540;&#12479;&#20998;&#26512;\&#27963;&#21205;&#30446;&#30340;&#12398;&#20849;&#26377;&#12395;&#21450;&#12412;&#12377;&#24433;&#38911;.xls"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D:\Document\&#12477;&#12540;&#12471;&#12515;&#12523;&#12461;&#12515;&#12500;&#12479;&#12523;\&#26032;&#12487;&#12540;&#12479;&#20998;&#26512;\&#27963;&#21205;&#30446;&#30340;&#12398;&#20849;&#26377;&#12395;&#21450;&#12412;&#12377;&#24433;&#38911;.xls"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303;&#27665;&#32068;&#32340;&#12392;&#12398;&#21332;&#20685;&#20307;&#21046;&#12392;&#21332;&#20685;&#12503;&#12525;&#12475;&#12473;.xls"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303;&#27665;&#32068;&#32340;&#12392;&#12398;&#21332;&#20685;&#20307;&#21046;&#12392;&#21332;&#20685;&#12503;&#12525;&#12475;&#12473;.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1332;&#20685;&#12398;&#12503;&#12525;&#12475;&#12473;&#12398;&#24847;&#32681;.xls"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2320;&#22495;&#12398;&#20581;&#24247;&#35506;&#38988;&#12398;&#20849;&#26377;&#12392;&#12381;&#12398;&#25104;&#26524;.xls"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file:///D:\Document\&#12477;&#12540;&#12471;&#12515;&#12523;&#12461;&#12515;&#12500;&#12479;&#12523;\&#26032;&#12487;&#12540;&#12479;&#20998;&#26512;\&#27963;&#21205;&#30446;&#30340;&#12398;&#20849;&#26377;&#12395;&#21450;&#12412;&#12377;&#24433;&#38911;.xls"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303;&#27665;&#32068;&#32340;&#12392;&#12398;&#21332;&#20685;&#20307;&#21046;&#12392;&#21332;&#20685;&#12503;&#12525;&#12475;&#12473;.xls"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303;&#27665;&#32068;&#32340;&#12392;&#12398;&#21332;&#20685;&#20307;&#21046;&#12392;&#21332;&#20685;&#12503;&#12525;&#12475;&#12473;.xls" TargetMode="External"/></Relationships>
</file>

<file path=ppt/charts/_rels/chart47.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1332;&#20685;&#20307;&#21046;&#12398;&#26908;&#23450;.xls" TargetMode="External"/></Relationships>
</file>

<file path=ppt/charts/_rels/chart48.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445;&#20581;&#25152;&#12398;&#25903;&#25588;&#12392;&#20303;&#27665;&#32068;&#32340;&#12392;&#12398;&#21332;&#20685;&#20307;&#21046;&#65298;.xls" TargetMode="External"/></Relationships>
</file>

<file path=ppt/charts/_rels/chart49.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0303;&#27665;&#32068;&#32340;&#12408;&#12398;&#25903;&#25588;.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12487;&#12540;&#12479;&#29992;\&#12477;&#12540;&#12471;&#12515;&#12523;&#12461;&#12515;&#12500;&#12479;&#12523;\&#26032;&#12487;&#12540;&#12479;&#20998;&#26512;\&#21332;&#20685;&#12398;&#12503;&#12525;&#12475;&#12473;&#12398;&#24847;&#32681;&#12392;&#65331;&#65315;&#12398;&#37304;&#25104;.xls" TargetMode="External"/></Relationships>
</file>

<file path=ppt/charts/_rels/chart50.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1332;&#20685;&#20307;&#21046;&#12398;&#26908;&#23450;.xls" TargetMode="External"/></Relationships>
</file>

<file path=ppt/charts/_rels/chart51.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0303;&#27665;&#32068;&#32340;&#12408;&#12398;&#25903;&#25588;.xls" TargetMode="External"/></Relationships>
</file>

<file path=ppt/charts/_rels/chart52.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1332;&#20685;&#20307;&#21046;&#12398;&#26908;&#23450;.xls" TargetMode="External"/></Relationships>
</file>

<file path=ppt/charts/_rels/chart53.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1332;&#20685;&#20307;&#21046;&#12398;&#26908;&#23450;.xls" TargetMode="External"/></Relationships>
</file>

<file path=ppt/charts/_rels/chart54.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1332;&#20685;&#20307;&#21046;&#12398;&#26908;&#23450;.xls" TargetMode="External"/></Relationships>
</file>

<file path=ppt/charts/_rels/chart55.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0303;&#27665;&#32068;&#32340;&#12408;&#12398;&#25903;&#25588;.xls" TargetMode="External"/></Relationships>
</file>

<file path=ppt/charts/_rels/chart56.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0303;&#27665;&#32068;&#32340;&#12408;&#12398;&#25903;&#25588;.xls" TargetMode="External"/></Relationships>
</file>

<file path=ppt/charts/_rels/chart57.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0445;&#20581;&#25152;&#12398;&#25903;&#25588;&#12392;&#21332;&#20685;&#20307;&#21046;&#12398;&#26908;&#23450;.xls" TargetMode="External"/></Relationships>
</file>

<file path=ppt/charts/_rels/chart58.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445;&#20581;&#25152;&#12398;&#25903;&#25588;&#12392;&#20303;&#27665;&#32068;&#32340;&#12392;&#12398;&#21332;&#20685;&#20307;&#21046;&#65298;.xls" TargetMode="External"/></Relationships>
</file>

<file path=ppt/charts/_rels/chart59.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445;&#20581;&#25152;&#12398;&#25903;&#25588;&#12392;&#20303;&#27665;&#32068;&#32340;&#12392;&#12398;&#21332;&#20685;&#20307;&#21046;&#65298;.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Document\&#12477;&#12540;&#12471;&#12515;&#12523;&#12461;&#12515;&#12500;&#12479;&#12523;\&#26032;&#12487;&#12540;&#12479;&#20998;&#26512;\&#21332;&#20685;&#12398;&#12503;&#12525;&#12475;&#12473;&#12398;&#24847;&#32681;&#12392;&#65331;&#65315;&#12398;&#37304;&#25104;.xls" TargetMode="External"/></Relationships>
</file>

<file path=ppt/charts/_rels/chart60.xml.rels><?xml version="1.0" encoding="UTF-8" standalone="yes"?>
<Relationships xmlns="http://schemas.openxmlformats.org/package/2006/relationships"><Relationship Id="rId1" Type="http://schemas.openxmlformats.org/officeDocument/2006/relationships/oleObject" Target="file:///F:\&#12477;&#12540;&#12471;&#12515;&#12523;&#12461;&#12515;&#12500;&#12479;&#12523;\&#26032;&#12487;&#12540;&#12479;&#20998;&#26512;\&#20445;&#20581;&#25152;&#12398;&#25903;&#25588;&#12392;&#20303;&#27665;&#32068;&#32340;&#12392;&#12398;&#21332;&#20685;&#20307;&#21046;&#65298;.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1332;&#20685;&#12398;&#12503;&#12525;&#12475;&#12473;&#12398;&#24847;&#32681;.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1332;&#20685;&#12398;&#12503;&#12525;&#12475;&#12473;&#12398;&#24847;&#32681;.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dministrator\&#12487;&#12473;&#12463;&#12488;&#12483;&#12503;\&#26032;&#12487;&#12540;&#12479;&#20998;&#26512;\&#21332;&#20685;&#12398;&#12503;&#12525;&#12475;&#12473;&#12398;&#24847;&#3268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8253608923884521"/>
          <c:y val="9.1130440085347639E-2"/>
          <c:w val="0.77634125595411774"/>
          <c:h val="0.73675326112917916"/>
        </c:manualLayout>
      </c:layout>
      <c:barChart>
        <c:barDir val="bar"/>
        <c:grouping val="percentStacked"/>
        <c:ser>
          <c:idx val="0"/>
          <c:order val="0"/>
          <c:tx>
            <c:strRef>
              <c:f>Sheet!$C$45</c:f>
              <c:strCache>
                <c:ptCount val="1"/>
                <c:pt idx="0">
                  <c:v>ほとんどの住民組織が該当</c:v>
                </c:pt>
              </c:strCache>
            </c:strRef>
          </c:tx>
          <c:spPr>
            <a:solidFill>
              <a:srgbClr val="0000FF"/>
            </a:solidFill>
            <a:ln>
              <a:solidFill>
                <a:schemeClr val="tx1"/>
              </a:solidFill>
            </a:ln>
          </c:spPr>
          <c:cat>
            <c:strRef>
              <c:f>(Sheet!$B$46,Sheet!$B$48,Sheet!$B$50,Sheet!$B$52)</c:f>
              <c:strCache>
                <c:ptCount val="4"/>
                <c:pt idx="0">
                  <c:v>２分野以下</c:v>
                </c:pt>
                <c:pt idx="1">
                  <c:v>３～４分野</c:v>
                </c:pt>
                <c:pt idx="2">
                  <c:v>５～６分野</c:v>
                </c:pt>
                <c:pt idx="3">
                  <c:v>７分野以上</c:v>
                </c:pt>
              </c:strCache>
            </c:strRef>
          </c:cat>
          <c:val>
            <c:numRef>
              <c:f>(Sheet!$C$46,Sheet!$C$48,Sheet!$C$50,Sheet!$C$52)</c:f>
              <c:numCache>
                <c:formatCode>#,##0</c:formatCode>
                <c:ptCount val="4"/>
                <c:pt idx="0">
                  <c:v>51</c:v>
                </c:pt>
                <c:pt idx="1">
                  <c:v>70</c:v>
                </c:pt>
                <c:pt idx="2">
                  <c:v>65</c:v>
                </c:pt>
                <c:pt idx="3">
                  <c:v>50</c:v>
                </c:pt>
              </c:numCache>
            </c:numRef>
          </c:val>
        </c:ser>
        <c:ser>
          <c:idx val="1"/>
          <c:order val="1"/>
          <c:tx>
            <c:strRef>
              <c:f>Sheet!$D$45</c:f>
              <c:strCache>
                <c:ptCount val="1"/>
                <c:pt idx="0">
                  <c:v>半分以上の住民組織が該当</c:v>
                </c:pt>
              </c:strCache>
            </c:strRef>
          </c:tx>
          <c:spPr>
            <a:solidFill>
              <a:srgbClr val="00FF00"/>
            </a:solidFill>
            <a:ln>
              <a:solidFill>
                <a:prstClr val="black"/>
              </a:solidFill>
            </a:ln>
          </c:spPr>
          <c:cat>
            <c:strRef>
              <c:f>(Sheet!$B$46,Sheet!$B$48,Sheet!$B$50,Sheet!$B$52)</c:f>
              <c:strCache>
                <c:ptCount val="4"/>
                <c:pt idx="0">
                  <c:v>２分野以下</c:v>
                </c:pt>
                <c:pt idx="1">
                  <c:v>３～４分野</c:v>
                </c:pt>
                <c:pt idx="2">
                  <c:v>５～６分野</c:v>
                </c:pt>
                <c:pt idx="3">
                  <c:v>７分野以上</c:v>
                </c:pt>
              </c:strCache>
            </c:strRef>
          </c:cat>
          <c:val>
            <c:numRef>
              <c:f>(Sheet!$D$46,Sheet!$D$48,Sheet!$D$50,Sheet!$D$52)</c:f>
              <c:numCache>
                <c:formatCode>#,##0</c:formatCode>
                <c:ptCount val="4"/>
                <c:pt idx="0">
                  <c:v>26</c:v>
                </c:pt>
                <c:pt idx="1">
                  <c:v>52</c:v>
                </c:pt>
                <c:pt idx="2">
                  <c:v>20</c:v>
                </c:pt>
                <c:pt idx="3">
                  <c:v>19</c:v>
                </c:pt>
              </c:numCache>
            </c:numRef>
          </c:val>
        </c:ser>
        <c:ser>
          <c:idx val="2"/>
          <c:order val="2"/>
          <c:tx>
            <c:strRef>
              <c:f>Sheet!$E$45</c:f>
              <c:strCache>
                <c:ptCount val="1"/>
                <c:pt idx="0">
                  <c:v>一部の組織が該当</c:v>
                </c:pt>
              </c:strCache>
            </c:strRef>
          </c:tx>
          <c:spPr>
            <a:solidFill>
              <a:srgbClr val="FFFF00"/>
            </a:solidFill>
            <a:ln>
              <a:solidFill>
                <a:prstClr val="black"/>
              </a:solidFill>
            </a:ln>
          </c:spPr>
          <c:cat>
            <c:strRef>
              <c:f>(Sheet!$B$46,Sheet!$B$48,Sheet!$B$50,Sheet!$B$52)</c:f>
              <c:strCache>
                <c:ptCount val="4"/>
                <c:pt idx="0">
                  <c:v>２分野以下</c:v>
                </c:pt>
                <c:pt idx="1">
                  <c:v>３～４分野</c:v>
                </c:pt>
                <c:pt idx="2">
                  <c:v>５～６分野</c:v>
                </c:pt>
                <c:pt idx="3">
                  <c:v>７分野以上</c:v>
                </c:pt>
              </c:strCache>
            </c:strRef>
          </c:cat>
          <c:val>
            <c:numRef>
              <c:f>(Sheet!$E$46,Sheet!$E$48,Sheet!$E$50,Sheet!$E$52)</c:f>
              <c:numCache>
                <c:formatCode>#,##0</c:formatCode>
                <c:ptCount val="4"/>
                <c:pt idx="0">
                  <c:v>71</c:v>
                </c:pt>
                <c:pt idx="1">
                  <c:v>109</c:v>
                </c:pt>
                <c:pt idx="2">
                  <c:v>53</c:v>
                </c:pt>
                <c:pt idx="3">
                  <c:v>21</c:v>
                </c:pt>
              </c:numCache>
            </c:numRef>
          </c:val>
        </c:ser>
        <c:ser>
          <c:idx val="3"/>
          <c:order val="3"/>
          <c:tx>
            <c:strRef>
              <c:f>Sheet!$F$45</c:f>
              <c:strCache>
                <c:ptCount val="1"/>
                <c:pt idx="0">
                  <c:v>ごく一部の組織が該当</c:v>
                </c:pt>
              </c:strCache>
            </c:strRef>
          </c:tx>
          <c:spPr>
            <a:solidFill>
              <a:srgbClr val="FFC000"/>
            </a:solidFill>
            <a:ln>
              <a:solidFill>
                <a:prstClr val="black"/>
              </a:solidFill>
            </a:ln>
          </c:spPr>
          <c:cat>
            <c:strRef>
              <c:f>(Sheet!$B$46,Sheet!$B$48,Sheet!$B$50,Sheet!$B$52)</c:f>
              <c:strCache>
                <c:ptCount val="4"/>
                <c:pt idx="0">
                  <c:v>２分野以下</c:v>
                </c:pt>
                <c:pt idx="1">
                  <c:v>３～４分野</c:v>
                </c:pt>
                <c:pt idx="2">
                  <c:v>５～６分野</c:v>
                </c:pt>
                <c:pt idx="3">
                  <c:v>７分野以上</c:v>
                </c:pt>
              </c:strCache>
            </c:strRef>
          </c:cat>
          <c:val>
            <c:numRef>
              <c:f>(Sheet!$F$46,Sheet!$F$48,Sheet!$F$50,Sheet!$F$52)</c:f>
              <c:numCache>
                <c:formatCode>#,##0</c:formatCode>
                <c:ptCount val="4"/>
                <c:pt idx="0">
                  <c:v>87</c:v>
                </c:pt>
                <c:pt idx="1">
                  <c:v>63</c:v>
                </c:pt>
                <c:pt idx="2">
                  <c:v>22</c:v>
                </c:pt>
                <c:pt idx="3">
                  <c:v>9</c:v>
                </c:pt>
              </c:numCache>
            </c:numRef>
          </c:val>
        </c:ser>
        <c:ser>
          <c:idx val="4"/>
          <c:order val="4"/>
          <c:tx>
            <c:strRef>
              <c:f>Sheet!$G$45</c:f>
              <c:strCache>
                <c:ptCount val="1"/>
                <c:pt idx="0">
                  <c:v>いずれの組織も該当しない</c:v>
                </c:pt>
              </c:strCache>
            </c:strRef>
          </c:tx>
          <c:spPr>
            <a:solidFill>
              <a:srgbClr val="FF4B4B"/>
            </a:solidFill>
            <a:ln>
              <a:solidFill>
                <a:prstClr val="black"/>
              </a:solidFill>
            </a:ln>
          </c:spPr>
          <c:cat>
            <c:strRef>
              <c:f>(Sheet!$B$46,Sheet!$B$48,Sheet!$B$50,Sheet!$B$52)</c:f>
              <c:strCache>
                <c:ptCount val="4"/>
                <c:pt idx="0">
                  <c:v>２分野以下</c:v>
                </c:pt>
                <c:pt idx="1">
                  <c:v>３～４分野</c:v>
                </c:pt>
                <c:pt idx="2">
                  <c:v>５～６分野</c:v>
                </c:pt>
                <c:pt idx="3">
                  <c:v>７分野以上</c:v>
                </c:pt>
              </c:strCache>
            </c:strRef>
          </c:cat>
          <c:val>
            <c:numRef>
              <c:f>(Sheet!$G$46,Sheet!$G$48,Sheet!$G$50,Sheet!$G$52)</c:f>
              <c:numCache>
                <c:formatCode>#,##0</c:formatCode>
                <c:ptCount val="4"/>
                <c:pt idx="0">
                  <c:v>36</c:v>
                </c:pt>
                <c:pt idx="1">
                  <c:v>15</c:v>
                </c:pt>
                <c:pt idx="2">
                  <c:v>4</c:v>
                </c:pt>
                <c:pt idx="3">
                  <c:v>0</c:v>
                </c:pt>
              </c:numCache>
            </c:numRef>
          </c:val>
        </c:ser>
        <c:gapWidth val="60"/>
        <c:overlap val="100"/>
        <c:axId val="69877760"/>
        <c:axId val="69880448"/>
      </c:barChart>
      <c:catAx>
        <c:axId val="69877760"/>
        <c:scaling>
          <c:orientation val="maxMin"/>
        </c:scaling>
        <c:axPos val="l"/>
        <c:numFmt formatCode="#,##0" sourceLinked="1"/>
        <c:tickLblPos val="nextTo"/>
        <c:txPr>
          <a:bodyPr/>
          <a:lstStyle/>
          <a:p>
            <a:pPr>
              <a:defRPr sz="1600"/>
            </a:pPr>
            <a:endParaRPr lang="ja-JP"/>
          </a:p>
        </c:txPr>
        <c:crossAx val="69880448"/>
        <c:crosses val="autoZero"/>
        <c:auto val="1"/>
        <c:lblAlgn val="ctr"/>
        <c:lblOffset val="100"/>
      </c:catAx>
      <c:valAx>
        <c:axId val="69880448"/>
        <c:scaling>
          <c:orientation val="minMax"/>
        </c:scaling>
        <c:axPos val="t"/>
        <c:majorGridlines/>
        <c:numFmt formatCode="0%" sourceLinked="1"/>
        <c:tickLblPos val="nextTo"/>
        <c:txPr>
          <a:bodyPr/>
          <a:lstStyle/>
          <a:p>
            <a:pPr>
              <a:defRPr>
                <a:latin typeface="Century" pitchFamily="18" charset="0"/>
              </a:defRPr>
            </a:pPr>
            <a:endParaRPr lang="ja-JP"/>
          </a:p>
        </c:txPr>
        <c:crossAx val="69877760"/>
        <c:crosses val="autoZero"/>
        <c:crossBetween val="between"/>
        <c:majorUnit val="0.1"/>
      </c:valAx>
    </c:plotArea>
    <c:legend>
      <c:legendPos val="b"/>
      <c:layout>
        <c:manualLayout>
          <c:xMode val="edge"/>
          <c:yMode val="edge"/>
          <c:x val="0.10328484981044039"/>
          <c:y val="0.85875006048436564"/>
          <c:w val="0.87985005346554024"/>
          <c:h val="0.12441374355026771"/>
        </c:manualLayout>
      </c:layout>
    </c:legend>
    <c:plotVisOnly val="1"/>
    <c:dispBlanksAs val="gap"/>
  </c:chart>
  <c:spPr>
    <a:ln>
      <a:noFill/>
    </a:ln>
  </c:spPr>
  <c:txPr>
    <a:bodyPr/>
    <a:lstStyle/>
    <a:p>
      <a:pPr>
        <a:defRPr sz="1400"/>
      </a:pPr>
      <a:endParaRPr lang="ja-JP"/>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Sheet!$C$531</c:f>
              <c:strCache>
                <c:ptCount val="1"/>
                <c:pt idx="0">
                  <c:v>ほとんどの住民組織が該当</c:v>
                </c:pt>
              </c:strCache>
            </c:strRef>
          </c:tx>
          <c:spPr>
            <a:solidFill>
              <a:srgbClr val="0000FF"/>
            </a:solidFill>
            <a:ln>
              <a:solidFill>
                <a:schemeClr val="tx1"/>
              </a:solidFill>
            </a:ln>
          </c:spPr>
          <c:cat>
            <c:strRef>
              <c:f>(Sheet!$B$532,Sheet!$B$534,Sheet!$B$536,Sheet!$B$538,Sheet!$B$540)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(Sheet!$C$532,Sheet!$C$534,Sheet!$C$536,Sheet!$C$538,Sheet!$C$540)</c:f>
              <c:numCache>
                <c:formatCode>#,##0</c:formatCode>
                <c:ptCount val="5"/>
                <c:pt idx="0">
                  <c:v>77</c:v>
                </c:pt>
                <c:pt idx="1">
                  <c:v>17</c:v>
                </c:pt>
                <c:pt idx="2">
                  <c:v>24</c:v>
                </c:pt>
                <c:pt idx="3">
                  <c:v>13</c:v>
                </c:pt>
                <c:pt idx="4">
                  <c:v>15</c:v>
                </c:pt>
              </c:numCache>
            </c:numRef>
          </c:val>
        </c:ser>
        <c:ser>
          <c:idx val="1"/>
          <c:order val="1"/>
          <c:tx>
            <c:strRef>
              <c:f>Sheet!$D$531</c:f>
              <c:strCache>
                <c:ptCount val="1"/>
                <c:pt idx="0">
                  <c:v>半分以上の住民組織が該当</c:v>
                </c:pt>
              </c:strCache>
            </c:strRef>
          </c:tx>
          <c:spPr>
            <a:solidFill>
              <a:srgbClr val="00FF00"/>
            </a:solidFill>
            <a:ln>
              <a:solidFill>
                <a:schemeClr val="tx1"/>
              </a:solidFill>
            </a:ln>
          </c:spPr>
          <c:cat>
            <c:strRef>
              <c:f>(Sheet!$B$532,Sheet!$B$534,Sheet!$B$536,Sheet!$B$538,Sheet!$B$540)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(Sheet!$D$532,Sheet!$D$534,Sheet!$D$536,Sheet!$D$538,Sheet!$D$540)</c:f>
              <c:numCache>
                <c:formatCode>#,##0</c:formatCode>
                <c:ptCount val="5"/>
                <c:pt idx="0">
                  <c:v>37</c:v>
                </c:pt>
                <c:pt idx="1">
                  <c:v>28</c:v>
                </c:pt>
                <c:pt idx="2">
                  <c:v>34</c:v>
                </c:pt>
                <c:pt idx="3">
                  <c:v>17</c:v>
                </c:pt>
                <c:pt idx="4">
                  <c:v>9</c:v>
                </c:pt>
              </c:numCache>
            </c:numRef>
          </c:val>
        </c:ser>
        <c:ser>
          <c:idx val="2"/>
          <c:order val="2"/>
          <c:tx>
            <c:strRef>
              <c:f>Sheet!$E$531</c:f>
              <c:strCache>
                <c:ptCount val="1"/>
                <c:pt idx="0">
                  <c:v>一部の組織が該当</c:v>
                </c:pt>
              </c:strCache>
            </c:strRef>
          </c:tx>
          <c:spPr>
            <a:solidFill>
              <a:srgbClr val="FFFF00"/>
            </a:solidFill>
            <a:ln>
              <a:solidFill>
                <a:prstClr val="black"/>
              </a:solidFill>
            </a:ln>
          </c:spPr>
          <c:cat>
            <c:strRef>
              <c:f>(Sheet!$B$532,Sheet!$B$534,Sheet!$B$536,Sheet!$B$538,Sheet!$B$540)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(Sheet!$E$532,Sheet!$E$534,Sheet!$E$536,Sheet!$E$538,Sheet!$E$540)</c:f>
              <c:numCache>
                <c:formatCode>#,##0</c:formatCode>
                <c:ptCount val="5"/>
                <c:pt idx="0">
                  <c:v>35</c:v>
                </c:pt>
                <c:pt idx="1">
                  <c:v>31</c:v>
                </c:pt>
                <c:pt idx="2">
                  <c:v>136</c:v>
                </c:pt>
                <c:pt idx="3">
                  <c:v>45</c:v>
                </c:pt>
                <c:pt idx="4">
                  <c:v>39</c:v>
                </c:pt>
              </c:numCache>
            </c:numRef>
          </c:val>
        </c:ser>
        <c:ser>
          <c:idx val="3"/>
          <c:order val="3"/>
          <c:tx>
            <c:strRef>
              <c:f>Sheet!$F$531</c:f>
              <c:strCache>
                <c:ptCount val="1"/>
                <c:pt idx="0">
                  <c:v>ごく一部の組織が該当</c:v>
                </c:pt>
              </c:strCache>
            </c:strRef>
          </c:tx>
          <c:spPr>
            <a:solidFill>
              <a:srgbClr val="FFC000"/>
            </a:solidFill>
            <a:ln>
              <a:solidFill>
                <a:prstClr val="black"/>
              </a:solidFill>
            </a:ln>
          </c:spPr>
          <c:cat>
            <c:strRef>
              <c:f>(Sheet!$B$532,Sheet!$B$534,Sheet!$B$536,Sheet!$B$538,Sheet!$B$540)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(Sheet!$F$532,Sheet!$F$534,Sheet!$F$536,Sheet!$F$538,Sheet!$F$540)</c:f>
              <c:numCache>
                <c:formatCode>#,##0</c:formatCode>
                <c:ptCount val="5"/>
                <c:pt idx="0">
                  <c:v>7</c:v>
                </c:pt>
                <c:pt idx="1">
                  <c:v>9</c:v>
                </c:pt>
                <c:pt idx="2">
                  <c:v>66</c:v>
                </c:pt>
                <c:pt idx="3">
                  <c:v>93</c:v>
                </c:pt>
                <c:pt idx="4">
                  <c:v>37</c:v>
                </c:pt>
              </c:numCache>
            </c:numRef>
          </c:val>
        </c:ser>
        <c:ser>
          <c:idx val="4"/>
          <c:order val="4"/>
          <c:tx>
            <c:strRef>
              <c:f>Sheet!$G$531</c:f>
              <c:strCache>
                <c:ptCount val="1"/>
                <c:pt idx="0">
                  <c:v>いずれの組織も該当しない</c:v>
                </c:pt>
              </c:strCache>
            </c:strRef>
          </c:tx>
          <c:spPr>
            <a:solidFill>
              <a:srgbClr val="FE3030"/>
            </a:solidFill>
            <a:ln>
              <a:solidFill>
                <a:prstClr val="black"/>
              </a:solidFill>
            </a:ln>
          </c:spPr>
          <c:cat>
            <c:strRef>
              <c:f>(Sheet!$B$532,Sheet!$B$534,Sheet!$B$536,Sheet!$B$538,Sheet!$B$540)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(Sheet!$G$532,Sheet!$G$534,Sheet!$G$536,Sheet!$G$538,Sheet!$G$540)</c:f>
              <c:numCache>
                <c:formatCode>#,##0</c:formatCode>
                <c:ptCount val="5"/>
                <c:pt idx="0">
                  <c:v>8</c:v>
                </c:pt>
                <c:pt idx="1">
                  <c:v>2</c:v>
                </c:pt>
                <c:pt idx="2">
                  <c:v>14</c:v>
                </c:pt>
                <c:pt idx="3">
                  <c:v>26</c:v>
                </c:pt>
                <c:pt idx="4">
                  <c:v>43</c:v>
                </c:pt>
              </c:numCache>
            </c:numRef>
          </c:val>
        </c:ser>
        <c:gapWidth val="60"/>
        <c:overlap val="100"/>
        <c:axId val="193546112"/>
        <c:axId val="193863680"/>
      </c:barChart>
      <c:catAx>
        <c:axId val="193546112"/>
        <c:scaling>
          <c:orientation val="maxMin"/>
        </c:scaling>
        <c:axPos val="l"/>
        <c:numFmt formatCode="#,##0" sourceLinked="1"/>
        <c:tickLblPos val="nextTo"/>
        <c:txPr>
          <a:bodyPr/>
          <a:lstStyle/>
          <a:p>
            <a:pPr>
              <a:defRPr sz="1400"/>
            </a:pPr>
            <a:endParaRPr lang="ja-JP"/>
          </a:p>
        </c:txPr>
        <c:crossAx val="193863680"/>
        <c:crosses val="autoZero"/>
        <c:auto val="1"/>
        <c:lblAlgn val="ctr"/>
        <c:lblOffset val="100"/>
        <c:tickLblSkip val="1"/>
      </c:catAx>
      <c:valAx>
        <c:axId val="193863680"/>
        <c:scaling>
          <c:orientation val="minMax"/>
        </c:scaling>
        <c:axPos val="t"/>
        <c:majorGridlines/>
        <c:numFmt formatCode="0%" sourceLinked="1"/>
        <c:tickLblPos val="nextTo"/>
        <c:txPr>
          <a:bodyPr/>
          <a:lstStyle/>
          <a:p>
            <a:pPr>
              <a:defRPr sz="1400">
                <a:latin typeface="Century" pitchFamily="18" charset="0"/>
              </a:defRPr>
            </a:pPr>
            <a:endParaRPr lang="ja-JP"/>
          </a:p>
        </c:txPr>
        <c:crossAx val="193546112"/>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Sheet!$C$195</c:f>
              <c:strCache>
                <c:ptCount val="1"/>
                <c:pt idx="0">
                  <c:v>大いに評価できる</c:v>
                </c:pt>
              </c:strCache>
            </c:strRef>
          </c:tx>
          <c:spPr>
            <a:solidFill>
              <a:srgbClr val="0000FF"/>
            </a:solidFill>
            <a:ln>
              <a:solidFill>
                <a:prstClr val="black"/>
              </a:solidFill>
            </a:ln>
          </c:spPr>
          <c:cat>
            <c:strRef>
              <c:f>(Sheet!$B$196,Sheet!$B$198,Sheet!$B$200,Sheet!$B$202,Sheet!$B$204)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(Sheet!$C$196,Sheet!$C$198,Sheet!$C$200,Sheet!$C$202,Sheet!$C$204)</c:f>
              <c:numCache>
                <c:formatCode>#,##0</c:formatCode>
                <c:ptCount val="5"/>
                <c:pt idx="0">
                  <c:v>32</c:v>
                </c:pt>
                <c:pt idx="1">
                  <c:v>10</c:v>
                </c:pt>
                <c:pt idx="2">
                  <c:v>31</c:v>
                </c:pt>
                <c:pt idx="3">
                  <c:v>15</c:v>
                </c:pt>
                <c:pt idx="4">
                  <c:v>8</c:v>
                </c:pt>
              </c:numCache>
            </c:numRef>
          </c:val>
        </c:ser>
        <c:ser>
          <c:idx val="1"/>
          <c:order val="1"/>
          <c:tx>
            <c:strRef>
              <c:f>Sheet!$D$195</c:f>
              <c:strCache>
                <c:ptCount val="1"/>
                <c:pt idx="0">
                  <c:v>かなり評価できる</c:v>
                </c:pt>
              </c:strCache>
            </c:strRef>
          </c:tx>
          <c:spPr>
            <a:solidFill>
              <a:srgbClr val="00FF00"/>
            </a:solidFill>
            <a:ln>
              <a:solidFill>
                <a:prstClr val="black"/>
              </a:solidFill>
            </a:ln>
          </c:spPr>
          <c:cat>
            <c:strRef>
              <c:f>(Sheet!$B$196,Sheet!$B$198,Sheet!$B$200,Sheet!$B$202,Sheet!$B$204)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(Sheet!$D$196,Sheet!$D$198,Sheet!$D$200,Sheet!$D$202,Sheet!$D$204)</c:f>
              <c:numCache>
                <c:formatCode>#,##0</c:formatCode>
                <c:ptCount val="5"/>
                <c:pt idx="0">
                  <c:v>46</c:v>
                </c:pt>
                <c:pt idx="1">
                  <c:v>21</c:v>
                </c:pt>
                <c:pt idx="2">
                  <c:v>62</c:v>
                </c:pt>
                <c:pt idx="3">
                  <c:v>32</c:v>
                </c:pt>
                <c:pt idx="4">
                  <c:v>9</c:v>
                </c:pt>
              </c:numCache>
            </c:numRef>
          </c:val>
        </c:ser>
        <c:ser>
          <c:idx val="2"/>
          <c:order val="2"/>
          <c:tx>
            <c:strRef>
              <c:f>Sheet!$E$195</c:f>
              <c:strCache>
                <c:ptCount val="1"/>
                <c:pt idx="0">
                  <c:v>まあ評価できる</c:v>
                </c:pt>
              </c:strCache>
            </c:strRef>
          </c:tx>
          <c:spPr>
            <a:solidFill>
              <a:srgbClr val="FFFF00"/>
            </a:solidFill>
            <a:ln>
              <a:solidFill>
                <a:prstClr val="black"/>
              </a:solidFill>
            </a:ln>
          </c:spPr>
          <c:cat>
            <c:strRef>
              <c:f>(Sheet!$B$196,Sheet!$B$198,Sheet!$B$200,Sheet!$B$202,Sheet!$B$204)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(Sheet!$E$196,Sheet!$E$198,Sheet!$E$200,Sheet!$E$202,Sheet!$E$204)</c:f>
              <c:numCache>
                <c:formatCode>#,##0</c:formatCode>
                <c:ptCount val="5"/>
                <c:pt idx="0">
                  <c:v>32</c:v>
                </c:pt>
                <c:pt idx="1">
                  <c:v>18</c:v>
                </c:pt>
                <c:pt idx="2">
                  <c:v>60</c:v>
                </c:pt>
                <c:pt idx="3">
                  <c:v>59</c:v>
                </c:pt>
                <c:pt idx="4">
                  <c:v>28</c:v>
                </c:pt>
              </c:numCache>
            </c:numRef>
          </c:val>
        </c:ser>
        <c:ser>
          <c:idx val="3"/>
          <c:order val="3"/>
          <c:tx>
            <c:strRef>
              <c:f>Sheet!$F$195</c:f>
              <c:strCache>
                <c:ptCount val="1"/>
                <c:pt idx="0">
                  <c:v>あまり評価できない</c:v>
                </c:pt>
              </c:strCache>
            </c:strRef>
          </c:tx>
          <c:spPr>
            <a:solidFill>
              <a:srgbClr val="FFC000"/>
            </a:solidFill>
            <a:ln>
              <a:solidFill>
                <a:prstClr val="black"/>
              </a:solidFill>
            </a:ln>
          </c:spPr>
          <c:cat>
            <c:strRef>
              <c:f>(Sheet!$B$196,Sheet!$B$198,Sheet!$B$200,Sheet!$B$202,Sheet!$B$204)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(Sheet!$F$196,Sheet!$F$198,Sheet!$F$200,Sheet!$F$202,Sheet!$F$204)</c:f>
              <c:numCache>
                <c:formatCode>#,##0</c:formatCode>
                <c:ptCount val="5"/>
                <c:pt idx="0">
                  <c:v>1</c:v>
                </c:pt>
                <c:pt idx="1">
                  <c:v>0</c:v>
                </c:pt>
                <c:pt idx="2">
                  <c:v>9</c:v>
                </c:pt>
                <c:pt idx="3">
                  <c:v>6</c:v>
                </c:pt>
                <c:pt idx="4">
                  <c:v>13</c:v>
                </c:pt>
              </c:numCache>
            </c:numRef>
          </c:val>
        </c:ser>
        <c:gapWidth val="60"/>
        <c:overlap val="100"/>
        <c:axId val="27079040"/>
        <c:axId val="27080576"/>
      </c:barChart>
      <c:catAx>
        <c:axId val="27079040"/>
        <c:scaling>
          <c:orientation val="maxMin"/>
        </c:scaling>
        <c:axPos val="l"/>
        <c:tickLblPos val="nextTo"/>
        <c:txPr>
          <a:bodyPr/>
          <a:lstStyle/>
          <a:p>
            <a:pPr>
              <a:defRPr sz="1400"/>
            </a:pPr>
            <a:endParaRPr lang="ja-JP"/>
          </a:p>
        </c:txPr>
        <c:crossAx val="27080576"/>
        <c:crosses val="autoZero"/>
        <c:auto val="1"/>
        <c:lblAlgn val="ctr"/>
        <c:lblOffset val="100"/>
      </c:catAx>
      <c:valAx>
        <c:axId val="27080576"/>
        <c:scaling>
          <c:orientation val="minMax"/>
        </c:scaling>
        <c:axPos val="t"/>
        <c:majorGridlines/>
        <c:numFmt formatCode="0%" sourceLinked="1"/>
        <c:tickLblPos val="nextTo"/>
        <c:txPr>
          <a:bodyPr/>
          <a:lstStyle/>
          <a:p>
            <a:pPr>
              <a:defRPr sz="1400">
                <a:latin typeface="Century" pitchFamily="18" charset="0"/>
              </a:defRPr>
            </a:pPr>
            <a:endParaRPr lang="ja-JP"/>
          </a:p>
        </c:txPr>
        <c:crossAx val="27079040"/>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Sheet!$C$324</c:f>
              <c:strCache>
                <c:ptCount val="1"/>
                <c:pt idx="0">
                  <c:v>ほとんどの住民組織が該当する</c:v>
                </c:pt>
              </c:strCache>
            </c:strRef>
          </c:tx>
          <c:spPr>
            <a:solidFill>
              <a:srgbClr val="0000FF"/>
            </a:solidFill>
            <a:ln>
              <a:solidFill>
                <a:prstClr val="black"/>
              </a:solidFill>
            </a:ln>
          </c:spPr>
          <c:cat>
            <c:strRef>
              <c:f>(Sheet!$B$325,Sheet!$B$327,Sheet!$B$329,Sheet!$B$331,Sheet!$B$333)</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(Sheet!$C$325,Sheet!$C$327,Sheet!$C$329,Sheet!$C$331,Sheet!$C$333)</c:f>
              <c:numCache>
                <c:formatCode>#,##0</c:formatCode>
                <c:ptCount val="5"/>
                <c:pt idx="0">
                  <c:v>13</c:v>
                </c:pt>
                <c:pt idx="1">
                  <c:v>23</c:v>
                </c:pt>
                <c:pt idx="2">
                  <c:v>37</c:v>
                </c:pt>
                <c:pt idx="3">
                  <c:v>21</c:v>
                </c:pt>
                <c:pt idx="4">
                  <c:v>49</c:v>
                </c:pt>
              </c:numCache>
            </c:numRef>
          </c:val>
        </c:ser>
        <c:ser>
          <c:idx val="1"/>
          <c:order val="1"/>
          <c:tx>
            <c:strRef>
              <c:f>Sheet!$D$324</c:f>
              <c:strCache>
                <c:ptCount val="1"/>
                <c:pt idx="0">
                  <c:v>半分以上の住民組織が該当する</c:v>
                </c:pt>
              </c:strCache>
            </c:strRef>
          </c:tx>
          <c:spPr>
            <a:solidFill>
              <a:srgbClr val="00FF00"/>
            </a:solidFill>
            <a:ln>
              <a:solidFill>
                <a:prstClr val="black"/>
              </a:solidFill>
            </a:ln>
          </c:spPr>
          <c:cat>
            <c:strRef>
              <c:f>(Sheet!$B$325,Sheet!$B$327,Sheet!$B$329,Sheet!$B$331,Sheet!$B$333)</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(Sheet!$D$325,Sheet!$D$327,Sheet!$D$329,Sheet!$D$331,Sheet!$D$333)</c:f>
              <c:numCache>
                <c:formatCode>#,##0</c:formatCode>
                <c:ptCount val="5"/>
                <c:pt idx="0">
                  <c:v>12</c:v>
                </c:pt>
                <c:pt idx="1">
                  <c:v>25</c:v>
                </c:pt>
                <c:pt idx="2">
                  <c:v>40</c:v>
                </c:pt>
                <c:pt idx="3">
                  <c:v>23</c:v>
                </c:pt>
                <c:pt idx="4">
                  <c:v>25</c:v>
                </c:pt>
              </c:numCache>
            </c:numRef>
          </c:val>
        </c:ser>
        <c:ser>
          <c:idx val="2"/>
          <c:order val="2"/>
          <c:tx>
            <c:strRef>
              <c:f>Sheet!$E$324</c:f>
              <c:strCache>
                <c:ptCount val="1"/>
                <c:pt idx="0">
                  <c:v>一部の組織が該当する</c:v>
                </c:pt>
              </c:strCache>
            </c:strRef>
          </c:tx>
          <c:spPr>
            <a:solidFill>
              <a:srgbClr val="FFFF00"/>
            </a:solidFill>
            <a:ln>
              <a:solidFill>
                <a:prstClr val="black"/>
              </a:solidFill>
            </a:ln>
          </c:spPr>
          <c:cat>
            <c:strRef>
              <c:f>(Sheet!$B$325,Sheet!$B$327,Sheet!$B$329,Sheet!$B$331,Sheet!$B$333)</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(Sheet!$E$325,Sheet!$E$327,Sheet!$E$329,Sheet!$E$331,Sheet!$E$333)</c:f>
              <c:numCache>
                <c:formatCode>#,##0</c:formatCode>
                <c:ptCount val="5"/>
                <c:pt idx="0">
                  <c:v>52</c:v>
                </c:pt>
                <c:pt idx="1">
                  <c:v>61</c:v>
                </c:pt>
                <c:pt idx="2">
                  <c:v>106</c:v>
                </c:pt>
                <c:pt idx="3">
                  <c:v>31</c:v>
                </c:pt>
                <c:pt idx="4">
                  <c:v>31</c:v>
                </c:pt>
              </c:numCache>
            </c:numRef>
          </c:val>
        </c:ser>
        <c:ser>
          <c:idx val="3"/>
          <c:order val="3"/>
          <c:tx>
            <c:strRef>
              <c:f>Sheet!$F$324</c:f>
              <c:strCache>
                <c:ptCount val="1"/>
                <c:pt idx="0">
                  <c:v>ごく一部の組織が該当する</c:v>
                </c:pt>
              </c:strCache>
            </c:strRef>
          </c:tx>
          <c:spPr>
            <a:solidFill>
              <a:srgbClr val="FFC000"/>
            </a:solidFill>
            <a:ln>
              <a:solidFill>
                <a:prstClr val="black"/>
              </a:solidFill>
            </a:ln>
          </c:spPr>
          <c:cat>
            <c:strRef>
              <c:f>(Sheet!$B$325,Sheet!$B$327,Sheet!$B$329,Sheet!$B$331,Sheet!$B$333)</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(Sheet!$F$325,Sheet!$F$327,Sheet!$F$329,Sheet!$F$331,Sheet!$F$333)</c:f>
              <c:numCache>
                <c:formatCode>#,##0</c:formatCode>
                <c:ptCount val="5"/>
                <c:pt idx="0">
                  <c:v>55</c:v>
                </c:pt>
                <c:pt idx="1">
                  <c:v>44</c:v>
                </c:pt>
                <c:pt idx="2">
                  <c:v>57</c:v>
                </c:pt>
                <c:pt idx="3">
                  <c:v>29</c:v>
                </c:pt>
                <c:pt idx="4">
                  <c:v>23</c:v>
                </c:pt>
              </c:numCache>
            </c:numRef>
          </c:val>
        </c:ser>
        <c:ser>
          <c:idx val="4"/>
          <c:order val="4"/>
          <c:tx>
            <c:strRef>
              <c:f>Sheet!$G$324</c:f>
              <c:strCache>
                <c:ptCount val="1"/>
                <c:pt idx="0">
                  <c:v>いずれの組織も該当しない</c:v>
                </c:pt>
              </c:strCache>
            </c:strRef>
          </c:tx>
          <c:spPr>
            <a:solidFill>
              <a:srgbClr val="FE4848"/>
            </a:solidFill>
            <a:ln>
              <a:solidFill>
                <a:schemeClr val="tx1"/>
              </a:solidFill>
            </a:ln>
          </c:spPr>
          <c:cat>
            <c:strRef>
              <c:f>(Sheet!$B$325,Sheet!$B$327,Sheet!$B$329,Sheet!$B$331,Sheet!$B$333)</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(Sheet!$G$325,Sheet!$G$327,Sheet!$G$329,Sheet!$G$331,Sheet!$G$333)</c:f>
              <c:numCache>
                <c:formatCode>#,##0</c:formatCode>
                <c:ptCount val="5"/>
                <c:pt idx="0">
                  <c:v>34</c:v>
                </c:pt>
                <c:pt idx="1">
                  <c:v>7</c:v>
                </c:pt>
                <c:pt idx="2">
                  <c:v>20</c:v>
                </c:pt>
                <c:pt idx="3">
                  <c:v>6</c:v>
                </c:pt>
                <c:pt idx="4">
                  <c:v>21</c:v>
                </c:pt>
              </c:numCache>
            </c:numRef>
          </c:val>
        </c:ser>
        <c:gapWidth val="60"/>
        <c:overlap val="100"/>
        <c:axId val="27105536"/>
        <c:axId val="27115520"/>
      </c:barChart>
      <c:catAx>
        <c:axId val="27105536"/>
        <c:scaling>
          <c:orientation val="maxMin"/>
        </c:scaling>
        <c:axPos val="l"/>
        <c:numFmt formatCode="#,##0" sourceLinked="1"/>
        <c:tickLblPos val="nextTo"/>
        <c:crossAx val="27115520"/>
        <c:crosses val="autoZero"/>
        <c:auto val="1"/>
        <c:lblAlgn val="ctr"/>
        <c:lblOffset val="100"/>
      </c:catAx>
      <c:valAx>
        <c:axId val="27115520"/>
        <c:scaling>
          <c:orientation val="minMax"/>
        </c:scaling>
        <c:axPos val="t"/>
        <c:majorGridlines/>
        <c:numFmt formatCode="0%" sourceLinked="1"/>
        <c:tickLblPos val="nextTo"/>
        <c:crossAx val="27105536"/>
        <c:crosses val="autoZero"/>
        <c:crossBetween val="between"/>
      </c:valAx>
    </c:plotArea>
    <c:legend>
      <c:legendPos val="b"/>
      <c:layout/>
    </c:legend>
    <c:plotVisOnly val="1"/>
    <c:dispBlanksAs val="gap"/>
  </c:chart>
  <c:spPr>
    <a:ln>
      <a:noFill/>
    </a:ln>
  </c:spPr>
  <c:txPr>
    <a:bodyPr/>
    <a:lstStyle/>
    <a:p>
      <a:pPr algn="ctr">
        <a:defRPr lang="ja-JP" altLang="en-US" sz="1400" b="0" i="0" u="none" strike="noStrike" kern="1200" baseline="0">
          <a:solidFill>
            <a:prstClr val="black"/>
          </a:solidFill>
          <a:latin typeface="Century" pitchFamily="18" charset="0"/>
          <a:ea typeface="+mn-ea"/>
          <a:cs typeface="+mn-cs"/>
        </a:defRPr>
      </a:pPr>
      <a:endParaRPr lang="ja-JP"/>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Sheet!$C$292</c:f>
              <c:strCache>
                <c:ptCount val="1"/>
                <c:pt idx="0">
                  <c:v>大いに評価できる</c:v>
                </c:pt>
              </c:strCache>
            </c:strRef>
          </c:tx>
          <c:spPr>
            <a:solidFill>
              <a:srgbClr val="0000FF"/>
            </a:solidFill>
            <a:ln>
              <a:solidFill>
                <a:prstClr val="black"/>
              </a:solidFill>
            </a:ln>
          </c:spPr>
          <c:cat>
            <c:strRef>
              <c:f>(Sheet!$B$293,Sheet!$B$295,Sheet!$B$297,Sheet!$B$299,Sheet!$B$301)</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(Sheet!$C$293,Sheet!$C$295,Sheet!$C$297,Sheet!$C$299,Sheet!$C$301)</c:f>
              <c:numCache>
                <c:formatCode>#,##0</c:formatCode>
                <c:ptCount val="5"/>
                <c:pt idx="0">
                  <c:v>11</c:v>
                </c:pt>
                <c:pt idx="1">
                  <c:v>13</c:v>
                </c:pt>
                <c:pt idx="2">
                  <c:v>33</c:v>
                </c:pt>
                <c:pt idx="3">
                  <c:v>12</c:v>
                </c:pt>
                <c:pt idx="4">
                  <c:v>27</c:v>
                </c:pt>
              </c:numCache>
            </c:numRef>
          </c:val>
        </c:ser>
        <c:ser>
          <c:idx val="1"/>
          <c:order val="1"/>
          <c:tx>
            <c:strRef>
              <c:f>Sheet!$D$292</c:f>
              <c:strCache>
                <c:ptCount val="1"/>
                <c:pt idx="0">
                  <c:v>かなり評価できる</c:v>
                </c:pt>
              </c:strCache>
            </c:strRef>
          </c:tx>
          <c:spPr>
            <a:solidFill>
              <a:srgbClr val="00FF00"/>
            </a:solidFill>
            <a:ln>
              <a:solidFill>
                <a:prstClr val="black"/>
              </a:solidFill>
            </a:ln>
          </c:spPr>
          <c:cat>
            <c:strRef>
              <c:f>(Sheet!$B$293,Sheet!$B$295,Sheet!$B$297,Sheet!$B$299,Sheet!$B$301)</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(Sheet!$D$293,Sheet!$D$295,Sheet!$D$297,Sheet!$D$299,Sheet!$D$301)</c:f>
              <c:numCache>
                <c:formatCode>#,##0</c:formatCode>
                <c:ptCount val="5"/>
                <c:pt idx="0">
                  <c:v>17</c:v>
                </c:pt>
                <c:pt idx="1">
                  <c:v>33</c:v>
                </c:pt>
                <c:pt idx="2">
                  <c:v>65</c:v>
                </c:pt>
                <c:pt idx="3">
                  <c:v>30</c:v>
                </c:pt>
                <c:pt idx="4">
                  <c:v>27</c:v>
                </c:pt>
              </c:numCache>
            </c:numRef>
          </c:val>
        </c:ser>
        <c:ser>
          <c:idx val="2"/>
          <c:order val="2"/>
          <c:tx>
            <c:strRef>
              <c:f>Sheet!$E$292</c:f>
              <c:strCache>
                <c:ptCount val="1"/>
                <c:pt idx="0">
                  <c:v>まあ評価できる</c:v>
                </c:pt>
              </c:strCache>
            </c:strRef>
          </c:tx>
          <c:spPr>
            <a:solidFill>
              <a:srgbClr val="FFFF00"/>
            </a:solidFill>
            <a:ln>
              <a:solidFill>
                <a:prstClr val="black"/>
              </a:solidFill>
            </a:ln>
          </c:spPr>
          <c:cat>
            <c:strRef>
              <c:f>(Sheet!$B$293,Sheet!$B$295,Sheet!$B$297,Sheet!$B$299,Sheet!$B$301)</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(Sheet!$E$293,Sheet!$E$295,Sheet!$E$297,Sheet!$E$299,Sheet!$E$301)</c:f>
              <c:numCache>
                <c:formatCode>#,##0</c:formatCode>
                <c:ptCount val="5"/>
                <c:pt idx="0">
                  <c:v>44</c:v>
                </c:pt>
                <c:pt idx="1">
                  <c:v>48</c:v>
                </c:pt>
                <c:pt idx="2">
                  <c:v>56</c:v>
                </c:pt>
                <c:pt idx="3">
                  <c:v>17</c:v>
                </c:pt>
                <c:pt idx="4">
                  <c:v>25</c:v>
                </c:pt>
              </c:numCache>
            </c:numRef>
          </c:val>
        </c:ser>
        <c:ser>
          <c:idx val="3"/>
          <c:order val="3"/>
          <c:tx>
            <c:strRef>
              <c:f>Sheet!$F$292</c:f>
              <c:strCache>
                <c:ptCount val="1"/>
                <c:pt idx="0">
                  <c:v>あまり評価できない</c:v>
                </c:pt>
              </c:strCache>
            </c:strRef>
          </c:tx>
          <c:spPr>
            <a:solidFill>
              <a:srgbClr val="FFC000"/>
            </a:solidFill>
            <a:ln>
              <a:solidFill>
                <a:prstClr val="black"/>
              </a:solidFill>
            </a:ln>
          </c:spPr>
          <c:cat>
            <c:strRef>
              <c:f>(Sheet!$B$293,Sheet!$B$295,Sheet!$B$297,Sheet!$B$299,Sheet!$B$301)</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(Sheet!$F$293,Sheet!$F$295,Sheet!$F$297,Sheet!$F$299,Sheet!$F$301)</c:f>
              <c:numCache>
                <c:formatCode>#,##0</c:formatCode>
                <c:ptCount val="5"/>
                <c:pt idx="0">
                  <c:v>12</c:v>
                </c:pt>
                <c:pt idx="1">
                  <c:v>6</c:v>
                </c:pt>
                <c:pt idx="2">
                  <c:v>8</c:v>
                </c:pt>
                <c:pt idx="3">
                  <c:v>1</c:v>
                </c:pt>
                <c:pt idx="4">
                  <c:v>1</c:v>
                </c:pt>
              </c:numCache>
            </c:numRef>
          </c:val>
        </c:ser>
        <c:gapWidth val="60"/>
        <c:overlap val="100"/>
        <c:axId val="27131264"/>
        <c:axId val="27153536"/>
      </c:barChart>
      <c:catAx>
        <c:axId val="27131264"/>
        <c:scaling>
          <c:orientation val="maxMin"/>
        </c:scaling>
        <c:axPos val="l"/>
        <c:numFmt formatCode="#,##0" sourceLinked="1"/>
        <c:tickLblPos val="nextTo"/>
        <c:txPr>
          <a:bodyPr/>
          <a:lstStyle/>
          <a:p>
            <a:pPr>
              <a:defRPr sz="1400"/>
            </a:pPr>
            <a:endParaRPr lang="ja-JP"/>
          </a:p>
        </c:txPr>
        <c:crossAx val="27153536"/>
        <c:crosses val="autoZero"/>
        <c:auto val="1"/>
        <c:lblAlgn val="ctr"/>
        <c:lblOffset val="100"/>
      </c:catAx>
      <c:valAx>
        <c:axId val="27153536"/>
        <c:scaling>
          <c:orientation val="minMax"/>
        </c:scaling>
        <c:axPos val="t"/>
        <c:majorGridlines/>
        <c:numFmt formatCode="0%" sourceLinked="1"/>
        <c:tickLblPos val="nextTo"/>
        <c:txPr>
          <a:bodyPr/>
          <a:lstStyle/>
          <a:p>
            <a:pPr>
              <a:defRPr sz="1400">
                <a:latin typeface="Century" pitchFamily="18" charset="0"/>
              </a:defRPr>
            </a:pPr>
            <a:endParaRPr lang="ja-JP"/>
          </a:p>
        </c:txPr>
        <c:crossAx val="27131264"/>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percentStacked"/>
        <c:ser>
          <c:idx val="0"/>
          <c:order val="0"/>
          <c:tx>
            <c:strRef>
              <c:f>Sheet!$C$308</c:f>
              <c:strCache>
                <c:ptCount val="1"/>
                <c:pt idx="0">
                  <c:v>大いに評価できる</c:v>
                </c:pt>
              </c:strCache>
            </c:strRef>
          </c:tx>
          <c:spPr>
            <a:solidFill>
              <a:srgbClr val="0000FF"/>
            </a:solidFill>
            <a:ln>
              <a:solidFill>
                <a:prstClr val="black"/>
              </a:solidFill>
            </a:ln>
          </c:spPr>
          <c:cat>
            <c:strRef>
              <c:f>(Sheet!$B$309,Sheet!$B$311,Sheet!$B$313,Sheet!$B$315,Sheet!$B$317)</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(Sheet!$C$309,Sheet!$C$311,Sheet!$C$313,Sheet!$C$315,Sheet!$C$317)</c:f>
              <c:numCache>
                <c:formatCode>#,##0</c:formatCode>
                <c:ptCount val="5"/>
                <c:pt idx="0">
                  <c:v>3</c:v>
                </c:pt>
                <c:pt idx="1">
                  <c:v>8</c:v>
                </c:pt>
                <c:pt idx="2">
                  <c:v>19</c:v>
                </c:pt>
                <c:pt idx="3">
                  <c:v>8</c:v>
                </c:pt>
                <c:pt idx="4">
                  <c:v>18</c:v>
                </c:pt>
              </c:numCache>
            </c:numRef>
          </c:val>
        </c:ser>
        <c:ser>
          <c:idx val="1"/>
          <c:order val="1"/>
          <c:tx>
            <c:strRef>
              <c:f>Sheet!$D$308</c:f>
              <c:strCache>
                <c:ptCount val="1"/>
                <c:pt idx="0">
                  <c:v>かなり評価できる</c:v>
                </c:pt>
              </c:strCache>
            </c:strRef>
          </c:tx>
          <c:spPr>
            <a:solidFill>
              <a:srgbClr val="00FF00"/>
            </a:solidFill>
            <a:ln>
              <a:solidFill>
                <a:prstClr val="black"/>
              </a:solidFill>
            </a:ln>
          </c:spPr>
          <c:cat>
            <c:strRef>
              <c:f>(Sheet!$B$309,Sheet!$B$311,Sheet!$B$313,Sheet!$B$315,Sheet!$B$317)</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(Sheet!$D$309,Sheet!$D$311,Sheet!$D$313,Sheet!$D$315,Sheet!$D$317)</c:f>
              <c:numCache>
                <c:formatCode>#,##0</c:formatCode>
                <c:ptCount val="5"/>
                <c:pt idx="0">
                  <c:v>18</c:v>
                </c:pt>
                <c:pt idx="1">
                  <c:v>29</c:v>
                </c:pt>
                <c:pt idx="2">
                  <c:v>53</c:v>
                </c:pt>
                <c:pt idx="3">
                  <c:v>25</c:v>
                </c:pt>
                <c:pt idx="4">
                  <c:v>27</c:v>
                </c:pt>
              </c:numCache>
            </c:numRef>
          </c:val>
        </c:ser>
        <c:ser>
          <c:idx val="2"/>
          <c:order val="2"/>
          <c:tx>
            <c:strRef>
              <c:f>Sheet!$E$308</c:f>
              <c:strCache>
                <c:ptCount val="1"/>
                <c:pt idx="0">
                  <c:v>まあ評価できる</c:v>
                </c:pt>
              </c:strCache>
            </c:strRef>
          </c:tx>
          <c:spPr>
            <a:solidFill>
              <a:srgbClr val="FFFF00"/>
            </a:solidFill>
            <a:ln>
              <a:solidFill>
                <a:prstClr val="black"/>
              </a:solidFill>
            </a:ln>
          </c:spPr>
          <c:cat>
            <c:strRef>
              <c:f>(Sheet!$B$309,Sheet!$B$311,Sheet!$B$313,Sheet!$B$315,Sheet!$B$317)</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(Sheet!$E$309,Sheet!$E$311,Sheet!$E$313,Sheet!$E$315,Sheet!$E$317)</c:f>
              <c:numCache>
                <c:formatCode>#,##0</c:formatCode>
                <c:ptCount val="5"/>
                <c:pt idx="0">
                  <c:v>35</c:v>
                </c:pt>
                <c:pt idx="1">
                  <c:v>51</c:v>
                </c:pt>
                <c:pt idx="2">
                  <c:v>76</c:v>
                </c:pt>
                <c:pt idx="3">
                  <c:v>25</c:v>
                </c:pt>
                <c:pt idx="4">
                  <c:v>29</c:v>
                </c:pt>
              </c:numCache>
            </c:numRef>
          </c:val>
        </c:ser>
        <c:ser>
          <c:idx val="3"/>
          <c:order val="3"/>
          <c:tx>
            <c:strRef>
              <c:f>Sheet!$F$308</c:f>
              <c:strCache>
                <c:ptCount val="1"/>
                <c:pt idx="0">
                  <c:v>あまり評価できない</c:v>
                </c:pt>
              </c:strCache>
            </c:strRef>
          </c:tx>
          <c:spPr>
            <a:solidFill>
              <a:srgbClr val="FFC000"/>
            </a:solidFill>
            <a:ln>
              <a:solidFill>
                <a:prstClr val="black"/>
              </a:solidFill>
            </a:ln>
          </c:spPr>
          <c:cat>
            <c:strRef>
              <c:f>(Sheet!$B$309,Sheet!$B$311,Sheet!$B$313,Sheet!$B$315,Sheet!$B$317)</c:f>
              <c:strCache>
                <c:ptCount val="5"/>
                <c:pt idx="0">
                  <c:v>ほとんどの住民組織にあてはまる</c:v>
                </c:pt>
                <c:pt idx="1">
                  <c:v>半分以上の住民組織にあてはまる</c:v>
                </c:pt>
                <c:pt idx="2">
                  <c:v>一部の組織にあてはまる</c:v>
                </c:pt>
                <c:pt idx="3">
                  <c:v>ごく一部の組織にあてはまる</c:v>
                </c:pt>
                <c:pt idx="4">
                  <c:v>いずれの組織もあてはまらない</c:v>
                </c:pt>
              </c:strCache>
            </c:strRef>
          </c:cat>
          <c:val>
            <c:numRef>
              <c:f>(Sheet!$F$309,Sheet!$F$311,Sheet!$F$313,Sheet!$F$315,Sheet!$F$317)</c:f>
              <c:numCache>
                <c:formatCode>#,##0</c:formatCode>
                <c:ptCount val="5"/>
                <c:pt idx="0">
                  <c:v>27</c:v>
                </c:pt>
                <c:pt idx="1">
                  <c:v>12</c:v>
                </c:pt>
                <c:pt idx="2">
                  <c:v>11</c:v>
                </c:pt>
                <c:pt idx="3">
                  <c:v>2</c:v>
                </c:pt>
                <c:pt idx="4">
                  <c:v>5</c:v>
                </c:pt>
              </c:numCache>
            </c:numRef>
          </c:val>
        </c:ser>
        <c:gapWidth val="60"/>
        <c:overlap val="100"/>
        <c:axId val="27181824"/>
        <c:axId val="27183360"/>
      </c:barChart>
      <c:catAx>
        <c:axId val="27181824"/>
        <c:scaling>
          <c:orientation val="maxMin"/>
        </c:scaling>
        <c:axPos val="l"/>
        <c:numFmt formatCode="#,##0" sourceLinked="1"/>
        <c:tickLblPos val="nextTo"/>
        <c:crossAx val="27183360"/>
        <c:crosses val="autoZero"/>
        <c:auto val="1"/>
        <c:lblAlgn val="ctr"/>
        <c:lblOffset val="100"/>
      </c:catAx>
      <c:valAx>
        <c:axId val="27183360"/>
        <c:scaling>
          <c:orientation val="minMax"/>
        </c:scaling>
        <c:axPos val="t"/>
        <c:majorGridlines/>
        <c:numFmt formatCode="0%" sourceLinked="1"/>
        <c:tickLblPos val="nextTo"/>
        <c:crossAx val="27181824"/>
        <c:crosses val="autoZero"/>
        <c:crossBetween val="between"/>
      </c:valAx>
    </c:plotArea>
    <c:legend>
      <c:legendPos val="b"/>
      <c:layout/>
    </c:legend>
    <c:plotVisOnly val="1"/>
    <c:dispBlanksAs val="gap"/>
  </c:chart>
  <c:spPr>
    <a:ln>
      <a:noFill/>
    </a:ln>
  </c:spPr>
  <c:txPr>
    <a:bodyPr/>
    <a:lstStyle/>
    <a:p>
      <a:pPr algn="ctr">
        <a:defRPr lang="ja-JP" altLang="en-US" sz="1400" b="0" i="0" u="none" strike="noStrike" kern="1200" baseline="0">
          <a:solidFill>
            <a:prstClr val="black"/>
          </a:solidFill>
          <a:latin typeface="Century" pitchFamily="18" charset="0"/>
          <a:ea typeface="+mn-ea"/>
          <a:cs typeface="+mn-cs"/>
        </a:defRPr>
      </a:pPr>
      <a:endParaRPr lang="ja-JP"/>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3772103139885292"/>
          <c:y val="9.1266322769320063E-2"/>
          <c:w val="0.71828205502090003"/>
          <c:h val="0.79671972572466887"/>
        </c:manualLayout>
      </c:layout>
      <c:barChart>
        <c:barDir val="bar"/>
        <c:grouping val="percentStacked"/>
        <c:ser>
          <c:idx val="0"/>
          <c:order val="0"/>
          <c:tx>
            <c:strRef>
              <c:f>Sheet!$C$4</c:f>
              <c:strCache>
                <c:ptCount val="1"/>
                <c:pt idx="0">
                  <c:v>２分野以下</c:v>
                </c:pt>
              </c:strCache>
            </c:strRef>
          </c:tx>
          <c:spPr>
            <a:solidFill>
              <a:srgbClr val="0000FF"/>
            </a:solidFill>
            <a:ln>
              <a:solidFill>
                <a:schemeClr val="tx1"/>
              </a:solidFill>
            </a:ln>
          </c:spPr>
          <c:cat>
            <c:strRef>
              <c:f>Sheet!$B$5:$B$8</c:f>
              <c:strCache>
                <c:ptCount val="4"/>
                <c:pt idx="0">
                  <c:v>十分に機能している</c:v>
                </c:pt>
                <c:pt idx="1">
                  <c:v>かなり機能している</c:v>
                </c:pt>
                <c:pt idx="2">
                  <c:v>まあ機能している</c:v>
                </c:pt>
                <c:pt idx="3">
                  <c:v>あまり機能していない</c:v>
                </c:pt>
              </c:strCache>
            </c:strRef>
          </c:cat>
          <c:val>
            <c:numRef>
              <c:f>Sheet!$C$5:$C$8</c:f>
              <c:numCache>
                <c:formatCode>#,##0</c:formatCode>
                <c:ptCount val="4"/>
                <c:pt idx="0">
                  <c:v>4</c:v>
                </c:pt>
                <c:pt idx="1">
                  <c:v>20</c:v>
                </c:pt>
                <c:pt idx="2">
                  <c:v>104</c:v>
                </c:pt>
                <c:pt idx="3">
                  <c:v>153</c:v>
                </c:pt>
              </c:numCache>
            </c:numRef>
          </c:val>
        </c:ser>
        <c:ser>
          <c:idx val="1"/>
          <c:order val="1"/>
          <c:tx>
            <c:strRef>
              <c:f>Sheet!$D$4</c:f>
              <c:strCache>
                <c:ptCount val="1"/>
                <c:pt idx="0">
                  <c:v>３～４分野</c:v>
                </c:pt>
              </c:strCache>
            </c:strRef>
          </c:tx>
          <c:spPr>
            <a:solidFill>
              <a:srgbClr val="66FF33"/>
            </a:solidFill>
            <a:ln>
              <a:solidFill>
                <a:prstClr val="black"/>
              </a:solidFill>
            </a:ln>
          </c:spPr>
          <c:cat>
            <c:strRef>
              <c:f>Sheet!$B$5:$B$8</c:f>
              <c:strCache>
                <c:ptCount val="4"/>
                <c:pt idx="0">
                  <c:v>十分に機能している</c:v>
                </c:pt>
                <c:pt idx="1">
                  <c:v>かなり機能している</c:v>
                </c:pt>
                <c:pt idx="2">
                  <c:v>まあ機能している</c:v>
                </c:pt>
                <c:pt idx="3">
                  <c:v>あまり機能していない</c:v>
                </c:pt>
              </c:strCache>
            </c:strRef>
          </c:cat>
          <c:val>
            <c:numRef>
              <c:f>Sheet!$D$5:$D$8</c:f>
              <c:numCache>
                <c:formatCode>#,##0</c:formatCode>
                <c:ptCount val="4"/>
                <c:pt idx="0">
                  <c:v>8</c:v>
                </c:pt>
                <c:pt idx="1">
                  <c:v>27</c:v>
                </c:pt>
                <c:pt idx="2">
                  <c:v>132</c:v>
                </c:pt>
                <c:pt idx="3">
                  <c:v>135</c:v>
                </c:pt>
              </c:numCache>
            </c:numRef>
          </c:val>
        </c:ser>
        <c:ser>
          <c:idx val="2"/>
          <c:order val="2"/>
          <c:tx>
            <c:strRef>
              <c:f>Sheet!$E$4</c:f>
              <c:strCache>
                <c:ptCount val="1"/>
                <c:pt idx="0">
                  <c:v>５～６分野</c:v>
                </c:pt>
              </c:strCache>
            </c:strRef>
          </c:tx>
          <c:spPr>
            <a:solidFill>
              <a:srgbClr val="FFFF00"/>
            </a:solidFill>
            <a:ln>
              <a:solidFill>
                <a:prstClr val="black"/>
              </a:solidFill>
            </a:ln>
          </c:spPr>
          <c:cat>
            <c:strRef>
              <c:f>Sheet!$B$5:$B$8</c:f>
              <c:strCache>
                <c:ptCount val="4"/>
                <c:pt idx="0">
                  <c:v>十分に機能している</c:v>
                </c:pt>
                <c:pt idx="1">
                  <c:v>かなり機能している</c:v>
                </c:pt>
                <c:pt idx="2">
                  <c:v>まあ機能している</c:v>
                </c:pt>
                <c:pt idx="3">
                  <c:v>あまり機能していない</c:v>
                </c:pt>
              </c:strCache>
            </c:strRef>
          </c:cat>
          <c:val>
            <c:numRef>
              <c:f>Sheet!$E$5:$E$8</c:f>
              <c:numCache>
                <c:formatCode>#,##0</c:formatCode>
                <c:ptCount val="4"/>
                <c:pt idx="0">
                  <c:v>5</c:v>
                </c:pt>
                <c:pt idx="1">
                  <c:v>25</c:v>
                </c:pt>
                <c:pt idx="2">
                  <c:v>79</c:v>
                </c:pt>
                <c:pt idx="3">
                  <c:v>54</c:v>
                </c:pt>
              </c:numCache>
            </c:numRef>
          </c:val>
        </c:ser>
        <c:ser>
          <c:idx val="3"/>
          <c:order val="3"/>
          <c:tx>
            <c:strRef>
              <c:f>Sheet!$F$4</c:f>
              <c:strCache>
                <c:ptCount val="1"/>
                <c:pt idx="0">
                  <c:v>７分野以上</c:v>
                </c:pt>
              </c:strCache>
            </c:strRef>
          </c:tx>
          <c:spPr>
            <a:solidFill>
              <a:srgbClr val="FFC000"/>
            </a:solidFill>
            <a:ln>
              <a:solidFill>
                <a:prstClr val="black"/>
              </a:solidFill>
            </a:ln>
          </c:spPr>
          <c:cat>
            <c:strRef>
              <c:f>Sheet!$B$5:$B$8</c:f>
              <c:strCache>
                <c:ptCount val="4"/>
                <c:pt idx="0">
                  <c:v>十分に機能している</c:v>
                </c:pt>
                <c:pt idx="1">
                  <c:v>かなり機能している</c:v>
                </c:pt>
                <c:pt idx="2">
                  <c:v>まあ機能している</c:v>
                </c:pt>
                <c:pt idx="3">
                  <c:v>あまり機能していない</c:v>
                </c:pt>
              </c:strCache>
            </c:strRef>
          </c:cat>
          <c:val>
            <c:numRef>
              <c:f>Sheet!$F$5:$F$8</c:f>
              <c:numCache>
                <c:formatCode>#,##0</c:formatCode>
                <c:ptCount val="4"/>
                <c:pt idx="0">
                  <c:v>6</c:v>
                </c:pt>
                <c:pt idx="1">
                  <c:v>19</c:v>
                </c:pt>
                <c:pt idx="2">
                  <c:v>50</c:v>
                </c:pt>
                <c:pt idx="3">
                  <c:v>22</c:v>
                </c:pt>
              </c:numCache>
            </c:numRef>
          </c:val>
        </c:ser>
        <c:gapWidth val="60"/>
        <c:overlap val="100"/>
        <c:axId val="27210496"/>
        <c:axId val="27212032"/>
      </c:barChart>
      <c:catAx>
        <c:axId val="27210496"/>
        <c:scaling>
          <c:orientation val="maxMin"/>
        </c:scaling>
        <c:axPos val="l"/>
        <c:tickLblPos val="nextTo"/>
        <c:crossAx val="27212032"/>
        <c:crosses val="autoZero"/>
        <c:auto val="1"/>
        <c:lblAlgn val="ctr"/>
        <c:lblOffset val="100"/>
      </c:catAx>
      <c:valAx>
        <c:axId val="27212032"/>
        <c:scaling>
          <c:orientation val="minMax"/>
        </c:scaling>
        <c:axPos val="t"/>
        <c:majorGridlines/>
        <c:numFmt formatCode="0%" sourceLinked="1"/>
        <c:tickLblPos val="nextTo"/>
        <c:txPr>
          <a:bodyPr/>
          <a:lstStyle/>
          <a:p>
            <a:pPr>
              <a:defRPr>
                <a:latin typeface="Century" pitchFamily="18" charset="0"/>
              </a:defRPr>
            </a:pPr>
            <a:endParaRPr lang="ja-JP"/>
          </a:p>
        </c:txPr>
        <c:crossAx val="27210496"/>
        <c:crosses val="autoZero"/>
        <c:crossBetween val="between"/>
      </c:valAx>
    </c:plotArea>
    <c:legend>
      <c:legendPos val="b"/>
      <c:layout/>
    </c:legend>
    <c:plotVisOnly val="1"/>
  </c:chart>
  <c:spPr>
    <a:ln>
      <a:noFill/>
    </a:ln>
  </c:spPr>
  <c:txPr>
    <a:bodyPr/>
    <a:lstStyle/>
    <a:p>
      <a:pPr>
        <a:defRPr sz="1400"/>
      </a:pPr>
      <a:endParaRPr lang="ja-JP"/>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346347331583552"/>
          <c:y val="9.1130440085347597E-2"/>
          <c:w val="0.72424261203460694"/>
          <c:h val="0.79685560840864156"/>
        </c:manualLayout>
      </c:layout>
      <c:barChart>
        <c:barDir val="bar"/>
        <c:grouping val="percentStacked"/>
        <c:ser>
          <c:idx val="0"/>
          <c:order val="0"/>
          <c:tx>
            <c:strRef>
              <c:f>Sheet!$C$14</c:f>
              <c:strCache>
                <c:ptCount val="1"/>
                <c:pt idx="0">
                  <c:v>大いに評価できる</c:v>
                </c:pt>
              </c:strCache>
            </c:strRef>
          </c:tx>
          <c:spPr>
            <a:solidFill>
              <a:srgbClr val="0000FF"/>
            </a:solidFill>
            <a:ln>
              <a:solidFill>
                <a:schemeClr val="tx1"/>
              </a:solidFill>
            </a:ln>
          </c:spPr>
          <c:cat>
            <c:strRef>
              <c:f>Sheet!$B$15:$B$18</c:f>
              <c:strCache>
                <c:ptCount val="4"/>
                <c:pt idx="0">
                  <c:v>十分に機能している</c:v>
                </c:pt>
                <c:pt idx="1">
                  <c:v>かなり機能している</c:v>
                </c:pt>
                <c:pt idx="2">
                  <c:v>まあ機能している</c:v>
                </c:pt>
                <c:pt idx="3">
                  <c:v>あまり機能していない</c:v>
                </c:pt>
              </c:strCache>
            </c:strRef>
          </c:cat>
          <c:val>
            <c:numRef>
              <c:f>Sheet!$C$15:$C$18</c:f>
              <c:numCache>
                <c:formatCode>#,##0</c:formatCode>
                <c:ptCount val="4"/>
                <c:pt idx="0">
                  <c:v>10</c:v>
                </c:pt>
                <c:pt idx="1">
                  <c:v>19</c:v>
                </c:pt>
                <c:pt idx="2">
                  <c:v>43</c:v>
                </c:pt>
                <c:pt idx="3">
                  <c:v>21</c:v>
                </c:pt>
              </c:numCache>
            </c:numRef>
          </c:val>
        </c:ser>
        <c:ser>
          <c:idx val="1"/>
          <c:order val="1"/>
          <c:tx>
            <c:strRef>
              <c:f>Sheet!$D$14</c:f>
              <c:strCache>
                <c:ptCount val="1"/>
                <c:pt idx="0">
                  <c:v>かなり評価できる</c:v>
                </c:pt>
              </c:strCache>
            </c:strRef>
          </c:tx>
          <c:spPr>
            <a:solidFill>
              <a:srgbClr val="66FF33"/>
            </a:solidFill>
            <a:ln>
              <a:solidFill>
                <a:prstClr val="black"/>
              </a:solidFill>
            </a:ln>
          </c:spPr>
          <c:cat>
            <c:strRef>
              <c:f>Sheet!$B$15:$B$18</c:f>
              <c:strCache>
                <c:ptCount val="4"/>
                <c:pt idx="0">
                  <c:v>十分に機能している</c:v>
                </c:pt>
                <c:pt idx="1">
                  <c:v>かなり機能している</c:v>
                </c:pt>
                <c:pt idx="2">
                  <c:v>まあ機能している</c:v>
                </c:pt>
                <c:pt idx="3">
                  <c:v>あまり機能していない</c:v>
                </c:pt>
              </c:strCache>
            </c:strRef>
          </c:cat>
          <c:val>
            <c:numRef>
              <c:f>Sheet!$D$15:$D$18</c:f>
              <c:numCache>
                <c:formatCode>#,##0</c:formatCode>
                <c:ptCount val="4"/>
                <c:pt idx="0">
                  <c:v>4</c:v>
                </c:pt>
                <c:pt idx="1">
                  <c:v>31</c:v>
                </c:pt>
                <c:pt idx="2">
                  <c:v>94</c:v>
                </c:pt>
                <c:pt idx="3">
                  <c:v>43</c:v>
                </c:pt>
              </c:numCache>
            </c:numRef>
          </c:val>
        </c:ser>
        <c:ser>
          <c:idx val="2"/>
          <c:order val="2"/>
          <c:tx>
            <c:strRef>
              <c:f>Sheet!$E$14</c:f>
              <c:strCache>
                <c:ptCount val="1"/>
                <c:pt idx="0">
                  <c:v>まあ評価できる</c:v>
                </c:pt>
              </c:strCache>
            </c:strRef>
          </c:tx>
          <c:spPr>
            <a:solidFill>
              <a:srgbClr val="FFFF00"/>
            </a:solidFill>
            <a:ln>
              <a:solidFill>
                <a:prstClr val="black"/>
              </a:solidFill>
            </a:ln>
          </c:spPr>
          <c:cat>
            <c:strRef>
              <c:f>Sheet!$B$15:$B$18</c:f>
              <c:strCache>
                <c:ptCount val="4"/>
                <c:pt idx="0">
                  <c:v>十分に機能している</c:v>
                </c:pt>
                <c:pt idx="1">
                  <c:v>かなり機能している</c:v>
                </c:pt>
                <c:pt idx="2">
                  <c:v>まあ機能している</c:v>
                </c:pt>
                <c:pt idx="3">
                  <c:v>あまり機能していない</c:v>
                </c:pt>
              </c:strCache>
            </c:strRef>
          </c:cat>
          <c:val>
            <c:numRef>
              <c:f>Sheet!$E$15:$E$18</c:f>
              <c:numCache>
                <c:formatCode>#,##0</c:formatCode>
                <c:ptCount val="4"/>
                <c:pt idx="0">
                  <c:v>2</c:v>
                </c:pt>
                <c:pt idx="1">
                  <c:v>17</c:v>
                </c:pt>
                <c:pt idx="2">
                  <c:v>86</c:v>
                </c:pt>
                <c:pt idx="3">
                  <c:v>84</c:v>
                </c:pt>
              </c:numCache>
            </c:numRef>
          </c:val>
        </c:ser>
        <c:ser>
          <c:idx val="3"/>
          <c:order val="3"/>
          <c:tx>
            <c:strRef>
              <c:f>Sheet!$F$14</c:f>
              <c:strCache>
                <c:ptCount val="1"/>
                <c:pt idx="0">
                  <c:v>あまり評価できない</c:v>
                </c:pt>
              </c:strCache>
            </c:strRef>
          </c:tx>
          <c:spPr>
            <a:solidFill>
              <a:srgbClr val="FFC000"/>
            </a:solidFill>
            <a:ln>
              <a:solidFill>
                <a:prstClr val="black"/>
              </a:solidFill>
            </a:ln>
          </c:spPr>
          <c:cat>
            <c:strRef>
              <c:f>Sheet!$B$15:$B$18</c:f>
              <c:strCache>
                <c:ptCount val="4"/>
                <c:pt idx="0">
                  <c:v>十分に機能している</c:v>
                </c:pt>
                <c:pt idx="1">
                  <c:v>かなり機能している</c:v>
                </c:pt>
                <c:pt idx="2">
                  <c:v>まあ機能している</c:v>
                </c:pt>
                <c:pt idx="3">
                  <c:v>あまり機能していない</c:v>
                </c:pt>
              </c:strCache>
            </c:strRef>
          </c:cat>
          <c:val>
            <c:numRef>
              <c:f>Sheet!$F$15:$F$18</c:f>
              <c:numCache>
                <c:formatCode>#,##0</c:formatCode>
                <c:ptCount val="4"/>
                <c:pt idx="0">
                  <c:v>0</c:v>
                </c:pt>
                <c:pt idx="1">
                  <c:v>1</c:v>
                </c:pt>
                <c:pt idx="2">
                  <c:v>6</c:v>
                </c:pt>
                <c:pt idx="3">
                  <c:v>23</c:v>
                </c:pt>
              </c:numCache>
            </c:numRef>
          </c:val>
        </c:ser>
        <c:gapWidth val="60"/>
        <c:overlap val="100"/>
        <c:axId val="27242880"/>
        <c:axId val="27244416"/>
      </c:barChart>
      <c:catAx>
        <c:axId val="27242880"/>
        <c:scaling>
          <c:orientation val="maxMin"/>
        </c:scaling>
        <c:axPos val="l"/>
        <c:tickLblPos val="nextTo"/>
        <c:crossAx val="27244416"/>
        <c:crosses val="autoZero"/>
        <c:auto val="1"/>
        <c:lblAlgn val="ctr"/>
        <c:lblOffset val="100"/>
      </c:catAx>
      <c:valAx>
        <c:axId val="27244416"/>
        <c:scaling>
          <c:orientation val="minMax"/>
        </c:scaling>
        <c:axPos val="t"/>
        <c:majorGridlines/>
        <c:numFmt formatCode="0%" sourceLinked="1"/>
        <c:tickLblPos val="nextTo"/>
        <c:crossAx val="27242880"/>
        <c:crosses val="autoZero"/>
        <c:crossBetween val="between"/>
        <c:majorUnit val="0.1"/>
      </c:valAx>
    </c:plotArea>
    <c:legend>
      <c:legendPos val="b"/>
      <c:layout/>
    </c:legend>
    <c:plotVisOnly val="1"/>
  </c:chart>
  <c:spPr>
    <a:ln>
      <a:noFill/>
    </a:ln>
  </c:spPr>
  <c:txPr>
    <a:bodyPr/>
    <a:lstStyle/>
    <a:p>
      <a:pPr>
        <a:defRPr sz="1400"/>
      </a:pPr>
      <a:endParaRPr lang="ja-JP"/>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34446908633462253"/>
          <c:y val="6.6069584903782799E-2"/>
          <c:w val="0.61903197751168715"/>
          <c:h val="0.70349968078314562"/>
        </c:manualLayout>
      </c:layout>
      <c:barChart>
        <c:barDir val="bar"/>
        <c:grouping val="percentStacked"/>
        <c:ser>
          <c:idx val="0"/>
          <c:order val="0"/>
          <c:tx>
            <c:strRef>
              <c:f>Sheet!$C$53</c:f>
              <c:strCache>
                <c:ptCount val="1"/>
                <c:pt idx="0">
                  <c:v>ほとんどの組織が該当</c:v>
                </c:pt>
              </c:strCache>
            </c:strRef>
          </c:tx>
          <c:spPr>
            <a:solidFill>
              <a:srgbClr val="0000FF"/>
            </a:solidFill>
            <a:ln>
              <a:solidFill>
                <a:prstClr val="black"/>
              </a:solidFill>
            </a:ln>
          </c:spPr>
          <c:cat>
            <c:strRef>
              <c:f>(Sheet!$B$54,Sheet!$B$56,Sheet!$B$58,Sheet!$B$60,Sheet!$B$62)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(Sheet!$C$54,Sheet!$C$56,Sheet!$C$58,Sheet!$C$60,Sheet!$C$62)</c:f>
              <c:numCache>
                <c:formatCode>#,##0</c:formatCode>
                <c:ptCount val="5"/>
                <c:pt idx="0">
                  <c:v>8</c:v>
                </c:pt>
                <c:pt idx="1">
                  <c:v>59</c:v>
                </c:pt>
                <c:pt idx="2">
                  <c:v>20</c:v>
                </c:pt>
                <c:pt idx="3">
                  <c:v>32</c:v>
                </c:pt>
                <c:pt idx="4">
                  <c:v>14</c:v>
                </c:pt>
              </c:numCache>
            </c:numRef>
          </c:val>
        </c:ser>
        <c:ser>
          <c:idx val="1"/>
          <c:order val="1"/>
          <c:tx>
            <c:strRef>
              <c:f>Sheet!$D$53</c:f>
              <c:strCache>
                <c:ptCount val="1"/>
                <c:pt idx="0">
                  <c:v>半分以上の組織が該当</c:v>
                </c:pt>
              </c:strCache>
            </c:strRef>
          </c:tx>
          <c:spPr>
            <a:solidFill>
              <a:srgbClr val="00FF00"/>
            </a:solidFill>
            <a:ln>
              <a:solidFill>
                <a:prstClr val="black"/>
              </a:solidFill>
            </a:ln>
          </c:spPr>
          <c:cat>
            <c:strRef>
              <c:f>(Sheet!$B$54,Sheet!$B$56,Sheet!$B$58,Sheet!$B$60,Sheet!$B$62)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(Sheet!$D$54,Sheet!$D$56,Sheet!$D$58,Sheet!$D$60,Sheet!$D$62)</c:f>
              <c:numCache>
                <c:formatCode>#,##0</c:formatCode>
                <c:ptCount val="5"/>
                <c:pt idx="0">
                  <c:v>2</c:v>
                </c:pt>
                <c:pt idx="1">
                  <c:v>44</c:v>
                </c:pt>
                <c:pt idx="2">
                  <c:v>10</c:v>
                </c:pt>
                <c:pt idx="3">
                  <c:v>15</c:v>
                </c:pt>
                <c:pt idx="4">
                  <c:v>5</c:v>
                </c:pt>
              </c:numCache>
            </c:numRef>
          </c:val>
        </c:ser>
        <c:ser>
          <c:idx val="2"/>
          <c:order val="2"/>
          <c:tx>
            <c:strRef>
              <c:f>Sheet!$E$53</c:f>
              <c:strCache>
                <c:ptCount val="1"/>
                <c:pt idx="0">
                  <c:v>一部の組織が該当</c:v>
                </c:pt>
              </c:strCache>
            </c:strRef>
          </c:tx>
          <c:spPr>
            <a:solidFill>
              <a:srgbClr val="FFFF00"/>
            </a:solidFill>
            <a:ln>
              <a:solidFill>
                <a:prstClr val="black"/>
              </a:solidFill>
            </a:ln>
          </c:spPr>
          <c:cat>
            <c:strRef>
              <c:f>(Sheet!$B$54,Sheet!$B$56,Sheet!$B$58,Sheet!$B$60,Sheet!$B$62)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(Sheet!$E$54,Sheet!$E$56,Sheet!$E$58,Sheet!$E$60,Sheet!$E$62)</c:f>
              <c:numCache>
                <c:formatCode>#,##0</c:formatCode>
                <c:ptCount val="5"/>
                <c:pt idx="0">
                  <c:v>8</c:v>
                </c:pt>
                <c:pt idx="1">
                  <c:v>93</c:v>
                </c:pt>
                <c:pt idx="2">
                  <c:v>56</c:v>
                </c:pt>
                <c:pt idx="3">
                  <c:v>106</c:v>
                </c:pt>
                <c:pt idx="4">
                  <c:v>26</c:v>
                </c:pt>
              </c:numCache>
            </c:numRef>
          </c:val>
        </c:ser>
        <c:ser>
          <c:idx val="3"/>
          <c:order val="3"/>
          <c:tx>
            <c:strRef>
              <c:f>Sheet!$F$53</c:f>
              <c:strCache>
                <c:ptCount val="1"/>
                <c:pt idx="0">
                  <c:v>ごく一部の組織が該当</c:v>
                </c:pt>
              </c:strCache>
            </c:strRef>
          </c:tx>
          <c:spPr>
            <a:solidFill>
              <a:srgbClr val="FFC000"/>
            </a:solidFill>
            <a:ln>
              <a:solidFill>
                <a:prstClr val="black"/>
              </a:solidFill>
            </a:ln>
          </c:spPr>
          <c:cat>
            <c:strRef>
              <c:f>(Sheet!$B$54,Sheet!$B$56,Sheet!$B$58,Sheet!$B$60,Sheet!$B$62)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(Sheet!$F$54,Sheet!$F$56,Sheet!$F$58,Sheet!$F$60,Sheet!$F$62)</c:f>
              <c:numCache>
                <c:formatCode>#,##0</c:formatCode>
                <c:ptCount val="5"/>
                <c:pt idx="0">
                  <c:v>3</c:v>
                </c:pt>
                <c:pt idx="1">
                  <c:v>47</c:v>
                </c:pt>
                <c:pt idx="2">
                  <c:v>43</c:v>
                </c:pt>
                <c:pt idx="3">
                  <c:v>105</c:v>
                </c:pt>
                <c:pt idx="4">
                  <c:v>44</c:v>
                </c:pt>
              </c:numCache>
            </c:numRef>
          </c:val>
        </c:ser>
        <c:ser>
          <c:idx val="4"/>
          <c:order val="4"/>
          <c:tx>
            <c:strRef>
              <c:f>Sheet!$G$53</c:f>
              <c:strCache>
                <c:ptCount val="1"/>
                <c:pt idx="0">
                  <c:v>いずれの組織も該当しない</c:v>
                </c:pt>
              </c:strCache>
            </c:strRef>
          </c:tx>
          <c:spPr>
            <a:solidFill>
              <a:srgbClr val="FF3333"/>
            </a:solidFill>
            <a:ln>
              <a:solidFill>
                <a:prstClr val="black"/>
              </a:solidFill>
            </a:ln>
          </c:spPr>
          <c:cat>
            <c:strRef>
              <c:f>(Sheet!$B$54,Sheet!$B$56,Sheet!$B$58,Sheet!$B$60,Sheet!$B$62)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(Sheet!$G$54,Sheet!$G$56,Sheet!$G$58,Sheet!$G$60,Sheet!$G$62)</c:f>
              <c:numCache>
                <c:formatCode>#,##0</c:formatCode>
                <c:ptCount val="5"/>
                <c:pt idx="0">
                  <c:v>1</c:v>
                </c:pt>
                <c:pt idx="1">
                  <c:v>16</c:v>
                </c:pt>
                <c:pt idx="2">
                  <c:v>17</c:v>
                </c:pt>
                <c:pt idx="3">
                  <c:v>79</c:v>
                </c:pt>
                <c:pt idx="4">
                  <c:v>36</c:v>
                </c:pt>
              </c:numCache>
            </c:numRef>
          </c:val>
        </c:ser>
        <c:gapWidth val="60"/>
        <c:overlap val="100"/>
        <c:axId val="27272320"/>
        <c:axId val="27273856"/>
      </c:barChart>
      <c:catAx>
        <c:axId val="27272320"/>
        <c:scaling>
          <c:orientation val="maxMin"/>
        </c:scaling>
        <c:axPos val="l"/>
        <c:numFmt formatCode="#,##0" sourceLinked="1"/>
        <c:tickLblPos val="nextTo"/>
        <c:txPr>
          <a:bodyPr/>
          <a:lstStyle/>
          <a:p>
            <a:pPr>
              <a:defRPr sz="1400"/>
            </a:pPr>
            <a:endParaRPr lang="ja-JP"/>
          </a:p>
        </c:txPr>
        <c:crossAx val="27273856"/>
        <c:crosses val="autoZero"/>
        <c:auto val="1"/>
        <c:lblAlgn val="ctr"/>
        <c:lblOffset val="100"/>
      </c:catAx>
      <c:valAx>
        <c:axId val="27273856"/>
        <c:scaling>
          <c:orientation val="minMax"/>
        </c:scaling>
        <c:axPos val="t"/>
        <c:majorGridlines/>
        <c:numFmt formatCode="0%" sourceLinked="1"/>
        <c:tickLblPos val="nextTo"/>
        <c:txPr>
          <a:bodyPr/>
          <a:lstStyle/>
          <a:p>
            <a:pPr>
              <a:defRPr sz="1400">
                <a:latin typeface="Century" pitchFamily="18" charset="0"/>
              </a:defRPr>
            </a:pPr>
            <a:endParaRPr lang="ja-JP"/>
          </a:p>
        </c:txPr>
        <c:crossAx val="27272320"/>
        <c:crosses val="autoZero"/>
        <c:crossBetween val="between"/>
        <c:majorUnit val="0.1"/>
      </c:valAx>
    </c:plotArea>
    <c:legend>
      <c:legendPos val="r"/>
      <c:layout>
        <c:manualLayout>
          <c:xMode val="edge"/>
          <c:yMode val="edge"/>
          <c:x val="0.21735376496790793"/>
          <c:y val="0.80868589061502494"/>
          <c:w val="0.77255245461181288"/>
          <c:h val="9.1663453205790058E-2"/>
        </c:manualLayout>
      </c:layout>
      <c:txPr>
        <a:bodyPr/>
        <a:lstStyle/>
        <a:p>
          <a:pPr>
            <a:defRPr sz="1400"/>
          </a:pPr>
          <a:endParaRPr lang="ja-JP"/>
        </a:p>
      </c:txPr>
    </c:legend>
    <c:plotVisOnly val="1"/>
    <c:dispBlanksAs val="gap"/>
  </c:chart>
  <c:spPr>
    <a:solidFill>
      <a:schemeClr val="bg1"/>
    </a:solidFill>
    <a:ln>
      <a:noFill/>
    </a:ln>
  </c:sp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30747045890240365"/>
          <c:y val="8.9984387727396198E-2"/>
          <c:w val="0.66102105875005002"/>
          <c:h val="0.7244343379491357"/>
        </c:manualLayout>
      </c:layout>
      <c:barChart>
        <c:barDir val="bar"/>
        <c:grouping val="percentStacked"/>
        <c:ser>
          <c:idx val="0"/>
          <c:order val="0"/>
          <c:tx>
            <c:strRef>
              <c:f>Sheet!$C$3</c:f>
              <c:strCache>
                <c:ptCount val="1"/>
                <c:pt idx="0">
                  <c:v>ほとんどの組織が該当する</c:v>
                </c:pt>
              </c:strCache>
            </c:strRef>
          </c:tx>
          <c:spPr>
            <a:solidFill>
              <a:srgbClr val="0000FF"/>
            </a:solidFill>
            <a:ln>
              <a:solidFill>
                <a:schemeClr val="tx1"/>
              </a:solidFill>
            </a:ln>
          </c:spPr>
          <c:cat>
            <c:strRef>
              <c:f>(Sheet!$B$4,Sheet!$B$6,Sheet!$B$8,Sheet!$B$10,Sheet!$B$12)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(Sheet!$C$4,Sheet!$C$6,Sheet!$C$8,Sheet!$C$10,Sheet!$C$12)</c:f>
              <c:numCache>
                <c:formatCode>#,##0</c:formatCode>
                <c:ptCount val="5"/>
                <c:pt idx="0">
                  <c:v>8</c:v>
                </c:pt>
                <c:pt idx="1">
                  <c:v>43</c:v>
                </c:pt>
                <c:pt idx="2">
                  <c:v>14</c:v>
                </c:pt>
                <c:pt idx="3">
                  <c:v>23</c:v>
                </c:pt>
                <c:pt idx="4">
                  <c:v>13</c:v>
                </c:pt>
              </c:numCache>
            </c:numRef>
          </c:val>
        </c:ser>
        <c:ser>
          <c:idx val="1"/>
          <c:order val="1"/>
          <c:tx>
            <c:strRef>
              <c:f>Sheet!$D$3</c:f>
              <c:strCache>
                <c:ptCount val="1"/>
                <c:pt idx="0">
                  <c:v>半分以上の組織が該当する</c:v>
                </c:pt>
              </c:strCache>
            </c:strRef>
          </c:tx>
          <c:spPr>
            <a:solidFill>
              <a:srgbClr val="66FF33"/>
            </a:solidFill>
            <a:ln>
              <a:solidFill>
                <a:schemeClr val="tx1"/>
              </a:solidFill>
            </a:ln>
          </c:spPr>
          <c:cat>
            <c:strRef>
              <c:f>(Sheet!$B$4,Sheet!$B$6,Sheet!$B$8,Sheet!$B$10,Sheet!$B$12)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(Sheet!$D$4,Sheet!$D$6,Sheet!$D$8,Sheet!$D$10,Sheet!$D$12)</c:f>
              <c:numCache>
                <c:formatCode>#,##0</c:formatCode>
                <c:ptCount val="5"/>
                <c:pt idx="0">
                  <c:v>2</c:v>
                </c:pt>
                <c:pt idx="1">
                  <c:v>43</c:v>
                </c:pt>
                <c:pt idx="2">
                  <c:v>12</c:v>
                </c:pt>
                <c:pt idx="3">
                  <c:v>15</c:v>
                </c:pt>
                <c:pt idx="4">
                  <c:v>6</c:v>
                </c:pt>
              </c:numCache>
            </c:numRef>
          </c:val>
        </c:ser>
        <c:ser>
          <c:idx val="2"/>
          <c:order val="2"/>
          <c:tx>
            <c:strRef>
              <c:f>Sheet!$E$3</c:f>
              <c:strCache>
                <c:ptCount val="1"/>
                <c:pt idx="0">
                  <c:v>一部の組織が該当する</c:v>
                </c:pt>
              </c:strCache>
            </c:strRef>
          </c:tx>
          <c:spPr>
            <a:solidFill>
              <a:srgbClr val="FFFF00"/>
            </a:solidFill>
            <a:ln>
              <a:solidFill>
                <a:schemeClr val="tx1"/>
              </a:solidFill>
            </a:ln>
          </c:spPr>
          <c:cat>
            <c:strRef>
              <c:f>(Sheet!$B$4,Sheet!$B$6,Sheet!$B$8,Sheet!$B$10,Sheet!$B$12)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(Sheet!$E$4,Sheet!$E$6,Sheet!$E$8,Sheet!$E$10,Sheet!$E$12)</c:f>
              <c:numCache>
                <c:formatCode>#,##0</c:formatCode>
                <c:ptCount val="5"/>
                <c:pt idx="0">
                  <c:v>9</c:v>
                </c:pt>
                <c:pt idx="1">
                  <c:v>99</c:v>
                </c:pt>
                <c:pt idx="2">
                  <c:v>53</c:v>
                </c:pt>
                <c:pt idx="3">
                  <c:v>98</c:v>
                </c:pt>
                <c:pt idx="4">
                  <c:v>24</c:v>
                </c:pt>
              </c:numCache>
            </c:numRef>
          </c:val>
        </c:ser>
        <c:ser>
          <c:idx val="3"/>
          <c:order val="3"/>
          <c:tx>
            <c:strRef>
              <c:f>Sheet!$F$3</c:f>
              <c:strCache>
                <c:ptCount val="1"/>
                <c:pt idx="0">
                  <c:v>ごく一部の組織が該当する</c:v>
                </c:pt>
              </c:strCache>
            </c:strRef>
          </c:tx>
          <c:spPr>
            <a:solidFill>
              <a:srgbClr val="FFC000"/>
            </a:solidFill>
            <a:ln>
              <a:solidFill>
                <a:schemeClr val="tx1"/>
              </a:solidFill>
            </a:ln>
          </c:spPr>
          <c:cat>
            <c:strRef>
              <c:f>(Sheet!$B$4,Sheet!$B$6,Sheet!$B$8,Sheet!$B$10,Sheet!$B$12)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(Sheet!$F$4,Sheet!$F$6,Sheet!$F$8,Sheet!$F$10,Sheet!$F$12)</c:f>
              <c:numCache>
                <c:formatCode>#,##0</c:formatCode>
                <c:ptCount val="5"/>
                <c:pt idx="0">
                  <c:v>2</c:v>
                </c:pt>
                <c:pt idx="1">
                  <c:v>56</c:v>
                </c:pt>
                <c:pt idx="2">
                  <c:v>46</c:v>
                </c:pt>
                <c:pt idx="3">
                  <c:v>114</c:v>
                </c:pt>
                <c:pt idx="4">
                  <c:v>43</c:v>
                </c:pt>
              </c:numCache>
            </c:numRef>
          </c:val>
        </c:ser>
        <c:ser>
          <c:idx val="4"/>
          <c:order val="4"/>
          <c:tx>
            <c:strRef>
              <c:f>Sheet!$G$3</c:f>
              <c:strCache>
                <c:ptCount val="1"/>
                <c:pt idx="0">
                  <c:v>いずれの組織も該当しない</c:v>
                </c:pt>
              </c:strCache>
            </c:strRef>
          </c:tx>
          <c:spPr>
            <a:solidFill>
              <a:srgbClr val="FF0000"/>
            </a:solidFill>
            <a:ln>
              <a:solidFill>
                <a:schemeClr val="tx1"/>
              </a:solidFill>
            </a:ln>
          </c:spPr>
          <c:cat>
            <c:strRef>
              <c:f>(Sheet!$B$4,Sheet!$B$6,Sheet!$B$8,Sheet!$B$10,Sheet!$B$12)</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(Sheet!$G$4,Sheet!$G$6,Sheet!$G$8,Sheet!$G$10,Sheet!$G$12)</c:f>
              <c:numCache>
                <c:formatCode>#,##0</c:formatCode>
                <c:ptCount val="5"/>
                <c:pt idx="0">
                  <c:v>1</c:v>
                </c:pt>
                <c:pt idx="1">
                  <c:v>18</c:v>
                </c:pt>
                <c:pt idx="2">
                  <c:v>20</c:v>
                </c:pt>
                <c:pt idx="3">
                  <c:v>85</c:v>
                </c:pt>
                <c:pt idx="4">
                  <c:v>37</c:v>
                </c:pt>
              </c:numCache>
            </c:numRef>
          </c:val>
        </c:ser>
        <c:gapWidth val="60"/>
        <c:overlap val="100"/>
        <c:axId val="27317376"/>
        <c:axId val="27318912"/>
      </c:barChart>
      <c:catAx>
        <c:axId val="27317376"/>
        <c:scaling>
          <c:orientation val="maxMin"/>
        </c:scaling>
        <c:axPos val="l"/>
        <c:numFmt formatCode="#,##0" sourceLinked="1"/>
        <c:tickLblPos val="nextTo"/>
        <c:crossAx val="27318912"/>
        <c:crosses val="autoZero"/>
        <c:auto val="1"/>
        <c:lblAlgn val="ctr"/>
        <c:lblOffset val="100"/>
      </c:catAx>
      <c:valAx>
        <c:axId val="27318912"/>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27317376"/>
        <c:crosses val="autoZero"/>
        <c:crossBetween val="between"/>
      </c:valAx>
    </c:plotArea>
    <c:legend>
      <c:legendPos val="r"/>
      <c:layout>
        <c:manualLayout>
          <c:xMode val="edge"/>
          <c:yMode val="edge"/>
          <c:x val="8.6657554763767755E-2"/>
          <c:y val="0.86170324668494303"/>
          <c:w val="0.82118349514237066"/>
          <c:h val="0.12234058440588692"/>
        </c:manualLayout>
      </c:layout>
    </c:legend>
    <c:plotVisOnly val="1"/>
    <c:dispBlanksAs val="gap"/>
  </c:chart>
  <c:spPr>
    <a:ln>
      <a:noFill/>
    </a:ln>
  </c:spPr>
  <c:txPr>
    <a:bodyPr/>
    <a:lstStyle/>
    <a:p>
      <a:pPr>
        <a:defRPr sz="1400"/>
      </a:pPr>
      <a:endParaRPr lang="ja-JP"/>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34446908633462248"/>
          <c:y val="6.6069584903782785E-2"/>
          <c:w val="0.61903197751168704"/>
          <c:h val="0.77331956728157814"/>
        </c:manualLayout>
      </c:layout>
      <c:barChart>
        <c:barDir val="bar"/>
        <c:grouping val="percentStacked"/>
        <c:ser>
          <c:idx val="0"/>
          <c:order val="0"/>
          <c:tx>
            <c:strRef>
              <c:f>Sheet!$C$69</c:f>
              <c:strCache>
                <c:ptCount val="1"/>
                <c:pt idx="0">
                  <c:v>ほとんどの組織が該当</c:v>
                </c:pt>
              </c:strCache>
            </c:strRef>
          </c:tx>
          <c:spPr>
            <a:solidFill>
              <a:srgbClr val="0000FF"/>
            </a:solidFill>
            <a:ln>
              <a:solidFill>
                <a:prstClr val="black"/>
              </a:solidFill>
            </a:ln>
          </c:spPr>
          <c:cat>
            <c:strRef>
              <c:f>(Sheet!$B$70,Sheet!$B$72,Sheet!$B$74,Sheet!$B$76,Sheet!$B$78)</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(Sheet!$C$70,Sheet!$C$72,Sheet!$C$74,Sheet!$C$76,Sheet!$C$78)</c:f>
              <c:numCache>
                <c:formatCode>#,##0</c:formatCode>
                <c:ptCount val="5"/>
                <c:pt idx="0">
                  <c:v>5</c:v>
                </c:pt>
                <c:pt idx="1">
                  <c:v>45</c:v>
                </c:pt>
                <c:pt idx="2">
                  <c:v>14</c:v>
                </c:pt>
                <c:pt idx="3">
                  <c:v>33</c:v>
                </c:pt>
                <c:pt idx="4">
                  <c:v>13</c:v>
                </c:pt>
              </c:numCache>
            </c:numRef>
          </c:val>
        </c:ser>
        <c:ser>
          <c:idx val="1"/>
          <c:order val="1"/>
          <c:tx>
            <c:strRef>
              <c:f>Sheet!$D$69</c:f>
              <c:strCache>
                <c:ptCount val="1"/>
                <c:pt idx="0">
                  <c:v>半分以上の組織が該当</c:v>
                </c:pt>
              </c:strCache>
            </c:strRef>
          </c:tx>
          <c:spPr>
            <a:solidFill>
              <a:srgbClr val="00FF00"/>
            </a:solidFill>
            <a:ln>
              <a:solidFill>
                <a:prstClr val="black"/>
              </a:solidFill>
            </a:ln>
          </c:spPr>
          <c:cat>
            <c:strRef>
              <c:f>(Sheet!$B$70,Sheet!$B$72,Sheet!$B$74,Sheet!$B$76,Sheet!$B$78)</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(Sheet!$D$70,Sheet!$D$72,Sheet!$D$74,Sheet!$D$76,Sheet!$D$78)</c:f>
              <c:numCache>
                <c:formatCode>#,##0</c:formatCode>
                <c:ptCount val="5"/>
                <c:pt idx="0">
                  <c:v>6</c:v>
                </c:pt>
                <c:pt idx="1">
                  <c:v>47</c:v>
                </c:pt>
                <c:pt idx="2">
                  <c:v>16</c:v>
                </c:pt>
                <c:pt idx="3">
                  <c:v>29</c:v>
                </c:pt>
                <c:pt idx="4">
                  <c:v>6</c:v>
                </c:pt>
              </c:numCache>
            </c:numRef>
          </c:val>
        </c:ser>
        <c:ser>
          <c:idx val="2"/>
          <c:order val="2"/>
          <c:tx>
            <c:strRef>
              <c:f>Sheet!$E$69</c:f>
              <c:strCache>
                <c:ptCount val="1"/>
                <c:pt idx="0">
                  <c:v>一部の組織が該当</c:v>
                </c:pt>
              </c:strCache>
            </c:strRef>
          </c:tx>
          <c:spPr>
            <a:solidFill>
              <a:srgbClr val="FFFF00"/>
            </a:solidFill>
            <a:ln>
              <a:solidFill>
                <a:prstClr val="black"/>
              </a:solidFill>
            </a:ln>
          </c:spPr>
          <c:cat>
            <c:strRef>
              <c:f>(Sheet!$B$70,Sheet!$B$72,Sheet!$B$74,Sheet!$B$76,Sheet!$B$78)</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(Sheet!$E$70,Sheet!$E$72,Sheet!$E$74,Sheet!$E$76,Sheet!$E$78)</c:f>
              <c:numCache>
                <c:formatCode>#,##0</c:formatCode>
                <c:ptCount val="5"/>
                <c:pt idx="0">
                  <c:v>6</c:v>
                </c:pt>
                <c:pt idx="1">
                  <c:v>104</c:v>
                </c:pt>
                <c:pt idx="2">
                  <c:v>48</c:v>
                </c:pt>
                <c:pt idx="3">
                  <c:v>103</c:v>
                </c:pt>
                <c:pt idx="4">
                  <c:v>28</c:v>
                </c:pt>
              </c:numCache>
            </c:numRef>
          </c:val>
        </c:ser>
        <c:ser>
          <c:idx val="3"/>
          <c:order val="3"/>
          <c:tx>
            <c:strRef>
              <c:f>Sheet!$F$69</c:f>
              <c:strCache>
                <c:ptCount val="1"/>
                <c:pt idx="0">
                  <c:v>ごく一部の組織が該当</c:v>
                </c:pt>
              </c:strCache>
            </c:strRef>
          </c:tx>
          <c:spPr>
            <a:solidFill>
              <a:srgbClr val="FFC000"/>
            </a:solidFill>
            <a:ln>
              <a:solidFill>
                <a:prstClr val="black"/>
              </a:solidFill>
            </a:ln>
          </c:spPr>
          <c:cat>
            <c:strRef>
              <c:f>(Sheet!$B$70,Sheet!$B$72,Sheet!$B$74,Sheet!$B$76,Sheet!$B$78)</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(Sheet!$F$70,Sheet!$F$72,Sheet!$F$74,Sheet!$F$76,Sheet!$F$78)</c:f>
              <c:numCache>
                <c:formatCode>#,##0</c:formatCode>
                <c:ptCount val="5"/>
                <c:pt idx="0">
                  <c:v>3</c:v>
                </c:pt>
                <c:pt idx="1">
                  <c:v>44</c:v>
                </c:pt>
                <c:pt idx="2">
                  <c:v>43</c:v>
                </c:pt>
                <c:pt idx="3">
                  <c:v>117</c:v>
                </c:pt>
                <c:pt idx="4">
                  <c:v>42</c:v>
                </c:pt>
              </c:numCache>
            </c:numRef>
          </c:val>
        </c:ser>
        <c:ser>
          <c:idx val="4"/>
          <c:order val="4"/>
          <c:tx>
            <c:strRef>
              <c:f>Sheet!$G$69</c:f>
              <c:strCache>
                <c:ptCount val="1"/>
                <c:pt idx="0">
                  <c:v>いずれの組織も該当しない</c:v>
                </c:pt>
              </c:strCache>
            </c:strRef>
          </c:tx>
          <c:spPr>
            <a:solidFill>
              <a:srgbClr val="FF3333"/>
            </a:solidFill>
            <a:ln>
              <a:solidFill>
                <a:prstClr val="black"/>
              </a:solidFill>
            </a:ln>
          </c:spPr>
          <c:cat>
            <c:strRef>
              <c:f>(Sheet!$B$70,Sheet!$B$72,Sheet!$B$74,Sheet!$B$76,Sheet!$B$78)</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(Sheet!$G$70,Sheet!$G$72,Sheet!$G$74,Sheet!$G$76,Sheet!$G$78)</c:f>
              <c:numCache>
                <c:formatCode>#,##0</c:formatCode>
                <c:ptCount val="5"/>
                <c:pt idx="0">
                  <c:v>2</c:v>
                </c:pt>
                <c:pt idx="1">
                  <c:v>13</c:v>
                </c:pt>
                <c:pt idx="2">
                  <c:v>18</c:v>
                </c:pt>
                <c:pt idx="3">
                  <c:v>47</c:v>
                </c:pt>
                <c:pt idx="4">
                  <c:v>33</c:v>
                </c:pt>
              </c:numCache>
            </c:numRef>
          </c:val>
        </c:ser>
        <c:gapWidth val="60"/>
        <c:overlap val="100"/>
        <c:axId val="27352448"/>
        <c:axId val="27370624"/>
      </c:barChart>
      <c:catAx>
        <c:axId val="27352448"/>
        <c:scaling>
          <c:orientation val="maxMin"/>
        </c:scaling>
        <c:axPos val="l"/>
        <c:numFmt formatCode="#,##0" sourceLinked="1"/>
        <c:tickLblPos val="nextTo"/>
        <c:crossAx val="27370624"/>
        <c:crosses val="autoZero"/>
        <c:auto val="1"/>
        <c:lblAlgn val="ctr"/>
        <c:lblOffset val="100"/>
      </c:catAx>
      <c:valAx>
        <c:axId val="27370624"/>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27352448"/>
        <c:crosses val="autoZero"/>
        <c:crossBetween val="between"/>
      </c:valAx>
    </c:plotArea>
    <c:legend>
      <c:legendPos val="r"/>
      <c:layout>
        <c:manualLayout>
          <c:xMode val="edge"/>
          <c:yMode val="edge"/>
          <c:x val="0.11245930951878406"/>
          <c:y val="0.89292771091794587"/>
          <c:w val="0.84964190240108917"/>
          <c:h val="9.0873174119967953E-2"/>
        </c:manualLayout>
      </c:layout>
    </c:legend>
    <c:plotVisOnly val="1"/>
    <c:dispBlanksAs val="gap"/>
  </c:chart>
  <c:spPr>
    <a:ln>
      <a:noFill/>
    </a:ln>
  </c:spPr>
  <c:txPr>
    <a:bodyPr/>
    <a:lstStyle/>
    <a:p>
      <a:pPr>
        <a:defRPr sz="1400"/>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6576467872071546"/>
          <c:y val="0.10110077630024362"/>
          <c:w val="0.68385012637309328"/>
          <c:h val="0.69077907557628071"/>
        </c:manualLayout>
      </c:layout>
      <c:barChart>
        <c:barDir val="bar"/>
        <c:grouping val="percentStacked"/>
        <c:ser>
          <c:idx val="0"/>
          <c:order val="0"/>
          <c:tx>
            <c:strRef>
              <c:f>Sheet!$C$185</c:f>
              <c:strCache>
                <c:ptCount val="1"/>
                <c:pt idx="0">
                  <c:v>ほとんどの住民組織が該当</c:v>
                </c:pt>
              </c:strCache>
            </c:strRef>
          </c:tx>
          <c:spPr>
            <a:solidFill>
              <a:srgbClr val="0000FF"/>
            </a:solidFill>
            <a:ln>
              <a:solidFill>
                <a:schemeClr val="tx1"/>
              </a:solidFill>
            </a:ln>
          </c:spPr>
          <c:cat>
            <c:strRef>
              <c:f>(Sheet!$B$186,Sheet!$B$188,Sheet!$B$190,Sheet!$B$192)</c:f>
              <c:strCache>
                <c:ptCount val="4"/>
                <c:pt idx="0">
                  <c:v>大いに評価できる</c:v>
                </c:pt>
                <c:pt idx="1">
                  <c:v>かなり評価できる</c:v>
                </c:pt>
                <c:pt idx="2">
                  <c:v>まあ評価できる</c:v>
                </c:pt>
                <c:pt idx="3">
                  <c:v>あまり評価できない</c:v>
                </c:pt>
              </c:strCache>
            </c:strRef>
          </c:cat>
          <c:val>
            <c:numRef>
              <c:f>(Sheet!$C$186,Sheet!$C$188,Sheet!$C$190,Sheet!$C$192)</c:f>
              <c:numCache>
                <c:formatCode>#,##0</c:formatCode>
                <c:ptCount val="4"/>
                <c:pt idx="0">
                  <c:v>31</c:v>
                </c:pt>
                <c:pt idx="1">
                  <c:v>25</c:v>
                </c:pt>
                <c:pt idx="2">
                  <c:v>22</c:v>
                </c:pt>
                <c:pt idx="3">
                  <c:v>1</c:v>
                </c:pt>
              </c:numCache>
            </c:numRef>
          </c:val>
        </c:ser>
        <c:ser>
          <c:idx val="1"/>
          <c:order val="1"/>
          <c:tx>
            <c:strRef>
              <c:f>Sheet!$D$185</c:f>
              <c:strCache>
                <c:ptCount val="1"/>
                <c:pt idx="0">
                  <c:v>半分以上の住民組織が該当</c:v>
                </c:pt>
              </c:strCache>
            </c:strRef>
          </c:tx>
          <c:spPr>
            <a:solidFill>
              <a:srgbClr val="00FF00"/>
            </a:solidFill>
            <a:ln>
              <a:solidFill>
                <a:prstClr val="black"/>
              </a:solidFill>
            </a:ln>
          </c:spPr>
          <c:cat>
            <c:strRef>
              <c:f>(Sheet!$B$186,Sheet!$B$188,Sheet!$B$190,Sheet!$B$192)</c:f>
              <c:strCache>
                <c:ptCount val="4"/>
                <c:pt idx="0">
                  <c:v>大いに評価できる</c:v>
                </c:pt>
                <c:pt idx="1">
                  <c:v>かなり評価できる</c:v>
                </c:pt>
                <c:pt idx="2">
                  <c:v>まあ評価できる</c:v>
                </c:pt>
                <c:pt idx="3">
                  <c:v>あまり評価できない</c:v>
                </c:pt>
              </c:strCache>
            </c:strRef>
          </c:cat>
          <c:val>
            <c:numRef>
              <c:f>(Sheet!$D$186,Sheet!$D$188,Sheet!$D$190,Sheet!$D$192)</c:f>
              <c:numCache>
                <c:formatCode>#,##0</c:formatCode>
                <c:ptCount val="4"/>
                <c:pt idx="0">
                  <c:v>14</c:v>
                </c:pt>
                <c:pt idx="1">
                  <c:v>34</c:v>
                </c:pt>
                <c:pt idx="2">
                  <c:v>29</c:v>
                </c:pt>
                <c:pt idx="3">
                  <c:v>1</c:v>
                </c:pt>
              </c:numCache>
            </c:numRef>
          </c:val>
        </c:ser>
        <c:ser>
          <c:idx val="2"/>
          <c:order val="2"/>
          <c:tx>
            <c:strRef>
              <c:f>Sheet!$E$185</c:f>
              <c:strCache>
                <c:ptCount val="1"/>
                <c:pt idx="0">
                  <c:v>一部の組織が該当</c:v>
                </c:pt>
              </c:strCache>
            </c:strRef>
          </c:tx>
          <c:spPr>
            <a:solidFill>
              <a:srgbClr val="FFFF00"/>
            </a:solidFill>
            <a:ln>
              <a:solidFill>
                <a:prstClr val="black"/>
              </a:solidFill>
            </a:ln>
          </c:spPr>
          <c:cat>
            <c:strRef>
              <c:f>(Sheet!$B$186,Sheet!$B$188,Sheet!$B$190,Sheet!$B$192)</c:f>
              <c:strCache>
                <c:ptCount val="4"/>
                <c:pt idx="0">
                  <c:v>大いに評価できる</c:v>
                </c:pt>
                <c:pt idx="1">
                  <c:v>かなり評価できる</c:v>
                </c:pt>
                <c:pt idx="2">
                  <c:v>まあ評価できる</c:v>
                </c:pt>
                <c:pt idx="3">
                  <c:v>あまり評価できない</c:v>
                </c:pt>
              </c:strCache>
            </c:strRef>
          </c:cat>
          <c:val>
            <c:numRef>
              <c:f>(Sheet!$E$186,Sheet!$E$188,Sheet!$E$190,Sheet!$E$192)</c:f>
              <c:numCache>
                <c:formatCode>#,##0</c:formatCode>
                <c:ptCount val="4"/>
                <c:pt idx="0">
                  <c:v>32</c:v>
                </c:pt>
                <c:pt idx="1">
                  <c:v>69</c:v>
                </c:pt>
                <c:pt idx="2">
                  <c:v>67</c:v>
                </c:pt>
                <c:pt idx="3">
                  <c:v>7</c:v>
                </c:pt>
              </c:numCache>
            </c:numRef>
          </c:val>
        </c:ser>
        <c:ser>
          <c:idx val="3"/>
          <c:order val="3"/>
          <c:tx>
            <c:strRef>
              <c:f>Sheet!$F$185</c:f>
              <c:strCache>
                <c:ptCount val="1"/>
                <c:pt idx="0">
                  <c:v>ごく一部の組織が該当</c:v>
                </c:pt>
              </c:strCache>
            </c:strRef>
          </c:tx>
          <c:spPr>
            <a:solidFill>
              <a:srgbClr val="FFC000"/>
            </a:solidFill>
            <a:ln>
              <a:solidFill>
                <a:prstClr val="black"/>
              </a:solidFill>
            </a:ln>
          </c:spPr>
          <c:cat>
            <c:strRef>
              <c:f>(Sheet!$B$186,Sheet!$B$188,Sheet!$B$190,Sheet!$B$192)</c:f>
              <c:strCache>
                <c:ptCount val="4"/>
                <c:pt idx="0">
                  <c:v>大いに評価できる</c:v>
                </c:pt>
                <c:pt idx="1">
                  <c:v>かなり評価できる</c:v>
                </c:pt>
                <c:pt idx="2">
                  <c:v>まあ評価できる</c:v>
                </c:pt>
                <c:pt idx="3">
                  <c:v>あまり評価できない</c:v>
                </c:pt>
              </c:strCache>
            </c:strRef>
          </c:cat>
          <c:val>
            <c:numRef>
              <c:f>(Sheet!$F$186,Sheet!$F$188,Sheet!$F$190,Sheet!$F$192)</c:f>
              <c:numCache>
                <c:formatCode>#,##0</c:formatCode>
                <c:ptCount val="4"/>
                <c:pt idx="0">
                  <c:v>15</c:v>
                </c:pt>
                <c:pt idx="1">
                  <c:v>32</c:v>
                </c:pt>
                <c:pt idx="2">
                  <c:v>55</c:v>
                </c:pt>
                <c:pt idx="3">
                  <c:v>11</c:v>
                </c:pt>
              </c:numCache>
            </c:numRef>
          </c:val>
        </c:ser>
        <c:ser>
          <c:idx val="4"/>
          <c:order val="4"/>
          <c:tx>
            <c:strRef>
              <c:f>Sheet!$G$185</c:f>
              <c:strCache>
                <c:ptCount val="1"/>
                <c:pt idx="0">
                  <c:v>いずれの組織も該当しない</c:v>
                </c:pt>
              </c:strCache>
            </c:strRef>
          </c:tx>
          <c:spPr>
            <a:solidFill>
              <a:srgbClr val="FF4F4F"/>
            </a:solidFill>
            <a:ln>
              <a:solidFill>
                <a:prstClr val="black"/>
              </a:solidFill>
            </a:ln>
          </c:spPr>
          <c:cat>
            <c:strRef>
              <c:f>(Sheet!$B$186,Sheet!$B$188,Sheet!$B$190,Sheet!$B$192)</c:f>
              <c:strCache>
                <c:ptCount val="4"/>
                <c:pt idx="0">
                  <c:v>大いに評価できる</c:v>
                </c:pt>
                <c:pt idx="1">
                  <c:v>かなり評価できる</c:v>
                </c:pt>
                <c:pt idx="2">
                  <c:v>まあ評価できる</c:v>
                </c:pt>
                <c:pt idx="3">
                  <c:v>あまり評価できない</c:v>
                </c:pt>
              </c:strCache>
            </c:strRef>
          </c:cat>
          <c:val>
            <c:numRef>
              <c:f>(Sheet!$G$186,Sheet!$G$188,Sheet!$G$190,Sheet!$G$192)</c:f>
              <c:numCache>
                <c:formatCode>#,##0</c:formatCode>
                <c:ptCount val="4"/>
                <c:pt idx="0">
                  <c:v>4</c:v>
                </c:pt>
                <c:pt idx="1">
                  <c:v>8</c:v>
                </c:pt>
                <c:pt idx="2">
                  <c:v>19</c:v>
                </c:pt>
                <c:pt idx="3">
                  <c:v>9</c:v>
                </c:pt>
              </c:numCache>
            </c:numRef>
          </c:val>
        </c:ser>
        <c:gapWidth val="60"/>
        <c:overlap val="100"/>
        <c:axId val="157698688"/>
        <c:axId val="163869056"/>
      </c:barChart>
      <c:catAx>
        <c:axId val="157698688"/>
        <c:scaling>
          <c:orientation val="maxMin"/>
        </c:scaling>
        <c:axPos val="l"/>
        <c:numFmt formatCode="#,##0" sourceLinked="1"/>
        <c:tickLblPos val="nextTo"/>
        <c:txPr>
          <a:bodyPr/>
          <a:lstStyle/>
          <a:p>
            <a:pPr>
              <a:defRPr sz="1600"/>
            </a:pPr>
            <a:endParaRPr lang="ja-JP"/>
          </a:p>
        </c:txPr>
        <c:crossAx val="163869056"/>
        <c:crosses val="autoZero"/>
        <c:auto val="1"/>
        <c:lblAlgn val="ctr"/>
        <c:lblOffset val="100"/>
      </c:catAx>
      <c:valAx>
        <c:axId val="163869056"/>
        <c:scaling>
          <c:orientation val="minMax"/>
        </c:scaling>
        <c:axPos val="t"/>
        <c:majorGridlines/>
        <c:numFmt formatCode="0%" sourceLinked="1"/>
        <c:tickLblPos val="nextTo"/>
        <c:txPr>
          <a:bodyPr/>
          <a:lstStyle/>
          <a:p>
            <a:pPr>
              <a:defRPr sz="1400">
                <a:latin typeface="Century" pitchFamily="18" charset="0"/>
              </a:defRPr>
            </a:pPr>
            <a:endParaRPr lang="ja-JP"/>
          </a:p>
        </c:txPr>
        <c:crossAx val="157698688"/>
        <c:crosses val="autoZero"/>
        <c:crossBetween val="between"/>
        <c:majorUnit val="0.1"/>
      </c:valAx>
    </c:plotArea>
    <c:legend>
      <c:legendPos val="b"/>
      <c:layout>
        <c:manualLayout>
          <c:xMode val="edge"/>
          <c:yMode val="edge"/>
          <c:x val="0.12797620783513186"/>
          <c:y val="0.85594402782347212"/>
          <c:w val="0.85515869544084822"/>
          <c:h val="0.12441374355026771"/>
        </c:manualLayout>
      </c:layout>
      <c:txPr>
        <a:bodyPr/>
        <a:lstStyle/>
        <a:p>
          <a:pPr>
            <a:defRPr sz="1400"/>
          </a:pPr>
          <a:endParaRPr lang="ja-JP"/>
        </a:p>
      </c:txPr>
    </c:legend>
    <c:plotVisOnly val="1"/>
    <c:dispBlanksAs val="gap"/>
  </c:chart>
  <c:spPr>
    <a:ln>
      <a:noFill/>
    </a:ln>
  </c:sp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35426190808989128"/>
          <c:y val="6.6069584903782799E-2"/>
          <c:w val="0.60923915575641807"/>
          <c:h val="0.77931481101370081"/>
        </c:manualLayout>
      </c:layout>
      <c:barChart>
        <c:barDir val="bar"/>
        <c:grouping val="percentStacked"/>
        <c:ser>
          <c:idx val="0"/>
          <c:order val="0"/>
          <c:tx>
            <c:strRef>
              <c:f>Sheet!$C$85</c:f>
              <c:strCache>
                <c:ptCount val="1"/>
                <c:pt idx="0">
                  <c:v>ほとんどの組織が該当</c:v>
                </c:pt>
              </c:strCache>
            </c:strRef>
          </c:tx>
          <c:spPr>
            <a:solidFill>
              <a:srgbClr val="0000FF"/>
            </a:solidFill>
            <a:ln>
              <a:solidFill>
                <a:prstClr val="black"/>
              </a:solidFill>
            </a:ln>
          </c:spPr>
          <c:cat>
            <c:strRef>
              <c:f>(Sheet!$B$86,Sheet!$B$88,Sheet!$B$90,Sheet!$B$92,Sheet!$B$94)</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(Sheet!$C$86,Sheet!$C$88,Sheet!$C$90,Sheet!$C$92,Sheet!$C$94)</c:f>
              <c:numCache>
                <c:formatCode>#,##0</c:formatCode>
                <c:ptCount val="5"/>
                <c:pt idx="0">
                  <c:v>7</c:v>
                </c:pt>
                <c:pt idx="1">
                  <c:v>68</c:v>
                </c:pt>
                <c:pt idx="2">
                  <c:v>27</c:v>
                </c:pt>
                <c:pt idx="3">
                  <c:v>55</c:v>
                </c:pt>
                <c:pt idx="4">
                  <c:v>15</c:v>
                </c:pt>
              </c:numCache>
            </c:numRef>
          </c:val>
        </c:ser>
        <c:ser>
          <c:idx val="1"/>
          <c:order val="1"/>
          <c:tx>
            <c:strRef>
              <c:f>Sheet!$D$85</c:f>
              <c:strCache>
                <c:ptCount val="1"/>
                <c:pt idx="0">
                  <c:v>半分以上の組織が該当</c:v>
                </c:pt>
              </c:strCache>
            </c:strRef>
          </c:tx>
          <c:spPr>
            <a:solidFill>
              <a:srgbClr val="00FF00"/>
            </a:solidFill>
            <a:ln>
              <a:solidFill>
                <a:prstClr val="black"/>
              </a:solidFill>
            </a:ln>
          </c:spPr>
          <c:cat>
            <c:strRef>
              <c:f>(Sheet!$B$86,Sheet!$B$88,Sheet!$B$90,Sheet!$B$92,Sheet!$B$94)</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(Sheet!$D$86,Sheet!$D$88,Sheet!$D$90,Sheet!$D$92,Sheet!$D$94)</c:f>
              <c:numCache>
                <c:formatCode>#,##0</c:formatCode>
                <c:ptCount val="5"/>
                <c:pt idx="0">
                  <c:v>6</c:v>
                </c:pt>
                <c:pt idx="1">
                  <c:v>37</c:v>
                </c:pt>
                <c:pt idx="2">
                  <c:v>16</c:v>
                </c:pt>
                <c:pt idx="3">
                  <c:v>22</c:v>
                </c:pt>
                <c:pt idx="4">
                  <c:v>7</c:v>
                </c:pt>
              </c:numCache>
            </c:numRef>
          </c:val>
        </c:ser>
        <c:ser>
          <c:idx val="2"/>
          <c:order val="2"/>
          <c:tx>
            <c:strRef>
              <c:f>Sheet!$E$85</c:f>
              <c:strCache>
                <c:ptCount val="1"/>
                <c:pt idx="0">
                  <c:v>一部の組織が該当</c:v>
                </c:pt>
              </c:strCache>
            </c:strRef>
          </c:tx>
          <c:spPr>
            <a:solidFill>
              <a:srgbClr val="FFFF00"/>
            </a:solidFill>
            <a:ln>
              <a:solidFill>
                <a:prstClr val="black"/>
              </a:solidFill>
            </a:ln>
          </c:spPr>
          <c:cat>
            <c:strRef>
              <c:f>(Sheet!$B$86,Sheet!$B$88,Sheet!$B$90,Sheet!$B$92,Sheet!$B$94)</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(Sheet!$E$86,Sheet!$E$88,Sheet!$E$90,Sheet!$E$92,Sheet!$E$94)</c:f>
              <c:numCache>
                <c:formatCode>#,##0</c:formatCode>
                <c:ptCount val="5"/>
                <c:pt idx="0">
                  <c:v>7</c:v>
                </c:pt>
                <c:pt idx="1">
                  <c:v>85</c:v>
                </c:pt>
                <c:pt idx="2">
                  <c:v>56</c:v>
                </c:pt>
                <c:pt idx="3">
                  <c:v>101</c:v>
                </c:pt>
                <c:pt idx="4">
                  <c:v>30</c:v>
                </c:pt>
              </c:numCache>
            </c:numRef>
          </c:val>
        </c:ser>
        <c:ser>
          <c:idx val="3"/>
          <c:order val="3"/>
          <c:tx>
            <c:strRef>
              <c:f>Sheet!$F$85</c:f>
              <c:strCache>
                <c:ptCount val="1"/>
                <c:pt idx="0">
                  <c:v>ごく一部の組織が該当</c:v>
                </c:pt>
              </c:strCache>
            </c:strRef>
          </c:tx>
          <c:spPr>
            <a:solidFill>
              <a:srgbClr val="FFC000"/>
            </a:solidFill>
            <a:ln>
              <a:solidFill>
                <a:prstClr val="black"/>
              </a:solidFill>
            </a:ln>
          </c:spPr>
          <c:cat>
            <c:strRef>
              <c:f>(Sheet!$B$86,Sheet!$B$88,Sheet!$B$90,Sheet!$B$92,Sheet!$B$94)</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(Sheet!$F$86,Sheet!$F$88,Sheet!$F$90,Sheet!$F$92,Sheet!$F$94)</c:f>
              <c:numCache>
                <c:formatCode>#,##0</c:formatCode>
                <c:ptCount val="5"/>
                <c:pt idx="0">
                  <c:v>1</c:v>
                </c:pt>
                <c:pt idx="1">
                  <c:v>44</c:v>
                </c:pt>
                <c:pt idx="2">
                  <c:v>33</c:v>
                </c:pt>
                <c:pt idx="3">
                  <c:v>85</c:v>
                </c:pt>
                <c:pt idx="4">
                  <c:v>34</c:v>
                </c:pt>
              </c:numCache>
            </c:numRef>
          </c:val>
        </c:ser>
        <c:ser>
          <c:idx val="4"/>
          <c:order val="4"/>
          <c:tx>
            <c:strRef>
              <c:f>Sheet!$G$85</c:f>
              <c:strCache>
                <c:ptCount val="1"/>
                <c:pt idx="0">
                  <c:v>いずれの組織も該当しない</c:v>
                </c:pt>
              </c:strCache>
            </c:strRef>
          </c:tx>
          <c:spPr>
            <a:solidFill>
              <a:srgbClr val="FF3333"/>
            </a:solidFill>
            <a:ln>
              <a:solidFill>
                <a:prstClr val="black"/>
              </a:solidFill>
            </a:ln>
          </c:spPr>
          <c:cat>
            <c:strRef>
              <c:f>(Sheet!$B$86,Sheet!$B$88,Sheet!$B$90,Sheet!$B$92,Sheet!$B$94)</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(Sheet!$G$86,Sheet!$G$88,Sheet!$G$90,Sheet!$G$92,Sheet!$G$94)</c:f>
              <c:numCache>
                <c:formatCode>#,##0</c:formatCode>
                <c:ptCount val="5"/>
                <c:pt idx="0">
                  <c:v>1</c:v>
                </c:pt>
                <c:pt idx="1">
                  <c:v>23</c:v>
                </c:pt>
                <c:pt idx="2">
                  <c:v>15</c:v>
                </c:pt>
                <c:pt idx="3">
                  <c:v>73</c:v>
                </c:pt>
                <c:pt idx="4">
                  <c:v>35</c:v>
                </c:pt>
              </c:numCache>
            </c:numRef>
          </c:val>
        </c:ser>
        <c:gapWidth val="60"/>
        <c:overlap val="100"/>
        <c:axId val="27408256"/>
        <c:axId val="27409792"/>
      </c:barChart>
      <c:catAx>
        <c:axId val="27408256"/>
        <c:scaling>
          <c:orientation val="maxMin"/>
        </c:scaling>
        <c:axPos val="l"/>
        <c:numFmt formatCode="#,##0" sourceLinked="1"/>
        <c:tickLblPos val="nextTo"/>
        <c:crossAx val="27409792"/>
        <c:crosses val="autoZero"/>
        <c:auto val="1"/>
        <c:lblAlgn val="ctr"/>
        <c:lblOffset val="100"/>
      </c:catAx>
      <c:valAx>
        <c:axId val="27409792"/>
        <c:scaling>
          <c:orientation val="minMax"/>
        </c:scaling>
        <c:axPos val="t"/>
        <c:majorGridlines/>
        <c:numFmt formatCode="0%" sourceLinked="1"/>
        <c:tickLblPos val="nextTo"/>
        <c:crossAx val="27408256"/>
        <c:crosses val="autoZero"/>
        <c:crossBetween val="between"/>
      </c:valAx>
    </c:plotArea>
    <c:legend>
      <c:legendPos val="r"/>
      <c:layout>
        <c:manualLayout>
          <c:xMode val="edge"/>
          <c:yMode val="edge"/>
          <c:x val="0.13250524157853058"/>
          <c:y val="0.88976688932840742"/>
          <c:w val="0.86360187615437012"/>
          <c:h val="9.1663453205790058E-2"/>
        </c:manualLayout>
      </c:layout>
    </c:legend>
    <c:plotVisOnly val="1"/>
    <c:dispBlanksAs val="gap"/>
  </c:chart>
  <c:spPr>
    <a:ln>
      <a:noFill/>
    </a:ln>
  </c:spPr>
  <c:txPr>
    <a:bodyPr/>
    <a:lstStyle/>
    <a:p>
      <a:pPr>
        <a:defRPr sz="1400"/>
      </a:pPr>
      <a:endParaRPr lang="ja-JP"/>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33800944260665655"/>
          <c:y val="6.6069584903782785E-2"/>
          <c:w val="0.62549162123965274"/>
          <c:h val="0.74331849376585724"/>
        </c:manualLayout>
      </c:layout>
      <c:barChart>
        <c:barDir val="bar"/>
        <c:grouping val="percentStacked"/>
        <c:ser>
          <c:idx val="0"/>
          <c:order val="0"/>
          <c:tx>
            <c:strRef>
              <c:f>Sheet!$C$101</c:f>
              <c:strCache>
                <c:ptCount val="1"/>
                <c:pt idx="0">
                  <c:v>ほとんどの組織にあてはまる</c:v>
                </c:pt>
              </c:strCache>
            </c:strRef>
          </c:tx>
          <c:spPr>
            <a:solidFill>
              <a:srgbClr val="0000FF"/>
            </a:solidFill>
            <a:ln>
              <a:solidFill>
                <a:prstClr val="black"/>
              </a:solidFill>
            </a:ln>
          </c:spPr>
          <c:cat>
            <c:strRef>
              <c:f>(Sheet!$B$102,Sheet!$B$104,Sheet!$B$106,Sheet!$B$108,Sheet!$B$110)</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(Sheet!$C$102,Sheet!$C$104,Sheet!$C$106,Sheet!$C$108,Sheet!$C$110)</c:f>
              <c:numCache>
                <c:formatCode>#,##0</c:formatCode>
                <c:ptCount val="5"/>
                <c:pt idx="0">
                  <c:v>0</c:v>
                </c:pt>
                <c:pt idx="1">
                  <c:v>35</c:v>
                </c:pt>
                <c:pt idx="2">
                  <c:v>29</c:v>
                </c:pt>
                <c:pt idx="3">
                  <c:v>75</c:v>
                </c:pt>
                <c:pt idx="4">
                  <c:v>40</c:v>
                </c:pt>
              </c:numCache>
            </c:numRef>
          </c:val>
        </c:ser>
        <c:ser>
          <c:idx val="1"/>
          <c:order val="1"/>
          <c:tx>
            <c:strRef>
              <c:f>Sheet!$D$101</c:f>
              <c:strCache>
                <c:ptCount val="1"/>
                <c:pt idx="0">
                  <c:v>半分以上の組織にあてはまる</c:v>
                </c:pt>
              </c:strCache>
            </c:strRef>
          </c:tx>
          <c:spPr>
            <a:solidFill>
              <a:srgbClr val="00FF00"/>
            </a:solidFill>
            <a:ln>
              <a:solidFill>
                <a:prstClr val="black"/>
              </a:solidFill>
            </a:ln>
          </c:spPr>
          <c:cat>
            <c:strRef>
              <c:f>(Sheet!$B$102,Sheet!$B$104,Sheet!$B$106,Sheet!$B$108,Sheet!$B$110)</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(Sheet!$D$102,Sheet!$D$104,Sheet!$D$106,Sheet!$D$108,Sheet!$D$110)</c:f>
              <c:numCache>
                <c:formatCode>#,##0</c:formatCode>
                <c:ptCount val="5"/>
                <c:pt idx="0">
                  <c:v>4</c:v>
                </c:pt>
                <c:pt idx="1">
                  <c:v>44</c:v>
                </c:pt>
                <c:pt idx="2">
                  <c:v>30</c:v>
                </c:pt>
                <c:pt idx="3">
                  <c:v>71</c:v>
                </c:pt>
                <c:pt idx="4">
                  <c:v>13</c:v>
                </c:pt>
              </c:numCache>
            </c:numRef>
          </c:val>
        </c:ser>
        <c:ser>
          <c:idx val="2"/>
          <c:order val="2"/>
          <c:tx>
            <c:strRef>
              <c:f>Sheet!$E$101</c:f>
              <c:strCache>
                <c:ptCount val="1"/>
                <c:pt idx="0">
                  <c:v>一部の組織にあてはまる</c:v>
                </c:pt>
              </c:strCache>
            </c:strRef>
          </c:tx>
          <c:spPr>
            <a:solidFill>
              <a:srgbClr val="FFFF00"/>
            </a:solidFill>
            <a:ln>
              <a:solidFill>
                <a:prstClr val="black"/>
              </a:solidFill>
            </a:ln>
          </c:spPr>
          <c:cat>
            <c:strRef>
              <c:f>(Sheet!$B$102,Sheet!$B$104,Sheet!$B$106,Sheet!$B$108,Sheet!$B$110)</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(Sheet!$E$102,Sheet!$E$104,Sheet!$E$106,Sheet!$E$108,Sheet!$E$110)</c:f>
              <c:numCache>
                <c:formatCode>#,##0</c:formatCode>
                <c:ptCount val="5"/>
                <c:pt idx="0">
                  <c:v>10</c:v>
                </c:pt>
                <c:pt idx="1">
                  <c:v>83</c:v>
                </c:pt>
                <c:pt idx="2">
                  <c:v>49</c:v>
                </c:pt>
                <c:pt idx="3">
                  <c:v>101</c:v>
                </c:pt>
                <c:pt idx="4">
                  <c:v>25</c:v>
                </c:pt>
              </c:numCache>
            </c:numRef>
          </c:val>
        </c:ser>
        <c:ser>
          <c:idx val="3"/>
          <c:order val="3"/>
          <c:tx>
            <c:strRef>
              <c:f>Sheet!$F$101</c:f>
              <c:strCache>
                <c:ptCount val="1"/>
                <c:pt idx="0">
                  <c:v>ごく一部の組織にあてはまる</c:v>
                </c:pt>
              </c:strCache>
            </c:strRef>
          </c:tx>
          <c:spPr>
            <a:solidFill>
              <a:srgbClr val="FFC000"/>
            </a:solidFill>
            <a:ln>
              <a:solidFill>
                <a:prstClr val="black"/>
              </a:solidFill>
            </a:ln>
          </c:spPr>
          <c:cat>
            <c:strRef>
              <c:f>(Sheet!$B$102,Sheet!$B$104,Sheet!$B$106,Sheet!$B$108,Sheet!$B$110)</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(Sheet!$F$102,Sheet!$F$104,Sheet!$F$106,Sheet!$F$108,Sheet!$F$110)</c:f>
              <c:numCache>
                <c:formatCode>#,##0</c:formatCode>
                <c:ptCount val="5"/>
                <c:pt idx="0">
                  <c:v>4</c:v>
                </c:pt>
                <c:pt idx="1">
                  <c:v>37</c:v>
                </c:pt>
                <c:pt idx="2">
                  <c:v>15</c:v>
                </c:pt>
                <c:pt idx="3">
                  <c:v>36</c:v>
                </c:pt>
                <c:pt idx="4">
                  <c:v>21</c:v>
                </c:pt>
              </c:numCache>
            </c:numRef>
          </c:val>
        </c:ser>
        <c:ser>
          <c:idx val="4"/>
          <c:order val="4"/>
          <c:tx>
            <c:strRef>
              <c:f>Sheet!$G$101</c:f>
              <c:strCache>
                <c:ptCount val="1"/>
                <c:pt idx="0">
                  <c:v>いずれの組織もあてはまらない</c:v>
                </c:pt>
              </c:strCache>
            </c:strRef>
          </c:tx>
          <c:spPr>
            <a:solidFill>
              <a:srgbClr val="FF3333"/>
            </a:solidFill>
            <a:ln>
              <a:solidFill>
                <a:prstClr val="black"/>
              </a:solidFill>
            </a:ln>
          </c:spPr>
          <c:cat>
            <c:strRef>
              <c:f>(Sheet!$B$102,Sheet!$B$104,Sheet!$B$106,Sheet!$B$108,Sheet!$B$110)</c:f>
              <c:strCache>
                <c:ptCount val="5"/>
                <c:pt idx="0">
                  <c:v>最優先で取り組むことで合意</c:v>
                </c:pt>
                <c:pt idx="1">
                  <c:v>積極的に取り組むことで合意</c:v>
                </c:pt>
                <c:pt idx="2">
                  <c:v>取り組みたいが，合意には至らず</c:v>
                </c:pt>
                <c:pt idx="3">
                  <c:v>取り組みたいが，協議なし</c:v>
                </c:pt>
                <c:pt idx="4">
                  <c:v>検討する予定はない</c:v>
                </c:pt>
              </c:strCache>
            </c:strRef>
          </c:cat>
          <c:val>
            <c:numRef>
              <c:f>(Sheet!$G$102,Sheet!$G$104,Sheet!$G$106,Sheet!$G$108,Sheet!$G$110)</c:f>
              <c:numCache>
                <c:formatCode>#,##0</c:formatCode>
                <c:ptCount val="5"/>
                <c:pt idx="0">
                  <c:v>5</c:v>
                </c:pt>
                <c:pt idx="1">
                  <c:v>56</c:v>
                </c:pt>
                <c:pt idx="2">
                  <c:v>21</c:v>
                </c:pt>
                <c:pt idx="3">
                  <c:v>50</c:v>
                </c:pt>
                <c:pt idx="4">
                  <c:v>22</c:v>
                </c:pt>
              </c:numCache>
            </c:numRef>
          </c:val>
        </c:ser>
        <c:gapWidth val="60"/>
        <c:overlap val="100"/>
        <c:axId val="27443584"/>
        <c:axId val="27445120"/>
      </c:barChart>
      <c:catAx>
        <c:axId val="27443584"/>
        <c:scaling>
          <c:orientation val="maxMin"/>
        </c:scaling>
        <c:axPos val="l"/>
        <c:numFmt formatCode="#,##0" sourceLinked="1"/>
        <c:tickLblPos val="nextTo"/>
        <c:crossAx val="27445120"/>
        <c:crosses val="autoZero"/>
        <c:auto val="1"/>
        <c:lblAlgn val="ctr"/>
        <c:lblOffset val="100"/>
      </c:catAx>
      <c:valAx>
        <c:axId val="27445120"/>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27443584"/>
        <c:crosses val="autoZero"/>
        <c:crossBetween val="between"/>
      </c:valAx>
    </c:plotArea>
    <c:legend>
      <c:legendPos val="r"/>
      <c:layout>
        <c:manualLayout>
          <c:xMode val="edge"/>
          <c:yMode val="edge"/>
          <c:x val="0.13069966948575867"/>
          <c:y val="0.84551562007274539"/>
          <c:w val="0.86930033051424149"/>
          <c:h val="0.13828526496516869"/>
        </c:manualLayout>
      </c:layout>
    </c:legend>
    <c:plotVisOnly val="1"/>
    <c:dispBlanksAs val="gap"/>
  </c:chart>
  <c:spPr>
    <a:ln>
      <a:noFill/>
    </a:ln>
  </c:spPr>
  <c:txPr>
    <a:bodyPr/>
    <a:lstStyle/>
    <a:p>
      <a:pPr>
        <a:defRPr sz="1400"/>
      </a:pPr>
      <a:endParaRPr lang="ja-JP"/>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32960313988529222"/>
          <c:y val="6.6069584903782785E-2"/>
          <c:w val="0.63389788082045295"/>
          <c:h val="0.84967554411148871"/>
        </c:manualLayout>
      </c:layout>
      <c:barChart>
        <c:barDir val="bar"/>
        <c:grouping val="percentStacked"/>
        <c:ser>
          <c:idx val="0"/>
          <c:order val="0"/>
          <c:tx>
            <c:strRef>
              <c:f>Sheet!$C$117</c:f>
              <c:strCache>
                <c:ptCount val="1"/>
                <c:pt idx="0">
                  <c:v>十分に機能している</c:v>
                </c:pt>
              </c:strCache>
            </c:strRef>
          </c:tx>
          <c:spPr>
            <a:solidFill>
              <a:srgbClr val="0000FF"/>
            </a:solidFill>
            <a:ln>
              <a:solidFill>
                <a:prstClr val="black"/>
              </a:solidFill>
            </a:ln>
          </c:spPr>
          <c:cat>
            <c:strRef>
              <c:f>(Sheet!$B$118,Sheet!$B$120,Sheet!$B$122,Sheet!$B$124,Sheet!$B$126)</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(Sheet!$C$118,Sheet!$C$120,Sheet!$C$122,Sheet!$C$124,Sheet!$C$126)</c:f>
              <c:numCache>
                <c:formatCode>#,##0</c:formatCode>
                <c:ptCount val="5"/>
                <c:pt idx="0">
                  <c:v>2</c:v>
                </c:pt>
                <c:pt idx="1">
                  <c:v>8</c:v>
                </c:pt>
                <c:pt idx="2">
                  <c:v>3</c:v>
                </c:pt>
                <c:pt idx="3">
                  <c:v>7</c:v>
                </c:pt>
                <c:pt idx="4">
                  <c:v>3</c:v>
                </c:pt>
              </c:numCache>
            </c:numRef>
          </c:val>
        </c:ser>
        <c:ser>
          <c:idx val="1"/>
          <c:order val="1"/>
          <c:tx>
            <c:strRef>
              <c:f>Sheet!$D$117</c:f>
              <c:strCache>
                <c:ptCount val="1"/>
                <c:pt idx="0">
                  <c:v>かなり機能している</c:v>
                </c:pt>
              </c:strCache>
            </c:strRef>
          </c:tx>
          <c:spPr>
            <a:solidFill>
              <a:srgbClr val="00FF00"/>
            </a:solidFill>
            <a:ln>
              <a:solidFill>
                <a:prstClr val="black"/>
              </a:solidFill>
            </a:ln>
          </c:spPr>
          <c:cat>
            <c:strRef>
              <c:f>(Sheet!$B$118,Sheet!$B$120,Sheet!$B$122,Sheet!$B$124,Sheet!$B$126)</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(Sheet!$D$118,Sheet!$D$120,Sheet!$D$122,Sheet!$D$124,Sheet!$D$126)</c:f>
              <c:numCache>
                <c:formatCode>#,##0</c:formatCode>
                <c:ptCount val="5"/>
                <c:pt idx="0">
                  <c:v>7</c:v>
                </c:pt>
                <c:pt idx="1">
                  <c:v>55</c:v>
                </c:pt>
                <c:pt idx="2">
                  <c:v>10</c:v>
                </c:pt>
                <c:pt idx="3">
                  <c:v>20</c:v>
                </c:pt>
                <c:pt idx="4">
                  <c:v>3</c:v>
                </c:pt>
              </c:numCache>
            </c:numRef>
          </c:val>
        </c:ser>
        <c:ser>
          <c:idx val="2"/>
          <c:order val="2"/>
          <c:tx>
            <c:strRef>
              <c:f>Sheet!$E$117</c:f>
              <c:strCache>
                <c:ptCount val="1"/>
                <c:pt idx="0">
                  <c:v>まあ機能している</c:v>
                </c:pt>
              </c:strCache>
            </c:strRef>
          </c:tx>
          <c:spPr>
            <a:solidFill>
              <a:srgbClr val="FFFF00"/>
            </a:solidFill>
            <a:ln>
              <a:solidFill>
                <a:prstClr val="black"/>
              </a:solidFill>
            </a:ln>
          </c:spPr>
          <c:cat>
            <c:strRef>
              <c:f>(Sheet!$B$118,Sheet!$B$120,Sheet!$B$122,Sheet!$B$124,Sheet!$B$126)</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(Sheet!$E$118,Sheet!$E$120,Sheet!$E$122,Sheet!$E$124,Sheet!$E$126)</c:f>
              <c:numCache>
                <c:formatCode>#,##0</c:formatCode>
                <c:ptCount val="5"/>
                <c:pt idx="0">
                  <c:v>7</c:v>
                </c:pt>
                <c:pt idx="1">
                  <c:v>112</c:v>
                </c:pt>
                <c:pt idx="2">
                  <c:v>66</c:v>
                </c:pt>
                <c:pt idx="3">
                  <c:v>144</c:v>
                </c:pt>
                <c:pt idx="4">
                  <c:v>52</c:v>
                </c:pt>
              </c:numCache>
            </c:numRef>
          </c:val>
        </c:ser>
        <c:ser>
          <c:idx val="3"/>
          <c:order val="3"/>
          <c:tx>
            <c:strRef>
              <c:f>Sheet!$F$117</c:f>
              <c:strCache>
                <c:ptCount val="1"/>
                <c:pt idx="0">
                  <c:v>あまり機能していない</c:v>
                </c:pt>
              </c:strCache>
            </c:strRef>
          </c:tx>
          <c:spPr>
            <a:solidFill>
              <a:srgbClr val="FFC000"/>
            </a:solidFill>
            <a:ln>
              <a:solidFill>
                <a:prstClr val="black"/>
              </a:solidFill>
            </a:ln>
          </c:spPr>
          <c:cat>
            <c:strRef>
              <c:f>(Sheet!$B$118,Sheet!$B$120,Sheet!$B$122,Sheet!$B$124,Sheet!$B$126)</c:f>
              <c:strCache>
                <c:ptCount val="5"/>
                <c:pt idx="0">
                  <c:v>最優先で取り組むことで合意</c:v>
                </c:pt>
                <c:pt idx="1">
                  <c:v>積極的に取り組むことで合意</c:v>
                </c:pt>
                <c:pt idx="2">
                  <c:v>取り組みたいが，合意に至らず</c:v>
                </c:pt>
                <c:pt idx="3">
                  <c:v>取り組みたいが，協議なし</c:v>
                </c:pt>
                <c:pt idx="4">
                  <c:v>検討する予定はない</c:v>
                </c:pt>
              </c:strCache>
            </c:strRef>
          </c:cat>
          <c:val>
            <c:numRef>
              <c:f>(Sheet!$F$118,Sheet!$F$120,Sheet!$F$122,Sheet!$F$124,Sheet!$F$126)</c:f>
              <c:numCache>
                <c:formatCode>#,##0</c:formatCode>
                <c:ptCount val="5"/>
                <c:pt idx="0">
                  <c:v>6</c:v>
                </c:pt>
                <c:pt idx="1">
                  <c:v>77</c:v>
                </c:pt>
                <c:pt idx="2">
                  <c:v>61</c:v>
                </c:pt>
                <c:pt idx="3">
                  <c:v>167</c:v>
                </c:pt>
                <c:pt idx="4">
                  <c:v>65</c:v>
                </c:pt>
              </c:numCache>
            </c:numRef>
          </c:val>
        </c:ser>
        <c:gapWidth val="60"/>
        <c:overlap val="100"/>
        <c:axId val="27473408"/>
        <c:axId val="27474944"/>
      </c:barChart>
      <c:catAx>
        <c:axId val="27473408"/>
        <c:scaling>
          <c:orientation val="maxMin"/>
        </c:scaling>
        <c:axPos val="l"/>
        <c:numFmt formatCode="#,##0" sourceLinked="1"/>
        <c:tickLblPos val="nextTo"/>
        <c:crossAx val="27474944"/>
        <c:crosses val="autoZero"/>
        <c:auto val="1"/>
        <c:lblAlgn val="ctr"/>
        <c:lblOffset val="100"/>
      </c:catAx>
      <c:valAx>
        <c:axId val="27474944"/>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27473408"/>
        <c:crosses val="autoZero"/>
        <c:crossBetween val="between"/>
      </c:valAx>
    </c:plotArea>
    <c:legend>
      <c:legendPos val="r"/>
      <c:layout>
        <c:manualLayout>
          <c:xMode val="edge"/>
          <c:yMode val="edge"/>
          <c:x val="6.8067476814000938E-2"/>
          <c:y val="0.93441329040749666"/>
          <c:w val="0.85676237120231558"/>
          <c:h val="4.741209084520074E-2"/>
        </c:manualLayout>
      </c:layout>
    </c:legend>
    <c:plotVisOnly val="1"/>
    <c:dispBlanksAs val="gap"/>
  </c:chart>
  <c:spPr>
    <a:ln>
      <a:noFill/>
    </a:ln>
  </c:spPr>
  <c:txPr>
    <a:bodyPr/>
    <a:lstStyle/>
    <a:p>
      <a:pPr>
        <a:defRPr sz="1400"/>
      </a:pPr>
      <a:endParaRPr lang="ja-JP"/>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Sheet!$C$4</c:f>
              <c:strCache>
                <c:ptCount val="1"/>
                <c:pt idx="0">
                  <c:v>ほとんどの組織が該当</c:v>
                </c:pt>
              </c:strCache>
            </c:strRef>
          </c:tx>
          <c:spPr>
            <a:solidFill>
              <a:srgbClr val="0000FF"/>
            </a:solidFill>
            <a:ln>
              <a:solidFill>
                <a:schemeClr val="tx1"/>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Sheet!$C$5:$C$8</c:f>
              <c:numCache>
                <c:formatCode>#,##0</c:formatCode>
                <c:ptCount val="4"/>
                <c:pt idx="0">
                  <c:v>9</c:v>
                </c:pt>
                <c:pt idx="1">
                  <c:v>10</c:v>
                </c:pt>
                <c:pt idx="2">
                  <c:v>73</c:v>
                </c:pt>
                <c:pt idx="3">
                  <c:v>36</c:v>
                </c:pt>
              </c:numCache>
            </c:numRef>
          </c:val>
        </c:ser>
        <c:ser>
          <c:idx val="1"/>
          <c:order val="1"/>
          <c:tx>
            <c:strRef>
              <c:f>Sheet!$D$4</c:f>
              <c:strCache>
                <c:ptCount val="1"/>
                <c:pt idx="0">
                  <c:v>半分以上の組織が該当</c:v>
                </c:pt>
              </c:strCache>
            </c:strRef>
          </c:tx>
          <c:spPr>
            <a:solidFill>
              <a:srgbClr val="66FF33"/>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Sheet!$D$5:$D$8</c:f>
              <c:numCache>
                <c:formatCode>#,##0</c:formatCode>
                <c:ptCount val="4"/>
                <c:pt idx="0">
                  <c:v>6</c:v>
                </c:pt>
                <c:pt idx="1">
                  <c:v>6</c:v>
                </c:pt>
                <c:pt idx="2">
                  <c:v>47</c:v>
                </c:pt>
                <c:pt idx="3">
                  <c:v>14</c:v>
                </c:pt>
              </c:numCache>
            </c:numRef>
          </c:val>
        </c:ser>
        <c:ser>
          <c:idx val="2"/>
          <c:order val="2"/>
          <c:tx>
            <c:strRef>
              <c:f>Sheet!$E$4</c:f>
              <c:strCache>
                <c:ptCount val="1"/>
                <c:pt idx="0">
                  <c:v>一部の組織が該当</c:v>
                </c:pt>
              </c:strCache>
            </c:strRef>
          </c:tx>
          <c:spPr>
            <a:solidFill>
              <a:srgbClr val="FFFF00"/>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Sheet!$E$5:$E$8</c:f>
              <c:numCache>
                <c:formatCode>#,##0</c:formatCode>
                <c:ptCount val="4"/>
                <c:pt idx="0">
                  <c:v>15</c:v>
                </c:pt>
                <c:pt idx="1">
                  <c:v>16</c:v>
                </c:pt>
                <c:pt idx="2">
                  <c:v>159</c:v>
                </c:pt>
                <c:pt idx="3">
                  <c:v>94</c:v>
                </c:pt>
              </c:numCache>
            </c:numRef>
          </c:val>
        </c:ser>
        <c:ser>
          <c:idx val="3"/>
          <c:order val="3"/>
          <c:tx>
            <c:strRef>
              <c:f>Sheet!$F$4</c:f>
              <c:strCache>
                <c:ptCount val="1"/>
                <c:pt idx="0">
                  <c:v>ごく一部の組織が該当</c:v>
                </c:pt>
              </c:strCache>
            </c:strRef>
          </c:tx>
          <c:spPr>
            <a:solidFill>
              <a:srgbClr val="FFC000"/>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Sheet!$F$5:$F$8</c:f>
              <c:numCache>
                <c:formatCode>#,##0</c:formatCode>
                <c:ptCount val="4"/>
                <c:pt idx="0">
                  <c:v>5</c:v>
                </c:pt>
                <c:pt idx="1">
                  <c:v>7</c:v>
                </c:pt>
                <c:pt idx="2">
                  <c:v>115</c:v>
                </c:pt>
                <c:pt idx="3">
                  <c:v>114</c:v>
                </c:pt>
              </c:numCache>
            </c:numRef>
          </c:val>
        </c:ser>
        <c:ser>
          <c:idx val="4"/>
          <c:order val="4"/>
          <c:tx>
            <c:strRef>
              <c:f>Sheet!$G$4</c:f>
              <c:strCache>
                <c:ptCount val="1"/>
                <c:pt idx="0">
                  <c:v>いずれの組織も該当せず</c:v>
                </c:pt>
              </c:strCache>
            </c:strRef>
          </c:tx>
          <c:spPr>
            <a:solidFill>
              <a:srgbClr val="FF0000"/>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Sheet!$G$5:$G$8</c:f>
              <c:numCache>
                <c:formatCode>#,##0</c:formatCode>
                <c:ptCount val="4"/>
                <c:pt idx="0">
                  <c:v>1</c:v>
                </c:pt>
                <c:pt idx="1">
                  <c:v>1</c:v>
                </c:pt>
                <c:pt idx="2">
                  <c:v>45</c:v>
                </c:pt>
                <c:pt idx="3">
                  <c:v>98</c:v>
                </c:pt>
              </c:numCache>
            </c:numRef>
          </c:val>
        </c:ser>
        <c:gapWidth val="60"/>
        <c:overlap val="100"/>
        <c:axId val="27516928"/>
        <c:axId val="27518464"/>
      </c:barChart>
      <c:catAx>
        <c:axId val="27516928"/>
        <c:scaling>
          <c:orientation val="maxMin"/>
        </c:scaling>
        <c:axPos val="l"/>
        <c:tickLblPos val="nextTo"/>
        <c:crossAx val="27518464"/>
        <c:crosses val="autoZero"/>
        <c:auto val="1"/>
        <c:lblAlgn val="ctr"/>
        <c:lblOffset val="100"/>
      </c:catAx>
      <c:valAx>
        <c:axId val="27518464"/>
        <c:scaling>
          <c:orientation val="minMax"/>
        </c:scaling>
        <c:axPos val="t"/>
        <c:majorGridlines/>
        <c:numFmt formatCode="0%" sourceLinked="1"/>
        <c:tickLblPos val="nextTo"/>
        <c:txPr>
          <a:bodyPr/>
          <a:lstStyle/>
          <a:p>
            <a:pPr>
              <a:defRPr>
                <a:latin typeface="Century" pitchFamily="18" charset="0"/>
              </a:defRPr>
            </a:pPr>
            <a:endParaRPr lang="ja-JP"/>
          </a:p>
        </c:txPr>
        <c:crossAx val="27516928"/>
        <c:crosses val="autoZero"/>
        <c:crossBetween val="between"/>
      </c:valAx>
    </c:plotArea>
    <c:legend>
      <c:legendPos val="b"/>
      <c:layout>
        <c:manualLayout>
          <c:xMode val="edge"/>
          <c:yMode val="edge"/>
          <c:x val="0.20216596189365216"/>
          <c:y val="0.85594402782347134"/>
          <c:w val="0.77776672013220549"/>
          <c:h val="0.12441374355026767"/>
        </c:manualLayout>
      </c:layout>
    </c:legend>
    <c:plotVisOnly val="1"/>
    <c:dispBlanksAs val="gap"/>
  </c:chart>
  <c:spPr>
    <a:ln>
      <a:noFill/>
    </a:ln>
  </c:spPr>
  <c:txPr>
    <a:bodyPr/>
    <a:lstStyle/>
    <a:p>
      <a:pPr>
        <a:defRPr sz="1400"/>
      </a:pPr>
      <a:endParaRPr lang="ja-JP"/>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Sheet!$C$4</c:f>
              <c:strCache>
                <c:ptCount val="1"/>
                <c:pt idx="0">
                  <c:v>ほとんどの組織が該当</c:v>
                </c:pt>
              </c:strCache>
            </c:strRef>
          </c:tx>
          <c:spPr>
            <a:solidFill>
              <a:srgbClr val="0000FF"/>
            </a:solidFill>
            <a:ln>
              <a:solidFill>
                <a:schemeClr val="tx1"/>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Sheet!$C$5:$C$8</c:f>
              <c:numCache>
                <c:formatCode>#,##0</c:formatCode>
                <c:ptCount val="4"/>
                <c:pt idx="0">
                  <c:v>9</c:v>
                </c:pt>
                <c:pt idx="1">
                  <c:v>10</c:v>
                </c:pt>
                <c:pt idx="2">
                  <c:v>73</c:v>
                </c:pt>
                <c:pt idx="3">
                  <c:v>36</c:v>
                </c:pt>
              </c:numCache>
            </c:numRef>
          </c:val>
        </c:ser>
        <c:ser>
          <c:idx val="1"/>
          <c:order val="1"/>
          <c:tx>
            <c:strRef>
              <c:f>Sheet!$D$4</c:f>
              <c:strCache>
                <c:ptCount val="1"/>
                <c:pt idx="0">
                  <c:v>半分以上の組織が該当</c:v>
                </c:pt>
              </c:strCache>
            </c:strRef>
          </c:tx>
          <c:spPr>
            <a:solidFill>
              <a:srgbClr val="66FF33"/>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Sheet!$D$5:$D$8</c:f>
              <c:numCache>
                <c:formatCode>#,##0</c:formatCode>
                <c:ptCount val="4"/>
                <c:pt idx="0">
                  <c:v>6</c:v>
                </c:pt>
                <c:pt idx="1">
                  <c:v>6</c:v>
                </c:pt>
                <c:pt idx="2">
                  <c:v>47</c:v>
                </c:pt>
                <c:pt idx="3">
                  <c:v>14</c:v>
                </c:pt>
              </c:numCache>
            </c:numRef>
          </c:val>
        </c:ser>
        <c:ser>
          <c:idx val="2"/>
          <c:order val="2"/>
          <c:tx>
            <c:strRef>
              <c:f>Sheet!$E$4</c:f>
              <c:strCache>
                <c:ptCount val="1"/>
                <c:pt idx="0">
                  <c:v>一部の組織が該当</c:v>
                </c:pt>
              </c:strCache>
            </c:strRef>
          </c:tx>
          <c:spPr>
            <a:solidFill>
              <a:srgbClr val="FFFF00"/>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Sheet!$E$5:$E$8</c:f>
              <c:numCache>
                <c:formatCode>#,##0</c:formatCode>
                <c:ptCount val="4"/>
                <c:pt idx="0">
                  <c:v>15</c:v>
                </c:pt>
                <c:pt idx="1">
                  <c:v>16</c:v>
                </c:pt>
                <c:pt idx="2">
                  <c:v>159</c:v>
                </c:pt>
                <c:pt idx="3">
                  <c:v>94</c:v>
                </c:pt>
              </c:numCache>
            </c:numRef>
          </c:val>
        </c:ser>
        <c:ser>
          <c:idx val="3"/>
          <c:order val="3"/>
          <c:tx>
            <c:strRef>
              <c:f>Sheet!$F$4</c:f>
              <c:strCache>
                <c:ptCount val="1"/>
                <c:pt idx="0">
                  <c:v>ごく一部の組織が該当</c:v>
                </c:pt>
              </c:strCache>
            </c:strRef>
          </c:tx>
          <c:spPr>
            <a:solidFill>
              <a:srgbClr val="FFC000"/>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Sheet!$F$5:$F$8</c:f>
              <c:numCache>
                <c:formatCode>#,##0</c:formatCode>
                <c:ptCount val="4"/>
                <c:pt idx="0">
                  <c:v>5</c:v>
                </c:pt>
                <c:pt idx="1">
                  <c:v>7</c:v>
                </c:pt>
                <c:pt idx="2">
                  <c:v>115</c:v>
                </c:pt>
                <c:pt idx="3">
                  <c:v>114</c:v>
                </c:pt>
              </c:numCache>
            </c:numRef>
          </c:val>
        </c:ser>
        <c:ser>
          <c:idx val="4"/>
          <c:order val="4"/>
          <c:tx>
            <c:strRef>
              <c:f>Sheet!$G$4</c:f>
              <c:strCache>
                <c:ptCount val="1"/>
                <c:pt idx="0">
                  <c:v>いずれの組織も該当せず</c:v>
                </c:pt>
              </c:strCache>
            </c:strRef>
          </c:tx>
          <c:spPr>
            <a:solidFill>
              <a:srgbClr val="FF0000"/>
            </a:solidFill>
            <a:ln>
              <a:solidFill>
                <a:prstClr val="black"/>
              </a:solidFill>
            </a:ln>
          </c:spPr>
          <c:cat>
            <c:strRef>
              <c:f>Sheet!$B$5:$B$8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Sheet!$G$5:$G$8</c:f>
              <c:numCache>
                <c:formatCode>#,##0</c:formatCode>
                <c:ptCount val="4"/>
                <c:pt idx="0">
                  <c:v>1</c:v>
                </c:pt>
                <c:pt idx="1">
                  <c:v>1</c:v>
                </c:pt>
                <c:pt idx="2">
                  <c:v>45</c:v>
                </c:pt>
                <c:pt idx="3">
                  <c:v>98</c:v>
                </c:pt>
              </c:numCache>
            </c:numRef>
          </c:val>
        </c:ser>
        <c:gapWidth val="60"/>
        <c:overlap val="100"/>
        <c:axId val="27560192"/>
        <c:axId val="27590656"/>
      </c:barChart>
      <c:catAx>
        <c:axId val="27560192"/>
        <c:scaling>
          <c:orientation val="maxMin"/>
        </c:scaling>
        <c:axPos val="l"/>
        <c:tickLblPos val="nextTo"/>
        <c:crossAx val="27590656"/>
        <c:crosses val="autoZero"/>
        <c:auto val="1"/>
        <c:lblAlgn val="ctr"/>
        <c:lblOffset val="100"/>
      </c:catAx>
      <c:valAx>
        <c:axId val="27590656"/>
        <c:scaling>
          <c:orientation val="minMax"/>
        </c:scaling>
        <c:axPos val="t"/>
        <c:majorGridlines/>
        <c:numFmt formatCode="0%" sourceLinked="1"/>
        <c:tickLblPos val="nextTo"/>
        <c:txPr>
          <a:bodyPr/>
          <a:lstStyle/>
          <a:p>
            <a:pPr>
              <a:defRPr>
                <a:latin typeface="Century" pitchFamily="18" charset="0"/>
              </a:defRPr>
            </a:pPr>
            <a:endParaRPr lang="ja-JP"/>
          </a:p>
        </c:txPr>
        <c:crossAx val="27560192"/>
        <c:crosses val="autoZero"/>
        <c:crossBetween val="between"/>
      </c:valAx>
    </c:plotArea>
    <c:legend>
      <c:legendPos val="b"/>
      <c:layout>
        <c:manualLayout>
          <c:xMode val="edge"/>
          <c:yMode val="edge"/>
          <c:x val="0.20370917177019546"/>
          <c:y val="0.85875006048436564"/>
          <c:w val="0.77313709050257651"/>
          <c:h val="0.12441374355026767"/>
        </c:manualLayout>
      </c:layout>
    </c:legend>
    <c:plotVisOnly val="1"/>
    <c:dispBlanksAs val="gap"/>
  </c:chart>
  <c:spPr>
    <a:ln>
      <a:noFill/>
    </a:ln>
  </c:spPr>
  <c:txPr>
    <a:bodyPr/>
    <a:lstStyle/>
    <a:p>
      <a:pPr>
        <a:defRPr sz="1400"/>
      </a:pPr>
      <a:endParaRPr lang="ja-JP"/>
    </a:p>
  </c:tx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Sheet!$C$44</c:f>
              <c:strCache>
                <c:ptCount val="1"/>
                <c:pt idx="0">
                  <c:v>ほとんどの組織が該当</c:v>
                </c:pt>
              </c:strCache>
            </c:strRef>
          </c:tx>
          <c:spPr>
            <a:solidFill>
              <a:srgbClr val="0000FF"/>
            </a:solidFill>
            <a:ln>
              <a:solidFill>
                <a:schemeClr val="tx1"/>
              </a:solidFill>
            </a:ln>
          </c:spPr>
          <c:cat>
            <c:strRef>
              <c:f>Sheet!$B$45:$B$48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Sheet!$C$45:$C$48</c:f>
              <c:numCache>
                <c:formatCode>#,##0</c:formatCode>
                <c:ptCount val="4"/>
                <c:pt idx="0">
                  <c:v>10</c:v>
                </c:pt>
                <c:pt idx="1">
                  <c:v>6</c:v>
                </c:pt>
                <c:pt idx="2">
                  <c:v>65</c:v>
                </c:pt>
                <c:pt idx="3">
                  <c:v>27</c:v>
                </c:pt>
              </c:numCache>
            </c:numRef>
          </c:val>
        </c:ser>
        <c:ser>
          <c:idx val="1"/>
          <c:order val="1"/>
          <c:tx>
            <c:strRef>
              <c:f>Sheet!$D$44</c:f>
              <c:strCache>
                <c:ptCount val="1"/>
                <c:pt idx="0">
                  <c:v>半分以上の組織が該当</c:v>
                </c:pt>
              </c:strCache>
            </c:strRef>
          </c:tx>
          <c:spPr>
            <a:solidFill>
              <a:srgbClr val="66FF33"/>
            </a:solidFill>
            <a:ln>
              <a:solidFill>
                <a:prstClr val="black"/>
              </a:solidFill>
            </a:ln>
          </c:spPr>
          <c:cat>
            <c:strRef>
              <c:f>Sheet!$B$45:$B$48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Sheet!$D$45:$D$48</c:f>
              <c:numCache>
                <c:formatCode>#,##0</c:formatCode>
                <c:ptCount val="4"/>
                <c:pt idx="0">
                  <c:v>7</c:v>
                </c:pt>
                <c:pt idx="1">
                  <c:v>7</c:v>
                </c:pt>
                <c:pt idx="2">
                  <c:v>47</c:v>
                </c:pt>
                <c:pt idx="3">
                  <c:v>21</c:v>
                </c:pt>
              </c:numCache>
            </c:numRef>
          </c:val>
        </c:ser>
        <c:ser>
          <c:idx val="2"/>
          <c:order val="2"/>
          <c:tx>
            <c:strRef>
              <c:f>Sheet!$E$44</c:f>
              <c:strCache>
                <c:ptCount val="1"/>
                <c:pt idx="0">
                  <c:v>一部の組織が該当</c:v>
                </c:pt>
              </c:strCache>
            </c:strRef>
          </c:tx>
          <c:spPr>
            <a:solidFill>
              <a:srgbClr val="FFFF00"/>
            </a:solidFill>
            <a:ln>
              <a:solidFill>
                <a:prstClr val="black"/>
              </a:solidFill>
            </a:ln>
          </c:spPr>
          <c:cat>
            <c:strRef>
              <c:f>Sheet!$B$45:$B$48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Sheet!$E$45:$E$48</c:f>
              <c:numCache>
                <c:formatCode>#,##0</c:formatCode>
                <c:ptCount val="4"/>
                <c:pt idx="0">
                  <c:v>12</c:v>
                </c:pt>
                <c:pt idx="1">
                  <c:v>18</c:v>
                </c:pt>
                <c:pt idx="2">
                  <c:v>165</c:v>
                </c:pt>
                <c:pt idx="3">
                  <c:v>113</c:v>
                </c:pt>
              </c:numCache>
            </c:numRef>
          </c:val>
        </c:ser>
        <c:ser>
          <c:idx val="3"/>
          <c:order val="3"/>
          <c:tx>
            <c:strRef>
              <c:f>Sheet!$F$44</c:f>
              <c:strCache>
                <c:ptCount val="1"/>
                <c:pt idx="0">
                  <c:v>ごく一部の組織が該当</c:v>
                </c:pt>
              </c:strCache>
            </c:strRef>
          </c:tx>
          <c:spPr>
            <a:solidFill>
              <a:srgbClr val="FFC000"/>
            </a:solidFill>
            <a:ln>
              <a:solidFill>
                <a:prstClr val="black"/>
              </a:solidFill>
            </a:ln>
          </c:spPr>
          <c:cat>
            <c:strRef>
              <c:f>Sheet!$B$45:$B$48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Sheet!$F$45:$F$48</c:f>
              <c:numCache>
                <c:formatCode>#,##0</c:formatCode>
                <c:ptCount val="4"/>
                <c:pt idx="0">
                  <c:v>6</c:v>
                </c:pt>
                <c:pt idx="1">
                  <c:v>4</c:v>
                </c:pt>
                <c:pt idx="2">
                  <c:v>115</c:v>
                </c:pt>
                <c:pt idx="3">
                  <c:v>112</c:v>
                </c:pt>
              </c:numCache>
            </c:numRef>
          </c:val>
        </c:ser>
        <c:ser>
          <c:idx val="4"/>
          <c:order val="4"/>
          <c:tx>
            <c:strRef>
              <c:f>Sheet!$G$44</c:f>
              <c:strCache>
                <c:ptCount val="1"/>
                <c:pt idx="0">
                  <c:v>いずれの組織も該当せず</c:v>
                </c:pt>
              </c:strCache>
            </c:strRef>
          </c:tx>
          <c:spPr>
            <a:solidFill>
              <a:srgbClr val="FF0000"/>
            </a:solidFill>
            <a:ln>
              <a:solidFill>
                <a:prstClr val="black"/>
              </a:solidFill>
            </a:ln>
          </c:spPr>
          <c:cat>
            <c:strRef>
              <c:f>Sheet!$B$45:$B$48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Sheet!$G$45:$G$48</c:f>
              <c:numCache>
                <c:formatCode>#,##0</c:formatCode>
                <c:ptCount val="4"/>
                <c:pt idx="0">
                  <c:v>0</c:v>
                </c:pt>
                <c:pt idx="1">
                  <c:v>2</c:v>
                </c:pt>
                <c:pt idx="2">
                  <c:v>38</c:v>
                </c:pt>
                <c:pt idx="3">
                  <c:v>73</c:v>
                </c:pt>
              </c:numCache>
            </c:numRef>
          </c:val>
        </c:ser>
        <c:gapWidth val="60"/>
        <c:overlap val="100"/>
        <c:axId val="27616000"/>
        <c:axId val="27617536"/>
      </c:barChart>
      <c:catAx>
        <c:axId val="27616000"/>
        <c:scaling>
          <c:orientation val="maxMin"/>
        </c:scaling>
        <c:axPos val="l"/>
        <c:tickLblPos val="nextTo"/>
        <c:txPr>
          <a:bodyPr/>
          <a:lstStyle/>
          <a:p>
            <a:pPr>
              <a:defRPr sz="1400"/>
            </a:pPr>
            <a:endParaRPr lang="ja-JP"/>
          </a:p>
        </c:txPr>
        <c:crossAx val="27617536"/>
        <c:crosses val="autoZero"/>
        <c:auto val="1"/>
        <c:lblAlgn val="ctr"/>
        <c:lblOffset val="100"/>
      </c:catAx>
      <c:valAx>
        <c:axId val="27617536"/>
        <c:scaling>
          <c:orientation val="minMax"/>
        </c:scaling>
        <c:axPos val="t"/>
        <c:majorGridlines/>
        <c:numFmt formatCode="0%" sourceLinked="1"/>
        <c:tickLblPos val="nextTo"/>
        <c:txPr>
          <a:bodyPr/>
          <a:lstStyle/>
          <a:p>
            <a:pPr>
              <a:defRPr sz="1400">
                <a:latin typeface="Century" pitchFamily="18" charset="0"/>
              </a:defRPr>
            </a:pPr>
            <a:endParaRPr lang="ja-JP"/>
          </a:p>
        </c:txPr>
        <c:crossAx val="27616000"/>
        <c:crosses val="autoZero"/>
        <c:crossBetween val="between"/>
      </c:valAx>
    </c:plotArea>
    <c:legend>
      <c:legendPos val="b"/>
      <c:layout/>
      <c:txPr>
        <a:bodyPr/>
        <a:lstStyle/>
        <a:p>
          <a:pPr>
            <a:defRPr sz="1400"/>
          </a:pPr>
          <a:endParaRPr lang="ja-JP"/>
        </a:p>
      </c:txPr>
    </c:legend>
    <c:plotVisOnly val="1"/>
    <c:dispBlanksAs val="gap"/>
  </c:chart>
  <c:spPr>
    <a:ln>
      <a:noFill/>
    </a:ln>
  </c:sp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Sheet!$C$64</c:f>
              <c:strCache>
                <c:ptCount val="1"/>
                <c:pt idx="0">
                  <c:v>ほとんどの組織が該当</c:v>
                </c:pt>
              </c:strCache>
            </c:strRef>
          </c:tx>
          <c:spPr>
            <a:solidFill>
              <a:srgbClr val="0000FF"/>
            </a:solidFill>
            <a:ln>
              <a:solidFill>
                <a:schemeClr val="tx1"/>
              </a:solidFill>
            </a:ln>
          </c:spPr>
          <c:cat>
            <c:strRef>
              <c:f>Sheet!$B$65:$B$68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Sheet!$C$65:$C$68</c:f>
              <c:numCache>
                <c:formatCode>#,##0</c:formatCode>
                <c:ptCount val="4"/>
                <c:pt idx="0">
                  <c:v>14</c:v>
                </c:pt>
                <c:pt idx="1">
                  <c:v>13</c:v>
                </c:pt>
                <c:pt idx="2">
                  <c:v>91</c:v>
                </c:pt>
                <c:pt idx="3">
                  <c:v>51</c:v>
                </c:pt>
              </c:numCache>
            </c:numRef>
          </c:val>
        </c:ser>
        <c:ser>
          <c:idx val="1"/>
          <c:order val="1"/>
          <c:tx>
            <c:strRef>
              <c:f>Sheet!$D$64</c:f>
              <c:strCache>
                <c:ptCount val="1"/>
                <c:pt idx="0">
                  <c:v>半分以上の組織が該当</c:v>
                </c:pt>
              </c:strCache>
            </c:strRef>
          </c:tx>
          <c:spPr>
            <a:solidFill>
              <a:srgbClr val="66FF33"/>
            </a:solidFill>
            <a:ln>
              <a:solidFill>
                <a:prstClr val="black"/>
              </a:solidFill>
            </a:ln>
          </c:spPr>
          <c:cat>
            <c:strRef>
              <c:f>Sheet!$B$65:$B$68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Sheet!$D$65:$D$68</c:f>
              <c:numCache>
                <c:formatCode>#,##0</c:formatCode>
                <c:ptCount val="4"/>
                <c:pt idx="0">
                  <c:v>5</c:v>
                </c:pt>
                <c:pt idx="1">
                  <c:v>8</c:v>
                </c:pt>
                <c:pt idx="2">
                  <c:v>58</c:v>
                </c:pt>
                <c:pt idx="3">
                  <c:v>13</c:v>
                </c:pt>
              </c:numCache>
            </c:numRef>
          </c:val>
        </c:ser>
        <c:ser>
          <c:idx val="2"/>
          <c:order val="2"/>
          <c:tx>
            <c:strRef>
              <c:f>Sheet!$E$64</c:f>
              <c:strCache>
                <c:ptCount val="1"/>
                <c:pt idx="0">
                  <c:v>一部の組織が該当</c:v>
                </c:pt>
              </c:strCache>
            </c:strRef>
          </c:tx>
          <c:spPr>
            <a:solidFill>
              <a:srgbClr val="FFFF00"/>
            </a:solidFill>
            <a:ln>
              <a:solidFill>
                <a:prstClr val="black"/>
              </a:solidFill>
            </a:ln>
          </c:spPr>
          <c:cat>
            <c:strRef>
              <c:f>Sheet!$B$65:$B$68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Sheet!$E$65:$E$68</c:f>
              <c:numCache>
                <c:formatCode>#,##0</c:formatCode>
                <c:ptCount val="4"/>
                <c:pt idx="0">
                  <c:v>9</c:v>
                </c:pt>
                <c:pt idx="1">
                  <c:v>15</c:v>
                </c:pt>
                <c:pt idx="2">
                  <c:v>149</c:v>
                </c:pt>
                <c:pt idx="3">
                  <c:v>101</c:v>
                </c:pt>
              </c:numCache>
            </c:numRef>
          </c:val>
        </c:ser>
        <c:ser>
          <c:idx val="3"/>
          <c:order val="3"/>
          <c:tx>
            <c:strRef>
              <c:f>Sheet!$F$64</c:f>
              <c:strCache>
                <c:ptCount val="1"/>
                <c:pt idx="0">
                  <c:v>ごく一部の組織が該当</c:v>
                </c:pt>
              </c:strCache>
            </c:strRef>
          </c:tx>
          <c:spPr>
            <a:solidFill>
              <a:srgbClr val="FFC000"/>
            </a:solidFill>
            <a:ln>
              <a:solidFill>
                <a:prstClr val="black"/>
              </a:solidFill>
            </a:ln>
          </c:spPr>
          <c:cat>
            <c:strRef>
              <c:f>Sheet!$B$65:$B$68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Sheet!$F$65:$F$68</c:f>
              <c:numCache>
                <c:formatCode>#,##0</c:formatCode>
                <c:ptCount val="4"/>
                <c:pt idx="0">
                  <c:v>6</c:v>
                </c:pt>
                <c:pt idx="1">
                  <c:v>3</c:v>
                </c:pt>
                <c:pt idx="2">
                  <c:v>95</c:v>
                </c:pt>
                <c:pt idx="3">
                  <c:v>90</c:v>
                </c:pt>
              </c:numCache>
            </c:numRef>
          </c:val>
        </c:ser>
        <c:ser>
          <c:idx val="4"/>
          <c:order val="4"/>
          <c:tx>
            <c:strRef>
              <c:f>Sheet!$G$64</c:f>
              <c:strCache>
                <c:ptCount val="1"/>
                <c:pt idx="0">
                  <c:v>いずれの組織も該当せず</c:v>
                </c:pt>
              </c:strCache>
            </c:strRef>
          </c:tx>
          <c:spPr>
            <a:solidFill>
              <a:srgbClr val="FF0000"/>
            </a:solidFill>
            <a:ln>
              <a:solidFill>
                <a:prstClr val="black"/>
              </a:solidFill>
            </a:ln>
          </c:spPr>
          <c:cat>
            <c:strRef>
              <c:f>Sheet!$B$65:$B$68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Sheet!$G$65:$G$68</c:f>
              <c:numCache>
                <c:formatCode>#,##0</c:formatCode>
                <c:ptCount val="4"/>
                <c:pt idx="0">
                  <c:v>3</c:v>
                </c:pt>
                <c:pt idx="1">
                  <c:v>1</c:v>
                </c:pt>
                <c:pt idx="2">
                  <c:v>40</c:v>
                </c:pt>
                <c:pt idx="3">
                  <c:v>100</c:v>
                </c:pt>
              </c:numCache>
            </c:numRef>
          </c:val>
        </c:ser>
        <c:gapWidth val="60"/>
        <c:overlap val="100"/>
        <c:axId val="27679744"/>
        <c:axId val="27689728"/>
      </c:barChart>
      <c:catAx>
        <c:axId val="27679744"/>
        <c:scaling>
          <c:orientation val="maxMin"/>
        </c:scaling>
        <c:axPos val="l"/>
        <c:tickLblPos val="nextTo"/>
        <c:crossAx val="27689728"/>
        <c:crosses val="autoZero"/>
        <c:auto val="1"/>
        <c:lblAlgn val="ctr"/>
        <c:lblOffset val="100"/>
      </c:catAx>
      <c:valAx>
        <c:axId val="27689728"/>
        <c:scaling>
          <c:orientation val="minMax"/>
        </c:scaling>
        <c:axPos val="t"/>
        <c:majorGridlines/>
        <c:numFmt formatCode="0%" sourceLinked="1"/>
        <c:tickLblPos val="nextTo"/>
        <c:txPr>
          <a:bodyPr/>
          <a:lstStyle/>
          <a:p>
            <a:pPr>
              <a:defRPr>
                <a:latin typeface="Century" pitchFamily="18" charset="0"/>
              </a:defRPr>
            </a:pPr>
            <a:endParaRPr lang="ja-JP"/>
          </a:p>
        </c:txPr>
        <c:crossAx val="27679744"/>
        <c:crosses val="autoZero"/>
        <c:crossBetween val="between"/>
      </c:valAx>
    </c:plotArea>
    <c:legend>
      <c:legendPos val="b"/>
      <c:layout>
        <c:manualLayout>
          <c:xMode val="edge"/>
          <c:yMode val="edge"/>
          <c:x val="0.18827707300476329"/>
          <c:y val="0.85594402782347134"/>
          <c:w val="0.77930993000874915"/>
          <c:h val="0.12441374355026767"/>
        </c:manualLayout>
      </c:layout>
    </c:legend>
    <c:plotVisOnly val="1"/>
    <c:dispBlanksAs val="gap"/>
  </c:chart>
  <c:spPr>
    <a:ln>
      <a:noFill/>
    </a:ln>
  </c:spPr>
  <c:txPr>
    <a:bodyPr/>
    <a:lstStyle/>
    <a:p>
      <a:pPr>
        <a:defRPr sz="1400"/>
      </a:pPr>
      <a:endParaRPr lang="ja-JP"/>
    </a:p>
  </c:tx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Sheet!$C$74</c:f>
              <c:strCache>
                <c:ptCount val="1"/>
                <c:pt idx="0">
                  <c:v>ほとんどの組織にあてはまる</c:v>
                </c:pt>
              </c:strCache>
            </c:strRef>
          </c:tx>
          <c:spPr>
            <a:solidFill>
              <a:srgbClr val="0000FF"/>
            </a:solidFill>
            <a:ln>
              <a:solidFill>
                <a:schemeClr val="tx1"/>
              </a:solidFill>
            </a:ln>
          </c:spPr>
          <c:cat>
            <c:strRef>
              <c:f>Sheet!$B$75:$B$78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Sheet!$C$75:$C$78</c:f>
              <c:numCache>
                <c:formatCode>#,##0</c:formatCode>
                <c:ptCount val="4"/>
                <c:pt idx="0">
                  <c:v>5</c:v>
                </c:pt>
                <c:pt idx="1">
                  <c:v>5</c:v>
                </c:pt>
                <c:pt idx="2">
                  <c:v>65</c:v>
                </c:pt>
                <c:pt idx="3">
                  <c:v>101</c:v>
                </c:pt>
              </c:numCache>
            </c:numRef>
          </c:val>
        </c:ser>
        <c:ser>
          <c:idx val="1"/>
          <c:order val="1"/>
          <c:tx>
            <c:strRef>
              <c:f>Sheet!$D$74</c:f>
              <c:strCache>
                <c:ptCount val="1"/>
                <c:pt idx="0">
                  <c:v>半分以上の組織にあてはまる</c:v>
                </c:pt>
              </c:strCache>
            </c:strRef>
          </c:tx>
          <c:spPr>
            <a:solidFill>
              <a:srgbClr val="66FF33"/>
            </a:solidFill>
            <a:ln>
              <a:solidFill>
                <a:prstClr val="black"/>
              </a:solidFill>
            </a:ln>
          </c:spPr>
          <c:cat>
            <c:strRef>
              <c:f>Sheet!$B$75:$B$78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Sheet!$D$75:$D$78</c:f>
              <c:numCache>
                <c:formatCode>#,##0</c:formatCode>
                <c:ptCount val="4"/>
                <c:pt idx="0">
                  <c:v>4</c:v>
                </c:pt>
                <c:pt idx="1">
                  <c:v>6</c:v>
                </c:pt>
                <c:pt idx="2">
                  <c:v>88</c:v>
                </c:pt>
                <c:pt idx="3">
                  <c:v>61</c:v>
                </c:pt>
              </c:numCache>
            </c:numRef>
          </c:val>
        </c:ser>
        <c:ser>
          <c:idx val="2"/>
          <c:order val="2"/>
          <c:tx>
            <c:strRef>
              <c:f>Sheet!$E$74</c:f>
              <c:strCache>
                <c:ptCount val="1"/>
                <c:pt idx="0">
                  <c:v>一部の組織にあてはまる</c:v>
                </c:pt>
              </c:strCache>
            </c:strRef>
          </c:tx>
          <c:spPr>
            <a:solidFill>
              <a:srgbClr val="FFFF00"/>
            </a:solidFill>
            <a:ln>
              <a:solidFill>
                <a:prstClr val="black"/>
              </a:solidFill>
            </a:ln>
          </c:spPr>
          <c:cat>
            <c:strRef>
              <c:f>Sheet!$B$75:$B$78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Sheet!$E$75:$E$78</c:f>
              <c:numCache>
                <c:formatCode>#,##0</c:formatCode>
                <c:ptCount val="4"/>
                <c:pt idx="0">
                  <c:v>10</c:v>
                </c:pt>
                <c:pt idx="1">
                  <c:v>15</c:v>
                </c:pt>
                <c:pt idx="2">
                  <c:v>125</c:v>
                </c:pt>
                <c:pt idx="3">
                  <c:v>110</c:v>
                </c:pt>
              </c:numCache>
            </c:numRef>
          </c:val>
        </c:ser>
        <c:ser>
          <c:idx val="3"/>
          <c:order val="3"/>
          <c:tx>
            <c:strRef>
              <c:f>Sheet!$F$74</c:f>
              <c:strCache>
                <c:ptCount val="1"/>
                <c:pt idx="0">
                  <c:v>ごく一部の組織にあてはまる</c:v>
                </c:pt>
              </c:strCache>
            </c:strRef>
          </c:tx>
          <c:spPr>
            <a:solidFill>
              <a:srgbClr val="FFC000"/>
            </a:solidFill>
            <a:ln>
              <a:solidFill>
                <a:prstClr val="black"/>
              </a:solidFill>
            </a:ln>
          </c:spPr>
          <c:cat>
            <c:strRef>
              <c:f>Sheet!$B$75:$B$78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Sheet!$F$75:$F$78</c:f>
              <c:numCache>
                <c:formatCode>#,##0</c:formatCode>
                <c:ptCount val="4"/>
                <c:pt idx="0">
                  <c:v>9</c:v>
                </c:pt>
                <c:pt idx="1">
                  <c:v>4</c:v>
                </c:pt>
                <c:pt idx="2">
                  <c:v>70</c:v>
                </c:pt>
                <c:pt idx="3">
                  <c:v>30</c:v>
                </c:pt>
              </c:numCache>
            </c:numRef>
          </c:val>
        </c:ser>
        <c:ser>
          <c:idx val="4"/>
          <c:order val="4"/>
          <c:tx>
            <c:strRef>
              <c:f>Sheet!$G$74</c:f>
              <c:strCache>
                <c:ptCount val="1"/>
                <c:pt idx="0">
                  <c:v>いずれの組織もあてはまらない</c:v>
                </c:pt>
              </c:strCache>
            </c:strRef>
          </c:tx>
          <c:spPr>
            <a:solidFill>
              <a:srgbClr val="FF0000"/>
            </a:solidFill>
            <a:ln>
              <a:solidFill>
                <a:prstClr val="black"/>
              </a:solidFill>
            </a:ln>
          </c:spPr>
          <c:cat>
            <c:strRef>
              <c:f>Sheet!$B$75:$B$78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Sheet!$G$75:$G$78</c:f>
              <c:numCache>
                <c:formatCode>#,##0</c:formatCode>
                <c:ptCount val="4"/>
                <c:pt idx="0">
                  <c:v>8</c:v>
                </c:pt>
                <c:pt idx="1">
                  <c:v>6</c:v>
                </c:pt>
                <c:pt idx="2">
                  <c:v>87</c:v>
                </c:pt>
                <c:pt idx="3">
                  <c:v>49</c:v>
                </c:pt>
              </c:numCache>
            </c:numRef>
          </c:val>
        </c:ser>
        <c:gapWidth val="60"/>
        <c:overlap val="100"/>
        <c:axId val="27735552"/>
        <c:axId val="27737088"/>
      </c:barChart>
      <c:catAx>
        <c:axId val="27735552"/>
        <c:scaling>
          <c:orientation val="maxMin"/>
        </c:scaling>
        <c:axPos val="l"/>
        <c:tickLblPos val="nextTo"/>
        <c:crossAx val="27737088"/>
        <c:crosses val="autoZero"/>
        <c:auto val="1"/>
        <c:lblAlgn val="ctr"/>
        <c:lblOffset val="100"/>
      </c:catAx>
      <c:valAx>
        <c:axId val="27737088"/>
        <c:scaling>
          <c:orientation val="minMax"/>
        </c:scaling>
        <c:axPos val="t"/>
        <c:majorGridlines/>
        <c:numFmt formatCode="0%" sourceLinked="1"/>
        <c:tickLblPos val="nextTo"/>
        <c:txPr>
          <a:bodyPr/>
          <a:lstStyle/>
          <a:p>
            <a:pPr>
              <a:defRPr>
                <a:latin typeface="Century" pitchFamily="18" charset="0"/>
              </a:defRPr>
            </a:pPr>
            <a:endParaRPr lang="ja-JP"/>
          </a:p>
        </c:txPr>
        <c:crossAx val="27735552"/>
        <c:crosses val="autoZero"/>
        <c:crossBetween val="between"/>
      </c:valAx>
    </c:plotArea>
    <c:legend>
      <c:legendPos val="b"/>
      <c:layout/>
    </c:legend>
    <c:plotVisOnly val="1"/>
    <c:dispBlanksAs val="gap"/>
  </c:chart>
  <c:spPr>
    <a:ln>
      <a:noFill/>
    </a:ln>
  </c:spPr>
  <c:txPr>
    <a:bodyPr/>
    <a:lstStyle/>
    <a:p>
      <a:pPr>
        <a:defRPr sz="1400"/>
      </a:pPr>
      <a:endParaRPr lang="ja-JP"/>
    </a:p>
  </c:tx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percentStacked"/>
        <c:ser>
          <c:idx val="0"/>
          <c:order val="0"/>
          <c:tx>
            <c:strRef>
              <c:f>Sheet!$C$84</c:f>
              <c:strCache>
                <c:ptCount val="1"/>
                <c:pt idx="0">
                  <c:v>十分に機能している</c:v>
                </c:pt>
              </c:strCache>
            </c:strRef>
          </c:tx>
          <c:spPr>
            <a:solidFill>
              <a:srgbClr val="0000FF"/>
            </a:solidFill>
            <a:ln>
              <a:solidFill>
                <a:schemeClr val="tx1"/>
              </a:solidFill>
            </a:ln>
          </c:spPr>
          <c:cat>
            <c:strRef>
              <c:f>Sheet!$B$85:$B$88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Sheet!$C$85:$C$88</c:f>
              <c:numCache>
                <c:formatCode>#,##0</c:formatCode>
                <c:ptCount val="4"/>
                <c:pt idx="0">
                  <c:v>4</c:v>
                </c:pt>
                <c:pt idx="1">
                  <c:v>0</c:v>
                </c:pt>
                <c:pt idx="2">
                  <c:v>12</c:v>
                </c:pt>
                <c:pt idx="3">
                  <c:v>7</c:v>
                </c:pt>
              </c:numCache>
            </c:numRef>
          </c:val>
        </c:ser>
        <c:ser>
          <c:idx val="1"/>
          <c:order val="1"/>
          <c:tx>
            <c:strRef>
              <c:f>Sheet!$D$84</c:f>
              <c:strCache>
                <c:ptCount val="1"/>
                <c:pt idx="0">
                  <c:v>かなり機能している</c:v>
                </c:pt>
              </c:strCache>
            </c:strRef>
          </c:tx>
          <c:spPr>
            <a:solidFill>
              <a:srgbClr val="66FF33"/>
            </a:solidFill>
            <a:ln>
              <a:solidFill>
                <a:prstClr val="black"/>
              </a:solidFill>
            </a:ln>
          </c:spPr>
          <c:cat>
            <c:strRef>
              <c:f>Sheet!$B$85:$B$88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Sheet!$D$85:$D$88</c:f>
              <c:numCache>
                <c:formatCode>#,##0</c:formatCode>
                <c:ptCount val="4"/>
                <c:pt idx="0">
                  <c:v>9</c:v>
                </c:pt>
                <c:pt idx="1">
                  <c:v>6</c:v>
                </c:pt>
                <c:pt idx="2">
                  <c:v>56</c:v>
                </c:pt>
                <c:pt idx="3">
                  <c:v>23</c:v>
                </c:pt>
              </c:numCache>
            </c:numRef>
          </c:val>
        </c:ser>
        <c:ser>
          <c:idx val="2"/>
          <c:order val="2"/>
          <c:tx>
            <c:strRef>
              <c:f>Sheet!$E$84</c:f>
              <c:strCache>
                <c:ptCount val="1"/>
                <c:pt idx="0">
                  <c:v>まあ機能している</c:v>
                </c:pt>
              </c:strCache>
            </c:strRef>
          </c:tx>
          <c:spPr>
            <a:solidFill>
              <a:srgbClr val="FFFF00"/>
            </a:solidFill>
            <a:ln>
              <a:solidFill>
                <a:prstClr val="black"/>
              </a:solidFill>
            </a:ln>
          </c:spPr>
          <c:cat>
            <c:strRef>
              <c:f>Sheet!$B$85:$B$88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Sheet!$E$85:$E$88</c:f>
              <c:numCache>
                <c:formatCode>#,##0</c:formatCode>
                <c:ptCount val="4"/>
                <c:pt idx="0">
                  <c:v>18</c:v>
                </c:pt>
                <c:pt idx="1">
                  <c:v>26</c:v>
                </c:pt>
                <c:pt idx="2">
                  <c:v>209</c:v>
                </c:pt>
                <c:pt idx="3">
                  <c:v>126</c:v>
                </c:pt>
              </c:numCache>
            </c:numRef>
          </c:val>
        </c:ser>
        <c:ser>
          <c:idx val="3"/>
          <c:order val="3"/>
          <c:tx>
            <c:strRef>
              <c:f>Sheet!$F$84</c:f>
              <c:strCache>
                <c:ptCount val="1"/>
                <c:pt idx="0">
                  <c:v>あまり機能していない</c:v>
                </c:pt>
              </c:strCache>
            </c:strRef>
          </c:tx>
          <c:spPr>
            <a:solidFill>
              <a:srgbClr val="FFC000"/>
            </a:solidFill>
            <a:ln>
              <a:solidFill>
                <a:prstClr val="black"/>
              </a:solidFill>
            </a:ln>
          </c:spPr>
          <c:cat>
            <c:strRef>
              <c:f>Sheet!$B$85:$B$88</c:f>
              <c:strCache>
                <c:ptCount val="4"/>
                <c:pt idx="0">
                  <c:v>庁内横断的な協議組織を定期開催</c:v>
                </c:pt>
                <c:pt idx="1">
                  <c:v>庁内横断的な協議組織を不定期開催</c:v>
                </c:pt>
                <c:pt idx="2">
                  <c:v>必要に応じて，関係部署と協議</c:v>
                </c:pt>
                <c:pt idx="3">
                  <c:v>他の部署との協議機会なし</c:v>
                </c:pt>
              </c:strCache>
            </c:strRef>
          </c:cat>
          <c:val>
            <c:numRef>
              <c:f>Sheet!$F$85:$F$88</c:f>
              <c:numCache>
                <c:formatCode>#,##0</c:formatCode>
                <c:ptCount val="4"/>
                <c:pt idx="0">
                  <c:v>7</c:v>
                </c:pt>
                <c:pt idx="1">
                  <c:v>7</c:v>
                </c:pt>
                <c:pt idx="2">
                  <c:v>158</c:v>
                </c:pt>
                <c:pt idx="3">
                  <c:v>201</c:v>
                </c:pt>
              </c:numCache>
            </c:numRef>
          </c:val>
        </c:ser>
        <c:gapWidth val="60"/>
        <c:overlap val="100"/>
        <c:axId val="27757184"/>
        <c:axId val="27775360"/>
      </c:barChart>
      <c:catAx>
        <c:axId val="27757184"/>
        <c:scaling>
          <c:orientation val="maxMin"/>
        </c:scaling>
        <c:axPos val="l"/>
        <c:tickLblPos val="nextTo"/>
        <c:crossAx val="27775360"/>
        <c:crosses val="autoZero"/>
        <c:auto val="1"/>
        <c:lblAlgn val="ctr"/>
        <c:lblOffset val="100"/>
      </c:catAx>
      <c:valAx>
        <c:axId val="27775360"/>
        <c:scaling>
          <c:orientation val="minMax"/>
        </c:scaling>
        <c:axPos val="t"/>
        <c:majorGridlines/>
        <c:numFmt formatCode="0%" sourceLinked="1"/>
        <c:tickLblPos val="nextTo"/>
        <c:txPr>
          <a:bodyPr/>
          <a:lstStyle/>
          <a:p>
            <a:pPr>
              <a:defRPr>
                <a:latin typeface="Century" pitchFamily="18" charset="0"/>
              </a:defRPr>
            </a:pPr>
            <a:endParaRPr lang="ja-JP"/>
          </a:p>
        </c:txPr>
        <c:crossAx val="27757184"/>
        <c:crosses val="autoZero"/>
        <c:crossBetween val="between"/>
      </c:valAx>
    </c:plotArea>
    <c:legend>
      <c:legendPos val="b"/>
      <c:layout/>
    </c:legend>
    <c:plotVisOnly val="1"/>
    <c:dispBlanksAs val="gap"/>
  </c:chart>
  <c:spPr>
    <a:ln>
      <a:noFill/>
    </a:ln>
  </c:spPr>
  <c:txPr>
    <a:bodyPr/>
    <a:lstStyle/>
    <a:p>
      <a:pPr>
        <a:defRPr sz="1400"/>
      </a:pPr>
      <a:endParaRPr lang="ja-JP"/>
    </a:p>
  </c:txPr>
  <c:externalData r:id="rId1"/>
</c:chartSpace>
</file>

<file path=ppt/charts/chart29.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Sheet!$C$853</c:f>
              <c:strCache>
                <c:ptCount val="1"/>
                <c:pt idx="0">
                  <c:v>ほとんどの住民組織が該当</c:v>
                </c:pt>
              </c:strCache>
            </c:strRef>
          </c:tx>
          <c:spPr>
            <a:solidFill>
              <a:srgbClr val="0000FF"/>
            </a:solidFill>
            <a:ln>
              <a:solidFill>
                <a:prstClr val="black"/>
              </a:solidFill>
            </a:ln>
          </c:spPr>
          <c:cat>
            <c:strRef>
              <c:f>(Sheet!$B$854,Sheet!$B$856)</c:f>
              <c:strCache>
                <c:ptCount val="2"/>
                <c:pt idx="0">
                  <c:v>手引き等あり</c:v>
                </c:pt>
                <c:pt idx="1">
                  <c:v>手引き等なし</c:v>
                </c:pt>
              </c:strCache>
            </c:strRef>
          </c:cat>
          <c:val>
            <c:numRef>
              <c:f>(Sheet!$C$854,Sheet!$C$856)</c:f>
              <c:numCache>
                <c:formatCode>#,##0</c:formatCode>
                <c:ptCount val="2"/>
                <c:pt idx="0">
                  <c:v>17</c:v>
                </c:pt>
                <c:pt idx="1">
                  <c:v>108</c:v>
                </c:pt>
              </c:numCache>
            </c:numRef>
          </c:val>
        </c:ser>
        <c:ser>
          <c:idx val="1"/>
          <c:order val="1"/>
          <c:tx>
            <c:strRef>
              <c:f>Sheet!$D$853</c:f>
              <c:strCache>
                <c:ptCount val="1"/>
                <c:pt idx="0">
                  <c:v>半分以上の住民組織が該当</c:v>
                </c:pt>
              </c:strCache>
            </c:strRef>
          </c:tx>
          <c:spPr>
            <a:solidFill>
              <a:srgbClr val="00FF00"/>
            </a:solidFill>
            <a:ln>
              <a:solidFill>
                <a:prstClr val="black"/>
              </a:solidFill>
            </a:ln>
          </c:spPr>
          <c:cat>
            <c:strRef>
              <c:f>(Sheet!$B$854,Sheet!$B$856)</c:f>
              <c:strCache>
                <c:ptCount val="2"/>
                <c:pt idx="0">
                  <c:v>手引き等あり</c:v>
                </c:pt>
                <c:pt idx="1">
                  <c:v>手引き等なし</c:v>
                </c:pt>
              </c:strCache>
            </c:strRef>
          </c:cat>
          <c:val>
            <c:numRef>
              <c:f>(Sheet!$D$854,Sheet!$D$856)</c:f>
              <c:numCache>
                <c:formatCode>#,##0</c:formatCode>
                <c:ptCount val="2"/>
                <c:pt idx="0">
                  <c:v>11</c:v>
                </c:pt>
                <c:pt idx="1">
                  <c:v>60</c:v>
                </c:pt>
              </c:numCache>
            </c:numRef>
          </c:val>
        </c:ser>
        <c:ser>
          <c:idx val="2"/>
          <c:order val="2"/>
          <c:tx>
            <c:strRef>
              <c:f>Sheet!$E$853</c:f>
              <c:strCache>
                <c:ptCount val="1"/>
                <c:pt idx="0">
                  <c:v>一部の組織が該当</c:v>
                </c:pt>
              </c:strCache>
            </c:strRef>
          </c:tx>
          <c:spPr>
            <a:solidFill>
              <a:srgbClr val="FFFF00"/>
            </a:solidFill>
            <a:ln>
              <a:solidFill>
                <a:prstClr val="black"/>
              </a:solidFill>
            </a:ln>
          </c:spPr>
          <c:cat>
            <c:strRef>
              <c:f>(Sheet!$B$854,Sheet!$B$856)</c:f>
              <c:strCache>
                <c:ptCount val="2"/>
                <c:pt idx="0">
                  <c:v>手引き等あり</c:v>
                </c:pt>
                <c:pt idx="1">
                  <c:v>手引き等なし</c:v>
                </c:pt>
              </c:strCache>
            </c:strRef>
          </c:cat>
          <c:val>
            <c:numRef>
              <c:f>(Sheet!$E$854,Sheet!$E$856)</c:f>
              <c:numCache>
                <c:formatCode>#,##0</c:formatCode>
                <c:ptCount val="2"/>
                <c:pt idx="0">
                  <c:v>13</c:v>
                </c:pt>
                <c:pt idx="1">
                  <c:v>262</c:v>
                </c:pt>
              </c:numCache>
            </c:numRef>
          </c:val>
        </c:ser>
        <c:ser>
          <c:idx val="3"/>
          <c:order val="3"/>
          <c:tx>
            <c:strRef>
              <c:f>Sheet!$F$853</c:f>
              <c:strCache>
                <c:ptCount val="1"/>
                <c:pt idx="0">
                  <c:v>ごく一部の組織が該当</c:v>
                </c:pt>
              </c:strCache>
            </c:strRef>
          </c:tx>
          <c:spPr>
            <a:solidFill>
              <a:srgbClr val="FFC000"/>
            </a:solidFill>
            <a:ln>
              <a:solidFill>
                <a:prstClr val="black"/>
              </a:solidFill>
            </a:ln>
          </c:spPr>
          <c:cat>
            <c:strRef>
              <c:f>(Sheet!$B$854,Sheet!$B$856)</c:f>
              <c:strCache>
                <c:ptCount val="2"/>
                <c:pt idx="0">
                  <c:v>手引き等あり</c:v>
                </c:pt>
                <c:pt idx="1">
                  <c:v>手引き等なし</c:v>
                </c:pt>
              </c:strCache>
            </c:strRef>
          </c:cat>
          <c:val>
            <c:numRef>
              <c:f>(Sheet!$F$854,Sheet!$F$856)</c:f>
              <c:numCache>
                <c:formatCode>#,##0</c:formatCode>
                <c:ptCount val="2"/>
                <c:pt idx="0">
                  <c:v>12</c:v>
                </c:pt>
                <c:pt idx="1">
                  <c:v>224</c:v>
                </c:pt>
              </c:numCache>
            </c:numRef>
          </c:val>
        </c:ser>
        <c:ser>
          <c:idx val="4"/>
          <c:order val="4"/>
          <c:tx>
            <c:strRef>
              <c:f>Sheet!$G$853</c:f>
              <c:strCache>
                <c:ptCount val="1"/>
                <c:pt idx="0">
                  <c:v>いずれの組織も該当しない</c:v>
                </c:pt>
              </c:strCache>
            </c:strRef>
          </c:tx>
          <c:spPr>
            <a:solidFill>
              <a:srgbClr val="FF3333"/>
            </a:solidFill>
            <a:ln>
              <a:solidFill>
                <a:prstClr val="black"/>
              </a:solidFill>
            </a:ln>
          </c:spPr>
          <c:cat>
            <c:strRef>
              <c:f>(Sheet!$B$854,Sheet!$B$856)</c:f>
              <c:strCache>
                <c:ptCount val="2"/>
                <c:pt idx="0">
                  <c:v>手引き等あり</c:v>
                </c:pt>
                <c:pt idx="1">
                  <c:v>手引き等なし</c:v>
                </c:pt>
              </c:strCache>
            </c:strRef>
          </c:cat>
          <c:val>
            <c:numRef>
              <c:f>(Sheet!$G$854,Sheet!$G$856)</c:f>
              <c:numCache>
                <c:formatCode>#,##0</c:formatCode>
                <c:ptCount val="2"/>
                <c:pt idx="0">
                  <c:v>2</c:v>
                </c:pt>
                <c:pt idx="1">
                  <c:v>143</c:v>
                </c:pt>
              </c:numCache>
            </c:numRef>
          </c:val>
        </c:ser>
        <c:gapWidth val="60"/>
        <c:overlap val="100"/>
        <c:axId val="38495360"/>
        <c:axId val="38496896"/>
      </c:barChart>
      <c:catAx>
        <c:axId val="38495360"/>
        <c:scaling>
          <c:orientation val="maxMin"/>
        </c:scaling>
        <c:axPos val="l"/>
        <c:tickLblPos val="nextTo"/>
        <c:txPr>
          <a:bodyPr/>
          <a:lstStyle/>
          <a:p>
            <a:pPr>
              <a:defRPr sz="1600"/>
            </a:pPr>
            <a:endParaRPr lang="ja-JP"/>
          </a:p>
        </c:txPr>
        <c:crossAx val="38496896"/>
        <c:crosses val="autoZero"/>
        <c:auto val="1"/>
        <c:lblAlgn val="ctr"/>
        <c:lblOffset val="100"/>
      </c:catAx>
      <c:valAx>
        <c:axId val="38496896"/>
        <c:scaling>
          <c:orientation val="minMax"/>
        </c:scaling>
        <c:axPos val="t"/>
        <c:majorGridlines/>
        <c:numFmt formatCode="0%" sourceLinked="1"/>
        <c:tickLblPos val="nextTo"/>
        <c:txPr>
          <a:bodyPr/>
          <a:lstStyle/>
          <a:p>
            <a:pPr>
              <a:defRPr sz="1400">
                <a:latin typeface="Century" pitchFamily="18" charset="0"/>
              </a:defRPr>
            </a:pPr>
            <a:endParaRPr lang="ja-JP"/>
          </a:p>
        </c:txPr>
        <c:crossAx val="38495360"/>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5650541946145622"/>
          <c:y val="0.10110077630024362"/>
          <c:w val="0.69310938563235147"/>
          <c:h val="0.69077907557628127"/>
        </c:manualLayout>
      </c:layout>
      <c:barChart>
        <c:barDir val="bar"/>
        <c:grouping val="percentStacked"/>
        <c:ser>
          <c:idx val="0"/>
          <c:order val="0"/>
          <c:tx>
            <c:strRef>
              <c:f>Sheet!$C$227</c:f>
              <c:strCache>
                <c:ptCount val="1"/>
                <c:pt idx="0">
                  <c:v>ほとんどの住民組織が該当</c:v>
                </c:pt>
              </c:strCache>
            </c:strRef>
          </c:tx>
          <c:spPr>
            <a:solidFill>
              <a:srgbClr val="0000FF"/>
            </a:solidFill>
            <a:ln>
              <a:solidFill>
                <a:schemeClr val="tx1"/>
              </a:solidFill>
            </a:ln>
          </c:spPr>
          <c:cat>
            <c:strRef>
              <c:f>(Sheet!$B$228,Sheet!$B$230,Sheet!$B$232,Sheet!$B$234)</c:f>
              <c:strCache>
                <c:ptCount val="4"/>
                <c:pt idx="0">
                  <c:v>大いに評価できる</c:v>
                </c:pt>
                <c:pt idx="1">
                  <c:v>かなり評価できる</c:v>
                </c:pt>
                <c:pt idx="2">
                  <c:v>まあ評価できる</c:v>
                </c:pt>
                <c:pt idx="3">
                  <c:v>あまり評価できない</c:v>
                </c:pt>
              </c:strCache>
            </c:strRef>
          </c:cat>
          <c:val>
            <c:numRef>
              <c:f>(Sheet!$C$228,Sheet!$C$230,Sheet!$C$232,Sheet!$C$234)</c:f>
              <c:numCache>
                <c:formatCode>#,##0</c:formatCode>
                <c:ptCount val="4"/>
                <c:pt idx="0">
                  <c:v>18</c:v>
                </c:pt>
                <c:pt idx="1">
                  <c:v>27</c:v>
                </c:pt>
                <c:pt idx="2">
                  <c:v>28</c:v>
                </c:pt>
                <c:pt idx="3">
                  <c:v>3</c:v>
                </c:pt>
              </c:numCache>
            </c:numRef>
          </c:val>
        </c:ser>
        <c:ser>
          <c:idx val="1"/>
          <c:order val="1"/>
          <c:tx>
            <c:strRef>
              <c:f>Sheet!$D$227</c:f>
              <c:strCache>
                <c:ptCount val="1"/>
                <c:pt idx="0">
                  <c:v>半分以上の住民組織が該当</c:v>
                </c:pt>
              </c:strCache>
            </c:strRef>
          </c:tx>
          <c:spPr>
            <a:solidFill>
              <a:srgbClr val="00FF00"/>
            </a:solidFill>
            <a:ln>
              <a:solidFill>
                <a:prstClr val="black"/>
              </a:solidFill>
            </a:ln>
          </c:spPr>
          <c:cat>
            <c:strRef>
              <c:f>(Sheet!$B$228,Sheet!$B$230,Sheet!$B$232,Sheet!$B$234)</c:f>
              <c:strCache>
                <c:ptCount val="4"/>
                <c:pt idx="0">
                  <c:v>大いに評価できる</c:v>
                </c:pt>
                <c:pt idx="1">
                  <c:v>かなり評価できる</c:v>
                </c:pt>
                <c:pt idx="2">
                  <c:v>まあ評価できる</c:v>
                </c:pt>
                <c:pt idx="3">
                  <c:v>あまり評価できない</c:v>
                </c:pt>
              </c:strCache>
            </c:strRef>
          </c:cat>
          <c:val>
            <c:numRef>
              <c:f>(Sheet!$D$228,Sheet!$D$230,Sheet!$D$232,Sheet!$D$234)</c:f>
              <c:numCache>
                <c:formatCode>#,##0</c:formatCode>
                <c:ptCount val="4"/>
                <c:pt idx="0">
                  <c:v>10</c:v>
                </c:pt>
                <c:pt idx="1">
                  <c:v>26</c:v>
                </c:pt>
                <c:pt idx="2">
                  <c:v>32</c:v>
                </c:pt>
                <c:pt idx="3">
                  <c:v>9</c:v>
                </c:pt>
              </c:numCache>
            </c:numRef>
          </c:val>
        </c:ser>
        <c:ser>
          <c:idx val="2"/>
          <c:order val="2"/>
          <c:tx>
            <c:strRef>
              <c:f>Sheet!$E$227</c:f>
              <c:strCache>
                <c:ptCount val="1"/>
                <c:pt idx="0">
                  <c:v>一部の組織が該当</c:v>
                </c:pt>
              </c:strCache>
            </c:strRef>
          </c:tx>
          <c:spPr>
            <a:solidFill>
              <a:srgbClr val="FFFF00"/>
            </a:solidFill>
            <a:ln>
              <a:solidFill>
                <a:prstClr val="black"/>
              </a:solidFill>
            </a:ln>
          </c:spPr>
          <c:cat>
            <c:strRef>
              <c:f>(Sheet!$B$228,Sheet!$B$230,Sheet!$B$232,Sheet!$B$234)</c:f>
              <c:strCache>
                <c:ptCount val="4"/>
                <c:pt idx="0">
                  <c:v>大いに評価できる</c:v>
                </c:pt>
                <c:pt idx="1">
                  <c:v>かなり評価できる</c:v>
                </c:pt>
                <c:pt idx="2">
                  <c:v>まあ評価できる</c:v>
                </c:pt>
                <c:pt idx="3">
                  <c:v>あまり評価できない</c:v>
                </c:pt>
              </c:strCache>
            </c:strRef>
          </c:cat>
          <c:val>
            <c:numRef>
              <c:f>(Sheet!$E$228,Sheet!$E$230,Sheet!$E$232,Sheet!$E$234)</c:f>
              <c:numCache>
                <c:formatCode>#,##0</c:formatCode>
                <c:ptCount val="4"/>
                <c:pt idx="0">
                  <c:v>19</c:v>
                </c:pt>
                <c:pt idx="1">
                  <c:v>59</c:v>
                </c:pt>
                <c:pt idx="2">
                  <c:v>85</c:v>
                </c:pt>
                <c:pt idx="3">
                  <c:v>12</c:v>
                </c:pt>
              </c:numCache>
            </c:numRef>
          </c:val>
        </c:ser>
        <c:ser>
          <c:idx val="3"/>
          <c:order val="3"/>
          <c:tx>
            <c:strRef>
              <c:f>Sheet!$F$227</c:f>
              <c:strCache>
                <c:ptCount val="1"/>
                <c:pt idx="0">
                  <c:v>ごく一部の組織が該当</c:v>
                </c:pt>
              </c:strCache>
            </c:strRef>
          </c:tx>
          <c:spPr>
            <a:solidFill>
              <a:srgbClr val="FFC000"/>
            </a:solidFill>
            <a:ln>
              <a:solidFill>
                <a:prstClr val="black"/>
              </a:solidFill>
            </a:ln>
          </c:spPr>
          <c:cat>
            <c:strRef>
              <c:f>(Sheet!$B$228,Sheet!$B$230,Sheet!$B$232,Sheet!$B$234)</c:f>
              <c:strCache>
                <c:ptCount val="4"/>
                <c:pt idx="0">
                  <c:v>大いに評価できる</c:v>
                </c:pt>
                <c:pt idx="1">
                  <c:v>かなり評価できる</c:v>
                </c:pt>
                <c:pt idx="2">
                  <c:v>まあ評価できる</c:v>
                </c:pt>
                <c:pt idx="3">
                  <c:v>あまり評価できない</c:v>
                </c:pt>
              </c:strCache>
            </c:strRef>
          </c:cat>
          <c:val>
            <c:numRef>
              <c:f>(Sheet!$F$228,Sheet!$F$230,Sheet!$F$232,Sheet!$F$234)</c:f>
              <c:numCache>
                <c:formatCode>#,##0</c:formatCode>
                <c:ptCount val="4"/>
                <c:pt idx="0">
                  <c:v>6</c:v>
                </c:pt>
                <c:pt idx="1">
                  <c:v>29</c:v>
                </c:pt>
                <c:pt idx="2">
                  <c:v>56</c:v>
                </c:pt>
                <c:pt idx="3">
                  <c:v>21</c:v>
                </c:pt>
              </c:numCache>
            </c:numRef>
          </c:val>
        </c:ser>
        <c:ser>
          <c:idx val="4"/>
          <c:order val="4"/>
          <c:tx>
            <c:strRef>
              <c:f>Sheet!$G$227</c:f>
              <c:strCache>
                <c:ptCount val="1"/>
                <c:pt idx="0">
                  <c:v>いずれの組織も該当しない</c:v>
                </c:pt>
              </c:strCache>
            </c:strRef>
          </c:tx>
          <c:spPr>
            <a:solidFill>
              <a:srgbClr val="FF4F4F"/>
            </a:solidFill>
            <a:ln>
              <a:solidFill>
                <a:prstClr val="black"/>
              </a:solidFill>
            </a:ln>
          </c:spPr>
          <c:cat>
            <c:strRef>
              <c:f>(Sheet!$B$228,Sheet!$B$230,Sheet!$B$232,Sheet!$B$234)</c:f>
              <c:strCache>
                <c:ptCount val="4"/>
                <c:pt idx="0">
                  <c:v>大いに評価できる</c:v>
                </c:pt>
                <c:pt idx="1">
                  <c:v>かなり評価できる</c:v>
                </c:pt>
                <c:pt idx="2">
                  <c:v>まあ評価できる</c:v>
                </c:pt>
                <c:pt idx="3">
                  <c:v>あまり評価できない</c:v>
                </c:pt>
              </c:strCache>
            </c:strRef>
          </c:cat>
          <c:val>
            <c:numRef>
              <c:f>(Sheet!$G$228,Sheet!$G$230,Sheet!$G$232,Sheet!$G$234)</c:f>
              <c:numCache>
                <c:formatCode>#,##0</c:formatCode>
                <c:ptCount val="4"/>
                <c:pt idx="0">
                  <c:v>3</c:v>
                </c:pt>
                <c:pt idx="1">
                  <c:v>6</c:v>
                </c:pt>
                <c:pt idx="2">
                  <c:v>19</c:v>
                </c:pt>
                <c:pt idx="3">
                  <c:v>12</c:v>
                </c:pt>
              </c:numCache>
            </c:numRef>
          </c:val>
        </c:ser>
        <c:gapWidth val="60"/>
        <c:overlap val="100"/>
        <c:axId val="171615360"/>
        <c:axId val="172115072"/>
      </c:barChart>
      <c:catAx>
        <c:axId val="171615360"/>
        <c:scaling>
          <c:orientation val="maxMin"/>
        </c:scaling>
        <c:axPos val="l"/>
        <c:numFmt formatCode="#,##0" sourceLinked="1"/>
        <c:tickLblPos val="nextTo"/>
        <c:txPr>
          <a:bodyPr/>
          <a:lstStyle/>
          <a:p>
            <a:pPr>
              <a:defRPr sz="1600"/>
            </a:pPr>
            <a:endParaRPr lang="ja-JP"/>
          </a:p>
        </c:txPr>
        <c:crossAx val="172115072"/>
        <c:crosses val="autoZero"/>
        <c:auto val="1"/>
        <c:lblAlgn val="ctr"/>
        <c:lblOffset val="100"/>
      </c:catAx>
      <c:valAx>
        <c:axId val="172115072"/>
        <c:scaling>
          <c:orientation val="minMax"/>
        </c:scaling>
        <c:axPos val="t"/>
        <c:majorGridlines/>
        <c:numFmt formatCode="0%" sourceLinked="1"/>
        <c:tickLblPos val="nextTo"/>
        <c:txPr>
          <a:bodyPr/>
          <a:lstStyle/>
          <a:p>
            <a:pPr>
              <a:defRPr sz="1400">
                <a:latin typeface="Century" pitchFamily="18" charset="0"/>
              </a:defRPr>
            </a:pPr>
            <a:endParaRPr lang="ja-JP"/>
          </a:p>
        </c:txPr>
        <c:crossAx val="171615360"/>
        <c:crosses val="autoZero"/>
        <c:crossBetween val="between"/>
        <c:majorUnit val="0.1"/>
      </c:valAx>
    </c:plotArea>
    <c:legend>
      <c:legendPos val="b"/>
      <c:layout>
        <c:manualLayout>
          <c:xMode val="edge"/>
          <c:yMode val="edge"/>
          <c:x val="0.10791447944007"/>
          <c:y val="0.85875006048436553"/>
          <c:w val="0.87367721395936626"/>
          <c:h val="0.12441374355026766"/>
        </c:manualLayout>
      </c:layout>
    </c:legend>
    <c:plotVisOnly val="1"/>
    <c:dispBlanksAs val="gap"/>
  </c:chart>
  <c:spPr>
    <a:ln>
      <a:noFill/>
    </a:ln>
  </c:spPr>
  <c:txPr>
    <a:bodyPr/>
    <a:lstStyle/>
    <a:p>
      <a:pPr>
        <a:defRPr sz="1400"/>
      </a:pPr>
      <a:endParaRPr lang="ja-JP"/>
    </a:p>
  </c:txPr>
  <c:externalData r:id="rId1"/>
</c:chartSpace>
</file>

<file path=ppt/charts/chart30.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2318633438146976"/>
          <c:y val="8.9984387727396198E-2"/>
          <c:w val="0.74531384897019881"/>
          <c:h val="0.7244343379491357"/>
        </c:manualLayout>
      </c:layout>
      <c:barChart>
        <c:barDir val="bar"/>
        <c:grouping val="percentStacked"/>
        <c:ser>
          <c:idx val="0"/>
          <c:order val="0"/>
          <c:tx>
            <c:strRef>
              <c:f>Sheet!$C$63</c:f>
              <c:strCache>
                <c:ptCount val="1"/>
                <c:pt idx="0">
                  <c:v>ほとんどの組織が該当する</c:v>
                </c:pt>
              </c:strCache>
            </c:strRef>
          </c:tx>
          <c:spPr>
            <a:solidFill>
              <a:srgbClr val="0000FF"/>
            </a:solidFill>
            <a:ln>
              <a:solidFill>
                <a:schemeClr val="tx1"/>
              </a:solidFill>
            </a:ln>
          </c:spPr>
          <c:cat>
            <c:strRef>
              <c:f>(Sheet!$B$64,Sheet!$B$66)</c:f>
              <c:strCache>
                <c:ptCount val="2"/>
                <c:pt idx="0">
                  <c:v>手引き等あり</c:v>
                </c:pt>
                <c:pt idx="1">
                  <c:v>手引き等なし</c:v>
                </c:pt>
              </c:strCache>
            </c:strRef>
          </c:cat>
          <c:val>
            <c:numRef>
              <c:f>(Sheet!$C$64,Sheet!$C$66)</c:f>
              <c:numCache>
                <c:formatCode>#,##0</c:formatCode>
                <c:ptCount val="2"/>
                <c:pt idx="0">
                  <c:v>15</c:v>
                </c:pt>
                <c:pt idx="1">
                  <c:v>78</c:v>
                </c:pt>
              </c:numCache>
            </c:numRef>
          </c:val>
        </c:ser>
        <c:ser>
          <c:idx val="1"/>
          <c:order val="1"/>
          <c:tx>
            <c:strRef>
              <c:f>Sheet!$D$63</c:f>
              <c:strCache>
                <c:ptCount val="1"/>
                <c:pt idx="0">
                  <c:v>半分以上の組織が該当する</c:v>
                </c:pt>
              </c:strCache>
            </c:strRef>
          </c:tx>
          <c:spPr>
            <a:solidFill>
              <a:srgbClr val="66FF33"/>
            </a:solidFill>
            <a:ln>
              <a:solidFill>
                <a:schemeClr val="tx1"/>
              </a:solidFill>
            </a:ln>
          </c:spPr>
          <c:cat>
            <c:strRef>
              <c:f>(Sheet!$B$64,Sheet!$B$66)</c:f>
              <c:strCache>
                <c:ptCount val="2"/>
                <c:pt idx="0">
                  <c:v>手引き等あり</c:v>
                </c:pt>
                <c:pt idx="1">
                  <c:v>手引き等なし</c:v>
                </c:pt>
              </c:strCache>
            </c:strRef>
          </c:cat>
          <c:val>
            <c:numRef>
              <c:f>(Sheet!$D$64,Sheet!$D$66)</c:f>
              <c:numCache>
                <c:formatCode>#,##0</c:formatCode>
                <c:ptCount val="2"/>
                <c:pt idx="0">
                  <c:v>8</c:v>
                </c:pt>
                <c:pt idx="1">
                  <c:v>65</c:v>
                </c:pt>
              </c:numCache>
            </c:numRef>
          </c:val>
        </c:ser>
        <c:ser>
          <c:idx val="2"/>
          <c:order val="2"/>
          <c:tx>
            <c:strRef>
              <c:f>Sheet!$E$63</c:f>
              <c:strCache>
                <c:ptCount val="1"/>
                <c:pt idx="0">
                  <c:v>一部の組織が該当する</c:v>
                </c:pt>
              </c:strCache>
            </c:strRef>
          </c:tx>
          <c:spPr>
            <a:solidFill>
              <a:srgbClr val="FFFF00"/>
            </a:solidFill>
            <a:ln>
              <a:solidFill>
                <a:schemeClr val="tx1"/>
              </a:solidFill>
            </a:ln>
          </c:spPr>
          <c:cat>
            <c:strRef>
              <c:f>(Sheet!$B$64,Sheet!$B$66)</c:f>
              <c:strCache>
                <c:ptCount val="2"/>
                <c:pt idx="0">
                  <c:v>手引き等あり</c:v>
                </c:pt>
                <c:pt idx="1">
                  <c:v>手引き等なし</c:v>
                </c:pt>
              </c:strCache>
            </c:strRef>
          </c:cat>
          <c:val>
            <c:numRef>
              <c:f>(Sheet!$E$64,Sheet!$E$66)</c:f>
              <c:numCache>
                <c:formatCode>#,##0</c:formatCode>
                <c:ptCount val="2"/>
                <c:pt idx="0">
                  <c:v>14</c:v>
                </c:pt>
                <c:pt idx="1">
                  <c:v>256</c:v>
                </c:pt>
              </c:numCache>
            </c:numRef>
          </c:val>
        </c:ser>
        <c:ser>
          <c:idx val="3"/>
          <c:order val="3"/>
          <c:tx>
            <c:strRef>
              <c:f>Sheet!$F$63</c:f>
              <c:strCache>
                <c:ptCount val="1"/>
                <c:pt idx="0">
                  <c:v>ごく一部の組織が該当する</c:v>
                </c:pt>
              </c:strCache>
            </c:strRef>
          </c:tx>
          <c:spPr>
            <a:solidFill>
              <a:srgbClr val="FFC000"/>
            </a:solidFill>
            <a:ln>
              <a:solidFill>
                <a:schemeClr val="tx1"/>
              </a:solidFill>
            </a:ln>
          </c:spPr>
          <c:cat>
            <c:strRef>
              <c:f>(Sheet!$B$64,Sheet!$B$66)</c:f>
              <c:strCache>
                <c:ptCount val="2"/>
                <c:pt idx="0">
                  <c:v>手引き等あり</c:v>
                </c:pt>
                <c:pt idx="1">
                  <c:v>手引き等なし</c:v>
                </c:pt>
              </c:strCache>
            </c:strRef>
          </c:cat>
          <c:val>
            <c:numRef>
              <c:f>(Sheet!$F$64,Sheet!$F$66)</c:f>
              <c:numCache>
                <c:formatCode>#,##0</c:formatCode>
                <c:ptCount val="2"/>
                <c:pt idx="0">
                  <c:v>13</c:v>
                </c:pt>
                <c:pt idx="1">
                  <c:v>238</c:v>
                </c:pt>
              </c:numCache>
            </c:numRef>
          </c:val>
        </c:ser>
        <c:ser>
          <c:idx val="4"/>
          <c:order val="4"/>
          <c:tx>
            <c:strRef>
              <c:f>Sheet!$G$63</c:f>
              <c:strCache>
                <c:ptCount val="1"/>
                <c:pt idx="0">
                  <c:v>いずれの組織も該当せず</c:v>
                </c:pt>
              </c:strCache>
            </c:strRef>
          </c:tx>
          <c:spPr>
            <a:solidFill>
              <a:srgbClr val="FF0000"/>
            </a:solidFill>
            <a:ln>
              <a:solidFill>
                <a:schemeClr val="tx1"/>
              </a:solidFill>
            </a:ln>
          </c:spPr>
          <c:cat>
            <c:strRef>
              <c:f>(Sheet!$B$64,Sheet!$B$66)</c:f>
              <c:strCache>
                <c:ptCount val="2"/>
                <c:pt idx="0">
                  <c:v>手引き等あり</c:v>
                </c:pt>
                <c:pt idx="1">
                  <c:v>手引き等なし</c:v>
                </c:pt>
              </c:strCache>
            </c:strRef>
          </c:cat>
          <c:val>
            <c:numRef>
              <c:f>(Sheet!$G$64,Sheet!$G$66)</c:f>
              <c:numCache>
                <c:formatCode>#,##0</c:formatCode>
                <c:ptCount val="2"/>
                <c:pt idx="0">
                  <c:v>4</c:v>
                </c:pt>
                <c:pt idx="1">
                  <c:v>154</c:v>
                </c:pt>
              </c:numCache>
            </c:numRef>
          </c:val>
        </c:ser>
        <c:gapWidth val="60"/>
        <c:overlap val="100"/>
        <c:axId val="38624640"/>
        <c:axId val="38646912"/>
      </c:barChart>
      <c:catAx>
        <c:axId val="38624640"/>
        <c:scaling>
          <c:orientation val="maxMin"/>
        </c:scaling>
        <c:axPos val="l"/>
        <c:numFmt formatCode="#,##0" sourceLinked="1"/>
        <c:tickLblPos val="nextTo"/>
        <c:txPr>
          <a:bodyPr/>
          <a:lstStyle/>
          <a:p>
            <a:pPr>
              <a:defRPr sz="1800"/>
            </a:pPr>
            <a:endParaRPr lang="ja-JP"/>
          </a:p>
        </c:txPr>
        <c:crossAx val="38646912"/>
        <c:crosses val="autoZero"/>
        <c:auto val="1"/>
        <c:lblAlgn val="ctr"/>
        <c:lblOffset val="100"/>
      </c:catAx>
      <c:valAx>
        <c:axId val="38646912"/>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38624640"/>
        <c:crosses val="autoZero"/>
        <c:crossBetween val="between"/>
      </c:valAx>
    </c:plotArea>
    <c:legend>
      <c:legendPos val="r"/>
      <c:layout>
        <c:manualLayout>
          <c:xMode val="edge"/>
          <c:yMode val="edge"/>
          <c:x val="0.14993132490874106"/>
          <c:y val="0.86021731197841067"/>
          <c:w val="0.71114215575980844"/>
          <c:h val="0.12365623859689652"/>
        </c:manualLayout>
      </c:layout>
    </c:legend>
    <c:plotVisOnly val="1"/>
    <c:dispBlanksAs val="gap"/>
  </c:chart>
  <c:spPr>
    <a:ln>
      <a:noFill/>
    </a:ln>
  </c:spPr>
  <c:txPr>
    <a:bodyPr/>
    <a:lstStyle/>
    <a:p>
      <a:pPr>
        <a:defRPr sz="1400"/>
      </a:pPr>
      <a:endParaRPr lang="ja-JP"/>
    </a:p>
  </c:txPr>
  <c:externalData r:id="rId1"/>
</c:chartSpace>
</file>

<file path=ppt/charts/chart31.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Sheet!$C$863</c:f>
              <c:strCache>
                <c:ptCount val="1"/>
                <c:pt idx="0">
                  <c:v>ほとんどの住民組織が該当</c:v>
                </c:pt>
              </c:strCache>
            </c:strRef>
          </c:tx>
          <c:spPr>
            <a:solidFill>
              <a:srgbClr val="0000FF"/>
            </a:solidFill>
            <a:ln>
              <a:solidFill>
                <a:prstClr val="black"/>
              </a:solidFill>
            </a:ln>
          </c:spPr>
          <c:cat>
            <c:strRef>
              <c:f>(Sheet!$B$864,Sheet!$B$866)</c:f>
              <c:strCache>
                <c:ptCount val="2"/>
                <c:pt idx="0">
                  <c:v>手引き等あり</c:v>
                </c:pt>
                <c:pt idx="1">
                  <c:v>手引き等なし</c:v>
                </c:pt>
              </c:strCache>
            </c:strRef>
          </c:cat>
          <c:val>
            <c:numRef>
              <c:f>(Sheet!$C$864,Sheet!$C$866)</c:f>
              <c:numCache>
                <c:formatCode>#,##0</c:formatCode>
                <c:ptCount val="2"/>
                <c:pt idx="0">
                  <c:v>16</c:v>
                </c:pt>
                <c:pt idx="1">
                  <c:v>87</c:v>
                </c:pt>
              </c:numCache>
            </c:numRef>
          </c:val>
        </c:ser>
        <c:ser>
          <c:idx val="1"/>
          <c:order val="1"/>
          <c:tx>
            <c:strRef>
              <c:f>Sheet!$D$863</c:f>
              <c:strCache>
                <c:ptCount val="1"/>
                <c:pt idx="0">
                  <c:v>半分以上の住民組織が該当</c:v>
                </c:pt>
              </c:strCache>
            </c:strRef>
          </c:tx>
          <c:spPr>
            <a:solidFill>
              <a:srgbClr val="00FF00"/>
            </a:solidFill>
            <a:ln>
              <a:solidFill>
                <a:prstClr val="black"/>
              </a:solidFill>
            </a:ln>
          </c:spPr>
          <c:cat>
            <c:strRef>
              <c:f>(Sheet!$B$864,Sheet!$B$866)</c:f>
              <c:strCache>
                <c:ptCount val="2"/>
                <c:pt idx="0">
                  <c:v>手引き等あり</c:v>
                </c:pt>
                <c:pt idx="1">
                  <c:v>手引き等なし</c:v>
                </c:pt>
              </c:strCache>
            </c:strRef>
          </c:cat>
          <c:val>
            <c:numRef>
              <c:f>(Sheet!$D$864,Sheet!$D$866)</c:f>
              <c:numCache>
                <c:formatCode>#,##0</c:formatCode>
                <c:ptCount val="2"/>
                <c:pt idx="0">
                  <c:v>10</c:v>
                </c:pt>
                <c:pt idx="1">
                  <c:v>91</c:v>
                </c:pt>
              </c:numCache>
            </c:numRef>
          </c:val>
        </c:ser>
        <c:ser>
          <c:idx val="2"/>
          <c:order val="2"/>
          <c:tx>
            <c:strRef>
              <c:f>Sheet!$E$863</c:f>
              <c:strCache>
                <c:ptCount val="1"/>
                <c:pt idx="0">
                  <c:v>一部の組織が該当</c:v>
                </c:pt>
              </c:strCache>
            </c:strRef>
          </c:tx>
          <c:spPr>
            <a:solidFill>
              <a:srgbClr val="FFFF00"/>
            </a:solidFill>
            <a:ln>
              <a:solidFill>
                <a:prstClr val="black"/>
              </a:solidFill>
            </a:ln>
          </c:spPr>
          <c:cat>
            <c:strRef>
              <c:f>(Sheet!$B$864,Sheet!$B$866)</c:f>
              <c:strCache>
                <c:ptCount val="2"/>
                <c:pt idx="0">
                  <c:v>手引き等あり</c:v>
                </c:pt>
                <c:pt idx="1">
                  <c:v>手引き等なし</c:v>
                </c:pt>
              </c:strCache>
            </c:strRef>
          </c:cat>
          <c:val>
            <c:numRef>
              <c:f>(Sheet!$E$864,Sheet!$E$866)</c:f>
              <c:numCache>
                <c:formatCode>#,##0</c:formatCode>
                <c:ptCount val="2"/>
                <c:pt idx="0">
                  <c:v>18</c:v>
                </c:pt>
                <c:pt idx="1">
                  <c:v>257</c:v>
                </c:pt>
              </c:numCache>
            </c:numRef>
          </c:val>
        </c:ser>
        <c:ser>
          <c:idx val="3"/>
          <c:order val="3"/>
          <c:tx>
            <c:strRef>
              <c:f>Sheet!$F$863</c:f>
              <c:strCache>
                <c:ptCount val="1"/>
                <c:pt idx="0">
                  <c:v>ごく一部の組織が該当</c:v>
                </c:pt>
              </c:strCache>
            </c:strRef>
          </c:tx>
          <c:spPr>
            <a:solidFill>
              <a:srgbClr val="FFC000"/>
            </a:solidFill>
            <a:ln>
              <a:solidFill>
                <a:prstClr val="black"/>
              </a:solidFill>
            </a:ln>
          </c:spPr>
          <c:cat>
            <c:strRef>
              <c:f>(Sheet!$B$864,Sheet!$B$866)</c:f>
              <c:strCache>
                <c:ptCount val="2"/>
                <c:pt idx="0">
                  <c:v>手引き等あり</c:v>
                </c:pt>
                <c:pt idx="1">
                  <c:v>手引き等なし</c:v>
                </c:pt>
              </c:strCache>
            </c:strRef>
          </c:cat>
          <c:val>
            <c:numRef>
              <c:f>(Sheet!$F$864,Sheet!$F$866)</c:f>
              <c:numCache>
                <c:formatCode>#,##0</c:formatCode>
                <c:ptCount val="2"/>
                <c:pt idx="0">
                  <c:v>9</c:v>
                </c:pt>
                <c:pt idx="1">
                  <c:v>230</c:v>
                </c:pt>
              </c:numCache>
            </c:numRef>
          </c:val>
        </c:ser>
        <c:ser>
          <c:idx val="4"/>
          <c:order val="4"/>
          <c:tx>
            <c:strRef>
              <c:f>Sheet!$G$863</c:f>
              <c:strCache>
                <c:ptCount val="1"/>
                <c:pt idx="0">
                  <c:v>いずれの組織も該当しない</c:v>
                </c:pt>
              </c:strCache>
            </c:strRef>
          </c:tx>
          <c:spPr>
            <a:solidFill>
              <a:srgbClr val="FF3333"/>
            </a:solidFill>
            <a:ln>
              <a:solidFill>
                <a:prstClr val="black"/>
              </a:solidFill>
            </a:ln>
          </c:spPr>
          <c:cat>
            <c:strRef>
              <c:f>(Sheet!$B$864,Sheet!$B$866)</c:f>
              <c:strCache>
                <c:ptCount val="2"/>
                <c:pt idx="0">
                  <c:v>手引き等あり</c:v>
                </c:pt>
                <c:pt idx="1">
                  <c:v>手引き等なし</c:v>
                </c:pt>
              </c:strCache>
            </c:strRef>
          </c:cat>
          <c:val>
            <c:numRef>
              <c:f>(Sheet!$G$864,Sheet!$G$866)</c:f>
              <c:numCache>
                <c:formatCode>#,##0</c:formatCode>
                <c:ptCount val="2"/>
                <c:pt idx="0">
                  <c:v>1</c:v>
                </c:pt>
                <c:pt idx="1">
                  <c:v>109</c:v>
                </c:pt>
              </c:numCache>
            </c:numRef>
          </c:val>
        </c:ser>
        <c:gapWidth val="60"/>
        <c:overlap val="100"/>
        <c:axId val="38684544"/>
        <c:axId val="38686080"/>
      </c:barChart>
      <c:catAx>
        <c:axId val="38684544"/>
        <c:scaling>
          <c:orientation val="maxMin"/>
        </c:scaling>
        <c:axPos val="l"/>
        <c:tickLblPos val="nextTo"/>
        <c:txPr>
          <a:bodyPr/>
          <a:lstStyle/>
          <a:p>
            <a:pPr>
              <a:defRPr sz="1600"/>
            </a:pPr>
            <a:endParaRPr lang="ja-JP"/>
          </a:p>
        </c:txPr>
        <c:crossAx val="38686080"/>
        <c:crosses val="autoZero"/>
        <c:auto val="1"/>
        <c:lblAlgn val="ctr"/>
        <c:lblOffset val="100"/>
      </c:catAx>
      <c:valAx>
        <c:axId val="38686080"/>
        <c:scaling>
          <c:orientation val="minMax"/>
        </c:scaling>
        <c:axPos val="t"/>
        <c:majorGridlines/>
        <c:numFmt formatCode="0%" sourceLinked="1"/>
        <c:tickLblPos val="nextTo"/>
        <c:txPr>
          <a:bodyPr/>
          <a:lstStyle/>
          <a:p>
            <a:pPr>
              <a:defRPr sz="1400">
                <a:latin typeface="Century" pitchFamily="18" charset="0"/>
              </a:defRPr>
            </a:pPr>
            <a:endParaRPr lang="ja-JP"/>
          </a:p>
        </c:txPr>
        <c:crossAx val="38684544"/>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32.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Sheet!$C$703</c:f>
              <c:strCache>
                <c:ptCount val="1"/>
                <c:pt idx="0">
                  <c:v>ほとんどの住民組織が該当</c:v>
                </c:pt>
              </c:strCache>
            </c:strRef>
          </c:tx>
          <c:spPr>
            <a:solidFill>
              <a:srgbClr val="0000FF"/>
            </a:solidFill>
            <a:ln>
              <a:solidFill>
                <a:prstClr val="black"/>
              </a:solidFill>
            </a:ln>
          </c:spPr>
          <c:cat>
            <c:strRef>
              <c:f>(Sheet!$B$704,Sheet!$B$706)</c:f>
              <c:strCache>
                <c:ptCount val="2"/>
                <c:pt idx="0">
                  <c:v>研修あり</c:v>
                </c:pt>
                <c:pt idx="1">
                  <c:v>研修なし</c:v>
                </c:pt>
              </c:strCache>
            </c:strRef>
          </c:cat>
          <c:val>
            <c:numRef>
              <c:f>(Sheet!$C$704,Sheet!$C$706)</c:f>
              <c:numCache>
                <c:formatCode>#,##0</c:formatCode>
                <c:ptCount val="2"/>
                <c:pt idx="0">
                  <c:v>56</c:v>
                </c:pt>
                <c:pt idx="1">
                  <c:v>76</c:v>
                </c:pt>
              </c:numCache>
            </c:numRef>
          </c:val>
        </c:ser>
        <c:ser>
          <c:idx val="1"/>
          <c:order val="1"/>
          <c:tx>
            <c:strRef>
              <c:f>Sheet!$D$703</c:f>
              <c:strCache>
                <c:ptCount val="1"/>
                <c:pt idx="0">
                  <c:v>半分以上の住民組織が該当</c:v>
                </c:pt>
              </c:strCache>
            </c:strRef>
          </c:tx>
          <c:spPr>
            <a:solidFill>
              <a:srgbClr val="00FF00"/>
            </a:solidFill>
            <a:ln>
              <a:solidFill>
                <a:prstClr val="black"/>
              </a:solidFill>
            </a:ln>
          </c:spPr>
          <c:cat>
            <c:strRef>
              <c:f>(Sheet!$B$704,Sheet!$B$706)</c:f>
              <c:strCache>
                <c:ptCount val="2"/>
                <c:pt idx="0">
                  <c:v>研修あり</c:v>
                </c:pt>
                <c:pt idx="1">
                  <c:v>研修なし</c:v>
                </c:pt>
              </c:strCache>
            </c:strRef>
          </c:cat>
          <c:val>
            <c:numRef>
              <c:f>(Sheet!$D$704,Sheet!$D$706)</c:f>
              <c:numCache>
                <c:formatCode>#,##0</c:formatCode>
                <c:ptCount val="2"/>
                <c:pt idx="0">
                  <c:v>31</c:v>
                </c:pt>
                <c:pt idx="1">
                  <c:v>43</c:v>
                </c:pt>
              </c:numCache>
            </c:numRef>
          </c:val>
        </c:ser>
        <c:ser>
          <c:idx val="2"/>
          <c:order val="2"/>
          <c:tx>
            <c:strRef>
              <c:f>Sheet!$E$703</c:f>
              <c:strCache>
                <c:ptCount val="1"/>
                <c:pt idx="0">
                  <c:v>一部の組織が該当</c:v>
                </c:pt>
              </c:strCache>
            </c:strRef>
          </c:tx>
          <c:spPr>
            <a:solidFill>
              <a:srgbClr val="FFFF00"/>
            </a:solidFill>
            <a:ln>
              <a:solidFill>
                <a:prstClr val="black"/>
              </a:solidFill>
            </a:ln>
          </c:spPr>
          <c:cat>
            <c:strRef>
              <c:f>(Sheet!$B$704,Sheet!$B$706)</c:f>
              <c:strCache>
                <c:ptCount val="2"/>
                <c:pt idx="0">
                  <c:v>研修あり</c:v>
                </c:pt>
                <c:pt idx="1">
                  <c:v>研修なし</c:v>
                </c:pt>
              </c:strCache>
            </c:strRef>
          </c:cat>
          <c:val>
            <c:numRef>
              <c:f>(Sheet!$E$704,Sheet!$E$706)</c:f>
              <c:numCache>
                <c:formatCode>#,##0</c:formatCode>
                <c:ptCount val="2"/>
                <c:pt idx="0">
                  <c:v>77</c:v>
                </c:pt>
                <c:pt idx="1">
                  <c:v>209</c:v>
                </c:pt>
              </c:numCache>
            </c:numRef>
          </c:val>
        </c:ser>
        <c:ser>
          <c:idx val="3"/>
          <c:order val="3"/>
          <c:tx>
            <c:strRef>
              <c:f>Sheet!$F$703</c:f>
              <c:strCache>
                <c:ptCount val="1"/>
                <c:pt idx="0">
                  <c:v>ごく一部の組織が該当</c:v>
                </c:pt>
              </c:strCache>
            </c:strRef>
          </c:tx>
          <c:spPr>
            <a:solidFill>
              <a:srgbClr val="FFC000"/>
            </a:solidFill>
            <a:ln>
              <a:solidFill>
                <a:prstClr val="black"/>
              </a:solidFill>
            </a:ln>
          </c:spPr>
          <c:cat>
            <c:strRef>
              <c:f>(Sheet!$B$704,Sheet!$B$706)</c:f>
              <c:strCache>
                <c:ptCount val="2"/>
                <c:pt idx="0">
                  <c:v>研修あり</c:v>
                </c:pt>
                <c:pt idx="1">
                  <c:v>研修なし</c:v>
                </c:pt>
              </c:strCache>
            </c:strRef>
          </c:cat>
          <c:val>
            <c:numRef>
              <c:f>(Sheet!$F$704,Sheet!$F$706)</c:f>
              <c:numCache>
                <c:formatCode>#,##0</c:formatCode>
                <c:ptCount val="2"/>
                <c:pt idx="0">
                  <c:v>56</c:v>
                </c:pt>
                <c:pt idx="1">
                  <c:v>179</c:v>
                </c:pt>
              </c:numCache>
            </c:numRef>
          </c:val>
        </c:ser>
        <c:ser>
          <c:idx val="4"/>
          <c:order val="4"/>
          <c:tx>
            <c:strRef>
              <c:f>Sheet!$G$703</c:f>
              <c:strCache>
                <c:ptCount val="1"/>
                <c:pt idx="0">
                  <c:v>いずれの組織も該当しない</c:v>
                </c:pt>
              </c:strCache>
            </c:strRef>
          </c:tx>
          <c:spPr>
            <a:solidFill>
              <a:srgbClr val="FF3333"/>
            </a:solidFill>
            <a:ln>
              <a:solidFill>
                <a:prstClr val="black"/>
              </a:solidFill>
            </a:ln>
          </c:spPr>
          <c:cat>
            <c:strRef>
              <c:f>(Sheet!$B$704,Sheet!$B$706)</c:f>
              <c:strCache>
                <c:ptCount val="2"/>
                <c:pt idx="0">
                  <c:v>研修あり</c:v>
                </c:pt>
                <c:pt idx="1">
                  <c:v>研修なし</c:v>
                </c:pt>
              </c:strCache>
            </c:strRef>
          </c:cat>
          <c:val>
            <c:numRef>
              <c:f>(Sheet!$G$704,Sheet!$G$706)</c:f>
              <c:numCache>
                <c:formatCode>#,##0</c:formatCode>
                <c:ptCount val="2"/>
                <c:pt idx="0">
                  <c:v>15</c:v>
                </c:pt>
                <c:pt idx="1">
                  <c:v>133</c:v>
                </c:pt>
              </c:numCache>
            </c:numRef>
          </c:val>
        </c:ser>
        <c:gapWidth val="60"/>
        <c:overlap val="100"/>
        <c:axId val="38728064"/>
        <c:axId val="38729600"/>
      </c:barChart>
      <c:catAx>
        <c:axId val="38728064"/>
        <c:scaling>
          <c:orientation val="maxMin"/>
        </c:scaling>
        <c:axPos val="l"/>
        <c:tickLblPos val="nextTo"/>
        <c:txPr>
          <a:bodyPr/>
          <a:lstStyle/>
          <a:p>
            <a:pPr>
              <a:defRPr sz="1600"/>
            </a:pPr>
            <a:endParaRPr lang="ja-JP"/>
          </a:p>
        </c:txPr>
        <c:crossAx val="38729600"/>
        <c:crosses val="autoZero"/>
        <c:auto val="1"/>
        <c:lblAlgn val="ctr"/>
        <c:lblOffset val="100"/>
      </c:catAx>
      <c:valAx>
        <c:axId val="38729600"/>
        <c:scaling>
          <c:orientation val="minMax"/>
        </c:scaling>
        <c:axPos val="t"/>
        <c:majorGridlines/>
        <c:numFmt formatCode="0%" sourceLinked="1"/>
        <c:tickLblPos val="nextTo"/>
        <c:txPr>
          <a:bodyPr/>
          <a:lstStyle/>
          <a:p>
            <a:pPr>
              <a:defRPr sz="1400">
                <a:latin typeface="Century" pitchFamily="18" charset="0"/>
                <a:ea typeface="+mn-ea"/>
              </a:defRPr>
            </a:pPr>
            <a:endParaRPr lang="ja-JP"/>
          </a:p>
        </c:txPr>
        <c:crossAx val="38728064"/>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33.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Sheet!$C$713</c:f>
              <c:strCache>
                <c:ptCount val="1"/>
                <c:pt idx="0">
                  <c:v>ほとんどの住民組織が該当</c:v>
                </c:pt>
              </c:strCache>
            </c:strRef>
          </c:tx>
          <c:spPr>
            <a:solidFill>
              <a:srgbClr val="0000FF"/>
            </a:solidFill>
            <a:ln>
              <a:solidFill>
                <a:prstClr val="black"/>
              </a:solidFill>
            </a:ln>
          </c:spPr>
          <c:cat>
            <c:strRef>
              <c:f>(Sheet!$B$714,Sheet!$B$716)</c:f>
              <c:strCache>
                <c:ptCount val="2"/>
                <c:pt idx="0">
                  <c:v>研修あり</c:v>
                </c:pt>
                <c:pt idx="1">
                  <c:v>研修なし</c:v>
                </c:pt>
              </c:strCache>
            </c:strRef>
          </c:cat>
          <c:val>
            <c:numRef>
              <c:f>(Sheet!$C$714,Sheet!$C$716)</c:f>
              <c:numCache>
                <c:formatCode>#,##0</c:formatCode>
                <c:ptCount val="2"/>
                <c:pt idx="0">
                  <c:v>37</c:v>
                </c:pt>
                <c:pt idx="1">
                  <c:v>68</c:v>
                </c:pt>
              </c:numCache>
            </c:numRef>
          </c:val>
        </c:ser>
        <c:ser>
          <c:idx val="1"/>
          <c:order val="1"/>
          <c:tx>
            <c:strRef>
              <c:f>Sheet!$D$713</c:f>
              <c:strCache>
                <c:ptCount val="1"/>
                <c:pt idx="0">
                  <c:v>半分以上の住民組織が該当</c:v>
                </c:pt>
              </c:strCache>
            </c:strRef>
          </c:tx>
          <c:spPr>
            <a:solidFill>
              <a:srgbClr val="00FF00"/>
            </a:solidFill>
            <a:ln>
              <a:solidFill>
                <a:prstClr val="black"/>
              </a:solidFill>
            </a:ln>
          </c:spPr>
          <c:cat>
            <c:strRef>
              <c:f>(Sheet!$B$714,Sheet!$B$716)</c:f>
              <c:strCache>
                <c:ptCount val="2"/>
                <c:pt idx="0">
                  <c:v>研修あり</c:v>
                </c:pt>
                <c:pt idx="1">
                  <c:v>研修なし</c:v>
                </c:pt>
              </c:strCache>
            </c:strRef>
          </c:cat>
          <c:val>
            <c:numRef>
              <c:f>(Sheet!$D$714,Sheet!$D$716)</c:f>
              <c:numCache>
                <c:formatCode>#,##0</c:formatCode>
                <c:ptCount val="2"/>
                <c:pt idx="0">
                  <c:v>43</c:v>
                </c:pt>
                <c:pt idx="1">
                  <c:v>57</c:v>
                </c:pt>
              </c:numCache>
            </c:numRef>
          </c:val>
        </c:ser>
        <c:ser>
          <c:idx val="2"/>
          <c:order val="2"/>
          <c:tx>
            <c:strRef>
              <c:f>Sheet!$E$713</c:f>
              <c:strCache>
                <c:ptCount val="1"/>
                <c:pt idx="0">
                  <c:v>一部の組織が該当</c:v>
                </c:pt>
              </c:strCache>
            </c:strRef>
          </c:tx>
          <c:spPr>
            <a:solidFill>
              <a:srgbClr val="FFFF00"/>
            </a:solidFill>
            <a:ln>
              <a:solidFill>
                <a:prstClr val="black"/>
              </a:solidFill>
            </a:ln>
          </c:spPr>
          <c:cat>
            <c:strRef>
              <c:f>(Sheet!$B$714,Sheet!$B$716)</c:f>
              <c:strCache>
                <c:ptCount val="2"/>
                <c:pt idx="0">
                  <c:v>研修あり</c:v>
                </c:pt>
                <c:pt idx="1">
                  <c:v>研修なし</c:v>
                </c:pt>
              </c:strCache>
            </c:strRef>
          </c:cat>
          <c:val>
            <c:numRef>
              <c:f>(Sheet!$E$714,Sheet!$E$716)</c:f>
              <c:numCache>
                <c:formatCode>#,##0</c:formatCode>
                <c:ptCount val="2"/>
                <c:pt idx="0">
                  <c:v>90</c:v>
                </c:pt>
                <c:pt idx="1">
                  <c:v>199</c:v>
                </c:pt>
              </c:numCache>
            </c:numRef>
          </c:val>
        </c:ser>
        <c:ser>
          <c:idx val="3"/>
          <c:order val="3"/>
          <c:tx>
            <c:strRef>
              <c:f>Sheet!$F$713</c:f>
              <c:strCache>
                <c:ptCount val="1"/>
                <c:pt idx="0">
                  <c:v>ごく一部の組織が該当</c:v>
                </c:pt>
              </c:strCache>
            </c:strRef>
          </c:tx>
          <c:spPr>
            <a:solidFill>
              <a:srgbClr val="FFC000"/>
            </a:solidFill>
            <a:ln>
              <a:solidFill>
                <a:prstClr val="black"/>
              </a:solidFill>
            </a:ln>
          </c:spPr>
          <c:cat>
            <c:strRef>
              <c:f>(Sheet!$B$714,Sheet!$B$716)</c:f>
              <c:strCache>
                <c:ptCount val="2"/>
                <c:pt idx="0">
                  <c:v>研修あり</c:v>
                </c:pt>
                <c:pt idx="1">
                  <c:v>研修なし</c:v>
                </c:pt>
              </c:strCache>
            </c:strRef>
          </c:cat>
          <c:val>
            <c:numRef>
              <c:f>(Sheet!$F$714,Sheet!$F$716)</c:f>
              <c:numCache>
                <c:formatCode>#,##0</c:formatCode>
                <c:ptCount val="2"/>
                <c:pt idx="0">
                  <c:v>50</c:v>
                </c:pt>
                <c:pt idx="1">
                  <c:v>197</c:v>
                </c:pt>
              </c:numCache>
            </c:numRef>
          </c:val>
        </c:ser>
        <c:ser>
          <c:idx val="4"/>
          <c:order val="4"/>
          <c:tx>
            <c:strRef>
              <c:f>Sheet!$G$713</c:f>
              <c:strCache>
                <c:ptCount val="1"/>
                <c:pt idx="0">
                  <c:v>いずれの組織も該当しない</c:v>
                </c:pt>
              </c:strCache>
            </c:strRef>
          </c:tx>
          <c:spPr>
            <a:solidFill>
              <a:srgbClr val="FF3333"/>
            </a:solidFill>
            <a:ln>
              <a:solidFill>
                <a:prstClr val="black"/>
              </a:solidFill>
            </a:ln>
          </c:spPr>
          <c:cat>
            <c:strRef>
              <c:f>(Sheet!$B$714,Sheet!$B$716)</c:f>
              <c:strCache>
                <c:ptCount val="2"/>
                <c:pt idx="0">
                  <c:v>研修あり</c:v>
                </c:pt>
                <c:pt idx="1">
                  <c:v>研修なし</c:v>
                </c:pt>
              </c:strCache>
            </c:strRef>
          </c:cat>
          <c:val>
            <c:numRef>
              <c:f>(Sheet!$G$714,Sheet!$G$716)</c:f>
              <c:numCache>
                <c:formatCode>#,##0</c:formatCode>
                <c:ptCount val="2"/>
                <c:pt idx="0">
                  <c:v>12</c:v>
                </c:pt>
                <c:pt idx="1">
                  <c:v>97</c:v>
                </c:pt>
              </c:numCache>
            </c:numRef>
          </c:val>
        </c:ser>
        <c:gapWidth val="60"/>
        <c:overlap val="100"/>
        <c:axId val="38963840"/>
        <c:axId val="38969728"/>
      </c:barChart>
      <c:catAx>
        <c:axId val="38963840"/>
        <c:scaling>
          <c:orientation val="maxMin"/>
        </c:scaling>
        <c:axPos val="l"/>
        <c:tickLblPos val="nextTo"/>
        <c:txPr>
          <a:bodyPr/>
          <a:lstStyle/>
          <a:p>
            <a:pPr>
              <a:defRPr sz="1600"/>
            </a:pPr>
            <a:endParaRPr lang="ja-JP"/>
          </a:p>
        </c:txPr>
        <c:crossAx val="38969728"/>
        <c:crosses val="autoZero"/>
        <c:auto val="1"/>
        <c:lblAlgn val="ctr"/>
        <c:lblOffset val="100"/>
      </c:catAx>
      <c:valAx>
        <c:axId val="38969728"/>
        <c:scaling>
          <c:orientation val="minMax"/>
        </c:scaling>
        <c:axPos val="t"/>
        <c:majorGridlines/>
        <c:numFmt formatCode="0%" sourceLinked="1"/>
        <c:tickLblPos val="nextTo"/>
        <c:txPr>
          <a:bodyPr/>
          <a:lstStyle/>
          <a:p>
            <a:pPr>
              <a:defRPr sz="1400">
                <a:solidFill>
                  <a:schemeClr val="tx1"/>
                </a:solidFill>
                <a:latin typeface="Century" pitchFamily="18" charset="0"/>
              </a:defRPr>
            </a:pPr>
            <a:endParaRPr lang="ja-JP"/>
          </a:p>
        </c:txPr>
        <c:crossAx val="38963840"/>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34.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Sheet!$C$723</c:f>
              <c:strCache>
                <c:ptCount val="1"/>
                <c:pt idx="0">
                  <c:v>ほとんどの住民組織が該当</c:v>
                </c:pt>
              </c:strCache>
            </c:strRef>
          </c:tx>
          <c:spPr>
            <a:solidFill>
              <a:srgbClr val="0000FF"/>
            </a:solidFill>
            <a:ln>
              <a:solidFill>
                <a:prstClr val="black"/>
              </a:solidFill>
            </a:ln>
          </c:spPr>
          <c:cat>
            <c:strRef>
              <c:f>(Sheet!$B$724,Sheet!$B$726)</c:f>
              <c:strCache>
                <c:ptCount val="2"/>
                <c:pt idx="0">
                  <c:v>研修あり</c:v>
                </c:pt>
                <c:pt idx="1">
                  <c:v>研修なし</c:v>
                </c:pt>
              </c:strCache>
            </c:strRef>
          </c:cat>
          <c:val>
            <c:numRef>
              <c:f>(Sheet!$C$724,Sheet!$C$726)</c:f>
              <c:numCache>
                <c:formatCode>#,##0</c:formatCode>
                <c:ptCount val="2"/>
                <c:pt idx="0">
                  <c:v>61</c:v>
                </c:pt>
                <c:pt idx="1">
                  <c:v>108</c:v>
                </c:pt>
              </c:numCache>
            </c:numRef>
          </c:val>
        </c:ser>
        <c:ser>
          <c:idx val="1"/>
          <c:order val="1"/>
          <c:tx>
            <c:strRef>
              <c:f>Sheet!$D$723</c:f>
              <c:strCache>
                <c:ptCount val="1"/>
                <c:pt idx="0">
                  <c:v>半分以上の住民組織が該当</c:v>
                </c:pt>
              </c:strCache>
            </c:strRef>
          </c:tx>
          <c:spPr>
            <a:solidFill>
              <a:srgbClr val="00FF00"/>
            </a:solidFill>
            <a:ln>
              <a:solidFill>
                <a:prstClr val="black"/>
              </a:solidFill>
            </a:ln>
          </c:spPr>
          <c:cat>
            <c:strRef>
              <c:f>(Sheet!$B$724,Sheet!$B$726)</c:f>
              <c:strCache>
                <c:ptCount val="2"/>
                <c:pt idx="0">
                  <c:v>研修あり</c:v>
                </c:pt>
                <c:pt idx="1">
                  <c:v>研修なし</c:v>
                </c:pt>
              </c:strCache>
            </c:strRef>
          </c:cat>
          <c:val>
            <c:numRef>
              <c:f>(Sheet!$D$724,Sheet!$D$726)</c:f>
              <c:numCache>
                <c:formatCode>#,##0</c:formatCode>
                <c:ptCount val="2"/>
                <c:pt idx="0">
                  <c:v>32</c:v>
                </c:pt>
                <c:pt idx="1">
                  <c:v>55</c:v>
                </c:pt>
              </c:numCache>
            </c:numRef>
          </c:val>
        </c:ser>
        <c:ser>
          <c:idx val="2"/>
          <c:order val="2"/>
          <c:tx>
            <c:strRef>
              <c:f>Sheet!$E$723</c:f>
              <c:strCache>
                <c:ptCount val="1"/>
                <c:pt idx="0">
                  <c:v>一部の組織が該当</c:v>
                </c:pt>
              </c:strCache>
            </c:strRef>
          </c:tx>
          <c:spPr>
            <a:solidFill>
              <a:srgbClr val="FFFF00"/>
            </a:solidFill>
            <a:ln>
              <a:solidFill>
                <a:prstClr val="black"/>
              </a:solidFill>
            </a:ln>
          </c:spPr>
          <c:cat>
            <c:strRef>
              <c:f>(Sheet!$B$724,Sheet!$B$726)</c:f>
              <c:strCache>
                <c:ptCount val="2"/>
                <c:pt idx="0">
                  <c:v>研修あり</c:v>
                </c:pt>
                <c:pt idx="1">
                  <c:v>研修なし</c:v>
                </c:pt>
              </c:strCache>
            </c:strRef>
          </c:cat>
          <c:val>
            <c:numRef>
              <c:f>(Sheet!$E$724,Sheet!$E$726)</c:f>
              <c:numCache>
                <c:formatCode>#,##0</c:formatCode>
                <c:ptCount val="2"/>
                <c:pt idx="0">
                  <c:v>76</c:v>
                </c:pt>
                <c:pt idx="1">
                  <c:v>198</c:v>
                </c:pt>
              </c:numCache>
            </c:numRef>
          </c:val>
        </c:ser>
        <c:ser>
          <c:idx val="3"/>
          <c:order val="3"/>
          <c:tx>
            <c:strRef>
              <c:f>Sheet!$F$723</c:f>
              <c:strCache>
                <c:ptCount val="1"/>
                <c:pt idx="0">
                  <c:v>ごく一部の組織が該当</c:v>
                </c:pt>
              </c:strCache>
            </c:strRef>
          </c:tx>
          <c:spPr>
            <a:solidFill>
              <a:srgbClr val="FFC000"/>
            </a:solidFill>
            <a:ln>
              <a:solidFill>
                <a:prstClr val="black"/>
              </a:solidFill>
            </a:ln>
          </c:spPr>
          <c:cat>
            <c:strRef>
              <c:f>(Sheet!$B$724,Sheet!$B$726)</c:f>
              <c:strCache>
                <c:ptCount val="2"/>
                <c:pt idx="0">
                  <c:v>研修あり</c:v>
                </c:pt>
                <c:pt idx="1">
                  <c:v>研修なし</c:v>
                </c:pt>
              </c:strCache>
            </c:strRef>
          </c:cat>
          <c:val>
            <c:numRef>
              <c:f>(Sheet!$F$724,Sheet!$F$726)</c:f>
              <c:numCache>
                <c:formatCode>#,##0</c:formatCode>
                <c:ptCount val="2"/>
                <c:pt idx="0">
                  <c:v>43</c:v>
                </c:pt>
                <c:pt idx="1">
                  <c:v>153</c:v>
                </c:pt>
              </c:numCache>
            </c:numRef>
          </c:val>
        </c:ser>
        <c:ser>
          <c:idx val="4"/>
          <c:order val="4"/>
          <c:tx>
            <c:strRef>
              <c:f>Sheet!$G$723</c:f>
              <c:strCache>
                <c:ptCount val="1"/>
                <c:pt idx="0">
                  <c:v>いずれの組織も該当しない</c:v>
                </c:pt>
              </c:strCache>
            </c:strRef>
          </c:tx>
          <c:spPr>
            <a:solidFill>
              <a:srgbClr val="FF3333"/>
            </a:solidFill>
            <a:ln>
              <a:solidFill>
                <a:prstClr val="black"/>
              </a:solidFill>
            </a:ln>
          </c:spPr>
          <c:cat>
            <c:strRef>
              <c:f>(Sheet!$B$724,Sheet!$B$726)</c:f>
              <c:strCache>
                <c:ptCount val="2"/>
                <c:pt idx="0">
                  <c:v>研修あり</c:v>
                </c:pt>
                <c:pt idx="1">
                  <c:v>研修なし</c:v>
                </c:pt>
              </c:strCache>
            </c:strRef>
          </c:cat>
          <c:val>
            <c:numRef>
              <c:f>(Sheet!$G$724,Sheet!$G$726)</c:f>
              <c:numCache>
                <c:formatCode>#,##0</c:formatCode>
                <c:ptCount val="2"/>
                <c:pt idx="0">
                  <c:v>23</c:v>
                </c:pt>
                <c:pt idx="1">
                  <c:v>120</c:v>
                </c:pt>
              </c:numCache>
            </c:numRef>
          </c:val>
        </c:ser>
        <c:gapWidth val="60"/>
        <c:overlap val="100"/>
        <c:axId val="39003264"/>
        <c:axId val="39004800"/>
      </c:barChart>
      <c:catAx>
        <c:axId val="39003264"/>
        <c:scaling>
          <c:orientation val="maxMin"/>
        </c:scaling>
        <c:axPos val="l"/>
        <c:tickLblPos val="nextTo"/>
        <c:txPr>
          <a:bodyPr/>
          <a:lstStyle/>
          <a:p>
            <a:pPr>
              <a:defRPr sz="1600"/>
            </a:pPr>
            <a:endParaRPr lang="ja-JP"/>
          </a:p>
        </c:txPr>
        <c:crossAx val="39004800"/>
        <c:crosses val="autoZero"/>
        <c:auto val="1"/>
        <c:lblAlgn val="ctr"/>
        <c:lblOffset val="100"/>
      </c:catAx>
      <c:valAx>
        <c:axId val="39004800"/>
        <c:scaling>
          <c:orientation val="minMax"/>
        </c:scaling>
        <c:axPos val="t"/>
        <c:majorGridlines/>
        <c:numFmt formatCode="0%" sourceLinked="1"/>
        <c:tickLblPos val="nextTo"/>
        <c:txPr>
          <a:bodyPr/>
          <a:lstStyle/>
          <a:p>
            <a:pPr>
              <a:defRPr sz="1400">
                <a:latin typeface="Century" pitchFamily="18" charset="0"/>
              </a:defRPr>
            </a:pPr>
            <a:endParaRPr lang="ja-JP"/>
          </a:p>
        </c:txPr>
        <c:crossAx val="39003264"/>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35.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percentStacked"/>
        <c:ser>
          <c:idx val="0"/>
          <c:order val="0"/>
          <c:tx>
            <c:strRef>
              <c:f>Sheet!$C$633</c:f>
              <c:strCache>
                <c:ptCount val="1"/>
                <c:pt idx="0">
                  <c:v>ほとんどの住民組織が該当</c:v>
                </c:pt>
              </c:strCache>
            </c:strRef>
          </c:tx>
          <c:spPr>
            <a:solidFill>
              <a:srgbClr val="0000FF"/>
            </a:solidFill>
            <a:ln>
              <a:solidFill>
                <a:prstClr val="black"/>
              </a:solidFill>
            </a:ln>
          </c:spPr>
          <c:cat>
            <c:strRef>
              <c:f>(Sheet!$B$634,Sheet!$B$636,Sheet!$B$638,Sheet!$B$640)</c:f>
              <c:strCache>
                <c:ptCount val="4"/>
                <c:pt idx="0">
                  <c:v>３円未満／人</c:v>
                </c:pt>
                <c:pt idx="1">
                  <c:v>３～９円／人</c:v>
                </c:pt>
                <c:pt idx="2">
                  <c:v>10～29円／人</c:v>
                </c:pt>
                <c:pt idx="3">
                  <c:v>30円以上／人</c:v>
                </c:pt>
              </c:strCache>
            </c:strRef>
          </c:cat>
          <c:val>
            <c:numRef>
              <c:f>(Sheet!$C$634,Sheet!$C$636,Sheet!$C$638,Sheet!$C$640)</c:f>
              <c:numCache>
                <c:formatCode>#,##0</c:formatCode>
                <c:ptCount val="4"/>
                <c:pt idx="0">
                  <c:v>17</c:v>
                </c:pt>
                <c:pt idx="1">
                  <c:v>25</c:v>
                </c:pt>
                <c:pt idx="2">
                  <c:v>40</c:v>
                </c:pt>
                <c:pt idx="3">
                  <c:v>34</c:v>
                </c:pt>
              </c:numCache>
            </c:numRef>
          </c:val>
        </c:ser>
        <c:ser>
          <c:idx val="1"/>
          <c:order val="1"/>
          <c:tx>
            <c:strRef>
              <c:f>Sheet!$D$633</c:f>
              <c:strCache>
                <c:ptCount val="1"/>
                <c:pt idx="0">
                  <c:v>半分以上の住民組織が該当</c:v>
                </c:pt>
              </c:strCache>
            </c:strRef>
          </c:tx>
          <c:spPr>
            <a:solidFill>
              <a:srgbClr val="00FF00"/>
            </a:solidFill>
            <a:ln>
              <a:solidFill>
                <a:prstClr val="black"/>
              </a:solidFill>
            </a:ln>
          </c:spPr>
          <c:cat>
            <c:strRef>
              <c:f>(Sheet!$B$634,Sheet!$B$636,Sheet!$B$638,Sheet!$B$640)</c:f>
              <c:strCache>
                <c:ptCount val="4"/>
                <c:pt idx="0">
                  <c:v>３円未満／人</c:v>
                </c:pt>
                <c:pt idx="1">
                  <c:v>３～９円／人</c:v>
                </c:pt>
                <c:pt idx="2">
                  <c:v>10～29円／人</c:v>
                </c:pt>
                <c:pt idx="3">
                  <c:v>30円以上／人</c:v>
                </c:pt>
              </c:strCache>
            </c:strRef>
          </c:cat>
          <c:val>
            <c:numRef>
              <c:f>(Sheet!$D$634,Sheet!$D$636,Sheet!$D$638,Sheet!$D$640)</c:f>
              <c:numCache>
                <c:formatCode>#,##0</c:formatCode>
                <c:ptCount val="4"/>
                <c:pt idx="0">
                  <c:v>16</c:v>
                </c:pt>
                <c:pt idx="1">
                  <c:v>11</c:v>
                </c:pt>
                <c:pt idx="2">
                  <c:v>18</c:v>
                </c:pt>
                <c:pt idx="3">
                  <c:v>18</c:v>
                </c:pt>
              </c:numCache>
            </c:numRef>
          </c:val>
        </c:ser>
        <c:ser>
          <c:idx val="2"/>
          <c:order val="2"/>
          <c:tx>
            <c:strRef>
              <c:f>Sheet!$E$633</c:f>
              <c:strCache>
                <c:ptCount val="1"/>
                <c:pt idx="0">
                  <c:v>一部の組織が該当</c:v>
                </c:pt>
              </c:strCache>
            </c:strRef>
          </c:tx>
          <c:spPr>
            <a:solidFill>
              <a:srgbClr val="FFFF00"/>
            </a:solidFill>
            <a:ln>
              <a:solidFill>
                <a:prstClr val="black"/>
              </a:solidFill>
            </a:ln>
          </c:spPr>
          <c:cat>
            <c:strRef>
              <c:f>(Sheet!$B$634,Sheet!$B$636,Sheet!$B$638,Sheet!$B$640)</c:f>
              <c:strCache>
                <c:ptCount val="4"/>
                <c:pt idx="0">
                  <c:v>３円未満／人</c:v>
                </c:pt>
                <c:pt idx="1">
                  <c:v>３～９円／人</c:v>
                </c:pt>
                <c:pt idx="2">
                  <c:v>10～29円／人</c:v>
                </c:pt>
                <c:pt idx="3">
                  <c:v>30円以上／人</c:v>
                </c:pt>
              </c:strCache>
            </c:strRef>
          </c:cat>
          <c:val>
            <c:numRef>
              <c:f>(Sheet!$E$634,Sheet!$E$636,Sheet!$E$638,Sheet!$E$640)</c:f>
              <c:numCache>
                <c:formatCode>#,##0</c:formatCode>
                <c:ptCount val="4"/>
                <c:pt idx="0">
                  <c:v>54</c:v>
                </c:pt>
                <c:pt idx="1">
                  <c:v>61</c:v>
                </c:pt>
                <c:pt idx="2">
                  <c:v>63</c:v>
                </c:pt>
                <c:pt idx="3">
                  <c:v>71</c:v>
                </c:pt>
              </c:numCache>
            </c:numRef>
          </c:val>
        </c:ser>
        <c:ser>
          <c:idx val="3"/>
          <c:order val="3"/>
          <c:tx>
            <c:strRef>
              <c:f>Sheet!$F$633</c:f>
              <c:strCache>
                <c:ptCount val="1"/>
                <c:pt idx="0">
                  <c:v>ごく一部の組織が該当</c:v>
                </c:pt>
              </c:strCache>
            </c:strRef>
          </c:tx>
          <c:spPr>
            <a:solidFill>
              <a:srgbClr val="FFC000"/>
            </a:solidFill>
            <a:ln>
              <a:solidFill>
                <a:prstClr val="black"/>
              </a:solidFill>
            </a:ln>
          </c:spPr>
          <c:cat>
            <c:strRef>
              <c:f>(Sheet!$B$634,Sheet!$B$636,Sheet!$B$638,Sheet!$B$640)</c:f>
              <c:strCache>
                <c:ptCount val="4"/>
                <c:pt idx="0">
                  <c:v>３円未満／人</c:v>
                </c:pt>
                <c:pt idx="1">
                  <c:v>３～９円／人</c:v>
                </c:pt>
                <c:pt idx="2">
                  <c:v>10～29円／人</c:v>
                </c:pt>
                <c:pt idx="3">
                  <c:v>30円以上／人</c:v>
                </c:pt>
              </c:strCache>
            </c:strRef>
          </c:cat>
          <c:val>
            <c:numRef>
              <c:f>(Sheet!$F$634,Sheet!$F$636,Sheet!$F$638,Sheet!$F$640)</c:f>
              <c:numCache>
                <c:formatCode>#,##0</c:formatCode>
                <c:ptCount val="4"/>
                <c:pt idx="0">
                  <c:v>54</c:v>
                </c:pt>
                <c:pt idx="1">
                  <c:v>48</c:v>
                </c:pt>
                <c:pt idx="2">
                  <c:v>47</c:v>
                </c:pt>
                <c:pt idx="3">
                  <c:v>63</c:v>
                </c:pt>
              </c:numCache>
            </c:numRef>
          </c:val>
        </c:ser>
        <c:ser>
          <c:idx val="4"/>
          <c:order val="4"/>
          <c:tx>
            <c:strRef>
              <c:f>Sheet!$G$633</c:f>
              <c:strCache>
                <c:ptCount val="1"/>
                <c:pt idx="0">
                  <c:v>いずれの組織も該当しない</c:v>
                </c:pt>
              </c:strCache>
            </c:strRef>
          </c:tx>
          <c:spPr>
            <a:solidFill>
              <a:srgbClr val="FF3333"/>
            </a:solidFill>
            <a:ln>
              <a:solidFill>
                <a:prstClr val="black"/>
              </a:solidFill>
            </a:ln>
          </c:spPr>
          <c:cat>
            <c:strRef>
              <c:f>(Sheet!$B$634,Sheet!$B$636,Sheet!$B$638,Sheet!$B$640)</c:f>
              <c:strCache>
                <c:ptCount val="4"/>
                <c:pt idx="0">
                  <c:v>３円未満／人</c:v>
                </c:pt>
                <c:pt idx="1">
                  <c:v>３～９円／人</c:v>
                </c:pt>
                <c:pt idx="2">
                  <c:v>10～29円／人</c:v>
                </c:pt>
                <c:pt idx="3">
                  <c:v>30円以上／人</c:v>
                </c:pt>
              </c:strCache>
            </c:strRef>
          </c:cat>
          <c:val>
            <c:numRef>
              <c:f>(Sheet!$G$634,Sheet!$G$636,Sheet!$G$638,Sheet!$G$640)</c:f>
              <c:numCache>
                <c:formatCode>#,##0</c:formatCode>
                <c:ptCount val="4"/>
                <c:pt idx="0">
                  <c:v>50</c:v>
                </c:pt>
                <c:pt idx="1">
                  <c:v>28</c:v>
                </c:pt>
                <c:pt idx="2">
                  <c:v>27</c:v>
                </c:pt>
                <c:pt idx="3">
                  <c:v>20</c:v>
                </c:pt>
              </c:numCache>
            </c:numRef>
          </c:val>
        </c:ser>
        <c:gapWidth val="60"/>
        <c:overlap val="100"/>
        <c:axId val="39034240"/>
        <c:axId val="39064704"/>
      </c:barChart>
      <c:catAx>
        <c:axId val="39034240"/>
        <c:scaling>
          <c:orientation val="maxMin"/>
        </c:scaling>
        <c:axPos val="l"/>
        <c:tickLblPos val="nextTo"/>
        <c:txPr>
          <a:bodyPr/>
          <a:lstStyle/>
          <a:p>
            <a:pPr>
              <a:defRPr sz="1600"/>
            </a:pPr>
            <a:endParaRPr lang="ja-JP"/>
          </a:p>
        </c:txPr>
        <c:crossAx val="39064704"/>
        <c:crosses val="autoZero"/>
        <c:auto val="1"/>
        <c:lblAlgn val="ctr"/>
        <c:lblOffset val="100"/>
      </c:catAx>
      <c:valAx>
        <c:axId val="39064704"/>
        <c:scaling>
          <c:orientation val="minMax"/>
        </c:scaling>
        <c:axPos val="t"/>
        <c:majorGridlines/>
        <c:numFmt formatCode="0%" sourceLinked="1"/>
        <c:tickLblPos val="nextTo"/>
        <c:txPr>
          <a:bodyPr/>
          <a:lstStyle/>
          <a:p>
            <a:pPr>
              <a:defRPr sz="1400">
                <a:latin typeface="Century" pitchFamily="18" charset="0"/>
              </a:defRPr>
            </a:pPr>
            <a:endParaRPr lang="ja-JP"/>
          </a:p>
        </c:txPr>
        <c:crossAx val="39034240"/>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36.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2318633438146976"/>
          <c:y val="8.9984387727396198E-2"/>
          <c:w val="0.74531384897019881"/>
          <c:h val="0.7244343379491357"/>
        </c:manualLayout>
      </c:layout>
      <c:barChart>
        <c:barDir val="bar"/>
        <c:grouping val="percentStacked"/>
        <c:ser>
          <c:idx val="0"/>
          <c:order val="0"/>
          <c:tx>
            <c:strRef>
              <c:f>Sheet!$C$29</c:f>
              <c:strCache>
                <c:ptCount val="1"/>
                <c:pt idx="0">
                  <c:v>ほとんどの組織が該当する</c:v>
                </c:pt>
              </c:strCache>
            </c:strRef>
          </c:tx>
          <c:spPr>
            <a:solidFill>
              <a:srgbClr val="0000FF"/>
            </a:solidFill>
            <a:ln>
              <a:solidFill>
                <a:schemeClr val="tx1"/>
              </a:solidFill>
            </a:ln>
          </c:spPr>
          <c:cat>
            <c:strRef>
              <c:f>(Sheet!$B$30,Sheet!$B$32,Sheet!$B$34,Sheet!$B$36)</c:f>
              <c:strCache>
                <c:ptCount val="4"/>
                <c:pt idx="0">
                  <c:v>３円未満／人</c:v>
                </c:pt>
                <c:pt idx="1">
                  <c:v>３～９円／人</c:v>
                </c:pt>
                <c:pt idx="2">
                  <c:v>10～29円／人</c:v>
                </c:pt>
                <c:pt idx="3">
                  <c:v>30円以上／人</c:v>
                </c:pt>
              </c:strCache>
            </c:strRef>
          </c:cat>
          <c:val>
            <c:numRef>
              <c:f>(Sheet!$C$30,Sheet!$C$32,Sheet!$C$34,Sheet!$C$36)</c:f>
              <c:numCache>
                <c:formatCode>#,##0</c:formatCode>
                <c:ptCount val="4"/>
                <c:pt idx="0">
                  <c:v>15</c:v>
                </c:pt>
                <c:pt idx="1">
                  <c:v>17</c:v>
                </c:pt>
                <c:pt idx="2">
                  <c:v>30</c:v>
                </c:pt>
                <c:pt idx="3">
                  <c:v>24</c:v>
                </c:pt>
              </c:numCache>
            </c:numRef>
          </c:val>
        </c:ser>
        <c:ser>
          <c:idx val="1"/>
          <c:order val="1"/>
          <c:tx>
            <c:strRef>
              <c:f>Sheet!$D$29</c:f>
              <c:strCache>
                <c:ptCount val="1"/>
                <c:pt idx="0">
                  <c:v>半分以上の組織が該当する</c:v>
                </c:pt>
              </c:strCache>
            </c:strRef>
          </c:tx>
          <c:spPr>
            <a:solidFill>
              <a:srgbClr val="66FF33"/>
            </a:solidFill>
            <a:ln>
              <a:solidFill>
                <a:schemeClr val="tx1"/>
              </a:solidFill>
            </a:ln>
          </c:spPr>
          <c:cat>
            <c:strRef>
              <c:f>(Sheet!$B$30,Sheet!$B$32,Sheet!$B$34,Sheet!$B$36)</c:f>
              <c:strCache>
                <c:ptCount val="4"/>
                <c:pt idx="0">
                  <c:v>３円未満／人</c:v>
                </c:pt>
                <c:pt idx="1">
                  <c:v>３～９円／人</c:v>
                </c:pt>
                <c:pt idx="2">
                  <c:v>10～29円／人</c:v>
                </c:pt>
                <c:pt idx="3">
                  <c:v>30円以上／人</c:v>
                </c:pt>
              </c:strCache>
            </c:strRef>
          </c:cat>
          <c:val>
            <c:numRef>
              <c:f>(Sheet!$D$30,Sheet!$D$32,Sheet!$D$34,Sheet!$D$36)</c:f>
              <c:numCache>
                <c:formatCode>#,##0</c:formatCode>
                <c:ptCount val="4"/>
                <c:pt idx="0">
                  <c:v>17</c:v>
                </c:pt>
                <c:pt idx="1">
                  <c:v>12</c:v>
                </c:pt>
                <c:pt idx="2">
                  <c:v>17</c:v>
                </c:pt>
                <c:pt idx="3">
                  <c:v>22</c:v>
                </c:pt>
              </c:numCache>
            </c:numRef>
          </c:val>
        </c:ser>
        <c:ser>
          <c:idx val="2"/>
          <c:order val="2"/>
          <c:tx>
            <c:strRef>
              <c:f>Sheet!$E$29</c:f>
              <c:strCache>
                <c:ptCount val="1"/>
                <c:pt idx="0">
                  <c:v>一部の組織が該当する</c:v>
                </c:pt>
              </c:strCache>
            </c:strRef>
          </c:tx>
          <c:spPr>
            <a:solidFill>
              <a:srgbClr val="FFFF00"/>
            </a:solidFill>
            <a:ln>
              <a:solidFill>
                <a:schemeClr val="tx1"/>
              </a:solidFill>
            </a:ln>
          </c:spPr>
          <c:cat>
            <c:strRef>
              <c:f>(Sheet!$B$30,Sheet!$B$32,Sheet!$B$34,Sheet!$B$36)</c:f>
              <c:strCache>
                <c:ptCount val="4"/>
                <c:pt idx="0">
                  <c:v>３円未満／人</c:v>
                </c:pt>
                <c:pt idx="1">
                  <c:v>３～９円／人</c:v>
                </c:pt>
                <c:pt idx="2">
                  <c:v>10～29円／人</c:v>
                </c:pt>
                <c:pt idx="3">
                  <c:v>30円以上／人</c:v>
                </c:pt>
              </c:strCache>
            </c:strRef>
          </c:cat>
          <c:val>
            <c:numRef>
              <c:f>(Sheet!$E$30,Sheet!$E$32,Sheet!$E$34,Sheet!$E$36)</c:f>
              <c:numCache>
                <c:formatCode>#,##0</c:formatCode>
                <c:ptCount val="4"/>
                <c:pt idx="0">
                  <c:v>51</c:v>
                </c:pt>
                <c:pt idx="1">
                  <c:v>64</c:v>
                </c:pt>
                <c:pt idx="2">
                  <c:v>67</c:v>
                </c:pt>
                <c:pt idx="3">
                  <c:v>66</c:v>
                </c:pt>
              </c:numCache>
            </c:numRef>
          </c:val>
        </c:ser>
        <c:ser>
          <c:idx val="3"/>
          <c:order val="3"/>
          <c:tx>
            <c:strRef>
              <c:f>Sheet!$F$29</c:f>
              <c:strCache>
                <c:ptCount val="1"/>
                <c:pt idx="0">
                  <c:v>ごく一部の組織が該当する</c:v>
                </c:pt>
              </c:strCache>
            </c:strRef>
          </c:tx>
          <c:spPr>
            <a:solidFill>
              <a:srgbClr val="FFC000"/>
            </a:solidFill>
            <a:ln>
              <a:solidFill>
                <a:schemeClr val="tx1"/>
              </a:solidFill>
            </a:ln>
          </c:spPr>
          <c:cat>
            <c:strRef>
              <c:f>(Sheet!$B$30,Sheet!$B$32,Sheet!$B$34,Sheet!$B$36)</c:f>
              <c:strCache>
                <c:ptCount val="4"/>
                <c:pt idx="0">
                  <c:v>３円未満／人</c:v>
                </c:pt>
                <c:pt idx="1">
                  <c:v>３～９円／人</c:v>
                </c:pt>
                <c:pt idx="2">
                  <c:v>10～29円／人</c:v>
                </c:pt>
                <c:pt idx="3">
                  <c:v>30円以上／人</c:v>
                </c:pt>
              </c:strCache>
            </c:strRef>
          </c:cat>
          <c:val>
            <c:numRef>
              <c:f>(Sheet!$F$30,Sheet!$F$32,Sheet!$F$34,Sheet!$F$36)</c:f>
              <c:numCache>
                <c:formatCode>#,##0</c:formatCode>
                <c:ptCount val="4"/>
                <c:pt idx="0">
                  <c:v>67</c:v>
                </c:pt>
                <c:pt idx="1">
                  <c:v>46</c:v>
                </c:pt>
                <c:pt idx="2">
                  <c:v>45</c:v>
                </c:pt>
                <c:pt idx="3">
                  <c:v>63</c:v>
                </c:pt>
              </c:numCache>
            </c:numRef>
          </c:val>
        </c:ser>
        <c:ser>
          <c:idx val="4"/>
          <c:order val="4"/>
          <c:tx>
            <c:strRef>
              <c:f>Sheet!$G$29</c:f>
              <c:strCache>
                <c:ptCount val="1"/>
                <c:pt idx="0">
                  <c:v>いずれの組織も該当しない</c:v>
                </c:pt>
              </c:strCache>
            </c:strRef>
          </c:tx>
          <c:spPr>
            <a:solidFill>
              <a:srgbClr val="FF0000"/>
            </a:solidFill>
            <a:ln>
              <a:solidFill>
                <a:schemeClr val="tx1"/>
              </a:solidFill>
            </a:ln>
          </c:spPr>
          <c:cat>
            <c:strRef>
              <c:f>(Sheet!$B$30,Sheet!$B$32,Sheet!$B$34,Sheet!$B$36)</c:f>
              <c:strCache>
                <c:ptCount val="4"/>
                <c:pt idx="0">
                  <c:v>３円未満／人</c:v>
                </c:pt>
                <c:pt idx="1">
                  <c:v>３～９円／人</c:v>
                </c:pt>
                <c:pt idx="2">
                  <c:v>10～29円／人</c:v>
                </c:pt>
                <c:pt idx="3">
                  <c:v>30円以上／人</c:v>
                </c:pt>
              </c:strCache>
            </c:strRef>
          </c:cat>
          <c:val>
            <c:numRef>
              <c:f>(Sheet!$G$30,Sheet!$G$32,Sheet!$G$34,Sheet!$G$36)</c:f>
              <c:numCache>
                <c:formatCode>#,##0</c:formatCode>
                <c:ptCount val="4"/>
                <c:pt idx="0">
                  <c:v>39</c:v>
                </c:pt>
                <c:pt idx="1">
                  <c:v>34</c:v>
                </c:pt>
                <c:pt idx="2">
                  <c:v>34</c:v>
                </c:pt>
                <c:pt idx="3">
                  <c:v>29</c:v>
                </c:pt>
              </c:numCache>
            </c:numRef>
          </c:val>
        </c:ser>
        <c:gapWidth val="60"/>
        <c:overlap val="100"/>
        <c:axId val="39098240"/>
        <c:axId val="39099776"/>
      </c:barChart>
      <c:catAx>
        <c:axId val="39098240"/>
        <c:scaling>
          <c:orientation val="maxMin"/>
        </c:scaling>
        <c:axPos val="l"/>
        <c:numFmt formatCode="#,##0" sourceLinked="1"/>
        <c:tickLblPos val="nextTo"/>
        <c:txPr>
          <a:bodyPr/>
          <a:lstStyle/>
          <a:p>
            <a:pPr>
              <a:defRPr sz="1800"/>
            </a:pPr>
            <a:endParaRPr lang="ja-JP"/>
          </a:p>
        </c:txPr>
        <c:crossAx val="39099776"/>
        <c:crosses val="autoZero"/>
        <c:auto val="1"/>
        <c:lblAlgn val="ctr"/>
        <c:lblOffset val="100"/>
      </c:catAx>
      <c:valAx>
        <c:axId val="39099776"/>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39098240"/>
        <c:crosses val="autoZero"/>
        <c:crossBetween val="between"/>
      </c:valAx>
    </c:plotArea>
    <c:legend>
      <c:legendPos val="r"/>
      <c:layout>
        <c:manualLayout>
          <c:xMode val="edge"/>
          <c:yMode val="edge"/>
          <c:x val="9.4910655217459977E-2"/>
          <c:y val="0.86206896551724099"/>
          <c:w val="0.8659366190337322"/>
          <c:h val="0.12201591511936336"/>
        </c:manualLayout>
      </c:layout>
    </c:legend>
    <c:plotVisOnly val="1"/>
    <c:dispBlanksAs val="gap"/>
  </c:chart>
  <c:spPr>
    <a:ln>
      <a:noFill/>
    </a:ln>
  </c:spPr>
  <c:txPr>
    <a:bodyPr/>
    <a:lstStyle/>
    <a:p>
      <a:pPr>
        <a:defRPr sz="1400"/>
      </a:pPr>
      <a:endParaRPr lang="ja-JP"/>
    </a:p>
  </c:txPr>
  <c:externalData r:id="rId1"/>
</c:chartSpace>
</file>

<file path=ppt/charts/chart37.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Sheet!$C$647</c:f>
              <c:strCache>
                <c:ptCount val="1"/>
                <c:pt idx="0">
                  <c:v>ほとんどの住民組織が該当</c:v>
                </c:pt>
              </c:strCache>
            </c:strRef>
          </c:tx>
          <c:spPr>
            <a:solidFill>
              <a:srgbClr val="0000FF"/>
            </a:solidFill>
            <a:ln>
              <a:solidFill>
                <a:prstClr val="black"/>
              </a:solidFill>
            </a:ln>
          </c:spPr>
          <c:cat>
            <c:strRef>
              <c:f>(Sheet!$B$648,Sheet!$B$650,Sheet!$B$652,Sheet!$B$654)</c:f>
              <c:strCache>
                <c:ptCount val="4"/>
                <c:pt idx="0">
                  <c:v>３円未満／人</c:v>
                </c:pt>
                <c:pt idx="1">
                  <c:v>３～９円／人</c:v>
                </c:pt>
                <c:pt idx="2">
                  <c:v>10～29円／人</c:v>
                </c:pt>
                <c:pt idx="3">
                  <c:v>30円以上／人</c:v>
                </c:pt>
              </c:strCache>
            </c:strRef>
          </c:cat>
          <c:val>
            <c:numRef>
              <c:f>(Sheet!$C$648,Sheet!$C$650,Sheet!$C$652,Sheet!$C$654)</c:f>
              <c:numCache>
                <c:formatCode>#,##0</c:formatCode>
                <c:ptCount val="4"/>
                <c:pt idx="0">
                  <c:v>21</c:v>
                </c:pt>
                <c:pt idx="1">
                  <c:v>22</c:v>
                </c:pt>
                <c:pt idx="2">
                  <c:v>32</c:v>
                </c:pt>
                <c:pt idx="3">
                  <c:v>20</c:v>
                </c:pt>
              </c:numCache>
            </c:numRef>
          </c:val>
        </c:ser>
        <c:ser>
          <c:idx val="1"/>
          <c:order val="1"/>
          <c:tx>
            <c:strRef>
              <c:f>Sheet!$D$647</c:f>
              <c:strCache>
                <c:ptCount val="1"/>
                <c:pt idx="0">
                  <c:v>半分以上の住民組織が該当</c:v>
                </c:pt>
              </c:strCache>
            </c:strRef>
          </c:tx>
          <c:spPr>
            <a:solidFill>
              <a:srgbClr val="00FF00"/>
            </a:solidFill>
            <a:ln>
              <a:solidFill>
                <a:prstClr val="black"/>
              </a:solidFill>
            </a:ln>
          </c:spPr>
          <c:cat>
            <c:strRef>
              <c:f>(Sheet!$B$648,Sheet!$B$650,Sheet!$B$652,Sheet!$B$654)</c:f>
              <c:strCache>
                <c:ptCount val="4"/>
                <c:pt idx="0">
                  <c:v>３円未満／人</c:v>
                </c:pt>
                <c:pt idx="1">
                  <c:v>３～９円／人</c:v>
                </c:pt>
                <c:pt idx="2">
                  <c:v>10～29円／人</c:v>
                </c:pt>
                <c:pt idx="3">
                  <c:v>30円以上／人</c:v>
                </c:pt>
              </c:strCache>
            </c:strRef>
          </c:cat>
          <c:val>
            <c:numRef>
              <c:f>(Sheet!$D$648,Sheet!$D$650,Sheet!$D$652,Sheet!$D$654)</c:f>
              <c:numCache>
                <c:formatCode>#,##0</c:formatCode>
                <c:ptCount val="4"/>
                <c:pt idx="0">
                  <c:v>19</c:v>
                </c:pt>
                <c:pt idx="1">
                  <c:v>14</c:v>
                </c:pt>
                <c:pt idx="2">
                  <c:v>34</c:v>
                </c:pt>
                <c:pt idx="3">
                  <c:v>27</c:v>
                </c:pt>
              </c:numCache>
            </c:numRef>
          </c:val>
        </c:ser>
        <c:ser>
          <c:idx val="2"/>
          <c:order val="2"/>
          <c:tx>
            <c:strRef>
              <c:f>Sheet!$E$647</c:f>
              <c:strCache>
                <c:ptCount val="1"/>
                <c:pt idx="0">
                  <c:v>一部の組織が該当</c:v>
                </c:pt>
              </c:strCache>
            </c:strRef>
          </c:tx>
          <c:spPr>
            <a:solidFill>
              <a:srgbClr val="FFFF00"/>
            </a:solidFill>
            <a:ln>
              <a:solidFill>
                <a:prstClr val="black"/>
              </a:solidFill>
            </a:ln>
          </c:spPr>
          <c:cat>
            <c:strRef>
              <c:f>(Sheet!$B$648,Sheet!$B$650,Sheet!$B$652,Sheet!$B$654)</c:f>
              <c:strCache>
                <c:ptCount val="4"/>
                <c:pt idx="0">
                  <c:v>３円未満／人</c:v>
                </c:pt>
                <c:pt idx="1">
                  <c:v>３～９円／人</c:v>
                </c:pt>
                <c:pt idx="2">
                  <c:v>10～29円／人</c:v>
                </c:pt>
                <c:pt idx="3">
                  <c:v>30円以上／人</c:v>
                </c:pt>
              </c:strCache>
            </c:strRef>
          </c:cat>
          <c:val>
            <c:numRef>
              <c:f>(Sheet!$E$648,Sheet!$E$650,Sheet!$E$652,Sheet!$E$654)</c:f>
              <c:numCache>
                <c:formatCode>#,##0</c:formatCode>
                <c:ptCount val="4"/>
                <c:pt idx="0">
                  <c:v>52</c:v>
                </c:pt>
                <c:pt idx="1">
                  <c:v>67</c:v>
                </c:pt>
                <c:pt idx="2">
                  <c:v>62</c:v>
                </c:pt>
                <c:pt idx="3">
                  <c:v>67</c:v>
                </c:pt>
              </c:numCache>
            </c:numRef>
          </c:val>
        </c:ser>
        <c:ser>
          <c:idx val="3"/>
          <c:order val="3"/>
          <c:tx>
            <c:strRef>
              <c:f>Sheet!$F$647</c:f>
              <c:strCache>
                <c:ptCount val="1"/>
                <c:pt idx="0">
                  <c:v>ごく一部の組織が該当</c:v>
                </c:pt>
              </c:strCache>
            </c:strRef>
          </c:tx>
          <c:spPr>
            <a:solidFill>
              <a:srgbClr val="FFC000"/>
            </a:solidFill>
            <a:ln>
              <a:solidFill>
                <a:prstClr val="black"/>
              </a:solidFill>
            </a:ln>
          </c:spPr>
          <c:cat>
            <c:strRef>
              <c:f>(Sheet!$B$648,Sheet!$B$650,Sheet!$B$652,Sheet!$B$654)</c:f>
              <c:strCache>
                <c:ptCount val="4"/>
                <c:pt idx="0">
                  <c:v>３円未満／人</c:v>
                </c:pt>
                <c:pt idx="1">
                  <c:v>３～９円／人</c:v>
                </c:pt>
                <c:pt idx="2">
                  <c:v>10～29円／人</c:v>
                </c:pt>
                <c:pt idx="3">
                  <c:v>30円以上／人</c:v>
                </c:pt>
              </c:strCache>
            </c:strRef>
          </c:cat>
          <c:val>
            <c:numRef>
              <c:f>(Sheet!$F$648,Sheet!$F$650,Sheet!$F$652,Sheet!$F$654)</c:f>
              <c:numCache>
                <c:formatCode>#,##0</c:formatCode>
                <c:ptCount val="4"/>
                <c:pt idx="0">
                  <c:v>54</c:v>
                </c:pt>
                <c:pt idx="1">
                  <c:v>48</c:v>
                </c:pt>
                <c:pt idx="2">
                  <c:v>41</c:v>
                </c:pt>
                <c:pt idx="3">
                  <c:v>70</c:v>
                </c:pt>
              </c:numCache>
            </c:numRef>
          </c:val>
        </c:ser>
        <c:ser>
          <c:idx val="4"/>
          <c:order val="4"/>
          <c:tx>
            <c:strRef>
              <c:f>Sheet!$G$647</c:f>
              <c:strCache>
                <c:ptCount val="1"/>
                <c:pt idx="0">
                  <c:v>いずれの組織も該当しない</c:v>
                </c:pt>
              </c:strCache>
            </c:strRef>
          </c:tx>
          <c:spPr>
            <a:solidFill>
              <a:srgbClr val="FF3333"/>
            </a:solidFill>
            <a:ln>
              <a:solidFill>
                <a:prstClr val="black"/>
              </a:solidFill>
            </a:ln>
          </c:spPr>
          <c:cat>
            <c:strRef>
              <c:f>(Sheet!$B$648,Sheet!$B$650,Sheet!$B$652,Sheet!$B$654)</c:f>
              <c:strCache>
                <c:ptCount val="4"/>
                <c:pt idx="0">
                  <c:v>３円未満／人</c:v>
                </c:pt>
                <c:pt idx="1">
                  <c:v>３～９円／人</c:v>
                </c:pt>
                <c:pt idx="2">
                  <c:v>10～29円／人</c:v>
                </c:pt>
                <c:pt idx="3">
                  <c:v>30円以上／人</c:v>
                </c:pt>
              </c:strCache>
            </c:strRef>
          </c:cat>
          <c:val>
            <c:numRef>
              <c:f>(Sheet!$G$648,Sheet!$G$650,Sheet!$G$652,Sheet!$G$654)</c:f>
              <c:numCache>
                <c:formatCode>#,##0</c:formatCode>
                <c:ptCount val="4"/>
                <c:pt idx="0">
                  <c:v>36</c:v>
                </c:pt>
                <c:pt idx="1">
                  <c:v>21</c:v>
                </c:pt>
                <c:pt idx="2">
                  <c:v>18</c:v>
                </c:pt>
                <c:pt idx="3">
                  <c:v>16</c:v>
                </c:pt>
              </c:numCache>
            </c:numRef>
          </c:val>
        </c:ser>
        <c:gapWidth val="60"/>
        <c:overlap val="100"/>
        <c:axId val="39211392"/>
        <c:axId val="39212928"/>
      </c:barChart>
      <c:catAx>
        <c:axId val="39211392"/>
        <c:scaling>
          <c:orientation val="maxMin"/>
        </c:scaling>
        <c:axPos val="l"/>
        <c:tickLblPos val="nextTo"/>
        <c:txPr>
          <a:bodyPr/>
          <a:lstStyle/>
          <a:p>
            <a:pPr>
              <a:defRPr sz="1600"/>
            </a:pPr>
            <a:endParaRPr lang="ja-JP"/>
          </a:p>
        </c:txPr>
        <c:crossAx val="39212928"/>
        <c:crosses val="autoZero"/>
        <c:auto val="1"/>
        <c:lblAlgn val="ctr"/>
        <c:lblOffset val="100"/>
      </c:catAx>
      <c:valAx>
        <c:axId val="39212928"/>
        <c:scaling>
          <c:orientation val="minMax"/>
        </c:scaling>
        <c:axPos val="t"/>
        <c:majorGridlines/>
        <c:numFmt formatCode="0%" sourceLinked="1"/>
        <c:tickLblPos val="nextTo"/>
        <c:txPr>
          <a:bodyPr/>
          <a:lstStyle/>
          <a:p>
            <a:pPr>
              <a:defRPr sz="1400">
                <a:latin typeface="Century" pitchFamily="18" charset="0"/>
              </a:defRPr>
            </a:pPr>
            <a:endParaRPr lang="ja-JP"/>
          </a:p>
        </c:txPr>
        <c:crossAx val="39211392"/>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38.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2408561777000097"/>
          <c:y val="8.1524458565486499E-2"/>
          <c:w val="0.73941552444833281"/>
          <c:h val="0.7495346707392565"/>
        </c:manualLayout>
      </c:layout>
      <c:barChart>
        <c:barDir val="bar"/>
        <c:grouping val="percentStacked"/>
        <c:ser>
          <c:idx val="0"/>
          <c:order val="0"/>
          <c:tx>
            <c:strRef>
              <c:f>Sheet!$C$661</c:f>
              <c:strCache>
                <c:ptCount val="1"/>
                <c:pt idx="0">
                  <c:v>ほとんどの組織が該当</c:v>
                </c:pt>
              </c:strCache>
            </c:strRef>
          </c:tx>
          <c:spPr>
            <a:solidFill>
              <a:srgbClr val="0000FF"/>
            </a:solidFill>
            <a:ln>
              <a:solidFill>
                <a:prstClr val="black"/>
              </a:solidFill>
            </a:ln>
          </c:spPr>
          <c:cat>
            <c:strRef>
              <c:f>(Sheet!$B$662,Sheet!$B$664,Sheet!$B$666,Sheet!$B$668)</c:f>
              <c:strCache>
                <c:ptCount val="4"/>
                <c:pt idx="0">
                  <c:v>３円未満／人</c:v>
                </c:pt>
                <c:pt idx="1">
                  <c:v>３～９円／人</c:v>
                </c:pt>
                <c:pt idx="2">
                  <c:v>10～29円／人</c:v>
                </c:pt>
                <c:pt idx="3">
                  <c:v>30円以上／人</c:v>
                </c:pt>
              </c:strCache>
            </c:strRef>
          </c:cat>
          <c:val>
            <c:numRef>
              <c:f>(Sheet!$C$662,Sheet!$C$664,Sheet!$C$666,Sheet!$C$668)</c:f>
              <c:numCache>
                <c:formatCode>#,##0</c:formatCode>
                <c:ptCount val="4"/>
                <c:pt idx="0">
                  <c:v>28</c:v>
                </c:pt>
                <c:pt idx="1">
                  <c:v>37</c:v>
                </c:pt>
                <c:pt idx="2">
                  <c:v>45</c:v>
                </c:pt>
                <c:pt idx="3">
                  <c:v>47</c:v>
                </c:pt>
              </c:numCache>
            </c:numRef>
          </c:val>
        </c:ser>
        <c:ser>
          <c:idx val="1"/>
          <c:order val="1"/>
          <c:tx>
            <c:strRef>
              <c:f>Sheet!$D$661</c:f>
              <c:strCache>
                <c:ptCount val="1"/>
                <c:pt idx="0">
                  <c:v>半分以上の組織が該当</c:v>
                </c:pt>
              </c:strCache>
            </c:strRef>
          </c:tx>
          <c:spPr>
            <a:solidFill>
              <a:srgbClr val="00FF00"/>
            </a:solidFill>
            <a:ln>
              <a:solidFill>
                <a:prstClr val="black"/>
              </a:solidFill>
            </a:ln>
          </c:spPr>
          <c:cat>
            <c:strRef>
              <c:f>(Sheet!$B$662,Sheet!$B$664,Sheet!$B$666,Sheet!$B$668)</c:f>
              <c:strCache>
                <c:ptCount val="4"/>
                <c:pt idx="0">
                  <c:v>３円未満／人</c:v>
                </c:pt>
                <c:pt idx="1">
                  <c:v>３～９円／人</c:v>
                </c:pt>
                <c:pt idx="2">
                  <c:v>10～29円／人</c:v>
                </c:pt>
                <c:pt idx="3">
                  <c:v>30円以上／人</c:v>
                </c:pt>
              </c:strCache>
            </c:strRef>
          </c:cat>
          <c:val>
            <c:numRef>
              <c:f>(Sheet!$D$662,Sheet!$D$664,Sheet!$D$666,Sheet!$D$668)</c:f>
              <c:numCache>
                <c:formatCode>#,##0</c:formatCode>
                <c:ptCount val="4"/>
                <c:pt idx="0">
                  <c:v>14</c:v>
                </c:pt>
                <c:pt idx="1">
                  <c:v>16</c:v>
                </c:pt>
                <c:pt idx="2">
                  <c:v>26</c:v>
                </c:pt>
                <c:pt idx="3">
                  <c:v>17</c:v>
                </c:pt>
              </c:numCache>
            </c:numRef>
          </c:val>
        </c:ser>
        <c:ser>
          <c:idx val="2"/>
          <c:order val="2"/>
          <c:tx>
            <c:strRef>
              <c:f>Sheet!$E$661</c:f>
              <c:strCache>
                <c:ptCount val="1"/>
                <c:pt idx="0">
                  <c:v>一部の組織が該当</c:v>
                </c:pt>
              </c:strCache>
            </c:strRef>
          </c:tx>
          <c:spPr>
            <a:solidFill>
              <a:srgbClr val="FFFF00"/>
            </a:solidFill>
            <a:ln>
              <a:solidFill>
                <a:prstClr val="black"/>
              </a:solidFill>
            </a:ln>
          </c:spPr>
          <c:cat>
            <c:strRef>
              <c:f>(Sheet!$B$662,Sheet!$B$664,Sheet!$B$666,Sheet!$B$668)</c:f>
              <c:strCache>
                <c:ptCount val="4"/>
                <c:pt idx="0">
                  <c:v>３円未満／人</c:v>
                </c:pt>
                <c:pt idx="1">
                  <c:v>３～９円／人</c:v>
                </c:pt>
                <c:pt idx="2">
                  <c:v>10～29円／人</c:v>
                </c:pt>
                <c:pt idx="3">
                  <c:v>30円以上／人</c:v>
                </c:pt>
              </c:strCache>
            </c:strRef>
          </c:cat>
          <c:val>
            <c:numRef>
              <c:f>(Sheet!$E$662,Sheet!$E$664,Sheet!$E$666,Sheet!$E$668)</c:f>
              <c:numCache>
                <c:formatCode>#,##0</c:formatCode>
                <c:ptCount val="4"/>
                <c:pt idx="0">
                  <c:v>61</c:v>
                </c:pt>
                <c:pt idx="1">
                  <c:v>63</c:v>
                </c:pt>
                <c:pt idx="2">
                  <c:v>58</c:v>
                </c:pt>
                <c:pt idx="3">
                  <c:v>55</c:v>
                </c:pt>
              </c:numCache>
            </c:numRef>
          </c:val>
        </c:ser>
        <c:ser>
          <c:idx val="3"/>
          <c:order val="3"/>
          <c:tx>
            <c:strRef>
              <c:f>Sheet!$F$661</c:f>
              <c:strCache>
                <c:ptCount val="1"/>
                <c:pt idx="0">
                  <c:v>ごく一部の組織が該当</c:v>
                </c:pt>
              </c:strCache>
            </c:strRef>
          </c:tx>
          <c:spPr>
            <a:solidFill>
              <a:srgbClr val="FFC000"/>
            </a:solidFill>
            <a:ln>
              <a:solidFill>
                <a:prstClr val="black"/>
              </a:solidFill>
            </a:ln>
          </c:spPr>
          <c:cat>
            <c:strRef>
              <c:f>(Sheet!$B$662,Sheet!$B$664,Sheet!$B$666,Sheet!$B$668)</c:f>
              <c:strCache>
                <c:ptCount val="4"/>
                <c:pt idx="0">
                  <c:v>３円未満／人</c:v>
                </c:pt>
                <c:pt idx="1">
                  <c:v>３～９円／人</c:v>
                </c:pt>
                <c:pt idx="2">
                  <c:v>10～29円／人</c:v>
                </c:pt>
                <c:pt idx="3">
                  <c:v>30円以上／人</c:v>
                </c:pt>
              </c:strCache>
            </c:strRef>
          </c:cat>
          <c:val>
            <c:numRef>
              <c:f>(Sheet!$F$662,Sheet!$F$664,Sheet!$F$666,Sheet!$F$668)</c:f>
              <c:numCache>
                <c:formatCode>#,##0</c:formatCode>
                <c:ptCount val="4"/>
                <c:pt idx="0">
                  <c:v>49</c:v>
                </c:pt>
                <c:pt idx="1">
                  <c:v>41</c:v>
                </c:pt>
                <c:pt idx="2">
                  <c:v>30</c:v>
                </c:pt>
                <c:pt idx="3">
                  <c:v>53</c:v>
                </c:pt>
              </c:numCache>
            </c:numRef>
          </c:val>
        </c:ser>
        <c:ser>
          <c:idx val="4"/>
          <c:order val="4"/>
          <c:tx>
            <c:strRef>
              <c:f>Sheet!$G$661</c:f>
              <c:strCache>
                <c:ptCount val="1"/>
                <c:pt idx="0">
                  <c:v>いずれの組織も該当しない</c:v>
                </c:pt>
              </c:strCache>
            </c:strRef>
          </c:tx>
          <c:spPr>
            <a:solidFill>
              <a:srgbClr val="FF3333"/>
            </a:solidFill>
            <a:ln>
              <a:solidFill>
                <a:prstClr val="black"/>
              </a:solidFill>
            </a:ln>
          </c:spPr>
          <c:cat>
            <c:strRef>
              <c:f>(Sheet!$B$662,Sheet!$B$664,Sheet!$B$666,Sheet!$B$668)</c:f>
              <c:strCache>
                <c:ptCount val="4"/>
                <c:pt idx="0">
                  <c:v>３円未満／人</c:v>
                </c:pt>
                <c:pt idx="1">
                  <c:v>３～９円／人</c:v>
                </c:pt>
                <c:pt idx="2">
                  <c:v>10～29円／人</c:v>
                </c:pt>
                <c:pt idx="3">
                  <c:v>30円以上／人</c:v>
                </c:pt>
              </c:strCache>
            </c:strRef>
          </c:cat>
          <c:val>
            <c:numRef>
              <c:f>(Sheet!$G$662,Sheet!$G$664,Sheet!$G$666,Sheet!$G$668)</c:f>
              <c:numCache>
                <c:formatCode>#,##0</c:formatCode>
                <c:ptCount val="4"/>
                <c:pt idx="0">
                  <c:v>37</c:v>
                </c:pt>
                <c:pt idx="1">
                  <c:v>17</c:v>
                </c:pt>
                <c:pt idx="2">
                  <c:v>33</c:v>
                </c:pt>
                <c:pt idx="3">
                  <c:v>31</c:v>
                </c:pt>
              </c:numCache>
            </c:numRef>
          </c:val>
        </c:ser>
        <c:gapWidth val="60"/>
        <c:overlap val="100"/>
        <c:axId val="39228160"/>
        <c:axId val="39229696"/>
      </c:barChart>
      <c:catAx>
        <c:axId val="39228160"/>
        <c:scaling>
          <c:orientation val="maxMin"/>
        </c:scaling>
        <c:axPos val="l"/>
        <c:numFmt formatCode="#,##0" sourceLinked="1"/>
        <c:tickLblPos val="nextTo"/>
        <c:txPr>
          <a:bodyPr/>
          <a:lstStyle/>
          <a:p>
            <a:pPr>
              <a:defRPr sz="1600"/>
            </a:pPr>
            <a:endParaRPr lang="ja-JP"/>
          </a:p>
        </c:txPr>
        <c:crossAx val="39229696"/>
        <c:crosses val="autoZero"/>
        <c:auto val="1"/>
        <c:lblAlgn val="ctr"/>
        <c:lblOffset val="100"/>
      </c:catAx>
      <c:valAx>
        <c:axId val="39229696"/>
        <c:scaling>
          <c:orientation val="minMax"/>
        </c:scaling>
        <c:axPos val="t"/>
        <c:majorGridlines/>
        <c:numFmt formatCode="0%" sourceLinked="1"/>
        <c:tickLblPos val="nextTo"/>
        <c:txPr>
          <a:bodyPr/>
          <a:lstStyle/>
          <a:p>
            <a:pPr>
              <a:defRPr>
                <a:latin typeface="Century" pitchFamily="18" charset="0"/>
              </a:defRPr>
            </a:pPr>
            <a:endParaRPr lang="ja-JP"/>
          </a:p>
        </c:txPr>
        <c:crossAx val="39228160"/>
        <c:crosses val="autoZero"/>
        <c:crossBetween val="between"/>
        <c:majorUnit val="0.1"/>
      </c:valAx>
    </c:plotArea>
    <c:legend>
      <c:legendPos val="r"/>
      <c:layout>
        <c:manualLayout>
          <c:xMode val="edge"/>
          <c:yMode val="edge"/>
          <c:x val="0.11245927099349268"/>
          <c:y val="0.86786940656808242"/>
          <c:w val="0.85118511227763194"/>
          <c:h val="0.11214032392292428"/>
        </c:manualLayout>
      </c:layout>
    </c:legend>
    <c:plotVisOnly val="1"/>
    <c:dispBlanksAs val="gap"/>
  </c:chart>
  <c:spPr>
    <a:ln>
      <a:noFill/>
    </a:ln>
  </c:spPr>
  <c:txPr>
    <a:bodyPr/>
    <a:lstStyle/>
    <a:p>
      <a:pPr>
        <a:defRPr sz="1400"/>
      </a:pPr>
      <a:endParaRPr lang="ja-JP"/>
    </a:p>
  </c:txPr>
  <c:externalData r:id="rId1"/>
</c:chartSpace>
</file>

<file path=ppt/charts/chart39.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055670992514825"/>
          <c:y val="8.1524458565486443E-2"/>
          <c:w val="0.75793404296685163"/>
          <c:h val="0.81126306580098506"/>
        </c:manualLayout>
      </c:layout>
      <c:barChart>
        <c:barDir val="bar"/>
        <c:grouping val="percentStacked"/>
        <c:ser>
          <c:idx val="0"/>
          <c:order val="0"/>
          <c:tx>
            <c:strRef>
              <c:f>Sheet!$C$689</c:f>
              <c:strCache>
                <c:ptCount val="1"/>
                <c:pt idx="0">
                  <c:v>十分に機能している</c:v>
                </c:pt>
              </c:strCache>
            </c:strRef>
          </c:tx>
          <c:spPr>
            <a:solidFill>
              <a:srgbClr val="0000FF"/>
            </a:solidFill>
            <a:ln>
              <a:solidFill>
                <a:prstClr val="black"/>
              </a:solidFill>
            </a:ln>
          </c:spPr>
          <c:cat>
            <c:strRef>
              <c:f>(Sheet!$B$690,Sheet!$B$692,Sheet!$B$694,Sheet!$B$696)</c:f>
              <c:strCache>
                <c:ptCount val="4"/>
                <c:pt idx="0">
                  <c:v>３円未満／人</c:v>
                </c:pt>
                <c:pt idx="1">
                  <c:v>３～９円／人</c:v>
                </c:pt>
                <c:pt idx="2">
                  <c:v>10～29円／人</c:v>
                </c:pt>
                <c:pt idx="3">
                  <c:v>30円以上／人</c:v>
                </c:pt>
              </c:strCache>
            </c:strRef>
          </c:cat>
          <c:val>
            <c:numRef>
              <c:f>(Sheet!$C$690,Sheet!$C$692,Sheet!$C$694,Sheet!$C$696)</c:f>
              <c:numCache>
                <c:formatCode>#,##0</c:formatCode>
                <c:ptCount val="4"/>
                <c:pt idx="0">
                  <c:v>6</c:v>
                </c:pt>
                <c:pt idx="1">
                  <c:v>2</c:v>
                </c:pt>
                <c:pt idx="2">
                  <c:v>5</c:v>
                </c:pt>
                <c:pt idx="3">
                  <c:v>7</c:v>
                </c:pt>
              </c:numCache>
            </c:numRef>
          </c:val>
        </c:ser>
        <c:ser>
          <c:idx val="1"/>
          <c:order val="1"/>
          <c:tx>
            <c:strRef>
              <c:f>Sheet!$D$689</c:f>
              <c:strCache>
                <c:ptCount val="1"/>
                <c:pt idx="0">
                  <c:v>かなり機能している</c:v>
                </c:pt>
              </c:strCache>
            </c:strRef>
          </c:tx>
          <c:spPr>
            <a:solidFill>
              <a:srgbClr val="00FF00"/>
            </a:solidFill>
            <a:ln>
              <a:solidFill>
                <a:prstClr val="black"/>
              </a:solidFill>
            </a:ln>
          </c:spPr>
          <c:cat>
            <c:strRef>
              <c:f>(Sheet!$B$690,Sheet!$B$692,Sheet!$B$694,Sheet!$B$696)</c:f>
              <c:strCache>
                <c:ptCount val="4"/>
                <c:pt idx="0">
                  <c:v>３円未満／人</c:v>
                </c:pt>
                <c:pt idx="1">
                  <c:v>３～９円／人</c:v>
                </c:pt>
                <c:pt idx="2">
                  <c:v>10～29円／人</c:v>
                </c:pt>
                <c:pt idx="3">
                  <c:v>30円以上／人</c:v>
                </c:pt>
              </c:strCache>
            </c:strRef>
          </c:cat>
          <c:val>
            <c:numRef>
              <c:f>(Sheet!$D$690,Sheet!$D$692,Sheet!$D$694,Sheet!$D$696)</c:f>
              <c:numCache>
                <c:formatCode>#,##0</c:formatCode>
                <c:ptCount val="4"/>
                <c:pt idx="0">
                  <c:v>14</c:v>
                </c:pt>
                <c:pt idx="1">
                  <c:v>10</c:v>
                </c:pt>
                <c:pt idx="2">
                  <c:v>25</c:v>
                </c:pt>
                <c:pt idx="3">
                  <c:v>29</c:v>
                </c:pt>
              </c:numCache>
            </c:numRef>
          </c:val>
        </c:ser>
        <c:ser>
          <c:idx val="2"/>
          <c:order val="2"/>
          <c:tx>
            <c:strRef>
              <c:f>Sheet!$E$689</c:f>
              <c:strCache>
                <c:ptCount val="1"/>
                <c:pt idx="0">
                  <c:v>まあ機能している</c:v>
                </c:pt>
              </c:strCache>
            </c:strRef>
          </c:tx>
          <c:spPr>
            <a:solidFill>
              <a:srgbClr val="FFFF00"/>
            </a:solidFill>
            <a:ln>
              <a:solidFill>
                <a:prstClr val="black"/>
              </a:solidFill>
            </a:ln>
          </c:spPr>
          <c:cat>
            <c:strRef>
              <c:f>(Sheet!$B$690,Sheet!$B$692,Sheet!$B$694,Sheet!$B$696)</c:f>
              <c:strCache>
                <c:ptCount val="4"/>
                <c:pt idx="0">
                  <c:v>３円未満／人</c:v>
                </c:pt>
                <c:pt idx="1">
                  <c:v>３～９円／人</c:v>
                </c:pt>
                <c:pt idx="2">
                  <c:v>10～29円／人</c:v>
                </c:pt>
                <c:pt idx="3">
                  <c:v>30円以上／人</c:v>
                </c:pt>
              </c:strCache>
            </c:strRef>
          </c:cat>
          <c:val>
            <c:numRef>
              <c:f>(Sheet!$E$690,Sheet!$E$692,Sheet!$E$694,Sheet!$E$696)</c:f>
              <c:numCache>
                <c:formatCode>#,##0</c:formatCode>
                <c:ptCount val="4"/>
                <c:pt idx="0">
                  <c:v>81</c:v>
                </c:pt>
                <c:pt idx="1">
                  <c:v>92</c:v>
                </c:pt>
                <c:pt idx="2">
                  <c:v>71</c:v>
                </c:pt>
                <c:pt idx="3">
                  <c:v>86</c:v>
                </c:pt>
              </c:numCache>
            </c:numRef>
          </c:val>
        </c:ser>
        <c:ser>
          <c:idx val="3"/>
          <c:order val="3"/>
          <c:tx>
            <c:strRef>
              <c:f>Sheet!$F$689</c:f>
              <c:strCache>
                <c:ptCount val="1"/>
                <c:pt idx="0">
                  <c:v>あまり機能していない</c:v>
                </c:pt>
              </c:strCache>
            </c:strRef>
          </c:tx>
          <c:spPr>
            <a:solidFill>
              <a:srgbClr val="FFC000"/>
            </a:solidFill>
            <a:ln>
              <a:solidFill>
                <a:prstClr val="black"/>
              </a:solidFill>
            </a:ln>
          </c:spPr>
          <c:cat>
            <c:strRef>
              <c:f>(Sheet!$B$690,Sheet!$B$692,Sheet!$B$694,Sheet!$B$696)</c:f>
              <c:strCache>
                <c:ptCount val="4"/>
                <c:pt idx="0">
                  <c:v>３円未満／人</c:v>
                </c:pt>
                <c:pt idx="1">
                  <c:v>３～９円／人</c:v>
                </c:pt>
                <c:pt idx="2">
                  <c:v>10～29円／人</c:v>
                </c:pt>
                <c:pt idx="3">
                  <c:v>30円以上／人</c:v>
                </c:pt>
              </c:strCache>
            </c:strRef>
          </c:cat>
          <c:val>
            <c:numRef>
              <c:f>(Sheet!$F$690,Sheet!$F$692,Sheet!$F$694,Sheet!$F$696)</c:f>
              <c:numCache>
                <c:formatCode>#,##0</c:formatCode>
                <c:ptCount val="4"/>
                <c:pt idx="0">
                  <c:v>86</c:v>
                </c:pt>
                <c:pt idx="1">
                  <c:v>68</c:v>
                </c:pt>
                <c:pt idx="2">
                  <c:v>87</c:v>
                </c:pt>
                <c:pt idx="3">
                  <c:v>81</c:v>
                </c:pt>
              </c:numCache>
            </c:numRef>
          </c:val>
        </c:ser>
        <c:gapWidth val="60"/>
        <c:overlap val="100"/>
        <c:axId val="39257984"/>
        <c:axId val="39259520"/>
      </c:barChart>
      <c:catAx>
        <c:axId val="39257984"/>
        <c:scaling>
          <c:orientation val="maxMin"/>
        </c:scaling>
        <c:axPos val="l"/>
        <c:numFmt formatCode="#,##0" sourceLinked="1"/>
        <c:tickLblPos val="nextTo"/>
        <c:txPr>
          <a:bodyPr/>
          <a:lstStyle/>
          <a:p>
            <a:pPr>
              <a:defRPr sz="1600"/>
            </a:pPr>
            <a:endParaRPr lang="ja-JP"/>
          </a:p>
        </c:txPr>
        <c:crossAx val="39259520"/>
        <c:crosses val="autoZero"/>
        <c:auto val="1"/>
        <c:lblAlgn val="ctr"/>
        <c:lblOffset val="100"/>
      </c:catAx>
      <c:valAx>
        <c:axId val="39259520"/>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39257984"/>
        <c:crosses val="autoZero"/>
        <c:crossBetween val="between"/>
        <c:majorUnit val="0.1"/>
      </c:valAx>
    </c:plotArea>
    <c:legend>
      <c:legendPos val="r"/>
      <c:layout>
        <c:manualLayout>
          <c:xMode val="edge"/>
          <c:yMode val="edge"/>
          <c:x val="6.9547204570827026E-2"/>
          <c:y val="0.9190638895157508"/>
          <c:w val="0.85676237120231558"/>
          <c:h val="5.8508046016917836E-2"/>
        </c:manualLayout>
      </c:layout>
    </c:legend>
    <c:plotVisOnly val="1"/>
    <c:dispBlanksAs val="gap"/>
  </c:chart>
  <c:spPr>
    <a:ln>
      <a:noFill/>
    </a:ln>
  </c:spPr>
  <c:txPr>
    <a:bodyPr/>
    <a:lstStyle/>
    <a:p>
      <a:pPr>
        <a:defRPr sz="1400"/>
      </a:pPr>
      <a:endParaRPr lang="ja-JP"/>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Sheet!$C$51</c:f>
              <c:strCache>
                <c:ptCount val="1"/>
                <c:pt idx="0">
                  <c:v>２分野以下</c:v>
                </c:pt>
              </c:strCache>
            </c:strRef>
          </c:tx>
          <c:spPr>
            <a:solidFill>
              <a:srgbClr val="0000FF"/>
            </a:solidFill>
            <a:ln>
              <a:solidFill>
                <a:schemeClr val="tx1"/>
              </a:solidFill>
            </a:ln>
          </c:spPr>
          <c:cat>
            <c:strRef>
              <c:f>(Sheet!$B$52,Sheet!$B$54,Sheet!$B$56,Sheet!$B$58,Sheet!$B$60)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(Sheet!$C$52,Sheet!$C$54,Sheet!$C$56,Sheet!$C$58,Sheet!$C$60)</c:f>
              <c:numCache>
                <c:formatCode>#,##0</c:formatCode>
                <c:ptCount val="5"/>
                <c:pt idx="0">
                  <c:v>26</c:v>
                </c:pt>
                <c:pt idx="1">
                  <c:v>9</c:v>
                </c:pt>
                <c:pt idx="2">
                  <c:v>69</c:v>
                </c:pt>
                <c:pt idx="3">
                  <c:v>92</c:v>
                </c:pt>
                <c:pt idx="4">
                  <c:v>84</c:v>
                </c:pt>
              </c:numCache>
            </c:numRef>
          </c:val>
        </c:ser>
        <c:ser>
          <c:idx val="1"/>
          <c:order val="1"/>
          <c:tx>
            <c:strRef>
              <c:f>Sheet!$D$51</c:f>
              <c:strCache>
                <c:ptCount val="1"/>
                <c:pt idx="0">
                  <c:v>３～４分野</c:v>
                </c:pt>
              </c:strCache>
            </c:strRef>
          </c:tx>
          <c:spPr>
            <a:solidFill>
              <a:srgbClr val="00FF00"/>
            </a:solidFill>
            <a:ln>
              <a:solidFill>
                <a:schemeClr val="tx1"/>
              </a:solidFill>
            </a:ln>
          </c:spPr>
          <c:cat>
            <c:strRef>
              <c:f>(Sheet!$B$52,Sheet!$B$54,Sheet!$B$56,Sheet!$B$58,Sheet!$B$60)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(Sheet!$D$52,Sheet!$D$54,Sheet!$D$56,Sheet!$D$58,Sheet!$D$60)</c:f>
              <c:numCache>
                <c:formatCode>#,##0</c:formatCode>
                <c:ptCount val="5"/>
                <c:pt idx="0">
                  <c:v>39</c:v>
                </c:pt>
                <c:pt idx="1">
                  <c:v>29</c:v>
                </c:pt>
                <c:pt idx="2">
                  <c:v>97</c:v>
                </c:pt>
                <c:pt idx="3">
                  <c:v>98</c:v>
                </c:pt>
                <c:pt idx="4">
                  <c:v>47</c:v>
                </c:pt>
              </c:numCache>
            </c:numRef>
          </c:val>
        </c:ser>
        <c:ser>
          <c:idx val="2"/>
          <c:order val="2"/>
          <c:tx>
            <c:strRef>
              <c:f>Sheet!$E$51</c:f>
              <c:strCache>
                <c:ptCount val="1"/>
                <c:pt idx="0">
                  <c:v>５～６分野</c:v>
                </c:pt>
              </c:strCache>
            </c:strRef>
          </c:tx>
          <c:spPr>
            <a:solidFill>
              <a:srgbClr val="FFFF00"/>
            </a:solidFill>
            <a:ln>
              <a:solidFill>
                <a:prstClr val="black"/>
              </a:solidFill>
            </a:ln>
          </c:spPr>
          <c:cat>
            <c:strRef>
              <c:f>(Sheet!$B$52,Sheet!$B$54,Sheet!$B$56,Sheet!$B$58,Sheet!$B$60)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(Sheet!$E$52,Sheet!$E$54,Sheet!$E$56,Sheet!$E$58,Sheet!$E$60)</c:f>
              <c:numCache>
                <c:formatCode>#,##0</c:formatCode>
                <c:ptCount val="5"/>
                <c:pt idx="0">
                  <c:v>32</c:v>
                </c:pt>
                <c:pt idx="1">
                  <c:v>16</c:v>
                </c:pt>
                <c:pt idx="2">
                  <c:v>66</c:v>
                </c:pt>
                <c:pt idx="3">
                  <c:v>38</c:v>
                </c:pt>
                <c:pt idx="4">
                  <c:v>13</c:v>
                </c:pt>
              </c:numCache>
            </c:numRef>
          </c:val>
        </c:ser>
        <c:ser>
          <c:idx val="3"/>
          <c:order val="3"/>
          <c:tx>
            <c:strRef>
              <c:f>Sheet!$F$51</c:f>
              <c:strCache>
                <c:ptCount val="1"/>
                <c:pt idx="0">
                  <c:v>７分野以上</c:v>
                </c:pt>
              </c:strCache>
            </c:strRef>
          </c:tx>
          <c:spPr>
            <a:solidFill>
              <a:srgbClr val="FFC000"/>
            </a:solidFill>
            <a:ln>
              <a:solidFill>
                <a:prstClr val="black"/>
              </a:solidFill>
            </a:ln>
          </c:spPr>
          <c:cat>
            <c:strRef>
              <c:f>(Sheet!$B$52,Sheet!$B$54,Sheet!$B$56,Sheet!$B$58,Sheet!$B$60)</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(Sheet!$F$52,Sheet!$F$54,Sheet!$F$56,Sheet!$F$58,Sheet!$F$60)</c:f>
              <c:numCache>
                <c:formatCode>#,##0</c:formatCode>
                <c:ptCount val="5"/>
                <c:pt idx="0">
                  <c:v>28</c:v>
                </c:pt>
                <c:pt idx="1">
                  <c:v>18</c:v>
                </c:pt>
                <c:pt idx="2">
                  <c:v>44</c:v>
                </c:pt>
                <c:pt idx="3">
                  <c:v>9</c:v>
                </c:pt>
                <c:pt idx="4">
                  <c:v>2</c:v>
                </c:pt>
              </c:numCache>
            </c:numRef>
          </c:val>
        </c:ser>
        <c:gapWidth val="60"/>
        <c:overlap val="100"/>
        <c:axId val="174433792"/>
        <c:axId val="174435712"/>
      </c:barChart>
      <c:catAx>
        <c:axId val="174433792"/>
        <c:scaling>
          <c:orientation val="maxMin"/>
        </c:scaling>
        <c:axPos val="l"/>
        <c:numFmt formatCode="#,##0" sourceLinked="1"/>
        <c:tickLblPos val="nextTo"/>
        <c:txPr>
          <a:bodyPr/>
          <a:lstStyle/>
          <a:p>
            <a:pPr>
              <a:defRPr sz="1400"/>
            </a:pPr>
            <a:endParaRPr lang="ja-JP"/>
          </a:p>
        </c:txPr>
        <c:crossAx val="174435712"/>
        <c:crosses val="autoZero"/>
        <c:auto val="1"/>
        <c:lblAlgn val="ctr"/>
        <c:lblOffset val="100"/>
        <c:tickLblSkip val="1"/>
      </c:catAx>
      <c:valAx>
        <c:axId val="174435712"/>
        <c:scaling>
          <c:orientation val="minMax"/>
        </c:scaling>
        <c:axPos val="t"/>
        <c:majorGridlines/>
        <c:numFmt formatCode="0%" sourceLinked="1"/>
        <c:tickLblPos val="nextTo"/>
        <c:txPr>
          <a:bodyPr/>
          <a:lstStyle/>
          <a:p>
            <a:pPr>
              <a:defRPr sz="1400">
                <a:latin typeface="Century" pitchFamily="18" charset="0"/>
              </a:defRPr>
            </a:pPr>
            <a:endParaRPr lang="ja-JP"/>
          </a:p>
        </c:txPr>
        <c:crossAx val="174433792"/>
        <c:crosses val="autoZero"/>
        <c:crossBetween val="between"/>
      </c:valAx>
    </c:plotArea>
    <c:legend>
      <c:legendPos val="b"/>
      <c:layout/>
      <c:txPr>
        <a:bodyPr/>
        <a:lstStyle/>
        <a:p>
          <a:pPr>
            <a:defRPr sz="1400"/>
          </a:pPr>
          <a:endParaRPr lang="ja-JP"/>
        </a:p>
      </c:txPr>
    </c:legend>
    <c:plotVisOnly val="1"/>
    <c:dispBlanksAs val="gap"/>
  </c:chart>
  <c:spPr>
    <a:ln>
      <a:noFill/>
    </a:ln>
  </c:spPr>
  <c:externalData r:id="rId1"/>
</c:chartSpace>
</file>

<file path=ppt/charts/chart40.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2233121901428987"/>
          <c:y val="0.11619568387285001"/>
          <c:w val="0.72645426266161173"/>
          <c:h val="0.6446106736658006"/>
        </c:manualLayout>
      </c:layout>
      <c:barChart>
        <c:barDir val="bar"/>
        <c:grouping val="percentStacked"/>
        <c:ser>
          <c:idx val="0"/>
          <c:order val="0"/>
          <c:tx>
            <c:strRef>
              <c:f>Sheet!$C$13</c:f>
              <c:strCache>
                <c:ptCount val="1"/>
                <c:pt idx="0">
                  <c:v>ほとんどの住民組織が該当</c:v>
                </c:pt>
              </c:strCache>
            </c:strRef>
          </c:tx>
          <c:spPr>
            <a:solidFill>
              <a:srgbClr val="0000FF"/>
            </a:solidFill>
            <a:ln>
              <a:solidFill>
                <a:schemeClr val="tx1"/>
              </a:solidFill>
            </a:ln>
          </c:spPr>
          <c:cat>
            <c:strRef>
              <c:f>(Sheet!$B$14,Sheet!$B$16)</c:f>
              <c:strCache>
                <c:ptCount val="2"/>
                <c:pt idx="0">
                  <c:v>情報提供なし</c:v>
                </c:pt>
                <c:pt idx="1">
                  <c:v>情報提供あり</c:v>
                </c:pt>
              </c:strCache>
            </c:strRef>
          </c:cat>
          <c:val>
            <c:numRef>
              <c:f>(Sheet!$C$14,Sheet!$C$16)</c:f>
              <c:numCache>
                <c:formatCode>#,##0</c:formatCode>
                <c:ptCount val="2"/>
                <c:pt idx="0">
                  <c:v>18</c:v>
                </c:pt>
                <c:pt idx="1">
                  <c:v>116</c:v>
                </c:pt>
              </c:numCache>
            </c:numRef>
          </c:val>
        </c:ser>
        <c:ser>
          <c:idx val="1"/>
          <c:order val="1"/>
          <c:tx>
            <c:strRef>
              <c:f>Sheet!$D$13</c:f>
              <c:strCache>
                <c:ptCount val="1"/>
                <c:pt idx="0">
                  <c:v>半分以上の住民組織が該当</c:v>
                </c:pt>
              </c:strCache>
            </c:strRef>
          </c:tx>
          <c:spPr>
            <a:solidFill>
              <a:srgbClr val="00FF00"/>
            </a:solidFill>
            <a:ln>
              <a:solidFill>
                <a:prstClr val="black"/>
              </a:solidFill>
            </a:ln>
          </c:spPr>
          <c:cat>
            <c:strRef>
              <c:f>(Sheet!$B$14,Sheet!$B$16)</c:f>
              <c:strCache>
                <c:ptCount val="2"/>
                <c:pt idx="0">
                  <c:v>情報提供なし</c:v>
                </c:pt>
                <c:pt idx="1">
                  <c:v>情報提供あり</c:v>
                </c:pt>
              </c:strCache>
            </c:strRef>
          </c:cat>
          <c:val>
            <c:numRef>
              <c:f>(Sheet!$D$14,Sheet!$D$16)</c:f>
              <c:numCache>
                <c:formatCode>#,##0</c:formatCode>
                <c:ptCount val="2"/>
                <c:pt idx="0">
                  <c:v>11</c:v>
                </c:pt>
                <c:pt idx="1">
                  <c:v>65</c:v>
                </c:pt>
              </c:numCache>
            </c:numRef>
          </c:val>
        </c:ser>
        <c:ser>
          <c:idx val="2"/>
          <c:order val="2"/>
          <c:tx>
            <c:strRef>
              <c:f>Sheet!$E$13</c:f>
              <c:strCache>
                <c:ptCount val="1"/>
                <c:pt idx="0">
                  <c:v>一部の組織が該当</c:v>
                </c:pt>
              </c:strCache>
            </c:strRef>
          </c:tx>
          <c:spPr>
            <a:solidFill>
              <a:srgbClr val="FFFF00"/>
            </a:solidFill>
            <a:ln>
              <a:solidFill>
                <a:prstClr val="black"/>
              </a:solidFill>
            </a:ln>
          </c:spPr>
          <c:cat>
            <c:strRef>
              <c:f>(Sheet!$B$14,Sheet!$B$16)</c:f>
              <c:strCache>
                <c:ptCount val="2"/>
                <c:pt idx="0">
                  <c:v>情報提供なし</c:v>
                </c:pt>
                <c:pt idx="1">
                  <c:v>情報提供あり</c:v>
                </c:pt>
              </c:strCache>
            </c:strRef>
          </c:cat>
          <c:val>
            <c:numRef>
              <c:f>(Sheet!$E$14,Sheet!$E$16)</c:f>
              <c:numCache>
                <c:formatCode>#,##0</c:formatCode>
                <c:ptCount val="2"/>
                <c:pt idx="0">
                  <c:v>77</c:v>
                </c:pt>
                <c:pt idx="1">
                  <c:v>213</c:v>
                </c:pt>
              </c:numCache>
            </c:numRef>
          </c:val>
        </c:ser>
        <c:ser>
          <c:idx val="3"/>
          <c:order val="3"/>
          <c:tx>
            <c:strRef>
              <c:f>Sheet!$F$13</c:f>
              <c:strCache>
                <c:ptCount val="1"/>
                <c:pt idx="0">
                  <c:v>ごく一部の組織が該当</c:v>
                </c:pt>
              </c:strCache>
            </c:strRef>
          </c:tx>
          <c:spPr>
            <a:solidFill>
              <a:srgbClr val="FFC000"/>
            </a:solidFill>
            <a:ln>
              <a:solidFill>
                <a:prstClr val="black"/>
              </a:solidFill>
            </a:ln>
          </c:spPr>
          <c:cat>
            <c:strRef>
              <c:f>(Sheet!$B$14,Sheet!$B$16)</c:f>
              <c:strCache>
                <c:ptCount val="2"/>
                <c:pt idx="0">
                  <c:v>情報提供なし</c:v>
                </c:pt>
                <c:pt idx="1">
                  <c:v>情報提供あり</c:v>
                </c:pt>
              </c:strCache>
            </c:strRef>
          </c:cat>
          <c:val>
            <c:numRef>
              <c:f>(Sheet!$F$14,Sheet!$F$16)</c:f>
              <c:numCache>
                <c:formatCode>#,##0</c:formatCode>
                <c:ptCount val="2"/>
                <c:pt idx="0">
                  <c:v>94</c:v>
                </c:pt>
                <c:pt idx="1">
                  <c:v>149</c:v>
                </c:pt>
              </c:numCache>
            </c:numRef>
          </c:val>
        </c:ser>
        <c:ser>
          <c:idx val="4"/>
          <c:order val="4"/>
          <c:tx>
            <c:strRef>
              <c:f>Sheet!$G$13</c:f>
              <c:strCache>
                <c:ptCount val="1"/>
                <c:pt idx="0">
                  <c:v>いずれの組織も該当しない</c:v>
                </c:pt>
              </c:strCache>
            </c:strRef>
          </c:tx>
          <c:spPr>
            <a:solidFill>
              <a:srgbClr val="FF4F4F"/>
            </a:solidFill>
            <a:ln>
              <a:solidFill>
                <a:prstClr val="black"/>
              </a:solidFill>
            </a:ln>
          </c:spPr>
          <c:cat>
            <c:strRef>
              <c:f>(Sheet!$B$14,Sheet!$B$16)</c:f>
              <c:strCache>
                <c:ptCount val="2"/>
                <c:pt idx="0">
                  <c:v>情報提供なし</c:v>
                </c:pt>
                <c:pt idx="1">
                  <c:v>情報提供あり</c:v>
                </c:pt>
              </c:strCache>
            </c:strRef>
          </c:cat>
          <c:val>
            <c:numRef>
              <c:f>(Sheet!$G$14,Sheet!$G$16)</c:f>
              <c:numCache>
                <c:formatCode>#,##0</c:formatCode>
                <c:ptCount val="2"/>
                <c:pt idx="0">
                  <c:v>102</c:v>
                </c:pt>
                <c:pt idx="1">
                  <c:v>47</c:v>
                </c:pt>
              </c:numCache>
            </c:numRef>
          </c:val>
        </c:ser>
        <c:gapWidth val="60"/>
        <c:overlap val="100"/>
        <c:axId val="39309696"/>
        <c:axId val="39311232"/>
      </c:barChart>
      <c:catAx>
        <c:axId val="39309696"/>
        <c:scaling>
          <c:orientation val="maxMin"/>
        </c:scaling>
        <c:axPos val="l"/>
        <c:numFmt formatCode="#,##0" sourceLinked="1"/>
        <c:tickLblPos val="nextTo"/>
        <c:txPr>
          <a:bodyPr/>
          <a:lstStyle/>
          <a:p>
            <a:pPr>
              <a:defRPr sz="1600"/>
            </a:pPr>
            <a:endParaRPr lang="ja-JP"/>
          </a:p>
        </c:txPr>
        <c:crossAx val="39311232"/>
        <c:crosses val="autoZero"/>
        <c:auto val="1"/>
        <c:lblAlgn val="ctr"/>
        <c:lblOffset val="100"/>
      </c:catAx>
      <c:valAx>
        <c:axId val="39311232"/>
        <c:scaling>
          <c:orientation val="minMax"/>
          <c:max val="1"/>
        </c:scaling>
        <c:axPos val="t"/>
        <c:majorGridlines/>
        <c:numFmt formatCode="0%" sourceLinked="1"/>
        <c:tickLblPos val="nextTo"/>
        <c:crossAx val="39309696"/>
        <c:crosses val="autoZero"/>
        <c:crossBetween val="between"/>
        <c:majorUnit val="0.1"/>
      </c:valAx>
    </c:plotArea>
    <c:legend>
      <c:legendPos val="b"/>
      <c:layout/>
    </c:legend>
    <c:plotVisOnly val="1"/>
    <c:dispBlanksAs val="gap"/>
  </c:chart>
  <c:spPr>
    <a:ln>
      <a:noFill/>
    </a:ln>
  </c:spPr>
  <c:txPr>
    <a:bodyPr/>
    <a:lstStyle/>
    <a:p>
      <a:pPr algn="ctr">
        <a:defRPr lang="ja-JP" altLang="en-US" sz="1400" b="0" i="0" u="none" strike="noStrike" kern="1200" baseline="0">
          <a:solidFill>
            <a:prstClr val="black"/>
          </a:solidFill>
          <a:latin typeface="Century" pitchFamily="18" charset="0"/>
          <a:ea typeface="+mn-ea"/>
          <a:cs typeface="+mn-cs"/>
        </a:defRPr>
      </a:pPr>
      <a:endParaRPr lang="ja-JP"/>
    </a:p>
  </c:txPr>
  <c:externalData r:id="rId1"/>
</c:chartSpace>
</file>

<file path=ppt/charts/chart41.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21350053465539037"/>
          <c:y val="8.072027986088276E-2"/>
          <c:w val="0.74882582385535168"/>
          <c:h val="0.74716342135364344"/>
        </c:manualLayout>
      </c:layout>
      <c:barChart>
        <c:barDir val="bar"/>
        <c:grouping val="percentStacked"/>
        <c:ser>
          <c:idx val="0"/>
          <c:order val="0"/>
          <c:tx>
            <c:strRef>
              <c:f>Sheet!$C$533</c:f>
              <c:strCache>
                <c:ptCount val="1"/>
                <c:pt idx="0">
                  <c:v>ほとんどの住民組織が該当</c:v>
                </c:pt>
              </c:strCache>
            </c:strRef>
          </c:tx>
          <c:spPr>
            <a:solidFill>
              <a:srgbClr val="0000FF"/>
            </a:solidFill>
            <a:ln>
              <a:solidFill>
                <a:prstClr val="black"/>
              </a:solidFill>
            </a:ln>
          </c:spPr>
          <c:cat>
            <c:strRef>
              <c:f>(Sheet!$B$534,Sheet!$B$536)</c:f>
              <c:strCache>
                <c:ptCount val="2"/>
                <c:pt idx="0">
                  <c:v>情報提供なし</c:v>
                </c:pt>
                <c:pt idx="1">
                  <c:v>情報提供あり</c:v>
                </c:pt>
              </c:strCache>
            </c:strRef>
          </c:cat>
          <c:val>
            <c:numRef>
              <c:f>(Sheet!$C$534,Sheet!$C$536)</c:f>
              <c:numCache>
                <c:formatCode>#,##0</c:formatCode>
                <c:ptCount val="2"/>
                <c:pt idx="0">
                  <c:v>94</c:v>
                </c:pt>
                <c:pt idx="1">
                  <c:v>40</c:v>
                </c:pt>
              </c:numCache>
            </c:numRef>
          </c:val>
        </c:ser>
        <c:ser>
          <c:idx val="1"/>
          <c:order val="1"/>
          <c:tx>
            <c:strRef>
              <c:f>Sheet!$D$533</c:f>
              <c:strCache>
                <c:ptCount val="1"/>
                <c:pt idx="0">
                  <c:v>半分以上の住民組織が該当</c:v>
                </c:pt>
              </c:strCache>
            </c:strRef>
          </c:tx>
          <c:spPr>
            <a:solidFill>
              <a:srgbClr val="00FF00"/>
            </a:solidFill>
            <a:ln>
              <a:solidFill>
                <a:prstClr val="black"/>
              </a:solidFill>
            </a:ln>
          </c:spPr>
          <c:cat>
            <c:strRef>
              <c:f>(Sheet!$B$534,Sheet!$B$536)</c:f>
              <c:strCache>
                <c:ptCount val="2"/>
                <c:pt idx="0">
                  <c:v>情報提供なし</c:v>
                </c:pt>
                <c:pt idx="1">
                  <c:v>情報提供あり</c:v>
                </c:pt>
              </c:strCache>
            </c:strRef>
          </c:cat>
          <c:val>
            <c:numRef>
              <c:f>(Sheet!$D$534,Sheet!$D$536)</c:f>
              <c:numCache>
                <c:formatCode>#,##0</c:formatCode>
                <c:ptCount val="2"/>
                <c:pt idx="0">
                  <c:v>55</c:v>
                </c:pt>
                <c:pt idx="1">
                  <c:v>21</c:v>
                </c:pt>
              </c:numCache>
            </c:numRef>
          </c:val>
        </c:ser>
        <c:ser>
          <c:idx val="2"/>
          <c:order val="2"/>
          <c:tx>
            <c:strRef>
              <c:f>Sheet!$E$533</c:f>
              <c:strCache>
                <c:ptCount val="1"/>
                <c:pt idx="0">
                  <c:v>一部の組織が該当</c:v>
                </c:pt>
              </c:strCache>
            </c:strRef>
          </c:tx>
          <c:spPr>
            <a:solidFill>
              <a:srgbClr val="FFFF00"/>
            </a:solidFill>
            <a:ln>
              <a:solidFill>
                <a:prstClr val="black"/>
              </a:solidFill>
            </a:ln>
          </c:spPr>
          <c:cat>
            <c:strRef>
              <c:f>(Sheet!$B$534,Sheet!$B$536)</c:f>
              <c:strCache>
                <c:ptCount val="2"/>
                <c:pt idx="0">
                  <c:v>情報提供なし</c:v>
                </c:pt>
                <c:pt idx="1">
                  <c:v>情報提供あり</c:v>
                </c:pt>
              </c:strCache>
            </c:strRef>
          </c:cat>
          <c:val>
            <c:numRef>
              <c:f>(Sheet!$E$534,Sheet!$E$536)</c:f>
              <c:numCache>
                <c:formatCode>#,##0</c:formatCode>
                <c:ptCount val="2"/>
                <c:pt idx="0">
                  <c:v>241</c:v>
                </c:pt>
                <c:pt idx="1">
                  <c:v>49</c:v>
                </c:pt>
              </c:numCache>
            </c:numRef>
          </c:val>
        </c:ser>
        <c:ser>
          <c:idx val="3"/>
          <c:order val="3"/>
          <c:tx>
            <c:strRef>
              <c:f>Sheet!$F$533</c:f>
              <c:strCache>
                <c:ptCount val="1"/>
                <c:pt idx="0">
                  <c:v>ごく一部の組織が該当</c:v>
                </c:pt>
              </c:strCache>
            </c:strRef>
          </c:tx>
          <c:spPr>
            <a:solidFill>
              <a:srgbClr val="FFC000"/>
            </a:solidFill>
            <a:ln>
              <a:solidFill>
                <a:prstClr val="black"/>
              </a:solidFill>
            </a:ln>
          </c:spPr>
          <c:cat>
            <c:strRef>
              <c:f>(Sheet!$B$534,Sheet!$B$536)</c:f>
              <c:strCache>
                <c:ptCount val="2"/>
                <c:pt idx="0">
                  <c:v>情報提供なし</c:v>
                </c:pt>
                <c:pt idx="1">
                  <c:v>情報提供あり</c:v>
                </c:pt>
              </c:strCache>
            </c:strRef>
          </c:cat>
          <c:val>
            <c:numRef>
              <c:f>(Sheet!$F$534,Sheet!$F$536)</c:f>
              <c:numCache>
                <c:formatCode>#,##0</c:formatCode>
                <c:ptCount val="2"/>
                <c:pt idx="0">
                  <c:v>218</c:v>
                </c:pt>
                <c:pt idx="1">
                  <c:v>25</c:v>
                </c:pt>
              </c:numCache>
            </c:numRef>
          </c:val>
        </c:ser>
        <c:ser>
          <c:idx val="4"/>
          <c:order val="4"/>
          <c:tx>
            <c:strRef>
              <c:f>Sheet!$G$533</c:f>
              <c:strCache>
                <c:ptCount val="1"/>
                <c:pt idx="0">
                  <c:v>いずれの組織も該当しない</c:v>
                </c:pt>
              </c:strCache>
            </c:strRef>
          </c:tx>
          <c:spPr>
            <a:solidFill>
              <a:srgbClr val="FF3333"/>
            </a:solidFill>
            <a:ln>
              <a:solidFill>
                <a:prstClr val="black"/>
              </a:solidFill>
            </a:ln>
          </c:spPr>
          <c:cat>
            <c:strRef>
              <c:f>(Sheet!$B$534,Sheet!$B$536)</c:f>
              <c:strCache>
                <c:ptCount val="2"/>
                <c:pt idx="0">
                  <c:v>情報提供なし</c:v>
                </c:pt>
                <c:pt idx="1">
                  <c:v>情報提供あり</c:v>
                </c:pt>
              </c:strCache>
            </c:strRef>
          </c:cat>
          <c:val>
            <c:numRef>
              <c:f>(Sheet!$G$534,Sheet!$G$536)</c:f>
              <c:numCache>
                <c:formatCode>#,##0</c:formatCode>
                <c:ptCount val="2"/>
                <c:pt idx="0">
                  <c:v>140</c:v>
                </c:pt>
                <c:pt idx="1">
                  <c:v>9</c:v>
                </c:pt>
              </c:numCache>
            </c:numRef>
          </c:val>
        </c:ser>
        <c:gapWidth val="60"/>
        <c:overlap val="100"/>
        <c:axId val="66480768"/>
        <c:axId val="66490752"/>
      </c:barChart>
      <c:catAx>
        <c:axId val="66480768"/>
        <c:scaling>
          <c:orientation val="maxMin"/>
        </c:scaling>
        <c:axPos val="l"/>
        <c:tickLblPos val="nextTo"/>
        <c:txPr>
          <a:bodyPr/>
          <a:lstStyle/>
          <a:p>
            <a:pPr>
              <a:defRPr sz="1600"/>
            </a:pPr>
            <a:endParaRPr lang="ja-JP"/>
          </a:p>
        </c:txPr>
        <c:crossAx val="66490752"/>
        <c:crosses val="autoZero"/>
        <c:auto val="1"/>
        <c:lblAlgn val="ctr"/>
        <c:lblOffset val="100"/>
      </c:catAx>
      <c:valAx>
        <c:axId val="66490752"/>
        <c:scaling>
          <c:orientation val="minMax"/>
        </c:scaling>
        <c:axPos val="t"/>
        <c:majorGridlines/>
        <c:numFmt formatCode="0%" sourceLinked="1"/>
        <c:tickLblPos val="nextTo"/>
        <c:crossAx val="66480768"/>
        <c:crosses val="autoZero"/>
        <c:crossBetween val="between"/>
        <c:majorUnit val="0.1"/>
      </c:valAx>
    </c:plotArea>
    <c:legend>
      <c:legendPos val="b"/>
      <c:layout/>
    </c:legend>
    <c:plotVisOnly val="1"/>
    <c:dispBlanksAs val="gap"/>
  </c:chart>
  <c:spPr>
    <a:ln>
      <a:noFill/>
    </a:ln>
  </c:spPr>
  <c:txPr>
    <a:bodyPr/>
    <a:lstStyle/>
    <a:p>
      <a:pPr algn="ctr">
        <a:defRPr lang="ja-JP" altLang="en-US" sz="1400" b="0" i="0" u="none" strike="noStrike" kern="1200" baseline="0">
          <a:solidFill>
            <a:prstClr val="black"/>
          </a:solidFill>
          <a:latin typeface="Century" pitchFamily="18" charset="0"/>
          <a:ea typeface="+mn-ea"/>
          <a:cs typeface="+mn-cs"/>
        </a:defRPr>
      </a:pPr>
      <a:endParaRPr lang="ja-JP"/>
    </a:p>
  </c:txPr>
  <c:externalData r:id="rId1"/>
</c:chartSpace>
</file>

<file path=ppt/charts/chart42.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0453035384465834"/>
          <c:y val="8.9984387727396198E-2"/>
          <c:w val="0.74785104986876649"/>
          <c:h val="0.7244343379491357"/>
        </c:manualLayout>
      </c:layout>
      <c:barChart>
        <c:barDir val="bar"/>
        <c:grouping val="percentStacked"/>
        <c:ser>
          <c:idx val="0"/>
          <c:order val="0"/>
          <c:tx>
            <c:strRef>
              <c:f>Sheet!$C$19</c:f>
              <c:strCache>
                <c:ptCount val="1"/>
                <c:pt idx="0">
                  <c:v>ほとんどの組織が該当する</c:v>
                </c:pt>
              </c:strCache>
            </c:strRef>
          </c:tx>
          <c:spPr>
            <a:solidFill>
              <a:srgbClr val="0000FF"/>
            </a:solidFill>
            <a:ln>
              <a:solidFill>
                <a:schemeClr val="tx1"/>
              </a:solidFill>
            </a:ln>
          </c:spPr>
          <c:cat>
            <c:strRef>
              <c:f>(Sheet!$B$20,Sheet!$B$22)</c:f>
              <c:strCache>
                <c:ptCount val="2"/>
                <c:pt idx="0">
                  <c:v>情報提供なし</c:v>
                </c:pt>
                <c:pt idx="1">
                  <c:v>情報提供あり</c:v>
                </c:pt>
              </c:strCache>
            </c:strRef>
          </c:cat>
          <c:val>
            <c:numRef>
              <c:f>(Sheet!$C$20,Sheet!$C$22)</c:f>
              <c:numCache>
                <c:formatCode>#,##0</c:formatCode>
                <c:ptCount val="2"/>
                <c:pt idx="0">
                  <c:v>66</c:v>
                </c:pt>
                <c:pt idx="1">
                  <c:v>35</c:v>
                </c:pt>
              </c:numCache>
            </c:numRef>
          </c:val>
        </c:ser>
        <c:ser>
          <c:idx val="1"/>
          <c:order val="1"/>
          <c:tx>
            <c:strRef>
              <c:f>Sheet!$D$19</c:f>
              <c:strCache>
                <c:ptCount val="1"/>
                <c:pt idx="0">
                  <c:v>半分以上の組織が該当する</c:v>
                </c:pt>
              </c:strCache>
            </c:strRef>
          </c:tx>
          <c:spPr>
            <a:solidFill>
              <a:srgbClr val="66FF33"/>
            </a:solidFill>
            <a:ln>
              <a:solidFill>
                <a:schemeClr val="tx1"/>
              </a:solidFill>
            </a:ln>
          </c:spPr>
          <c:cat>
            <c:strRef>
              <c:f>(Sheet!$B$20,Sheet!$B$22)</c:f>
              <c:strCache>
                <c:ptCount val="2"/>
                <c:pt idx="0">
                  <c:v>情報提供なし</c:v>
                </c:pt>
                <c:pt idx="1">
                  <c:v>情報提供あり</c:v>
                </c:pt>
              </c:strCache>
            </c:strRef>
          </c:cat>
          <c:val>
            <c:numRef>
              <c:f>(Sheet!$D$20,Sheet!$D$22)</c:f>
              <c:numCache>
                <c:formatCode>#,##0</c:formatCode>
                <c:ptCount val="2"/>
                <c:pt idx="0">
                  <c:v>60</c:v>
                </c:pt>
                <c:pt idx="1">
                  <c:v>18</c:v>
                </c:pt>
              </c:numCache>
            </c:numRef>
          </c:val>
        </c:ser>
        <c:ser>
          <c:idx val="2"/>
          <c:order val="2"/>
          <c:tx>
            <c:strRef>
              <c:f>Sheet!$E$19</c:f>
              <c:strCache>
                <c:ptCount val="1"/>
                <c:pt idx="0">
                  <c:v>一部の組織が該当する</c:v>
                </c:pt>
              </c:strCache>
            </c:strRef>
          </c:tx>
          <c:spPr>
            <a:solidFill>
              <a:srgbClr val="FFFF00"/>
            </a:solidFill>
            <a:ln>
              <a:solidFill>
                <a:schemeClr val="tx1"/>
              </a:solidFill>
            </a:ln>
          </c:spPr>
          <c:cat>
            <c:strRef>
              <c:f>(Sheet!$B$20,Sheet!$B$22)</c:f>
              <c:strCache>
                <c:ptCount val="2"/>
                <c:pt idx="0">
                  <c:v>情報提供なし</c:v>
                </c:pt>
                <c:pt idx="1">
                  <c:v>情報提供あり</c:v>
                </c:pt>
              </c:strCache>
            </c:strRef>
          </c:cat>
          <c:val>
            <c:numRef>
              <c:f>(Sheet!$E$20,Sheet!$E$22)</c:f>
              <c:numCache>
                <c:formatCode>#,##0</c:formatCode>
                <c:ptCount val="2"/>
                <c:pt idx="0">
                  <c:v>228</c:v>
                </c:pt>
                <c:pt idx="1">
                  <c:v>55</c:v>
                </c:pt>
              </c:numCache>
            </c:numRef>
          </c:val>
        </c:ser>
        <c:ser>
          <c:idx val="3"/>
          <c:order val="3"/>
          <c:tx>
            <c:strRef>
              <c:f>Sheet!$F$19</c:f>
              <c:strCache>
                <c:ptCount val="1"/>
                <c:pt idx="0">
                  <c:v>ごく一部の組織が該当する</c:v>
                </c:pt>
              </c:strCache>
            </c:strRef>
          </c:tx>
          <c:spPr>
            <a:solidFill>
              <a:srgbClr val="FFC000"/>
            </a:solidFill>
            <a:ln>
              <a:solidFill>
                <a:schemeClr val="tx1"/>
              </a:solidFill>
            </a:ln>
          </c:spPr>
          <c:cat>
            <c:strRef>
              <c:f>(Sheet!$B$20,Sheet!$B$22)</c:f>
              <c:strCache>
                <c:ptCount val="2"/>
                <c:pt idx="0">
                  <c:v>情報提供なし</c:v>
                </c:pt>
                <c:pt idx="1">
                  <c:v>情報提供あり</c:v>
                </c:pt>
              </c:strCache>
            </c:strRef>
          </c:cat>
          <c:val>
            <c:numRef>
              <c:f>(Sheet!$F$20,Sheet!$F$22)</c:f>
              <c:numCache>
                <c:formatCode>#,##0</c:formatCode>
                <c:ptCount val="2"/>
                <c:pt idx="0">
                  <c:v>238</c:v>
                </c:pt>
                <c:pt idx="1">
                  <c:v>24</c:v>
                </c:pt>
              </c:numCache>
            </c:numRef>
          </c:val>
        </c:ser>
        <c:ser>
          <c:idx val="4"/>
          <c:order val="4"/>
          <c:tx>
            <c:strRef>
              <c:f>Sheet!$G$19</c:f>
              <c:strCache>
                <c:ptCount val="1"/>
                <c:pt idx="0">
                  <c:v>いずれの組織も該当しない</c:v>
                </c:pt>
              </c:strCache>
            </c:strRef>
          </c:tx>
          <c:spPr>
            <a:solidFill>
              <a:srgbClr val="FF0000"/>
            </a:solidFill>
            <a:ln>
              <a:solidFill>
                <a:schemeClr val="tx1"/>
              </a:solidFill>
            </a:ln>
          </c:spPr>
          <c:cat>
            <c:strRef>
              <c:f>(Sheet!$B$20,Sheet!$B$22)</c:f>
              <c:strCache>
                <c:ptCount val="2"/>
                <c:pt idx="0">
                  <c:v>情報提供なし</c:v>
                </c:pt>
                <c:pt idx="1">
                  <c:v>情報提供あり</c:v>
                </c:pt>
              </c:strCache>
            </c:strRef>
          </c:cat>
          <c:val>
            <c:numRef>
              <c:f>(Sheet!$G$20,Sheet!$G$22)</c:f>
              <c:numCache>
                <c:formatCode>#,##0</c:formatCode>
                <c:ptCount val="2"/>
                <c:pt idx="0">
                  <c:v>150</c:v>
                </c:pt>
                <c:pt idx="1">
                  <c:v>11</c:v>
                </c:pt>
              </c:numCache>
            </c:numRef>
          </c:val>
        </c:ser>
        <c:gapWidth val="60"/>
        <c:overlap val="100"/>
        <c:axId val="66528384"/>
        <c:axId val="66529920"/>
      </c:barChart>
      <c:catAx>
        <c:axId val="66528384"/>
        <c:scaling>
          <c:orientation val="maxMin"/>
        </c:scaling>
        <c:axPos val="l"/>
        <c:numFmt formatCode="#,##0" sourceLinked="1"/>
        <c:tickLblPos val="nextTo"/>
        <c:txPr>
          <a:bodyPr/>
          <a:lstStyle/>
          <a:p>
            <a:pPr>
              <a:defRPr sz="1600"/>
            </a:pPr>
            <a:endParaRPr lang="ja-JP"/>
          </a:p>
        </c:txPr>
        <c:crossAx val="66529920"/>
        <c:crosses val="autoZero"/>
        <c:auto val="1"/>
        <c:lblAlgn val="ctr"/>
        <c:lblOffset val="100"/>
      </c:catAx>
      <c:valAx>
        <c:axId val="66529920"/>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66528384"/>
        <c:crosses val="autoZero"/>
        <c:crossBetween val="between"/>
        <c:majorUnit val="0.1"/>
      </c:valAx>
    </c:plotArea>
    <c:legend>
      <c:legendPos val="r"/>
      <c:layout>
        <c:manualLayout>
          <c:xMode val="edge"/>
          <c:yMode val="edge"/>
          <c:x val="9.2159621732895852E-2"/>
          <c:y val="0.86170324668494303"/>
          <c:w val="0.82118349514237066"/>
          <c:h val="0.12234058440588692"/>
        </c:manualLayout>
      </c:layout>
    </c:legend>
    <c:plotVisOnly val="1"/>
    <c:dispBlanksAs val="gap"/>
  </c:chart>
  <c:spPr>
    <a:ln>
      <a:noFill/>
    </a:ln>
  </c:spPr>
  <c:txPr>
    <a:bodyPr/>
    <a:lstStyle/>
    <a:p>
      <a:pPr>
        <a:defRPr sz="1400"/>
      </a:pPr>
      <a:endParaRPr lang="ja-JP"/>
    </a:p>
  </c:txPr>
  <c:externalData r:id="rId1"/>
</c:chartSpace>
</file>

<file path=ppt/charts/chart43.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Sheet!$C$543</c:f>
              <c:strCache>
                <c:ptCount val="1"/>
                <c:pt idx="0">
                  <c:v>ほとんどの住民組織が該当</c:v>
                </c:pt>
              </c:strCache>
            </c:strRef>
          </c:tx>
          <c:spPr>
            <a:solidFill>
              <a:srgbClr val="0000FF"/>
            </a:solidFill>
            <a:ln>
              <a:solidFill>
                <a:prstClr val="black"/>
              </a:solidFill>
            </a:ln>
          </c:spPr>
          <c:cat>
            <c:strRef>
              <c:f>(Sheet!$B$544,Sheet!$B$546)</c:f>
              <c:strCache>
                <c:ptCount val="2"/>
                <c:pt idx="0">
                  <c:v>情報提供なし</c:v>
                </c:pt>
                <c:pt idx="1">
                  <c:v>情報提供あり</c:v>
                </c:pt>
              </c:strCache>
            </c:strRef>
          </c:cat>
          <c:val>
            <c:numRef>
              <c:f>(Sheet!$C$544,Sheet!$C$546)</c:f>
              <c:numCache>
                <c:formatCode>#,##0</c:formatCode>
                <c:ptCount val="2"/>
                <c:pt idx="0">
                  <c:v>74</c:v>
                </c:pt>
                <c:pt idx="1">
                  <c:v>36</c:v>
                </c:pt>
              </c:numCache>
            </c:numRef>
          </c:val>
        </c:ser>
        <c:ser>
          <c:idx val="1"/>
          <c:order val="1"/>
          <c:tx>
            <c:strRef>
              <c:f>Sheet!$D$543</c:f>
              <c:strCache>
                <c:ptCount val="1"/>
                <c:pt idx="0">
                  <c:v>半分以上の住民組織が該当</c:v>
                </c:pt>
              </c:strCache>
            </c:strRef>
          </c:tx>
          <c:spPr>
            <a:solidFill>
              <a:srgbClr val="00FF00"/>
            </a:solidFill>
            <a:ln>
              <a:solidFill>
                <a:prstClr val="black"/>
              </a:solidFill>
            </a:ln>
          </c:spPr>
          <c:cat>
            <c:strRef>
              <c:f>(Sheet!$B$544,Sheet!$B$546)</c:f>
              <c:strCache>
                <c:ptCount val="2"/>
                <c:pt idx="0">
                  <c:v>情報提供なし</c:v>
                </c:pt>
                <c:pt idx="1">
                  <c:v>情報提供あり</c:v>
                </c:pt>
              </c:strCache>
            </c:strRef>
          </c:cat>
          <c:val>
            <c:numRef>
              <c:f>(Sheet!$D$544,Sheet!$D$546)</c:f>
              <c:numCache>
                <c:formatCode>#,##0</c:formatCode>
                <c:ptCount val="2"/>
                <c:pt idx="0">
                  <c:v>84</c:v>
                </c:pt>
                <c:pt idx="1">
                  <c:v>20</c:v>
                </c:pt>
              </c:numCache>
            </c:numRef>
          </c:val>
        </c:ser>
        <c:ser>
          <c:idx val="2"/>
          <c:order val="2"/>
          <c:tx>
            <c:strRef>
              <c:f>Sheet!$E$543</c:f>
              <c:strCache>
                <c:ptCount val="1"/>
                <c:pt idx="0">
                  <c:v>一部の組織が該当</c:v>
                </c:pt>
              </c:strCache>
            </c:strRef>
          </c:tx>
          <c:spPr>
            <a:solidFill>
              <a:srgbClr val="FFFF00"/>
            </a:solidFill>
            <a:ln>
              <a:solidFill>
                <a:prstClr val="black"/>
              </a:solidFill>
            </a:ln>
          </c:spPr>
          <c:cat>
            <c:strRef>
              <c:f>(Sheet!$B$544,Sheet!$B$546)</c:f>
              <c:strCache>
                <c:ptCount val="2"/>
                <c:pt idx="0">
                  <c:v>情報提供なし</c:v>
                </c:pt>
                <c:pt idx="1">
                  <c:v>情報提供あり</c:v>
                </c:pt>
              </c:strCache>
            </c:strRef>
          </c:cat>
          <c:val>
            <c:numRef>
              <c:f>(Sheet!$E$544,Sheet!$E$546)</c:f>
              <c:numCache>
                <c:formatCode>#,##0</c:formatCode>
                <c:ptCount val="2"/>
                <c:pt idx="0">
                  <c:v>248</c:v>
                </c:pt>
                <c:pt idx="1">
                  <c:v>42</c:v>
                </c:pt>
              </c:numCache>
            </c:numRef>
          </c:val>
        </c:ser>
        <c:ser>
          <c:idx val="3"/>
          <c:order val="3"/>
          <c:tx>
            <c:strRef>
              <c:f>Sheet!$F$543</c:f>
              <c:strCache>
                <c:ptCount val="1"/>
                <c:pt idx="0">
                  <c:v>ごく一部の組織が該当</c:v>
                </c:pt>
              </c:strCache>
            </c:strRef>
          </c:tx>
          <c:spPr>
            <a:solidFill>
              <a:srgbClr val="FFC000"/>
            </a:solidFill>
            <a:ln>
              <a:solidFill>
                <a:prstClr val="black"/>
              </a:solidFill>
            </a:ln>
          </c:spPr>
          <c:cat>
            <c:strRef>
              <c:f>(Sheet!$B$544,Sheet!$B$546)</c:f>
              <c:strCache>
                <c:ptCount val="2"/>
                <c:pt idx="0">
                  <c:v>情報提供なし</c:v>
                </c:pt>
                <c:pt idx="1">
                  <c:v>情報提供あり</c:v>
                </c:pt>
              </c:strCache>
            </c:strRef>
          </c:cat>
          <c:val>
            <c:numRef>
              <c:f>(Sheet!$F$544,Sheet!$F$546)</c:f>
              <c:numCache>
                <c:formatCode>#,##0</c:formatCode>
                <c:ptCount val="2"/>
                <c:pt idx="0">
                  <c:v>218</c:v>
                </c:pt>
                <c:pt idx="1">
                  <c:v>32</c:v>
                </c:pt>
              </c:numCache>
            </c:numRef>
          </c:val>
        </c:ser>
        <c:ser>
          <c:idx val="4"/>
          <c:order val="4"/>
          <c:tx>
            <c:strRef>
              <c:f>Sheet!$G$543</c:f>
              <c:strCache>
                <c:ptCount val="1"/>
                <c:pt idx="0">
                  <c:v>いずれの組織も該当しない</c:v>
                </c:pt>
              </c:strCache>
            </c:strRef>
          </c:tx>
          <c:spPr>
            <a:solidFill>
              <a:srgbClr val="FF3333"/>
            </a:solidFill>
            <a:ln>
              <a:solidFill>
                <a:prstClr val="black"/>
              </a:solidFill>
            </a:ln>
          </c:spPr>
          <c:cat>
            <c:strRef>
              <c:f>(Sheet!$B$544,Sheet!$B$546)</c:f>
              <c:strCache>
                <c:ptCount val="2"/>
                <c:pt idx="0">
                  <c:v>情報提供なし</c:v>
                </c:pt>
                <c:pt idx="1">
                  <c:v>情報提供あり</c:v>
                </c:pt>
              </c:strCache>
            </c:strRef>
          </c:cat>
          <c:val>
            <c:numRef>
              <c:f>(Sheet!$G$544,Sheet!$G$546)</c:f>
              <c:numCache>
                <c:formatCode>#,##0</c:formatCode>
                <c:ptCount val="2"/>
                <c:pt idx="0">
                  <c:v>104</c:v>
                </c:pt>
                <c:pt idx="1">
                  <c:v>9</c:v>
                </c:pt>
              </c:numCache>
            </c:numRef>
          </c:val>
        </c:ser>
        <c:gapWidth val="60"/>
        <c:overlap val="100"/>
        <c:axId val="66571648"/>
        <c:axId val="66577536"/>
      </c:barChart>
      <c:catAx>
        <c:axId val="66571648"/>
        <c:scaling>
          <c:orientation val="maxMin"/>
        </c:scaling>
        <c:axPos val="l"/>
        <c:tickLblPos val="nextTo"/>
        <c:txPr>
          <a:bodyPr/>
          <a:lstStyle/>
          <a:p>
            <a:pPr>
              <a:defRPr sz="1600"/>
            </a:pPr>
            <a:endParaRPr lang="ja-JP"/>
          </a:p>
        </c:txPr>
        <c:crossAx val="66577536"/>
        <c:crosses val="autoZero"/>
        <c:auto val="1"/>
        <c:lblAlgn val="ctr"/>
        <c:lblOffset val="100"/>
      </c:catAx>
      <c:valAx>
        <c:axId val="66577536"/>
        <c:scaling>
          <c:orientation val="minMax"/>
        </c:scaling>
        <c:axPos val="t"/>
        <c:majorGridlines/>
        <c:numFmt formatCode="0%" sourceLinked="1"/>
        <c:tickLblPos val="nextTo"/>
        <c:txPr>
          <a:bodyPr/>
          <a:lstStyle/>
          <a:p>
            <a:pPr>
              <a:defRPr sz="1400">
                <a:latin typeface="Century" pitchFamily="18" charset="0"/>
              </a:defRPr>
            </a:pPr>
            <a:endParaRPr lang="ja-JP"/>
          </a:p>
        </c:txPr>
        <c:crossAx val="66571648"/>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44.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2021505376344086"/>
          <c:y val="8.072027986088276E-2"/>
          <c:w val="0.76017585615418337"/>
          <c:h val="0.74716342135364344"/>
        </c:manualLayout>
      </c:layout>
      <c:barChart>
        <c:barDir val="bar"/>
        <c:grouping val="percentStacked"/>
        <c:ser>
          <c:idx val="0"/>
          <c:order val="0"/>
          <c:tx>
            <c:strRef>
              <c:f>Sheet!$C$553</c:f>
              <c:strCache>
                <c:ptCount val="1"/>
                <c:pt idx="0">
                  <c:v>ほとんどの住民組織が該当</c:v>
                </c:pt>
              </c:strCache>
            </c:strRef>
          </c:tx>
          <c:spPr>
            <a:solidFill>
              <a:srgbClr val="0000FF"/>
            </a:solidFill>
            <a:ln>
              <a:solidFill>
                <a:prstClr val="black"/>
              </a:solidFill>
            </a:ln>
          </c:spPr>
          <c:cat>
            <c:strRef>
              <c:f>(Sheet!$B$554,Sheet!$B$556)</c:f>
              <c:strCache>
                <c:ptCount val="2"/>
                <c:pt idx="0">
                  <c:v>情報提供なし</c:v>
                </c:pt>
                <c:pt idx="1">
                  <c:v>情報提供あり</c:v>
                </c:pt>
              </c:strCache>
            </c:strRef>
          </c:cat>
          <c:val>
            <c:numRef>
              <c:f>(Sheet!$C$554,Sheet!$C$556)</c:f>
              <c:numCache>
                <c:formatCode>#,##0</c:formatCode>
                <c:ptCount val="2"/>
                <c:pt idx="0">
                  <c:v>132</c:v>
                </c:pt>
                <c:pt idx="1">
                  <c:v>42</c:v>
                </c:pt>
              </c:numCache>
            </c:numRef>
          </c:val>
        </c:ser>
        <c:ser>
          <c:idx val="1"/>
          <c:order val="1"/>
          <c:tx>
            <c:strRef>
              <c:f>Sheet!$D$553</c:f>
              <c:strCache>
                <c:ptCount val="1"/>
                <c:pt idx="0">
                  <c:v>半分以上の住民組織が該当</c:v>
                </c:pt>
              </c:strCache>
            </c:strRef>
          </c:tx>
          <c:spPr>
            <a:solidFill>
              <a:srgbClr val="00FF00"/>
            </a:solidFill>
            <a:ln>
              <a:solidFill>
                <a:prstClr val="black"/>
              </a:solidFill>
            </a:ln>
          </c:spPr>
          <c:cat>
            <c:strRef>
              <c:f>(Sheet!$B$554,Sheet!$B$556)</c:f>
              <c:strCache>
                <c:ptCount val="2"/>
                <c:pt idx="0">
                  <c:v>情報提供なし</c:v>
                </c:pt>
                <c:pt idx="1">
                  <c:v>情報提供あり</c:v>
                </c:pt>
              </c:strCache>
            </c:strRef>
          </c:cat>
          <c:val>
            <c:numRef>
              <c:f>(Sheet!$D$554,Sheet!$D$556)</c:f>
              <c:numCache>
                <c:formatCode>#,##0</c:formatCode>
                <c:ptCount val="2"/>
                <c:pt idx="0">
                  <c:v>69</c:v>
                </c:pt>
                <c:pt idx="1">
                  <c:v>19</c:v>
                </c:pt>
              </c:numCache>
            </c:numRef>
          </c:val>
        </c:ser>
        <c:ser>
          <c:idx val="2"/>
          <c:order val="2"/>
          <c:tx>
            <c:strRef>
              <c:f>Sheet!$E$553</c:f>
              <c:strCache>
                <c:ptCount val="1"/>
                <c:pt idx="0">
                  <c:v>一部の組織が該当</c:v>
                </c:pt>
              </c:strCache>
            </c:strRef>
          </c:tx>
          <c:spPr>
            <a:solidFill>
              <a:srgbClr val="FFFF00"/>
            </a:solidFill>
            <a:ln>
              <a:solidFill>
                <a:prstClr val="black"/>
              </a:solidFill>
            </a:ln>
          </c:spPr>
          <c:cat>
            <c:strRef>
              <c:f>(Sheet!$B$554,Sheet!$B$556)</c:f>
              <c:strCache>
                <c:ptCount val="2"/>
                <c:pt idx="0">
                  <c:v>情報提供なし</c:v>
                </c:pt>
                <c:pt idx="1">
                  <c:v>情報提供あり</c:v>
                </c:pt>
              </c:strCache>
            </c:strRef>
          </c:cat>
          <c:val>
            <c:numRef>
              <c:f>(Sheet!$E$554,Sheet!$E$556)</c:f>
              <c:numCache>
                <c:formatCode>#,##0</c:formatCode>
                <c:ptCount val="2"/>
                <c:pt idx="0">
                  <c:v>234</c:v>
                </c:pt>
                <c:pt idx="1">
                  <c:v>45</c:v>
                </c:pt>
              </c:numCache>
            </c:numRef>
          </c:val>
        </c:ser>
        <c:ser>
          <c:idx val="3"/>
          <c:order val="3"/>
          <c:tx>
            <c:strRef>
              <c:f>Sheet!$F$553</c:f>
              <c:strCache>
                <c:ptCount val="1"/>
                <c:pt idx="0">
                  <c:v>ごく一部の組織が該当</c:v>
                </c:pt>
              </c:strCache>
            </c:strRef>
          </c:tx>
          <c:spPr>
            <a:solidFill>
              <a:srgbClr val="FFC000"/>
            </a:solidFill>
            <a:ln>
              <a:solidFill>
                <a:prstClr val="black"/>
              </a:solidFill>
            </a:ln>
          </c:spPr>
          <c:cat>
            <c:strRef>
              <c:f>(Sheet!$B$554,Sheet!$B$556)</c:f>
              <c:strCache>
                <c:ptCount val="2"/>
                <c:pt idx="0">
                  <c:v>情報提供なし</c:v>
                </c:pt>
                <c:pt idx="1">
                  <c:v>情報提供あり</c:v>
                </c:pt>
              </c:strCache>
            </c:strRef>
          </c:cat>
          <c:val>
            <c:numRef>
              <c:f>(Sheet!$F$554,Sheet!$F$556)</c:f>
              <c:numCache>
                <c:formatCode>#,##0</c:formatCode>
                <c:ptCount val="2"/>
                <c:pt idx="0">
                  <c:v>174</c:v>
                </c:pt>
                <c:pt idx="1">
                  <c:v>24</c:v>
                </c:pt>
              </c:numCache>
            </c:numRef>
          </c:val>
        </c:ser>
        <c:ser>
          <c:idx val="4"/>
          <c:order val="4"/>
          <c:tx>
            <c:strRef>
              <c:f>Sheet!$G$553</c:f>
              <c:strCache>
                <c:ptCount val="1"/>
                <c:pt idx="0">
                  <c:v>いずれの組織も該当しない</c:v>
                </c:pt>
              </c:strCache>
            </c:strRef>
          </c:tx>
          <c:spPr>
            <a:solidFill>
              <a:srgbClr val="FF3333"/>
            </a:solidFill>
            <a:ln>
              <a:solidFill>
                <a:prstClr val="black"/>
              </a:solidFill>
            </a:ln>
          </c:spPr>
          <c:cat>
            <c:strRef>
              <c:f>(Sheet!$B$554,Sheet!$B$556)</c:f>
              <c:strCache>
                <c:ptCount val="2"/>
                <c:pt idx="0">
                  <c:v>情報提供なし</c:v>
                </c:pt>
                <c:pt idx="1">
                  <c:v>情報提供あり</c:v>
                </c:pt>
              </c:strCache>
            </c:strRef>
          </c:cat>
          <c:val>
            <c:numRef>
              <c:f>(Sheet!$G$554,Sheet!$G$556)</c:f>
              <c:numCache>
                <c:formatCode>#,##0</c:formatCode>
                <c:ptCount val="2"/>
                <c:pt idx="0">
                  <c:v>136</c:v>
                </c:pt>
                <c:pt idx="1">
                  <c:v>11</c:v>
                </c:pt>
              </c:numCache>
            </c:numRef>
          </c:val>
        </c:ser>
        <c:gapWidth val="60"/>
        <c:overlap val="100"/>
        <c:axId val="68048768"/>
        <c:axId val="68050304"/>
      </c:barChart>
      <c:catAx>
        <c:axId val="68048768"/>
        <c:scaling>
          <c:orientation val="maxMin"/>
        </c:scaling>
        <c:axPos val="l"/>
        <c:tickLblPos val="nextTo"/>
        <c:txPr>
          <a:bodyPr/>
          <a:lstStyle/>
          <a:p>
            <a:pPr>
              <a:defRPr sz="1600"/>
            </a:pPr>
            <a:endParaRPr lang="ja-JP"/>
          </a:p>
        </c:txPr>
        <c:crossAx val="68050304"/>
        <c:crosses val="autoZero"/>
        <c:auto val="1"/>
        <c:lblAlgn val="ctr"/>
        <c:lblOffset val="100"/>
      </c:catAx>
      <c:valAx>
        <c:axId val="68050304"/>
        <c:scaling>
          <c:orientation val="minMax"/>
        </c:scaling>
        <c:axPos val="t"/>
        <c:majorGridlines/>
        <c:numFmt formatCode="0%" sourceLinked="1"/>
        <c:tickLblPos val="nextTo"/>
        <c:txPr>
          <a:bodyPr/>
          <a:lstStyle/>
          <a:p>
            <a:pPr>
              <a:defRPr sz="1400">
                <a:latin typeface="Century" pitchFamily="18" charset="0"/>
              </a:defRPr>
            </a:pPr>
            <a:endParaRPr lang="ja-JP"/>
          </a:p>
        </c:txPr>
        <c:crossAx val="68048768"/>
        <c:crosses val="autoZero"/>
        <c:crossBetween val="between"/>
        <c:majorUnit val="0.1"/>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45.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9194313629456619"/>
          <c:y val="8.072027986088276E-2"/>
          <c:w val="0.76912142561127306"/>
          <c:h val="0.68285202508283849"/>
        </c:manualLayout>
      </c:layout>
      <c:barChart>
        <c:barDir val="bar"/>
        <c:grouping val="percentStacked"/>
        <c:ser>
          <c:idx val="0"/>
          <c:order val="0"/>
          <c:tx>
            <c:strRef>
              <c:f>Sheet!$C$563</c:f>
              <c:strCache>
                <c:ptCount val="1"/>
                <c:pt idx="0">
                  <c:v>ほとんどの住民組織にあてはまる</c:v>
                </c:pt>
              </c:strCache>
            </c:strRef>
          </c:tx>
          <c:spPr>
            <a:solidFill>
              <a:srgbClr val="0000FF"/>
            </a:solidFill>
            <a:ln>
              <a:solidFill>
                <a:prstClr val="black"/>
              </a:solidFill>
            </a:ln>
          </c:spPr>
          <c:cat>
            <c:strRef>
              <c:f>(Sheet!$B$564,Sheet!$B$566)</c:f>
              <c:strCache>
                <c:ptCount val="2"/>
                <c:pt idx="0">
                  <c:v>情報提供なし</c:v>
                </c:pt>
                <c:pt idx="1">
                  <c:v>情報提供あり</c:v>
                </c:pt>
              </c:strCache>
            </c:strRef>
          </c:cat>
          <c:val>
            <c:numRef>
              <c:f>(Sheet!$C$564,Sheet!$C$566)</c:f>
              <c:numCache>
                <c:formatCode>#,##0</c:formatCode>
                <c:ptCount val="2"/>
                <c:pt idx="0">
                  <c:v>163</c:v>
                </c:pt>
                <c:pt idx="1">
                  <c:v>17</c:v>
                </c:pt>
              </c:numCache>
            </c:numRef>
          </c:val>
        </c:ser>
        <c:ser>
          <c:idx val="1"/>
          <c:order val="1"/>
          <c:tx>
            <c:strRef>
              <c:f>Sheet!$D$563</c:f>
              <c:strCache>
                <c:ptCount val="1"/>
                <c:pt idx="0">
                  <c:v>半分以上の住民組織にあてはまる</c:v>
                </c:pt>
              </c:strCache>
            </c:strRef>
          </c:tx>
          <c:spPr>
            <a:solidFill>
              <a:srgbClr val="00FF00"/>
            </a:solidFill>
            <a:ln>
              <a:solidFill>
                <a:prstClr val="black"/>
              </a:solidFill>
            </a:ln>
          </c:spPr>
          <c:cat>
            <c:strRef>
              <c:f>(Sheet!$B$564,Sheet!$B$566)</c:f>
              <c:strCache>
                <c:ptCount val="2"/>
                <c:pt idx="0">
                  <c:v>情報提供なし</c:v>
                </c:pt>
                <c:pt idx="1">
                  <c:v>情報提供あり</c:v>
                </c:pt>
              </c:strCache>
            </c:strRef>
          </c:cat>
          <c:val>
            <c:numRef>
              <c:f>(Sheet!$D$564,Sheet!$D$566)</c:f>
              <c:numCache>
                <c:formatCode>#,##0</c:formatCode>
                <c:ptCount val="2"/>
                <c:pt idx="0">
                  <c:v>139</c:v>
                </c:pt>
                <c:pt idx="1">
                  <c:v>23</c:v>
                </c:pt>
              </c:numCache>
            </c:numRef>
          </c:val>
        </c:ser>
        <c:ser>
          <c:idx val="2"/>
          <c:order val="2"/>
          <c:tx>
            <c:strRef>
              <c:f>Sheet!$E$563</c:f>
              <c:strCache>
                <c:ptCount val="1"/>
                <c:pt idx="0">
                  <c:v>一部の組織にあてはまる</c:v>
                </c:pt>
              </c:strCache>
            </c:strRef>
          </c:tx>
          <c:spPr>
            <a:solidFill>
              <a:srgbClr val="FFFF00"/>
            </a:solidFill>
            <a:ln>
              <a:solidFill>
                <a:prstClr val="black"/>
              </a:solidFill>
            </a:ln>
          </c:spPr>
          <c:cat>
            <c:strRef>
              <c:f>(Sheet!$B$564,Sheet!$B$566)</c:f>
              <c:strCache>
                <c:ptCount val="2"/>
                <c:pt idx="0">
                  <c:v>情報提供なし</c:v>
                </c:pt>
                <c:pt idx="1">
                  <c:v>情報提供あり</c:v>
                </c:pt>
              </c:strCache>
            </c:strRef>
          </c:cat>
          <c:val>
            <c:numRef>
              <c:f>(Sheet!$E$564,Sheet!$E$566)</c:f>
              <c:numCache>
                <c:formatCode>#,##0</c:formatCode>
                <c:ptCount val="2"/>
                <c:pt idx="0">
                  <c:v>218</c:v>
                </c:pt>
                <c:pt idx="1">
                  <c:v>50</c:v>
                </c:pt>
              </c:numCache>
            </c:numRef>
          </c:val>
        </c:ser>
        <c:ser>
          <c:idx val="3"/>
          <c:order val="3"/>
          <c:tx>
            <c:strRef>
              <c:f>Sheet!$F$563</c:f>
              <c:strCache>
                <c:ptCount val="1"/>
                <c:pt idx="0">
                  <c:v>ごく一部の組織にあてはまる</c:v>
                </c:pt>
              </c:strCache>
            </c:strRef>
          </c:tx>
          <c:spPr>
            <a:solidFill>
              <a:srgbClr val="FFC000"/>
            </a:solidFill>
            <a:ln>
              <a:solidFill>
                <a:prstClr val="black"/>
              </a:solidFill>
            </a:ln>
          </c:spPr>
          <c:cat>
            <c:strRef>
              <c:f>(Sheet!$B$564,Sheet!$B$566)</c:f>
              <c:strCache>
                <c:ptCount val="2"/>
                <c:pt idx="0">
                  <c:v>情報提供なし</c:v>
                </c:pt>
                <c:pt idx="1">
                  <c:v>情報提供あり</c:v>
                </c:pt>
              </c:strCache>
            </c:strRef>
          </c:cat>
          <c:val>
            <c:numRef>
              <c:f>(Sheet!$F$564,Sheet!$F$566)</c:f>
              <c:numCache>
                <c:formatCode>#,##0</c:formatCode>
                <c:ptCount val="2"/>
                <c:pt idx="0">
                  <c:v>92</c:v>
                </c:pt>
                <c:pt idx="1">
                  <c:v>21</c:v>
                </c:pt>
              </c:numCache>
            </c:numRef>
          </c:val>
        </c:ser>
        <c:ser>
          <c:idx val="4"/>
          <c:order val="4"/>
          <c:tx>
            <c:strRef>
              <c:f>Sheet!$G$563</c:f>
              <c:strCache>
                <c:ptCount val="1"/>
                <c:pt idx="0">
                  <c:v>いずれの組織もあてはまらない</c:v>
                </c:pt>
              </c:strCache>
            </c:strRef>
          </c:tx>
          <c:spPr>
            <a:solidFill>
              <a:srgbClr val="FF3333"/>
            </a:solidFill>
            <a:ln>
              <a:solidFill>
                <a:prstClr val="black"/>
              </a:solidFill>
            </a:ln>
          </c:spPr>
          <c:cat>
            <c:strRef>
              <c:f>(Sheet!$B$564,Sheet!$B$566)</c:f>
              <c:strCache>
                <c:ptCount val="2"/>
                <c:pt idx="0">
                  <c:v>情報提供なし</c:v>
                </c:pt>
                <c:pt idx="1">
                  <c:v>情報提供あり</c:v>
                </c:pt>
              </c:strCache>
            </c:strRef>
          </c:cat>
          <c:val>
            <c:numRef>
              <c:f>(Sheet!$G$564,Sheet!$G$566)</c:f>
              <c:numCache>
                <c:formatCode>#,##0</c:formatCode>
                <c:ptCount val="2"/>
                <c:pt idx="0">
                  <c:v>125</c:v>
                </c:pt>
                <c:pt idx="1">
                  <c:v>29</c:v>
                </c:pt>
              </c:numCache>
            </c:numRef>
          </c:val>
        </c:ser>
        <c:gapWidth val="60"/>
        <c:overlap val="100"/>
        <c:axId val="68456832"/>
        <c:axId val="68458368"/>
      </c:barChart>
      <c:catAx>
        <c:axId val="68456832"/>
        <c:scaling>
          <c:orientation val="maxMin"/>
        </c:scaling>
        <c:axPos val="l"/>
        <c:tickLblPos val="nextTo"/>
        <c:txPr>
          <a:bodyPr/>
          <a:lstStyle/>
          <a:p>
            <a:pPr>
              <a:defRPr sz="1600"/>
            </a:pPr>
            <a:endParaRPr lang="ja-JP"/>
          </a:p>
        </c:txPr>
        <c:crossAx val="68458368"/>
        <c:crosses val="autoZero"/>
        <c:auto val="1"/>
        <c:lblAlgn val="ctr"/>
        <c:lblOffset val="100"/>
      </c:catAx>
      <c:valAx>
        <c:axId val="68458368"/>
        <c:scaling>
          <c:orientation val="minMax"/>
        </c:scaling>
        <c:axPos val="t"/>
        <c:majorGridlines/>
        <c:numFmt formatCode="0%" sourceLinked="1"/>
        <c:tickLblPos val="nextTo"/>
        <c:txPr>
          <a:bodyPr/>
          <a:lstStyle/>
          <a:p>
            <a:pPr>
              <a:defRPr sz="1400">
                <a:latin typeface="Century" pitchFamily="18" charset="0"/>
              </a:defRPr>
            </a:pPr>
            <a:endParaRPr lang="ja-JP"/>
          </a:p>
        </c:txPr>
        <c:crossAx val="68456832"/>
        <c:crosses val="autoZero"/>
        <c:crossBetween val="between"/>
        <c:majorUnit val="0.1"/>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46.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20811023622047248"/>
          <c:y val="0.10481716101276808"/>
          <c:w val="0.75539078448527264"/>
          <c:h val="0.75316111801814278"/>
        </c:manualLayout>
      </c:layout>
      <c:barChart>
        <c:barDir val="bar"/>
        <c:grouping val="percentStacked"/>
        <c:ser>
          <c:idx val="0"/>
          <c:order val="0"/>
          <c:tx>
            <c:strRef>
              <c:f>Sheet!$C$573</c:f>
              <c:strCache>
                <c:ptCount val="1"/>
                <c:pt idx="0">
                  <c:v>十分に機能している</c:v>
                </c:pt>
              </c:strCache>
            </c:strRef>
          </c:tx>
          <c:spPr>
            <a:solidFill>
              <a:srgbClr val="0000FF"/>
            </a:solidFill>
            <a:ln>
              <a:solidFill>
                <a:prstClr val="black"/>
              </a:solidFill>
            </a:ln>
          </c:spPr>
          <c:cat>
            <c:strRef>
              <c:f>(Sheet!$B$574,Sheet!$B$576)</c:f>
              <c:strCache>
                <c:ptCount val="2"/>
                <c:pt idx="0">
                  <c:v>情報提供なし</c:v>
                </c:pt>
                <c:pt idx="1">
                  <c:v>情報提供あり</c:v>
                </c:pt>
              </c:strCache>
            </c:strRef>
          </c:cat>
          <c:val>
            <c:numRef>
              <c:f>(Sheet!$C$574,Sheet!$C$576)</c:f>
              <c:numCache>
                <c:formatCode>#,##0</c:formatCode>
                <c:ptCount val="2"/>
                <c:pt idx="0">
                  <c:v>14</c:v>
                </c:pt>
                <c:pt idx="1">
                  <c:v>9</c:v>
                </c:pt>
              </c:numCache>
            </c:numRef>
          </c:val>
        </c:ser>
        <c:ser>
          <c:idx val="1"/>
          <c:order val="1"/>
          <c:tx>
            <c:strRef>
              <c:f>Sheet!$D$573</c:f>
              <c:strCache>
                <c:ptCount val="1"/>
                <c:pt idx="0">
                  <c:v>かなり機能している</c:v>
                </c:pt>
              </c:strCache>
            </c:strRef>
          </c:tx>
          <c:spPr>
            <a:solidFill>
              <a:srgbClr val="00FF00"/>
            </a:solidFill>
            <a:ln>
              <a:solidFill>
                <a:prstClr val="black"/>
              </a:solidFill>
            </a:ln>
          </c:spPr>
          <c:cat>
            <c:strRef>
              <c:f>(Sheet!$B$574,Sheet!$B$576)</c:f>
              <c:strCache>
                <c:ptCount val="2"/>
                <c:pt idx="0">
                  <c:v>情報提供なし</c:v>
                </c:pt>
                <c:pt idx="1">
                  <c:v>情報提供あり</c:v>
                </c:pt>
              </c:strCache>
            </c:strRef>
          </c:cat>
          <c:val>
            <c:numRef>
              <c:f>(Sheet!$D$574,Sheet!$D$576)</c:f>
              <c:numCache>
                <c:formatCode>#,##0</c:formatCode>
                <c:ptCount val="2"/>
                <c:pt idx="0">
                  <c:v>64</c:v>
                </c:pt>
                <c:pt idx="1">
                  <c:v>31</c:v>
                </c:pt>
              </c:numCache>
            </c:numRef>
          </c:val>
        </c:ser>
        <c:ser>
          <c:idx val="2"/>
          <c:order val="2"/>
          <c:tx>
            <c:strRef>
              <c:f>Sheet!$E$573</c:f>
              <c:strCache>
                <c:ptCount val="1"/>
                <c:pt idx="0">
                  <c:v>まあ機能している</c:v>
                </c:pt>
              </c:strCache>
            </c:strRef>
          </c:tx>
          <c:spPr>
            <a:solidFill>
              <a:srgbClr val="FFFF00"/>
            </a:solidFill>
            <a:ln>
              <a:solidFill>
                <a:prstClr val="black"/>
              </a:solidFill>
            </a:ln>
          </c:spPr>
          <c:cat>
            <c:strRef>
              <c:f>(Sheet!$B$574,Sheet!$B$576)</c:f>
              <c:strCache>
                <c:ptCount val="2"/>
                <c:pt idx="0">
                  <c:v>情報提供なし</c:v>
                </c:pt>
                <c:pt idx="1">
                  <c:v>情報提供あり</c:v>
                </c:pt>
              </c:strCache>
            </c:strRef>
          </c:cat>
          <c:val>
            <c:numRef>
              <c:f>(Sheet!$E$574,Sheet!$E$576)</c:f>
              <c:numCache>
                <c:formatCode>#,##0</c:formatCode>
                <c:ptCount val="2"/>
                <c:pt idx="0">
                  <c:v>329</c:v>
                </c:pt>
                <c:pt idx="1">
                  <c:v>56</c:v>
                </c:pt>
              </c:numCache>
            </c:numRef>
          </c:val>
        </c:ser>
        <c:ser>
          <c:idx val="3"/>
          <c:order val="3"/>
          <c:tx>
            <c:strRef>
              <c:f>Sheet!$F$573</c:f>
              <c:strCache>
                <c:ptCount val="1"/>
                <c:pt idx="0">
                  <c:v>あまり機能していない</c:v>
                </c:pt>
              </c:strCache>
            </c:strRef>
          </c:tx>
          <c:spPr>
            <a:solidFill>
              <a:srgbClr val="FFC000"/>
            </a:solidFill>
            <a:ln>
              <a:solidFill>
                <a:prstClr val="black"/>
              </a:solidFill>
            </a:ln>
          </c:spPr>
          <c:cat>
            <c:strRef>
              <c:f>(Sheet!$B$574,Sheet!$B$576)</c:f>
              <c:strCache>
                <c:ptCount val="2"/>
                <c:pt idx="0">
                  <c:v>情報提供なし</c:v>
                </c:pt>
                <c:pt idx="1">
                  <c:v>情報提供あり</c:v>
                </c:pt>
              </c:strCache>
            </c:strRef>
          </c:cat>
          <c:val>
            <c:numRef>
              <c:f>(Sheet!$F$574,Sheet!$F$576)</c:f>
              <c:numCache>
                <c:formatCode>#,##0</c:formatCode>
                <c:ptCount val="2"/>
                <c:pt idx="0">
                  <c:v>337</c:v>
                </c:pt>
                <c:pt idx="1">
                  <c:v>39</c:v>
                </c:pt>
              </c:numCache>
            </c:numRef>
          </c:val>
        </c:ser>
        <c:gapWidth val="60"/>
        <c:overlap val="100"/>
        <c:axId val="68482560"/>
        <c:axId val="68484096"/>
      </c:barChart>
      <c:catAx>
        <c:axId val="68482560"/>
        <c:scaling>
          <c:orientation val="maxMin"/>
        </c:scaling>
        <c:axPos val="l"/>
        <c:numFmt formatCode="#,##0" sourceLinked="1"/>
        <c:tickLblPos val="nextTo"/>
        <c:txPr>
          <a:bodyPr/>
          <a:lstStyle/>
          <a:p>
            <a:pPr>
              <a:defRPr sz="1600"/>
            </a:pPr>
            <a:endParaRPr lang="ja-JP"/>
          </a:p>
        </c:txPr>
        <c:crossAx val="68484096"/>
        <c:crosses val="autoZero"/>
        <c:auto val="1"/>
        <c:lblAlgn val="ctr"/>
        <c:lblOffset val="100"/>
      </c:catAx>
      <c:valAx>
        <c:axId val="68484096"/>
        <c:scaling>
          <c:orientation val="minMax"/>
        </c:scaling>
        <c:axPos val="t"/>
        <c:majorGridlines/>
        <c:numFmt formatCode="0%" sourceLinked="1"/>
        <c:tickLblPos val="nextTo"/>
        <c:txPr>
          <a:bodyPr/>
          <a:lstStyle/>
          <a:p>
            <a:pPr>
              <a:defRPr>
                <a:latin typeface="Century" pitchFamily="18" charset="0"/>
              </a:defRPr>
            </a:pPr>
            <a:endParaRPr lang="ja-JP"/>
          </a:p>
        </c:txPr>
        <c:crossAx val="68482560"/>
        <c:crosses val="autoZero"/>
        <c:crossBetween val="between"/>
        <c:majorUnit val="0.1"/>
      </c:valAx>
    </c:plotArea>
    <c:legend>
      <c:legendPos val="r"/>
      <c:layout>
        <c:manualLayout>
          <c:xMode val="edge"/>
          <c:yMode val="edge"/>
          <c:x val="6.9547204570827026E-2"/>
          <c:y val="0.89655172413793061"/>
          <c:w val="0.85676237120231558"/>
          <c:h val="7.5235109717868343E-2"/>
        </c:manualLayout>
      </c:layout>
    </c:legend>
    <c:plotVisOnly val="1"/>
    <c:dispBlanksAs val="gap"/>
  </c:chart>
  <c:spPr>
    <a:ln>
      <a:noFill/>
    </a:ln>
  </c:spPr>
  <c:txPr>
    <a:bodyPr/>
    <a:lstStyle/>
    <a:p>
      <a:pPr>
        <a:defRPr sz="1400"/>
      </a:pPr>
      <a:endParaRPr lang="ja-JP"/>
    </a:p>
  </c:txPr>
  <c:externalData r:id="rId1"/>
</c:chartSpace>
</file>

<file path=ppt/charts/chart47.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グラフ!$C$41</c:f>
              <c:strCache>
                <c:ptCount val="1"/>
                <c:pt idx="0">
                  <c:v>最優先で取り組むことについて，担当課内で合意</c:v>
                </c:pt>
              </c:strCache>
            </c:strRef>
          </c:tx>
          <c:spPr>
            <a:solidFill>
              <a:srgbClr val="0000FF"/>
            </a:solidFill>
            <a:ln>
              <a:solidFill>
                <a:schemeClr val="tx1"/>
              </a:solidFill>
            </a:ln>
          </c:spPr>
          <c:cat>
            <c:strRef>
              <c:f>(グラフ!$B$42,グラフ!$B$44)</c:f>
              <c:strCache>
                <c:ptCount val="2"/>
                <c:pt idx="0">
                  <c:v>支援なし</c:v>
                </c:pt>
                <c:pt idx="1">
                  <c:v>支援あり</c:v>
                </c:pt>
              </c:strCache>
            </c:strRef>
          </c:cat>
          <c:val>
            <c:numRef>
              <c:f>(グラフ!$C$42,グラフ!$C$44)</c:f>
              <c:numCache>
                <c:formatCode>#,##0</c:formatCode>
                <c:ptCount val="2"/>
                <c:pt idx="0">
                  <c:v>15</c:v>
                </c:pt>
                <c:pt idx="1">
                  <c:v>5</c:v>
                </c:pt>
              </c:numCache>
            </c:numRef>
          </c:val>
        </c:ser>
        <c:ser>
          <c:idx val="1"/>
          <c:order val="1"/>
          <c:tx>
            <c:strRef>
              <c:f>グラフ!$D$41</c:f>
              <c:strCache>
                <c:ptCount val="1"/>
                <c:pt idx="0">
                  <c:v>積極的に取り組むことについて，担当課内で合意</c:v>
                </c:pt>
              </c:strCache>
            </c:strRef>
          </c:tx>
          <c:spPr>
            <a:solidFill>
              <a:srgbClr val="00FF00"/>
            </a:solidFill>
            <a:ln>
              <a:solidFill>
                <a:prstClr val="black"/>
              </a:solidFill>
            </a:ln>
          </c:spPr>
          <c:cat>
            <c:strRef>
              <c:f>(グラフ!$B$42,グラフ!$B$44)</c:f>
              <c:strCache>
                <c:ptCount val="2"/>
                <c:pt idx="0">
                  <c:v>支援なし</c:v>
                </c:pt>
                <c:pt idx="1">
                  <c:v>支援あり</c:v>
                </c:pt>
              </c:strCache>
            </c:strRef>
          </c:cat>
          <c:val>
            <c:numRef>
              <c:f>(グラフ!$D$42,グラフ!$D$44)</c:f>
              <c:numCache>
                <c:formatCode>#,##0</c:formatCode>
                <c:ptCount val="2"/>
                <c:pt idx="0">
                  <c:v>205</c:v>
                </c:pt>
                <c:pt idx="1">
                  <c:v>31</c:v>
                </c:pt>
              </c:numCache>
            </c:numRef>
          </c:val>
        </c:ser>
        <c:ser>
          <c:idx val="2"/>
          <c:order val="2"/>
          <c:tx>
            <c:strRef>
              <c:f>グラフ!$E$41</c:f>
              <c:strCache>
                <c:ptCount val="1"/>
                <c:pt idx="0">
                  <c:v>積極的に取り組むべきとの意見もあるが，合意には至らず</c:v>
                </c:pt>
              </c:strCache>
            </c:strRef>
          </c:tx>
          <c:spPr>
            <a:solidFill>
              <a:srgbClr val="FFFF00"/>
            </a:solidFill>
            <a:ln>
              <a:solidFill>
                <a:prstClr val="black"/>
              </a:solidFill>
            </a:ln>
          </c:spPr>
          <c:cat>
            <c:strRef>
              <c:f>(グラフ!$B$42,グラフ!$B$44)</c:f>
              <c:strCache>
                <c:ptCount val="2"/>
                <c:pt idx="0">
                  <c:v>支援なし</c:v>
                </c:pt>
                <c:pt idx="1">
                  <c:v>支援あり</c:v>
                </c:pt>
              </c:strCache>
            </c:strRef>
          </c:cat>
          <c:val>
            <c:numRef>
              <c:f>(グラフ!$E$42,グラフ!$E$44)</c:f>
              <c:numCache>
                <c:formatCode>#,##0</c:formatCode>
                <c:ptCount val="2"/>
                <c:pt idx="0">
                  <c:v>131</c:v>
                </c:pt>
                <c:pt idx="1">
                  <c:v>13</c:v>
                </c:pt>
              </c:numCache>
            </c:numRef>
          </c:val>
        </c:ser>
        <c:ser>
          <c:idx val="3"/>
          <c:order val="3"/>
          <c:tx>
            <c:strRef>
              <c:f>グラフ!$F$41</c:f>
              <c:strCache>
                <c:ptCount val="1"/>
                <c:pt idx="0">
                  <c:v>取り組みたいと考えているが，課内での協議なし</c:v>
                </c:pt>
              </c:strCache>
            </c:strRef>
          </c:tx>
          <c:spPr>
            <a:solidFill>
              <a:srgbClr val="FFC000"/>
            </a:solidFill>
            <a:ln>
              <a:solidFill>
                <a:prstClr val="black"/>
              </a:solidFill>
            </a:ln>
          </c:spPr>
          <c:cat>
            <c:strRef>
              <c:f>(グラフ!$B$42,グラフ!$B$44)</c:f>
              <c:strCache>
                <c:ptCount val="2"/>
                <c:pt idx="0">
                  <c:v>支援なし</c:v>
                </c:pt>
                <c:pt idx="1">
                  <c:v>支援あり</c:v>
                </c:pt>
              </c:strCache>
            </c:strRef>
          </c:cat>
          <c:val>
            <c:numRef>
              <c:f>(グラフ!$F$42,グラフ!$F$44)</c:f>
              <c:numCache>
                <c:formatCode>#,##0</c:formatCode>
                <c:ptCount val="2"/>
                <c:pt idx="0">
                  <c:v>314</c:v>
                </c:pt>
                <c:pt idx="1">
                  <c:v>20</c:v>
                </c:pt>
              </c:numCache>
            </c:numRef>
          </c:val>
        </c:ser>
        <c:ser>
          <c:idx val="4"/>
          <c:order val="4"/>
          <c:tx>
            <c:strRef>
              <c:f>グラフ!$G$41</c:f>
              <c:strCache>
                <c:ptCount val="1"/>
                <c:pt idx="0">
                  <c:v>今のところ，取り組みについて検討する予定はない</c:v>
                </c:pt>
              </c:strCache>
            </c:strRef>
          </c:tx>
          <c:spPr>
            <a:solidFill>
              <a:srgbClr val="FE2F2F"/>
            </a:solidFill>
            <a:ln>
              <a:solidFill>
                <a:prstClr val="black"/>
              </a:solidFill>
            </a:ln>
          </c:spPr>
          <c:cat>
            <c:strRef>
              <c:f>(グラフ!$B$42,グラフ!$B$44)</c:f>
              <c:strCache>
                <c:ptCount val="2"/>
                <c:pt idx="0">
                  <c:v>支援なし</c:v>
                </c:pt>
                <c:pt idx="1">
                  <c:v>支援あり</c:v>
                </c:pt>
              </c:strCache>
            </c:strRef>
          </c:cat>
          <c:val>
            <c:numRef>
              <c:f>(グラフ!$G$42,グラフ!$G$44)</c:f>
              <c:numCache>
                <c:formatCode>#,##0</c:formatCode>
                <c:ptCount val="2"/>
                <c:pt idx="0">
                  <c:v>128</c:v>
                </c:pt>
                <c:pt idx="1">
                  <c:v>6</c:v>
                </c:pt>
              </c:numCache>
            </c:numRef>
          </c:val>
        </c:ser>
        <c:gapWidth val="60"/>
        <c:overlap val="100"/>
        <c:axId val="68526080"/>
        <c:axId val="68527616"/>
      </c:barChart>
      <c:catAx>
        <c:axId val="68526080"/>
        <c:scaling>
          <c:orientation val="maxMin"/>
        </c:scaling>
        <c:axPos val="l"/>
        <c:tickLblPos val="nextTo"/>
        <c:txPr>
          <a:bodyPr/>
          <a:lstStyle/>
          <a:p>
            <a:pPr>
              <a:defRPr sz="1800"/>
            </a:pPr>
            <a:endParaRPr lang="ja-JP"/>
          </a:p>
        </c:txPr>
        <c:crossAx val="68527616"/>
        <c:crosses val="autoZero"/>
        <c:auto val="1"/>
        <c:lblAlgn val="ctr"/>
        <c:lblOffset val="100"/>
      </c:catAx>
      <c:valAx>
        <c:axId val="68527616"/>
        <c:scaling>
          <c:orientation val="minMax"/>
        </c:scaling>
        <c:axPos val="t"/>
        <c:majorGridlines/>
        <c:numFmt formatCode="0%" sourceLinked="1"/>
        <c:tickLblPos val="nextTo"/>
        <c:txPr>
          <a:bodyPr/>
          <a:lstStyle/>
          <a:p>
            <a:pPr>
              <a:defRPr sz="1400">
                <a:latin typeface="Century" pitchFamily="18" charset="0"/>
              </a:defRPr>
            </a:pPr>
            <a:endParaRPr lang="ja-JP"/>
          </a:p>
        </c:txPr>
        <c:crossAx val="68526080"/>
        <c:crosses val="autoZero"/>
        <c:crossBetween val="between"/>
      </c:valAx>
    </c:plotArea>
    <c:legend>
      <c:legendPos val="b"/>
      <c:layout/>
      <c:txPr>
        <a:bodyPr/>
        <a:lstStyle/>
        <a:p>
          <a:pPr>
            <a:defRPr sz="1400"/>
          </a:pPr>
          <a:endParaRPr lang="ja-JP"/>
        </a:p>
      </c:txPr>
    </c:legend>
    <c:plotVisOnly val="1"/>
    <c:dispBlanksAs val="gap"/>
  </c:chart>
  <c:spPr>
    <a:ln>
      <a:noFill/>
    </a:ln>
  </c:spPr>
  <c:externalData r:id="rId1"/>
</c:chartSpace>
</file>

<file path=ppt/charts/chart48.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17538701759502293"/>
          <c:y val="7.0295758051932819E-2"/>
          <c:w val="0.79038458734324868"/>
          <c:h val="0.63600851354728283"/>
        </c:manualLayout>
      </c:layout>
      <c:barChart>
        <c:barDir val="bar"/>
        <c:grouping val="percentStacked"/>
        <c:ser>
          <c:idx val="0"/>
          <c:order val="0"/>
          <c:tx>
            <c:strRef>
              <c:f>Sheet!$C$108</c:f>
              <c:strCache>
                <c:ptCount val="1"/>
                <c:pt idx="0">
                  <c:v>庁内横断的な協議組織があり，定期的に開催されている</c:v>
                </c:pt>
              </c:strCache>
            </c:strRef>
          </c:tx>
          <c:spPr>
            <a:solidFill>
              <a:srgbClr val="0000FF"/>
            </a:solidFill>
            <a:ln>
              <a:solidFill>
                <a:prstClr val="black"/>
              </a:solidFill>
            </a:ln>
          </c:spPr>
          <c:cat>
            <c:strRef>
              <c:f>Sheet!$B$109:$B$110</c:f>
              <c:strCache>
                <c:ptCount val="2"/>
                <c:pt idx="0">
                  <c:v>支援なし</c:v>
                </c:pt>
                <c:pt idx="1">
                  <c:v>支援あり</c:v>
                </c:pt>
              </c:strCache>
            </c:strRef>
          </c:cat>
          <c:val>
            <c:numRef>
              <c:f>Sheet!$C$109:$C$110</c:f>
              <c:numCache>
                <c:formatCode>#,##0</c:formatCode>
                <c:ptCount val="2"/>
                <c:pt idx="0">
                  <c:v>27</c:v>
                </c:pt>
                <c:pt idx="1">
                  <c:v>5</c:v>
                </c:pt>
              </c:numCache>
            </c:numRef>
          </c:val>
        </c:ser>
        <c:ser>
          <c:idx val="1"/>
          <c:order val="1"/>
          <c:tx>
            <c:strRef>
              <c:f>Sheet!$D$108</c:f>
              <c:strCache>
                <c:ptCount val="1"/>
                <c:pt idx="0">
                  <c:v>庁内横断的な協議組織があるが，開催は不定期に行われている</c:v>
                </c:pt>
              </c:strCache>
            </c:strRef>
          </c:tx>
          <c:spPr>
            <a:solidFill>
              <a:srgbClr val="66FF33"/>
            </a:solidFill>
            <a:ln>
              <a:solidFill>
                <a:prstClr val="black"/>
              </a:solidFill>
            </a:ln>
          </c:spPr>
          <c:cat>
            <c:strRef>
              <c:f>Sheet!$B$109:$B$110</c:f>
              <c:strCache>
                <c:ptCount val="2"/>
                <c:pt idx="0">
                  <c:v>支援なし</c:v>
                </c:pt>
                <c:pt idx="1">
                  <c:v>支援あり</c:v>
                </c:pt>
              </c:strCache>
            </c:strRef>
          </c:cat>
          <c:val>
            <c:numRef>
              <c:f>Sheet!$D$109:$D$110</c:f>
              <c:numCache>
                <c:formatCode>#,##0</c:formatCode>
                <c:ptCount val="2"/>
                <c:pt idx="0">
                  <c:v>33</c:v>
                </c:pt>
                <c:pt idx="1">
                  <c:v>3</c:v>
                </c:pt>
              </c:numCache>
            </c:numRef>
          </c:val>
        </c:ser>
        <c:ser>
          <c:idx val="2"/>
          <c:order val="2"/>
          <c:tx>
            <c:strRef>
              <c:f>Sheet!$E$108</c:f>
              <c:strCache>
                <c:ptCount val="1"/>
                <c:pt idx="0">
                  <c:v>必要に応じて，関係する部署と協議をしている</c:v>
                </c:pt>
              </c:strCache>
            </c:strRef>
          </c:tx>
          <c:spPr>
            <a:solidFill>
              <a:srgbClr val="FFFF00"/>
            </a:solidFill>
            <a:ln>
              <a:solidFill>
                <a:prstClr val="black"/>
              </a:solidFill>
            </a:ln>
          </c:spPr>
          <c:cat>
            <c:strRef>
              <c:f>Sheet!$B$109:$B$110</c:f>
              <c:strCache>
                <c:ptCount val="2"/>
                <c:pt idx="0">
                  <c:v>支援なし</c:v>
                </c:pt>
                <c:pt idx="1">
                  <c:v>支援あり</c:v>
                </c:pt>
              </c:strCache>
            </c:strRef>
          </c:cat>
          <c:val>
            <c:numRef>
              <c:f>Sheet!$E$109:$E$110</c:f>
              <c:numCache>
                <c:formatCode>#,##0</c:formatCode>
                <c:ptCount val="2"/>
                <c:pt idx="0">
                  <c:v>379</c:v>
                </c:pt>
                <c:pt idx="1">
                  <c:v>46</c:v>
                </c:pt>
              </c:numCache>
            </c:numRef>
          </c:val>
        </c:ser>
        <c:ser>
          <c:idx val="3"/>
          <c:order val="3"/>
          <c:tx>
            <c:strRef>
              <c:f>Sheet!$F$108</c:f>
              <c:strCache>
                <c:ptCount val="1"/>
                <c:pt idx="0">
                  <c:v>他の部署と住民組織活動のことで協議をすることはほとんんどない</c:v>
                </c:pt>
              </c:strCache>
            </c:strRef>
          </c:tx>
          <c:spPr>
            <a:solidFill>
              <a:srgbClr val="FFC000"/>
            </a:solidFill>
            <a:ln>
              <a:solidFill>
                <a:prstClr val="black"/>
              </a:solidFill>
            </a:ln>
          </c:spPr>
          <c:cat>
            <c:strRef>
              <c:f>Sheet!$B$109:$B$110</c:f>
              <c:strCache>
                <c:ptCount val="2"/>
                <c:pt idx="0">
                  <c:v>支援なし</c:v>
                </c:pt>
                <c:pt idx="1">
                  <c:v>支援あり</c:v>
                </c:pt>
              </c:strCache>
            </c:strRef>
          </c:cat>
          <c:val>
            <c:numRef>
              <c:f>Sheet!$F$109:$F$110</c:f>
              <c:numCache>
                <c:formatCode>#,##0</c:formatCode>
                <c:ptCount val="2"/>
                <c:pt idx="0">
                  <c:v>338</c:v>
                </c:pt>
                <c:pt idx="1">
                  <c:v>19</c:v>
                </c:pt>
              </c:numCache>
            </c:numRef>
          </c:val>
        </c:ser>
        <c:gapWidth val="60"/>
        <c:overlap val="100"/>
        <c:axId val="68641920"/>
        <c:axId val="68643456"/>
      </c:barChart>
      <c:catAx>
        <c:axId val="68641920"/>
        <c:scaling>
          <c:orientation val="maxMin"/>
        </c:scaling>
        <c:axPos val="l"/>
        <c:numFmt formatCode="#,##0" sourceLinked="1"/>
        <c:tickLblPos val="nextTo"/>
        <c:txPr>
          <a:bodyPr/>
          <a:lstStyle/>
          <a:p>
            <a:pPr>
              <a:defRPr sz="1800"/>
            </a:pPr>
            <a:endParaRPr lang="ja-JP"/>
          </a:p>
        </c:txPr>
        <c:crossAx val="68643456"/>
        <c:crosses val="autoZero"/>
        <c:auto val="1"/>
        <c:lblAlgn val="ctr"/>
        <c:lblOffset val="100"/>
      </c:catAx>
      <c:valAx>
        <c:axId val="68643456"/>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68641920"/>
        <c:crosses val="autoZero"/>
        <c:crossBetween val="between"/>
      </c:valAx>
    </c:plotArea>
    <c:legend>
      <c:legendPos val="b"/>
      <c:layout/>
    </c:legend>
    <c:plotVisOnly val="1"/>
    <c:dispBlanksAs val="gap"/>
  </c:chart>
  <c:spPr>
    <a:ln>
      <a:noFill/>
    </a:ln>
  </c:spPr>
  <c:txPr>
    <a:bodyPr/>
    <a:lstStyle/>
    <a:p>
      <a:pPr>
        <a:defRPr sz="1400"/>
      </a:pPr>
      <a:endParaRPr lang="ja-JP"/>
    </a:p>
  </c:txPr>
  <c:externalData r:id="rId1"/>
</c:chartSpace>
</file>

<file path=ppt/charts/chart49.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Sheet!$C$13</c:f>
              <c:strCache>
                <c:ptCount val="1"/>
                <c:pt idx="0">
                  <c:v>研修あり</c:v>
                </c:pt>
              </c:strCache>
            </c:strRef>
          </c:tx>
          <c:spPr>
            <a:solidFill>
              <a:srgbClr val="0000FF"/>
            </a:solidFill>
            <a:ln>
              <a:solidFill>
                <a:schemeClr val="tx1"/>
              </a:solidFill>
            </a:ln>
          </c:spPr>
          <c:cat>
            <c:strRef>
              <c:f>(Sheet!$B$14,Sheet!$B$16)</c:f>
              <c:strCache>
                <c:ptCount val="2"/>
                <c:pt idx="0">
                  <c:v>支援なし</c:v>
                </c:pt>
                <c:pt idx="1">
                  <c:v>支援あり</c:v>
                </c:pt>
              </c:strCache>
            </c:strRef>
          </c:cat>
          <c:val>
            <c:numRef>
              <c:f>(Sheet!$C$14,Sheet!$C$16)</c:f>
              <c:numCache>
                <c:formatCode>#,##0</c:formatCode>
                <c:ptCount val="2"/>
                <c:pt idx="0">
                  <c:v>181</c:v>
                </c:pt>
                <c:pt idx="1">
                  <c:v>40</c:v>
                </c:pt>
              </c:numCache>
            </c:numRef>
          </c:val>
        </c:ser>
        <c:ser>
          <c:idx val="1"/>
          <c:order val="1"/>
          <c:tx>
            <c:strRef>
              <c:f>Sheet!$D$13</c:f>
              <c:strCache>
                <c:ptCount val="1"/>
                <c:pt idx="0">
                  <c:v>研修なし</c:v>
                </c:pt>
              </c:strCache>
            </c:strRef>
          </c:tx>
          <c:spPr>
            <a:solidFill>
              <a:srgbClr val="FFFF00"/>
            </a:solidFill>
            <a:ln>
              <a:solidFill>
                <a:prstClr val="black"/>
              </a:solidFill>
            </a:ln>
          </c:spPr>
          <c:cat>
            <c:strRef>
              <c:f>(Sheet!$B$14,Sheet!$B$16)</c:f>
              <c:strCache>
                <c:ptCount val="2"/>
                <c:pt idx="0">
                  <c:v>支援なし</c:v>
                </c:pt>
                <c:pt idx="1">
                  <c:v>支援あり</c:v>
                </c:pt>
              </c:strCache>
            </c:strRef>
          </c:cat>
          <c:val>
            <c:numRef>
              <c:f>(Sheet!$D$14,Sheet!$D$16)</c:f>
              <c:numCache>
                <c:formatCode>#,##0</c:formatCode>
                <c:ptCount val="2"/>
                <c:pt idx="0">
                  <c:v>600</c:v>
                </c:pt>
                <c:pt idx="1">
                  <c:v>35</c:v>
                </c:pt>
              </c:numCache>
            </c:numRef>
          </c:val>
        </c:ser>
        <c:gapWidth val="60"/>
        <c:overlap val="100"/>
        <c:axId val="68677632"/>
        <c:axId val="68679168"/>
      </c:barChart>
      <c:catAx>
        <c:axId val="68677632"/>
        <c:scaling>
          <c:orientation val="maxMin"/>
        </c:scaling>
        <c:axPos val="l"/>
        <c:numFmt formatCode="#,##0" sourceLinked="1"/>
        <c:tickLblPos val="nextTo"/>
        <c:txPr>
          <a:bodyPr/>
          <a:lstStyle/>
          <a:p>
            <a:pPr>
              <a:defRPr sz="1800"/>
            </a:pPr>
            <a:endParaRPr lang="ja-JP"/>
          </a:p>
        </c:txPr>
        <c:crossAx val="68679168"/>
        <c:crosses val="autoZero"/>
        <c:auto val="1"/>
        <c:lblAlgn val="ctr"/>
        <c:lblOffset val="100"/>
      </c:catAx>
      <c:valAx>
        <c:axId val="68679168"/>
        <c:scaling>
          <c:orientation val="minMax"/>
        </c:scaling>
        <c:axPos val="t"/>
        <c:majorGridlines/>
        <c:numFmt formatCode="0%" sourceLinked="1"/>
        <c:tickLblPos val="nextTo"/>
        <c:txPr>
          <a:bodyPr/>
          <a:lstStyle/>
          <a:p>
            <a:pPr>
              <a:defRPr>
                <a:latin typeface="Century" pitchFamily="18" charset="0"/>
              </a:defRPr>
            </a:pPr>
            <a:endParaRPr lang="ja-JP"/>
          </a:p>
        </c:txPr>
        <c:crossAx val="68677632"/>
        <c:crosses val="autoZero"/>
        <c:crossBetween val="between"/>
      </c:valAx>
    </c:plotArea>
    <c:legend>
      <c:legendPos val="b"/>
      <c:layout/>
      <c:txPr>
        <a:bodyPr/>
        <a:lstStyle/>
        <a:p>
          <a:pPr>
            <a:defRPr sz="1600"/>
          </a:pPr>
          <a:endParaRPr lang="ja-JP"/>
        </a:p>
      </c:txPr>
    </c:legend>
    <c:plotVisOnly val="1"/>
    <c:dispBlanksAs val="gap"/>
  </c:chart>
  <c:spPr>
    <a:ln>
      <a:noFill/>
    </a:ln>
  </c:spPr>
  <c:txPr>
    <a:bodyPr/>
    <a:lstStyle/>
    <a:p>
      <a:pPr>
        <a:defRPr sz="1400"/>
      </a:pPr>
      <a:endParaRPr lang="ja-JP"/>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6492235345581816"/>
          <c:y val="7.6040085898353621E-2"/>
          <c:w val="0.70202816661806189"/>
          <c:h val="0.75628148086937552"/>
        </c:manualLayout>
      </c:layout>
      <c:barChart>
        <c:barDir val="bar"/>
        <c:grouping val="percentStacked"/>
        <c:ser>
          <c:idx val="0"/>
          <c:order val="0"/>
          <c:tx>
            <c:strRef>
              <c:f>Sheet!$C$19</c:f>
              <c:strCache>
                <c:ptCount val="1"/>
                <c:pt idx="0">
                  <c:v>ほとんどの組織が該当</c:v>
                </c:pt>
              </c:strCache>
            </c:strRef>
          </c:tx>
          <c:spPr>
            <a:solidFill>
              <a:srgbClr val="0000FF"/>
            </a:solidFill>
            <a:ln>
              <a:solidFill>
                <a:schemeClr val="tx1"/>
              </a:solidFill>
            </a:ln>
          </c:spPr>
          <c:cat>
            <c:strRef>
              <c:f>(Sheet!$B$20,Sheet!$B$22,Sheet!$B$24,Sheet!$B$26,Sheet!$B$28)</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(Sheet!$C$20,Sheet!$C$22,Sheet!$C$24,Sheet!$C$26,Sheet!$C$28)</c:f>
              <c:numCache>
                <c:formatCode>#,##0</c:formatCode>
                <c:ptCount val="5"/>
                <c:pt idx="0">
                  <c:v>58</c:v>
                </c:pt>
                <c:pt idx="1">
                  <c:v>16</c:v>
                </c:pt>
                <c:pt idx="2">
                  <c:v>37</c:v>
                </c:pt>
                <c:pt idx="3">
                  <c:v>20</c:v>
                </c:pt>
                <c:pt idx="4">
                  <c:v>16</c:v>
                </c:pt>
              </c:numCache>
            </c:numRef>
          </c:val>
        </c:ser>
        <c:ser>
          <c:idx val="1"/>
          <c:order val="1"/>
          <c:tx>
            <c:strRef>
              <c:f>Sheet!$D$19</c:f>
              <c:strCache>
                <c:ptCount val="1"/>
                <c:pt idx="0">
                  <c:v>半分以上の組織が該当</c:v>
                </c:pt>
              </c:strCache>
            </c:strRef>
          </c:tx>
          <c:spPr>
            <a:solidFill>
              <a:srgbClr val="00FF00"/>
            </a:solidFill>
            <a:ln>
              <a:solidFill>
                <a:schemeClr val="tx1"/>
              </a:solidFill>
            </a:ln>
          </c:spPr>
          <c:cat>
            <c:strRef>
              <c:f>(Sheet!$B$20,Sheet!$B$22,Sheet!$B$24,Sheet!$B$26,Sheet!$B$28)</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(Sheet!$D$20,Sheet!$D$22,Sheet!$D$24,Sheet!$D$26,Sheet!$D$28)</c:f>
              <c:numCache>
                <c:formatCode>#,##0</c:formatCode>
                <c:ptCount val="5"/>
                <c:pt idx="0">
                  <c:v>27</c:v>
                </c:pt>
                <c:pt idx="1">
                  <c:v>37</c:v>
                </c:pt>
                <c:pt idx="2">
                  <c:v>39</c:v>
                </c:pt>
                <c:pt idx="3">
                  <c:v>15</c:v>
                </c:pt>
                <c:pt idx="4">
                  <c:v>7</c:v>
                </c:pt>
              </c:numCache>
            </c:numRef>
          </c:val>
        </c:ser>
        <c:ser>
          <c:idx val="2"/>
          <c:order val="2"/>
          <c:tx>
            <c:strRef>
              <c:f>Sheet!$E$19</c:f>
              <c:strCache>
                <c:ptCount val="1"/>
                <c:pt idx="0">
                  <c:v>一部の組織が該当</c:v>
                </c:pt>
              </c:strCache>
            </c:strRef>
          </c:tx>
          <c:spPr>
            <a:solidFill>
              <a:srgbClr val="FFFF00"/>
            </a:solidFill>
            <a:ln>
              <a:solidFill>
                <a:prstClr val="black"/>
              </a:solidFill>
            </a:ln>
          </c:spPr>
          <c:cat>
            <c:strRef>
              <c:f>(Sheet!$B$20,Sheet!$B$22,Sheet!$B$24,Sheet!$B$26,Sheet!$B$28)</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(Sheet!$E$20,Sheet!$E$22,Sheet!$E$24,Sheet!$E$26,Sheet!$E$28)</c:f>
              <c:numCache>
                <c:formatCode>#,##0</c:formatCode>
                <c:ptCount val="5"/>
                <c:pt idx="0">
                  <c:v>25</c:v>
                </c:pt>
                <c:pt idx="1">
                  <c:v>12</c:v>
                </c:pt>
                <c:pt idx="2">
                  <c:v>152</c:v>
                </c:pt>
                <c:pt idx="3">
                  <c:v>65</c:v>
                </c:pt>
                <c:pt idx="4">
                  <c:v>32</c:v>
                </c:pt>
              </c:numCache>
            </c:numRef>
          </c:val>
        </c:ser>
        <c:ser>
          <c:idx val="3"/>
          <c:order val="3"/>
          <c:tx>
            <c:strRef>
              <c:f>Sheet!$F$19</c:f>
              <c:strCache>
                <c:ptCount val="1"/>
                <c:pt idx="0">
                  <c:v>ごく一部の組織が該当</c:v>
                </c:pt>
              </c:strCache>
            </c:strRef>
          </c:tx>
          <c:spPr>
            <a:solidFill>
              <a:srgbClr val="FFC000"/>
            </a:solidFill>
            <a:ln>
              <a:solidFill>
                <a:prstClr val="black"/>
              </a:solidFill>
            </a:ln>
          </c:spPr>
          <c:cat>
            <c:strRef>
              <c:f>(Sheet!$B$20,Sheet!$B$22,Sheet!$B$24,Sheet!$B$26,Sheet!$B$28)</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(Sheet!$F$20,Sheet!$F$22,Sheet!$F$24,Sheet!$F$26,Sheet!$F$28)</c:f>
              <c:numCache>
                <c:formatCode>#,##0</c:formatCode>
                <c:ptCount val="5"/>
                <c:pt idx="0">
                  <c:v>9</c:v>
                </c:pt>
                <c:pt idx="1">
                  <c:v>7</c:v>
                </c:pt>
                <c:pt idx="2">
                  <c:v>46</c:v>
                </c:pt>
                <c:pt idx="3">
                  <c:v>113</c:v>
                </c:pt>
                <c:pt idx="4">
                  <c:v>39</c:v>
                </c:pt>
              </c:numCache>
            </c:numRef>
          </c:val>
        </c:ser>
        <c:ser>
          <c:idx val="4"/>
          <c:order val="4"/>
          <c:tx>
            <c:strRef>
              <c:f>Sheet!$G$19</c:f>
              <c:strCache>
                <c:ptCount val="1"/>
                <c:pt idx="0">
                  <c:v>いずれの組織も該当せず</c:v>
                </c:pt>
              </c:strCache>
            </c:strRef>
          </c:tx>
          <c:spPr>
            <a:solidFill>
              <a:srgbClr val="FE3030"/>
            </a:solidFill>
            <a:ln>
              <a:solidFill>
                <a:prstClr val="black"/>
              </a:solidFill>
            </a:ln>
          </c:spPr>
          <c:cat>
            <c:strRef>
              <c:f>(Sheet!$B$20,Sheet!$B$22,Sheet!$B$24,Sheet!$B$26,Sheet!$B$28)</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(Sheet!$G$20,Sheet!$G$22,Sheet!$G$24,Sheet!$G$26,Sheet!$G$28)</c:f>
              <c:numCache>
                <c:formatCode>#,##0</c:formatCode>
                <c:ptCount val="5"/>
                <c:pt idx="0">
                  <c:v>7</c:v>
                </c:pt>
                <c:pt idx="1">
                  <c:v>3</c:v>
                </c:pt>
                <c:pt idx="2">
                  <c:v>11</c:v>
                </c:pt>
                <c:pt idx="3">
                  <c:v>26</c:v>
                </c:pt>
                <c:pt idx="4">
                  <c:v>46</c:v>
                </c:pt>
              </c:numCache>
            </c:numRef>
          </c:val>
        </c:ser>
        <c:gapWidth val="60"/>
        <c:overlap val="100"/>
        <c:axId val="180443776"/>
        <c:axId val="181096832"/>
      </c:barChart>
      <c:catAx>
        <c:axId val="180443776"/>
        <c:scaling>
          <c:orientation val="maxMin"/>
        </c:scaling>
        <c:axPos val="l"/>
        <c:numFmt formatCode="#,##0" sourceLinked="1"/>
        <c:tickLblPos val="nextTo"/>
        <c:crossAx val="181096832"/>
        <c:crosses val="autoZero"/>
        <c:auto val="1"/>
        <c:lblAlgn val="ctr"/>
        <c:lblOffset val="100"/>
        <c:tickLblSkip val="1"/>
      </c:catAx>
      <c:valAx>
        <c:axId val="181096832"/>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180443776"/>
        <c:crosses val="autoZero"/>
        <c:crossBetween val="between"/>
      </c:valAx>
    </c:plotArea>
    <c:legend>
      <c:legendPos val="r"/>
      <c:layout>
        <c:manualLayout>
          <c:xMode val="edge"/>
          <c:yMode val="edge"/>
          <c:x val="0.15610804665459599"/>
          <c:y val="0.8723307086614176"/>
          <c:w val="0.80006087780694068"/>
          <c:h val="0.10540658554044384"/>
        </c:manualLayout>
      </c:layout>
    </c:legend>
    <c:plotVisOnly val="1"/>
    <c:dispBlanksAs val="gap"/>
  </c:chart>
  <c:spPr>
    <a:ln>
      <a:noFill/>
    </a:ln>
  </c:spPr>
  <c:txPr>
    <a:bodyPr/>
    <a:lstStyle/>
    <a:p>
      <a:pPr>
        <a:defRPr sz="1400"/>
      </a:pPr>
      <a:endParaRPr lang="ja-JP"/>
    </a:p>
  </c:txPr>
  <c:externalData r:id="rId1"/>
</c:chartSpace>
</file>

<file path=ppt/charts/chart50.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グラフ!$C$17</c:f>
              <c:strCache>
                <c:ptCount val="1"/>
                <c:pt idx="0">
                  <c:v>情報提供なし</c:v>
                </c:pt>
              </c:strCache>
            </c:strRef>
          </c:tx>
          <c:spPr>
            <a:solidFill>
              <a:srgbClr val="FFFF99"/>
            </a:solidFill>
            <a:ln>
              <a:solidFill>
                <a:schemeClr val="tx1"/>
              </a:solidFill>
            </a:ln>
          </c:spPr>
          <c:cat>
            <c:strRef>
              <c:f>(グラフ!$B$18,グラフ!$B$20)</c:f>
              <c:strCache>
                <c:ptCount val="2"/>
                <c:pt idx="0">
                  <c:v>支援なし</c:v>
                </c:pt>
                <c:pt idx="1">
                  <c:v>支援あり</c:v>
                </c:pt>
              </c:strCache>
            </c:strRef>
          </c:cat>
          <c:val>
            <c:numRef>
              <c:f>(グラフ!$C$18,グラフ!$C$20)</c:f>
              <c:numCache>
                <c:formatCode>#,##0</c:formatCode>
                <c:ptCount val="2"/>
                <c:pt idx="0">
                  <c:v>298</c:v>
                </c:pt>
                <c:pt idx="1">
                  <c:v>14</c:v>
                </c:pt>
              </c:numCache>
            </c:numRef>
          </c:val>
        </c:ser>
        <c:ser>
          <c:idx val="1"/>
          <c:order val="1"/>
          <c:tx>
            <c:strRef>
              <c:f>グラフ!$D$17</c:f>
              <c:strCache>
                <c:ptCount val="1"/>
                <c:pt idx="0">
                  <c:v>情報提供あり</c:v>
                </c:pt>
              </c:strCache>
            </c:strRef>
          </c:tx>
          <c:spPr>
            <a:solidFill>
              <a:srgbClr val="00FF00"/>
            </a:solidFill>
            <a:ln>
              <a:solidFill>
                <a:prstClr val="black"/>
              </a:solidFill>
            </a:ln>
          </c:spPr>
          <c:cat>
            <c:strRef>
              <c:f>(グラフ!$B$18,グラフ!$B$20)</c:f>
              <c:strCache>
                <c:ptCount val="2"/>
                <c:pt idx="0">
                  <c:v>支援なし</c:v>
                </c:pt>
                <c:pt idx="1">
                  <c:v>支援あり</c:v>
                </c:pt>
              </c:strCache>
            </c:strRef>
          </c:cat>
          <c:val>
            <c:numRef>
              <c:f>(グラフ!$D$18,グラフ!$D$20)</c:f>
              <c:numCache>
                <c:formatCode>#,##0</c:formatCode>
                <c:ptCount val="2"/>
                <c:pt idx="0">
                  <c:v>499</c:v>
                </c:pt>
                <c:pt idx="1">
                  <c:v>61</c:v>
                </c:pt>
              </c:numCache>
            </c:numRef>
          </c:val>
        </c:ser>
        <c:gapWidth val="60"/>
        <c:overlap val="100"/>
        <c:axId val="69245568"/>
        <c:axId val="69316992"/>
      </c:barChart>
      <c:catAx>
        <c:axId val="69245568"/>
        <c:scaling>
          <c:orientation val="maxMin"/>
        </c:scaling>
        <c:axPos val="l"/>
        <c:tickLblPos val="nextTo"/>
        <c:txPr>
          <a:bodyPr/>
          <a:lstStyle/>
          <a:p>
            <a:pPr>
              <a:defRPr sz="1800"/>
            </a:pPr>
            <a:endParaRPr lang="ja-JP"/>
          </a:p>
        </c:txPr>
        <c:crossAx val="69316992"/>
        <c:crosses val="autoZero"/>
        <c:auto val="1"/>
        <c:lblAlgn val="ctr"/>
        <c:lblOffset val="100"/>
      </c:catAx>
      <c:valAx>
        <c:axId val="69316992"/>
        <c:scaling>
          <c:orientation val="minMax"/>
        </c:scaling>
        <c:axPos val="t"/>
        <c:majorGridlines/>
        <c:numFmt formatCode="0%" sourceLinked="1"/>
        <c:tickLblPos val="nextTo"/>
        <c:txPr>
          <a:bodyPr/>
          <a:lstStyle/>
          <a:p>
            <a:pPr>
              <a:defRPr sz="1400">
                <a:latin typeface="Century" pitchFamily="18" charset="0"/>
              </a:defRPr>
            </a:pPr>
            <a:endParaRPr lang="ja-JP"/>
          </a:p>
        </c:txPr>
        <c:crossAx val="69245568"/>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51.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Sheet!$C$73</c:f>
              <c:strCache>
                <c:ptCount val="1"/>
                <c:pt idx="0">
                  <c:v>研修あり</c:v>
                </c:pt>
              </c:strCache>
            </c:strRef>
          </c:tx>
          <c:spPr>
            <a:solidFill>
              <a:srgbClr val="0000FF"/>
            </a:solidFill>
            <a:ln>
              <a:solidFill>
                <a:schemeClr val="tx1"/>
              </a:solidFill>
            </a:ln>
          </c:spPr>
          <c:cat>
            <c:strRef>
              <c:f>(Sheet!$B$74,Sheet!$B$76)</c:f>
              <c:strCache>
                <c:ptCount val="2"/>
                <c:pt idx="0">
                  <c:v>支援なし</c:v>
                </c:pt>
                <c:pt idx="1">
                  <c:v>支援あり</c:v>
                </c:pt>
              </c:strCache>
            </c:strRef>
          </c:cat>
          <c:val>
            <c:numRef>
              <c:f>(Sheet!$C$74,Sheet!$C$76)</c:f>
              <c:numCache>
                <c:formatCode>#,##0</c:formatCode>
                <c:ptCount val="2"/>
                <c:pt idx="0">
                  <c:v>128</c:v>
                </c:pt>
                <c:pt idx="1">
                  <c:v>93</c:v>
                </c:pt>
              </c:numCache>
            </c:numRef>
          </c:val>
        </c:ser>
        <c:ser>
          <c:idx val="1"/>
          <c:order val="1"/>
          <c:tx>
            <c:strRef>
              <c:f>Sheet!$D$73</c:f>
              <c:strCache>
                <c:ptCount val="1"/>
                <c:pt idx="0">
                  <c:v>研修なし</c:v>
                </c:pt>
              </c:strCache>
            </c:strRef>
          </c:tx>
          <c:spPr>
            <a:solidFill>
              <a:srgbClr val="FFFF00"/>
            </a:solidFill>
            <a:ln>
              <a:solidFill>
                <a:prstClr val="black"/>
              </a:solidFill>
            </a:ln>
          </c:spPr>
          <c:cat>
            <c:strRef>
              <c:f>(Sheet!$B$74,Sheet!$B$76)</c:f>
              <c:strCache>
                <c:ptCount val="2"/>
                <c:pt idx="0">
                  <c:v>支援なし</c:v>
                </c:pt>
                <c:pt idx="1">
                  <c:v>支援あり</c:v>
                </c:pt>
              </c:strCache>
            </c:strRef>
          </c:cat>
          <c:val>
            <c:numRef>
              <c:f>(Sheet!$D$74,Sheet!$D$76)</c:f>
              <c:numCache>
                <c:formatCode>#,##0</c:formatCode>
                <c:ptCount val="2"/>
                <c:pt idx="0">
                  <c:v>524</c:v>
                </c:pt>
                <c:pt idx="1">
                  <c:v>111</c:v>
                </c:pt>
              </c:numCache>
            </c:numRef>
          </c:val>
        </c:ser>
        <c:gapWidth val="60"/>
        <c:overlap val="100"/>
        <c:axId val="69363200"/>
        <c:axId val="69364736"/>
      </c:barChart>
      <c:catAx>
        <c:axId val="69363200"/>
        <c:scaling>
          <c:orientation val="maxMin"/>
        </c:scaling>
        <c:axPos val="l"/>
        <c:numFmt formatCode="#,##0" sourceLinked="1"/>
        <c:tickLblPos val="nextTo"/>
        <c:txPr>
          <a:bodyPr/>
          <a:lstStyle/>
          <a:p>
            <a:pPr>
              <a:defRPr sz="1800"/>
            </a:pPr>
            <a:endParaRPr lang="ja-JP"/>
          </a:p>
        </c:txPr>
        <c:crossAx val="69364736"/>
        <c:crosses val="autoZero"/>
        <c:auto val="1"/>
        <c:lblAlgn val="ctr"/>
        <c:lblOffset val="100"/>
      </c:catAx>
      <c:valAx>
        <c:axId val="69364736"/>
        <c:scaling>
          <c:orientation val="minMax"/>
        </c:scaling>
        <c:axPos val="t"/>
        <c:majorGridlines/>
        <c:numFmt formatCode="0%" sourceLinked="1"/>
        <c:tickLblPos val="nextTo"/>
        <c:txPr>
          <a:bodyPr/>
          <a:lstStyle/>
          <a:p>
            <a:pPr>
              <a:defRPr sz="1400">
                <a:latin typeface="Century" pitchFamily="18" charset="0"/>
              </a:defRPr>
            </a:pPr>
            <a:endParaRPr lang="ja-JP"/>
          </a:p>
        </c:txPr>
        <c:crossAx val="69363200"/>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52.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グラフ!$C$113</c:f>
              <c:strCache>
                <c:ptCount val="1"/>
                <c:pt idx="0">
                  <c:v>情報提供なし</c:v>
                </c:pt>
              </c:strCache>
            </c:strRef>
          </c:tx>
          <c:spPr>
            <a:solidFill>
              <a:srgbClr val="FFFF99"/>
            </a:solidFill>
            <a:ln>
              <a:solidFill>
                <a:schemeClr val="tx1"/>
              </a:solidFill>
            </a:ln>
          </c:spPr>
          <c:cat>
            <c:strRef>
              <c:f>(グラフ!$B$114,グラフ!$B$116)</c:f>
              <c:strCache>
                <c:ptCount val="2"/>
                <c:pt idx="0">
                  <c:v>支援なし</c:v>
                </c:pt>
                <c:pt idx="1">
                  <c:v>支援あり</c:v>
                </c:pt>
              </c:strCache>
            </c:strRef>
          </c:cat>
          <c:val>
            <c:numRef>
              <c:f>(グラフ!$C$114,グラフ!$C$116)</c:f>
              <c:numCache>
                <c:formatCode>#,##0</c:formatCode>
                <c:ptCount val="2"/>
                <c:pt idx="0">
                  <c:v>254</c:v>
                </c:pt>
                <c:pt idx="1">
                  <c:v>58</c:v>
                </c:pt>
              </c:numCache>
            </c:numRef>
          </c:val>
        </c:ser>
        <c:ser>
          <c:idx val="1"/>
          <c:order val="1"/>
          <c:tx>
            <c:strRef>
              <c:f>グラフ!$D$113</c:f>
              <c:strCache>
                <c:ptCount val="1"/>
                <c:pt idx="0">
                  <c:v>情報提供あり</c:v>
                </c:pt>
              </c:strCache>
            </c:strRef>
          </c:tx>
          <c:spPr>
            <a:solidFill>
              <a:srgbClr val="00FF00"/>
            </a:solidFill>
            <a:ln>
              <a:solidFill>
                <a:prstClr val="black"/>
              </a:solidFill>
            </a:ln>
          </c:spPr>
          <c:cat>
            <c:strRef>
              <c:f>(グラフ!$B$114,グラフ!$B$116)</c:f>
              <c:strCache>
                <c:ptCount val="2"/>
                <c:pt idx="0">
                  <c:v>支援なし</c:v>
                </c:pt>
                <c:pt idx="1">
                  <c:v>支援あり</c:v>
                </c:pt>
              </c:strCache>
            </c:strRef>
          </c:cat>
          <c:val>
            <c:numRef>
              <c:f>(グラフ!$D$114,グラフ!$D$116)</c:f>
              <c:numCache>
                <c:formatCode>#,##0</c:formatCode>
                <c:ptCount val="2"/>
                <c:pt idx="0">
                  <c:v>412</c:v>
                </c:pt>
                <c:pt idx="1">
                  <c:v>148</c:v>
                </c:pt>
              </c:numCache>
            </c:numRef>
          </c:val>
        </c:ser>
        <c:gapWidth val="60"/>
        <c:overlap val="100"/>
        <c:axId val="69755264"/>
        <c:axId val="69756800"/>
      </c:barChart>
      <c:catAx>
        <c:axId val="69755264"/>
        <c:scaling>
          <c:orientation val="maxMin"/>
        </c:scaling>
        <c:axPos val="l"/>
        <c:tickLblPos val="nextTo"/>
        <c:txPr>
          <a:bodyPr/>
          <a:lstStyle/>
          <a:p>
            <a:pPr>
              <a:defRPr sz="1800"/>
            </a:pPr>
            <a:endParaRPr lang="ja-JP"/>
          </a:p>
        </c:txPr>
        <c:crossAx val="69756800"/>
        <c:crosses val="autoZero"/>
        <c:auto val="1"/>
        <c:lblAlgn val="ctr"/>
        <c:lblOffset val="100"/>
      </c:catAx>
      <c:valAx>
        <c:axId val="69756800"/>
        <c:scaling>
          <c:orientation val="minMax"/>
        </c:scaling>
        <c:axPos val="t"/>
        <c:majorGridlines/>
        <c:numFmt formatCode="0%" sourceLinked="1"/>
        <c:tickLblPos val="nextTo"/>
        <c:txPr>
          <a:bodyPr/>
          <a:lstStyle/>
          <a:p>
            <a:pPr>
              <a:defRPr>
                <a:latin typeface="Century" pitchFamily="18" charset="0"/>
              </a:defRPr>
            </a:pPr>
            <a:endParaRPr lang="ja-JP"/>
          </a:p>
        </c:txPr>
        <c:crossAx val="69755264"/>
        <c:crosses val="autoZero"/>
        <c:crossBetween val="between"/>
      </c:valAx>
    </c:plotArea>
    <c:legend>
      <c:legendPos val="b"/>
      <c:layout/>
    </c:legend>
    <c:plotVisOnly val="1"/>
    <c:dispBlanksAs val="gap"/>
  </c:chart>
  <c:spPr>
    <a:ln>
      <a:noFill/>
    </a:ln>
  </c:spPr>
  <c:txPr>
    <a:bodyPr/>
    <a:lstStyle/>
    <a:p>
      <a:pPr>
        <a:defRPr sz="1400"/>
      </a:pPr>
      <a:endParaRPr lang="ja-JP"/>
    </a:p>
  </c:txPr>
  <c:externalData r:id="rId1"/>
</c:chartSpace>
</file>

<file path=ppt/charts/chart53.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グラフ!$C$233</c:f>
              <c:strCache>
                <c:ptCount val="1"/>
                <c:pt idx="0">
                  <c:v>最優先で取り組むことについて，担当課内で合意</c:v>
                </c:pt>
              </c:strCache>
            </c:strRef>
          </c:tx>
          <c:spPr>
            <a:solidFill>
              <a:srgbClr val="0000FF"/>
            </a:solidFill>
            <a:ln>
              <a:solidFill>
                <a:schemeClr val="tx1"/>
              </a:solidFill>
            </a:ln>
          </c:spPr>
          <c:cat>
            <c:strRef>
              <c:f>(グラフ!$B$234,グラフ!$B$236)</c:f>
              <c:strCache>
                <c:ptCount val="2"/>
                <c:pt idx="0">
                  <c:v>支援なし</c:v>
                </c:pt>
                <c:pt idx="1">
                  <c:v>支援あり</c:v>
                </c:pt>
              </c:strCache>
            </c:strRef>
          </c:cat>
          <c:val>
            <c:numRef>
              <c:f>(グラフ!$C$234,グラフ!$C$236)</c:f>
              <c:numCache>
                <c:formatCode>#,##0</c:formatCode>
                <c:ptCount val="2"/>
                <c:pt idx="0">
                  <c:v>11</c:v>
                </c:pt>
                <c:pt idx="1">
                  <c:v>9</c:v>
                </c:pt>
              </c:numCache>
            </c:numRef>
          </c:val>
        </c:ser>
        <c:ser>
          <c:idx val="1"/>
          <c:order val="1"/>
          <c:tx>
            <c:strRef>
              <c:f>グラフ!$D$233</c:f>
              <c:strCache>
                <c:ptCount val="1"/>
                <c:pt idx="0">
                  <c:v>積極的に取り組むことについて，担当課内で合意</c:v>
                </c:pt>
              </c:strCache>
            </c:strRef>
          </c:tx>
          <c:spPr>
            <a:solidFill>
              <a:srgbClr val="00FF00"/>
            </a:solidFill>
            <a:ln>
              <a:solidFill>
                <a:prstClr val="black"/>
              </a:solidFill>
            </a:ln>
          </c:spPr>
          <c:cat>
            <c:strRef>
              <c:f>(グラフ!$B$234,グラフ!$B$236)</c:f>
              <c:strCache>
                <c:ptCount val="2"/>
                <c:pt idx="0">
                  <c:v>支援なし</c:v>
                </c:pt>
                <c:pt idx="1">
                  <c:v>支援あり</c:v>
                </c:pt>
              </c:strCache>
            </c:strRef>
          </c:cat>
          <c:val>
            <c:numRef>
              <c:f>(グラフ!$D$234,グラフ!$D$236)</c:f>
              <c:numCache>
                <c:formatCode>#,##0</c:formatCode>
                <c:ptCount val="2"/>
                <c:pt idx="0">
                  <c:v>167</c:v>
                </c:pt>
                <c:pt idx="1">
                  <c:v>69</c:v>
                </c:pt>
              </c:numCache>
            </c:numRef>
          </c:val>
        </c:ser>
        <c:ser>
          <c:idx val="2"/>
          <c:order val="2"/>
          <c:tx>
            <c:strRef>
              <c:f>グラフ!$E$233</c:f>
              <c:strCache>
                <c:ptCount val="1"/>
                <c:pt idx="0">
                  <c:v>積極的に取り組むべきとの意見もあるが，合意には至らず</c:v>
                </c:pt>
              </c:strCache>
            </c:strRef>
          </c:tx>
          <c:spPr>
            <a:solidFill>
              <a:srgbClr val="FFFF00"/>
            </a:solidFill>
            <a:ln>
              <a:solidFill>
                <a:prstClr val="black"/>
              </a:solidFill>
            </a:ln>
          </c:spPr>
          <c:cat>
            <c:strRef>
              <c:f>(グラフ!$B$234,グラフ!$B$236)</c:f>
              <c:strCache>
                <c:ptCount val="2"/>
                <c:pt idx="0">
                  <c:v>支援なし</c:v>
                </c:pt>
                <c:pt idx="1">
                  <c:v>支援あり</c:v>
                </c:pt>
              </c:strCache>
            </c:strRef>
          </c:cat>
          <c:val>
            <c:numRef>
              <c:f>(グラフ!$E$234,グラフ!$E$236)</c:f>
              <c:numCache>
                <c:formatCode>#,##0</c:formatCode>
                <c:ptCount val="2"/>
                <c:pt idx="0">
                  <c:v>111</c:v>
                </c:pt>
                <c:pt idx="1">
                  <c:v>33</c:v>
                </c:pt>
              </c:numCache>
            </c:numRef>
          </c:val>
        </c:ser>
        <c:ser>
          <c:idx val="3"/>
          <c:order val="3"/>
          <c:tx>
            <c:strRef>
              <c:f>グラフ!$F$233</c:f>
              <c:strCache>
                <c:ptCount val="1"/>
                <c:pt idx="0">
                  <c:v>取り組みたいと考えているが，課内での協議なし</c:v>
                </c:pt>
              </c:strCache>
            </c:strRef>
          </c:tx>
          <c:spPr>
            <a:solidFill>
              <a:srgbClr val="FFC000"/>
            </a:solidFill>
            <a:ln>
              <a:solidFill>
                <a:prstClr val="black"/>
              </a:solidFill>
            </a:ln>
          </c:spPr>
          <c:cat>
            <c:strRef>
              <c:f>(グラフ!$B$234,グラフ!$B$236)</c:f>
              <c:strCache>
                <c:ptCount val="2"/>
                <c:pt idx="0">
                  <c:v>支援なし</c:v>
                </c:pt>
                <c:pt idx="1">
                  <c:v>支援あり</c:v>
                </c:pt>
              </c:strCache>
            </c:strRef>
          </c:cat>
          <c:val>
            <c:numRef>
              <c:f>(グラフ!$F$234,グラフ!$F$236)</c:f>
              <c:numCache>
                <c:formatCode>#,##0</c:formatCode>
                <c:ptCount val="2"/>
                <c:pt idx="0">
                  <c:v>260</c:v>
                </c:pt>
                <c:pt idx="1">
                  <c:v>74</c:v>
                </c:pt>
              </c:numCache>
            </c:numRef>
          </c:val>
        </c:ser>
        <c:ser>
          <c:idx val="4"/>
          <c:order val="4"/>
          <c:tx>
            <c:strRef>
              <c:f>グラフ!$G$233</c:f>
              <c:strCache>
                <c:ptCount val="1"/>
                <c:pt idx="0">
                  <c:v>今のところ，取り組みについて検討する予定はない</c:v>
                </c:pt>
              </c:strCache>
            </c:strRef>
          </c:tx>
          <c:spPr>
            <a:solidFill>
              <a:srgbClr val="FE2F2F"/>
            </a:solidFill>
            <a:ln>
              <a:solidFill>
                <a:prstClr val="black"/>
              </a:solidFill>
            </a:ln>
          </c:spPr>
          <c:cat>
            <c:strRef>
              <c:f>(グラフ!$B$234,グラフ!$B$236)</c:f>
              <c:strCache>
                <c:ptCount val="2"/>
                <c:pt idx="0">
                  <c:v>支援なし</c:v>
                </c:pt>
                <c:pt idx="1">
                  <c:v>支援あり</c:v>
                </c:pt>
              </c:strCache>
            </c:strRef>
          </c:cat>
          <c:val>
            <c:numRef>
              <c:f>(グラフ!$G$234,グラフ!$G$236)</c:f>
              <c:numCache>
                <c:formatCode>#,##0</c:formatCode>
                <c:ptCount val="2"/>
                <c:pt idx="0">
                  <c:v>113</c:v>
                </c:pt>
                <c:pt idx="1">
                  <c:v>21</c:v>
                </c:pt>
              </c:numCache>
            </c:numRef>
          </c:val>
        </c:ser>
        <c:gapWidth val="60"/>
        <c:overlap val="100"/>
        <c:axId val="70867584"/>
        <c:axId val="70881664"/>
      </c:barChart>
      <c:catAx>
        <c:axId val="70867584"/>
        <c:scaling>
          <c:orientation val="maxMin"/>
        </c:scaling>
        <c:axPos val="l"/>
        <c:tickLblPos val="nextTo"/>
        <c:txPr>
          <a:bodyPr/>
          <a:lstStyle/>
          <a:p>
            <a:pPr>
              <a:defRPr sz="1800"/>
            </a:pPr>
            <a:endParaRPr lang="ja-JP"/>
          </a:p>
        </c:txPr>
        <c:crossAx val="70881664"/>
        <c:crosses val="autoZero"/>
        <c:auto val="1"/>
        <c:lblAlgn val="ctr"/>
        <c:lblOffset val="100"/>
      </c:catAx>
      <c:valAx>
        <c:axId val="70881664"/>
        <c:scaling>
          <c:orientation val="minMax"/>
        </c:scaling>
        <c:axPos val="t"/>
        <c:majorGridlines/>
        <c:numFmt formatCode="0%" sourceLinked="1"/>
        <c:tickLblPos val="nextTo"/>
        <c:txPr>
          <a:bodyPr/>
          <a:lstStyle/>
          <a:p>
            <a:pPr>
              <a:defRPr sz="1400">
                <a:latin typeface="Century" pitchFamily="18" charset="0"/>
              </a:defRPr>
            </a:pPr>
            <a:endParaRPr lang="ja-JP"/>
          </a:p>
        </c:txPr>
        <c:crossAx val="70867584"/>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54.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グラフ!$C$209</c:f>
              <c:strCache>
                <c:ptCount val="1"/>
                <c:pt idx="0">
                  <c:v>情報提供なし</c:v>
                </c:pt>
              </c:strCache>
            </c:strRef>
          </c:tx>
          <c:spPr>
            <a:solidFill>
              <a:srgbClr val="FFFF99"/>
            </a:solidFill>
            <a:ln>
              <a:solidFill>
                <a:schemeClr val="tx1"/>
              </a:solidFill>
            </a:ln>
          </c:spPr>
          <c:cat>
            <c:strRef>
              <c:f>(グラフ!$B$210,グラフ!$B$212)</c:f>
              <c:strCache>
                <c:ptCount val="2"/>
                <c:pt idx="0">
                  <c:v>支援なし</c:v>
                </c:pt>
                <c:pt idx="1">
                  <c:v>支援あり</c:v>
                </c:pt>
              </c:strCache>
            </c:strRef>
          </c:cat>
          <c:val>
            <c:numRef>
              <c:f>(グラフ!$C$210,グラフ!$C$212)</c:f>
              <c:numCache>
                <c:formatCode>#,##0</c:formatCode>
                <c:ptCount val="2"/>
                <c:pt idx="0">
                  <c:v>260</c:v>
                </c:pt>
                <c:pt idx="1">
                  <c:v>52</c:v>
                </c:pt>
              </c:numCache>
            </c:numRef>
          </c:val>
        </c:ser>
        <c:ser>
          <c:idx val="1"/>
          <c:order val="1"/>
          <c:tx>
            <c:strRef>
              <c:f>グラフ!$D$209</c:f>
              <c:strCache>
                <c:ptCount val="1"/>
                <c:pt idx="0">
                  <c:v>情報提供あり</c:v>
                </c:pt>
              </c:strCache>
            </c:strRef>
          </c:tx>
          <c:spPr>
            <a:solidFill>
              <a:srgbClr val="00FF00"/>
            </a:solidFill>
            <a:ln>
              <a:solidFill>
                <a:prstClr val="black"/>
              </a:solidFill>
            </a:ln>
          </c:spPr>
          <c:cat>
            <c:strRef>
              <c:f>(グラフ!$B$210,グラフ!$B$212)</c:f>
              <c:strCache>
                <c:ptCount val="2"/>
                <c:pt idx="0">
                  <c:v>支援なし</c:v>
                </c:pt>
                <c:pt idx="1">
                  <c:v>支援あり</c:v>
                </c:pt>
              </c:strCache>
            </c:strRef>
          </c:cat>
          <c:val>
            <c:numRef>
              <c:f>(グラフ!$D$210,グラフ!$D$212)</c:f>
              <c:numCache>
                <c:formatCode>#,##0</c:formatCode>
                <c:ptCount val="2"/>
                <c:pt idx="0">
                  <c:v>405</c:v>
                </c:pt>
                <c:pt idx="1">
                  <c:v>155</c:v>
                </c:pt>
              </c:numCache>
            </c:numRef>
          </c:val>
        </c:ser>
        <c:gapWidth val="60"/>
        <c:overlap val="100"/>
        <c:axId val="72840704"/>
        <c:axId val="72842240"/>
      </c:barChart>
      <c:catAx>
        <c:axId val="72840704"/>
        <c:scaling>
          <c:orientation val="maxMin"/>
        </c:scaling>
        <c:axPos val="l"/>
        <c:tickLblPos val="nextTo"/>
        <c:txPr>
          <a:bodyPr/>
          <a:lstStyle/>
          <a:p>
            <a:pPr>
              <a:defRPr sz="1800"/>
            </a:pPr>
            <a:endParaRPr lang="ja-JP"/>
          </a:p>
        </c:txPr>
        <c:crossAx val="72842240"/>
        <c:crosses val="autoZero"/>
        <c:auto val="1"/>
        <c:lblAlgn val="ctr"/>
        <c:lblOffset val="100"/>
      </c:catAx>
      <c:valAx>
        <c:axId val="72842240"/>
        <c:scaling>
          <c:orientation val="minMax"/>
        </c:scaling>
        <c:axPos val="t"/>
        <c:majorGridlines/>
        <c:numFmt formatCode="0%" sourceLinked="1"/>
        <c:tickLblPos val="nextTo"/>
        <c:txPr>
          <a:bodyPr/>
          <a:lstStyle/>
          <a:p>
            <a:pPr>
              <a:defRPr>
                <a:latin typeface="Century" pitchFamily="18" charset="0"/>
              </a:defRPr>
            </a:pPr>
            <a:endParaRPr lang="ja-JP"/>
          </a:p>
        </c:txPr>
        <c:crossAx val="72840704"/>
        <c:crosses val="autoZero"/>
        <c:crossBetween val="between"/>
        <c:majorUnit val="0.1"/>
      </c:valAx>
    </c:plotArea>
    <c:legend>
      <c:legendPos val="b"/>
      <c:layout/>
    </c:legend>
    <c:plotVisOnly val="1"/>
    <c:dispBlanksAs val="gap"/>
  </c:chart>
  <c:spPr>
    <a:ln>
      <a:noFill/>
    </a:ln>
  </c:spPr>
  <c:txPr>
    <a:bodyPr/>
    <a:lstStyle/>
    <a:p>
      <a:pPr>
        <a:defRPr sz="1400"/>
      </a:pPr>
      <a:endParaRPr lang="ja-JP"/>
    </a:p>
  </c:txPr>
  <c:externalData r:id="rId1"/>
</c:chartSpace>
</file>

<file path=ppt/charts/chart55.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Sheet!$C$293</c:f>
              <c:strCache>
                <c:ptCount val="1"/>
                <c:pt idx="0">
                  <c:v>手引き等あり</c:v>
                </c:pt>
              </c:strCache>
            </c:strRef>
          </c:tx>
          <c:spPr>
            <a:solidFill>
              <a:srgbClr val="0000FF"/>
            </a:solidFill>
            <a:ln>
              <a:solidFill>
                <a:schemeClr val="tx1"/>
              </a:solidFill>
            </a:ln>
          </c:spPr>
          <c:cat>
            <c:strRef>
              <c:f>(Sheet!$B$294,Sheet!$B$296)</c:f>
              <c:strCache>
                <c:ptCount val="2"/>
                <c:pt idx="0">
                  <c:v>支援なし</c:v>
                </c:pt>
                <c:pt idx="1">
                  <c:v>支援あり</c:v>
                </c:pt>
              </c:strCache>
            </c:strRef>
          </c:cat>
          <c:val>
            <c:numRef>
              <c:f>(Sheet!$C$294,Sheet!$C$296)</c:f>
              <c:numCache>
                <c:formatCode>#,##0</c:formatCode>
                <c:ptCount val="2"/>
                <c:pt idx="0">
                  <c:v>32</c:v>
                </c:pt>
                <c:pt idx="1">
                  <c:v>19</c:v>
                </c:pt>
              </c:numCache>
            </c:numRef>
          </c:val>
        </c:ser>
        <c:ser>
          <c:idx val="1"/>
          <c:order val="1"/>
          <c:tx>
            <c:strRef>
              <c:f>Sheet!$D$293</c:f>
              <c:strCache>
                <c:ptCount val="1"/>
                <c:pt idx="0">
                  <c:v>手引き等なし</c:v>
                </c:pt>
              </c:strCache>
            </c:strRef>
          </c:tx>
          <c:spPr>
            <a:solidFill>
              <a:srgbClr val="FFFF00"/>
            </a:solidFill>
            <a:ln>
              <a:solidFill>
                <a:prstClr val="black"/>
              </a:solidFill>
            </a:ln>
          </c:spPr>
          <c:cat>
            <c:strRef>
              <c:f>(Sheet!$B$294,Sheet!$B$296)</c:f>
              <c:strCache>
                <c:ptCount val="2"/>
                <c:pt idx="0">
                  <c:v>支援なし</c:v>
                </c:pt>
                <c:pt idx="1">
                  <c:v>支援あり</c:v>
                </c:pt>
              </c:strCache>
            </c:strRef>
          </c:cat>
          <c:val>
            <c:numRef>
              <c:f>(Sheet!$D$294,Sheet!$D$296)</c:f>
              <c:numCache>
                <c:formatCode>#,##0</c:formatCode>
                <c:ptCount val="2"/>
                <c:pt idx="0">
                  <c:v>636</c:v>
                </c:pt>
                <c:pt idx="1">
                  <c:v>146</c:v>
                </c:pt>
              </c:numCache>
            </c:numRef>
          </c:val>
        </c:ser>
        <c:gapWidth val="60"/>
        <c:overlap val="100"/>
        <c:axId val="146354560"/>
        <c:axId val="146356096"/>
      </c:barChart>
      <c:catAx>
        <c:axId val="146354560"/>
        <c:scaling>
          <c:orientation val="maxMin"/>
        </c:scaling>
        <c:axPos val="l"/>
        <c:numFmt formatCode="#,##0" sourceLinked="1"/>
        <c:tickLblPos val="nextTo"/>
        <c:txPr>
          <a:bodyPr/>
          <a:lstStyle/>
          <a:p>
            <a:pPr>
              <a:defRPr sz="1800"/>
            </a:pPr>
            <a:endParaRPr lang="ja-JP"/>
          </a:p>
        </c:txPr>
        <c:crossAx val="146356096"/>
        <c:crosses val="autoZero"/>
        <c:auto val="1"/>
        <c:lblAlgn val="ctr"/>
        <c:lblOffset val="100"/>
      </c:catAx>
      <c:valAx>
        <c:axId val="146356096"/>
        <c:scaling>
          <c:orientation val="minMax"/>
        </c:scaling>
        <c:axPos val="t"/>
        <c:majorGridlines/>
        <c:numFmt formatCode="0%" sourceLinked="1"/>
        <c:tickLblPos val="nextTo"/>
        <c:txPr>
          <a:bodyPr/>
          <a:lstStyle/>
          <a:p>
            <a:pPr>
              <a:defRPr>
                <a:latin typeface="Century" pitchFamily="18" charset="0"/>
              </a:defRPr>
            </a:pPr>
            <a:endParaRPr lang="ja-JP"/>
          </a:p>
        </c:txPr>
        <c:crossAx val="146354560"/>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400"/>
      </a:pPr>
      <a:endParaRPr lang="ja-JP"/>
    </a:p>
  </c:txPr>
  <c:externalData r:id="rId1"/>
</c:chartSpace>
</file>

<file path=ppt/charts/chart56.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503629823635482"/>
          <c:y val="8.0720279860882788E-2"/>
          <c:w val="0.80879537995922635"/>
          <c:h val="0.8140435527201616"/>
        </c:manualLayout>
      </c:layout>
      <c:barChart>
        <c:barDir val="bar"/>
        <c:grouping val="percentStacked"/>
        <c:ser>
          <c:idx val="0"/>
          <c:order val="0"/>
          <c:tx>
            <c:strRef>
              <c:f>Sheet!$C$243</c:f>
              <c:strCache>
                <c:ptCount val="1"/>
                <c:pt idx="0">
                  <c:v>３円未満／人</c:v>
                </c:pt>
              </c:strCache>
            </c:strRef>
          </c:tx>
          <c:spPr>
            <a:solidFill>
              <a:srgbClr val="0000FF"/>
            </a:solidFill>
            <a:ln>
              <a:solidFill>
                <a:schemeClr val="tx1"/>
              </a:solidFill>
            </a:ln>
          </c:spPr>
          <c:cat>
            <c:strRef>
              <c:f>(Sheet!$B$244,Sheet!$B$246)</c:f>
              <c:strCache>
                <c:ptCount val="2"/>
                <c:pt idx="0">
                  <c:v>支援なし</c:v>
                </c:pt>
                <c:pt idx="1">
                  <c:v>支援あり</c:v>
                </c:pt>
              </c:strCache>
            </c:strRef>
          </c:cat>
          <c:val>
            <c:numRef>
              <c:f>(Sheet!$C$244,Sheet!$C$246)</c:f>
              <c:numCache>
                <c:formatCode>#,##0</c:formatCode>
                <c:ptCount val="2"/>
                <c:pt idx="0">
                  <c:v>158</c:v>
                </c:pt>
                <c:pt idx="1">
                  <c:v>22</c:v>
                </c:pt>
              </c:numCache>
            </c:numRef>
          </c:val>
        </c:ser>
        <c:ser>
          <c:idx val="1"/>
          <c:order val="1"/>
          <c:tx>
            <c:strRef>
              <c:f>Sheet!$D$243</c:f>
              <c:strCache>
                <c:ptCount val="1"/>
                <c:pt idx="0">
                  <c:v>３～９円／人</c:v>
                </c:pt>
              </c:strCache>
            </c:strRef>
          </c:tx>
          <c:spPr>
            <a:solidFill>
              <a:srgbClr val="00FF00"/>
            </a:solidFill>
            <a:ln>
              <a:solidFill>
                <a:prstClr val="black"/>
              </a:solidFill>
            </a:ln>
          </c:spPr>
          <c:cat>
            <c:strRef>
              <c:f>(Sheet!$B$244,Sheet!$B$246)</c:f>
              <c:strCache>
                <c:ptCount val="2"/>
                <c:pt idx="0">
                  <c:v>支援なし</c:v>
                </c:pt>
                <c:pt idx="1">
                  <c:v>支援あり</c:v>
                </c:pt>
              </c:strCache>
            </c:strRef>
          </c:cat>
          <c:val>
            <c:numRef>
              <c:f>(Sheet!$D$244,Sheet!$D$246)</c:f>
              <c:numCache>
                <c:formatCode>#,##0</c:formatCode>
                <c:ptCount val="2"/>
                <c:pt idx="0">
                  <c:v>131</c:v>
                </c:pt>
                <c:pt idx="1">
                  <c:v>34</c:v>
                </c:pt>
              </c:numCache>
            </c:numRef>
          </c:val>
        </c:ser>
        <c:ser>
          <c:idx val="2"/>
          <c:order val="2"/>
          <c:tx>
            <c:strRef>
              <c:f>Sheet!$E$243</c:f>
              <c:strCache>
                <c:ptCount val="1"/>
                <c:pt idx="0">
                  <c:v>10～29円／人</c:v>
                </c:pt>
              </c:strCache>
            </c:strRef>
          </c:tx>
          <c:spPr>
            <a:solidFill>
              <a:srgbClr val="FFFF00"/>
            </a:solidFill>
            <a:ln>
              <a:solidFill>
                <a:prstClr val="black"/>
              </a:solidFill>
            </a:ln>
          </c:spPr>
          <c:cat>
            <c:strRef>
              <c:f>(Sheet!$B$244,Sheet!$B$246)</c:f>
              <c:strCache>
                <c:ptCount val="2"/>
                <c:pt idx="0">
                  <c:v>支援なし</c:v>
                </c:pt>
                <c:pt idx="1">
                  <c:v>支援あり</c:v>
                </c:pt>
              </c:strCache>
            </c:strRef>
          </c:cat>
          <c:val>
            <c:numRef>
              <c:f>(Sheet!$E$244,Sheet!$E$246)</c:f>
              <c:numCache>
                <c:formatCode>#,##0</c:formatCode>
                <c:ptCount val="2"/>
                <c:pt idx="0">
                  <c:v>148</c:v>
                </c:pt>
                <c:pt idx="1">
                  <c:v>43</c:v>
                </c:pt>
              </c:numCache>
            </c:numRef>
          </c:val>
        </c:ser>
        <c:ser>
          <c:idx val="3"/>
          <c:order val="3"/>
          <c:tx>
            <c:strRef>
              <c:f>Sheet!$F$243</c:f>
              <c:strCache>
                <c:ptCount val="1"/>
                <c:pt idx="0">
                  <c:v>30円以上／人</c:v>
                </c:pt>
              </c:strCache>
            </c:strRef>
          </c:tx>
          <c:spPr>
            <a:solidFill>
              <a:srgbClr val="FFC000"/>
            </a:solidFill>
            <a:ln>
              <a:solidFill>
                <a:prstClr val="black"/>
              </a:solidFill>
            </a:ln>
          </c:spPr>
          <c:cat>
            <c:strRef>
              <c:f>(Sheet!$B$244,Sheet!$B$246)</c:f>
              <c:strCache>
                <c:ptCount val="2"/>
                <c:pt idx="0">
                  <c:v>支援なし</c:v>
                </c:pt>
                <c:pt idx="1">
                  <c:v>支援あり</c:v>
                </c:pt>
              </c:strCache>
            </c:strRef>
          </c:cat>
          <c:val>
            <c:numRef>
              <c:f>(Sheet!$F$244,Sheet!$F$246)</c:f>
              <c:numCache>
                <c:formatCode>#,##0</c:formatCode>
                <c:ptCount val="2"/>
                <c:pt idx="0">
                  <c:v>153</c:v>
                </c:pt>
                <c:pt idx="1">
                  <c:v>53</c:v>
                </c:pt>
              </c:numCache>
            </c:numRef>
          </c:val>
        </c:ser>
        <c:gapWidth val="60"/>
        <c:overlap val="100"/>
        <c:axId val="146714624"/>
        <c:axId val="146716160"/>
      </c:barChart>
      <c:catAx>
        <c:axId val="146714624"/>
        <c:scaling>
          <c:orientation val="maxMin"/>
        </c:scaling>
        <c:axPos val="l"/>
        <c:numFmt formatCode="#,##0" sourceLinked="1"/>
        <c:tickLblPos val="nextTo"/>
        <c:txPr>
          <a:bodyPr/>
          <a:lstStyle/>
          <a:p>
            <a:pPr>
              <a:defRPr sz="1800"/>
            </a:pPr>
            <a:endParaRPr lang="ja-JP"/>
          </a:p>
        </c:txPr>
        <c:crossAx val="146716160"/>
        <c:crosses val="autoZero"/>
        <c:auto val="1"/>
        <c:lblAlgn val="ctr"/>
        <c:lblOffset val="100"/>
      </c:catAx>
      <c:valAx>
        <c:axId val="146716160"/>
        <c:scaling>
          <c:orientation val="minMax"/>
        </c:scaling>
        <c:axPos val="t"/>
        <c:majorGridlines/>
        <c:numFmt formatCode="0%" sourceLinked="1"/>
        <c:tickLblPos val="nextTo"/>
        <c:txPr>
          <a:bodyPr/>
          <a:lstStyle/>
          <a:p>
            <a:pPr>
              <a:defRPr sz="1400">
                <a:latin typeface="Century" pitchFamily="18" charset="0"/>
                <a:ea typeface="+mj-ea"/>
              </a:defRPr>
            </a:pPr>
            <a:endParaRPr lang="ja-JP"/>
          </a:p>
        </c:txPr>
        <c:crossAx val="146714624"/>
        <c:crosses val="autoZero"/>
        <c:crossBetween val="between"/>
        <c:majorUnit val="0.1"/>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57.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グラフ!$C$293</c:f>
              <c:strCache>
                <c:ptCount val="1"/>
                <c:pt idx="0">
                  <c:v>情報提供なし</c:v>
                </c:pt>
              </c:strCache>
            </c:strRef>
          </c:tx>
          <c:spPr>
            <a:solidFill>
              <a:srgbClr val="FFFF99"/>
            </a:solidFill>
            <a:ln>
              <a:solidFill>
                <a:schemeClr val="tx1"/>
              </a:solidFill>
            </a:ln>
          </c:spPr>
          <c:cat>
            <c:strRef>
              <c:f>(グラフ!$B$294,グラフ!$B$296)</c:f>
              <c:strCache>
                <c:ptCount val="2"/>
                <c:pt idx="0">
                  <c:v>支援なし</c:v>
                </c:pt>
                <c:pt idx="1">
                  <c:v>支援あり</c:v>
                </c:pt>
              </c:strCache>
            </c:strRef>
          </c:cat>
          <c:val>
            <c:numRef>
              <c:f>(グラフ!$C$294,グラフ!$C$296)</c:f>
              <c:numCache>
                <c:formatCode>#,##0</c:formatCode>
                <c:ptCount val="2"/>
                <c:pt idx="0">
                  <c:v>616</c:v>
                </c:pt>
                <c:pt idx="1">
                  <c:v>135</c:v>
                </c:pt>
              </c:numCache>
            </c:numRef>
          </c:val>
        </c:ser>
        <c:ser>
          <c:idx val="1"/>
          <c:order val="1"/>
          <c:tx>
            <c:strRef>
              <c:f>グラフ!$D$293</c:f>
              <c:strCache>
                <c:ptCount val="1"/>
                <c:pt idx="0">
                  <c:v>情報提供あり</c:v>
                </c:pt>
              </c:strCache>
            </c:strRef>
          </c:tx>
          <c:spPr>
            <a:solidFill>
              <a:srgbClr val="00FF00"/>
            </a:solidFill>
            <a:ln>
              <a:solidFill>
                <a:prstClr val="black"/>
              </a:solidFill>
            </a:ln>
          </c:spPr>
          <c:cat>
            <c:strRef>
              <c:f>(グラフ!$B$294,グラフ!$B$296)</c:f>
              <c:strCache>
                <c:ptCount val="2"/>
                <c:pt idx="0">
                  <c:v>支援なし</c:v>
                </c:pt>
                <c:pt idx="1">
                  <c:v>支援あり</c:v>
                </c:pt>
              </c:strCache>
            </c:strRef>
          </c:cat>
          <c:val>
            <c:numRef>
              <c:f>(グラフ!$D$294,グラフ!$D$296)</c:f>
              <c:numCache>
                <c:formatCode>#,##0</c:formatCode>
                <c:ptCount val="2"/>
                <c:pt idx="0">
                  <c:v>84</c:v>
                </c:pt>
                <c:pt idx="1">
                  <c:v>37</c:v>
                </c:pt>
              </c:numCache>
            </c:numRef>
          </c:val>
        </c:ser>
        <c:gapWidth val="60"/>
        <c:overlap val="100"/>
        <c:axId val="146792832"/>
        <c:axId val="146794368"/>
      </c:barChart>
      <c:catAx>
        <c:axId val="146792832"/>
        <c:scaling>
          <c:orientation val="maxMin"/>
        </c:scaling>
        <c:axPos val="l"/>
        <c:tickLblPos val="nextTo"/>
        <c:txPr>
          <a:bodyPr/>
          <a:lstStyle/>
          <a:p>
            <a:pPr>
              <a:defRPr sz="1800"/>
            </a:pPr>
            <a:endParaRPr lang="ja-JP"/>
          </a:p>
        </c:txPr>
        <c:crossAx val="146794368"/>
        <c:crosses val="autoZero"/>
        <c:auto val="1"/>
        <c:lblAlgn val="ctr"/>
        <c:lblOffset val="100"/>
      </c:catAx>
      <c:valAx>
        <c:axId val="146794368"/>
        <c:scaling>
          <c:orientation val="minMax"/>
        </c:scaling>
        <c:axPos val="t"/>
        <c:majorGridlines/>
        <c:numFmt formatCode="0%" sourceLinked="1"/>
        <c:tickLblPos val="nextTo"/>
        <c:txPr>
          <a:bodyPr/>
          <a:lstStyle/>
          <a:p>
            <a:pPr>
              <a:defRPr sz="1400">
                <a:latin typeface="Century" pitchFamily="18" charset="0"/>
              </a:defRPr>
            </a:pPr>
            <a:endParaRPr lang="ja-JP"/>
          </a:p>
        </c:txPr>
        <c:crossAx val="146792832"/>
        <c:crosses val="autoZero"/>
        <c:crossBetween val="between"/>
        <c:majorUnit val="0.1"/>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58.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19031398852921169"/>
          <c:y val="7.0295758051932819E-2"/>
          <c:w val="0.77340915718868508"/>
          <c:h val="0.613560252260127"/>
        </c:manualLayout>
      </c:layout>
      <c:barChart>
        <c:barDir val="bar"/>
        <c:grouping val="percentStacked"/>
        <c:ser>
          <c:idx val="0"/>
          <c:order val="0"/>
          <c:tx>
            <c:strRef>
              <c:f>Sheet!$C$100</c:f>
              <c:strCache>
                <c:ptCount val="1"/>
                <c:pt idx="0">
                  <c:v>庁内横断的な協議組織があり，定期的に開催されている</c:v>
                </c:pt>
              </c:strCache>
            </c:strRef>
          </c:tx>
          <c:spPr>
            <a:solidFill>
              <a:srgbClr val="0000FF"/>
            </a:solidFill>
            <a:ln>
              <a:solidFill>
                <a:prstClr val="black"/>
              </a:solidFill>
            </a:ln>
          </c:spPr>
          <c:cat>
            <c:strRef>
              <c:f>Sheet!$B$101:$B$102</c:f>
              <c:strCache>
                <c:ptCount val="2"/>
                <c:pt idx="0">
                  <c:v>支援なし</c:v>
                </c:pt>
                <c:pt idx="1">
                  <c:v>支援あり</c:v>
                </c:pt>
              </c:strCache>
            </c:strRef>
          </c:cat>
          <c:val>
            <c:numRef>
              <c:f>Sheet!$C$101:$C$102</c:f>
              <c:numCache>
                <c:formatCode>#,##0</c:formatCode>
                <c:ptCount val="2"/>
                <c:pt idx="0">
                  <c:v>23</c:v>
                </c:pt>
                <c:pt idx="1">
                  <c:v>9</c:v>
                </c:pt>
              </c:numCache>
            </c:numRef>
          </c:val>
        </c:ser>
        <c:ser>
          <c:idx val="1"/>
          <c:order val="1"/>
          <c:tx>
            <c:strRef>
              <c:f>Sheet!$D$100</c:f>
              <c:strCache>
                <c:ptCount val="1"/>
                <c:pt idx="0">
                  <c:v>庁内横断的な協議組織があるが，開催は不定期に行われている</c:v>
                </c:pt>
              </c:strCache>
            </c:strRef>
          </c:tx>
          <c:spPr>
            <a:solidFill>
              <a:srgbClr val="66FF33"/>
            </a:solidFill>
            <a:ln>
              <a:solidFill>
                <a:prstClr val="black"/>
              </a:solidFill>
            </a:ln>
          </c:spPr>
          <c:cat>
            <c:strRef>
              <c:f>Sheet!$B$101:$B$102</c:f>
              <c:strCache>
                <c:ptCount val="2"/>
                <c:pt idx="0">
                  <c:v>支援なし</c:v>
                </c:pt>
                <c:pt idx="1">
                  <c:v>支援あり</c:v>
                </c:pt>
              </c:strCache>
            </c:strRef>
          </c:cat>
          <c:val>
            <c:numRef>
              <c:f>Sheet!$D$101:$D$102</c:f>
              <c:numCache>
                <c:formatCode>#,##0</c:formatCode>
                <c:ptCount val="2"/>
                <c:pt idx="0">
                  <c:v>32</c:v>
                </c:pt>
                <c:pt idx="1">
                  <c:v>4</c:v>
                </c:pt>
              </c:numCache>
            </c:numRef>
          </c:val>
        </c:ser>
        <c:ser>
          <c:idx val="2"/>
          <c:order val="2"/>
          <c:tx>
            <c:strRef>
              <c:f>Sheet!$E$100</c:f>
              <c:strCache>
                <c:ptCount val="1"/>
                <c:pt idx="0">
                  <c:v>必要に応じて，関係する部署と協議をしている</c:v>
                </c:pt>
              </c:strCache>
            </c:strRef>
          </c:tx>
          <c:spPr>
            <a:solidFill>
              <a:srgbClr val="FFFF00"/>
            </a:solidFill>
            <a:ln>
              <a:solidFill>
                <a:prstClr val="black"/>
              </a:solidFill>
            </a:ln>
          </c:spPr>
          <c:cat>
            <c:strRef>
              <c:f>Sheet!$B$101:$B$102</c:f>
              <c:strCache>
                <c:ptCount val="2"/>
                <c:pt idx="0">
                  <c:v>支援なし</c:v>
                </c:pt>
                <c:pt idx="1">
                  <c:v>支援あり</c:v>
                </c:pt>
              </c:strCache>
            </c:strRef>
          </c:cat>
          <c:val>
            <c:numRef>
              <c:f>Sheet!$E$101:$E$102</c:f>
              <c:numCache>
                <c:formatCode>#,##0</c:formatCode>
                <c:ptCount val="2"/>
                <c:pt idx="0">
                  <c:v>320</c:v>
                </c:pt>
                <c:pt idx="1">
                  <c:v>105</c:v>
                </c:pt>
              </c:numCache>
            </c:numRef>
          </c:val>
        </c:ser>
        <c:ser>
          <c:idx val="3"/>
          <c:order val="3"/>
          <c:tx>
            <c:strRef>
              <c:f>Sheet!$F$100</c:f>
              <c:strCache>
                <c:ptCount val="1"/>
                <c:pt idx="0">
                  <c:v>他の部署と住民組織活動のことで協議をすることはほとんんどない</c:v>
                </c:pt>
              </c:strCache>
            </c:strRef>
          </c:tx>
          <c:spPr>
            <a:solidFill>
              <a:srgbClr val="FFC000"/>
            </a:solidFill>
            <a:ln>
              <a:solidFill>
                <a:prstClr val="black"/>
              </a:solidFill>
            </a:ln>
          </c:spPr>
          <c:cat>
            <c:strRef>
              <c:f>Sheet!$B$101:$B$102</c:f>
              <c:strCache>
                <c:ptCount val="2"/>
                <c:pt idx="0">
                  <c:v>支援なし</c:v>
                </c:pt>
                <c:pt idx="1">
                  <c:v>支援あり</c:v>
                </c:pt>
              </c:strCache>
            </c:strRef>
          </c:cat>
          <c:val>
            <c:numRef>
              <c:f>Sheet!$F$101:$F$102</c:f>
              <c:numCache>
                <c:formatCode>#,##0</c:formatCode>
                <c:ptCount val="2"/>
                <c:pt idx="0">
                  <c:v>308</c:v>
                </c:pt>
                <c:pt idx="1">
                  <c:v>49</c:v>
                </c:pt>
              </c:numCache>
            </c:numRef>
          </c:val>
        </c:ser>
        <c:gapWidth val="60"/>
        <c:overlap val="100"/>
        <c:axId val="154141824"/>
        <c:axId val="154143360"/>
      </c:barChart>
      <c:catAx>
        <c:axId val="154141824"/>
        <c:scaling>
          <c:orientation val="maxMin"/>
        </c:scaling>
        <c:axPos val="l"/>
        <c:numFmt formatCode="#,##0" sourceLinked="1"/>
        <c:tickLblPos val="nextTo"/>
        <c:txPr>
          <a:bodyPr/>
          <a:lstStyle/>
          <a:p>
            <a:pPr>
              <a:defRPr sz="1600"/>
            </a:pPr>
            <a:endParaRPr lang="ja-JP"/>
          </a:p>
        </c:txPr>
        <c:crossAx val="154143360"/>
        <c:crosses val="autoZero"/>
        <c:auto val="1"/>
        <c:lblAlgn val="ctr"/>
        <c:lblOffset val="100"/>
      </c:catAx>
      <c:valAx>
        <c:axId val="154143360"/>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154141824"/>
        <c:crosses val="autoZero"/>
        <c:crossBetween val="between"/>
      </c:valAx>
    </c:plotArea>
    <c:legend>
      <c:legendPos val="b"/>
      <c:layout/>
    </c:legend>
    <c:plotVisOnly val="1"/>
    <c:dispBlanksAs val="gap"/>
  </c:chart>
  <c:spPr>
    <a:ln>
      <a:noFill/>
    </a:ln>
  </c:spPr>
  <c:txPr>
    <a:bodyPr/>
    <a:lstStyle/>
    <a:p>
      <a:pPr>
        <a:defRPr sz="1400"/>
      </a:pPr>
      <a:endParaRPr lang="ja-JP"/>
    </a:p>
  </c:txPr>
  <c:externalData r:id="rId1"/>
</c:chartSpace>
</file>

<file path=ppt/charts/chart59.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20883250704773021"/>
          <c:y val="7.0295758051932819E-2"/>
          <c:w val="0.75489063867016692"/>
          <c:h val="0.83126044114810482"/>
        </c:manualLayout>
      </c:layout>
      <c:barChart>
        <c:barDir val="bar"/>
        <c:grouping val="percentStacked"/>
        <c:ser>
          <c:idx val="0"/>
          <c:order val="0"/>
          <c:tx>
            <c:strRef>
              <c:f>Sheet!$C$116</c:f>
              <c:strCache>
                <c:ptCount val="1"/>
                <c:pt idx="0">
                  <c:v>あり</c:v>
                </c:pt>
              </c:strCache>
            </c:strRef>
          </c:tx>
          <c:spPr>
            <a:solidFill>
              <a:srgbClr val="0000FF"/>
            </a:solidFill>
            <a:ln>
              <a:solidFill>
                <a:prstClr val="black"/>
              </a:solidFill>
            </a:ln>
          </c:spPr>
          <c:cat>
            <c:strRef>
              <c:f>Sheet!$B$117:$B$118</c:f>
              <c:strCache>
                <c:ptCount val="2"/>
                <c:pt idx="0">
                  <c:v>支援なし</c:v>
                </c:pt>
                <c:pt idx="1">
                  <c:v>支援あり</c:v>
                </c:pt>
              </c:strCache>
            </c:strRef>
          </c:cat>
          <c:val>
            <c:numRef>
              <c:f>Sheet!$C$117:$C$118</c:f>
              <c:numCache>
                <c:formatCode>#,##0</c:formatCode>
                <c:ptCount val="2"/>
                <c:pt idx="0">
                  <c:v>149</c:v>
                </c:pt>
                <c:pt idx="1">
                  <c:v>72</c:v>
                </c:pt>
              </c:numCache>
            </c:numRef>
          </c:val>
        </c:ser>
        <c:ser>
          <c:idx val="1"/>
          <c:order val="1"/>
          <c:tx>
            <c:strRef>
              <c:f>Sheet!$D$116</c:f>
              <c:strCache>
                <c:ptCount val="1"/>
                <c:pt idx="0">
                  <c:v>なし</c:v>
                </c:pt>
              </c:strCache>
            </c:strRef>
          </c:tx>
          <c:spPr>
            <a:solidFill>
              <a:srgbClr val="FFFF00"/>
            </a:solidFill>
            <a:ln>
              <a:solidFill>
                <a:prstClr val="black"/>
              </a:solidFill>
            </a:ln>
          </c:spPr>
          <c:cat>
            <c:strRef>
              <c:f>Sheet!$B$117:$B$118</c:f>
              <c:strCache>
                <c:ptCount val="2"/>
                <c:pt idx="0">
                  <c:v>支援なし</c:v>
                </c:pt>
                <c:pt idx="1">
                  <c:v>支援あり</c:v>
                </c:pt>
              </c:strCache>
            </c:strRef>
          </c:cat>
          <c:val>
            <c:numRef>
              <c:f>Sheet!$D$117:$D$118</c:f>
              <c:numCache>
                <c:formatCode>#,##0</c:formatCode>
                <c:ptCount val="2"/>
                <c:pt idx="0">
                  <c:v>539</c:v>
                </c:pt>
                <c:pt idx="1">
                  <c:v>96</c:v>
                </c:pt>
              </c:numCache>
            </c:numRef>
          </c:val>
        </c:ser>
        <c:gapWidth val="60"/>
        <c:overlap val="100"/>
        <c:axId val="154161152"/>
        <c:axId val="154162688"/>
      </c:barChart>
      <c:catAx>
        <c:axId val="154161152"/>
        <c:scaling>
          <c:orientation val="maxMin"/>
        </c:scaling>
        <c:axPos val="l"/>
        <c:numFmt formatCode="#,##0" sourceLinked="1"/>
        <c:tickLblPos val="nextTo"/>
        <c:txPr>
          <a:bodyPr/>
          <a:lstStyle/>
          <a:p>
            <a:pPr>
              <a:defRPr sz="1800"/>
            </a:pPr>
            <a:endParaRPr lang="ja-JP"/>
          </a:p>
        </c:txPr>
        <c:crossAx val="154162688"/>
        <c:crosses val="autoZero"/>
        <c:auto val="1"/>
        <c:lblAlgn val="ctr"/>
        <c:lblOffset val="100"/>
      </c:catAx>
      <c:valAx>
        <c:axId val="154162688"/>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154161152"/>
        <c:crosses val="autoZero"/>
        <c:crossBetween val="between"/>
      </c:valAx>
    </c:plotArea>
    <c:legend>
      <c:legendPos val="b"/>
      <c:layout/>
    </c:legend>
    <c:plotVisOnly val="1"/>
    <c:dispBlanksAs val="gap"/>
  </c:chart>
  <c:spPr>
    <a:ln>
      <a:noFill/>
    </a:ln>
  </c:spPr>
  <c:txPr>
    <a:bodyPr/>
    <a:lstStyle/>
    <a:p>
      <a:pPr>
        <a:defRPr sz="1400"/>
      </a:pPr>
      <a:endParaRPr lang="ja-JP"/>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30314158646835815"/>
          <c:y val="7.5491060007390809E-2"/>
          <c:w val="0.66057754933411117"/>
          <c:h val="0.81921411448117754"/>
        </c:manualLayout>
      </c:layout>
      <c:barChart>
        <c:barDir val="bar"/>
        <c:grouping val="percentStacked"/>
        <c:ser>
          <c:idx val="0"/>
          <c:order val="0"/>
          <c:tx>
            <c:strRef>
              <c:f>Sheet!$C$115</c:f>
              <c:strCache>
                <c:ptCount val="1"/>
                <c:pt idx="0">
                  <c:v>２分野以下</c:v>
                </c:pt>
              </c:strCache>
            </c:strRef>
          </c:tx>
          <c:spPr>
            <a:solidFill>
              <a:srgbClr val="0000FF"/>
            </a:solidFill>
            <a:ln>
              <a:solidFill>
                <a:schemeClr val="tx1"/>
              </a:solidFill>
            </a:ln>
          </c:spPr>
          <c:cat>
            <c:strRef>
              <c:f>(Sheet!$B$116,Sheet!$B$118,Sheet!$B$120,Sheet!$B$122,Sheet!$B$124)</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(Sheet!$C$116,Sheet!$C$118,Sheet!$C$120,Sheet!$C$122,Sheet!$C$124)</c:f>
              <c:numCache>
                <c:formatCode>#,##0</c:formatCode>
                <c:ptCount val="5"/>
                <c:pt idx="0">
                  <c:v>19</c:v>
                </c:pt>
                <c:pt idx="1">
                  <c:v>10</c:v>
                </c:pt>
                <c:pt idx="2">
                  <c:v>62</c:v>
                </c:pt>
                <c:pt idx="3">
                  <c:v>102</c:v>
                </c:pt>
                <c:pt idx="4">
                  <c:v>83</c:v>
                </c:pt>
              </c:numCache>
            </c:numRef>
          </c:val>
        </c:ser>
        <c:ser>
          <c:idx val="1"/>
          <c:order val="1"/>
          <c:tx>
            <c:strRef>
              <c:f>Sheet!$D$115</c:f>
              <c:strCache>
                <c:ptCount val="1"/>
                <c:pt idx="0">
                  <c:v>３～４分野</c:v>
                </c:pt>
              </c:strCache>
            </c:strRef>
          </c:tx>
          <c:spPr>
            <a:solidFill>
              <a:srgbClr val="00FF00"/>
            </a:solidFill>
            <a:ln>
              <a:solidFill>
                <a:schemeClr val="tx1"/>
              </a:solidFill>
            </a:ln>
          </c:spPr>
          <c:cat>
            <c:strRef>
              <c:f>(Sheet!$B$116,Sheet!$B$118,Sheet!$B$120,Sheet!$B$122,Sheet!$B$124)</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(Sheet!$D$116,Sheet!$D$118,Sheet!$D$120,Sheet!$D$122,Sheet!$D$124)</c:f>
              <c:numCache>
                <c:formatCode>#,##0</c:formatCode>
                <c:ptCount val="5"/>
                <c:pt idx="0">
                  <c:v>30</c:v>
                </c:pt>
                <c:pt idx="1">
                  <c:v>27</c:v>
                </c:pt>
                <c:pt idx="2">
                  <c:v>105</c:v>
                </c:pt>
                <c:pt idx="3">
                  <c:v>89</c:v>
                </c:pt>
                <c:pt idx="4">
                  <c:v>57</c:v>
                </c:pt>
              </c:numCache>
            </c:numRef>
          </c:val>
        </c:ser>
        <c:ser>
          <c:idx val="2"/>
          <c:order val="2"/>
          <c:tx>
            <c:strRef>
              <c:f>Sheet!$E$115</c:f>
              <c:strCache>
                <c:ptCount val="1"/>
                <c:pt idx="0">
                  <c:v>５～６分野</c:v>
                </c:pt>
              </c:strCache>
            </c:strRef>
          </c:tx>
          <c:spPr>
            <a:solidFill>
              <a:srgbClr val="FFFF00"/>
            </a:solidFill>
            <a:ln>
              <a:solidFill>
                <a:prstClr val="black"/>
              </a:solidFill>
            </a:ln>
          </c:spPr>
          <c:cat>
            <c:strRef>
              <c:f>(Sheet!$B$116,Sheet!$B$118,Sheet!$B$120,Sheet!$B$122,Sheet!$B$124)</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(Sheet!$E$116,Sheet!$E$118,Sheet!$E$120,Sheet!$E$122,Sheet!$E$124)</c:f>
              <c:numCache>
                <c:formatCode>#,##0</c:formatCode>
                <c:ptCount val="5"/>
                <c:pt idx="0">
                  <c:v>23</c:v>
                </c:pt>
                <c:pt idx="1">
                  <c:v>22</c:v>
                </c:pt>
                <c:pt idx="2">
                  <c:v>55</c:v>
                </c:pt>
                <c:pt idx="3">
                  <c:v>47</c:v>
                </c:pt>
                <c:pt idx="4">
                  <c:v>17</c:v>
                </c:pt>
              </c:numCache>
            </c:numRef>
          </c:val>
        </c:ser>
        <c:ser>
          <c:idx val="3"/>
          <c:order val="3"/>
          <c:tx>
            <c:strRef>
              <c:f>Sheet!$F$115</c:f>
              <c:strCache>
                <c:ptCount val="1"/>
                <c:pt idx="0">
                  <c:v>７分野以上</c:v>
                </c:pt>
              </c:strCache>
            </c:strRef>
          </c:tx>
          <c:spPr>
            <a:solidFill>
              <a:srgbClr val="FFC000"/>
            </a:solidFill>
            <a:ln>
              <a:solidFill>
                <a:prstClr val="black"/>
              </a:solidFill>
            </a:ln>
          </c:spPr>
          <c:cat>
            <c:strRef>
              <c:f>(Sheet!$B$116,Sheet!$B$118,Sheet!$B$120,Sheet!$B$122,Sheet!$B$124)</c:f>
              <c:strCache>
                <c:ptCount val="5"/>
                <c:pt idx="0">
                  <c:v>ほとんどの組織が該当</c:v>
                </c:pt>
                <c:pt idx="1">
                  <c:v>半分以上の組織が該当</c:v>
                </c:pt>
                <c:pt idx="2">
                  <c:v>一部の組織が該当</c:v>
                </c:pt>
                <c:pt idx="3">
                  <c:v>ごく一部の組織が該当</c:v>
                </c:pt>
                <c:pt idx="4">
                  <c:v>いずれの組織も該当せず</c:v>
                </c:pt>
              </c:strCache>
            </c:strRef>
          </c:cat>
          <c:val>
            <c:numRef>
              <c:f>(Sheet!$F$116,Sheet!$F$118,Sheet!$F$120,Sheet!$F$122,Sheet!$F$124)</c:f>
              <c:numCache>
                <c:formatCode>#,##0</c:formatCode>
                <c:ptCount val="5"/>
                <c:pt idx="0">
                  <c:v>21</c:v>
                </c:pt>
                <c:pt idx="1">
                  <c:v>14</c:v>
                </c:pt>
                <c:pt idx="2">
                  <c:v>47</c:v>
                </c:pt>
                <c:pt idx="3">
                  <c:v>16</c:v>
                </c:pt>
                <c:pt idx="4">
                  <c:v>3</c:v>
                </c:pt>
              </c:numCache>
            </c:numRef>
          </c:val>
        </c:ser>
        <c:gapWidth val="60"/>
        <c:overlap val="100"/>
        <c:axId val="181600640"/>
        <c:axId val="181602560"/>
      </c:barChart>
      <c:catAx>
        <c:axId val="181600640"/>
        <c:scaling>
          <c:orientation val="maxMin"/>
        </c:scaling>
        <c:axPos val="l"/>
        <c:numFmt formatCode="#,##0" sourceLinked="1"/>
        <c:tickLblPos val="nextTo"/>
        <c:crossAx val="181602560"/>
        <c:crosses val="autoZero"/>
        <c:auto val="1"/>
        <c:lblAlgn val="ctr"/>
        <c:lblOffset val="100"/>
        <c:tickLblSkip val="1"/>
      </c:catAx>
      <c:valAx>
        <c:axId val="181602560"/>
        <c:scaling>
          <c:orientation val="minMax"/>
        </c:scaling>
        <c:axPos val="t"/>
        <c:majorGridlines/>
        <c:numFmt formatCode="0%" sourceLinked="1"/>
        <c:tickLblPos val="nextTo"/>
        <c:txPr>
          <a:bodyPr/>
          <a:lstStyle/>
          <a:p>
            <a:pPr>
              <a:defRPr>
                <a:latin typeface="Century" panose="02040604050505020304" pitchFamily="18" charset="0"/>
              </a:defRPr>
            </a:pPr>
            <a:endParaRPr lang="ja-JP"/>
          </a:p>
        </c:txPr>
        <c:crossAx val="181600640"/>
        <c:crosses val="autoZero"/>
        <c:crossBetween val="between"/>
      </c:valAx>
    </c:plotArea>
    <c:legend>
      <c:legendPos val="r"/>
      <c:layout>
        <c:manualLayout>
          <c:xMode val="edge"/>
          <c:yMode val="edge"/>
          <c:x val="0.25942765868793999"/>
          <c:y val="0.92550790067720057"/>
          <c:w val="0.6857336930105965"/>
          <c:h val="5.4176072234762979E-2"/>
        </c:manualLayout>
      </c:layout>
    </c:legend>
    <c:plotVisOnly val="1"/>
    <c:dispBlanksAs val="gap"/>
  </c:chart>
  <c:spPr>
    <a:ln>
      <a:noFill/>
    </a:ln>
  </c:spPr>
  <c:txPr>
    <a:bodyPr/>
    <a:lstStyle/>
    <a:p>
      <a:pPr>
        <a:defRPr sz="1400"/>
      </a:pPr>
      <a:endParaRPr lang="ja-JP"/>
    </a:p>
  </c:txPr>
  <c:externalData r:id="rId1"/>
</c:chartSpace>
</file>

<file path=ppt/charts/chart60.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1985352872557597"/>
          <c:y val="7.0295758051932819E-2"/>
          <c:w val="0.7672363176825121"/>
          <c:h val="0.82003631050452708"/>
        </c:manualLayout>
      </c:layout>
      <c:barChart>
        <c:barDir val="bar"/>
        <c:grouping val="percentStacked"/>
        <c:ser>
          <c:idx val="0"/>
          <c:order val="0"/>
          <c:tx>
            <c:strRef>
              <c:f>Sheet!$C$148</c:f>
              <c:strCache>
                <c:ptCount val="1"/>
                <c:pt idx="0">
                  <c:v>なし</c:v>
                </c:pt>
              </c:strCache>
            </c:strRef>
          </c:tx>
          <c:spPr>
            <a:solidFill>
              <a:srgbClr val="FFFF99"/>
            </a:solidFill>
            <a:ln>
              <a:solidFill>
                <a:prstClr val="black"/>
              </a:solidFill>
            </a:ln>
          </c:spPr>
          <c:cat>
            <c:strRef>
              <c:f>Sheet!$B$149:$B$150</c:f>
              <c:strCache>
                <c:ptCount val="2"/>
                <c:pt idx="0">
                  <c:v>支援なし</c:v>
                </c:pt>
                <c:pt idx="1">
                  <c:v>支援あり</c:v>
                </c:pt>
              </c:strCache>
            </c:strRef>
          </c:cat>
          <c:val>
            <c:numRef>
              <c:f>Sheet!$C$149:$C$150</c:f>
              <c:numCache>
                <c:formatCode>#,##0</c:formatCode>
                <c:ptCount val="2"/>
                <c:pt idx="0">
                  <c:v>420</c:v>
                </c:pt>
                <c:pt idx="1">
                  <c:v>74</c:v>
                </c:pt>
              </c:numCache>
            </c:numRef>
          </c:val>
        </c:ser>
        <c:ser>
          <c:idx val="1"/>
          <c:order val="1"/>
          <c:tx>
            <c:strRef>
              <c:f>Sheet!$D$148</c:f>
              <c:strCache>
                <c:ptCount val="1"/>
                <c:pt idx="0">
                  <c:v>あり</c:v>
                </c:pt>
              </c:strCache>
            </c:strRef>
          </c:tx>
          <c:spPr>
            <a:solidFill>
              <a:srgbClr val="00FF00"/>
            </a:solidFill>
            <a:ln>
              <a:solidFill>
                <a:prstClr val="black"/>
              </a:solidFill>
            </a:ln>
          </c:spPr>
          <c:cat>
            <c:strRef>
              <c:f>Sheet!$B$149:$B$150</c:f>
              <c:strCache>
                <c:ptCount val="2"/>
                <c:pt idx="0">
                  <c:v>支援なし</c:v>
                </c:pt>
                <c:pt idx="1">
                  <c:v>支援あり</c:v>
                </c:pt>
              </c:strCache>
            </c:strRef>
          </c:cat>
          <c:val>
            <c:numRef>
              <c:f>Sheet!$D$149:$D$150</c:f>
              <c:numCache>
                <c:formatCode>#,##0</c:formatCode>
                <c:ptCount val="2"/>
                <c:pt idx="0">
                  <c:v>281</c:v>
                </c:pt>
                <c:pt idx="1">
                  <c:v>97</c:v>
                </c:pt>
              </c:numCache>
            </c:numRef>
          </c:val>
        </c:ser>
        <c:gapWidth val="60"/>
        <c:overlap val="100"/>
        <c:axId val="154192512"/>
        <c:axId val="154206592"/>
      </c:barChart>
      <c:catAx>
        <c:axId val="154192512"/>
        <c:scaling>
          <c:orientation val="maxMin"/>
        </c:scaling>
        <c:axPos val="l"/>
        <c:numFmt formatCode="#,##0" sourceLinked="1"/>
        <c:tickLblPos val="nextTo"/>
        <c:txPr>
          <a:bodyPr/>
          <a:lstStyle/>
          <a:p>
            <a:pPr>
              <a:defRPr sz="1600"/>
            </a:pPr>
            <a:endParaRPr lang="ja-JP"/>
          </a:p>
        </c:txPr>
        <c:crossAx val="154206592"/>
        <c:crosses val="autoZero"/>
        <c:auto val="1"/>
        <c:lblAlgn val="ctr"/>
        <c:lblOffset val="100"/>
      </c:catAx>
      <c:valAx>
        <c:axId val="154206592"/>
        <c:scaling>
          <c:orientation val="minMax"/>
        </c:scaling>
        <c:axPos val="t"/>
        <c:majorGridlines/>
        <c:numFmt formatCode="0%" sourceLinked="1"/>
        <c:tickLblPos val="nextTo"/>
        <c:crossAx val="154192512"/>
        <c:crosses val="autoZero"/>
        <c:crossBetween val="between"/>
      </c:valAx>
    </c:plotArea>
    <c:legend>
      <c:legendPos val="b"/>
      <c:layout/>
      <c:txPr>
        <a:bodyPr/>
        <a:lstStyle/>
        <a:p>
          <a:pPr>
            <a:defRPr sz="1600"/>
          </a:pPr>
          <a:endParaRPr lang="ja-JP"/>
        </a:p>
      </c:txPr>
    </c:legend>
    <c:plotVisOnly val="1"/>
    <c:dispBlanksAs val="gap"/>
  </c:chart>
  <c:spPr>
    <a:ln>
      <a:noFill/>
    </a:ln>
  </c:spPr>
  <c:txPr>
    <a:bodyPr/>
    <a:lstStyle/>
    <a:p>
      <a:pPr>
        <a:defRPr sz="1400"/>
      </a:pPr>
      <a:endParaRPr lang="ja-JP"/>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bar"/>
        <c:grouping val="percentStacked"/>
        <c:ser>
          <c:idx val="0"/>
          <c:order val="0"/>
          <c:tx>
            <c:strRef>
              <c:f>Sheet!$C$307</c:f>
              <c:strCache>
                <c:ptCount val="1"/>
                <c:pt idx="0">
                  <c:v>２分野以下</c:v>
                </c:pt>
              </c:strCache>
            </c:strRef>
          </c:tx>
          <c:spPr>
            <a:solidFill>
              <a:srgbClr val="0000FF"/>
            </a:solidFill>
            <a:ln>
              <a:solidFill>
                <a:schemeClr val="tx1"/>
              </a:solidFill>
            </a:ln>
          </c:spPr>
          <c:cat>
            <c:strRef>
              <c:f>(Sheet!$B$308,Sheet!$B$310,Sheet!$B$312,Sheet!$B$314,Sheet!$B$316)</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(Sheet!$C$308,Sheet!$C$310,Sheet!$C$312,Sheet!$C$314,Sheet!$C$316)</c:f>
              <c:numCache>
                <c:formatCode>#,##0</c:formatCode>
                <c:ptCount val="5"/>
                <c:pt idx="0">
                  <c:v>24</c:v>
                </c:pt>
                <c:pt idx="1">
                  <c:v>17</c:v>
                </c:pt>
                <c:pt idx="2">
                  <c:v>67</c:v>
                </c:pt>
                <c:pt idx="3">
                  <c:v>102</c:v>
                </c:pt>
                <c:pt idx="4">
                  <c:v>59</c:v>
                </c:pt>
              </c:numCache>
            </c:numRef>
          </c:val>
        </c:ser>
        <c:ser>
          <c:idx val="1"/>
          <c:order val="1"/>
          <c:tx>
            <c:strRef>
              <c:f>Sheet!$D$307</c:f>
              <c:strCache>
                <c:ptCount val="1"/>
                <c:pt idx="0">
                  <c:v>３～４分野</c:v>
                </c:pt>
              </c:strCache>
            </c:strRef>
          </c:tx>
          <c:spPr>
            <a:solidFill>
              <a:srgbClr val="00FF00"/>
            </a:solidFill>
            <a:ln>
              <a:solidFill>
                <a:schemeClr val="tx1"/>
              </a:solidFill>
            </a:ln>
          </c:spPr>
          <c:cat>
            <c:strRef>
              <c:f>(Sheet!$B$308,Sheet!$B$310,Sheet!$B$312,Sheet!$B$314,Sheet!$B$316)</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(Sheet!$D$308,Sheet!$D$310,Sheet!$D$312,Sheet!$D$314,Sheet!$D$316)</c:f>
              <c:numCache>
                <c:formatCode>#,##0</c:formatCode>
                <c:ptCount val="5"/>
                <c:pt idx="0">
                  <c:v>29</c:v>
                </c:pt>
                <c:pt idx="1">
                  <c:v>31</c:v>
                </c:pt>
                <c:pt idx="2">
                  <c:v>109</c:v>
                </c:pt>
                <c:pt idx="3">
                  <c:v>99</c:v>
                </c:pt>
                <c:pt idx="4">
                  <c:v>36</c:v>
                </c:pt>
              </c:numCache>
            </c:numRef>
          </c:val>
        </c:ser>
        <c:ser>
          <c:idx val="2"/>
          <c:order val="2"/>
          <c:tx>
            <c:strRef>
              <c:f>Sheet!$E$307</c:f>
              <c:strCache>
                <c:ptCount val="1"/>
                <c:pt idx="0">
                  <c:v>５～６分野</c:v>
                </c:pt>
              </c:strCache>
            </c:strRef>
          </c:tx>
          <c:spPr>
            <a:solidFill>
              <a:srgbClr val="FFFF00"/>
            </a:solidFill>
            <a:ln>
              <a:solidFill>
                <a:prstClr val="black"/>
              </a:solidFill>
            </a:ln>
          </c:spPr>
          <c:cat>
            <c:strRef>
              <c:f>(Sheet!$B$308,Sheet!$B$310,Sheet!$B$312,Sheet!$B$314,Sheet!$B$316)</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(Sheet!$E$308,Sheet!$E$310,Sheet!$E$312,Sheet!$E$314,Sheet!$E$316)</c:f>
              <c:numCache>
                <c:formatCode>#,##0</c:formatCode>
                <c:ptCount val="5"/>
                <c:pt idx="0">
                  <c:v>29</c:v>
                </c:pt>
                <c:pt idx="1">
                  <c:v>29</c:v>
                </c:pt>
                <c:pt idx="2">
                  <c:v>61</c:v>
                </c:pt>
                <c:pt idx="3">
                  <c:v>28</c:v>
                </c:pt>
                <c:pt idx="4">
                  <c:v>14</c:v>
                </c:pt>
              </c:numCache>
            </c:numRef>
          </c:val>
        </c:ser>
        <c:ser>
          <c:idx val="3"/>
          <c:order val="3"/>
          <c:tx>
            <c:strRef>
              <c:f>Sheet!$F$307</c:f>
              <c:strCache>
                <c:ptCount val="1"/>
                <c:pt idx="0">
                  <c:v>７分野以上</c:v>
                </c:pt>
              </c:strCache>
            </c:strRef>
          </c:tx>
          <c:spPr>
            <a:solidFill>
              <a:srgbClr val="FFC000"/>
            </a:solidFill>
            <a:ln>
              <a:solidFill>
                <a:prstClr val="black"/>
              </a:solidFill>
            </a:ln>
          </c:spPr>
          <c:cat>
            <c:strRef>
              <c:f>(Sheet!$B$308,Sheet!$B$310,Sheet!$B$312,Sheet!$B$314,Sheet!$B$316)</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(Sheet!$F$308,Sheet!$F$310,Sheet!$F$312,Sheet!$F$314,Sheet!$F$316)</c:f>
              <c:numCache>
                <c:formatCode>#,##0</c:formatCode>
                <c:ptCount val="5"/>
                <c:pt idx="0">
                  <c:v>21</c:v>
                </c:pt>
                <c:pt idx="1">
                  <c:v>19</c:v>
                </c:pt>
                <c:pt idx="2">
                  <c:v>44</c:v>
                </c:pt>
                <c:pt idx="3">
                  <c:v>14</c:v>
                </c:pt>
                <c:pt idx="4">
                  <c:v>1</c:v>
                </c:pt>
              </c:numCache>
            </c:numRef>
          </c:val>
        </c:ser>
        <c:gapWidth val="60"/>
        <c:overlap val="100"/>
        <c:axId val="182886784"/>
        <c:axId val="182888320"/>
      </c:barChart>
      <c:catAx>
        <c:axId val="182886784"/>
        <c:scaling>
          <c:orientation val="maxMin"/>
        </c:scaling>
        <c:axPos val="l"/>
        <c:numFmt formatCode="#,##0" sourceLinked="1"/>
        <c:tickLblPos val="nextTo"/>
        <c:txPr>
          <a:bodyPr/>
          <a:lstStyle/>
          <a:p>
            <a:pPr>
              <a:defRPr sz="1400"/>
            </a:pPr>
            <a:endParaRPr lang="ja-JP"/>
          </a:p>
        </c:txPr>
        <c:crossAx val="182888320"/>
        <c:crosses val="autoZero"/>
        <c:auto val="1"/>
        <c:lblAlgn val="ctr"/>
        <c:lblOffset val="100"/>
        <c:tickLblSkip val="1"/>
      </c:catAx>
      <c:valAx>
        <c:axId val="182888320"/>
        <c:scaling>
          <c:orientation val="minMax"/>
        </c:scaling>
        <c:axPos val="t"/>
        <c:majorGridlines/>
        <c:numFmt formatCode="0%" sourceLinked="1"/>
        <c:tickLblPos val="nextTo"/>
        <c:txPr>
          <a:bodyPr/>
          <a:lstStyle/>
          <a:p>
            <a:pPr>
              <a:defRPr sz="1400">
                <a:latin typeface="Century" pitchFamily="18" charset="0"/>
              </a:defRPr>
            </a:pPr>
            <a:endParaRPr lang="ja-JP"/>
          </a:p>
        </c:txPr>
        <c:crossAx val="182886784"/>
        <c:crosses val="autoZero"/>
        <c:crossBetween val="between"/>
      </c:valAx>
    </c:plotArea>
    <c:legend>
      <c:legendPos val="b"/>
      <c:layout/>
      <c:txPr>
        <a:bodyPr/>
        <a:lstStyle/>
        <a:p>
          <a:pPr>
            <a:defRPr sz="1400"/>
          </a:pPr>
          <a:endParaRPr lang="ja-JP"/>
        </a:p>
      </c:txPr>
    </c:legend>
    <c:plotVisOnly val="1"/>
    <c:dispBlanksAs val="gap"/>
  </c:chart>
  <c:spPr>
    <a:ln>
      <a:noFill/>
    </a:ln>
  </c:spPr>
  <c:txPr>
    <a:bodyPr/>
    <a:lstStyle/>
    <a:p>
      <a:pPr>
        <a:defRPr sz="1200"/>
      </a:pPr>
      <a:endParaRPr lang="ja-JP"/>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ja-JP"/>
  <c:chart>
    <c:plotArea>
      <c:layout/>
      <c:barChart>
        <c:barDir val="bar"/>
        <c:grouping val="percentStacked"/>
        <c:ser>
          <c:idx val="0"/>
          <c:order val="0"/>
          <c:tx>
            <c:strRef>
              <c:f>Sheet!$C$275</c:f>
              <c:strCache>
                <c:ptCount val="1"/>
                <c:pt idx="0">
                  <c:v>ほとんどの住民組織が該当</c:v>
                </c:pt>
              </c:strCache>
            </c:strRef>
          </c:tx>
          <c:spPr>
            <a:solidFill>
              <a:srgbClr val="0000FF"/>
            </a:solidFill>
            <a:ln>
              <a:solidFill>
                <a:schemeClr val="tx1"/>
              </a:solidFill>
            </a:ln>
          </c:spPr>
          <c:cat>
            <c:strRef>
              <c:f>(Sheet!$B$276,Sheet!$B$278,Sheet!$B$280,Sheet!$B$282,Sheet!$B$284)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(Sheet!$C$276,Sheet!$C$278,Sheet!$C$280,Sheet!$C$282,Sheet!$C$284)</c:f>
              <c:numCache>
                <c:formatCode>#,##0</c:formatCode>
                <c:ptCount val="5"/>
                <c:pt idx="0">
                  <c:v>65</c:v>
                </c:pt>
                <c:pt idx="1">
                  <c:v>25</c:v>
                </c:pt>
                <c:pt idx="2">
                  <c:v>33</c:v>
                </c:pt>
                <c:pt idx="3">
                  <c:v>14</c:v>
                </c:pt>
                <c:pt idx="4">
                  <c:v>9</c:v>
                </c:pt>
              </c:numCache>
            </c:numRef>
          </c:val>
        </c:ser>
        <c:ser>
          <c:idx val="1"/>
          <c:order val="1"/>
          <c:tx>
            <c:strRef>
              <c:f>Sheet!$D$275</c:f>
              <c:strCache>
                <c:ptCount val="1"/>
                <c:pt idx="0">
                  <c:v>半分以上の住民組織が該当</c:v>
                </c:pt>
              </c:strCache>
            </c:strRef>
          </c:tx>
          <c:spPr>
            <a:solidFill>
              <a:srgbClr val="00FF00"/>
            </a:solidFill>
            <a:ln>
              <a:solidFill>
                <a:schemeClr val="tx1"/>
              </a:solidFill>
            </a:ln>
          </c:spPr>
          <c:cat>
            <c:strRef>
              <c:f>(Sheet!$B$276,Sheet!$B$278,Sheet!$B$280,Sheet!$B$282,Sheet!$B$284)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(Sheet!$D$276,Sheet!$D$278,Sheet!$D$280,Sheet!$D$282,Sheet!$D$284)</c:f>
              <c:numCache>
                <c:formatCode>#,##0</c:formatCode>
                <c:ptCount val="5"/>
                <c:pt idx="0">
                  <c:v>13</c:v>
                </c:pt>
                <c:pt idx="1">
                  <c:v>44</c:v>
                </c:pt>
                <c:pt idx="2">
                  <c:v>45</c:v>
                </c:pt>
                <c:pt idx="3">
                  <c:v>20</c:v>
                </c:pt>
                <c:pt idx="4">
                  <c:v>3</c:v>
                </c:pt>
              </c:numCache>
            </c:numRef>
          </c:val>
        </c:ser>
        <c:ser>
          <c:idx val="2"/>
          <c:order val="2"/>
          <c:tx>
            <c:strRef>
              <c:f>Sheet!$E$275</c:f>
              <c:strCache>
                <c:ptCount val="1"/>
                <c:pt idx="0">
                  <c:v>一部の組織が該当</c:v>
                </c:pt>
              </c:strCache>
            </c:strRef>
          </c:tx>
          <c:spPr>
            <a:solidFill>
              <a:srgbClr val="FFFF00"/>
            </a:solidFill>
            <a:ln>
              <a:solidFill>
                <a:prstClr val="black"/>
              </a:solidFill>
            </a:ln>
          </c:spPr>
          <c:cat>
            <c:strRef>
              <c:f>(Sheet!$B$276,Sheet!$B$278,Sheet!$B$280,Sheet!$B$282,Sheet!$B$284)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(Sheet!$E$276,Sheet!$E$278,Sheet!$E$280,Sheet!$E$282,Sheet!$E$284)</c:f>
              <c:numCache>
                <c:formatCode>#,##0</c:formatCode>
                <c:ptCount val="5"/>
                <c:pt idx="0">
                  <c:v>18</c:v>
                </c:pt>
                <c:pt idx="1">
                  <c:v>23</c:v>
                </c:pt>
                <c:pt idx="2">
                  <c:v>161</c:v>
                </c:pt>
                <c:pt idx="3">
                  <c:v>56</c:v>
                </c:pt>
                <c:pt idx="4">
                  <c:v>20</c:v>
                </c:pt>
              </c:numCache>
            </c:numRef>
          </c:val>
        </c:ser>
        <c:ser>
          <c:idx val="3"/>
          <c:order val="3"/>
          <c:tx>
            <c:strRef>
              <c:f>Sheet!$F$275</c:f>
              <c:strCache>
                <c:ptCount val="1"/>
                <c:pt idx="0">
                  <c:v>ごく一部の組織が該当</c:v>
                </c:pt>
              </c:strCache>
            </c:strRef>
          </c:tx>
          <c:spPr>
            <a:solidFill>
              <a:srgbClr val="FFC000"/>
            </a:solidFill>
            <a:ln>
              <a:solidFill>
                <a:prstClr val="black"/>
              </a:solidFill>
            </a:ln>
          </c:spPr>
          <c:cat>
            <c:strRef>
              <c:f>(Sheet!$B$276,Sheet!$B$278,Sheet!$B$280,Sheet!$B$282,Sheet!$B$284)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(Sheet!$F$276,Sheet!$F$278,Sheet!$F$280,Sheet!$F$282,Sheet!$F$284)</c:f>
              <c:numCache>
                <c:formatCode>#,##0</c:formatCode>
                <c:ptCount val="5"/>
                <c:pt idx="0">
                  <c:v>4</c:v>
                </c:pt>
                <c:pt idx="1">
                  <c:v>9</c:v>
                </c:pt>
                <c:pt idx="2">
                  <c:v>41</c:v>
                </c:pt>
                <c:pt idx="3">
                  <c:v>131</c:v>
                </c:pt>
                <c:pt idx="4">
                  <c:v>28</c:v>
                </c:pt>
              </c:numCache>
            </c:numRef>
          </c:val>
        </c:ser>
        <c:ser>
          <c:idx val="4"/>
          <c:order val="4"/>
          <c:tx>
            <c:strRef>
              <c:f>Sheet!$G$275</c:f>
              <c:strCache>
                <c:ptCount val="1"/>
                <c:pt idx="0">
                  <c:v>いずれの組織も該当しない</c:v>
                </c:pt>
              </c:strCache>
            </c:strRef>
          </c:tx>
          <c:spPr>
            <a:solidFill>
              <a:srgbClr val="FE3030"/>
            </a:solidFill>
            <a:ln>
              <a:solidFill>
                <a:prstClr val="black"/>
              </a:solidFill>
            </a:ln>
          </c:spPr>
          <c:cat>
            <c:strRef>
              <c:f>(Sheet!$B$276,Sheet!$B$278,Sheet!$B$280,Sheet!$B$282,Sheet!$B$284)</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(Sheet!$G$276,Sheet!$G$278,Sheet!$G$280,Sheet!$G$282,Sheet!$G$284)</c:f>
              <c:numCache>
                <c:formatCode>#,##0</c:formatCode>
                <c:ptCount val="5"/>
                <c:pt idx="0">
                  <c:v>5</c:v>
                </c:pt>
                <c:pt idx="1">
                  <c:v>2</c:v>
                </c:pt>
                <c:pt idx="2">
                  <c:v>8</c:v>
                </c:pt>
                <c:pt idx="3">
                  <c:v>26</c:v>
                </c:pt>
                <c:pt idx="4">
                  <c:v>51</c:v>
                </c:pt>
              </c:numCache>
            </c:numRef>
          </c:val>
        </c:ser>
        <c:gapWidth val="60"/>
        <c:overlap val="100"/>
        <c:axId val="183989376"/>
        <c:axId val="183990912"/>
      </c:barChart>
      <c:catAx>
        <c:axId val="183989376"/>
        <c:scaling>
          <c:orientation val="maxMin"/>
        </c:scaling>
        <c:axPos val="l"/>
        <c:numFmt formatCode="#,##0" sourceLinked="1"/>
        <c:tickLblPos val="nextTo"/>
        <c:txPr>
          <a:bodyPr/>
          <a:lstStyle/>
          <a:p>
            <a:pPr>
              <a:defRPr sz="1400"/>
            </a:pPr>
            <a:endParaRPr lang="ja-JP"/>
          </a:p>
        </c:txPr>
        <c:crossAx val="183990912"/>
        <c:crosses val="autoZero"/>
        <c:auto val="1"/>
        <c:lblAlgn val="ctr"/>
        <c:lblOffset val="100"/>
        <c:tickLblSkip val="1"/>
      </c:catAx>
      <c:valAx>
        <c:axId val="183990912"/>
        <c:scaling>
          <c:orientation val="minMax"/>
        </c:scaling>
        <c:axPos val="t"/>
        <c:majorGridlines/>
        <c:numFmt formatCode="0%" sourceLinked="1"/>
        <c:tickLblPos val="nextTo"/>
        <c:txPr>
          <a:bodyPr/>
          <a:lstStyle/>
          <a:p>
            <a:pPr>
              <a:defRPr sz="1400">
                <a:latin typeface="Century" pitchFamily="18" charset="0"/>
              </a:defRPr>
            </a:pPr>
            <a:endParaRPr lang="ja-JP"/>
          </a:p>
        </c:txPr>
        <c:crossAx val="183989376"/>
        <c:crosses val="autoZero"/>
        <c:crossBetween val="between"/>
      </c:valAx>
    </c:plotArea>
    <c:legend>
      <c:legendPos val="b"/>
      <c:layout/>
      <c:txPr>
        <a:bodyPr/>
        <a:lstStyle/>
        <a:p>
          <a:pPr>
            <a:defRPr sz="1400"/>
          </a:pPr>
          <a:endParaRPr lang="ja-JP"/>
        </a:p>
      </c:txPr>
    </c:legend>
    <c:plotVisOnly val="1"/>
    <c:dispBlanksAs val="gap"/>
  </c:chart>
  <c:spPr>
    <a:ln>
      <a:no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30013835065287686"/>
          <c:y val="9.1266322769320063E-2"/>
          <c:w val="0.65517512897094754"/>
          <c:h val="0.79671972572466887"/>
        </c:manualLayout>
      </c:layout>
      <c:barChart>
        <c:barDir val="bar"/>
        <c:grouping val="percentStacked"/>
        <c:ser>
          <c:idx val="0"/>
          <c:order val="0"/>
          <c:tx>
            <c:strRef>
              <c:f>Sheet!$C$563</c:f>
              <c:strCache>
                <c:ptCount val="1"/>
                <c:pt idx="0">
                  <c:v>２分野以下</c:v>
                </c:pt>
              </c:strCache>
            </c:strRef>
          </c:tx>
          <c:spPr>
            <a:solidFill>
              <a:srgbClr val="0000FF"/>
            </a:solidFill>
            <a:ln>
              <a:solidFill>
                <a:schemeClr val="tx1"/>
              </a:solidFill>
            </a:ln>
          </c:spPr>
          <c:cat>
            <c:strRef>
              <c:f>(Sheet!$B$564,Sheet!$B$566,Sheet!$B$568,Sheet!$B$570,Sheet!$B$572)</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(Sheet!$C$564,Sheet!$C$566,Sheet!$C$568,Sheet!$C$570,Sheet!$C$572)</c:f>
              <c:numCache>
                <c:formatCode>#,##0</c:formatCode>
                <c:ptCount val="5"/>
                <c:pt idx="0">
                  <c:v>36</c:v>
                </c:pt>
                <c:pt idx="1">
                  <c:v>11</c:v>
                </c:pt>
                <c:pt idx="2">
                  <c:v>75</c:v>
                </c:pt>
                <c:pt idx="3">
                  <c:v>78</c:v>
                </c:pt>
                <c:pt idx="4">
                  <c:v>77</c:v>
                </c:pt>
              </c:numCache>
            </c:numRef>
          </c:val>
        </c:ser>
        <c:ser>
          <c:idx val="1"/>
          <c:order val="1"/>
          <c:tx>
            <c:strRef>
              <c:f>Sheet!$D$563</c:f>
              <c:strCache>
                <c:ptCount val="1"/>
                <c:pt idx="0">
                  <c:v>３～４分野</c:v>
                </c:pt>
              </c:strCache>
            </c:strRef>
          </c:tx>
          <c:spPr>
            <a:solidFill>
              <a:srgbClr val="00FF00"/>
            </a:solidFill>
            <a:ln>
              <a:solidFill>
                <a:schemeClr val="tx1"/>
              </a:solidFill>
            </a:ln>
          </c:spPr>
          <c:cat>
            <c:strRef>
              <c:f>(Sheet!$B$564,Sheet!$B$566,Sheet!$B$568,Sheet!$B$570,Sheet!$B$572)</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(Sheet!$D$564,Sheet!$D$566,Sheet!$D$568,Sheet!$D$570,Sheet!$D$572)</c:f>
              <c:numCache>
                <c:formatCode>#,##0</c:formatCode>
                <c:ptCount val="5"/>
                <c:pt idx="0">
                  <c:v>51</c:v>
                </c:pt>
                <c:pt idx="1">
                  <c:v>31</c:v>
                </c:pt>
                <c:pt idx="2">
                  <c:v>105</c:v>
                </c:pt>
                <c:pt idx="3">
                  <c:v>75</c:v>
                </c:pt>
                <c:pt idx="4">
                  <c:v>47</c:v>
                </c:pt>
              </c:numCache>
            </c:numRef>
          </c:val>
        </c:ser>
        <c:ser>
          <c:idx val="2"/>
          <c:order val="2"/>
          <c:tx>
            <c:strRef>
              <c:f>Sheet!$E$563</c:f>
              <c:strCache>
                <c:ptCount val="1"/>
                <c:pt idx="0">
                  <c:v>５～６分野</c:v>
                </c:pt>
              </c:strCache>
            </c:strRef>
          </c:tx>
          <c:spPr>
            <a:solidFill>
              <a:srgbClr val="FFFF00"/>
            </a:solidFill>
            <a:ln>
              <a:solidFill>
                <a:prstClr val="black"/>
              </a:solidFill>
            </a:ln>
          </c:spPr>
          <c:cat>
            <c:strRef>
              <c:f>(Sheet!$B$564,Sheet!$B$566,Sheet!$B$568,Sheet!$B$570,Sheet!$B$572)</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(Sheet!$E$564,Sheet!$E$566,Sheet!$E$568,Sheet!$E$570,Sheet!$E$572)</c:f>
              <c:numCache>
                <c:formatCode>#,##0</c:formatCode>
                <c:ptCount val="5"/>
                <c:pt idx="0">
                  <c:v>40</c:v>
                </c:pt>
                <c:pt idx="1">
                  <c:v>23</c:v>
                </c:pt>
                <c:pt idx="2">
                  <c:v>58</c:v>
                </c:pt>
                <c:pt idx="3">
                  <c:v>29</c:v>
                </c:pt>
                <c:pt idx="4">
                  <c:v>14</c:v>
                </c:pt>
              </c:numCache>
            </c:numRef>
          </c:val>
        </c:ser>
        <c:ser>
          <c:idx val="3"/>
          <c:order val="3"/>
          <c:tx>
            <c:strRef>
              <c:f>Sheet!$F$563</c:f>
              <c:strCache>
                <c:ptCount val="1"/>
                <c:pt idx="0">
                  <c:v>７分野以上</c:v>
                </c:pt>
              </c:strCache>
            </c:strRef>
          </c:tx>
          <c:spPr>
            <a:solidFill>
              <a:srgbClr val="FFC000"/>
            </a:solidFill>
            <a:ln>
              <a:solidFill>
                <a:prstClr val="black"/>
              </a:solidFill>
            </a:ln>
          </c:spPr>
          <c:cat>
            <c:strRef>
              <c:f>(Sheet!$B$564,Sheet!$B$566,Sheet!$B$568,Sheet!$B$570,Sheet!$B$572)</c:f>
              <c:strCache>
                <c:ptCount val="5"/>
                <c:pt idx="0">
                  <c:v>ほとんどの住民組織が該当</c:v>
                </c:pt>
                <c:pt idx="1">
                  <c:v>半分以上の住民組織が該当</c:v>
                </c:pt>
                <c:pt idx="2">
                  <c:v>一部の組織が該当</c:v>
                </c:pt>
                <c:pt idx="3">
                  <c:v>ごく一部の組織が該当</c:v>
                </c:pt>
                <c:pt idx="4">
                  <c:v>いずれの組織も該当しない</c:v>
                </c:pt>
              </c:strCache>
            </c:strRef>
          </c:cat>
          <c:val>
            <c:numRef>
              <c:f>(Sheet!$F$564,Sheet!$F$566,Sheet!$F$568,Sheet!$F$570,Sheet!$F$572)</c:f>
              <c:numCache>
                <c:formatCode>#,##0</c:formatCode>
                <c:ptCount val="5"/>
                <c:pt idx="0">
                  <c:v>36</c:v>
                </c:pt>
                <c:pt idx="1">
                  <c:v>20</c:v>
                </c:pt>
                <c:pt idx="2">
                  <c:v>31</c:v>
                </c:pt>
                <c:pt idx="3">
                  <c:v>8</c:v>
                </c:pt>
                <c:pt idx="4">
                  <c:v>5</c:v>
                </c:pt>
              </c:numCache>
            </c:numRef>
          </c:val>
        </c:ser>
        <c:gapWidth val="60"/>
        <c:overlap val="100"/>
        <c:axId val="184854784"/>
        <c:axId val="184877824"/>
      </c:barChart>
      <c:catAx>
        <c:axId val="184854784"/>
        <c:scaling>
          <c:orientation val="maxMin"/>
        </c:scaling>
        <c:axPos val="l"/>
        <c:numFmt formatCode="#,##0" sourceLinked="1"/>
        <c:tickLblPos val="nextTo"/>
        <c:crossAx val="184877824"/>
        <c:crosses val="autoZero"/>
        <c:auto val="1"/>
        <c:lblAlgn val="ctr"/>
        <c:lblOffset val="100"/>
        <c:tickLblSkip val="1"/>
      </c:catAx>
      <c:valAx>
        <c:axId val="184877824"/>
        <c:scaling>
          <c:orientation val="minMax"/>
        </c:scaling>
        <c:axPos val="t"/>
        <c:majorGridlines/>
        <c:numFmt formatCode="0%" sourceLinked="1"/>
        <c:tickLblPos val="nextTo"/>
        <c:txPr>
          <a:bodyPr/>
          <a:lstStyle/>
          <a:p>
            <a:pPr>
              <a:defRPr>
                <a:latin typeface="Century" pitchFamily="18" charset="0"/>
              </a:defRPr>
            </a:pPr>
            <a:endParaRPr lang="ja-JP"/>
          </a:p>
        </c:txPr>
        <c:crossAx val="184854784"/>
        <c:crosses val="autoZero"/>
        <c:crossBetween val="between"/>
      </c:valAx>
    </c:plotArea>
    <c:legend>
      <c:legendPos val="b"/>
      <c:layout/>
    </c:legend>
    <c:plotVisOnly val="1"/>
    <c:dispBlanksAs val="gap"/>
  </c:chart>
  <c:spPr>
    <a:ln>
      <a:noFill/>
    </a:ln>
  </c:spPr>
  <c:txPr>
    <a:bodyPr/>
    <a:lstStyle/>
    <a:p>
      <a:pPr>
        <a:defRPr sz="1400"/>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AD892B7-6B11-4865-960E-7F5E507AA91A}" type="datetimeFigureOut">
              <a:rPr kumimoji="1" lang="ja-JP" altLang="en-US" smtClean="0"/>
              <a:pPr/>
              <a:t>2014/3/27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D34B0A0-76A0-435D-8FA4-707782A7292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892B7-6B11-4865-960E-7F5E507AA91A}" type="datetimeFigureOut">
              <a:rPr kumimoji="1" lang="ja-JP" altLang="en-US" smtClean="0"/>
              <a:pPr/>
              <a:t>2014/3/27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4B0A0-76A0-435D-8FA4-707782A729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hart" Target="../charts/chart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chart" Target="../charts/chart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chart" Target="../charts/chart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p:cNvSpPr txBox="1"/>
          <p:nvPr/>
        </p:nvSpPr>
        <p:spPr>
          <a:xfrm>
            <a:off x="154295" y="205905"/>
            <a:ext cx="8956298" cy="523220"/>
          </a:xfrm>
          <a:prstGeom prst="rect">
            <a:avLst/>
          </a:prstGeom>
          <a:noFill/>
        </p:spPr>
        <p:txBody>
          <a:bodyPr wrap="none" rtlCol="0">
            <a:spAutoFit/>
          </a:bodyPr>
          <a:lstStyle/>
          <a:p>
            <a:r>
              <a:rPr kumimoji="1" lang="ja-JP" altLang="en-US" sz="2800" dirty="0" smtClean="0"/>
              <a:t>ソーシャルキャピタルの醸成と活用にかかる項目間の関連</a:t>
            </a:r>
            <a:endParaRPr kumimoji="1" lang="ja-JP" altLang="en-US" sz="2800" dirty="0"/>
          </a:p>
        </p:txBody>
      </p:sp>
      <p:sp>
        <p:nvSpPr>
          <p:cNvPr id="38" name="角丸四角形 37"/>
          <p:cNvSpPr/>
          <p:nvPr/>
        </p:nvSpPr>
        <p:spPr>
          <a:xfrm>
            <a:off x="73739" y="872698"/>
            <a:ext cx="1465025"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000"/>
          </a:p>
        </p:txBody>
      </p:sp>
      <p:sp>
        <p:nvSpPr>
          <p:cNvPr id="8" name="正方形/長方形 7"/>
          <p:cNvSpPr/>
          <p:nvPr/>
        </p:nvSpPr>
        <p:spPr>
          <a:xfrm>
            <a:off x="4346698" y="962982"/>
            <a:ext cx="2320801" cy="646331"/>
          </a:xfrm>
          <a:prstGeom prst="rect">
            <a:avLst/>
          </a:prstGeom>
          <a:solidFill>
            <a:srgbClr val="FFFF99"/>
          </a:solidFill>
          <a:ln w="9525">
            <a:solidFill>
              <a:schemeClr val="tx1"/>
            </a:solidFill>
          </a:ln>
        </p:spPr>
        <p:txBody>
          <a:bodyPr wrap="square">
            <a:spAutoFit/>
          </a:bodyPr>
          <a:lstStyle/>
          <a:p>
            <a:pPr algn="ctr"/>
            <a:r>
              <a:rPr lang="ja-JP" altLang="ja-JP" dirty="0" smtClean="0"/>
              <a:t>ソーシャルキャピタル</a:t>
            </a:r>
            <a:endParaRPr lang="en-US" altLang="ja-JP" dirty="0" smtClean="0"/>
          </a:p>
          <a:p>
            <a:pPr algn="ctr"/>
            <a:r>
              <a:rPr lang="ja-JP" altLang="en-US" dirty="0" smtClean="0"/>
              <a:t>の醸成</a:t>
            </a:r>
            <a:endParaRPr lang="ja-JP" altLang="en-US" dirty="0"/>
          </a:p>
        </p:txBody>
      </p:sp>
      <p:sp>
        <p:nvSpPr>
          <p:cNvPr id="10" name="正方形/長方形 9"/>
          <p:cNvSpPr/>
          <p:nvPr/>
        </p:nvSpPr>
        <p:spPr>
          <a:xfrm>
            <a:off x="2254439" y="991410"/>
            <a:ext cx="1572866" cy="584775"/>
          </a:xfrm>
          <a:prstGeom prst="rect">
            <a:avLst/>
          </a:prstGeom>
          <a:solidFill>
            <a:srgbClr val="FFFF99"/>
          </a:solidFill>
          <a:ln w="9525">
            <a:solidFill>
              <a:schemeClr val="tx1"/>
            </a:solidFill>
          </a:ln>
        </p:spPr>
        <p:txBody>
          <a:bodyPr wrap="none">
            <a:spAutoFit/>
          </a:bodyPr>
          <a:lstStyle/>
          <a:p>
            <a:pPr algn="ctr"/>
            <a:r>
              <a:rPr lang="ja-JP" altLang="en-US" sz="1600" dirty="0" smtClean="0"/>
              <a:t>住民組織と</a:t>
            </a:r>
            <a:r>
              <a:rPr lang="ja-JP" altLang="ja-JP" sz="1600" dirty="0" smtClean="0"/>
              <a:t>協働</a:t>
            </a:r>
            <a:endParaRPr lang="en-US" altLang="ja-JP" sz="1600" dirty="0" smtClean="0"/>
          </a:p>
          <a:p>
            <a:pPr algn="ctr"/>
            <a:r>
              <a:rPr lang="ja-JP" altLang="ja-JP" sz="1600" dirty="0" smtClean="0"/>
              <a:t>している</a:t>
            </a:r>
            <a:r>
              <a:rPr lang="ja-JP" altLang="en-US" sz="1600" dirty="0" smtClean="0"/>
              <a:t>分野</a:t>
            </a:r>
            <a:r>
              <a:rPr lang="ja-JP" altLang="ja-JP" sz="1600" dirty="0" smtClean="0"/>
              <a:t>数</a:t>
            </a:r>
            <a:endParaRPr lang="ja-JP" altLang="en-US" sz="1600" dirty="0"/>
          </a:p>
        </p:txBody>
      </p:sp>
      <p:sp>
        <p:nvSpPr>
          <p:cNvPr id="12" name="正方形/長方形 11"/>
          <p:cNvSpPr/>
          <p:nvPr/>
        </p:nvSpPr>
        <p:spPr>
          <a:xfrm>
            <a:off x="7175428" y="991410"/>
            <a:ext cx="1210589" cy="584775"/>
          </a:xfrm>
          <a:prstGeom prst="rect">
            <a:avLst/>
          </a:prstGeom>
          <a:solidFill>
            <a:srgbClr val="FFFF99"/>
          </a:solidFill>
          <a:ln w="9525">
            <a:solidFill>
              <a:schemeClr val="tx1"/>
            </a:solidFill>
          </a:ln>
        </p:spPr>
        <p:txBody>
          <a:bodyPr wrap="none">
            <a:spAutoFit/>
          </a:bodyPr>
          <a:lstStyle/>
          <a:p>
            <a:pPr algn="ctr"/>
            <a:r>
              <a:rPr lang="ja-JP" altLang="ja-JP" sz="1600" dirty="0" smtClean="0"/>
              <a:t>推進員</a:t>
            </a:r>
            <a:r>
              <a:rPr lang="ja-JP" altLang="en-US" sz="1600" dirty="0" smtClean="0"/>
              <a:t>等</a:t>
            </a:r>
            <a:r>
              <a:rPr lang="ja-JP" altLang="ja-JP" sz="1600" dirty="0" smtClean="0"/>
              <a:t>の</a:t>
            </a:r>
            <a:endParaRPr lang="en-US" altLang="ja-JP" sz="1600" dirty="0" smtClean="0"/>
          </a:p>
          <a:p>
            <a:pPr algn="ctr"/>
            <a:r>
              <a:rPr lang="ja-JP" altLang="en-US" sz="1600" dirty="0"/>
              <a:t>活動の</a:t>
            </a:r>
            <a:r>
              <a:rPr lang="ja-JP" altLang="ja-JP" sz="1600" dirty="0" smtClean="0"/>
              <a:t>評価</a:t>
            </a:r>
            <a:endParaRPr lang="ja-JP" altLang="en-US" sz="1600" dirty="0"/>
          </a:p>
        </p:txBody>
      </p:sp>
      <p:sp>
        <p:nvSpPr>
          <p:cNvPr id="31" name="正方形/長方形 30"/>
          <p:cNvSpPr/>
          <p:nvPr/>
        </p:nvSpPr>
        <p:spPr>
          <a:xfrm>
            <a:off x="81207" y="941498"/>
            <a:ext cx="1642817" cy="646331"/>
          </a:xfrm>
          <a:prstGeom prst="rect">
            <a:avLst/>
          </a:prstGeom>
        </p:spPr>
        <p:txBody>
          <a:bodyPr wrap="square">
            <a:spAutoFit/>
          </a:bodyPr>
          <a:lstStyle/>
          <a:p>
            <a:r>
              <a:rPr lang="ja-JP" altLang="en-US" dirty="0" smtClean="0"/>
              <a:t>住民組織との協働の評価</a:t>
            </a:r>
            <a:endParaRPr lang="en-US" altLang="ja-JP" dirty="0" smtClean="0"/>
          </a:p>
        </p:txBody>
      </p:sp>
      <p:sp>
        <p:nvSpPr>
          <p:cNvPr id="41" name="角丸四角形 40"/>
          <p:cNvSpPr/>
          <p:nvPr/>
        </p:nvSpPr>
        <p:spPr>
          <a:xfrm>
            <a:off x="73739" y="5456480"/>
            <a:ext cx="1465025"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000"/>
          </a:p>
        </p:txBody>
      </p:sp>
      <p:sp>
        <p:nvSpPr>
          <p:cNvPr id="17" name="正方形/長方形 16"/>
          <p:cNvSpPr/>
          <p:nvPr/>
        </p:nvSpPr>
        <p:spPr>
          <a:xfrm>
            <a:off x="252421" y="5552836"/>
            <a:ext cx="1128704" cy="646331"/>
          </a:xfrm>
          <a:prstGeom prst="rect">
            <a:avLst/>
          </a:prstGeom>
        </p:spPr>
        <p:txBody>
          <a:bodyPr wrap="square">
            <a:spAutoFit/>
          </a:bodyPr>
          <a:lstStyle/>
          <a:p>
            <a:r>
              <a:rPr lang="ja-JP" altLang="ja-JP" dirty="0" smtClean="0"/>
              <a:t>保健所</a:t>
            </a:r>
            <a:r>
              <a:rPr lang="ja-JP" altLang="en-US" dirty="0" smtClean="0"/>
              <a:t>に</a:t>
            </a:r>
            <a:endParaRPr lang="en-US" altLang="ja-JP" dirty="0" smtClean="0"/>
          </a:p>
          <a:p>
            <a:r>
              <a:rPr lang="ja-JP" altLang="en-US" dirty="0" smtClean="0"/>
              <a:t>よる</a:t>
            </a:r>
            <a:r>
              <a:rPr lang="ja-JP" altLang="ja-JP" dirty="0" smtClean="0"/>
              <a:t>支援</a:t>
            </a:r>
            <a:endParaRPr lang="ja-JP" altLang="en-US" dirty="0"/>
          </a:p>
        </p:txBody>
      </p:sp>
      <p:sp>
        <p:nvSpPr>
          <p:cNvPr id="27" name="正方形/長方形 26"/>
          <p:cNvSpPr/>
          <p:nvPr/>
        </p:nvSpPr>
        <p:spPr>
          <a:xfrm>
            <a:off x="1616449" y="5413592"/>
            <a:ext cx="1307726" cy="830997"/>
          </a:xfrm>
          <a:prstGeom prst="rect">
            <a:avLst/>
          </a:prstGeom>
          <a:solidFill>
            <a:srgbClr val="FFFF99"/>
          </a:solidFill>
          <a:ln w="9525">
            <a:solidFill>
              <a:schemeClr val="tx1"/>
            </a:solidFill>
          </a:ln>
        </p:spPr>
        <p:txBody>
          <a:bodyPr wrap="square">
            <a:spAutoFit/>
          </a:bodyPr>
          <a:lstStyle/>
          <a:p>
            <a:pPr algn="ctr"/>
            <a:r>
              <a:rPr lang="ja-JP" altLang="en-US" sz="1600" dirty="0" smtClean="0"/>
              <a:t>首長や部局長等</a:t>
            </a:r>
            <a:r>
              <a:rPr lang="ja-JP" altLang="en-US" sz="1600" dirty="0"/>
              <a:t>へ</a:t>
            </a:r>
            <a:r>
              <a:rPr lang="ja-JP" altLang="en-US" sz="1600" dirty="0" smtClean="0"/>
              <a:t>の働きかけ</a:t>
            </a:r>
            <a:endParaRPr lang="ja-JP" altLang="en-US" sz="1600" dirty="0"/>
          </a:p>
        </p:txBody>
      </p:sp>
      <p:sp>
        <p:nvSpPr>
          <p:cNvPr id="33" name="正方形/長方形 32"/>
          <p:cNvSpPr/>
          <p:nvPr/>
        </p:nvSpPr>
        <p:spPr>
          <a:xfrm>
            <a:off x="3002860" y="5413592"/>
            <a:ext cx="1407184" cy="830997"/>
          </a:xfrm>
          <a:prstGeom prst="rect">
            <a:avLst/>
          </a:prstGeom>
          <a:solidFill>
            <a:srgbClr val="FFFF99"/>
          </a:solidFill>
          <a:ln w="9525">
            <a:solidFill>
              <a:schemeClr val="tx1"/>
            </a:solidFill>
          </a:ln>
        </p:spPr>
        <p:txBody>
          <a:bodyPr wrap="square">
            <a:spAutoFit/>
          </a:bodyPr>
          <a:lstStyle/>
          <a:p>
            <a:pPr algn="ctr"/>
            <a:r>
              <a:rPr lang="ja-JP" altLang="en-US" sz="1600" dirty="0" smtClean="0"/>
              <a:t>住民組織担当職員対象の研修会の開催</a:t>
            </a:r>
            <a:endParaRPr lang="ja-JP" altLang="en-US" sz="1600" dirty="0"/>
          </a:p>
        </p:txBody>
      </p:sp>
      <p:sp>
        <p:nvSpPr>
          <p:cNvPr id="34" name="正方形/長方形 33"/>
          <p:cNvSpPr/>
          <p:nvPr/>
        </p:nvSpPr>
        <p:spPr>
          <a:xfrm>
            <a:off x="6022061" y="5413592"/>
            <a:ext cx="1493354" cy="830997"/>
          </a:xfrm>
          <a:prstGeom prst="rect">
            <a:avLst/>
          </a:prstGeom>
          <a:solidFill>
            <a:srgbClr val="FFFF99"/>
          </a:solidFill>
          <a:ln w="9525">
            <a:solidFill>
              <a:schemeClr val="tx1"/>
            </a:solidFill>
          </a:ln>
        </p:spPr>
        <p:txBody>
          <a:bodyPr wrap="square">
            <a:spAutoFit/>
          </a:bodyPr>
          <a:lstStyle/>
          <a:p>
            <a:pPr algn="ctr"/>
            <a:r>
              <a:rPr lang="ja-JP" altLang="en-US" sz="1600" dirty="0" smtClean="0"/>
              <a:t>住民組織等の構成員に学習機会を提供</a:t>
            </a:r>
            <a:endParaRPr lang="ja-JP" altLang="en-US" sz="1600" dirty="0"/>
          </a:p>
        </p:txBody>
      </p:sp>
      <p:sp>
        <p:nvSpPr>
          <p:cNvPr id="35" name="正方形/長方形 34"/>
          <p:cNvSpPr/>
          <p:nvPr/>
        </p:nvSpPr>
        <p:spPr>
          <a:xfrm>
            <a:off x="4488728" y="5413592"/>
            <a:ext cx="1454649" cy="830997"/>
          </a:xfrm>
          <a:prstGeom prst="rect">
            <a:avLst/>
          </a:prstGeom>
          <a:solidFill>
            <a:srgbClr val="FFFF99"/>
          </a:solidFill>
          <a:ln w="9525">
            <a:solidFill>
              <a:schemeClr val="tx1"/>
            </a:solidFill>
          </a:ln>
        </p:spPr>
        <p:txBody>
          <a:bodyPr wrap="square">
            <a:spAutoFit/>
          </a:bodyPr>
          <a:lstStyle/>
          <a:p>
            <a:pPr algn="ctr"/>
            <a:r>
              <a:rPr lang="ja-JP" altLang="en-US" sz="1600" dirty="0" smtClean="0"/>
              <a:t>住民組織担当職員への技術的な助言</a:t>
            </a:r>
            <a:endParaRPr lang="ja-JP" altLang="en-US" sz="1600" dirty="0"/>
          </a:p>
        </p:txBody>
      </p:sp>
      <p:cxnSp>
        <p:nvCxnSpPr>
          <p:cNvPr id="247" name="直線矢印コネクタ 246"/>
          <p:cNvCxnSpPr>
            <a:stCxn id="27" idx="0"/>
            <a:endCxn id="23" idx="2"/>
          </p:cNvCxnSpPr>
          <p:nvPr/>
        </p:nvCxnSpPr>
        <p:spPr>
          <a:xfrm flipV="1">
            <a:off x="2270312" y="4728546"/>
            <a:ext cx="6169295"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3" name="直線矢印コネクタ 252"/>
          <p:cNvCxnSpPr>
            <a:stCxn id="27" idx="0"/>
            <a:endCxn id="21" idx="2"/>
          </p:cNvCxnSpPr>
          <p:nvPr/>
        </p:nvCxnSpPr>
        <p:spPr>
          <a:xfrm flipH="1" flipV="1">
            <a:off x="2227795" y="4728546"/>
            <a:ext cx="42517"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6" name="直線矢印コネクタ 255"/>
          <p:cNvCxnSpPr>
            <a:stCxn id="27" idx="0"/>
            <a:endCxn id="19" idx="2"/>
          </p:cNvCxnSpPr>
          <p:nvPr/>
        </p:nvCxnSpPr>
        <p:spPr>
          <a:xfrm flipV="1">
            <a:off x="2270312" y="4728546"/>
            <a:ext cx="3456764"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4" name="直線矢印コネクタ 273"/>
          <p:cNvCxnSpPr>
            <a:stCxn id="33" idx="0"/>
            <a:endCxn id="19" idx="2"/>
          </p:cNvCxnSpPr>
          <p:nvPr/>
        </p:nvCxnSpPr>
        <p:spPr>
          <a:xfrm flipV="1">
            <a:off x="3706452" y="4728546"/>
            <a:ext cx="2020624"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0" name="直線矢印コネクタ 279"/>
          <p:cNvCxnSpPr>
            <a:stCxn id="35" idx="0"/>
            <a:endCxn id="23" idx="2"/>
          </p:cNvCxnSpPr>
          <p:nvPr/>
        </p:nvCxnSpPr>
        <p:spPr>
          <a:xfrm flipV="1">
            <a:off x="5216053" y="4728546"/>
            <a:ext cx="3223554"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3" name="直線矢印コネクタ 282"/>
          <p:cNvCxnSpPr>
            <a:stCxn id="35" idx="0"/>
            <a:endCxn id="21" idx="2"/>
          </p:cNvCxnSpPr>
          <p:nvPr/>
        </p:nvCxnSpPr>
        <p:spPr>
          <a:xfrm flipH="1" flipV="1">
            <a:off x="2227795" y="4728546"/>
            <a:ext cx="2988258"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6" name="直線矢印コネクタ 285"/>
          <p:cNvCxnSpPr>
            <a:stCxn id="34" idx="0"/>
            <a:endCxn id="18" idx="2"/>
          </p:cNvCxnSpPr>
          <p:nvPr/>
        </p:nvCxnSpPr>
        <p:spPr>
          <a:xfrm flipH="1" flipV="1">
            <a:off x="4548820" y="4728546"/>
            <a:ext cx="2219918"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9" name="直線矢印コネクタ 298"/>
          <p:cNvCxnSpPr>
            <a:stCxn id="34" idx="0"/>
            <a:endCxn id="20" idx="2"/>
          </p:cNvCxnSpPr>
          <p:nvPr/>
        </p:nvCxnSpPr>
        <p:spPr>
          <a:xfrm flipV="1">
            <a:off x="6768738" y="4728546"/>
            <a:ext cx="357237"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5" name="直線矢印コネクタ 304"/>
          <p:cNvCxnSpPr>
            <a:stCxn id="34" idx="0"/>
            <a:endCxn id="23" idx="2"/>
          </p:cNvCxnSpPr>
          <p:nvPr/>
        </p:nvCxnSpPr>
        <p:spPr>
          <a:xfrm flipV="1">
            <a:off x="6768738" y="4728546"/>
            <a:ext cx="1670869"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a:stCxn id="10" idx="3"/>
            <a:endCxn id="8" idx="1"/>
          </p:cNvCxnSpPr>
          <p:nvPr/>
        </p:nvCxnSpPr>
        <p:spPr>
          <a:xfrm>
            <a:off x="3827305" y="1283798"/>
            <a:ext cx="519393" cy="2350"/>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a:stCxn id="12" idx="1"/>
            <a:endCxn id="8" idx="3"/>
          </p:cNvCxnSpPr>
          <p:nvPr/>
        </p:nvCxnSpPr>
        <p:spPr>
          <a:xfrm flipH="1">
            <a:off x="6667499" y="1283798"/>
            <a:ext cx="507929" cy="2350"/>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73739" y="1589833"/>
            <a:ext cx="8994975" cy="1554182"/>
            <a:chOff x="73739" y="1637119"/>
            <a:chExt cx="8994975" cy="1554182"/>
          </a:xfrm>
        </p:grpSpPr>
        <p:sp>
          <p:nvSpPr>
            <p:cNvPr id="39" name="角丸四角形 38"/>
            <p:cNvSpPr/>
            <p:nvPr/>
          </p:nvSpPr>
          <p:spPr>
            <a:xfrm>
              <a:off x="73739" y="2399213"/>
              <a:ext cx="1465025"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000"/>
            </a:p>
          </p:txBody>
        </p:sp>
        <p:sp>
          <p:nvSpPr>
            <p:cNvPr id="13" name="正方形/長方形 12"/>
            <p:cNvSpPr/>
            <p:nvPr/>
          </p:nvSpPr>
          <p:spPr>
            <a:xfrm>
              <a:off x="79028" y="2480817"/>
              <a:ext cx="1642817" cy="646331"/>
            </a:xfrm>
            <a:prstGeom prst="rect">
              <a:avLst/>
            </a:prstGeom>
          </p:spPr>
          <p:txBody>
            <a:bodyPr wrap="square">
              <a:spAutoFit/>
            </a:bodyPr>
            <a:lstStyle/>
            <a:p>
              <a:r>
                <a:rPr lang="ja-JP" altLang="en-US" dirty="0" smtClean="0"/>
                <a:t>住民組織との</a:t>
              </a:r>
              <a:endParaRPr lang="en-US" altLang="ja-JP" dirty="0" smtClean="0"/>
            </a:p>
            <a:p>
              <a:r>
                <a:rPr lang="ja-JP" altLang="ja-JP" dirty="0" smtClean="0"/>
                <a:t>協働プロセス</a:t>
              </a:r>
              <a:r>
                <a:rPr lang="en-US" altLang="ja-JP" dirty="0" smtClean="0"/>
                <a:t> </a:t>
              </a:r>
              <a:endParaRPr lang="ja-JP" altLang="en-US" dirty="0"/>
            </a:p>
          </p:txBody>
        </p:sp>
        <p:sp>
          <p:nvSpPr>
            <p:cNvPr id="14" name="正方形/長方形 13"/>
            <p:cNvSpPr/>
            <p:nvPr/>
          </p:nvSpPr>
          <p:spPr>
            <a:xfrm>
              <a:off x="1626448" y="2487057"/>
              <a:ext cx="1005404" cy="584775"/>
            </a:xfrm>
            <a:prstGeom prst="rect">
              <a:avLst/>
            </a:prstGeom>
            <a:solidFill>
              <a:srgbClr val="FFFF99"/>
            </a:solidFill>
            <a:ln w="9525">
              <a:solidFill>
                <a:schemeClr val="tx1"/>
              </a:solidFill>
            </a:ln>
          </p:spPr>
          <p:txBody>
            <a:bodyPr wrap="none">
              <a:spAutoFit/>
            </a:bodyPr>
            <a:lstStyle/>
            <a:p>
              <a:pPr algn="ctr"/>
              <a:r>
                <a:rPr lang="ja-JP" altLang="ja-JP" sz="1600" dirty="0" smtClean="0"/>
                <a:t>健康課題</a:t>
              </a:r>
              <a:endParaRPr lang="en-US" altLang="ja-JP" sz="1600" dirty="0" smtClean="0"/>
            </a:p>
            <a:p>
              <a:pPr algn="ctr"/>
              <a:r>
                <a:rPr lang="ja-JP" altLang="ja-JP" sz="1600" dirty="0" smtClean="0"/>
                <a:t>の共有</a:t>
              </a:r>
              <a:endParaRPr lang="ja-JP" altLang="en-US" sz="1600" dirty="0"/>
            </a:p>
          </p:txBody>
        </p:sp>
        <p:sp>
          <p:nvSpPr>
            <p:cNvPr id="15" name="正方形/長方形 14"/>
            <p:cNvSpPr/>
            <p:nvPr/>
          </p:nvSpPr>
          <p:spPr>
            <a:xfrm>
              <a:off x="3780185" y="2487057"/>
              <a:ext cx="1005404" cy="584775"/>
            </a:xfrm>
            <a:prstGeom prst="rect">
              <a:avLst/>
            </a:prstGeom>
            <a:solidFill>
              <a:srgbClr val="FFFF99"/>
            </a:solidFill>
            <a:ln w="9525">
              <a:solidFill>
                <a:schemeClr val="tx1"/>
              </a:solidFill>
            </a:ln>
          </p:spPr>
          <p:txBody>
            <a:bodyPr wrap="none">
              <a:spAutoFit/>
            </a:bodyPr>
            <a:lstStyle/>
            <a:p>
              <a:pPr algn="ctr"/>
              <a:r>
                <a:rPr lang="ja-JP" altLang="ja-JP" sz="1600" dirty="0" smtClean="0"/>
                <a:t>活動成果</a:t>
              </a:r>
              <a:endParaRPr lang="en-US" altLang="ja-JP" sz="1600" dirty="0" smtClean="0"/>
            </a:p>
            <a:p>
              <a:pPr algn="ctr"/>
              <a:r>
                <a:rPr lang="ja-JP" altLang="ja-JP" sz="1600" dirty="0" smtClean="0"/>
                <a:t>の確認</a:t>
              </a:r>
              <a:endParaRPr lang="ja-JP" altLang="en-US" sz="1600" dirty="0"/>
            </a:p>
          </p:txBody>
        </p:sp>
        <p:sp>
          <p:nvSpPr>
            <p:cNvPr id="16" name="正方形/長方形 15"/>
            <p:cNvSpPr/>
            <p:nvPr/>
          </p:nvSpPr>
          <p:spPr>
            <a:xfrm>
              <a:off x="4857763" y="2487057"/>
              <a:ext cx="1415772" cy="584775"/>
            </a:xfrm>
            <a:prstGeom prst="rect">
              <a:avLst/>
            </a:prstGeom>
            <a:solidFill>
              <a:srgbClr val="FFFF99"/>
            </a:solidFill>
            <a:ln w="9525">
              <a:solidFill>
                <a:schemeClr val="tx1"/>
              </a:solidFill>
            </a:ln>
          </p:spPr>
          <p:txBody>
            <a:bodyPr wrap="none">
              <a:spAutoFit/>
            </a:bodyPr>
            <a:lstStyle/>
            <a:p>
              <a:pPr algn="ctr"/>
              <a:r>
                <a:rPr lang="ja-JP" altLang="ja-JP" sz="1600" dirty="0" smtClean="0"/>
                <a:t>保健</a:t>
              </a:r>
              <a:r>
                <a:rPr lang="ja-JP" altLang="en-US" sz="1600" dirty="0" smtClean="0"/>
                <a:t>福祉</a:t>
              </a:r>
              <a:r>
                <a:rPr lang="ja-JP" altLang="ja-JP" sz="1600" dirty="0" smtClean="0"/>
                <a:t>計画</a:t>
              </a:r>
              <a:endParaRPr lang="en-US" altLang="ja-JP" sz="1600" dirty="0" smtClean="0"/>
            </a:p>
            <a:p>
              <a:pPr algn="ctr"/>
              <a:r>
                <a:rPr lang="ja-JP" altLang="en-US" sz="1600" dirty="0" smtClean="0"/>
                <a:t>推進への</a:t>
              </a:r>
              <a:r>
                <a:rPr lang="ja-JP" altLang="ja-JP" sz="1600" dirty="0" smtClean="0"/>
                <a:t>参画</a:t>
              </a:r>
              <a:endParaRPr lang="ja-JP" altLang="en-US" sz="1600" dirty="0"/>
            </a:p>
          </p:txBody>
        </p:sp>
        <p:sp>
          <p:nvSpPr>
            <p:cNvPr id="25" name="正方形/長方形 24"/>
            <p:cNvSpPr/>
            <p:nvPr/>
          </p:nvSpPr>
          <p:spPr>
            <a:xfrm>
              <a:off x="7562850" y="2487057"/>
              <a:ext cx="1505864" cy="584775"/>
            </a:xfrm>
            <a:prstGeom prst="rect">
              <a:avLst/>
            </a:prstGeom>
            <a:solidFill>
              <a:srgbClr val="FFFF99"/>
            </a:solidFill>
            <a:ln w="9525">
              <a:solidFill>
                <a:schemeClr val="tx1"/>
              </a:solidFill>
            </a:ln>
          </p:spPr>
          <p:txBody>
            <a:bodyPr wrap="square">
              <a:spAutoFit/>
            </a:bodyPr>
            <a:lstStyle/>
            <a:p>
              <a:pPr algn="ctr"/>
              <a:r>
                <a:rPr lang="ja-JP" altLang="ja-JP" sz="1600" dirty="0" smtClean="0"/>
                <a:t>健康づくり推進協議会の機能</a:t>
              </a:r>
              <a:endParaRPr lang="ja-JP" altLang="en-US" sz="1600" dirty="0"/>
            </a:p>
          </p:txBody>
        </p:sp>
        <p:sp>
          <p:nvSpPr>
            <p:cNvPr id="26" name="正方形/長方形 25"/>
            <p:cNvSpPr/>
            <p:nvPr/>
          </p:nvSpPr>
          <p:spPr>
            <a:xfrm>
              <a:off x="6345709" y="2487057"/>
              <a:ext cx="1144967" cy="584775"/>
            </a:xfrm>
            <a:prstGeom prst="rect">
              <a:avLst/>
            </a:prstGeom>
            <a:solidFill>
              <a:srgbClr val="FFFF99"/>
            </a:solidFill>
            <a:ln w="9525">
              <a:solidFill>
                <a:schemeClr val="tx1"/>
              </a:solidFill>
            </a:ln>
          </p:spPr>
          <p:txBody>
            <a:bodyPr wrap="square">
              <a:spAutoFit/>
            </a:bodyPr>
            <a:lstStyle/>
            <a:p>
              <a:pPr algn="ctr"/>
              <a:r>
                <a:rPr lang="ja-JP" altLang="ja-JP" sz="1600" dirty="0" smtClean="0"/>
                <a:t>住民組織</a:t>
              </a:r>
              <a:endParaRPr lang="en-US" altLang="ja-JP" sz="1600" dirty="0" smtClean="0"/>
            </a:p>
            <a:p>
              <a:pPr algn="ctr"/>
              <a:r>
                <a:rPr lang="ja-JP" altLang="ja-JP" sz="1600" dirty="0" smtClean="0"/>
                <a:t>間の連携</a:t>
              </a:r>
              <a:endParaRPr lang="ja-JP" altLang="en-US" sz="1600" dirty="0"/>
            </a:p>
          </p:txBody>
        </p:sp>
        <p:cxnSp>
          <p:nvCxnSpPr>
            <p:cNvPr id="56" name="直線矢印コネクタ 55"/>
            <p:cNvCxnSpPr>
              <a:stCxn id="16" idx="0"/>
              <a:endCxn id="10" idx="2"/>
            </p:cNvCxnSpPr>
            <p:nvPr/>
          </p:nvCxnSpPr>
          <p:spPr>
            <a:xfrm flipH="1" flipV="1">
              <a:off x="3040872" y="1637119"/>
              <a:ext cx="2524777"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25" idx="0"/>
              <a:endCxn id="10" idx="2"/>
            </p:cNvCxnSpPr>
            <p:nvPr/>
          </p:nvCxnSpPr>
          <p:spPr>
            <a:xfrm flipH="1" flipV="1">
              <a:off x="3040872" y="1637119"/>
              <a:ext cx="5274910"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a:stCxn id="14" idx="0"/>
              <a:endCxn id="10" idx="2"/>
            </p:cNvCxnSpPr>
            <p:nvPr/>
          </p:nvCxnSpPr>
          <p:spPr>
            <a:xfrm flipV="1">
              <a:off x="2129150" y="1637119"/>
              <a:ext cx="911722"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a:stCxn id="14" idx="0"/>
              <a:endCxn id="8" idx="2"/>
            </p:cNvCxnSpPr>
            <p:nvPr/>
          </p:nvCxnSpPr>
          <p:spPr>
            <a:xfrm flipV="1">
              <a:off x="2129150" y="1670247"/>
              <a:ext cx="3377949" cy="81681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a:stCxn id="15" idx="0"/>
              <a:endCxn id="8" idx="2"/>
            </p:cNvCxnSpPr>
            <p:nvPr/>
          </p:nvCxnSpPr>
          <p:spPr>
            <a:xfrm flipV="1">
              <a:off x="4282887" y="1670247"/>
              <a:ext cx="1224212" cy="81681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9" name="直線矢印コネクタ 148"/>
            <p:cNvCxnSpPr>
              <a:stCxn id="15" idx="0"/>
              <a:endCxn id="10" idx="2"/>
            </p:cNvCxnSpPr>
            <p:nvPr/>
          </p:nvCxnSpPr>
          <p:spPr>
            <a:xfrm flipH="1" flipV="1">
              <a:off x="3040872" y="1637119"/>
              <a:ext cx="1242015"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2" name="直線矢印コネクタ 151"/>
            <p:cNvCxnSpPr>
              <a:stCxn id="16" idx="0"/>
              <a:endCxn id="12" idx="2"/>
            </p:cNvCxnSpPr>
            <p:nvPr/>
          </p:nvCxnSpPr>
          <p:spPr>
            <a:xfrm flipV="1">
              <a:off x="5565649" y="1637119"/>
              <a:ext cx="2215074"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5" name="直線矢印コネクタ 154"/>
            <p:cNvCxnSpPr>
              <a:stCxn id="16" idx="0"/>
              <a:endCxn id="8" idx="2"/>
            </p:cNvCxnSpPr>
            <p:nvPr/>
          </p:nvCxnSpPr>
          <p:spPr>
            <a:xfrm flipH="1" flipV="1">
              <a:off x="5507099" y="1670247"/>
              <a:ext cx="58550" cy="81681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8" name="直線矢印コネクタ 157"/>
            <p:cNvCxnSpPr>
              <a:stCxn id="26" idx="0"/>
              <a:endCxn id="8" idx="2"/>
            </p:cNvCxnSpPr>
            <p:nvPr/>
          </p:nvCxnSpPr>
          <p:spPr>
            <a:xfrm flipH="1" flipV="1">
              <a:off x="5507099" y="1670247"/>
              <a:ext cx="1411094" cy="81681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1" name="直線矢印コネクタ 160"/>
            <p:cNvCxnSpPr>
              <a:stCxn id="26" idx="0"/>
              <a:endCxn id="12" idx="2"/>
            </p:cNvCxnSpPr>
            <p:nvPr/>
          </p:nvCxnSpPr>
          <p:spPr>
            <a:xfrm flipV="1">
              <a:off x="6918193" y="1637119"/>
              <a:ext cx="862530"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4" name="直線矢印コネクタ 163"/>
            <p:cNvCxnSpPr>
              <a:stCxn id="25" idx="0"/>
              <a:endCxn id="12" idx="2"/>
            </p:cNvCxnSpPr>
            <p:nvPr/>
          </p:nvCxnSpPr>
          <p:spPr>
            <a:xfrm flipH="1" flipV="1">
              <a:off x="7780723" y="1637119"/>
              <a:ext cx="535059"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2704026" y="2487057"/>
              <a:ext cx="1003985" cy="584775"/>
            </a:xfrm>
            <a:prstGeom prst="rect">
              <a:avLst/>
            </a:prstGeom>
            <a:solidFill>
              <a:srgbClr val="FFFF99"/>
            </a:solidFill>
            <a:ln w="9525">
              <a:solidFill>
                <a:schemeClr val="tx1"/>
              </a:solidFill>
            </a:ln>
          </p:spPr>
          <p:txBody>
            <a:bodyPr wrap="square">
              <a:spAutoFit/>
            </a:bodyPr>
            <a:lstStyle/>
            <a:p>
              <a:pPr algn="ctr"/>
              <a:r>
                <a:rPr lang="ja-JP" altLang="en-US" sz="1600" dirty="0" smtClean="0"/>
                <a:t>活動目的等の共有</a:t>
              </a:r>
              <a:endParaRPr lang="ja-JP" altLang="en-US" sz="1600" dirty="0"/>
            </a:p>
          </p:txBody>
        </p:sp>
        <p:cxnSp>
          <p:nvCxnSpPr>
            <p:cNvPr id="93" name="直線矢印コネクタ 92"/>
            <p:cNvCxnSpPr>
              <a:stCxn id="100" idx="0"/>
              <a:endCxn id="10" idx="2"/>
            </p:cNvCxnSpPr>
            <p:nvPr/>
          </p:nvCxnSpPr>
          <p:spPr>
            <a:xfrm flipH="1" flipV="1">
              <a:off x="3040872" y="1637119"/>
              <a:ext cx="165147" cy="8499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0" name="角丸四角形 39"/>
          <p:cNvSpPr/>
          <p:nvPr/>
        </p:nvSpPr>
        <p:spPr>
          <a:xfrm>
            <a:off x="73739" y="3923001"/>
            <a:ext cx="1465025" cy="7920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000"/>
          </a:p>
        </p:txBody>
      </p:sp>
      <p:sp>
        <p:nvSpPr>
          <p:cNvPr id="18" name="正方形/長方形 17"/>
          <p:cNvSpPr/>
          <p:nvPr/>
        </p:nvSpPr>
        <p:spPr>
          <a:xfrm>
            <a:off x="4123202" y="3897549"/>
            <a:ext cx="851236" cy="830997"/>
          </a:xfrm>
          <a:prstGeom prst="rect">
            <a:avLst/>
          </a:prstGeom>
          <a:solidFill>
            <a:srgbClr val="FFFF99"/>
          </a:solidFill>
          <a:ln w="9525">
            <a:solidFill>
              <a:schemeClr val="tx1"/>
            </a:solidFill>
          </a:ln>
        </p:spPr>
        <p:txBody>
          <a:bodyPr wrap="square">
            <a:spAutoFit/>
          </a:bodyPr>
          <a:lstStyle/>
          <a:p>
            <a:pPr algn="ctr">
              <a:lnSpc>
                <a:spcPct val="150000"/>
              </a:lnSpc>
            </a:pPr>
            <a:r>
              <a:rPr lang="ja-JP" altLang="en-US" sz="1600" dirty="0"/>
              <a:t>指針等</a:t>
            </a:r>
            <a:r>
              <a:rPr lang="ja-JP" altLang="ja-JP" sz="1600" dirty="0"/>
              <a:t>の</a:t>
            </a:r>
            <a:r>
              <a:rPr lang="ja-JP" altLang="ja-JP" sz="1600" dirty="0" smtClean="0"/>
              <a:t>有無</a:t>
            </a:r>
            <a:endParaRPr lang="ja-JP" altLang="en-US" sz="1600" dirty="0"/>
          </a:p>
        </p:txBody>
      </p:sp>
      <p:sp>
        <p:nvSpPr>
          <p:cNvPr id="19" name="正方形/長方形 18"/>
          <p:cNvSpPr/>
          <p:nvPr/>
        </p:nvSpPr>
        <p:spPr>
          <a:xfrm>
            <a:off x="5012700" y="3897549"/>
            <a:ext cx="1428751" cy="830997"/>
          </a:xfrm>
          <a:prstGeom prst="rect">
            <a:avLst/>
          </a:prstGeom>
          <a:solidFill>
            <a:srgbClr val="FFFF99"/>
          </a:solidFill>
          <a:ln w="9525">
            <a:solidFill>
              <a:schemeClr val="tx1"/>
            </a:solidFill>
          </a:ln>
        </p:spPr>
        <p:txBody>
          <a:bodyPr wrap="square">
            <a:spAutoFit/>
          </a:bodyPr>
          <a:lstStyle/>
          <a:p>
            <a:pPr algn="ctr"/>
            <a:r>
              <a:rPr lang="ja-JP" altLang="en-US" sz="1600" dirty="0" smtClean="0"/>
              <a:t>住民組織との協働に関する</a:t>
            </a:r>
            <a:r>
              <a:rPr lang="ja-JP" altLang="ja-JP" sz="1600" dirty="0" smtClean="0"/>
              <a:t>研修の有無</a:t>
            </a:r>
            <a:endParaRPr lang="ja-JP" altLang="en-US" sz="1600" dirty="0"/>
          </a:p>
        </p:txBody>
      </p:sp>
      <p:sp>
        <p:nvSpPr>
          <p:cNvPr id="20" name="正方形/長方形 19"/>
          <p:cNvSpPr/>
          <p:nvPr/>
        </p:nvSpPr>
        <p:spPr>
          <a:xfrm>
            <a:off x="6479713" y="3897549"/>
            <a:ext cx="1292523" cy="830997"/>
          </a:xfrm>
          <a:prstGeom prst="rect">
            <a:avLst/>
          </a:prstGeom>
          <a:solidFill>
            <a:srgbClr val="FFFF99"/>
          </a:solidFill>
          <a:ln w="9525">
            <a:solidFill>
              <a:schemeClr val="tx1"/>
            </a:solidFill>
          </a:ln>
        </p:spPr>
        <p:txBody>
          <a:bodyPr wrap="square">
            <a:spAutoFit/>
          </a:bodyPr>
          <a:lstStyle/>
          <a:p>
            <a:pPr algn="ctr"/>
            <a:r>
              <a:rPr lang="ja-JP" altLang="ja-JP" sz="1600" dirty="0" smtClean="0"/>
              <a:t>住民組織に対する財政的な支援</a:t>
            </a:r>
            <a:endParaRPr lang="ja-JP" altLang="en-US" sz="1600" dirty="0"/>
          </a:p>
        </p:txBody>
      </p:sp>
      <p:sp>
        <p:nvSpPr>
          <p:cNvPr id="21" name="正方形/長方形 20"/>
          <p:cNvSpPr/>
          <p:nvPr/>
        </p:nvSpPr>
        <p:spPr>
          <a:xfrm>
            <a:off x="1628111" y="3897549"/>
            <a:ext cx="1199367" cy="830997"/>
          </a:xfrm>
          <a:prstGeom prst="rect">
            <a:avLst/>
          </a:prstGeom>
          <a:solidFill>
            <a:srgbClr val="FFFF99"/>
          </a:solidFill>
          <a:ln w="9525">
            <a:solidFill>
              <a:schemeClr val="tx1"/>
            </a:solidFill>
          </a:ln>
        </p:spPr>
        <p:txBody>
          <a:bodyPr wrap="none">
            <a:spAutoFit/>
          </a:bodyPr>
          <a:lstStyle/>
          <a:p>
            <a:pPr algn="ctr"/>
            <a:r>
              <a:rPr lang="ja-JP" altLang="ja-JP" sz="1600" dirty="0" smtClean="0"/>
              <a:t>ソーシャル</a:t>
            </a:r>
            <a:endParaRPr lang="en-US" altLang="ja-JP" sz="1600" dirty="0" smtClean="0"/>
          </a:p>
          <a:p>
            <a:pPr algn="ctr"/>
            <a:r>
              <a:rPr lang="ja-JP" altLang="ja-JP" sz="1600" dirty="0" smtClean="0"/>
              <a:t>キャピタル</a:t>
            </a:r>
            <a:endParaRPr lang="en-US" altLang="ja-JP" sz="1600" dirty="0" smtClean="0"/>
          </a:p>
          <a:p>
            <a:pPr algn="ctr"/>
            <a:r>
              <a:rPr lang="ja-JP" altLang="ja-JP" sz="1600" dirty="0" smtClean="0"/>
              <a:t>の位置付け</a:t>
            </a:r>
            <a:endParaRPr lang="ja-JP" altLang="en-US" sz="1600" dirty="0"/>
          </a:p>
        </p:txBody>
      </p:sp>
      <p:sp>
        <p:nvSpPr>
          <p:cNvPr id="23" name="正方形/長方形 22"/>
          <p:cNvSpPr/>
          <p:nvPr/>
        </p:nvSpPr>
        <p:spPr>
          <a:xfrm>
            <a:off x="7810500" y="3897549"/>
            <a:ext cx="1258214" cy="830997"/>
          </a:xfrm>
          <a:prstGeom prst="rect">
            <a:avLst/>
          </a:prstGeom>
          <a:solidFill>
            <a:srgbClr val="FFFF99"/>
          </a:solidFill>
          <a:ln w="9525">
            <a:solidFill>
              <a:schemeClr val="tx1"/>
            </a:solidFill>
          </a:ln>
        </p:spPr>
        <p:txBody>
          <a:bodyPr wrap="square">
            <a:spAutoFit/>
          </a:bodyPr>
          <a:lstStyle/>
          <a:p>
            <a:pPr algn="ctr">
              <a:lnSpc>
                <a:spcPct val="150000"/>
              </a:lnSpc>
            </a:pPr>
            <a:r>
              <a:rPr lang="ja-JP" altLang="ja-JP" sz="1600" dirty="0" smtClean="0"/>
              <a:t>住民組織への情報提供</a:t>
            </a:r>
            <a:endParaRPr lang="ja-JP" altLang="en-US" sz="1600" dirty="0"/>
          </a:p>
        </p:txBody>
      </p:sp>
      <p:sp>
        <p:nvSpPr>
          <p:cNvPr id="28" name="正方形/長方形 27"/>
          <p:cNvSpPr/>
          <p:nvPr/>
        </p:nvSpPr>
        <p:spPr>
          <a:xfrm>
            <a:off x="147411" y="4004208"/>
            <a:ext cx="1509939" cy="646331"/>
          </a:xfrm>
          <a:prstGeom prst="rect">
            <a:avLst/>
          </a:prstGeom>
        </p:spPr>
        <p:txBody>
          <a:bodyPr wrap="square">
            <a:spAutoFit/>
          </a:bodyPr>
          <a:lstStyle/>
          <a:p>
            <a:r>
              <a:rPr lang="ja-JP" altLang="en-US" dirty="0" smtClean="0"/>
              <a:t>住民組織と</a:t>
            </a:r>
            <a:endParaRPr lang="en-US" altLang="ja-JP" dirty="0" smtClean="0"/>
          </a:p>
          <a:p>
            <a:r>
              <a:rPr lang="ja-JP" altLang="en-US" dirty="0" smtClean="0"/>
              <a:t>の</a:t>
            </a:r>
            <a:r>
              <a:rPr lang="ja-JP" altLang="ja-JP" dirty="0" smtClean="0"/>
              <a:t>協働</a:t>
            </a:r>
            <a:r>
              <a:rPr lang="ja-JP" altLang="en-US" dirty="0" smtClean="0"/>
              <a:t>体制</a:t>
            </a:r>
            <a:endParaRPr lang="ja-JP" altLang="en-US" dirty="0"/>
          </a:p>
        </p:txBody>
      </p:sp>
      <p:cxnSp>
        <p:nvCxnSpPr>
          <p:cNvPr id="81" name="直線矢印コネクタ 80"/>
          <p:cNvCxnSpPr>
            <a:stCxn id="23" idx="0"/>
            <a:endCxn id="14" idx="2"/>
          </p:cNvCxnSpPr>
          <p:nvPr/>
        </p:nvCxnSpPr>
        <p:spPr>
          <a:xfrm flipH="1" flipV="1">
            <a:off x="2129150" y="3024546"/>
            <a:ext cx="6310457"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7" name="直線矢印コネクタ 166"/>
          <p:cNvCxnSpPr>
            <a:stCxn id="23" idx="0"/>
            <a:endCxn id="15" idx="2"/>
          </p:cNvCxnSpPr>
          <p:nvPr/>
        </p:nvCxnSpPr>
        <p:spPr>
          <a:xfrm flipH="1" flipV="1">
            <a:off x="4282887" y="3024546"/>
            <a:ext cx="4156720"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8" name="直線矢印コネクタ 167"/>
          <p:cNvCxnSpPr>
            <a:stCxn id="23" idx="0"/>
            <a:endCxn id="16" idx="2"/>
          </p:cNvCxnSpPr>
          <p:nvPr/>
        </p:nvCxnSpPr>
        <p:spPr>
          <a:xfrm flipH="1" flipV="1">
            <a:off x="5565649" y="3024546"/>
            <a:ext cx="2873958"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9" name="直線矢印コネクタ 168"/>
          <p:cNvCxnSpPr>
            <a:stCxn id="23" idx="0"/>
            <a:endCxn id="26" idx="2"/>
          </p:cNvCxnSpPr>
          <p:nvPr/>
        </p:nvCxnSpPr>
        <p:spPr>
          <a:xfrm flipH="1" flipV="1">
            <a:off x="6918193" y="3024546"/>
            <a:ext cx="1521414"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0" name="直線矢印コネクタ 169"/>
          <p:cNvCxnSpPr>
            <a:stCxn id="23" idx="0"/>
            <a:endCxn id="25" idx="2"/>
          </p:cNvCxnSpPr>
          <p:nvPr/>
        </p:nvCxnSpPr>
        <p:spPr>
          <a:xfrm flipH="1" flipV="1">
            <a:off x="8315782" y="3024546"/>
            <a:ext cx="123825"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5" name="直線矢印コネクタ 194"/>
          <p:cNvCxnSpPr>
            <a:stCxn id="21" idx="0"/>
            <a:endCxn id="14" idx="2"/>
          </p:cNvCxnSpPr>
          <p:nvPr/>
        </p:nvCxnSpPr>
        <p:spPr>
          <a:xfrm flipH="1" flipV="1">
            <a:off x="2129150" y="3024546"/>
            <a:ext cx="98645"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1" name="直線矢印コネクタ 200"/>
          <p:cNvCxnSpPr>
            <a:stCxn id="19" idx="0"/>
            <a:endCxn id="15" idx="2"/>
          </p:cNvCxnSpPr>
          <p:nvPr/>
        </p:nvCxnSpPr>
        <p:spPr>
          <a:xfrm flipH="1" flipV="1">
            <a:off x="4282887" y="3024546"/>
            <a:ext cx="1444189"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4" name="直線矢印コネクタ 203"/>
          <p:cNvCxnSpPr>
            <a:stCxn id="20" idx="0"/>
            <a:endCxn id="14" idx="2"/>
          </p:cNvCxnSpPr>
          <p:nvPr/>
        </p:nvCxnSpPr>
        <p:spPr>
          <a:xfrm flipH="1" flipV="1">
            <a:off x="2129150" y="3024546"/>
            <a:ext cx="4996825"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0" name="直線矢印コネクタ 209"/>
          <p:cNvCxnSpPr>
            <a:stCxn id="18" idx="0"/>
            <a:endCxn id="14" idx="2"/>
          </p:cNvCxnSpPr>
          <p:nvPr/>
        </p:nvCxnSpPr>
        <p:spPr>
          <a:xfrm flipH="1" flipV="1">
            <a:off x="2129150" y="3024546"/>
            <a:ext cx="2419670"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3" name="直線矢印コネクタ 212"/>
          <p:cNvCxnSpPr>
            <a:stCxn id="19" idx="0"/>
            <a:endCxn id="16" idx="2"/>
          </p:cNvCxnSpPr>
          <p:nvPr/>
        </p:nvCxnSpPr>
        <p:spPr>
          <a:xfrm flipH="1" flipV="1">
            <a:off x="5565649" y="3024546"/>
            <a:ext cx="161427"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8" name="直線矢印コネクタ 227"/>
          <p:cNvCxnSpPr>
            <a:stCxn id="18" idx="0"/>
            <a:endCxn id="15" idx="2"/>
          </p:cNvCxnSpPr>
          <p:nvPr/>
        </p:nvCxnSpPr>
        <p:spPr>
          <a:xfrm flipH="1" flipV="1">
            <a:off x="4282887" y="3024546"/>
            <a:ext cx="265933"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4" name="直線矢印コネクタ 233"/>
          <p:cNvCxnSpPr>
            <a:stCxn id="21" idx="0"/>
            <a:endCxn id="15" idx="2"/>
          </p:cNvCxnSpPr>
          <p:nvPr/>
        </p:nvCxnSpPr>
        <p:spPr>
          <a:xfrm flipV="1">
            <a:off x="2227795" y="3024546"/>
            <a:ext cx="2055092"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7" name="直線矢印コネクタ 236"/>
          <p:cNvCxnSpPr>
            <a:stCxn id="21" idx="0"/>
            <a:endCxn id="16" idx="2"/>
          </p:cNvCxnSpPr>
          <p:nvPr/>
        </p:nvCxnSpPr>
        <p:spPr>
          <a:xfrm flipV="1">
            <a:off x="2227795" y="3024546"/>
            <a:ext cx="3337854"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1" name="直線矢印コネクタ 240"/>
          <p:cNvCxnSpPr>
            <a:stCxn id="21" idx="0"/>
            <a:endCxn id="26" idx="2"/>
          </p:cNvCxnSpPr>
          <p:nvPr/>
        </p:nvCxnSpPr>
        <p:spPr>
          <a:xfrm flipV="1">
            <a:off x="2227795" y="3024546"/>
            <a:ext cx="4690398"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4" name="直線矢印コネクタ 243"/>
          <p:cNvCxnSpPr>
            <a:stCxn id="21" idx="0"/>
            <a:endCxn id="25" idx="2"/>
          </p:cNvCxnSpPr>
          <p:nvPr/>
        </p:nvCxnSpPr>
        <p:spPr>
          <a:xfrm flipV="1">
            <a:off x="2227795" y="3024546"/>
            <a:ext cx="6087987"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a:stCxn id="20" idx="0"/>
            <a:endCxn id="25" idx="2"/>
          </p:cNvCxnSpPr>
          <p:nvPr/>
        </p:nvCxnSpPr>
        <p:spPr>
          <a:xfrm flipV="1">
            <a:off x="7125975" y="3024546"/>
            <a:ext cx="1189807"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a:stCxn id="21" idx="0"/>
            <a:endCxn id="100" idx="2"/>
          </p:cNvCxnSpPr>
          <p:nvPr/>
        </p:nvCxnSpPr>
        <p:spPr>
          <a:xfrm flipV="1">
            <a:off x="2227795" y="3024546"/>
            <a:ext cx="978224"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a:stCxn id="23" idx="0"/>
            <a:endCxn id="100" idx="2"/>
          </p:cNvCxnSpPr>
          <p:nvPr/>
        </p:nvCxnSpPr>
        <p:spPr>
          <a:xfrm flipH="1" flipV="1">
            <a:off x="3206019" y="3024546"/>
            <a:ext cx="5233588"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a:stCxn id="18" idx="0"/>
            <a:endCxn id="100" idx="2"/>
          </p:cNvCxnSpPr>
          <p:nvPr/>
        </p:nvCxnSpPr>
        <p:spPr>
          <a:xfrm flipH="1" flipV="1">
            <a:off x="3206019" y="3024546"/>
            <a:ext cx="1342801"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stCxn id="20" idx="0"/>
            <a:endCxn id="15" idx="2"/>
          </p:cNvCxnSpPr>
          <p:nvPr/>
        </p:nvCxnSpPr>
        <p:spPr>
          <a:xfrm flipH="1" flipV="1">
            <a:off x="4282887" y="3024546"/>
            <a:ext cx="2843088"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1612475" y="6429714"/>
            <a:ext cx="7489551" cy="307777"/>
          </a:xfrm>
          <a:prstGeom prst="rect">
            <a:avLst/>
          </a:prstGeom>
          <a:noFill/>
        </p:spPr>
        <p:txBody>
          <a:bodyPr wrap="none" rtlCol="0">
            <a:spAutoFit/>
          </a:bodyPr>
          <a:lstStyle/>
          <a:p>
            <a:r>
              <a:rPr kumimoji="1" lang="ja-JP" altLang="en-US" sz="1400" dirty="0" smtClean="0"/>
              <a:t>（矢印は，人口区分と下位の要因を説明変数とする重回帰分析により有意な偏相関を示したもの）</a:t>
            </a:r>
            <a:endParaRPr kumimoji="1" lang="ja-JP" altLang="en-US" sz="1400" dirty="0"/>
          </a:p>
        </p:txBody>
      </p:sp>
      <p:cxnSp>
        <p:nvCxnSpPr>
          <p:cNvPr id="77" name="直線矢印コネクタ 76"/>
          <p:cNvCxnSpPr>
            <a:stCxn id="20" idx="0"/>
            <a:endCxn id="100" idx="2"/>
          </p:cNvCxnSpPr>
          <p:nvPr/>
        </p:nvCxnSpPr>
        <p:spPr>
          <a:xfrm flipH="1" flipV="1">
            <a:off x="3206019" y="3024546"/>
            <a:ext cx="3919956"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2865740" y="3897549"/>
            <a:ext cx="1219200" cy="830997"/>
          </a:xfrm>
          <a:prstGeom prst="rect">
            <a:avLst/>
          </a:prstGeom>
          <a:solidFill>
            <a:srgbClr val="FFFF99"/>
          </a:solidFill>
          <a:ln w="9525">
            <a:solidFill>
              <a:schemeClr val="tx1"/>
            </a:solidFill>
          </a:ln>
        </p:spPr>
        <p:txBody>
          <a:bodyPr wrap="square">
            <a:spAutoFit/>
          </a:bodyPr>
          <a:lstStyle/>
          <a:p>
            <a:pPr algn="ctr">
              <a:lnSpc>
                <a:spcPct val="150000"/>
              </a:lnSpc>
            </a:pPr>
            <a:r>
              <a:rPr lang="ja-JP" altLang="en-US" sz="1600" dirty="0" smtClean="0"/>
              <a:t>行政他部署との協働</a:t>
            </a:r>
            <a:endParaRPr lang="ja-JP" altLang="en-US" sz="1600" dirty="0"/>
          </a:p>
        </p:txBody>
      </p:sp>
      <p:cxnSp>
        <p:nvCxnSpPr>
          <p:cNvPr id="101" name="直線矢印コネクタ 100"/>
          <p:cNvCxnSpPr>
            <a:stCxn id="89" idx="0"/>
            <a:endCxn id="14" idx="2"/>
          </p:cNvCxnSpPr>
          <p:nvPr/>
        </p:nvCxnSpPr>
        <p:spPr>
          <a:xfrm flipH="1" flipV="1">
            <a:off x="2129150" y="3024546"/>
            <a:ext cx="1346190"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a:stCxn id="89" idx="0"/>
            <a:endCxn id="100" idx="2"/>
          </p:cNvCxnSpPr>
          <p:nvPr/>
        </p:nvCxnSpPr>
        <p:spPr>
          <a:xfrm flipH="1" flipV="1">
            <a:off x="3206019" y="3024546"/>
            <a:ext cx="269321"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89" idx="0"/>
            <a:endCxn id="15" idx="2"/>
          </p:cNvCxnSpPr>
          <p:nvPr/>
        </p:nvCxnSpPr>
        <p:spPr>
          <a:xfrm flipV="1">
            <a:off x="3475340" y="3024546"/>
            <a:ext cx="807547"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a:stCxn id="89" idx="0"/>
            <a:endCxn id="16" idx="2"/>
          </p:cNvCxnSpPr>
          <p:nvPr/>
        </p:nvCxnSpPr>
        <p:spPr>
          <a:xfrm flipV="1">
            <a:off x="3475340" y="3024546"/>
            <a:ext cx="2090309"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a:stCxn id="89" idx="0"/>
            <a:endCxn id="26" idx="2"/>
          </p:cNvCxnSpPr>
          <p:nvPr/>
        </p:nvCxnSpPr>
        <p:spPr>
          <a:xfrm flipV="1">
            <a:off x="3475340" y="3024546"/>
            <a:ext cx="3442853"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a:stCxn id="89" idx="0"/>
            <a:endCxn id="25" idx="2"/>
          </p:cNvCxnSpPr>
          <p:nvPr/>
        </p:nvCxnSpPr>
        <p:spPr>
          <a:xfrm flipV="1">
            <a:off x="3475340" y="3024546"/>
            <a:ext cx="4840442"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a:stCxn id="20" idx="0"/>
            <a:endCxn id="16" idx="2"/>
          </p:cNvCxnSpPr>
          <p:nvPr/>
        </p:nvCxnSpPr>
        <p:spPr>
          <a:xfrm flipH="1" flipV="1">
            <a:off x="5565649" y="3024546"/>
            <a:ext cx="1560326" cy="87300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a:stCxn id="27" idx="0"/>
            <a:endCxn id="89" idx="2"/>
          </p:cNvCxnSpPr>
          <p:nvPr/>
        </p:nvCxnSpPr>
        <p:spPr>
          <a:xfrm flipV="1">
            <a:off x="2270312" y="4728546"/>
            <a:ext cx="1205028"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a:stCxn id="33" idx="0"/>
            <a:endCxn id="23" idx="2"/>
          </p:cNvCxnSpPr>
          <p:nvPr/>
        </p:nvCxnSpPr>
        <p:spPr>
          <a:xfrm flipV="1">
            <a:off x="3706452" y="4728546"/>
            <a:ext cx="4733155"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6" name="正方形/長方形 165"/>
          <p:cNvSpPr/>
          <p:nvPr/>
        </p:nvSpPr>
        <p:spPr>
          <a:xfrm>
            <a:off x="7594100" y="5413592"/>
            <a:ext cx="1454649" cy="830997"/>
          </a:xfrm>
          <a:prstGeom prst="rect">
            <a:avLst/>
          </a:prstGeom>
          <a:solidFill>
            <a:srgbClr val="FFFF99"/>
          </a:solidFill>
          <a:ln w="9525">
            <a:solidFill>
              <a:schemeClr val="tx1"/>
            </a:solidFill>
          </a:ln>
        </p:spPr>
        <p:txBody>
          <a:bodyPr wrap="square">
            <a:spAutoFit/>
          </a:bodyPr>
          <a:lstStyle/>
          <a:p>
            <a:pPr algn="ctr"/>
            <a:r>
              <a:rPr lang="ja-JP" altLang="en-US" sz="1600" dirty="0" smtClean="0"/>
              <a:t>住民組織活動の評価について助言・支援</a:t>
            </a:r>
            <a:endParaRPr lang="ja-JP" altLang="en-US" sz="1600" dirty="0"/>
          </a:p>
        </p:txBody>
      </p:sp>
      <p:cxnSp>
        <p:nvCxnSpPr>
          <p:cNvPr id="171" name="直線矢印コネクタ 170"/>
          <p:cNvCxnSpPr>
            <a:stCxn id="166" idx="0"/>
            <a:endCxn id="23" idx="2"/>
          </p:cNvCxnSpPr>
          <p:nvPr/>
        </p:nvCxnSpPr>
        <p:spPr>
          <a:xfrm flipV="1">
            <a:off x="8321425" y="4728546"/>
            <a:ext cx="118182"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2" name="直線矢印コネクタ 171"/>
          <p:cNvCxnSpPr>
            <a:stCxn id="166" idx="0"/>
            <a:endCxn id="19" idx="2"/>
          </p:cNvCxnSpPr>
          <p:nvPr/>
        </p:nvCxnSpPr>
        <p:spPr>
          <a:xfrm flipH="1" flipV="1">
            <a:off x="5727076" y="4728546"/>
            <a:ext cx="2594349"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4" name="直線矢印コネクタ 173"/>
          <p:cNvCxnSpPr>
            <a:stCxn id="166" idx="0"/>
            <a:endCxn id="89" idx="2"/>
          </p:cNvCxnSpPr>
          <p:nvPr/>
        </p:nvCxnSpPr>
        <p:spPr>
          <a:xfrm flipH="1" flipV="1">
            <a:off x="3475340" y="4728546"/>
            <a:ext cx="4846085" cy="68504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33396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274638"/>
            <a:ext cx="8536675" cy="1143000"/>
          </a:xfrm>
        </p:spPr>
        <p:txBody>
          <a:bodyPr>
            <a:noAutofit/>
          </a:bodyPr>
          <a:lstStyle/>
          <a:p>
            <a:r>
              <a:rPr lang="ja-JP" altLang="en-US" sz="2800" dirty="0">
                <a:solidFill>
                  <a:srgbClr val="0000FF"/>
                </a:solidFill>
              </a:rPr>
              <a:t>住民組織の保健福祉計画の推進への関与と</a:t>
            </a:r>
            <a:r>
              <a:rPr lang="en-US" altLang="ja-JP" sz="2800" dirty="0">
                <a:solidFill>
                  <a:srgbClr val="0000FF"/>
                </a:solidFill>
              </a:rPr>
              <a:t/>
            </a:r>
            <a:br>
              <a:rPr lang="en-US" altLang="ja-JP" sz="2800" dirty="0">
                <a:solidFill>
                  <a:srgbClr val="0000FF"/>
                </a:solidFill>
              </a:rPr>
            </a:br>
            <a:r>
              <a:rPr lang="ja-JP" altLang="en-US" sz="2800" dirty="0" smtClean="0">
                <a:solidFill>
                  <a:srgbClr val="0000FF"/>
                </a:solidFill>
              </a:rPr>
              <a:t>日頃から住民組織と協働している分野数</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584200" y="1600200"/>
          <a:ext cx="8102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2828925" y="6162675"/>
            <a:ext cx="4118435" cy="369332"/>
          </a:xfrm>
          <a:prstGeom prst="rect">
            <a:avLst/>
          </a:prstGeom>
          <a:noFill/>
        </p:spPr>
        <p:txBody>
          <a:bodyPr wrap="none" rtlCol="0">
            <a:spAutoFit/>
          </a:bodyPr>
          <a:lstStyle/>
          <a:p>
            <a:r>
              <a:rPr lang="ja-JP" altLang="en-US" dirty="0" smtClean="0"/>
              <a:t>日頃から住民組織と協働している分野数</a:t>
            </a:r>
            <a:endParaRPr kumimoji="1" lang="ja-JP" altLang="en-US" dirty="0"/>
          </a:p>
        </p:txBody>
      </p:sp>
      <p:sp>
        <p:nvSpPr>
          <p:cNvPr id="7" name="テキスト ボックス 6"/>
          <p:cNvSpPr txBox="1"/>
          <p:nvPr/>
        </p:nvSpPr>
        <p:spPr>
          <a:xfrm>
            <a:off x="-49788" y="2300909"/>
            <a:ext cx="738664" cy="2812629"/>
          </a:xfrm>
          <a:prstGeom prst="rect">
            <a:avLst/>
          </a:prstGeom>
          <a:noFill/>
        </p:spPr>
        <p:txBody>
          <a:bodyPr vert="eaVert" wrap="none" rtlCol="0">
            <a:spAutoFit/>
          </a:bodyPr>
          <a:lstStyle/>
          <a:p>
            <a:r>
              <a:rPr lang="ja-JP" altLang="en-US" dirty="0" smtClean="0"/>
              <a:t>保健福祉計画の推進に関与</a:t>
            </a:r>
            <a:endParaRPr lang="en-US" altLang="ja-JP" dirty="0" smtClean="0"/>
          </a:p>
          <a:p>
            <a:r>
              <a:rPr lang="ja-JP" altLang="en-US" dirty="0" smtClean="0"/>
              <a:t>している組織の割合</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4368" y="274638"/>
            <a:ext cx="8468436" cy="1143000"/>
          </a:xfrm>
        </p:spPr>
        <p:txBody>
          <a:bodyPr>
            <a:noAutofit/>
          </a:bodyPr>
          <a:lstStyle/>
          <a:p>
            <a:r>
              <a:rPr lang="ja-JP" altLang="en-US" sz="2800" dirty="0">
                <a:solidFill>
                  <a:srgbClr val="0000FF"/>
                </a:solidFill>
              </a:rPr>
              <a:t>住民組織の保健福祉計画の推進への関与と</a:t>
            </a:r>
            <a:r>
              <a:rPr lang="en-US" altLang="ja-JP" sz="2800" dirty="0">
                <a:solidFill>
                  <a:srgbClr val="0000FF"/>
                </a:solidFill>
              </a:rPr>
              <a:t/>
            </a:r>
            <a:br>
              <a:rPr lang="en-US" altLang="ja-JP" sz="2800" dirty="0">
                <a:solidFill>
                  <a:srgbClr val="0000FF"/>
                </a:solidFill>
              </a:rPr>
            </a:br>
            <a:r>
              <a:rPr lang="ja-JP" altLang="en-US" sz="2800" dirty="0" smtClean="0">
                <a:solidFill>
                  <a:srgbClr val="0000FF"/>
                </a:solidFill>
              </a:rPr>
              <a:t>ソーシャルキャピタルの醸成</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668866" y="1600200"/>
          <a:ext cx="8017933"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49788" y="2300909"/>
            <a:ext cx="738664" cy="2812629"/>
          </a:xfrm>
          <a:prstGeom prst="rect">
            <a:avLst/>
          </a:prstGeom>
          <a:noFill/>
        </p:spPr>
        <p:txBody>
          <a:bodyPr vert="eaVert" wrap="none" rtlCol="0">
            <a:spAutoFit/>
          </a:bodyPr>
          <a:lstStyle/>
          <a:p>
            <a:r>
              <a:rPr lang="ja-JP" altLang="en-US" dirty="0" smtClean="0"/>
              <a:t>保健福祉計画の推進に関与</a:t>
            </a:r>
            <a:endParaRPr lang="en-US" altLang="ja-JP" dirty="0" smtClean="0"/>
          </a:p>
          <a:p>
            <a:r>
              <a:rPr lang="ja-JP" altLang="en-US" dirty="0" smtClean="0"/>
              <a:t>している組織の割合</a:t>
            </a:r>
            <a:endParaRPr kumimoji="1" lang="ja-JP" altLang="en-US" dirty="0"/>
          </a:p>
        </p:txBody>
      </p:sp>
      <p:sp>
        <p:nvSpPr>
          <p:cNvPr id="6" name="正方形/長方形 5"/>
          <p:cNvSpPr/>
          <p:nvPr/>
        </p:nvSpPr>
        <p:spPr>
          <a:xfrm>
            <a:off x="2082800" y="6111509"/>
            <a:ext cx="5918200" cy="369332"/>
          </a:xfrm>
          <a:prstGeom prst="rect">
            <a:avLst/>
          </a:prstGeom>
        </p:spPr>
        <p:txBody>
          <a:bodyPr wrap="square">
            <a:spAutoFit/>
          </a:bodyPr>
          <a:lstStyle/>
          <a:p>
            <a:r>
              <a:rPr lang="ja-JP" altLang="en-US" dirty="0" smtClean="0"/>
              <a:t>活動を通して地域の住民の絆が深まっている組織の割合</a:t>
            </a:r>
            <a:endParaRPr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住民組織の保健福祉計画の推進への関与と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健康づくり推進員等の活動の量的な評価</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655093" y="1600200"/>
          <a:ext cx="8031707"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正方形/長方形 5"/>
          <p:cNvSpPr/>
          <p:nvPr/>
        </p:nvSpPr>
        <p:spPr>
          <a:xfrm>
            <a:off x="3104777" y="6130409"/>
            <a:ext cx="4153701" cy="369332"/>
          </a:xfrm>
          <a:prstGeom prst="rect">
            <a:avLst/>
          </a:prstGeom>
        </p:spPr>
        <p:txBody>
          <a:bodyPr wrap="none">
            <a:spAutoFit/>
          </a:bodyPr>
          <a:lstStyle/>
          <a:p>
            <a:r>
              <a:rPr lang="ja-JP" altLang="en-US" dirty="0" smtClean="0"/>
              <a:t>健康づくり推進員等の活動の量的な評価</a:t>
            </a:r>
            <a:endParaRPr lang="ja-JP" altLang="en-US" dirty="0"/>
          </a:p>
        </p:txBody>
      </p:sp>
      <p:sp>
        <p:nvSpPr>
          <p:cNvPr id="7" name="テキスト ボックス 6"/>
          <p:cNvSpPr txBox="1"/>
          <p:nvPr/>
        </p:nvSpPr>
        <p:spPr>
          <a:xfrm>
            <a:off x="-49788" y="2300909"/>
            <a:ext cx="738664" cy="2812629"/>
          </a:xfrm>
          <a:prstGeom prst="rect">
            <a:avLst/>
          </a:prstGeom>
          <a:noFill/>
        </p:spPr>
        <p:txBody>
          <a:bodyPr vert="eaVert" wrap="none" rtlCol="0">
            <a:spAutoFit/>
          </a:bodyPr>
          <a:lstStyle/>
          <a:p>
            <a:r>
              <a:rPr lang="ja-JP" altLang="en-US" dirty="0" smtClean="0"/>
              <a:t>保健福祉計画の推進に関与</a:t>
            </a:r>
            <a:endParaRPr lang="en-US" altLang="ja-JP" dirty="0" smtClean="0"/>
          </a:p>
          <a:p>
            <a:r>
              <a:rPr lang="ja-JP" altLang="en-US" dirty="0" smtClean="0"/>
              <a:t>している組織の割合</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住民組織間の連携とソーシャルキャピタル</a:t>
            </a:r>
            <a:r>
              <a:rPr lang="ja-JP" altLang="en-US" sz="2800" dirty="0">
                <a:solidFill>
                  <a:srgbClr val="0000FF"/>
                </a:solidFill>
              </a:rPr>
              <a:t>の醸成</a:t>
            </a:r>
            <a:endParaRPr kumimoji="1" lang="ja-JP" altLang="en-US" sz="2800" dirty="0">
              <a:solidFill>
                <a:srgbClr val="0000FF"/>
              </a:solidFill>
            </a:endParaRPr>
          </a:p>
        </p:txBody>
      </p:sp>
      <p:graphicFrame>
        <p:nvGraphicFramePr>
          <p:cNvPr id="5" name="コンテンツ プレースホルダ 4"/>
          <p:cNvGraphicFramePr>
            <a:graphicFrameLocks noGrp="1"/>
          </p:cNvGraphicFramePr>
          <p:nvPr>
            <p:ph idx="1"/>
          </p:nvPr>
        </p:nvGraphicFramePr>
        <p:xfrm>
          <a:off x="601132" y="1600200"/>
          <a:ext cx="8085667"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177800" y="1862668"/>
            <a:ext cx="461665" cy="4152740"/>
          </a:xfrm>
          <a:prstGeom prst="rect">
            <a:avLst/>
          </a:prstGeom>
          <a:noFill/>
        </p:spPr>
        <p:txBody>
          <a:bodyPr vert="eaVert" wrap="none" rtlCol="0">
            <a:spAutoFit/>
          </a:bodyPr>
          <a:lstStyle/>
          <a:p>
            <a:r>
              <a:rPr lang="ja-JP" altLang="en-US" dirty="0" smtClean="0"/>
              <a:t>他組織との連携が希薄である組織の割合</a:t>
            </a:r>
            <a:endParaRPr kumimoji="1" lang="ja-JP" altLang="en-US" dirty="0"/>
          </a:p>
        </p:txBody>
      </p:sp>
      <p:sp>
        <p:nvSpPr>
          <p:cNvPr id="7" name="テキスト ボックス 6"/>
          <p:cNvSpPr txBox="1"/>
          <p:nvPr/>
        </p:nvSpPr>
        <p:spPr>
          <a:xfrm>
            <a:off x="1659467" y="6163733"/>
            <a:ext cx="5707012" cy="369332"/>
          </a:xfrm>
          <a:prstGeom prst="rect">
            <a:avLst/>
          </a:prstGeom>
          <a:noFill/>
        </p:spPr>
        <p:txBody>
          <a:bodyPr wrap="none" rtlCol="0">
            <a:spAutoFit/>
          </a:bodyPr>
          <a:lstStyle/>
          <a:p>
            <a:r>
              <a:rPr lang="ja-JP" altLang="en-US" dirty="0" smtClean="0"/>
              <a:t>活動を通して地域の住民の絆が深まっている組織の割合</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3999" cy="1143000"/>
          </a:xfrm>
        </p:spPr>
        <p:txBody>
          <a:bodyPr>
            <a:noAutofit/>
          </a:bodyPr>
          <a:lstStyle/>
          <a:p>
            <a:r>
              <a:rPr lang="ja-JP" altLang="en-US" sz="2800" dirty="0" smtClean="0">
                <a:solidFill>
                  <a:srgbClr val="0000FF"/>
                </a:solidFill>
              </a:rPr>
              <a:t>住民組織間の連携と健康づくり推進員</a:t>
            </a:r>
            <a:r>
              <a:rPr lang="ja-JP" altLang="en-US" sz="2800" dirty="0">
                <a:solidFill>
                  <a:srgbClr val="0000FF"/>
                </a:solidFill>
              </a:rPr>
              <a:t>等</a:t>
            </a:r>
            <a:r>
              <a:rPr lang="ja-JP" altLang="en-US" sz="2800" dirty="0" smtClean="0">
                <a:solidFill>
                  <a:srgbClr val="0000FF"/>
                </a:solidFill>
              </a:rPr>
              <a:t>の活動の量的</a:t>
            </a:r>
            <a:r>
              <a:rPr lang="ja-JP" altLang="en-US" sz="2800" dirty="0">
                <a:solidFill>
                  <a:srgbClr val="0000FF"/>
                </a:solidFill>
              </a:rPr>
              <a:t>評価 </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647700" y="1600200"/>
          <a:ext cx="80391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3192047" y="6130409"/>
            <a:ext cx="3998210" cy="369332"/>
          </a:xfrm>
          <a:prstGeom prst="rect">
            <a:avLst/>
          </a:prstGeom>
        </p:spPr>
        <p:txBody>
          <a:bodyPr wrap="none">
            <a:spAutoFit/>
          </a:bodyPr>
          <a:lstStyle/>
          <a:p>
            <a:r>
              <a:rPr lang="ja-JP" altLang="en-US" dirty="0" smtClean="0"/>
              <a:t>健康づくり推進員等の活動の量的評価 </a:t>
            </a:r>
            <a:endParaRPr lang="ja-JP" altLang="en-US" dirty="0"/>
          </a:p>
        </p:txBody>
      </p:sp>
      <p:sp>
        <p:nvSpPr>
          <p:cNvPr id="6" name="テキスト ボックス 5"/>
          <p:cNvSpPr txBox="1"/>
          <p:nvPr/>
        </p:nvSpPr>
        <p:spPr>
          <a:xfrm>
            <a:off x="177800" y="1985500"/>
            <a:ext cx="461665" cy="4152740"/>
          </a:xfrm>
          <a:prstGeom prst="rect">
            <a:avLst/>
          </a:prstGeom>
          <a:noFill/>
        </p:spPr>
        <p:txBody>
          <a:bodyPr vert="eaVert" wrap="none" rtlCol="0">
            <a:spAutoFit/>
          </a:bodyPr>
          <a:lstStyle/>
          <a:p>
            <a:r>
              <a:rPr lang="ja-JP" altLang="en-US" dirty="0" smtClean="0"/>
              <a:t>他組織との連携が希薄である組織の割合</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p:spPr>
        <p:txBody>
          <a:bodyPr>
            <a:noAutofit/>
          </a:bodyPr>
          <a:lstStyle/>
          <a:p>
            <a:r>
              <a:rPr lang="ja-JP" altLang="en-US" sz="2800" dirty="0" smtClean="0">
                <a:solidFill>
                  <a:srgbClr val="0000FF"/>
                </a:solidFill>
              </a:rPr>
              <a:t>住民組織間の連携と健康づくり推進員等の活動の質的評価 </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638174" y="1600200"/>
          <a:ext cx="804862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77800" y="1862668"/>
            <a:ext cx="461665" cy="4152740"/>
          </a:xfrm>
          <a:prstGeom prst="rect">
            <a:avLst/>
          </a:prstGeom>
          <a:noFill/>
        </p:spPr>
        <p:txBody>
          <a:bodyPr vert="eaVert" wrap="none" rtlCol="0">
            <a:spAutoFit/>
          </a:bodyPr>
          <a:lstStyle/>
          <a:p>
            <a:r>
              <a:rPr lang="ja-JP" altLang="en-US" dirty="0" smtClean="0"/>
              <a:t>他組織との連携が希薄である組織の割合</a:t>
            </a:r>
            <a:endParaRPr kumimoji="1" lang="ja-JP" altLang="en-US" dirty="0"/>
          </a:p>
        </p:txBody>
      </p:sp>
      <p:sp>
        <p:nvSpPr>
          <p:cNvPr id="6" name="正方形/長方形 5"/>
          <p:cNvSpPr/>
          <p:nvPr/>
        </p:nvSpPr>
        <p:spPr>
          <a:xfrm>
            <a:off x="3087272" y="6111359"/>
            <a:ext cx="3998210" cy="369332"/>
          </a:xfrm>
          <a:prstGeom prst="rect">
            <a:avLst/>
          </a:prstGeom>
        </p:spPr>
        <p:txBody>
          <a:bodyPr wrap="none">
            <a:spAutoFit/>
          </a:bodyPr>
          <a:lstStyle/>
          <a:p>
            <a:r>
              <a:rPr lang="ja-JP" altLang="en-US" dirty="0" smtClean="0"/>
              <a:t>健康づくり推進員等の活動の質的評価 </a:t>
            </a:r>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0867" y="274638"/>
            <a:ext cx="8779933" cy="1143000"/>
          </a:xfrm>
        </p:spPr>
        <p:txBody>
          <a:bodyPr>
            <a:noAutofit/>
          </a:bodyPr>
          <a:lstStyle/>
          <a:p>
            <a:r>
              <a:rPr kumimoji="1" lang="ja-JP" altLang="en-US" sz="2800" dirty="0" smtClean="0">
                <a:solidFill>
                  <a:srgbClr val="0000FF"/>
                </a:solidFill>
              </a:rPr>
              <a:t>健康づくり推進協議会等の機能と</a:t>
            </a:r>
            <a:r>
              <a:rPr kumimoji="1" lang="en-US" altLang="ja-JP" sz="2800" dirty="0" smtClean="0">
                <a:solidFill>
                  <a:srgbClr val="0000FF"/>
                </a:solidFill>
              </a:rPr>
              <a:t/>
            </a:r>
            <a:br>
              <a:rPr kumimoji="1" lang="en-US" altLang="ja-JP" sz="2800" dirty="0" smtClean="0">
                <a:solidFill>
                  <a:srgbClr val="0000FF"/>
                </a:solidFill>
              </a:rPr>
            </a:br>
            <a:r>
              <a:rPr lang="ja-JP" altLang="en-US" sz="2800" dirty="0">
                <a:solidFill>
                  <a:srgbClr val="0000FF"/>
                </a:solidFill>
              </a:rPr>
              <a:t>日頃</a:t>
            </a:r>
            <a:r>
              <a:rPr lang="ja-JP" altLang="en-US" sz="2800" dirty="0" smtClean="0">
                <a:solidFill>
                  <a:srgbClr val="0000FF"/>
                </a:solidFill>
              </a:rPr>
              <a:t>から住民組織と</a:t>
            </a:r>
            <a:r>
              <a:rPr kumimoji="1" lang="ja-JP" altLang="en-US" sz="2800" dirty="0" smtClean="0">
                <a:solidFill>
                  <a:srgbClr val="0000FF"/>
                </a:solidFill>
              </a:rPr>
              <a:t>協働している分野数</a:t>
            </a:r>
            <a:endParaRPr kumimoji="1" lang="ja-JP" altLang="en-US" sz="2800" dirty="0">
              <a:solidFill>
                <a:srgbClr val="0000FF"/>
              </a:solidFill>
            </a:endParaRPr>
          </a:p>
        </p:txBody>
      </p:sp>
      <p:sp>
        <p:nvSpPr>
          <p:cNvPr id="5" name="テキスト ボックス 4"/>
          <p:cNvSpPr txBox="1"/>
          <p:nvPr/>
        </p:nvSpPr>
        <p:spPr>
          <a:xfrm>
            <a:off x="123825" y="2171700"/>
            <a:ext cx="461665" cy="3040256"/>
          </a:xfrm>
          <a:prstGeom prst="rect">
            <a:avLst/>
          </a:prstGeom>
          <a:noFill/>
        </p:spPr>
        <p:txBody>
          <a:bodyPr vert="eaVert" wrap="none" rtlCol="0">
            <a:spAutoFit/>
          </a:bodyPr>
          <a:lstStyle/>
          <a:p>
            <a:r>
              <a:rPr lang="ja-JP" altLang="en-US" dirty="0" smtClean="0"/>
              <a:t>健康づくり推進協議会の機能</a:t>
            </a:r>
            <a:endParaRPr kumimoji="1" lang="ja-JP" altLang="en-US" dirty="0"/>
          </a:p>
        </p:txBody>
      </p:sp>
      <p:sp>
        <p:nvSpPr>
          <p:cNvPr id="6" name="テキスト ボックス 5"/>
          <p:cNvSpPr txBox="1"/>
          <p:nvPr/>
        </p:nvSpPr>
        <p:spPr>
          <a:xfrm>
            <a:off x="2828925" y="6162675"/>
            <a:ext cx="4118435" cy="369332"/>
          </a:xfrm>
          <a:prstGeom prst="rect">
            <a:avLst/>
          </a:prstGeom>
          <a:noFill/>
        </p:spPr>
        <p:txBody>
          <a:bodyPr wrap="none" rtlCol="0">
            <a:spAutoFit/>
          </a:bodyPr>
          <a:lstStyle/>
          <a:p>
            <a:r>
              <a:rPr lang="ja-JP" altLang="en-US" dirty="0" smtClean="0"/>
              <a:t>日頃から住民組織と協働している分野数</a:t>
            </a:r>
            <a:endParaRPr kumimoji="1"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健康づくり推進協議会の</a:t>
            </a:r>
            <a:r>
              <a:rPr lang="ja-JP" altLang="en-US" sz="2800" dirty="0" smtClean="0">
                <a:solidFill>
                  <a:srgbClr val="0000FF"/>
                </a:solidFill>
              </a:rPr>
              <a:t>機能と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健康づくり推進員</a:t>
            </a:r>
            <a:r>
              <a:rPr lang="ja-JP" altLang="en-US" sz="2800" dirty="0">
                <a:solidFill>
                  <a:srgbClr val="0000FF"/>
                </a:solidFill>
              </a:rPr>
              <a:t>等の量的評価</a:t>
            </a:r>
            <a:endParaRPr kumimoji="1" lang="ja-JP" altLang="en-US" sz="2800" dirty="0">
              <a:solidFill>
                <a:srgbClr val="0000FF"/>
              </a:solidFill>
            </a:endParaRPr>
          </a:p>
        </p:txBody>
      </p:sp>
      <p:sp>
        <p:nvSpPr>
          <p:cNvPr id="5" name="テキスト ボックス 4"/>
          <p:cNvSpPr txBox="1"/>
          <p:nvPr/>
        </p:nvSpPr>
        <p:spPr>
          <a:xfrm>
            <a:off x="123825" y="2171700"/>
            <a:ext cx="461665" cy="3040256"/>
          </a:xfrm>
          <a:prstGeom prst="rect">
            <a:avLst/>
          </a:prstGeom>
          <a:noFill/>
        </p:spPr>
        <p:txBody>
          <a:bodyPr vert="eaVert" wrap="none" rtlCol="0">
            <a:spAutoFit/>
          </a:bodyPr>
          <a:lstStyle/>
          <a:p>
            <a:r>
              <a:rPr lang="ja-JP" altLang="en-US" dirty="0" smtClean="0"/>
              <a:t>健康づくり推進協議会の機能</a:t>
            </a:r>
            <a:endParaRPr kumimoji="1" lang="ja-JP" altLang="en-US" dirty="0"/>
          </a:p>
        </p:txBody>
      </p:sp>
      <p:sp>
        <p:nvSpPr>
          <p:cNvPr id="6" name="正方形/長方形 5"/>
          <p:cNvSpPr/>
          <p:nvPr/>
        </p:nvSpPr>
        <p:spPr>
          <a:xfrm>
            <a:off x="3269471" y="6139934"/>
            <a:ext cx="3945311" cy="369332"/>
          </a:xfrm>
          <a:prstGeom prst="rect">
            <a:avLst/>
          </a:prstGeom>
        </p:spPr>
        <p:txBody>
          <a:bodyPr wrap="none">
            <a:spAutoFit/>
          </a:bodyPr>
          <a:lstStyle/>
          <a:p>
            <a:r>
              <a:rPr lang="ja-JP" altLang="en-US" dirty="0" smtClean="0"/>
              <a:t>健康づくり推進員等の活動の量的評価</a:t>
            </a:r>
            <a:endParaRPr lang="ja-JP" altLang="en-US" dirty="0"/>
          </a:p>
        </p:txBody>
      </p:sp>
      <p:graphicFrame>
        <p:nvGraphicFramePr>
          <p:cNvPr id="7" name="コンテンツ プレースホルダ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2000337443"/>
              </p:ext>
            </p:extLst>
          </p:nvPr>
        </p:nvGraphicFramePr>
        <p:xfrm>
          <a:off x="87086" y="1132114"/>
          <a:ext cx="8980714" cy="5638800"/>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a:xfrm>
            <a:off x="457200" y="35308"/>
            <a:ext cx="8229600" cy="1143000"/>
          </a:xfrm>
        </p:spPr>
        <p:txBody>
          <a:bodyPr>
            <a:noAutofit/>
          </a:bodyPr>
          <a:lstStyle/>
          <a:p>
            <a:r>
              <a:rPr lang="ja-JP" altLang="en-US" sz="2800" dirty="0">
                <a:solidFill>
                  <a:srgbClr val="0000FF"/>
                </a:solidFill>
              </a:rPr>
              <a:t>保健事業に</a:t>
            </a:r>
            <a:r>
              <a:rPr lang="ja-JP" altLang="en-US" sz="2800" dirty="0" smtClean="0">
                <a:solidFill>
                  <a:srgbClr val="0000FF"/>
                </a:solidFill>
              </a:rPr>
              <a:t>おけるソーシャルキャピタルの位置づけと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地域の健康課題の共有</a:t>
            </a:r>
            <a:endParaRPr kumimoji="1" lang="ja-JP" altLang="en-US" sz="2800" dirty="0">
              <a:solidFill>
                <a:srgbClr val="0000FF"/>
              </a:solidFill>
            </a:endParaRPr>
          </a:p>
        </p:txBody>
      </p:sp>
      <p:sp>
        <p:nvSpPr>
          <p:cNvPr id="5" name="テキスト ボックス 4"/>
          <p:cNvSpPr txBox="1"/>
          <p:nvPr/>
        </p:nvSpPr>
        <p:spPr>
          <a:xfrm>
            <a:off x="172811" y="1793421"/>
            <a:ext cx="461665" cy="3351238"/>
          </a:xfrm>
          <a:prstGeom prst="rect">
            <a:avLst/>
          </a:prstGeom>
          <a:noFill/>
        </p:spPr>
        <p:txBody>
          <a:bodyPr vert="eaVert" wrap="none" rtlCol="0">
            <a:spAutoFit/>
          </a:bodyPr>
          <a:lstStyle/>
          <a:p>
            <a:r>
              <a:rPr lang="ja-JP" altLang="en-US" dirty="0" smtClean="0"/>
              <a:t>保健事業におけるＳＣの位置づけ</a:t>
            </a:r>
            <a:endParaRPr kumimoji="1" lang="ja-JP" altLang="en-US" dirty="0"/>
          </a:p>
        </p:txBody>
      </p:sp>
      <p:sp>
        <p:nvSpPr>
          <p:cNvPr id="6" name="正方形/長方形 5"/>
          <p:cNvSpPr/>
          <p:nvPr/>
        </p:nvSpPr>
        <p:spPr>
          <a:xfrm>
            <a:off x="2352675" y="6334727"/>
            <a:ext cx="6286500" cy="369332"/>
          </a:xfrm>
          <a:prstGeom prst="rect">
            <a:avLst/>
          </a:prstGeom>
        </p:spPr>
        <p:txBody>
          <a:bodyPr wrap="square">
            <a:spAutoFit/>
          </a:bodyPr>
          <a:lstStyle/>
          <a:p>
            <a:r>
              <a:rPr lang="ja-JP" altLang="en-US" dirty="0" smtClean="0"/>
              <a:t>地域の健康課題等を協議をする機会を持っている組織の割合</a:t>
            </a:r>
            <a:endParaRPr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069" y="274638"/>
            <a:ext cx="8748215" cy="1143000"/>
          </a:xfrm>
        </p:spPr>
        <p:txBody>
          <a:bodyPr>
            <a:noAutofit/>
          </a:bodyPr>
          <a:lstStyle/>
          <a:p>
            <a:r>
              <a:rPr lang="ja-JP" altLang="en-US" sz="2800" dirty="0">
                <a:solidFill>
                  <a:srgbClr val="0000FF"/>
                </a:solidFill>
              </a:rPr>
              <a:t>保健事業に</a:t>
            </a:r>
            <a:r>
              <a:rPr lang="ja-JP" altLang="en-US" sz="2800" dirty="0" smtClean="0">
                <a:solidFill>
                  <a:srgbClr val="0000FF"/>
                </a:solidFill>
              </a:rPr>
              <a:t>おけるソーシャルキャピタルの</a:t>
            </a:r>
            <a:r>
              <a:rPr lang="ja-JP" altLang="en-US" sz="2800" dirty="0">
                <a:solidFill>
                  <a:srgbClr val="0000FF"/>
                </a:solidFill>
              </a:rPr>
              <a:t>位置づけ</a:t>
            </a:r>
            <a:r>
              <a:rPr lang="ja-JP" altLang="en-US" sz="2800" dirty="0" smtClean="0">
                <a:solidFill>
                  <a:srgbClr val="0000FF"/>
                </a:solidFill>
              </a:rPr>
              <a:t>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住民組織の活動目的</a:t>
            </a:r>
            <a:r>
              <a:rPr lang="ja-JP" altLang="en-US" sz="2800" dirty="0">
                <a:solidFill>
                  <a:srgbClr val="0000FF"/>
                </a:solidFill>
              </a:rPr>
              <a:t>等の共有</a:t>
            </a:r>
            <a:endParaRPr kumimoji="1" lang="ja-JP" altLang="en-US" sz="2800" dirty="0"/>
          </a:p>
        </p:txBody>
      </p:sp>
      <p:graphicFrame>
        <p:nvGraphicFramePr>
          <p:cNvPr id="4" name="コンテンツ プレースホルダー 3"/>
          <p:cNvGraphicFramePr>
            <a:graphicFrameLocks noGrp="1"/>
          </p:cNvGraphicFramePr>
          <p:nvPr>
            <p:ph idx="1"/>
            <p:extLst>
              <p:ext uri="{D42A27DB-BD31-4B8C-83A1-F6EECF244321}">
                <p14:modId xmlns="" xmlns:p14="http://schemas.microsoft.com/office/powerpoint/2010/main" val="1912381887"/>
              </p:ext>
            </p:extLst>
          </p:nvPr>
        </p:nvGraphicFramePr>
        <p:xfrm>
          <a:off x="634476" y="1600200"/>
          <a:ext cx="8332102"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992572" y="6208891"/>
            <a:ext cx="6008376" cy="369332"/>
          </a:xfrm>
          <a:prstGeom prst="rect">
            <a:avLst/>
          </a:prstGeom>
          <a:noFill/>
        </p:spPr>
        <p:txBody>
          <a:bodyPr wrap="none" rtlCol="0">
            <a:spAutoFit/>
          </a:bodyPr>
          <a:lstStyle/>
          <a:p>
            <a:r>
              <a:rPr lang="ja-JP" altLang="en-US" dirty="0"/>
              <a:t>活動の目的等を構成委員の協議で決定している組織の割合</a:t>
            </a:r>
            <a:endParaRPr kumimoji="1" lang="ja-JP" altLang="en-US" dirty="0"/>
          </a:p>
        </p:txBody>
      </p:sp>
      <p:sp>
        <p:nvSpPr>
          <p:cNvPr id="6" name="テキスト ボックス 5"/>
          <p:cNvSpPr txBox="1"/>
          <p:nvPr/>
        </p:nvSpPr>
        <p:spPr>
          <a:xfrm>
            <a:off x="172811" y="2011789"/>
            <a:ext cx="461665" cy="3351238"/>
          </a:xfrm>
          <a:prstGeom prst="rect">
            <a:avLst/>
          </a:prstGeom>
          <a:noFill/>
        </p:spPr>
        <p:txBody>
          <a:bodyPr vert="eaVert" wrap="none" rtlCol="0">
            <a:spAutoFit/>
          </a:bodyPr>
          <a:lstStyle/>
          <a:p>
            <a:r>
              <a:rPr lang="ja-JP" altLang="en-US" dirty="0" smtClean="0"/>
              <a:t>保健事業におけるＳＣの位置づけ</a:t>
            </a:r>
            <a:endParaRPr kumimoji="1" lang="ja-JP" altLang="en-US" dirty="0"/>
          </a:p>
        </p:txBody>
      </p:sp>
    </p:spTree>
    <p:extLst>
      <p:ext uri="{BB962C8B-B14F-4D97-AF65-F5344CB8AC3E}">
        <p14:creationId xmlns="" xmlns:p14="http://schemas.microsoft.com/office/powerpoint/2010/main" val="1596546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日頃から住民組織と協働している分野数と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ソーシャルキャピタルの醸成</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245974" y="6090082"/>
            <a:ext cx="5304657" cy="369332"/>
          </a:xfrm>
          <a:prstGeom prst="rect">
            <a:avLst/>
          </a:prstGeom>
          <a:noFill/>
        </p:spPr>
        <p:txBody>
          <a:bodyPr wrap="none" rtlCol="0">
            <a:spAutoFit/>
          </a:bodyPr>
          <a:lstStyle/>
          <a:p>
            <a:r>
              <a:rPr kumimoji="1" lang="ja-JP" altLang="en-US" dirty="0" smtClean="0"/>
              <a:t> 活動により地域住民の絆が深まっている組織の割合</a:t>
            </a:r>
            <a:endParaRPr kumimoji="1" lang="ja-JP" altLang="en-US" dirty="0"/>
          </a:p>
        </p:txBody>
      </p:sp>
      <p:sp>
        <p:nvSpPr>
          <p:cNvPr id="6" name="テキスト ボックス 5"/>
          <p:cNvSpPr txBox="1"/>
          <p:nvPr/>
        </p:nvSpPr>
        <p:spPr>
          <a:xfrm>
            <a:off x="352425" y="2095500"/>
            <a:ext cx="461665" cy="3216586"/>
          </a:xfrm>
          <a:prstGeom prst="rect">
            <a:avLst/>
          </a:prstGeom>
          <a:noFill/>
        </p:spPr>
        <p:txBody>
          <a:bodyPr vert="eaVert" wrap="none" rtlCol="0">
            <a:spAutoFit/>
          </a:bodyPr>
          <a:lstStyle/>
          <a:p>
            <a:r>
              <a:rPr lang="ja-JP" altLang="en-US" dirty="0" smtClean="0"/>
              <a:t>住民組織と協働している分野数</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保健事業に</a:t>
            </a:r>
            <a:r>
              <a:rPr lang="ja-JP" altLang="en-US" sz="2800" dirty="0" smtClean="0">
                <a:solidFill>
                  <a:srgbClr val="0000FF"/>
                </a:solidFill>
              </a:rPr>
              <a:t>おけるソーシャルキャピタルの位置づけと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住民組織構成員のやりがい</a:t>
            </a:r>
            <a:endParaRPr kumimoji="1" lang="ja-JP" altLang="en-US" sz="2800" dirty="0">
              <a:solidFill>
                <a:srgbClr val="0000FF"/>
              </a:solidFill>
            </a:endParaRPr>
          </a:p>
        </p:txBody>
      </p:sp>
      <p:sp>
        <p:nvSpPr>
          <p:cNvPr id="5" name="テキスト ボックス 4"/>
          <p:cNvSpPr txBox="1"/>
          <p:nvPr/>
        </p:nvSpPr>
        <p:spPr>
          <a:xfrm>
            <a:off x="161925" y="2137874"/>
            <a:ext cx="461665" cy="3351238"/>
          </a:xfrm>
          <a:prstGeom prst="rect">
            <a:avLst/>
          </a:prstGeom>
          <a:noFill/>
        </p:spPr>
        <p:txBody>
          <a:bodyPr vert="eaVert" wrap="none" rtlCol="0">
            <a:spAutoFit/>
          </a:bodyPr>
          <a:lstStyle/>
          <a:p>
            <a:r>
              <a:rPr lang="ja-JP" altLang="en-US" dirty="0" smtClean="0"/>
              <a:t>保健事業におけるＳＣの位置づけ</a:t>
            </a:r>
            <a:endParaRPr kumimoji="1" lang="ja-JP" altLang="en-US" dirty="0"/>
          </a:p>
        </p:txBody>
      </p:sp>
      <p:sp>
        <p:nvSpPr>
          <p:cNvPr id="6" name="正方形/長方形 5"/>
          <p:cNvSpPr/>
          <p:nvPr/>
        </p:nvSpPr>
        <p:spPr>
          <a:xfrm>
            <a:off x="1562098" y="6218874"/>
            <a:ext cx="6544671" cy="369332"/>
          </a:xfrm>
          <a:prstGeom prst="rect">
            <a:avLst/>
          </a:prstGeom>
        </p:spPr>
        <p:txBody>
          <a:bodyPr wrap="square">
            <a:spAutoFit/>
          </a:bodyPr>
          <a:lstStyle/>
          <a:p>
            <a:r>
              <a:rPr lang="ja-JP" altLang="en-US" dirty="0" smtClean="0"/>
              <a:t>構成員が活動のやりがい等について語り合っている組織の割合</a:t>
            </a:r>
            <a:endParaRPr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99217258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23073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保健事業におけるソーシャルキャピタルの</a:t>
            </a:r>
            <a:r>
              <a:rPr lang="ja-JP" altLang="en-US" sz="2800" dirty="0" smtClean="0">
                <a:solidFill>
                  <a:srgbClr val="0000FF"/>
                </a:solidFill>
              </a:rPr>
              <a:t>位置づけと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保健</a:t>
            </a:r>
            <a:r>
              <a:rPr lang="ja-JP" altLang="en-US" sz="2800" dirty="0">
                <a:solidFill>
                  <a:srgbClr val="0000FF"/>
                </a:solidFill>
              </a:rPr>
              <a:t>福祉計画の</a:t>
            </a:r>
            <a:r>
              <a:rPr lang="ja-JP" altLang="en-US" sz="2800" dirty="0" smtClean="0">
                <a:solidFill>
                  <a:srgbClr val="0000FF"/>
                </a:solidFill>
              </a:rPr>
              <a:t>推進への住民組織の関与</a:t>
            </a:r>
            <a:endParaRPr kumimoji="1" lang="ja-JP" altLang="en-US" sz="2800" dirty="0">
              <a:solidFill>
                <a:srgbClr val="0000FF"/>
              </a:solidFill>
            </a:endParaRPr>
          </a:p>
        </p:txBody>
      </p:sp>
      <p:sp>
        <p:nvSpPr>
          <p:cNvPr id="6" name="正方形/長方形 5"/>
          <p:cNvSpPr/>
          <p:nvPr/>
        </p:nvSpPr>
        <p:spPr>
          <a:xfrm>
            <a:off x="2538528" y="6172591"/>
            <a:ext cx="4515980" cy="369332"/>
          </a:xfrm>
          <a:prstGeom prst="rect">
            <a:avLst/>
          </a:prstGeom>
        </p:spPr>
        <p:txBody>
          <a:bodyPr wrap="none">
            <a:spAutoFit/>
          </a:bodyPr>
          <a:lstStyle/>
          <a:p>
            <a:r>
              <a:rPr lang="ja-JP" altLang="en-US" dirty="0" smtClean="0"/>
              <a:t>保健福祉計画の推進に関与する組織の割合</a:t>
            </a:r>
            <a:endParaRPr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15620136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161925" y="2137874"/>
            <a:ext cx="461665" cy="3351238"/>
          </a:xfrm>
          <a:prstGeom prst="rect">
            <a:avLst/>
          </a:prstGeom>
          <a:noFill/>
        </p:spPr>
        <p:txBody>
          <a:bodyPr vert="eaVert" wrap="none" rtlCol="0">
            <a:spAutoFit/>
          </a:bodyPr>
          <a:lstStyle/>
          <a:p>
            <a:r>
              <a:rPr lang="ja-JP" altLang="en-US" dirty="0" smtClean="0"/>
              <a:t>保健事業におけるＳＣの位置づけ</a:t>
            </a:r>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保健事業におけるソーシャルキャピタル</a:t>
            </a:r>
            <a:r>
              <a:rPr lang="ja-JP" altLang="en-US" sz="2800" dirty="0" smtClean="0">
                <a:solidFill>
                  <a:srgbClr val="0000FF"/>
                </a:solidFill>
              </a:rPr>
              <a:t>の</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位置づけと住民組織間の連携</a:t>
            </a:r>
            <a:endParaRPr kumimoji="1" lang="ja-JP" altLang="en-US" sz="2800" dirty="0">
              <a:solidFill>
                <a:srgbClr val="0000FF"/>
              </a:solidFill>
            </a:endParaRPr>
          </a:p>
        </p:txBody>
      </p:sp>
      <p:sp>
        <p:nvSpPr>
          <p:cNvPr id="6" name="正方形/長方形 5"/>
          <p:cNvSpPr/>
          <p:nvPr/>
        </p:nvSpPr>
        <p:spPr>
          <a:xfrm>
            <a:off x="2567864" y="6309211"/>
            <a:ext cx="4217821" cy="369332"/>
          </a:xfrm>
          <a:prstGeom prst="rect">
            <a:avLst/>
          </a:prstGeom>
        </p:spPr>
        <p:txBody>
          <a:bodyPr wrap="none">
            <a:spAutoFit/>
          </a:bodyPr>
          <a:lstStyle/>
          <a:p>
            <a:r>
              <a:rPr lang="ja-JP" altLang="en-US" dirty="0" smtClean="0"/>
              <a:t>他組織との連携が希薄である組織の割合</a:t>
            </a:r>
            <a:endParaRPr lang="ja-JP" altLang="en-US" dirty="0"/>
          </a:p>
        </p:txBody>
      </p:sp>
      <p:sp>
        <p:nvSpPr>
          <p:cNvPr id="7" name="テキスト ボックス 6"/>
          <p:cNvSpPr txBox="1"/>
          <p:nvPr/>
        </p:nvSpPr>
        <p:spPr>
          <a:xfrm>
            <a:off x="161925" y="2137874"/>
            <a:ext cx="461665" cy="3351238"/>
          </a:xfrm>
          <a:prstGeom prst="rect">
            <a:avLst/>
          </a:prstGeom>
          <a:noFill/>
        </p:spPr>
        <p:txBody>
          <a:bodyPr vert="eaVert" wrap="none" rtlCol="0">
            <a:spAutoFit/>
          </a:bodyPr>
          <a:lstStyle/>
          <a:p>
            <a:r>
              <a:rPr lang="ja-JP" altLang="en-US" dirty="0" smtClean="0"/>
              <a:t>保健事業におけるＳＣの位置づけ</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 xmlns:p14="http://schemas.microsoft.com/office/powerpoint/2010/main" val="243048758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9738311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保健事業におけるソーシャルキャピタル</a:t>
            </a:r>
            <a:r>
              <a:rPr lang="ja-JP" altLang="en-US" sz="2800" dirty="0" smtClean="0">
                <a:solidFill>
                  <a:srgbClr val="0000FF"/>
                </a:solidFill>
              </a:rPr>
              <a:t>の</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位置づけと健康づくり</a:t>
            </a:r>
            <a:r>
              <a:rPr lang="ja-JP" altLang="en-US" sz="2800" dirty="0">
                <a:solidFill>
                  <a:srgbClr val="0000FF"/>
                </a:solidFill>
              </a:rPr>
              <a:t>推進協議会の機能</a:t>
            </a:r>
            <a:endParaRPr kumimoji="1" lang="ja-JP" altLang="en-US" sz="2800" dirty="0">
              <a:solidFill>
                <a:srgbClr val="0000FF"/>
              </a:solidFill>
            </a:endParaRPr>
          </a:p>
        </p:txBody>
      </p:sp>
      <p:sp>
        <p:nvSpPr>
          <p:cNvPr id="6" name="正方形/長方形 5"/>
          <p:cNvSpPr/>
          <p:nvPr/>
        </p:nvSpPr>
        <p:spPr>
          <a:xfrm>
            <a:off x="3435611" y="6280382"/>
            <a:ext cx="3021981" cy="369332"/>
          </a:xfrm>
          <a:prstGeom prst="rect">
            <a:avLst/>
          </a:prstGeom>
        </p:spPr>
        <p:txBody>
          <a:bodyPr wrap="none">
            <a:spAutoFit/>
          </a:bodyPr>
          <a:lstStyle/>
          <a:p>
            <a:r>
              <a:rPr lang="ja-JP" altLang="en-US" dirty="0" smtClean="0"/>
              <a:t>健康づくり推進協議会の機能</a:t>
            </a:r>
            <a:endParaRPr lang="ja-JP" altLang="en-US" dirty="0"/>
          </a:p>
        </p:txBody>
      </p:sp>
      <p:sp>
        <p:nvSpPr>
          <p:cNvPr id="8" name="テキスト ボックス 7"/>
          <p:cNvSpPr txBox="1"/>
          <p:nvPr/>
        </p:nvSpPr>
        <p:spPr>
          <a:xfrm>
            <a:off x="161925" y="2137874"/>
            <a:ext cx="461665" cy="3351238"/>
          </a:xfrm>
          <a:prstGeom prst="rect">
            <a:avLst/>
          </a:prstGeom>
          <a:noFill/>
        </p:spPr>
        <p:txBody>
          <a:bodyPr vert="eaVert" wrap="none" rtlCol="0">
            <a:spAutoFit/>
          </a:bodyPr>
          <a:lstStyle/>
          <a:p>
            <a:r>
              <a:rPr lang="ja-JP" altLang="en-US" dirty="0" smtClean="0"/>
              <a:t>保健事業におけるＳＣの位置づけ</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401158071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1159009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住民組織との協働に関する行政他部署との協働と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地域の健康課題の共有</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2202547" y="6239191"/>
            <a:ext cx="6286500" cy="369332"/>
          </a:xfrm>
          <a:prstGeom prst="rect">
            <a:avLst/>
          </a:prstGeom>
        </p:spPr>
        <p:txBody>
          <a:bodyPr wrap="square">
            <a:spAutoFit/>
          </a:bodyPr>
          <a:lstStyle/>
          <a:p>
            <a:r>
              <a:rPr lang="ja-JP" altLang="en-US" dirty="0" smtClean="0"/>
              <a:t>地域の健康課題等を協議をする機会を持っている組織の割合</a:t>
            </a:r>
            <a:endParaRPr lang="ja-JP" altLang="en-US" dirty="0"/>
          </a:p>
        </p:txBody>
      </p:sp>
      <p:sp>
        <p:nvSpPr>
          <p:cNvPr id="6" name="テキスト ボックス 5"/>
          <p:cNvSpPr txBox="1"/>
          <p:nvPr/>
        </p:nvSpPr>
        <p:spPr>
          <a:xfrm>
            <a:off x="136475" y="1665028"/>
            <a:ext cx="461665" cy="4835619"/>
          </a:xfrm>
          <a:prstGeom prst="rect">
            <a:avLst/>
          </a:prstGeom>
          <a:noFill/>
        </p:spPr>
        <p:txBody>
          <a:bodyPr vert="eaVert" wrap="none" rtlCol="0">
            <a:spAutoFit/>
          </a:bodyPr>
          <a:lstStyle/>
          <a:p>
            <a:r>
              <a:rPr lang="ja-JP" altLang="en-US" dirty="0" smtClean="0"/>
              <a:t>住民組織との協働に関する行政他部署との協働</a:t>
            </a:r>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住民組織との協働に関する行政他部署との協働と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住民組織の活動目的等の共有</a:t>
            </a:r>
            <a:endParaRPr kumimoji="1" lang="ja-JP" altLang="en-US" sz="2800" dirty="0">
              <a:solidFill>
                <a:srgbClr val="0000FF"/>
              </a:solidFill>
            </a:endParaRPr>
          </a:p>
        </p:txBody>
      </p:sp>
      <p:sp>
        <p:nvSpPr>
          <p:cNvPr id="5" name="正方形/長方形 4"/>
          <p:cNvSpPr/>
          <p:nvPr/>
        </p:nvSpPr>
        <p:spPr>
          <a:xfrm>
            <a:off x="2407267" y="6239191"/>
            <a:ext cx="6286500" cy="369332"/>
          </a:xfrm>
          <a:prstGeom prst="rect">
            <a:avLst/>
          </a:prstGeom>
        </p:spPr>
        <p:txBody>
          <a:bodyPr wrap="square">
            <a:spAutoFit/>
          </a:bodyPr>
          <a:lstStyle/>
          <a:p>
            <a:r>
              <a:rPr lang="ja-JP" altLang="en-US" dirty="0" smtClean="0"/>
              <a:t>活動目的等を構成員との協議により決定している組織の割合</a:t>
            </a:r>
            <a:endParaRPr lang="ja-JP" altLang="en-US" dirty="0"/>
          </a:p>
        </p:txBody>
      </p:sp>
      <p:sp>
        <p:nvSpPr>
          <p:cNvPr id="6" name="テキスト ボックス 5"/>
          <p:cNvSpPr txBox="1"/>
          <p:nvPr/>
        </p:nvSpPr>
        <p:spPr>
          <a:xfrm>
            <a:off x="136475" y="1787860"/>
            <a:ext cx="461665" cy="4835619"/>
          </a:xfrm>
          <a:prstGeom prst="rect">
            <a:avLst/>
          </a:prstGeom>
          <a:noFill/>
        </p:spPr>
        <p:txBody>
          <a:bodyPr vert="eaVert" wrap="none" rtlCol="0">
            <a:spAutoFit/>
          </a:bodyPr>
          <a:lstStyle/>
          <a:p>
            <a:r>
              <a:rPr lang="ja-JP" altLang="en-US" dirty="0" smtClean="0"/>
              <a:t>住民組織との協働に関する行政他部署との協働</a:t>
            </a:r>
            <a:endParaRPr kumimoji="1" lang="ja-JP" altLang="en-US" dirty="0"/>
          </a:p>
        </p:txBody>
      </p:sp>
      <p:graphicFrame>
        <p:nvGraphicFramePr>
          <p:cNvPr id="8" name="コンテンツ プレースホルダ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住民組織との協働に関する行政他部署との協働と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住民組織活動の成果の確認</a:t>
            </a:r>
            <a:endParaRPr kumimoji="1" lang="ja-JP" altLang="en-US" sz="2800" dirty="0">
              <a:solidFill>
                <a:srgbClr val="0000FF"/>
              </a:solidFill>
            </a:endParaRPr>
          </a:p>
        </p:txBody>
      </p:sp>
      <p:sp>
        <p:nvSpPr>
          <p:cNvPr id="5" name="正方形/長方形 4"/>
          <p:cNvSpPr/>
          <p:nvPr/>
        </p:nvSpPr>
        <p:spPr>
          <a:xfrm>
            <a:off x="2598332" y="6239191"/>
            <a:ext cx="6286500" cy="369332"/>
          </a:xfrm>
          <a:prstGeom prst="rect">
            <a:avLst/>
          </a:prstGeom>
        </p:spPr>
        <p:txBody>
          <a:bodyPr wrap="square">
            <a:spAutoFit/>
          </a:bodyPr>
          <a:lstStyle/>
          <a:p>
            <a:r>
              <a:rPr lang="ja-JP" altLang="en-US" dirty="0" smtClean="0"/>
              <a:t>組織の活動やその成果の確認ができている組織の割合</a:t>
            </a:r>
            <a:endParaRPr lang="ja-JP" altLang="en-US" dirty="0"/>
          </a:p>
        </p:txBody>
      </p:sp>
      <p:sp>
        <p:nvSpPr>
          <p:cNvPr id="6" name="テキスト ボックス 5"/>
          <p:cNvSpPr txBox="1"/>
          <p:nvPr/>
        </p:nvSpPr>
        <p:spPr>
          <a:xfrm>
            <a:off x="136475" y="1787860"/>
            <a:ext cx="461665" cy="4835619"/>
          </a:xfrm>
          <a:prstGeom prst="rect">
            <a:avLst/>
          </a:prstGeom>
          <a:noFill/>
        </p:spPr>
        <p:txBody>
          <a:bodyPr vert="eaVert" wrap="none" rtlCol="0">
            <a:spAutoFit/>
          </a:bodyPr>
          <a:lstStyle/>
          <a:p>
            <a:r>
              <a:rPr lang="ja-JP" altLang="en-US" dirty="0" smtClean="0"/>
              <a:t>住民組織との協働に関する行政他部署との協働</a:t>
            </a:r>
            <a:endParaRPr kumimoji="1" lang="ja-JP" altLang="en-US" dirty="0"/>
          </a:p>
        </p:txBody>
      </p:sp>
      <p:graphicFrame>
        <p:nvGraphicFramePr>
          <p:cNvPr id="8" name="コンテンツ プレースホルダ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住民組織との協働に関する行政他部署との協働と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保健福祉計画の推進への住民組織の関与</a:t>
            </a:r>
            <a:endParaRPr kumimoji="1" lang="ja-JP" altLang="en-US" sz="2800" dirty="0">
              <a:solidFill>
                <a:srgbClr val="0000FF"/>
              </a:solidFill>
            </a:endParaRPr>
          </a:p>
        </p:txBody>
      </p:sp>
      <p:sp>
        <p:nvSpPr>
          <p:cNvPr id="5" name="正方形/長方形 4"/>
          <p:cNvSpPr/>
          <p:nvPr/>
        </p:nvSpPr>
        <p:spPr>
          <a:xfrm>
            <a:off x="2857500" y="6225544"/>
            <a:ext cx="6286500" cy="369332"/>
          </a:xfrm>
          <a:prstGeom prst="rect">
            <a:avLst/>
          </a:prstGeom>
        </p:spPr>
        <p:txBody>
          <a:bodyPr wrap="square">
            <a:spAutoFit/>
          </a:bodyPr>
          <a:lstStyle/>
          <a:p>
            <a:r>
              <a:rPr lang="ja-JP" altLang="en-US" dirty="0" smtClean="0"/>
              <a:t>保健福祉計画の推進に関与している組織の割合</a:t>
            </a:r>
            <a:endParaRPr lang="ja-JP" altLang="en-US" dirty="0"/>
          </a:p>
        </p:txBody>
      </p:sp>
      <p:sp>
        <p:nvSpPr>
          <p:cNvPr id="6" name="テキスト ボックス 5"/>
          <p:cNvSpPr txBox="1"/>
          <p:nvPr/>
        </p:nvSpPr>
        <p:spPr>
          <a:xfrm>
            <a:off x="136475" y="1828804"/>
            <a:ext cx="461665" cy="4835619"/>
          </a:xfrm>
          <a:prstGeom prst="rect">
            <a:avLst/>
          </a:prstGeom>
          <a:noFill/>
        </p:spPr>
        <p:txBody>
          <a:bodyPr vert="eaVert" wrap="none" rtlCol="0">
            <a:spAutoFit/>
          </a:bodyPr>
          <a:lstStyle/>
          <a:p>
            <a:r>
              <a:rPr lang="ja-JP" altLang="en-US" dirty="0" smtClean="0"/>
              <a:t>住民組織との協働に関する行政他部署との協働</a:t>
            </a:r>
            <a:endParaRPr kumimoji="1" lang="ja-JP" altLang="en-US" dirty="0"/>
          </a:p>
        </p:txBody>
      </p:sp>
      <p:graphicFrame>
        <p:nvGraphicFramePr>
          <p:cNvPr id="8" name="コンテンツ プレースホルダ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住民組織との協働に関する行政他部署との協働と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住民組織間の連携</a:t>
            </a:r>
            <a:endParaRPr kumimoji="1" lang="ja-JP" altLang="en-US" sz="2800" dirty="0">
              <a:solidFill>
                <a:srgbClr val="0000FF"/>
              </a:solidFill>
            </a:endParaRPr>
          </a:p>
        </p:txBody>
      </p:sp>
      <p:sp>
        <p:nvSpPr>
          <p:cNvPr id="5" name="正方形/長方形 4"/>
          <p:cNvSpPr/>
          <p:nvPr/>
        </p:nvSpPr>
        <p:spPr>
          <a:xfrm>
            <a:off x="2202547" y="6239191"/>
            <a:ext cx="6450134" cy="369332"/>
          </a:xfrm>
          <a:prstGeom prst="rect">
            <a:avLst/>
          </a:prstGeom>
        </p:spPr>
        <p:txBody>
          <a:bodyPr wrap="square">
            <a:spAutoFit/>
          </a:bodyPr>
          <a:lstStyle/>
          <a:p>
            <a:r>
              <a:rPr lang="ja-JP" altLang="en-US" dirty="0" smtClean="0"/>
              <a:t>他組織との連携が希薄であることが課題となっている組織の割合</a:t>
            </a:r>
            <a:endParaRPr lang="ja-JP" altLang="en-US" dirty="0"/>
          </a:p>
        </p:txBody>
      </p:sp>
      <p:sp>
        <p:nvSpPr>
          <p:cNvPr id="6" name="テキスト ボックス 5"/>
          <p:cNvSpPr txBox="1"/>
          <p:nvPr/>
        </p:nvSpPr>
        <p:spPr>
          <a:xfrm>
            <a:off x="136475" y="1719620"/>
            <a:ext cx="461665" cy="4835619"/>
          </a:xfrm>
          <a:prstGeom prst="rect">
            <a:avLst/>
          </a:prstGeom>
          <a:noFill/>
        </p:spPr>
        <p:txBody>
          <a:bodyPr vert="eaVert" wrap="none" rtlCol="0">
            <a:spAutoFit/>
          </a:bodyPr>
          <a:lstStyle/>
          <a:p>
            <a:r>
              <a:rPr lang="ja-JP" altLang="en-US" dirty="0" smtClean="0"/>
              <a:t>住民組織との協働に関する行政他部署との協働</a:t>
            </a:r>
            <a:endParaRPr kumimoji="1" lang="ja-JP" altLang="en-US" dirty="0"/>
          </a:p>
        </p:txBody>
      </p:sp>
      <p:graphicFrame>
        <p:nvGraphicFramePr>
          <p:cNvPr id="8" name="コンテンツ プレースホルダ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住民組織との協働に関する行政他部署との協働と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健康づくり推進協議会の機能</a:t>
            </a:r>
            <a:endParaRPr kumimoji="1" lang="ja-JP" altLang="en-US" sz="2800" dirty="0">
              <a:solidFill>
                <a:srgbClr val="0000FF"/>
              </a:solidFill>
            </a:endParaRPr>
          </a:p>
        </p:txBody>
      </p:sp>
      <p:sp>
        <p:nvSpPr>
          <p:cNvPr id="5" name="正方形/長方形 4"/>
          <p:cNvSpPr/>
          <p:nvPr/>
        </p:nvSpPr>
        <p:spPr>
          <a:xfrm>
            <a:off x="3553676" y="6170952"/>
            <a:ext cx="3816116" cy="369332"/>
          </a:xfrm>
          <a:prstGeom prst="rect">
            <a:avLst/>
          </a:prstGeom>
        </p:spPr>
        <p:txBody>
          <a:bodyPr wrap="square">
            <a:spAutoFit/>
          </a:bodyPr>
          <a:lstStyle/>
          <a:p>
            <a:r>
              <a:rPr lang="ja-JP" altLang="en-US" dirty="0" smtClean="0"/>
              <a:t>健康づくり推進協議会の機能</a:t>
            </a:r>
            <a:endParaRPr lang="ja-JP" altLang="en-US" dirty="0"/>
          </a:p>
        </p:txBody>
      </p:sp>
      <p:sp>
        <p:nvSpPr>
          <p:cNvPr id="6" name="テキスト ボックス 5"/>
          <p:cNvSpPr txBox="1"/>
          <p:nvPr/>
        </p:nvSpPr>
        <p:spPr>
          <a:xfrm>
            <a:off x="136475" y="1869748"/>
            <a:ext cx="461665" cy="4835619"/>
          </a:xfrm>
          <a:prstGeom prst="rect">
            <a:avLst/>
          </a:prstGeom>
          <a:noFill/>
        </p:spPr>
        <p:txBody>
          <a:bodyPr vert="eaVert" wrap="none" rtlCol="0">
            <a:spAutoFit/>
          </a:bodyPr>
          <a:lstStyle/>
          <a:p>
            <a:r>
              <a:rPr lang="ja-JP" altLang="en-US" dirty="0" smtClean="0"/>
              <a:t>住民組織との協働に関する行政他部署との協働</a:t>
            </a:r>
            <a:endParaRPr kumimoji="1" lang="ja-JP" altLang="en-US" dirty="0"/>
          </a:p>
        </p:txBody>
      </p:sp>
      <p:graphicFrame>
        <p:nvGraphicFramePr>
          <p:cNvPr id="8" name="コンテンツ プレースホルダ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健康づくり推進員等の活動の量的な評価</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とソーシャルキャピタルの醸成</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054905" y="6090082"/>
            <a:ext cx="5304657" cy="369332"/>
          </a:xfrm>
          <a:prstGeom prst="rect">
            <a:avLst/>
          </a:prstGeom>
          <a:noFill/>
        </p:spPr>
        <p:txBody>
          <a:bodyPr wrap="none" rtlCol="0">
            <a:spAutoFit/>
          </a:bodyPr>
          <a:lstStyle/>
          <a:p>
            <a:r>
              <a:rPr kumimoji="1" lang="ja-JP" altLang="en-US" dirty="0" smtClean="0"/>
              <a:t> 活動により地域住民の絆が深まっている組織の割合</a:t>
            </a:r>
            <a:endParaRPr kumimoji="1" lang="ja-JP" altLang="en-US" dirty="0"/>
          </a:p>
        </p:txBody>
      </p:sp>
      <p:sp>
        <p:nvSpPr>
          <p:cNvPr id="6" name="テキスト ボックス 5"/>
          <p:cNvSpPr txBox="1"/>
          <p:nvPr/>
        </p:nvSpPr>
        <p:spPr>
          <a:xfrm>
            <a:off x="247650" y="1857375"/>
            <a:ext cx="461665" cy="3941144"/>
          </a:xfrm>
          <a:prstGeom prst="rect">
            <a:avLst/>
          </a:prstGeom>
          <a:noFill/>
        </p:spPr>
        <p:txBody>
          <a:bodyPr vert="eaVert" wrap="none" rtlCol="0">
            <a:spAutoFit/>
          </a:bodyPr>
          <a:lstStyle/>
          <a:p>
            <a:r>
              <a:rPr kumimoji="1" lang="ja-JP" altLang="en-US" dirty="0" smtClean="0"/>
              <a:t>健康づくり推進等の活動の量的な評価</a:t>
            </a:r>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住民組織育成</a:t>
            </a:r>
            <a:r>
              <a:rPr lang="ja-JP" altLang="en-US" sz="2800" dirty="0">
                <a:solidFill>
                  <a:srgbClr val="0000FF"/>
                </a:solidFill>
              </a:rPr>
              <a:t>支援の</a:t>
            </a:r>
            <a:r>
              <a:rPr lang="ja-JP" altLang="en-US" sz="2800" dirty="0" smtClean="0">
                <a:solidFill>
                  <a:srgbClr val="0000FF"/>
                </a:solidFill>
              </a:rPr>
              <a:t>手引等の有無と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地域の健康課題の共有</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800100" y="1600200"/>
          <a:ext cx="78867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57175" y="2095500"/>
            <a:ext cx="461665" cy="3509935"/>
          </a:xfrm>
          <a:prstGeom prst="rect">
            <a:avLst/>
          </a:prstGeom>
          <a:noFill/>
        </p:spPr>
        <p:txBody>
          <a:bodyPr vert="eaVert" wrap="none" rtlCol="0">
            <a:spAutoFit/>
          </a:bodyPr>
          <a:lstStyle/>
          <a:p>
            <a:r>
              <a:rPr lang="ja-JP" altLang="en-US" dirty="0" smtClean="0"/>
              <a:t>住民組織育成支援の手引等の有無</a:t>
            </a:r>
            <a:endParaRPr kumimoji="1" lang="ja-JP" altLang="en-US" dirty="0"/>
          </a:p>
        </p:txBody>
      </p:sp>
      <p:sp>
        <p:nvSpPr>
          <p:cNvPr id="6" name="正方形/長方形 5"/>
          <p:cNvSpPr/>
          <p:nvPr/>
        </p:nvSpPr>
        <p:spPr>
          <a:xfrm>
            <a:off x="1933575" y="6096595"/>
            <a:ext cx="6364264" cy="369332"/>
          </a:xfrm>
          <a:prstGeom prst="rect">
            <a:avLst/>
          </a:prstGeom>
        </p:spPr>
        <p:txBody>
          <a:bodyPr wrap="square">
            <a:spAutoFit/>
          </a:bodyPr>
          <a:lstStyle/>
          <a:p>
            <a:r>
              <a:rPr lang="ja-JP" altLang="en-US" dirty="0" smtClean="0"/>
              <a:t>地域の健康課題等を協議をする機会を持っている組織の割合 </a:t>
            </a:r>
            <a:endParaRPr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069" y="274638"/>
            <a:ext cx="8748215" cy="1143000"/>
          </a:xfrm>
        </p:spPr>
        <p:txBody>
          <a:bodyPr>
            <a:noAutofit/>
          </a:bodyPr>
          <a:lstStyle/>
          <a:p>
            <a:r>
              <a:rPr lang="ja-JP" altLang="en-US" sz="2800" dirty="0" smtClean="0">
                <a:solidFill>
                  <a:srgbClr val="0000FF"/>
                </a:solidFill>
              </a:rPr>
              <a:t>住民組織との協働にかかる手引き等の有無と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住民組織の活動目的等の共有</a:t>
            </a:r>
            <a:endParaRPr kumimoji="1" lang="ja-JP" altLang="en-US" sz="2800" dirty="0"/>
          </a:p>
        </p:txBody>
      </p:sp>
      <p:sp>
        <p:nvSpPr>
          <p:cNvPr id="5" name="テキスト ボックス 4"/>
          <p:cNvSpPr txBox="1"/>
          <p:nvPr/>
        </p:nvSpPr>
        <p:spPr>
          <a:xfrm>
            <a:off x="1992572" y="6208891"/>
            <a:ext cx="6008376" cy="369332"/>
          </a:xfrm>
          <a:prstGeom prst="rect">
            <a:avLst/>
          </a:prstGeom>
          <a:noFill/>
        </p:spPr>
        <p:txBody>
          <a:bodyPr wrap="none" rtlCol="0">
            <a:spAutoFit/>
          </a:bodyPr>
          <a:lstStyle/>
          <a:p>
            <a:r>
              <a:rPr lang="ja-JP" altLang="en-US" dirty="0"/>
              <a:t>活動の目的等を構成委員の協議で決定している組織の割合</a:t>
            </a:r>
            <a:endParaRPr kumimoji="1" lang="ja-JP" altLang="en-US" dirty="0"/>
          </a:p>
        </p:txBody>
      </p:sp>
      <p:sp>
        <p:nvSpPr>
          <p:cNvPr id="6" name="テキスト ボックス 5"/>
          <p:cNvSpPr txBox="1"/>
          <p:nvPr/>
        </p:nvSpPr>
        <p:spPr>
          <a:xfrm>
            <a:off x="172811" y="2011789"/>
            <a:ext cx="461665" cy="3687869"/>
          </a:xfrm>
          <a:prstGeom prst="rect">
            <a:avLst/>
          </a:prstGeom>
          <a:noFill/>
        </p:spPr>
        <p:txBody>
          <a:bodyPr vert="eaVert" wrap="none" rtlCol="0">
            <a:spAutoFit/>
          </a:bodyPr>
          <a:lstStyle/>
          <a:p>
            <a:r>
              <a:rPr kumimoji="1" lang="ja-JP" altLang="en-US" dirty="0" smtClean="0"/>
              <a:t>住民組織との協働にかかる手引き等</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235533698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5965462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住民組織育成支援の手引等の有無と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住民組織構成員のやりがい</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733424" y="1600200"/>
          <a:ext cx="795337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57175" y="2095500"/>
            <a:ext cx="461665" cy="3509935"/>
          </a:xfrm>
          <a:prstGeom prst="rect">
            <a:avLst/>
          </a:prstGeom>
          <a:noFill/>
        </p:spPr>
        <p:txBody>
          <a:bodyPr vert="eaVert" wrap="none" rtlCol="0">
            <a:spAutoFit/>
          </a:bodyPr>
          <a:lstStyle/>
          <a:p>
            <a:r>
              <a:rPr lang="ja-JP" altLang="en-US" dirty="0" smtClean="0"/>
              <a:t>住民組織育成支援の手引等の有無</a:t>
            </a:r>
            <a:endParaRPr kumimoji="1" lang="ja-JP" altLang="en-US" dirty="0"/>
          </a:p>
        </p:txBody>
      </p:sp>
      <p:sp>
        <p:nvSpPr>
          <p:cNvPr id="6" name="正方形/長方形 5"/>
          <p:cNvSpPr/>
          <p:nvPr/>
        </p:nvSpPr>
        <p:spPr>
          <a:xfrm>
            <a:off x="1924049" y="6186785"/>
            <a:ext cx="6428381" cy="369332"/>
          </a:xfrm>
          <a:prstGeom prst="rect">
            <a:avLst/>
          </a:prstGeom>
        </p:spPr>
        <p:txBody>
          <a:bodyPr wrap="square">
            <a:spAutoFit/>
          </a:bodyPr>
          <a:lstStyle/>
          <a:p>
            <a:r>
              <a:rPr lang="ja-JP" altLang="en-US" dirty="0" smtClean="0"/>
              <a:t>構成員が活動のやりがい等について語り合っている組織の割合</a:t>
            </a:r>
            <a:endParaRPr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0251" y="274638"/>
            <a:ext cx="8543497" cy="1143000"/>
          </a:xfrm>
        </p:spPr>
        <p:txBody>
          <a:bodyPr>
            <a:noAutofit/>
          </a:bodyPr>
          <a:lstStyle/>
          <a:p>
            <a:r>
              <a:rPr lang="ja-JP" altLang="en-US" sz="2800" dirty="0" smtClean="0">
                <a:solidFill>
                  <a:srgbClr val="0000FF"/>
                </a:solidFill>
              </a:rPr>
              <a:t>住民組織との協働に関する保健師</a:t>
            </a:r>
            <a:r>
              <a:rPr lang="ja-JP" altLang="en-US" sz="2800" dirty="0">
                <a:solidFill>
                  <a:srgbClr val="0000FF"/>
                </a:solidFill>
              </a:rPr>
              <a:t>対象の</a:t>
            </a:r>
            <a:r>
              <a:rPr lang="ja-JP" altLang="en-US" sz="2800" dirty="0" smtClean="0">
                <a:solidFill>
                  <a:srgbClr val="0000FF"/>
                </a:solidFill>
              </a:rPr>
              <a:t>研修の有無と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地域</a:t>
            </a:r>
            <a:r>
              <a:rPr lang="ja-JP" altLang="en-US" sz="2800" dirty="0">
                <a:solidFill>
                  <a:srgbClr val="0000FF"/>
                </a:solidFill>
              </a:rPr>
              <a:t>の健康</a:t>
            </a:r>
            <a:r>
              <a:rPr lang="ja-JP" altLang="en-US" sz="2800" dirty="0" smtClean="0">
                <a:solidFill>
                  <a:srgbClr val="0000FF"/>
                </a:solidFill>
              </a:rPr>
              <a:t>課題の共有</a:t>
            </a:r>
            <a:endParaRPr kumimoji="1" lang="ja-JP" altLang="en-US" sz="2800" dirty="0">
              <a:solidFill>
                <a:srgbClr val="0000FF"/>
              </a:solidFill>
            </a:endParaRPr>
          </a:p>
        </p:txBody>
      </p:sp>
      <p:graphicFrame>
        <p:nvGraphicFramePr>
          <p:cNvPr id="5" name="コンテンツ プレースホルダ 4"/>
          <p:cNvGraphicFramePr>
            <a:graphicFrameLocks noGrp="1"/>
          </p:cNvGraphicFramePr>
          <p:nvPr>
            <p:ph idx="1"/>
          </p:nvPr>
        </p:nvGraphicFramePr>
        <p:xfrm>
          <a:off x="723900" y="1600200"/>
          <a:ext cx="79629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2095499" y="6134785"/>
            <a:ext cx="6200775" cy="369332"/>
          </a:xfrm>
          <a:prstGeom prst="rect">
            <a:avLst/>
          </a:prstGeom>
        </p:spPr>
        <p:txBody>
          <a:bodyPr wrap="square">
            <a:spAutoFit/>
          </a:bodyPr>
          <a:lstStyle/>
          <a:p>
            <a:r>
              <a:rPr lang="ja-JP" altLang="en-US" dirty="0" smtClean="0"/>
              <a:t>地域の健康課題等を協議をする機会を持っている組織の割合</a:t>
            </a:r>
            <a:endParaRPr lang="ja-JP" altLang="en-US" dirty="0"/>
          </a:p>
        </p:txBody>
      </p:sp>
      <p:sp>
        <p:nvSpPr>
          <p:cNvPr id="6" name="テキスト ボックス 5"/>
          <p:cNvSpPr txBox="1"/>
          <p:nvPr/>
        </p:nvSpPr>
        <p:spPr>
          <a:xfrm>
            <a:off x="228600" y="1657350"/>
            <a:ext cx="461665" cy="4282583"/>
          </a:xfrm>
          <a:prstGeom prst="rect">
            <a:avLst/>
          </a:prstGeom>
          <a:noFill/>
        </p:spPr>
        <p:txBody>
          <a:bodyPr vert="eaVert" wrap="none" rtlCol="0">
            <a:spAutoFit/>
          </a:bodyPr>
          <a:lstStyle/>
          <a:p>
            <a:r>
              <a:rPr kumimoji="1" lang="ja-JP" altLang="en-US" dirty="0" smtClean="0"/>
              <a:t>住民組織活動についての</a:t>
            </a:r>
            <a:r>
              <a:rPr lang="ja-JP" altLang="en-US" dirty="0" smtClean="0"/>
              <a:t>保健師対象の研修</a:t>
            </a:r>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1663" y="274638"/>
            <a:ext cx="8509379" cy="1143000"/>
          </a:xfrm>
        </p:spPr>
        <p:txBody>
          <a:bodyPr>
            <a:noAutofit/>
          </a:bodyPr>
          <a:lstStyle/>
          <a:p>
            <a:r>
              <a:rPr lang="ja-JP" altLang="en-US" sz="2800" dirty="0" smtClean="0">
                <a:solidFill>
                  <a:srgbClr val="0000FF"/>
                </a:solidFill>
              </a:rPr>
              <a:t>住民組織との協働に関する保健師</a:t>
            </a:r>
            <a:r>
              <a:rPr lang="ja-JP" altLang="en-US" sz="2800" dirty="0">
                <a:solidFill>
                  <a:srgbClr val="0000FF"/>
                </a:solidFill>
              </a:rPr>
              <a:t>対象の</a:t>
            </a:r>
            <a:r>
              <a:rPr lang="ja-JP" altLang="en-US" sz="2800" dirty="0" smtClean="0">
                <a:solidFill>
                  <a:srgbClr val="0000FF"/>
                </a:solidFill>
              </a:rPr>
              <a:t>研修の有無と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住民組織構成員のやりがい</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666750" y="1600200"/>
          <a:ext cx="802005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28600" y="1657350"/>
            <a:ext cx="461665" cy="4282583"/>
          </a:xfrm>
          <a:prstGeom prst="rect">
            <a:avLst/>
          </a:prstGeom>
          <a:noFill/>
        </p:spPr>
        <p:txBody>
          <a:bodyPr vert="eaVert" wrap="none" rtlCol="0">
            <a:spAutoFit/>
          </a:bodyPr>
          <a:lstStyle/>
          <a:p>
            <a:r>
              <a:rPr kumimoji="1" lang="ja-JP" altLang="en-US" dirty="0" smtClean="0"/>
              <a:t>住民組織活動についての</a:t>
            </a:r>
            <a:r>
              <a:rPr lang="ja-JP" altLang="en-US" dirty="0" smtClean="0"/>
              <a:t>保健師対象の研修</a:t>
            </a:r>
            <a:endParaRPr kumimoji="1" lang="ja-JP" altLang="en-US" dirty="0"/>
          </a:p>
        </p:txBody>
      </p:sp>
      <p:sp>
        <p:nvSpPr>
          <p:cNvPr id="6" name="正方形/長方形 5"/>
          <p:cNvSpPr/>
          <p:nvPr/>
        </p:nvSpPr>
        <p:spPr>
          <a:xfrm>
            <a:off x="1924049" y="6186785"/>
            <a:ext cx="6523915" cy="369332"/>
          </a:xfrm>
          <a:prstGeom prst="rect">
            <a:avLst/>
          </a:prstGeom>
        </p:spPr>
        <p:txBody>
          <a:bodyPr wrap="square">
            <a:spAutoFit/>
          </a:bodyPr>
          <a:lstStyle/>
          <a:p>
            <a:r>
              <a:rPr lang="ja-JP" altLang="en-US" dirty="0" smtClean="0"/>
              <a:t>構成員が活動のやりがい等について語り合っている組織の割合</a:t>
            </a:r>
            <a:endParaRPr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5311" y="274638"/>
            <a:ext cx="8509379" cy="1143000"/>
          </a:xfrm>
        </p:spPr>
        <p:txBody>
          <a:bodyPr>
            <a:noAutofit/>
          </a:bodyPr>
          <a:lstStyle/>
          <a:p>
            <a:r>
              <a:rPr lang="ja-JP" altLang="en-US" sz="2800" dirty="0" smtClean="0">
                <a:solidFill>
                  <a:srgbClr val="0000FF"/>
                </a:solidFill>
              </a:rPr>
              <a:t>住民組織との協働に関する保健師</a:t>
            </a:r>
            <a:r>
              <a:rPr lang="ja-JP" altLang="en-US" sz="2800" dirty="0">
                <a:solidFill>
                  <a:srgbClr val="0000FF"/>
                </a:solidFill>
              </a:rPr>
              <a:t>対象の</a:t>
            </a:r>
            <a:r>
              <a:rPr lang="ja-JP" altLang="en-US" sz="2800" dirty="0" smtClean="0">
                <a:solidFill>
                  <a:srgbClr val="0000FF"/>
                </a:solidFill>
              </a:rPr>
              <a:t>研修の有無と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保健福祉計画</a:t>
            </a:r>
            <a:r>
              <a:rPr lang="ja-JP" altLang="en-US" sz="2800" dirty="0">
                <a:solidFill>
                  <a:srgbClr val="0000FF"/>
                </a:solidFill>
              </a:rPr>
              <a:t>の</a:t>
            </a:r>
            <a:r>
              <a:rPr lang="ja-JP" altLang="en-US" sz="2800" dirty="0" smtClean="0">
                <a:solidFill>
                  <a:srgbClr val="0000FF"/>
                </a:solidFill>
              </a:rPr>
              <a:t>推進への住民組織の関与</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733424" y="1600200"/>
          <a:ext cx="795337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28600" y="1657350"/>
            <a:ext cx="461665" cy="4282583"/>
          </a:xfrm>
          <a:prstGeom prst="rect">
            <a:avLst/>
          </a:prstGeom>
          <a:noFill/>
        </p:spPr>
        <p:txBody>
          <a:bodyPr vert="eaVert" wrap="none" rtlCol="0">
            <a:spAutoFit/>
          </a:bodyPr>
          <a:lstStyle/>
          <a:p>
            <a:r>
              <a:rPr kumimoji="1" lang="ja-JP" altLang="en-US" dirty="0" smtClean="0"/>
              <a:t>住民組織活動についての</a:t>
            </a:r>
            <a:r>
              <a:rPr lang="ja-JP" altLang="en-US" dirty="0" smtClean="0"/>
              <a:t>保健師対象の研修</a:t>
            </a:r>
            <a:endParaRPr kumimoji="1" lang="ja-JP" altLang="en-US" dirty="0"/>
          </a:p>
        </p:txBody>
      </p:sp>
      <p:sp>
        <p:nvSpPr>
          <p:cNvPr id="6" name="正方形/長方形 5"/>
          <p:cNvSpPr/>
          <p:nvPr/>
        </p:nvSpPr>
        <p:spPr>
          <a:xfrm>
            <a:off x="2238374" y="6134785"/>
            <a:ext cx="5199655" cy="369332"/>
          </a:xfrm>
          <a:prstGeom prst="rect">
            <a:avLst/>
          </a:prstGeom>
        </p:spPr>
        <p:txBody>
          <a:bodyPr wrap="square">
            <a:spAutoFit/>
          </a:bodyPr>
          <a:lstStyle/>
          <a:p>
            <a:r>
              <a:rPr lang="ja-JP" altLang="en-US" dirty="0" smtClean="0"/>
              <a:t>保健福祉計画の推進に関与する住民組織の割合</a:t>
            </a:r>
            <a:endParaRPr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住民組織への財政的</a:t>
            </a:r>
            <a:r>
              <a:rPr lang="ja-JP" altLang="en-US" sz="2800" dirty="0" smtClean="0">
                <a:solidFill>
                  <a:srgbClr val="0000FF"/>
                </a:solidFill>
              </a:rPr>
              <a:t>支援と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地域</a:t>
            </a:r>
            <a:r>
              <a:rPr lang="ja-JP" altLang="en-US" sz="2800" dirty="0">
                <a:solidFill>
                  <a:srgbClr val="0000FF"/>
                </a:solidFill>
              </a:rPr>
              <a:t>の健康</a:t>
            </a:r>
            <a:r>
              <a:rPr lang="ja-JP" altLang="en-US" sz="2800" dirty="0" smtClean="0">
                <a:solidFill>
                  <a:srgbClr val="0000FF"/>
                </a:solidFill>
              </a:rPr>
              <a:t>課題の共有</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828674" y="1600200"/>
          <a:ext cx="785812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1962149" y="6211669"/>
            <a:ext cx="5753101" cy="369332"/>
          </a:xfrm>
          <a:prstGeom prst="rect">
            <a:avLst/>
          </a:prstGeom>
        </p:spPr>
        <p:txBody>
          <a:bodyPr wrap="square">
            <a:spAutoFit/>
          </a:bodyPr>
          <a:lstStyle/>
          <a:p>
            <a:r>
              <a:rPr lang="ja-JP" altLang="en-US" dirty="0" smtClean="0"/>
              <a:t>健康課題等を協議をする機会を持っている組織の割合</a:t>
            </a:r>
            <a:endParaRPr lang="ja-JP" altLang="en-US" dirty="0"/>
          </a:p>
        </p:txBody>
      </p:sp>
      <p:sp>
        <p:nvSpPr>
          <p:cNvPr id="6" name="テキスト ボックス 5"/>
          <p:cNvSpPr txBox="1"/>
          <p:nvPr/>
        </p:nvSpPr>
        <p:spPr>
          <a:xfrm>
            <a:off x="381000" y="2381250"/>
            <a:ext cx="461665" cy="2527295"/>
          </a:xfrm>
          <a:prstGeom prst="rect">
            <a:avLst/>
          </a:prstGeom>
          <a:noFill/>
        </p:spPr>
        <p:txBody>
          <a:bodyPr vert="eaVert" wrap="none" rtlCol="0">
            <a:spAutoFit/>
          </a:bodyPr>
          <a:lstStyle/>
          <a:p>
            <a:r>
              <a:rPr lang="ja-JP" altLang="en-US" dirty="0" smtClean="0"/>
              <a:t>住民組織への財政的支援</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069" y="274638"/>
            <a:ext cx="8748215" cy="1143000"/>
          </a:xfrm>
        </p:spPr>
        <p:txBody>
          <a:bodyPr>
            <a:noAutofit/>
          </a:bodyPr>
          <a:lstStyle/>
          <a:p>
            <a:r>
              <a:rPr lang="ja-JP" altLang="en-US" sz="2800" dirty="0" smtClean="0">
                <a:solidFill>
                  <a:srgbClr val="0000FF"/>
                </a:solidFill>
              </a:rPr>
              <a:t>住民組織への財政的支援と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住民組織の活動目的等の共有</a:t>
            </a:r>
            <a:endParaRPr kumimoji="1" lang="ja-JP" altLang="en-US" sz="2800" dirty="0"/>
          </a:p>
        </p:txBody>
      </p:sp>
      <p:sp>
        <p:nvSpPr>
          <p:cNvPr id="5" name="テキスト ボックス 4"/>
          <p:cNvSpPr txBox="1"/>
          <p:nvPr/>
        </p:nvSpPr>
        <p:spPr>
          <a:xfrm>
            <a:off x="1992572" y="6208891"/>
            <a:ext cx="6008376" cy="369332"/>
          </a:xfrm>
          <a:prstGeom prst="rect">
            <a:avLst/>
          </a:prstGeom>
          <a:noFill/>
        </p:spPr>
        <p:txBody>
          <a:bodyPr wrap="none" rtlCol="0">
            <a:spAutoFit/>
          </a:bodyPr>
          <a:lstStyle/>
          <a:p>
            <a:r>
              <a:rPr lang="ja-JP" altLang="en-US" dirty="0"/>
              <a:t>活動の目的等を構成委員の協議で決定している組織の割合</a:t>
            </a:r>
            <a:endParaRPr kumimoji="1" lang="ja-JP" altLang="en-US" dirty="0"/>
          </a:p>
        </p:txBody>
      </p:sp>
      <p:sp>
        <p:nvSpPr>
          <p:cNvPr id="6" name="テキスト ボックス 5"/>
          <p:cNvSpPr txBox="1"/>
          <p:nvPr/>
        </p:nvSpPr>
        <p:spPr>
          <a:xfrm>
            <a:off x="172811" y="1643293"/>
            <a:ext cx="461665" cy="4133504"/>
          </a:xfrm>
          <a:prstGeom prst="rect">
            <a:avLst/>
          </a:prstGeom>
          <a:noFill/>
        </p:spPr>
        <p:txBody>
          <a:bodyPr vert="eaVert" wrap="none" rtlCol="0">
            <a:spAutoFit/>
          </a:bodyPr>
          <a:lstStyle/>
          <a:p>
            <a:r>
              <a:rPr kumimoji="1" lang="ja-JP" altLang="en-US" dirty="0" smtClean="0"/>
              <a:t>住民組織への財政的な支援（人口あたり）</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12350609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5965462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住民組織への財政的支援と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住民組織構成員のやりがい</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885824" y="1600200"/>
          <a:ext cx="780097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381000" y="2381250"/>
            <a:ext cx="461665" cy="2527295"/>
          </a:xfrm>
          <a:prstGeom prst="rect">
            <a:avLst/>
          </a:prstGeom>
          <a:noFill/>
        </p:spPr>
        <p:txBody>
          <a:bodyPr vert="eaVert" wrap="none" rtlCol="0">
            <a:spAutoFit/>
          </a:bodyPr>
          <a:lstStyle/>
          <a:p>
            <a:r>
              <a:rPr lang="ja-JP" altLang="en-US" dirty="0" smtClean="0"/>
              <a:t>住民組織への財政的支援</a:t>
            </a:r>
            <a:endParaRPr kumimoji="1" lang="ja-JP" altLang="en-US" dirty="0"/>
          </a:p>
        </p:txBody>
      </p:sp>
      <p:sp>
        <p:nvSpPr>
          <p:cNvPr id="6" name="正方形/長方形 5"/>
          <p:cNvSpPr/>
          <p:nvPr/>
        </p:nvSpPr>
        <p:spPr>
          <a:xfrm>
            <a:off x="1924049" y="6186785"/>
            <a:ext cx="6332847" cy="369332"/>
          </a:xfrm>
          <a:prstGeom prst="rect">
            <a:avLst/>
          </a:prstGeom>
        </p:spPr>
        <p:txBody>
          <a:bodyPr wrap="square">
            <a:spAutoFit/>
          </a:bodyPr>
          <a:lstStyle/>
          <a:p>
            <a:r>
              <a:rPr lang="ja-JP" altLang="en-US" dirty="0" smtClean="0"/>
              <a:t>構成員が活動のやりがい等について語り合っている組織の割合</a:t>
            </a:r>
            <a:endParaRPr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住民組織への財政的支援と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保健福祉計画の推進への住民組織の関与</a:t>
            </a:r>
            <a:endParaRPr kumimoji="1" lang="ja-JP" altLang="en-US" sz="2800" dirty="0">
              <a:solidFill>
                <a:srgbClr val="0000FF"/>
              </a:solidFill>
            </a:endParaRPr>
          </a:p>
        </p:txBody>
      </p:sp>
      <p:sp>
        <p:nvSpPr>
          <p:cNvPr id="5" name="テキスト ボックス 4"/>
          <p:cNvSpPr txBox="1"/>
          <p:nvPr/>
        </p:nvSpPr>
        <p:spPr>
          <a:xfrm>
            <a:off x="381000" y="2381250"/>
            <a:ext cx="461665" cy="2527295"/>
          </a:xfrm>
          <a:prstGeom prst="rect">
            <a:avLst/>
          </a:prstGeom>
          <a:noFill/>
        </p:spPr>
        <p:txBody>
          <a:bodyPr vert="eaVert" wrap="none" rtlCol="0">
            <a:spAutoFit/>
          </a:bodyPr>
          <a:lstStyle/>
          <a:p>
            <a:r>
              <a:rPr lang="ja-JP" altLang="en-US" dirty="0" smtClean="0"/>
              <a:t>住民組織への財政的支援</a:t>
            </a:r>
            <a:endParaRPr kumimoji="1" lang="ja-JP" altLang="en-US" dirty="0"/>
          </a:p>
        </p:txBody>
      </p:sp>
      <p:sp>
        <p:nvSpPr>
          <p:cNvPr id="6" name="正方形/長方形 5"/>
          <p:cNvSpPr/>
          <p:nvPr/>
        </p:nvSpPr>
        <p:spPr>
          <a:xfrm>
            <a:off x="2333489" y="6186785"/>
            <a:ext cx="5418447" cy="369332"/>
          </a:xfrm>
          <a:prstGeom prst="rect">
            <a:avLst/>
          </a:prstGeom>
        </p:spPr>
        <p:txBody>
          <a:bodyPr wrap="square">
            <a:spAutoFit/>
          </a:bodyPr>
          <a:lstStyle/>
          <a:p>
            <a:r>
              <a:rPr lang="ja-JP" altLang="en-US" dirty="0" smtClean="0"/>
              <a:t>保健福祉計画の推進に関与している組織の割合</a:t>
            </a:r>
            <a:endParaRPr lang="ja-JP" altLang="en-US" dirty="0"/>
          </a:p>
        </p:txBody>
      </p:sp>
      <p:graphicFrame>
        <p:nvGraphicFramePr>
          <p:cNvPr id="8" name="コンテンツ プレースホルダ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健康づくり推進員等の活動</a:t>
            </a:r>
            <a:r>
              <a:rPr lang="ja-JP" altLang="en-US" sz="2800" dirty="0" smtClean="0">
                <a:solidFill>
                  <a:srgbClr val="0000FF"/>
                </a:solidFill>
              </a:rPr>
              <a:t>の質的な評価</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と</a:t>
            </a:r>
            <a:r>
              <a:rPr lang="ja-JP" altLang="en-US" sz="2800" dirty="0">
                <a:solidFill>
                  <a:srgbClr val="0000FF"/>
                </a:solidFill>
              </a:rPr>
              <a:t>ソーシャルキャピタルの醸成</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47650" y="1857375"/>
            <a:ext cx="461665" cy="3941144"/>
          </a:xfrm>
          <a:prstGeom prst="rect">
            <a:avLst/>
          </a:prstGeom>
          <a:noFill/>
        </p:spPr>
        <p:txBody>
          <a:bodyPr vert="eaVert" wrap="none" rtlCol="0">
            <a:spAutoFit/>
          </a:bodyPr>
          <a:lstStyle/>
          <a:p>
            <a:r>
              <a:rPr kumimoji="1" lang="ja-JP" altLang="en-US" dirty="0" smtClean="0"/>
              <a:t>健康づくり推進等の活動の質的な評価</a:t>
            </a:r>
            <a:endParaRPr kumimoji="1" lang="ja-JP" altLang="en-US" dirty="0"/>
          </a:p>
        </p:txBody>
      </p:sp>
      <p:sp>
        <p:nvSpPr>
          <p:cNvPr id="6" name="テキスト ボックス 5"/>
          <p:cNvSpPr txBox="1"/>
          <p:nvPr/>
        </p:nvSpPr>
        <p:spPr>
          <a:xfrm>
            <a:off x="2489579" y="6134100"/>
            <a:ext cx="5686425" cy="369332"/>
          </a:xfrm>
          <a:prstGeom prst="rect">
            <a:avLst/>
          </a:prstGeom>
          <a:noFill/>
        </p:spPr>
        <p:txBody>
          <a:bodyPr wrap="square" rtlCol="0">
            <a:spAutoFit/>
          </a:bodyPr>
          <a:lstStyle/>
          <a:p>
            <a:r>
              <a:rPr lang="ja-JP" altLang="en-US" dirty="0" smtClean="0"/>
              <a:t>活動が地域住民の絆を深めている組織の割合</a:t>
            </a:r>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住民組織への財政的支援と</a:t>
            </a:r>
            <a:r>
              <a:rPr kumimoji="1" lang="en-US" altLang="ja-JP" sz="2800" dirty="0" smtClean="0">
                <a:solidFill>
                  <a:srgbClr val="0000FF"/>
                </a:solidFill>
              </a:rPr>
              <a:t/>
            </a:r>
            <a:br>
              <a:rPr kumimoji="1" lang="en-US" altLang="ja-JP" sz="2800" dirty="0" smtClean="0">
                <a:solidFill>
                  <a:srgbClr val="0000FF"/>
                </a:solidFill>
              </a:rPr>
            </a:br>
            <a:r>
              <a:rPr kumimoji="1" lang="ja-JP" altLang="en-US" sz="2800" dirty="0" smtClean="0">
                <a:solidFill>
                  <a:srgbClr val="0000FF"/>
                </a:solidFill>
              </a:rPr>
              <a:t>健康づくり推進協議会の機能</a:t>
            </a:r>
            <a:endParaRPr kumimoji="1" lang="ja-JP" altLang="en-US" sz="2800" dirty="0">
              <a:solidFill>
                <a:srgbClr val="0000FF"/>
              </a:solidFill>
            </a:endParaRPr>
          </a:p>
        </p:txBody>
      </p:sp>
      <p:graphicFrame>
        <p:nvGraphicFramePr>
          <p:cNvPr id="4" name="コンテンツ プレースホルダー 3"/>
          <p:cNvGraphicFramePr>
            <a:graphicFrameLocks noGrp="1"/>
          </p:cNvGraphicFramePr>
          <p:nvPr>
            <p:ph idx="1"/>
            <p:extLst>
              <p:ext uri="{D42A27DB-BD31-4B8C-83A1-F6EECF244321}">
                <p14:modId xmlns="" xmlns:p14="http://schemas.microsoft.com/office/powerpoint/2010/main" val="204752307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3411940" y="6208890"/>
            <a:ext cx="3021981" cy="369332"/>
          </a:xfrm>
          <a:prstGeom prst="rect">
            <a:avLst/>
          </a:prstGeom>
          <a:noFill/>
        </p:spPr>
        <p:txBody>
          <a:bodyPr wrap="none" rtlCol="0">
            <a:spAutoFit/>
          </a:bodyPr>
          <a:lstStyle/>
          <a:p>
            <a:r>
              <a:rPr lang="ja-JP" altLang="en-US" dirty="0"/>
              <a:t>健康づくり推進協議会の機能</a:t>
            </a:r>
            <a:endParaRPr kumimoji="1" lang="ja-JP" altLang="en-US" dirty="0"/>
          </a:p>
        </p:txBody>
      </p:sp>
      <p:sp>
        <p:nvSpPr>
          <p:cNvPr id="6" name="テキスト ボックス 5"/>
          <p:cNvSpPr txBox="1"/>
          <p:nvPr/>
        </p:nvSpPr>
        <p:spPr>
          <a:xfrm>
            <a:off x="191066" y="2442953"/>
            <a:ext cx="461665" cy="2527295"/>
          </a:xfrm>
          <a:prstGeom prst="rect">
            <a:avLst/>
          </a:prstGeom>
          <a:noFill/>
        </p:spPr>
        <p:txBody>
          <a:bodyPr vert="eaVert" wrap="none" rtlCol="0">
            <a:spAutoFit/>
          </a:bodyPr>
          <a:lstStyle/>
          <a:p>
            <a:r>
              <a:rPr lang="ja-JP" altLang="en-US" dirty="0"/>
              <a:t>住民組織への財政的支援</a:t>
            </a:r>
            <a:endParaRPr kumimoji="1" lang="ja-JP" altLang="en-US" dirty="0"/>
          </a:p>
        </p:txBody>
      </p:sp>
    </p:spTree>
    <p:extLst>
      <p:ext uri="{BB962C8B-B14F-4D97-AF65-F5344CB8AC3E}">
        <p14:creationId xmlns="" xmlns:p14="http://schemas.microsoft.com/office/powerpoint/2010/main" val="25286642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dirty="0" smtClean="0">
                <a:solidFill>
                  <a:srgbClr val="0000FF"/>
                </a:solidFill>
              </a:rPr>
              <a:t>住民組織への市町村の人口動態統計の提供と</a:t>
            </a:r>
            <a:r>
              <a:rPr kumimoji="1" lang="en-US" altLang="ja-JP" sz="2800" dirty="0" smtClean="0">
                <a:solidFill>
                  <a:srgbClr val="0000FF"/>
                </a:solidFill>
              </a:rPr>
              <a:t/>
            </a:r>
            <a:br>
              <a:rPr kumimoji="1" lang="en-US" altLang="ja-JP" sz="2800" dirty="0" smtClean="0">
                <a:solidFill>
                  <a:srgbClr val="0000FF"/>
                </a:solidFill>
              </a:rPr>
            </a:br>
            <a:r>
              <a:rPr lang="ja-JP" altLang="en-US" sz="2800" dirty="0" smtClean="0">
                <a:solidFill>
                  <a:srgbClr val="0000FF"/>
                </a:solidFill>
              </a:rPr>
              <a:t>地域の健康課題の共有</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381000" y="2085975"/>
            <a:ext cx="461665" cy="3048270"/>
          </a:xfrm>
          <a:prstGeom prst="rect">
            <a:avLst/>
          </a:prstGeom>
          <a:noFill/>
        </p:spPr>
        <p:txBody>
          <a:bodyPr vert="eaVert" wrap="none" rtlCol="0">
            <a:spAutoFit/>
          </a:bodyPr>
          <a:lstStyle/>
          <a:p>
            <a:r>
              <a:rPr lang="ja-JP" altLang="en-US" dirty="0" smtClean="0"/>
              <a:t>市町村の人口動態統計の提供</a:t>
            </a:r>
            <a:endParaRPr kumimoji="1" lang="ja-JP" altLang="en-US" dirty="0"/>
          </a:p>
        </p:txBody>
      </p:sp>
      <p:sp>
        <p:nvSpPr>
          <p:cNvPr id="6" name="テキスト ボックス 5"/>
          <p:cNvSpPr txBox="1"/>
          <p:nvPr/>
        </p:nvSpPr>
        <p:spPr>
          <a:xfrm>
            <a:off x="1676542" y="6228055"/>
            <a:ext cx="6162264" cy="369332"/>
          </a:xfrm>
          <a:prstGeom prst="rect">
            <a:avLst/>
          </a:prstGeom>
          <a:noFill/>
        </p:spPr>
        <p:txBody>
          <a:bodyPr wrap="none" rtlCol="0">
            <a:spAutoFit/>
          </a:bodyPr>
          <a:lstStyle/>
          <a:p>
            <a:r>
              <a:rPr lang="ja-JP" altLang="en-US" dirty="0" smtClean="0"/>
              <a:t>地域の健康課題等を協議をする機会を持っている組織の割合</a:t>
            </a:r>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住民組織への地区単位</a:t>
            </a:r>
            <a:r>
              <a:rPr lang="ja-JP" altLang="en-US" sz="2800" dirty="0" smtClean="0">
                <a:solidFill>
                  <a:srgbClr val="0000FF"/>
                </a:solidFill>
              </a:rPr>
              <a:t>の生活実態の提供と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地域</a:t>
            </a:r>
            <a:r>
              <a:rPr lang="ja-JP" altLang="en-US" sz="2800" dirty="0">
                <a:solidFill>
                  <a:srgbClr val="0000FF"/>
                </a:solidFill>
              </a:rPr>
              <a:t>の健康</a:t>
            </a:r>
            <a:r>
              <a:rPr lang="ja-JP" altLang="en-US" sz="2800" dirty="0" smtClean="0">
                <a:solidFill>
                  <a:srgbClr val="0000FF"/>
                </a:solidFill>
              </a:rPr>
              <a:t>課題の共有</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1430882" y="6242566"/>
            <a:ext cx="6162264" cy="369332"/>
          </a:xfrm>
          <a:prstGeom prst="rect">
            <a:avLst/>
          </a:prstGeom>
          <a:noFill/>
        </p:spPr>
        <p:txBody>
          <a:bodyPr wrap="none" rtlCol="0">
            <a:spAutoFit/>
          </a:bodyPr>
          <a:lstStyle/>
          <a:p>
            <a:r>
              <a:rPr lang="ja-JP" altLang="en-US" dirty="0" smtClean="0"/>
              <a:t>地域の健康課題等を協議をする機会を持っている組織の割合</a:t>
            </a:r>
            <a:endParaRPr kumimoji="1" lang="ja-JP" altLang="en-US" dirty="0"/>
          </a:p>
        </p:txBody>
      </p:sp>
      <p:sp>
        <p:nvSpPr>
          <p:cNvPr id="7" name="テキスト ボックス 6"/>
          <p:cNvSpPr txBox="1"/>
          <p:nvPr/>
        </p:nvSpPr>
        <p:spPr>
          <a:xfrm>
            <a:off x="18276" y="2400300"/>
            <a:ext cx="738664" cy="2504853"/>
          </a:xfrm>
          <a:prstGeom prst="rect">
            <a:avLst/>
          </a:prstGeom>
          <a:noFill/>
        </p:spPr>
        <p:txBody>
          <a:bodyPr vert="eaVert" wrap="none" rtlCol="0">
            <a:spAutoFit/>
          </a:bodyPr>
          <a:lstStyle/>
          <a:p>
            <a:r>
              <a:rPr lang="ja-JP" altLang="en-US" dirty="0" smtClean="0"/>
              <a:t>住民組織への地区単位の</a:t>
            </a:r>
            <a:endParaRPr lang="en-US" altLang="ja-JP" dirty="0" smtClean="0"/>
          </a:p>
          <a:p>
            <a:r>
              <a:rPr lang="ja-JP" altLang="en-US" dirty="0" smtClean="0"/>
              <a:t>の生活実態の提供</a:t>
            </a:r>
            <a:endParaRPr kumimoji="1"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069" y="274638"/>
            <a:ext cx="8748215" cy="1143000"/>
          </a:xfrm>
        </p:spPr>
        <p:txBody>
          <a:bodyPr>
            <a:noAutofit/>
          </a:bodyPr>
          <a:lstStyle/>
          <a:p>
            <a:r>
              <a:rPr lang="ja-JP" altLang="en-US" sz="2800" dirty="0" smtClean="0">
                <a:solidFill>
                  <a:srgbClr val="0000FF"/>
                </a:solidFill>
              </a:rPr>
              <a:t>住民組織への</a:t>
            </a:r>
            <a:r>
              <a:rPr lang="ja-JP" altLang="en-US" sz="2800" dirty="0">
                <a:solidFill>
                  <a:srgbClr val="0000FF"/>
                </a:solidFill>
              </a:rPr>
              <a:t>地区単位</a:t>
            </a:r>
            <a:r>
              <a:rPr lang="ja-JP" altLang="en-US" sz="2800" dirty="0" smtClean="0">
                <a:solidFill>
                  <a:srgbClr val="0000FF"/>
                </a:solidFill>
              </a:rPr>
              <a:t>の生活</a:t>
            </a:r>
            <a:r>
              <a:rPr lang="ja-JP" altLang="en-US" sz="2800" dirty="0">
                <a:solidFill>
                  <a:srgbClr val="0000FF"/>
                </a:solidFill>
              </a:rPr>
              <a:t>実態の</a:t>
            </a:r>
            <a:r>
              <a:rPr lang="ja-JP" altLang="en-US" sz="2800" dirty="0" smtClean="0">
                <a:solidFill>
                  <a:srgbClr val="0000FF"/>
                </a:solidFill>
              </a:rPr>
              <a:t>提供と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住民組織の活動目的</a:t>
            </a:r>
            <a:r>
              <a:rPr lang="ja-JP" altLang="en-US" sz="2800" dirty="0">
                <a:solidFill>
                  <a:srgbClr val="0000FF"/>
                </a:solidFill>
              </a:rPr>
              <a:t>等の共有</a:t>
            </a:r>
            <a:endParaRPr kumimoji="1" lang="ja-JP" altLang="en-US" sz="2800" dirty="0">
              <a:solidFill>
                <a:srgbClr val="0000FF"/>
              </a:solidFill>
            </a:endParaRPr>
          </a:p>
        </p:txBody>
      </p:sp>
      <p:sp>
        <p:nvSpPr>
          <p:cNvPr id="5" name="テキスト ボックス 4"/>
          <p:cNvSpPr txBox="1"/>
          <p:nvPr/>
        </p:nvSpPr>
        <p:spPr>
          <a:xfrm>
            <a:off x="1992572" y="6208891"/>
            <a:ext cx="6008376" cy="369332"/>
          </a:xfrm>
          <a:prstGeom prst="rect">
            <a:avLst/>
          </a:prstGeom>
          <a:noFill/>
        </p:spPr>
        <p:txBody>
          <a:bodyPr wrap="none" rtlCol="0">
            <a:spAutoFit/>
          </a:bodyPr>
          <a:lstStyle/>
          <a:p>
            <a:r>
              <a:rPr lang="ja-JP" altLang="en-US" dirty="0"/>
              <a:t>活動の目的等を構成委員の協議で決定している組織の割合</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428328048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18276" y="2400300"/>
            <a:ext cx="738664" cy="2504853"/>
          </a:xfrm>
          <a:prstGeom prst="rect">
            <a:avLst/>
          </a:prstGeom>
          <a:noFill/>
        </p:spPr>
        <p:txBody>
          <a:bodyPr vert="eaVert" wrap="none" rtlCol="0">
            <a:spAutoFit/>
          </a:bodyPr>
          <a:lstStyle/>
          <a:p>
            <a:r>
              <a:rPr lang="ja-JP" altLang="en-US" dirty="0" smtClean="0"/>
              <a:t>住民組織への地区単位の</a:t>
            </a:r>
            <a:endParaRPr lang="en-US" altLang="ja-JP" dirty="0" smtClean="0"/>
          </a:p>
          <a:p>
            <a:r>
              <a:rPr lang="ja-JP" altLang="en-US" dirty="0" smtClean="0"/>
              <a:t>の生活実態の提供</a:t>
            </a:r>
            <a:endParaRPr kumimoji="1" lang="ja-JP" altLang="en-US" dirty="0"/>
          </a:p>
        </p:txBody>
      </p:sp>
    </p:spTree>
    <p:extLst>
      <p:ext uri="{BB962C8B-B14F-4D97-AF65-F5344CB8AC3E}">
        <p14:creationId xmlns="" xmlns:p14="http://schemas.microsoft.com/office/powerpoint/2010/main" val="15965462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9698" y="274638"/>
            <a:ext cx="8662288" cy="1143000"/>
          </a:xfrm>
        </p:spPr>
        <p:txBody>
          <a:bodyPr>
            <a:noAutofit/>
          </a:bodyPr>
          <a:lstStyle/>
          <a:p>
            <a:r>
              <a:rPr lang="ja-JP" altLang="en-US" sz="2800" dirty="0" smtClean="0">
                <a:solidFill>
                  <a:srgbClr val="0000FF"/>
                </a:solidFill>
              </a:rPr>
              <a:t>住民組織への地区単位の生活実態の提供と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住民組織構成員のやりがい</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704850" y="1600200"/>
          <a:ext cx="798195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8276" y="2400300"/>
            <a:ext cx="738664" cy="2504853"/>
          </a:xfrm>
          <a:prstGeom prst="rect">
            <a:avLst/>
          </a:prstGeom>
          <a:noFill/>
        </p:spPr>
        <p:txBody>
          <a:bodyPr vert="eaVert" wrap="none" rtlCol="0">
            <a:spAutoFit/>
          </a:bodyPr>
          <a:lstStyle/>
          <a:p>
            <a:r>
              <a:rPr lang="ja-JP" altLang="en-US" dirty="0" smtClean="0"/>
              <a:t>住民組織への地区単位の</a:t>
            </a:r>
            <a:endParaRPr lang="en-US" altLang="ja-JP" dirty="0" smtClean="0"/>
          </a:p>
          <a:p>
            <a:r>
              <a:rPr lang="ja-JP" altLang="en-US" dirty="0" smtClean="0"/>
              <a:t>の生活実態の提供</a:t>
            </a:r>
            <a:endParaRPr kumimoji="1" lang="ja-JP" altLang="en-US" dirty="0"/>
          </a:p>
        </p:txBody>
      </p:sp>
      <p:sp>
        <p:nvSpPr>
          <p:cNvPr id="6" name="正方形/長方形 5"/>
          <p:cNvSpPr/>
          <p:nvPr/>
        </p:nvSpPr>
        <p:spPr>
          <a:xfrm>
            <a:off x="1609724" y="6144310"/>
            <a:ext cx="6592580" cy="369332"/>
          </a:xfrm>
          <a:prstGeom prst="rect">
            <a:avLst/>
          </a:prstGeom>
        </p:spPr>
        <p:txBody>
          <a:bodyPr wrap="square">
            <a:spAutoFit/>
          </a:bodyPr>
          <a:lstStyle/>
          <a:p>
            <a:r>
              <a:rPr lang="ja-JP" altLang="en-US" dirty="0" smtClean="0"/>
              <a:t>構成員が活動のやりがい等について語り合っている組織の割合</a:t>
            </a:r>
            <a:endParaRPr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住民組織への地区単位</a:t>
            </a:r>
            <a:r>
              <a:rPr lang="ja-JP" altLang="en-US" sz="2800" dirty="0" smtClean="0">
                <a:solidFill>
                  <a:srgbClr val="0000FF"/>
                </a:solidFill>
              </a:rPr>
              <a:t>の生活実態の提供と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保健</a:t>
            </a:r>
            <a:r>
              <a:rPr lang="ja-JP" altLang="en-US" sz="2800" dirty="0">
                <a:solidFill>
                  <a:srgbClr val="0000FF"/>
                </a:solidFill>
              </a:rPr>
              <a:t>福祉計画の</a:t>
            </a:r>
            <a:r>
              <a:rPr lang="ja-JP" altLang="en-US" sz="2800" dirty="0" smtClean="0">
                <a:solidFill>
                  <a:srgbClr val="0000FF"/>
                </a:solidFill>
              </a:rPr>
              <a:t>推進への関与</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714374" y="1600200"/>
          <a:ext cx="797242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8276" y="2400300"/>
            <a:ext cx="738664" cy="2504853"/>
          </a:xfrm>
          <a:prstGeom prst="rect">
            <a:avLst/>
          </a:prstGeom>
          <a:noFill/>
        </p:spPr>
        <p:txBody>
          <a:bodyPr vert="eaVert" wrap="none" rtlCol="0">
            <a:spAutoFit/>
          </a:bodyPr>
          <a:lstStyle/>
          <a:p>
            <a:r>
              <a:rPr lang="ja-JP" altLang="en-US" dirty="0" smtClean="0"/>
              <a:t>住民組織への地区単位の</a:t>
            </a:r>
            <a:endParaRPr lang="en-US" altLang="ja-JP" dirty="0" smtClean="0"/>
          </a:p>
          <a:p>
            <a:r>
              <a:rPr lang="ja-JP" altLang="en-US" dirty="0" smtClean="0"/>
              <a:t>の生活実態の提供</a:t>
            </a:r>
            <a:endParaRPr kumimoji="1" lang="ja-JP" altLang="en-US" dirty="0"/>
          </a:p>
        </p:txBody>
      </p:sp>
      <p:sp>
        <p:nvSpPr>
          <p:cNvPr id="6" name="正方形/長方形 5"/>
          <p:cNvSpPr/>
          <p:nvPr/>
        </p:nvSpPr>
        <p:spPr>
          <a:xfrm>
            <a:off x="2371160" y="6120884"/>
            <a:ext cx="4515980" cy="369332"/>
          </a:xfrm>
          <a:prstGeom prst="rect">
            <a:avLst/>
          </a:prstGeom>
        </p:spPr>
        <p:txBody>
          <a:bodyPr wrap="none">
            <a:spAutoFit/>
          </a:bodyPr>
          <a:lstStyle/>
          <a:p>
            <a:r>
              <a:rPr lang="ja-JP" altLang="en-US" dirty="0" smtClean="0"/>
              <a:t>保健福祉計画の推進に関与する組織の割合</a:t>
            </a:r>
            <a:endParaRPr lang="ja-JP"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住民組織への地区単位</a:t>
            </a:r>
            <a:r>
              <a:rPr lang="ja-JP" altLang="en-US" sz="2800" dirty="0" smtClean="0">
                <a:solidFill>
                  <a:srgbClr val="0000FF"/>
                </a:solidFill>
              </a:rPr>
              <a:t>の生活実態の提供と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住民組織間の連携</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723900" y="1600200"/>
          <a:ext cx="79629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8276" y="2400300"/>
            <a:ext cx="738664" cy="2504853"/>
          </a:xfrm>
          <a:prstGeom prst="rect">
            <a:avLst/>
          </a:prstGeom>
          <a:noFill/>
        </p:spPr>
        <p:txBody>
          <a:bodyPr vert="eaVert" wrap="none" rtlCol="0">
            <a:spAutoFit/>
          </a:bodyPr>
          <a:lstStyle/>
          <a:p>
            <a:r>
              <a:rPr lang="ja-JP" altLang="en-US" dirty="0" smtClean="0"/>
              <a:t>住民組織への地区単位の</a:t>
            </a:r>
            <a:endParaRPr lang="en-US" altLang="ja-JP" dirty="0" smtClean="0"/>
          </a:p>
          <a:p>
            <a:r>
              <a:rPr lang="ja-JP" altLang="en-US" dirty="0" smtClean="0"/>
              <a:t>の生活実態の提供</a:t>
            </a:r>
            <a:endParaRPr kumimoji="1" lang="ja-JP" altLang="en-US" dirty="0"/>
          </a:p>
        </p:txBody>
      </p:sp>
      <p:sp>
        <p:nvSpPr>
          <p:cNvPr id="6" name="正方形/長方形 5"/>
          <p:cNvSpPr/>
          <p:nvPr/>
        </p:nvSpPr>
        <p:spPr>
          <a:xfrm>
            <a:off x="2482139" y="6149459"/>
            <a:ext cx="4217821" cy="369332"/>
          </a:xfrm>
          <a:prstGeom prst="rect">
            <a:avLst/>
          </a:prstGeom>
        </p:spPr>
        <p:txBody>
          <a:bodyPr wrap="none">
            <a:spAutoFit/>
          </a:bodyPr>
          <a:lstStyle/>
          <a:p>
            <a:r>
              <a:rPr lang="ja-JP" altLang="en-US" dirty="0" smtClean="0"/>
              <a:t>他組織との連携が希薄である組織の割合</a:t>
            </a:r>
            <a:endParaRPr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住民組織への地区単位</a:t>
            </a:r>
            <a:r>
              <a:rPr lang="ja-JP" altLang="en-US" sz="2800" dirty="0" smtClean="0">
                <a:solidFill>
                  <a:srgbClr val="0000FF"/>
                </a:solidFill>
              </a:rPr>
              <a:t>の生活実態の提供と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健康づくり</a:t>
            </a:r>
            <a:r>
              <a:rPr lang="ja-JP" altLang="en-US" sz="2800" dirty="0">
                <a:solidFill>
                  <a:srgbClr val="0000FF"/>
                </a:solidFill>
              </a:rPr>
              <a:t>推進協議会の機能</a:t>
            </a:r>
            <a:endParaRPr kumimoji="1" lang="ja-JP" altLang="en-US" sz="2800" dirty="0">
              <a:solidFill>
                <a:srgbClr val="0000FF"/>
              </a:solidFill>
            </a:endParaRPr>
          </a:p>
        </p:txBody>
      </p:sp>
      <p:sp>
        <p:nvSpPr>
          <p:cNvPr id="5" name="テキスト ボックス 4"/>
          <p:cNvSpPr txBox="1"/>
          <p:nvPr/>
        </p:nvSpPr>
        <p:spPr>
          <a:xfrm>
            <a:off x="18276" y="2400300"/>
            <a:ext cx="738664" cy="2504853"/>
          </a:xfrm>
          <a:prstGeom prst="rect">
            <a:avLst/>
          </a:prstGeom>
          <a:noFill/>
        </p:spPr>
        <p:txBody>
          <a:bodyPr vert="eaVert" wrap="none" rtlCol="0">
            <a:spAutoFit/>
          </a:bodyPr>
          <a:lstStyle/>
          <a:p>
            <a:r>
              <a:rPr lang="ja-JP" altLang="en-US" dirty="0" smtClean="0"/>
              <a:t>住民組織への地区単位の</a:t>
            </a:r>
            <a:endParaRPr lang="en-US" altLang="ja-JP" dirty="0" smtClean="0"/>
          </a:p>
          <a:p>
            <a:r>
              <a:rPr lang="ja-JP" altLang="en-US" dirty="0" smtClean="0"/>
              <a:t>の生活実態の提供</a:t>
            </a:r>
            <a:endParaRPr kumimoji="1" lang="ja-JP" altLang="en-US" dirty="0"/>
          </a:p>
        </p:txBody>
      </p:sp>
      <p:sp>
        <p:nvSpPr>
          <p:cNvPr id="6" name="正方形/長方形 5"/>
          <p:cNvSpPr/>
          <p:nvPr/>
        </p:nvSpPr>
        <p:spPr>
          <a:xfrm>
            <a:off x="3061009" y="6120884"/>
            <a:ext cx="3021981" cy="369332"/>
          </a:xfrm>
          <a:prstGeom prst="rect">
            <a:avLst/>
          </a:prstGeom>
        </p:spPr>
        <p:txBody>
          <a:bodyPr wrap="none">
            <a:spAutoFit/>
          </a:bodyPr>
          <a:lstStyle/>
          <a:p>
            <a:r>
              <a:rPr lang="ja-JP" altLang="en-US" dirty="0" smtClean="0"/>
              <a:t>健康づくり推進協議会の機能</a:t>
            </a:r>
            <a:endParaRPr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48363064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首長や部局長への住民組織活動の重要性の説明と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保健事業におけるソーシャルキャピタルの位置づけ</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871268" y="1600200"/>
          <a:ext cx="7815532" cy="492137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19816" y="2208362"/>
            <a:ext cx="738664" cy="3165290"/>
          </a:xfrm>
          <a:prstGeom prst="rect">
            <a:avLst/>
          </a:prstGeom>
          <a:noFill/>
        </p:spPr>
        <p:txBody>
          <a:bodyPr vert="eaVert" wrap="none" rtlCol="0">
            <a:spAutoFit/>
          </a:bodyPr>
          <a:lstStyle/>
          <a:p>
            <a:r>
              <a:rPr lang="ja-JP" altLang="en-US" dirty="0" smtClean="0"/>
              <a:t>保健所による首長や部局長への</a:t>
            </a:r>
            <a:endParaRPr lang="en-US" altLang="ja-JP" dirty="0" smtClean="0"/>
          </a:p>
          <a:p>
            <a:r>
              <a:rPr lang="ja-JP" altLang="en-US" dirty="0" smtClean="0"/>
              <a:t>住民組織活動の重要性の説明</a:t>
            </a:r>
            <a:endParaRPr kumimoji="1" lang="ja-JP" altLang="en-US" dirty="0"/>
          </a:p>
        </p:txBody>
      </p:sp>
      <p:sp>
        <p:nvSpPr>
          <p:cNvPr id="6" name="正方形/長方形 5"/>
          <p:cNvSpPr/>
          <p:nvPr/>
        </p:nvSpPr>
        <p:spPr>
          <a:xfrm>
            <a:off x="2438400" y="6487894"/>
            <a:ext cx="5204346" cy="369332"/>
          </a:xfrm>
          <a:prstGeom prst="rect">
            <a:avLst/>
          </a:prstGeom>
        </p:spPr>
        <p:txBody>
          <a:bodyPr wrap="square">
            <a:spAutoFit/>
          </a:bodyPr>
          <a:lstStyle/>
          <a:p>
            <a:r>
              <a:rPr lang="ja-JP" altLang="en-US" dirty="0" smtClean="0"/>
              <a:t>保健事業におけるソーシャルキャピタルの位置づけ</a:t>
            </a:r>
            <a:endParaRPr lang="ja-JP"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首長や部局長への住民組織活動の重要性</a:t>
            </a:r>
            <a:r>
              <a:rPr lang="ja-JP" altLang="en-US" sz="2800" dirty="0" smtClean="0">
                <a:solidFill>
                  <a:srgbClr val="0000FF"/>
                </a:solidFill>
              </a:rPr>
              <a:t>の説明</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と</a:t>
            </a:r>
            <a:r>
              <a:rPr lang="ja-JP" altLang="en-US" sz="2800" dirty="0">
                <a:solidFill>
                  <a:srgbClr val="0000FF"/>
                </a:solidFill>
              </a:rPr>
              <a:t>住民組織にかかる行政他部署との協働の状況</a:t>
            </a:r>
          </a:p>
        </p:txBody>
      </p:sp>
      <p:sp>
        <p:nvSpPr>
          <p:cNvPr id="6" name="テキスト ボックス 5"/>
          <p:cNvSpPr txBox="1"/>
          <p:nvPr/>
        </p:nvSpPr>
        <p:spPr>
          <a:xfrm>
            <a:off x="119816" y="1880810"/>
            <a:ext cx="738664" cy="3165290"/>
          </a:xfrm>
          <a:prstGeom prst="rect">
            <a:avLst/>
          </a:prstGeom>
          <a:noFill/>
        </p:spPr>
        <p:txBody>
          <a:bodyPr vert="eaVert" wrap="none" rtlCol="0">
            <a:spAutoFit/>
          </a:bodyPr>
          <a:lstStyle/>
          <a:p>
            <a:r>
              <a:rPr lang="ja-JP" altLang="en-US" dirty="0" smtClean="0"/>
              <a:t>保健所による首長や部局長への</a:t>
            </a:r>
            <a:endParaRPr lang="en-US" altLang="ja-JP" dirty="0" smtClean="0"/>
          </a:p>
          <a:p>
            <a:r>
              <a:rPr lang="ja-JP" altLang="en-US" dirty="0" smtClean="0"/>
              <a:t>住民組織活動の重要性の説明</a:t>
            </a:r>
            <a:endParaRPr kumimoji="1" lang="ja-JP" altLang="en-US" dirty="0"/>
          </a:p>
        </p:txBody>
      </p:sp>
      <p:sp>
        <p:nvSpPr>
          <p:cNvPr id="7" name="正方形/長方形 6"/>
          <p:cNvSpPr/>
          <p:nvPr/>
        </p:nvSpPr>
        <p:spPr>
          <a:xfrm>
            <a:off x="2676487" y="6194526"/>
            <a:ext cx="4701928" cy="369332"/>
          </a:xfrm>
          <a:prstGeom prst="rect">
            <a:avLst/>
          </a:prstGeom>
        </p:spPr>
        <p:txBody>
          <a:bodyPr wrap="none">
            <a:spAutoFit/>
          </a:bodyPr>
          <a:lstStyle/>
          <a:p>
            <a:r>
              <a:rPr lang="ja-JP" altLang="en-US" dirty="0" smtClean="0"/>
              <a:t>住民組織にかかる行政他部署との協働の状況</a:t>
            </a:r>
            <a:endParaRPr lang="ja-JP" altLang="en-US" dirty="0"/>
          </a:p>
        </p:txBody>
      </p:sp>
      <p:graphicFrame>
        <p:nvGraphicFramePr>
          <p:cNvPr id="8" name="コンテンツ プレースホルダー 7"/>
          <p:cNvGraphicFramePr>
            <a:graphicFrameLocks noGrp="1"/>
          </p:cNvGraphicFramePr>
          <p:nvPr>
            <p:ph idx="1"/>
            <p:extLst>
              <p:ext uri="{D42A27DB-BD31-4B8C-83A1-F6EECF244321}">
                <p14:modId xmlns="" xmlns:p14="http://schemas.microsoft.com/office/powerpoint/2010/main" val="1960579930"/>
              </p:ext>
            </p:extLst>
          </p:nvPr>
        </p:nvGraphicFramePr>
        <p:xfrm>
          <a:off x="470848" y="1559257"/>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777505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2607" y="274638"/>
            <a:ext cx="8495731" cy="1143000"/>
          </a:xfrm>
        </p:spPr>
        <p:txBody>
          <a:bodyPr>
            <a:noAutofit/>
          </a:bodyPr>
          <a:lstStyle/>
          <a:p>
            <a:r>
              <a:rPr lang="ja-JP" altLang="en-US" sz="2800" dirty="0">
                <a:solidFill>
                  <a:srgbClr val="0000FF"/>
                </a:solidFill>
              </a:rPr>
              <a:t>地域の健康課題の共有と</a:t>
            </a:r>
            <a:r>
              <a:rPr lang="en-US" altLang="ja-JP" sz="2800" dirty="0">
                <a:solidFill>
                  <a:srgbClr val="0000FF"/>
                </a:solidFill>
              </a:rPr>
              <a:t/>
            </a:r>
            <a:br>
              <a:rPr lang="en-US" altLang="ja-JP" sz="2800" dirty="0">
                <a:solidFill>
                  <a:srgbClr val="0000FF"/>
                </a:solidFill>
              </a:rPr>
            </a:br>
            <a:r>
              <a:rPr lang="ja-JP" altLang="en-US" sz="2800" dirty="0" smtClean="0">
                <a:solidFill>
                  <a:srgbClr val="0000FF"/>
                </a:solidFill>
              </a:rPr>
              <a:t>日頃から住民組織と協働している分野数</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752476" y="1600200"/>
          <a:ext cx="7934324"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53202" y="2142067"/>
            <a:ext cx="738664" cy="3301545"/>
          </a:xfrm>
          <a:prstGeom prst="rect">
            <a:avLst/>
          </a:prstGeom>
          <a:noFill/>
        </p:spPr>
        <p:txBody>
          <a:bodyPr vert="eaVert" wrap="none" rtlCol="0">
            <a:spAutoFit/>
          </a:bodyPr>
          <a:lstStyle/>
          <a:p>
            <a:r>
              <a:rPr lang="ja-JP" altLang="en-US" dirty="0" smtClean="0"/>
              <a:t>地域の健康課題等を協議をする</a:t>
            </a:r>
            <a:endParaRPr lang="en-US" altLang="ja-JP" dirty="0" smtClean="0"/>
          </a:p>
          <a:p>
            <a:r>
              <a:rPr lang="ja-JP" altLang="en-US" dirty="0" smtClean="0"/>
              <a:t>機会を持っている組織の割合</a:t>
            </a:r>
            <a:endParaRPr kumimoji="1" lang="ja-JP" altLang="en-US" dirty="0"/>
          </a:p>
        </p:txBody>
      </p:sp>
      <p:sp>
        <p:nvSpPr>
          <p:cNvPr id="6" name="テキスト ボックス 5"/>
          <p:cNvSpPr txBox="1"/>
          <p:nvPr/>
        </p:nvSpPr>
        <p:spPr>
          <a:xfrm>
            <a:off x="2828925" y="6162675"/>
            <a:ext cx="4118435" cy="369332"/>
          </a:xfrm>
          <a:prstGeom prst="rect">
            <a:avLst/>
          </a:prstGeom>
          <a:noFill/>
        </p:spPr>
        <p:txBody>
          <a:bodyPr wrap="none" rtlCol="0">
            <a:spAutoFit/>
          </a:bodyPr>
          <a:lstStyle/>
          <a:p>
            <a:r>
              <a:rPr lang="ja-JP" altLang="en-US" dirty="0" smtClean="0"/>
              <a:t>日頃から住民組織と協働している分野数</a:t>
            </a:r>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首長や部局長への住民組織活動の重要性</a:t>
            </a:r>
            <a:r>
              <a:rPr lang="ja-JP" altLang="en-US" sz="2800" dirty="0" smtClean="0">
                <a:solidFill>
                  <a:srgbClr val="0000FF"/>
                </a:solidFill>
              </a:rPr>
              <a:t>の説明と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住民組織との協働に関する保健師</a:t>
            </a:r>
            <a:r>
              <a:rPr lang="ja-JP" altLang="en-US" sz="2800" dirty="0">
                <a:solidFill>
                  <a:srgbClr val="0000FF"/>
                </a:solidFill>
              </a:rPr>
              <a:t>対象の</a:t>
            </a:r>
            <a:r>
              <a:rPr lang="ja-JP" altLang="en-US" sz="2800" dirty="0" smtClean="0">
                <a:solidFill>
                  <a:srgbClr val="0000FF"/>
                </a:solidFill>
              </a:rPr>
              <a:t>研修の有無</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871268" y="1600200"/>
          <a:ext cx="7815532"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119816" y="2208362"/>
            <a:ext cx="738664" cy="3165290"/>
          </a:xfrm>
          <a:prstGeom prst="rect">
            <a:avLst/>
          </a:prstGeom>
          <a:noFill/>
        </p:spPr>
        <p:txBody>
          <a:bodyPr vert="eaVert" wrap="none" rtlCol="0">
            <a:spAutoFit/>
          </a:bodyPr>
          <a:lstStyle/>
          <a:p>
            <a:r>
              <a:rPr lang="ja-JP" altLang="en-US" dirty="0" smtClean="0"/>
              <a:t>保健所による首長や部局長への</a:t>
            </a:r>
            <a:endParaRPr lang="en-US" altLang="ja-JP" dirty="0" smtClean="0"/>
          </a:p>
          <a:p>
            <a:r>
              <a:rPr lang="ja-JP" altLang="en-US" dirty="0" smtClean="0"/>
              <a:t>住民組織活動の重要性の説明</a:t>
            </a:r>
            <a:endParaRPr kumimoji="1" lang="ja-JP" altLang="en-US" dirty="0"/>
          </a:p>
        </p:txBody>
      </p:sp>
      <p:sp>
        <p:nvSpPr>
          <p:cNvPr id="7" name="正方形/長方形 6"/>
          <p:cNvSpPr/>
          <p:nvPr/>
        </p:nvSpPr>
        <p:spPr>
          <a:xfrm>
            <a:off x="2512711" y="6139934"/>
            <a:ext cx="5846472" cy="369332"/>
          </a:xfrm>
          <a:prstGeom prst="rect">
            <a:avLst/>
          </a:prstGeom>
        </p:spPr>
        <p:txBody>
          <a:bodyPr wrap="none">
            <a:spAutoFit/>
          </a:bodyPr>
          <a:lstStyle/>
          <a:p>
            <a:r>
              <a:rPr lang="ja-JP" altLang="en-US" dirty="0" smtClean="0"/>
              <a:t>住民組織との協働に関する保健師対象の研修機会の有無</a:t>
            </a:r>
            <a:endParaRPr lang="ja-JP"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首長や部局長への住民組織活動の重要性の説明</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と住民組織への地区単位の健康課題の情報提供</a:t>
            </a:r>
            <a:endParaRPr kumimoji="1" lang="ja-JP" altLang="en-US" sz="2800" dirty="0"/>
          </a:p>
        </p:txBody>
      </p:sp>
      <p:graphicFrame>
        <p:nvGraphicFramePr>
          <p:cNvPr id="4" name="コンテンツ プレースホルダ 3"/>
          <p:cNvGraphicFramePr>
            <a:graphicFrameLocks noGrp="1"/>
          </p:cNvGraphicFramePr>
          <p:nvPr>
            <p:ph idx="1"/>
            <p:extLst>
              <p:ext uri="{D42A27DB-BD31-4B8C-83A1-F6EECF244321}">
                <p14:modId xmlns="" xmlns:p14="http://schemas.microsoft.com/office/powerpoint/2010/main" val="3665529195"/>
              </p:ext>
            </p:extLst>
          </p:nvPr>
        </p:nvGraphicFramePr>
        <p:xfrm>
          <a:off x="810882" y="1600200"/>
          <a:ext cx="7875917"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78872" y="2112826"/>
            <a:ext cx="738664" cy="3165290"/>
          </a:xfrm>
          <a:prstGeom prst="rect">
            <a:avLst/>
          </a:prstGeom>
          <a:noFill/>
        </p:spPr>
        <p:txBody>
          <a:bodyPr vert="eaVert" wrap="none" rtlCol="0">
            <a:spAutoFit/>
          </a:bodyPr>
          <a:lstStyle/>
          <a:p>
            <a:r>
              <a:rPr lang="ja-JP" altLang="en-US" dirty="0" smtClean="0"/>
              <a:t>保健所による首長や部局長への</a:t>
            </a:r>
            <a:endParaRPr lang="en-US" altLang="ja-JP" dirty="0" smtClean="0"/>
          </a:p>
          <a:p>
            <a:r>
              <a:rPr lang="ja-JP" altLang="en-US" dirty="0" smtClean="0"/>
              <a:t>住民組織活動の重要性の説明</a:t>
            </a:r>
            <a:endParaRPr kumimoji="1" lang="ja-JP" altLang="en-US" dirty="0"/>
          </a:p>
        </p:txBody>
      </p:sp>
      <p:sp>
        <p:nvSpPr>
          <p:cNvPr id="5" name="正方形/長方形 4"/>
          <p:cNvSpPr/>
          <p:nvPr/>
        </p:nvSpPr>
        <p:spPr>
          <a:xfrm>
            <a:off x="2476499" y="6182410"/>
            <a:ext cx="5234485" cy="369332"/>
          </a:xfrm>
          <a:prstGeom prst="rect">
            <a:avLst/>
          </a:prstGeom>
        </p:spPr>
        <p:txBody>
          <a:bodyPr wrap="square">
            <a:spAutoFit/>
          </a:bodyPr>
          <a:lstStyle/>
          <a:p>
            <a:r>
              <a:rPr lang="ja-JP" altLang="en-US" dirty="0" smtClean="0"/>
              <a:t>住民組織への地区単位の健康課題の情報提供</a:t>
            </a:r>
            <a:endParaRPr lang="ja-JP"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保健所による住民組織担当職員を対象とした研修会</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の開催と住民組織との協働に関する研修機会の有無</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940278" y="1600200"/>
          <a:ext cx="7746521"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83718" y="2139346"/>
            <a:ext cx="738664" cy="3517951"/>
          </a:xfrm>
          <a:prstGeom prst="rect">
            <a:avLst/>
          </a:prstGeom>
          <a:noFill/>
        </p:spPr>
        <p:txBody>
          <a:bodyPr vert="eaVert" wrap="none" rtlCol="0">
            <a:spAutoFit/>
          </a:bodyPr>
          <a:lstStyle/>
          <a:p>
            <a:r>
              <a:rPr lang="ja-JP" altLang="en-US" dirty="0" smtClean="0"/>
              <a:t>保健所による住民組織担当職員を</a:t>
            </a:r>
            <a:endParaRPr lang="en-US" altLang="ja-JP" dirty="0" smtClean="0"/>
          </a:p>
          <a:p>
            <a:r>
              <a:rPr lang="ja-JP" altLang="en-US" dirty="0" smtClean="0"/>
              <a:t>対象とした研修会の開催</a:t>
            </a:r>
            <a:endParaRPr kumimoji="1" lang="ja-JP" altLang="en-US" dirty="0"/>
          </a:p>
        </p:txBody>
      </p:sp>
      <p:sp>
        <p:nvSpPr>
          <p:cNvPr id="6" name="正方形/長方形 5"/>
          <p:cNvSpPr/>
          <p:nvPr/>
        </p:nvSpPr>
        <p:spPr>
          <a:xfrm>
            <a:off x="2238186" y="6139934"/>
            <a:ext cx="5846472" cy="369332"/>
          </a:xfrm>
          <a:prstGeom prst="rect">
            <a:avLst/>
          </a:prstGeom>
        </p:spPr>
        <p:txBody>
          <a:bodyPr wrap="none">
            <a:spAutoFit/>
          </a:bodyPr>
          <a:lstStyle/>
          <a:p>
            <a:r>
              <a:rPr lang="ja-JP" altLang="en-US" dirty="0" smtClean="0"/>
              <a:t>保健師対象の住民組織との協働に関する研修機会の有無</a:t>
            </a:r>
            <a:endParaRPr lang="ja-JP"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保健所による住民組織担当職員を対象とした研修会</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の開催と住民組織への人口動態統計等の提供</a:t>
            </a:r>
            <a:endParaRPr kumimoji="1" lang="ja-JP" altLang="en-US" sz="2800" dirty="0"/>
          </a:p>
        </p:txBody>
      </p:sp>
      <p:graphicFrame>
        <p:nvGraphicFramePr>
          <p:cNvPr id="4" name="コンテンツ プレースホルダ 3"/>
          <p:cNvGraphicFramePr>
            <a:graphicFrameLocks noGrp="1"/>
          </p:cNvGraphicFramePr>
          <p:nvPr>
            <p:ph idx="1"/>
            <p:extLst>
              <p:ext uri="{D42A27DB-BD31-4B8C-83A1-F6EECF244321}">
                <p14:modId xmlns="" xmlns:p14="http://schemas.microsoft.com/office/powerpoint/2010/main" val="3547608755"/>
              </p:ext>
            </p:extLst>
          </p:nvPr>
        </p:nvGraphicFramePr>
        <p:xfrm>
          <a:off x="983410" y="1600200"/>
          <a:ext cx="7703389"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83718" y="2139346"/>
            <a:ext cx="738664" cy="3517951"/>
          </a:xfrm>
          <a:prstGeom prst="rect">
            <a:avLst/>
          </a:prstGeom>
          <a:noFill/>
        </p:spPr>
        <p:txBody>
          <a:bodyPr vert="eaVert" wrap="none" rtlCol="0">
            <a:spAutoFit/>
          </a:bodyPr>
          <a:lstStyle/>
          <a:p>
            <a:r>
              <a:rPr lang="ja-JP" altLang="en-US" dirty="0" smtClean="0"/>
              <a:t>保健所による住民組織担当職員を</a:t>
            </a:r>
            <a:endParaRPr lang="en-US" altLang="ja-JP" dirty="0" smtClean="0"/>
          </a:p>
          <a:p>
            <a:r>
              <a:rPr lang="ja-JP" altLang="en-US" dirty="0" smtClean="0"/>
              <a:t>対象とした研修会の開催</a:t>
            </a:r>
            <a:endParaRPr kumimoji="1" lang="ja-JP" altLang="en-US" dirty="0"/>
          </a:p>
        </p:txBody>
      </p:sp>
      <p:sp>
        <p:nvSpPr>
          <p:cNvPr id="6" name="正方形/長方形 5"/>
          <p:cNvSpPr/>
          <p:nvPr/>
        </p:nvSpPr>
        <p:spPr>
          <a:xfrm>
            <a:off x="2994957" y="6111359"/>
            <a:ext cx="3877985" cy="369332"/>
          </a:xfrm>
          <a:prstGeom prst="rect">
            <a:avLst/>
          </a:prstGeom>
        </p:spPr>
        <p:txBody>
          <a:bodyPr wrap="none">
            <a:spAutoFit/>
          </a:bodyPr>
          <a:lstStyle/>
          <a:p>
            <a:r>
              <a:rPr lang="ja-JP" altLang="en-US" dirty="0" smtClean="0"/>
              <a:t>住民組織への人口動態統計等の提供</a:t>
            </a:r>
            <a:endParaRPr lang="ja-JP"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保健所による住民組織担当職員への技術的な助言</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と保健事業におけるＳＣの位置づけ</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966158" y="1600200"/>
          <a:ext cx="7720642" cy="4886864"/>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57837" y="1709806"/>
            <a:ext cx="738664" cy="3644587"/>
          </a:xfrm>
          <a:prstGeom prst="rect">
            <a:avLst/>
          </a:prstGeom>
          <a:noFill/>
        </p:spPr>
        <p:txBody>
          <a:bodyPr vert="eaVert" wrap="none" rtlCol="0">
            <a:spAutoFit/>
          </a:bodyPr>
          <a:lstStyle/>
          <a:p>
            <a:r>
              <a:rPr lang="ja-JP" altLang="en-US" dirty="0" smtClean="0"/>
              <a:t>保健所による住民組織担当職員への</a:t>
            </a:r>
            <a:endParaRPr lang="en-US" altLang="ja-JP" dirty="0" smtClean="0"/>
          </a:p>
          <a:p>
            <a:r>
              <a:rPr lang="ja-JP" altLang="en-US" dirty="0" smtClean="0"/>
              <a:t>技術的な助言・支援</a:t>
            </a:r>
            <a:endParaRPr kumimoji="1" lang="ja-JP" altLang="en-US" dirty="0"/>
          </a:p>
        </p:txBody>
      </p:sp>
      <p:sp>
        <p:nvSpPr>
          <p:cNvPr id="6" name="正方形/長方形 5"/>
          <p:cNvSpPr/>
          <p:nvPr/>
        </p:nvSpPr>
        <p:spPr>
          <a:xfrm>
            <a:off x="2381249" y="6481346"/>
            <a:ext cx="5766463" cy="369332"/>
          </a:xfrm>
          <a:prstGeom prst="rect">
            <a:avLst/>
          </a:prstGeom>
        </p:spPr>
        <p:txBody>
          <a:bodyPr wrap="square">
            <a:spAutoFit/>
          </a:bodyPr>
          <a:lstStyle/>
          <a:p>
            <a:r>
              <a:rPr lang="ja-JP" altLang="en-US" dirty="0" smtClean="0"/>
              <a:t>保健事業におけるソーシャルキャピタルの位置づけ</a:t>
            </a:r>
            <a:endParaRPr lang="ja-JP"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保健所による住民組織担当職員への技術的な</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助言・支援と住民組織への人口動態統計の提供</a:t>
            </a:r>
            <a:endParaRPr kumimoji="1" lang="ja-JP" altLang="en-US" sz="2800" dirty="0"/>
          </a:p>
        </p:txBody>
      </p:sp>
      <p:graphicFrame>
        <p:nvGraphicFramePr>
          <p:cNvPr id="4" name="コンテンツ プレースホルダ 3"/>
          <p:cNvGraphicFramePr>
            <a:graphicFrameLocks noGrp="1"/>
          </p:cNvGraphicFramePr>
          <p:nvPr>
            <p:ph idx="1"/>
            <p:extLst>
              <p:ext uri="{D42A27DB-BD31-4B8C-83A1-F6EECF244321}">
                <p14:modId xmlns="" xmlns:p14="http://schemas.microsoft.com/office/powerpoint/2010/main" val="87046025"/>
              </p:ext>
            </p:extLst>
          </p:nvPr>
        </p:nvGraphicFramePr>
        <p:xfrm>
          <a:off x="1026542" y="1600200"/>
          <a:ext cx="7660257"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57837" y="2064654"/>
            <a:ext cx="738664" cy="3644587"/>
          </a:xfrm>
          <a:prstGeom prst="rect">
            <a:avLst/>
          </a:prstGeom>
          <a:noFill/>
        </p:spPr>
        <p:txBody>
          <a:bodyPr vert="eaVert" wrap="none" rtlCol="0">
            <a:spAutoFit/>
          </a:bodyPr>
          <a:lstStyle/>
          <a:p>
            <a:r>
              <a:rPr lang="ja-JP" altLang="en-US" dirty="0" smtClean="0"/>
              <a:t>保健所による住民組織担当職員への</a:t>
            </a:r>
            <a:endParaRPr lang="en-US" altLang="ja-JP" dirty="0" smtClean="0"/>
          </a:p>
          <a:p>
            <a:r>
              <a:rPr lang="ja-JP" altLang="en-US" dirty="0" smtClean="0"/>
              <a:t>技術的な助言・支援</a:t>
            </a:r>
            <a:endParaRPr kumimoji="1" lang="ja-JP" altLang="en-US" dirty="0"/>
          </a:p>
        </p:txBody>
      </p:sp>
      <p:sp>
        <p:nvSpPr>
          <p:cNvPr id="6" name="正方形/長方形 5"/>
          <p:cNvSpPr/>
          <p:nvPr/>
        </p:nvSpPr>
        <p:spPr>
          <a:xfrm>
            <a:off x="3015124" y="6073259"/>
            <a:ext cx="3647152" cy="369332"/>
          </a:xfrm>
          <a:prstGeom prst="rect">
            <a:avLst/>
          </a:prstGeom>
        </p:spPr>
        <p:txBody>
          <a:bodyPr wrap="none">
            <a:spAutoFit/>
          </a:bodyPr>
          <a:lstStyle/>
          <a:p>
            <a:r>
              <a:rPr lang="ja-JP" altLang="en-US" dirty="0" smtClean="0"/>
              <a:t>住民組織への人口動態統計の提供</a:t>
            </a:r>
            <a:endParaRPr lang="ja-JP"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2830" y="274638"/>
            <a:ext cx="8898340" cy="1143000"/>
          </a:xfrm>
        </p:spPr>
        <p:txBody>
          <a:bodyPr>
            <a:noAutofit/>
          </a:bodyPr>
          <a:lstStyle/>
          <a:p>
            <a:r>
              <a:rPr lang="ja-JP" altLang="en-US" sz="2800" dirty="0" smtClean="0">
                <a:solidFill>
                  <a:srgbClr val="0000FF"/>
                </a:solidFill>
              </a:rPr>
              <a:t>保健所による住民組織の運営等に関する構成員への学習</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機会の提供と住民組織との協働にかかる手引き等の有無</a:t>
            </a:r>
            <a:endParaRPr kumimoji="1" lang="ja-JP" altLang="en-US" sz="2800" dirty="0"/>
          </a:p>
        </p:txBody>
      </p:sp>
      <p:graphicFrame>
        <p:nvGraphicFramePr>
          <p:cNvPr id="4" name="コンテンツ プレースホルダ 3"/>
          <p:cNvGraphicFramePr>
            <a:graphicFrameLocks noGrp="1"/>
          </p:cNvGraphicFramePr>
          <p:nvPr>
            <p:ph idx="1"/>
          </p:nvPr>
        </p:nvGraphicFramePr>
        <p:xfrm>
          <a:off x="983410" y="1600200"/>
          <a:ext cx="7703389"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92344" y="1949570"/>
            <a:ext cx="738664" cy="4160754"/>
          </a:xfrm>
          <a:prstGeom prst="rect">
            <a:avLst/>
          </a:prstGeom>
          <a:noFill/>
        </p:spPr>
        <p:txBody>
          <a:bodyPr vert="eaVert" wrap="none" rtlCol="0">
            <a:spAutoFit/>
          </a:bodyPr>
          <a:lstStyle/>
          <a:p>
            <a:r>
              <a:rPr lang="ja-JP" altLang="en-US" dirty="0" smtClean="0"/>
              <a:t>保健所による住民組織の運営等に関する</a:t>
            </a:r>
            <a:endParaRPr lang="en-US" altLang="ja-JP" dirty="0" smtClean="0"/>
          </a:p>
          <a:p>
            <a:r>
              <a:rPr lang="ja-JP" altLang="en-US" dirty="0" smtClean="0"/>
              <a:t>構成員への学習機会の提供</a:t>
            </a:r>
            <a:endParaRPr kumimoji="1" lang="ja-JP" altLang="en-US" dirty="0"/>
          </a:p>
        </p:txBody>
      </p:sp>
      <p:sp>
        <p:nvSpPr>
          <p:cNvPr id="6" name="正方形/長方形 5"/>
          <p:cNvSpPr/>
          <p:nvPr/>
        </p:nvSpPr>
        <p:spPr>
          <a:xfrm>
            <a:off x="2830335" y="6082784"/>
            <a:ext cx="4435830" cy="369332"/>
          </a:xfrm>
          <a:prstGeom prst="rect">
            <a:avLst/>
          </a:prstGeom>
        </p:spPr>
        <p:txBody>
          <a:bodyPr wrap="none">
            <a:spAutoFit/>
          </a:bodyPr>
          <a:lstStyle/>
          <a:p>
            <a:r>
              <a:rPr lang="ja-JP" altLang="en-US" dirty="0" smtClean="0"/>
              <a:t>住民組織との協働にかかる手引き等の有無</a:t>
            </a:r>
            <a:endParaRPr lang="ja-JP"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1009292" y="1600200"/>
          <a:ext cx="7677508"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タイトル 1"/>
          <p:cNvSpPr>
            <a:spLocks noGrp="1"/>
          </p:cNvSpPr>
          <p:nvPr>
            <p:ph type="title"/>
          </p:nvPr>
        </p:nvSpPr>
        <p:spPr/>
        <p:txBody>
          <a:bodyPr>
            <a:noAutofit/>
          </a:bodyPr>
          <a:lstStyle/>
          <a:p>
            <a:r>
              <a:rPr lang="ja-JP" altLang="en-US" sz="2800" dirty="0" smtClean="0">
                <a:solidFill>
                  <a:srgbClr val="0000FF"/>
                </a:solidFill>
              </a:rPr>
              <a:t>保健所による住民組織の運営等に</a:t>
            </a:r>
            <a:r>
              <a:rPr lang="ja-JP" altLang="en-US" sz="2800" dirty="0">
                <a:solidFill>
                  <a:srgbClr val="0000FF"/>
                </a:solidFill>
              </a:rPr>
              <a:t>関する</a:t>
            </a:r>
            <a:r>
              <a:rPr lang="ja-JP" altLang="en-US" sz="2800" dirty="0" smtClean="0">
                <a:solidFill>
                  <a:srgbClr val="0000FF"/>
                </a:solidFill>
              </a:rPr>
              <a:t>構成員への</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学習機会の提供と住民組織への財政的な支援</a:t>
            </a:r>
            <a:endParaRPr kumimoji="1" lang="ja-JP" altLang="en-US" sz="2800" dirty="0"/>
          </a:p>
        </p:txBody>
      </p:sp>
      <p:sp>
        <p:nvSpPr>
          <p:cNvPr id="6" name="テキスト ボックス 5"/>
          <p:cNvSpPr txBox="1"/>
          <p:nvPr/>
        </p:nvSpPr>
        <p:spPr>
          <a:xfrm>
            <a:off x="292344" y="1874874"/>
            <a:ext cx="738664" cy="4160754"/>
          </a:xfrm>
          <a:prstGeom prst="rect">
            <a:avLst/>
          </a:prstGeom>
          <a:noFill/>
        </p:spPr>
        <p:txBody>
          <a:bodyPr vert="eaVert" wrap="none" rtlCol="0">
            <a:spAutoFit/>
          </a:bodyPr>
          <a:lstStyle/>
          <a:p>
            <a:r>
              <a:rPr lang="ja-JP" altLang="en-US" dirty="0" smtClean="0"/>
              <a:t>保健所による住民組織の運営等に関する</a:t>
            </a:r>
            <a:endParaRPr lang="en-US" altLang="ja-JP" dirty="0" smtClean="0"/>
          </a:p>
          <a:p>
            <a:r>
              <a:rPr lang="ja-JP" altLang="en-US" dirty="0" smtClean="0"/>
              <a:t>構成員への学習機会の提供</a:t>
            </a:r>
            <a:endParaRPr kumimoji="1" lang="ja-JP" altLang="en-US" dirty="0"/>
          </a:p>
        </p:txBody>
      </p:sp>
      <p:sp>
        <p:nvSpPr>
          <p:cNvPr id="7" name="正方形/長方形 6"/>
          <p:cNvSpPr/>
          <p:nvPr/>
        </p:nvSpPr>
        <p:spPr>
          <a:xfrm>
            <a:off x="3476788" y="6130409"/>
            <a:ext cx="2723823" cy="369332"/>
          </a:xfrm>
          <a:prstGeom prst="rect">
            <a:avLst/>
          </a:prstGeom>
        </p:spPr>
        <p:txBody>
          <a:bodyPr wrap="none">
            <a:spAutoFit/>
          </a:bodyPr>
          <a:lstStyle/>
          <a:p>
            <a:r>
              <a:rPr lang="ja-JP" altLang="en-US" dirty="0" smtClean="0"/>
              <a:t>住民組織への財政的支援</a:t>
            </a:r>
            <a:endParaRPr lang="ja-JP"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51" y="274638"/>
            <a:ext cx="8966579" cy="1143000"/>
          </a:xfrm>
        </p:spPr>
        <p:txBody>
          <a:bodyPr>
            <a:noAutofit/>
          </a:bodyPr>
          <a:lstStyle/>
          <a:p>
            <a:r>
              <a:rPr lang="ja-JP" altLang="en-US" sz="2800" dirty="0" smtClean="0">
                <a:solidFill>
                  <a:srgbClr val="0000FF"/>
                </a:solidFill>
              </a:rPr>
              <a:t>保健所による住民組織の運営等に関する構成員への学習</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機会の提供と地区単位の健康課題についての情報提供</a:t>
            </a:r>
            <a:endParaRPr kumimoji="1" lang="ja-JP" altLang="en-US" sz="2800" dirty="0"/>
          </a:p>
        </p:txBody>
      </p:sp>
      <p:graphicFrame>
        <p:nvGraphicFramePr>
          <p:cNvPr id="4" name="コンテンツ プレースホルダ 3"/>
          <p:cNvGraphicFramePr>
            <a:graphicFrameLocks noGrp="1"/>
          </p:cNvGraphicFramePr>
          <p:nvPr>
            <p:ph idx="1"/>
            <p:extLst>
              <p:ext uri="{D42A27DB-BD31-4B8C-83A1-F6EECF244321}">
                <p14:modId xmlns="" xmlns:p14="http://schemas.microsoft.com/office/powerpoint/2010/main" val="2799805668"/>
              </p:ext>
            </p:extLst>
          </p:nvPr>
        </p:nvGraphicFramePr>
        <p:xfrm>
          <a:off x="1061048" y="1600200"/>
          <a:ext cx="7625751"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292344" y="1984058"/>
            <a:ext cx="738664" cy="4160754"/>
          </a:xfrm>
          <a:prstGeom prst="rect">
            <a:avLst/>
          </a:prstGeom>
          <a:noFill/>
        </p:spPr>
        <p:txBody>
          <a:bodyPr vert="eaVert" wrap="none" rtlCol="0">
            <a:spAutoFit/>
          </a:bodyPr>
          <a:lstStyle/>
          <a:p>
            <a:r>
              <a:rPr lang="ja-JP" altLang="en-US" dirty="0" smtClean="0"/>
              <a:t>保健所による住民組織の運営等に関する</a:t>
            </a:r>
            <a:endParaRPr lang="en-US" altLang="ja-JP" dirty="0" smtClean="0"/>
          </a:p>
          <a:p>
            <a:r>
              <a:rPr lang="ja-JP" altLang="en-US" dirty="0" smtClean="0"/>
              <a:t>構成員への学習機会の提供</a:t>
            </a:r>
            <a:endParaRPr kumimoji="1" lang="ja-JP" altLang="en-US" dirty="0"/>
          </a:p>
        </p:txBody>
      </p:sp>
      <p:sp>
        <p:nvSpPr>
          <p:cNvPr id="6" name="正方形/長方形 5"/>
          <p:cNvSpPr/>
          <p:nvPr/>
        </p:nvSpPr>
        <p:spPr>
          <a:xfrm>
            <a:off x="2785371" y="6139934"/>
            <a:ext cx="4280339" cy="369332"/>
          </a:xfrm>
          <a:prstGeom prst="rect">
            <a:avLst/>
          </a:prstGeom>
        </p:spPr>
        <p:txBody>
          <a:bodyPr wrap="none">
            <a:spAutoFit/>
          </a:bodyPr>
          <a:lstStyle/>
          <a:p>
            <a:r>
              <a:rPr lang="ja-JP" altLang="en-US" dirty="0" smtClean="0"/>
              <a:t>地区単位の健康課題についての情報提供</a:t>
            </a:r>
            <a:endParaRPr lang="ja-JP"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保健所による住民組織活動の評価についての助言・支援と住民組織にかかる行政他部署との協働の状況</a:t>
            </a:r>
          </a:p>
        </p:txBody>
      </p:sp>
      <p:sp>
        <p:nvSpPr>
          <p:cNvPr id="7" name="正方形/長方形 6"/>
          <p:cNvSpPr/>
          <p:nvPr/>
        </p:nvSpPr>
        <p:spPr>
          <a:xfrm>
            <a:off x="2676487" y="6194526"/>
            <a:ext cx="4701928" cy="369332"/>
          </a:xfrm>
          <a:prstGeom prst="rect">
            <a:avLst/>
          </a:prstGeom>
        </p:spPr>
        <p:txBody>
          <a:bodyPr wrap="none">
            <a:spAutoFit/>
          </a:bodyPr>
          <a:lstStyle/>
          <a:p>
            <a:r>
              <a:rPr lang="ja-JP" altLang="en-US" dirty="0" smtClean="0"/>
              <a:t>住民組織にかかる行政他部署との協働の状況</a:t>
            </a:r>
            <a:endParaRPr lang="ja-JP" altLang="en-US" dirty="0"/>
          </a:p>
        </p:txBody>
      </p:sp>
      <p:sp>
        <p:nvSpPr>
          <p:cNvPr id="9" name="テキスト ボックス 8"/>
          <p:cNvSpPr txBox="1"/>
          <p:nvPr/>
        </p:nvSpPr>
        <p:spPr>
          <a:xfrm>
            <a:off x="283718" y="2139346"/>
            <a:ext cx="738664" cy="3699090"/>
          </a:xfrm>
          <a:prstGeom prst="rect">
            <a:avLst/>
          </a:prstGeom>
          <a:noFill/>
        </p:spPr>
        <p:txBody>
          <a:bodyPr vert="eaVert" wrap="none" rtlCol="0">
            <a:spAutoFit/>
          </a:bodyPr>
          <a:lstStyle/>
          <a:p>
            <a:r>
              <a:rPr lang="ja-JP" altLang="en-US" dirty="0" smtClean="0"/>
              <a:t>保健所による住民組織活動の評価に</a:t>
            </a:r>
            <a:endParaRPr lang="en-US" altLang="ja-JP" dirty="0" smtClean="0"/>
          </a:p>
          <a:p>
            <a:r>
              <a:rPr lang="ja-JP" altLang="en-US" dirty="0"/>
              <a:t>ついて</a:t>
            </a:r>
            <a:r>
              <a:rPr lang="ja-JP" altLang="en-US" dirty="0" smtClean="0"/>
              <a:t>の助言・支援の有無</a:t>
            </a:r>
            <a:endParaRPr kumimoji="1" lang="ja-JP" altLang="en-US" dirty="0"/>
          </a:p>
        </p:txBody>
      </p:sp>
      <p:graphicFrame>
        <p:nvGraphicFramePr>
          <p:cNvPr id="10" name="コンテンツ プレースホルダー 9"/>
          <p:cNvGraphicFramePr>
            <a:graphicFrameLocks noGrp="1"/>
          </p:cNvGraphicFramePr>
          <p:nvPr>
            <p:ph idx="1"/>
            <p:extLst>
              <p:ext uri="{D42A27DB-BD31-4B8C-83A1-F6EECF244321}">
                <p14:modId xmlns="" xmlns:p14="http://schemas.microsoft.com/office/powerpoint/2010/main" val="387600318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60897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5332"/>
            <a:ext cx="8229600" cy="1143000"/>
          </a:xfrm>
        </p:spPr>
        <p:txBody>
          <a:bodyPr>
            <a:noAutofit/>
          </a:bodyPr>
          <a:lstStyle/>
          <a:p>
            <a:r>
              <a:rPr lang="ja-JP" altLang="en-US" sz="2800" dirty="0">
                <a:solidFill>
                  <a:srgbClr val="0000FF"/>
                </a:solidFill>
              </a:rPr>
              <a:t>地域の健康</a:t>
            </a:r>
            <a:r>
              <a:rPr lang="ja-JP" altLang="en-US" sz="2800" dirty="0" smtClean="0">
                <a:solidFill>
                  <a:srgbClr val="0000FF"/>
                </a:solidFill>
              </a:rPr>
              <a:t>課題の共有と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ソーシャルキャピタル</a:t>
            </a:r>
            <a:r>
              <a:rPr lang="ja-JP" altLang="en-US" sz="2800" dirty="0">
                <a:solidFill>
                  <a:srgbClr val="0000FF"/>
                </a:solidFill>
              </a:rPr>
              <a:t>の醸成</a:t>
            </a:r>
            <a:endParaRPr kumimoji="1" lang="ja-JP" altLang="en-US" sz="2800" dirty="0">
              <a:solidFill>
                <a:srgbClr val="0000FF"/>
              </a:solidFill>
            </a:endParaRPr>
          </a:p>
        </p:txBody>
      </p:sp>
      <p:sp>
        <p:nvSpPr>
          <p:cNvPr id="5" name="正方形/長方形 4"/>
          <p:cNvSpPr/>
          <p:nvPr/>
        </p:nvSpPr>
        <p:spPr>
          <a:xfrm>
            <a:off x="2362201" y="6106363"/>
            <a:ext cx="4961466" cy="369332"/>
          </a:xfrm>
          <a:prstGeom prst="rect">
            <a:avLst/>
          </a:prstGeom>
        </p:spPr>
        <p:txBody>
          <a:bodyPr wrap="square">
            <a:spAutoFit/>
          </a:bodyPr>
          <a:lstStyle/>
          <a:p>
            <a:r>
              <a:rPr lang="ja-JP" altLang="en-US" dirty="0" smtClean="0"/>
              <a:t>活動が地域住民の絆を深めている組織の割合</a:t>
            </a:r>
            <a:endParaRPr lang="ja-JP" altLang="en-US" dirty="0"/>
          </a:p>
        </p:txBody>
      </p:sp>
      <p:sp>
        <p:nvSpPr>
          <p:cNvPr id="6" name="テキスト ボックス 5"/>
          <p:cNvSpPr txBox="1"/>
          <p:nvPr/>
        </p:nvSpPr>
        <p:spPr>
          <a:xfrm>
            <a:off x="53202" y="2060179"/>
            <a:ext cx="738664" cy="3301545"/>
          </a:xfrm>
          <a:prstGeom prst="rect">
            <a:avLst/>
          </a:prstGeom>
          <a:noFill/>
        </p:spPr>
        <p:txBody>
          <a:bodyPr vert="eaVert" wrap="none" rtlCol="0">
            <a:spAutoFit/>
          </a:bodyPr>
          <a:lstStyle/>
          <a:p>
            <a:r>
              <a:rPr lang="ja-JP" altLang="en-US" dirty="0" smtClean="0"/>
              <a:t>地域の健康課題等を協議をする</a:t>
            </a:r>
            <a:endParaRPr lang="en-US" altLang="ja-JP" dirty="0" smtClean="0"/>
          </a:p>
          <a:p>
            <a:r>
              <a:rPr lang="ja-JP" altLang="en-US" dirty="0" smtClean="0"/>
              <a:t>機会を持っている組織の割合</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3418842307"/>
              </p:ext>
            </p:extLst>
          </p:nvPr>
        </p:nvGraphicFramePr>
        <p:xfrm>
          <a:off x="620973" y="1577072"/>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a:solidFill>
                  <a:srgbClr val="0000FF"/>
                </a:solidFill>
              </a:rPr>
              <a:t>保健所による住民組織活動の評価についての助言・支援と</a:t>
            </a:r>
            <a:r>
              <a:rPr lang="ja-JP" altLang="en-US" sz="2800" dirty="0" smtClean="0">
                <a:solidFill>
                  <a:srgbClr val="0000FF"/>
                </a:solidFill>
              </a:rPr>
              <a:t>住民組織との協働に関する研修機会の有無</a:t>
            </a:r>
            <a:endParaRPr kumimoji="1" lang="ja-JP" altLang="en-US" sz="2800" dirty="0"/>
          </a:p>
        </p:txBody>
      </p:sp>
      <p:sp>
        <p:nvSpPr>
          <p:cNvPr id="6" name="正方形/長方形 5"/>
          <p:cNvSpPr/>
          <p:nvPr/>
        </p:nvSpPr>
        <p:spPr>
          <a:xfrm>
            <a:off x="2169946" y="6139934"/>
            <a:ext cx="5846472" cy="369332"/>
          </a:xfrm>
          <a:prstGeom prst="rect">
            <a:avLst/>
          </a:prstGeom>
        </p:spPr>
        <p:txBody>
          <a:bodyPr wrap="none">
            <a:spAutoFit/>
          </a:bodyPr>
          <a:lstStyle/>
          <a:p>
            <a:r>
              <a:rPr lang="ja-JP" altLang="en-US" dirty="0" smtClean="0"/>
              <a:t>保健師対象の住民組織との協働に関する研修機会の有無</a:t>
            </a:r>
            <a:endParaRPr lang="ja-JP" altLang="en-US" dirty="0"/>
          </a:p>
        </p:txBody>
      </p:sp>
      <p:sp>
        <p:nvSpPr>
          <p:cNvPr id="7" name="テキスト ボックス 6"/>
          <p:cNvSpPr txBox="1"/>
          <p:nvPr/>
        </p:nvSpPr>
        <p:spPr>
          <a:xfrm>
            <a:off x="283718" y="2139346"/>
            <a:ext cx="738664" cy="3699090"/>
          </a:xfrm>
          <a:prstGeom prst="rect">
            <a:avLst/>
          </a:prstGeom>
          <a:noFill/>
        </p:spPr>
        <p:txBody>
          <a:bodyPr vert="eaVert" wrap="none" rtlCol="0">
            <a:spAutoFit/>
          </a:bodyPr>
          <a:lstStyle/>
          <a:p>
            <a:r>
              <a:rPr lang="ja-JP" altLang="en-US" dirty="0" smtClean="0"/>
              <a:t>保健所による住民組織活動の評価に</a:t>
            </a:r>
            <a:endParaRPr lang="en-US" altLang="ja-JP" dirty="0" smtClean="0"/>
          </a:p>
          <a:p>
            <a:r>
              <a:rPr lang="ja-JP" altLang="en-US" dirty="0"/>
              <a:t>ついて</a:t>
            </a:r>
            <a:r>
              <a:rPr lang="ja-JP" altLang="en-US" dirty="0" smtClean="0"/>
              <a:t>の助言・支援の有無</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110686408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13027370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dirty="0" smtClean="0">
                <a:solidFill>
                  <a:srgbClr val="0000FF"/>
                </a:solidFill>
              </a:rPr>
              <a:t>保健所による住民組織活動の評価についての助言・支援と住民組織へ</a:t>
            </a:r>
            <a:r>
              <a:rPr lang="ja-JP" altLang="en-US" sz="2800" dirty="0">
                <a:solidFill>
                  <a:srgbClr val="0000FF"/>
                </a:solidFill>
              </a:rPr>
              <a:t>の住民</a:t>
            </a:r>
            <a:r>
              <a:rPr lang="ja-JP" altLang="en-US" sz="2800" dirty="0" smtClean="0">
                <a:solidFill>
                  <a:srgbClr val="0000FF"/>
                </a:solidFill>
              </a:rPr>
              <a:t>の生活実態の提供</a:t>
            </a:r>
            <a:endParaRPr kumimoji="1" lang="ja-JP" altLang="en-US" sz="2800" dirty="0"/>
          </a:p>
        </p:txBody>
      </p:sp>
      <p:sp>
        <p:nvSpPr>
          <p:cNvPr id="5" name="テキスト ボックス 4"/>
          <p:cNvSpPr txBox="1"/>
          <p:nvPr/>
        </p:nvSpPr>
        <p:spPr>
          <a:xfrm>
            <a:off x="283718" y="2139346"/>
            <a:ext cx="738664" cy="3699090"/>
          </a:xfrm>
          <a:prstGeom prst="rect">
            <a:avLst/>
          </a:prstGeom>
          <a:noFill/>
        </p:spPr>
        <p:txBody>
          <a:bodyPr vert="eaVert" wrap="none" rtlCol="0">
            <a:spAutoFit/>
          </a:bodyPr>
          <a:lstStyle/>
          <a:p>
            <a:r>
              <a:rPr lang="ja-JP" altLang="en-US" dirty="0" smtClean="0"/>
              <a:t>保健所による住民組織活動の評価に</a:t>
            </a:r>
            <a:endParaRPr lang="en-US" altLang="ja-JP" dirty="0" smtClean="0"/>
          </a:p>
          <a:p>
            <a:r>
              <a:rPr lang="ja-JP" altLang="en-US" dirty="0"/>
              <a:t>ついて</a:t>
            </a:r>
            <a:r>
              <a:rPr lang="ja-JP" altLang="en-US" dirty="0" smtClean="0"/>
              <a:t>の助言・支援の有無</a:t>
            </a:r>
            <a:endParaRPr kumimoji="1" lang="ja-JP" altLang="en-US" dirty="0"/>
          </a:p>
        </p:txBody>
      </p:sp>
      <p:sp>
        <p:nvSpPr>
          <p:cNvPr id="6" name="正方形/長方形 5"/>
          <p:cNvSpPr/>
          <p:nvPr/>
        </p:nvSpPr>
        <p:spPr>
          <a:xfrm>
            <a:off x="2994957" y="6111359"/>
            <a:ext cx="3877985" cy="369332"/>
          </a:xfrm>
          <a:prstGeom prst="rect">
            <a:avLst/>
          </a:prstGeom>
        </p:spPr>
        <p:txBody>
          <a:bodyPr wrap="none">
            <a:spAutoFit/>
          </a:bodyPr>
          <a:lstStyle/>
          <a:p>
            <a:r>
              <a:rPr lang="ja-JP" altLang="en-US" dirty="0"/>
              <a:t>住民組織への住民</a:t>
            </a:r>
            <a:r>
              <a:rPr lang="ja-JP" altLang="en-US" dirty="0" smtClean="0"/>
              <a:t>の生活実態の提供</a:t>
            </a:r>
            <a:endParaRPr lang="ja-JP" altLang="en-US" dirty="0"/>
          </a:p>
        </p:txBody>
      </p:sp>
      <p:graphicFrame>
        <p:nvGraphicFramePr>
          <p:cNvPr id="8" name="コンテンツ プレースホルダー 7"/>
          <p:cNvGraphicFramePr>
            <a:graphicFrameLocks noGrp="1"/>
          </p:cNvGraphicFramePr>
          <p:nvPr>
            <p:ph idx="1"/>
            <p:extLst>
              <p:ext uri="{D42A27DB-BD31-4B8C-83A1-F6EECF244321}">
                <p14:modId xmlns="" xmlns:p14="http://schemas.microsoft.com/office/powerpoint/2010/main" val="212115966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127113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888" y="274638"/>
            <a:ext cx="8686800" cy="1143000"/>
          </a:xfrm>
        </p:spPr>
        <p:txBody>
          <a:bodyPr>
            <a:noAutofit/>
          </a:bodyPr>
          <a:lstStyle/>
          <a:p>
            <a:r>
              <a:rPr lang="ja-JP" altLang="en-US" sz="2800" dirty="0" smtClean="0">
                <a:solidFill>
                  <a:srgbClr val="0000FF"/>
                </a:solidFill>
              </a:rPr>
              <a:t>住民組織の活動目的等の共有と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日頃から住民組織と協働している分野数</a:t>
            </a:r>
            <a:endParaRPr kumimoji="1" lang="ja-JP" altLang="en-US" sz="2800" dirty="0">
              <a:solidFill>
                <a:srgbClr val="0000FF"/>
              </a:solidFill>
            </a:endParaRPr>
          </a:p>
        </p:txBody>
      </p:sp>
      <p:sp>
        <p:nvSpPr>
          <p:cNvPr id="5" name="テキスト ボックス 4"/>
          <p:cNvSpPr txBox="1"/>
          <p:nvPr/>
        </p:nvSpPr>
        <p:spPr>
          <a:xfrm>
            <a:off x="112468" y="2163675"/>
            <a:ext cx="738664" cy="3484287"/>
          </a:xfrm>
          <a:prstGeom prst="rect">
            <a:avLst/>
          </a:prstGeom>
          <a:noFill/>
        </p:spPr>
        <p:txBody>
          <a:bodyPr vert="eaVert" wrap="none" rtlCol="0">
            <a:spAutoFit/>
          </a:bodyPr>
          <a:lstStyle/>
          <a:p>
            <a:r>
              <a:rPr lang="ja-JP" altLang="en-US" dirty="0"/>
              <a:t>活動目的など</a:t>
            </a:r>
            <a:r>
              <a:rPr lang="ja-JP" altLang="en-US" dirty="0" smtClean="0"/>
              <a:t>を</a:t>
            </a:r>
            <a:r>
              <a:rPr lang="ja-JP" altLang="en-US" dirty="0"/>
              <a:t>構成員との協議</a:t>
            </a:r>
            <a:r>
              <a:rPr lang="ja-JP" altLang="en-US" dirty="0" smtClean="0"/>
              <a:t>で</a:t>
            </a:r>
            <a:endParaRPr lang="en-US" altLang="ja-JP" dirty="0" smtClean="0"/>
          </a:p>
          <a:p>
            <a:r>
              <a:rPr lang="ja-JP" altLang="en-US" dirty="0" smtClean="0"/>
              <a:t>決定している組織の割合</a:t>
            </a:r>
            <a:endParaRPr lang="en-US" altLang="ja-JP" dirty="0" smtClean="0"/>
          </a:p>
        </p:txBody>
      </p:sp>
      <p:sp>
        <p:nvSpPr>
          <p:cNvPr id="6" name="テキスト ボックス 5"/>
          <p:cNvSpPr txBox="1"/>
          <p:nvPr/>
        </p:nvSpPr>
        <p:spPr>
          <a:xfrm>
            <a:off x="2828925" y="6162675"/>
            <a:ext cx="4118435" cy="369332"/>
          </a:xfrm>
          <a:prstGeom prst="rect">
            <a:avLst/>
          </a:prstGeom>
          <a:noFill/>
        </p:spPr>
        <p:txBody>
          <a:bodyPr wrap="none" rtlCol="0">
            <a:spAutoFit/>
          </a:bodyPr>
          <a:lstStyle/>
          <a:p>
            <a:r>
              <a:rPr lang="ja-JP" altLang="en-US" dirty="0" smtClean="0"/>
              <a:t>日頃から住民組織と協働している分野数</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 xmlns:p14="http://schemas.microsoft.com/office/powerpoint/2010/main" val="224077598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141283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888" y="274638"/>
            <a:ext cx="8686800" cy="1143000"/>
          </a:xfrm>
        </p:spPr>
        <p:txBody>
          <a:bodyPr>
            <a:noAutofit/>
          </a:bodyPr>
          <a:lstStyle/>
          <a:p>
            <a:r>
              <a:rPr lang="ja-JP" altLang="en-US" sz="2800" dirty="0" smtClean="0">
                <a:solidFill>
                  <a:srgbClr val="0000FF"/>
                </a:solidFill>
              </a:rPr>
              <a:t>住民組織構成員のやりがいと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日頃から住民組織と協働している分野数</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795866" y="1600200"/>
          <a:ext cx="7890933"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12468" y="2218267"/>
            <a:ext cx="738664" cy="3525965"/>
          </a:xfrm>
          <a:prstGeom prst="rect">
            <a:avLst/>
          </a:prstGeom>
          <a:noFill/>
        </p:spPr>
        <p:txBody>
          <a:bodyPr vert="eaVert" wrap="none" rtlCol="0">
            <a:spAutoFit/>
          </a:bodyPr>
          <a:lstStyle/>
          <a:p>
            <a:r>
              <a:rPr lang="ja-JP" altLang="en-US" dirty="0" smtClean="0"/>
              <a:t>構成員が活動のやりがい等について</a:t>
            </a:r>
            <a:endParaRPr lang="en-US" altLang="ja-JP" dirty="0" smtClean="0"/>
          </a:p>
          <a:p>
            <a:r>
              <a:rPr lang="ja-JP" altLang="en-US" dirty="0" smtClean="0"/>
              <a:t>語り合っている組織の割合</a:t>
            </a:r>
            <a:endParaRPr kumimoji="1" lang="ja-JP" altLang="en-US" dirty="0"/>
          </a:p>
        </p:txBody>
      </p:sp>
      <p:sp>
        <p:nvSpPr>
          <p:cNvPr id="6" name="テキスト ボックス 5"/>
          <p:cNvSpPr txBox="1"/>
          <p:nvPr/>
        </p:nvSpPr>
        <p:spPr>
          <a:xfrm>
            <a:off x="2828925" y="6162675"/>
            <a:ext cx="4118435" cy="369332"/>
          </a:xfrm>
          <a:prstGeom prst="rect">
            <a:avLst/>
          </a:prstGeom>
          <a:noFill/>
        </p:spPr>
        <p:txBody>
          <a:bodyPr wrap="none" rtlCol="0">
            <a:spAutoFit/>
          </a:bodyPr>
          <a:lstStyle/>
          <a:p>
            <a:r>
              <a:rPr lang="ja-JP" altLang="en-US" dirty="0" smtClean="0"/>
              <a:t>日頃から住民組織と協働している分野数</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p:spPr>
        <p:txBody>
          <a:bodyPr>
            <a:noAutofit/>
          </a:bodyPr>
          <a:lstStyle/>
          <a:p>
            <a:r>
              <a:rPr lang="ja-JP" altLang="en-US" sz="2800" dirty="0" smtClean="0">
                <a:solidFill>
                  <a:srgbClr val="0000FF"/>
                </a:solidFill>
              </a:rPr>
              <a:t>住民組織構成員のやりがい</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と ソーシャルキャピタルの醸成</a:t>
            </a:r>
            <a:endParaRPr kumimoji="1" lang="ja-JP" altLang="en-US" sz="2800" dirty="0">
              <a:solidFill>
                <a:srgbClr val="0000FF"/>
              </a:solidFill>
            </a:endParaRPr>
          </a:p>
        </p:txBody>
      </p:sp>
      <p:graphicFrame>
        <p:nvGraphicFramePr>
          <p:cNvPr id="4" name="コンテンツ プレースホルダ 3"/>
          <p:cNvGraphicFramePr>
            <a:graphicFrameLocks noGrp="1"/>
          </p:cNvGraphicFramePr>
          <p:nvPr>
            <p:ph idx="1"/>
          </p:nvPr>
        </p:nvGraphicFramePr>
        <p:xfrm>
          <a:off x="804332" y="1628775"/>
          <a:ext cx="7882467"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2082800" y="6149609"/>
            <a:ext cx="5918200" cy="369332"/>
          </a:xfrm>
          <a:prstGeom prst="rect">
            <a:avLst/>
          </a:prstGeom>
        </p:spPr>
        <p:txBody>
          <a:bodyPr wrap="square">
            <a:spAutoFit/>
          </a:bodyPr>
          <a:lstStyle/>
          <a:p>
            <a:r>
              <a:rPr lang="ja-JP" altLang="en-US" dirty="0" smtClean="0"/>
              <a:t>活動を通して地域の住民の絆が深まっている組織の割合</a:t>
            </a:r>
            <a:endParaRPr lang="ja-JP" altLang="en-US" dirty="0"/>
          </a:p>
        </p:txBody>
      </p:sp>
      <p:sp>
        <p:nvSpPr>
          <p:cNvPr id="6" name="テキスト ボックス 5"/>
          <p:cNvSpPr txBox="1"/>
          <p:nvPr/>
        </p:nvSpPr>
        <p:spPr>
          <a:xfrm>
            <a:off x="112468" y="2150027"/>
            <a:ext cx="738664" cy="3525965"/>
          </a:xfrm>
          <a:prstGeom prst="rect">
            <a:avLst/>
          </a:prstGeom>
          <a:noFill/>
        </p:spPr>
        <p:txBody>
          <a:bodyPr vert="eaVert" wrap="none" rtlCol="0">
            <a:spAutoFit/>
          </a:bodyPr>
          <a:lstStyle/>
          <a:p>
            <a:r>
              <a:rPr lang="ja-JP" altLang="en-US" dirty="0" smtClean="0"/>
              <a:t>構成員が活動のやりがい等について</a:t>
            </a:r>
            <a:endParaRPr lang="en-US" altLang="ja-JP" dirty="0" smtClean="0"/>
          </a:p>
          <a:p>
            <a:r>
              <a:rPr lang="ja-JP" altLang="en-US" dirty="0" smtClean="0"/>
              <a:t>語り合っている組織の割合</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1277</TotalTime>
  <Words>2274</Words>
  <Application>Microsoft Office PowerPoint</Application>
  <PresentationFormat>画面に合わせる (4:3)</PresentationFormat>
  <Paragraphs>246</Paragraphs>
  <Slides>61</Slides>
  <Notes>0</Notes>
  <HiddenSlides>0</HiddenSlides>
  <MMClips>0</MMClips>
  <ScaleCrop>false</ScaleCrop>
  <HeadingPairs>
    <vt:vector size="4" baseType="variant">
      <vt:variant>
        <vt:lpstr>テーマ</vt:lpstr>
      </vt:variant>
      <vt:variant>
        <vt:i4>1</vt:i4>
      </vt:variant>
      <vt:variant>
        <vt:lpstr>スライド タイトル</vt:lpstr>
      </vt:variant>
      <vt:variant>
        <vt:i4>61</vt:i4>
      </vt:variant>
    </vt:vector>
  </HeadingPairs>
  <TitlesOfParts>
    <vt:vector size="62" baseType="lpstr">
      <vt:lpstr>Office テーマ</vt:lpstr>
      <vt:lpstr>スライド 1</vt:lpstr>
      <vt:lpstr>日頃から住民組織と協働している分野数と ソーシャルキャピタルの醸成</vt:lpstr>
      <vt:lpstr>健康づくり推進員等の活動の量的な評価 とソーシャルキャピタルの醸成</vt:lpstr>
      <vt:lpstr>健康づくり推進員等の活動の質的な評価 とソーシャルキャピタルの醸成</vt:lpstr>
      <vt:lpstr>地域の健康課題の共有と 日頃から住民組織と協働している分野数</vt:lpstr>
      <vt:lpstr>地域の健康課題の共有と ソーシャルキャピタルの醸成</vt:lpstr>
      <vt:lpstr>住民組織の活動目的等の共有と 日頃から住民組織と協働している分野数</vt:lpstr>
      <vt:lpstr>住民組織構成員のやりがいと  日頃から住民組織と協働している分野数</vt:lpstr>
      <vt:lpstr>住民組織構成員のやりがい と ソーシャルキャピタルの醸成</vt:lpstr>
      <vt:lpstr>住民組織の保健福祉計画の推進への関与と 日頃から住民組織と協働している分野数</vt:lpstr>
      <vt:lpstr>住民組織の保健福祉計画の推進への関与と ソーシャルキャピタルの醸成</vt:lpstr>
      <vt:lpstr>住民組織の保健福祉計画の推進への関与と 健康づくり推進員等の活動の量的な評価</vt:lpstr>
      <vt:lpstr>住民組織間の連携とソーシャルキャピタルの醸成</vt:lpstr>
      <vt:lpstr>住民組織間の連携と健康づくり推進員等の活動の量的評価 </vt:lpstr>
      <vt:lpstr>住民組織間の連携と健康づくり推進員等の活動の質的評価 </vt:lpstr>
      <vt:lpstr>健康づくり推進協議会等の機能と 日頃から住民組織と協働している分野数</vt:lpstr>
      <vt:lpstr>健康づくり推進協議会の機能と 健康づくり推進員等の量的評価</vt:lpstr>
      <vt:lpstr>保健事業におけるソーシャルキャピタルの位置づけと 地域の健康課題の共有</vt:lpstr>
      <vt:lpstr>保健事業におけるソーシャルキャピタルの位置づけと 住民組織の活動目的等の共有</vt:lpstr>
      <vt:lpstr>保健事業におけるソーシャルキャピタルの位置づけと 住民組織構成員のやりがい</vt:lpstr>
      <vt:lpstr>保健事業におけるソーシャルキャピタルの位置づけと 保健福祉計画の推進への住民組織の関与</vt:lpstr>
      <vt:lpstr>保健事業におけるソーシャルキャピタルの 位置づけと住民組織間の連携</vt:lpstr>
      <vt:lpstr>保健事業におけるソーシャルキャピタルの 位置づけと健康づくり推進協議会の機能</vt:lpstr>
      <vt:lpstr>住民組織との協働に関する行政他部署との協働と 地域の健康課題の共有</vt:lpstr>
      <vt:lpstr>住民組織との協働に関する行政他部署との協働と 住民組織の活動目的等の共有</vt:lpstr>
      <vt:lpstr>住民組織との協働に関する行政他部署との協働と 住民組織活動の成果の確認</vt:lpstr>
      <vt:lpstr>住民組織との協働に関する行政他部署との協働と 保健福祉計画の推進への住民組織の関与</vt:lpstr>
      <vt:lpstr>住民組織との協働に関する行政他部署との協働と 住民組織間の連携</vt:lpstr>
      <vt:lpstr>住民組織との協働に関する行政他部署との協働と 健康づくり推進協議会の機能</vt:lpstr>
      <vt:lpstr>住民組織育成支援の手引等の有無と 地域の健康課題の共有</vt:lpstr>
      <vt:lpstr>住民組織との協働にかかる手引き等の有無と 住民組織の活動目的等の共有</vt:lpstr>
      <vt:lpstr>住民組織育成支援の手引等の有無と 住民組織構成員のやりがい</vt:lpstr>
      <vt:lpstr>住民組織との協働に関する保健師対象の研修の有無と 地域の健康課題の共有</vt:lpstr>
      <vt:lpstr>住民組織との協働に関する保健師対象の研修の有無と 住民組織構成員のやりがい</vt:lpstr>
      <vt:lpstr>住民組織との協働に関する保健師対象の研修の有無と 保健福祉計画の推進への住民組織の関与</vt:lpstr>
      <vt:lpstr>住民組織への財政的支援と 地域の健康課題の共有</vt:lpstr>
      <vt:lpstr>住民組織への財政的支援と 住民組織の活動目的等の共有</vt:lpstr>
      <vt:lpstr>住民組織への財政的支援と 住民組織構成員のやりがい</vt:lpstr>
      <vt:lpstr>住民組織への財政的支援と 保健福祉計画の推進への住民組織の関与</vt:lpstr>
      <vt:lpstr>住民組織への財政的支援と 健康づくり推進協議会の機能</vt:lpstr>
      <vt:lpstr>住民組織への市町村の人口動態統計の提供と 地域の健康課題の共有</vt:lpstr>
      <vt:lpstr>住民組織への地区単位の生活実態の提供と 地域の健康課題の共有</vt:lpstr>
      <vt:lpstr>住民組織への地区単位の生活実態の提供と 住民組織の活動目的等の共有</vt:lpstr>
      <vt:lpstr>住民組織への地区単位の生活実態の提供と 住民組織構成員のやりがい</vt:lpstr>
      <vt:lpstr>住民組織への地区単位の生活実態の提供と 保健福祉計画の推進への関与</vt:lpstr>
      <vt:lpstr>住民組織への地区単位の生活実態の提供と 住民組織間の連携</vt:lpstr>
      <vt:lpstr>住民組織への地区単位の生活実態の提供と 健康づくり推進協議会の機能</vt:lpstr>
      <vt:lpstr>首長や部局長への住民組織活動の重要性の説明と 保健事業におけるソーシャルキャピタルの位置づけ</vt:lpstr>
      <vt:lpstr>首長や部局長への住民組織活動の重要性の説明 と住民組織にかかる行政他部署との協働の状況</vt:lpstr>
      <vt:lpstr>首長や部局長への住民組織活動の重要性の説明と 住民組織との協働に関する保健師対象の研修の有無</vt:lpstr>
      <vt:lpstr>首長や部局長への住民組織活動の重要性の説明 と住民組織への地区単位の健康課題の情報提供</vt:lpstr>
      <vt:lpstr>保健所による住民組織担当職員を対象とした研修会 の開催と住民組織との協働に関する研修機会の有無</vt:lpstr>
      <vt:lpstr>保健所による住民組織担当職員を対象とした研修会 の開催と住民組織への人口動態統計等の提供</vt:lpstr>
      <vt:lpstr>保健所による住民組織担当職員への技術的な助言 と保健事業におけるＳＣの位置づけ</vt:lpstr>
      <vt:lpstr>保健所による住民組織担当職員への技術的な 助言・支援と住民組織への人口動態統計の提供</vt:lpstr>
      <vt:lpstr>保健所による住民組織の運営等に関する構成員への学習 機会の提供と住民組織との協働にかかる手引き等の有無</vt:lpstr>
      <vt:lpstr>保健所による住民組織の運営等に関する構成員への 学習機会の提供と住民組織への財政的な支援</vt:lpstr>
      <vt:lpstr>保健所による住民組織の運営等に関する構成員への学習 機会の提供と地区単位の健康課題についての情報提供</vt:lpstr>
      <vt:lpstr>保健所による住民組織活動の評価についての助言・支援と住民組織にかかる行政他部署との協働の状況</vt:lpstr>
      <vt:lpstr>保健所による住民組織活動の評価についての助言・支援と住民組織との協働に関する研修機会の有無</vt:lpstr>
      <vt:lpstr>保健所による住民組織活動の評価についての助言・支援と住民組織への住民の生活実態の提供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藤内　修二</dc:creator>
  <cp:lastModifiedBy>藤内　修二</cp:lastModifiedBy>
  <cp:revision>137</cp:revision>
  <dcterms:created xsi:type="dcterms:W3CDTF">2013-12-01T04:21:05Z</dcterms:created>
  <dcterms:modified xsi:type="dcterms:W3CDTF">2014-03-27T13:21:28Z</dcterms:modified>
</cp:coreProperties>
</file>