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7" r:id="rId3"/>
    <p:sldId id="284" r:id="rId4"/>
    <p:sldId id="269" r:id="rId5"/>
    <p:sldId id="279" r:id="rId6"/>
    <p:sldId id="262" r:id="rId7"/>
    <p:sldId id="270" r:id="rId8"/>
    <p:sldId id="272" r:id="rId9"/>
    <p:sldId id="281" r:id="rId10"/>
    <p:sldId id="282" r:id="rId11"/>
    <p:sldId id="277" r:id="rId12"/>
    <p:sldId id="278" r:id="rId13"/>
    <p:sldId id="280" r:id="rId14"/>
    <p:sldId id="273" r:id="rId15"/>
    <p:sldId id="287" r:id="rId16"/>
  </p:sldIdLst>
  <p:sldSz cx="12188825"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xmlns="">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FF99FF"/>
    <a:srgbClr val="FF33CC"/>
    <a:srgbClr val="FF00FF"/>
    <a:srgbClr val="CC00FF"/>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69065" autoAdjust="0"/>
  </p:normalViewPr>
  <p:slideViewPr>
    <p:cSldViewPr>
      <p:cViewPr varScale="1">
        <p:scale>
          <a:sx n="49" d="100"/>
          <a:sy n="49" d="100"/>
        </p:scale>
        <p:origin x="-1548" y="-10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12" d="100"/>
          <a:sy n="112" d="100"/>
        </p:scale>
        <p:origin x="1686" y="-3678"/>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3B4EC-BD21-4892-A18D-158D9A575A4E}" type="doc">
      <dgm:prSet loTypeId="urn:microsoft.com/office/officeart/2005/8/layout/gear1" loCatId="cycle" qsTypeId="urn:microsoft.com/office/officeart/2005/8/quickstyle/simple4" qsCatId="simple" csTypeId="urn:microsoft.com/office/officeart/2005/8/colors/colorful3" csCatId="colorful" phldr="1"/>
      <dgm:spPr/>
      <dgm:t>
        <a:bodyPr/>
        <a:lstStyle/>
        <a:p>
          <a:endParaRPr kumimoji="1" lang="ja-JP" altLang="en-US"/>
        </a:p>
      </dgm:t>
    </dgm:pt>
    <dgm:pt modelId="{5E330865-B8E4-49CA-9F25-C6748A58439F}">
      <dgm:prSet phldrT="[テキスト]"/>
      <dgm:spPr>
        <a:gradFill rotWithShape="0">
          <a:gsLst>
            <a:gs pos="11000">
              <a:srgbClr val="CC99FF"/>
            </a:gs>
            <a:gs pos="66000">
              <a:schemeClr val="accent3">
                <a:hueOff val="0"/>
                <a:satOff val="0"/>
                <a:lumOff val="0"/>
                <a:alphaOff val="0"/>
                <a:satMod val="89000"/>
                <a:lumMod val="91000"/>
              </a:schemeClr>
            </a:gs>
            <a:gs pos="100000">
              <a:schemeClr val="accent3">
                <a:lumMod val="50000"/>
              </a:schemeClr>
            </a:gs>
          </a:gsLst>
        </a:gradFill>
      </dgm:spPr>
      <dgm:t>
        <a:bodyPr/>
        <a:lstStyle/>
        <a:p>
          <a:r>
            <a:rPr kumimoji="1" lang="ja-JP" altLang="en-US" dirty="0" smtClean="0">
              <a:latin typeface="ＭＳ ゴシック" panose="020B0609070205080204" pitchFamily="49" charset="-128"/>
              <a:ea typeface="ＭＳ ゴシック" panose="020B0609070205080204" pitchFamily="49" charset="-128"/>
            </a:rPr>
            <a:t>院内説明会</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対象者との出会い</a:t>
          </a:r>
          <a:endParaRPr kumimoji="1" lang="ja-JP" altLang="en-US" dirty="0">
            <a:latin typeface="ＭＳ ゴシック" panose="020B0609070205080204" pitchFamily="49" charset="-128"/>
            <a:ea typeface="ＭＳ ゴシック" panose="020B0609070205080204" pitchFamily="49" charset="-128"/>
          </a:endParaRPr>
        </a:p>
      </dgm:t>
    </dgm:pt>
    <dgm:pt modelId="{7DD80E5C-BF8E-4216-85A4-2DB7E3E84B43}" type="parTrans" cxnId="{040335A2-BA75-4A83-9018-4673EF9EFB17}">
      <dgm:prSet/>
      <dgm:spPr/>
      <dgm:t>
        <a:bodyPr/>
        <a:lstStyle/>
        <a:p>
          <a:endParaRPr kumimoji="1" lang="ja-JP" altLang="en-US"/>
        </a:p>
      </dgm:t>
    </dgm:pt>
    <dgm:pt modelId="{3896FB5B-D038-4EC4-A292-7AE0AD858DEA}" type="sibTrans" cxnId="{040335A2-BA75-4A83-9018-4673EF9EFB17}">
      <dgm:prSet/>
      <dgm:spPr>
        <a:gradFill rotWithShape="0">
          <a:gsLst>
            <a:gs pos="0">
              <a:srgbClr val="CC99FF"/>
            </a:gs>
            <a:gs pos="32000">
              <a:schemeClr val="accent3">
                <a:hueOff val="0"/>
                <a:satOff val="0"/>
                <a:lumOff val="0"/>
                <a:alphaOff val="0"/>
                <a:satMod val="89000"/>
                <a:lumMod val="91000"/>
              </a:schemeClr>
            </a:gs>
            <a:gs pos="100000">
              <a:schemeClr val="accent3">
                <a:hueOff val="0"/>
                <a:satOff val="0"/>
                <a:lumOff val="0"/>
                <a:alphaOff val="0"/>
                <a:lumMod val="69000"/>
              </a:schemeClr>
            </a:gs>
          </a:gsLst>
        </a:gradFill>
      </dgm:spPr>
      <dgm:t>
        <a:bodyPr/>
        <a:lstStyle/>
        <a:p>
          <a:endParaRPr kumimoji="1" lang="ja-JP" altLang="en-US"/>
        </a:p>
      </dgm:t>
    </dgm:pt>
    <dgm:pt modelId="{B74D1990-4FFB-47E7-9C55-71A1A3DE51D7}">
      <dgm:prSet phldrT="[テキスト]"/>
      <dgm:spPr/>
      <dgm:t>
        <a:bodyPr/>
        <a:lstStyle/>
        <a:p>
          <a:r>
            <a:rPr kumimoji="1" lang="ja-JP" altLang="en-US" dirty="0" smtClean="0">
              <a:latin typeface="ＭＳ Ｐゴシック" panose="020B0600070205080204" pitchFamily="50" charset="-128"/>
              <a:ea typeface="ＭＳ Ｐゴシック" panose="020B0600070205080204" pitchFamily="50" charset="-128"/>
            </a:rPr>
            <a:t>地域課題が浮き彫りに</a:t>
          </a:r>
          <a:r>
            <a:rPr kumimoji="1"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dgm:t>
    </dgm:pt>
    <dgm:pt modelId="{A05984B1-A928-44FA-85A7-C769E0743F9B}" type="parTrans" cxnId="{8AA62B56-7666-47A4-BA9D-A72759484F19}">
      <dgm:prSet/>
      <dgm:spPr/>
      <dgm:t>
        <a:bodyPr/>
        <a:lstStyle/>
        <a:p>
          <a:endParaRPr kumimoji="1" lang="ja-JP" altLang="en-US"/>
        </a:p>
      </dgm:t>
    </dgm:pt>
    <dgm:pt modelId="{FA94E15F-CB04-4919-A7EE-730989833C2A}" type="sibTrans" cxnId="{8AA62B56-7666-47A4-BA9D-A72759484F19}">
      <dgm:prSet/>
      <dgm:spPr/>
      <dgm:t>
        <a:bodyPr/>
        <a:lstStyle/>
        <a:p>
          <a:endParaRPr kumimoji="1" lang="ja-JP" altLang="en-US"/>
        </a:p>
      </dgm:t>
    </dgm:pt>
    <dgm:pt modelId="{2AA8D040-1BE9-4AC6-A227-201FB9D4E81B}">
      <dgm:prSet phldrT="[テキスト]" custT="1"/>
      <dgm:spPr>
        <a:gradFill rotWithShape="0">
          <a:gsLst>
            <a:gs pos="1000">
              <a:schemeClr val="accent5">
                <a:lumMod val="40000"/>
                <a:lumOff val="60000"/>
              </a:schemeClr>
            </a:gs>
            <a:gs pos="10000">
              <a:schemeClr val="accent2">
                <a:lumMod val="60000"/>
                <a:lumOff val="40000"/>
              </a:schemeClr>
            </a:gs>
            <a:gs pos="96341">
              <a:schemeClr val="accent2">
                <a:lumMod val="50000"/>
              </a:schemeClr>
            </a:gs>
            <a:gs pos="64000">
              <a:schemeClr val="accent2">
                <a:lumMod val="75000"/>
              </a:schemeClr>
            </a:gs>
          </a:gsLst>
        </a:gradFill>
      </dgm:spPr>
      <dgm:t>
        <a:bodyPr/>
        <a:lstStyle/>
        <a:p>
          <a:r>
            <a:rPr kumimoji="1" lang="ja-JP" altLang="en-US" sz="2400" dirty="0" smtClean="0">
              <a:latin typeface="ＭＳ Ｐゴシック" panose="020B0600070205080204" pitchFamily="50" charset="-128"/>
              <a:ea typeface="ＭＳ Ｐゴシック" panose="020B0600070205080204" pitchFamily="50" charset="-128"/>
            </a:rPr>
            <a:t>地域移行</a:t>
          </a:r>
          <a:r>
            <a:rPr kumimoji="1" lang="en-US" altLang="ja-JP" sz="2000" dirty="0" smtClean="0">
              <a:latin typeface="ＭＳ Ｐゴシック" panose="020B0600070205080204" pitchFamily="50" charset="-128"/>
              <a:ea typeface="ＭＳ Ｐゴシック" panose="020B0600070205080204" pitchFamily="50" charset="-128"/>
            </a:rPr>
            <a:t>(</a:t>
          </a:r>
          <a:r>
            <a:rPr kumimoji="1" lang="ja-JP" altLang="en-US" sz="2000" dirty="0" smtClean="0">
              <a:latin typeface="ＭＳ Ｐゴシック" panose="020B0600070205080204" pitchFamily="50" charset="-128"/>
              <a:ea typeface="ＭＳ Ｐゴシック" panose="020B0600070205080204" pitchFamily="50" charset="-128"/>
            </a:rPr>
            <a:t>個別支援</a:t>
          </a:r>
          <a:r>
            <a:rPr kumimoji="1" lang="en-US" altLang="ja-JP" sz="2000" dirty="0" smtClean="0">
              <a:latin typeface="ＭＳ Ｐゴシック" panose="020B0600070205080204" pitchFamily="50" charset="-128"/>
              <a:ea typeface="ＭＳ Ｐゴシック" panose="020B0600070205080204" pitchFamily="50" charset="-128"/>
            </a:rPr>
            <a:t>)</a:t>
          </a:r>
          <a:endParaRPr kumimoji="1" lang="ja-JP" altLang="en-US" sz="2000" dirty="0">
            <a:latin typeface="ＭＳ Ｐゴシック" panose="020B0600070205080204" pitchFamily="50" charset="-128"/>
            <a:ea typeface="ＭＳ Ｐゴシック" panose="020B0600070205080204" pitchFamily="50" charset="-128"/>
          </a:endParaRPr>
        </a:p>
      </dgm:t>
    </dgm:pt>
    <dgm:pt modelId="{19063FEC-891D-428A-A095-54AFE6441F70}" type="parTrans" cxnId="{13C73EFA-FCFF-4A9C-A271-36C4FF97DE52}">
      <dgm:prSet/>
      <dgm:spPr/>
      <dgm:t>
        <a:bodyPr/>
        <a:lstStyle/>
        <a:p>
          <a:endParaRPr kumimoji="1" lang="ja-JP" altLang="en-US"/>
        </a:p>
      </dgm:t>
    </dgm:pt>
    <dgm:pt modelId="{504B0CCE-6AF9-4007-AB49-32A63F562028}" type="sibTrans" cxnId="{13C73EFA-FCFF-4A9C-A271-36C4FF97DE52}">
      <dgm:prSet/>
      <dgm:spPr/>
      <dgm:t>
        <a:bodyPr/>
        <a:lstStyle/>
        <a:p>
          <a:endParaRPr kumimoji="1" lang="ja-JP" altLang="en-US"/>
        </a:p>
      </dgm:t>
    </dgm:pt>
    <dgm:pt modelId="{89FA5570-0E71-45AF-ABD3-BB4B1EF9EDBA}">
      <dgm:prSet phldrT="[テキスト]" custScaleX="80665" custScaleY="78842" custLinFactX="-9332" custLinFactNeighborX="-100000" custLinFactNeighborY="-58579"/>
      <dgm:spPr/>
      <dgm:t>
        <a:bodyPr/>
        <a:lstStyle/>
        <a:p>
          <a:endParaRPr kumimoji="1" lang="ja-JP" altLang="en-US"/>
        </a:p>
      </dgm:t>
    </dgm:pt>
    <dgm:pt modelId="{A0E78A49-8F0A-4853-8D4F-3E93147C4E77}" type="parTrans" cxnId="{70977D33-5A01-47B3-9D0F-6E988079F9AA}">
      <dgm:prSet/>
      <dgm:spPr/>
      <dgm:t>
        <a:bodyPr/>
        <a:lstStyle/>
        <a:p>
          <a:endParaRPr kumimoji="1" lang="ja-JP" altLang="en-US"/>
        </a:p>
      </dgm:t>
    </dgm:pt>
    <dgm:pt modelId="{31025D7A-E050-441C-A4C6-9DC823225139}" type="sibTrans" cxnId="{70977D33-5A01-47B3-9D0F-6E988079F9AA}">
      <dgm:prSet/>
      <dgm:spPr/>
      <dgm:t>
        <a:bodyPr/>
        <a:lstStyle/>
        <a:p>
          <a:endParaRPr kumimoji="1" lang="ja-JP" altLang="en-US"/>
        </a:p>
      </dgm:t>
    </dgm:pt>
    <dgm:pt modelId="{0E292330-5F15-46E2-BEB0-7D78F5706638}">
      <dgm:prSet phldrT="[テキスト]" custScaleX="80665" custScaleY="78842" custLinFactX="-9332" custLinFactNeighborX="-100000" custLinFactNeighborY="-58579"/>
      <dgm:spPr/>
      <dgm:t>
        <a:bodyPr/>
        <a:lstStyle/>
        <a:p>
          <a:endParaRPr kumimoji="1" lang="ja-JP" altLang="en-US"/>
        </a:p>
      </dgm:t>
    </dgm:pt>
    <dgm:pt modelId="{006BB679-5F3C-4A63-BB68-DE7C2DED8B0B}" type="parTrans" cxnId="{ED26DDA6-4055-449D-B94A-E73DF7A19935}">
      <dgm:prSet/>
      <dgm:spPr/>
      <dgm:t>
        <a:bodyPr/>
        <a:lstStyle/>
        <a:p>
          <a:endParaRPr kumimoji="1" lang="ja-JP" altLang="en-US"/>
        </a:p>
      </dgm:t>
    </dgm:pt>
    <dgm:pt modelId="{18C8DB5C-A8BD-4952-8F89-26D61F7E6EC2}" type="sibTrans" cxnId="{ED26DDA6-4055-449D-B94A-E73DF7A19935}">
      <dgm:prSet/>
      <dgm:spPr/>
      <dgm:t>
        <a:bodyPr/>
        <a:lstStyle/>
        <a:p>
          <a:endParaRPr kumimoji="1" lang="ja-JP" altLang="en-US"/>
        </a:p>
      </dgm:t>
    </dgm:pt>
    <dgm:pt modelId="{7CA1E29B-8F74-44A3-8BA3-BA56C4EB2558}">
      <dgm:prSet phldrT="[テキスト]" custLinFactNeighborX="55900" custLinFactNeighborY="56196"/>
      <dgm:spPr/>
      <dgm:t>
        <a:bodyPr/>
        <a:lstStyle/>
        <a:p>
          <a:endParaRPr kumimoji="1" lang="ja-JP" altLang="en-US"/>
        </a:p>
      </dgm:t>
    </dgm:pt>
    <dgm:pt modelId="{1DC00E2C-BA87-4FC0-9D74-54F14DFC5716}" type="parTrans" cxnId="{069EC264-F9CB-4EA4-BCC6-DA4C645A2B0A}">
      <dgm:prSet/>
      <dgm:spPr/>
      <dgm:t>
        <a:bodyPr/>
        <a:lstStyle/>
        <a:p>
          <a:endParaRPr kumimoji="1" lang="ja-JP" altLang="en-US"/>
        </a:p>
      </dgm:t>
    </dgm:pt>
    <dgm:pt modelId="{3A1FF164-50B3-44E7-A8C2-219E0FC130C5}" type="sibTrans" cxnId="{069EC264-F9CB-4EA4-BCC6-DA4C645A2B0A}">
      <dgm:prSet custLinFactNeighborX="16664" custLinFactNeighborY="64037"/>
      <dgm:spPr/>
      <dgm:t>
        <a:bodyPr/>
        <a:lstStyle/>
        <a:p>
          <a:endParaRPr kumimoji="1" lang="ja-JP" altLang="en-US"/>
        </a:p>
      </dgm:t>
    </dgm:pt>
    <dgm:pt modelId="{84D17042-C8F6-41B5-B531-1108262FAED3}">
      <dgm:prSet custLinFactNeighborX="-25385" custLinFactNeighborY="16270"/>
      <dgm:spPr/>
      <dgm:t>
        <a:bodyPr/>
        <a:lstStyle/>
        <a:p>
          <a:endParaRPr kumimoji="1" lang="ja-JP" altLang="en-US"/>
        </a:p>
      </dgm:t>
    </dgm:pt>
    <dgm:pt modelId="{B8450C2B-49E4-4B05-B100-C3C271DD9ED0}" type="parTrans" cxnId="{0202AE4D-7C47-4EA0-9CDF-E173563FE00A}">
      <dgm:prSet/>
      <dgm:spPr/>
      <dgm:t>
        <a:bodyPr/>
        <a:lstStyle/>
        <a:p>
          <a:endParaRPr kumimoji="1" lang="ja-JP" altLang="en-US"/>
        </a:p>
      </dgm:t>
    </dgm:pt>
    <dgm:pt modelId="{2EDD56D8-BC12-4BF3-9EC0-92B9CF511D96}" type="sibTrans" cxnId="{0202AE4D-7C47-4EA0-9CDF-E173563FE00A}">
      <dgm:prSet custAng="17592857" custLinFactNeighborX="-19092" custLinFactNeighborY="20382"/>
      <dgm:spPr/>
      <dgm:t>
        <a:bodyPr/>
        <a:lstStyle/>
        <a:p>
          <a:endParaRPr kumimoji="1" lang="ja-JP" altLang="en-US"/>
        </a:p>
      </dgm:t>
    </dgm:pt>
    <dgm:pt modelId="{DE5883A3-C102-4AD2-9922-B9CCA2368C19}">
      <dgm:prSet custLinFactNeighborX="-25385" custLinFactNeighborY="16270"/>
      <dgm:spPr/>
      <dgm:t>
        <a:bodyPr/>
        <a:lstStyle/>
        <a:p>
          <a:endParaRPr kumimoji="1" lang="ja-JP" altLang="en-US"/>
        </a:p>
      </dgm:t>
    </dgm:pt>
    <dgm:pt modelId="{00EF6178-40A5-4C44-A23D-E04A895D6208}" type="parTrans" cxnId="{9E26FE36-2141-4025-8829-42FAE928C5F3}">
      <dgm:prSet/>
      <dgm:spPr/>
      <dgm:t>
        <a:bodyPr/>
        <a:lstStyle/>
        <a:p>
          <a:endParaRPr kumimoji="1" lang="ja-JP" altLang="en-US"/>
        </a:p>
      </dgm:t>
    </dgm:pt>
    <dgm:pt modelId="{9605E70C-BCBB-4481-9807-74F9A2146455}" type="sibTrans" cxnId="{9E26FE36-2141-4025-8829-42FAE928C5F3}">
      <dgm:prSet custAng="17592857" custLinFactNeighborX="-19092" custLinFactNeighborY="20382"/>
      <dgm:spPr/>
      <dgm:t>
        <a:bodyPr/>
        <a:lstStyle/>
        <a:p>
          <a:endParaRPr kumimoji="1" lang="ja-JP" altLang="en-US"/>
        </a:p>
      </dgm:t>
    </dgm:pt>
    <dgm:pt modelId="{E9B04E71-651A-4644-805B-F23CD36BADE7}">
      <dgm:prSet custScaleX="80665" custScaleY="78842" custLinFactX="-52245" custLinFactNeighborX="-100000" custLinFactNeighborY="-75755"/>
      <dgm:spPr/>
      <dgm:t>
        <a:bodyPr/>
        <a:lstStyle/>
        <a:p>
          <a:endParaRPr kumimoji="1" lang="ja-JP" altLang="en-US"/>
        </a:p>
      </dgm:t>
    </dgm:pt>
    <dgm:pt modelId="{119ED5B0-E8B4-4178-AE8B-A91BF195367B}" type="parTrans" cxnId="{0DE79021-7F93-48A2-B153-30EF514190A0}">
      <dgm:prSet/>
      <dgm:spPr/>
      <dgm:t>
        <a:bodyPr/>
        <a:lstStyle/>
        <a:p>
          <a:endParaRPr kumimoji="1" lang="ja-JP" altLang="en-US"/>
        </a:p>
      </dgm:t>
    </dgm:pt>
    <dgm:pt modelId="{CA222398-42A1-4B65-B67B-F6E8C39DBF60}" type="sibTrans" cxnId="{0DE79021-7F93-48A2-B153-30EF514190A0}">
      <dgm:prSet custAng="14845462" custScaleX="83271" custScaleY="83459" custLinFactX="-23297" custLinFactNeighborX="-100000" custLinFactNeighborY="-56634"/>
      <dgm:spPr/>
      <dgm:t>
        <a:bodyPr/>
        <a:lstStyle/>
        <a:p>
          <a:endParaRPr kumimoji="1" lang="ja-JP" altLang="en-US"/>
        </a:p>
      </dgm:t>
    </dgm:pt>
    <dgm:pt modelId="{F43D9BD5-905E-4A2D-A3DE-17625DFF2542}" type="pres">
      <dgm:prSet presAssocID="{C723B4EC-BD21-4892-A18D-158D9A575A4E}" presName="composite" presStyleCnt="0">
        <dgm:presLayoutVars>
          <dgm:chMax val="3"/>
          <dgm:animLvl val="lvl"/>
          <dgm:resizeHandles val="exact"/>
        </dgm:presLayoutVars>
      </dgm:prSet>
      <dgm:spPr/>
      <dgm:t>
        <a:bodyPr/>
        <a:lstStyle/>
        <a:p>
          <a:endParaRPr kumimoji="1" lang="ja-JP" altLang="en-US"/>
        </a:p>
      </dgm:t>
    </dgm:pt>
    <dgm:pt modelId="{B5F594FE-409D-4E6C-9637-E2F97981B533}" type="pres">
      <dgm:prSet presAssocID="{5E330865-B8E4-49CA-9F25-C6748A58439F}" presName="gear1" presStyleLbl="node1" presStyleIdx="0" presStyleCnt="3" custScaleX="80665" custScaleY="78842" custLinFactX="-52245" custLinFactNeighborX="-100000" custLinFactNeighborY="-75755">
        <dgm:presLayoutVars>
          <dgm:chMax val="1"/>
          <dgm:bulletEnabled val="1"/>
        </dgm:presLayoutVars>
      </dgm:prSet>
      <dgm:spPr/>
      <dgm:t>
        <a:bodyPr/>
        <a:lstStyle/>
        <a:p>
          <a:endParaRPr kumimoji="1" lang="ja-JP" altLang="en-US"/>
        </a:p>
      </dgm:t>
    </dgm:pt>
    <dgm:pt modelId="{9AF056DF-6C33-4520-9CA6-99D2BAE0E33F}" type="pres">
      <dgm:prSet presAssocID="{5E330865-B8E4-49CA-9F25-C6748A58439F}" presName="gear1srcNode" presStyleLbl="node1" presStyleIdx="0" presStyleCnt="3"/>
      <dgm:spPr/>
      <dgm:t>
        <a:bodyPr/>
        <a:lstStyle/>
        <a:p>
          <a:endParaRPr kumimoji="1" lang="ja-JP" altLang="en-US"/>
        </a:p>
      </dgm:t>
    </dgm:pt>
    <dgm:pt modelId="{F4E0ABF6-5868-4A96-B7ED-2AA676E54274}" type="pres">
      <dgm:prSet presAssocID="{5E330865-B8E4-49CA-9F25-C6748A58439F}" presName="gear1dstNode" presStyleLbl="node1" presStyleIdx="0" presStyleCnt="3"/>
      <dgm:spPr/>
      <dgm:t>
        <a:bodyPr/>
        <a:lstStyle/>
        <a:p>
          <a:endParaRPr kumimoji="1" lang="ja-JP" altLang="en-US"/>
        </a:p>
      </dgm:t>
    </dgm:pt>
    <dgm:pt modelId="{CD963761-6308-4C04-82D3-FDA0186F3046}" type="pres">
      <dgm:prSet presAssocID="{B74D1990-4FFB-47E7-9C55-71A1A3DE51D7}" presName="gear2" presStyleLbl="node1" presStyleIdx="1" presStyleCnt="3" custLinFactNeighborX="-25385" custLinFactNeighborY="16270">
        <dgm:presLayoutVars>
          <dgm:chMax val="1"/>
          <dgm:bulletEnabled val="1"/>
        </dgm:presLayoutVars>
      </dgm:prSet>
      <dgm:spPr/>
      <dgm:t>
        <a:bodyPr/>
        <a:lstStyle/>
        <a:p>
          <a:endParaRPr kumimoji="1" lang="ja-JP" altLang="en-US"/>
        </a:p>
      </dgm:t>
    </dgm:pt>
    <dgm:pt modelId="{0F457B31-9165-4870-B964-B632C348764B}" type="pres">
      <dgm:prSet presAssocID="{B74D1990-4FFB-47E7-9C55-71A1A3DE51D7}" presName="gear2srcNode" presStyleLbl="node1" presStyleIdx="1" presStyleCnt="3"/>
      <dgm:spPr/>
      <dgm:t>
        <a:bodyPr/>
        <a:lstStyle/>
        <a:p>
          <a:endParaRPr kumimoji="1" lang="ja-JP" altLang="en-US"/>
        </a:p>
      </dgm:t>
    </dgm:pt>
    <dgm:pt modelId="{1CFD3CA9-50EE-4C5F-B804-CF6DAA12F597}" type="pres">
      <dgm:prSet presAssocID="{B74D1990-4FFB-47E7-9C55-71A1A3DE51D7}" presName="gear2dstNode" presStyleLbl="node1" presStyleIdx="1" presStyleCnt="3"/>
      <dgm:spPr/>
      <dgm:t>
        <a:bodyPr/>
        <a:lstStyle/>
        <a:p>
          <a:endParaRPr kumimoji="1" lang="ja-JP" altLang="en-US"/>
        </a:p>
      </dgm:t>
    </dgm:pt>
    <dgm:pt modelId="{6078E0F1-6C84-49C6-AC2F-8AB495A0B416}" type="pres">
      <dgm:prSet presAssocID="{2AA8D040-1BE9-4AC6-A227-201FB9D4E81B}" presName="gear3" presStyleLbl="node1" presStyleIdx="2" presStyleCnt="3" custLinFactNeighborX="-63233" custLinFactNeighborY="-2193"/>
      <dgm:spPr/>
      <dgm:t>
        <a:bodyPr/>
        <a:lstStyle/>
        <a:p>
          <a:endParaRPr kumimoji="1" lang="ja-JP" altLang="en-US"/>
        </a:p>
      </dgm:t>
    </dgm:pt>
    <dgm:pt modelId="{9CD864C3-369A-4C78-B402-112E2CF18BE5}" type="pres">
      <dgm:prSet presAssocID="{2AA8D040-1BE9-4AC6-A227-201FB9D4E81B}" presName="gear3tx" presStyleLbl="node1" presStyleIdx="2" presStyleCnt="3">
        <dgm:presLayoutVars>
          <dgm:chMax val="1"/>
          <dgm:bulletEnabled val="1"/>
        </dgm:presLayoutVars>
      </dgm:prSet>
      <dgm:spPr/>
      <dgm:t>
        <a:bodyPr/>
        <a:lstStyle/>
        <a:p>
          <a:endParaRPr kumimoji="1" lang="ja-JP" altLang="en-US"/>
        </a:p>
      </dgm:t>
    </dgm:pt>
    <dgm:pt modelId="{1D097FD6-10D9-48AE-8F75-4B9EDACBC9B2}" type="pres">
      <dgm:prSet presAssocID="{2AA8D040-1BE9-4AC6-A227-201FB9D4E81B}" presName="gear3srcNode" presStyleLbl="node1" presStyleIdx="2" presStyleCnt="3"/>
      <dgm:spPr/>
      <dgm:t>
        <a:bodyPr/>
        <a:lstStyle/>
        <a:p>
          <a:endParaRPr kumimoji="1" lang="ja-JP" altLang="en-US"/>
        </a:p>
      </dgm:t>
    </dgm:pt>
    <dgm:pt modelId="{F48C5C59-D7D5-4FF7-B7BE-82A2C04B8E25}" type="pres">
      <dgm:prSet presAssocID="{2AA8D040-1BE9-4AC6-A227-201FB9D4E81B}" presName="gear3dstNode" presStyleLbl="node1" presStyleIdx="2" presStyleCnt="3"/>
      <dgm:spPr/>
      <dgm:t>
        <a:bodyPr/>
        <a:lstStyle/>
        <a:p>
          <a:endParaRPr kumimoji="1" lang="ja-JP" altLang="en-US"/>
        </a:p>
      </dgm:t>
    </dgm:pt>
    <dgm:pt modelId="{A02F3D23-5C5D-4248-9F32-C44923A90CE1}" type="pres">
      <dgm:prSet presAssocID="{3896FB5B-D038-4EC4-A292-7AE0AD858DEA}" presName="connector1" presStyleLbl="sibTrans2D1" presStyleIdx="0" presStyleCnt="3" custAng="14845462" custScaleX="83271" custScaleY="83459" custLinFactX="-23297" custLinFactNeighborX="-100000" custLinFactNeighborY="-56634"/>
      <dgm:spPr/>
      <dgm:t>
        <a:bodyPr/>
        <a:lstStyle/>
        <a:p>
          <a:endParaRPr kumimoji="1" lang="ja-JP" altLang="en-US"/>
        </a:p>
      </dgm:t>
    </dgm:pt>
    <dgm:pt modelId="{D3E313BA-590D-465C-9672-AF07FCAF31AB}" type="pres">
      <dgm:prSet presAssocID="{FA94E15F-CB04-4919-A7EE-730989833C2A}" presName="connector2" presStyleLbl="sibTrans2D1" presStyleIdx="1" presStyleCnt="3" custAng="11122762" custFlipHor="1" custScaleX="96564" custLinFactNeighborX="-20579" custLinFactNeighborY="20831"/>
      <dgm:spPr/>
      <dgm:t>
        <a:bodyPr/>
        <a:lstStyle/>
        <a:p>
          <a:endParaRPr kumimoji="1" lang="ja-JP" altLang="en-US"/>
        </a:p>
      </dgm:t>
    </dgm:pt>
    <dgm:pt modelId="{4924D1D6-A10C-4CFC-87DE-A8948DAFA407}" type="pres">
      <dgm:prSet presAssocID="{504B0CCE-6AF9-4007-AB49-32A63F562028}" presName="connector3" presStyleLbl="sibTrans2D1" presStyleIdx="2" presStyleCnt="3" custAng="3269029" custFlipHor="1" custScaleX="104157" custLinFactNeighborX="-57966" custLinFactNeighborY="1187"/>
      <dgm:spPr/>
      <dgm:t>
        <a:bodyPr/>
        <a:lstStyle/>
        <a:p>
          <a:endParaRPr kumimoji="1" lang="ja-JP" altLang="en-US"/>
        </a:p>
      </dgm:t>
    </dgm:pt>
  </dgm:ptLst>
  <dgm:cxnLst>
    <dgm:cxn modelId="{13C73EFA-FCFF-4A9C-A271-36C4FF97DE52}" srcId="{C723B4EC-BD21-4892-A18D-158D9A575A4E}" destId="{2AA8D040-1BE9-4AC6-A227-201FB9D4E81B}" srcOrd="2" destOrd="0" parTransId="{19063FEC-891D-428A-A095-54AFE6441F70}" sibTransId="{504B0CCE-6AF9-4007-AB49-32A63F562028}"/>
    <dgm:cxn modelId="{4C6B1C69-4E9B-481B-8665-D8B4F270F367}" type="presOf" srcId="{FA94E15F-CB04-4919-A7EE-730989833C2A}" destId="{D3E313BA-590D-465C-9672-AF07FCAF31AB}" srcOrd="0" destOrd="0" presId="urn:microsoft.com/office/officeart/2005/8/layout/gear1"/>
    <dgm:cxn modelId="{ED26DDA6-4055-449D-B94A-E73DF7A19935}" srcId="{C723B4EC-BD21-4892-A18D-158D9A575A4E}" destId="{0E292330-5F15-46E2-BEB0-7D78F5706638}" srcOrd="4" destOrd="0" parTransId="{006BB679-5F3C-4A63-BB68-DE7C2DED8B0B}" sibTransId="{18C8DB5C-A8BD-4952-8F89-26D61F7E6EC2}"/>
    <dgm:cxn modelId="{DEA49932-E268-410E-889E-3544BB5D9D60}" type="presOf" srcId="{3896FB5B-D038-4EC4-A292-7AE0AD858DEA}" destId="{A02F3D23-5C5D-4248-9F32-C44923A90CE1}" srcOrd="0" destOrd="0" presId="urn:microsoft.com/office/officeart/2005/8/layout/gear1"/>
    <dgm:cxn modelId="{CCF31CFA-B3ED-4D9E-B15F-D703BD0F6AD0}" type="presOf" srcId="{B74D1990-4FFB-47E7-9C55-71A1A3DE51D7}" destId="{CD963761-6308-4C04-82D3-FDA0186F3046}" srcOrd="0" destOrd="0" presId="urn:microsoft.com/office/officeart/2005/8/layout/gear1"/>
    <dgm:cxn modelId="{89965E28-6255-4DE2-B97E-7F41CF314EC4}" type="presOf" srcId="{5E330865-B8E4-49CA-9F25-C6748A58439F}" destId="{9AF056DF-6C33-4520-9CA6-99D2BAE0E33F}" srcOrd="1" destOrd="0" presId="urn:microsoft.com/office/officeart/2005/8/layout/gear1"/>
    <dgm:cxn modelId="{7ECB84C3-9579-4A01-A5B9-2599352EB68F}" type="presOf" srcId="{B74D1990-4FFB-47E7-9C55-71A1A3DE51D7}" destId="{1CFD3CA9-50EE-4C5F-B804-CF6DAA12F597}" srcOrd="2" destOrd="0" presId="urn:microsoft.com/office/officeart/2005/8/layout/gear1"/>
    <dgm:cxn modelId="{797DF139-978B-4097-B9F6-0AA48F3A78D0}" type="presOf" srcId="{5E330865-B8E4-49CA-9F25-C6748A58439F}" destId="{F4E0ABF6-5868-4A96-B7ED-2AA676E54274}" srcOrd="2" destOrd="0" presId="urn:microsoft.com/office/officeart/2005/8/layout/gear1"/>
    <dgm:cxn modelId="{8AA62B56-7666-47A4-BA9D-A72759484F19}" srcId="{C723B4EC-BD21-4892-A18D-158D9A575A4E}" destId="{B74D1990-4FFB-47E7-9C55-71A1A3DE51D7}" srcOrd="1" destOrd="0" parTransId="{A05984B1-A928-44FA-85A7-C769E0743F9B}" sibTransId="{FA94E15F-CB04-4919-A7EE-730989833C2A}"/>
    <dgm:cxn modelId="{0DE79021-7F93-48A2-B153-30EF514190A0}" srcId="{C723B4EC-BD21-4892-A18D-158D9A575A4E}" destId="{E9B04E71-651A-4644-805B-F23CD36BADE7}" srcOrd="8" destOrd="0" parTransId="{119ED5B0-E8B4-4178-AE8B-A91BF195367B}" sibTransId="{CA222398-42A1-4B65-B67B-F6E8C39DBF60}"/>
    <dgm:cxn modelId="{309A30B4-34FF-4189-976F-D108428D9BAE}" type="presOf" srcId="{C723B4EC-BD21-4892-A18D-158D9A575A4E}" destId="{F43D9BD5-905E-4A2D-A3DE-17625DFF2542}" srcOrd="0" destOrd="0" presId="urn:microsoft.com/office/officeart/2005/8/layout/gear1"/>
    <dgm:cxn modelId="{069EC264-F9CB-4EA4-BCC6-DA4C645A2B0A}" srcId="{C723B4EC-BD21-4892-A18D-158D9A575A4E}" destId="{7CA1E29B-8F74-44A3-8BA3-BA56C4EB2558}" srcOrd="5" destOrd="0" parTransId="{1DC00E2C-BA87-4FC0-9D74-54F14DFC5716}" sibTransId="{3A1FF164-50B3-44E7-A8C2-219E0FC130C5}"/>
    <dgm:cxn modelId="{0242FE9C-0B0B-4509-AF1C-A51707D70005}" type="presOf" srcId="{5E330865-B8E4-49CA-9F25-C6748A58439F}" destId="{B5F594FE-409D-4E6C-9637-E2F97981B533}" srcOrd="0" destOrd="0" presId="urn:microsoft.com/office/officeart/2005/8/layout/gear1"/>
    <dgm:cxn modelId="{D5652100-A88B-4539-8295-87C9751DFB38}" type="presOf" srcId="{2AA8D040-1BE9-4AC6-A227-201FB9D4E81B}" destId="{6078E0F1-6C84-49C6-AC2F-8AB495A0B416}" srcOrd="0" destOrd="0" presId="urn:microsoft.com/office/officeart/2005/8/layout/gear1"/>
    <dgm:cxn modelId="{4EA1C419-C729-45E2-8E8F-C186BDFB2B4E}" type="presOf" srcId="{2AA8D040-1BE9-4AC6-A227-201FB9D4E81B}" destId="{1D097FD6-10D9-48AE-8F75-4B9EDACBC9B2}" srcOrd="2" destOrd="0" presId="urn:microsoft.com/office/officeart/2005/8/layout/gear1"/>
    <dgm:cxn modelId="{9E26FE36-2141-4025-8829-42FAE928C5F3}" srcId="{C723B4EC-BD21-4892-A18D-158D9A575A4E}" destId="{DE5883A3-C102-4AD2-9922-B9CCA2368C19}" srcOrd="7" destOrd="0" parTransId="{00EF6178-40A5-4C44-A23D-E04A895D6208}" sibTransId="{9605E70C-BCBB-4481-9807-74F9A2146455}"/>
    <dgm:cxn modelId="{70977D33-5A01-47B3-9D0F-6E988079F9AA}" srcId="{C723B4EC-BD21-4892-A18D-158D9A575A4E}" destId="{89FA5570-0E71-45AF-ABD3-BB4B1EF9EDBA}" srcOrd="3" destOrd="0" parTransId="{A0E78A49-8F0A-4853-8D4F-3E93147C4E77}" sibTransId="{31025D7A-E050-441C-A4C6-9DC823225139}"/>
    <dgm:cxn modelId="{1E39DF1A-D0A1-474D-8F06-27D6D868215F}" type="presOf" srcId="{504B0CCE-6AF9-4007-AB49-32A63F562028}" destId="{4924D1D6-A10C-4CFC-87DE-A8948DAFA407}" srcOrd="0" destOrd="0" presId="urn:microsoft.com/office/officeart/2005/8/layout/gear1"/>
    <dgm:cxn modelId="{040335A2-BA75-4A83-9018-4673EF9EFB17}" srcId="{C723B4EC-BD21-4892-A18D-158D9A575A4E}" destId="{5E330865-B8E4-49CA-9F25-C6748A58439F}" srcOrd="0" destOrd="0" parTransId="{7DD80E5C-BF8E-4216-85A4-2DB7E3E84B43}" sibTransId="{3896FB5B-D038-4EC4-A292-7AE0AD858DEA}"/>
    <dgm:cxn modelId="{5972CC86-0CAF-4976-9763-A42EB7311BE1}" type="presOf" srcId="{2AA8D040-1BE9-4AC6-A227-201FB9D4E81B}" destId="{9CD864C3-369A-4C78-B402-112E2CF18BE5}" srcOrd="1" destOrd="0" presId="urn:microsoft.com/office/officeart/2005/8/layout/gear1"/>
    <dgm:cxn modelId="{4B301E5A-A310-481A-96F0-9F42050AC404}" type="presOf" srcId="{B74D1990-4FFB-47E7-9C55-71A1A3DE51D7}" destId="{0F457B31-9165-4870-B964-B632C348764B}" srcOrd="1" destOrd="0" presId="urn:microsoft.com/office/officeart/2005/8/layout/gear1"/>
    <dgm:cxn modelId="{2187958C-F71D-4C81-BD2C-1DBF80B56197}" type="presOf" srcId="{2AA8D040-1BE9-4AC6-A227-201FB9D4E81B}" destId="{F48C5C59-D7D5-4FF7-B7BE-82A2C04B8E25}" srcOrd="3" destOrd="0" presId="urn:microsoft.com/office/officeart/2005/8/layout/gear1"/>
    <dgm:cxn modelId="{0202AE4D-7C47-4EA0-9CDF-E173563FE00A}" srcId="{C723B4EC-BD21-4892-A18D-158D9A575A4E}" destId="{84D17042-C8F6-41B5-B531-1108262FAED3}" srcOrd="6" destOrd="0" parTransId="{B8450C2B-49E4-4B05-B100-C3C271DD9ED0}" sibTransId="{2EDD56D8-BC12-4BF3-9EC0-92B9CF511D96}"/>
    <dgm:cxn modelId="{57C6E249-EC4A-4B33-9B79-40CE9F6C5B9F}" type="presParOf" srcId="{F43D9BD5-905E-4A2D-A3DE-17625DFF2542}" destId="{B5F594FE-409D-4E6C-9637-E2F97981B533}" srcOrd="0" destOrd="0" presId="urn:microsoft.com/office/officeart/2005/8/layout/gear1"/>
    <dgm:cxn modelId="{0046DACA-A9AE-4AFD-9F96-4BB49CE2C46D}" type="presParOf" srcId="{F43D9BD5-905E-4A2D-A3DE-17625DFF2542}" destId="{9AF056DF-6C33-4520-9CA6-99D2BAE0E33F}" srcOrd="1" destOrd="0" presId="urn:microsoft.com/office/officeart/2005/8/layout/gear1"/>
    <dgm:cxn modelId="{74BF3FDA-2AA8-46FF-A853-7DE32D76BF51}" type="presParOf" srcId="{F43D9BD5-905E-4A2D-A3DE-17625DFF2542}" destId="{F4E0ABF6-5868-4A96-B7ED-2AA676E54274}" srcOrd="2" destOrd="0" presId="urn:microsoft.com/office/officeart/2005/8/layout/gear1"/>
    <dgm:cxn modelId="{F74C47C6-0D50-47BD-B968-6507E421C1C0}" type="presParOf" srcId="{F43D9BD5-905E-4A2D-A3DE-17625DFF2542}" destId="{CD963761-6308-4C04-82D3-FDA0186F3046}" srcOrd="3" destOrd="0" presId="urn:microsoft.com/office/officeart/2005/8/layout/gear1"/>
    <dgm:cxn modelId="{972F08BA-D2AD-4263-B402-B020F655DF7D}" type="presParOf" srcId="{F43D9BD5-905E-4A2D-A3DE-17625DFF2542}" destId="{0F457B31-9165-4870-B964-B632C348764B}" srcOrd="4" destOrd="0" presId="urn:microsoft.com/office/officeart/2005/8/layout/gear1"/>
    <dgm:cxn modelId="{19F62A11-8F2C-40ED-995D-C4FD9C322A7B}" type="presParOf" srcId="{F43D9BD5-905E-4A2D-A3DE-17625DFF2542}" destId="{1CFD3CA9-50EE-4C5F-B804-CF6DAA12F597}" srcOrd="5" destOrd="0" presId="urn:microsoft.com/office/officeart/2005/8/layout/gear1"/>
    <dgm:cxn modelId="{218BE015-629A-4AAF-B261-6AB4E3B0593A}" type="presParOf" srcId="{F43D9BD5-905E-4A2D-A3DE-17625DFF2542}" destId="{6078E0F1-6C84-49C6-AC2F-8AB495A0B416}" srcOrd="6" destOrd="0" presId="urn:microsoft.com/office/officeart/2005/8/layout/gear1"/>
    <dgm:cxn modelId="{DC16C14A-A703-465A-BD94-8B19941C5916}" type="presParOf" srcId="{F43D9BD5-905E-4A2D-A3DE-17625DFF2542}" destId="{9CD864C3-369A-4C78-B402-112E2CF18BE5}" srcOrd="7" destOrd="0" presId="urn:microsoft.com/office/officeart/2005/8/layout/gear1"/>
    <dgm:cxn modelId="{C5CED8F8-5775-4189-8FC8-6A57035D8A03}" type="presParOf" srcId="{F43D9BD5-905E-4A2D-A3DE-17625DFF2542}" destId="{1D097FD6-10D9-48AE-8F75-4B9EDACBC9B2}" srcOrd="8" destOrd="0" presId="urn:microsoft.com/office/officeart/2005/8/layout/gear1"/>
    <dgm:cxn modelId="{CDE78B08-2DA1-4CB5-AC8E-2FD011750642}" type="presParOf" srcId="{F43D9BD5-905E-4A2D-A3DE-17625DFF2542}" destId="{F48C5C59-D7D5-4FF7-B7BE-82A2C04B8E25}" srcOrd="9" destOrd="0" presId="urn:microsoft.com/office/officeart/2005/8/layout/gear1"/>
    <dgm:cxn modelId="{6A85355B-AB44-43E5-BF9D-DD013F6B6912}" type="presParOf" srcId="{F43D9BD5-905E-4A2D-A3DE-17625DFF2542}" destId="{A02F3D23-5C5D-4248-9F32-C44923A90CE1}" srcOrd="10" destOrd="0" presId="urn:microsoft.com/office/officeart/2005/8/layout/gear1"/>
    <dgm:cxn modelId="{18AAD965-538B-4863-B0F0-6E63FB894348}" type="presParOf" srcId="{F43D9BD5-905E-4A2D-A3DE-17625DFF2542}" destId="{D3E313BA-590D-465C-9672-AF07FCAF31AB}" srcOrd="11" destOrd="0" presId="urn:microsoft.com/office/officeart/2005/8/layout/gear1"/>
    <dgm:cxn modelId="{FA85B6AC-86A2-4C35-AE00-F587944663B1}" type="presParOf" srcId="{F43D9BD5-905E-4A2D-A3DE-17625DFF2542}" destId="{4924D1D6-A10C-4CFC-87DE-A8948DAFA40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3B4EC-BD21-4892-A18D-158D9A575A4E}" type="doc">
      <dgm:prSet loTypeId="urn:microsoft.com/office/officeart/2005/8/layout/gear1" loCatId="cycle" qsTypeId="urn:microsoft.com/office/officeart/2005/8/quickstyle/simple4" qsCatId="simple" csTypeId="urn:microsoft.com/office/officeart/2005/8/colors/colorful3" csCatId="colorful" phldr="1"/>
      <dgm:spPr/>
      <dgm:t>
        <a:bodyPr/>
        <a:lstStyle/>
        <a:p>
          <a:endParaRPr kumimoji="1" lang="ja-JP" altLang="en-US"/>
        </a:p>
      </dgm:t>
    </dgm:pt>
    <dgm:pt modelId="{5E330865-B8E4-49CA-9F25-C6748A58439F}">
      <dgm:prSet phldrT="[テキスト]"/>
      <dgm:spPr>
        <a:gradFill rotWithShape="0">
          <a:gsLst>
            <a:gs pos="11000">
              <a:srgbClr val="CC99FF"/>
            </a:gs>
            <a:gs pos="66000">
              <a:schemeClr val="accent3">
                <a:hueOff val="0"/>
                <a:satOff val="0"/>
                <a:lumOff val="0"/>
                <a:alphaOff val="0"/>
                <a:satMod val="89000"/>
                <a:lumMod val="91000"/>
              </a:schemeClr>
            </a:gs>
            <a:gs pos="100000">
              <a:schemeClr val="accent3">
                <a:lumMod val="50000"/>
              </a:schemeClr>
            </a:gs>
          </a:gsLst>
        </a:gradFill>
      </dgm:spPr>
      <dgm:t>
        <a:bodyPr/>
        <a:lstStyle/>
        <a:p>
          <a:r>
            <a:rPr kumimoji="1" lang="ja-JP" altLang="en-US" dirty="0" smtClean="0">
              <a:latin typeface="HG丸ｺﾞｼｯｸM-PRO" panose="020F0600000000000000" pitchFamily="50" charset="-128"/>
              <a:ea typeface="HG丸ｺﾞｼｯｸM-PRO" panose="020F0600000000000000" pitchFamily="50" charset="-128"/>
            </a:rPr>
            <a:t>院内説明会</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対象者との出会い</a:t>
          </a:r>
          <a:endParaRPr kumimoji="1" lang="ja-JP" altLang="en-US" dirty="0">
            <a:latin typeface="HG丸ｺﾞｼｯｸM-PRO" panose="020F0600000000000000" pitchFamily="50" charset="-128"/>
            <a:ea typeface="HG丸ｺﾞｼｯｸM-PRO" panose="020F0600000000000000" pitchFamily="50" charset="-128"/>
          </a:endParaRPr>
        </a:p>
      </dgm:t>
    </dgm:pt>
    <dgm:pt modelId="{7DD80E5C-BF8E-4216-85A4-2DB7E3E84B43}" type="parTrans" cxnId="{040335A2-BA75-4A83-9018-4673EF9EFB17}">
      <dgm:prSet/>
      <dgm:spPr/>
      <dgm:t>
        <a:bodyPr/>
        <a:lstStyle/>
        <a:p>
          <a:endParaRPr kumimoji="1" lang="ja-JP" altLang="en-US"/>
        </a:p>
      </dgm:t>
    </dgm:pt>
    <dgm:pt modelId="{3896FB5B-D038-4EC4-A292-7AE0AD858DEA}" type="sibTrans" cxnId="{040335A2-BA75-4A83-9018-4673EF9EFB17}">
      <dgm:prSet/>
      <dgm:spPr>
        <a:gradFill rotWithShape="0">
          <a:gsLst>
            <a:gs pos="0">
              <a:srgbClr val="CC99FF"/>
            </a:gs>
            <a:gs pos="32000">
              <a:schemeClr val="accent3">
                <a:hueOff val="0"/>
                <a:satOff val="0"/>
                <a:lumOff val="0"/>
                <a:alphaOff val="0"/>
                <a:satMod val="89000"/>
                <a:lumMod val="91000"/>
              </a:schemeClr>
            </a:gs>
            <a:gs pos="100000">
              <a:schemeClr val="accent3">
                <a:hueOff val="0"/>
                <a:satOff val="0"/>
                <a:lumOff val="0"/>
                <a:alphaOff val="0"/>
                <a:lumMod val="69000"/>
              </a:schemeClr>
            </a:gs>
          </a:gsLst>
        </a:gradFill>
      </dgm:spPr>
      <dgm:t>
        <a:bodyPr/>
        <a:lstStyle/>
        <a:p>
          <a:endParaRPr kumimoji="1" lang="ja-JP" altLang="en-US"/>
        </a:p>
      </dgm:t>
    </dgm:pt>
    <dgm:pt modelId="{B74D1990-4FFB-47E7-9C55-71A1A3DE51D7}">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地域課題が浮き彫りに</a:t>
          </a:r>
          <a:r>
            <a:rPr kumimoji="1" lang="en-US" altLang="ja-JP"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dgm:t>
    </dgm:pt>
    <dgm:pt modelId="{A05984B1-A928-44FA-85A7-C769E0743F9B}" type="parTrans" cxnId="{8AA62B56-7666-47A4-BA9D-A72759484F19}">
      <dgm:prSet/>
      <dgm:spPr/>
      <dgm:t>
        <a:bodyPr/>
        <a:lstStyle/>
        <a:p>
          <a:endParaRPr kumimoji="1" lang="ja-JP" altLang="en-US"/>
        </a:p>
      </dgm:t>
    </dgm:pt>
    <dgm:pt modelId="{FA94E15F-CB04-4919-A7EE-730989833C2A}" type="sibTrans" cxnId="{8AA62B56-7666-47A4-BA9D-A72759484F19}">
      <dgm:prSet/>
      <dgm:spPr/>
      <dgm:t>
        <a:bodyPr/>
        <a:lstStyle/>
        <a:p>
          <a:endParaRPr kumimoji="1" lang="ja-JP" altLang="en-US"/>
        </a:p>
      </dgm:t>
    </dgm:pt>
    <dgm:pt modelId="{2AA8D040-1BE9-4AC6-A227-201FB9D4E81B}">
      <dgm:prSet phldrT="[テキスト]" custT="1"/>
      <dgm:spPr>
        <a:gradFill rotWithShape="0">
          <a:gsLst>
            <a:gs pos="1000">
              <a:schemeClr val="accent5">
                <a:lumMod val="40000"/>
                <a:lumOff val="60000"/>
              </a:schemeClr>
            </a:gs>
            <a:gs pos="10000">
              <a:schemeClr val="accent2">
                <a:lumMod val="60000"/>
                <a:lumOff val="40000"/>
              </a:schemeClr>
            </a:gs>
            <a:gs pos="96341">
              <a:schemeClr val="accent2">
                <a:lumMod val="50000"/>
              </a:schemeClr>
            </a:gs>
            <a:gs pos="64000">
              <a:schemeClr val="accent2">
                <a:lumMod val="75000"/>
              </a:schemeClr>
            </a:gs>
          </a:gsLst>
        </a:gradFill>
      </dgm:spPr>
      <dgm:t>
        <a:bodyPr/>
        <a:lstStyle/>
        <a:p>
          <a:r>
            <a:rPr kumimoji="1" lang="ja-JP" altLang="en-US" sz="2400" dirty="0" smtClean="0">
              <a:latin typeface="HG丸ｺﾞｼｯｸM-PRO" panose="020F0600000000000000" pitchFamily="50" charset="-128"/>
              <a:ea typeface="HG丸ｺﾞｼｯｸM-PRO" panose="020F0600000000000000" pitchFamily="50" charset="-128"/>
            </a:rPr>
            <a:t>地域移行</a:t>
          </a:r>
          <a:r>
            <a:rPr kumimoji="1" lang="en-US" altLang="ja-JP" sz="2000" dirty="0" smtClean="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個別支援</a:t>
          </a:r>
          <a:r>
            <a:rPr kumimoji="1" lang="en-US" altLang="ja-JP" sz="2000" dirty="0" smtClean="0">
              <a:latin typeface="HG丸ｺﾞｼｯｸM-PRO" panose="020F0600000000000000" pitchFamily="50" charset="-128"/>
              <a:ea typeface="HG丸ｺﾞｼｯｸM-PRO" panose="020F0600000000000000" pitchFamily="50" charset="-128"/>
            </a:rPr>
            <a:t>)</a:t>
          </a:r>
          <a:endParaRPr kumimoji="1" lang="ja-JP" altLang="en-US" sz="2000" dirty="0">
            <a:latin typeface="HG丸ｺﾞｼｯｸM-PRO" panose="020F0600000000000000" pitchFamily="50" charset="-128"/>
            <a:ea typeface="HG丸ｺﾞｼｯｸM-PRO" panose="020F0600000000000000" pitchFamily="50" charset="-128"/>
          </a:endParaRPr>
        </a:p>
      </dgm:t>
    </dgm:pt>
    <dgm:pt modelId="{19063FEC-891D-428A-A095-54AFE6441F70}" type="parTrans" cxnId="{13C73EFA-FCFF-4A9C-A271-36C4FF97DE52}">
      <dgm:prSet/>
      <dgm:spPr/>
      <dgm:t>
        <a:bodyPr/>
        <a:lstStyle/>
        <a:p>
          <a:endParaRPr kumimoji="1" lang="ja-JP" altLang="en-US"/>
        </a:p>
      </dgm:t>
    </dgm:pt>
    <dgm:pt modelId="{504B0CCE-6AF9-4007-AB49-32A63F562028}" type="sibTrans" cxnId="{13C73EFA-FCFF-4A9C-A271-36C4FF97DE52}">
      <dgm:prSet/>
      <dgm:spPr/>
      <dgm:t>
        <a:bodyPr/>
        <a:lstStyle/>
        <a:p>
          <a:endParaRPr kumimoji="1" lang="ja-JP" altLang="en-US"/>
        </a:p>
      </dgm:t>
    </dgm:pt>
    <dgm:pt modelId="{F43D9BD5-905E-4A2D-A3DE-17625DFF2542}" type="pres">
      <dgm:prSet presAssocID="{C723B4EC-BD21-4892-A18D-158D9A575A4E}" presName="composite" presStyleCnt="0">
        <dgm:presLayoutVars>
          <dgm:chMax val="3"/>
          <dgm:animLvl val="lvl"/>
          <dgm:resizeHandles val="exact"/>
        </dgm:presLayoutVars>
      </dgm:prSet>
      <dgm:spPr/>
      <dgm:t>
        <a:bodyPr/>
        <a:lstStyle/>
        <a:p>
          <a:endParaRPr kumimoji="1" lang="ja-JP" altLang="en-US"/>
        </a:p>
      </dgm:t>
    </dgm:pt>
    <dgm:pt modelId="{B5F594FE-409D-4E6C-9637-E2F97981B533}" type="pres">
      <dgm:prSet presAssocID="{5E330865-B8E4-49CA-9F25-C6748A58439F}" presName="gear1" presStyleLbl="node1" presStyleIdx="0" presStyleCnt="3" custScaleX="80665" custScaleY="78842" custLinFactX="-52245" custLinFactNeighborX="-100000" custLinFactNeighborY="-75755">
        <dgm:presLayoutVars>
          <dgm:chMax val="1"/>
          <dgm:bulletEnabled val="1"/>
        </dgm:presLayoutVars>
      </dgm:prSet>
      <dgm:spPr/>
      <dgm:t>
        <a:bodyPr/>
        <a:lstStyle/>
        <a:p>
          <a:endParaRPr kumimoji="1" lang="ja-JP" altLang="en-US"/>
        </a:p>
      </dgm:t>
    </dgm:pt>
    <dgm:pt modelId="{9AF056DF-6C33-4520-9CA6-99D2BAE0E33F}" type="pres">
      <dgm:prSet presAssocID="{5E330865-B8E4-49CA-9F25-C6748A58439F}" presName="gear1srcNode" presStyleLbl="node1" presStyleIdx="0" presStyleCnt="3"/>
      <dgm:spPr/>
      <dgm:t>
        <a:bodyPr/>
        <a:lstStyle/>
        <a:p>
          <a:endParaRPr kumimoji="1" lang="ja-JP" altLang="en-US"/>
        </a:p>
      </dgm:t>
    </dgm:pt>
    <dgm:pt modelId="{F4E0ABF6-5868-4A96-B7ED-2AA676E54274}" type="pres">
      <dgm:prSet presAssocID="{5E330865-B8E4-49CA-9F25-C6748A58439F}" presName="gear1dstNode" presStyleLbl="node1" presStyleIdx="0" presStyleCnt="3"/>
      <dgm:spPr/>
      <dgm:t>
        <a:bodyPr/>
        <a:lstStyle/>
        <a:p>
          <a:endParaRPr kumimoji="1" lang="ja-JP" altLang="en-US"/>
        </a:p>
      </dgm:t>
    </dgm:pt>
    <dgm:pt modelId="{CD963761-6308-4C04-82D3-FDA0186F3046}" type="pres">
      <dgm:prSet presAssocID="{B74D1990-4FFB-47E7-9C55-71A1A3DE51D7}" presName="gear2" presStyleLbl="node1" presStyleIdx="1" presStyleCnt="3" custLinFactNeighborX="-25385" custLinFactNeighborY="16270">
        <dgm:presLayoutVars>
          <dgm:chMax val="1"/>
          <dgm:bulletEnabled val="1"/>
        </dgm:presLayoutVars>
      </dgm:prSet>
      <dgm:spPr/>
      <dgm:t>
        <a:bodyPr/>
        <a:lstStyle/>
        <a:p>
          <a:endParaRPr kumimoji="1" lang="ja-JP" altLang="en-US"/>
        </a:p>
      </dgm:t>
    </dgm:pt>
    <dgm:pt modelId="{0F457B31-9165-4870-B964-B632C348764B}" type="pres">
      <dgm:prSet presAssocID="{B74D1990-4FFB-47E7-9C55-71A1A3DE51D7}" presName="gear2srcNode" presStyleLbl="node1" presStyleIdx="1" presStyleCnt="3"/>
      <dgm:spPr/>
      <dgm:t>
        <a:bodyPr/>
        <a:lstStyle/>
        <a:p>
          <a:endParaRPr kumimoji="1" lang="ja-JP" altLang="en-US"/>
        </a:p>
      </dgm:t>
    </dgm:pt>
    <dgm:pt modelId="{1CFD3CA9-50EE-4C5F-B804-CF6DAA12F597}" type="pres">
      <dgm:prSet presAssocID="{B74D1990-4FFB-47E7-9C55-71A1A3DE51D7}" presName="gear2dstNode" presStyleLbl="node1" presStyleIdx="1" presStyleCnt="3"/>
      <dgm:spPr/>
      <dgm:t>
        <a:bodyPr/>
        <a:lstStyle/>
        <a:p>
          <a:endParaRPr kumimoji="1" lang="ja-JP" altLang="en-US"/>
        </a:p>
      </dgm:t>
    </dgm:pt>
    <dgm:pt modelId="{6078E0F1-6C84-49C6-AC2F-8AB495A0B416}" type="pres">
      <dgm:prSet presAssocID="{2AA8D040-1BE9-4AC6-A227-201FB9D4E81B}" presName="gear3" presStyleLbl="node1" presStyleIdx="2" presStyleCnt="3" custLinFactNeighborX="-63233" custLinFactNeighborY="-2193"/>
      <dgm:spPr/>
      <dgm:t>
        <a:bodyPr/>
        <a:lstStyle/>
        <a:p>
          <a:endParaRPr kumimoji="1" lang="ja-JP" altLang="en-US"/>
        </a:p>
      </dgm:t>
    </dgm:pt>
    <dgm:pt modelId="{9CD864C3-369A-4C78-B402-112E2CF18BE5}" type="pres">
      <dgm:prSet presAssocID="{2AA8D040-1BE9-4AC6-A227-201FB9D4E81B}" presName="gear3tx" presStyleLbl="node1" presStyleIdx="2" presStyleCnt="3">
        <dgm:presLayoutVars>
          <dgm:chMax val="1"/>
          <dgm:bulletEnabled val="1"/>
        </dgm:presLayoutVars>
      </dgm:prSet>
      <dgm:spPr/>
      <dgm:t>
        <a:bodyPr/>
        <a:lstStyle/>
        <a:p>
          <a:endParaRPr kumimoji="1" lang="ja-JP" altLang="en-US"/>
        </a:p>
      </dgm:t>
    </dgm:pt>
    <dgm:pt modelId="{1D097FD6-10D9-48AE-8F75-4B9EDACBC9B2}" type="pres">
      <dgm:prSet presAssocID="{2AA8D040-1BE9-4AC6-A227-201FB9D4E81B}" presName="gear3srcNode" presStyleLbl="node1" presStyleIdx="2" presStyleCnt="3"/>
      <dgm:spPr/>
      <dgm:t>
        <a:bodyPr/>
        <a:lstStyle/>
        <a:p>
          <a:endParaRPr kumimoji="1" lang="ja-JP" altLang="en-US"/>
        </a:p>
      </dgm:t>
    </dgm:pt>
    <dgm:pt modelId="{F48C5C59-D7D5-4FF7-B7BE-82A2C04B8E25}" type="pres">
      <dgm:prSet presAssocID="{2AA8D040-1BE9-4AC6-A227-201FB9D4E81B}" presName="gear3dstNode" presStyleLbl="node1" presStyleIdx="2" presStyleCnt="3"/>
      <dgm:spPr/>
      <dgm:t>
        <a:bodyPr/>
        <a:lstStyle/>
        <a:p>
          <a:endParaRPr kumimoji="1" lang="ja-JP" altLang="en-US"/>
        </a:p>
      </dgm:t>
    </dgm:pt>
    <dgm:pt modelId="{A02F3D23-5C5D-4248-9F32-C44923A90CE1}" type="pres">
      <dgm:prSet presAssocID="{3896FB5B-D038-4EC4-A292-7AE0AD858DEA}" presName="connector1" presStyleLbl="sibTrans2D1" presStyleIdx="0" presStyleCnt="3" custAng="14845462" custScaleX="83271" custScaleY="83459" custLinFactX="-23180" custLinFactNeighborX="-100000" custLinFactNeighborY="-56231"/>
      <dgm:spPr/>
      <dgm:t>
        <a:bodyPr/>
        <a:lstStyle/>
        <a:p>
          <a:endParaRPr kumimoji="1" lang="ja-JP" altLang="en-US"/>
        </a:p>
      </dgm:t>
    </dgm:pt>
    <dgm:pt modelId="{D3E313BA-590D-465C-9672-AF07FCAF31AB}" type="pres">
      <dgm:prSet presAssocID="{FA94E15F-CB04-4919-A7EE-730989833C2A}" presName="connector2" presStyleLbl="sibTrans2D1" presStyleIdx="1" presStyleCnt="3" custAng="11122762" custFlipHor="1" custScaleX="96564" custLinFactNeighborX="-22771" custLinFactNeighborY="15451"/>
      <dgm:spPr/>
      <dgm:t>
        <a:bodyPr/>
        <a:lstStyle/>
        <a:p>
          <a:endParaRPr kumimoji="1" lang="ja-JP" altLang="en-US"/>
        </a:p>
      </dgm:t>
    </dgm:pt>
    <dgm:pt modelId="{4924D1D6-A10C-4CFC-87DE-A8948DAFA407}" type="pres">
      <dgm:prSet presAssocID="{504B0CCE-6AF9-4007-AB49-32A63F562028}" presName="connector3" presStyleLbl="sibTrans2D1" presStyleIdx="2" presStyleCnt="3" custAng="4382283" custFlipHor="1" custScaleX="104157" custLinFactNeighborX="-57966" custLinFactNeighborY="1187"/>
      <dgm:spPr/>
      <dgm:t>
        <a:bodyPr/>
        <a:lstStyle/>
        <a:p>
          <a:endParaRPr kumimoji="1" lang="ja-JP" altLang="en-US"/>
        </a:p>
      </dgm:t>
    </dgm:pt>
  </dgm:ptLst>
  <dgm:cxnLst>
    <dgm:cxn modelId="{13C73EFA-FCFF-4A9C-A271-36C4FF97DE52}" srcId="{C723B4EC-BD21-4892-A18D-158D9A575A4E}" destId="{2AA8D040-1BE9-4AC6-A227-201FB9D4E81B}" srcOrd="2" destOrd="0" parTransId="{19063FEC-891D-428A-A095-54AFE6441F70}" sibTransId="{504B0CCE-6AF9-4007-AB49-32A63F562028}"/>
    <dgm:cxn modelId="{343B17D5-DDF6-4A9C-881E-7C9D65271DB3}" type="presOf" srcId="{2AA8D040-1BE9-4AC6-A227-201FB9D4E81B}" destId="{1D097FD6-10D9-48AE-8F75-4B9EDACBC9B2}" srcOrd="2" destOrd="0" presId="urn:microsoft.com/office/officeart/2005/8/layout/gear1"/>
    <dgm:cxn modelId="{15824B13-F80E-4FA5-99DB-D7C9C0B5B61A}" type="presOf" srcId="{FA94E15F-CB04-4919-A7EE-730989833C2A}" destId="{D3E313BA-590D-465C-9672-AF07FCAF31AB}" srcOrd="0" destOrd="0" presId="urn:microsoft.com/office/officeart/2005/8/layout/gear1"/>
    <dgm:cxn modelId="{C0559A5E-3EE9-48F0-81E7-C2E4159DDE38}" type="presOf" srcId="{B74D1990-4FFB-47E7-9C55-71A1A3DE51D7}" destId="{0F457B31-9165-4870-B964-B632C348764B}" srcOrd="1" destOrd="0" presId="urn:microsoft.com/office/officeart/2005/8/layout/gear1"/>
    <dgm:cxn modelId="{F2C84E76-CCE6-4AB0-BA2F-716AA14C4D4E}" type="presOf" srcId="{2AA8D040-1BE9-4AC6-A227-201FB9D4E81B}" destId="{9CD864C3-369A-4C78-B402-112E2CF18BE5}" srcOrd="1" destOrd="0" presId="urn:microsoft.com/office/officeart/2005/8/layout/gear1"/>
    <dgm:cxn modelId="{EBEE1219-CCCF-4CB7-A83A-5D08D6F01887}" type="presOf" srcId="{5E330865-B8E4-49CA-9F25-C6748A58439F}" destId="{F4E0ABF6-5868-4A96-B7ED-2AA676E54274}" srcOrd="2" destOrd="0" presId="urn:microsoft.com/office/officeart/2005/8/layout/gear1"/>
    <dgm:cxn modelId="{EABF8B58-37DF-4BF8-8212-9672191827C9}" type="presOf" srcId="{B74D1990-4FFB-47E7-9C55-71A1A3DE51D7}" destId="{CD963761-6308-4C04-82D3-FDA0186F3046}" srcOrd="0" destOrd="0" presId="urn:microsoft.com/office/officeart/2005/8/layout/gear1"/>
    <dgm:cxn modelId="{6F634A3A-96B1-49B9-884A-B316419E0A4C}" type="presOf" srcId="{504B0CCE-6AF9-4007-AB49-32A63F562028}" destId="{4924D1D6-A10C-4CFC-87DE-A8948DAFA407}" srcOrd="0" destOrd="0" presId="urn:microsoft.com/office/officeart/2005/8/layout/gear1"/>
    <dgm:cxn modelId="{8AA62B56-7666-47A4-BA9D-A72759484F19}" srcId="{C723B4EC-BD21-4892-A18D-158D9A575A4E}" destId="{B74D1990-4FFB-47E7-9C55-71A1A3DE51D7}" srcOrd="1" destOrd="0" parTransId="{A05984B1-A928-44FA-85A7-C769E0743F9B}" sibTransId="{FA94E15F-CB04-4919-A7EE-730989833C2A}"/>
    <dgm:cxn modelId="{D6F5F37C-C98C-4446-9235-AD33F302A124}" type="presOf" srcId="{2AA8D040-1BE9-4AC6-A227-201FB9D4E81B}" destId="{6078E0F1-6C84-49C6-AC2F-8AB495A0B416}" srcOrd="0" destOrd="0" presId="urn:microsoft.com/office/officeart/2005/8/layout/gear1"/>
    <dgm:cxn modelId="{9C23F913-8C78-4A3C-ABA1-0B9F6EA7B89B}" type="presOf" srcId="{2AA8D040-1BE9-4AC6-A227-201FB9D4E81B}" destId="{F48C5C59-D7D5-4FF7-B7BE-82A2C04B8E25}" srcOrd="3" destOrd="0" presId="urn:microsoft.com/office/officeart/2005/8/layout/gear1"/>
    <dgm:cxn modelId="{D6A2E102-C71B-4EA7-9DB2-4D3E4811063D}" type="presOf" srcId="{B74D1990-4FFB-47E7-9C55-71A1A3DE51D7}" destId="{1CFD3CA9-50EE-4C5F-B804-CF6DAA12F597}" srcOrd="2" destOrd="0" presId="urn:microsoft.com/office/officeart/2005/8/layout/gear1"/>
    <dgm:cxn modelId="{8CC1711A-5523-49AF-906C-C67135B73A78}" type="presOf" srcId="{3896FB5B-D038-4EC4-A292-7AE0AD858DEA}" destId="{A02F3D23-5C5D-4248-9F32-C44923A90CE1}" srcOrd="0" destOrd="0" presId="urn:microsoft.com/office/officeart/2005/8/layout/gear1"/>
    <dgm:cxn modelId="{8FBB9AFC-43D8-4C7F-8CEC-142BF2397F1F}" type="presOf" srcId="{C723B4EC-BD21-4892-A18D-158D9A575A4E}" destId="{F43D9BD5-905E-4A2D-A3DE-17625DFF2542}" srcOrd="0" destOrd="0" presId="urn:microsoft.com/office/officeart/2005/8/layout/gear1"/>
    <dgm:cxn modelId="{4743538B-12D0-42A1-BBBB-70CBB55DBFE4}" type="presOf" srcId="{5E330865-B8E4-49CA-9F25-C6748A58439F}" destId="{B5F594FE-409D-4E6C-9637-E2F97981B533}" srcOrd="0" destOrd="0" presId="urn:microsoft.com/office/officeart/2005/8/layout/gear1"/>
    <dgm:cxn modelId="{040335A2-BA75-4A83-9018-4673EF9EFB17}" srcId="{C723B4EC-BD21-4892-A18D-158D9A575A4E}" destId="{5E330865-B8E4-49CA-9F25-C6748A58439F}" srcOrd="0" destOrd="0" parTransId="{7DD80E5C-BF8E-4216-85A4-2DB7E3E84B43}" sibTransId="{3896FB5B-D038-4EC4-A292-7AE0AD858DEA}"/>
    <dgm:cxn modelId="{FFDA9815-BF20-419F-8709-3C669CBFA63C}" type="presOf" srcId="{5E330865-B8E4-49CA-9F25-C6748A58439F}" destId="{9AF056DF-6C33-4520-9CA6-99D2BAE0E33F}" srcOrd="1" destOrd="0" presId="urn:microsoft.com/office/officeart/2005/8/layout/gear1"/>
    <dgm:cxn modelId="{AFDAF7A9-A032-420D-A323-18B8452EE113}" type="presParOf" srcId="{F43D9BD5-905E-4A2D-A3DE-17625DFF2542}" destId="{B5F594FE-409D-4E6C-9637-E2F97981B533}" srcOrd="0" destOrd="0" presId="urn:microsoft.com/office/officeart/2005/8/layout/gear1"/>
    <dgm:cxn modelId="{D21E1B72-4B3F-4AEE-8864-56ADD527AB46}" type="presParOf" srcId="{F43D9BD5-905E-4A2D-A3DE-17625DFF2542}" destId="{9AF056DF-6C33-4520-9CA6-99D2BAE0E33F}" srcOrd="1" destOrd="0" presId="urn:microsoft.com/office/officeart/2005/8/layout/gear1"/>
    <dgm:cxn modelId="{75A282E3-B8A1-47F6-BAFC-892544D3B8C5}" type="presParOf" srcId="{F43D9BD5-905E-4A2D-A3DE-17625DFF2542}" destId="{F4E0ABF6-5868-4A96-B7ED-2AA676E54274}" srcOrd="2" destOrd="0" presId="urn:microsoft.com/office/officeart/2005/8/layout/gear1"/>
    <dgm:cxn modelId="{57DD57C6-189E-40AE-A45C-38E31F94892C}" type="presParOf" srcId="{F43D9BD5-905E-4A2D-A3DE-17625DFF2542}" destId="{CD963761-6308-4C04-82D3-FDA0186F3046}" srcOrd="3" destOrd="0" presId="urn:microsoft.com/office/officeart/2005/8/layout/gear1"/>
    <dgm:cxn modelId="{42853E86-CBF3-47F8-A4EA-C878C2CE394F}" type="presParOf" srcId="{F43D9BD5-905E-4A2D-A3DE-17625DFF2542}" destId="{0F457B31-9165-4870-B964-B632C348764B}" srcOrd="4" destOrd="0" presId="urn:microsoft.com/office/officeart/2005/8/layout/gear1"/>
    <dgm:cxn modelId="{A21ECA24-A784-49FF-87B8-1435641FEF04}" type="presParOf" srcId="{F43D9BD5-905E-4A2D-A3DE-17625DFF2542}" destId="{1CFD3CA9-50EE-4C5F-B804-CF6DAA12F597}" srcOrd="5" destOrd="0" presId="urn:microsoft.com/office/officeart/2005/8/layout/gear1"/>
    <dgm:cxn modelId="{3ACE1FDC-D5CC-40E7-819D-9081B54C5163}" type="presParOf" srcId="{F43D9BD5-905E-4A2D-A3DE-17625DFF2542}" destId="{6078E0F1-6C84-49C6-AC2F-8AB495A0B416}" srcOrd="6" destOrd="0" presId="urn:microsoft.com/office/officeart/2005/8/layout/gear1"/>
    <dgm:cxn modelId="{FD3211B5-134A-425E-9CC6-AD8DB95DE1DF}" type="presParOf" srcId="{F43D9BD5-905E-4A2D-A3DE-17625DFF2542}" destId="{9CD864C3-369A-4C78-B402-112E2CF18BE5}" srcOrd="7" destOrd="0" presId="urn:microsoft.com/office/officeart/2005/8/layout/gear1"/>
    <dgm:cxn modelId="{B0FB2B05-4E32-48A7-83B6-B4A50F3388CB}" type="presParOf" srcId="{F43D9BD5-905E-4A2D-A3DE-17625DFF2542}" destId="{1D097FD6-10D9-48AE-8F75-4B9EDACBC9B2}" srcOrd="8" destOrd="0" presId="urn:microsoft.com/office/officeart/2005/8/layout/gear1"/>
    <dgm:cxn modelId="{AEF44890-6881-4F0D-B20F-BA7DDE34910F}" type="presParOf" srcId="{F43D9BD5-905E-4A2D-A3DE-17625DFF2542}" destId="{F48C5C59-D7D5-4FF7-B7BE-82A2C04B8E25}" srcOrd="9" destOrd="0" presId="urn:microsoft.com/office/officeart/2005/8/layout/gear1"/>
    <dgm:cxn modelId="{BB4D0617-999F-4765-921C-3A0433ED1497}" type="presParOf" srcId="{F43D9BD5-905E-4A2D-A3DE-17625DFF2542}" destId="{A02F3D23-5C5D-4248-9F32-C44923A90CE1}" srcOrd="10" destOrd="0" presId="urn:microsoft.com/office/officeart/2005/8/layout/gear1"/>
    <dgm:cxn modelId="{0FA97343-6D65-4C7C-A309-9C12FAA471C9}" type="presParOf" srcId="{F43D9BD5-905E-4A2D-A3DE-17625DFF2542}" destId="{D3E313BA-590D-465C-9672-AF07FCAF31AB}" srcOrd="11" destOrd="0" presId="urn:microsoft.com/office/officeart/2005/8/layout/gear1"/>
    <dgm:cxn modelId="{7B131FE8-FBCA-411E-97C3-1B262711742B}" type="presParOf" srcId="{F43D9BD5-905E-4A2D-A3DE-17625DFF2542}" destId="{4924D1D6-A10C-4CFC-87DE-A8948DAFA40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F594FE-409D-4E6C-9637-E2F97981B533}">
      <dsp:nvSpPr>
        <dsp:cNvPr id="0" name=""/>
        <dsp:cNvSpPr/>
      </dsp:nvSpPr>
      <dsp:spPr>
        <a:xfrm>
          <a:off x="504053" y="745602"/>
          <a:ext cx="2907166" cy="2841465"/>
        </a:xfrm>
        <a:prstGeom prst="gear9">
          <a:avLst/>
        </a:prstGeom>
        <a:gradFill rotWithShape="0">
          <a:gsLst>
            <a:gs pos="11000">
              <a:srgbClr val="CC99FF"/>
            </a:gs>
            <a:gs pos="66000">
              <a:schemeClr val="accent3">
                <a:hueOff val="0"/>
                <a:satOff val="0"/>
                <a:lumOff val="0"/>
                <a:alphaOff val="0"/>
                <a:satMod val="89000"/>
                <a:lumMod val="91000"/>
              </a:schemeClr>
            </a:gs>
            <a:gs pos="100000">
              <a:schemeClr val="accent3">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ＭＳ ゴシック" panose="020B0609070205080204" pitchFamily="49" charset="-128"/>
              <a:ea typeface="ＭＳ ゴシック" panose="020B0609070205080204" pitchFamily="49" charset="-128"/>
            </a:rPr>
            <a:t>院内説明会</a:t>
          </a:r>
          <a:endParaRPr kumimoji="1" lang="en-US" altLang="ja-JP" sz="2500" kern="1200" dirty="0" smtClean="0">
            <a:latin typeface="ＭＳ ゴシック" panose="020B0609070205080204" pitchFamily="49" charset="-128"/>
            <a:ea typeface="ＭＳ ゴシック" panose="020B0609070205080204" pitchFamily="49" charset="-128"/>
          </a:endParaRPr>
        </a:p>
        <a:p>
          <a:pPr lvl="0" algn="ctr" defTabSz="1111250">
            <a:lnSpc>
              <a:spcPct val="90000"/>
            </a:lnSpc>
            <a:spcBef>
              <a:spcPct val="0"/>
            </a:spcBef>
            <a:spcAft>
              <a:spcPct val="35000"/>
            </a:spcAft>
          </a:pPr>
          <a:r>
            <a:rPr kumimoji="1" lang="ja-JP" altLang="en-US" sz="2500" kern="1200" dirty="0" smtClean="0">
              <a:latin typeface="ＭＳ ゴシック" panose="020B0609070205080204" pitchFamily="49" charset="-128"/>
              <a:ea typeface="ＭＳ ゴシック" panose="020B0609070205080204" pitchFamily="49" charset="-128"/>
            </a:rPr>
            <a:t>対象者との出会い</a:t>
          </a:r>
          <a:endParaRPr kumimoji="1" lang="ja-JP" altLang="en-US" sz="2500" kern="1200" dirty="0">
            <a:latin typeface="ＭＳ ゴシック" panose="020B0609070205080204" pitchFamily="49" charset="-128"/>
            <a:ea typeface="ＭＳ ゴシック" panose="020B0609070205080204" pitchFamily="49" charset="-128"/>
          </a:endParaRPr>
        </a:p>
      </dsp:txBody>
      <dsp:txXfrm>
        <a:off x="504053" y="745602"/>
        <a:ext cx="2907166" cy="2841465"/>
      </dsp:txXfrm>
    </dsp:sp>
    <dsp:sp modelId="{CD963761-6308-4C04-82D3-FDA0186F3046}">
      <dsp:nvSpPr>
        <dsp:cNvPr id="0" name=""/>
        <dsp:cNvSpPr/>
      </dsp:nvSpPr>
      <dsp:spPr>
        <a:xfrm>
          <a:off x="2880309" y="2669142"/>
          <a:ext cx="2621091" cy="2621091"/>
        </a:xfrm>
        <a:prstGeom prst="gear6">
          <a:avLst/>
        </a:prstGeom>
        <a:gradFill rotWithShape="0">
          <a:gsLst>
            <a:gs pos="0">
              <a:schemeClr val="accent3">
                <a:hueOff val="-2324843"/>
                <a:satOff val="-12148"/>
                <a:lumOff val="-1177"/>
                <a:alphaOff val="0"/>
                <a:satMod val="103000"/>
                <a:lumMod val="118000"/>
              </a:schemeClr>
            </a:gs>
            <a:gs pos="50000">
              <a:schemeClr val="accent3">
                <a:hueOff val="-2324843"/>
                <a:satOff val="-12148"/>
                <a:lumOff val="-1177"/>
                <a:alphaOff val="0"/>
                <a:satMod val="89000"/>
                <a:lumMod val="91000"/>
              </a:schemeClr>
            </a:gs>
            <a:gs pos="100000">
              <a:schemeClr val="accent3">
                <a:hueOff val="-2324843"/>
                <a:satOff val="-12148"/>
                <a:lumOff val="-1177"/>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ＭＳ Ｐゴシック" panose="020B0600070205080204" pitchFamily="50" charset="-128"/>
              <a:ea typeface="ＭＳ Ｐゴシック" panose="020B0600070205080204" pitchFamily="50" charset="-128"/>
            </a:rPr>
            <a:t>地域課題が浮き彫りに</a:t>
          </a:r>
          <a:r>
            <a:rPr kumimoji="1" lang="en-US" altLang="ja-JP" sz="2500" kern="1200" dirty="0" smtClean="0">
              <a:latin typeface="ＭＳ Ｐゴシック" panose="020B0600070205080204" pitchFamily="50" charset="-128"/>
              <a:ea typeface="ＭＳ Ｐゴシック" panose="020B0600070205080204" pitchFamily="50" charset="-128"/>
            </a:rPr>
            <a:t>…</a:t>
          </a:r>
          <a:endParaRPr kumimoji="1" lang="ja-JP" altLang="en-US" sz="2500" kern="1200" dirty="0">
            <a:latin typeface="ＭＳ Ｐゴシック" panose="020B0600070205080204" pitchFamily="50" charset="-128"/>
            <a:ea typeface="ＭＳ Ｐゴシック" panose="020B0600070205080204" pitchFamily="50" charset="-128"/>
          </a:endParaRPr>
        </a:p>
      </dsp:txBody>
      <dsp:txXfrm>
        <a:off x="2880309" y="2669142"/>
        <a:ext cx="2621091" cy="2621091"/>
      </dsp:txXfrm>
    </dsp:sp>
    <dsp:sp modelId="{6078E0F1-6C84-49C6-AC2F-8AB495A0B416}">
      <dsp:nvSpPr>
        <dsp:cNvPr id="0" name=""/>
        <dsp:cNvSpPr/>
      </dsp:nvSpPr>
      <dsp:spPr>
        <a:xfrm rot="20700000">
          <a:off x="3024878" y="365429"/>
          <a:ext cx="2568134" cy="2568134"/>
        </a:xfrm>
        <a:prstGeom prst="gear6">
          <a:avLst/>
        </a:prstGeom>
        <a:gradFill rotWithShape="0">
          <a:gsLst>
            <a:gs pos="1000">
              <a:schemeClr val="accent5">
                <a:lumMod val="40000"/>
                <a:lumOff val="60000"/>
              </a:schemeClr>
            </a:gs>
            <a:gs pos="10000">
              <a:schemeClr val="accent2">
                <a:lumMod val="60000"/>
                <a:lumOff val="40000"/>
              </a:schemeClr>
            </a:gs>
            <a:gs pos="96341">
              <a:schemeClr val="accent2">
                <a:lumMod val="50000"/>
              </a:schemeClr>
            </a:gs>
            <a:gs pos="64000">
              <a:schemeClr val="accent2">
                <a:lumMod val="75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latin typeface="ＭＳ Ｐゴシック" panose="020B0600070205080204" pitchFamily="50" charset="-128"/>
              <a:ea typeface="ＭＳ Ｐゴシック" panose="020B0600070205080204" pitchFamily="50" charset="-128"/>
            </a:rPr>
            <a:t>地域移行</a:t>
          </a:r>
          <a:r>
            <a:rPr kumimoji="1" lang="en-US" altLang="ja-JP" sz="2000" kern="1200" dirty="0" smtClean="0">
              <a:latin typeface="ＭＳ Ｐゴシック" panose="020B0600070205080204" pitchFamily="50" charset="-128"/>
              <a:ea typeface="ＭＳ Ｐゴシック" panose="020B0600070205080204" pitchFamily="50" charset="-128"/>
            </a:rPr>
            <a:t>(</a:t>
          </a:r>
          <a:r>
            <a:rPr kumimoji="1" lang="ja-JP" altLang="en-US" sz="2000" kern="1200" dirty="0" smtClean="0">
              <a:latin typeface="ＭＳ Ｐゴシック" panose="020B0600070205080204" pitchFamily="50" charset="-128"/>
              <a:ea typeface="ＭＳ Ｐゴシック" panose="020B0600070205080204" pitchFamily="50" charset="-128"/>
            </a:rPr>
            <a:t>個別支援</a:t>
          </a:r>
          <a:r>
            <a:rPr kumimoji="1" lang="en-US" altLang="ja-JP" sz="2000" kern="1200" dirty="0" smtClean="0">
              <a:latin typeface="ＭＳ Ｐゴシック" panose="020B0600070205080204" pitchFamily="50" charset="-128"/>
              <a:ea typeface="ＭＳ Ｐゴシック" panose="020B0600070205080204" pitchFamily="50" charset="-128"/>
            </a:rPr>
            <a:t>)</a:t>
          </a:r>
          <a:endParaRPr kumimoji="1" lang="ja-JP" altLang="en-US" sz="2000" kern="1200" dirty="0">
            <a:latin typeface="ＭＳ Ｐゴシック" panose="020B0600070205080204" pitchFamily="50" charset="-128"/>
            <a:ea typeface="ＭＳ Ｐゴシック" panose="020B0600070205080204" pitchFamily="50" charset="-128"/>
          </a:endParaRPr>
        </a:p>
      </dsp:txBody>
      <dsp:txXfrm>
        <a:off x="3588146" y="928696"/>
        <a:ext cx="1441600" cy="1441600"/>
      </dsp:txXfrm>
    </dsp:sp>
    <dsp:sp modelId="{A02F3D23-5C5D-4248-9F32-C44923A90CE1}">
      <dsp:nvSpPr>
        <dsp:cNvPr id="0" name=""/>
        <dsp:cNvSpPr/>
      </dsp:nvSpPr>
      <dsp:spPr>
        <a:xfrm rot="14845462">
          <a:off x="90111" y="304342"/>
          <a:ext cx="3841391" cy="3850064"/>
        </a:xfrm>
        <a:prstGeom prst="circularArrow">
          <a:avLst>
            <a:gd name="adj1" fmla="val 4688"/>
            <a:gd name="adj2" fmla="val 299029"/>
            <a:gd name="adj3" fmla="val 2553625"/>
            <a:gd name="adj4" fmla="val 15782818"/>
            <a:gd name="adj5" fmla="val 5469"/>
          </a:avLst>
        </a:prstGeom>
        <a:gradFill rotWithShape="0">
          <a:gsLst>
            <a:gs pos="0">
              <a:srgbClr val="CC99FF"/>
            </a:gs>
            <a:gs pos="32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3E313BA-590D-465C-9672-AF07FCAF31AB}">
      <dsp:nvSpPr>
        <dsp:cNvPr id="0" name=""/>
        <dsp:cNvSpPr/>
      </dsp:nvSpPr>
      <dsp:spPr>
        <a:xfrm rot="10477238" flipH="1">
          <a:off x="2449315" y="2350818"/>
          <a:ext cx="3236555" cy="3351720"/>
        </a:xfrm>
        <a:prstGeom prst="leftCircularArrow">
          <a:avLst>
            <a:gd name="adj1" fmla="val 6452"/>
            <a:gd name="adj2" fmla="val 429999"/>
            <a:gd name="adj3" fmla="val 10489124"/>
            <a:gd name="adj4" fmla="val 14837806"/>
            <a:gd name="adj5" fmla="val 7527"/>
          </a:avLst>
        </a:prstGeom>
        <a:gradFill rotWithShape="0">
          <a:gsLst>
            <a:gs pos="0">
              <a:schemeClr val="accent3">
                <a:hueOff val="-2324843"/>
                <a:satOff val="-12148"/>
                <a:lumOff val="-1177"/>
                <a:alphaOff val="0"/>
                <a:satMod val="103000"/>
                <a:lumMod val="118000"/>
              </a:schemeClr>
            </a:gs>
            <a:gs pos="50000">
              <a:schemeClr val="accent3">
                <a:hueOff val="-2324843"/>
                <a:satOff val="-12148"/>
                <a:lumOff val="-1177"/>
                <a:alphaOff val="0"/>
                <a:satMod val="89000"/>
                <a:lumMod val="91000"/>
              </a:schemeClr>
            </a:gs>
            <a:gs pos="100000">
              <a:schemeClr val="accent3">
                <a:hueOff val="-2324843"/>
                <a:satOff val="-12148"/>
                <a:lumOff val="-1177"/>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924D1D6-A10C-4CFC-87DE-A8948DAFA407}">
      <dsp:nvSpPr>
        <dsp:cNvPr id="0" name=""/>
        <dsp:cNvSpPr/>
      </dsp:nvSpPr>
      <dsp:spPr>
        <a:xfrm rot="18330971" flipH="1">
          <a:off x="2249810" y="-95337"/>
          <a:ext cx="3764056" cy="3613829"/>
        </a:xfrm>
        <a:prstGeom prst="circularArrow">
          <a:avLst>
            <a:gd name="adj1" fmla="val 5984"/>
            <a:gd name="adj2" fmla="val 394124"/>
            <a:gd name="adj3" fmla="val 13313824"/>
            <a:gd name="adj4" fmla="val 10508221"/>
            <a:gd name="adj5" fmla="val 6981"/>
          </a:avLst>
        </a:prstGeom>
        <a:gradFill rotWithShape="0">
          <a:gsLst>
            <a:gs pos="0">
              <a:schemeClr val="accent3">
                <a:hueOff val="-4649685"/>
                <a:satOff val="-24297"/>
                <a:lumOff val="-2353"/>
                <a:alphaOff val="0"/>
                <a:satMod val="103000"/>
                <a:lumMod val="118000"/>
              </a:schemeClr>
            </a:gs>
            <a:gs pos="50000">
              <a:schemeClr val="accent3">
                <a:hueOff val="-4649685"/>
                <a:satOff val="-24297"/>
                <a:lumOff val="-2353"/>
                <a:alphaOff val="0"/>
                <a:satMod val="89000"/>
                <a:lumMod val="91000"/>
              </a:schemeClr>
            </a:gs>
            <a:gs pos="100000">
              <a:schemeClr val="accent3">
                <a:hueOff val="-4649685"/>
                <a:satOff val="-24297"/>
                <a:lumOff val="-2353"/>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latinLnBrk="0">
              <a:defRPr kumimoji="1" lang="ja-JP" sz="1200"/>
            </a:lvl1pPr>
          </a:lstStyle>
          <a:p>
            <a:fld id="{004A8D02-4E65-4CCD-8312-4AB164C6C77D}" type="datetimeFigureOut">
              <a:rPr kumimoji="1" lang="en-US" altLang="ja-JP"/>
              <a:pPr/>
              <a:t>4/13/2017</a:t>
            </a:fld>
            <a:endParaRPr kumimoji="1" lang="ja-JP"/>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latinLnBrk="0">
              <a:defRPr kumimoji="1" lang="ja-JP" sz="1200"/>
            </a:lvl1pPr>
          </a:lstStyle>
          <a:p>
            <a:fld id="{7C119DBA-4540-49B3-8FA9-6259387ECF9E}" type="slidenum">
              <a:rPr kumimoji="1" lang="en-US" altLang="ja-JP"/>
              <a:pPr/>
              <a:t>&lt;#&gt;</a:t>
            </a:fld>
            <a:endParaRPr kumimoji="1" lang="ja-JP"/>
          </a:p>
        </p:txBody>
      </p:sp>
    </p:spTree>
    <p:extLst>
      <p:ext uri="{BB962C8B-B14F-4D97-AF65-F5344CB8AC3E}">
        <p14:creationId xmlns:p14="http://schemas.microsoft.com/office/powerpoint/2010/main" xmlns=""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latinLnBrk="0">
              <a:defRPr kumimoji="1" lang="ja-JP" sz="1200"/>
            </a:lvl1pPr>
          </a:lstStyle>
          <a:p>
            <a:fld id="{67A755D9-D361-47B8-9652-3B4EA9776CE5}" type="datetimeFigureOut">
              <a:rPr/>
              <a:pPr/>
              <a:t>2016/9/17</a:t>
            </a:fld>
            <a:endParaRPr kumimoji="1" lang="ja-JP"/>
          </a:p>
        </p:txBody>
      </p:sp>
      <p:sp>
        <p:nvSpPr>
          <p:cNvPr id="4" name="スライド イメージ プレースホルダー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メモ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latinLnBrk="0">
              <a:defRPr kumimoji="1" lang="ja-JP" sz="1200"/>
            </a:lvl1pPr>
          </a:lstStyle>
          <a:p>
            <a:fld id="{E3B36274-F2B9-4C45-BBB4-0EDF4CD651A7}" type="slidenum">
              <a:rPr/>
              <a:pPr/>
              <a:t>&lt;#&gt;</a:t>
            </a:fld>
            <a:endParaRPr kumimoji="1" lang="ja-JP"/>
          </a:p>
        </p:txBody>
      </p:sp>
    </p:spTree>
    <p:extLst>
      <p:ext uri="{BB962C8B-B14F-4D97-AF65-F5344CB8AC3E}">
        <p14:creationId xmlns:p14="http://schemas.microsoft.com/office/powerpoint/2010/main" xmlns=""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E3B36274-F2B9-4C45-BBB4-0EDF4CD651A7}" type="slidenum">
              <a:rPr lang="en-US" altLang="ja-JP" smtClean="0"/>
              <a:pPr/>
              <a:t>1</a:t>
            </a:fld>
            <a:endParaRPr kumimoji="1" lang="ja-JP" altLang="en-US"/>
          </a:p>
        </p:txBody>
      </p:sp>
    </p:spTree>
    <p:extLst>
      <p:ext uri="{BB962C8B-B14F-4D97-AF65-F5344CB8AC3E}">
        <p14:creationId xmlns:p14="http://schemas.microsoft.com/office/powerpoint/2010/main" xmlns="" val="124487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B36274-F2B9-4C45-BBB4-0EDF4CD651A7}" type="slidenum">
              <a:rPr lang="en-US" altLang="ja-JP" smtClean="0"/>
              <a:pPr/>
              <a:t>3</a:t>
            </a:fld>
            <a:endParaRPr kumimoji="1" lang="ja-JP" altLang="en-US"/>
          </a:p>
        </p:txBody>
      </p:sp>
    </p:spTree>
    <p:extLst>
      <p:ext uri="{BB962C8B-B14F-4D97-AF65-F5344CB8AC3E}">
        <p14:creationId xmlns:p14="http://schemas.microsoft.com/office/powerpoint/2010/main" xmlns="" val="194919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B36274-F2B9-4C45-BBB4-0EDF4CD651A7}" type="slidenum">
              <a:rPr lang="en-US" altLang="ja-JP" smtClean="0"/>
              <a:pPr/>
              <a:t>4</a:t>
            </a:fld>
            <a:endParaRPr kumimoji="1" lang="ja-JP" altLang="en-US"/>
          </a:p>
        </p:txBody>
      </p:sp>
    </p:spTree>
    <p:extLst>
      <p:ext uri="{BB962C8B-B14F-4D97-AF65-F5344CB8AC3E}">
        <p14:creationId xmlns:p14="http://schemas.microsoft.com/office/powerpoint/2010/main" xmlns="" val="321007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B36274-F2B9-4C45-BBB4-0EDF4CD651A7}" type="slidenum">
              <a:rPr lang="en-US" altLang="ja-JP" smtClean="0"/>
              <a:pPr/>
              <a:t>5</a:t>
            </a:fld>
            <a:endParaRPr kumimoji="1" lang="ja-JP" altLang="en-US"/>
          </a:p>
        </p:txBody>
      </p:sp>
    </p:spTree>
    <p:extLst>
      <p:ext uri="{BB962C8B-B14F-4D97-AF65-F5344CB8AC3E}">
        <p14:creationId xmlns:p14="http://schemas.microsoft.com/office/powerpoint/2010/main" xmlns="" val="427536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B36274-F2B9-4C45-BBB4-0EDF4CD651A7}" type="slidenum">
              <a:rPr lang="en-US" altLang="ja-JP" smtClean="0"/>
              <a:pPr/>
              <a:t>6</a:t>
            </a:fld>
            <a:endParaRPr kumimoji="1" lang="ja-JP" altLang="en-US"/>
          </a:p>
        </p:txBody>
      </p:sp>
    </p:spTree>
    <p:extLst>
      <p:ext uri="{BB962C8B-B14F-4D97-AF65-F5344CB8AC3E}">
        <p14:creationId xmlns:p14="http://schemas.microsoft.com/office/powerpoint/2010/main" xmlns="" val="284105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3B36274-F2B9-4C45-BBB4-0EDF4CD651A7}" type="slidenum">
              <a:rPr lang="en-US" altLang="ja-JP" smtClean="0"/>
              <a:pPr/>
              <a:t>7</a:t>
            </a:fld>
            <a:endParaRPr kumimoji="1" lang="ja-JP" altLang="en-US"/>
          </a:p>
        </p:txBody>
      </p:sp>
    </p:spTree>
    <p:extLst>
      <p:ext uri="{BB962C8B-B14F-4D97-AF65-F5344CB8AC3E}">
        <p14:creationId xmlns:p14="http://schemas.microsoft.com/office/powerpoint/2010/main" xmlns="" val="409366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B36274-F2B9-4C45-BBB4-0EDF4CD651A7}" type="slidenum">
              <a:rPr lang="en-US" altLang="ja-JP" smtClean="0"/>
              <a:pPr/>
              <a:t>11</a:t>
            </a:fld>
            <a:endParaRPr kumimoji="1" lang="ja-JP" altLang="en-US"/>
          </a:p>
        </p:txBody>
      </p:sp>
    </p:spTree>
    <p:extLst>
      <p:ext uri="{BB962C8B-B14F-4D97-AF65-F5344CB8AC3E}">
        <p14:creationId xmlns:p14="http://schemas.microsoft.com/office/powerpoint/2010/main" xmlns="" val="121548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B36274-F2B9-4C45-BBB4-0EDF4CD651A7}" type="slidenum">
              <a:rPr lang="en-US" altLang="ja-JP" smtClean="0"/>
              <a:pPr/>
              <a:t>12</a:t>
            </a:fld>
            <a:endParaRPr kumimoji="1" lang="ja-JP" altLang="en-US"/>
          </a:p>
        </p:txBody>
      </p:sp>
    </p:spTree>
    <p:extLst>
      <p:ext uri="{BB962C8B-B14F-4D97-AF65-F5344CB8AC3E}">
        <p14:creationId xmlns:p14="http://schemas.microsoft.com/office/powerpoint/2010/main" xmlns="" val="68418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2413" y="1371600"/>
            <a:ext cx="9144000" cy="3505200"/>
          </a:xfrm>
        </p:spPr>
        <p:txBody>
          <a:bodyPr>
            <a:noAutofit/>
          </a:bodyPr>
          <a:lstStyle>
            <a:lvl1pPr latinLnBrk="0">
              <a:defRPr kumimoji="1" lang="ja-JP" sz="7200"/>
            </a:lvl1pPr>
          </a:lstStyle>
          <a:p>
            <a:r>
              <a:rPr kumimoji="1" lang="ja-JP" altLang="en-US" smtClean="0"/>
              <a:t>マスター タイトルの書式設定</a:t>
            </a:r>
            <a:endParaRPr kumimoji="1" lang="ja-JP" dirty="0"/>
          </a:p>
        </p:txBody>
      </p:sp>
      <p:sp>
        <p:nvSpPr>
          <p:cNvPr id="3" name="サブタイトル 2"/>
          <p:cNvSpPr>
            <a:spLocks noGrp="1"/>
          </p:cNvSpPr>
          <p:nvPr>
            <p:ph type="subTitle" idx="1"/>
          </p:nvPr>
        </p:nvSpPr>
        <p:spPr>
          <a:xfrm>
            <a:off x="1522413" y="4953000"/>
            <a:ext cx="8229600" cy="1066800"/>
          </a:xfrm>
        </p:spPr>
        <p:txBody>
          <a:bodyPr>
            <a:normAutofit/>
          </a:bodyPr>
          <a:lstStyle>
            <a:lvl1pPr marL="0" indent="0" algn="l" latinLnBrk="0">
              <a:spcBef>
                <a:spcPts val="0"/>
              </a:spcBef>
              <a:buNone/>
              <a:defRPr kumimoji="1" lang="ja-JP" sz="2400">
                <a:solidFill>
                  <a:schemeClr val="tx1"/>
                </a:solidFill>
              </a:defRPr>
            </a:lvl1pPr>
            <a:lvl2pPr marL="457200" indent="0" algn="ctr" latinLnBrk="0">
              <a:buNone/>
              <a:defRPr kumimoji="1" lang="ja-JP">
                <a:solidFill>
                  <a:schemeClr val="tx1">
                    <a:tint val="75000"/>
                  </a:schemeClr>
                </a:solidFill>
              </a:defRPr>
            </a:lvl2pPr>
            <a:lvl3pPr marL="914400" indent="0" algn="ctr" latinLnBrk="0">
              <a:buNone/>
              <a:defRPr kumimoji="1" lang="ja-JP">
                <a:solidFill>
                  <a:schemeClr val="tx1">
                    <a:tint val="75000"/>
                  </a:schemeClr>
                </a:solidFill>
              </a:defRPr>
            </a:lvl3pPr>
            <a:lvl4pPr marL="1371600" indent="0" algn="ctr" latinLnBrk="0">
              <a:buNone/>
              <a:defRPr kumimoji="1" lang="ja-JP">
                <a:solidFill>
                  <a:schemeClr val="tx1">
                    <a:tint val="75000"/>
                  </a:schemeClr>
                </a:solidFill>
              </a:defRPr>
            </a:lvl4pPr>
            <a:lvl5pPr marL="1828800" indent="0" algn="ctr" latinLnBrk="0">
              <a:buNone/>
              <a:defRPr kumimoji="1" lang="ja-JP">
                <a:solidFill>
                  <a:schemeClr val="tx1">
                    <a:tint val="75000"/>
                  </a:schemeClr>
                </a:solidFill>
              </a:defRPr>
            </a:lvl5pPr>
            <a:lvl6pPr marL="2286000" indent="0" algn="ctr" latinLnBrk="0">
              <a:buNone/>
              <a:defRPr kumimoji="1" lang="ja-JP">
                <a:solidFill>
                  <a:schemeClr val="tx1">
                    <a:tint val="75000"/>
                  </a:schemeClr>
                </a:solidFill>
              </a:defRPr>
            </a:lvl6pPr>
            <a:lvl7pPr marL="2743200" indent="0" algn="ctr" latinLnBrk="0">
              <a:buNone/>
              <a:defRPr kumimoji="1" lang="ja-JP">
                <a:solidFill>
                  <a:schemeClr val="tx1">
                    <a:tint val="75000"/>
                  </a:schemeClr>
                </a:solidFill>
              </a:defRPr>
            </a:lvl7pPr>
            <a:lvl8pPr marL="3200400" indent="0" algn="ctr" latinLnBrk="0">
              <a:buNone/>
              <a:defRPr kumimoji="1" lang="ja-JP">
                <a:solidFill>
                  <a:schemeClr val="tx1">
                    <a:tint val="75000"/>
                  </a:schemeClr>
                </a:solidFill>
              </a:defRPr>
            </a:lvl8pPr>
            <a:lvl9pPr marL="3657600"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dirty="0"/>
          </a:p>
        </p:txBody>
      </p:sp>
      <p:sp>
        <p:nvSpPr>
          <p:cNvPr id="4" name="日付プレースホルダー 3"/>
          <p:cNvSpPr>
            <a:spLocks noGrp="1"/>
          </p:cNvSpPr>
          <p:nvPr>
            <p:ph type="dt" sz="half" idx="10"/>
          </p:nvPr>
        </p:nvSpPr>
        <p:spPr/>
        <p:txBody>
          <a:bodyPr/>
          <a:lstStyle/>
          <a:p>
            <a:fld id="{83829175-527E-46A3-863C-1BB1F163B849}" type="datetimeFigureOut">
              <a:rPr/>
              <a:pPr/>
              <a:t>2016/9/17</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2856865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p:txBody>
          <a:bodyPr vert="eaVert"/>
          <a:lstStyle>
            <a:lvl5pPr latinLnBrk="0">
              <a:defRPr kumimoji="1" lang="ja-JP"/>
            </a:lvl5pPr>
            <a:lvl6pPr latinLnBrk="0">
              <a:defRPr kumimoji="1" lang="ja-JP" baseline="0"/>
            </a:lvl6pPr>
            <a:lvl7pPr latinLnBrk="0">
              <a:defRPr kumimoji="1" lang="ja-JP" baseline="0"/>
            </a:lvl7pPr>
            <a:lvl8pPr latinLnBrk="0">
              <a:defRPr kumimoji="1" lang="ja-JP" baseline="0"/>
            </a:lvl8pPr>
            <a:lvl9pPr latinLnBrk="0">
              <a:defRPr kumimoji="1" lang="ja-JP"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83829175-527E-46A3-863C-1BB1F163B849}" type="datetimeFigureOut">
              <a:rPr/>
              <a:pPr/>
              <a:t>2016/9/17</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184223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752012" y="533400"/>
            <a:ext cx="1371600" cy="5592764"/>
          </a:xfrm>
        </p:spPr>
        <p:txBody>
          <a:bodyPr vert="eaVert"/>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a:xfrm>
            <a:off x="1522411" y="533400"/>
            <a:ext cx="8077201" cy="5592764"/>
          </a:xfrm>
        </p:spPr>
        <p:txBody>
          <a:bodyPr vert="eaVert"/>
          <a:lstStyle>
            <a:lvl5pPr latinLnBrk="0">
              <a:defRPr kumimoji="1" lang="ja-JP"/>
            </a:lvl5pPr>
            <a:lvl6pPr latinLnBrk="0">
              <a:defRPr kumimoji="1" lang="ja-JP"/>
            </a:lvl6pPr>
            <a:lvl7pPr latinLnBrk="0">
              <a:defRPr kumimoji="1" lang="ja-JP"/>
            </a:lvl7pPr>
            <a:lvl8pPr latinLnBrk="0">
              <a:defRPr kumimoji="1" lang="ja-JP"/>
            </a:lvl8pPr>
            <a:lvl9pPr latinLnBrk="0">
              <a:defRPr kumimoji="1" lang="ja-JP"/>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83829175-527E-46A3-863C-1BB1F163B849}" type="datetimeFigureOut">
              <a:rPr/>
              <a:pPr/>
              <a:t>2016/9/17</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155018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p:txBody>
          <a:bodyPr/>
          <a:lstStyle>
            <a:lvl5pPr latinLnBrk="0">
              <a:defRPr kumimoji="1" lang="ja-JP"/>
            </a:lvl5pPr>
            <a:lvl6pPr latinLnBrk="0">
              <a:defRPr kumimoji="1" lang="ja-JP" baseline="0"/>
            </a:lvl6pPr>
            <a:lvl7pPr latinLnBrk="0">
              <a:defRPr kumimoji="1" lang="ja-JP" baseline="0"/>
            </a:lvl7pPr>
            <a:lvl8pPr latinLnBrk="0">
              <a:defRPr kumimoji="1" lang="ja-JP" baseline="0"/>
            </a:lvl8pPr>
            <a:lvl9pPr latinLnBrk="0">
              <a:defRPr kumimoji="1" lang="ja-JP"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83829175-527E-46A3-863C-1BB1F163B849}" type="datetimeFigureOut">
              <a:rPr/>
              <a:pPr/>
              <a:t>2016/9/17</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1299455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4" y="2514601"/>
            <a:ext cx="9144000" cy="2819400"/>
          </a:xfrm>
        </p:spPr>
        <p:txBody>
          <a:bodyPr anchor="b">
            <a:noAutofit/>
          </a:bodyPr>
          <a:lstStyle>
            <a:lvl1pPr algn="l" latinLnBrk="0">
              <a:defRPr kumimoji="1" lang="ja-JP" sz="6600" b="0" cap="none" baseline="0"/>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1522413" y="990600"/>
            <a:ext cx="8229600" cy="1143000"/>
          </a:xfrm>
        </p:spPr>
        <p:txBody>
          <a:bodyPr anchor="t">
            <a:normAutofit/>
          </a:bodyPr>
          <a:lstStyle>
            <a:lvl1pPr marL="0" indent="0" latinLnBrk="0">
              <a:spcBef>
                <a:spcPts val="0"/>
              </a:spcBef>
              <a:buNone/>
              <a:defRPr kumimoji="1" lang="ja-JP" sz="2400">
                <a:solidFill>
                  <a:schemeClr val="tx1"/>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3829175-527E-46A3-863C-1BB1F163B849}" type="datetimeFigureOut">
              <a:rPr/>
              <a:pPr/>
              <a:t>2016/9/17</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26069944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4" y="533400"/>
            <a:ext cx="9601200" cy="1143000"/>
          </a:xfrm>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sz="half" idx="1"/>
          </p:nvPr>
        </p:nvSpPr>
        <p:spPr>
          <a:xfrm>
            <a:off x="1522414" y="1828800"/>
            <a:ext cx="4645152" cy="41910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コンテンツ プレースホルダー 3"/>
          <p:cNvSpPr>
            <a:spLocks noGrp="1"/>
          </p:cNvSpPr>
          <p:nvPr>
            <p:ph sz="half" idx="2"/>
          </p:nvPr>
        </p:nvSpPr>
        <p:spPr>
          <a:xfrm>
            <a:off x="6475412" y="1828800"/>
            <a:ext cx="4648201" cy="41910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日付プレースホルダー 4"/>
          <p:cNvSpPr>
            <a:spLocks noGrp="1"/>
          </p:cNvSpPr>
          <p:nvPr>
            <p:ph type="dt" sz="half" idx="10"/>
          </p:nvPr>
        </p:nvSpPr>
        <p:spPr/>
        <p:txBody>
          <a:bodyPr/>
          <a:lstStyle/>
          <a:p>
            <a:fld id="{83829175-527E-46A3-863C-1BB1F163B849}" type="datetimeFigureOut">
              <a:rPr/>
              <a:pPr/>
              <a:t>2016/9/17</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2576970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4" y="533400"/>
            <a:ext cx="9601200" cy="1143000"/>
          </a:xfrm>
        </p:spPr>
        <p:txBody>
          <a:bodyPr/>
          <a:lstStyle>
            <a:lvl1pPr latinLnBrk="0">
              <a:defRPr kumimoji="1" lang="ja-JP"/>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522414" y="1828800"/>
            <a:ext cx="4645152" cy="762000"/>
          </a:xfrm>
        </p:spPr>
        <p:txBody>
          <a:bodyPr anchor="ctr"/>
          <a:lstStyle>
            <a:lvl1pPr marL="0" indent="0" latinLnBrk="0">
              <a:spcBef>
                <a:spcPts val="0"/>
              </a:spcBef>
              <a:buNone/>
              <a:defRPr kumimoji="1" lang="ja-JP" sz="2400" b="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522414" y="2667000"/>
            <a:ext cx="4645152" cy="33528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baseline="0"/>
            </a:lvl6pPr>
            <a:lvl7pPr latinLnBrk="0">
              <a:defRPr kumimoji="1" lang="ja-JP" sz="1400" baseline="0"/>
            </a:lvl7pPr>
            <a:lvl8pPr latinLnBrk="0">
              <a:defRPr kumimoji="1" lang="ja-JP" sz="1400" baseline="0"/>
            </a:lvl8pPr>
            <a:lvl9pPr latinLnBrk="0">
              <a:defRPr kumimoji="1" lang="ja-JP" sz="1400"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テキスト プレースホルダー 4"/>
          <p:cNvSpPr>
            <a:spLocks noGrp="1"/>
          </p:cNvSpPr>
          <p:nvPr>
            <p:ph type="body" sz="quarter" idx="3"/>
          </p:nvPr>
        </p:nvSpPr>
        <p:spPr>
          <a:xfrm>
            <a:off x="6478462" y="1828800"/>
            <a:ext cx="4645152" cy="762000"/>
          </a:xfrm>
        </p:spPr>
        <p:txBody>
          <a:bodyPr anchor="ctr"/>
          <a:lstStyle>
            <a:lvl1pPr marL="0" indent="0" latinLnBrk="0">
              <a:spcBef>
                <a:spcPts val="0"/>
              </a:spcBef>
              <a:buNone/>
              <a:defRPr kumimoji="1" lang="ja-JP" sz="2400" b="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478462" y="2667000"/>
            <a:ext cx="4645152" cy="33528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プレースホルダー 6"/>
          <p:cNvSpPr>
            <a:spLocks noGrp="1"/>
          </p:cNvSpPr>
          <p:nvPr>
            <p:ph type="dt" sz="half" idx="10"/>
          </p:nvPr>
        </p:nvSpPr>
        <p:spPr/>
        <p:txBody>
          <a:bodyPr/>
          <a:lstStyle/>
          <a:p>
            <a:fld id="{83829175-527E-46A3-863C-1BB1F163B849}" type="datetimeFigureOut">
              <a:rPr/>
              <a:pPr/>
              <a:t>2016/9/17</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501231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日付プレースホルダー 2"/>
          <p:cNvSpPr>
            <a:spLocks noGrp="1"/>
          </p:cNvSpPr>
          <p:nvPr>
            <p:ph type="dt" sz="half" idx="10"/>
          </p:nvPr>
        </p:nvSpPr>
        <p:spPr/>
        <p:txBody>
          <a:bodyPr/>
          <a:lstStyle/>
          <a:p>
            <a:fld id="{83829175-527E-46A3-863C-1BB1F163B849}" type="datetimeFigureOut">
              <a:rPr/>
              <a:pPr/>
              <a:t>2016/9/17</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2455701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829175-527E-46A3-863C-1BB1F163B849}" type="datetimeFigureOut">
              <a:rPr/>
              <a:pPr/>
              <a:t>2016/9/17</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3952017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6613" y="2590800"/>
            <a:ext cx="3276599" cy="1924050"/>
          </a:xfrm>
        </p:spPr>
        <p:txBody>
          <a:bodyPr anchor="b">
            <a:normAutofit/>
          </a:bodyPr>
          <a:lstStyle>
            <a:lvl1pPr algn="l" latinLnBrk="0">
              <a:defRPr kumimoji="1" lang="ja-JP" sz="3200" b="0"/>
            </a:lvl1p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a:xfrm>
            <a:off x="5180012" y="838200"/>
            <a:ext cx="6172201" cy="51816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テキスト プレースホルダー 3"/>
          <p:cNvSpPr>
            <a:spLocks noGrp="1"/>
          </p:cNvSpPr>
          <p:nvPr>
            <p:ph type="body" sz="half" idx="2"/>
          </p:nvPr>
        </p:nvSpPr>
        <p:spPr>
          <a:xfrm>
            <a:off x="836613" y="4648200"/>
            <a:ext cx="3276599" cy="1371600"/>
          </a:xfrm>
        </p:spPr>
        <p:txBody>
          <a:bodyPr>
            <a:normAutofit/>
          </a:bodyPr>
          <a:lstStyle>
            <a:lvl1pPr marL="0" indent="0" latinLnBrk="0">
              <a:spcBef>
                <a:spcPts val="6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8" name="日付プレースホルダー 7"/>
          <p:cNvSpPr>
            <a:spLocks noGrp="1"/>
          </p:cNvSpPr>
          <p:nvPr>
            <p:ph type="dt" sz="half" idx="10"/>
          </p:nvPr>
        </p:nvSpPr>
        <p:spPr/>
        <p:txBody>
          <a:bodyPr/>
          <a:lstStyle/>
          <a:p>
            <a:fld id="{83829175-527E-46A3-863C-1BB1F163B849}" type="datetimeFigureOut">
              <a:rPr/>
              <a:pPr/>
              <a:t>2016/9/17</a:t>
            </a:fld>
            <a:endParaRPr kumimoji="1" lang="ja-JP"/>
          </a:p>
        </p:txBody>
      </p:sp>
      <p:sp>
        <p:nvSpPr>
          <p:cNvPr id="9" name="フッター プレースホルダー 8"/>
          <p:cNvSpPr>
            <a:spLocks noGrp="1"/>
          </p:cNvSpPr>
          <p:nvPr>
            <p:ph type="ftr" sz="quarter" idx="11"/>
          </p:nvPr>
        </p:nvSpPr>
        <p:spPr/>
        <p:txBody>
          <a:bodyPr/>
          <a:lstStyle/>
          <a:p>
            <a:endParaRPr kumimoji="1" lang="ja-JP"/>
          </a:p>
        </p:txBody>
      </p:sp>
      <p:sp>
        <p:nvSpPr>
          <p:cNvPr id="10" name="スライド番号プレースホルダー 9"/>
          <p:cNvSpPr>
            <a:spLocks noGrp="1"/>
          </p:cNvSpPr>
          <p:nvPr>
            <p:ph type="sldNum" sz="quarter" idx="12"/>
          </p:nvPr>
        </p:nvSpPr>
        <p:spPr/>
        <p:txBody>
          <a:bodyPr/>
          <a:lstStyle/>
          <a:p>
            <a:fld id="{E5137D0E-4A4F-4307-8994-C1891D747D59}" type="slidenum">
              <a:rPr/>
              <a:pPr/>
              <a:t>&lt;#&gt;</a:t>
            </a:fld>
            <a:endParaRPr kumimoji="1" lang="ja-JP"/>
          </a:p>
        </p:txBody>
      </p:sp>
    </p:spTree>
    <p:extLst>
      <p:ext uri="{BB962C8B-B14F-4D97-AF65-F5344CB8AC3E}">
        <p14:creationId xmlns:p14="http://schemas.microsoft.com/office/powerpoint/2010/main" xmlns="" val="2018280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図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タイトル 1"/>
          <p:cNvSpPr>
            <a:spLocks noGrp="1"/>
          </p:cNvSpPr>
          <p:nvPr>
            <p:ph type="title"/>
          </p:nvPr>
        </p:nvSpPr>
        <p:spPr>
          <a:xfrm>
            <a:off x="836613" y="2590800"/>
            <a:ext cx="3276599" cy="1924050"/>
          </a:xfrm>
        </p:spPr>
        <p:txBody>
          <a:bodyPr anchor="b">
            <a:normAutofit/>
          </a:bodyPr>
          <a:lstStyle>
            <a:lvl1pPr algn="l" latinLnBrk="0">
              <a:defRPr kumimoji="1" lang="ja-JP" sz="3200" b="0"/>
            </a:lvl1pPr>
          </a:lstStyle>
          <a:p>
            <a:r>
              <a:rPr kumimoji="1" lang="ja-JP" altLang="en-US" smtClean="0"/>
              <a:t>マスター タイトルの書式設定</a:t>
            </a:r>
            <a:endParaRPr kumimoji="1" lang="ja-JP" dirty="0"/>
          </a:p>
        </p:txBody>
      </p:sp>
      <p:sp>
        <p:nvSpPr>
          <p:cNvPr id="3" name="図プレースホルダー 2"/>
          <p:cNvSpPr>
            <a:spLocks noGrp="1"/>
          </p:cNvSpPr>
          <p:nvPr>
            <p:ph type="pic" idx="1"/>
          </p:nvPr>
        </p:nvSpPr>
        <p:spPr>
          <a:xfrm>
            <a:off x="5484812" y="836610"/>
            <a:ext cx="5867401" cy="5183190"/>
          </a:xfrm>
          <a:solidFill>
            <a:schemeClr val="bg2"/>
          </a:solidFill>
        </p:spPr>
        <p:txBody>
          <a:bodyPr tIns="914400">
            <a:normAutofit/>
          </a:bodyPr>
          <a:lstStyle>
            <a:lvl1pPr marL="0" indent="0" algn="ctr" latinLnBrk="0">
              <a:buNone/>
              <a:defRPr kumimoji="1" lang="ja-JP" sz="24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図を追加</a:t>
            </a:r>
            <a:endParaRPr kumimoji="1" lang="ja-JP"/>
          </a:p>
        </p:txBody>
      </p:sp>
      <p:sp>
        <p:nvSpPr>
          <p:cNvPr id="4" name="テキスト プレースホルダー 3"/>
          <p:cNvSpPr>
            <a:spLocks noGrp="1"/>
          </p:cNvSpPr>
          <p:nvPr>
            <p:ph type="body" sz="half" idx="2"/>
          </p:nvPr>
        </p:nvSpPr>
        <p:spPr>
          <a:xfrm>
            <a:off x="836613" y="4648200"/>
            <a:ext cx="3276599" cy="1371600"/>
          </a:xfrm>
        </p:spPr>
        <p:txBody>
          <a:bodyPr>
            <a:normAutofit/>
          </a:bodyPr>
          <a:lstStyle>
            <a:lvl1pPr marL="0" indent="0" latinLnBrk="0">
              <a:spcBef>
                <a:spcPts val="6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Tree>
    <p:extLst>
      <p:ext uri="{BB962C8B-B14F-4D97-AF65-F5344CB8AC3E}">
        <p14:creationId xmlns:p14="http://schemas.microsoft.com/office/powerpoint/2010/main" xmlns="" val="2244693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a:p>
            <a:pPr lvl="5"/>
            <a:r>
              <a:rPr kumimoji="1" lang="ja-JP" dirty="0"/>
              <a:t>第 6 レベル</a:t>
            </a:r>
          </a:p>
          <a:p>
            <a:pPr lvl="6"/>
            <a:r>
              <a:rPr kumimoji="1" lang="ja-JP" dirty="0"/>
              <a:t>第 7 レベル</a:t>
            </a:r>
          </a:p>
          <a:p>
            <a:pPr lvl="7"/>
            <a:r>
              <a:rPr kumimoji="1" lang="ja-JP" dirty="0"/>
              <a:t>第 8 レベル</a:t>
            </a:r>
          </a:p>
          <a:p>
            <a:pPr lvl="8"/>
            <a:r>
              <a:rPr kumimoji="1" lang="ja-JP" dirty="0"/>
              <a:t>第 9 レベル</a:t>
            </a:r>
          </a:p>
        </p:txBody>
      </p:sp>
      <p:sp>
        <p:nvSpPr>
          <p:cNvPr id="4" name="日付プレースホルダー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83829175-527E-46A3-863C-1BB1F163B849}" type="datetimeFigureOut">
              <a:rPr lang="en-US" altLang="ja-JP" smtClean="0"/>
              <a:pPr/>
              <a:t>4/13/2017</a:t>
            </a:fld>
            <a:endParaRPr lang="ja-JP" altLang="en-US"/>
          </a:p>
        </p:txBody>
      </p:sp>
      <p:sp>
        <p:nvSpPr>
          <p:cNvPr id="5" name="フッター プレースホルダー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E5137D0E-4A4F-4307-8994-C1891D747D59}" type="slidenum">
              <a:rPr lang="en-US" altLang="ja-JP" smtClean="0"/>
              <a:pPr/>
              <a:t>&lt;#&gt;</a:t>
            </a:fld>
            <a:endParaRPr lang="en-US" altLang="ja-JP"/>
          </a:p>
        </p:txBody>
      </p:sp>
    </p:spTree>
    <p:extLst>
      <p:ext uri="{BB962C8B-B14F-4D97-AF65-F5344CB8AC3E}">
        <p14:creationId xmlns:p14="http://schemas.microsoft.com/office/powerpoint/2010/main" xmlns=""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kumimoji="1" lang="ja-JP"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3838" indent="-223838" algn="l" defTabSz="914400" rtl="0" eaLnBrk="1" latinLnBrk="0" hangingPunct="1">
        <a:lnSpc>
          <a:spcPct val="90000"/>
        </a:lnSpc>
        <a:spcBef>
          <a:spcPts val="1800"/>
        </a:spcBef>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02920" indent="-223838" algn="l" defTabSz="914400" rtl="0" eaLnBrk="1" latinLnBrk="0" hangingPunct="1">
        <a:lnSpc>
          <a:spcPct val="90000"/>
        </a:lnSpc>
        <a:spcBef>
          <a:spcPts val="800"/>
        </a:spcBef>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1363" indent="-17145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667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2080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444752" indent="-173736"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1682496" indent="-173736"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1920240" indent="-173736"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2157984" indent="-173736"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09836" y="1412776"/>
            <a:ext cx="10225136" cy="5184576"/>
          </a:xfrm>
        </p:spPr>
        <p:txBody>
          <a:bodyPr/>
          <a:lstStyle/>
          <a:p>
            <a:pPr algn="ctr"/>
            <a:r>
              <a:rPr lang="ja-JP" altLang="en-US" sz="5400" b="1" dirty="0" smtClean="0">
                <a:latin typeface="HG丸ｺﾞｼｯｸM-PRO" panose="020F0600000000000000" pitchFamily="50" charset="-128"/>
                <a:ea typeface="HG丸ｺﾞｼｯｸM-PRO" panose="020F0600000000000000" pitchFamily="50" charset="-128"/>
              </a:rPr>
              <a:t>ピアサポーターと取り組む</a:t>
            </a:r>
            <a:r>
              <a:rPr lang="en-US" altLang="ja-JP" sz="5400" b="1" dirty="0" smtClean="0">
                <a:latin typeface="HG丸ｺﾞｼｯｸM-PRO" panose="020F0600000000000000" pitchFamily="50" charset="-128"/>
                <a:ea typeface="HG丸ｺﾞｼｯｸM-PRO" panose="020F0600000000000000" pitchFamily="50" charset="-128"/>
              </a:rPr>
              <a:t/>
            </a:r>
            <a:br>
              <a:rPr lang="en-US" altLang="ja-JP" sz="5400" b="1" dirty="0" smtClean="0">
                <a:latin typeface="HG丸ｺﾞｼｯｸM-PRO" panose="020F0600000000000000" pitchFamily="50" charset="-128"/>
                <a:ea typeface="HG丸ｺﾞｼｯｸM-PRO" panose="020F0600000000000000" pitchFamily="50" charset="-128"/>
              </a:rPr>
            </a:br>
            <a:r>
              <a:rPr lang="ja-JP" altLang="en-US" sz="5400" b="1" dirty="0" smtClean="0">
                <a:latin typeface="HG丸ｺﾞｼｯｸM-PRO" panose="020F0600000000000000" pitchFamily="50" charset="-128"/>
                <a:ea typeface="HG丸ｺﾞｼｯｸM-PRO" panose="020F0600000000000000" pitchFamily="50" charset="-128"/>
              </a:rPr>
              <a:t>地域移行支援</a:t>
            </a:r>
            <a:r>
              <a:rPr lang="en-US" altLang="ja-JP" sz="5400" b="1" dirty="0" smtClean="0">
                <a:latin typeface="HG丸ｺﾞｼｯｸM-PRO" panose="020F0600000000000000" pitchFamily="50" charset="-128"/>
                <a:ea typeface="HG丸ｺﾞｼｯｸM-PRO" panose="020F0600000000000000" pitchFamily="50" charset="-128"/>
              </a:rPr>
              <a:t/>
            </a:r>
            <a:br>
              <a:rPr lang="en-US" altLang="ja-JP" sz="5400" b="1" dirty="0" smtClean="0">
                <a:latin typeface="HG丸ｺﾞｼｯｸM-PRO" panose="020F0600000000000000" pitchFamily="50" charset="-128"/>
                <a:ea typeface="HG丸ｺﾞｼｯｸM-PRO" panose="020F0600000000000000" pitchFamily="50" charset="-128"/>
              </a:rPr>
            </a:br>
            <a:r>
              <a:rPr lang="ja-JP" altLang="en-US" sz="4000" b="1" dirty="0" smtClean="0">
                <a:latin typeface="HG丸ｺﾞｼｯｸM-PRO" panose="020F0600000000000000" pitchFamily="50" charset="-128"/>
                <a:ea typeface="HG丸ｺﾞｼｯｸM-PRO" panose="020F0600000000000000" pitchFamily="50" charset="-128"/>
              </a:rPr>
              <a:t>～相談談支援事業所の</a:t>
            </a:r>
            <a:r>
              <a:rPr lang="ja-JP" altLang="en-US" sz="4000" b="1" dirty="0">
                <a:latin typeface="HG丸ｺﾞｼｯｸM-PRO" panose="020F0600000000000000" pitchFamily="50" charset="-128"/>
                <a:ea typeface="HG丸ｺﾞｼｯｸM-PRO" panose="020F0600000000000000" pitchFamily="50" charset="-128"/>
              </a:rPr>
              <a:t>活動</a:t>
            </a:r>
            <a:r>
              <a:rPr lang="ja-JP" altLang="en-US" sz="4000" b="1" dirty="0" smtClean="0">
                <a:latin typeface="HG丸ｺﾞｼｯｸM-PRO" panose="020F0600000000000000" pitchFamily="50" charset="-128"/>
                <a:ea typeface="HG丸ｺﾞｼｯｸM-PRO" panose="020F0600000000000000" pitchFamily="50" charset="-128"/>
              </a:rPr>
              <a:t>の実際～</a:t>
            </a:r>
            <a:r>
              <a:rPr lang="en-US" altLang="ja-JP" sz="4000" b="1" dirty="0" smtClean="0">
                <a:latin typeface="HG丸ｺﾞｼｯｸM-PRO" panose="020F0600000000000000" pitchFamily="50" charset="-128"/>
                <a:ea typeface="HG丸ｺﾞｼｯｸM-PRO" panose="020F0600000000000000" pitchFamily="50" charset="-128"/>
              </a:rPr>
              <a:t/>
            </a:r>
            <a:br>
              <a:rPr lang="en-US" altLang="ja-JP" sz="4000" b="1" dirty="0" smtClean="0">
                <a:latin typeface="HG丸ｺﾞｼｯｸM-PRO" panose="020F0600000000000000" pitchFamily="50" charset="-128"/>
                <a:ea typeface="HG丸ｺﾞｼｯｸM-PRO" panose="020F0600000000000000" pitchFamily="50" charset="-128"/>
              </a:rPr>
            </a:br>
            <a:r>
              <a:rPr lang="en-US" altLang="ja-JP" sz="4000" dirty="0">
                <a:latin typeface="HG丸ｺﾞｼｯｸM-PRO" panose="020F0600000000000000" pitchFamily="50" charset="-128"/>
                <a:ea typeface="HG丸ｺﾞｼｯｸM-PRO" panose="020F0600000000000000" pitchFamily="50" charset="-128"/>
              </a:rPr>
              <a:t/>
            </a:r>
            <a:br>
              <a:rPr lang="en-US" altLang="ja-JP" sz="4000" dirty="0">
                <a:latin typeface="HG丸ｺﾞｼｯｸM-PRO" panose="020F0600000000000000" pitchFamily="50" charset="-128"/>
                <a:ea typeface="HG丸ｺﾞｼｯｸM-PRO" panose="020F0600000000000000" pitchFamily="50" charset="-128"/>
              </a:rPr>
            </a:br>
            <a:r>
              <a:rPr lang="en-US" altLang="ja-JP" sz="6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r>
            <a:br>
              <a:rPr lang="en-US" altLang="ja-JP" sz="6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br>
            <a:r>
              <a:rPr lang="ja-JP" altLang="en-US" sz="2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医療法人 敬愛会　</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生活</a:t>
            </a:r>
            <a:r>
              <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支援センター</a:t>
            </a:r>
            <a:r>
              <a:rPr lang="ja-JP" altLang="en-US" sz="280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rPr>
              <a:t>ほおず</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き</a:t>
            </a:r>
            <a:r>
              <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r>
            <a:br>
              <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br>
            <a:r>
              <a:rPr lang="ja-JP" altLang="en-US" sz="2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相談支援専門員</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谷　友 紀 子</a:t>
            </a:r>
            <a:r>
              <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r>
            <a:br>
              <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br>
            <a:endParaRPr kumimoji="1" lang="ja-JP"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61764" y="188640"/>
            <a:ext cx="8250977" cy="646331"/>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日本公衆衛生協会</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精神障害者の地域移行に取り組むための実践研修　</a:t>
            </a:r>
            <a:r>
              <a:rPr kumimoji="1" lang="en-US" altLang="ja-JP" dirty="0" smtClean="0">
                <a:latin typeface="HG丸ｺﾞｼｯｸM-PRO" panose="020F0600000000000000" pitchFamily="50" charset="-128"/>
                <a:ea typeface="HG丸ｺﾞｼｯｸM-PRO" panose="020F0600000000000000" pitchFamily="50" charset="-128"/>
              </a:rPr>
              <a:t>2016/09/29</a:t>
            </a:r>
            <a:r>
              <a:rPr kumimoji="1" lang="ja-JP" altLang="en-US" dirty="0" smtClean="0">
                <a:latin typeface="HG丸ｺﾞｼｯｸM-PRO" panose="020F0600000000000000" pitchFamily="50" charset="-128"/>
                <a:ea typeface="HG丸ｺﾞｼｯｸM-PRO" panose="020F0600000000000000" pitchFamily="50" charset="-128"/>
              </a:rPr>
              <a:t>　福岡会場</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456561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350987" y="0"/>
            <a:ext cx="9601200" cy="746672"/>
          </a:xfrm>
        </p:spPr>
        <p:txBody>
          <a:bodyPr>
            <a:normAutofit/>
          </a:bodyPr>
          <a:lstStyle/>
          <a:p>
            <a:r>
              <a:rPr lang="ja-JP" altLang="en-US" b="1" dirty="0" smtClean="0">
                <a:latin typeface="HG丸ｺﾞｼｯｸM-PRO" panose="020F0600000000000000" pitchFamily="50" charset="-128"/>
                <a:ea typeface="HG丸ｺﾞｼｯｸM-PRO" panose="020F0600000000000000" pitchFamily="50" charset="-128"/>
              </a:rPr>
              <a:t>ピアサポーターの活動の効果（１）</a:t>
            </a:r>
            <a:endParaRPr kumimoji="1" lang="ja-JP" b="1"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13"/>
          <p:cNvSpPr>
            <a:spLocks noGrp="1"/>
          </p:cNvSpPr>
          <p:nvPr>
            <p:ph idx="1"/>
          </p:nvPr>
        </p:nvSpPr>
        <p:spPr>
          <a:xfrm>
            <a:off x="8115983" y="1058043"/>
            <a:ext cx="3672408" cy="5112568"/>
          </a:xfrm>
        </p:spPr>
        <p:txBody>
          <a:bodyPr>
            <a:normAutofit/>
          </a:bodyPr>
          <a:lstStyle/>
          <a:p>
            <a:pPr marL="0" indent="0">
              <a:buNone/>
            </a:pPr>
            <a:r>
              <a:rPr lang="ja-JP" altLang="en-US" sz="2400" dirty="0"/>
              <a:t>②</a:t>
            </a:r>
            <a:r>
              <a:rPr kumimoji="1" lang="ja-JP" altLang="en-US" sz="2400" dirty="0" smtClean="0"/>
              <a:t>病院スタッフ</a:t>
            </a:r>
            <a:endParaRPr kumimoji="1" lang="en-US" altLang="ja-JP" sz="2400" dirty="0" smtClean="0"/>
          </a:p>
          <a:p>
            <a:pPr marL="0" indent="0">
              <a:buNone/>
            </a:pPr>
            <a:r>
              <a:rPr lang="ja-JP" altLang="en-US" sz="2400" dirty="0" smtClean="0"/>
              <a:t>（院内説明会でピアの話を聞いた患者さんたちが的確な質問をされ、多くが退院希望の意思を示されたのを目の当たりにして）「長年看てきた私たちは何をしてきたんだろう」</a:t>
            </a:r>
            <a:endParaRPr lang="en-US" altLang="ja-JP" sz="2400" dirty="0" smtClean="0"/>
          </a:p>
          <a:p>
            <a:pPr marL="0" indent="0">
              <a:buNone/>
            </a:pPr>
            <a:r>
              <a:rPr lang="ja-JP" altLang="en-US" sz="2400" dirty="0" smtClean="0"/>
              <a:t>「あの患者さんがこんなにいい顔をしているなんて」</a:t>
            </a:r>
            <a:endParaRPr lang="en-US" altLang="ja-JP" sz="2400" dirty="0" smtClean="0"/>
          </a:p>
          <a:p>
            <a:pPr marL="0" indent="0">
              <a:buNone/>
            </a:pPr>
            <a:r>
              <a:rPr lang="ja-JP" altLang="en-US" sz="2400" dirty="0" smtClean="0"/>
              <a:t>「病院がいくら退院を促してもその</a:t>
            </a:r>
            <a:r>
              <a:rPr lang="ja-JP" altLang="en-US" sz="2400" dirty="0"/>
              <a:t>気</a:t>
            </a:r>
            <a:r>
              <a:rPr lang="ja-JP" altLang="en-US" sz="2400" dirty="0" smtClean="0"/>
              <a:t>にならなかった人が地域移行できたことはすごい」</a:t>
            </a:r>
            <a:endParaRPr lang="en-US" altLang="ja-JP" sz="2400" dirty="0" smtClean="0"/>
          </a:p>
        </p:txBody>
      </p:sp>
      <p:sp>
        <p:nvSpPr>
          <p:cNvPr id="4" name="コンテンツ プレースホルダー 13"/>
          <p:cNvSpPr txBox="1">
            <a:spLocks/>
          </p:cNvSpPr>
          <p:nvPr/>
        </p:nvSpPr>
        <p:spPr>
          <a:xfrm>
            <a:off x="333772" y="1050616"/>
            <a:ext cx="3672408" cy="561874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02920" indent="-223838" algn="l" defTabSz="914400" rtl="0" eaLnBrk="1" latinLnBrk="0" hangingPunct="1">
              <a:lnSpc>
                <a:spcPct val="90000"/>
              </a:lnSpc>
              <a:spcBef>
                <a:spcPts val="800"/>
              </a:spcBef>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1363" indent="-17145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667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2080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444752"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1682496"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1920240"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2157984"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marL="0" indent="0">
              <a:buFont typeface="Arial" pitchFamily="34" charset="0"/>
              <a:buNone/>
            </a:pPr>
            <a:r>
              <a:rPr lang="ja-JP" altLang="en-US" sz="2400" dirty="0" smtClean="0"/>
              <a:t>①入院患者等</a:t>
            </a:r>
          </a:p>
          <a:p>
            <a:pPr marL="0" indent="0">
              <a:buFont typeface="Arial" pitchFamily="34" charset="0"/>
              <a:buNone/>
            </a:pPr>
            <a:r>
              <a:rPr lang="ja-JP" altLang="en-US" sz="2400" dirty="0" smtClean="0"/>
              <a:t>院内説明会では事業所スタッフの話よりも、ピアの経験話の方が明らかに関心をもって聞いたり、質問が出る。</a:t>
            </a:r>
            <a:endParaRPr lang="en-US" altLang="ja-JP" sz="2400" dirty="0" smtClean="0"/>
          </a:p>
          <a:p>
            <a:pPr marL="0" indent="0">
              <a:buFont typeface="Arial" pitchFamily="34" charset="0"/>
              <a:buNone/>
            </a:pPr>
            <a:r>
              <a:rPr lang="ja-JP" altLang="en-US" sz="2400" dirty="0" smtClean="0"/>
              <a:t>「退院したら働かなあかんと思ってたけど、焦らなくていいと分かりホッとした」</a:t>
            </a:r>
            <a:endParaRPr lang="en-US" altLang="ja-JP" sz="2400" dirty="0" smtClean="0"/>
          </a:p>
          <a:p>
            <a:pPr marL="0" indent="0">
              <a:buFont typeface="Arial" pitchFamily="34" charset="0"/>
              <a:buNone/>
            </a:pPr>
            <a:r>
              <a:rPr lang="ja-JP" altLang="en-US" sz="2400" dirty="0" smtClean="0"/>
              <a:t>「悩んでいるのは自分だけじゃないと分かった」</a:t>
            </a:r>
            <a:endParaRPr lang="en-US" altLang="ja-JP" sz="2400" dirty="0" smtClean="0"/>
          </a:p>
          <a:p>
            <a:pPr marL="0" indent="0">
              <a:buFont typeface="Arial" pitchFamily="34" charset="0"/>
              <a:buNone/>
            </a:pPr>
            <a:r>
              <a:rPr lang="ja-JP" altLang="en-US" sz="2400" dirty="0" smtClean="0"/>
              <a:t>（地域移行支援で退院していった元入院患者がゲストスピーカーとして話）「自分も</a:t>
            </a:r>
            <a:r>
              <a:rPr lang="en-US" altLang="ja-JP" sz="2400" dirty="0" smtClean="0"/>
              <a:t>『</a:t>
            </a:r>
            <a:r>
              <a:rPr lang="ja-JP" altLang="en-US" sz="2400" dirty="0" smtClean="0"/>
              <a:t>自由になりたい</a:t>
            </a:r>
            <a:r>
              <a:rPr lang="ja-JP" altLang="en-US" sz="2400" dirty="0"/>
              <a:t>！</a:t>
            </a:r>
            <a:r>
              <a:rPr lang="en-US" altLang="ja-JP" sz="2400" dirty="0" smtClean="0"/>
              <a:t>』</a:t>
            </a:r>
            <a:r>
              <a:rPr lang="ja-JP" altLang="en-US" sz="2400" dirty="0" smtClean="0"/>
              <a:t>と思えてきた」</a:t>
            </a:r>
            <a:endParaRPr lang="en-US" altLang="ja-JP" sz="2400" dirty="0" smtClean="0"/>
          </a:p>
        </p:txBody>
      </p:sp>
      <p:sp>
        <p:nvSpPr>
          <p:cNvPr id="6" name="コンテンツ プレースホルダー 13"/>
          <p:cNvSpPr txBox="1">
            <a:spLocks/>
          </p:cNvSpPr>
          <p:nvPr/>
        </p:nvSpPr>
        <p:spPr>
          <a:xfrm>
            <a:off x="4258680" y="1058043"/>
            <a:ext cx="3635932" cy="402714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02920" indent="-223838" algn="l" defTabSz="914400" rtl="0" eaLnBrk="1" latinLnBrk="0" hangingPunct="1">
              <a:lnSpc>
                <a:spcPct val="90000"/>
              </a:lnSpc>
              <a:spcBef>
                <a:spcPts val="800"/>
              </a:spcBef>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1363" indent="-17145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667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2080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444752"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1682496"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1920240"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2157984"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marL="0" indent="0">
              <a:buFont typeface="Arial" pitchFamily="34" charset="0"/>
              <a:buNone/>
            </a:pPr>
            <a:endParaRPr lang="ja-JP" altLang="en-US" sz="2400" dirty="0" smtClean="0"/>
          </a:p>
          <a:p>
            <a:pPr marL="0" indent="0">
              <a:buFont typeface="Arial" pitchFamily="34" charset="0"/>
              <a:buNone/>
            </a:pPr>
            <a:r>
              <a:rPr lang="ja-JP" altLang="en-US" sz="2400" dirty="0" smtClean="0"/>
              <a:t>「（ピアが一緒に付き添ってくれて）少しずつ自信がついて、一人でバスに乗れるようになった」</a:t>
            </a:r>
            <a:endParaRPr lang="en-US" altLang="ja-JP" sz="2400" dirty="0" smtClean="0"/>
          </a:p>
          <a:p>
            <a:pPr marL="0" indent="0">
              <a:buFont typeface="Arial" pitchFamily="34" charset="0"/>
              <a:buNone/>
            </a:pPr>
            <a:r>
              <a:rPr lang="ja-JP" altLang="en-US" sz="2400" dirty="0" smtClean="0"/>
              <a:t>「薬ってやっぱりのんでおいた方がいいんですね」</a:t>
            </a:r>
            <a:endParaRPr lang="en-US" altLang="ja-JP" sz="2400" dirty="0" smtClean="0"/>
          </a:p>
          <a:p>
            <a:pPr marL="0" indent="0">
              <a:buFont typeface="Arial" pitchFamily="34" charset="0"/>
              <a:buNone/>
            </a:pPr>
            <a:r>
              <a:rPr lang="ja-JP" altLang="en-US" sz="2400" dirty="0" smtClean="0"/>
              <a:t>「（ピアの関わりによって）生活が</a:t>
            </a:r>
            <a:r>
              <a:rPr lang="en-US" altLang="ja-JP" sz="2400" dirty="0" smtClean="0"/>
              <a:t>180</a:t>
            </a:r>
            <a:r>
              <a:rPr lang="ja-JP" altLang="en-US" sz="2400" dirty="0" smtClean="0"/>
              <a:t>度変わった」</a:t>
            </a:r>
            <a:endParaRPr lang="en-US" altLang="ja-JP" sz="2400" dirty="0" smtClean="0"/>
          </a:p>
        </p:txBody>
      </p:sp>
    </p:spTree>
    <p:extLst>
      <p:ext uri="{BB962C8B-B14F-4D97-AF65-F5344CB8AC3E}">
        <p14:creationId xmlns:p14="http://schemas.microsoft.com/office/powerpoint/2010/main" xmlns="" val="1990120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333772" y="-25758"/>
            <a:ext cx="9601200" cy="746672"/>
          </a:xfrm>
        </p:spPr>
        <p:txBody>
          <a:bodyPr>
            <a:normAutofit/>
          </a:bodyPr>
          <a:lstStyle/>
          <a:p>
            <a:r>
              <a:rPr lang="ja-JP" altLang="en-US" b="1" dirty="0" smtClean="0">
                <a:latin typeface="HG丸ｺﾞｼｯｸM-PRO" panose="020F0600000000000000" pitchFamily="50" charset="-128"/>
                <a:ea typeface="HG丸ｺﾞｼｯｸM-PRO" panose="020F0600000000000000" pitchFamily="50" charset="-128"/>
              </a:rPr>
              <a:t>ピアサポーターの活動の効果（２）</a:t>
            </a:r>
            <a:endParaRPr kumimoji="1" lang="ja-JP" b="1"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13"/>
          <p:cNvSpPr>
            <a:spLocks noGrp="1"/>
          </p:cNvSpPr>
          <p:nvPr>
            <p:ph idx="1"/>
          </p:nvPr>
        </p:nvSpPr>
        <p:spPr>
          <a:xfrm>
            <a:off x="8182644" y="1093348"/>
            <a:ext cx="3672408" cy="5400600"/>
          </a:xfrm>
        </p:spPr>
        <p:txBody>
          <a:bodyPr>
            <a:normAutofit lnSpcReduction="10000"/>
          </a:bodyPr>
          <a:lstStyle/>
          <a:p>
            <a:pPr marL="0" indent="0">
              <a:buNone/>
            </a:pPr>
            <a:r>
              <a:rPr lang="ja-JP" altLang="en-US" sz="2400" dirty="0"/>
              <a:t>⑥</a:t>
            </a:r>
            <a:r>
              <a:rPr lang="ja-JP" altLang="en-US" sz="2400" dirty="0" smtClean="0"/>
              <a:t>ピアサポーター自身</a:t>
            </a:r>
            <a:endParaRPr lang="en-US" altLang="ja-JP" sz="2400" dirty="0" smtClean="0"/>
          </a:p>
          <a:p>
            <a:pPr marL="0" indent="0">
              <a:buNone/>
            </a:pPr>
            <a:r>
              <a:rPr lang="ja-JP" altLang="en-US" sz="2400" dirty="0" smtClean="0"/>
              <a:t>「病気の経験が人のために活かせるとは思いもしなかった」</a:t>
            </a:r>
            <a:endParaRPr lang="en-US" altLang="ja-JP" sz="2400" dirty="0" smtClean="0"/>
          </a:p>
          <a:p>
            <a:pPr marL="0" indent="0">
              <a:buNone/>
            </a:pPr>
            <a:r>
              <a:rPr lang="ja-JP" altLang="en-US" sz="2400" dirty="0" smtClean="0"/>
              <a:t>「入院経験はないけど病院デイケアに</a:t>
            </a:r>
            <a:r>
              <a:rPr lang="en-US" altLang="ja-JP" sz="2400" dirty="0" smtClean="0"/>
              <a:t>20</a:t>
            </a:r>
            <a:r>
              <a:rPr lang="ja-JP" altLang="en-US" sz="2400" dirty="0" smtClean="0"/>
              <a:t>年通所。デイケアを出て</a:t>
            </a:r>
            <a:r>
              <a:rPr lang="ja-JP" altLang="en-US" sz="2400" dirty="0" err="1" smtClean="0"/>
              <a:t>ほおず</a:t>
            </a:r>
            <a:r>
              <a:rPr lang="ja-JP" altLang="en-US" sz="2400" dirty="0" smtClean="0"/>
              <a:t>きでピアサポを始めて社会が広がり、前より自分が元気になってきた」</a:t>
            </a:r>
            <a:endParaRPr lang="en-US" altLang="ja-JP" sz="2400" dirty="0" smtClean="0"/>
          </a:p>
          <a:p>
            <a:pPr marL="0" indent="0">
              <a:buNone/>
            </a:pPr>
            <a:r>
              <a:rPr lang="ja-JP" altLang="en-US" sz="2400" dirty="0"/>
              <a:t>自分のリカバリーを実感</a:t>
            </a:r>
            <a:endParaRPr lang="en-US" altLang="ja-JP" sz="2400" dirty="0"/>
          </a:p>
          <a:p>
            <a:pPr marL="0" indent="0">
              <a:buNone/>
            </a:pPr>
            <a:r>
              <a:rPr lang="ja-JP" altLang="en-US" sz="2400" dirty="0" smtClean="0"/>
              <a:t>他所のピアサポーターとの研修や交流で刺激</a:t>
            </a:r>
            <a:endParaRPr lang="en-US" altLang="ja-JP" sz="2400" dirty="0" smtClean="0"/>
          </a:p>
          <a:p>
            <a:pPr marL="0" indent="0">
              <a:buNone/>
            </a:pPr>
            <a:r>
              <a:rPr lang="ja-JP" altLang="en-US" sz="2400" dirty="0" smtClean="0"/>
              <a:t>だんだん自律したグループへ変化</a:t>
            </a:r>
            <a:endParaRPr lang="en-US" altLang="ja-JP" sz="2400" dirty="0" smtClean="0"/>
          </a:p>
        </p:txBody>
      </p:sp>
      <p:sp>
        <p:nvSpPr>
          <p:cNvPr id="4" name="コンテンツ プレースホルダー 13"/>
          <p:cNvSpPr txBox="1">
            <a:spLocks/>
          </p:cNvSpPr>
          <p:nvPr/>
        </p:nvSpPr>
        <p:spPr>
          <a:xfrm>
            <a:off x="4258208" y="1093348"/>
            <a:ext cx="3672408" cy="5400600"/>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02920" indent="-223838" algn="l" defTabSz="914400" rtl="0" eaLnBrk="1" latinLnBrk="0" hangingPunct="1">
              <a:lnSpc>
                <a:spcPct val="90000"/>
              </a:lnSpc>
              <a:spcBef>
                <a:spcPts val="800"/>
              </a:spcBef>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1363" indent="-17145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667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2080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444752"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1682496"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1920240"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2157984"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marL="0" indent="0">
              <a:buFont typeface="Arial" pitchFamily="34" charset="0"/>
              <a:buNone/>
            </a:pPr>
            <a:r>
              <a:rPr lang="ja-JP" altLang="en-US" sz="2400" dirty="0"/>
              <a:t>⑤</a:t>
            </a:r>
            <a:r>
              <a:rPr lang="ja-JP" altLang="en-US" sz="2400" dirty="0" smtClean="0"/>
              <a:t>ピアを雇用した事業所</a:t>
            </a:r>
            <a:endParaRPr lang="en-US" altLang="ja-JP" sz="2400" dirty="0" smtClean="0"/>
          </a:p>
          <a:p>
            <a:pPr marL="0" indent="0">
              <a:buFont typeface="Arial" pitchFamily="34" charset="0"/>
              <a:buNone/>
            </a:pPr>
            <a:r>
              <a:rPr lang="ja-JP" altLang="en-US" sz="2400" dirty="0" smtClean="0"/>
              <a:t>ピアとして対象者の思いに寄り添う姿と相手の反応に手ごたえ</a:t>
            </a:r>
            <a:endParaRPr lang="en-US" altLang="ja-JP" sz="2400" dirty="0" smtClean="0"/>
          </a:p>
          <a:p>
            <a:pPr marL="0" indent="0">
              <a:buFont typeface="Arial" pitchFamily="34" charset="0"/>
              <a:buNone/>
            </a:pPr>
            <a:r>
              <a:rPr lang="en-US" altLang="ja-JP" sz="2400" dirty="0" smtClean="0"/>
              <a:t>2</a:t>
            </a:r>
            <a:r>
              <a:rPr lang="ja-JP" altLang="en-US" sz="2400" dirty="0" smtClean="0"/>
              <a:t>人ペアを組み、ピアだけで訪問や同行支援～相談員だけではできないきめ細かい支援が可能に</a:t>
            </a:r>
            <a:endParaRPr lang="en-US" altLang="ja-JP" sz="2400" dirty="0" smtClean="0"/>
          </a:p>
          <a:p>
            <a:pPr marL="0" indent="0">
              <a:buFont typeface="Arial" pitchFamily="34" charset="0"/>
              <a:buNone/>
            </a:pPr>
            <a:r>
              <a:rPr lang="ja-JP" altLang="en-US" sz="2400" dirty="0" smtClean="0"/>
              <a:t>「相談する人－相談受ける人」から「共に協力しながら働く」関係へ</a:t>
            </a:r>
            <a:endParaRPr lang="en-US" altLang="ja-JP" sz="2400" dirty="0" smtClean="0"/>
          </a:p>
          <a:p>
            <a:pPr marL="0" indent="0">
              <a:buFont typeface="Arial" pitchFamily="34" charset="0"/>
              <a:buNone/>
            </a:pPr>
            <a:r>
              <a:rPr lang="ja-JP" altLang="en-US" sz="2400" dirty="0" smtClean="0"/>
              <a:t>その人の可能性を実感→他の精神障害者の力やリカバリーをより信じて支援</a:t>
            </a:r>
            <a:endParaRPr lang="en-US" altLang="ja-JP" sz="2400" dirty="0" smtClean="0"/>
          </a:p>
          <a:p>
            <a:pPr marL="0" indent="0">
              <a:buFont typeface="Arial" pitchFamily="34" charset="0"/>
              <a:buNone/>
            </a:pPr>
            <a:endParaRPr lang="en-US" altLang="ja-JP" sz="2400" dirty="0" smtClean="0"/>
          </a:p>
          <a:p>
            <a:pPr marL="0" indent="0">
              <a:buFont typeface="Arial" pitchFamily="34" charset="0"/>
              <a:buNone/>
            </a:pPr>
            <a:endParaRPr lang="ja-JP" altLang="en-US" sz="2400" dirty="0" smtClean="0"/>
          </a:p>
        </p:txBody>
      </p:sp>
      <p:sp>
        <p:nvSpPr>
          <p:cNvPr id="7" name="コンテンツ プレースホルダー 13"/>
          <p:cNvSpPr txBox="1">
            <a:spLocks/>
          </p:cNvSpPr>
          <p:nvPr/>
        </p:nvSpPr>
        <p:spPr>
          <a:xfrm>
            <a:off x="348144" y="1093348"/>
            <a:ext cx="3672408" cy="54006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02920" indent="-223838" algn="l" defTabSz="914400" rtl="0" eaLnBrk="1" latinLnBrk="0" hangingPunct="1">
              <a:lnSpc>
                <a:spcPct val="90000"/>
              </a:lnSpc>
              <a:spcBef>
                <a:spcPts val="800"/>
              </a:spcBef>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1363" indent="-17145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667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2080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444752"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1682496"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1920240"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2157984"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marL="0" indent="0">
              <a:buFont typeface="Arial" pitchFamily="34" charset="0"/>
              <a:buNone/>
            </a:pPr>
            <a:endParaRPr lang="ja-JP" altLang="en-US" sz="2400" dirty="0" smtClean="0"/>
          </a:p>
        </p:txBody>
      </p:sp>
      <p:sp>
        <p:nvSpPr>
          <p:cNvPr id="8" name="コンテンツ プレースホルダー 13"/>
          <p:cNvSpPr txBox="1">
            <a:spLocks/>
          </p:cNvSpPr>
          <p:nvPr/>
        </p:nvSpPr>
        <p:spPr>
          <a:xfrm>
            <a:off x="333772" y="1095356"/>
            <a:ext cx="3672408" cy="5398592"/>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02920" indent="-223838" algn="l" defTabSz="914400" rtl="0" eaLnBrk="1" latinLnBrk="0" hangingPunct="1">
              <a:lnSpc>
                <a:spcPct val="90000"/>
              </a:lnSpc>
              <a:spcBef>
                <a:spcPts val="800"/>
              </a:spcBef>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1363" indent="-17145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667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208088" indent="-173038" algn="l" defTabSz="914400" rtl="0" eaLnBrk="1" latinLnBrk="0" hangingPunct="1">
              <a:lnSpc>
                <a:spcPct val="90000"/>
              </a:lnSpc>
              <a:spcBef>
                <a:spcPts val="600"/>
              </a:spcBef>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444752"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1682496"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1920240"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2157984" indent="-173736" algn="l" defTabSz="914400" rtl="0" eaLnBrk="1" latinLnBrk="0" hangingPunct="1">
              <a:lnSpc>
                <a:spcPct val="90000"/>
              </a:lnSpc>
              <a:spcBef>
                <a:spcPts val="600"/>
              </a:spcBef>
              <a:buFont typeface="Arial" pitchFamily="34" charset="0"/>
              <a:buChar char="•"/>
              <a:defRPr kumimoji="1" lang="ja-JP" sz="1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marL="0" indent="0">
              <a:buFont typeface="Arial" pitchFamily="34" charset="0"/>
              <a:buNone/>
            </a:pPr>
            <a:r>
              <a:rPr lang="ja-JP" altLang="en-US" sz="2400" dirty="0" smtClean="0"/>
              <a:t>③家族</a:t>
            </a:r>
            <a:endParaRPr lang="en-US" altLang="ja-JP" sz="2400" dirty="0" smtClean="0"/>
          </a:p>
          <a:p>
            <a:pPr marL="0" indent="0">
              <a:buFont typeface="Arial" pitchFamily="34" charset="0"/>
              <a:buNone/>
            </a:pPr>
            <a:r>
              <a:rPr lang="ja-JP" altLang="en-US" sz="2400" dirty="0" smtClean="0"/>
              <a:t>「病気になっても、あんな風に元気にやっていけるんだ」</a:t>
            </a:r>
            <a:endParaRPr lang="en-US" altLang="ja-JP" sz="2400" dirty="0" smtClean="0"/>
          </a:p>
          <a:p>
            <a:pPr marL="0" indent="0">
              <a:buFont typeface="Arial" pitchFamily="34" charset="0"/>
              <a:buNone/>
            </a:pPr>
            <a:r>
              <a:rPr lang="ja-JP" altLang="en-US" sz="2400" dirty="0" smtClean="0"/>
              <a:t>「地域移行という制度で、こんな風に支援してもらって本当にありがたい。またこうして家で生活できるようになるとは夢にも思わなかった」</a:t>
            </a:r>
            <a:endParaRPr lang="en-US" altLang="ja-JP" sz="2400" dirty="0" smtClean="0"/>
          </a:p>
          <a:p>
            <a:pPr marL="0" indent="0">
              <a:buNone/>
            </a:pPr>
            <a:r>
              <a:rPr lang="ja-JP" altLang="en-US" sz="2400" dirty="0" smtClean="0"/>
              <a:t>④</a:t>
            </a:r>
            <a:r>
              <a:rPr lang="ja-JP" altLang="en-US" sz="2400" dirty="0"/>
              <a:t>周囲の人々</a:t>
            </a:r>
            <a:endParaRPr lang="en-US" altLang="ja-JP" sz="2400" dirty="0"/>
          </a:p>
          <a:p>
            <a:pPr marL="0" indent="0">
              <a:buNone/>
            </a:pPr>
            <a:r>
              <a:rPr lang="ja-JP" altLang="en-US" sz="2400" dirty="0" smtClean="0"/>
              <a:t>「精神障害に対するイメージが変わった」</a:t>
            </a:r>
            <a:endParaRPr lang="en-US" altLang="ja-JP" sz="2400" dirty="0" smtClean="0"/>
          </a:p>
          <a:p>
            <a:pPr marL="0" indent="0">
              <a:buNone/>
            </a:pPr>
            <a:r>
              <a:rPr lang="ja-JP" altLang="en-US" sz="2400" dirty="0" smtClean="0"/>
              <a:t>「勇気をもらった」</a:t>
            </a:r>
            <a:endParaRPr lang="ja-JP" altLang="en-US" sz="2400" dirty="0"/>
          </a:p>
          <a:p>
            <a:pPr marL="0" indent="0">
              <a:buFont typeface="Arial" pitchFamily="34" charset="0"/>
              <a:buNone/>
            </a:pPr>
            <a:endParaRPr lang="ja-JP" altLang="en-US" sz="2400" dirty="0" smtClean="0"/>
          </a:p>
        </p:txBody>
      </p:sp>
    </p:spTree>
    <p:extLst>
      <p:ext uri="{BB962C8B-B14F-4D97-AF65-F5344CB8AC3E}">
        <p14:creationId xmlns:p14="http://schemas.microsoft.com/office/powerpoint/2010/main" xmlns="" val="758160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xmlns="" val="4210173257"/>
              </p:ext>
            </p:extLst>
          </p:nvPr>
        </p:nvGraphicFramePr>
        <p:xfrm>
          <a:off x="3430116" y="1649735"/>
          <a:ext cx="10297144" cy="605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グループ化 7"/>
          <p:cNvGrpSpPr/>
          <p:nvPr/>
        </p:nvGrpSpPr>
        <p:grpSpPr>
          <a:xfrm>
            <a:off x="7833854" y="1012719"/>
            <a:ext cx="2767086" cy="2613624"/>
            <a:chOff x="876756" y="1125041"/>
            <a:chExt cx="2403406" cy="2349090"/>
          </a:xfrm>
        </p:grpSpPr>
        <p:sp>
          <p:nvSpPr>
            <p:cNvPr id="9" name="図形 8"/>
            <p:cNvSpPr/>
            <p:nvPr/>
          </p:nvSpPr>
          <p:spPr>
            <a:xfrm>
              <a:off x="876756" y="1125041"/>
              <a:ext cx="2403406" cy="2349090"/>
            </a:xfrm>
            <a:prstGeom prst="gear9">
              <a:avLst/>
            </a:prstGeom>
            <a:gradFill>
              <a:gsLst>
                <a:gs pos="10000">
                  <a:srgbClr val="CC99FF"/>
                </a:gs>
                <a:gs pos="72000">
                  <a:schemeClr val="accent3">
                    <a:hueOff val="0"/>
                    <a:satOff val="0"/>
                    <a:lumOff val="0"/>
                    <a:alphaOff val="0"/>
                    <a:satMod val="89000"/>
                    <a:lumMod val="91000"/>
                  </a:schemeClr>
                </a:gs>
                <a:gs pos="100000">
                  <a:schemeClr val="accent3">
                    <a:hueOff val="0"/>
                    <a:satOff val="0"/>
                    <a:lumOff val="0"/>
                    <a:alphaOff val="0"/>
                    <a:lumMod val="69000"/>
                  </a:schemeClr>
                </a:gs>
              </a:gsLst>
              <a:lin ang="6000000" scaled="0"/>
            </a:gra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図形 4"/>
            <p:cNvSpPr/>
            <p:nvPr/>
          </p:nvSpPr>
          <p:spPr>
            <a:xfrm>
              <a:off x="1355888" y="1675304"/>
              <a:ext cx="1445142" cy="1207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400" kern="1200" dirty="0" smtClean="0">
                  <a:latin typeface="HG丸ｺﾞｼｯｸM-PRO" panose="020F0600000000000000" pitchFamily="50" charset="-128"/>
                  <a:ea typeface="HG丸ｺﾞｼｯｸM-PRO" panose="020F0600000000000000" pitchFamily="50" charset="-128"/>
                </a:rPr>
                <a:t>戦略会議</a:t>
              </a:r>
              <a:endParaRPr kumimoji="1" lang="en-US" altLang="ja-JP" sz="2400" kern="1200" dirty="0" smtClean="0">
                <a:latin typeface="HG丸ｺﾞｼｯｸM-PRO" panose="020F0600000000000000" pitchFamily="50" charset="-128"/>
                <a:ea typeface="HG丸ｺﾞｼｯｸM-PRO" panose="020F0600000000000000" pitchFamily="50" charset="-128"/>
              </a:endParaRPr>
            </a:p>
            <a:p>
              <a:pPr lvl="0" algn="ctr" defTabSz="889000">
                <a:lnSpc>
                  <a:spcPct val="90000"/>
                </a:lnSpc>
                <a:spcBef>
                  <a:spcPct val="0"/>
                </a:spcBef>
                <a:spcAft>
                  <a:spcPct val="35000"/>
                </a:spcAft>
              </a:pP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ja-JP" altLang="en-US" sz="2400" dirty="0" smtClean="0">
                  <a:latin typeface="HG丸ｺﾞｼｯｸM-PRO" panose="020F0600000000000000" pitchFamily="50" charset="-128"/>
                  <a:ea typeface="HG丸ｺﾞｼｯｸM-PRO" panose="020F0600000000000000" pitchFamily="50" charset="-128"/>
                </a:rPr>
                <a:t>協議会</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grpSp>
      <p:sp>
        <p:nvSpPr>
          <p:cNvPr id="16" name="環状矢印 15"/>
          <p:cNvSpPr/>
          <p:nvPr/>
        </p:nvSpPr>
        <p:spPr>
          <a:xfrm rot="20920255">
            <a:off x="7282934" y="621116"/>
            <a:ext cx="3707642" cy="3670724"/>
          </a:xfrm>
          <a:prstGeom prst="circularArrow">
            <a:avLst>
              <a:gd name="adj1" fmla="val 4688"/>
              <a:gd name="adj2" fmla="val 299029"/>
              <a:gd name="adj3" fmla="val 2553625"/>
              <a:gd name="adj4" fmla="val 15782818"/>
              <a:gd name="adj5" fmla="val 5469"/>
            </a:avLst>
          </a:prstGeom>
          <a:gradFill>
            <a:gsLst>
              <a:gs pos="0">
                <a:srgbClr val="CC99FF"/>
              </a:gs>
              <a:gs pos="56000">
                <a:schemeClr val="accent3">
                  <a:hueOff val="0"/>
                  <a:satOff val="0"/>
                  <a:lumOff val="0"/>
                  <a:alphaOff val="0"/>
                  <a:satMod val="89000"/>
                  <a:lumMod val="91000"/>
                </a:schemeClr>
              </a:gs>
              <a:gs pos="100000">
                <a:schemeClr val="accent3">
                  <a:lumMod val="50000"/>
                </a:schemeClr>
              </a:gs>
            </a:gsLst>
          </a:gra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17" name="グループ化 16"/>
          <p:cNvGrpSpPr/>
          <p:nvPr/>
        </p:nvGrpSpPr>
        <p:grpSpPr>
          <a:xfrm>
            <a:off x="7880278" y="3434531"/>
            <a:ext cx="2534879" cy="2520280"/>
            <a:chOff x="-1657852" y="1155280"/>
            <a:chExt cx="2403406" cy="2349090"/>
          </a:xfrm>
        </p:grpSpPr>
        <p:sp>
          <p:nvSpPr>
            <p:cNvPr id="18" name="図形 17"/>
            <p:cNvSpPr/>
            <p:nvPr/>
          </p:nvSpPr>
          <p:spPr>
            <a:xfrm>
              <a:off x="-1657852" y="1155280"/>
              <a:ext cx="2403406" cy="2349090"/>
            </a:xfrm>
            <a:prstGeom prst="gear9">
              <a:avLst/>
            </a:prstGeom>
            <a:gradFill>
              <a:gsLst>
                <a:gs pos="98171">
                  <a:schemeClr val="accent5">
                    <a:lumMod val="60000"/>
                    <a:lumOff val="40000"/>
                  </a:schemeClr>
                </a:gs>
                <a:gs pos="38000">
                  <a:schemeClr val="accent5"/>
                </a:gs>
                <a:gs pos="55000">
                  <a:srgbClr val="FFC000"/>
                </a:gs>
                <a:gs pos="94000">
                  <a:schemeClr val="accent5">
                    <a:lumMod val="60000"/>
                    <a:lumOff val="40000"/>
                  </a:schemeClr>
                </a:gs>
              </a:gsLst>
            </a:gra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図形 4"/>
            <p:cNvSpPr/>
            <p:nvPr/>
          </p:nvSpPr>
          <p:spPr>
            <a:xfrm>
              <a:off x="-1238081" y="1637785"/>
              <a:ext cx="1563862" cy="134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400" dirty="0" smtClean="0">
                  <a:latin typeface="HG丸ｺﾞｼｯｸM-PRO" panose="020F0600000000000000" pitchFamily="50" charset="-128"/>
                  <a:ea typeface="HG丸ｺﾞｼｯｸM-PRO" panose="020F0600000000000000" pitchFamily="50" charset="-128"/>
                </a:rPr>
                <a:t>自立支援協議会での取組みへ</a:t>
              </a:r>
              <a:r>
                <a:rPr kumimoji="1" lang="en-US" altLang="ja-JP" sz="2400" dirty="0" smtClean="0">
                  <a:latin typeface="HG丸ｺﾞｼｯｸM-PRO" panose="020F0600000000000000" pitchFamily="50" charset="-128"/>
                  <a:ea typeface="HG丸ｺﾞｼｯｸM-PRO" panose="020F0600000000000000" pitchFamily="50" charset="-128"/>
                </a:rPr>
                <a:t>…</a:t>
              </a:r>
            </a:p>
          </p:txBody>
        </p:sp>
      </p:grpSp>
      <p:sp>
        <p:nvSpPr>
          <p:cNvPr id="21" name="図形 20"/>
          <p:cNvSpPr/>
          <p:nvPr/>
        </p:nvSpPr>
        <p:spPr>
          <a:xfrm rot="10119111">
            <a:off x="7549280" y="3002706"/>
            <a:ext cx="3466681" cy="3383931"/>
          </a:xfrm>
          <a:prstGeom prst="leftCircularArrow">
            <a:avLst>
              <a:gd name="adj1" fmla="val 6452"/>
              <a:gd name="adj2" fmla="val 429999"/>
              <a:gd name="adj3" fmla="val 10489124"/>
              <a:gd name="adj4" fmla="val 14837806"/>
              <a:gd name="adj5" fmla="val 7527"/>
            </a:avLst>
          </a:prstGeom>
          <a:gradFill>
            <a:gsLst>
              <a:gs pos="0">
                <a:schemeClr val="accent5">
                  <a:lumMod val="60000"/>
                  <a:lumOff val="40000"/>
                </a:schemeClr>
              </a:gs>
              <a:gs pos="21000">
                <a:schemeClr val="accent5">
                  <a:lumMod val="60000"/>
                  <a:lumOff val="40000"/>
                </a:schemeClr>
              </a:gs>
              <a:gs pos="100000">
                <a:schemeClr val="accent5">
                  <a:lumMod val="75000"/>
                </a:schemeClr>
              </a:gs>
            </a:gsLst>
          </a:gradFill>
        </p:spPr>
        <p:style>
          <a:lnRef idx="0">
            <a:schemeClr val="lt1">
              <a:hueOff val="0"/>
              <a:satOff val="0"/>
              <a:lumOff val="0"/>
              <a:alphaOff val="0"/>
            </a:schemeClr>
          </a:lnRef>
          <a:fillRef idx="3">
            <a:schemeClr val="accent3">
              <a:hueOff val="-2324843"/>
              <a:satOff val="-12148"/>
              <a:lumOff val="-1177"/>
              <a:alphaOff val="0"/>
            </a:schemeClr>
          </a:fillRef>
          <a:effectRef idx="2">
            <a:schemeClr val="accent3">
              <a:hueOff val="-2324843"/>
              <a:satOff val="-12148"/>
              <a:lumOff val="-1177"/>
              <a:alphaOff val="0"/>
            </a:schemeClr>
          </a:effectRef>
          <a:fontRef idx="minor">
            <a:schemeClr val="lt1"/>
          </a:fontRef>
        </p:style>
      </p:sp>
      <p:sp>
        <p:nvSpPr>
          <p:cNvPr id="5" name="角丸四角形 4"/>
          <p:cNvSpPr/>
          <p:nvPr/>
        </p:nvSpPr>
        <p:spPr>
          <a:xfrm>
            <a:off x="2447522" y="620688"/>
            <a:ext cx="9551545" cy="607394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3" name="タイトル 12"/>
          <p:cNvSpPr>
            <a:spLocks noGrp="1"/>
          </p:cNvSpPr>
          <p:nvPr>
            <p:ph type="title"/>
          </p:nvPr>
        </p:nvSpPr>
        <p:spPr>
          <a:xfrm>
            <a:off x="106945" y="0"/>
            <a:ext cx="3983739" cy="1154532"/>
          </a:xfrm>
          <a:solidFill>
            <a:schemeClr val="bg1"/>
          </a:solidFill>
        </p:spPr>
        <p:txBody>
          <a:bodyPr>
            <a:normAutofit/>
          </a:bodyPr>
          <a:lstStyle/>
          <a:p>
            <a:r>
              <a:rPr lang="en-US" altLang="ja-JP" b="1" dirty="0" smtClean="0">
                <a:latin typeface="HG丸ｺﾞｼｯｸM-PRO" panose="020F0600000000000000" pitchFamily="50" charset="-128"/>
                <a:ea typeface="HG丸ｺﾞｼｯｸM-PRO" panose="020F0600000000000000" pitchFamily="50" charset="-128"/>
              </a:rPr>
              <a:t>H26</a:t>
            </a:r>
            <a:r>
              <a:rPr lang="ja-JP" altLang="en-US" b="1" dirty="0" smtClean="0">
                <a:latin typeface="HG丸ｺﾞｼｯｸM-PRO" panose="020F0600000000000000" pitchFamily="50" charset="-128"/>
                <a:ea typeface="HG丸ｺﾞｼｯｸM-PRO" panose="020F0600000000000000" pitchFamily="50" charset="-128"/>
              </a:rPr>
              <a:t>年度以降の変化　　　</a:t>
            </a:r>
            <a:r>
              <a:rPr lang="en-US" altLang="ja-JP" b="1" dirty="0" smtClean="0">
                <a:latin typeface="HG丸ｺﾞｼｯｸM-PRO" panose="020F0600000000000000" pitchFamily="50" charset="-128"/>
                <a:ea typeface="HG丸ｺﾞｼｯｸM-PRO" panose="020F0600000000000000" pitchFamily="50" charset="-128"/>
              </a:rPr>
              <a:t/>
            </a:r>
            <a:br>
              <a:rPr lang="en-US" altLang="ja-JP" b="1" dirty="0" smtClean="0">
                <a:latin typeface="HG丸ｺﾞｼｯｸM-PRO" panose="020F0600000000000000" pitchFamily="50" charset="-128"/>
                <a:ea typeface="HG丸ｺﾞｼｯｸM-PRO" panose="020F0600000000000000" pitchFamily="50" charset="-128"/>
              </a:rPr>
            </a:br>
            <a:r>
              <a:rPr lang="ja-JP" altLang="en-US" b="1" dirty="0" smtClean="0">
                <a:latin typeface="HG丸ｺﾞｼｯｸM-PRO" panose="020F0600000000000000" pitchFamily="50" charset="-128"/>
                <a:ea typeface="HG丸ｺﾞｼｯｸM-PRO" panose="020F0600000000000000" pitchFamily="50" charset="-128"/>
              </a:rPr>
              <a:t>～ピアの働き</a:t>
            </a:r>
            <a:endParaRPr kumimoji="1" lang="ja-JP" b="1" dirty="0">
              <a:latin typeface="HG丸ｺﾞｼｯｸM-PRO" panose="020F0600000000000000" pitchFamily="50" charset="-128"/>
              <a:ea typeface="HG丸ｺﾞｼｯｸM-PRO" panose="020F0600000000000000" pitchFamily="50" charset="-128"/>
            </a:endParaRPr>
          </a:p>
        </p:txBody>
      </p:sp>
      <p:sp>
        <p:nvSpPr>
          <p:cNvPr id="2" name="涙形 1"/>
          <p:cNvSpPr/>
          <p:nvPr/>
        </p:nvSpPr>
        <p:spPr>
          <a:xfrm rot="5803189">
            <a:off x="4504259" y="392450"/>
            <a:ext cx="1512168" cy="1524163"/>
          </a:xfrm>
          <a:prstGeom prst="teardrop">
            <a:avLst>
              <a:gd name="adj" fmla="val 139101"/>
            </a:avLst>
          </a:prstGeom>
          <a:gradFill>
            <a:gsLst>
              <a:gs pos="0">
                <a:srgbClr val="FF99FF"/>
              </a:gs>
              <a:gs pos="50000">
                <a:srgbClr val="FF99FF"/>
              </a:gs>
              <a:gs pos="95000">
                <a:srgbClr val="FF33C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4560383" y="717063"/>
            <a:ext cx="1415772" cy="830997"/>
          </a:xfrm>
          <a:prstGeom prst="rect">
            <a:avLst/>
          </a:prstGeom>
          <a:noFill/>
        </p:spPr>
        <p:txBody>
          <a:bodyPr wrap="none" rtlCol="0">
            <a:spAutoFit/>
          </a:bodyPr>
          <a:lstStyle/>
          <a:p>
            <a:pPr algn="ctr"/>
            <a:r>
              <a:rPr kumimoji="1" lang="ja-JP" altLang="en-US" sz="2400" dirty="0" smtClean="0">
                <a:latin typeface="HG丸ｺﾞｼｯｸM-PRO" panose="020F0600000000000000" pitchFamily="50" charset="-128"/>
                <a:ea typeface="HG丸ｺﾞｼｯｸM-PRO" panose="020F0600000000000000" pitchFamily="50" charset="-128"/>
              </a:rPr>
              <a:t>ピアの</a:t>
            </a:r>
            <a:endParaRPr kumimoji="1" lang="en-US" altLang="ja-JP" sz="2400" dirty="0" smtClean="0">
              <a:latin typeface="HG丸ｺﾞｼｯｸM-PRO" panose="020F0600000000000000" pitchFamily="50" charset="-128"/>
              <a:ea typeface="HG丸ｺﾞｼｯｸM-PRO" panose="020F0600000000000000" pitchFamily="50" charset="-128"/>
            </a:endParaRPr>
          </a:p>
          <a:p>
            <a:pPr algn="ctr"/>
            <a:r>
              <a:rPr kumimoji="1" lang="ja-JP" altLang="en-US" sz="2400" dirty="0" smtClean="0">
                <a:latin typeface="HG丸ｺﾞｼｯｸM-PRO" panose="020F0600000000000000" pitchFamily="50" charset="-128"/>
                <a:ea typeface="HG丸ｺﾞｼｯｸM-PRO" panose="020F0600000000000000" pitchFamily="50" charset="-128"/>
              </a:rPr>
              <a:t>働きかけ</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2" name="涙形 21"/>
          <p:cNvSpPr/>
          <p:nvPr/>
        </p:nvSpPr>
        <p:spPr>
          <a:xfrm rot="4134174">
            <a:off x="830734" y="4369323"/>
            <a:ext cx="1512168" cy="1524163"/>
          </a:xfrm>
          <a:prstGeom prst="teardrop">
            <a:avLst>
              <a:gd name="adj" fmla="val 139101"/>
            </a:avLst>
          </a:prstGeom>
          <a:gradFill>
            <a:gsLst>
              <a:gs pos="0">
                <a:srgbClr val="FF99FF"/>
              </a:gs>
              <a:gs pos="50000">
                <a:srgbClr val="FF99FF"/>
              </a:gs>
              <a:gs pos="95000">
                <a:srgbClr val="FF33C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917896" y="4670023"/>
            <a:ext cx="1415772" cy="830997"/>
          </a:xfrm>
          <a:prstGeom prst="rect">
            <a:avLst/>
          </a:prstGeom>
          <a:noFill/>
        </p:spPr>
        <p:txBody>
          <a:bodyPr wrap="none" rtlCol="0">
            <a:spAutoFit/>
          </a:bodyPr>
          <a:lstStyle/>
          <a:p>
            <a:pPr algn="ctr"/>
            <a:r>
              <a:rPr kumimoji="1" lang="ja-JP" altLang="en-US" sz="2400" dirty="0" smtClean="0">
                <a:latin typeface="HG丸ｺﾞｼｯｸM-PRO" panose="020F0600000000000000" pitchFamily="50" charset="-128"/>
                <a:ea typeface="HG丸ｺﾞｼｯｸM-PRO" panose="020F0600000000000000" pitchFamily="50" charset="-128"/>
              </a:rPr>
              <a:t>ピアの</a:t>
            </a:r>
            <a:endParaRPr kumimoji="1" lang="en-US" altLang="ja-JP" sz="2400" dirty="0" smtClean="0">
              <a:latin typeface="HG丸ｺﾞｼｯｸM-PRO" panose="020F0600000000000000" pitchFamily="50" charset="-128"/>
              <a:ea typeface="HG丸ｺﾞｼｯｸM-PRO" panose="020F0600000000000000" pitchFamily="50" charset="-128"/>
            </a:endParaRPr>
          </a:p>
          <a:p>
            <a:pPr algn="ctr"/>
            <a:r>
              <a:rPr kumimoji="1" lang="ja-JP" altLang="en-US" sz="2400" dirty="0" smtClean="0">
                <a:latin typeface="HG丸ｺﾞｼｯｸM-PRO" panose="020F0600000000000000" pitchFamily="50" charset="-128"/>
                <a:ea typeface="HG丸ｺﾞｼｯｸM-PRO" panose="020F0600000000000000" pitchFamily="50" charset="-128"/>
              </a:rPr>
              <a:t>働きかけ</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884990" y="5954811"/>
            <a:ext cx="2339102" cy="523220"/>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＜地域社会＞</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417882" y="3952199"/>
            <a:ext cx="1775711" cy="584775"/>
          </a:xfrm>
          <a:prstGeom prst="rect">
            <a:avLst/>
          </a:prstGeom>
          <a:noFill/>
        </p:spPr>
        <p:txBody>
          <a:bodyPr wrap="square" rtlCol="0">
            <a:spAutoFit/>
          </a:bodyPr>
          <a:lstStyle/>
          <a:p>
            <a:r>
              <a:rPr kumimoji="1" lang="ja-JP" altLang="en-US" sz="3200" dirty="0" smtClean="0">
                <a:solidFill>
                  <a:schemeClr val="accent3">
                    <a:lumMod val="75000"/>
                  </a:schemeClr>
                </a:solidFill>
                <a:latin typeface="HGS創英角ﾎﾟｯﾌﾟ体" panose="040B0A00000000000000" pitchFamily="50" charset="-128"/>
                <a:ea typeface="HGS創英角ﾎﾟｯﾌﾟ体" panose="040B0A00000000000000" pitchFamily="50" charset="-128"/>
              </a:rPr>
              <a:t>潤滑油</a:t>
            </a:r>
            <a:endParaRPr kumimoji="1" lang="ja-JP" altLang="en-US" sz="3200" dirty="0">
              <a:solidFill>
                <a:schemeClr val="accent3">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182541" y="1830549"/>
            <a:ext cx="2056937" cy="1323439"/>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「ピア」という潤滑油があるとさらに歯車が動きやすくなる！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5898344" y="721735"/>
            <a:ext cx="1775711" cy="584775"/>
          </a:xfrm>
          <a:prstGeom prst="rect">
            <a:avLst/>
          </a:prstGeom>
          <a:noFill/>
        </p:spPr>
        <p:txBody>
          <a:bodyPr wrap="square" rtlCol="0">
            <a:spAutoFit/>
          </a:bodyPr>
          <a:lstStyle/>
          <a:p>
            <a:r>
              <a:rPr kumimoji="1" lang="ja-JP" altLang="en-US" sz="3200" dirty="0" smtClean="0">
                <a:solidFill>
                  <a:schemeClr val="accent3">
                    <a:lumMod val="75000"/>
                  </a:schemeClr>
                </a:solidFill>
                <a:latin typeface="HGS創英角ﾎﾟｯﾌﾟ体" panose="040B0A00000000000000" pitchFamily="50" charset="-128"/>
                <a:ea typeface="HGS創英角ﾎﾟｯﾌﾟ体" panose="040B0A00000000000000" pitchFamily="50" charset="-128"/>
              </a:rPr>
              <a:t>潤滑油</a:t>
            </a:r>
            <a:endParaRPr kumimoji="1" lang="ja-JP" altLang="en-US" sz="3200" dirty="0">
              <a:solidFill>
                <a:schemeClr val="accent3">
                  <a:lumMod val="75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xmlns="" val="2422871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9037" y="116632"/>
            <a:ext cx="9601200" cy="686974"/>
          </a:xfrm>
        </p:spPr>
        <p:txBody>
          <a:bodyPr/>
          <a:lstStyle/>
          <a:p>
            <a:r>
              <a:rPr lang="ja-JP" altLang="en-US" b="1" dirty="0">
                <a:latin typeface="HG丸ｺﾞｼｯｸM-PRO" panose="020F0600000000000000" pitchFamily="50" charset="-128"/>
                <a:ea typeface="HG丸ｺﾞｼｯｸM-PRO" panose="020F0600000000000000" pitchFamily="50" charset="-128"/>
              </a:rPr>
              <a:t>最後</a:t>
            </a:r>
            <a:r>
              <a:rPr lang="ja-JP" altLang="en-US" b="1" dirty="0" smtClean="0">
                <a:latin typeface="HG丸ｺﾞｼｯｸM-PRO" panose="020F0600000000000000" pitchFamily="50" charset="-128"/>
                <a:ea typeface="HG丸ｺﾞｼｯｸM-PRO" panose="020F0600000000000000" pitchFamily="50" charset="-128"/>
              </a:rPr>
              <a:t>に</a:t>
            </a:r>
            <a:r>
              <a:rPr lang="en-US" altLang="ja-JP" b="1" dirty="0" smtClean="0">
                <a:latin typeface="HG丸ｺﾞｼｯｸM-PRO" panose="020F0600000000000000" pitchFamily="50" charset="-128"/>
                <a:ea typeface="HG丸ｺﾞｼｯｸM-PRO" panose="020F0600000000000000" pitchFamily="50" charset="-128"/>
              </a:rPr>
              <a:t>…</a:t>
            </a:r>
            <a:endParaRPr kumimoji="1" lang="ja-JP"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6"/>
          <p:cNvSpPr txBox="1">
            <a:spLocks noGrp="1"/>
          </p:cNvSpPr>
          <p:nvPr>
            <p:ph sz="half" idx="2"/>
          </p:nvPr>
        </p:nvSpPr>
        <p:spPr>
          <a:xfrm>
            <a:off x="261764" y="1124744"/>
            <a:ext cx="11665296" cy="5198346"/>
          </a:xfrm>
          <a:prstGeom prst="rect">
            <a:avLst/>
          </a:prstGeom>
          <a:noFill/>
        </p:spPr>
        <p:txBody>
          <a:bodyPr wrap="squar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ピアサポーターは地域移行（定着）支援の潤滑油</a:t>
            </a:r>
            <a:endParaRPr kumimoji="1" lang="en-US" altLang="ja-JP" sz="3200" dirty="0" smtClean="0">
              <a:latin typeface="HG丸ｺﾞｼｯｸM-PRO" panose="020F0600000000000000" pitchFamily="50" charset="-128"/>
              <a:ea typeface="HG丸ｺﾞｼｯｸM-PRO" panose="020F0600000000000000" pitchFamily="50" charset="-128"/>
            </a:endParaRPr>
          </a:p>
          <a:p>
            <a:endParaRPr kumimoji="1"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地域社会に変化をもたらすものは</a:t>
            </a:r>
            <a:r>
              <a:rPr lang="en-US" altLang="ja-JP" sz="3200" dirty="0" smtClean="0">
                <a:latin typeface="HG丸ｺﾞｼｯｸM-PRO" panose="020F0600000000000000" pitchFamily="50" charset="-128"/>
                <a:ea typeface="HG丸ｺﾞｼｯｸM-PRO" panose="020F0600000000000000" pitchFamily="50" charset="-128"/>
              </a:rPr>
              <a:t>…</a:t>
            </a:r>
          </a:p>
          <a:p>
            <a:pPr marL="0" indent="0">
              <a:buNone/>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ピアサポーター、退院していく精神障害者、それを支える支援体制</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・有効なピア活動には、フォロー体制、スキルアップのための</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仕掛けが不可欠。</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a:latin typeface="HG丸ｺﾞｼｯｸM-PRO" panose="020F0600000000000000" pitchFamily="50" charset="-128"/>
                <a:ea typeface="HG丸ｺﾞｼｯｸM-PRO" panose="020F0600000000000000" pitchFamily="50" charset="-128"/>
              </a:rPr>
              <a:t>　</a:t>
            </a:r>
            <a:r>
              <a:rPr kumimoji="1" lang="ja-JP" altLang="en-US" sz="3200" dirty="0" smtClean="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相談支援事業所だけでなく保健所と協働</a:t>
            </a: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53397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22004" y="908720"/>
            <a:ext cx="7721709" cy="5184576"/>
          </a:xfrm>
          <a:prstGeom prst="rect">
            <a:avLst/>
          </a:prstGeom>
        </p:spPr>
      </p:pic>
      <p:sp>
        <p:nvSpPr>
          <p:cNvPr id="3" name="タイトル 1"/>
          <p:cNvSpPr txBox="1">
            <a:spLocks/>
          </p:cNvSpPr>
          <p:nvPr/>
        </p:nvSpPr>
        <p:spPr>
          <a:xfrm>
            <a:off x="189756" y="404664"/>
            <a:ext cx="5328592" cy="2376264"/>
          </a:xfrm>
          <a:prstGeom prst="rect">
            <a:avLst/>
          </a:prstGeom>
        </p:spPr>
        <p:txBody>
          <a:bodyPr/>
          <a:lstStyle>
            <a:lvl1pPr algn="l" defTabSz="914400" rtl="0" eaLnBrk="1" latinLnBrk="0" hangingPunct="1">
              <a:lnSpc>
                <a:spcPct val="90000"/>
              </a:lnSpc>
              <a:spcBef>
                <a:spcPct val="0"/>
              </a:spcBef>
              <a:buNone/>
              <a:defRPr kumimoji="1" lang="ja-JP"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4800" dirty="0" smtClean="0">
                <a:latin typeface="HG丸ｺﾞｼｯｸM-PRO" panose="020F0600000000000000" pitchFamily="50" charset="-128"/>
                <a:ea typeface="HG丸ｺﾞｼｯｸM-PRO" panose="020F0600000000000000" pitchFamily="50" charset="-128"/>
              </a:rPr>
              <a:t>ご清聴</a:t>
            </a:r>
            <a:endParaRPr lang="en-US" altLang="ja-JP" sz="4800" dirty="0" smtClean="0">
              <a:latin typeface="HG丸ｺﾞｼｯｸM-PRO" panose="020F0600000000000000" pitchFamily="50" charset="-128"/>
              <a:ea typeface="HG丸ｺﾞｼｯｸM-PRO" panose="020F0600000000000000" pitchFamily="50" charset="-128"/>
            </a:endParaRPr>
          </a:p>
          <a:p>
            <a:r>
              <a:rPr lang="ja-JP" altLang="en-US" sz="4800" dirty="0" smtClean="0">
                <a:latin typeface="HG丸ｺﾞｼｯｸM-PRO" panose="020F0600000000000000" pitchFamily="50" charset="-128"/>
                <a:ea typeface="HG丸ｺﾞｼｯｸM-PRO" panose="020F0600000000000000" pitchFamily="50" charset="-128"/>
              </a:rPr>
              <a:t>　ありがとう</a:t>
            </a:r>
            <a:endParaRPr lang="en-US" altLang="ja-JP" sz="4800" dirty="0" smtClean="0">
              <a:latin typeface="HG丸ｺﾞｼｯｸM-PRO" panose="020F0600000000000000" pitchFamily="50" charset="-128"/>
              <a:ea typeface="HG丸ｺﾞｼｯｸM-PRO" panose="020F0600000000000000" pitchFamily="50" charset="-128"/>
            </a:endParaRPr>
          </a:p>
          <a:p>
            <a:r>
              <a:rPr lang="ja-JP" altLang="en-US" sz="4800" dirty="0">
                <a:latin typeface="HG丸ｺﾞｼｯｸM-PRO" panose="020F0600000000000000" pitchFamily="50" charset="-128"/>
                <a:ea typeface="HG丸ｺﾞｼｯｸM-PRO" panose="020F0600000000000000" pitchFamily="50" charset="-128"/>
              </a:rPr>
              <a:t>　</a:t>
            </a:r>
            <a:r>
              <a:rPr lang="ja-JP" altLang="en-US" sz="4800" dirty="0" smtClean="0">
                <a:latin typeface="HG丸ｺﾞｼｯｸM-PRO" panose="020F0600000000000000" pitchFamily="50" charset="-128"/>
                <a:ea typeface="HG丸ｺﾞｼｯｸM-PRO" panose="020F0600000000000000" pitchFamily="50" charset="-128"/>
              </a:rPr>
              <a:t>　ございました</a:t>
            </a:r>
            <a:endParaRPr lang="ja-JP" altLang="en-US" dirty="0">
              <a:latin typeface="HG丸ｺﾞｼｯｸM-PRO" panose="020F0600000000000000" pitchFamily="50" charset="-128"/>
              <a:ea typeface="HG丸ｺﾞｼｯｸM-PRO" panose="020F0600000000000000" pitchFamily="50" charset="-128"/>
            </a:endParaRPr>
          </a:p>
        </p:txBody>
      </p:sp>
      <p:sp>
        <p:nvSpPr>
          <p:cNvPr id="4" name="タイトル 1"/>
          <p:cNvSpPr txBox="1">
            <a:spLocks/>
          </p:cNvSpPr>
          <p:nvPr/>
        </p:nvSpPr>
        <p:spPr>
          <a:xfrm>
            <a:off x="4654252" y="5070648"/>
            <a:ext cx="7344815" cy="1546785"/>
          </a:xfrm>
          <a:prstGeom prst="rect">
            <a:avLst/>
          </a:prstGeom>
        </p:spPr>
        <p:txBody>
          <a:bodyPr/>
          <a:lstStyle>
            <a:lvl1pPr algn="l" defTabSz="914400" rtl="0" eaLnBrk="1" latinLnBrk="0" hangingPunct="1">
              <a:lnSpc>
                <a:spcPct val="90000"/>
              </a:lnSpc>
              <a:spcBef>
                <a:spcPct val="0"/>
              </a:spcBef>
              <a:buNone/>
              <a:defRPr kumimoji="1" lang="ja-JP"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latin typeface="HG丸ｺﾞｼｯｸM-PRO" panose="020F0600000000000000" pitchFamily="50" charset="-128"/>
                <a:ea typeface="HG丸ｺﾞｼｯｸM-PRO" panose="020F0600000000000000" pitchFamily="50" charset="-128"/>
              </a:rPr>
              <a:t>～ひとりでも多くの方が</a:t>
            </a:r>
            <a:br>
              <a:rPr lang="ja-JP" altLang="en-US" dirty="0" smtClean="0">
                <a:latin typeface="HG丸ｺﾞｼｯｸM-PRO" panose="020F0600000000000000" pitchFamily="50" charset="-128"/>
                <a:ea typeface="HG丸ｺﾞｼｯｸM-PRO" panose="020F0600000000000000" pitchFamily="50" charset="-128"/>
              </a:rPr>
            </a:br>
            <a:r>
              <a:rPr lang="ja-JP" altLang="en-US" dirty="0" smtClean="0">
                <a:latin typeface="HG丸ｺﾞｼｯｸM-PRO" panose="020F0600000000000000" pitchFamily="50" charset="-128"/>
                <a:ea typeface="HG丸ｺﾞｼｯｸM-PRO" panose="020F0600000000000000" pitchFamily="50" charset="-128"/>
              </a:rPr>
              <a:t>　　自分の人生を取り戻せる</a:t>
            </a:r>
            <a:br>
              <a:rPr lang="ja-JP" altLang="en-US" dirty="0" smtClean="0">
                <a:latin typeface="HG丸ｺﾞｼｯｸM-PRO" panose="020F0600000000000000" pitchFamily="50" charset="-128"/>
                <a:ea typeface="HG丸ｺﾞｼｯｸM-PRO" panose="020F0600000000000000" pitchFamily="50" charset="-128"/>
              </a:rPr>
            </a:br>
            <a:r>
              <a:rPr lang="ja-JP" altLang="en-US" dirty="0" smtClean="0">
                <a:latin typeface="HG丸ｺﾞｼｯｸM-PRO" panose="020F0600000000000000" pitchFamily="50" charset="-128"/>
                <a:ea typeface="HG丸ｺﾞｼｯｸM-PRO" panose="020F0600000000000000" pitchFamily="50" charset="-128"/>
              </a:rPr>
              <a:t>　　　支援体制が広がりますように～</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18507047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217" y="265294"/>
            <a:ext cx="6850496" cy="936104"/>
          </a:xfrm>
        </p:spPr>
        <p:txBody>
          <a:bodyPr anchor="ctr">
            <a:norm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生活支援センター</a:t>
            </a:r>
            <a:r>
              <a:rPr kumimoji="1" lang="ja-JP" altLang="en-US" dirty="0" err="1" smtClean="0">
                <a:latin typeface="HG丸ｺﾞｼｯｸM-PRO" panose="020F0600000000000000" pitchFamily="50" charset="-128"/>
                <a:ea typeface="HG丸ｺﾞｼｯｸM-PRO" panose="020F0600000000000000" pitchFamily="50" charset="-128"/>
              </a:rPr>
              <a:t>ほおず</a:t>
            </a:r>
            <a:r>
              <a:rPr kumimoji="1" lang="ja-JP" altLang="en-US" dirty="0" smtClean="0">
                <a:latin typeface="HG丸ｺﾞｼｯｸM-PRO" panose="020F0600000000000000" pitchFamily="50" charset="-128"/>
                <a:ea typeface="HG丸ｺﾞｼｯｸM-PRO" panose="020F0600000000000000" pitchFamily="50" charset="-128"/>
              </a:rPr>
              <a:t>き</a:t>
            </a:r>
            <a:r>
              <a:rPr kumimoji="1" lang="en-US" altLang="ja-JP" dirty="0" smtClean="0">
                <a:latin typeface="HG丸ｺﾞｼｯｸM-PRO" panose="020F0600000000000000" pitchFamily="50" charset="-128"/>
                <a:ea typeface="HG丸ｺﾞｼｯｸM-PRO" panose="020F0600000000000000" pitchFamily="50" charset="-128"/>
              </a:rPr>
              <a:t/>
            </a:r>
            <a:br>
              <a:rPr kumimoji="1" lang="en-US" altLang="ja-JP" dirty="0" smtClean="0">
                <a:latin typeface="HG丸ｺﾞｼｯｸM-PRO" panose="020F0600000000000000" pitchFamily="50" charset="-128"/>
                <a:ea typeface="HG丸ｺﾞｼｯｸM-PRO" panose="020F0600000000000000" pitchFamily="50" charset="-128"/>
              </a:rPr>
            </a:br>
            <a:r>
              <a:rPr lang="ja-JP" altLang="en-US" sz="2200" dirty="0" smtClean="0">
                <a:latin typeface="HG丸ｺﾞｼｯｸM-PRO" panose="020F0600000000000000" pitchFamily="50" charset="-128"/>
                <a:ea typeface="HG丸ｺﾞｼｯｸM-PRO" panose="020F0600000000000000" pitchFamily="50" charset="-128"/>
              </a:rPr>
              <a:t>（地域活動支援センター</a:t>
            </a:r>
            <a:r>
              <a:rPr lang="en-US" altLang="ja-JP" sz="2200" dirty="0" smtClean="0">
                <a:latin typeface="HG丸ｺﾞｼｯｸM-PRO" panose="020F0600000000000000" pitchFamily="50" charset="-128"/>
                <a:ea typeface="HG丸ｺﾞｼｯｸM-PRO" panose="020F0600000000000000" pitchFamily="50" charset="-128"/>
              </a:rPr>
              <a:t>Ⅰ</a:t>
            </a:r>
            <a:r>
              <a:rPr lang="ja-JP" altLang="en-US" sz="2200" dirty="0" smtClean="0">
                <a:latin typeface="HG丸ｺﾞｼｯｸM-PRO" panose="020F0600000000000000" pitchFamily="50" charset="-128"/>
                <a:ea typeface="HG丸ｺﾞｼｯｸM-PRO" panose="020F0600000000000000" pitchFamily="50" charset="-128"/>
              </a:rPr>
              <a:t>型・相談支援事業所）</a:t>
            </a:r>
            <a:endParaRPr kumimoji="1" lang="ja-JP" altLang="en-US" sz="22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08305" y="-55984"/>
            <a:ext cx="4680520" cy="6824199"/>
          </a:xfrm>
          <a:prstGeom prst="rect">
            <a:avLst/>
          </a:prstGeom>
        </p:spPr>
      </p:pic>
      <p:sp>
        <p:nvSpPr>
          <p:cNvPr id="5" name="円/楕円 4"/>
          <p:cNvSpPr/>
          <p:nvPr/>
        </p:nvSpPr>
        <p:spPr>
          <a:xfrm>
            <a:off x="9712814" y="985307"/>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208605" y="364014"/>
            <a:ext cx="1152128" cy="369332"/>
          </a:xfrm>
          <a:prstGeom prst="rect">
            <a:avLst/>
          </a:prstGeom>
          <a:noFill/>
        </p:spPr>
        <p:txBody>
          <a:bodyPr wrap="square" rtlCol="0">
            <a:spAutoFit/>
          </a:bodyPr>
          <a:lstStyle/>
          <a:p>
            <a:r>
              <a:rPr kumimoji="1" lang="ja-JP" altLang="en-US" b="1" u="sng" dirty="0" smtClean="0">
                <a:latin typeface="ＭＳ Ｐゴシック" panose="020B0600070205080204" pitchFamily="50" charset="-128"/>
                <a:ea typeface="ＭＳ Ｐゴシック" panose="020B0600070205080204" pitchFamily="50" charset="-128"/>
              </a:rPr>
              <a:t>ほおずき</a:t>
            </a:r>
            <a:endParaRPr kumimoji="1" lang="ja-JP" altLang="en-US" b="1" u="sng" dirty="0">
              <a:latin typeface="ＭＳ Ｐゴシック" panose="020B0600070205080204" pitchFamily="50" charset="-128"/>
              <a:ea typeface="ＭＳ Ｐゴシック" panose="020B0600070205080204" pitchFamily="50" charset="-128"/>
            </a:endParaRPr>
          </a:p>
        </p:txBody>
      </p:sp>
      <p:cxnSp>
        <p:nvCxnSpPr>
          <p:cNvPr id="9" name="直線コネクタ 8"/>
          <p:cNvCxnSpPr/>
          <p:nvPr/>
        </p:nvCxnSpPr>
        <p:spPr>
          <a:xfrm flipH="1">
            <a:off x="9848565" y="698089"/>
            <a:ext cx="828092" cy="331255"/>
          </a:xfrm>
          <a:prstGeom prst="line">
            <a:avLst/>
          </a:prstGeom>
          <a:ln/>
        </p:spPr>
        <p:style>
          <a:lnRef idx="1">
            <a:schemeClr val="dk1"/>
          </a:lnRef>
          <a:fillRef idx="0">
            <a:schemeClr val="dk1"/>
          </a:fillRef>
          <a:effectRef idx="0">
            <a:schemeClr val="dk1"/>
          </a:effectRef>
          <a:fontRef idx="minor">
            <a:schemeClr val="tx1"/>
          </a:fontRef>
        </p:style>
      </p:cxnSp>
      <p:sp>
        <p:nvSpPr>
          <p:cNvPr id="10" name="タイトル 1"/>
          <p:cNvSpPr txBox="1">
            <a:spLocks/>
          </p:cNvSpPr>
          <p:nvPr/>
        </p:nvSpPr>
        <p:spPr>
          <a:xfrm>
            <a:off x="176243" y="1556792"/>
            <a:ext cx="7128792" cy="48479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lang="ja-JP"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800" dirty="0" smtClean="0">
                <a:latin typeface="HG丸ｺﾞｼｯｸM-PRO" panose="020F0600000000000000" pitchFamily="50" charset="-128"/>
                <a:ea typeface="HG丸ｺﾞｼｯｸM-PRO" panose="020F0600000000000000" pitchFamily="50" charset="-128"/>
              </a:rPr>
              <a:t>・所在地：兵庫県豊岡市</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a:t>
            </a:r>
            <a:r>
              <a:rPr lang="en-US" altLang="ja-JP" sz="2800" dirty="0" smtClean="0">
                <a:latin typeface="HG丸ｺﾞｼｯｸM-PRO" panose="020F0600000000000000" pitchFamily="50" charset="-128"/>
                <a:ea typeface="HG丸ｺﾞｼｯｸM-PRO" panose="020F0600000000000000" pitchFamily="50" charset="-128"/>
              </a:rPr>
              <a:t>H17</a:t>
            </a:r>
            <a:r>
              <a:rPr lang="ja-JP" altLang="en-US" sz="2800" dirty="0" smtClean="0">
                <a:latin typeface="HG丸ｺﾞｼｯｸM-PRO" panose="020F0600000000000000" pitchFamily="50" charset="-128"/>
                <a:ea typeface="HG丸ｺﾞｼｯｸM-PRO" panose="020F0600000000000000" pitchFamily="50" charset="-128"/>
              </a:rPr>
              <a:t>年</a:t>
            </a: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地域生活支援センター開設</a:t>
            </a:r>
            <a:endParaRPr lang="en-US" altLang="ja-JP" sz="2800" dirty="0" smtClean="0">
              <a:latin typeface="HG丸ｺﾞｼｯｸM-PRO" panose="020F0600000000000000" pitchFamily="50" charset="-128"/>
              <a:ea typeface="HG丸ｺﾞｼｯｸM-PRO" panose="020F0600000000000000" pitchFamily="50" charset="-128"/>
            </a:endParaRPr>
          </a:p>
          <a:p>
            <a:r>
              <a:rPr lang="en-US" altLang="ja-JP" sz="2800" dirty="0">
                <a:latin typeface="HG丸ｺﾞｼｯｸM-PRO" panose="020F0600000000000000" pitchFamily="50" charset="-128"/>
                <a:ea typeface="HG丸ｺﾞｼｯｸM-PRO" panose="020F0600000000000000" pitchFamily="50" charset="-128"/>
              </a:rPr>
              <a:t> </a:t>
            </a:r>
            <a:r>
              <a:rPr lang="en-US" altLang="ja-JP" sz="2800" dirty="0" smtClean="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（但馬地域初の社会復帰施設）</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・医療法人だが、精神科医療機関はない。</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但馬北部１市２町から</a:t>
            </a:r>
            <a:r>
              <a:rPr lang="ja-JP" altLang="en-US" sz="2800" dirty="0" smtClean="0">
                <a:latin typeface="HG丸ｺﾞｼｯｸM-PRO" panose="020F0600000000000000" pitchFamily="50" charset="-128"/>
                <a:ea typeface="HG丸ｺﾞｼｯｸM-PRO" panose="020F0600000000000000" pitchFamily="50" charset="-128"/>
              </a:rPr>
              <a:t>受託</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・グループホーム、ショートステイ、就労継続</a:t>
            </a:r>
            <a:r>
              <a:rPr lang="ja-JP" altLang="en-US" sz="2800" dirty="0">
                <a:latin typeface="HG丸ｺﾞｼｯｸM-PRO" panose="020F0600000000000000" pitchFamily="50" charset="-128"/>
                <a:ea typeface="HG丸ｺﾞｼｯｸM-PRO" panose="020F0600000000000000" pitchFamily="50" charset="-128"/>
              </a:rPr>
              <a:t>支援</a:t>
            </a:r>
            <a:r>
              <a:rPr lang="en-US" altLang="ja-JP" sz="2800" dirty="0" smtClean="0">
                <a:latin typeface="HG丸ｺﾞｼｯｸM-PRO" panose="020F0600000000000000" pitchFamily="50" charset="-128"/>
                <a:ea typeface="HG丸ｺﾞｼｯｸM-PRO" panose="020F0600000000000000" pitchFamily="50" charset="-128"/>
              </a:rPr>
              <a:t>B</a:t>
            </a:r>
            <a:r>
              <a:rPr lang="ja-JP" altLang="en-US" sz="2800" dirty="0" smtClean="0">
                <a:latin typeface="HG丸ｺﾞｼｯｸM-PRO" panose="020F0600000000000000" pitchFamily="50" charset="-128"/>
                <a:ea typeface="HG丸ｺﾞｼｯｸM-PRO" panose="020F0600000000000000" pitchFamily="50" charset="-128"/>
              </a:rPr>
              <a:t>型、自立訓練（生活訓練）の多機能型事業所「</a:t>
            </a:r>
            <a:r>
              <a:rPr lang="ja-JP" altLang="en-US" sz="2800" dirty="0" err="1" smtClean="0">
                <a:latin typeface="HG丸ｺﾞｼｯｸM-PRO" panose="020F0600000000000000" pitchFamily="50" charset="-128"/>
                <a:ea typeface="HG丸ｺﾞｼｯｸM-PRO" panose="020F0600000000000000" pitchFamily="50" charset="-128"/>
              </a:rPr>
              <a:t>ほおずき</a:t>
            </a:r>
            <a:r>
              <a:rPr lang="ja-JP" altLang="en-US" sz="2800" dirty="0" smtClean="0">
                <a:latin typeface="HG丸ｺﾞｼｯｸM-PRO" panose="020F0600000000000000" pitchFamily="50" charset="-128"/>
                <a:ea typeface="HG丸ｺﾞｼｯｸM-PRO" panose="020F0600000000000000" pitchFamily="50" charset="-128"/>
              </a:rPr>
              <a:t>寮」併設</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endParaRPr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3879606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293812" y="26480"/>
            <a:ext cx="9601200" cy="746672"/>
          </a:xfrm>
        </p:spPr>
        <p:txBody>
          <a:bodyPr/>
          <a:lstStyle/>
          <a:p>
            <a:r>
              <a:rPr lang="ja-JP" altLang="en-US" b="1" dirty="0" smtClean="0">
                <a:latin typeface="HG丸ｺﾞｼｯｸM-PRO" panose="020F0600000000000000" pitchFamily="50" charset="-128"/>
                <a:ea typeface="HG丸ｺﾞｼｯｸM-PRO" panose="020F0600000000000000" pitchFamily="50" charset="-128"/>
              </a:rPr>
              <a:t>但馬で今の仕組みができるまで（</a:t>
            </a:r>
            <a:r>
              <a:rPr lang="en-US" altLang="ja-JP" b="1" dirty="0" smtClean="0">
                <a:latin typeface="HG丸ｺﾞｼｯｸM-PRO" panose="020F0600000000000000" pitchFamily="50" charset="-128"/>
                <a:ea typeface="HG丸ｺﾞｼｯｸM-PRO" panose="020F0600000000000000" pitchFamily="50" charset="-128"/>
              </a:rPr>
              <a:t>H26</a:t>
            </a:r>
            <a:r>
              <a:rPr lang="ja-JP" altLang="en-US" b="1" dirty="0" smtClean="0">
                <a:latin typeface="HG丸ｺﾞｼｯｸM-PRO" panose="020F0600000000000000" pitchFamily="50" charset="-128"/>
                <a:ea typeface="HG丸ｺﾞｼｯｸM-PRO" panose="020F0600000000000000" pitchFamily="50" charset="-128"/>
              </a:rPr>
              <a:t>年度まで）</a:t>
            </a:r>
            <a:endParaRPr kumimoji="1" lang="ja-JP" b="1"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13"/>
          <p:cNvSpPr>
            <a:spLocks noGrp="1"/>
          </p:cNvSpPr>
          <p:nvPr>
            <p:ph idx="1"/>
          </p:nvPr>
        </p:nvSpPr>
        <p:spPr>
          <a:xfrm>
            <a:off x="477788" y="980728"/>
            <a:ext cx="11233248" cy="5184576"/>
          </a:xfrm>
        </p:spPr>
        <p:txBody>
          <a:bodyPr>
            <a:normAutofit/>
          </a:bodyPr>
          <a:lstStyle/>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①長期入院患者の顔が見えない。</a:t>
            </a:r>
            <a:endParaRPr kumimoji="1" 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②障害福祉計画で地域移行の目標値を設定しても具体的な対象者が分からない。自立支援協議会においても取り組むべき課題が明確化できない。</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③病院</a:t>
            </a:r>
            <a:r>
              <a:rPr lang="ja-JP" altLang="en-US" sz="2400" dirty="0" smtClean="0">
                <a:latin typeface="HG丸ｺﾞｼｯｸM-PRO" panose="020F0600000000000000" pitchFamily="50" charset="-128"/>
                <a:ea typeface="HG丸ｺﾞｼｯｸM-PRO" panose="020F0600000000000000" pitchFamily="50" charset="-128"/>
              </a:rPr>
              <a:t>と地域の機関がお互いの役割について認識不足、うまく連携できていない。</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en-US" altLang="ja-JP" dirty="0" smtClean="0">
                <a:latin typeface="HG丸ｺﾞｼｯｸM-PRO" panose="020F0600000000000000" pitchFamily="50" charset="-128"/>
                <a:ea typeface="HG丸ｺﾞｼｯｸM-PRO" panose="020F0600000000000000" pitchFamily="50" charset="-128"/>
              </a:rPr>
              <a:t>【H24</a:t>
            </a:r>
            <a:r>
              <a:rPr kumimoji="1" lang="ja-JP" altLang="en-US" dirty="0" smtClean="0">
                <a:latin typeface="HG丸ｺﾞｼｯｸM-PRO" panose="020F0600000000000000" pitchFamily="50" charset="-128"/>
                <a:ea typeface="HG丸ｺﾞｼｯｸM-PRO" panose="020F0600000000000000" pitchFamily="50" charset="-128"/>
              </a:rPr>
              <a:t>年度～県の</a:t>
            </a:r>
            <a:r>
              <a:rPr lang="ja-JP" altLang="en-US" dirty="0" smtClean="0">
                <a:latin typeface="HG丸ｺﾞｼｯｸM-PRO" panose="020F0600000000000000" pitchFamily="50" charset="-128"/>
                <a:ea typeface="HG丸ｺﾞｼｯｸM-PRO" panose="020F0600000000000000" pitchFamily="50" charset="-128"/>
              </a:rPr>
              <a:t>委託</a:t>
            </a:r>
            <a:r>
              <a:rPr lang="ja-JP" altLang="en-US" dirty="0">
                <a:latin typeface="HG丸ｺﾞｼｯｸM-PRO" panose="020F0600000000000000" pitchFamily="50" charset="-128"/>
                <a:ea typeface="HG丸ｺﾞｼｯｸM-PRO" panose="020F0600000000000000" pitchFamily="50" charset="-128"/>
              </a:rPr>
              <a:t>事業</a:t>
            </a:r>
            <a:r>
              <a:rPr kumimoji="1" lang="ja-JP" altLang="en-US" dirty="0" smtClean="0">
                <a:latin typeface="HG丸ｺﾞｼｯｸM-PRO" panose="020F0600000000000000" pitchFamily="50" charset="-128"/>
                <a:ea typeface="HG丸ｺﾞｼｯｸM-PRO" panose="020F0600000000000000" pitchFamily="50" charset="-128"/>
              </a:rPr>
              <a:t>（地域移行・地域定着支援事業）</a:t>
            </a:r>
            <a:r>
              <a:rPr kumimoji="1" lang="en-US" altLang="ja-JP" dirty="0" smtClean="0">
                <a:latin typeface="HG丸ｺﾞｼｯｸM-PRO" panose="020F0600000000000000" pitchFamily="50" charset="-128"/>
                <a:ea typeface="HG丸ｺﾞｼｯｸM-PRO" panose="020F0600000000000000" pitchFamily="50" charset="-128"/>
              </a:rPr>
              <a:t>】</a:t>
            </a:r>
            <a:endParaRPr kumimoji="1" lang="ja-JP"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④ピアサポーター養成をしてきたが、活動の場は啓発事業の体験発表にとどまっていた。</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⑤保健所から病院に働きかけたが、院内説明会（地域生活報告会）開催は年</a:t>
            </a:r>
            <a:r>
              <a:rPr kumimoji="1" lang="en-US" altLang="ja-JP" sz="2400" dirty="0" smtClean="0">
                <a:latin typeface="HG丸ｺﾞｼｯｸM-PRO" panose="020F0600000000000000" pitchFamily="50" charset="-128"/>
                <a:ea typeface="HG丸ｺﾞｼｯｸM-PRO" panose="020F0600000000000000" pitchFamily="50" charset="-128"/>
              </a:rPr>
              <a:t>1</a:t>
            </a:r>
            <a:r>
              <a:rPr kumimoji="1" lang="ja-JP" altLang="en-US" sz="2400" dirty="0" smtClean="0">
                <a:latin typeface="HG丸ｺﾞｼｯｸM-PRO" panose="020F0600000000000000" pitchFamily="50" charset="-128"/>
                <a:ea typeface="HG丸ｺﾞｼｯｸM-PRO" panose="020F0600000000000000" pitchFamily="50" charset="-128"/>
              </a:rPr>
              <a:t>回がやっと。</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⑥病院と保健所・</a:t>
            </a:r>
            <a:r>
              <a:rPr lang="ja-JP" altLang="en-US" sz="2400" dirty="0" err="1" smtClean="0">
                <a:latin typeface="HG丸ｺﾞｼｯｸM-PRO" panose="020F0600000000000000" pitchFamily="50" charset="-128"/>
                <a:ea typeface="HG丸ｺﾞｼｯｸM-PRO" panose="020F0600000000000000" pitchFamily="50" charset="-128"/>
              </a:rPr>
              <a:t>ほおずきが</a:t>
            </a:r>
            <a:r>
              <a:rPr lang="ja-JP" altLang="en-US" sz="2400" dirty="0" smtClean="0">
                <a:latin typeface="HG丸ｺﾞｼｯｸM-PRO" panose="020F0600000000000000" pitchFamily="50" charset="-128"/>
                <a:ea typeface="HG丸ｺﾞｼｯｸM-PRO" panose="020F0600000000000000" pitchFamily="50" charset="-128"/>
              </a:rPr>
              <a:t>考える地域移行対象者像にギャップがある。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2" name="雲形吹き出し 1"/>
          <p:cNvSpPr/>
          <p:nvPr/>
        </p:nvSpPr>
        <p:spPr>
          <a:xfrm>
            <a:off x="2133972" y="5733256"/>
            <a:ext cx="7560840" cy="864096"/>
          </a:xfrm>
          <a:prstGeom prst="cloudCallout">
            <a:avLst>
              <a:gd name="adj1" fmla="val 46450"/>
              <a:gd name="adj2" fmla="val -76111"/>
            </a:avLst>
          </a:prstGeom>
          <a:noFill/>
          <a:ln w="285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latin typeface="ＭＳ Ｐゴシック" panose="020B0600070205080204" pitchFamily="50" charset="-128"/>
                <a:ea typeface="ＭＳ Ｐゴシック" panose="020B0600070205080204" pitchFamily="50" charset="-128"/>
              </a:rPr>
              <a:t>地域移行が進まないもどかしさ</a:t>
            </a:r>
            <a:r>
              <a:rPr kumimoji="1" lang="en-US" altLang="ja-JP" sz="2400" b="1" dirty="0" smtClean="0">
                <a:solidFill>
                  <a:srgbClr val="FF0000"/>
                </a:solidFill>
                <a:latin typeface="ＭＳ Ｐゴシック" panose="020B0600070205080204" pitchFamily="50" charset="-128"/>
                <a:ea typeface="ＭＳ Ｐゴシック" panose="020B0600070205080204" pitchFamily="50" charset="-128"/>
              </a:rPr>
              <a:t>…</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xmlns="" val="4124289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241778" y="0"/>
            <a:ext cx="4093304" cy="746672"/>
          </a:xfrm>
        </p:spPr>
        <p:txBody>
          <a:bodyPr>
            <a:normAutofit/>
          </a:bodyPr>
          <a:lstStyle/>
          <a:p>
            <a:r>
              <a:rPr lang="en-US" altLang="ja-JP" b="1" dirty="0" smtClean="0">
                <a:latin typeface="HG丸ｺﾞｼｯｸM-PRO" panose="020F0600000000000000" pitchFamily="50" charset="-128"/>
                <a:ea typeface="HG丸ｺﾞｼｯｸM-PRO" panose="020F0600000000000000" pitchFamily="50" charset="-128"/>
              </a:rPr>
              <a:t>H26</a:t>
            </a:r>
            <a:r>
              <a:rPr lang="ja-JP" altLang="en-US" b="1" dirty="0" smtClean="0">
                <a:latin typeface="HG丸ｺﾞｼｯｸM-PRO" panose="020F0600000000000000" pitchFamily="50" charset="-128"/>
                <a:ea typeface="HG丸ｺﾞｼｯｸM-PRO" panose="020F0600000000000000" pitchFamily="50" charset="-128"/>
              </a:rPr>
              <a:t>年度以降の変化</a:t>
            </a:r>
            <a:endParaRPr kumimoji="1" lang="ja-JP" b="1" dirty="0">
              <a:latin typeface="HG丸ｺﾞｼｯｸM-PRO" panose="020F0600000000000000" pitchFamily="50" charset="-128"/>
              <a:ea typeface="HG丸ｺﾞｼｯｸM-PRO" panose="020F0600000000000000" pitchFamily="50" charset="-128"/>
            </a:endParaRPr>
          </a:p>
        </p:txBody>
      </p:sp>
      <p:graphicFrame>
        <p:nvGraphicFramePr>
          <p:cNvPr id="4" name="図表 3"/>
          <p:cNvGraphicFramePr/>
          <p:nvPr>
            <p:extLst>
              <p:ext uri="{D42A27DB-BD31-4B8C-83A1-F6EECF244321}">
                <p14:modId xmlns:p14="http://schemas.microsoft.com/office/powerpoint/2010/main" xmlns="" val="1525940902"/>
              </p:ext>
            </p:extLst>
          </p:nvPr>
        </p:nvGraphicFramePr>
        <p:xfrm>
          <a:off x="549796" y="773152"/>
          <a:ext cx="11809312"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グループ化 7"/>
          <p:cNvGrpSpPr/>
          <p:nvPr/>
        </p:nvGrpSpPr>
        <p:grpSpPr>
          <a:xfrm>
            <a:off x="5919614" y="1000539"/>
            <a:ext cx="2808312" cy="2737829"/>
            <a:chOff x="876756" y="1125041"/>
            <a:chExt cx="2403406" cy="2349090"/>
          </a:xfrm>
        </p:grpSpPr>
        <p:sp>
          <p:nvSpPr>
            <p:cNvPr id="9" name="図形 8"/>
            <p:cNvSpPr/>
            <p:nvPr/>
          </p:nvSpPr>
          <p:spPr>
            <a:xfrm>
              <a:off x="876756" y="1125041"/>
              <a:ext cx="2403406" cy="2349090"/>
            </a:xfrm>
            <a:prstGeom prst="gear9">
              <a:avLst/>
            </a:prstGeom>
            <a:gradFill>
              <a:gsLst>
                <a:gs pos="10000">
                  <a:srgbClr val="CC99FF"/>
                </a:gs>
                <a:gs pos="72000">
                  <a:schemeClr val="accent3">
                    <a:hueOff val="0"/>
                    <a:satOff val="0"/>
                    <a:lumOff val="0"/>
                    <a:alphaOff val="0"/>
                    <a:satMod val="89000"/>
                    <a:lumMod val="91000"/>
                  </a:schemeClr>
                </a:gs>
                <a:gs pos="100000">
                  <a:schemeClr val="accent3">
                    <a:hueOff val="0"/>
                    <a:satOff val="0"/>
                    <a:lumOff val="0"/>
                    <a:alphaOff val="0"/>
                    <a:lumMod val="69000"/>
                  </a:schemeClr>
                </a:gs>
              </a:gsLst>
              <a:lin ang="6000000" scaled="0"/>
            </a:gra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図形 4"/>
            <p:cNvSpPr/>
            <p:nvPr/>
          </p:nvSpPr>
          <p:spPr>
            <a:xfrm>
              <a:off x="1355888" y="1675304"/>
              <a:ext cx="1445142" cy="1207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400" kern="1200" dirty="0" smtClean="0">
                  <a:latin typeface="ＭＳ Ｐゴシック" panose="020B0600070205080204" pitchFamily="50" charset="-128"/>
                  <a:ea typeface="ＭＳ Ｐゴシック" panose="020B0600070205080204" pitchFamily="50" charset="-128"/>
                </a:rPr>
                <a:t>戦略会議</a:t>
              </a:r>
              <a:endParaRPr kumimoji="1" lang="en-US" altLang="ja-JP" sz="2400" kern="1200" dirty="0" smtClean="0">
                <a:latin typeface="ＭＳ Ｐゴシック" panose="020B0600070205080204" pitchFamily="50" charset="-128"/>
                <a:ea typeface="ＭＳ Ｐゴシック" panose="020B0600070205080204" pitchFamily="50" charset="-128"/>
              </a:endParaRPr>
            </a:p>
            <a:p>
              <a:pPr lvl="0" algn="ctr" defTabSz="889000">
                <a:lnSpc>
                  <a:spcPct val="90000"/>
                </a:lnSpc>
                <a:spcBef>
                  <a:spcPct val="0"/>
                </a:spcBef>
                <a:spcAft>
                  <a:spcPct val="35000"/>
                </a:spcAft>
              </a:pPr>
              <a:r>
                <a:rPr kumimoji="1" lang="en-US" altLang="ja-JP" sz="2400" dirty="0" smtClean="0">
                  <a:latin typeface="ＭＳ Ｐゴシック" panose="020B0600070205080204" pitchFamily="50" charset="-128"/>
                  <a:ea typeface="ＭＳ Ｐゴシック" panose="020B0600070205080204" pitchFamily="50" charset="-128"/>
                </a:rPr>
                <a:t>/</a:t>
              </a:r>
              <a:r>
                <a:rPr kumimoji="1" lang="ja-JP" altLang="en-US" sz="2400" dirty="0" smtClean="0">
                  <a:latin typeface="ＭＳ Ｐゴシック" panose="020B0600070205080204" pitchFamily="50" charset="-128"/>
                  <a:ea typeface="ＭＳ Ｐゴシック" panose="020B0600070205080204" pitchFamily="50" charset="-128"/>
                </a:rPr>
                <a:t>協議会</a:t>
              </a:r>
              <a:endParaRPr kumimoji="1" lang="en-US" altLang="ja-JP" sz="2400" dirty="0" smtClean="0">
                <a:latin typeface="ＭＳ Ｐゴシック" panose="020B0600070205080204" pitchFamily="50" charset="-128"/>
                <a:ea typeface="ＭＳ Ｐゴシック" panose="020B0600070205080204" pitchFamily="50" charset="-128"/>
              </a:endParaRPr>
            </a:p>
          </p:txBody>
        </p:sp>
      </p:grpSp>
      <p:sp>
        <p:nvSpPr>
          <p:cNvPr id="16" name="環状矢印 15"/>
          <p:cNvSpPr/>
          <p:nvPr/>
        </p:nvSpPr>
        <p:spPr>
          <a:xfrm rot="20920255">
            <a:off x="5469948" y="588301"/>
            <a:ext cx="3707642" cy="3670724"/>
          </a:xfrm>
          <a:prstGeom prst="circularArrow">
            <a:avLst>
              <a:gd name="adj1" fmla="val 4688"/>
              <a:gd name="adj2" fmla="val 299029"/>
              <a:gd name="adj3" fmla="val 2553625"/>
              <a:gd name="adj4" fmla="val 15782818"/>
              <a:gd name="adj5" fmla="val 5469"/>
            </a:avLst>
          </a:prstGeom>
          <a:gradFill>
            <a:gsLst>
              <a:gs pos="0">
                <a:srgbClr val="CC99FF"/>
              </a:gs>
              <a:gs pos="56000">
                <a:schemeClr val="accent3">
                  <a:hueOff val="0"/>
                  <a:satOff val="0"/>
                  <a:lumOff val="0"/>
                  <a:alphaOff val="0"/>
                  <a:satMod val="89000"/>
                  <a:lumMod val="91000"/>
                </a:schemeClr>
              </a:gs>
              <a:gs pos="100000">
                <a:schemeClr val="accent3">
                  <a:lumMod val="50000"/>
                </a:schemeClr>
              </a:gs>
            </a:gsLst>
          </a:gra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17" name="グループ化 16"/>
          <p:cNvGrpSpPr/>
          <p:nvPr/>
        </p:nvGrpSpPr>
        <p:grpSpPr>
          <a:xfrm>
            <a:off x="5791781" y="3715507"/>
            <a:ext cx="2808312" cy="2737829"/>
            <a:chOff x="-1657852" y="1155280"/>
            <a:chExt cx="2403406" cy="2349090"/>
          </a:xfrm>
        </p:grpSpPr>
        <p:sp>
          <p:nvSpPr>
            <p:cNvPr id="18" name="図形 17"/>
            <p:cNvSpPr/>
            <p:nvPr/>
          </p:nvSpPr>
          <p:spPr>
            <a:xfrm>
              <a:off x="-1657852" y="1155280"/>
              <a:ext cx="2403406" cy="2349090"/>
            </a:xfrm>
            <a:prstGeom prst="gear9">
              <a:avLst/>
            </a:prstGeom>
            <a:gradFill>
              <a:gsLst>
                <a:gs pos="98171">
                  <a:schemeClr val="accent5">
                    <a:lumMod val="60000"/>
                    <a:lumOff val="40000"/>
                  </a:schemeClr>
                </a:gs>
                <a:gs pos="38000">
                  <a:schemeClr val="accent5"/>
                </a:gs>
                <a:gs pos="55000">
                  <a:srgbClr val="FFC000"/>
                </a:gs>
                <a:gs pos="94000">
                  <a:schemeClr val="accent5">
                    <a:lumMod val="60000"/>
                    <a:lumOff val="40000"/>
                  </a:schemeClr>
                </a:gs>
              </a:gsLst>
            </a:gra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図形 4"/>
            <p:cNvSpPr/>
            <p:nvPr/>
          </p:nvSpPr>
          <p:spPr>
            <a:xfrm>
              <a:off x="-1238081" y="1637785"/>
              <a:ext cx="1563862" cy="134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400" dirty="0" smtClean="0">
                  <a:latin typeface="ＭＳ Ｐゴシック" panose="020B0600070205080204" pitchFamily="50" charset="-128"/>
                  <a:ea typeface="ＭＳ Ｐゴシック" panose="020B0600070205080204" pitchFamily="50" charset="-128"/>
                </a:rPr>
                <a:t>自立支援協議会での取組みへ</a:t>
              </a:r>
              <a:r>
                <a:rPr kumimoji="1" lang="en-US" altLang="ja-JP" sz="2400" dirty="0" smtClean="0">
                  <a:latin typeface="ＭＳ Ｐゴシック" panose="020B0600070205080204" pitchFamily="50" charset="-128"/>
                  <a:ea typeface="ＭＳ Ｐゴシック" panose="020B0600070205080204" pitchFamily="50" charset="-128"/>
                </a:rPr>
                <a:t>…</a:t>
              </a:r>
            </a:p>
          </p:txBody>
        </p:sp>
      </p:grpSp>
      <p:sp>
        <p:nvSpPr>
          <p:cNvPr id="12" name="図形 11"/>
          <p:cNvSpPr/>
          <p:nvPr/>
        </p:nvSpPr>
        <p:spPr>
          <a:xfrm rot="10119111">
            <a:off x="5736293" y="3408730"/>
            <a:ext cx="3466681" cy="3383931"/>
          </a:xfrm>
          <a:prstGeom prst="leftCircularArrow">
            <a:avLst>
              <a:gd name="adj1" fmla="val 6452"/>
              <a:gd name="adj2" fmla="val 429999"/>
              <a:gd name="adj3" fmla="val 10489124"/>
              <a:gd name="adj4" fmla="val 14837806"/>
              <a:gd name="adj5" fmla="val 7527"/>
            </a:avLst>
          </a:prstGeom>
          <a:gradFill>
            <a:gsLst>
              <a:gs pos="0">
                <a:schemeClr val="accent5">
                  <a:lumMod val="60000"/>
                  <a:lumOff val="40000"/>
                </a:schemeClr>
              </a:gs>
              <a:gs pos="21000">
                <a:schemeClr val="accent5">
                  <a:lumMod val="60000"/>
                  <a:lumOff val="40000"/>
                </a:schemeClr>
              </a:gs>
              <a:gs pos="100000">
                <a:schemeClr val="accent5">
                  <a:lumMod val="75000"/>
                </a:schemeClr>
              </a:gs>
            </a:gsLst>
          </a:gradFill>
        </p:spPr>
        <p:style>
          <a:lnRef idx="0">
            <a:schemeClr val="lt1">
              <a:hueOff val="0"/>
              <a:satOff val="0"/>
              <a:lumOff val="0"/>
              <a:alphaOff val="0"/>
            </a:schemeClr>
          </a:lnRef>
          <a:fillRef idx="3">
            <a:schemeClr val="accent3">
              <a:hueOff val="-2324843"/>
              <a:satOff val="-12148"/>
              <a:lumOff val="-1177"/>
              <a:alphaOff val="0"/>
            </a:schemeClr>
          </a:fillRef>
          <a:effectRef idx="2">
            <a:schemeClr val="accent3">
              <a:hueOff val="-2324843"/>
              <a:satOff val="-12148"/>
              <a:lumOff val="-1177"/>
              <a:alphaOff val="0"/>
            </a:schemeClr>
          </a:effectRef>
          <a:fontRef idx="minor">
            <a:schemeClr val="lt1"/>
          </a:fontRef>
        </p:style>
      </p:sp>
      <p:sp>
        <p:nvSpPr>
          <p:cNvPr id="14" name="テキスト ボックス 13"/>
          <p:cNvSpPr txBox="1"/>
          <p:nvPr/>
        </p:nvSpPr>
        <p:spPr>
          <a:xfrm>
            <a:off x="9298320" y="938292"/>
            <a:ext cx="2602203" cy="2862322"/>
          </a:xfrm>
          <a:prstGeom prst="rect">
            <a:avLst/>
          </a:prstGeom>
          <a:noFill/>
        </p:spPr>
        <p:txBody>
          <a:bodyPr wrap="square" rtlCol="0">
            <a:spAutoFit/>
          </a:bodyPr>
          <a:lstStyle/>
          <a:p>
            <a:pPr algn="ctr"/>
            <a:r>
              <a:rPr kumimoji="1" lang="ja-JP" altLang="en-US" sz="2000" dirty="0" smtClean="0">
                <a:latin typeface="HG丸ｺﾞｼｯｸM-PRO" panose="020F0600000000000000" pitchFamily="50" charset="-128"/>
                <a:ea typeface="HG丸ｺﾞｼｯｸM-PRO" panose="020F0600000000000000" pitchFamily="50" charset="-128"/>
              </a:rPr>
              <a:t>「院内説明会」</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「戦略会議</a:t>
            </a:r>
            <a:r>
              <a:rPr kumimoji="1" lang="en-US" altLang="ja-JP" sz="2000" dirty="0" smtClean="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協議会」　の両輪が動くと</a:t>
            </a:r>
            <a:r>
              <a:rPr kumimoji="1" lang="en-US" altLang="ja-JP" sz="2000" dirty="0" smtClean="0">
                <a:latin typeface="HG丸ｺﾞｼｯｸM-PRO" panose="020F0600000000000000" pitchFamily="50" charset="-128"/>
                <a:ea typeface="HG丸ｺﾞｼｯｸM-PRO" panose="020F0600000000000000" pitchFamily="50" charset="-128"/>
              </a:rPr>
              <a:t>…</a:t>
            </a:r>
          </a:p>
          <a:p>
            <a:pPr algn="ct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「地域移行」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「地域課題」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「自立支援協議会」</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3084382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3773" y="0"/>
            <a:ext cx="9601200" cy="692696"/>
          </a:xfrm>
        </p:spPr>
        <p:txBody>
          <a:bodyPr/>
          <a:lstStyle/>
          <a:p>
            <a:r>
              <a:rPr lang="ja-JP" altLang="en-US" b="1" dirty="0" err="1" smtClean="0">
                <a:latin typeface="HG丸ｺﾞｼｯｸM-PRO" panose="020F0600000000000000" pitchFamily="50" charset="-128"/>
                <a:ea typeface="HG丸ｺﾞｼｯｸM-PRO" panose="020F0600000000000000" pitchFamily="50" charset="-128"/>
              </a:rPr>
              <a:t>ほおず</a:t>
            </a:r>
            <a:r>
              <a:rPr lang="ja-JP" altLang="en-US" b="1" dirty="0" smtClean="0">
                <a:latin typeface="HG丸ｺﾞｼｯｸM-PRO" panose="020F0600000000000000" pitchFamily="50" charset="-128"/>
                <a:ea typeface="HG丸ｺﾞｼｯｸM-PRO" panose="020F0600000000000000" pitchFamily="50" charset="-128"/>
              </a:rPr>
              <a:t>きで行った地域移行支援の状況</a:t>
            </a:r>
            <a:endParaRPr kumimoji="1" lang="ja-JP" b="1"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xmlns="" val="1714437599"/>
              </p:ext>
            </p:extLst>
          </p:nvPr>
        </p:nvGraphicFramePr>
        <p:xfrm>
          <a:off x="837827" y="980728"/>
          <a:ext cx="10801198" cy="5517193"/>
        </p:xfrm>
        <a:graphic>
          <a:graphicData uri="http://schemas.openxmlformats.org/drawingml/2006/table">
            <a:tbl>
              <a:tblPr/>
              <a:tblGrid>
                <a:gridCol w="1407460"/>
                <a:gridCol w="399847"/>
                <a:gridCol w="399847"/>
                <a:gridCol w="399847"/>
                <a:gridCol w="399847"/>
                <a:gridCol w="399847"/>
                <a:gridCol w="399847"/>
                <a:gridCol w="399847"/>
                <a:gridCol w="399847"/>
                <a:gridCol w="399847"/>
                <a:gridCol w="399847"/>
                <a:gridCol w="399847"/>
                <a:gridCol w="399847"/>
                <a:gridCol w="399847"/>
                <a:gridCol w="399847"/>
                <a:gridCol w="399847"/>
                <a:gridCol w="399847"/>
                <a:gridCol w="399847"/>
                <a:gridCol w="399847"/>
                <a:gridCol w="2196492"/>
              </a:tblGrid>
              <a:tr h="264029">
                <a:tc rowSpan="2">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H26</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12">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H27</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H28</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支援後の状況</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029">
                <a:tc vMerge="1">
                  <a:txBody>
                    <a:bodyPr/>
                    <a:lstStyle/>
                    <a:p>
                      <a:endParaRPr kumimoji="1" lang="ja-JP" altLang="en-US"/>
                    </a:p>
                  </a:txBody>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64029">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A（30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代・女）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アパート（定着支援）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B（50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代・女）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施設入所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C（60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代・女）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入院中（一旦終了）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D（70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養護老人ホーム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E（50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死亡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F（40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代・女）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身障施設入所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G（50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代・女）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H（50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I（60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zh-CN" sz="1600" b="0" i="0" u="none" strike="noStrike">
                          <a:solidFill>
                            <a:srgbClr val="000000"/>
                          </a:solidFill>
                          <a:effectLst/>
                          <a:latin typeface="ＭＳ Ｐゴシック" panose="020B0600070205080204" pitchFamily="50" charset="-128"/>
                          <a:ea typeface="ＭＳ Ｐゴシック" panose="020B0600070205080204" pitchFamily="50" charset="-128"/>
                        </a:rPr>
                        <a:t>GH→</a:t>
                      </a:r>
                      <a:r>
                        <a:rPr lang="zh-CN"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自宅（定着支援）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J（40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代・女）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K（40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自宅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L（50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M（60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CN"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自宅（定着支援）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N（40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70AD47"/>
                      </a:bgClr>
                    </a:pattFill>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l"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＜支援中＞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O（50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rgbClr val="FFFFFF"/>
                      </a:fgClr>
                      <a:bgClr>
                        <a:srgbClr val="FFC000"/>
                      </a:bgClr>
                    </a:pattFill>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＜支援中＞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4029">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P（40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代・男）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rgbClr val="70AD47"/>
                      </a:bgClr>
                    </a:pattFill>
                  </a:tcPr>
                </a:tc>
                <a:tc>
                  <a:txBody>
                    <a:bodyPr/>
                    <a:lstStyle/>
                    <a:p>
                      <a:pPr algn="l"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＜支援中＞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52198">
                <a:tc>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64029">
                <a:tc gridSpan="3">
                  <a:txBody>
                    <a:bodyPr/>
                    <a:lstStyle/>
                    <a:p>
                      <a:pPr algn="l"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※P </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ピア支援あり</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tcPr>
                </a:tc>
              </a:tr>
              <a:tr h="264029">
                <a:tc gridSpan="20">
                  <a:txBody>
                    <a:bodyPr/>
                    <a:lstStyle/>
                    <a:p>
                      <a:pPr algn="l"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色の薄い部分は個別支援が始まる前から院内説明会や個別面接</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で関わっていた</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期間</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xmlns="" val="4046713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6056" y="181083"/>
            <a:ext cx="9601200" cy="566936"/>
          </a:xfrm>
        </p:spPr>
        <p:txBody>
          <a:bodyPr/>
          <a:lstStyle/>
          <a:p>
            <a:r>
              <a:rPr kumimoji="1" lang="ja-JP" altLang="en-US" b="1" dirty="0" smtClean="0">
                <a:latin typeface="HG丸ｺﾞｼｯｸM-PRO" panose="020F0600000000000000" pitchFamily="50" charset="-128"/>
                <a:ea typeface="HG丸ｺﾞｼｯｸM-PRO" panose="020F0600000000000000" pitchFamily="50" charset="-128"/>
              </a:rPr>
              <a:t>地域移行にかかる報酬 ～</a:t>
            </a:r>
            <a:r>
              <a:rPr kumimoji="1" lang="en-US" altLang="ja-JP" b="1" dirty="0" smtClean="0">
                <a:latin typeface="HG丸ｺﾞｼｯｸM-PRO" panose="020F0600000000000000" pitchFamily="50" charset="-128"/>
                <a:ea typeface="HG丸ｺﾞｼｯｸM-PRO" panose="020F0600000000000000" pitchFamily="50" charset="-128"/>
              </a:rPr>
              <a:t>H</a:t>
            </a:r>
            <a:r>
              <a:rPr kumimoji="1" lang="ja-JP" altLang="en-US" b="1" dirty="0" err="1" smtClean="0">
                <a:latin typeface="HG丸ｺﾞｼｯｸM-PRO" panose="020F0600000000000000" pitchFamily="50" charset="-128"/>
                <a:ea typeface="HG丸ｺﾞｼｯｸM-PRO" panose="020F0600000000000000" pitchFamily="50" charset="-128"/>
              </a:rPr>
              <a:t>さんの</a:t>
            </a:r>
            <a:r>
              <a:rPr lang="ja-JP" altLang="en-US" b="1" dirty="0">
                <a:latin typeface="HG丸ｺﾞｼｯｸM-PRO" panose="020F0600000000000000" pitchFamily="50" charset="-128"/>
                <a:ea typeface="HG丸ｺﾞｼｯｸM-PRO" panose="020F0600000000000000" pitchFamily="50" charset="-128"/>
              </a:rPr>
              <a:t>場合</a:t>
            </a:r>
            <a:endParaRPr kumimoji="1" lang="ja-JP" b="1" dirty="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xmlns="" val="3329144512"/>
              </p:ext>
            </p:extLst>
          </p:nvPr>
        </p:nvGraphicFramePr>
        <p:xfrm>
          <a:off x="206056" y="907848"/>
          <a:ext cx="11665299" cy="2736305"/>
        </p:xfrm>
        <a:graphic>
          <a:graphicData uri="http://schemas.openxmlformats.org/drawingml/2006/table">
            <a:tbl>
              <a:tblPr/>
              <a:tblGrid>
                <a:gridCol w="1216923"/>
                <a:gridCol w="1172770"/>
                <a:gridCol w="1172770"/>
                <a:gridCol w="1172770"/>
                <a:gridCol w="1172770"/>
                <a:gridCol w="1172770"/>
                <a:gridCol w="1172770"/>
                <a:gridCol w="1172770"/>
                <a:gridCol w="1072457"/>
                <a:gridCol w="1166529"/>
              </a:tblGrid>
              <a:tr h="423779">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合計</a:t>
                      </a: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r>
              <a:tr h="656342">
                <a:tc rowSpan="2">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計画相談</a:t>
                      </a: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計＋特地</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モ＋</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特地</a:t>
                      </a:r>
                      <a:endPar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モ＋特地</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計＋特地</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4">
                  <a:txBody>
                    <a:bodyPr/>
                    <a:lstStyle/>
                    <a:p>
                      <a:pPr algn="ctr" fontAlgn="ct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242,460</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endParaRPr kumimoji="1" lang="ja-JP" altLang="en-US"/>
                    </a:p>
                  </a:txBody>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18,530</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15,070</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15,070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18,530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67,200</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648072">
                <a:tc rowSpan="2">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地域相談</a:t>
                      </a: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移＋</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特地</a:t>
                      </a:r>
                      <a:endPar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初回</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移＋特地</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移＋</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特地</a:t>
                      </a:r>
                      <a:endPar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集中</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移＋</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特地</a:t>
                      </a:r>
                      <a:endPar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集中</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移＋特地</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移＋特地</a:t>
                      </a: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endParaRPr kumimoji="1" lang="ja-JP" altLang="en-US"/>
                    </a:p>
                  </a:txBody>
                  <a:tcPr/>
                </a:tc>
              </a:tr>
              <a:tr h="504056">
                <a:tc vMerge="1">
                  <a:txBody>
                    <a:bodyPr/>
                    <a:lstStyle/>
                    <a:p>
                      <a:endParaRPr kumimoji="1" lang="ja-JP" altLang="en-US"/>
                    </a:p>
                  </a:txBody>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31,710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26,710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31,710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31,710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26,710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26,710</a:t>
                      </a: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175,260</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bl>
          </a:graphicData>
        </a:graphic>
      </p:graphicFrame>
      <p:sp>
        <p:nvSpPr>
          <p:cNvPr id="7" name="正方形/長方形 6"/>
          <p:cNvSpPr/>
          <p:nvPr/>
        </p:nvSpPr>
        <p:spPr>
          <a:xfrm>
            <a:off x="206056" y="3739588"/>
            <a:ext cx="11680873" cy="646331"/>
          </a:xfrm>
          <a:prstGeom prst="rect">
            <a:avLst/>
          </a:prstGeom>
        </p:spPr>
        <p:txBody>
          <a:bodyPr wrap="square">
            <a:spAutoFit/>
          </a:bodyPr>
          <a:lstStyle/>
          <a:p>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計：計画 ／ モ：モニタリング ／ 特地：特地加算 ／ 移：地域移行 ／ 初回：地域移行初回加算 ／ </a:t>
            </a:r>
            <a:endParaRPr lang="en-US" altLang="ja-JP" dirty="0" smtClean="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　集中</a:t>
            </a:r>
            <a:r>
              <a:rPr lang="ja-JP" altLang="en-US" dirty="0">
                <a:latin typeface="ＭＳ Ｐゴシック" panose="020B0600070205080204" pitchFamily="50" charset="-128"/>
                <a:ea typeface="ＭＳ Ｐゴシック" panose="020B0600070205080204" pitchFamily="50" charset="-128"/>
              </a:rPr>
              <a:t>：地域移行集中支援加算</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月</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回以上支援）</a:t>
            </a:r>
          </a:p>
        </p:txBody>
      </p:sp>
      <p:graphicFrame>
        <p:nvGraphicFramePr>
          <p:cNvPr id="10" name="表 9"/>
          <p:cNvGraphicFramePr>
            <a:graphicFrameLocks noGrp="1"/>
          </p:cNvGraphicFramePr>
          <p:nvPr>
            <p:extLst>
              <p:ext uri="{D42A27DB-BD31-4B8C-83A1-F6EECF244321}">
                <p14:modId xmlns:p14="http://schemas.microsoft.com/office/powerpoint/2010/main" xmlns="" val="2757728255"/>
              </p:ext>
            </p:extLst>
          </p:nvPr>
        </p:nvGraphicFramePr>
        <p:xfrm>
          <a:off x="6038706" y="4450294"/>
          <a:ext cx="5816346" cy="1977019"/>
        </p:xfrm>
        <a:graphic>
          <a:graphicData uri="http://schemas.openxmlformats.org/drawingml/2006/table">
            <a:tbl>
              <a:tblPr/>
              <a:tblGrid>
                <a:gridCol w="1267133"/>
                <a:gridCol w="1155737"/>
                <a:gridCol w="1155737"/>
                <a:gridCol w="1148775"/>
                <a:gridCol w="1088964"/>
              </a:tblGrid>
              <a:tr h="432048">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地域相談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r>
              <a:tr h="295275">
                <a:tc rowSpan="2">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体験利用加算</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4">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81,000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608">
                <a:tc vMerge="1">
                  <a:txBody>
                    <a:bodyPr/>
                    <a:lstStyle/>
                    <a:p>
                      <a:endParaRPr kumimoji="1" lang="ja-JP" altLang="en-US"/>
                    </a:p>
                  </a:txBody>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36,000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95275">
                <a:tc rowSpan="2">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体験宿泊</a:t>
                      </a: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加算（</a:t>
                      </a: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Ⅰ</a:t>
                      </a: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496813">
                <a:tc vMerge="1">
                  <a:txBody>
                    <a:bodyPr/>
                    <a:lstStyle/>
                    <a:p>
                      <a:endParaRPr kumimoji="1" lang="ja-JP" altLang="en-US"/>
                    </a:p>
                  </a:txBody>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33,000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45,000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bl>
          </a:graphicData>
        </a:graphic>
      </p:graphicFrame>
      <p:sp>
        <p:nvSpPr>
          <p:cNvPr id="11" name="角丸四角形吹き出し 10"/>
          <p:cNvSpPr/>
          <p:nvPr/>
        </p:nvSpPr>
        <p:spPr>
          <a:xfrm>
            <a:off x="693812" y="4941168"/>
            <a:ext cx="5059536" cy="1461737"/>
          </a:xfrm>
          <a:prstGeom prst="wedgeRoundRectCallout">
            <a:avLst>
              <a:gd name="adj1" fmla="val 53900"/>
              <a:gd name="adj2" fmla="val -70436"/>
              <a:gd name="adj3" fmla="val 16667"/>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smtClean="0">
                <a:latin typeface="ＭＳ ゴシック" panose="020B0609070205080204" pitchFamily="49" charset="-128"/>
                <a:ea typeface="ＭＳ ゴシック" panose="020B0609070205080204" pitchFamily="49" charset="-128"/>
              </a:rPr>
              <a:t>上記の他、</a:t>
            </a:r>
            <a:r>
              <a:rPr kumimoji="1" lang="ja-JP" altLang="en-US" dirty="0" err="1" smtClean="0">
                <a:latin typeface="ＭＳ ゴシック" panose="020B0609070205080204" pitchFamily="49" charset="-128"/>
                <a:ea typeface="ＭＳ ゴシック" panose="020B0609070205080204" pitchFamily="49" charset="-128"/>
              </a:rPr>
              <a:t>ほおず</a:t>
            </a:r>
            <a:r>
              <a:rPr kumimoji="1" lang="ja-JP" altLang="en-US" dirty="0" smtClean="0">
                <a:latin typeface="ＭＳ ゴシック" panose="020B0609070205080204" pitchFamily="49" charset="-128"/>
                <a:ea typeface="ＭＳ ゴシック" panose="020B0609070205080204" pitchFamily="49" charset="-128"/>
              </a:rPr>
              <a:t>きに併設の多機能施設にて体験宿泊（</a:t>
            </a:r>
            <a:r>
              <a:rPr kumimoji="1" lang="en-US" altLang="ja-JP" dirty="0" smtClean="0">
                <a:latin typeface="ＭＳ ゴシック" panose="020B0609070205080204" pitchFamily="49" charset="-128"/>
                <a:ea typeface="ＭＳ ゴシック" panose="020B0609070205080204" pitchFamily="49" charset="-128"/>
              </a:rPr>
              <a:t>GH</a:t>
            </a:r>
            <a:r>
              <a:rPr kumimoji="1" lang="ja-JP" altLang="en-US" dirty="0" smtClean="0">
                <a:latin typeface="ＭＳ ゴシック" panose="020B0609070205080204" pitchFamily="49" charset="-128"/>
                <a:ea typeface="ＭＳ ゴシック" panose="020B0609070205080204" pitchFamily="49" charset="-128"/>
              </a:rPr>
              <a:t>利用）や体験利用（就</a:t>
            </a:r>
            <a:r>
              <a:rPr kumimoji="1" lang="en-US" altLang="ja-JP" dirty="0" smtClean="0">
                <a:latin typeface="ＭＳ ゴシック" panose="020B0609070205080204" pitchFamily="49" charset="-128"/>
                <a:ea typeface="ＭＳ ゴシック" panose="020B0609070205080204" pitchFamily="49" charset="-128"/>
              </a:rPr>
              <a:t>B</a:t>
            </a:r>
            <a:r>
              <a:rPr kumimoji="1" lang="ja-JP" altLang="en-US" dirty="0" smtClean="0">
                <a:latin typeface="ＭＳ ゴシック" panose="020B0609070205080204" pitchFamily="49" charset="-128"/>
                <a:ea typeface="ＭＳ ゴシック" panose="020B0609070205080204" pitchFamily="49" charset="-128"/>
              </a:rPr>
              <a:t>）をされ、加算がついています。</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（体験はいずれも体験開始から</a:t>
            </a:r>
            <a:r>
              <a:rPr kumimoji="1" lang="en-US" altLang="ja-JP" sz="1400" dirty="0" smtClean="0">
                <a:latin typeface="ＭＳ ゴシック" panose="020B0609070205080204" pitchFamily="49" charset="-128"/>
                <a:ea typeface="ＭＳ ゴシック" panose="020B0609070205080204" pitchFamily="49" charset="-128"/>
              </a:rPr>
              <a:t>3</a:t>
            </a:r>
            <a:r>
              <a:rPr kumimoji="1" lang="ja-JP" altLang="en-US" sz="1400" dirty="0" smtClean="0">
                <a:latin typeface="ＭＳ ゴシック" panose="020B0609070205080204" pitchFamily="49" charset="-128"/>
                <a:ea typeface="ＭＳ ゴシック" panose="020B0609070205080204" pitchFamily="49" charset="-128"/>
              </a:rPr>
              <a:t>ヶ月以内に</a:t>
            </a:r>
            <a:r>
              <a:rPr kumimoji="1" lang="en-US" altLang="ja-JP" sz="1400" dirty="0" smtClean="0">
                <a:latin typeface="ＭＳ ゴシック" panose="020B0609070205080204" pitchFamily="49" charset="-128"/>
                <a:ea typeface="ＭＳ ゴシック" panose="020B0609070205080204" pitchFamily="49" charset="-128"/>
              </a:rPr>
              <a:t>15</a:t>
            </a:r>
            <a:r>
              <a:rPr kumimoji="1" lang="ja-JP" altLang="en-US" sz="1400" dirty="0" smtClean="0">
                <a:latin typeface="ＭＳ ゴシック" panose="020B0609070205080204" pitchFamily="49" charset="-128"/>
                <a:ea typeface="ＭＳ ゴシック" panose="020B0609070205080204" pitchFamily="49" charset="-128"/>
              </a:rPr>
              <a:t>回まで可能）</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0789129" y="569294"/>
            <a:ext cx="1107996" cy="338554"/>
          </a:xfrm>
          <a:prstGeom prst="rect">
            <a:avLst/>
          </a:prstGeom>
          <a:noFill/>
        </p:spPr>
        <p:txBody>
          <a:bodyPr wrap="none" rtlCol="0">
            <a:spAutoFit/>
          </a:bodyPr>
          <a:lstStyle/>
          <a:p>
            <a:r>
              <a:rPr kumimoji="1" lang="ja-JP" altLang="en-US" sz="1600" dirty="0" smtClean="0">
                <a:latin typeface="ＭＳ Ｐゴシック" panose="020B0600070205080204" pitchFamily="50" charset="-128"/>
                <a:ea typeface="ＭＳ Ｐゴシック" panose="020B0600070205080204" pitchFamily="50" charset="-128"/>
              </a:rPr>
              <a:t>（単位</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円）</a:t>
            </a:r>
            <a:endParaRPr kumimoji="1" lang="ja-JP" altLang="en-US" sz="1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xmlns="" val="114171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xmlns="" val="807417125"/>
              </p:ext>
            </p:extLst>
          </p:nvPr>
        </p:nvGraphicFramePr>
        <p:xfrm>
          <a:off x="693812" y="1844824"/>
          <a:ext cx="10618162" cy="2448272"/>
        </p:xfrm>
        <a:graphic>
          <a:graphicData uri="http://schemas.openxmlformats.org/drawingml/2006/table">
            <a:tbl>
              <a:tblPr/>
              <a:tblGrid>
                <a:gridCol w="1220951"/>
                <a:gridCol w="1113615"/>
                <a:gridCol w="1113615"/>
                <a:gridCol w="1113615"/>
                <a:gridCol w="1113615"/>
                <a:gridCol w="1113615"/>
                <a:gridCol w="1113615"/>
                <a:gridCol w="1113615"/>
                <a:gridCol w="1601906"/>
              </a:tblGrid>
              <a:tr h="504056">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合計</a:t>
                      </a: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ピア</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endPar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回数</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19</a:t>
                      </a:r>
                      <a:r>
                        <a:rPr lang="ja-JP" altLang="en-US"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回</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ctr"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ピア支援</a:t>
                      </a:r>
                      <a:endPar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延べ時間</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8.5 </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17.5 </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5.5 </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25.0 </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17.5 </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 </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7.5 </a:t>
                      </a: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82.5</a:t>
                      </a:r>
                      <a:r>
                        <a:rPr lang="ja-JP" altLang="en-US"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ピア賃金</a:t>
                      </a:r>
                      <a:b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交通費別）</a:t>
                      </a: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6,800</a:t>
                      </a:r>
                    </a:p>
                  </a:txBody>
                  <a:tcPr marL="9232" marR="9232" marT="92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14,000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4,400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20,000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14,000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800</a:t>
                      </a:r>
                    </a:p>
                  </a:txBody>
                  <a:tcPr marL="9232" marR="9232" marT="9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6,000</a:t>
                      </a:r>
                    </a:p>
                  </a:txBody>
                  <a:tcPr marL="9232" marR="9232" marT="92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66,000</a:t>
                      </a:r>
                      <a:r>
                        <a:rPr lang="ja-JP" altLang="en-US"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円</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2" marR="9232" marT="92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テキスト ボックス 9"/>
          <p:cNvSpPr txBox="1"/>
          <p:nvPr/>
        </p:nvSpPr>
        <p:spPr>
          <a:xfrm>
            <a:off x="1269876" y="4509120"/>
            <a:ext cx="9074920" cy="1323439"/>
          </a:xfrm>
          <a:prstGeom prst="rect">
            <a:avLst/>
          </a:prstGeom>
          <a:noFill/>
        </p:spPr>
        <p:txBody>
          <a:bodyPr wrap="none" rtlCol="0">
            <a:spAutoFit/>
          </a:bodyPr>
          <a:lstStyle/>
          <a:p>
            <a:r>
              <a:rPr kumimoji="1" lang="en-US" altLang="ja-JP" sz="2000" dirty="0" smtClean="0">
                <a:latin typeface="ＭＳ Ｐゴシック" panose="020B0600070205080204" pitchFamily="50" charset="-128"/>
                <a:ea typeface="ＭＳ Ｐゴシック" panose="020B0600070205080204" pitchFamily="50" charset="-128"/>
              </a:rPr>
              <a:t>※</a:t>
            </a:r>
            <a:r>
              <a:rPr kumimoji="1" lang="ja-JP" altLang="en-US" sz="2000" dirty="0" smtClean="0">
                <a:latin typeface="ＭＳ Ｐゴシック" panose="020B0600070205080204" pitchFamily="50" charset="-128"/>
                <a:ea typeface="ＭＳ Ｐゴシック" panose="020B0600070205080204" pitchFamily="50" charset="-128"/>
              </a:rPr>
              <a:t>支援時間には、ほおずき⇔病院の移動時間も含まれています。</a:t>
            </a:r>
            <a:endParaRPr kumimoji="1" lang="en-US" altLang="ja-JP" sz="2000" dirty="0" smtClean="0">
              <a:latin typeface="ＭＳ Ｐゴシック" panose="020B0600070205080204" pitchFamily="50" charset="-128"/>
              <a:ea typeface="ＭＳ Ｐゴシック" panose="020B0600070205080204" pitchFamily="50" charset="-128"/>
            </a:endParaRPr>
          </a:p>
          <a:p>
            <a:r>
              <a:rPr kumimoji="1" lang="en-US" altLang="ja-JP" sz="2000" dirty="0" smtClean="0">
                <a:latin typeface="ＭＳ Ｐゴシック" panose="020B0600070205080204" pitchFamily="50" charset="-128"/>
                <a:ea typeface="ＭＳ Ｐゴシック" panose="020B0600070205080204" pitchFamily="50" charset="-128"/>
              </a:rPr>
              <a:t>※</a:t>
            </a:r>
            <a:r>
              <a:rPr kumimoji="1" lang="ja-JP" altLang="en-US" sz="2000" dirty="0" smtClean="0">
                <a:latin typeface="ＭＳ Ｐゴシック" panose="020B0600070205080204" pitchFamily="50" charset="-128"/>
                <a:ea typeface="ＭＳ Ｐゴシック" panose="020B0600070205080204" pitchFamily="50" charset="-128"/>
              </a:rPr>
              <a:t>対象者に対してピアは</a:t>
            </a:r>
            <a:r>
              <a:rPr kumimoji="1" lang="en-US" altLang="ja-JP" sz="2000" dirty="0" smtClean="0">
                <a:latin typeface="ＭＳ Ｐゴシック" panose="020B0600070205080204" pitchFamily="50" charset="-128"/>
                <a:ea typeface="ＭＳ Ｐゴシック" panose="020B0600070205080204" pitchFamily="50" charset="-128"/>
              </a:rPr>
              <a:t>2</a:t>
            </a:r>
            <a:r>
              <a:rPr kumimoji="1" lang="ja-JP" altLang="en-US" sz="2000" dirty="0">
                <a:latin typeface="ＭＳ Ｐゴシック" panose="020B0600070205080204" pitchFamily="50" charset="-128"/>
                <a:ea typeface="ＭＳ Ｐゴシック" panose="020B0600070205080204" pitchFamily="50" charset="-128"/>
              </a:rPr>
              <a:t>人</a:t>
            </a:r>
            <a:r>
              <a:rPr kumimoji="1" lang="ja-JP" altLang="en-US" sz="2000" dirty="0" smtClean="0">
                <a:latin typeface="ＭＳ Ｐゴシック" panose="020B0600070205080204" pitchFamily="50" charset="-128"/>
                <a:ea typeface="ＭＳ Ｐゴシック" panose="020B0600070205080204" pitchFamily="50" charset="-128"/>
              </a:rPr>
              <a:t>ペアで担当しており、支援時間は</a:t>
            </a:r>
            <a:r>
              <a:rPr kumimoji="1" lang="en-US" altLang="ja-JP" sz="2000" dirty="0" smtClean="0">
                <a:latin typeface="ＭＳ Ｐゴシック" panose="020B0600070205080204" pitchFamily="50" charset="-128"/>
                <a:ea typeface="ＭＳ Ｐゴシック" panose="020B0600070205080204" pitchFamily="50" charset="-128"/>
              </a:rPr>
              <a:t>2</a:t>
            </a:r>
            <a:r>
              <a:rPr kumimoji="1" lang="ja-JP" altLang="en-US" sz="2000" dirty="0" smtClean="0">
                <a:latin typeface="ＭＳ Ｐゴシック" panose="020B0600070205080204" pitchFamily="50" charset="-128"/>
                <a:ea typeface="ＭＳ Ｐゴシック" panose="020B0600070205080204" pitchFamily="50" charset="-128"/>
              </a:rPr>
              <a:t>人の延べ時間です。</a:t>
            </a:r>
            <a:endParaRPr kumimoji="1" lang="en-US" altLang="ja-JP" sz="2000" dirty="0" smtClean="0">
              <a:latin typeface="ＭＳ Ｐゴシック" panose="020B0600070205080204" pitchFamily="50" charset="-128"/>
              <a:ea typeface="ＭＳ Ｐゴシック" panose="020B0600070205080204" pitchFamily="50" charset="-128"/>
            </a:endParaRPr>
          </a:p>
          <a:p>
            <a:r>
              <a:rPr kumimoji="1" lang="en-US" altLang="ja-JP" sz="2000" dirty="0" smtClean="0">
                <a:latin typeface="ＭＳ Ｐゴシック" panose="020B0600070205080204" pitchFamily="50" charset="-128"/>
                <a:ea typeface="ＭＳ Ｐゴシック" panose="020B0600070205080204" pitchFamily="50" charset="-128"/>
              </a:rPr>
              <a:t>※</a:t>
            </a:r>
            <a:r>
              <a:rPr kumimoji="1" lang="ja-JP" altLang="en-US" sz="2000" dirty="0" smtClean="0">
                <a:latin typeface="ＭＳ Ｐゴシック" panose="020B0600070205080204" pitchFamily="50" charset="-128"/>
                <a:ea typeface="ＭＳ Ｐゴシック" panose="020B0600070205080204" pitchFamily="50" charset="-128"/>
              </a:rPr>
              <a:t>賃金は時給</a:t>
            </a:r>
            <a:r>
              <a:rPr kumimoji="1" lang="en-US" altLang="ja-JP" sz="2000" dirty="0" smtClean="0">
                <a:latin typeface="ＭＳ Ｐゴシック" panose="020B0600070205080204" pitchFamily="50" charset="-128"/>
                <a:ea typeface="ＭＳ Ｐゴシック" panose="020B0600070205080204" pitchFamily="50" charset="-128"/>
              </a:rPr>
              <a:t>800</a:t>
            </a:r>
            <a:r>
              <a:rPr kumimoji="1" lang="ja-JP" altLang="en-US" sz="2000" dirty="0" smtClean="0">
                <a:latin typeface="ＭＳ Ｐゴシック" panose="020B0600070205080204" pitchFamily="50" charset="-128"/>
                <a:ea typeface="ＭＳ Ｐゴシック" panose="020B0600070205080204" pitchFamily="50" charset="-128"/>
              </a:rPr>
              <a:t>円で計算</a:t>
            </a:r>
            <a:endParaRPr kumimoji="1" lang="en-US" altLang="ja-JP" sz="2000" dirty="0" smtClean="0">
              <a:latin typeface="ＭＳ Ｐゴシック" panose="020B0600070205080204" pitchFamily="50" charset="-128"/>
              <a:ea typeface="ＭＳ Ｐゴシック" panose="020B0600070205080204" pitchFamily="50" charset="-128"/>
            </a:endParaRPr>
          </a:p>
          <a:p>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11" name="タイトル 1"/>
          <p:cNvSpPr txBox="1">
            <a:spLocks/>
          </p:cNvSpPr>
          <p:nvPr/>
        </p:nvSpPr>
        <p:spPr>
          <a:xfrm>
            <a:off x="693811" y="620688"/>
            <a:ext cx="10250507" cy="7200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lang="ja-JP"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1" dirty="0" smtClean="0">
                <a:latin typeface="HG丸ｺﾞｼｯｸM-PRO" panose="020F0600000000000000" pitchFamily="50" charset="-128"/>
                <a:ea typeface="HG丸ｺﾞｼｯｸM-PRO" panose="020F0600000000000000" pitchFamily="50" charset="-128"/>
              </a:rPr>
              <a:t>地域移行支援におけるピア支援の状況 ～</a:t>
            </a:r>
            <a:r>
              <a:rPr lang="en-US" altLang="ja-JP" b="1" dirty="0" smtClean="0">
                <a:latin typeface="HG丸ｺﾞｼｯｸM-PRO" panose="020F0600000000000000" pitchFamily="50" charset="-128"/>
                <a:ea typeface="HG丸ｺﾞｼｯｸM-PRO" panose="020F0600000000000000" pitchFamily="50" charset="-128"/>
              </a:rPr>
              <a:t>H</a:t>
            </a:r>
            <a:r>
              <a:rPr lang="ja-JP" altLang="en-US" b="1" dirty="0" err="1" smtClean="0">
                <a:latin typeface="HG丸ｺﾞｼｯｸM-PRO" panose="020F0600000000000000" pitchFamily="50" charset="-128"/>
                <a:ea typeface="HG丸ｺﾞｼｯｸM-PRO" panose="020F0600000000000000" pitchFamily="50" charset="-128"/>
              </a:rPr>
              <a:t>さんの</a:t>
            </a:r>
            <a:r>
              <a:rPr lang="ja-JP" altLang="en-US" b="1" dirty="0" smtClean="0">
                <a:latin typeface="HG丸ｺﾞｼｯｸM-PRO" panose="020F0600000000000000" pitchFamily="50" charset="-128"/>
                <a:ea typeface="HG丸ｺﾞｼｯｸM-PRO" panose="020F0600000000000000" pitchFamily="50" charset="-128"/>
              </a:rPr>
              <a:t>場合</a:t>
            </a:r>
            <a:endParaRPr lang="ja-JP" altLang="en-US"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3316169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644783" y="-16633"/>
            <a:ext cx="9601200" cy="746672"/>
          </a:xfrm>
        </p:spPr>
        <p:txBody>
          <a:bodyPr>
            <a:normAutofit/>
          </a:bodyPr>
          <a:lstStyle/>
          <a:p>
            <a:r>
              <a:rPr lang="ja-JP" altLang="en-US" b="1" dirty="0" err="1" smtClean="0">
                <a:latin typeface="HG丸ｺﾞｼｯｸM-PRO" panose="020F0600000000000000" pitchFamily="50" charset="-128"/>
                <a:ea typeface="HG丸ｺﾞｼｯｸM-PRO" panose="020F0600000000000000" pitchFamily="50" charset="-128"/>
              </a:rPr>
              <a:t>ほおず</a:t>
            </a:r>
            <a:r>
              <a:rPr lang="ja-JP" altLang="en-US" b="1" dirty="0" smtClean="0">
                <a:latin typeface="HG丸ｺﾞｼｯｸM-PRO" panose="020F0600000000000000" pitchFamily="50" charset="-128"/>
                <a:ea typeface="HG丸ｺﾞｼｯｸM-PRO" panose="020F0600000000000000" pitchFamily="50" charset="-128"/>
              </a:rPr>
              <a:t>きにおけるピアサポーターの雇用について</a:t>
            </a:r>
            <a:endParaRPr kumimoji="1" lang="ja-JP" b="1" dirty="0">
              <a:latin typeface="HG丸ｺﾞｼｯｸM-PRO" panose="020F0600000000000000" pitchFamily="50" charset="-128"/>
              <a:ea typeface="HG丸ｺﾞｼｯｸM-PRO" panose="020F0600000000000000" pitchFamily="50" charset="-128"/>
            </a:endParaRPr>
          </a:p>
        </p:txBody>
      </p:sp>
      <p:sp>
        <p:nvSpPr>
          <p:cNvPr id="2" name="コンテンツ プレースホルダー 1"/>
          <p:cNvSpPr>
            <a:spLocks noGrp="1"/>
          </p:cNvSpPr>
          <p:nvPr>
            <p:ph idx="1"/>
          </p:nvPr>
        </p:nvSpPr>
        <p:spPr>
          <a:xfrm>
            <a:off x="477788" y="934520"/>
            <a:ext cx="11521280" cy="5923480"/>
          </a:xfrm>
        </p:spPr>
        <p:txBody>
          <a:bodyPr>
            <a:normAutofit/>
          </a:bodyPr>
          <a:lstStyle/>
          <a:p>
            <a:r>
              <a:rPr kumimoji="1" lang="en-US" altLang="ja-JP" dirty="0" smtClean="0">
                <a:latin typeface="HG丸ｺﾞｼｯｸM-PRO" panose="020F0600000000000000" pitchFamily="50" charset="-128"/>
                <a:ea typeface="HG丸ｺﾞｼｯｸM-PRO" panose="020F0600000000000000" pitchFamily="50" charset="-128"/>
              </a:rPr>
              <a:t>H26</a:t>
            </a:r>
            <a:r>
              <a:rPr kumimoji="1" lang="ja-JP" altLang="en-US" dirty="0" smtClean="0">
                <a:latin typeface="HG丸ｺﾞｼｯｸM-PRO" panose="020F0600000000000000" pitchFamily="50" charset="-128"/>
                <a:ea typeface="HG丸ｺﾞｼｯｸM-PRO" panose="020F0600000000000000" pitchFamily="50" charset="-128"/>
              </a:rPr>
              <a:t>年度　養成講座受講者から募集→</a:t>
            </a:r>
            <a:r>
              <a:rPr kumimoji="1" lang="en-US" altLang="ja-JP" dirty="0" smtClean="0">
                <a:latin typeface="HG丸ｺﾞｼｯｸM-PRO" panose="020F0600000000000000" pitchFamily="50" charset="-128"/>
                <a:ea typeface="HG丸ｺﾞｼｯｸM-PRO" panose="020F0600000000000000" pitchFamily="50" charset="-128"/>
              </a:rPr>
              <a:t>4</a:t>
            </a:r>
            <a:r>
              <a:rPr kumimoji="1" lang="ja-JP" altLang="en-US" dirty="0" smtClean="0">
                <a:latin typeface="HG丸ｺﾞｼｯｸM-PRO" panose="020F0600000000000000" pitchFamily="50" charset="-128"/>
                <a:ea typeface="HG丸ｺﾞｼｯｸM-PRO" panose="020F0600000000000000" pitchFamily="50" charset="-128"/>
              </a:rPr>
              <a:t>名登録（男性</a:t>
            </a:r>
            <a:r>
              <a:rPr kumimoji="1" lang="en-US" altLang="ja-JP" dirty="0" smtClean="0">
                <a:latin typeface="HG丸ｺﾞｼｯｸM-PRO" panose="020F0600000000000000" pitchFamily="50" charset="-128"/>
                <a:ea typeface="HG丸ｺﾞｼｯｸM-PRO" panose="020F0600000000000000" pitchFamily="50" charset="-128"/>
              </a:rPr>
              <a:t>2</a:t>
            </a:r>
            <a:r>
              <a:rPr kumimoji="1" lang="ja-JP" altLang="en-US" dirty="0" smtClean="0">
                <a:latin typeface="HG丸ｺﾞｼｯｸM-PRO" panose="020F0600000000000000" pitchFamily="50" charset="-128"/>
                <a:ea typeface="HG丸ｺﾞｼｯｸM-PRO" panose="020F0600000000000000" pitchFamily="50" charset="-128"/>
              </a:rPr>
              <a:t>名、女性</a:t>
            </a:r>
            <a:r>
              <a:rPr kumimoji="1" lang="en-US" altLang="ja-JP" dirty="0" smtClean="0">
                <a:latin typeface="HG丸ｺﾞｼｯｸM-PRO" panose="020F0600000000000000" pitchFamily="50" charset="-128"/>
                <a:ea typeface="HG丸ｺﾞｼｯｸM-PRO" panose="020F0600000000000000" pitchFamily="50" charset="-128"/>
              </a:rPr>
              <a:t>2</a:t>
            </a:r>
            <a:r>
              <a:rPr kumimoji="1" lang="ja-JP" altLang="en-US" dirty="0" smtClean="0">
                <a:latin typeface="HG丸ｺﾞｼｯｸM-PRO" panose="020F0600000000000000" pitchFamily="50" charset="-128"/>
                <a:ea typeface="HG丸ｺﾞｼｯｸM-PRO" panose="020F0600000000000000" pitchFamily="50" charset="-128"/>
              </a:rPr>
              <a:t>名）</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県の委託事業の中から活動費をまかなう</a:t>
            </a:r>
            <a:endParaRPr kumimoji="1" lang="en-US" altLang="ja-JP" dirty="0" smtClean="0">
              <a:latin typeface="HG丸ｺﾞｼｯｸM-PRO" panose="020F0600000000000000" pitchFamily="50" charset="-128"/>
              <a:ea typeface="HG丸ｺﾞｼｯｸM-PRO" panose="020F0600000000000000" pitchFamily="50" charset="-128"/>
            </a:endParaRPr>
          </a:p>
          <a:p>
            <a:r>
              <a:rPr lang="en-US" altLang="ja-JP" dirty="0" smtClean="0">
                <a:latin typeface="HG丸ｺﾞｼｯｸM-PRO" panose="020F0600000000000000" pitchFamily="50" charset="-128"/>
                <a:ea typeface="HG丸ｺﾞｼｯｸM-PRO" panose="020F0600000000000000" pitchFamily="50" charset="-128"/>
              </a:rPr>
              <a:t>H27</a:t>
            </a:r>
            <a:r>
              <a:rPr lang="ja-JP" altLang="en-US" dirty="0" smtClean="0">
                <a:latin typeface="HG丸ｺﾞｼｯｸM-PRO" panose="020F0600000000000000" pitchFamily="50" charset="-128"/>
                <a:ea typeface="HG丸ｺﾞｼｯｸM-PRO" panose="020F0600000000000000" pitchFamily="50" charset="-128"/>
              </a:rPr>
              <a:t>年度　ピア</a:t>
            </a:r>
            <a:r>
              <a:rPr lang="en-US" altLang="ja-JP" dirty="0" smtClean="0">
                <a:latin typeface="HG丸ｺﾞｼｯｸM-PRO" panose="020F0600000000000000" pitchFamily="50" charset="-128"/>
                <a:ea typeface="HG丸ｺﾞｼｯｸM-PRO" panose="020F0600000000000000" pitchFamily="50" charset="-128"/>
              </a:rPr>
              <a:t>4</a:t>
            </a:r>
            <a:r>
              <a:rPr lang="ja-JP" altLang="en-US" dirty="0" smtClean="0">
                <a:latin typeface="HG丸ｺﾞｼｯｸM-PRO" panose="020F0600000000000000" pitchFamily="50" charset="-128"/>
                <a:ea typeface="HG丸ｺﾞｼｯｸM-PRO" panose="020F0600000000000000" pitchFamily="50" charset="-128"/>
              </a:rPr>
              <a:t>名のうち</a:t>
            </a:r>
            <a:r>
              <a:rPr lang="en-US" altLang="ja-JP" dirty="0" smtClean="0">
                <a:latin typeface="HG丸ｺﾞｼｯｸM-PRO" panose="020F0600000000000000" pitchFamily="50" charset="-128"/>
                <a:ea typeface="HG丸ｺﾞｼｯｸM-PRO" panose="020F0600000000000000" pitchFamily="50" charset="-128"/>
              </a:rPr>
              <a:t>2</a:t>
            </a:r>
            <a:r>
              <a:rPr lang="ja-JP" altLang="en-US" dirty="0" smtClean="0">
                <a:latin typeface="HG丸ｺﾞｼｯｸM-PRO" panose="020F0600000000000000" pitchFamily="50" charset="-128"/>
                <a:ea typeface="HG丸ｺﾞｼｯｸM-PRO" panose="020F0600000000000000" pitchFamily="50" charset="-128"/>
              </a:rPr>
              <a:t>名が他で就職</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養成講座受講者から募集→新たに</a:t>
            </a:r>
            <a:r>
              <a:rPr lang="en-US" altLang="ja-JP" dirty="0" smtClean="0">
                <a:latin typeface="HG丸ｺﾞｼｯｸM-PRO" panose="020F0600000000000000" pitchFamily="50" charset="-128"/>
                <a:ea typeface="HG丸ｺﾞｼｯｸM-PRO" panose="020F0600000000000000" pitchFamily="50" charset="-128"/>
              </a:rPr>
              <a:t>5</a:t>
            </a:r>
            <a:r>
              <a:rPr lang="ja-JP" altLang="en-US" dirty="0" smtClean="0">
                <a:latin typeface="HG丸ｺﾞｼｯｸM-PRO" panose="020F0600000000000000" pitchFamily="50" charset="-128"/>
                <a:ea typeface="HG丸ｺﾞｼｯｸM-PRO" panose="020F0600000000000000" pitchFamily="50" charset="-128"/>
              </a:rPr>
              <a:t>名</a:t>
            </a:r>
            <a:r>
              <a:rPr lang="ja-JP" altLang="en-US" dirty="0">
                <a:latin typeface="HG丸ｺﾞｼｯｸM-PRO" panose="020F0600000000000000" pitchFamily="50" charset="-128"/>
                <a:ea typeface="HG丸ｺﾞｼｯｸM-PRO" panose="020F0600000000000000" pitchFamily="50" charset="-128"/>
              </a:rPr>
              <a:t>登録</a:t>
            </a:r>
            <a:r>
              <a:rPr lang="ja-JP" altLang="en-US" dirty="0" smtClean="0">
                <a:latin typeface="HG丸ｺﾞｼｯｸM-PRO" panose="020F0600000000000000" pitchFamily="50" charset="-128"/>
                <a:ea typeface="HG丸ｺﾞｼｯｸM-PRO" panose="020F0600000000000000" pitchFamily="50" charset="-128"/>
              </a:rPr>
              <a:t>し、計</a:t>
            </a:r>
            <a:r>
              <a:rPr lang="en-US" altLang="ja-JP" dirty="0" smtClean="0">
                <a:latin typeface="HG丸ｺﾞｼｯｸM-PRO" panose="020F0600000000000000" pitchFamily="50" charset="-128"/>
                <a:ea typeface="HG丸ｺﾞｼｯｸM-PRO" panose="020F0600000000000000" pitchFamily="50" charset="-128"/>
              </a:rPr>
              <a:t>7</a:t>
            </a:r>
            <a:r>
              <a:rPr lang="ja-JP" altLang="en-US" dirty="0" smtClean="0">
                <a:latin typeface="HG丸ｺﾞｼｯｸM-PRO" panose="020F0600000000000000" pitchFamily="50" charset="-128"/>
                <a:ea typeface="HG丸ｺﾞｼｯｸM-PRO" panose="020F0600000000000000" pitchFamily="50" charset="-128"/>
              </a:rPr>
              <a:t>名（男性</a:t>
            </a:r>
            <a:r>
              <a:rPr lang="en-US" altLang="ja-JP" dirty="0" smtClean="0">
                <a:latin typeface="HG丸ｺﾞｼｯｸM-PRO" panose="020F0600000000000000" pitchFamily="50" charset="-128"/>
                <a:ea typeface="HG丸ｺﾞｼｯｸM-PRO" panose="020F0600000000000000" pitchFamily="50" charset="-128"/>
              </a:rPr>
              <a:t>2</a:t>
            </a:r>
            <a:r>
              <a:rPr lang="ja-JP" altLang="en-US" dirty="0" smtClean="0">
                <a:latin typeface="HG丸ｺﾞｼｯｸM-PRO" panose="020F0600000000000000" pitchFamily="50" charset="-128"/>
                <a:ea typeface="HG丸ｺﾞｼｯｸM-PRO" panose="020F0600000000000000" pitchFamily="50" charset="-128"/>
              </a:rPr>
              <a:t>名、女性</a:t>
            </a:r>
            <a:r>
              <a:rPr lang="en-US" altLang="ja-JP" dirty="0" smtClean="0">
                <a:latin typeface="HG丸ｺﾞｼｯｸM-PRO" panose="020F0600000000000000" pitchFamily="50" charset="-128"/>
                <a:ea typeface="HG丸ｺﾞｼｯｸM-PRO" panose="020F0600000000000000" pitchFamily="50" charset="-128"/>
              </a:rPr>
              <a:t>5</a:t>
            </a:r>
            <a:r>
              <a:rPr lang="ja-JP" altLang="en-US" dirty="0" smtClean="0">
                <a:latin typeface="HG丸ｺﾞｼｯｸM-PRO" panose="020F0600000000000000" pitchFamily="50" charset="-128"/>
                <a:ea typeface="HG丸ｺﾞｼｯｸM-PRO" panose="020F0600000000000000" pitchFamily="50" charset="-128"/>
              </a:rPr>
              <a:t>名）</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※H27</a:t>
            </a:r>
            <a:r>
              <a:rPr kumimoji="1" lang="ja-JP" altLang="en-US"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10</a:t>
            </a:r>
            <a:r>
              <a:rPr kumimoji="1" lang="ja-JP" altLang="en-US" dirty="0" smtClean="0">
                <a:latin typeface="HG丸ｺﾞｼｯｸM-PRO" panose="020F0600000000000000" pitchFamily="50" charset="-128"/>
                <a:ea typeface="HG丸ｺﾞｼｯｸM-PRO" panose="020F0600000000000000" pitchFamily="50" charset="-128"/>
              </a:rPr>
              <a:t>月より</a:t>
            </a:r>
            <a:r>
              <a:rPr kumimoji="1" lang="en-US" altLang="ja-JP" dirty="0" smtClean="0">
                <a:latin typeface="HG丸ｺﾞｼｯｸM-PRO" panose="020F0600000000000000" pitchFamily="50" charset="-128"/>
                <a:ea typeface="HG丸ｺﾞｼｯｸM-PRO" panose="020F0600000000000000" pitchFamily="50" charset="-128"/>
              </a:rPr>
              <a:t>7</a:t>
            </a:r>
            <a:r>
              <a:rPr kumimoji="1" lang="ja-JP" altLang="en-US" dirty="0" smtClean="0">
                <a:latin typeface="HG丸ｺﾞｼｯｸM-PRO" panose="020F0600000000000000" pitchFamily="50" charset="-128"/>
                <a:ea typeface="HG丸ｺﾞｼｯｸM-PRO" panose="020F0600000000000000" pitchFamily="50" charset="-128"/>
              </a:rPr>
              <a:t>名を準職員として雇用契約（時給</a:t>
            </a:r>
            <a:r>
              <a:rPr kumimoji="1" lang="en-US" altLang="ja-JP" dirty="0" smtClean="0">
                <a:latin typeface="HG丸ｺﾞｼｯｸM-PRO" panose="020F0600000000000000" pitchFamily="50" charset="-128"/>
                <a:ea typeface="HG丸ｺﾞｼｯｸM-PRO" panose="020F0600000000000000" pitchFamily="50" charset="-128"/>
              </a:rPr>
              <a:t>800</a:t>
            </a:r>
            <a:r>
              <a:rPr kumimoji="1" lang="ja-JP" altLang="en-US" dirty="0" smtClean="0">
                <a:latin typeface="HG丸ｺﾞｼｯｸM-PRO" panose="020F0600000000000000" pitchFamily="50" charset="-128"/>
                <a:ea typeface="HG丸ｺﾞｼｯｸM-PRO" panose="020F0600000000000000" pitchFamily="50" charset="-128"/>
              </a:rPr>
              <a:t>円＋交通費）</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雇用に至るまで</a:t>
            </a: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専門職でなくなぜピア？／人件費は？／そんな</a:t>
            </a:r>
            <a:r>
              <a:rPr lang="ja-JP" altLang="en-US" sz="1600" dirty="0" smtClean="0">
                <a:latin typeface="HG丸ｺﾞｼｯｸM-PRO" panose="020F0600000000000000" pitchFamily="50" charset="-128"/>
                <a:ea typeface="HG丸ｺﾞｼｯｸM-PRO" panose="020F0600000000000000" pitchFamily="50" charset="-128"/>
              </a:rPr>
              <a:t>に任せる仕事は</a:t>
            </a:r>
            <a:r>
              <a:rPr lang="ja-JP" altLang="en-US" sz="1600" dirty="0">
                <a:latin typeface="HG丸ｺﾞｼｯｸM-PRO" panose="020F0600000000000000" pitchFamily="50" charset="-128"/>
                <a:ea typeface="HG丸ｺﾞｼｯｸM-PRO" panose="020F0600000000000000" pitchFamily="50" charset="-128"/>
              </a:rPr>
              <a:t>ないのでは？</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かえって</a:t>
            </a:r>
            <a:r>
              <a:rPr lang="ja-JP" altLang="en-US" sz="1600" dirty="0">
                <a:latin typeface="HG丸ｺﾞｼｯｸM-PRO" panose="020F0600000000000000" pitchFamily="50" charset="-128"/>
                <a:ea typeface="HG丸ｺﾞｼｯｸM-PRO" panose="020F0600000000000000" pitchFamily="50" charset="-128"/>
              </a:rPr>
              <a:t>フォローが大変では</a:t>
            </a:r>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等</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現在の状況</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・運転できるピアサポーター</a:t>
            </a:r>
            <a:r>
              <a:rPr lang="ja-JP" altLang="en-US" dirty="0">
                <a:latin typeface="HG丸ｺﾞｼｯｸM-PRO" panose="020F0600000000000000" pitchFamily="50" charset="-128"/>
                <a:ea typeface="HG丸ｺﾞｼｯｸM-PRO" panose="020F0600000000000000" pitchFamily="50" charset="-128"/>
              </a:rPr>
              <a:t>は</a:t>
            </a:r>
            <a:r>
              <a:rPr lang="ja-JP" altLang="en-US" dirty="0" smtClean="0">
                <a:latin typeface="HG丸ｺﾞｼｯｸM-PRO" panose="020F0600000000000000" pitchFamily="50" charset="-128"/>
                <a:ea typeface="HG丸ｺﾞｼｯｸM-PRO" panose="020F0600000000000000" pitchFamily="50" charset="-128"/>
              </a:rPr>
              <a:t>公用車を使って訪問活動</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・昨秋からの一人</a:t>
            </a:r>
            <a:r>
              <a:rPr lang="ja-JP" altLang="en-US" dirty="0">
                <a:latin typeface="HG丸ｺﾞｼｯｸM-PRO" panose="020F0600000000000000" pitchFamily="50" charset="-128"/>
                <a:ea typeface="HG丸ｺﾞｼｯｸM-PRO" panose="020F0600000000000000" pitchFamily="50" charset="-128"/>
              </a:rPr>
              <a:t>当</a:t>
            </a:r>
            <a:r>
              <a:rPr lang="ja-JP" altLang="en-US" dirty="0" smtClean="0">
                <a:latin typeface="HG丸ｺﾞｼｯｸM-PRO" panose="020F0600000000000000" pitchFamily="50" charset="-128"/>
                <a:ea typeface="HG丸ｺﾞｼｯｸM-PRO" panose="020F0600000000000000" pitchFamily="50" charset="-128"/>
              </a:rPr>
              <a:t>たりの平均勤務時間：約</a:t>
            </a:r>
            <a:r>
              <a:rPr lang="en-US" altLang="ja-JP" dirty="0" smtClean="0">
                <a:latin typeface="HG丸ｺﾞｼｯｸM-PRO" panose="020F0600000000000000" pitchFamily="50" charset="-128"/>
                <a:ea typeface="HG丸ｺﾞｼｯｸM-PRO" panose="020F0600000000000000" pitchFamily="50" charset="-128"/>
              </a:rPr>
              <a:t>13</a:t>
            </a:r>
            <a:r>
              <a:rPr lang="ja-JP" altLang="en-US" dirty="0" smtClean="0">
                <a:latin typeface="HG丸ｺﾞｼｯｸM-PRO" panose="020F0600000000000000" pitchFamily="50" charset="-128"/>
                <a:ea typeface="HG丸ｺﾞｼｯｸM-PRO" panose="020F0600000000000000" pitchFamily="50" charset="-128"/>
              </a:rPr>
              <a:t>時間</a:t>
            </a:r>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月（最長：約</a:t>
            </a:r>
            <a:r>
              <a:rPr lang="en-US" altLang="ja-JP" dirty="0" smtClean="0">
                <a:latin typeface="HG丸ｺﾞｼｯｸM-PRO" panose="020F0600000000000000" pitchFamily="50" charset="-128"/>
                <a:ea typeface="HG丸ｺﾞｼｯｸM-PRO" panose="020F0600000000000000" pitchFamily="50" charset="-128"/>
              </a:rPr>
              <a:t>32</a:t>
            </a:r>
            <a:r>
              <a:rPr lang="ja-JP" altLang="en-US" dirty="0" smtClean="0">
                <a:latin typeface="HG丸ｺﾞｼｯｸM-PRO" panose="020F0600000000000000" pitchFamily="50" charset="-128"/>
                <a:ea typeface="HG丸ｺﾞｼｯｸM-PRO" panose="020F0600000000000000" pitchFamily="50" charset="-128"/>
              </a:rPr>
              <a:t>時間</a:t>
            </a:r>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月）</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・上記の時間以外に、民生委員向け研修、啓発事業、看護学生講義、地域のサロン等から</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依頼を受けて活動する時間もある。</a:t>
            </a:r>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a:p>
        </p:txBody>
      </p:sp>
    </p:spTree>
    <p:extLst>
      <p:ext uri="{BB962C8B-B14F-4D97-AF65-F5344CB8AC3E}">
        <p14:creationId xmlns:p14="http://schemas.microsoft.com/office/powerpoint/2010/main" xmlns="" val="3714602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580533" y="722"/>
            <a:ext cx="9601200" cy="746672"/>
          </a:xfrm>
        </p:spPr>
        <p:txBody>
          <a:bodyPr>
            <a:normAutofit/>
          </a:bodyPr>
          <a:lstStyle/>
          <a:p>
            <a:r>
              <a:rPr lang="ja-JP" altLang="en-US" b="1" dirty="0" smtClean="0">
                <a:latin typeface="HG丸ｺﾞｼｯｸM-PRO" panose="020F0600000000000000" pitchFamily="50" charset="-128"/>
                <a:ea typeface="HG丸ｺﾞｼｯｸM-PRO" panose="020F0600000000000000" pitchFamily="50" charset="-128"/>
              </a:rPr>
              <a:t>ピアサポーターの力を活かすための配慮</a:t>
            </a:r>
            <a:endParaRPr kumimoji="1" lang="ja-JP" b="1" dirty="0">
              <a:latin typeface="HG丸ｺﾞｼｯｸM-PRO" panose="020F0600000000000000" pitchFamily="50" charset="-128"/>
              <a:ea typeface="HG丸ｺﾞｼｯｸM-PRO" panose="020F0600000000000000" pitchFamily="50" charset="-128"/>
            </a:endParaRPr>
          </a:p>
        </p:txBody>
      </p:sp>
      <p:sp>
        <p:nvSpPr>
          <p:cNvPr id="2" name="コンテンツ プレースホルダー 1"/>
          <p:cNvSpPr>
            <a:spLocks noGrp="1"/>
          </p:cNvSpPr>
          <p:nvPr>
            <p:ph idx="1"/>
          </p:nvPr>
        </p:nvSpPr>
        <p:spPr>
          <a:xfrm>
            <a:off x="405780" y="980728"/>
            <a:ext cx="11521280" cy="5590032"/>
          </a:xfrm>
        </p:spPr>
        <p:txBody>
          <a:bodyPr>
            <a:normAutofit/>
          </a:bodyPr>
          <a:lstStyle/>
          <a:p>
            <a:pPr marL="0" indent="0" algn="ctr">
              <a:buNone/>
            </a:pP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～それぞれのピアの持ち味が活かされるよういかにマネージメントするか？～</a:t>
            </a:r>
            <a:endParaRPr lang="en-US" altLang="ja-JP" sz="2400" b="1"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①支援対象者がどのような人で、どのピアが合いそうか？</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②そのピアの</a:t>
            </a:r>
            <a:r>
              <a:rPr lang="ja-JP" altLang="en-US" sz="2400" dirty="0">
                <a:latin typeface="HG丸ｺﾞｼｯｸM-PRO" panose="020F0600000000000000" pitchFamily="50" charset="-128"/>
                <a:ea typeface="HG丸ｺﾞｼｯｸM-PRO" panose="020F0600000000000000" pitchFamily="50" charset="-128"/>
              </a:rPr>
              <a:t>中</a:t>
            </a:r>
            <a:r>
              <a:rPr lang="ja-JP" altLang="en-US" sz="2400" dirty="0" smtClean="0">
                <a:latin typeface="HG丸ｺﾞｼｯｸM-PRO" panose="020F0600000000000000" pitchFamily="50" charset="-128"/>
                <a:ea typeface="HG丸ｺﾞｼｯｸM-PRO" panose="020F0600000000000000" pitchFamily="50" charset="-128"/>
              </a:rPr>
              <a:t>でどうペアを組むか？</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③ピアとしての役割や目的を明確にする</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④報告を受け、フォローが</a:t>
            </a:r>
            <a:r>
              <a:rPr lang="ja-JP" altLang="en-US" sz="2400" dirty="0">
                <a:latin typeface="HG丸ｺﾞｼｯｸM-PRO" panose="020F0600000000000000" pitchFamily="50" charset="-128"/>
                <a:ea typeface="HG丸ｺﾞｼｯｸM-PRO" panose="020F0600000000000000" pitchFamily="50" charset="-128"/>
              </a:rPr>
              <a:t>必要</a:t>
            </a:r>
            <a:r>
              <a:rPr lang="ja-JP" altLang="en-US" sz="2400" dirty="0" smtClean="0">
                <a:latin typeface="HG丸ｺﾞｼｯｸM-PRO" panose="020F0600000000000000" pitchFamily="50" charset="-128"/>
                <a:ea typeface="HG丸ｺﾞｼｯｸM-PRO" panose="020F0600000000000000" pitchFamily="50" charset="-128"/>
              </a:rPr>
              <a:t>であればタイムリーに行う</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⑤ピアが支援に関する悩み・責任を抱え込まないように、ピア定例会や個別に</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相談できるようにしておく</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⑥ピア自身のセルフコントロールの力が維持・向上されるようサポートする</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p>
        </p:txBody>
      </p:sp>
      <p:sp>
        <p:nvSpPr>
          <p:cNvPr id="3" name="雲 2"/>
          <p:cNvSpPr/>
          <p:nvPr/>
        </p:nvSpPr>
        <p:spPr>
          <a:xfrm>
            <a:off x="801824" y="5500682"/>
            <a:ext cx="10657184" cy="1070078"/>
          </a:xfrm>
          <a:prstGeom prst="cloud">
            <a:avLst/>
          </a:prstGeom>
          <a:noFill/>
          <a:ln w="38100">
            <a:solidFill>
              <a:srgbClr val="FF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一緒に悩み、考え、支援対象者も一緒に喜びあう</a:t>
            </a:r>
            <a:endParaRPr kumimoji="1" lang="ja-JP" altLang="en-US" sz="2400" b="1"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xmlns="" val="2326953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1413</Words>
  <Application>Microsoft Office PowerPoint</Application>
  <PresentationFormat>ユーザー設定</PresentationFormat>
  <Paragraphs>591</Paragraphs>
  <Slides>14</Slides>
  <Notes>8</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Watercolor_16x9</vt:lpstr>
      <vt:lpstr>ピアサポーターと取り組む 地域移行支援 ～相談談支援事業所の活動の実際～   医療法人 敬愛会　生活支援センターほおずき 相談支援専門員　谷　友 紀 子 </vt:lpstr>
      <vt:lpstr>生活支援センターほおずき （地域活動支援センターⅠ型・相談支援事業所）</vt:lpstr>
      <vt:lpstr>但馬で今の仕組みができるまで（H26年度まで）</vt:lpstr>
      <vt:lpstr>H26年度以降の変化</vt:lpstr>
      <vt:lpstr>ほおずきで行った地域移行支援の状況</vt:lpstr>
      <vt:lpstr>地域移行にかかる報酬 ～Hさんの場合</vt:lpstr>
      <vt:lpstr>スライド 7</vt:lpstr>
      <vt:lpstr>ほおずきにおけるピアサポーターの雇用について</vt:lpstr>
      <vt:lpstr>ピアサポーターの力を活かすための配慮</vt:lpstr>
      <vt:lpstr>ピアサポーターの活動の効果（１）</vt:lpstr>
      <vt:lpstr>ピアサポーターの活動の効果（２）</vt:lpstr>
      <vt:lpstr>H26年度以降の変化　　　 ～ピアの働き</vt:lpstr>
      <vt:lpstr>最後に…</vt:lpstr>
      <vt:lpstr>スライド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2016-06-14T13:59:43Z</dcterms:created>
  <dcterms:modified xsi:type="dcterms:W3CDTF">2017-04-13T01:19:12Z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