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charts/chart13.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charts/chart7.xml" ContentType="application/vnd.openxmlformats-officedocument.drawingml.chart+xml"/>
  <Override PartName="/ppt/notesSlides/notesSlide12.xml" ContentType="application/vnd.openxmlformats-officedocument.presentationml.notesSlide+xml"/>
  <Override PartName="/ppt/notesSlides/notesSlide30.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theme/themeOverride2.xml" ContentType="application/vnd.openxmlformats-officedocument.themeOverride+xml"/>
  <Override PartName="/ppt/notesSlides/notesSlide35.xml" ContentType="application/vnd.openxmlformats-officedocument.presentationml.notesSlide+xml"/>
  <Override PartName="/ppt/charts/chart14.xml" ContentType="application/vnd.openxmlformats-officedocument.drawingml.chart+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charts/chart8.xml" ContentType="application/vnd.openxmlformats-officedocument.drawingml.char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charts/chart12.xml" ContentType="application/vnd.openxmlformats-officedocument.drawingml.chart+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charts/chart6.xml" ContentType="application/vnd.openxmlformats-officedocument.drawingml.char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charts/chart10.xml" ContentType="application/vnd.openxmlformats-officedocument.drawingml.chart+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wmf" ContentType="image/x-wmf"/>
  <Override PartName="/ppt/theme/themeOverride3.xml" ContentType="application/vnd.openxmlformats-officedocument.themeOverr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charts/chart15.xml" ContentType="application/vnd.openxmlformats-officedocument.drawingml.chart+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notesSlides/notesSlide14.xml" ContentType="application/vnd.openxmlformats-officedocument.presentationml.notesSlide+xml"/>
  <Override PartName="/ppt/charts/chart11.xml" ContentType="application/vnd.openxmlformats-officedocument.drawingml.chart+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258" r:id="rId3"/>
    <p:sldId id="259" r:id="rId4"/>
    <p:sldId id="260" r:id="rId5"/>
    <p:sldId id="261" r:id="rId6"/>
    <p:sldId id="262" r:id="rId7"/>
    <p:sldId id="263" r:id="rId8"/>
    <p:sldId id="264" r:id="rId9"/>
    <p:sldId id="300" r:id="rId10"/>
    <p:sldId id="301" r:id="rId11"/>
    <p:sldId id="302" r:id="rId12"/>
    <p:sldId id="303" r:id="rId13"/>
    <p:sldId id="304" r:id="rId14"/>
    <p:sldId id="305"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p:cViewPr varScale="1">
        <p:scale>
          <a:sx n="73" d="100"/>
          <a:sy n="73" d="100"/>
        </p:scale>
        <p:origin x="-1116" y="-102"/>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______1.xlsx"/></Relationships>
</file>

<file path=ppt/charts/_rels/chart10.xml.rels><?xml version="1.0" encoding="UTF-8" standalone="yes"?>
<Relationships xmlns="http://schemas.openxmlformats.org/package/2006/relationships"><Relationship Id="rId2" Type="http://schemas.openxmlformats.org/officeDocument/2006/relationships/oleObject" Target="file:///\\dfckhpwg4file2h.mhlwds.mhlw.go.jp\&#35506;&#23460;&#38936;&#22495;3\12205000_&#31038;&#20250;&#12539;&#25588;&#35703;&#23616;&#38556;&#23475;&#20445;&#20581;&#31119;&#31049;&#37096;&#12288;&#31934;&#31070;&#12539;&#38556;&#23475;&#20445;&#20581;&#35506;\&#31934;&#31070;&#21307;&#30274;&#20418;\&#24179;&#25104;28&#24180;&#24230;&#20107;&#26989;\&#31934;&#31070;&#38556;&#23475;&#32773;&#12398;&#22320;&#22495;&#31227;&#34892;&#25285;&#24403;&#32773;&#31561;&#20250;&#35696;\&#9314;&#33258;&#27835;&#20307;&#12363;&#12425;&#12398;&#25552;&#20986;&#36039;&#26009;\&#20107;&#21069;&#12450;&#12531;&#12465;&#12540;&#12488;\&#9733;&#20107;&#21069;&#12450;&#12531;&#12465;&#12540;&#12488;&#32080;&#26524;&#19968;&#35239;&#34920;.xlsx" TargetMode="External"/><Relationship Id="rId1" Type="http://schemas.openxmlformats.org/officeDocument/2006/relationships/themeOverride" Target="../theme/themeOverride2.xml"/></Relationships>
</file>

<file path=ppt/charts/_rels/chart11.xml.rels><?xml version="1.0" encoding="UTF-8" standalone="yes"?>
<Relationships xmlns="http://schemas.openxmlformats.org/package/2006/relationships"><Relationship Id="rId2" Type="http://schemas.openxmlformats.org/officeDocument/2006/relationships/oleObject" Target="file:///\\dfckhpwg4file2h.mhlwds.mhlw.go.jp\&#35506;&#23460;&#38936;&#22495;3\12205000_&#31038;&#20250;&#12539;&#25588;&#35703;&#23616;&#38556;&#23475;&#20445;&#20581;&#31119;&#31049;&#37096;&#12288;&#31934;&#31070;&#12539;&#38556;&#23475;&#20445;&#20581;&#35506;\&#31934;&#31070;&#21307;&#30274;&#20418;\&#24179;&#25104;28&#24180;&#24230;&#20107;&#26989;\&#31934;&#31070;&#38556;&#23475;&#32773;&#12398;&#22320;&#22495;&#31227;&#34892;&#25285;&#24403;&#32773;&#31561;&#20250;&#35696;\&#9314;&#33258;&#27835;&#20307;&#12363;&#12425;&#12398;&#25552;&#20986;&#36039;&#26009;\&#20107;&#21069;&#12450;&#12531;&#12465;&#12540;&#12488;\&#9733;&#20107;&#21069;&#12450;&#12531;&#12465;&#12540;&#12488;&#32080;&#26524;&#19968;&#35239;&#34920;.xlsx" TargetMode="External"/><Relationship Id="rId1" Type="http://schemas.openxmlformats.org/officeDocument/2006/relationships/themeOverride" Target="../theme/themeOverride3.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Office_Excel_______7.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Office_Excel_______8.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Office_Excel_______9.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Office_Excel_______10.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______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______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______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______5.xlsx"/></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Office_Excel_______6.xlsx"/><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1" Type="http://schemas.openxmlformats.org/officeDocument/2006/relationships/oleObject" Target="file:///C:\Users\&#31038;&#20250;&#31934;&#31070;&#20445;&#20581;&#30740;&#31350;&#37096;\Desktop\byo12j0008.csv"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31038;&#20250;&#31934;&#31070;&#20445;&#20581;&#30740;&#31350;&#37096;\Desktop\byo12j0007.csv"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31038;&#20250;&#31934;&#31070;&#20445;&#20581;&#30740;&#31350;&#37096;\Documents\&#12420;&#12414;&#12398;&#12358;&#12385;\&#35336;&#30011;&#37096;\&#12354;&#12428;\&#24180;&#40802;&#21029;&#38598;&#35336;201511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ja-JP"/>
  <c:chart>
    <c:autoTitleDeleted val="1"/>
    <c:plotArea>
      <c:layout/>
      <c:barChart>
        <c:barDir val="col"/>
        <c:grouping val="stacked"/>
        <c:ser>
          <c:idx val="0"/>
          <c:order val="0"/>
          <c:tx>
            <c:strRef>
              <c:f>Sheet1!$B$1</c:f>
              <c:strCache>
                <c:ptCount val="1"/>
                <c:pt idx="0">
                  <c:v>入院患者数</c:v>
                </c:pt>
              </c:strCache>
            </c:strRef>
          </c:tx>
          <c:spPr>
            <a:pattFill prst="dkUpDiag">
              <a:fgClr>
                <a:srgbClr val="FFFF00"/>
              </a:fgClr>
              <a:bgClr>
                <a:schemeClr val="bg1"/>
              </a:bgClr>
            </a:pattFill>
            <a:ln w="25400">
              <a:solidFill>
                <a:schemeClr val="tx1"/>
              </a:solidFill>
            </a:ln>
          </c:spPr>
          <c:dLbls>
            <c:spPr>
              <a:noFill/>
              <a:ln>
                <a:noFill/>
              </a:ln>
              <a:effectLst/>
            </c:spPr>
            <c:txPr>
              <a:bodyPr/>
              <a:lstStyle/>
              <a:p>
                <a:pPr>
                  <a:defRPr b="1"/>
                </a:pPr>
                <a:endParaRPr lang="ja-JP"/>
              </a:p>
            </c:txPr>
            <c:dLblPos val="ctr"/>
            <c:showVal val="1"/>
            <c:extLst xmlns:c16r2="http://schemas.microsoft.com/office/drawing/2015/06/chart">
              <c:ext xmlns:c15="http://schemas.microsoft.com/office/drawing/2012/chart" uri="{CE6537A1-D6FC-4f65-9D91-7224C49458BB}">
                <c15:layout/>
                <c15:showLeaderLines val="0"/>
              </c:ext>
            </c:extLst>
          </c:dLbls>
          <c:cat>
            <c:strRef>
              <c:f>Sheet1!$A$2:$A$7</c:f>
              <c:strCache>
                <c:ptCount val="6"/>
                <c:pt idx="0">
                  <c:v>H11</c:v>
                </c:pt>
                <c:pt idx="1">
                  <c:v>H14</c:v>
                </c:pt>
                <c:pt idx="2">
                  <c:v>H17</c:v>
                </c:pt>
                <c:pt idx="3">
                  <c:v>H20</c:v>
                </c:pt>
                <c:pt idx="4">
                  <c:v>H23</c:v>
                </c:pt>
                <c:pt idx="5">
                  <c:v>H26</c:v>
                </c:pt>
              </c:strCache>
            </c:strRef>
          </c:cat>
          <c:val>
            <c:numRef>
              <c:f>Sheet1!$B$2:$B$7</c:f>
              <c:numCache>
                <c:formatCode>General</c:formatCode>
                <c:ptCount val="6"/>
                <c:pt idx="0">
                  <c:v>34.1</c:v>
                </c:pt>
                <c:pt idx="1">
                  <c:v>34.5</c:v>
                </c:pt>
                <c:pt idx="2">
                  <c:v>35.300000000000004</c:v>
                </c:pt>
                <c:pt idx="3">
                  <c:v>33.300000000000004</c:v>
                </c:pt>
                <c:pt idx="4">
                  <c:v>32.300000000000004</c:v>
                </c:pt>
                <c:pt idx="5">
                  <c:v>31.3</c:v>
                </c:pt>
              </c:numCache>
            </c:numRef>
          </c:val>
          <c:extLst xmlns:c16r2="http://schemas.microsoft.com/office/drawing/2015/06/chart">
            <c:ext xmlns:c16="http://schemas.microsoft.com/office/drawing/2014/chart" uri="{C3380CC4-5D6E-409C-BE32-E72D297353CC}">
              <c16:uniqueId val="{00000000-240D-4105-A310-4E9B6DEE33C1}"/>
            </c:ext>
          </c:extLst>
        </c:ser>
        <c:ser>
          <c:idx val="1"/>
          <c:order val="1"/>
          <c:tx>
            <c:strRef>
              <c:f>Sheet1!$C$1</c:f>
              <c:strCache>
                <c:ptCount val="1"/>
                <c:pt idx="0">
                  <c:v>外来患者数</c:v>
                </c:pt>
              </c:strCache>
            </c:strRef>
          </c:tx>
          <c:spPr>
            <a:pattFill prst="ltUpDiag">
              <a:fgClr>
                <a:srgbClr val="0070C0"/>
              </a:fgClr>
              <a:bgClr>
                <a:schemeClr val="bg1"/>
              </a:bgClr>
            </a:pattFill>
            <a:ln w="25400" cap="flat" cmpd="sng" algn="ctr">
              <a:solidFill>
                <a:schemeClr val="dk1"/>
              </a:solidFill>
              <a:prstDash val="solid"/>
            </a:ln>
            <a:effectLst/>
          </c:spPr>
          <c:dLbls>
            <c:spPr>
              <a:noFill/>
              <a:ln>
                <a:noFill/>
              </a:ln>
              <a:effectLst/>
            </c:spPr>
            <c:txPr>
              <a:bodyPr/>
              <a:lstStyle/>
              <a:p>
                <a:pPr>
                  <a:defRPr b="1"/>
                </a:pPr>
                <a:endParaRPr lang="ja-JP"/>
              </a:p>
            </c:txPr>
            <c:dLblPos val="ctr"/>
            <c:showVal val="1"/>
            <c:extLst xmlns:c16r2="http://schemas.microsoft.com/office/drawing/2015/06/chart">
              <c:ext xmlns:c15="http://schemas.microsoft.com/office/drawing/2012/chart" uri="{CE6537A1-D6FC-4f65-9D91-7224C49458BB}">
                <c15:layout/>
                <c15:showLeaderLines val="0"/>
              </c:ext>
            </c:extLst>
          </c:dLbls>
          <c:cat>
            <c:strRef>
              <c:f>Sheet1!$A$2:$A$7</c:f>
              <c:strCache>
                <c:ptCount val="6"/>
                <c:pt idx="0">
                  <c:v>H11</c:v>
                </c:pt>
                <c:pt idx="1">
                  <c:v>H14</c:v>
                </c:pt>
                <c:pt idx="2">
                  <c:v>H17</c:v>
                </c:pt>
                <c:pt idx="3">
                  <c:v>H20</c:v>
                </c:pt>
                <c:pt idx="4">
                  <c:v>H23</c:v>
                </c:pt>
                <c:pt idx="5">
                  <c:v>H26</c:v>
                </c:pt>
              </c:strCache>
            </c:strRef>
          </c:cat>
          <c:val>
            <c:numRef>
              <c:f>Sheet1!$C$2:$C$7</c:f>
              <c:numCache>
                <c:formatCode>General</c:formatCode>
                <c:ptCount val="6"/>
                <c:pt idx="0">
                  <c:v>170</c:v>
                </c:pt>
                <c:pt idx="1">
                  <c:v>223.9</c:v>
                </c:pt>
                <c:pt idx="2">
                  <c:v>267.5</c:v>
                </c:pt>
                <c:pt idx="3">
                  <c:v>290</c:v>
                </c:pt>
                <c:pt idx="4">
                  <c:v>287.8</c:v>
                </c:pt>
                <c:pt idx="5">
                  <c:v>361.1</c:v>
                </c:pt>
              </c:numCache>
            </c:numRef>
          </c:val>
          <c:extLst xmlns:c16r2="http://schemas.microsoft.com/office/drawing/2015/06/chart">
            <c:ext xmlns:c16="http://schemas.microsoft.com/office/drawing/2014/chart" uri="{C3380CC4-5D6E-409C-BE32-E72D297353CC}">
              <c16:uniqueId val="{00000001-240D-4105-A310-4E9B6DEE33C1}"/>
            </c:ext>
          </c:extLst>
        </c:ser>
        <c:dLbls/>
        <c:gapWidth val="50"/>
        <c:overlap val="100"/>
        <c:axId val="84450688"/>
        <c:axId val="84464768"/>
      </c:barChart>
      <c:catAx>
        <c:axId val="84450688"/>
        <c:scaling>
          <c:orientation val="minMax"/>
        </c:scaling>
        <c:axPos val="b"/>
        <c:numFmt formatCode="General" sourceLinked="0"/>
        <c:majorTickMark val="none"/>
        <c:tickLblPos val="nextTo"/>
        <c:crossAx val="84464768"/>
        <c:crosses val="autoZero"/>
        <c:auto val="1"/>
        <c:lblAlgn val="ctr"/>
        <c:lblOffset val="100"/>
      </c:catAx>
      <c:valAx>
        <c:axId val="84464768"/>
        <c:scaling>
          <c:orientation val="minMax"/>
          <c:max val="400"/>
        </c:scaling>
        <c:axPos val="l"/>
        <c:majorGridlines/>
        <c:numFmt formatCode="General" sourceLinked="1"/>
        <c:tickLblPos val="nextTo"/>
        <c:crossAx val="84450688"/>
        <c:crosses val="autoZero"/>
        <c:crossBetween val="between"/>
      </c:valAx>
    </c:plotArea>
    <c:legend>
      <c:legendPos val="r"/>
      <c:layout/>
    </c:legend>
    <c:plotVisOnly val="1"/>
    <c:dispBlanksAs val="gap"/>
  </c:chart>
  <c:txPr>
    <a:bodyPr/>
    <a:lstStyle/>
    <a:p>
      <a:pPr>
        <a:defRPr sz="1800"/>
      </a:pPr>
      <a:endParaRPr lang="ja-JP"/>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ja-JP"/>
  <c:style val="10"/>
  <c:clrMapOvr bg1="lt1" tx1="dk1" bg2="lt2" tx2="dk2" accent1="accent1" accent2="accent2" accent3="accent3" accent4="accent4" accent5="accent5" accent6="accent6" hlink="hlink" folHlink="folHlink"/>
  <c:chart>
    <c:title>
      <c:tx>
        <c:rich>
          <a:bodyPr/>
          <a:lstStyle/>
          <a:p>
            <a:pPr>
              <a:defRPr/>
            </a:pPr>
            <a:r>
              <a:rPr lang="ja-JP" altLang="en-US" dirty="0"/>
              <a:t>都道府県における地域移行に関連した事業等実施状況（</a:t>
            </a:r>
            <a:r>
              <a:rPr lang="en-US" altLang="ja-JP" dirty="0"/>
              <a:t>n=47</a:t>
            </a:r>
            <a:r>
              <a:rPr lang="ja-JP" altLang="en-US" dirty="0"/>
              <a:t>）</a:t>
            </a:r>
          </a:p>
        </c:rich>
      </c:tx>
    </c:title>
    <c:plotArea>
      <c:layout/>
      <c:barChart>
        <c:barDir val="bar"/>
        <c:grouping val="percentStacked"/>
        <c:ser>
          <c:idx val="0"/>
          <c:order val="0"/>
          <c:tx>
            <c:strRef>
              <c:f>都道府県!$K$2</c:f>
              <c:strCache>
                <c:ptCount val="1"/>
                <c:pt idx="0">
                  <c:v>実施している（把握している）</c:v>
                </c:pt>
              </c:strCache>
            </c:strRef>
          </c:tx>
          <c:dLbls>
            <c:spPr>
              <a:noFill/>
              <a:ln>
                <a:noFill/>
              </a:ln>
              <a:effectLst/>
            </c:spPr>
            <c:txPr>
              <a:bodyPr/>
              <a:lstStyle/>
              <a:p>
                <a:pPr>
                  <a:defRPr sz="1400"/>
                </a:pPr>
                <a:endParaRPr lang="ja-JP"/>
              </a:p>
            </c:txPr>
            <c:showVal val="1"/>
            <c:extLst xmlns:c16r2="http://schemas.microsoft.com/office/drawing/2015/06/chart">
              <c:ext xmlns:c15="http://schemas.microsoft.com/office/drawing/2012/chart" uri="{CE6537A1-D6FC-4f65-9D91-7224C49458BB}">
                <c15:layout/>
                <c15:showLeaderLines val="0"/>
              </c:ext>
            </c:extLst>
          </c:dLbls>
          <c:cat>
            <c:strRef>
              <c:f>都道府県!$J$4:$J$14</c:f>
              <c:strCache>
                <c:ptCount val="11"/>
                <c:pt idx="0">
                  <c:v>（自立支援）協議会の実施状況</c:v>
                </c:pt>
                <c:pt idx="1">
                  <c:v>地域移行に関する部会の実施状況</c:v>
                </c:pt>
                <c:pt idx="2">
                  <c:v>管内市町村の地域移行協議会・専門部会の設置状況の把握</c:v>
                </c:pt>
                <c:pt idx="3">
                  <c:v>ピアサポートの養成の実施状況</c:v>
                </c:pt>
                <c:pt idx="4">
                  <c:v>家族支援の実施状況</c:v>
                </c:pt>
                <c:pt idx="5">
                  <c:v>居住先確保支援</c:v>
                </c:pt>
                <c:pt idx="6">
                  <c:v>体験談プログラムの実施状況</c:v>
                </c:pt>
                <c:pt idx="7">
                  <c:v>事業所体験プログラムの実施状況</c:v>
                </c:pt>
                <c:pt idx="8">
                  <c:v>スーパーバイザー派遣の実施状況</c:v>
                </c:pt>
                <c:pt idx="9">
                  <c:v>精神科病院の職員に対する研修の実施状況</c:v>
                </c:pt>
                <c:pt idx="10">
                  <c:v>その他（地域移行の効果を想定した事業の実施状況）</c:v>
                </c:pt>
              </c:strCache>
            </c:strRef>
          </c:cat>
          <c:val>
            <c:numRef>
              <c:f>都道府県!$K$4:$K$14</c:f>
              <c:numCache>
                <c:formatCode>0.0%</c:formatCode>
                <c:ptCount val="11"/>
                <c:pt idx="0">
                  <c:v>1</c:v>
                </c:pt>
                <c:pt idx="1">
                  <c:v>0.59574468085106358</c:v>
                </c:pt>
                <c:pt idx="2">
                  <c:v>0.59574468085106358</c:v>
                </c:pt>
                <c:pt idx="3">
                  <c:v>0.57446808510638259</c:v>
                </c:pt>
                <c:pt idx="4">
                  <c:v>0.38297872340425593</c:v>
                </c:pt>
                <c:pt idx="5">
                  <c:v>0.21276595744680868</c:v>
                </c:pt>
                <c:pt idx="6">
                  <c:v>0.42553191489361702</c:v>
                </c:pt>
                <c:pt idx="7">
                  <c:v>0.14893617021276606</c:v>
                </c:pt>
                <c:pt idx="8">
                  <c:v>0.23404255319148951</c:v>
                </c:pt>
                <c:pt idx="9">
                  <c:v>0.61702127659574557</c:v>
                </c:pt>
                <c:pt idx="10">
                  <c:v>0.51063829787234039</c:v>
                </c:pt>
              </c:numCache>
            </c:numRef>
          </c:val>
          <c:extLst xmlns:c16r2="http://schemas.microsoft.com/office/drawing/2015/06/chart">
            <c:ext xmlns:c16="http://schemas.microsoft.com/office/drawing/2014/chart" uri="{C3380CC4-5D6E-409C-BE32-E72D297353CC}">
              <c16:uniqueId val="{00000000-F172-4BDB-A56C-E4F636240C07}"/>
            </c:ext>
          </c:extLst>
        </c:ser>
        <c:ser>
          <c:idx val="1"/>
          <c:order val="1"/>
          <c:tx>
            <c:strRef>
              <c:f>都道府県!$L$2</c:f>
              <c:strCache>
                <c:ptCount val="1"/>
                <c:pt idx="0">
                  <c:v>今年度中に立ち上げることを検討中（今後把握する予定）</c:v>
                </c:pt>
              </c:strCache>
            </c:strRef>
          </c:tx>
          <c:cat>
            <c:strRef>
              <c:f>都道府県!$J$4:$J$14</c:f>
              <c:strCache>
                <c:ptCount val="11"/>
                <c:pt idx="0">
                  <c:v>（自立支援）協議会の実施状況</c:v>
                </c:pt>
                <c:pt idx="1">
                  <c:v>地域移行に関する部会の実施状況</c:v>
                </c:pt>
                <c:pt idx="2">
                  <c:v>管内市町村の地域移行協議会・専門部会の設置状況の把握</c:v>
                </c:pt>
                <c:pt idx="3">
                  <c:v>ピアサポートの養成の実施状況</c:v>
                </c:pt>
                <c:pt idx="4">
                  <c:v>家族支援の実施状況</c:v>
                </c:pt>
                <c:pt idx="5">
                  <c:v>居住先確保支援</c:v>
                </c:pt>
                <c:pt idx="6">
                  <c:v>体験談プログラムの実施状況</c:v>
                </c:pt>
                <c:pt idx="7">
                  <c:v>事業所体験プログラムの実施状況</c:v>
                </c:pt>
                <c:pt idx="8">
                  <c:v>スーパーバイザー派遣の実施状況</c:v>
                </c:pt>
                <c:pt idx="9">
                  <c:v>精神科病院の職員に対する研修の実施状況</c:v>
                </c:pt>
                <c:pt idx="10">
                  <c:v>その他（地域移行の効果を想定した事業の実施状況）</c:v>
                </c:pt>
              </c:strCache>
            </c:strRef>
          </c:cat>
          <c:val>
            <c:numRef>
              <c:f>都道府県!$L$4:$L$14</c:f>
              <c:numCache>
                <c:formatCode>0.0%</c:formatCode>
                <c:ptCount val="11"/>
                <c:pt idx="0">
                  <c:v>0</c:v>
                </c:pt>
                <c:pt idx="1">
                  <c:v>2.1276595744680847E-2</c:v>
                </c:pt>
                <c:pt idx="2">
                  <c:v>8.5106382978723541E-2</c:v>
                </c:pt>
                <c:pt idx="3">
                  <c:v>0</c:v>
                </c:pt>
                <c:pt idx="4">
                  <c:v>0</c:v>
                </c:pt>
                <c:pt idx="5">
                  <c:v>0</c:v>
                </c:pt>
                <c:pt idx="6">
                  <c:v>0</c:v>
                </c:pt>
                <c:pt idx="7">
                  <c:v>0</c:v>
                </c:pt>
                <c:pt idx="8">
                  <c:v>0</c:v>
                </c:pt>
                <c:pt idx="9">
                  <c:v>4.2553191489361722E-2</c:v>
                </c:pt>
                <c:pt idx="10">
                  <c:v>0</c:v>
                </c:pt>
              </c:numCache>
            </c:numRef>
          </c:val>
          <c:extLst xmlns:c16r2="http://schemas.microsoft.com/office/drawing/2015/06/chart">
            <c:ext xmlns:c16="http://schemas.microsoft.com/office/drawing/2014/chart" uri="{C3380CC4-5D6E-409C-BE32-E72D297353CC}">
              <c16:uniqueId val="{00000001-F172-4BDB-A56C-E4F636240C07}"/>
            </c:ext>
          </c:extLst>
        </c:ser>
        <c:ser>
          <c:idx val="2"/>
          <c:order val="2"/>
          <c:tx>
            <c:strRef>
              <c:f>都道府県!$M$2</c:f>
              <c:strCache>
                <c:ptCount val="1"/>
                <c:pt idx="0">
                  <c:v>未着手</c:v>
                </c:pt>
              </c:strCache>
            </c:strRef>
          </c:tx>
          <c:cat>
            <c:strRef>
              <c:f>都道府県!$J$4:$J$14</c:f>
              <c:strCache>
                <c:ptCount val="11"/>
                <c:pt idx="0">
                  <c:v>（自立支援）協議会の実施状況</c:v>
                </c:pt>
                <c:pt idx="1">
                  <c:v>地域移行に関する部会の実施状況</c:v>
                </c:pt>
                <c:pt idx="2">
                  <c:v>管内市町村の地域移行協議会・専門部会の設置状況の把握</c:v>
                </c:pt>
                <c:pt idx="3">
                  <c:v>ピアサポートの養成の実施状況</c:v>
                </c:pt>
                <c:pt idx="4">
                  <c:v>家族支援の実施状況</c:v>
                </c:pt>
                <c:pt idx="5">
                  <c:v>居住先確保支援</c:v>
                </c:pt>
                <c:pt idx="6">
                  <c:v>体験談プログラムの実施状況</c:v>
                </c:pt>
                <c:pt idx="7">
                  <c:v>事業所体験プログラムの実施状況</c:v>
                </c:pt>
                <c:pt idx="8">
                  <c:v>スーパーバイザー派遣の実施状況</c:v>
                </c:pt>
                <c:pt idx="9">
                  <c:v>精神科病院の職員に対する研修の実施状況</c:v>
                </c:pt>
                <c:pt idx="10">
                  <c:v>その他（地域移行の効果を想定した事業の実施状況）</c:v>
                </c:pt>
              </c:strCache>
            </c:strRef>
          </c:cat>
          <c:val>
            <c:numRef>
              <c:f>都道府県!$M$4:$M$14</c:f>
              <c:numCache>
                <c:formatCode>0.0%</c:formatCode>
                <c:ptCount val="11"/>
                <c:pt idx="0">
                  <c:v>0</c:v>
                </c:pt>
                <c:pt idx="1">
                  <c:v>0.36170212765957471</c:v>
                </c:pt>
                <c:pt idx="2">
                  <c:v>0.2978723404255319</c:v>
                </c:pt>
                <c:pt idx="3">
                  <c:v>0.42553191489361702</c:v>
                </c:pt>
                <c:pt idx="4">
                  <c:v>0.61702127659574557</c:v>
                </c:pt>
                <c:pt idx="5">
                  <c:v>0.7659574468085113</c:v>
                </c:pt>
                <c:pt idx="6">
                  <c:v>0.57446808510638259</c:v>
                </c:pt>
                <c:pt idx="7">
                  <c:v>0.85106382978723327</c:v>
                </c:pt>
                <c:pt idx="8">
                  <c:v>0.7659574468085113</c:v>
                </c:pt>
                <c:pt idx="9">
                  <c:v>0.34042553191489405</c:v>
                </c:pt>
                <c:pt idx="10">
                  <c:v>0.44680851063829785</c:v>
                </c:pt>
              </c:numCache>
            </c:numRef>
          </c:val>
          <c:extLst xmlns:c16r2="http://schemas.microsoft.com/office/drawing/2015/06/chart">
            <c:ext xmlns:c16="http://schemas.microsoft.com/office/drawing/2014/chart" uri="{C3380CC4-5D6E-409C-BE32-E72D297353CC}">
              <c16:uniqueId val="{00000002-F172-4BDB-A56C-E4F636240C07}"/>
            </c:ext>
          </c:extLst>
        </c:ser>
        <c:ser>
          <c:idx val="3"/>
          <c:order val="3"/>
          <c:tx>
            <c:strRef>
              <c:f>都道府県!$N$2</c:f>
              <c:strCache>
                <c:ptCount val="1"/>
                <c:pt idx="0">
                  <c:v>その他</c:v>
                </c:pt>
              </c:strCache>
            </c:strRef>
          </c:tx>
          <c:cat>
            <c:strRef>
              <c:f>都道府県!$J$4:$J$14</c:f>
              <c:strCache>
                <c:ptCount val="11"/>
                <c:pt idx="0">
                  <c:v>（自立支援）協議会の実施状況</c:v>
                </c:pt>
                <c:pt idx="1">
                  <c:v>地域移行に関する部会の実施状況</c:v>
                </c:pt>
                <c:pt idx="2">
                  <c:v>管内市町村の地域移行協議会・専門部会の設置状況の把握</c:v>
                </c:pt>
                <c:pt idx="3">
                  <c:v>ピアサポートの養成の実施状況</c:v>
                </c:pt>
                <c:pt idx="4">
                  <c:v>家族支援の実施状況</c:v>
                </c:pt>
                <c:pt idx="5">
                  <c:v>居住先確保支援</c:v>
                </c:pt>
                <c:pt idx="6">
                  <c:v>体験談プログラムの実施状況</c:v>
                </c:pt>
                <c:pt idx="7">
                  <c:v>事業所体験プログラムの実施状況</c:v>
                </c:pt>
                <c:pt idx="8">
                  <c:v>スーパーバイザー派遣の実施状況</c:v>
                </c:pt>
                <c:pt idx="9">
                  <c:v>精神科病院の職員に対する研修の実施状況</c:v>
                </c:pt>
                <c:pt idx="10">
                  <c:v>その他（地域移行の効果を想定した事業の実施状況）</c:v>
                </c:pt>
              </c:strCache>
            </c:strRef>
          </c:cat>
          <c:val>
            <c:numRef>
              <c:f>都道府県!$N$4:$N$14</c:f>
              <c:numCache>
                <c:formatCode>0.0%</c:formatCode>
                <c:ptCount val="11"/>
                <c:pt idx="0">
                  <c:v>0</c:v>
                </c:pt>
                <c:pt idx="1">
                  <c:v>2.1276595744680847E-2</c:v>
                </c:pt>
                <c:pt idx="2">
                  <c:v>2.1276595744680847E-2</c:v>
                </c:pt>
                <c:pt idx="3">
                  <c:v>0</c:v>
                </c:pt>
                <c:pt idx="4">
                  <c:v>0</c:v>
                </c:pt>
                <c:pt idx="5">
                  <c:v>2.1276595744680847E-2</c:v>
                </c:pt>
                <c:pt idx="6">
                  <c:v>0</c:v>
                </c:pt>
                <c:pt idx="7">
                  <c:v>0</c:v>
                </c:pt>
                <c:pt idx="8">
                  <c:v>0</c:v>
                </c:pt>
                <c:pt idx="9">
                  <c:v>0</c:v>
                </c:pt>
                <c:pt idx="10">
                  <c:v>4.2553191489361722E-2</c:v>
                </c:pt>
              </c:numCache>
            </c:numRef>
          </c:val>
          <c:extLst xmlns:c16r2="http://schemas.microsoft.com/office/drawing/2015/06/chart">
            <c:ext xmlns:c16="http://schemas.microsoft.com/office/drawing/2014/chart" uri="{C3380CC4-5D6E-409C-BE32-E72D297353CC}">
              <c16:uniqueId val="{00000003-F172-4BDB-A56C-E4F636240C07}"/>
            </c:ext>
          </c:extLst>
        </c:ser>
        <c:dLbls/>
        <c:gapWidth val="75"/>
        <c:overlap val="100"/>
        <c:serLines/>
        <c:axId val="135604864"/>
        <c:axId val="135614848"/>
      </c:barChart>
      <c:catAx>
        <c:axId val="135604864"/>
        <c:scaling>
          <c:orientation val="maxMin"/>
        </c:scaling>
        <c:axPos val="l"/>
        <c:numFmt formatCode="General" sourceLinked="0"/>
        <c:majorTickMark val="none"/>
        <c:tickLblPos val="nextTo"/>
        <c:txPr>
          <a:bodyPr/>
          <a:lstStyle/>
          <a:p>
            <a:pPr>
              <a:defRPr sz="1200">
                <a:latin typeface="HGｺﾞｼｯｸM" panose="020B0609000000000000" pitchFamily="49" charset="-128"/>
                <a:ea typeface="HGｺﾞｼｯｸM" panose="020B0609000000000000" pitchFamily="49" charset="-128"/>
              </a:defRPr>
            </a:pPr>
            <a:endParaRPr lang="ja-JP"/>
          </a:p>
        </c:txPr>
        <c:crossAx val="135614848"/>
        <c:crosses val="autoZero"/>
        <c:auto val="1"/>
        <c:lblAlgn val="ctr"/>
        <c:lblOffset val="100"/>
      </c:catAx>
      <c:valAx>
        <c:axId val="135614848"/>
        <c:scaling>
          <c:orientation val="minMax"/>
        </c:scaling>
        <c:axPos val="b"/>
        <c:majorGridlines/>
        <c:numFmt formatCode="0%" sourceLinked="1"/>
        <c:majorTickMark val="none"/>
        <c:tickLblPos val="nextTo"/>
        <c:spPr>
          <a:ln w="9525">
            <a:noFill/>
          </a:ln>
        </c:spPr>
        <c:crossAx val="135604864"/>
        <c:crosses val="max"/>
        <c:crossBetween val="between"/>
      </c:valAx>
    </c:plotArea>
    <c:legend>
      <c:legendPos val="b"/>
      <c:layout>
        <c:manualLayout>
          <c:xMode val="edge"/>
          <c:yMode val="edge"/>
          <c:x val="0.191355242902956"/>
          <c:y val="0.939310664828091"/>
          <c:w val="0.75075252198249753"/>
          <c:h val="5.7958055723803754E-2"/>
        </c:manualLayout>
      </c:layout>
    </c:legend>
    <c:plotVisOnly val="1"/>
    <c:dispBlanksAs val="gap"/>
  </c:chart>
  <c:externalData r:id="rId2"/>
</c:chartSpace>
</file>

<file path=ppt/charts/chart11.xml><?xml version="1.0" encoding="utf-8"?>
<c:chartSpace xmlns:c="http://schemas.openxmlformats.org/drawingml/2006/chart" xmlns:a="http://schemas.openxmlformats.org/drawingml/2006/main" xmlns:r="http://schemas.openxmlformats.org/officeDocument/2006/relationships">
  <c:lang val="ja-JP"/>
  <c:style val="10"/>
  <c:clrMapOvr bg1="lt1" tx1="dk1" bg2="lt2" tx2="dk2" accent1="accent1" accent2="accent2" accent3="accent3" accent4="accent4" accent5="accent5" accent6="accent6" hlink="hlink" folHlink="folHlink"/>
  <c:chart>
    <c:title>
      <c:tx>
        <c:rich>
          <a:bodyPr/>
          <a:lstStyle/>
          <a:p>
            <a:pPr>
              <a:defRPr/>
            </a:pPr>
            <a:r>
              <a:rPr lang="ja-JP" altLang="en-US" dirty="0"/>
              <a:t>政令指定都市における地域移行に関連した事業等実施状況（</a:t>
            </a:r>
            <a:r>
              <a:rPr lang="en-US" altLang="ja-JP" dirty="0"/>
              <a:t>n=20</a:t>
            </a:r>
            <a:r>
              <a:rPr lang="ja-JP" altLang="en-US" dirty="0"/>
              <a:t>）</a:t>
            </a:r>
          </a:p>
        </c:rich>
      </c:tx>
    </c:title>
    <c:plotArea>
      <c:layout/>
      <c:barChart>
        <c:barDir val="bar"/>
        <c:grouping val="percentStacked"/>
        <c:ser>
          <c:idx val="0"/>
          <c:order val="0"/>
          <c:tx>
            <c:strRef>
              <c:f>政令市!$J$2</c:f>
              <c:strCache>
                <c:ptCount val="1"/>
                <c:pt idx="0">
                  <c:v>実施している（把握している）</c:v>
                </c:pt>
              </c:strCache>
            </c:strRef>
          </c:tx>
          <c:dLbls>
            <c:spPr>
              <a:noFill/>
              <a:ln>
                <a:noFill/>
              </a:ln>
              <a:effectLst/>
            </c:spPr>
            <c:txPr>
              <a:bodyPr/>
              <a:lstStyle/>
              <a:p>
                <a:pPr>
                  <a:defRPr sz="1400"/>
                </a:pPr>
                <a:endParaRPr lang="ja-JP"/>
              </a:p>
            </c:txPr>
            <c:showVal val="1"/>
            <c:extLst xmlns:c16r2="http://schemas.microsoft.com/office/drawing/2015/06/chart">
              <c:ext xmlns:c15="http://schemas.microsoft.com/office/drawing/2012/chart" uri="{CE6537A1-D6FC-4f65-9D91-7224C49458BB}">
                <c15:layout/>
                <c15:showLeaderLines val="0"/>
              </c:ext>
            </c:extLst>
          </c:dLbls>
          <c:cat>
            <c:strRef>
              <c:f>政令市!$I$4:$I$14</c:f>
              <c:strCache>
                <c:ptCount val="11"/>
                <c:pt idx="0">
                  <c:v>（自立支援）協議会の実施状況</c:v>
                </c:pt>
                <c:pt idx="1">
                  <c:v>地域移行に関する部会の実施状況</c:v>
                </c:pt>
                <c:pt idx="2">
                  <c:v>管内市町村の地域移行協議会・専門部会の設置状況の把握</c:v>
                </c:pt>
                <c:pt idx="3">
                  <c:v>ピアサポートの養成の実施状況</c:v>
                </c:pt>
                <c:pt idx="4">
                  <c:v>家族支援の実施状況</c:v>
                </c:pt>
                <c:pt idx="5">
                  <c:v>居住先確保支援</c:v>
                </c:pt>
                <c:pt idx="6">
                  <c:v>体験談プログラムの実施状況</c:v>
                </c:pt>
                <c:pt idx="7">
                  <c:v>事業所体験プログラムの実施状況</c:v>
                </c:pt>
                <c:pt idx="8">
                  <c:v>スーパーバイザー派遣の実施状況</c:v>
                </c:pt>
                <c:pt idx="9">
                  <c:v>精神科病院の職員に対する研修の実施状況</c:v>
                </c:pt>
                <c:pt idx="10">
                  <c:v>その他（地域移行の効果を想定した事業の実施状況）</c:v>
                </c:pt>
              </c:strCache>
            </c:strRef>
          </c:cat>
          <c:val>
            <c:numRef>
              <c:f>政令市!$J$4:$J$14</c:f>
              <c:numCache>
                <c:formatCode>0.0%</c:formatCode>
                <c:ptCount val="11"/>
                <c:pt idx="0">
                  <c:v>1</c:v>
                </c:pt>
                <c:pt idx="1">
                  <c:v>0.30000000000000021</c:v>
                </c:pt>
                <c:pt idx="2">
                  <c:v>0.15000000000000011</c:v>
                </c:pt>
                <c:pt idx="3">
                  <c:v>0.5</c:v>
                </c:pt>
                <c:pt idx="4">
                  <c:v>0.45</c:v>
                </c:pt>
                <c:pt idx="5">
                  <c:v>0.5</c:v>
                </c:pt>
                <c:pt idx="6">
                  <c:v>0.4</c:v>
                </c:pt>
                <c:pt idx="7">
                  <c:v>0.1</c:v>
                </c:pt>
                <c:pt idx="8">
                  <c:v>0.15000000000000011</c:v>
                </c:pt>
                <c:pt idx="9">
                  <c:v>0.75000000000000044</c:v>
                </c:pt>
                <c:pt idx="10">
                  <c:v>0.30000000000000021</c:v>
                </c:pt>
              </c:numCache>
            </c:numRef>
          </c:val>
          <c:extLst xmlns:c16r2="http://schemas.microsoft.com/office/drawing/2015/06/chart">
            <c:ext xmlns:c16="http://schemas.microsoft.com/office/drawing/2014/chart" uri="{C3380CC4-5D6E-409C-BE32-E72D297353CC}">
              <c16:uniqueId val="{00000000-01EB-44FB-98EE-5E9BD12D2BAB}"/>
            </c:ext>
          </c:extLst>
        </c:ser>
        <c:ser>
          <c:idx val="1"/>
          <c:order val="1"/>
          <c:tx>
            <c:strRef>
              <c:f>政令市!$K$2</c:f>
              <c:strCache>
                <c:ptCount val="1"/>
                <c:pt idx="0">
                  <c:v>今年度中に立ち上げることを検討中（今後把握する予定）</c:v>
                </c:pt>
              </c:strCache>
            </c:strRef>
          </c:tx>
          <c:cat>
            <c:strRef>
              <c:f>政令市!$I$4:$I$14</c:f>
              <c:strCache>
                <c:ptCount val="11"/>
                <c:pt idx="0">
                  <c:v>（自立支援）協議会の実施状況</c:v>
                </c:pt>
                <c:pt idx="1">
                  <c:v>地域移行に関する部会の実施状況</c:v>
                </c:pt>
                <c:pt idx="2">
                  <c:v>管内市町村の地域移行協議会・専門部会の設置状況の把握</c:v>
                </c:pt>
                <c:pt idx="3">
                  <c:v>ピアサポートの養成の実施状況</c:v>
                </c:pt>
                <c:pt idx="4">
                  <c:v>家族支援の実施状況</c:v>
                </c:pt>
                <c:pt idx="5">
                  <c:v>居住先確保支援</c:v>
                </c:pt>
                <c:pt idx="6">
                  <c:v>体験談プログラムの実施状況</c:v>
                </c:pt>
                <c:pt idx="7">
                  <c:v>事業所体験プログラムの実施状況</c:v>
                </c:pt>
                <c:pt idx="8">
                  <c:v>スーパーバイザー派遣の実施状況</c:v>
                </c:pt>
                <c:pt idx="9">
                  <c:v>精神科病院の職員に対する研修の実施状況</c:v>
                </c:pt>
                <c:pt idx="10">
                  <c:v>その他（地域移行の効果を想定した事業の実施状況）</c:v>
                </c:pt>
              </c:strCache>
            </c:strRef>
          </c:cat>
          <c:val>
            <c:numRef>
              <c:f>政令市!$K$4:$K$14</c:f>
              <c:numCache>
                <c:formatCode>0.0%</c:formatCode>
                <c:ptCount val="11"/>
                <c:pt idx="0">
                  <c:v>0</c:v>
                </c:pt>
                <c:pt idx="1">
                  <c:v>0.15000000000000011</c:v>
                </c:pt>
                <c:pt idx="2">
                  <c:v>0.1</c:v>
                </c:pt>
                <c:pt idx="3">
                  <c:v>0</c:v>
                </c:pt>
                <c:pt idx="4">
                  <c:v>0</c:v>
                </c:pt>
                <c:pt idx="5">
                  <c:v>0</c:v>
                </c:pt>
                <c:pt idx="6">
                  <c:v>0</c:v>
                </c:pt>
                <c:pt idx="7">
                  <c:v>0.05</c:v>
                </c:pt>
                <c:pt idx="8">
                  <c:v>0.1</c:v>
                </c:pt>
                <c:pt idx="9">
                  <c:v>0</c:v>
                </c:pt>
                <c:pt idx="10">
                  <c:v>0.05</c:v>
                </c:pt>
              </c:numCache>
            </c:numRef>
          </c:val>
          <c:extLst xmlns:c16r2="http://schemas.microsoft.com/office/drawing/2015/06/chart">
            <c:ext xmlns:c16="http://schemas.microsoft.com/office/drawing/2014/chart" uri="{C3380CC4-5D6E-409C-BE32-E72D297353CC}">
              <c16:uniqueId val="{00000001-01EB-44FB-98EE-5E9BD12D2BAB}"/>
            </c:ext>
          </c:extLst>
        </c:ser>
        <c:ser>
          <c:idx val="2"/>
          <c:order val="2"/>
          <c:tx>
            <c:strRef>
              <c:f>政令市!$L$2</c:f>
              <c:strCache>
                <c:ptCount val="1"/>
                <c:pt idx="0">
                  <c:v>未着手</c:v>
                </c:pt>
              </c:strCache>
            </c:strRef>
          </c:tx>
          <c:cat>
            <c:strRef>
              <c:f>政令市!$I$4:$I$14</c:f>
              <c:strCache>
                <c:ptCount val="11"/>
                <c:pt idx="0">
                  <c:v>（自立支援）協議会の実施状況</c:v>
                </c:pt>
                <c:pt idx="1">
                  <c:v>地域移行に関する部会の実施状況</c:v>
                </c:pt>
                <c:pt idx="2">
                  <c:v>管内市町村の地域移行協議会・専門部会の設置状況の把握</c:v>
                </c:pt>
                <c:pt idx="3">
                  <c:v>ピアサポートの養成の実施状況</c:v>
                </c:pt>
                <c:pt idx="4">
                  <c:v>家族支援の実施状況</c:v>
                </c:pt>
                <c:pt idx="5">
                  <c:v>居住先確保支援</c:v>
                </c:pt>
                <c:pt idx="6">
                  <c:v>体験談プログラムの実施状況</c:v>
                </c:pt>
                <c:pt idx="7">
                  <c:v>事業所体験プログラムの実施状況</c:v>
                </c:pt>
                <c:pt idx="8">
                  <c:v>スーパーバイザー派遣の実施状況</c:v>
                </c:pt>
                <c:pt idx="9">
                  <c:v>精神科病院の職員に対する研修の実施状況</c:v>
                </c:pt>
                <c:pt idx="10">
                  <c:v>その他（地域移行の効果を想定した事業の実施状況）</c:v>
                </c:pt>
              </c:strCache>
            </c:strRef>
          </c:cat>
          <c:val>
            <c:numRef>
              <c:f>政令市!$L$4:$L$14</c:f>
              <c:numCache>
                <c:formatCode>0.0%</c:formatCode>
                <c:ptCount val="11"/>
                <c:pt idx="0">
                  <c:v>0</c:v>
                </c:pt>
                <c:pt idx="1">
                  <c:v>0.55000000000000004</c:v>
                </c:pt>
                <c:pt idx="2">
                  <c:v>0.5</c:v>
                </c:pt>
                <c:pt idx="3">
                  <c:v>0.45</c:v>
                </c:pt>
                <c:pt idx="4">
                  <c:v>0.55000000000000004</c:v>
                </c:pt>
                <c:pt idx="5">
                  <c:v>0.5</c:v>
                </c:pt>
                <c:pt idx="6">
                  <c:v>0.60000000000000042</c:v>
                </c:pt>
                <c:pt idx="7">
                  <c:v>0.85000000000000042</c:v>
                </c:pt>
                <c:pt idx="8">
                  <c:v>0.75000000000000044</c:v>
                </c:pt>
                <c:pt idx="9">
                  <c:v>0.25</c:v>
                </c:pt>
                <c:pt idx="10">
                  <c:v>0.65000000000000058</c:v>
                </c:pt>
              </c:numCache>
            </c:numRef>
          </c:val>
          <c:extLst xmlns:c16r2="http://schemas.microsoft.com/office/drawing/2015/06/chart">
            <c:ext xmlns:c16="http://schemas.microsoft.com/office/drawing/2014/chart" uri="{C3380CC4-5D6E-409C-BE32-E72D297353CC}">
              <c16:uniqueId val="{00000002-01EB-44FB-98EE-5E9BD12D2BAB}"/>
            </c:ext>
          </c:extLst>
        </c:ser>
        <c:ser>
          <c:idx val="3"/>
          <c:order val="3"/>
          <c:tx>
            <c:strRef>
              <c:f>政令市!$M$2</c:f>
              <c:strCache>
                <c:ptCount val="1"/>
                <c:pt idx="0">
                  <c:v>無回答</c:v>
                </c:pt>
              </c:strCache>
            </c:strRef>
          </c:tx>
          <c:cat>
            <c:strRef>
              <c:f>政令市!$I$4:$I$14</c:f>
              <c:strCache>
                <c:ptCount val="11"/>
                <c:pt idx="0">
                  <c:v>（自立支援）協議会の実施状況</c:v>
                </c:pt>
                <c:pt idx="1">
                  <c:v>地域移行に関する部会の実施状況</c:v>
                </c:pt>
                <c:pt idx="2">
                  <c:v>管内市町村の地域移行協議会・専門部会の設置状況の把握</c:v>
                </c:pt>
                <c:pt idx="3">
                  <c:v>ピアサポートの養成の実施状況</c:v>
                </c:pt>
                <c:pt idx="4">
                  <c:v>家族支援の実施状況</c:v>
                </c:pt>
                <c:pt idx="5">
                  <c:v>居住先確保支援</c:v>
                </c:pt>
                <c:pt idx="6">
                  <c:v>体験談プログラムの実施状況</c:v>
                </c:pt>
                <c:pt idx="7">
                  <c:v>事業所体験プログラムの実施状況</c:v>
                </c:pt>
                <c:pt idx="8">
                  <c:v>スーパーバイザー派遣の実施状況</c:v>
                </c:pt>
                <c:pt idx="9">
                  <c:v>精神科病院の職員に対する研修の実施状況</c:v>
                </c:pt>
                <c:pt idx="10">
                  <c:v>その他（地域移行の効果を想定した事業の実施状況）</c:v>
                </c:pt>
              </c:strCache>
            </c:strRef>
          </c:cat>
          <c:val>
            <c:numRef>
              <c:f>政令市!$M$4:$M$14</c:f>
              <c:numCache>
                <c:formatCode>0.0%</c:formatCode>
                <c:ptCount val="11"/>
                <c:pt idx="0">
                  <c:v>0</c:v>
                </c:pt>
                <c:pt idx="1">
                  <c:v>0</c:v>
                </c:pt>
                <c:pt idx="2">
                  <c:v>0.05</c:v>
                </c:pt>
                <c:pt idx="3">
                  <c:v>0.05</c:v>
                </c:pt>
                <c:pt idx="4">
                  <c:v>0</c:v>
                </c:pt>
                <c:pt idx="5">
                  <c:v>0</c:v>
                </c:pt>
                <c:pt idx="6">
                  <c:v>0</c:v>
                </c:pt>
                <c:pt idx="7">
                  <c:v>0</c:v>
                </c:pt>
                <c:pt idx="8">
                  <c:v>0</c:v>
                </c:pt>
                <c:pt idx="9">
                  <c:v>0</c:v>
                </c:pt>
                <c:pt idx="10">
                  <c:v>0</c:v>
                </c:pt>
              </c:numCache>
            </c:numRef>
          </c:val>
          <c:extLst xmlns:c16r2="http://schemas.microsoft.com/office/drawing/2015/06/chart">
            <c:ext xmlns:c16="http://schemas.microsoft.com/office/drawing/2014/chart" uri="{C3380CC4-5D6E-409C-BE32-E72D297353CC}">
              <c16:uniqueId val="{00000003-01EB-44FB-98EE-5E9BD12D2BAB}"/>
            </c:ext>
          </c:extLst>
        </c:ser>
        <c:dLbls/>
        <c:gapWidth val="75"/>
        <c:overlap val="100"/>
        <c:serLines/>
        <c:axId val="135768704"/>
        <c:axId val="135786880"/>
      </c:barChart>
      <c:catAx>
        <c:axId val="135768704"/>
        <c:scaling>
          <c:orientation val="maxMin"/>
        </c:scaling>
        <c:axPos val="l"/>
        <c:numFmt formatCode="General" sourceLinked="0"/>
        <c:majorTickMark val="none"/>
        <c:tickLblPos val="nextTo"/>
        <c:txPr>
          <a:bodyPr/>
          <a:lstStyle/>
          <a:p>
            <a:pPr>
              <a:defRPr sz="1200">
                <a:latin typeface="HGSｺﾞｼｯｸM" panose="020B0600000000000000" pitchFamily="50" charset="-128"/>
                <a:ea typeface="HGSｺﾞｼｯｸM" panose="020B0600000000000000" pitchFamily="50" charset="-128"/>
              </a:defRPr>
            </a:pPr>
            <a:endParaRPr lang="ja-JP"/>
          </a:p>
        </c:txPr>
        <c:crossAx val="135786880"/>
        <c:crosses val="autoZero"/>
        <c:auto val="1"/>
        <c:lblAlgn val="ctr"/>
        <c:lblOffset val="100"/>
      </c:catAx>
      <c:valAx>
        <c:axId val="135786880"/>
        <c:scaling>
          <c:orientation val="minMax"/>
        </c:scaling>
        <c:axPos val="b"/>
        <c:majorGridlines/>
        <c:numFmt formatCode="0%" sourceLinked="1"/>
        <c:majorTickMark val="none"/>
        <c:tickLblPos val="nextTo"/>
        <c:spPr>
          <a:ln w="9525">
            <a:noFill/>
          </a:ln>
        </c:spPr>
        <c:crossAx val="135768704"/>
        <c:crosses val="max"/>
        <c:crossBetween val="between"/>
      </c:valAx>
    </c:plotArea>
    <c:legend>
      <c:legendPos val="b"/>
      <c:layout>
        <c:manualLayout>
          <c:xMode val="edge"/>
          <c:yMode val="edge"/>
          <c:x val="0.14595658483865986"/>
          <c:y val="0.94491066870089602"/>
          <c:w val="0.85404341516134052"/>
          <c:h val="4.2901328606807565E-2"/>
        </c:manualLayout>
      </c:layout>
    </c:legend>
    <c:plotVisOnly val="1"/>
    <c:dispBlanksAs val="gap"/>
  </c:chart>
  <c:externalData r:id="rId2"/>
</c:chartSpace>
</file>

<file path=ppt/charts/chart12.xml><?xml version="1.0" encoding="utf-8"?>
<c:chartSpace xmlns:c="http://schemas.openxmlformats.org/drawingml/2006/chart" xmlns:a="http://schemas.openxmlformats.org/drawingml/2006/main" xmlns:r="http://schemas.openxmlformats.org/officeDocument/2006/relationships">
  <c:lang val="ja-JP"/>
  <c:chart>
    <c:plotArea>
      <c:layout>
        <c:manualLayout>
          <c:layoutTarget val="inner"/>
          <c:xMode val="edge"/>
          <c:yMode val="edge"/>
          <c:x val="3.7326963670703282E-2"/>
          <c:y val="0"/>
          <c:w val="0.94440512388166009"/>
          <c:h val="0.88745398573442946"/>
        </c:manualLayout>
      </c:layout>
      <c:barChart>
        <c:barDir val="col"/>
        <c:grouping val="stacked"/>
        <c:ser>
          <c:idx val="0"/>
          <c:order val="0"/>
          <c:tx>
            <c:strRef>
              <c:f>Sheet1!$B$1</c:f>
              <c:strCache>
                <c:ptCount val="1"/>
                <c:pt idx="0">
                  <c:v>列2</c:v>
                </c:pt>
              </c:strCache>
            </c:strRef>
          </c:tx>
          <c:spPr>
            <a:solidFill>
              <a:srgbClr val="D60093"/>
            </a:solidFill>
            <a:ln>
              <a:solidFill>
                <a:schemeClr val="tx1"/>
              </a:solidFill>
            </a:ln>
          </c:spPr>
          <c:dLbls>
            <c:dLbl>
              <c:idx val="0"/>
              <c:spPr/>
              <c:txPr>
                <a:bodyPr/>
                <a:lstStyle/>
                <a:p>
                  <a:pPr>
                    <a:defRPr>
                      <a:solidFill>
                        <a:schemeClr val="tx1"/>
                      </a:solidFill>
                    </a:defRPr>
                  </a:pPr>
                  <a:endParaRPr lang="ja-JP"/>
                </a:p>
              </c:txPr>
            </c:dLbl>
            <c:spPr>
              <a:noFill/>
              <a:ln>
                <a:noFill/>
              </a:ln>
              <a:effectLst/>
            </c:spPr>
            <c:txPr>
              <a:bodyPr/>
              <a:lstStyle/>
              <a:p>
                <a:pPr>
                  <a:defRPr>
                    <a:solidFill>
                      <a:schemeClr val="bg1"/>
                    </a:solidFill>
                  </a:defRPr>
                </a:pPr>
                <a:endParaRPr lang="ja-JP"/>
              </a:p>
            </c:txPr>
            <c:showVal val="1"/>
            <c:extLst xmlns:c16r2="http://schemas.microsoft.com/office/drawing/2015/06/chart">
              <c:ext xmlns:c15="http://schemas.microsoft.com/office/drawing/2012/chart" uri="{CE6537A1-D6FC-4f65-9D91-7224C49458BB}">
                <c15:layout/>
                <c15:showLeaderLines val="0"/>
              </c:ext>
            </c:extLst>
          </c:dLbls>
          <c:cat>
            <c:numRef>
              <c:f>Sheet1!$A$2:$A$7</c:f>
              <c:numCache>
                <c:formatCode>General</c:formatCode>
                <c:ptCount val="6"/>
                <c:pt idx="0">
                  <c:v>2010</c:v>
                </c:pt>
                <c:pt idx="1">
                  <c:v>2011</c:v>
                </c:pt>
                <c:pt idx="2">
                  <c:v>2012</c:v>
                </c:pt>
                <c:pt idx="3">
                  <c:v>2013</c:v>
                </c:pt>
                <c:pt idx="4">
                  <c:v>2014</c:v>
                </c:pt>
                <c:pt idx="5">
                  <c:v>2015</c:v>
                </c:pt>
              </c:numCache>
            </c:numRef>
          </c:cat>
          <c:val>
            <c:numRef>
              <c:f>Sheet1!$B$2:$B$7</c:f>
              <c:numCache>
                <c:formatCode>General</c:formatCode>
                <c:ptCount val="6"/>
                <c:pt idx="0">
                  <c:v>2</c:v>
                </c:pt>
                <c:pt idx="1">
                  <c:v>4</c:v>
                </c:pt>
                <c:pt idx="2">
                  <c:v>6</c:v>
                </c:pt>
                <c:pt idx="3">
                  <c:v>12</c:v>
                </c:pt>
                <c:pt idx="4">
                  <c:v>11</c:v>
                </c:pt>
                <c:pt idx="5">
                  <c:v>18</c:v>
                </c:pt>
              </c:numCache>
            </c:numRef>
          </c:val>
          <c:extLst xmlns:c16r2="http://schemas.microsoft.com/office/drawing/2015/06/chart">
            <c:ext xmlns:c16="http://schemas.microsoft.com/office/drawing/2014/chart" uri="{C3380CC4-5D6E-409C-BE32-E72D297353CC}">
              <c16:uniqueId val="{00000001-283D-4A17-A512-5F0032A63724}"/>
            </c:ext>
          </c:extLst>
        </c:ser>
        <c:ser>
          <c:idx val="1"/>
          <c:order val="1"/>
          <c:tx>
            <c:strRef>
              <c:f>Sheet1!$C$1</c:f>
              <c:strCache>
                <c:ptCount val="1"/>
                <c:pt idx="0">
                  <c:v>列1</c:v>
                </c:pt>
              </c:strCache>
            </c:strRef>
          </c:tx>
          <c:spPr>
            <a:solidFill>
              <a:srgbClr val="00CC99"/>
            </a:solidFill>
            <a:ln>
              <a:solidFill>
                <a:schemeClr val="tx1"/>
              </a:solidFill>
            </a:ln>
          </c:spPr>
          <c:dLbls>
            <c:spPr>
              <a:noFill/>
              <a:ln>
                <a:noFill/>
              </a:ln>
              <a:effectLst/>
            </c:spPr>
            <c:txPr>
              <a:bodyPr/>
              <a:lstStyle/>
              <a:p>
                <a:pPr>
                  <a:defRPr>
                    <a:solidFill>
                      <a:schemeClr val="bg1"/>
                    </a:solidFill>
                  </a:defRPr>
                </a:pPr>
                <a:endParaRPr lang="ja-JP"/>
              </a:p>
            </c:txPr>
            <c:showVal val="1"/>
            <c:extLst xmlns:c16r2="http://schemas.microsoft.com/office/drawing/2015/06/chart">
              <c:ext xmlns:c15="http://schemas.microsoft.com/office/drawing/2012/chart" uri="{CE6537A1-D6FC-4f65-9D91-7224C49458BB}">
                <c15:layout/>
                <c15:showLeaderLines val="0"/>
              </c:ext>
            </c:extLst>
          </c:dLbls>
          <c:cat>
            <c:numRef>
              <c:f>Sheet1!$A$2:$A$7</c:f>
              <c:numCache>
                <c:formatCode>General</c:formatCode>
                <c:ptCount val="6"/>
                <c:pt idx="0">
                  <c:v>2010</c:v>
                </c:pt>
                <c:pt idx="1">
                  <c:v>2011</c:v>
                </c:pt>
                <c:pt idx="2">
                  <c:v>2012</c:v>
                </c:pt>
                <c:pt idx="3">
                  <c:v>2013</c:v>
                </c:pt>
                <c:pt idx="4">
                  <c:v>2014</c:v>
                </c:pt>
                <c:pt idx="5">
                  <c:v>2015</c:v>
                </c:pt>
              </c:numCache>
            </c:numRef>
          </c:cat>
          <c:val>
            <c:numRef>
              <c:f>Sheet1!$C$2:$C$7</c:f>
              <c:numCache>
                <c:formatCode>General</c:formatCode>
                <c:ptCount val="6"/>
                <c:pt idx="0">
                  <c:v>6</c:v>
                </c:pt>
                <c:pt idx="1">
                  <c:v>14</c:v>
                </c:pt>
                <c:pt idx="2">
                  <c:v>31</c:v>
                </c:pt>
                <c:pt idx="3">
                  <c:v>27</c:v>
                </c:pt>
                <c:pt idx="4">
                  <c:v>12</c:v>
                </c:pt>
                <c:pt idx="5">
                  <c:v>4</c:v>
                </c:pt>
              </c:numCache>
            </c:numRef>
          </c:val>
          <c:extLst xmlns:c16r2="http://schemas.microsoft.com/office/drawing/2015/06/chart">
            <c:ext xmlns:c16="http://schemas.microsoft.com/office/drawing/2014/chart" uri="{C3380CC4-5D6E-409C-BE32-E72D297353CC}">
              <c16:uniqueId val="{00000002-283D-4A17-A512-5F0032A63724}"/>
            </c:ext>
          </c:extLst>
        </c:ser>
        <c:dLbls/>
        <c:overlap val="100"/>
        <c:axId val="191777408"/>
        <c:axId val="191807872"/>
      </c:barChart>
      <c:lineChart>
        <c:grouping val="standard"/>
        <c:ser>
          <c:idx val="2"/>
          <c:order val="2"/>
          <c:tx>
            <c:strRef>
              <c:f>Sheet1!$D$1</c:f>
              <c:strCache>
                <c:ptCount val="1"/>
                <c:pt idx="0">
                  <c:v>割合</c:v>
                </c:pt>
              </c:strCache>
            </c:strRef>
          </c:tx>
          <c:spPr>
            <a:ln>
              <a:solidFill>
                <a:srgbClr val="FF0000"/>
              </a:solidFill>
            </a:ln>
          </c:spPr>
          <c:marker>
            <c:symbol val="square"/>
            <c:size val="10"/>
            <c:spPr>
              <a:solidFill>
                <a:srgbClr val="FF9900"/>
              </a:solidFill>
            </c:spPr>
          </c:marker>
          <c:dPt>
            <c:idx val="1"/>
            <c:spPr>
              <a:ln>
                <a:solidFill>
                  <a:srgbClr val="FF9900"/>
                </a:solidFill>
              </a:ln>
            </c:spPr>
            <c:extLst xmlns:c16r2="http://schemas.microsoft.com/office/drawing/2015/06/chart">
              <c:ext xmlns:c16="http://schemas.microsoft.com/office/drawing/2014/chart" uri="{C3380CC4-5D6E-409C-BE32-E72D297353CC}">
                <c16:uniqueId val="{00000004-283D-4A17-A512-5F0032A63724}"/>
              </c:ext>
            </c:extLst>
          </c:dPt>
          <c:dPt>
            <c:idx val="2"/>
            <c:spPr>
              <a:ln>
                <a:solidFill>
                  <a:srgbClr val="FF9900"/>
                </a:solidFill>
              </a:ln>
            </c:spPr>
            <c:extLst xmlns:c16r2="http://schemas.microsoft.com/office/drawing/2015/06/chart">
              <c:ext xmlns:c16="http://schemas.microsoft.com/office/drawing/2014/chart" uri="{C3380CC4-5D6E-409C-BE32-E72D297353CC}">
                <c16:uniqueId val="{00000006-283D-4A17-A512-5F0032A63724}"/>
              </c:ext>
            </c:extLst>
          </c:dPt>
          <c:dPt>
            <c:idx val="3"/>
            <c:spPr>
              <a:ln>
                <a:solidFill>
                  <a:srgbClr val="FF9900"/>
                </a:solidFill>
              </a:ln>
            </c:spPr>
            <c:extLst xmlns:c16r2="http://schemas.microsoft.com/office/drawing/2015/06/chart">
              <c:ext xmlns:c16="http://schemas.microsoft.com/office/drawing/2014/chart" uri="{C3380CC4-5D6E-409C-BE32-E72D297353CC}">
                <c16:uniqueId val="{00000008-283D-4A17-A512-5F0032A63724}"/>
              </c:ext>
            </c:extLst>
          </c:dPt>
          <c:dPt>
            <c:idx val="4"/>
            <c:spPr>
              <a:ln>
                <a:solidFill>
                  <a:srgbClr val="FF9900"/>
                </a:solidFill>
              </a:ln>
            </c:spPr>
            <c:extLst xmlns:c16r2="http://schemas.microsoft.com/office/drawing/2015/06/chart">
              <c:ext xmlns:c16="http://schemas.microsoft.com/office/drawing/2014/chart" uri="{C3380CC4-5D6E-409C-BE32-E72D297353CC}">
                <c16:uniqueId val="{0000000A-283D-4A17-A512-5F0032A63724}"/>
              </c:ext>
            </c:extLst>
          </c:dPt>
          <c:dPt>
            <c:idx val="5"/>
            <c:spPr>
              <a:ln>
                <a:solidFill>
                  <a:srgbClr val="FF9900"/>
                </a:solidFill>
              </a:ln>
            </c:spPr>
            <c:extLst xmlns:c16r2="http://schemas.microsoft.com/office/drawing/2015/06/chart">
              <c:ext xmlns:c16="http://schemas.microsoft.com/office/drawing/2014/chart" uri="{C3380CC4-5D6E-409C-BE32-E72D297353CC}">
                <c16:uniqueId val="{0000000C-283D-4A17-A512-5F0032A63724}"/>
              </c:ext>
            </c:extLst>
          </c:dPt>
          <c:dLbls>
            <c:dLbl>
              <c:idx val="0"/>
              <c:layout>
                <c:manualLayout>
                  <c:x val="-2.321490078045416E-2"/>
                  <c:y val="-4.7896345320823708E-2"/>
                </c:manualLayout>
              </c:layout>
              <c:tx>
                <c:rich>
                  <a:bodyPr/>
                  <a:lstStyle/>
                  <a:p>
                    <a:r>
                      <a:rPr lang="en-US" altLang="en-US"/>
                      <a:t>25%</a:t>
                    </a:r>
                  </a:p>
                </c:rich>
              </c:tx>
              <c:showVal val="1"/>
              <c:extLst xmlns:c16r2="http://schemas.microsoft.com/office/drawing/2015/06/chart">
                <c:ext xmlns:c16="http://schemas.microsoft.com/office/drawing/2014/chart" uri="{C3380CC4-5D6E-409C-BE32-E72D297353CC}">
                  <c16:uniqueId val="{0000000D-283D-4A17-A512-5F0032A63724}"/>
                </c:ext>
                <c:ext xmlns:c15="http://schemas.microsoft.com/office/drawing/2012/chart" uri="{CE6537A1-D6FC-4f65-9D91-7224C49458BB}">
                  <c15:layout/>
                </c:ext>
              </c:extLst>
            </c:dLbl>
            <c:dLbl>
              <c:idx val="1"/>
              <c:layout>
                <c:manualLayout>
                  <c:x val="-2.102450046834561E-2"/>
                  <c:y val="-4.3080488195242982E-2"/>
                </c:manualLayout>
              </c:layout>
              <c:tx>
                <c:rich>
                  <a:bodyPr/>
                  <a:lstStyle/>
                  <a:p>
                    <a:r>
                      <a:rPr lang="en-US" altLang="en-US"/>
                      <a:t>22%</a:t>
                    </a:r>
                  </a:p>
                </c:rich>
              </c:tx>
              <c:showVal val="1"/>
              <c:extLst xmlns:c16r2="http://schemas.microsoft.com/office/drawing/2015/06/chart">
                <c:ext xmlns:c16="http://schemas.microsoft.com/office/drawing/2014/chart" uri="{C3380CC4-5D6E-409C-BE32-E72D297353CC}">
                  <c16:uniqueId val="{00000004-283D-4A17-A512-5F0032A63724}"/>
                </c:ext>
                <c:ext xmlns:c15="http://schemas.microsoft.com/office/drawing/2012/chart" uri="{CE6537A1-D6FC-4f65-9D91-7224C49458BB}">
                  <c15:layout/>
                </c:ext>
              </c:extLst>
            </c:dLbl>
            <c:dLbl>
              <c:idx val="2"/>
              <c:tx>
                <c:rich>
                  <a:bodyPr/>
                  <a:lstStyle/>
                  <a:p>
                    <a:r>
                      <a:rPr lang="en-US" altLang="en-US"/>
                      <a:t>16%</a:t>
                    </a:r>
                  </a:p>
                </c:rich>
              </c:tx>
              <c:showVal val="1"/>
              <c:extLst xmlns:c16r2="http://schemas.microsoft.com/office/drawing/2015/06/chart">
                <c:ext xmlns:c16="http://schemas.microsoft.com/office/drawing/2014/chart" uri="{C3380CC4-5D6E-409C-BE32-E72D297353CC}">
                  <c16:uniqueId val="{00000006-283D-4A17-A512-5F0032A63724}"/>
                </c:ext>
                <c:ext xmlns:c15="http://schemas.microsoft.com/office/drawing/2012/chart" uri="{CE6537A1-D6FC-4f65-9D91-7224C49458BB}">
                  <c15:layout/>
                </c:ext>
              </c:extLst>
            </c:dLbl>
            <c:dLbl>
              <c:idx val="3"/>
              <c:layout>
                <c:manualLayout>
                  <c:x val="5.0085691447594044E-4"/>
                  <c:y val="-9.8747821269676572E-3"/>
                </c:manualLayout>
              </c:layout>
              <c:tx>
                <c:rich>
                  <a:bodyPr/>
                  <a:lstStyle/>
                  <a:p>
                    <a:r>
                      <a:rPr lang="en-US" altLang="en-US"/>
                      <a:t>31%</a:t>
                    </a:r>
                  </a:p>
                </c:rich>
              </c:tx>
              <c:showVal val="1"/>
              <c:extLst xmlns:c16r2="http://schemas.microsoft.com/office/drawing/2015/06/chart">
                <c:ext xmlns:c16="http://schemas.microsoft.com/office/drawing/2014/chart" uri="{C3380CC4-5D6E-409C-BE32-E72D297353CC}">
                  <c16:uniqueId val="{00000008-283D-4A17-A512-5F0032A63724}"/>
                </c:ext>
                <c:ext xmlns:c15="http://schemas.microsoft.com/office/drawing/2012/chart" uri="{CE6537A1-D6FC-4f65-9D91-7224C49458BB}">
                  <c15:layout/>
                </c:ext>
              </c:extLst>
            </c:dLbl>
            <c:dLbl>
              <c:idx val="4"/>
              <c:layout>
                <c:manualLayout>
                  <c:x val="-1.3265657588830942E-2"/>
                  <c:y val="-5.0689031572082859E-3"/>
                </c:manualLayout>
              </c:layout>
              <c:tx>
                <c:rich>
                  <a:bodyPr/>
                  <a:lstStyle/>
                  <a:p>
                    <a:r>
                      <a:rPr lang="en-US" altLang="en-US"/>
                      <a:t>48%</a:t>
                    </a:r>
                  </a:p>
                </c:rich>
              </c:tx>
              <c:showVal val="1"/>
              <c:extLst xmlns:c16r2="http://schemas.microsoft.com/office/drawing/2015/06/chart">
                <c:ext xmlns:c16="http://schemas.microsoft.com/office/drawing/2014/chart" uri="{C3380CC4-5D6E-409C-BE32-E72D297353CC}">
                  <c16:uniqueId val="{0000000A-283D-4A17-A512-5F0032A63724}"/>
                </c:ext>
                <c:ext xmlns:c15="http://schemas.microsoft.com/office/drawing/2012/chart" uri="{CE6537A1-D6FC-4f65-9D91-7224C49458BB}">
                  <c15:layout/>
                </c:ext>
              </c:extLst>
            </c:dLbl>
            <c:dLbl>
              <c:idx val="5"/>
              <c:layout>
                <c:manualLayout>
                  <c:x val="-3.3164143972077356E-3"/>
                  <c:y val="-5.06890315720824E-3"/>
                </c:manualLayout>
              </c:layout>
              <c:tx>
                <c:rich>
                  <a:bodyPr/>
                  <a:lstStyle/>
                  <a:p>
                    <a:r>
                      <a:rPr lang="en-US" altLang="en-US"/>
                      <a:t>82%</a:t>
                    </a:r>
                  </a:p>
                </c:rich>
              </c:tx>
              <c:showVal val="1"/>
              <c:extLst xmlns:c16r2="http://schemas.microsoft.com/office/drawing/2015/06/chart">
                <c:ext xmlns:c16="http://schemas.microsoft.com/office/drawing/2014/chart" uri="{C3380CC4-5D6E-409C-BE32-E72D297353CC}">
                  <c16:uniqueId val="{0000000C-283D-4A17-A512-5F0032A63724}"/>
                </c:ext>
                <c:ext xmlns:c15="http://schemas.microsoft.com/office/drawing/2012/chart" uri="{CE6537A1-D6FC-4f65-9D91-7224C49458BB}">
                  <c15:layout/>
                </c:ext>
              </c:extLst>
            </c:dLbl>
            <c:numFmt formatCode="0%" sourceLinked="0"/>
            <c:spPr>
              <a:noFill/>
              <a:ln>
                <a:noFill/>
              </a:ln>
              <a:effectLst/>
            </c:spPr>
            <c:showVal val="1"/>
            <c:extLst xmlns:c16r2="http://schemas.microsoft.com/office/drawing/2015/06/chart">
              <c:ext xmlns:c15="http://schemas.microsoft.com/office/drawing/2012/chart" uri="{CE6537A1-D6FC-4f65-9D91-7224C49458BB}">
                <c15:showLeaderLines val="0"/>
              </c:ext>
            </c:extLst>
          </c:dLbls>
          <c:cat>
            <c:numRef>
              <c:f>Sheet1!$A$2:$A$7</c:f>
              <c:numCache>
                <c:formatCode>General</c:formatCode>
                <c:ptCount val="6"/>
                <c:pt idx="0">
                  <c:v>2010</c:v>
                </c:pt>
                <c:pt idx="1">
                  <c:v>2011</c:v>
                </c:pt>
                <c:pt idx="2">
                  <c:v>2012</c:v>
                </c:pt>
                <c:pt idx="3">
                  <c:v>2013</c:v>
                </c:pt>
                <c:pt idx="4">
                  <c:v>2014</c:v>
                </c:pt>
                <c:pt idx="5">
                  <c:v>2015</c:v>
                </c:pt>
              </c:numCache>
            </c:numRef>
          </c:cat>
          <c:val>
            <c:numRef>
              <c:f>Sheet1!$D$2:$D$7</c:f>
              <c:numCache>
                <c:formatCode>General</c:formatCode>
                <c:ptCount val="6"/>
                <c:pt idx="0">
                  <c:v>25</c:v>
                </c:pt>
                <c:pt idx="1">
                  <c:v>22</c:v>
                </c:pt>
                <c:pt idx="2">
                  <c:v>16</c:v>
                </c:pt>
                <c:pt idx="3">
                  <c:v>31</c:v>
                </c:pt>
                <c:pt idx="4">
                  <c:v>48</c:v>
                </c:pt>
                <c:pt idx="5">
                  <c:v>82</c:v>
                </c:pt>
              </c:numCache>
            </c:numRef>
          </c:val>
          <c:extLst xmlns:c16r2="http://schemas.microsoft.com/office/drawing/2015/06/chart">
            <c:ext xmlns:c16="http://schemas.microsoft.com/office/drawing/2014/chart" uri="{C3380CC4-5D6E-409C-BE32-E72D297353CC}">
              <c16:uniqueId val="{0000000E-283D-4A17-A512-5F0032A63724}"/>
            </c:ext>
          </c:extLst>
        </c:ser>
        <c:dLbls/>
        <c:marker val="1"/>
        <c:axId val="191777408"/>
        <c:axId val="191807872"/>
      </c:lineChart>
      <c:catAx>
        <c:axId val="191777408"/>
        <c:scaling>
          <c:orientation val="minMax"/>
        </c:scaling>
        <c:axPos val="b"/>
        <c:numFmt formatCode="General" sourceLinked="1"/>
        <c:tickLblPos val="nextTo"/>
        <c:txPr>
          <a:bodyPr rot="0" anchor="t" anchorCtr="0"/>
          <a:lstStyle/>
          <a:p>
            <a:pPr>
              <a:defRPr/>
            </a:pPr>
            <a:endParaRPr lang="ja-JP"/>
          </a:p>
        </c:txPr>
        <c:crossAx val="191807872"/>
        <c:crosses val="autoZero"/>
        <c:auto val="1"/>
        <c:lblAlgn val="ctr"/>
        <c:lblOffset val="0"/>
      </c:catAx>
      <c:valAx>
        <c:axId val="191807872"/>
        <c:scaling>
          <c:orientation val="minMax"/>
        </c:scaling>
        <c:delete val="1"/>
        <c:axPos val="l"/>
        <c:majorGridlines>
          <c:spPr>
            <a:ln>
              <a:noFill/>
            </a:ln>
          </c:spPr>
        </c:majorGridlines>
        <c:numFmt formatCode="General" sourceLinked="1"/>
        <c:tickLblPos val="none"/>
        <c:crossAx val="191777408"/>
        <c:crosses val="autoZero"/>
        <c:crossBetween val="between"/>
      </c:valAx>
    </c:plotArea>
    <c:plotVisOnly val="1"/>
    <c:dispBlanksAs val="gap"/>
  </c:chart>
  <c:txPr>
    <a:bodyPr/>
    <a:lstStyle/>
    <a:p>
      <a:pPr>
        <a:defRPr sz="1000"/>
      </a:pPr>
      <a:endParaRPr lang="ja-JP"/>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ja-JP"/>
  <c:chart>
    <c:autoTitleDeleted val="1"/>
    <c:plotArea>
      <c:layout>
        <c:manualLayout>
          <c:layoutTarget val="inner"/>
          <c:xMode val="edge"/>
          <c:yMode val="edge"/>
          <c:x val="0.27337638874550346"/>
          <c:y val="6.1803673225960122E-2"/>
          <c:w val="0.67452427821522354"/>
          <c:h val="0.82089345472440989"/>
        </c:manualLayout>
      </c:layout>
      <c:barChart>
        <c:barDir val="col"/>
        <c:grouping val="stacked"/>
        <c:dLbls/>
        <c:overlap val="100"/>
        <c:axId val="192790528"/>
        <c:axId val="192792064"/>
      </c:barChart>
      <c:catAx>
        <c:axId val="192790528"/>
        <c:scaling>
          <c:orientation val="minMax"/>
        </c:scaling>
        <c:delete val="1"/>
        <c:axPos val="b"/>
        <c:tickLblPos val="none"/>
        <c:crossAx val="192792064"/>
        <c:crosses val="autoZero"/>
        <c:auto val="1"/>
        <c:lblAlgn val="ctr"/>
        <c:lblOffset val="100"/>
      </c:catAx>
      <c:valAx>
        <c:axId val="192792064"/>
        <c:scaling>
          <c:orientation val="minMax"/>
        </c:scaling>
        <c:delete val="1"/>
        <c:axPos val="l"/>
        <c:numFmt formatCode="General" sourceLinked="1"/>
        <c:tickLblPos val="none"/>
        <c:crossAx val="192790528"/>
        <c:crosses val="autoZero"/>
        <c:crossBetween val="between"/>
      </c:valAx>
      <c:spPr>
        <a:ln>
          <a:noFill/>
        </a:ln>
      </c:spPr>
    </c:plotArea>
    <c:plotVisOnly val="1"/>
    <c:dispBlanksAs val="gap"/>
  </c:chart>
  <c:txPr>
    <a:bodyPr/>
    <a:lstStyle/>
    <a:p>
      <a:pPr>
        <a:defRPr sz="1800"/>
      </a:pPr>
      <a:endParaRPr lang="ja-JP"/>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ja-JP"/>
  <c:chart>
    <c:plotArea>
      <c:layout/>
      <c:barChart>
        <c:barDir val="col"/>
        <c:grouping val="stacked"/>
        <c:ser>
          <c:idx val="0"/>
          <c:order val="0"/>
          <c:tx>
            <c:strRef>
              <c:f>Sheet1!$B$1</c:f>
              <c:strCache>
                <c:ptCount val="1"/>
                <c:pt idx="0">
                  <c:v>系列 1</c:v>
                </c:pt>
              </c:strCache>
            </c:strRef>
          </c:tx>
          <c:dPt>
            <c:idx val="0"/>
            <c:spPr>
              <a:solidFill>
                <a:schemeClr val="accent5">
                  <a:lumMod val="40000"/>
                  <a:lumOff val="60000"/>
                </a:schemeClr>
              </a:solidFill>
            </c:spPr>
            <c:extLst xmlns:c16r2="http://schemas.microsoft.com/office/drawing/2015/06/chart">
              <c:ext xmlns:c16="http://schemas.microsoft.com/office/drawing/2014/chart" uri="{C3380CC4-5D6E-409C-BE32-E72D297353CC}">
                <c16:uniqueId val="{00000001-2C4E-423B-9578-9D4695733A93}"/>
              </c:ext>
            </c:extLst>
          </c:dPt>
          <c:dPt>
            <c:idx val="1"/>
            <c:spPr>
              <a:solidFill>
                <a:srgbClr val="92D050"/>
              </a:solidFill>
            </c:spPr>
            <c:extLst xmlns:c16r2="http://schemas.microsoft.com/office/drawing/2015/06/chart">
              <c:ext xmlns:c16="http://schemas.microsoft.com/office/drawing/2014/chart" uri="{C3380CC4-5D6E-409C-BE32-E72D297353CC}">
                <c16:uniqueId val="{00000003-2C4E-423B-9578-9D4695733A93}"/>
              </c:ext>
            </c:extLst>
          </c:dPt>
          <c:cat>
            <c:strRef>
              <c:f>Sheet1!$A$2:$A$3</c:f>
              <c:strCache>
                <c:ptCount val="2"/>
                <c:pt idx="0">
                  <c:v>分類 1</c:v>
                </c:pt>
                <c:pt idx="1">
                  <c:v>分類 2</c:v>
                </c:pt>
              </c:strCache>
            </c:strRef>
          </c:cat>
          <c:val>
            <c:numRef>
              <c:f>Sheet1!$B$2:$B$3</c:f>
              <c:numCache>
                <c:formatCode>General</c:formatCode>
                <c:ptCount val="2"/>
                <c:pt idx="0">
                  <c:v>30</c:v>
                </c:pt>
                <c:pt idx="1">
                  <c:v>25</c:v>
                </c:pt>
              </c:numCache>
            </c:numRef>
          </c:val>
          <c:extLst xmlns:c16r2="http://schemas.microsoft.com/office/drawing/2015/06/chart">
            <c:ext xmlns:c16="http://schemas.microsoft.com/office/drawing/2014/chart" uri="{C3380CC4-5D6E-409C-BE32-E72D297353CC}">
              <c16:uniqueId val="{00000004-2C4E-423B-9578-9D4695733A93}"/>
            </c:ext>
          </c:extLst>
        </c:ser>
        <c:ser>
          <c:idx val="1"/>
          <c:order val="1"/>
          <c:tx>
            <c:strRef>
              <c:f>Sheet1!$C$1</c:f>
              <c:strCache>
                <c:ptCount val="1"/>
                <c:pt idx="0">
                  <c:v>系列 2</c:v>
                </c:pt>
              </c:strCache>
            </c:strRef>
          </c:tx>
          <c:spPr>
            <a:solidFill>
              <a:srgbClr val="FFFF00"/>
            </a:solidFill>
          </c:spPr>
          <c:cat>
            <c:strRef>
              <c:f>Sheet1!$A$2:$A$3</c:f>
              <c:strCache>
                <c:ptCount val="2"/>
                <c:pt idx="0">
                  <c:v>分類 1</c:v>
                </c:pt>
                <c:pt idx="1">
                  <c:v>分類 2</c:v>
                </c:pt>
              </c:strCache>
            </c:strRef>
          </c:cat>
          <c:val>
            <c:numRef>
              <c:f>Sheet1!$C$2:$C$3</c:f>
              <c:numCache>
                <c:formatCode>General</c:formatCode>
                <c:ptCount val="2"/>
                <c:pt idx="0">
                  <c:v>15</c:v>
                </c:pt>
                <c:pt idx="1">
                  <c:v>12.5</c:v>
                </c:pt>
              </c:numCache>
            </c:numRef>
          </c:val>
          <c:extLst xmlns:c16r2="http://schemas.microsoft.com/office/drawing/2015/06/chart">
            <c:ext xmlns:c16="http://schemas.microsoft.com/office/drawing/2014/chart" uri="{C3380CC4-5D6E-409C-BE32-E72D297353CC}">
              <c16:uniqueId val="{00000005-2C4E-423B-9578-9D4695733A93}"/>
            </c:ext>
          </c:extLst>
        </c:ser>
        <c:dLbls/>
        <c:overlap val="100"/>
        <c:axId val="192840064"/>
        <c:axId val="192841600"/>
      </c:barChart>
      <c:catAx>
        <c:axId val="192840064"/>
        <c:scaling>
          <c:orientation val="minMax"/>
        </c:scaling>
        <c:delete val="1"/>
        <c:axPos val="b"/>
        <c:numFmt formatCode="General" sourceLinked="0"/>
        <c:tickLblPos val="none"/>
        <c:crossAx val="192841600"/>
        <c:crosses val="autoZero"/>
        <c:auto val="1"/>
        <c:lblAlgn val="ctr"/>
        <c:lblOffset val="100"/>
      </c:catAx>
      <c:valAx>
        <c:axId val="192841600"/>
        <c:scaling>
          <c:orientation val="minMax"/>
        </c:scaling>
        <c:delete val="1"/>
        <c:axPos val="l"/>
        <c:numFmt formatCode="General" sourceLinked="1"/>
        <c:tickLblPos val="none"/>
        <c:crossAx val="192840064"/>
        <c:crosses val="autoZero"/>
        <c:crossBetween val="between"/>
      </c:valAx>
      <c:spPr>
        <a:ln>
          <a:noFill/>
        </a:ln>
      </c:spPr>
    </c:plotArea>
    <c:plotVisOnly val="1"/>
    <c:dispBlanksAs val="gap"/>
  </c:chart>
  <c:spPr>
    <a:ln>
      <a:noFill/>
    </a:ln>
  </c:spPr>
  <c:txPr>
    <a:bodyPr/>
    <a:lstStyle/>
    <a:p>
      <a:pPr>
        <a:defRPr sz="1800"/>
      </a:pPr>
      <a:endParaRPr lang="ja-JP"/>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lang val="ja-JP"/>
  <c:chart>
    <c:autoTitleDeleted val="1"/>
    <c:plotArea>
      <c:layout/>
      <c:barChart>
        <c:barDir val="col"/>
        <c:grouping val="stacked"/>
        <c:ser>
          <c:idx val="0"/>
          <c:order val="0"/>
          <c:tx>
            <c:strRef>
              <c:f>Sheet1!$B$1</c:f>
              <c:strCache>
                <c:ptCount val="1"/>
                <c:pt idx="0">
                  <c:v>系列 1</c:v>
                </c:pt>
              </c:strCache>
            </c:strRef>
          </c:tx>
          <c:dPt>
            <c:idx val="0"/>
            <c:spPr>
              <a:solidFill>
                <a:schemeClr val="accent5">
                  <a:lumMod val="40000"/>
                  <a:lumOff val="60000"/>
                </a:schemeClr>
              </a:solidFill>
            </c:spPr>
            <c:extLst xmlns:c16r2="http://schemas.microsoft.com/office/drawing/2015/06/chart">
              <c:ext xmlns:c16="http://schemas.microsoft.com/office/drawing/2014/chart" uri="{C3380CC4-5D6E-409C-BE32-E72D297353CC}">
                <c16:uniqueId val="{00000001-4CD3-4A33-84A7-10D798F867A9}"/>
              </c:ext>
            </c:extLst>
          </c:dPt>
          <c:dPt>
            <c:idx val="1"/>
            <c:spPr>
              <a:solidFill>
                <a:srgbClr val="92D050"/>
              </a:solidFill>
            </c:spPr>
            <c:extLst xmlns:c16r2="http://schemas.microsoft.com/office/drawing/2015/06/chart">
              <c:ext xmlns:c16="http://schemas.microsoft.com/office/drawing/2014/chart" uri="{C3380CC4-5D6E-409C-BE32-E72D297353CC}">
                <c16:uniqueId val="{00000003-4CD3-4A33-84A7-10D798F867A9}"/>
              </c:ext>
            </c:extLst>
          </c:dPt>
          <c:cat>
            <c:strRef>
              <c:f>Sheet1!$A$2:$A$3</c:f>
              <c:strCache>
                <c:ptCount val="2"/>
                <c:pt idx="0">
                  <c:v>分類 1</c:v>
                </c:pt>
                <c:pt idx="1">
                  <c:v>分類 2</c:v>
                </c:pt>
              </c:strCache>
            </c:strRef>
          </c:cat>
          <c:val>
            <c:numRef>
              <c:f>Sheet1!$B$2:$B$3</c:f>
              <c:numCache>
                <c:formatCode>General</c:formatCode>
                <c:ptCount val="2"/>
                <c:pt idx="0">
                  <c:v>50</c:v>
                </c:pt>
                <c:pt idx="1">
                  <c:v>19</c:v>
                </c:pt>
              </c:numCache>
            </c:numRef>
          </c:val>
          <c:extLst xmlns:c16r2="http://schemas.microsoft.com/office/drawing/2015/06/chart">
            <c:ext xmlns:c16="http://schemas.microsoft.com/office/drawing/2014/chart" uri="{C3380CC4-5D6E-409C-BE32-E72D297353CC}">
              <c16:uniqueId val="{00000004-4CD3-4A33-84A7-10D798F867A9}"/>
            </c:ext>
          </c:extLst>
        </c:ser>
        <c:dLbls/>
        <c:overlap val="100"/>
        <c:axId val="192863232"/>
        <c:axId val="192869120"/>
      </c:barChart>
      <c:catAx>
        <c:axId val="192863232"/>
        <c:scaling>
          <c:orientation val="minMax"/>
        </c:scaling>
        <c:delete val="1"/>
        <c:axPos val="b"/>
        <c:numFmt formatCode="General" sourceLinked="0"/>
        <c:tickLblPos val="none"/>
        <c:crossAx val="192869120"/>
        <c:crosses val="autoZero"/>
        <c:auto val="1"/>
        <c:lblAlgn val="ctr"/>
        <c:lblOffset val="100"/>
      </c:catAx>
      <c:valAx>
        <c:axId val="192869120"/>
        <c:scaling>
          <c:orientation val="minMax"/>
        </c:scaling>
        <c:delete val="1"/>
        <c:axPos val="l"/>
        <c:numFmt formatCode="General" sourceLinked="1"/>
        <c:tickLblPos val="none"/>
        <c:crossAx val="192863232"/>
        <c:crosses val="autoZero"/>
        <c:crossBetween val="between"/>
      </c:valAx>
    </c:plotArea>
    <c:plotVisOnly val="1"/>
    <c:dispBlanksAs val="gap"/>
  </c:chart>
  <c:txPr>
    <a:bodyPr/>
    <a:lstStyle/>
    <a:p>
      <a:pPr>
        <a:defRPr sz="1800"/>
      </a:pPr>
      <a:endParaRPr lang="ja-JP"/>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ja-JP"/>
  <c:chart>
    <c:plotArea>
      <c:layout>
        <c:manualLayout>
          <c:layoutTarget val="inner"/>
          <c:xMode val="edge"/>
          <c:yMode val="edge"/>
          <c:x val="6.6425708300596437E-2"/>
          <c:y val="2.8417284850734172E-2"/>
          <c:w val="0.60047693691066351"/>
          <c:h val="0.87123359161354175"/>
        </c:manualLayout>
      </c:layout>
      <c:barChart>
        <c:barDir val="col"/>
        <c:grouping val="stacked"/>
        <c:ser>
          <c:idx val="0"/>
          <c:order val="0"/>
          <c:tx>
            <c:strRef>
              <c:f>Sheet1!$B$1</c:f>
              <c:strCache>
                <c:ptCount val="1"/>
                <c:pt idx="0">
                  <c:v>その他</c:v>
                </c:pt>
              </c:strCache>
            </c:strRef>
          </c:tx>
          <c:spPr>
            <a:solidFill>
              <a:schemeClr val="bg1">
                <a:lumMod val="75000"/>
              </a:schemeClr>
            </a:solidFill>
            <a:ln>
              <a:solidFill>
                <a:schemeClr val="tx1"/>
              </a:solidFill>
            </a:ln>
          </c:spPr>
          <c:dLbls>
            <c:dLbl>
              <c:idx val="0"/>
              <c:layout>
                <c:manualLayout>
                  <c:x val="-2.5641028229459791E-3"/>
                  <c:y val="2.1463844323244179E-3"/>
                </c:manualLayout>
              </c:layout>
              <c:dLblPos val="ctr"/>
              <c:showVal val="1"/>
              <c:extLst xmlns:c16r2="http://schemas.microsoft.com/office/drawing/2015/06/chart">
                <c:ext xmlns:c16="http://schemas.microsoft.com/office/drawing/2014/chart" uri="{C3380CC4-5D6E-409C-BE32-E72D297353CC}">
                  <c16:uniqueId val="{00000000-1A9E-4CDB-B420-9E3B416C0DC1}"/>
                </c:ext>
                <c:ext xmlns:c15="http://schemas.microsoft.com/office/drawing/2012/chart" uri="{CE6537A1-D6FC-4f65-9D91-7224C49458BB}">
                  <c15:layout/>
                </c:ext>
              </c:extLst>
            </c:dLbl>
            <c:dLbl>
              <c:idx val="2"/>
              <c:layout>
                <c:manualLayout>
                  <c:x val="2.5641028229459791E-3"/>
                  <c:y val="8.5855377292976751E-3"/>
                </c:manualLayout>
              </c:layout>
              <c:dLblPos val="ctr"/>
              <c:showVal val="1"/>
              <c:extLst xmlns:c16r2="http://schemas.microsoft.com/office/drawing/2015/06/chart">
                <c:ext xmlns:c16="http://schemas.microsoft.com/office/drawing/2014/chart" uri="{C3380CC4-5D6E-409C-BE32-E72D297353CC}">
                  <c16:uniqueId val="{00000001-1A9E-4CDB-B420-9E3B416C0DC1}"/>
                </c:ext>
                <c:ext xmlns:c15="http://schemas.microsoft.com/office/drawing/2012/chart" uri="{CE6537A1-D6FC-4f65-9D91-7224C49458BB}">
                  <c15:layout/>
                </c:ext>
              </c:extLst>
            </c:dLbl>
            <c:dLbl>
              <c:idx val="3"/>
              <c:layout>
                <c:manualLayout>
                  <c:x val="5.1282056458919964E-3"/>
                  <c:y val="8.5855377292976751E-3"/>
                </c:manualLayout>
              </c:layout>
              <c:dLblPos val="ctr"/>
              <c:showVal val="1"/>
              <c:extLst xmlns:c16r2="http://schemas.microsoft.com/office/drawing/2015/06/chart">
                <c:ext xmlns:c16="http://schemas.microsoft.com/office/drawing/2014/chart" uri="{C3380CC4-5D6E-409C-BE32-E72D297353CC}">
                  <c16:uniqueId val="{00000002-1A9E-4CDB-B420-9E3B416C0DC1}"/>
                </c:ext>
                <c:ext xmlns:c15="http://schemas.microsoft.com/office/drawing/2012/chart" uri="{CE6537A1-D6FC-4f65-9D91-7224C49458BB}">
                  <c15:layout/>
                </c:ext>
              </c:extLst>
            </c:dLbl>
            <c:dLbl>
              <c:idx val="4"/>
              <c:layout>
                <c:manualLayout>
                  <c:x val="8.9743598803109191E-3"/>
                  <c:y val="6.4391532969732511E-3"/>
                </c:manualLayout>
              </c:layout>
              <c:dLblPos val="ctr"/>
              <c:showVal val="1"/>
              <c:extLst xmlns:c16r2="http://schemas.microsoft.com/office/drawing/2015/06/chart">
                <c:ext xmlns:c16="http://schemas.microsoft.com/office/drawing/2014/chart" uri="{C3380CC4-5D6E-409C-BE32-E72D297353CC}">
                  <c16:uniqueId val="{00000003-1A9E-4CDB-B420-9E3B416C0DC1}"/>
                </c:ext>
                <c:ext xmlns:c15="http://schemas.microsoft.com/office/drawing/2012/chart" uri="{CE6537A1-D6FC-4f65-9D91-7224C49458BB}">
                  <c15:layout/>
                </c:ext>
              </c:extLst>
            </c:dLbl>
            <c:dLbl>
              <c:idx val="5"/>
              <c:layout>
                <c:manualLayout>
                  <c:x val="1.7948719760621821E-2"/>
                  <c:y val="8.5855377292976751E-3"/>
                </c:manualLayout>
              </c:layout>
              <c:dLblPos val="ctr"/>
              <c:showVal val="1"/>
              <c:extLst xmlns:c16r2="http://schemas.microsoft.com/office/drawing/2015/06/chart">
                <c:ext xmlns:c16="http://schemas.microsoft.com/office/drawing/2014/chart" uri="{C3380CC4-5D6E-409C-BE32-E72D297353CC}">
                  <c16:uniqueId val="{00000004-1A9E-4CDB-B420-9E3B416C0DC1}"/>
                </c:ext>
                <c:ext xmlns:c15="http://schemas.microsoft.com/office/drawing/2012/chart" uri="{CE6537A1-D6FC-4f65-9D91-7224C49458BB}">
                  <c15:layout/>
                </c:ext>
              </c:extLst>
            </c:dLbl>
            <c:dLbl>
              <c:idx val="6"/>
              <c:layout>
                <c:manualLayout>
                  <c:x val="1.4102565526202863E-2"/>
                  <c:y val="8.5855377292976751E-3"/>
                </c:manualLayout>
              </c:layout>
              <c:dLblPos val="ctr"/>
              <c:showVal val="1"/>
              <c:extLst xmlns:c16r2="http://schemas.microsoft.com/office/drawing/2015/06/chart">
                <c:ext xmlns:c16="http://schemas.microsoft.com/office/drawing/2014/chart" uri="{C3380CC4-5D6E-409C-BE32-E72D297353CC}">
                  <c16:uniqueId val="{00000005-1A9E-4CDB-B420-9E3B416C0DC1}"/>
                </c:ext>
                <c:ext xmlns:c15="http://schemas.microsoft.com/office/drawing/2012/chart" uri="{CE6537A1-D6FC-4f65-9D91-7224C49458BB}"/>
              </c:extLst>
            </c:dLbl>
            <c:spPr>
              <a:noFill/>
              <a:ln>
                <a:noFill/>
              </a:ln>
              <a:effectLst/>
            </c:spPr>
            <c:txPr>
              <a:bodyPr/>
              <a:lstStyle/>
              <a:p>
                <a:pPr>
                  <a:defRPr sz="1400" b="1"/>
                </a:pPr>
                <a:endParaRPr lang="ja-JP"/>
              </a:p>
            </c:txPr>
            <c:dLblPos val="ctr"/>
            <c:showVal val="1"/>
            <c:extLst xmlns:c16r2="http://schemas.microsoft.com/office/drawing/2015/06/chart">
              <c:ext xmlns:c15="http://schemas.microsoft.com/office/drawing/2012/chart" uri="{CE6537A1-D6FC-4f65-9D91-7224C49458BB}">
                <c15:layout/>
                <c15:showLeaderLines val="0"/>
              </c:ext>
            </c:extLst>
          </c:dLbls>
          <c:cat>
            <c:strRef>
              <c:f>Sheet1!$A$2:$A$7</c:f>
              <c:strCache>
                <c:ptCount val="6"/>
                <c:pt idx="0">
                  <c:v>H11</c:v>
                </c:pt>
                <c:pt idx="1">
                  <c:v>H14</c:v>
                </c:pt>
                <c:pt idx="2">
                  <c:v>H17</c:v>
                </c:pt>
                <c:pt idx="3">
                  <c:v>H20</c:v>
                </c:pt>
                <c:pt idx="4">
                  <c:v>H23</c:v>
                </c:pt>
                <c:pt idx="5">
                  <c:v>H26</c:v>
                </c:pt>
              </c:strCache>
            </c:strRef>
          </c:cat>
          <c:val>
            <c:numRef>
              <c:f>Sheet1!$B$2:$B$7</c:f>
              <c:numCache>
                <c:formatCode>0.0;[Red]0.0</c:formatCode>
                <c:ptCount val="6"/>
                <c:pt idx="0">
                  <c:v>1.37</c:v>
                </c:pt>
                <c:pt idx="1">
                  <c:v>1.03</c:v>
                </c:pt>
                <c:pt idx="2">
                  <c:v>0.96000000000000041</c:v>
                </c:pt>
                <c:pt idx="3">
                  <c:v>0.73000000000000043</c:v>
                </c:pt>
                <c:pt idx="4">
                  <c:v>0.66000000000000059</c:v>
                </c:pt>
                <c:pt idx="5">
                  <c:v>0.86000000000000043</c:v>
                </c:pt>
              </c:numCache>
            </c:numRef>
          </c:val>
          <c:extLst xmlns:c16r2="http://schemas.microsoft.com/office/drawing/2015/06/chart">
            <c:ext xmlns:c16="http://schemas.microsoft.com/office/drawing/2014/chart" uri="{C3380CC4-5D6E-409C-BE32-E72D297353CC}">
              <c16:uniqueId val="{00000006-1A9E-4CDB-B420-9E3B416C0DC1}"/>
            </c:ext>
          </c:extLst>
        </c:ser>
        <c:ser>
          <c:idx val="1"/>
          <c:order val="1"/>
          <c:tx>
            <c:strRef>
              <c:f>Sheet1!$C$1</c:f>
              <c:strCache>
                <c:ptCount val="1"/>
                <c:pt idx="0">
                  <c:v>　知的障害</c:v>
                </c:pt>
              </c:strCache>
            </c:strRef>
          </c:tx>
          <c:spPr>
            <a:pattFill prst="dkDnDiag">
              <a:fgClr>
                <a:schemeClr val="accent2">
                  <a:lumMod val="75000"/>
                </a:schemeClr>
              </a:fgClr>
              <a:bgClr>
                <a:schemeClr val="bg1"/>
              </a:bgClr>
            </a:pattFill>
            <a:ln>
              <a:solidFill>
                <a:schemeClr val="tx1"/>
              </a:solidFill>
            </a:ln>
          </c:spPr>
          <c:dLbls>
            <c:dLbl>
              <c:idx val="0"/>
              <c:layout>
                <c:manualLayout>
                  <c:x val="0"/>
                  <c:y val="0"/>
                </c:manualLayout>
              </c:layout>
              <c:dLblPos val="ctr"/>
              <c:showVal val="1"/>
              <c:extLst xmlns:c16r2="http://schemas.microsoft.com/office/drawing/2015/06/chart">
                <c:ext xmlns:c16="http://schemas.microsoft.com/office/drawing/2014/chart" uri="{C3380CC4-5D6E-409C-BE32-E72D297353CC}">
                  <c16:uniqueId val="{00000007-1A9E-4CDB-B420-9E3B416C0DC1}"/>
                </c:ext>
                <c:ext xmlns:c15="http://schemas.microsoft.com/office/drawing/2012/chart" uri="{CE6537A1-D6FC-4f65-9D91-7224C49458BB}">
                  <c15:layout/>
                </c:ext>
              </c:extLst>
            </c:dLbl>
            <c:dLbl>
              <c:idx val="1"/>
              <c:layout>
                <c:manualLayout>
                  <c:x val="-3.8461542344189635E-3"/>
                  <c:y val="-2.1463844323244179E-3"/>
                </c:manualLayout>
              </c:layout>
              <c:dLblPos val="ctr"/>
              <c:showVal val="1"/>
              <c:extLst xmlns:c16r2="http://schemas.microsoft.com/office/drawing/2015/06/chart">
                <c:ext xmlns:c16="http://schemas.microsoft.com/office/drawing/2014/chart" uri="{C3380CC4-5D6E-409C-BE32-E72D297353CC}">
                  <c16:uniqueId val="{00000008-1A9E-4CDB-B420-9E3B416C0DC1}"/>
                </c:ext>
                <c:ext xmlns:c15="http://schemas.microsoft.com/office/drawing/2012/chart" uri="{CE6537A1-D6FC-4f65-9D91-7224C49458BB}">
                  <c15:layout/>
                </c:ext>
              </c:extLst>
            </c:dLbl>
            <c:dLbl>
              <c:idx val="2"/>
              <c:layout>
                <c:manualLayout>
                  <c:x val="2.5641028229459791E-3"/>
                  <c:y val="-2.1463844323244179E-3"/>
                </c:manualLayout>
              </c:layout>
              <c:dLblPos val="ctr"/>
              <c:showVal val="1"/>
              <c:extLst xmlns:c16r2="http://schemas.microsoft.com/office/drawing/2015/06/chart">
                <c:ext xmlns:c16="http://schemas.microsoft.com/office/drawing/2014/chart" uri="{C3380CC4-5D6E-409C-BE32-E72D297353CC}">
                  <c16:uniqueId val="{00000009-1A9E-4CDB-B420-9E3B416C0DC1}"/>
                </c:ext>
                <c:ext xmlns:c15="http://schemas.microsoft.com/office/drawing/2012/chart" uri="{CE6537A1-D6FC-4f65-9D91-7224C49458BB}">
                  <c15:layout/>
                </c:ext>
              </c:extLst>
            </c:dLbl>
            <c:dLbl>
              <c:idx val="3"/>
              <c:layout>
                <c:manualLayout>
                  <c:x val="-1.2820514114729885E-3"/>
                  <c:y val="-2.1463844323244179E-3"/>
                </c:manualLayout>
              </c:layout>
              <c:dLblPos val="ctr"/>
              <c:showVal val="1"/>
              <c:extLst xmlns:c16r2="http://schemas.microsoft.com/office/drawing/2015/06/chart">
                <c:ext xmlns:c16="http://schemas.microsoft.com/office/drawing/2014/chart" uri="{C3380CC4-5D6E-409C-BE32-E72D297353CC}">
                  <c16:uniqueId val="{0000000A-1A9E-4CDB-B420-9E3B416C0DC1}"/>
                </c:ext>
                <c:ext xmlns:c15="http://schemas.microsoft.com/office/drawing/2012/chart" uri="{CE6537A1-D6FC-4f65-9D91-7224C49458BB}">
                  <c15:layout/>
                </c:ext>
              </c:extLst>
            </c:dLbl>
            <c:dLbl>
              <c:idx val="4"/>
              <c:layout>
                <c:manualLayout>
                  <c:x val="-2.5641028229459791E-3"/>
                  <c:y val="-6.4391532969732511E-3"/>
                </c:manualLayout>
              </c:layout>
              <c:dLblPos val="ctr"/>
              <c:showVal val="1"/>
              <c:extLst xmlns:c16r2="http://schemas.microsoft.com/office/drawing/2015/06/chart">
                <c:ext xmlns:c16="http://schemas.microsoft.com/office/drawing/2014/chart" uri="{C3380CC4-5D6E-409C-BE32-E72D297353CC}">
                  <c16:uniqueId val="{0000000B-1A9E-4CDB-B420-9E3B416C0DC1}"/>
                </c:ext>
                <c:ext xmlns:c15="http://schemas.microsoft.com/office/drawing/2012/chart" uri="{CE6537A1-D6FC-4f65-9D91-7224C49458BB}">
                  <c15:layout/>
                </c:ext>
              </c:extLst>
            </c:dLbl>
            <c:dLbl>
              <c:idx val="5"/>
              <c:layout>
                <c:manualLayout>
                  <c:x val="-1.2820514114729885E-3"/>
                  <c:y val="-2.1463844323244179E-3"/>
                </c:manualLayout>
              </c:layout>
              <c:dLblPos val="ctr"/>
              <c:showVal val="1"/>
              <c:extLst xmlns:c16r2="http://schemas.microsoft.com/office/drawing/2015/06/chart">
                <c:ext xmlns:c16="http://schemas.microsoft.com/office/drawing/2014/chart" uri="{C3380CC4-5D6E-409C-BE32-E72D297353CC}">
                  <c16:uniqueId val="{0000000C-1A9E-4CDB-B420-9E3B416C0DC1}"/>
                </c:ext>
                <c:ext xmlns:c15="http://schemas.microsoft.com/office/drawing/2012/chart" uri="{CE6537A1-D6FC-4f65-9D91-7224C49458BB}">
                  <c15:layout/>
                </c:ext>
              </c:extLst>
            </c:dLbl>
            <c:dLbl>
              <c:idx val="6"/>
              <c:layout>
                <c:manualLayout>
                  <c:x val="-3.8461542344189635E-3"/>
                  <c:y val="0"/>
                </c:manualLayout>
              </c:layout>
              <c:dLblPos val="ctr"/>
              <c:showVal val="1"/>
              <c:extLst xmlns:c16r2="http://schemas.microsoft.com/office/drawing/2015/06/chart">
                <c:ext xmlns:c16="http://schemas.microsoft.com/office/drawing/2014/chart" uri="{C3380CC4-5D6E-409C-BE32-E72D297353CC}">
                  <c16:uniqueId val="{0000000D-1A9E-4CDB-B420-9E3B416C0DC1}"/>
                </c:ext>
                <c:ext xmlns:c15="http://schemas.microsoft.com/office/drawing/2012/chart" uri="{CE6537A1-D6FC-4f65-9D91-7224C49458BB}"/>
              </c:extLst>
            </c:dLbl>
            <c:spPr>
              <a:noFill/>
              <a:ln>
                <a:noFill/>
              </a:ln>
              <a:effectLst/>
            </c:spPr>
            <c:txPr>
              <a:bodyPr/>
              <a:lstStyle/>
              <a:p>
                <a:pPr>
                  <a:defRPr sz="1400" b="1"/>
                </a:pPr>
                <a:endParaRPr lang="ja-JP"/>
              </a:p>
            </c:txPr>
            <c:dLblPos val="ctr"/>
            <c:showVal val="1"/>
            <c:extLst xmlns:c16r2="http://schemas.microsoft.com/office/drawing/2015/06/chart">
              <c:ext xmlns:c15="http://schemas.microsoft.com/office/drawing/2012/chart" uri="{CE6537A1-D6FC-4f65-9D91-7224C49458BB}">
                <c15:showLeaderLines val="0"/>
              </c:ext>
            </c:extLst>
          </c:dLbls>
          <c:cat>
            <c:strRef>
              <c:f>Sheet1!$A$2:$A$7</c:f>
              <c:strCache>
                <c:ptCount val="6"/>
                <c:pt idx="0">
                  <c:v>H11</c:v>
                </c:pt>
                <c:pt idx="1">
                  <c:v>H14</c:v>
                </c:pt>
                <c:pt idx="2">
                  <c:v>H17</c:v>
                </c:pt>
                <c:pt idx="3">
                  <c:v>H20</c:v>
                </c:pt>
                <c:pt idx="4">
                  <c:v>H23</c:v>
                </c:pt>
                <c:pt idx="5">
                  <c:v>H26</c:v>
                </c:pt>
              </c:strCache>
            </c:strRef>
          </c:cat>
          <c:val>
            <c:numRef>
              <c:f>Sheet1!$C$2:$C$7</c:f>
              <c:numCache>
                <c:formatCode>0.0;[Red]0.0</c:formatCode>
                <c:ptCount val="6"/>
                <c:pt idx="0">
                  <c:v>0.81</c:v>
                </c:pt>
                <c:pt idx="1">
                  <c:v>0.8200000000000004</c:v>
                </c:pt>
                <c:pt idx="2">
                  <c:v>0.72000000000000042</c:v>
                </c:pt>
                <c:pt idx="3">
                  <c:v>0.69000000000000039</c:v>
                </c:pt>
                <c:pt idx="4">
                  <c:v>0.53</c:v>
                </c:pt>
                <c:pt idx="5">
                  <c:v>0.53</c:v>
                </c:pt>
              </c:numCache>
            </c:numRef>
          </c:val>
          <c:extLst xmlns:c16r2="http://schemas.microsoft.com/office/drawing/2015/06/chart">
            <c:ext xmlns:c16="http://schemas.microsoft.com/office/drawing/2014/chart" uri="{C3380CC4-5D6E-409C-BE32-E72D297353CC}">
              <c16:uniqueId val="{0000000E-1A9E-4CDB-B420-9E3B416C0DC1}"/>
            </c:ext>
          </c:extLst>
        </c:ser>
        <c:ser>
          <c:idx val="2"/>
          <c:order val="2"/>
          <c:tx>
            <c:strRef>
              <c:f>Sheet1!$D$1</c:f>
              <c:strCache>
                <c:ptCount val="1"/>
                <c:pt idx="0">
                  <c:v>　てんかん</c:v>
                </c:pt>
              </c:strCache>
            </c:strRef>
          </c:tx>
          <c:spPr>
            <a:pattFill prst="openDmnd">
              <a:fgClr>
                <a:srgbClr val="0070C0"/>
              </a:fgClr>
              <a:bgClr>
                <a:schemeClr val="bg1"/>
              </a:bgClr>
            </a:pattFill>
            <a:ln>
              <a:solidFill>
                <a:schemeClr val="tx1"/>
              </a:solidFill>
            </a:ln>
          </c:spPr>
          <c:dLbls>
            <c:dLbl>
              <c:idx val="0"/>
              <c:layout>
                <c:manualLayout>
                  <c:x val="3.2051285286824722E-2"/>
                  <c:y val="-4.2927688646488341E-3"/>
                </c:manualLayout>
              </c:layout>
              <c:dLblPos val="ctr"/>
              <c:showVal val="1"/>
              <c:extLst xmlns:c16r2="http://schemas.microsoft.com/office/drawing/2015/06/chart">
                <c:ext xmlns:c16="http://schemas.microsoft.com/office/drawing/2014/chart" uri="{C3380CC4-5D6E-409C-BE32-E72D297353CC}">
                  <c16:uniqueId val="{0000000F-1A9E-4CDB-B420-9E3B416C0DC1}"/>
                </c:ext>
                <c:ext xmlns:c15="http://schemas.microsoft.com/office/drawing/2012/chart" uri="{CE6537A1-D6FC-4f65-9D91-7224C49458BB}">
                  <c15:layout/>
                </c:ext>
              </c:extLst>
            </c:dLbl>
            <c:dLbl>
              <c:idx val="1"/>
              <c:layout>
                <c:manualLayout>
                  <c:x val="3.0769233875351694E-2"/>
                  <c:y val="-6.4391532969732511E-3"/>
                </c:manualLayout>
              </c:layout>
              <c:dLblPos val="ctr"/>
              <c:showVal val="1"/>
              <c:extLst xmlns:c16r2="http://schemas.microsoft.com/office/drawing/2015/06/chart">
                <c:ext xmlns:c16="http://schemas.microsoft.com/office/drawing/2014/chart" uri="{C3380CC4-5D6E-409C-BE32-E72D297353CC}">
                  <c16:uniqueId val="{00000010-1A9E-4CDB-B420-9E3B416C0DC1}"/>
                </c:ext>
                <c:ext xmlns:c15="http://schemas.microsoft.com/office/drawing/2012/chart" uri="{CE6537A1-D6FC-4f65-9D91-7224C49458BB}">
                  <c15:layout/>
                </c:ext>
              </c:extLst>
            </c:dLbl>
            <c:dLbl>
              <c:idx val="2"/>
              <c:layout>
                <c:manualLayout>
                  <c:x val="3.4615388109770683E-2"/>
                  <c:y val="-2.1463844323244179E-3"/>
                </c:manualLayout>
              </c:layout>
              <c:dLblPos val="ctr"/>
              <c:showVal val="1"/>
              <c:extLst xmlns:c16r2="http://schemas.microsoft.com/office/drawing/2015/06/chart">
                <c:ext xmlns:c16="http://schemas.microsoft.com/office/drawing/2014/chart" uri="{C3380CC4-5D6E-409C-BE32-E72D297353CC}">
                  <c16:uniqueId val="{00000011-1A9E-4CDB-B420-9E3B416C0DC1}"/>
                </c:ext>
                <c:ext xmlns:c15="http://schemas.microsoft.com/office/drawing/2012/chart" uri="{CE6537A1-D6FC-4f65-9D91-7224C49458BB}">
                  <c15:layout/>
                </c:ext>
              </c:extLst>
            </c:dLbl>
            <c:dLbl>
              <c:idx val="3"/>
              <c:layout>
                <c:manualLayout>
                  <c:x val="3.2051285286824785E-2"/>
                  <c:y val="-4.2927688646488341E-3"/>
                </c:manualLayout>
              </c:layout>
              <c:dLblPos val="ctr"/>
              <c:showVal val="1"/>
              <c:extLst xmlns:c16r2="http://schemas.microsoft.com/office/drawing/2015/06/chart">
                <c:ext xmlns:c16="http://schemas.microsoft.com/office/drawing/2014/chart" uri="{C3380CC4-5D6E-409C-BE32-E72D297353CC}">
                  <c16:uniqueId val="{00000012-1A9E-4CDB-B420-9E3B416C0DC1}"/>
                </c:ext>
                <c:ext xmlns:c15="http://schemas.microsoft.com/office/drawing/2012/chart" uri="{CE6537A1-D6FC-4f65-9D91-7224C49458BB}">
                  <c15:layout/>
                </c:ext>
              </c:extLst>
            </c:dLbl>
            <c:dLbl>
              <c:idx val="4"/>
              <c:layout>
                <c:manualLayout>
                  <c:x val="3.4615388109770683E-2"/>
                  <c:y val="-6.4391532969732511E-3"/>
                </c:manualLayout>
              </c:layout>
              <c:dLblPos val="ctr"/>
              <c:showVal val="1"/>
              <c:extLst xmlns:c16r2="http://schemas.microsoft.com/office/drawing/2015/06/chart">
                <c:ext xmlns:c16="http://schemas.microsoft.com/office/drawing/2014/chart" uri="{C3380CC4-5D6E-409C-BE32-E72D297353CC}">
                  <c16:uniqueId val="{00000013-1A9E-4CDB-B420-9E3B416C0DC1}"/>
                </c:ext>
                <c:ext xmlns:c15="http://schemas.microsoft.com/office/drawing/2012/chart" uri="{CE6537A1-D6FC-4f65-9D91-7224C49458BB}">
                  <c15:layout/>
                </c:ext>
              </c:extLst>
            </c:dLbl>
            <c:dLbl>
              <c:idx val="5"/>
              <c:layout>
                <c:manualLayout>
                  <c:x val="3.5897439521243656E-2"/>
                  <c:y val="-4.2927688646488341E-3"/>
                </c:manualLayout>
              </c:layout>
              <c:dLblPos val="ctr"/>
              <c:showVal val="1"/>
              <c:extLst xmlns:c16r2="http://schemas.microsoft.com/office/drawing/2015/06/chart">
                <c:ext xmlns:c16="http://schemas.microsoft.com/office/drawing/2014/chart" uri="{C3380CC4-5D6E-409C-BE32-E72D297353CC}">
                  <c16:uniqueId val="{00000014-1A9E-4CDB-B420-9E3B416C0DC1}"/>
                </c:ext>
                <c:ext xmlns:c15="http://schemas.microsoft.com/office/drawing/2012/chart" uri="{CE6537A1-D6FC-4f65-9D91-7224C49458BB}">
                  <c15:layout/>
                </c:ext>
              </c:extLst>
            </c:dLbl>
            <c:dLbl>
              <c:idx val="6"/>
              <c:layout>
                <c:manualLayout>
                  <c:x val="3.5897439521243656E-2"/>
                  <c:y val="-4.2927688646488341E-3"/>
                </c:manualLayout>
              </c:layout>
              <c:dLblPos val="ctr"/>
              <c:showVal val="1"/>
              <c:extLst xmlns:c16r2="http://schemas.microsoft.com/office/drawing/2015/06/chart">
                <c:ext xmlns:c16="http://schemas.microsoft.com/office/drawing/2014/chart" uri="{C3380CC4-5D6E-409C-BE32-E72D297353CC}">
                  <c16:uniqueId val="{00000015-1A9E-4CDB-B420-9E3B416C0DC1}"/>
                </c:ext>
                <c:ext xmlns:c15="http://schemas.microsoft.com/office/drawing/2012/chart" uri="{CE6537A1-D6FC-4f65-9D91-7224C49458BB}"/>
              </c:extLst>
            </c:dLbl>
            <c:spPr>
              <a:noFill/>
              <a:ln>
                <a:noFill/>
              </a:ln>
              <a:effectLst/>
            </c:spPr>
            <c:txPr>
              <a:bodyPr/>
              <a:lstStyle/>
              <a:p>
                <a:pPr>
                  <a:defRPr sz="1400" b="1"/>
                </a:pPr>
                <a:endParaRPr lang="ja-JP"/>
              </a:p>
            </c:txPr>
            <c:dLblPos val="ctr"/>
            <c:showVal val="1"/>
            <c:extLst xmlns:c16r2="http://schemas.microsoft.com/office/drawing/2015/06/chart">
              <c:ext xmlns:c15="http://schemas.microsoft.com/office/drawing/2012/chart" uri="{CE6537A1-D6FC-4f65-9D91-7224C49458BB}">
                <c15:showLeaderLines val="0"/>
              </c:ext>
            </c:extLst>
          </c:dLbls>
          <c:cat>
            <c:strRef>
              <c:f>Sheet1!$A$2:$A$7</c:f>
              <c:strCache>
                <c:ptCount val="6"/>
                <c:pt idx="0">
                  <c:v>H11</c:v>
                </c:pt>
                <c:pt idx="1">
                  <c:v>H14</c:v>
                </c:pt>
                <c:pt idx="2">
                  <c:v>H17</c:v>
                </c:pt>
                <c:pt idx="3">
                  <c:v>H20</c:v>
                </c:pt>
                <c:pt idx="4">
                  <c:v>H23</c:v>
                </c:pt>
                <c:pt idx="5">
                  <c:v>H26</c:v>
                </c:pt>
              </c:strCache>
            </c:strRef>
          </c:cat>
          <c:val>
            <c:numRef>
              <c:f>Sheet1!$D$2:$D$7</c:f>
              <c:numCache>
                <c:formatCode>0.0;[Red]0.0</c:formatCode>
                <c:ptCount val="6"/>
                <c:pt idx="0">
                  <c:v>0.38000000000000023</c:v>
                </c:pt>
                <c:pt idx="1">
                  <c:v>0.36000000000000021</c:v>
                </c:pt>
                <c:pt idx="2">
                  <c:v>0.30000000000000021</c:v>
                </c:pt>
                <c:pt idx="3">
                  <c:v>0.2400000000000001</c:v>
                </c:pt>
                <c:pt idx="4">
                  <c:v>0.23</c:v>
                </c:pt>
                <c:pt idx="5">
                  <c:v>0.22</c:v>
                </c:pt>
              </c:numCache>
            </c:numRef>
          </c:val>
          <c:extLst xmlns:c16r2="http://schemas.microsoft.com/office/drawing/2015/06/chart">
            <c:ext xmlns:c16="http://schemas.microsoft.com/office/drawing/2014/chart" uri="{C3380CC4-5D6E-409C-BE32-E72D297353CC}">
              <c16:uniqueId val="{00000016-1A9E-4CDB-B420-9E3B416C0DC1}"/>
            </c:ext>
          </c:extLst>
        </c:ser>
        <c:ser>
          <c:idx val="3"/>
          <c:order val="3"/>
          <c:tx>
            <c:strRef>
              <c:f>Sheet1!$E$1</c:f>
              <c:strCache>
                <c:ptCount val="1"/>
                <c:pt idx="0">
                  <c:v>　その他の精神及び行動の障害</c:v>
                </c:pt>
              </c:strCache>
            </c:strRef>
          </c:tx>
          <c:spPr>
            <a:pattFill prst="pct75">
              <a:fgClr>
                <a:srgbClr val="00B050"/>
              </a:fgClr>
              <a:bgClr>
                <a:schemeClr val="bg1"/>
              </a:bgClr>
            </a:pattFill>
            <a:ln>
              <a:solidFill>
                <a:schemeClr val="tx1"/>
              </a:solidFill>
            </a:ln>
          </c:spPr>
          <c:dLbls>
            <c:dLbl>
              <c:idx val="0"/>
              <c:layout>
                <c:manualLayout>
                  <c:x val="-3.8461542344189635E-3"/>
                  <c:y val="-2.1463844323244179E-3"/>
                </c:manualLayout>
              </c:layout>
              <c:dLblPos val="ctr"/>
              <c:showVal val="1"/>
              <c:extLst xmlns:c16r2="http://schemas.microsoft.com/office/drawing/2015/06/chart">
                <c:ext xmlns:c16="http://schemas.microsoft.com/office/drawing/2014/chart" uri="{C3380CC4-5D6E-409C-BE32-E72D297353CC}">
                  <c16:uniqueId val="{00000017-1A9E-4CDB-B420-9E3B416C0DC1}"/>
                </c:ext>
                <c:ext xmlns:c15="http://schemas.microsoft.com/office/drawing/2012/chart" uri="{CE6537A1-D6FC-4f65-9D91-7224C49458BB}">
                  <c15:layout/>
                </c:ext>
              </c:extLst>
            </c:dLbl>
            <c:dLbl>
              <c:idx val="1"/>
              <c:layout>
                <c:manualLayout>
                  <c:x val="-7.6923084688379269E-3"/>
                  <c:y val="0"/>
                </c:manualLayout>
              </c:layout>
              <c:dLblPos val="ctr"/>
              <c:showVal val="1"/>
              <c:extLst xmlns:c16r2="http://schemas.microsoft.com/office/drawing/2015/06/chart">
                <c:ext xmlns:c16="http://schemas.microsoft.com/office/drawing/2014/chart" uri="{C3380CC4-5D6E-409C-BE32-E72D297353CC}">
                  <c16:uniqueId val="{00000018-1A9E-4CDB-B420-9E3B416C0DC1}"/>
                </c:ext>
                <c:ext xmlns:c15="http://schemas.microsoft.com/office/drawing/2012/chart" uri="{CE6537A1-D6FC-4f65-9D91-7224C49458BB}">
                  <c15:layout/>
                </c:ext>
              </c:extLst>
            </c:dLbl>
            <c:dLbl>
              <c:idx val="2"/>
              <c:layout>
                <c:manualLayout>
                  <c:x val="1.2820514114729885E-3"/>
                  <c:y val="0"/>
                </c:manualLayout>
              </c:layout>
              <c:dLblPos val="ctr"/>
              <c:showVal val="1"/>
              <c:extLst xmlns:c16r2="http://schemas.microsoft.com/office/drawing/2015/06/chart">
                <c:ext xmlns:c16="http://schemas.microsoft.com/office/drawing/2014/chart" uri="{C3380CC4-5D6E-409C-BE32-E72D297353CC}">
                  <c16:uniqueId val="{00000019-1A9E-4CDB-B420-9E3B416C0DC1}"/>
                </c:ext>
                <c:ext xmlns:c15="http://schemas.microsoft.com/office/drawing/2012/chart" uri="{CE6537A1-D6FC-4f65-9D91-7224C49458BB}">
                  <c15:layout/>
                </c:ext>
              </c:extLst>
            </c:dLbl>
            <c:dLbl>
              <c:idx val="3"/>
              <c:layout>
                <c:manualLayout>
                  <c:x val="-1.2820514114729401E-3"/>
                  <c:y val="-2.1463844323244179E-3"/>
                </c:manualLayout>
              </c:layout>
              <c:dLblPos val="ctr"/>
              <c:showVal val="1"/>
              <c:extLst xmlns:c16r2="http://schemas.microsoft.com/office/drawing/2015/06/chart">
                <c:ext xmlns:c16="http://schemas.microsoft.com/office/drawing/2014/chart" uri="{C3380CC4-5D6E-409C-BE32-E72D297353CC}">
                  <c16:uniqueId val="{0000001A-1A9E-4CDB-B420-9E3B416C0DC1}"/>
                </c:ext>
                <c:ext xmlns:c15="http://schemas.microsoft.com/office/drawing/2012/chart" uri="{CE6537A1-D6FC-4f65-9D91-7224C49458BB}">
                  <c15:layout/>
                </c:ext>
              </c:extLst>
            </c:dLbl>
            <c:dLbl>
              <c:idx val="4"/>
              <c:layout>
                <c:manualLayout>
                  <c:x val="-1.2820514114729885E-3"/>
                  <c:y val="-4.2927688646488341E-3"/>
                </c:manualLayout>
              </c:layout>
              <c:dLblPos val="ctr"/>
              <c:showVal val="1"/>
              <c:extLst xmlns:c16r2="http://schemas.microsoft.com/office/drawing/2015/06/chart">
                <c:ext xmlns:c16="http://schemas.microsoft.com/office/drawing/2014/chart" uri="{C3380CC4-5D6E-409C-BE32-E72D297353CC}">
                  <c16:uniqueId val="{0000001B-1A9E-4CDB-B420-9E3B416C0DC1}"/>
                </c:ext>
                <c:ext xmlns:c15="http://schemas.microsoft.com/office/drawing/2012/chart" uri="{CE6537A1-D6FC-4f65-9D91-7224C49458BB}">
                  <c15:layout/>
                </c:ext>
              </c:extLst>
            </c:dLbl>
            <c:dLbl>
              <c:idx val="5"/>
              <c:layout>
                <c:manualLayout>
                  <c:x val="0"/>
                  <c:y val="-2.1463844323244179E-3"/>
                </c:manualLayout>
              </c:layout>
              <c:dLblPos val="ctr"/>
              <c:showVal val="1"/>
              <c:extLst xmlns:c16r2="http://schemas.microsoft.com/office/drawing/2015/06/chart">
                <c:ext xmlns:c16="http://schemas.microsoft.com/office/drawing/2014/chart" uri="{C3380CC4-5D6E-409C-BE32-E72D297353CC}">
                  <c16:uniqueId val="{0000001C-1A9E-4CDB-B420-9E3B416C0DC1}"/>
                </c:ext>
                <c:ext xmlns:c15="http://schemas.microsoft.com/office/drawing/2012/chart" uri="{CE6537A1-D6FC-4f65-9D91-7224C49458BB}">
                  <c15:layout/>
                </c:ext>
              </c:extLst>
            </c:dLbl>
            <c:spPr>
              <a:noFill/>
              <a:ln>
                <a:noFill/>
              </a:ln>
              <a:effectLst/>
            </c:spPr>
            <c:txPr>
              <a:bodyPr/>
              <a:lstStyle/>
              <a:p>
                <a:pPr>
                  <a:defRPr sz="1400" b="1"/>
                </a:pPr>
                <a:endParaRPr lang="ja-JP"/>
              </a:p>
            </c:txPr>
            <c:dLblPos val="ctr"/>
            <c:showVal val="1"/>
            <c:extLst xmlns:c16r2="http://schemas.microsoft.com/office/drawing/2015/06/chart">
              <c:ext xmlns:c15="http://schemas.microsoft.com/office/drawing/2012/chart" uri="{CE6537A1-D6FC-4f65-9D91-7224C49458BB}">
                <c15:showLeaderLines val="0"/>
              </c:ext>
            </c:extLst>
          </c:dLbls>
          <c:cat>
            <c:strRef>
              <c:f>Sheet1!$A$2:$A$7</c:f>
              <c:strCache>
                <c:ptCount val="6"/>
                <c:pt idx="0">
                  <c:v>H11</c:v>
                </c:pt>
                <c:pt idx="1">
                  <c:v>H14</c:v>
                </c:pt>
                <c:pt idx="2">
                  <c:v>H17</c:v>
                </c:pt>
                <c:pt idx="3">
                  <c:v>H20</c:v>
                </c:pt>
                <c:pt idx="4">
                  <c:v>H23</c:v>
                </c:pt>
                <c:pt idx="5">
                  <c:v>H26</c:v>
                </c:pt>
              </c:strCache>
            </c:strRef>
          </c:cat>
          <c:val>
            <c:numRef>
              <c:f>Sheet1!$E$2:$E$7</c:f>
              <c:numCache>
                <c:formatCode>0.0;[Red]0.0</c:formatCode>
                <c:ptCount val="6"/>
                <c:pt idx="0">
                  <c:v>1.149999999999999</c:v>
                </c:pt>
                <c:pt idx="1">
                  <c:v>1.07</c:v>
                </c:pt>
                <c:pt idx="2">
                  <c:v>1.129999999999999</c:v>
                </c:pt>
                <c:pt idx="3">
                  <c:v>1.1700000000000008</c:v>
                </c:pt>
                <c:pt idx="4">
                  <c:v>1.21</c:v>
                </c:pt>
                <c:pt idx="5">
                  <c:v>1.26</c:v>
                </c:pt>
              </c:numCache>
            </c:numRef>
          </c:val>
          <c:extLst xmlns:c16r2="http://schemas.microsoft.com/office/drawing/2015/06/chart">
            <c:ext xmlns:c16="http://schemas.microsoft.com/office/drawing/2014/chart" uri="{C3380CC4-5D6E-409C-BE32-E72D297353CC}">
              <c16:uniqueId val="{0000001D-1A9E-4CDB-B420-9E3B416C0DC1}"/>
            </c:ext>
          </c:extLst>
        </c:ser>
        <c:ser>
          <c:idx val="4"/>
          <c:order val="4"/>
          <c:tx>
            <c:strRef>
              <c:f>Sheet1!$F$1</c:f>
              <c:strCache>
                <c:ptCount val="1"/>
                <c:pt idx="0">
                  <c:v>　精神作用物質使用による精神及び行動の障害</c:v>
                </c:pt>
              </c:strCache>
            </c:strRef>
          </c:tx>
          <c:spPr>
            <a:pattFill prst="solidDmnd">
              <a:fgClr>
                <a:srgbClr val="FFFF00"/>
              </a:fgClr>
              <a:bgClr>
                <a:schemeClr val="bg1"/>
              </a:bgClr>
            </a:pattFill>
            <a:ln>
              <a:solidFill>
                <a:schemeClr val="tx1"/>
              </a:solidFill>
            </a:ln>
          </c:spPr>
          <c:dLbls>
            <c:dLbl>
              <c:idx val="2"/>
              <c:layout>
                <c:manualLayout>
                  <c:x val="-3.8461542344189635E-3"/>
                  <c:y val="0"/>
                </c:manualLayout>
              </c:layout>
              <c:dLblPos val="ctr"/>
              <c:showVal val="1"/>
              <c:extLst xmlns:c16r2="http://schemas.microsoft.com/office/drawing/2015/06/chart">
                <c:ext xmlns:c16="http://schemas.microsoft.com/office/drawing/2014/chart" uri="{C3380CC4-5D6E-409C-BE32-E72D297353CC}">
                  <c16:uniqueId val="{0000001E-1A9E-4CDB-B420-9E3B416C0DC1}"/>
                </c:ext>
                <c:ext xmlns:c15="http://schemas.microsoft.com/office/drawing/2012/chart" uri="{CE6537A1-D6FC-4f65-9D91-7224C49458BB}">
                  <c15:layout/>
                </c:ext>
              </c:extLst>
            </c:dLbl>
            <c:dLbl>
              <c:idx val="3"/>
              <c:layout>
                <c:manualLayout>
                  <c:x val="-7.692308468837881E-3"/>
                  <c:y val="-4.2927688646488341E-3"/>
                </c:manualLayout>
              </c:layout>
              <c:dLblPos val="ctr"/>
              <c:showVal val="1"/>
              <c:extLst xmlns:c16r2="http://schemas.microsoft.com/office/drawing/2015/06/chart">
                <c:ext xmlns:c16="http://schemas.microsoft.com/office/drawing/2014/chart" uri="{C3380CC4-5D6E-409C-BE32-E72D297353CC}">
                  <c16:uniqueId val="{0000001F-1A9E-4CDB-B420-9E3B416C0DC1}"/>
                </c:ext>
                <c:ext xmlns:c15="http://schemas.microsoft.com/office/drawing/2012/chart" uri="{CE6537A1-D6FC-4f65-9D91-7224C49458BB}">
                  <c15:layout/>
                </c:ext>
              </c:extLst>
            </c:dLbl>
            <c:dLbl>
              <c:idx val="4"/>
              <c:layout>
                <c:manualLayout>
                  <c:x val="-7.6923084688379269E-3"/>
                  <c:y val="0"/>
                </c:manualLayout>
              </c:layout>
              <c:dLblPos val="ctr"/>
              <c:showVal val="1"/>
              <c:extLst xmlns:c16r2="http://schemas.microsoft.com/office/drawing/2015/06/chart">
                <c:ext xmlns:c16="http://schemas.microsoft.com/office/drawing/2014/chart" uri="{C3380CC4-5D6E-409C-BE32-E72D297353CC}">
                  <c16:uniqueId val="{00000020-1A9E-4CDB-B420-9E3B416C0DC1}"/>
                </c:ext>
                <c:ext xmlns:c15="http://schemas.microsoft.com/office/drawing/2012/chart" uri="{CE6537A1-D6FC-4f65-9D91-7224C49458BB}">
                  <c15:layout/>
                </c:ext>
              </c:extLst>
            </c:dLbl>
            <c:spPr>
              <a:noFill/>
              <a:ln>
                <a:noFill/>
              </a:ln>
              <a:effectLst/>
            </c:spPr>
            <c:txPr>
              <a:bodyPr/>
              <a:lstStyle/>
              <a:p>
                <a:pPr>
                  <a:defRPr sz="1400" b="1"/>
                </a:pPr>
                <a:endParaRPr lang="ja-JP"/>
              </a:p>
            </c:txPr>
            <c:dLblPos val="ctr"/>
            <c:showVal val="1"/>
            <c:extLst xmlns:c16r2="http://schemas.microsoft.com/office/drawing/2015/06/chart">
              <c:ext xmlns:c15="http://schemas.microsoft.com/office/drawing/2012/chart" uri="{CE6537A1-D6FC-4f65-9D91-7224C49458BB}">
                <c15:layout/>
                <c15:showLeaderLines val="0"/>
              </c:ext>
            </c:extLst>
          </c:dLbls>
          <c:cat>
            <c:strRef>
              <c:f>Sheet1!$A$2:$A$7</c:f>
              <c:strCache>
                <c:ptCount val="6"/>
                <c:pt idx="0">
                  <c:v>H11</c:v>
                </c:pt>
                <c:pt idx="1">
                  <c:v>H14</c:v>
                </c:pt>
                <c:pt idx="2">
                  <c:v>H17</c:v>
                </c:pt>
                <c:pt idx="3">
                  <c:v>H20</c:v>
                </c:pt>
                <c:pt idx="4">
                  <c:v>H23</c:v>
                </c:pt>
                <c:pt idx="5">
                  <c:v>H26</c:v>
                </c:pt>
              </c:strCache>
            </c:strRef>
          </c:cat>
          <c:val>
            <c:numRef>
              <c:f>Sheet1!$F$2:$F$7</c:f>
              <c:numCache>
                <c:formatCode>0.0;[Red]0.0</c:formatCode>
                <c:ptCount val="6"/>
                <c:pt idx="0">
                  <c:v>1.78</c:v>
                </c:pt>
                <c:pt idx="1">
                  <c:v>1.6800000000000008</c:v>
                </c:pt>
                <c:pt idx="2">
                  <c:v>1.6600000000000001</c:v>
                </c:pt>
                <c:pt idx="3">
                  <c:v>1.3</c:v>
                </c:pt>
                <c:pt idx="4">
                  <c:v>1.23</c:v>
                </c:pt>
                <c:pt idx="5">
                  <c:v>1.3</c:v>
                </c:pt>
              </c:numCache>
            </c:numRef>
          </c:val>
          <c:extLst xmlns:c16r2="http://schemas.microsoft.com/office/drawing/2015/06/chart">
            <c:ext xmlns:c16="http://schemas.microsoft.com/office/drawing/2014/chart" uri="{C3380CC4-5D6E-409C-BE32-E72D297353CC}">
              <c16:uniqueId val="{00000021-1A9E-4CDB-B420-9E3B416C0DC1}"/>
            </c:ext>
          </c:extLst>
        </c:ser>
        <c:ser>
          <c:idx val="5"/>
          <c:order val="5"/>
          <c:tx>
            <c:strRef>
              <c:f>Sheet1!$G$1</c:f>
              <c:strCache>
                <c:ptCount val="1"/>
                <c:pt idx="0">
                  <c:v>　神経症性障害，ストレス関連障害及び身体表現性障害</c:v>
                </c:pt>
              </c:strCache>
            </c:strRef>
          </c:tx>
          <c:spPr>
            <a:pattFill prst="wdDnDiag">
              <a:fgClr>
                <a:srgbClr val="FFC000"/>
              </a:fgClr>
              <a:bgClr>
                <a:schemeClr val="bg1"/>
              </a:bgClr>
            </a:pattFill>
            <a:ln>
              <a:solidFill>
                <a:schemeClr val="tx1"/>
              </a:solidFill>
            </a:ln>
          </c:spPr>
          <c:dLbls>
            <c:dLbl>
              <c:idx val="2"/>
              <c:layout>
                <c:manualLayout>
                  <c:x val="3.8461542344189635E-3"/>
                  <c:y val="0"/>
                </c:manualLayout>
              </c:layout>
              <c:dLblPos val="ctr"/>
              <c:showVal val="1"/>
              <c:extLst xmlns:c16r2="http://schemas.microsoft.com/office/drawing/2015/06/chart">
                <c:ext xmlns:c16="http://schemas.microsoft.com/office/drawing/2014/chart" uri="{C3380CC4-5D6E-409C-BE32-E72D297353CC}">
                  <c16:uniqueId val="{00000022-1A9E-4CDB-B420-9E3B416C0DC1}"/>
                </c:ext>
                <c:ext xmlns:c15="http://schemas.microsoft.com/office/drawing/2012/chart" uri="{CE6537A1-D6FC-4f65-9D91-7224C49458BB}">
                  <c15:layout/>
                </c:ext>
              </c:extLst>
            </c:dLbl>
            <c:dLbl>
              <c:idx val="3"/>
              <c:layout>
                <c:manualLayout>
                  <c:x val="2.5641028229459791E-3"/>
                  <c:y val="0"/>
                </c:manualLayout>
              </c:layout>
              <c:dLblPos val="ctr"/>
              <c:showVal val="1"/>
              <c:extLst xmlns:c16r2="http://schemas.microsoft.com/office/drawing/2015/06/chart">
                <c:ext xmlns:c16="http://schemas.microsoft.com/office/drawing/2014/chart" uri="{C3380CC4-5D6E-409C-BE32-E72D297353CC}">
                  <c16:uniqueId val="{00000023-1A9E-4CDB-B420-9E3B416C0DC1}"/>
                </c:ext>
                <c:ext xmlns:c15="http://schemas.microsoft.com/office/drawing/2012/chart" uri="{CE6537A1-D6FC-4f65-9D91-7224C49458BB}">
                  <c15:layout/>
                </c:ext>
              </c:extLst>
            </c:dLbl>
            <c:dLbl>
              <c:idx val="4"/>
              <c:layout>
                <c:manualLayout>
                  <c:x val="1.0256411291783901E-2"/>
                  <c:y val="0"/>
                </c:manualLayout>
              </c:layout>
              <c:dLblPos val="ctr"/>
              <c:showVal val="1"/>
              <c:extLst xmlns:c16r2="http://schemas.microsoft.com/office/drawing/2015/06/chart">
                <c:ext xmlns:c16="http://schemas.microsoft.com/office/drawing/2014/chart" uri="{C3380CC4-5D6E-409C-BE32-E72D297353CC}">
                  <c16:uniqueId val="{00000024-1A9E-4CDB-B420-9E3B416C0DC1}"/>
                </c:ext>
                <c:ext xmlns:c15="http://schemas.microsoft.com/office/drawing/2012/chart" uri="{CE6537A1-D6FC-4f65-9D91-7224C49458BB}">
                  <c15:layout/>
                </c:ext>
              </c:extLst>
            </c:dLbl>
            <c:dLbl>
              <c:idx val="5"/>
              <c:layout>
                <c:manualLayout>
                  <c:x val="2.8205131052405744E-2"/>
                  <c:y val="-2.1463844323244179E-3"/>
                </c:manualLayout>
              </c:layout>
              <c:dLblPos val="ctr"/>
              <c:showVal val="1"/>
              <c:extLst xmlns:c16r2="http://schemas.microsoft.com/office/drawing/2015/06/chart">
                <c:ext xmlns:c16="http://schemas.microsoft.com/office/drawing/2014/chart" uri="{C3380CC4-5D6E-409C-BE32-E72D297353CC}">
                  <c16:uniqueId val="{00000025-1A9E-4CDB-B420-9E3B416C0DC1}"/>
                </c:ext>
                <c:ext xmlns:c15="http://schemas.microsoft.com/office/drawing/2012/chart" uri="{CE6537A1-D6FC-4f65-9D91-7224C49458BB}">
                  <c15:layout/>
                </c:ext>
              </c:extLst>
            </c:dLbl>
            <c:dLbl>
              <c:idx val="6"/>
              <c:layout>
                <c:manualLayout>
                  <c:x val="2.4358976817986749E-2"/>
                  <c:y val="-2.1463844323244179E-3"/>
                </c:manualLayout>
              </c:layout>
              <c:dLblPos val="ctr"/>
              <c:showVal val="1"/>
              <c:extLst xmlns:c16r2="http://schemas.microsoft.com/office/drawing/2015/06/chart">
                <c:ext xmlns:c16="http://schemas.microsoft.com/office/drawing/2014/chart" uri="{C3380CC4-5D6E-409C-BE32-E72D297353CC}">
                  <c16:uniqueId val="{00000026-1A9E-4CDB-B420-9E3B416C0DC1}"/>
                </c:ext>
                <c:ext xmlns:c15="http://schemas.microsoft.com/office/drawing/2012/chart" uri="{CE6537A1-D6FC-4f65-9D91-7224C49458BB}"/>
              </c:extLst>
            </c:dLbl>
            <c:spPr>
              <a:noFill/>
              <a:ln>
                <a:noFill/>
              </a:ln>
              <a:effectLst/>
            </c:spPr>
            <c:txPr>
              <a:bodyPr/>
              <a:lstStyle/>
              <a:p>
                <a:pPr>
                  <a:defRPr sz="1400" b="1"/>
                </a:pPr>
                <a:endParaRPr lang="ja-JP"/>
              </a:p>
            </c:txPr>
            <c:dLblPos val="ctr"/>
            <c:showVal val="1"/>
            <c:extLst xmlns:c16r2="http://schemas.microsoft.com/office/drawing/2015/06/chart">
              <c:ext xmlns:c15="http://schemas.microsoft.com/office/drawing/2012/chart" uri="{CE6537A1-D6FC-4f65-9D91-7224C49458BB}">
                <c15:layout/>
                <c15:showLeaderLines val="0"/>
              </c:ext>
            </c:extLst>
          </c:dLbls>
          <c:cat>
            <c:strRef>
              <c:f>Sheet1!$A$2:$A$7</c:f>
              <c:strCache>
                <c:ptCount val="6"/>
                <c:pt idx="0">
                  <c:v>H11</c:v>
                </c:pt>
                <c:pt idx="1">
                  <c:v>H14</c:v>
                </c:pt>
                <c:pt idx="2">
                  <c:v>H17</c:v>
                </c:pt>
                <c:pt idx="3">
                  <c:v>H20</c:v>
                </c:pt>
                <c:pt idx="4">
                  <c:v>H23</c:v>
                </c:pt>
                <c:pt idx="5">
                  <c:v>H26</c:v>
                </c:pt>
              </c:strCache>
            </c:strRef>
          </c:cat>
          <c:val>
            <c:numRef>
              <c:f>Sheet1!$G$2:$G$7</c:f>
              <c:numCache>
                <c:formatCode>0.0;[Red]0.0</c:formatCode>
                <c:ptCount val="6"/>
                <c:pt idx="0">
                  <c:v>0.5</c:v>
                </c:pt>
                <c:pt idx="1">
                  <c:v>0.37000000000000022</c:v>
                </c:pt>
                <c:pt idx="2">
                  <c:v>0.36000000000000021</c:v>
                </c:pt>
                <c:pt idx="3">
                  <c:v>0.37000000000000022</c:v>
                </c:pt>
                <c:pt idx="4">
                  <c:v>0.42000000000000021</c:v>
                </c:pt>
                <c:pt idx="5">
                  <c:v>0.47000000000000008</c:v>
                </c:pt>
              </c:numCache>
            </c:numRef>
          </c:val>
          <c:extLst xmlns:c16r2="http://schemas.microsoft.com/office/drawing/2015/06/chart">
            <c:ext xmlns:c16="http://schemas.microsoft.com/office/drawing/2014/chart" uri="{C3380CC4-5D6E-409C-BE32-E72D297353CC}">
              <c16:uniqueId val="{00000027-1A9E-4CDB-B420-9E3B416C0DC1}"/>
            </c:ext>
          </c:extLst>
        </c:ser>
        <c:ser>
          <c:idx val="6"/>
          <c:order val="6"/>
          <c:tx>
            <c:strRef>
              <c:f>Sheet1!$H$1</c:f>
              <c:strCache>
                <c:ptCount val="1"/>
                <c:pt idx="0">
                  <c:v>　気分［感情］障害（躁うつ病を含む）</c:v>
                </c:pt>
              </c:strCache>
            </c:strRef>
          </c:tx>
          <c:spPr>
            <a:pattFill prst="pct75">
              <a:fgClr>
                <a:schemeClr val="accent6"/>
              </a:fgClr>
              <a:bgClr>
                <a:schemeClr val="bg1"/>
              </a:bgClr>
            </a:pattFill>
            <a:ln>
              <a:solidFill>
                <a:schemeClr val="tx1"/>
              </a:solidFill>
            </a:ln>
          </c:spPr>
          <c:dLbls>
            <c:spPr>
              <a:noFill/>
              <a:ln>
                <a:noFill/>
              </a:ln>
              <a:effectLst/>
            </c:spPr>
            <c:txPr>
              <a:bodyPr/>
              <a:lstStyle/>
              <a:p>
                <a:pPr>
                  <a:defRPr sz="1400" b="1"/>
                </a:pPr>
                <a:endParaRPr lang="ja-JP"/>
              </a:p>
            </c:txPr>
            <c:dLblPos val="ctr"/>
            <c:showVal val="1"/>
            <c:extLst xmlns:c16r2="http://schemas.microsoft.com/office/drawing/2015/06/chart">
              <c:ext xmlns:c15="http://schemas.microsoft.com/office/drawing/2012/chart" uri="{CE6537A1-D6FC-4f65-9D91-7224C49458BB}">
                <c15:layout/>
                <c15:showLeaderLines val="0"/>
              </c:ext>
            </c:extLst>
          </c:dLbls>
          <c:cat>
            <c:strRef>
              <c:f>Sheet1!$A$2:$A$7</c:f>
              <c:strCache>
                <c:ptCount val="6"/>
                <c:pt idx="0">
                  <c:v>H11</c:v>
                </c:pt>
                <c:pt idx="1">
                  <c:v>H14</c:v>
                </c:pt>
                <c:pt idx="2">
                  <c:v>H17</c:v>
                </c:pt>
                <c:pt idx="3">
                  <c:v>H20</c:v>
                </c:pt>
                <c:pt idx="4">
                  <c:v>H23</c:v>
                </c:pt>
                <c:pt idx="5">
                  <c:v>H26</c:v>
                </c:pt>
              </c:strCache>
            </c:strRef>
          </c:cat>
          <c:val>
            <c:numRef>
              <c:f>Sheet1!$H$2:$H$7</c:f>
              <c:numCache>
                <c:formatCode>0.0;[Red]0.0</c:formatCode>
                <c:ptCount val="6"/>
                <c:pt idx="0">
                  <c:v>2.13</c:v>
                </c:pt>
                <c:pt idx="1">
                  <c:v>2.2200000000000002</c:v>
                </c:pt>
                <c:pt idx="2">
                  <c:v>2.44</c:v>
                </c:pt>
                <c:pt idx="3">
                  <c:v>2.4899999999999998</c:v>
                </c:pt>
                <c:pt idx="4">
                  <c:v>2.5499999999999998</c:v>
                </c:pt>
                <c:pt idx="5">
                  <c:v>2.58</c:v>
                </c:pt>
              </c:numCache>
            </c:numRef>
          </c:val>
          <c:extLst xmlns:c16r2="http://schemas.microsoft.com/office/drawing/2015/06/chart">
            <c:ext xmlns:c16="http://schemas.microsoft.com/office/drawing/2014/chart" uri="{C3380CC4-5D6E-409C-BE32-E72D297353CC}">
              <c16:uniqueId val="{00000028-1A9E-4CDB-B420-9E3B416C0DC1}"/>
            </c:ext>
          </c:extLst>
        </c:ser>
        <c:ser>
          <c:idx val="7"/>
          <c:order val="7"/>
          <c:tx>
            <c:strRef>
              <c:f>Sheet1!$I$1</c:f>
              <c:strCache>
                <c:ptCount val="1"/>
                <c:pt idx="0">
                  <c:v>　統合失調症，統合失調症型障害及び妄想性障害</c:v>
                </c:pt>
              </c:strCache>
            </c:strRef>
          </c:tx>
          <c:spPr>
            <a:pattFill prst="dkDnDiag">
              <a:fgClr>
                <a:srgbClr val="FF7C80"/>
              </a:fgClr>
              <a:bgClr>
                <a:schemeClr val="bg1"/>
              </a:bgClr>
            </a:pattFill>
            <a:ln>
              <a:solidFill>
                <a:schemeClr val="tx1"/>
              </a:solidFill>
            </a:ln>
          </c:spPr>
          <c:dLbls>
            <c:spPr>
              <a:noFill/>
              <a:ln>
                <a:noFill/>
              </a:ln>
              <a:effectLst/>
            </c:spPr>
            <c:txPr>
              <a:bodyPr/>
              <a:lstStyle/>
              <a:p>
                <a:pPr>
                  <a:defRPr sz="1400" b="1"/>
                </a:pPr>
                <a:endParaRPr lang="ja-JP"/>
              </a:p>
            </c:txPr>
            <c:dLblPos val="ctr"/>
            <c:showVal val="1"/>
            <c:extLst xmlns:c16r2="http://schemas.microsoft.com/office/drawing/2015/06/chart">
              <c:ext xmlns:c15="http://schemas.microsoft.com/office/drawing/2012/chart" uri="{CE6537A1-D6FC-4f65-9D91-7224C49458BB}">
                <c15:layout/>
                <c15:showLeaderLines val="0"/>
              </c:ext>
            </c:extLst>
          </c:dLbls>
          <c:cat>
            <c:strRef>
              <c:f>Sheet1!$A$2:$A$7</c:f>
              <c:strCache>
                <c:ptCount val="6"/>
                <c:pt idx="0">
                  <c:v>H11</c:v>
                </c:pt>
                <c:pt idx="1">
                  <c:v>H14</c:v>
                </c:pt>
                <c:pt idx="2">
                  <c:v>H17</c:v>
                </c:pt>
                <c:pt idx="3">
                  <c:v>H20</c:v>
                </c:pt>
                <c:pt idx="4">
                  <c:v>H23</c:v>
                </c:pt>
                <c:pt idx="5">
                  <c:v>H26</c:v>
                </c:pt>
              </c:strCache>
            </c:strRef>
          </c:cat>
          <c:val>
            <c:numRef>
              <c:f>Sheet1!$I$2:$I$7</c:f>
              <c:numCache>
                <c:formatCode>0.0;[Red]0.0</c:formatCode>
                <c:ptCount val="6"/>
                <c:pt idx="0">
                  <c:v>21.150000000000013</c:v>
                </c:pt>
                <c:pt idx="1">
                  <c:v>20.12</c:v>
                </c:pt>
                <c:pt idx="2">
                  <c:v>19.649999999999999</c:v>
                </c:pt>
                <c:pt idx="3">
                  <c:v>18.53</c:v>
                </c:pt>
                <c:pt idx="4">
                  <c:v>17.170000000000005</c:v>
                </c:pt>
                <c:pt idx="5">
                  <c:v>16.37</c:v>
                </c:pt>
              </c:numCache>
            </c:numRef>
          </c:val>
          <c:extLst xmlns:c16r2="http://schemas.microsoft.com/office/drawing/2015/06/chart">
            <c:ext xmlns:c16="http://schemas.microsoft.com/office/drawing/2014/chart" uri="{C3380CC4-5D6E-409C-BE32-E72D297353CC}">
              <c16:uniqueId val="{00000029-1A9E-4CDB-B420-9E3B416C0DC1}"/>
            </c:ext>
          </c:extLst>
        </c:ser>
        <c:ser>
          <c:idx val="8"/>
          <c:order val="8"/>
          <c:tx>
            <c:strRef>
              <c:f>Sheet1!$J$1</c:f>
              <c:strCache>
                <c:ptCount val="1"/>
                <c:pt idx="0">
                  <c:v>認知症（アルツハイマー病）</c:v>
                </c:pt>
              </c:strCache>
            </c:strRef>
          </c:tx>
          <c:spPr>
            <a:pattFill prst="pct40">
              <a:fgClr>
                <a:srgbClr val="7030A0"/>
              </a:fgClr>
              <a:bgClr>
                <a:schemeClr val="bg1"/>
              </a:bgClr>
            </a:pattFill>
            <a:ln>
              <a:solidFill>
                <a:schemeClr val="tx1"/>
              </a:solidFill>
            </a:ln>
          </c:spPr>
          <c:dLbls>
            <c:spPr>
              <a:noFill/>
              <a:ln>
                <a:noFill/>
              </a:ln>
              <a:effectLst/>
            </c:spPr>
            <c:txPr>
              <a:bodyPr/>
              <a:lstStyle/>
              <a:p>
                <a:pPr>
                  <a:defRPr sz="1400" b="1"/>
                </a:pPr>
                <a:endParaRPr lang="ja-JP"/>
              </a:p>
            </c:txPr>
            <c:dLblPos val="ctr"/>
            <c:showVal val="1"/>
            <c:extLst xmlns:c16r2="http://schemas.microsoft.com/office/drawing/2015/06/chart">
              <c:ext xmlns:c15="http://schemas.microsoft.com/office/drawing/2012/chart" uri="{CE6537A1-D6FC-4f65-9D91-7224C49458BB}">
                <c15:layout/>
                <c15:showLeaderLines val="0"/>
              </c:ext>
            </c:extLst>
          </c:dLbls>
          <c:cat>
            <c:strRef>
              <c:f>Sheet1!$A$2:$A$7</c:f>
              <c:strCache>
                <c:ptCount val="6"/>
                <c:pt idx="0">
                  <c:v>H11</c:v>
                </c:pt>
                <c:pt idx="1">
                  <c:v>H14</c:v>
                </c:pt>
                <c:pt idx="2">
                  <c:v>H17</c:v>
                </c:pt>
                <c:pt idx="3">
                  <c:v>H20</c:v>
                </c:pt>
                <c:pt idx="4">
                  <c:v>H23</c:v>
                </c:pt>
                <c:pt idx="5">
                  <c:v>H26</c:v>
                </c:pt>
              </c:strCache>
            </c:strRef>
          </c:cat>
          <c:val>
            <c:numRef>
              <c:f>Sheet1!$J$2:$J$7</c:f>
              <c:numCache>
                <c:formatCode>0.0;[Red]0.0</c:formatCode>
                <c:ptCount val="6"/>
                <c:pt idx="0">
                  <c:v>0.66000000000000059</c:v>
                </c:pt>
                <c:pt idx="1">
                  <c:v>1.139999999999999</c:v>
                </c:pt>
                <c:pt idx="2">
                  <c:v>1.86</c:v>
                </c:pt>
                <c:pt idx="3">
                  <c:v>2.27</c:v>
                </c:pt>
                <c:pt idx="4">
                  <c:v>2.75</c:v>
                </c:pt>
                <c:pt idx="5">
                  <c:v>3.3</c:v>
                </c:pt>
              </c:numCache>
            </c:numRef>
          </c:val>
          <c:extLst xmlns:c16r2="http://schemas.microsoft.com/office/drawing/2015/06/chart">
            <c:ext xmlns:c16="http://schemas.microsoft.com/office/drawing/2014/chart" uri="{C3380CC4-5D6E-409C-BE32-E72D297353CC}">
              <c16:uniqueId val="{0000002A-1A9E-4CDB-B420-9E3B416C0DC1}"/>
            </c:ext>
          </c:extLst>
        </c:ser>
        <c:ser>
          <c:idx val="9"/>
          <c:order val="9"/>
          <c:tx>
            <c:strRef>
              <c:f>Sheet1!$K$1</c:f>
              <c:strCache>
                <c:ptCount val="1"/>
                <c:pt idx="0">
                  <c:v>認知症（血管性など）</c:v>
                </c:pt>
              </c:strCache>
            </c:strRef>
          </c:tx>
          <c:spPr>
            <a:pattFill prst="trellis">
              <a:fgClr>
                <a:srgbClr val="00B0F0"/>
              </a:fgClr>
              <a:bgClr>
                <a:schemeClr val="bg1"/>
              </a:bgClr>
            </a:pattFill>
            <a:ln>
              <a:solidFill>
                <a:schemeClr val="tx1"/>
              </a:solidFill>
            </a:ln>
          </c:spPr>
          <c:dLbls>
            <c:spPr>
              <a:noFill/>
              <a:ln>
                <a:noFill/>
              </a:ln>
              <a:effectLst/>
            </c:spPr>
            <c:txPr>
              <a:bodyPr/>
              <a:lstStyle/>
              <a:p>
                <a:pPr>
                  <a:defRPr sz="1400" b="1"/>
                </a:pPr>
                <a:endParaRPr lang="ja-JP"/>
              </a:p>
            </c:txPr>
            <c:dLblPos val="ctr"/>
            <c:showVal val="1"/>
            <c:extLst xmlns:c16r2="http://schemas.microsoft.com/office/drawing/2015/06/chart">
              <c:ext xmlns:c15="http://schemas.microsoft.com/office/drawing/2012/chart" uri="{CE6537A1-D6FC-4f65-9D91-7224C49458BB}">
                <c15:layout/>
                <c15:showLeaderLines val="0"/>
              </c:ext>
            </c:extLst>
          </c:dLbls>
          <c:cat>
            <c:strRef>
              <c:f>Sheet1!$A$2:$A$7</c:f>
              <c:strCache>
                <c:ptCount val="6"/>
                <c:pt idx="0">
                  <c:v>H11</c:v>
                </c:pt>
                <c:pt idx="1">
                  <c:v>H14</c:v>
                </c:pt>
                <c:pt idx="2">
                  <c:v>H17</c:v>
                </c:pt>
                <c:pt idx="3">
                  <c:v>H20</c:v>
                </c:pt>
                <c:pt idx="4">
                  <c:v>H23</c:v>
                </c:pt>
                <c:pt idx="5">
                  <c:v>H26</c:v>
                </c:pt>
              </c:strCache>
            </c:strRef>
          </c:cat>
          <c:val>
            <c:numRef>
              <c:f>Sheet1!$K$2:$K$7</c:f>
              <c:numCache>
                <c:formatCode>0.0;[Red]0.0</c:formatCode>
                <c:ptCount val="6"/>
                <c:pt idx="0">
                  <c:v>3.01</c:v>
                </c:pt>
                <c:pt idx="1">
                  <c:v>3.2800000000000002</c:v>
                </c:pt>
                <c:pt idx="2">
                  <c:v>3.3499999999999988</c:v>
                </c:pt>
                <c:pt idx="3">
                  <c:v>2.88</c:v>
                </c:pt>
                <c:pt idx="4">
                  <c:v>2.59</c:v>
                </c:pt>
                <c:pt idx="5">
                  <c:v>1.9700000000000009</c:v>
                </c:pt>
              </c:numCache>
            </c:numRef>
          </c:val>
          <c:extLst xmlns:c16r2="http://schemas.microsoft.com/office/drawing/2015/06/chart">
            <c:ext xmlns:c16="http://schemas.microsoft.com/office/drawing/2014/chart" uri="{C3380CC4-5D6E-409C-BE32-E72D297353CC}">
              <c16:uniqueId val="{0000002B-1A9E-4CDB-B420-9E3B416C0DC1}"/>
            </c:ext>
          </c:extLst>
        </c:ser>
        <c:dLbls>
          <c:showVal val="1"/>
        </c:dLbls>
        <c:gapWidth val="50"/>
        <c:overlap val="100"/>
        <c:axId val="84630144"/>
        <c:axId val="84644224"/>
      </c:barChart>
      <c:catAx>
        <c:axId val="84630144"/>
        <c:scaling>
          <c:orientation val="minMax"/>
        </c:scaling>
        <c:axPos val="b"/>
        <c:numFmt formatCode="General" sourceLinked="0"/>
        <c:tickLblPos val="nextTo"/>
        <c:crossAx val="84644224"/>
        <c:crosses val="autoZero"/>
        <c:auto val="1"/>
        <c:lblAlgn val="ctr"/>
        <c:lblOffset val="100"/>
      </c:catAx>
      <c:valAx>
        <c:axId val="84644224"/>
        <c:scaling>
          <c:orientation val="minMax"/>
        </c:scaling>
        <c:axPos val="l"/>
        <c:majorGridlines/>
        <c:numFmt formatCode="0.0;[Red]0.0" sourceLinked="1"/>
        <c:tickLblPos val="nextTo"/>
        <c:crossAx val="84630144"/>
        <c:crosses val="autoZero"/>
        <c:crossBetween val="between"/>
      </c:valAx>
    </c:plotArea>
    <c:legend>
      <c:legendPos val="r"/>
      <c:legendEntry>
        <c:idx val="7"/>
        <c:txPr>
          <a:bodyPr/>
          <a:lstStyle/>
          <a:p>
            <a:pPr>
              <a:defRPr sz="1200">
                <a:latin typeface="+mn-ea"/>
                <a:ea typeface="+mn-ea"/>
              </a:defRPr>
            </a:pPr>
            <a:endParaRPr lang="ja-JP"/>
          </a:p>
        </c:txPr>
      </c:legendEntry>
      <c:layout>
        <c:manualLayout>
          <c:xMode val="edge"/>
          <c:yMode val="edge"/>
          <c:x val="0.67712655735176264"/>
          <c:y val="0.15543676641608059"/>
          <c:w val="0.30962561171266068"/>
          <c:h val="0.7513866572969381"/>
        </c:manualLayout>
      </c:layout>
      <c:txPr>
        <a:bodyPr/>
        <a:lstStyle/>
        <a:p>
          <a:pPr>
            <a:defRPr sz="1200"/>
          </a:pPr>
          <a:endParaRPr lang="ja-JP"/>
        </a:p>
      </c:txPr>
    </c:legend>
    <c:plotVisOnly val="1"/>
    <c:dispBlanksAs val="gap"/>
  </c:chart>
  <c:txPr>
    <a:bodyPr/>
    <a:lstStyle/>
    <a:p>
      <a:pPr>
        <a:defRPr sz="1800"/>
      </a:pPr>
      <a:endParaRPr lang="ja-JP"/>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ja-JP"/>
  <c:chart>
    <c:plotArea>
      <c:layout/>
      <c:barChart>
        <c:barDir val="col"/>
        <c:grouping val="stacked"/>
        <c:ser>
          <c:idx val="0"/>
          <c:order val="0"/>
          <c:tx>
            <c:strRef>
              <c:f>Sheet1!$B$1</c:f>
              <c:strCache>
                <c:ptCount val="1"/>
                <c:pt idx="0">
                  <c:v>0～24歳</c:v>
                </c:pt>
              </c:strCache>
            </c:strRef>
          </c:tx>
          <c:spPr>
            <a:pattFill prst="solidDmnd">
              <a:fgClr>
                <a:srgbClr val="FFFF00"/>
              </a:fgClr>
              <a:bgClr>
                <a:schemeClr val="bg1"/>
              </a:bgClr>
            </a:pattFill>
            <a:ln>
              <a:solidFill>
                <a:schemeClr val="tx1"/>
              </a:solidFill>
            </a:ln>
          </c:spPr>
          <c:dLbls>
            <c:dLbl>
              <c:idx val="2"/>
              <c:layout>
                <c:manualLayout>
                  <c:x val="-1.5691402419091206E-2"/>
                  <c:y val="0"/>
                </c:manualLayout>
              </c:layout>
              <c:dLblPos val="ctr"/>
              <c:showVal val="1"/>
              <c:extLst xmlns:c16r2="http://schemas.microsoft.com/office/drawing/2015/06/chart">
                <c:ext xmlns:c16="http://schemas.microsoft.com/office/drawing/2014/chart" uri="{C3380CC4-5D6E-409C-BE32-E72D297353CC}">
                  <c16:uniqueId val="{00000000-FDBA-4D42-9415-E5476B1B29E1}"/>
                </c:ext>
                <c:ext xmlns:c15="http://schemas.microsoft.com/office/drawing/2012/chart" uri="{CE6537A1-D6FC-4f65-9D91-7224C49458BB}"/>
              </c:extLst>
            </c:dLbl>
            <c:dLbl>
              <c:idx val="3"/>
              <c:layout>
                <c:manualLayout>
                  <c:x val="-1.8306636155606359E-2"/>
                  <c:y val="0"/>
                </c:manualLayout>
              </c:layout>
              <c:dLblPos val="ctr"/>
              <c:showVal val="1"/>
              <c:extLst xmlns:c16r2="http://schemas.microsoft.com/office/drawing/2015/06/chart">
                <c:ext xmlns:c16="http://schemas.microsoft.com/office/drawing/2014/chart" uri="{C3380CC4-5D6E-409C-BE32-E72D297353CC}">
                  <c16:uniqueId val="{00000001-FDBA-4D42-9415-E5476B1B29E1}"/>
                </c:ext>
                <c:ext xmlns:c15="http://schemas.microsoft.com/office/drawing/2012/chart" uri="{CE6537A1-D6FC-4f65-9D91-7224C49458BB}"/>
              </c:extLst>
            </c:dLbl>
            <c:dLbl>
              <c:idx val="4"/>
              <c:layout>
                <c:manualLayout>
                  <c:x val="-1.5691402419091206E-2"/>
                  <c:y val="-4.5663881829064992E-3"/>
                </c:manualLayout>
              </c:layout>
              <c:dLblPos val="ctr"/>
              <c:showVal val="1"/>
              <c:extLst xmlns:c16r2="http://schemas.microsoft.com/office/drawing/2015/06/chart">
                <c:ext xmlns:c16="http://schemas.microsoft.com/office/drawing/2014/chart" uri="{C3380CC4-5D6E-409C-BE32-E72D297353CC}">
                  <c16:uniqueId val="{00000002-FDBA-4D42-9415-E5476B1B29E1}"/>
                </c:ext>
                <c:ext xmlns:c15="http://schemas.microsoft.com/office/drawing/2012/chart" uri="{CE6537A1-D6FC-4f65-9D91-7224C49458BB}"/>
              </c:extLst>
            </c:dLbl>
            <c:dLbl>
              <c:idx val="5"/>
              <c:layout>
                <c:manualLayout>
                  <c:x val="-1.5691402419091206E-2"/>
                  <c:y val="4.5663881829064992E-3"/>
                </c:manualLayout>
              </c:layout>
              <c:dLblPos val="ctr"/>
              <c:showVal val="1"/>
              <c:extLst xmlns:c16r2="http://schemas.microsoft.com/office/drawing/2015/06/chart">
                <c:ext xmlns:c16="http://schemas.microsoft.com/office/drawing/2014/chart" uri="{C3380CC4-5D6E-409C-BE32-E72D297353CC}">
                  <c16:uniqueId val="{00000003-FDBA-4D42-9415-E5476B1B29E1}"/>
                </c:ext>
                <c:ext xmlns:c15="http://schemas.microsoft.com/office/drawing/2012/chart" uri="{CE6537A1-D6FC-4f65-9D91-7224C49458BB}"/>
              </c:extLst>
            </c:dLbl>
            <c:dLbl>
              <c:idx val="6"/>
              <c:layout>
                <c:manualLayout>
                  <c:x val="-1.8306739117564551E-2"/>
                  <c:y val="4.5663881829064992E-3"/>
                </c:manualLayout>
              </c:layout>
              <c:dLblPos val="ctr"/>
              <c:showVal val="1"/>
              <c:extLst xmlns:c16r2="http://schemas.microsoft.com/office/drawing/2015/06/chart">
                <c:ext xmlns:c16="http://schemas.microsoft.com/office/drawing/2014/chart" uri="{C3380CC4-5D6E-409C-BE32-E72D297353CC}">
                  <c16:uniqueId val="{00000004-FDBA-4D42-9415-E5476B1B29E1}"/>
                </c:ext>
                <c:ext xmlns:c15="http://schemas.microsoft.com/office/drawing/2012/chart" uri="{CE6537A1-D6FC-4f65-9D91-7224C49458BB}"/>
              </c:extLst>
            </c:dLbl>
            <c:numFmt formatCode="#,##0.0_);[Red]\(#,##0.0\)" sourceLinked="0"/>
            <c:spPr>
              <a:noFill/>
              <a:ln>
                <a:noFill/>
              </a:ln>
              <a:effectLst/>
            </c:spPr>
            <c:txPr>
              <a:bodyPr/>
              <a:lstStyle/>
              <a:p>
                <a:pPr>
                  <a:defRPr sz="1400" b="1"/>
                </a:pPr>
                <a:endParaRPr lang="ja-JP"/>
              </a:p>
            </c:txPr>
            <c:dLblPos val="ctr"/>
            <c:showVal val="1"/>
            <c:extLst xmlns:c16r2="http://schemas.microsoft.com/office/drawing/2015/06/chart">
              <c:ext xmlns:c15="http://schemas.microsoft.com/office/drawing/2012/chart" uri="{CE6537A1-D6FC-4f65-9D91-7224C49458BB}">
                <c15:showLeaderLines val="0"/>
              </c:ext>
            </c:extLst>
          </c:dLbls>
          <c:cat>
            <c:strRef>
              <c:f>Sheet1!$A$2:$A$7</c:f>
              <c:strCache>
                <c:ptCount val="6"/>
                <c:pt idx="0">
                  <c:v>H11</c:v>
                </c:pt>
                <c:pt idx="1">
                  <c:v>H14</c:v>
                </c:pt>
                <c:pt idx="2">
                  <c:v>H17</c:v>
                </c:pt>
                <c:pt idx="3">
                  <c:v>H20</c:v>
                </c:pt>
                <c:pt idx="4">
                  <c:v>H23</c:v>
                </c:pt>
                <c:pt idx="5">
                  <c:v>H26</c:v>
                </c:pt>
              </c:strCache>
            </c:strRef>
          </c:cat>
          <c:val>
            <c:numRef>
              <c:f>Sheet1!$B$2:$B$7</c:f>
              <c:numCache>
                <c:formatCode>General</c:formatCode>
                <c:ptCount val="6"/>
                <c:pt idx="0">
                  <c:v>0.73000000000000043</c:v>
                </c:pt>
                <c:pt idx="1">
                  <c:v>0.61000000000000043</c:v>
                </c:pt>
                <c:pt idx="2">
                  <c:v>0.53</c:v>
                </c:pt>
                <c:pt idx="3">
                  <c:v>0.49000000000000021</c:v>
                </c:pt>
                <c:pt idx="4">
                  <c:v>0.4800000000000002</c:v>
                </c:pt>
                <c:pt idx="5">
                  <c:v>0.45</c:v>
                </c:pt>
              </c:numCache>
            </c:numRef>
          </c:val>
          <c:extLst xmlns:c16r2="http://schemas.microsoft.com/office/drawing/2015/06/chart">
            <c:ext xmlns:c16="http://schemas.microsoft.com/office/drawing/2014/chart" uri="{C3380CC4-5D6E-409C-BE32-E72D297353CC}">
              <c16:uniqueId val="{00000005-FDBA-4D42-9415-E5476B1B29E1}"/>
            </c:ext>
          </c:extLst>
        </c:ser>
        <c:ser>
          <c:idx val="1"/>
          <c:order val="1"/>
          <c:tx>
            <c:strRef>
              <c:f>Sheet1!$C$1</c:f>
              <c:strCache>
                <c:ptCount val="1"/>
                <c:pt idx="0">
                  <c:v>25～34歳</c:v>
                </c:pt>
              </c:strCache>
            </c:strRef>
          </c:tx>
          <c:spPr>
            <a:pattFill prst="wdDnDiag">
              <a:fgClr>
                <a:srgbClr val="FFC000"/>
              </a:fgClr>
              <a:bgClr>
                <a:schemeClr val="bg1"/>
              </a:bgClr>
            </a:pattFill>
            <a:ln>
              <a:solidFill>
                <a:schemeClr val="tx1"/>
              </a:solidFill>
            </a:ln>
          </c:spPr>
          <c:dLbls>
            <c:dLbl>
              <c:idx val="2"/>
              <c:layout>
                <c:manualLayout>
                  <c:x val="1.3076168682576005E-2"/>
                  <c:y val="0"/>
                </c:manualLayout>
              </c:layout>
              <c:dLblPos val="ctr"/>
              <c:showVal val="1"/>
              <c:extLst xmlns:c16r2="http://schemas.microsoft.com/office/drawing/2015/06/chart">
                <c:ext xmlns:c16="http://schemas.microsoft.com/office/drawing/2014/chart" uri="{C3380CC4-5D6E-409C-BE32-E72D297353CC}">
                  <c16:uniqueId val="{00000006-FDBA-4D42-9415-E5476B1B29E1}"/>
                </c:ext>
                <c:ext xmlns:c15="http://schemas.microsoft.com/office/drawing/2012/chart" uri="{CE6537A1-D6FC-4f65-9D91-7224C49458BB}"/>
              </c:extLst>
            </c:dLbl>
            <c:dLbl>
              <c:idx val="3"/>
              <c:layout>
                <c:manualLayout>
                  <c:x val="1.5691402419091206E-2"/>
                  <c:y val="0"/>
                </c:manualLayout>
              </c:layout>
              <c:dLblPos val="ctr"/>
              <c:showVal val="1"/>
              <c:extLst xmlns:c16r2="http://schemas.microsoft.com/office/drawing/2015/06/chart">
                <c:ext xmlns:c16="http://schemas.microsoft.com/office/drawing/2014/chart" uri="{C3380CC4-5D6E-409C-BE32-E72D297353CC}">
                  <c16:uniqueId val="{00000007-FDBA-4D42-9415-E5476B1B29E1}"/>
                </c:ext>
                <c:ext xmlns:c15="http://schemas.microsoft.com/office/drawing/2012/chart" uri="{CE6537A1-D6FC-4f65-9D91-7224C49458BB}"/>
              </c:extLst>
            </c:dLbl>
            <c:dLbl>
              <c:idx val="4"/>
              <c:layout>
                <c:manualLayout>
                  <c:x val="1.4383785550833609E-2"/>
                  <c:y val="2.2831940914532531E-3"/>
                </c:manualLayout>
              </c:layout>
              <c:dLblPos val="ctr"/>
              <c:showVal val="1"/>
              <c:extLst xmlns:c16r2="http://schemas.microsoft.com/office/drawing/2015/06/chart">
                <c:ext xmlns:c16="http://schemas.microsoft.com/office/drawing/2014/chart" uri="{C3380CC4-5D6E-409C-BE32-E72D297353CC}">
                  <c16:uniqueId val="{00000008-FDBA-4D42-9415-E5476B1B29E1}"/>
                </c:ext>
                <c:ext xmlns:c15="http://schemas.microsoft.com/office/drawing/2012/chart" uri="{CE6537A1-D6FC-4f65-9D91-7224C49458BB}"/>
              </c:extLst>
            </c:dLbl>
            <c:dLbl>
              <c:idx val="5"/>
              <c:layout>
                <c:manualLayout>
                  <c:x val="1.8306636155606505E-2"/>
                  <c:y val="0"/>
                </c:manualLayout>
              </c:layout>
              <c:dLblPos val="ctr"/>
              <c:showVal val="1"/>
              <c:extLst xmlns:c16r2="http://schemas.microsoft.com/office/drawing/2015/06/chart">
                <c:ext xmlns:c16="http://schemas.microsoft.com/office/drawing/2014/chart" uri="{C3380CC4-5D6E-409C-BE32-E72D297353CC}">
                  <c16:uniqueId val="{00000009-FDBA-4D42-9415-E5476B1B29E1}"/>
                </c:ext>
                <c:ext xmlns:c15="http://schemas.microsoft.com/office/drawing/2012/chart" uri="{CE6537A1-D6FC-4f65-9D91-7224C49458BB}"/>
              </c:extLst>
            </c:dLbl>
            <c:dLbl>
              <c:idx val="6"/>
              <c:layout>
                <c:manualLayout>
                  <c:x val="1.5691299457133077E-2"/>
                  <c:y val="-2.2831940914532531E-3"/>
                </c:manualLayout>
              </c:layout>
              <c:dLblPos val="ctr"/>
              <c:showVal val="1"/>
              <c:extLst xmlns:c16r2="http://schemas.microsoft.com/office/drawing/2015/06/chart">
                <c:ext xmlns:c16="http://schemas.microsoft.com/office/drawing/2014/chart" uri="{C3380CC4-5D6E-409C-BE32-E72D297353CC}">
                  <c16:uniqueId val="{0000000A-FDBA-4D42-9415-E5476B1B29E1}"/>
                </c:ext>
                <c:ext xmlns:c15="http://schemas.microsoft.com/office/drawing/2012/chart" uri="{CE6537A1-D6FC-4f65-9D91-7224C49458BB}"/>
              </c:extLst>
            </c:dLbl>
            <c:numFmt formatCode="#,##0.0_);[Red]\(#,##0.0\)" sourceLinked="0"/>
            <c:spPr>
              <a:noFill/>
              <a:ln>
                <a:noFill/>
              </a:ln>
              <a:effectLst/>
            </c:spPr>
            <c:txPr>
              <a:bodyPr/>
              <a:lstStyle/>
              <a:p>
                <a:pPr>
                  <a:defRPr sz="1400" b="1"/>
                </a:pPr>
                <a:endParaRPr lang="ja-JP"/>
              </a:p>
            </c:txPr>
            <c:dLblPos val="ctr"/>
            <c:showVal val="1"/>
            <c:extLst xmlns:c16r2="http://schemas.microsoft.com/office/drawing/2015/06/chart">
              <c:ext xmlns:c15="http://schemas.microsoft.com/office/drawing/2012/chart" uri="{CE6537A1-D6FC-4f65-9D91-7224C49458BB}">
                <c15:showLeaderLines val="0"/>
              </c:ext>
            </c:extLst>
          </c:dLbls>
          <c:cat>
            <c:strRef>
              <c:f>Sheet1!$A$2:$A$7</c:f>
              <c:strCache>
                <c:ptCount val="6"/>
                <c:pt idx="0">
                  <c:v>H11</c:v>
                </c:pt>
                <c:pt idx="1">
                  <c:v>H14</c:v>
                </c:pt>
                <c:pt idx="2">
                  <c:v>H17</c:v>
                </c:pt>
                <c:pt idx="3">
                  <c:v>H20</c:v>
                </c:pt>
                <c:pt idx="4">
                  <c:v>H23</c:v>
                </c:pt>
                <c:pt idx="5">
                  <c:v>H26</c:v>
                </c:pt>
              </c:strCache>
            </c:strRef>
          </c:cat>
          <c:val>
            <c:numRef>
              <c:f>Sheet1!$C$2:$C$7</c:f>
              <c:numCache>
                <c:formatCode>General</c:formatCode>
                <c:ptCount val="6"/>
                <c:pt idx="0">
                  <c:v>1.9900000000000009</c:v>
                </c:pt>
                <c:pt idx="1">
                  <c:v>1.75</c:v>
                </c:pt>
                <c:pt idx="2">
                  <c:v>1.59</c:v>
                </c:pt>
                <c:pt idx="3">
                  <c:v>1.29</c:v>
                </c:pt>
                <c:pt idx="4">
                  <c:v>1.1200000000000001</c:v>
                </c:pt>
                <c:pt idx="5">
                  <c:v>1</c:v>
                </c:pt>
              </c:numCache>
            </c:numRef>
          </c:val>
          <c:extLst xmlns:c16r2="http://schemas.microsoft.com/office/drawing/2015/06/chart">
            <c:ext xmlns:c16="http://schemas.microsoft.com/office/drawing/2014/chart" uri="{C3380CC4-5D6E-409C-BE32-E72D297353CC}">
              <c16:uniqueId val="{0000000B-FDBA-4D42-9415-E5476B1B29E1}"/>
            </c:ext>
          </c:extLst>
        </c:ser>
        <c:ser>
          <c:idx val="2"/>
          <c:order val="2"/>
          <c:tx>
            <c:strRef>
              <c:f>Sheet1!$D$1</c:f>
              <c:strCache>
                <c:ptCount val="1"/>
                <c:pt idx="0">
                  <c:v>35～44歳</c:v>
                </c:pt>
              </c:strCache>
            </c:strRef>
          </c:tx>
          <c:spPr>
            <a:pattFill prst="pct75">
              <a:fgClr>
                <a:schemeClr val="accent6"/>
              </a:fgClr>
              <a:bgClr>
                <a:schemeClr val="bg1"/>
              </a:bgClr>
            </a:pattFill>
            <a:ln>
              <a:solidFill>
                <a:schemeClr val="tx1"/>
              </a:solidFill>
            </a:ln>
          </c:spPr>
          <c:dLbls>
            <c:numFmt formatCode="#,##0.0_);[Red]\(#,##0.0\)" sourceLinked="0"/>
            <c:spPr>
              <a:noFill/>
              <a:ln>
                <a:noFill/>
              </a:ln>
              <a:effectLst/>
            </c:spPr>
            <c:txPr>
              <a:bodyPr/>
              <a:lstStyle/>
              <a:p>
                <a:pPr>
                  <a:defRPr sz="1400" b="1"/>
                </a:pPr>
                <a:endParaRPr lang="ja-JP"/>
              </a:p>
            </c:txPr>
            <c:dLblPos val="ctr"/>
            <c:showVal val="1"/>
            <c:extLst xmlns:c16r2="http://schemas.microsoft.com/office/drawing/2015/06/chart">
              <c:ext xmlns:c15="http://schemas.microsoft.com/office/drawing/2012/chart" uri="{CE6537A1-D6FC-4f65-9D91-7224C49458BB}">
                <c15:showLeaderLines val="0"/>
              </c:ext>
            </c:extLst>
          </c:dLbls>
          <c:cat>
            <c:strRef>
              <c:f>Sheet1!$A$2:$A$7</c:f>
              <c:strCache>
                <c:ptCount val="6"/>
                <c:pt idx="0">
                  <c:v>H11</c:v>
                </c:pt>
                <c:pt idx="1">
                  <c:v>H14</c:v>
                </c:pt>
                <c:pt idx="2">
                  <c:v>H17</c:v>
                </c:pt>
                <c:pt idx="3">
                  <c:v>H20</c:v>
                </c:pt>
                <c:pt idx="4">
                  <c:v>H23</c:v>
                </c:pt>
                <c:pt idx="5">
                  <c:v>H26</c:v>
                </c:pt>
              </c:strCache>
            </c:strRef>
          </c:cat>
          <c:val>
            <c:numRef>
              <c:f>Sheet1!$D$2:$D$7</c:f>
              <c:numCache>
                <c:formatCode>General</c:formatCode>
                <c:ptCount val="6"/>
                <c:pt idx="0">
                  <c:v>3.46</c:v>
                </c:pt>
                <c:pt idx="1">
                  <c:v>2.92</c:v>
                </c:pt>
                <c:pt idx="2">
                  <c:v>2.7600000000000002</c:v>
                </c:pt>
                <c:pt idx="3">
                  <c:v>2.5</c:v>
                </c:pt>
                <c:pt idx="4">
                  <c:v>2.3299999999999987</c:v>
                </c:pt>
                <c:pt idx="5">
                  <c:v>2.2400000000000002</c:v>
                </c:pt>
              </c:numCache>
            </c:numRef>
          </c:val>
          <c:extLst xmlns:c16r2="http://schemas.microsoft.com/office/drawing/2015/06/chart">
            <c:ext xmlns:c16="http://schemas.microsoft.com/office/drawing/2014/chart" uri="{C3380CC4-5D6E-409C-BE32-E72D297353CC}">
              <c16:uniqueId val="{0000000C-FDBA-4D42-9415-E5476B1B29E1}"/>
            </c:ext>
          </c:extLst>
        </c:ser>
        <c:ser>
          <c:idx val="3"/>
          <c:order val="3"/>
          <c:tx>
            <c:strRef>
              <c:f>Sheet1!$E$1</c:f>
              <c:strCache>
                <c:ptCount val="1"/>
                <c:pt idx="0">
                  <c:v>45～54歳</c:v>
                </c:pt>
              </c:strCache>
            </c:strRef>
          </c:tx>
          <c:spPr>
            <a:pattFill prst="dkDnDiag">
              <a:fgClr>
                <a:srgbClr val="FF7C80"/>
              </a:fgClr>
              <a:bgClr>
                <a:schemeClr val="bg1"/>
              </a:bgClr>
            </a:pattFill>
            <a:ln>
              <a:solidFill>
                <a:schemeClr val="tx1"/>
              </a:solidFill>
            </a:ln>
          </c:spPr>
          <c:dLbls>
            <c:numFmt formatCode="#,##0.0_);[Red]\(#,##0.0\)" sourceLinked="0"/>
            <c:spPr>
              <a:noFill/>
              <a:ln>
                <a:noFill/>
              </a:ln>
              <a:effectLst/>
            </c:spPr>
            <c:txPr>
              <a:bodyPr/>
              <a:lstStyle/>
              <a:p>
                <a:pPr>
                  <a:defRPr sz="1400" b="1"/>
                </a:pPr>
                <a:endParaRPr lang="ja-JP"/>
              </a:p>
            </c:txPr>
            <c:dLblPos val="ctr"/>
            <c:showVal val="1"/>
            <c:extLst xmlns:c16r2="http://schemas.microsoft.com/office/drawing/2015/06/chart">
              <c:ext xmlns:c15="http://schemas.microsoft.com/office/drawing/2012/chart" uri="{CE6537A1-D6FC-4f65-9D91-7224C49458BB}">
                <c15:showLeaderLines val="0"/>
              </c:ext>
            </c:extLst>
          </c:dLbls>
          <c:cat>
            <c:strRef>
              <c:f>Sheet1!$A$2:$A$7</c:f>
              <c:strCache>
                <c:ptCount val="6"/>
                <c:pt idx="0">
                  <c:v>H11</c:v>
                </c:pt>
                <c:pt idx="1">
                  <c:v>H14</c:v>
                </c:pt>
                <c:pt idx="2">
                  <c:v>H17</c:v>
                </c:pt>
                <c:pt idx="3">
                  <c:v>H20</c:v>
                </c:pt>
                <c:pt idx="4">
                  <c:v>H23</c:v>
                </c:pt>
                <c:pt idx="5">
                  <c:v>H26</c:v>
                </c:pt>
              </c:strCache>
            </c:strRef>
          </c:cat>
          <c:val>
            <c:numRef>
              <c:f>Sheet1!$E$2:$E$7</c:f>
              <c:numCache>
                <c:formatCode>General</c:formatCode>
                <c:ptCount val="6"/>
                <c:pt idx="0">
                  <c:v>7.55</c:v>
                </c:pt>
                <c:pt idx="1">
                  <c:v>6.6899999999999995</c:v>
                </c:pt>
                <c:pt idx="2">
                  <c:v>5.24</c:v>
                </c:pt>
                <c:pt idx="3">
                  <c:v>4</c:v>
                </c:pt>
                <c:pt idx="4">
                  <c:v>3.4699999999999998</c:v>
                </c:pt>
                <c:pt idx="5">
                  <c:v>3.4899999999999998</c:v>
                </c:pt>
              </c:numCache>
            </c:numRef>
          </c:val>
          <c:extLst xmlns:c16r2="http://schemas.microsoft.com/office/drawing/2015/06/chart">
            <c:ext xmlns:c16="http://schemas.microsoft.com/office/drawing/2014/chart" uri="{C3380CC4-5D6E-409C-BE32-E72D297353CC}">
              <c16:uniqueId val="{0000000D-FDBA-4D42-9415-E5476B1B29E1}"/>
            </c:ext>
          </c:extLst>
        </c:ser>
        <c:ser>
          <c:idx val="4"/>
          <c:order val="4"/>
          <c:tx>
            <c:strRef>
              <c:f>Sheet1!$F$1</c:f>
              <c:strCache>
                <c:ptCount val="1"/>
                <c:pt idx="0">
                  <c:v>55～64歳</c:v>
                </c:pt>
              </c:strCache>
            </c:strRef>
          </c:tx>
          <c:spPr>
            <a:pattFill prst="pct40">
              <a:fgClr>
                <a:srgbClr val="7030A0"/>
              </a:fgClr>
              <a:bgClr>
                <a:schemeClr val="bg1"/>
              </a:bgClr>
            </a:pattFill>
            <a:ln>
              <a:solidFill>
                <a:schemeClr val="tx1"/>
              </a:solidFill>
            </a:ln>
          </c:spPr>
          <c:dLbls>
            <c:numFmt formatCode="#,##0.0_);[Red]\(#,##0.0\)" sourceLinked="0"/>
            <c:spPr>
              <a:noFill/>
              <a:ln>
                <a:noFill/>
              </a:ln>
              <a:effectLst/>
            </c:spPr>
            <c:txPr>
              <a:bodyPr/>
              <a:lstStyle/>
              <a:p>
                <a:pPr>
                  <a:defRPr sz="1400" b="1"/>
                </a:pPr>
                <a:endParaRPr lang="ja-JP"/>
              </a:p>
            </c:txPr>
            <c:dLblPos val="ctr"/>
            <c:showVal val="1"/>
            <c:extLst xmlns:c16r2="http://schemas.microsoft.com/office/drawing/2015/06/chart">
              <c:ext xmlns:c15="http://schemas.microsoft.com/office/drawing/2012/chart" uri="{CE6537A1-D6FC-4f65-9D91-7224C49458BB}">
                <c15:showLeaderLines val="0"/>
              </c:ext>
            </c:extLst>
          </c:dLbls>
          <c:cat>
            <c:strRef>
              <c:f>Sheet1!$A$2:$A$7</c:f>
              <c:strCache>
                <c:ptCount val="6"/>
                <c:pt idx="0">
                  <c:v>H11</c:v>
                </c:pt>
                <c:pt idx="1">
                  <c:v>H14</c:v>
                </c:pt>
                <c:pt idx="2">
                  <c:v>H17</c:v>
                </c:pt>
                <c:pt idx="3">
                  <c:v>H20</c:v>
                </c:pt>
                <c:pt idx="4">
                  <c:v>H23</c:v>
                </c:pt>
                <c:pt idx="5">
                  <c:v>H26</c:v>
                </c:pt>
              </c:strCache>
            </c:strRef>
          </c:cat>
          <c:val>
            <c:numRef>
              <c:f>Sheet1!$F$2:$F$7</c:f>
              <c:numCache>
                <c:formatCode>General</c:formatCode>
                <c:ptCount val="6"/>
                <c:pt idx="0">
                  <c:v>8.24</c:v>
                </c:pt>
                <c:pt idx="1">
                  <c:v>7.79</c:v>
                </c:pt>
                <c:pt idx="2">
                  <c:v>8.39</c:v>
                </c:pt>
                <c:pt idx="3">
                  <c:v>7.81</c:v>
                </c:pt>
                <c:pt idx="4">
                  <c:v>7.18</c:v>
                </c:pt>
                <c:pt idx="5">
                  <c:v>5.92</c:v>
                </c:pt>
              </c:numCache>
            </c:numRef>
          </c:val>
          <c:extLst xmlns:c16r2="http://schemas.microsoft.com/office/drawing/2015/06/chart">
            <c:ext xmlns:c16="http://schemas.microsoft.com/office/drawing/2014/chart" uri="{C3380CC4-5D6E-409C-BE32-E72D297353CC}">
              <c16:uniqueId val="{0000000E-FDBA-4D42-9415-E5476B1B29E1}"/>
            </c:ext>
          </c:extLst>
        </c:ser>
        <c:ser>
          <c:idx val="5"/>
          <c:order val="5"/>
          <c:tx>
            <c:strRef>
              <c:f>Sheet1!$G$1</c:f>
              <c:strCache>
                <c:ptCount val="1"/>
                <c:pt idx="0">
                  <c:v>65～74歳</c:v>
                </c:pt>
              </c:strCache>
            </c:strRef>
          </c:tx>
          <c:spPr>
            <a:pattFill prst="openDmnd">
              <a:fgClr>
                <a:srgbClr val="0070C0"/>
              </a:fgClr>
              <a:bgClr>
                <a:schemeClr val="bg1"/>
              </a:bgClr>
            </a:pattFill>
            <a:ln>
              <a:solidFill>
                <a:schemeClr val="tx1"/>
              </a:solidFill>
            </a:ln>
          </c:spPr>
          <c:dLbls>
            <c:numFmt formatCode="#,##0.0_);[Red]\(#,##0.0\)" sourceLinked="0"/>
            <c:spPr>
              <a:noFill/>
              <a:ln>
                <a:noFill/>
              </a:ln>
              <a:effectLst/>
            </c:spPr>
            <c:txPr>
              <a:bodyPr/>
              <a:lstStyle/>
              <a:p>
                <a:pPr>
                  <a:defRPr sz="1400" b="1"/>
                </a:pPr>
                <a:endParaRPr lang="ja-JP"/>
              </a:p>
            </c:txPr>
            <c:dLblPos val="ctr"/>
            <c:showVal val="1"/>
            <c:extLst xmlns:c16r2="http://schemas.microsoft.com/office/drawing/2015/06/chart">
              <c:ext xmlns:c15="http://schemas.microsoft.com/office/drawing/2012/chart" uri="{CE6537A1-D6FC-4f65-9D91-7224C49458BB}">
                <c15:showLeaderLines val="0"/>
              </c:ext>
            </c:extLst>
          </c:dLbls>
          <c:cat>
            <c:strRef>
              <c:f>Sheet1!$A$2:$A$7</c:f>
              <c:strCache>
                <c:ptCount val="6"/>
                <c:pt idx="0">
                  <c:v>H11</c:v>
                </c:pt>
                <c:pt idx="1">
                  <c:v>H14</c:v>
                </c:pt>
                <c:pt idx="2">
                  <c:v>H17</c:v>
                </c:pt>
                <c:pt idx="3">
                  <c:v>H20</c:v>
                </c:pt>
                <c:pt idx="4">
                  <c:v>H23</c:v>
                </c:pt>
                <c:pt idx="5">
                  <c:v>H26</c:v>
                </c:pt>
              </c:strCache>
            </c:strRef>
          </c:cat>
          <c:val>
            <c:numRef>
              <c:f>Sheet1!$G$2:$G$7</c:f>
              <c:numCache>
                <c:formatCode>General</c:formatCode>
                <c:ptCount val="6"/>
                <c:pt idx="0">
                  <c:v>6.08</c:v>
                </c:pt>
                <c:pt idx="1">
                  <c:v>6.6199999999999966</c:v>
                </c:pt>
                <c:pt idx="2">
                  <c:v>7.1</c:v>
                </c:pt>
                <c:pt idx="3">
                  <c:v>7.09</c:v>
                </c:pt>
                <c:pt idx="4">
                  <c:v>6.6</c:v>
                </c:pt>
                <c:pt idx="5">
                  <c:v>7.22</c:v>
                </c:pt>
              </c:numCache>
            </c:numRef>
          </c:val>
          <c:extLst xmlns:c16r2="http://schemas.microsoft.com/office/drawing/2015/06/chart">
            <c:ext xmlns:c16="http://schemas.microsoft.com/office/drawing/2014/chart" uri="{C3380CC4-5D6E-409C-BE32-E72D297353CC}">
              <c16:uniqueId val="{0000000F-FDBA-4D42-9415-E5476B1B29E1}"/>
            </c:ext>
          </c:extLst>
        </c:ser>
        <c:ser>
          <c:idx val="6"/>
          <c:order val="6"/>
          <c:tx>
            <c:strRef>
              <c:f>Sheet1!$H$1</c:f>
              <c:strCache>
                <c:ptCount val="1"/>
                <c:pt idx="0">
                  <c:v>75歳～</c:v>
                </c:pt>
              </c:strCache>
            </c:strRef>
          </c:tx>
          <c:spPr>
            <a:pattFill prst="pct75">
              <a:fgClr>
                <a:srgbClr val="00B050"/>
              </a:fgClr>
              <a:bgClr>
                <a:schemeClr val="bg1"/>
              </a:bgClr>
            </a:pattFill>
            <a:ln>
              <a:solidFill>
                <a:schemeClr val="tx1"/>
              </a:solidFill>
            </a:ln>
          </c:spPr>
          <c:dLbls>
            <c:numFmt formatCode="#,##0.0_);[Red]\(#,##0.0\)" sourceLinked="0"/>
            <c:spPr>
              <a:noFill/>
              <a:ln>
                <a:noFill/>
              </a:ln>
              <a:effectLst/>
            </c:spPr>
            <c:txPr>
              <a:bodyPr/>
              <a:lstStyle/>
              <a:p>
                <a:pPr>
                  <a:defRPr sz="1400" b="1"/>
                </a:pPr>
                <a:endParaRPr lang="ja-JP"/>
              </a:p>
            </c:txPr>
            <c:dLblPos val="ctr"/>
            <c:showVal val="1"/>
            <c:extLst xmlns:c16r2="http://schemas.microsoft.com/office/drawing/2015/06/chart">
              <c:ext xmlns:c15="http://schemas.microsoft.com/office/drawing/2012/chart" uri="{CE6537A1-D6FC-4f65-9D91-7224C49458BB}">
                <c15:showLeaderLines val="0"/>
              </c:ext>
            </c:extLst>
          </c:dLbls>
          <c:cat>
            <c:strRef>
              <c:f>Sheet1!$A$2:$A$7</c:f>
              <c:strCache>
                <c:ptCount val="6"/>
                <c:pt idx="0">
                  <c:v>H11</c:v>
                </c:pt>
                <c:pt idx="1">
                  <c:v>H14</c:v>
                </c:pt>
                <c:pt idx="2">
                  <c:v>H17</c:v>
                </c:pt>
                <c:pt idx="3">
                  <c:v>H20</c:v>
                </c:pt>
                <c:pt idx="4">
                  <c:v>H23</c:v>
                </c:pt>
                <c:pt idx="5">
                  <c:v>H26</c:v>
                </c:pt>
              </c:strCache>
            </c:strRef>
          </c:cat>
          <c:val>
            <c:numRef>
              <c:f>Sheet1!$H$2:$H$7</c:f>
              <c:numCache>
                <c:formatCode>General</c:formatCode>
                <c:ptCount val="6"/>
                <c:pt idx="0">
                  <c:v>4.83</c:v>
                </c:pt>
                <c:pt idx="1">
                  <c:v>5.6599999999999975</c:v>
                </c:pt>
                <c:pt idx="2">
                  <c:v>6.7700000000000014</c:v>
                </c:pt>
                <c:pt idx="3">
                  <c:v>7.44</c:v>
                </c:pt>
                <c:pt idx="4">
                  <c:v>8.06</c:v>
                </c:pt>
                <c:pt idx="5">
                  <c:v>8.5</c:v>
                </c:pt>
              </c:numCache>
            </c:numRef>
          </c:val>
          <c:extLst xmlns:c16r2="http://schemas.microsoft.com/office/drawing/2015/06/chart">
            <c:ext xmlns:c16="http://schemas.microsoft.com/office/drawing/2014/chart" uri="{C3380CC4-5D6E-409C-BE32-E72D297353CC}">
              <c16:uniqueId val="{00000010-FDBA-4D42-9415-E5476B1B29E1}"/>
            </c:ext>
          </c:extLst>
        </c:ser>
        <c:ser>
          <c:idx val="7"/>
          <c:order val="7"/>
          <c:tx>
            <c:strRef>
              <c:f>Sheet1!$I$1</c:f>
              <c:strCache>
                <c:ptCount val="1"/>
                <c:pt idx="0">
                  <c:v>不詳</c:v>
                </c:pt>
              </c:strCache>
            </c:strRef>
          </c:tx>
          <c:spPr>
            <a:solidFill>
              <a:schemeClr val="tx1"/>
            </a:solidFill>
            <a:ln>
              <a:solidFill>
                <a:schemeClr val="tx1"/>
              </a:solidFill>
            </a:ln>
          </c:spPr>
          <c:dLbls>
            <c:spPr>
              <a:noFill/>
              <a:ln>
                <a:noFill/>
              </a:ln>
              <a:effectLst/>
            </c:spPr>
            <c:txPr>
              <a:bodyPr/>
              <a:lstStyle/>
              <a:p>
                <a:pPr>
                  <a:defRPr sz="1400" b="1"/>
                </a:pPr>
                <a:endParaRPr lang="ja-JP"/>
              </a:p>
            </c:txPr>
            <c:dLblPos val="ctr"/>
            <c:showVal val="1"/>
            <c:extLst xmlns:c16r2="http://schemas.microsoft.com/office/drawing/2015/06/chart">
              <c:ext xmlns:c15="http://schemas.microsoft.com/office/drawing/2012/chart" uri="{CE6537A1-D6FC-4f65-9D91-7224C49458BB}">
                <c15:showLeaderLines val="0"/>
              </c:ext>
            </c:extLst>
          </c:dLbls>
          <c:cat>
            <c:strRef>
              <c:f>Sheet1!$A$2:$A$7</c:f>
              <c:strCache>
                <c:ptCount val="6"/>
                <c:pt idx="0">
                  <c:v>H11</c:v>
                </c:pt>
                <c:pt idx="1">
                  <c:v>H14</c:v>
                </c:pt>
                <c:pt idx="2">
                  <c:v>H17</c:v>
                </c:pt>
                <c:pt idx="3">
                  <c:v>H20</c:v>
                </c:pt>
                <c:pt idx="4">
                  <c:v>H23</c:v>
                </c:pt>
                <c:pt idx="5">
                  <c:v>H26</c:v>
                </c:pt>
              </c:strCache>
            </c:strRef>
          </c:cat>
          <c:val>
            <c:numRef>
              <c:f>Sheet1!$I$2:$I$7</c:f>
              <c:numCache>
                <c:formatCode>0.0_ </c:formatCode>
                <c:ptCount val="6"/>
                <c:pt idx="0">
                  <c:v>0.05</c:v>
                </c:pt>
                <c:pt idx="1">
                  <c:v>6.0000000000000032E-2</c:v>
                </c:pt>
                <c:pt idx="2">
                  <c:v>6.0000000000000032E-2</c:v>
                </c:pt>
                <c:pt idx="3">
                  <c:v>0.05</c:v>
                </c:pt>
                <c:pt idx="4">
                  <c:v>7.0000000000000021E-2</c:v>
                </c:pt>
                <c:pt idx="5">
                  <c:v>4.0000000000000022E-2</c:v>
                </c:pt>
              </c:numCache>
            </c:numRef>
          </c:val>
          <c:extLst xmlns:c16r2="http://schemas.microsoft.com/office/drawing/2015/06/chart">
            <c:ext xmlns:c16="http://schemas.microsoft.com/office/drawing/2014/chart" uri="{C3380CC4-5D6E-409C-BE32-E72D297353CC}">
              <c16:uniqueId val="{00000011-FDBA-4D42-9415-E5476B1B29E1}"/>
            </c:ext>
          </c:extLst>
        </c:ser>
        <c:dLbls>
          <c:showVal val="1"/>
        </c:dLbls>
        <c:gapWidth val="50"/>
        <c:overlap val="100"/>
        <c:axId val="85995904"/>
        <c:axId val="85997440"/>
      </c:barChart>
      <c:catAx>
        <c:axId val="85995904"/>
        <c:scaling>
          <c:orientation val="minMax"/>
        </c:scaling>
        <c:axPos val="b"/>
        <c:numFmt formatCode="General" sourceLinked="0"/>
        <c:tickLblPos val="nextTo"/>
        <c:crossAx val="85997440"/>
        <c:crosses val="autoZero"/>
        <c:auto val="1"/>
        <c:lblAlgn val="ctr"/>
        <c:lblOffset val="100"/>
      </c:catAx>
      <c:valAx>
        <c:axId val="85997440"/>
        <c:scaling>
          <c:orientation val="minMax"/>
        </c:scaling>
        <c:axPos val="l"/>
        <c:majorGridlines/>
        <c:numFmt formatCode="General" sourceLinked="1"/>
        <c:tickLblPos val="nextTo"/>
        <c:crossAx val="85995904"/>
        <c:crosses val="autoZero"/>
        <c:crossBetween val="between"/>
      </c:valAx>
    </c:plotArea>
    <c:legend>
      <c:legendPos val="r"/>
      <c:layout>
        <c:manualLayout>
          <c:xMode val="edge"/>
          <c:yMode val="edge"/>
          <c:x val="0.8502116640454267"/>
          <c:y val="0.26560057610938098"/>
          <c:w val="0.12850929102969691"/>
          <c:h val="0.52096811649144514"/>
        </c:manualLayout>
      </c:layout>
    </c:legend>
    <c:plotVisOnly val="1"/>
    <c:dispBlanksAs val="gap"/>
  </c:chart>
  <c:txPr>
    <a:bodyPr/>
    <a:lstStyle/>
    <a:p>
      <a:pPr>
        <a:defRPr sz="1800"/>
      </a:pPr>
      <a:endParaRPr lang="ja-JP"/>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ja-JP"/>
  <c:chart>
    <c:autoTitleDeleted val="1"/>
    <c:plotArea>
      <c:layout/>
      <c:barChart>
        <c:barDir val="bar"/>
        <c:grouping val="stacked"/>
        <c:ser>
          <c:idx val="0"/>
          <c:order val="0"/>
          <c:tx>
            <c:strRef>
              <c:f>Sheet1!$B$1</c:f>
              <c:strCache>
                <c:ptCount val="1"/>
                <c:pt idx="0">
                  <c:v>１年未満</c:v>
                </c:pt>
              </c:strCache>
            </c:strRef>
          </c:tx>
          <c:spPr>
            <a:pattFill prst="solidDmnd">
              <a:fgClr>
                <a:srgbClr val="FFFF00"/>
              </a:fgClr>
              <a:bgClr>
                <a:schemeClr val="bg1"/>
              </a:bgClr>
            </a:pattFill>
            <a:ln>
              <a:solidFill>
                <a:schemeClr val="tx1"/>
              </a:solidFill>
            </a:ln>
          </c:spPr>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Sheet1!$A$2:$A$7</c:f>
              <c:strCache>
                <c:ptCount val="6"/>
                <c:pt idx="0">
                  <c:v>H26</c:v>
                </c:pt>
                <c:pt idx="1">
                  <c:v>H23</c:v>
                </c:pt>
                <c:pt idx="2">
                  <c:v>H20</c:v>
                </c:pt>
                <c:pt idx="3">
                  <c:v>H17</c:v>
                </c:pt>
                <c:pt idx="4">
                  <c:v>H14</c:v>
                </c:pt>
                <c:pt idx="5">
                  <c:v>H11</c:v>
                </c:pt>
              </c:strCache>
            </c:strRef>
          </c:cat>
          <c:val>
            <c:numRef>
              <c:f>Sheet1!$B$2:$B$7</c:f>
              <c:numCache>
                <c:formatCode>0.0_ </c:formatCode>
                <c:ptCount val="6"/>
                <c:pt idx="0" formatCode="General">
                  <c:v>10.3</c:v>
                </c:pt>
                <c:pt idx="1">
                  <c:v>10</c:v>
                </c:pt>
                <c:pt idx="2" formatCode="General">
                  <c:v>10.1</c:v>
                </c:pt>
                <c:pt idx="3" formatCode="General">
                  <c:v>10.3</c:v>
                </c:pt>
                <c:pt idx="4" formatCode="General">
                  <c:v>9.5</c:v>
                </c:pt>
                <c:pt idx="5" formatCode="General">
                  <c:v>9.4</c:v>
                </c:pt>
              </c:numCache>
            </c:numRef>
          </c:val>
          <c:extLst xmlns:c16r2="http://schemas.microsoft.com/office/drawing/2015/06/chart">
            <c:ext xmlns:c16="http://schemas.microsoft.com/office/drawing/2014/chart" uri="{C3380CC4-5D6E-409C-BE32-E72D297353CC}">
              <c16:uniqueId val="{00000000-38A6-42F5-B8E8-B76343A816AD}"/>
            </c:ext>
          </c:extLst>
        </c:ser>
        <c:ser>
          <c:idx val="1"/>
          <c:order val="1"/>
          <c:tx>
            <c:strRef>
              <c:f>Sheet1!$C$1</c:f>
              <c:strCache>
                <c:ptCount val="1"/>
                <c:pt idx="0">
                  <c:v>１年以上５年未満</c:v>
                </c:pt>
              </c:strCache>
            </c:strRef>
          </c:tx>
          <c:spPr>
            <a:pattFill prst="wdDnDiag">
              <a:fgClr>
                <a:schemeClr val="accent6"/>
              </a:fgClr>
              <a:bgClr>
                <a:schemeClr val="bg1"/>
              </a:bgClr>
            </a:pattFill>
            <a:ln>
              <a:solidFill>
                <a:schemeClr val="tx1"/>
              </a:solidFill>
            </a:ln>
          </c:spPr>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Sheet1!$A$2:$A$7</c:f>
              <c:strCache>
                <c:ptCount val="6"/>
                <c:pt idx="0">
                  <c:v>H26</c:v>
                </c:pt>
                <c:pt idx="1">
                  <c:v>H23</c:v>
                </c:pt>
                <c:pt idx="2">
                  <c:v>H20</c:v>
                </c:pt>
                <c:pt idx="3">
                  <c:v>H17</c:v>
                </c:pt>
                <c:pt idx="4">
                  <c:v>H14</c:v>
                </c:pt>
                <c:pt idx="5">
                  <c:v>H11</c:v>
                </c:pt>
              </c:strCache>
            </c:strRef>
          </c:cat>
          <c:val>
            <c:numRef>
              <c:f>Sheet1!$C$2:$C$7</c:f>
              <c:numCache>
                <c:formatCode>General</c:formatCode>
                <c:ptCount val="6"/>
                <c:pt idx="0">
                  <c:v>8.5</c:v>
                </c:pt>
                <c:pt idx="1">
                  <c:v>8.5</c:v>
                </c:pt>
                <c:pt idx="2">
                  <c:v>8.7000000000000011</c:v>
                </c:pt>
                <c:pt idx="3" formatCode="0.0_ ">
                  <c:v>9</c:v>
                </c:pt>
                <c:pt idx="4">
                  <c:v>8.9</c:v>
                </c:pt>
                <c:pt idx="5">
                  <c:v>8.8000000000000007</c:v>
                </c:pt>
              </c:numCache>
            </c:numRef>
          </c:val>
          <c:extLst xmlns:c16r2="http://schemas.microsoft.com/office/drawing/2015/06/chart">
            <c:ext xmlns:c16="http://schemas.microsoft.com/office/drawing/2014/chart" uri="{C3380CC4-5D6E-409C-BE32-E72D297353CC}">
              <c16:uniqueId val="{00000001-38A6-42F5-B8E8-B76343A816AD}"/>
            </c:ext>
          </c:extLst>
        </c:ser>
        <c:ser>
          <c:idx val="2"/>
          <c:order val="2"/>
          <c:tx>
            <c:strRef>
              <c:f>Sheet1!$D$1</c:f>
              <c:strCache>
                <c:ptCount val="1"/>
                <c:pt idx="0">
                  <c:v>５年以上</c:v>
                </c:pt>
              </c:strCache>
            </c:strRef>
          </c:tx>
          <c:spPr>
            <a:pattFill prst="pct80">
              <a:fgClr>
                <a:srgbClr val="00B050"/>
              </a:fgClr>
              <a:bgClr>
                <a:schemeClr val="bg1"/>
              </a:bgClr>
            </a:pattFill>
            <a:ln>
              <a:solidFill>
                <a:schemeClr val="tx1"/>
              </a:solidFill>
            </a:ln>
          </c:spPr>
          <c:dLbls>
            <c:spPr>
              <a:noFill/>
              <a:ln>
                <a:noFill/>
              </a:ln>
              <a:effectLst/>
            </c:spPr>
            <c:txPr>
              <a:bodyPr/>
              <a:lstStyle/>
              <a:p>
                <a:pPr>
                  <a:defRPr b="1"/>
                </a:pPr>
                <a:endParaRPr lang="ja-JP"/>
              </a:p>
            </c:txPr>
            <c:showVal val="1"/>
            <c:extLst xmlns:c16r2="http://schemas.microsoft.com/office/drawing/2015/06/chart">
              <c:ext xmlns:c15="http://schemas.microsoft.com/office/drawing/2012/chart" uri="{CE6537A1-D6FC-4f65-9D91-7224C49458BB}">
                <c15:showLeaderLines val="0"/>
              </c:ext>
            </c:extLst>
          </c:dLbls>
          <c:cat>
            <c:strRef>
              <c:f>Sheet1!$A$2:$A$7</c:f>
              <c:strCache>
                <c:ptCount val="6"/>
                <c:pt idx="0">
                  <c:v>H26</c:v>
                </c:pt>
                <c:pt idx="1">
                  <c:v>H23</c:v>
                </c:pt>
                <c:pt idx="2">
                  <c:v>H20</c:v>
                </c:pt>
                <c:pt idx="3">
                  <c:v>H17</c:v>
                </c:pt>
                <c:pt idx="4">
                  <c:v>H14</c:v>
                </c:pt>
                <c:pt idx="5">
                  <c:v>H11</c:v>
                </c:pt>
              </c:strCache>
            </c:strRef>
          </c:cat>
          <c:val>
            <c:numRef>
              <c:f>Sheet1!$D$2:$D$7</c:f>
              <c:numCache>
                <c:formatCode>General</c:formatCode>
                <c:ptCount val="6"/>
                <c:pt idx="0" formatCode="0.0_ ">
                  <c:v>10</c:v>
                </c:pt>
                <c:pt idx="1">
                  <c:v>10.8</c:v>
                </c:pt>
                <c:pt idx="2">
                  <c:v>11.8</c:v>
                </c:pt>
                <c:pt idx="3">
                  <c:v>12.9</c:v>
                </c:pt>
                <c:pt idx="4">
                  <c:v>13.6</c:v>
                </c:pt>
                <c:pt idx="5">
                  <c:v>14.6</c:v>
                </c:pt>
              </c:numCache>
            </c:numRef>
          </c:val>
          <c:extLst xmlns:c16r2="http://schemas.microsoft.com/office/drawing/2015/06/chart">
            <c:ext xmlns:c16="http://schemas.microsoft.com/office/drawing/2014/chart" uri="{C3380CC4-5D6E-409C-BE32-E72D297353CC}">
              <c16:uniqueId val="{00000002-38A6-42F5-B8E8-B76343A816AD}"/>
            </c:ext>
          </c:extLst>
        </c:ser>
        <c:ser>
          <c:idx val="3"/>
          <c:order val="3"/>
          <c:tx>
            <c:strRef>
              <c:f>Sheet1!$E$1</c:f>
              <c:strCache>
                <c:ptCount val="1"/>
                <c:pt idx="0">
                  <c:v>不明</c:v>
                </c:pt>
              </c:strCache>
            </c:strRef>
          </c:tx>
          <c:spPr>
            <a:pattFill prst="pct70">
              <a:fgClr>
                <a:schemeClr val="bg1">
                  <a:lumMod val="50000"/>
                </a:schemeClr>
              </a:fgClr>
              <a:bgClr>
                <a:schemeClr val="bg1"/>
              </a:bgClr>
            </a:pattFill>
            <a:ln>
              <a:solidFill>
                <a:schemeClr val="tx1"/>
              </a:solidFill>
            </a:ln>
          </c:spPr>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Sheet1!$A$2:$A$7</c:f>
              <c:strCache>
                <c:ptCount val="6"/>
                <c:pt idx="0">
                  <c:v>H26</c:v>
                </c:pt>
                <c:pt idx="1">
                  <c:v>H23</c:v>
                </c:pt>
                <c:pt idx="2">
                  <c:v>H20</c:v>
                </c:pt>
                <c:pt idx="3">
                  <c:v>H17</c:v>
                </c:pt>
                <c:pt idx="4">
                  <c:v>H14</c:v>
                </c:pt>
                <c:pt idx="5">
                  <c:v>H11</c:v>
                </c:pt>
              </c:strCache>
            </c:strRef>
          </c:cat>
          <c:val>
            <c:numRef>
              <c:f>Sheet1!$E$2:$E$7</c:f>
              <c:numCache>
                <c:formatCode>0.0_ </c:formatCode>
                <c:ptCount val="6"/>
                <c:pt idx="0">
                  <c:v>4.0000000000000022E-2</c:v>
                </c:pt>
                <c:pt idx="1">
                  <c:v>6.0000000000000032E-2</c:v>
                </c:pt>
                <c:pt idx="2" formatCode="General">
                  <c:v>0.1</c:v>
                </c:pt>
                <c:pt idx="3">
                  <c:v>0.17</c:v>
                </c:pt>
                <c:pt idx="4">
                  <c:v>0.15000000000000011</c:v>
                </c:pt>
                <c:pt idx="5">
                  <c:v>0.17</c:v>
                </c:pt>
              </c:numCache>
            </c:numRef>
          </c:val>
          <c:extLst xmlns:c16r2="http://schemas.microsoft.com/office/drawing/2015/06/chart">
            <c:ext xmlns:c16="http://schemas.microsoft.com/office/drawing/2014/chart" uri="{C3380CC4-5D6E-409C-BE32-E72D297353CC}">
              <c16:uniqueId val="{00000003-38A6-42F5-B8E8-B76343A816AD}"/>
            </c:ext>
          </c:extLst>
        </c:ser>
        <c:dLbls>
          <c:showVal val="1"/>
        </c:dLbls>
        <c:gapWidth val="75"/>
        <c:overlap val="100"/>
        <c:axId val="86152704"/>
        <c:axId val="86154240"/>
      </c:barChart>
      <c:catAx>
        <c:axId val="86152704"/>
        <c:scaling>
          <c:orientation val="minMax"/>
        </c:scaling>
        <c:axPos val="l"/>
        <c:numFmt formatCode="General" sourceLinked="0"/>
        <c:majorTickMark val="none"/>
        <c:tickLblPos val="nextTo"/>
        <c:txPr>
          <a:bodyPr/>
          <a:lstStyle/>
          <a:p>
            <a:pPr>
              <a:defRPr sz="1600"/>
            </a:pPr>
            <a:endParaRPr lang="ja-JP"/>
          </a:p>
        </c:txPr>
        <c:crossAx val="86154240"/>
        <c:crosses val="autoZero"/>
        <c:auto val="1"/>
        <c:lblAlgn val="ctr"/>
        <c:lblOffset val="100"/>
      </c:catAx>
      <c:valAx>
        <c:axId val="86154240"/>
        <c:scaling>
          <c:orientation val="minMax"/>
        </c:scaling>
        <c:axPos val="b"/>
        <c:numFmt formatCode="General" sourceLinked="1"/>
        <c:majorTickMark val="none"/>
        <c:tickLblPos val="nextTo"/>
        <c:txPr>
          <a:bodyPr/>
          <a:lstStyle/>
          <a:p>
            <a:pPr>
              <a:defRPr sz="1600"/>
            </a:pPr>
            <a:endParaRPr lang="ja-JP"/>
          </a:p>
        </c:txPr>
        <c:crossAx val="86152704"/>
        <c:crosses val="autoZero"/>
        <c:crossBetween val="between"/>
      </c:valAx>
    </c:plotArea>
    <c:legend>
      <c:legendPos val="b"/>
      <c:txPr>
        <a:bodyPr/>
        <a:lstStyle/>
        <a:p>
          <a:pPr>
            <a:defRPr sz="1600"/>
          </a:pPr>
          <a:endParaRPr lang="ja-JP"/>
        </a:p>
      </c:txPr>
    </c:legend>
    <c:plotVisOnly val="1"/>
    <c:dispBlanksAs val="gap"/>
  </c:chart>
  <c:txPr>
    <a:bodyPr/>
    <a:lstStyle/>
    <a:p>
      <a:pPr>
        <a:defRPr sz="1800"/>
      </a:pPr>
      <a:endParaRPr lang="ja-JP"/>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ja-JP"/>
  <c:chart>
    <c:autoTitleDeleted val="1"/>
    <c:plotArea>
      <c:layout>
        <c:manualLayout>
          <c:layoutTarget val="inner"/>
          <c:xMode val="edge"/>
          <c:yMode val="edge"/>
          <c:x val="0.18190618076075127"/>
          <c:y val="2.5598448481152617E-2"/>
          <c:w val="0.7717702708168197"/>
          <c:h val="0.79908021494634218"/>
        </c:manualLayout>
      </c:layout>
      <c:barChart>
        <c:barDir val="bar"/>
        <c:grouping val="percentStacked"/>
        <c:ser>
          <c:idx val="0"/>
          <c:order val="0"/>
          <c:tx>
            <c:strRef>
              <c:f>Sheet1!$B$1</c:f>
              <c:strCache>
                <c:ptCount val="1"/>
                <c:pt idx="0">
                  <c:v>家庭</c:v>
                </c:pt>
              </c:strCache>
            </c:strRef>
          </c:tx>
          <c:spPr>
            <a:pattFill prst="pct75">
              <a:fgClr>
                <a:schemeClr val="accent6"/>
              </a:fgClr>
              <a:bgClr>
                <a:schemeClr val="bg1"/>
              </a:bgClr>
            </a:pattFill>
            <a:ln>
              <a:solidFill>
                <a:schemeClr val="tx1"/>
              </a:solidFill>
            </a:ln>
          </c:spPr>
          <c:dLbls>
            <c:spPr>
              <a:noFill/>
              <a:ln>
                <a:noFill/>
              </a:ln>
              <a:effectLst/>
            </c:spPr>
            <c:txPr>
              <a:bodyPr/>
              <a:lstStyle/>
              <a:p>
                <a:pPr>
                  <a:defRPr b="1"/>
                </a:pPr>
                <a:endParaRPr lang="ja-JP"/>
              </a:p>
            </c:txPr>
            <c:dLblPos val="ctr"/>
            <c:showVal val="1"/>
            <c:extLst xmlns:c16r2="http://schemas.microsoft.com/office/drawing/2015/06/chart">
              <c:ext xmlns:c15="http://schemas.microsoft.com/office/drawing/2012/chart" uri="{CE6537A1-D6FC-4f65-9D91-7224C49458BB}">
                <c15:layout/>
                <c15:showLeaderLines val="0"/>
              </c:ext>
            </c:extLst>
          </c:dLbls>
          <c:cat>
            <c:strRef>
              <c:f>Sheet1!$A$2:$A$6</c:f>
              <c:strCache>
                <c:ptCount val="5"/>
                <c:pt idx="0">
                  <c:v>５年以上</c:v>
                </c:pt>
                <c:pt idx="1">
                  <c:v>１年以上５年未満</c:v>
                </c:pt>
                <c:pt idx="2">
                  <c:v>３ヶ月以上１年未満</c:v>
                </c:pt>
                <c:pt idx="3">
                  <c:v>３ヶ月未満</c:v>
                </c:pt>
                <c:pt idx="4">
                  <c:v>総数</c:v>
                </c:pt>
              </c:strCache>
            </c:strRef>
          </c:cat>
          <c:val>
            <c:numRef>
              <c:f>Sheet1!$B$2:$B$6</c:f>
              <c:numCache>
                <c:formatCode>0.0_);[Red]\(0.0\)</c:formatCode>
                <c:ptCount val="5"/>
                <c:pt idx="0">
                  <c:v>14.285714285714286</c:v>
                </c:pt>
                <c:pt idx="1">
                  <c:v>29.166666666666661</c:v>
                </c:pt>
                <c:pt idx="2">
                  <c:v>61.971830985915496</c:v>
                </c:pt>
                <c:pt idx="3">
                  <c:v>80.090497737556447</c:v>
                </c:pt>
                <c:pt idx="4">
                  <c:v>69.696969696969703</c:v>
                </c:pt>
              </c:numCache>
            </c:numRef>
          </c:val>
          <c:extLst xmlns:c16r2="http://schemas.microsoft.com/office/drawing/2015/06/chart">
            <c:ext xmlns:c16="http://schemas.microsoft.com/office/drawing/2014/chart" uri="{C3380CC4-5D6E-409C-BE32-E72D297353CC}">
              <c16:uniqueId val="{00000000-DFF6-423F-B9BA-F459540C7CE4}"/>
            </c:ext>
          </c:extLst>
        </c:ser>
        <c:ser>
          <c:idx val="1"/>
          <c:order val="1"/>
          <c:tx>
            <c:strRef>
              <c:f>Sheet1!$C$1</c:f>
              <c:strCache>
                <c:ptCount val="1"/>
                <c:pt idx="0">
                  <c:v>他の病院・診療所に入院</c:v>
                </c:pt>
              </c:strCache>
            </c:strRef>
          </c:tx>
          <c:spPr>
            <a:pattFill prst="solidDmnd">
              <a:fgClr>
                <a:srgbClr val="FFFF00"/>
              </a:fgClr>
              <a:bgClr>
                <a:schemeClr val="bg1"/>
              </a:bgClr>
            </a:pattFill>
            <a:ln>
              <a:solidFill>
                <a:schemeClr val="tx1"/>
              </a:solidFill>
            </a:ln>
          </c:spPr>
          <c:dLbls>
            <c:spPr>
              <a:noFill/>
              <a:ln>
                <a:noFill/>
              </a:ln>
              <a:effectLst/>
            </c:spPr>
            <c:txPr>
              <a:bodyPr/>
              <a:lstStyle/>
              <a:p>
                <a:pPr>
                  <a:defRPr b="1"/>
                </a:pPr>
                <a:endParaRPr lang="ja-JP"/>
              </a:p>
            </c:txPr>
            <c:dLblPos val="ctr"/>
            <c:showVal val="1"/>
            <c:extLst xmlns:c16r2="http://schemas.microsoft.com/office/drawing/2015/06/chart">
              <c:ext xmlns:c15="http://schemas.microsoft.com/office/drawing/2012/chart" uri="{CE6537A1-D6FC-4f65-9D91-7224C49458BB}">
                <c15:layout/>
                <c15:showLeaderLines val="0"/>
              </c:ext>
            </c:extLst>
          </c:dLbls>
          <c:cat>
            <c:strRef>
              <c:f>Sheet1!$A$2:$A$6</c:f>
              <c:strCache>
                <c:ptCount val="5"/>
                <c:pt idx="0">
                  <c:v>５年以上</c:v>
                </c:pt>
                <c:pt idx="1">
                  <c:v>１年以上５年未満</c:v>
                </c:pt>
                <c:pt idx="2">
                  <c:v>３ヶ月以上１年未満</c:v>
                </c:pt>
                <c:pt idx="3">
                  <c:v>３ヶ月未満</c:v>
                </c:pt>
                <c:pt idx="4">
                  <c:v>総数</c:v>
                </c:pt>
              </c:strCache>
            </c:strRef>
          </c:cat>
          <c:val>
            <c:numRef>
              <c:f>Sheet1!$C$2:$C$6</c:f>
              <c:numCache>
                <c:formatCode>0.0_);[Red]\(0.0\)</c:formatCode>
                <c:ptCount val="5"/>
                <c:pt idx="0">
                  <c:v>42.857142857142819</c:v>
                </c:pt>
                <c:pt idx="1">
                  <c:v>33.333333333333329</c:v>
                </c:pt>
                <c:pt idx="2">
                  <c:v>14.084507042253518</c:v>
                </c:pt>
                <c:pt idx="3">
                  <c:v>9.0497737556560978</c:v>
                </c:pt>
                <c:pt idx="4">
                  <c:v>13.333333333333332</c:v>
                </c:pt>
              </c:numCache>
            </c:numRef>
          </c:val>
          <c:extLst xmlns:c16r2="http://schemas.microsoft.com/office/drawing/2015/06/chart">
            <c:ext xmlns:c16="http://schemas.microsoft.com/office/drawing/2014/chart" uri="{C3380CC4-5D6E-409C-BE32-E72D297353CC}">
              <c16:uniqueId val="{00000001-DFF6-423F-B9BA-F459540C7CE4}"/>
            </c:ext>
          </c:extLst>
        </c:ser>
        <c:ser>
          <c:idx val="2"/>
          <c:order val="2"/>
          <c:tx>
            <c:strRef>
              <c:f>Sheet1!$D$1</c:f>
              <c:strCache>
                <c:ptCount val="1"/>
                <c:pt idx="0">
                  <c:v>介護老人保健施設に入所</c:v>
                </c:pt>
              </c:strCache>
            </c:strRef>
          </c:tx>
          <c:spPr>
            <a:pattFill prst="pct90">
              <a:fgClr>
                <a:srgbClr val="00B050"/>
              </a:fgClr>
              <a:bgClr>
                <a:schemeClr val="bg1"/>
              </a:bgClr>
            </a:pattFill>
            <a:ln>
              <a:solidFill>
                <a:schemeClr val="tx1"/>
              </a:solidFill>
            </a:ln>
          </c:spPr>
          <c:dLbls>
            <c:dLbl>
              <c:idx val="0"/>
              <c:layout>
                <c:manualLayout>
                  <c:x val="0"/>
                  <c:y val="-4.6542633602095707E-2"/>
                </c:manualLayout>
              </c:layout>
              <c:dLblPos val="ctr"/>
              <c:showVal val="1"/>
              <c:extLst xmlns:c16r2="http://schemas.microsoft.com/office/drawing/2015/06/chart">
                <c:ext xmlns:c16="http://schemas.microsoft.com/office/drawing/2014/chart" uri="{C3380CC4-5D6E-409C-BE32-E72D297353CC}">
                  <c16:uniqueId val="{00000002-DFF6-423F-B9BA-F459540C7CE4}"/>
                </c:ext>
                <c:ext xmlns:c15="http://schemas.microsoft.com/office/drawing/2012/chart" uri="{CE6537A1-D6FC-4f65-9D91-7224C49458BB}">
                  <c15:layout/>
                </c:ext>
              </c:extLst>
            </c:dLbl>
            <c:dLbl>
              <c:idx val="1"/>
              <c:layout>
                <c:manualLayout>
                  <c:x val="0"/>
                  <c:y val="-4.8869765282200446E-2"/>
                </c:manualLayout>
              </c:layout>
              <c:dLblPos val="ctr"/>
              <c:showVal val="1"/>
              <c:extLst xmlns:c16r2="http://schemas.microsoft.com/office/drawing/2015/06/chart">
                <c:ext xmlns:c16="http://schemas.microsoft.com/office/drawing/2014/chart" uri="{C3380CC4-5D6E-409C-BE32-E72D297353CC}">
                  <c16:uniqueId val="{00000003-DFF6-423F-B9BA-F459540C7CE4}"/>
                </c:ext>
                <c:ext xmlns:c15="http://schemas.microsoft.com/office/drawing/2012/chart" uri="{CE6537A1-D6FC-4f65-9D91-7224C49458BB}">
                  <c15:layout/>
                </c:ext>
              </c:extLst>
            </c:dLbl>
            <c:dLbl>
              <c:idx val="2"/>
              <c:layout>
                <c:manualLayout>
                  <c:x val="0"/>
                  <c:y val="-3.9561238561781314E-2"/>
                </c:manualLayout>
              </c:layout>
              <c:dLblPos val="ctr"/>
              <c:showVal val="1"/>
              <c:extLst xmlns:c16r2="http://schemas.microsoft.com/office/drawing/2015/06/chart">
                <c:ext xmlns:c16="http://schemas.microsoft.com/office/drawing/2014/chart" uri="{C3380CC4-5D6E-409C-BE32-E72D297353CC}">
                  <c16:uniqueId val="{00000004-DFF6-423F-B9BA-F459540C7CE4}"/>
                </c:ext>
                <c:ext xmlns:c15="http://schemas.microsoft.com/office/drawing/2012/chart" uri="{CE6537A1-D6FC-4f65-9D91-7224C49458BB}">
                  <c15:layout/>
                </c:ext>
              </c:extLst>
            </c:dLbl>
            <c:dLbl>
              <c:idx val="3"/>
              <c:layout>
                <c:manualLayout>
                  <c:x val="0"/>
                  <c:y val="-3.4907158440286717E-2"/>
                </c:manualLayout>
              </c:layout>
              <c:dLblPos val="ctr"/>
              <c:showVal val="1"/>
              <c:extLst xmlns:c16r2="http://schemas.microsoft.com/office/drawing/2015/06/chart">
                <c:ext xmlns:c16="http://schemas.microsoft.com/office/drawing/2014/chart" uri="{C3380CC4-5D6E-409C-BE32-E72D297353CC}">
                  <c16:uniqueId val="{00000005-DFF6-423F-B9BA-F459540C7CE4}"/>
                </c:ext>
                <c:ext xmlns:c15="http://schemas.microsoft.com/office/drawing/2012/chart" uri="{CE6537A1-D6FC-4f65-9D91-7224C49458BB}">
                  <c15:layout/>
                </c:ext>
              </c:extLst>
            </c:dLbl>
            <c:dLbl>
              <c:idx val="4"/>
              <c:layout>
                <c:manualLayout>
                  <c:x val="-1.0728010287732769E-7"/>
                  <c:y val="-2.7925580161257398E-2"/>
                </c:manualLayout>
              </c:layout>
              <c:dLblPos val="ctr"/>
              <c:showVal val="1"/>
              <c:extLst xmlns:c16r2="http://schemas.microsoft.com/office/drawing/2015/06/chart">
                <c:ext xmlns:c16="http://schemas.microsoft.com/office/drawing/2014/chart" uri="{C3380CC4-5D6E-409C-BE32-E72D297353CC}">
                  <c16:uniqueId val="{00000006-DFF6-423F-B9BA-F459540C7CE4}"/>
                </c:ext>
                <c:ext xmlns:c15="http://schemas.microsoft.com/office/drawing/2012/chart" uri="{CE6537A1-D6FC-4f65-9D91-7224C49458BB}">
                  <c15:layout/>
                </c:ext>
              </c:extLst>
            </c:dLbl>
            <c:spPr>
              <a:noFill/>
              <a:ln>
                <a:noFill/>
              </a:ln>
              <a:effectLst/>
            </c:spPr>
            <c:txPr>
              <a:bodyPr/>
              <a:lstStyle/>
              <a:p>
                <a:pPr>
                  <a:defRPr b="1"/>
                </a:pPr>
                <a:endParaRPr lang="ja-JP"/>
              </a:p>
            </c:txPr>
            <c:dLblPos val="ctr"/>
            <c:showVal val="1"/>
            <c:extLst xmlns:c16r2="http://schemas.microsoft.com/office/drawing/2015/06/chart">
              <c:ext xmlns:c15="http://schemas.microsoft.com/office/drawing/2012/chart" uri="{CE6537A1-D6FC-4f65-9D91-7224C49458BB}">
                <c15:showLeaderLines val="0"/>
              </c:ext>
            </c:extLst>
          </c:dLbls>
          <c:cat>
            <c:strRef>
              <c:f>Sheet1!$A$2:$A$6</c:f>
              <c:strCache>
                <c:ptCount val="5"/>
                <c:pt idx="0">
                  <c:v>５年以上</c:v>
                </c:pt>
                <c:pt idx="1">
                  <c:v>１年以上５年未満</c:v>
                </c:pt>
                <c:pt idx="2">
                  <c:v>３ヶ月以上１年未満</c:v>
                </c:pt>
                <c:pt idx="3">
                  <c:v>３ヶ月未満</c:v>
                </c:pt>
                <c:pt idx="4">
                  <c:v>総数</c:v>
                </c:pt>
              </c:strCache>
            </c:strRef>
          </c:cat>
          <c:val>
            <c:numRef>
              <c:f>Sheet1!$D$2:$D$6</c:f>
              <c:numCache>
                <c:formatCode>0.0_);[Red]\(0.0\)</c:formatCode>
                <c:ptCount val="5"/>
                <c:pt idx="0">
                  <c:v>0</c:v>
                </c:pt>
                <c:pt idx="1">
                  <c:v>0</c:v>
                </c:pt>
                <c:pt idx="2">
                  <c:v>4.2253521126760569</c:v>
                </c:pt>
                <c:pt idx="3">
                  <c:v>1.3574660633484159</c:v>
                </c:pt>
                <c:pt idx="4">
                  <c:v>1.8181818181818181</c:v>
                </c:pt>
              </c:numCache>
            </c:numRef>
          </c:val>
          <c:extLst xmlns:c16r2="http://schemas.microsoft.com/office/drawing/2015/06/chart">
            <c:ext xmlns:c16="http://schemas.microsoft.com/office/drawing/2014/chart" uri="{C3380CC4-5D6E-409C-BE32-E72D297353CC}">
              <c16:uniqueId val="{00000007-DFF6-423F-B9BA-F459540C7CE4}"/>
            </c:ext>
          </c:extLst>
        </c:ser>
        <c:ser>
          <c:idx val="3"/>
          <c:order val="3"/>
          <c:tx>
            <c:strRef>
              <c:f>Sheet1!$E$1</c:f>
              <c:strCache>
                <c:ptCount val="1"/>
                <c:pt idx="0">
                  <c:v>介護老人福祉施設に入所</c:v>
                </c:pt>
              </c:strCache>
            </c:strRef>
          </c:tx>
          <c:spPr>
            <a:pattFill prst="openDmnd">
              <a:fgClr>
                <a:srgbClr val="0070C0"/>
              </a:fgClr>
              <a:bgClr>
                <a:schemeClr val="bg1"/>
              </a:bgClr>
            </a:pattFill>
            <a:ln>
              <a:solidFill>
                <a:schemeClr val="tx1"/>
              </a:solidFill>
            </a:ln>
          </c:spPr>
          <c:dLbls>
            <c:dLbl>
              <c:idx val="0"/>
              <c:layout>
                <c:manualLayout>
                  <c:x val="0"/>
                  <c:y val="2.3271316801047855E-3"/>
                </c:manualLayout>
              </c:layout>
              <c:dLblPos val="ctr"/>
              <c:showVal val="1"/>
              <c:extLst xmlns:c16r2="http://schemas.microsoft.com/office/drawing/2015/06/chart">
                <c:ext xmlns:c16="http://schemas.microsoft.com/office/drawing/2014/chart" uri="{C3380CC4-5D6E-409C-BE32-E72D297353CC}">
                  <c16:uniqueId val="{00000008-DFF6-423F-B9BA-F459540C7CE4}"/>
                </c:ext>
                <c:ext xmlns:c15="http://schemas.microsoft.com/office/drawing/2012/chart" uri="{CE6537A1-D6FC-4f65-9D91-7224C49458BB}">
                  <c15:layout/>
                </c:ext>
              </c:extLst>
            </c:dLbl>
            <c:dLbl>
              <c:idx val="1"/>
              <c:layout>
                <c:manualLayout>
                  <c:x val="0"/>
                  <c:y val="0"/>
                </c:manualLayout>
              </c:layout>
              <c:dLblPos val="ctr"/>
              <c:showVal val="1"/>
              <c:extLst xmlns:c16r2="http://schemas.microsoft.com/office/drawing/2015/06/chart">
                <c:ext xmlns:c16="http://schemas.microsoft.com/office/drawing/2014/chart" uri="{C3380CC4-5D6E-409C-BE32-E72D297353CC}">
                  <c16:uniqueId val="{00000009-DFF6-423F-B9BA-F459540C7CE4}"/>
                </c:ext>
                <c:ext xmlns:c15="http://schemas.microsoft.com/office/drawing/2012/chart" uri="{CE6537A1-D6FC-4f65-9D91-7224C49458BB}">
                  <c15:layout/>
                </c:ext>
              </c:extLst>
            </c:dLbl>
            <c:dLbl>
              <c:idx val="4"/>
              <c:layout>
                <c:manualLayout>
                  <c:x val="0"/>
                  <c:y val="4.654263360209571E-3"/>
                </c:manualLayout>
              </c:layout>
              <c:dLblPos val="ctr"/>
              <c:showVal val="1"/>
              <c:extLst xmlns:c16r2="http://schemas.microsoft.com/office/drawing/2015/06/chart">
                <c:ext xmlns:c16="http://schemas.microsoft.com/office/drawing/2014/chart" uri="{C3380CC4-5D6E-409C-BE32-E72D297353CC}">
                  <c16:uniqueId val="{0000000A-DFF6-423F-B9BA-F459540C7CE4}"/>
                </c:ext>
                <c:ext xmlns:c15="http://schemas.microsoft.com/office/drawing/2012/chart" uri="{CE6537A1-D6FC-4f65-9D91-7224C49458BB}">
                  <c15:layout/>
                </c:ext>
              </c:extLst>
            </c:dLbl>
            <c:spPr>
              <a:noFill/>
              <a:ln>
                <a:noFill/>
              </a:ln>
              <a:effectLst/>
            </c:spPr>
            <c:txPr>
              <a:bodyPr/>
              <a:lstStyle/>
              <a:p>
                <a:pPr>
                  <a:defRPr b="1"/>
                </a:pPr>
                <a:endParaRPr lang="ja-JP"/>
              </a:p>
            </c:txPr>
            <c:dLblPos val="ctr"/>
            <c:showVal val="1"/>
            <c:extLst xmlns:c16r2="http://schemas.microsoft.com/office/drawing/2015/06/chart">
              <c:ext xmlns:c15="http://schemas.microsoft.com/office/drawing/2012/chart" uri="{CE6537A1-D6FC-4f65-9D91-7224C49458BB}">
                <c15:layout/>
                <c15:showLeaderLines val="0"/>
              </c:ext>
            </c:extLst>
          </c:dLbls>
          <c:cat>
            <c:strRef>
              <c:f>Sheet1!$A$2:$A$6</c:f>
              <c:strCache>
                <c:ptCount val="5"/>
                <c:pt idx="0">
                  <c:v>５年以上</c:v>
                </c:pt>
                <c:pt idx="1">
                  <c:v>１年以上５年未満</c:v>
                </c:pt>
                <c:pt idx="2">
                  <c:v>３ヶ月以上１年未満</c:v>
                </c:pt>
                <c:pt idx="3">
                  <c:v>３ヶ月未満</c:v>
                </c:pt>
                <c:pt idx="4">
                  <c:v>総数</c:v>
                </c:pt>
              </c:strCache>
            </c:strRef>
          </c:cat>
          <c:val>
            <c:numRef>
              <c:f>Sheet1!$E$2:$E$6</c:f>
              <c:numCache>
                <c:formatCode>0.0_);[Red]\(0.0\)</c:formatCode>
                <c:ptCount val="5"/>
                <c:pt idx="0">
                  <c:v>7.1428571428571415</c:v>
                </c:pt>
                <c:pt idx="1">
                  <c:v>4.1666666666666661</c:v>
                </c:pt>
                <c:pt idx="2">
                  <c:v>2.8169014084507027</c:v>
                </c:pt>
                <c:pt idx="3">
                  <c:v>2.2624434389140267</c:v>
                </c:pt>
                <c:pt idx="4">
                  <c:v>2.7272727272727284</c:v>
                </c:pt>
              </c:numCache>
            </c:numRef>
          </c:val>
          <c:extLst xmlns:c16r2="http://schemas.microsoft.com/office/drawing/2015/06/chart">
            <c:ext xmlns:c16="http://schemas.microsoft.com/office/drawing/2014/chart" uri="{C3380CC4-5D6E-409C-BE32-E72D297353CC}">
              <c16:uniqueId val="{0000000B-DFF6-423F-B9BA-F459540C7CE4}"/>
            </c:ext>
          </c:extLst>
        </c:ser>
        <c:ser>
          <c:idx val="4"/>
          <c:order val="4"/>
          <c:tx>
            <c:strRef>
              <c:f>Sheet1!$F$1</c:f>
              <c:strCache>
                <c:ptCount val="1"/>
                <c:pt idx="0">
                  <c:v>社会福祉施設に入所</c:v>
                </c:pt>
              </c:strCache>
            </c:strRef>
          </c:tx>
          <c:spPr>
            <a:pattFill prst="pct40">
              <a:fgClr>
                <a:srgbClr val="7030A0"/>
              </a:fgClr>
              <a:bgClr>
                <a:schemeClr val="bg1"/>
              </a:bgClr>
            </a:pattFill>
            <a:ln>
              <a:solidFill>
                <a:schemeClr val="tx1"/>
              </a:solidFill>
            </a:ln>
          </c:spPr>
          <c:dLbls>
            <c:dLbl>
              <c:idx val="2"/>
              <c:layout>
                <c:manualLayout>
                  <c:x val="0"/>
                  <c:y val="2.7925580161257398E-2"/>
                </c:manualLayout>
              </c:layout>
              <c:dLblPos val="ctr"/>
              <c:showVal val="1"/>
              <c:extLst xmlns:c16r2="http://schemas.microsoft.com/office/drawing/2015/06/chart">
                <c:ext xmlns:c16="http://schemas.microsoft.com/office/drawing/2014/chart" uri="{C3380CC4-5D6E-409C-BE32-E72D297353CC}">
                  <c16:uniqueId val="{0000000C-DFF6-423F-B9BA-F459540C7CE4}"/>
                </c:ext>
                <c:ext xmlns:c15="http://schemas.microsoft.com/office/drawing/2012/chart" uri="{CE6537A1-D6FC-4f65-9D91-7224C49458BB}">
                  <c15:layout/>
                </c:ext>
              </c:extLst>
            </c:dLbl>
            <c:dLbl>
              <c:idx val="3"/>
              <c:layout>
                <c:manualLayout>
                  <c:x val="0"/>
                  <c:y val="3.0252711841362186E-2"/>
                </c:manualLayout>
              </c:layout>
              <c:dLblPos val="ctr"/>
              <c:showVal val="1"/>
              <c:extLst xmlns:c16r2="http://schemas.microsoft.com/office/drawing/2015/06/chart">
                <c:ext xmlns:c16="http://schemas.microsoft.com/office/drawing/2014/chart" uri="{C3380CC4-5D6E-409C-BE32-E72D297353CC}">
                  <c16:uniqueId val="{0000000D-DFF6-423F-B9BA-F459540C7CE4}"/>
                </c:ext>
                <c:ext xmlns:c15="http://schemas.microsoft.com/office/drawing/2012/chart" uri="{CE6537A1-D6FC-4f65-9D91-7224C49458BB}">
                  <c15:layout/>
                </c:ext>
              </c:extLst>
            </c:dLbl>
            <c:dLbl>
              <c:idx val="4"/>
              <c:layout>
                <c:manualLayout>
                  <c:x val="0"/>
                  <c:y val="2.7925580161257398E-2"/>
                </c:manualLayout>
              </c:layout>
              <c:dLblPos val="ctr"/>
              <c:showVal val="1"/>
              <c:extLst xmlns:c16r2="http://schemas.microsoft.com/office/drawing/2015/06/chart">
                <c:ext xmlns:c16="http://schemas.microsoft.com/office/drawing/2014/chart" uri="{C3380CC4-5D6E-409C-BE32-E72D297353CC}">
                  <c16:uniqueId val="{0000000E-DFF6-423F-B9BA-F459540C7CE4}"/>
                </c:ext>
                <c:ext xmlns:c15="http://schemas.microsoft.com/office/drawing/2012/chart" uri="{CE6537A1-D6FC-4f65-9D91-7224C49458BB}">
                  <c15:layout/>
                </c:ext>
              </c:extLst>
            </c:dLbl>
            <c:spPr>
              <a:noFill/>
              <a:ln>
                <a:noFill/>
              </a:ln>
              <a:effectLst/>
            </c:spPr>
            <c:txPr>
              <a:bodyPr/>
              <a:lstStyle/>
              <a:p>
                <a:pPr>
                  <a:defRPr b="1"/>
                </a:pPr>
                <a:endParaRPr lang="ja-JP"/>
              </a:p>
            </c:txPr>
            <c:dLblPos val="ctr"/>
            <c:showVal val="1"/>
            <c:extLst xmlns:c16r2="http://schemas.microsoft.com/office/drawing/2015/06/chart">
              <c:ext xmlns:c15="http://schemas.microsoft.com/office/drawing/2012/chart" uri="{CE6537A1-D6FC-4f65-9D91-7224C49458BB}">
                <c15:layout/>
                <c15:showLeaderLines val="0"/>
              </c:ext>
            </c:extLst>
          </c:dLbls>
          <c:cat>
            <c:strRef>
              <c:f>Sheet1!$A$2:$A$6</c:f>
              <c:strCache>
                <c:ptCount val="5"/>
                <c:pt idx="0">
                  <c:v>５年以上</c:v>
                </c:pt>
                <c:pt idx="1">
                  <c:v>１年以上５年未満</c:v>
                </c:pt>
                <c:pt idx="2">
                  <c:v>３ヶ月以上１年未満</c:v>
                </c:pt>
                <c:pt idx="3">
                  <c:v>３ヶ月未満</c:v>
                </c:pt>
                <c:pt idx="4">
                  <c:v>総数</c:v>
                </c:pt>
              </c:strCache>
            </c:strRef>
          </c:cat>
          <c:val>
            <c:numRef>
              <c:f>Sheet1!$F$2:$F$6</c:f>
              <c:numCache>
                <c:formatCode>0.0_);[Red]\(0.0\)</c:formatCode>
                <c:ptCount val="5"/>
                <c:pt idx="0">
                  <c:v>7.1428571428571415</c:v>
                </c:pt>
                <c:pt idx="1">
                  <c:v>4.1666666666666661</c:v>
                </c:pt>
                <c:pt idx="2">
                  <c:v>7.0422535211267601</c:v>
                </c:pt>
                <c:pt idx="3">
                  <c:v>3.6199095022624443</c:v>
                </c:pt>
                <c:pt idx="4">
                  <c:v>4.5454545454545441</c:v>
                </c:pt>
              </c:numCache>
            </c:numRef>
          </c:val>
          <c:extLst xmlns:c16r2="http://schemas.microsoft.com/office/drawing/2015/06/chart">
            <c:ext xmlns:c16="http://schemas.microsoft.com/office/drawing/2014/chart" uri="{C3380CC4-5D6E-409C-BE32-E72D297353CC}">
              <c16:uniqueId val="{0000000F-DFF6-423F-B9BA-F459540C7CE4}"/>
            </c:ext>
          </c:extLst>
        </c:ser>
        <c:ser>
          <c:idx val="5"/>
          <c:order val="5"/>
          <c:tx>
            <c:strRef>
              <c:f>Sheet1!$G$1</c:f>
              <c:strCache>
                <c:ptCount val="1"/>
                <c:pt idx="0">
                  <c:v>その他（死亡・不明等）</c:v>
                </c:pt>
              </c:strCache>
            </c:strRef>
          </c:tx>
          <c:spPr>
            <a:pattFill prst="smCheck">
              <a:fgClr>
                <a:schemeClr val="bg1">
                  <a:lumMod val="65000"/>
                </a:schemeClr>
              </a:fgClr>
              <a:bgClr>
                <a:schemeClr val="bg1"/>
              </a:bgClr>
            </a:pattFill>
            <a:ln>
              <a:solidFill>
                <a:schemeClr val="tx1"/>
              </a:solidFill>
            </a:ln>
          </c:spPr>
          <c:dLbls>
            <c:spPr>
              <a:noFill/>
              <a:ln>
                <a:noFill/>
              </a:ln>
              <a:effectLst/>
            </c:spPr>
            <c:txPr>
              <a:bodyPr/>
              <a:lstStyle/>
              <a:p>
                <a:pPr>
                  <a:defRPr b="1"/>
                </a:pPr>
                <a:endParaRPr lang="ja-JP"/>
              </a:p>
            </c:txPr>
            <c:dLblPos val="ctr"/>
            <c:showVal val="1"/>
            <c:extLst xmlns:c16r2="http://schemas.microsoft.com/office/drawing/2015/06/chart">
              <c:ext xmlns:c15="http://schemas.microsoft.com/office/drawing/2012/chart" uri="{CE6537A1-D6FC-4f65-9D91-7224C49458BB}">
                <c15:layout/>
                <c15:showLeaderLines val="0"/>
              </c:ext>
            </c:extLst>
          </c:dLbls>
          <c:cat>
            <c:strRef>
              <c:f>Sheet1!$A$2:$A$6</c:f>
              <c:strCache>
                <c:ptCount val="5"/>
                <c:pt idx="0">
                  <c:v>５年以上</c:v>
                </c:pt>
                <c:pt idx="1">
                  <c:v>１年以上５年未満</c:v>
                </c:pt>
                <c:pt idx="2">
                  <c:v>３ヶ月以上１年未満</c:v>
                </c:pt>
                <c:pt idx="3">
                  <c:v>３ヶ月未満</c:v>
                </c:pt>
                <c:pt idx="4">
                  <c:v>総数</c:v>
                </c:pt>
              </c:strCache>
            </c:strRef>
          </c:cat>
          <c:val>
            <c:numRef>
              <c:f>Sheet1!$G$2:$G$6</c:f>
              <c:numCache>
                <c:formatCode>0.0_);[Red]\(0.0\)</c:formatCode>
                <c:ptCount val="5"/>
                <c:pt idx="0">
                  <c:v>28.571428571428573</c:v>
                </c:pt>
                <c:pt idx="1">
                  <c:v>29.166666666666661</c:v>
                </c:pt>
                <c:pt idx="2">
                  <c:v>9.859154929577473</c:v>
                </c:pt>
                <c:pt idx="3">
                  <c:v>3.6199095022624443</c:v>
                </c:pt>
                <c:pt idx="4">
                  <c:v>7.8787878787878745</c:v>
                </c:pt>
              </c:numCache>
            </c:numRef>
          </c:val>
          <c:extLst xmlns:c16r2="http://schemas.microsoft.com/office/drawing/2015/06/chart">
            <c:ext xmlns:c16="http://schemas.microsoft.com/office/drawing/2014/chart" uri="{C3380CC4-5D6E-409C-BE32-E72D297353CC}">
              <c16:uniqueId val="{00000010-DFF6-423F-B9BA-F459540C7CE4}"/>
            </c:ext>
          </c:extLst>
        </c:ser>
        <c:dLbls>
          <c:showVal val="1"/>
        </c:dLbls>
        <c:gapWidth val="75"/>
        <c:overlap val="100"/>
        <c:axId val="86795392"/>
        <c:axId val="86796928"/>
      </c:barChart>
      <c:catAx>
        <c:axId val="86795392"/>
        <c:scaling>
          <c:orientation val="minMax"/>
        </c:scaling>
        <c:axPos val="l"/>
        <c:numFmt formatCode="General" sourceLinked="0"/>
        <c:majorTickMark val="none"/>
        <c:tickLblPos val="nextTo"/>
        <c:txPr>
          <a:bodyPr/>
          <a:lstStyle/>
          <a:p>
            <a:pPr>
              <a:defRPr sz="1400"/>
            </a:pPr>
            <a:endParaRPr lang="ja-JP"/>
          </a:p>
        </c:txPr>
        <c:crossAx val="86796928"/>
        <c:crosses val="autoZero"/>
        <c:auto val="1"/>
        <c:lblAlgn val="ctr"/>
        <c:lblOffset val="100"/>
      </c:catAx>
      <c:valAx>
        <c:axId val="86796928"/>
        <c:scaling>
          <c:orientation val="minMax"/>
        </c:scaling>
        <c:delete val="1"/>
        <c:axPos val="b"/>
        <c:majorGridlines/>
        <c:numFmt formatCode="0%" sourceLinked="1"/>
        <c:majorTickMark val="none"/>
        <c:tickLblPos val="none"/>
        <c:crossAx val="86795392"/>
        <c:crosses val="autoZero"/>
        <c:crossBetween val="between"/>
      </c:valAx>
    </c:plotArea>
    <c:legend>
      <c:legendPos val="b"/>
      <c:layout>
        <c:manualLayout>
          <c:xMode val="edge"/>
          <c:yMode val="edge"/>
          <c:x val="0.15065366303083669"/>
          <c:y val="0.88656240872421421"/>
          <c:w val="0.82657946081663958"/>
          <c:h val="0.10318025448925701"/>
        </c:manualLayout>
      </c:layout>
      <c:txPr>
        <a:bodyPr/>
        <a:lstStyle/>
        <a:p>
          <a:pPr>
            <a:defRPr sz="1400"/>
          </a:pPr>
          <a:endParaRPr lang="ja-JP"/>
        </a:p>
      </c:txPr>
    </c:legend>
    <c:plotVisOnly val="1"/>
    <c:dispBlanksAs val="gap"/>
  </c:chart>
  <c:txPr>
    <a:bodyPr/>
    <a:lstStyle/>
    <a:p>
      <a:pPr>
        <a:defRPr sz="1800"/>
      </a:pPr>
      <a:endParaRPr lang="ja-JP"/>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ja-JP"/>
  <c:clrMapOvr bg1="lt1" tx1="dk1" bg2="lt2" tx2="dk2" accent1="accent1" accent2="accent2" accent3="accent3" accent4="accent4" accent5="accent5" accent6="accent6" hlink="hlink" folHlink="folHlink"/>
  <c:chart>
    <c:plotArea>
      <c:layout/>
      <c:lineChart>
        <c:grouping val="stacked"/>
        <c:ser>
          <c:idx val="0"/>
          <c:order val="0"/>
          <c:spPr>
            <a:ln w="44450">
              <a:solidFill>
                <a:srgbClr val="FF0000"/>
              </a:solidFill>
            </a:ln>
          </c:spPr>
          <c:marker>
            <c:symbol val="circle"/>
            <c:size val="7"/>
            <c:spPr>
              <a:solidFill>
                <a:srgbClr val="FF0000"/>
              </a:solidFill>
              <a:ln w="28575">
                <a:solidFill>
                  <a:srgbClr val="FF0000"/>
                </a:solidFill>
              </a:ln>
            </c:spPr>
          </c:marker>
          <c:dLbls>
            <c:dLbl>
              <c:idx val="0"/>
              <c:layout>
                <c:manualLayout>
                  <c:x val="-3.1957718512473157E-2"/>
                  <c:y val="4.3153693882094404E-2"/>
                </c:manualLayout>
              </c:layout>
              <c:showVal val="1"/>
              <c:extLst xmlns:c16r2="http://schemas.microsoft.com/office/drawing/2015/06/chart">
                <c:ext xmlns:c16="http://schemas.microsoft.com/office/drawing/2014/chart" uri="{C3380CC4-5D6E-409C-BE32-E72D297353CC}">
                  <c16:uniqueId val="{00000000-0060-4430-A61B-7CA2E937E200}"/>
                </c:ext>
                <c:ext xmlns:c15="http://schemas.microsoft.com/office/drawing/2012/chart" uri="{CE6537A1-D6FC-4f65-9D91-7224C49458BB}"/>
              </c:extLst>
            </c:dLbl>
            <c:dLbl>
              <c:idx val="1"/>
              <c:layout>
                <c:manualLayout>
                  <c:x val="-3.0626251755944502E-2"/>
                  <c:y val="-4.5931911466742997E-2"/>
                </c:manualLayout>
              </c:layout>
              <c:showVal val="1"/>
              <c:extLst xmlns:c16r2="http://schemas.microsoft.com/office/drawing/2015/06/chart">
                <c:ext xmlns:c16="http://schemas.microsoft.com/office/drawing/2014/chart" uri="{C3380CC4-5D6E-409C-BE32-E72D297353CC}">
                  <c16:uniqueId val="{00000001-0060-4430-A61B-7CA2E937E200}"/>
                </c:ext>
                <c:ext xmlns:c15="http://schemas.microsoft.com/office/drawing/2012/chart" uri="{CE6537A1-D6FC-4f65-9D91-7224C49458BB}"/>
              </c:extLst>
            </c:dLbl>
            <c:dLbl>
              <c:idx val="2"/>
              <c:layout>
                <c:manualLayout>
                  <c:x val="-2.2636717279668435E-2"/>
                  <c:y val="-3.3173047170425539E-2"/>
                </c:manualLayout>
              </c:layout>
              <c:showVal val="1"/>
              <c:extLst xmlns:c16r2="http://schemas.microsoft.com/office/drawing/2015/06/chart">
                <c:ext xmlns:c16="http://schemas.microsoft.com/office/drawing/2014/chart" uri="{C3380CC4-5D6E-409C-BE32-E72D297353CC}">
                  <c16:uniqueId val="{00000002-0060-4430-A61B-7CA2E937E200}"/>
                </c:ext>
                <c:ext xmlns:c15="http://schemas.microsoft.com/office/drawing/2012/chart" uri="{CE6537A1-D6FC-4f65-9D91-7224C49458BB}"/>
              </c:extLst>
            </c:dLbl>
            <c:dLbl>
              <c:idx val="3"/>
              <c:layout>
                <c:manualLayout>
                  <c:x val="-1.7310430860922901E-2"/>
                  <c:y val="-3.8276592888952528E-2"/>
                </c:manualLayout>
              </c:layout>
              <c:showVal val="1"/>
              <c:extLst xmlns:c16r2="http://schemas.microsoft.com/office/drawing/2015/06/chart">
                <c:ext xmlns:c16="http://schemas.microsoft.com/office/drawing/2014/chart" uri="{C3380CC4-5D6E-409C-BE32-E72D297353CC}">
                  <c16:uniqueId val="{00000003-0060-4430-A61B-7CA2E937E200}"/>
                </c:ext>
                <c:ext xmlns:c15="http://schemas.microsoft.com/office/drawing/2012/chart" uri="{CE6537A1-D6FC-4f65-9D91-7224C49458BB}"/>
              </c:extLst>
            </c:dLbl>
            <c:dLbl>
              <c:idx val="4"/>
              <c:layout>
                <c:manualLayout>
                  <c:x val="-4.1278719745277664E-2"/>
                  <c:y val="3.31728462434287E-2"/>
                </c:manualLayout>
              </c:layout>
              <c:showVal val="1"/>
              <c:extLst xmlns:c16r2="http://schemas.microsoft.com/office/drawing/2015/06/chart">
                <c:ext xmlns:c16="http://schemas.microsoft.com/office/drawing/2014/chart" uri="{C3380CC4-5D6E-409C-BE32-E72D297353CC}">
                  <c16:uniqueId val="{00000004-0060-4430-A61B-7CA2E937E200}"/>
                </c:ext>
                <c:ext xmlns:c15="http://schemas.microsoft.com/office/drawing/2012/chart" uri="{CE6537A1-D6FC-4f65-9D91-7224C49458BB}"/>
              </c:extLst>
            </c:dLbl>
            <c:dLbl>
              <c:idx val="5"/>
              <c:layout>
                <c:manualLayout>
                  <c:x val="-1.9973574070295715E-2"/>
                  <c:y val="-3.8276793815949312E-2"/>
                </c:manualLayout>
              </c:layout>
              <c:showVal val="1"/>
              <c:extLst xmlns:c16r2="http://schemas.microsoft.com/office/drawing/2015/06/chart">
                <c:ext xmlns:c16="http://schemas.microsoft.com/office/drawing/2014/chart" uri="{C3380CC4-5D6E-409C-BE32-E72D297353CC}">
                  <c16:uniqueId val="{00000005-0060-4430-A61B-7CA2E937E200}"/>
                </c:ext>
                <c:ext xmlns:c15="http://schemas.microsoft.com/office/drawing/2012/chart" uri="{CE6537A1-D6FC-4f65-9D91-7224C49458BB}"/>
              </c:extLst>
            </c:dLbl>
            <c:dLbl>
              <c:idx val="6"/>
              <c:layout>
                <c:manualLayout>
                  <c:x val="-1.7310430860922901E-2"/>
                  <c:y val="-3.0621274311162006E-2"/>
                </c:manualLayout>
              </c:layout>
              <c:showVal val="1"/>
              <c:extLst xmlns:c16r2="http://schemas.microsoft.com/office/drawing/2015/06/chart">
                <c:ext xmlns:c16="http://schemas.microsoft.com/office/drawing/2014/chart" uri="{C3380CC4-5D6E-409C-BE32-E72D297353CC}">
                  <c16:uniqueId val="{00000006-0060-4430-A61B-7CA2E937E200}"/>
                </c:ext>
                <c:ext xmlns:c15="http://schemas.microsoft.com/office/drawing/2012/chart" uri="{CE6537A1-D6FC-4f65-9D91-7224C49458BB}"/>
              </c:extLst>
            </c:dLbl>
            <c:dLbl>
              <c:idx val="7"/>
              <c:layout>
                <c:manualLayout>
                  <c:x val="-1.46472876515501E-2"/>
                  <c:y val="-4.0828365748216001E-2"/>
                </c:manualLayout>
              </c:layout>
              <c:showVal val="1"/>
              <c:extLst xmlns:c16r2="http://schemas.microsoft.com/office/drawing/2015/06/chart">
                <c:ext xmlns:c16="http://schemas.microsoft.com/office/drawing/2014/chart" uri="{C3380CC4-5D6E-409C-BE32-E72D297353CC}">
                  <c16:uniqueId val="{00000007-0060-4430-A61B-7CA2E937E200}"/>
                </c:ext>
                <c:ext xmlns:c15="http://schemas.microsoft.com/office/drawing/2012/chart" uri="{CE6537A1-D6FC-4f65-9D91-7224C49458BB}"/>
              </c:extLst>
            </c:dLbl>
            <c:dLbl>
              <c:idx val="8"/>
              <c:layout>
                <c:manualLayout>
                  <c:x val="-1.9973574070295715E-2"/>
                  <c:y val="-3.5724820029688999E-2"/>
                </c:manualLayout>
              </c:layout>
              <c:showVal val="1"/>
              <c:extLst xmlns:c16r2="http://schemas.microsoft.com/office/drawing/2015/06/chart">
                <c:ext xmlns:c16="http://schemas.microsoft.com/office/drawing/2014/chart" uri="{C3380CC4-5D6E-409C-BE32-E72D297353CC}">
                  <c16:uniqueId val="{00000008-0060-4430-A61B-7CA2E937E200}"/>
                </c:ext>
                <c:ext xmlns:c15="http://schemas.microsoft.com/office/drawing/2012/chart" uri="{CE6537A1-D6FC-4f65-9D91-7224C49458BB}"/>
              </c:extLst>
            </c:dLbl>
            <c:dLbl>
              <c:idx val="9"/>
              <c:layout>
                <c:manualLayout>
                  <c:x val="-1.8642002465609205E-2"/>
                  <c:y val="-3.8276592888952528E-2"/>
                </c:manualLayout>
              </c:layout>
              <c:showVal val="1"/>
              <c:extLst xmlns:c16r2="http://schemas.microsoft.com/office/drawing/2015/06/chart">
                <c:ext xmlns:c16="http://schemas.microsoft.com/office/drawing/2014/chart" uri="{C3380CC4-5D6E-409C-BE32-E72D297353CC}">
                  <c16:uniqueId val="{00000009-0060-4430-A61B-7CA2E937E200}"/>
                </c:ext>
                <c:ext xmlns:c15="http://schemas.microsoft.com/office/drawing/2012/chart" uri="{CE6537A1-D6FC-4f65-9D91-7224C49458BB}"/>
              </c:extLst>
            </c:dLbl>
            <c:dLbl>
              <c:idx val="10"/>
              <c:layout>
                <c:manualLayout>
                  <c:x val="-2.2636717279668435E-2"/>
                  <c:y val="-4.3380138607479475E-2"/>
                </c:manualLayout>
              </c:layout>
              <c:showVal val="1"/>
              <c:extLst xmlns:c16r2="http://schemas.microsoft.com/office/drawing/2015/06/chart">
                <c:ext xmlns:c16="http://schemas.microsoft.com/office/drawing/2014/chart" uri="{C3380CC4-5D6E-409C-BE32-E72D297353CC}">
                  <c16:uniqueId val="{0000000A-0060-4430-A61B-7CA2E937E200}"/>
                </c:ext>
                <c:ext xmlns:c15="http://schemas.microsoft.com/office/drawing/2012/chart" uri="{CE6537A1-D6FC-4f65-9D91-7224C49458BB}"/>
              </c:extLst>
            </c:dLbl>
            <c:dLbl>
              <c:idx val="11"/>
              <c:layout>
                <c:manualLayout>
                  <c:x val="-2.3968288884354799E-2"/>
                  <c:y val="-4.8483684326006561E-2"/>
                </c:manualLayout>
              </c:layout>
              <c:showVal val="1"/>
              <c:extLst xmlns:c16r2="http://schemas.microsoft.com/office/drawing/2015/06/chart">
                <c:ext xmlns:c16="http://schemas.microsoft.com/office/drawing/2014/chart" uri="{C3380CC4-5D6E-409C-BE32-E72D297353CC}">
                  <c16:uniqueId val="{0000000B-0060-4430-A61B-7CA2E937E200}"/>
                </c:ext>
                <c:ext xmlns:c15="http://schemas.microsoft.com/office/drawing/2012/chart" uri="{CE6537A1-D6FC-4f65-9D91-7224C49458BB}"/>
              </c:extLst>
            </c:dLbl>
            <c:dLbl>
              <c:idx val="12"/>
              <c:layout>
                <c:manualLayout>
                  <c:x val="-1.5978859256236513E-2"/>
                  <c:y val="-4.5931911466742997E-2"/>
                </c:manualLayout>
              </c:layout>
              <c:showVal val="1"/>
              <c:extLst xmlns:c16r2="http://schemas.microsoft.com/office/drawing/2015/06/chart">
                <c:ext xmlns:c16="http://schemas.microsoft.com/office/drawing/2014/chart" uri="{C3380CC4-5D6E-409C-BE32-E72D297353CC}">
                  <c16:uniqueId val="{0000000C-0060-4430-A61B-7CA2E937E200}"/>
                </c:ext>
                <c:ext xmlns:c15="http://schemas.microsoft.com/office/drawing/2012/chart" uri="{CE6537A1-D6FC-4f65-9D91-7224C49458BB}"/>
              </c:extLst>
            </c:dLbl>
            <c:dLbl>
              <c:idx val="13"/>
              <c:layout>
                <c:manualLayout>
                  <c:x val="-1.46472876515501E-2"/>
                  <c:y val="-2.8069501451898484E-2"/>
                </c:manualLayout>
              </c:layout>
              <c:showVal val="1"/>
              <c:extLst xmlns:c16r2="http://schemas.microsoft.com/office/drawing/2015/06/chart">
                <c:ext xmlns:c16="http://schemas.microsoft.com/office/drawing/2014/chart" uri="{C3380CC4-5D6E-409C-BE32-E72D297353CC}">
                  <c16:uniqueId val="{0000000D-0060-4430-A61B-7CA2E937E200}"/>
                </c:ext>
                <c:ext xmlns:c15="http://schemas.microsoft.com/office/drawing/2012/chart" uri="{CE6537A1-D6FC-4f65-9D91-7224C49458BB}"/>
              </c:extLst>
            </c:dLbl>
            <c:dLbl>
              <c:idx val="14"/>
              <c:layout>
                <c:manualLayout>
                  <c:x val="-6.6578580234318901E-3"/>
                  <c:y val="-4.3380138607479475E-2"/>
                </c:manualLayout>
              </c:layout>
              <c:showVal val="1"/>
              <c:extLst xmlns:c16r2="http://schemas.microsoft.com/office/drawing/2015/06/chart">
                <c:ext xmlns:c16="http://schemas.microsoft.com/office/drawing/2014/chart" uri="{C3380CC4-5D6E-409C-BE32-E72D297353CC}">
                  <c16:uniqueId val="{0000000E-0060-4430-A61B-7CA2E937E200}"/>
                </c:ext>
                <c:ext xmlns:c15="http://schemas.microsoft.com/office/drawing/2012/chart" uri="{CE6537A1-D6FC-4f65-9D91-7224C49458BB}"/>
              </c:extLst>
            </c:dLbl>
            <c:dLbl>
              <c:idx val="15"/>
              <c:layout>
                <c:manualLayout>
                  <c:x val="-1.1984144442177417E-2"/>
                  <c:y val="-3.0621274311162006E-2"/>
                </c:manualLayout>
              </c:layout>
              <c:showVal val="1"/>
              <c:extLst xmlns:c16r2="http://schemas.microsoft.com/office/drawing/2015/06/chart">
                <c:ext xmlns:c16="http://schemas.microsoft.com/office/drawing/2014/chart" uri="{C3380CC4-5D6E-409C-BE32-E72D297353CC}">
                  <c16:uniqueId val="{0000000F-0060-4430-A61B-7CA2E937E200}"/>
                </c:ext>
                <c:ext xmlns:c15="http://schemas.microsoft.com/office/drawing/2012/chart" uri="{CE6537A1-D6FC-4f65-9D91-7224C49458BB}"/>
              </c:extLst>
            </c:dLbl>
            <c:dLbl>
              <c:idx val="16"/>
              <c:layout>
                <c:manualLayout>
                  <c:x val="-1.7310430860922901E-2"/>
                  <c:y val="-3.3173047170425629E-2"/>
                </c:manualLayout>
              </c:layout>
              <c:showVal val="1"/>
              <c:extLst xmlns:c16r2="http://schemas.microsoft.com/office/drawing/2015/06/chart">
                <c:ext xmlns:c16="http://schemas.microsoft.com/office/drawing/2014/chart" uri="{C3380CC4-5D6E-409C-BE32-E72D297353CC}">
                  <c16:uniqueId val="{00000010-0060-4430-A61B-7CA2E937E200}"/>
                </c:ext>
                <c:ext xmlns:c15="http://schemas.microsoft.com/office/drawing/2012/chart" uri="{CE6537A1-D6FC-4f65-9D91-7224C49458BB}"/>
              </c:extLst>
            </c:dLbl>
            <c:dLbl>
              <c:idx val="17"/>
              <c:layout>
                <c:manualLayout>
                  <c:x val="-1.7310430860922901E-2"/>
                  <c:y val="-3.0621274311162006E-2"/>
                </c:manualLayout>
              </c:layout>
              <c:showVal val="1"/>
              <c:extLst xmlns:c16r2="http://schemas.microsoft.com/office/drawing/2015/06/chart">
                <c:ext xmlns:c16="http://schemas.microsoft.com/office/drawing/2014/chart" uri="{C3380CC4-5D6E-409C-BE32-E72D297353CC}">
                  <c16:uniqueId val="{00000011-0060-4430-A61B-7CA2E937E200}"/>
                </c:ext>
                <c:ext xmlns:c15="http://schemas.microsoft.com/office/drawing/2012/chart" uri="{CE6537A1-D6FC-4f65-9D91-7224C49458BB}"/>
              </c:extLst>
            </c:dLbl>
            <c:dLbl>
              <c:idx val="18"/>
              <c:layout>
                <c:manualLayout>
                  <c:x val="-9.3210012328047518E-3"/>
                  <c:y val="-3.5724820029688999E-2"/>
                </c:manualLayout>
              </c:layout>
              <c:showVal val="1"/>
              <c:extLst xmlns:c16r2="http://schemas.microsoft.com/office/drawing/2015/06/chart">
                <c:ext xmlns:c16="http://schemas.microsoft.com/office/drawing/2014/chart" uri="{C3380CC4-5D6E-409C-BE32-E72D297353CC}">
                  <c16:uniqueId val="{00000012-0060-4430-A61B-7CA2E937E200}"/>
                </c:ext>
                <c:ext xmlns:c15="http://schemas.microsoft.com/office/drawing/2012/chart" uri="{CE6537A1-D6FC-4f65-9D91-7224C49458BB}"/>
              </c:extLst>
            </c:dLbl>
            <c:dLbl>
              <c:idx val="19"/>
              <c:layout>
                <c:manualLayout>
                  <c:x val="-3.5952433326532203E-2"/>
                  <c:y val="4.3380138607479475E-2"/>
                </c:manualLayout>
              </c:layout>
              <c:showVal val="1"/>
              <c:extLst xmlns:c16r2="http://schemas.microsoft.com/office/drawing/2015/06/chart">
                <c:ext xmlns:c16="http://schemas.microsoft.com/office/drawing/2014/chart" uri="{C3380CC4-5D6E-409C-BE32-E72D297353CC}">
                  <c16:uniqueId val="{00000013-0060-4430-A61B-7CA2E937E200}"/>
                </c:ext>
                <c:ext xmlns:c15="http://schemas.microsoft.com/office/drawing/2012/chart" uri="{CE6537A1-D6FC-4f65-9D91-7224C49458BB}"/>
              </c:extLst>
            </c:dLbl>
            <c:dLbl>
              <c:idx val="20"/>
              <c:layout>
                <c:manualLayout>
                  <c:x val="-2.3968288884354799E-2"/>
                  <c:y val="-3.5724820029688999E-2"/>
                </c:manualLayout>
              </c:layout>
              <c:showVal val="1"/>
              <c:extLst xmlns:c16r2="http://schemas.microsoft.com/office/drawing/2015/06/chart">
                <c:ext xmlns:c16="http://schemas.microsoft.com/office/drawing/2014/chart" uri="{C3380CC4-5D6E-409C-BE32-E72D297353CC}">
                  <c16:uniqueId val="{00000014-0060-4430-A61B-7CA2E937E200}"/>
                </c:ext>
                <c:ext xmlns:c15="http://schemas.microsoft.com/office/drawing/2012/chart" uri="{CE6537A1-D6FC-4f65-9D91-7224C49458BB}"/>
              </c:extLst>
            </c:dLbl>
            <c:dLbl>
              <c:idx val="21"/>
              <c:layout>
                <c:manualLayout>
                  <c:x val="-3.7284004931218598E-2"/>
                  <c:y val="3.8276592888952528E-2"/>
                </c:manualLayout>
              </c:layout>
              <c:showVal val="1"/>
              <c:extLst xmlns:c16r2="http://schemas.microsoft.com/office/drawing/2015/06/chart">
                <c:ext xmlns:c16="http://schemas.microsoft.com/office/drawing/2014/chart" uri="{C3380CC4-5D6E-409C-BE32-E72D297353CC}">
                  <c16:uniqueId val="{00000015-0060-4430-A61B-7CA2E937E200}"/>
                </c:ext>
                <c:ext xmlns:c15="http://schemas.microsoft.com/office/drawing/2012/chart" uri="{CE6537A1-D6FC-4f65-9D91-7224C49458BB}"/>
              </c:extLst>
            </c:dLbl>
            <c:dLbl>
              <c:idx val="22"/>
              <c:layout>
                <c:manualLayout>
                  <c:x val="-2.1305145674981926E-2"/>
                  <c:y val="-4.3380339534476335E-2"/>
                </c:manualLayout>
              </c:layout>
              <c:showVal val="1"/>
              <c:extLst xmlns:c16r2="http://schemas.microsoft.com/office/drawing/2015/06/chart">
                <c:ext xmlns:c16="http://schemas.microsoft.com/office/drawing/2014/chart" uri="{C3380CC4-5D6E-409C-BE32-E72D297353CC}">
                  <c16:uniqueId val="{00000016-0060-4430-A61B-7CA2E937E200}"/>
                </c:ext>
                <c:ext xmlns:c15="http://schemas.microsoft.com/office/drawing/2012/chart" uri="{CE6537A1-D6FC-4f65-9D91-7224C49458BB}"/>
              </c:extLst>
            </c:dLbl>
            <c:dLbl>
              <c:idx val="23"/>
              <c:layout>
                <c:manualLayout>
                  <c:x val="-3.9947252988749134E-2"/>
                  <c:y val="3.0621274311162006E-2"/>
                </c:manualLayout>
              </c:layout>
              <c:showVal val="1"/>
              <c:extLst xmlns:c16r2="http://schemas.microsoft.com/office/drawing/2015/06/chart">
                <c:ext xmlns:c16="http://schemas.microsoft.com/office/drawing/2014/chart" uri="{C3380CC4-5D6E-409C-BE32-E72D297353CC}">
                  <c16:uniqueId val="{00000017-0060-4430-A61B-7CA2E937E200}"/>
                </c:ext>
                <c:ext xmlns:c15="http://schemas.microsoft.com/office/drawing/2012/chart" uri="{CE6537A1-D6FC-4f65-9D91-7224C49458BB}"/>
              </c:extLst>
            </c:dLbl>
            <c:dLbl>
              <c:idx val="24"/>
              <c:layout>
                <c:manualLayout>
                  <c:x val="-3.06261469077867E-2"/>
                  <c:y val="-3.5724820029688999E-2"/>
                </c:manualLayout>
              </c:layout>
              <c:showVal val="1"/>
              <c:extLst xmlns:c16r2="http://schemas.microsoft.com/office/drawing/2015/06/chart">
                <c:ext xmlns:c16="http://schemas.microsoft.com/office/drawing/2014/chart" uri="{C3380CC4-5D6E-409C-BE32-E72D297353CC}">
                  <c16:uniqueId val="{00000018-0060-4430-A61B-7CA2E937E200}"/>
                </c:ext>
                <c:ext xmlns:c15="http://schemas.microsoft.com/office/drawing/2012/chart" uri="{CE6537A1-D6FC-4f65-9D91-7224C49458BB}"/>
              </c:extLst>
            </c:dLbl>
            <c:dLbl>
              <c:idx val="25"/>
              <c:layout>
                <c:manualLayout>
                  <c:x val="-2.6631432093727546E-3"/>
                  <c:y val="-3.8276592888952528E-2"/>
                </c:manualLayout>
              </c:layout>
              <c:showVal val="1"/>
              <c:extLst xmlns:c16r2="http://schemas.microsoft.com/office/drawing/2015/06/chart">
                <c:ext xmlns:c16="http://schemas.microsoft.com/office/drawing/2014/chart" uri="{C3380CC4-5D6E-409C-BE32-E72D297353CC}">
                  <c16:uniqueId val="{00000019-0060-4430-A61B-7CA2E937E200}"/>
                </c:ext>
                <c:ext xmlns:c15="http://schemas.microsoft.com/office/drawing/2012/chart" uri="{CE6537A1-D6FC-4f65-9D91-7224C49458BB}"/>
              </c:extLst>
            </c:dLbl>
            <c:spPr>
              <a:noFill/>
              <a:ln>
                <a:noFill/>
              </a:ln>
              <a:effectLst/>
            </c:spPr>
            <c:txPr>
              <a:bodyPr/>
              <a:lstStyle/>
              <a:p>
                <a:pPr>
                  <a:defRPr sz="1700"/>
                </a:pPr>
                <a:endParaRPr lang="ja-JP"/>
              </a:p>
            </c:txPr>
            <c:showVal val="1"/>
            <c:extLst xmlns:c16r2="http://schemas.microsoft.com/office/drawing/2015/06/chart">
              <c:ext xmlns:c15="http://schemas.microsoft.com/office/drawing/2012/chart" uri="{CE6537A1-D6FC-4f65-9D91-7224C49458BB}">
                <c15:showLeaderLines val="0"/>
              </c:ext>
            </c:extLst>
          </c:dLbls>
          <c:cat>
            <c:strRef>
              <c:f>平均在院日数＿ＯＥＣＤ!$C$44:$AB$44</c:f>
              <c:strCache>
                <c:ptCount val="26"/>
                <c:pt idx="0">
                  <c:v>H1</c:v>
                </c:pt>
                <c:pt idx="1">
                  <c:v>H2</c:v>
                </c:pt>
                <c:pt idx="2">
                  <c:v>H3</c:v>
                </c:pt>
                <c:pt idx="3">
                  <c:v>H4</c:v>
                </c:pt>
                <c:pt idx="4">
                  <c:v>H5</c:v>
                </c:pt>
                <c:pt idx="5">
                  <c:v>H6</c:v>
                </c:pt>
                <c:pt idx="6">
                  <c:v>H7</c:v>
                </c:pt>
                <c:pt idx="7">
                  <c:v>H8</c:v>
                </c:pt>
                <c:pt idx="8">
                  <c:v>H9</c:v>
                </c:pt>
                <c:pt idx="9">
                  <c:v>H10</c:v>
                </c:pt>
                <c:pt idx="10">
                  <c:v>H11</c:v>
                </c:pt>
                <c:pt idx="11">
                  <c:v>H12</c:v>
                </c:pt>
                <c:pt idx="12">
                  <c:v>H13</c:v>
                </c:pt>
                <c:pt idx="13">
                  <c:v>H14</c:v>
                </c:pt>
                <c:pt idx="14">
                  <c:v>H15</c:v>
                </c:pt>
                <c:pt idx="15">
                  <c:v>H16</c:v>
                </c:pt>
                <c:pt idx="16">
                  <c:v>H17</c:v>
                </c:pt>
                <c:pt idx="17">
                  <c:v>H18</c:v>
                </c:pt>
                <c:pt idx="18">
                  <c:v>H19</c:v>
                </c:pt>
                <c:pt idx="19">
                  <c:v>H20</c:v>
                </c:pt>
                <c:pt idx="20">
                  <c:v>H21</c:v>
                </c:pt>
                <c:pt idx="21">
                  <c:v>H22</c:v>
                </c:pt>
                <c:pt idx="22">
                  <c:v>H23</c:v>
                </c:pt>
                <c:pt idx="23">
                  <c:v>H24</c:v>
                </c:pt>
                <c:pt idx="24">
                  <c:v>H25</c:v>
                </c:pt>
                <c:pt idx="25">
                  <c:v>H26</c:v>
                </c:pt>
              </c:strCache>
            </c:strRef>
          </c:cat>
          <c:val>
            <c:numRef>
              <c:f>平均在院日数＿ＯＥＣＤ!$C$45:$AB$45</c:f>
              <c:numCache>
                <c:formatCode>General</c:formatCode>
                <c:ptCount val="26"/>
                <c:pt idx="0">
                  <c:v>496</c:v>
                </c:pt>
                <c:pt idx="1">
                  <c:v>490</c:v>
                </c:pt>
                <c:pt idx="2">
                  <c:v>492</c:v>
                </c:pt>
                <c:pt idx="3">
                  <c:v>486</c:v>
                </c:pt>
                <c:pt idx="4">
                  <c:v>471</c:v>
                </c:pt>
                <c:pt idx="5">
                  <c:v>468</c:v>
                </c:pt>
                <c:pt idx="6">
                  <c:v>455</c:v>
                </c:pt>
                <c:pt idx="7">
                  <c:v>441</c:v>
                </c:pt>
                <c:pt idx="8">
                  <c:v>424</c:v>
                </c:pt>
                <c:pt idx="9">
                  <c:v>406</c:v>
                </c:pt>
                <c:pt idx="10">
                  <c:v>390</c:v>
                </c:pt>
                <c:pt idx="11">
                  <c:v>377</c:v>
                </c:pt>
                <c:pt idx="12">
                  <c:v>374</c:v>
                </c:pt>
                <c:pt idx="13">
                  <c:v>364</c:v>
                </c:pt>
                <c:pt idx="14">
                  <c:v>349</c:v>
                </c:pt>
                <c:pt idx="15">
                  <c:v>338</c:v>
                </c:pt>
                <c:pt idx="16">
                  <c:v>327</c:v>
                </c:pt>
                <c:pt idx="17">
                  <c:v>320</c:v>
                </c:pt>
                <c:pt idx="18">
                  <c:v>318</c:v>
                </c:pt>
                <c:pt idx="19">
                  <c:v>313</c:v>
                </c:pt>
                <c:pt idx="20">
                  <c:v>307</c:v>
                </c:pt>
                <c:pt idx="21">
                  <c:v>301</c:v>
                </c:pt>
                <c:pt idx="22">
                  <c:v>298</c:v>
                </c:pt>
                <c:pt idx="23" formatCode="0">
                  <c:v>291.89999999999969</c:v>
                </c:pt>
                <c:pt idx="24">
                  <c:v>285</c:v>
                </c:pt>
                <c:pt idx="25">
                  <c:v>281</c:v>
                </c:pt>
              </c:numCache>
            </c:numRef>
          </c:val>
          <c:extLst xmlns:c16r2="http://schemas.microsoft.com/office/drawing/2015/06/chart">
            <c:ext xmlns:c16="http://schemas.microsoft.com/office/drawing/2014/chart" uri="{C3380CC4-5D6E-409C-BE32-E72D297353CC}">
              <c16:uniqueId val="{0000001A-0060-4430-A61B-7CA2E937E200}"/>
            </c:ext>
          </c:extLst>
        </c:ser>
        <c:dLbls/>
        <c:marker val="1"/>
        <c:axId val="150907136"/>
        <c:axId val="151052288"/>
      </c:lineChart>
      <c:catAx>
        <c:axId val="150907136"/>
        <c:scaling>
          <c:orientation val="minMax"/>
        </c:scaling>
        <c:axPos val="b"/>
        <c:numFmt formatCode="General" sourceLinked="0"/>
        <c:tickLblPos val="nextTo"/>
        <c:txPr>
          <a:bodyPr rot="0" vert="horz"/>
          <a:lstStyle/>
          <a:p>
            <a:pPr>
              <a:defRPr sz="1600"/>
            </a:pPr>
            <a:endParaRPr lang="ja-JP"/>
          </a:p>
        </c:txPr>
        <c:crossAx val="151052288"/>
        <c:crosses val="autoZero"/>
        <c:auto val="1"/>
        <c:lblAlgn val="ctr"/>
        <c:lblOffset val="100"/>
      </c:catAx>
      <c:valAx>
        <c:axId val="151052288"/>
        <c:scaling>
          <c:orientation val="minMax"/>
          <c:max val="500"/>
          <c:min val="240"/>
        </c:scaling>
        <c:axPos val="l"/>
        <c:majorGridlines/>
        <c:minorGridlines/>
        <c:numFmt formatCode="General" sourceLinked="1"/>
        <c:tickLblPos val="nextTo"/>
        <c:txPr>
          <a:bodyPr/>
          <a:lstStyle/>
          <a:p>
            <a:pPr>
              <a:defRPr sz="1600"/>
            </a:pPr>
            <a:endParaRPr lang="ja-JP"/>
          </a:p>
        </c:txPr>
        <c:crossAx val="150907136"/>
        <c:crosses val="autoZero"/>
        <c:crossBetween val="between"/>
        <c:majorUnit val="20"/>
        <c:minorUnit val="20"/>
      </c:valAx>
    </c:plotArea>
    <c:plotVisOnly val="1"/>
    <c:dispBlanksAs val="zero"/>
  </c:chart>
  <c:externalData r:id="rId2"/>
</c:chartSpace>
</file>

<file path=ppt/charts/chart7.xml><?xml version="1.0" encoding="utf-8"?>
<c:chartSpace xmlns:c="http://schemas.openxmlformats.org/drawingml/2006/chart" xmlns:a="http://schemas.openxmlformats.org/drawingml/2006/main" xmlns:r="http://schemas.openxmlformats.org/officeDocument/2006/relationships">
  <c:lang val="ja-JP"/>
  <c:chart>
    <c:plotArea>
      <c:layout/>
      <c:lineChart>
        <c:grouping val="standard"/>
        <c:ser>
          <c:idx val="0"/>
          <c:order val="0"/>
          <c:tx>
            <c:strRef>
              <c:f>byo12j0008!$R$10</c:f>
              <c:strCache>
                <c:ptCount val="1"/>
                <c:pt idx="0">
                  <c:v>一般</c:v>
                </c:pt>
              </c:strCache>
            </c:strRef>
          </c:tx>
          <c:cat>
            <c:strRef>
              <c:f>byo12j0008!$Q$11:$Q$22</c:f>
              <c:strCache>
                <c:ptCount val="12"/>
                <c:pt idx="0">
                  <c:v>昭和５９年</c:v>
                </c:pt>
                <c:pt idx="1">
                  <c:v>62</c:v>
                </c:pt>
                <c:pt idx="2">
                  <c:v>平成　２年</c:v>
                </c:pt>
                <c:pt idx="3">
                  <c:v>5</c:v>
                </c:pt>
                <c:pt idx="4">
                  <c:v>8</c:v>
                </c:pt>
                <c:pt idx="5">
                  <c:v>11</c:v>
                </c:pt>
                <c:pt idx="6">
                  <c:v>14</c:v>
                </c:pt>
                <c:pt idx="7">
                  <c:v>17</c:v>
                </c:pt>
                <c:pt idx="8">
                  <c:v>20</c:v>
                </c:pt>
                <c:pt idx="9">
                  <c:v>23</c:v>
                </c:pt>
                <c:pt idx="10">
                  <c:v>24</c:v>
                </c:pt>
                <c:pt idx="11">
                  <c:v>25</c:v>
                </c:pt>
              </c:strCache>
            </c:strRef>
          </c:cat>
          <c:val>
            <c:numRef>
              <c:f>byo12j0008!$R$11:$R$22</c:f>
              <c:numCache>
                <c:formatCode>General</c:formatCode>
                <c:ptCount val="12"/>
                <c:pt idx="0">
                  <c:v>1</c:v>
                </c:pt>
                <c:pt idx="1">
                  <c:v>0.99748110831234083</c:v>
                </c:pt>
                <c:pt idx="2">
                  <c:v>0.9672544080604536</c:v>
                </c:pt>
                <c:pt idx="3">
                  <c:v>0.88916876574307269</c:v>
                </c:pt>
                <c:pt idx="4">
                  <c:v>0.82619647355163761</c:v>
                </c:pt>
                <c:pt idx="5">
                  <c:v>0.68513853904282151</c:v>
                </c:pt>
                <c:pt idx="6">
                  <c:v>0.5591939546599497</c:v>
                </c:pt>
                <c:pt idx="7">
                  <c:v>0.49874055415617125</c:v>
                </c:pt>
                <c:pt idx="8">
                  <c:v>0.47355163727959698</c:v>
                </c:pt>
                <c:pt idx="9">
                  <c:v>0.45088161209068067</c:v>
                </c:pt>
                <c:pt idx="10">
                  <c:v>0.4408060453400513</c:v>
                </c:pt>
                <c:pt idx="11">
                  <c:v>0.43324937027707838</c:v>
                </c:pt>
              </c:numCache>
            </c:numRef>
          </c:val>
          <c:extLst xmlns:c16r2="http://schemas.microsoft.com/office/drawing/2015/06/chart">
            <c:ext xmlns:c16="http://schemas.microsoft.com/office/drawing/2014/chart" uri="{C3380CC4-5D6E-409C-BE32-E72D297353CC}">
              <c16:uniqueId val="{00000000-B36F-4331-931A-95D141121F6E}"/>
            </c:ext>
          </c:extLst>
        </c:ser>
        <c:ser>
          <c:idx val="1"/>
          <c:order val="1"/>
          <c:tx>
            <c:strRef>
              <c:f>byo12j0008!$S$10</c:f>
              <c:strCache>
                <c:ptCount val="1"/>
                <c:pt idx="0">
                  <c:v>精神</c:v>
                </c:pt>
              </c:strCache>
            </c:strRef>
          </c:tx>
          <c:cat>
            <c:strRef>
              <c:f>byo12j0008!$Q$11:$Q$22</c:f>
              <c:strCache>
                <c:ptCount val="12"/>
                <c:pt idx="0">
                  <c:v>昭和５９年</c:v>
                </c:pt>
                <c:pt idx="1">
                  <c:v>62</c:v>
                </c:pt>
                <c:pt idx="2">
                  <c:v>平成　２年</c:v>
                </c:pt>
                <c:pt idx="3">
                  <c:v>5</c:v>
                </c:pt>
                <c:pt idx="4">
                  <c:v>8</c:v>
                </c:pt>
                <c:pt idx="5">
                  <c:v>11</c:v>
                </c:pt>
                <c:pt idx="6">
                  <c:v>14</c:v>
                </c:pt>
                <c:pt idx="7">
                  <c:v>17</c:v>
                </c:pt>
                <c:pt idx="8">
                  <c:v>20</c:v>
                </c:pt>
                <c:pt idx="9">
                  <c:v>23</c:v>
                </c:pt>
                <c:pt idx="10">
                  <c:v>24</c:v>
                </c:pt>
                <c:pt idx="11">
                  <c:v>25</c:v>
                </c:pt>
              </c:strCache>
            </c:strRef>
          </c:cat>
          <c:val>
            <c:numRef>
              <c:f>byo12j0008!$S$11:$S$22</c:f>
              <c:numCache>
                <c:formatCode>General</c:formatCode>
                <c:ptCount val="12"/>
                <c:pt idx="0">
                  <c:v>1</c:v>
                </c:pt>
                <c:pt idx="1">
                  <c:v>0.96919651141213581</c:v>
                </c:pt>
                <c:pt idx="2">
                  <c:v>0.90851735015772705</c:v>
                </c:pt>
                <c:pt idx="3">
                  <c:v>0.87381703470031569</c:v>
                </c:pt>
                <c:pt idx="4">
                  <c:v>0.81907589534236402</c:v>
                </c:pt>
                <c:pt idx="5">
                  <c:v>0.72388198181480801</c:v>
                </c:pt>
                <c:pt idx="6">
                  <c:v>0.67489330116904933</c:v>
                </c:pt>
                <c:pt idx="7">
                  <c:v>0.60716273891259953</c:v>
                </c:pt>
                <c:pt idx="8">
                  <c:v>0.58062720356281405</c:v>
                </c:pt>
                <c:pt idx="9">
                  <c:v>0.55316385229170562</c:v>
                </c:pt>
                <c:pt idx="10">
                  <c:v>0.54165893486732231</c:v>
                </c:pt>
                <c:pt idx="11">
                  <c:v>0.52829838560029652</c:v>
                </c:pt>
              </c:numCache>
            </c:numRef>
          </c:val>
          <c:extLst xmlns:c16r2="http://schemas.microsoft.com/office/drawing/2015/06/chart">
            <c:ext xmlns:c16="http://schemas.microsoft.com/office/drawing/2014/chart" uri="{C3380CC4-5D6E-409C-BE32-E72D297353CC}">
              <c16:uniqueId val="{00000001-B36F-4331-931A-95D141121F6E}"/>
            </c:ext>
          </c:extLst>
        </c:ser>
        <c:dLbls/>
        <c:marker val="1"/>
        <c:axId val="134739072"/>
        <c:axId val="134740608"/>
      </c:lineChart>
      <c:catAx>
        <c:axId val="134739072"/>
        <c:scaling>
          <c:orientation val="minMax"/>
        </c:scaling>
        <c:axPos val="b"/>
        <c:numFmt formatCode="General" sourceLinked="0"/>
        <c:tickLblPos val="nextTo"/>
        <c:crossAx val="134740608"/>
        <c:crosses val="autoZero"/>
        <c:auto val="1"/>
        <c:lblAlgn val="ctr"/>
        <c:lblOffset val="100"/>
      </c:catAx>
      <c:valAx>
        <c:axId val="134740608"/>
        <c:scaling>
          <c:orientation val="minMax"/>
          <c:max val="1"/>
          <c:min val="0.4"/>
        </c:scaling>
        <c:axPos val="l"/>
        <c:majorGridlines/>
        <c:numFmt formatCode="General" sourceLinked="1"/>
        <c:tickLblPos val="nextTo"/>
        <c:crossAx val="134739072"/>
        <c:crosses val="autoZero"/>
        <c:crossBetween val="between"/>
      </c:valAx>
    </c:plotArea>
    <c:plotVisOnly val="1"/>
    <c:dispBlanksAs val="gap"/>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ja-JP"/>
  <c:chart>
    <c:plotArea>
      <c:layout/>
      <c:lineChart>
        <c:grouping val="standard"/>
        <c:ser>
          <c:idx val="0"/>
          <c:order val="0"/>
          <c:tx>
            <c:strRef>
              <c:f>byo12j0007!$T$15</c:f>
              <c:strCache>
                <c:ptCount val="1"/>
                <c:pt idx="0">
                  <c:v>一般</c:v>
                </c:pt>
              </c:strCache>
            </c:strRef>
          </c:tx>
          <c:cat>
            <c:strRef>
              <c:f>byo12j0007!$S$16:$S$27</c:f>
              <c:strCache>
                <c:ptCount val="12"/>
                <c:pt idx="0">
                  <c:v>昭和５９年</c:v>
                </c:pt>
                <c:pt idx="1">
                  <c:v>62</c:v>
                </c:pt>
                <c:pt idx="2">
                  <c:v>平成　２年</c:v>
                </c:pt>
                <c:pt idx="3">
                  <c:v>5</c:v>
                </c:pt>
                <c:pt idx="4">
                  <c:v>8</c:v>
                </c:pt>
                <c:pt idx="5">
                  <c:v>11</c:v>
                </c:pt>
                <c:pt idx="6">
                  <c:v>14</c:v>
                </c:pt>
                <c:pt idx="7">
                  <c:v>17</c:v>
                </c:pt>
                <c:pt idx="8">
                  <c:v>20</c:v>
                </c:pt>
                <c:pt idx="9">
                  <c:v>23</c:v>
                </c:pt>
                <c:pt idx="10">
                  <c:v>24</c:v>
                </c:pt>
                <c:pt idx="11">
                  <c:v>25</c:v>
                </c:pt>
              </c:strCache>
            </c:strRef>
          </c:cat>
          <c:val>
            <c:numRef>
              <c:f>byo12j0007!$T$16:$T$27</c:f>
              <c:numCache>
                <c:formatCode>General</c:formatCode>
                <c:ptCount val="12"/>
                <c:pt idx="0">
                  <c:v>1</c:v>
                </c:pt>
                <c:pt idx="1">
                  <c:v>1</c:v>
                </c:pt>
                <c:pt idx="2">
                  <c:v>0.98317307692307765</c:v>
                </c:pt>
                <c:pt idx="3">
                  <c:v>0.97235576923076927</c:v>
                </c:pt>
                <c:pt idx="4">
                  <c:v>0.99399038461538469</c:v>
                </c:pt>
                <c:pt idx="5">
                  <c:v>0.984375</c:v>
                </c:pt>
                <c:pt idx="6">
                  <c:v>0.96274038461538602</c:v>
                </c:pt>
                <c:pt idx="7">
                  <c:v>0.95432692307692257</c:v>
                </c:pt>
                <c:pt idx="8">
                  <c:v>0.91225961538461564</c:v>
                </c:pt>
                <c:pt idx="9">
                  <c:v>0.91586538461538469</c:v>
                </c:pt>
                <c:pt idx="10">
                  <c:v>0.91346153846153844</c:v>
                </c:pt>
                <c:pt idx="11">
                  <c:v>0.90745192307692257</c:v>
                </c:pt>
              </c:numCache>
            </c:numRef>
          </c:val>
          <c:extLst xmlns:c16r2="http://schemas.microsoft.com/office/drawing/2015/06/chart">
            <c:ext xmlns:c16="http://schemas.microsoft.com/office/drawing/2014/chart" uri="{C3380CC4-5D6E-409C-BE32-E72D297353CC}">
              <c16:uniqueId val="{00000000-46C5-4BFA-AE20-36242A198327}"/>
            </c:ext>
          </c:extLst>
        </c:ser>
        <c:ser>
          <c:idx val="1"/>
          <c:order val="1"/>
          <c:tx>
            <c:strRef>
              <c:f>byo12j0007!$U$15</c:f>
              <c:strCache>
                <c:ptCount val="1"/>
                <c:pt idx="0">
                  <c:v>精神</c:v>
                </c:pt>
              </c:strCache>
            </c:strRef>
          </c:tx>
          <c:cat>
            <c:strRef>
              <c:f>byo12j0007!$S$16:$S$27</c:f>
              <c:strCache>
                <c:ptCount val="12"/>
                <c:pt idx="0">
                  <c:v>昭和５９年</c:v>
                </c:pt>
                <c:pt idx="1">
                  <c:v>62</c:v>
                </c:pt>
                <c:pt idx="2">
                  <c:v>平成　２年</c:v>
                </c:pt>
                <c:pt idx="3">
                  <c:v>5</c:v>
                </c:pt>
                <c:pt idx="4">
                  <c:v>8</c:v>
                </c:pt>
                <c:pt idx="5">
                  <c:v>11</c:v>
                </c:pt>
                <c:pt idx="6">
                  <c:v>14</c:v>
                </c:pt>
                <c:pt idx="7">
                  <c:v>17</c:v>
                </c:pt>
                <c:pt idx="8">
                  <c:v>20</c:v>
                </c:pt>
                <c:pt idx="9">
                  <c:v>23</c:v>
                </c:pt>
                <c:pt idx="10">
                  <c:v>24</c:v>
                </c:pt>
                <c:pt idx="11">
                  <c:v>25</c:v>
                </c:pt>
              </c:strCache>
            </c:strRef>
          </c:cat>
          <c:val>
            <c:numRef>
              <c:f>byo12j0007!$U$16:$U$27</c:f>
              <c:numCache>
                <c:formatCode>General</c:formatCode>
                <c:ptCount val="12"/>
                <c:pt idx="0">
                  <c:v>1</c:v>
                </c:pt>
                <c:pt idx="1">
                  <c:v>0.96777343750000244</c:v>
                </c:pt>
                <c:pt idx="2">
                  <c:v>0.95019531250000244</c:v>
                </c:pt>
                <c:pt idx="3">
                  <c:v>0.92578124999999989</c:v>
                </c:pt>
                <c:pt idx="4">
                  <c:v>0.92089843750000244</c:v>
                </c:pt>
                <c:pt idx="5">
                  <c:v>0.91015625</c:v>
                </c:pt>
                <c:pt idx="6">
                  <c:v>0.90917968750000122</c:v>
                </c:pt>
                <c:pt idx="7">
                  <c:v>0.89550781250000133</c:v>
                </c:pt>
                <c:pt idx="8">
                  <c:v>0.87890625000000133</c:v>
                </c:pt>
                <c:pt idx="9">
                  <c:v>0.87011718749999989</c:v>
                </c:pt>
                <c:pt idx="10">
                  <c:v>0.86621093750000133</c:v>
                </c:pt>
                <c:pt idx="11">
                  <c:v>0.86035156250000122</c:v>
                </c:pt>
              </c:numCache>
            </c:numRef>
          </c:val>
          <c:extLst xmlns:c16r2="http://schemas.microsoft.com/office/drawing/2015/06/chart">
            <c:ext xmlns:c16="http://schemas.microsoft.com/office/drawing/2014/chart" uri="{C3380CC4-5D6E-409C-BE32-E72D297353CC}">
              <c16:uniqueId val="{00000001-46C5-4BFA-AE20-36242A198327}"/>
            </c:ext>
          </c:extLst>
        </c:ser>
        <c:dLbls/>
        <c:marker val="1"/>
        <c:axId val="135213056"/>
        <c:axId val="135214592"/>
      </c:lineChart>
      <c:catAx>
        <c:axId val="135213056"/>
        <c:scaling>
          <c:orientation val="minMax"/>
        </c:scaling>
        <c:axPos val="b"/>
        <c:numFmt formatCode="General" sourceLinked="0"/>
        <c:tickLblPos val="nextTo"/>
        <c:crossAx val="135214592"/>
        <c:crosses val="autoZero"/>
        <c:auto val="1"/>
        <c:lblAlgn val="ctr"/>
        <c:lblOffset val="100"/>
      </c:catAx>
      <c:valAx>
        <c:axId val="135214592"/>
        <c:scaling>
          <c:orientation val="minMax"/>
          <c:max val="1"/>
          <c:min val="0.85000000000000064"/>
        </c:scaling>
        <c:axPos val="l"/>
        <c:majorGridlines/>
        <c:numFmt formatCode="General" sourceLinked="1"/>
        <c:tickLblPos val="nextTo"/>
        <c:crossAx val="135213056"/>
        <c:crosses val="autoZero"/>
        <c:crossBetween val="between"/>
      </c:valAx>
    </c:plotArea>
    <c:legend>
      <c:legendPos val="r"/>
    </c:legend>
    <c:plotVisOnly val="1"/>
    <c:dispBlanksAs val="gap"/>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ja-JP"/>
  <c:chart>
    <c:autoTitleDeleted val="1"/>
    <c:plotArea>
      <c:layout/>
      <c:lineChart>
        <c:grouping val="standard"/>
        <c:ser>
          <c:idx val="0"/>
          <c:order val="0"/>
          <c:tx>
            <c:strRef>
              <c:f>年齢別患者数!$B$76:$B$77</c:f>
              <c:strCache>
                <c:ptCount val="1"/>
                <c:pt idx="0">
                  <c:v>23 しぞ</c:v>
                </c:pt>
              </c:strCache>
            </c:strRef>
          </c:tx>
          <c:marker>
            <c:symbol val="none"/>
          </c:marker>
          <c:cat>
            <c:strRef>
              <c:f>年齢別患者数!$A$78:$A$111</c:f>
              <c:strCache>
                <c:ptCount val="34"/>
                <c:pt idx="0">
                  <c:v>0-2</c:v>
                </c:pt>
                <c:pt idx="1">
                  <c:v>3-5</c:v>
                </c:pt>
                <c:pt idx="2">
                  <c:v>6-8</c:v>
                </c:pt>
                <c:pt idx="3">
                  <c:v>9-11</c:v>
                </c:pt>
                <c:pt idx="4">
                  <c:v>12-14</c:v>
                </c:pt>
                <c:pt idx="5">
                  <c:v>15-17</c:v>
                </c:pt>
                <c:pt idx="6">
                  <c:v>18-20</c:v>
                </c:pt>
                <c:pt idx="7">
                  <c:v>21-23</c:v>
                </c:pt>
                <c:pt idx="8">
                  <c:v>24-26</c:v>
                </c:pt>
                <c:pt idx="9">
                  <c:v>27-29</c:v>
                </c:pt>
                <c:pt idx="10">
                  <c:v>30-32</c:v>
                </c:pt>
                <c:pt idx="11">
                  <c:v>33-35</c:v>
                </c:pt>
                <c:pt idx="12">
                  <c:v>36-38</c:v>
                </c:pt>
                <c:pt idx="13">
                  <c:v>39-41</c:v>
                </c:pt>
                <c:pt idx="14">
                  <c:v>42-44</c:v>
                </c:pt>
                <c:pt idx="15">
                  <c:v>45-47</c:v>
                </c:pt>
                <c:pt idx="16">
                  <c:v>48-50</c:v>
                </c:pt>
                <c:pt idx="17">
                  <c:v>51-53</c:v>
                </c:pt>
                <c:pt idx="18">
                  <c:v>54-56</c:v>
                </c:pt>
                <c:pt idx="19">
                  <c:v>57-59</c:v>
                </c:pt>
                <c:pt idx="20">
                  <c:v>60-62</c:v>
                </c:pt>
                <c:pt idx="21">
                  <c:v>63-65</c:v>
                </c:pt>
                <c:pt idx="22">
                  <c:v>66-68</c:v>
                </c:pt>
                <c:pt idx="23">
                  <c:v>69-71</c:v>
                </c:pt>
                <c:pt idx="24">
                  <c:v>72-74</c:v>
                </c:pt>
                <c:pt idx="25">
                  <c:v>75-77</c:v>
                </c:pt>
                <c:pt idx="26">
                  <c:v>78-80</c:v>
                </c:pt>
                <c:pt idx="27">
                  <c:v>81-83</c:v>
                </c:pt>
                <c:pt idx="28">
                  <c:v>84-86</c:v>
                </c:pt>
                <c:pt idx="29">
                  <c:v>87-89</c:v>
                </c:pt>
                <c:pt idx="30">
                  <c:v>90(-92)</c:v>
                </c:pt>
                <c:pt idx="31">
                  <c:v>93-95</c:v>
                </c:pt>
                <c:pt idx="32">
                  <c:v>96-98</c:v>
                </c:pt>
                <c:pt idx="33">
                  <c:v>99-</c:v>
                </c:pt>
              </c:strCache>
            </c:strRef>
          </c:cat>
          <c:val>
            <c:numRef>
              <c:f>年齢別患者数!$B$78:$B$111</c:f>
              <c:numCache>
                <c:formatCode>General</c:formatCode>
                <c:ptCount val="34"/>
                <c:pt idx="0">
                  <c:v>0.56089297023432561</c:v>
                </c:pt>
                <c:pt idx="1">
                  <c:v>0.83184653774173423</c:v>
                </c:pt>
                <c:pt idx="2">
                  <c:v>0.7091519219036001</c:v>
                </c:pt>
                <c:pt idx="3">
                  <c:v>0.88382016036655209</c:v>
                </c:pt>
                <c:pt idx="4">
                  <c:v>2.3620448179271709</c:v>
                </c:pt>
                <c:pt idx="5">
                  <c:v>6.544841815680881</c:v>
                </c:pt>
                <c:pt idx="6">
                  <c:v>15.065673681333699</c:v>
                </c:pt>
                <c:pt idx="7">
                  <c:v>22.357671125098399</c:v>
                </c:pt>
                <c:pt idx="8">
                  <c:v>32.688330907326538</c:v>
                </c:pt>
                <c:pt idx="9">
                  <c:v>43.827485907553545</c:v>
                </c:pt>
                <c:pt idx="10">
                  <c:v>56.197825159914707</c:v>
                </c:pt>
                <c:pt idx="11">
                  <c:v>63.216557943207988</c:v>
                </c:pt>
                <c:pt idx="12">
                  <c:v>74.830064254311807</c:v>
                </c:pt>
                <c:pt idx="13">
                  <c:v>92.737482806052171</c:v>
                </c:pt>
                <c:pt idx="14">
                  <c:v>106.5639825104754</c:v>
                </c:pt>
                <c:pt idx="15">
                  <c:v>138.33949719509661</c:v>
                </c:pt>
                <c:pt idx="16">
                  <c:v>160.032656550545</c:v>
                </c:pt>
                <c:pt idx="17">
                  <c:v>188.76496760259178</c:v>
                </c:pt>
                <c:pt idx="18">
                  <c:v>225.20146048109964</c:v>
                </c:pt>
                <c:pt idx="19">
                  <c:v>279.31748251748252</c:v>
                </c:pt>
                <c:pt idx="20">
                  <c:v>299.41026214833761</c:v>
                </c:pt>
                <c:pt idx="21">
                  <c:v>284.91613524877249</c:v>
                </c:pt>
                <c:pt idx="22">
                  <c:v>283.09054138145632</c:v>
                </c:pt>
                <c:pt idx="23">
                  <c:v>280.97938994229105</c:v>
                </c:pt>
                <c:pt idx="24">
                  <c:v>250.88167863332509</c:v>
                </c:pt>
                <c:pt idx="25">
                  <c:v>224.30192008303086</c:v>
                </c:pt>
                <c:pt idx="26">
                  <c:v>179.24597839135618</c:v>
                </c:pt>
                <c:pt idx="27">
                  <c:v>144.81060662448812</c:v>
                </c:pt>
                <c:pt idx="28">
                  <c:v>98.210279922779932</c:v>
                </c:pt>
                <c:pt idx="29">
                  <c:v>85.750569476082006</c:v>
                </c:pt>
                <c:pt idx="30">
                  <c:v>61.515561224489844</c:v>
                </c:pt>
                <c:pt idx="31">
                  <c:v>53.350246305418651</c:v>
                </c:pt>
                <c:pt idx="32">
                  <c:v>42.379888268156371</c:v>
                </c:pt>
                <c:pt idx="33">
                  <c:v>50.306578947368429</c:v>
                </c:pt>
              </c:numCache>
            </c:numRef>
          </c:val>
          <c:extLst xmlns:c16r2="http://schemas.microsoft.com/office/drawing/2015/06/chart">
            <c:ext xmlns:c16="http://schemas.microsoft.com/office/drawing/2014/chart" uri="{C3380CC4-5D6E-409C-BE32-E72D297353CC}">
              <c16:uniqueId val="{00000000-9D3E-4977-B36B-22D2295351D5}"/>
            </c:ext>
          </c:extLst>
        </c:ser>
        <c:ser>
          <c:idx val="1"/>
          <c:order val="1"/>
          <c:tx>
            <c:strRef>
              <c:f>年齢別患者数!$G$76:$G$77</c:f>
              <c:strCache>
                <c:ptCount val="1"/>
                <c:pt idx="0">
                  <c:v>20 しぞ</c:v>
                </c:pt>
              </c:strCache>
            </c:strRef>
          </c:tx>
          <c:marker>
            <c:symbol val="none"/>
          </c:marker>
          <c:val>
            <c:numRef>
              <c:f>年齢別患者数!$G$78:$G$111</c:f>
              <c:numCache>
                <c:formatCode>General</c:formatCode>
                <c:ptCount val="34"/>
                <c:pt idx="0">
                  <c:v>0.52752068648483064</c:v>
                </c:pt>
                <c:pt idx="1">
                  <c:v>0.47021799201719366</c:v>
                </c:pt>
                <c:pt idx="2">
                  <c:v>0.22555873925501432</c:v>
                </c:pt>
                <c:pt idx="3">
                  <c:v>0.37849130678631521</c:v>
                </c:pt>
                <c:pt idx="4">
                  <c:v>1.9451111111111121</c:v>
                </c:pt>
                <c:pt idx="5">
                  <c:v>7.211009681881059</c:v>
                </c:pt>
                <c:pt idx="6">
                  <c:v>15.04284243048405</c:v>
                </c:pt>
                <c:pt idx="7">
                  <c:v>25.489849976558801</c:v>
                </c:pt>
                <c:pt idx="8">
                  <c:v>37.843121929432776</c:v>
                </c:pt>
                <c:pt idx="9">
                  <c:v>51.117516677426295</c:v>
                </c:pt>
                <c:pt idx="10">
                  <c:v>59.418443020772607</c:v>
                </c:pt>
                <c:pt idx="11">
                  <c:v>71.255544165385274</c:v>
                </c:pt>
                <c:pt idx="12">
                  <c:v>92.244724054148037</c:v>
                </c:pt>
                <c:pt idx="13">
                  <c:v>104.19707881682872</c:v>
                </c:pt>
                <c:pt idx="14">
                  <c:v>132.6044971892567</c:v>
                </c:pt>
                <c:pt idx="15">
                  <c:v>159.66073645900241</c:v>
                </c:pt>
                <c:pt idx="16">
                  <c:v>185.79465056082788</c:v>
                </c:pt>
                <c:pt idx="17">
                  <c:v>225.17001925957618</c:v>
                </c:pt>
                <c:pt idx="18">
                  <c:v>291.76806657634995</c:v>
                </c:pt>
                <c:pt idx="19">
                  <c:v>317.05636421420627</c:v>
                </c:pt>
                <c:pt idx="20">
                  <c:v>310.52303546592418</c:v>
                </c:pt>
                <c:pt idx="21">
                  <c:v>319.31852755745365</c:v>
                </c:pt>
                <c:pt idx="22">
                  <c:v>311.31451742090468</c:v>
                </c:pt>
                <c:pt idx="23">
                  <c:v>299.50104587592108</c:v>
                </c:pt>
                <c:pt idx="24">
                  <c:v>268.00274106705831</c:v>
                </c:pt>
                <c:pt idx="25">
                  <c:v>223.17524151255859</c:v>
                </c:pt>
                <c:pt idx="26">
                  <c:v>176.32942339373992</c:v>
                </c:pt>
                <c:pt idx="27">
                  <c:v>135.45725283630469</c:v>
                </c:pt>
                <c:pt idx="28">
                  <c:v>101.5220188902006</c:v>
                </c:pt>
                <c:pt idx="29">
                  <c:v>78.611538461538473</c:v>
                </c:pt>
                <c:pt idx="30">
                  <c:v>50.239434523809521</c:v>
                </c:pt>
                <c:pt idx="31">
                  <c:v>43.31</c:v>
                </c:pt>
                <c:pt idx="32">
                  <c:v>42.374233128834355</c:v>
                </c:pt>
                <c:pt idx="33">
                  <c:v>18.66716417910451</c:v>
                </c:pt>
              </c:numCache>
            </c:numRef>
          </c:val>
          <c:extLst xmlns:c16r2="http://schemas.microsoft.com/office/drawing/2015/06/chart">
            <c:ext xmlns:c16="http://schemas.microsoft.com/office/drawing/2014/chart" uri="{C3380CC4-5D6E-409C-BE32-E72D297353CC}">
              <c16:uniqueId val="{00000001-9D3E-4977-B36B-22D2295351D5}"/>
            </c:ext>
          </c:extLst>
        </c:ser>
        <c:ser>
          <c:idx val="2"/>
          <c:order val="2"/>
          <c:tx>
            <c:strRef>
              <c:f>年齢別患者数!$L$76:$L$77</c:f>
              <c:strCache>
                <c:ptCount val="1"/>
                <c:pt idx="0">
                  <c:v>17 しぞ</c:v>
                </c:pt>
              </c:strCache>
            </c:strRef>
          </c:tx>
          <c:marker>
            <c:symbol val="none"/>
          </c:marker>
          <c:val>
            <c:numRef>
              <c:f>年齢別患者数!$L$78:$L$111</c:f>
              <c:numCache>
                <c:formatCode>General</c:formatCode>
                <c:ptCount val="34"/>
                <c:pt idx="0">
                  <c:v>0.38890931372549076</c:v>
                </c:pt>
                <c:pt idx="1">
                  <c:v>0.26340766152086964</c:v>
                </c:pt>
                <c:pt idx="2">
                  <c:v>0.25255474452554744</c:v>
                </c:pt>
                <c:pt idx="3">
                  <c:v>0.46691708402893706</c:v>
                </c:pt>
                <c:pt idx="4">
                  <c:v>2.6685436893203884</c:v>
                </c:pt>
                <c:pt idx="5">
                  <c:v>9.173697984820727</c:v>
                </c:pt>
                <c:pt idx="6">
                  <c:v>14.050751610594128</c:v>
                </c:pt>
                <c:pt idx="7">
                  <c:v>30.838113548970799</c:v>
                </c:pt>
                <c:pt idx="8">
                  <c:v>41.60424058848983</c:v>
                </c:pt>
                <c:pt idx="9">
                  <c:v>53.65004859086492</c:v>
                </c:pt>
                <c:pt idx="10">
                  <c:v>68.114956462352737</c:v>
                </c:pt>
                <c:pt idx="11">
                  <c:v>87.316995841995833</c:v>
                </c:pt>
                <c:pt idx="12">
                  <c:v>103.42932648192338</c:v>
                </c:pt>
                <c:pt idx="13">
                  <c:v>128.20677754677752</c:v>
                </c:pt>
                <c:pt idx="14">
                  <c:v>152.11321802263507</c:v>
                </c:pt>
                <c:pt idx="15">
                  <c:v>180.90152524167559</c:v>
                </c:pt>
                <c:pt idx="16">
                  <c:v>229.83268821777997</c:v>
                </c:pt>
                <c:pt idx="17">
                  <c:v>292.05109363008444</c:v>
                </c:pt>
                <c:pt idx="18">
                  <c:v>322.77095963562118</c:v>
                </c:pt>
                <c:pt idx="19">
                  <c:v>321.24007189318735</c:v>
                </c:pt>
                <c:pt idx="20">
                  <c:v>335.75712290502793</c:v>
                </c:pt>
                <c:pt idx="21">
                  <c:v>344.53935899941365</c:v>
                </c:pt>
                <c:pt idx="22">
                  <c:v>329.61642134314638</c:v>
                </c:pt>
                <c:pt idx="23">
                  <c:v>299.94202525724927</c:v>
                </c:pt>
                <c:pt idx="24">
                  <c:v>253.47530416774518</c:v>
                </c:pt>
                <c:pt idx="25">
                  <c:v>205.78675496688709</c:v>
                </c:pt>
                <c:pt idx="26">
                  <c:v>155.35521428571448</c:v>
                </c:pt>
                <c:pt idx="27">
                  <c:v>122.19023785926655</c:v>
                </c:pt>
                <c:pt idx="28">
                  <c:v>93.511678321678332</c:v>
                </c:pt>
                <c:pt idx="29">
                  <c:v>61.085863874345492</c:v>
                </c:pt>
                <c:pt idx="30">
                  <c:v>41.770655737704963</c:v>
                </c:pt>
                <c:pt idx="31">
                  <c:v>34.631818181818176</c:v>
                </c:pt>
                <c:pt idx="32">
                  <c:v>21.855833333333294</c:v>
                </c:pt>
                <c:pt idx="33">
                  <c:v>35.514634146341415</c:v>
                </c:pt>
              </c:numCache>
            </c:numRef>
          </c:val>
          <c:extLst xmlns:c16r2="http://schemas.microsoft.com/office/drawing/2015/06/chart">
            <c:ext xmlns:c16="http://schemas.microsoft.com/office/drawing/2014/chart" uri="{C3380CC4-5D6E-409C-BE32-E72D297353CC}">
              <c16:uniqueId val="{00000002-9D3E-4977-B36B-22D2295351D5}"/>
            </c:ext>
          </c:extLst>
        </c:ser>
        <c:ser>
          <c:idx val="3"/>
          <c:order val="3"/>
          <c:tx>
            <c:strRef>
              <c:f>年齢別患者数!$Q$1:$Q$2</c:f>
              <c:strCache>
                <c:ptCount val="1"/>
                <c:pt idx="0">
                  <c:v>14 しぞ</c:v>
                </c:pt>
              </c:strCache>
            </c:strRef>
          </c:tx>
          <c:marker>
            <c:symbol val="none"/>
          </c:marker>
          <c:val>
            <c:numRef>
              <c:f>年齢別患者数!$Q$78:$Q$112</c:f>
              <c:numCache>
                <c:formatCode>General</c:formatCode>
                <c:ptCount val="35"/>
                <c:pt idx="0">
                  <c:v>0.59461077844311383</c:v>
                </c:pt>
                <c:pt idx="1">
                  <c:v>0.33075842696629232</c:v>
                </c:pt>
                <c:pt idx="2">
                  <c:v>0.53308333333333335</c:v>
                </c:pt>
                <c:pt idx="3">
                  <c:v>0.72799446749654328</c:v>
                </c:pt>
                <c:pt idx="4">
                  <c:v>3.33381313792201</c:v>
                </c:pt>
                <c:pt idx="5">
                  <c:v>9.4108581016299144</c:v>
                </c:pt>
                <c:pt idx="6">
                  <c:v>19.445036319612587</c:v>
                </c:pt>
                <c:pt idx="7">
                  <c:v>33.332673060884055</c:v>
                </c:pt>
                <c:pt idx="8">
                  <c:v>45.766207424416336</c:v>
                </c:pt>
                <c:pt idx="9">
                  <c:v>60.012629259196387</c:v>
                </c:pt>
                <c:pt idx="10">
                  <c:v>78.333894809212794</c:v>
                </c:pt>
                <c:pt idx="11">
                  <c:v>93.440331391114356</c:v>
                </c:pt>
                <c:pt idx="12">
                  <c:v>117.04674948240165</c:v>
                </c:pt>
                <c:pt idx="13">
                  <c:v>142.73346055979638</c:v>
                </c:pt>
                <c:pt idx="14">
                  <c:v>164.430656156796</c:v>
                </c:pt>
                <c:pt idx="15">
                  <c:v>213.37362984822954</c:v>
                </c:pt>
                <c:pt idx="16">
                  <c:v>278.67654884074494</c:v>
                </c:pt>
                <c:pt idx="17">
                  <c:v>314.54894278606974</c:v>
                </c:pt>
                <c:pt idx="18">
                  <c:v>321.54643884283524</c:v>
                </c:pt>
                <c:pt idx="19">
                  <c:v>330.49464955577469</c:v>
                </c:pt>
                <c:pt idx="20">
                  <c:v>352.19054314329725</c:v>
                </c:pt>
                <c:pt idx="21">
                  <c:v>354.49482294935007</c:v>
                </c:pt>
                <c:pt idx="22">
                  <c:v>329.84328965205646</c:v>
                </c:pt>
                <c:pt idx="23">
                  <c:v>281.0345660749507</c:v>
                </c:pt>
                <c:pt idx="24">
                  <c:v>232.77288851351361</c:v>
                </c:pt>
                <c:pt idx="25">
                  <c:v>184.07994783175738</c:v>
                </c:pt>
                <c:pt idx="26">
                  <c:v>149.97878260869567</c:v>
                </c:pt>
                <c:pt idx="27">
                  <c:v>112.47499999999999</c:v>
                </c:pt>
                <c:pt idx="28">
                  <c:v>86.927272727272722</c:v>
                </c:pt>
                <c:pt idx="29">
                  <c:v>63.73807339449548</c:v>
                </c:pt>
                <c:pt idx="30">
                  <c:v>40.84345794392523</c:v>
                </c:pt>
              </c:numCache>
            </c:numRef>
          </c:val>
          <c:extLst xmlns:c16r2="http://schemas.microsoft.com/office/drawing/2015/06/chart">
            <c:ext xmlns:c16="http://schemas.microsoft.com/office/drawing/2014/chart" uri="{C3380CC4-5D6E-409C-BE32-E72D297353CC}">
              <c16:uniqueId val="{00000003-9D3E-4977-B36B-22D2295351D5}"/>
            </c:ext>
          </c:extLst>
        </c:ser>
        <c:ser>
          <c:idx val="4"/>
          <c:order val="4"/>
          <c:tx>
            <c:strRef>
              <c:f>年齢別患者数!$V$1:$V$2</c:f>
              <c:strCache>
                <c:ptCount val="1"/>
                <c:pt idx="0">
                  <c:v>11 しぞ</c:v>
                </c:pt>
              </c:strCache>
            </c:strRef>
          </c:tx>
          <c:marker>
            <c:symbol val="none"/>
          </c:marker>
          <c:val>
            <c:numRef>
              <c:f>年齢別患者数!$V$78:$V$108</c:f>
              <c:numCache>
                <c:formatCode>General</c:formatCode>
                <c:ptCount val="31"/>
                <c:pt idx="0">
                  <c:v>0.58219369243650654</c:v>
                </c:pt>
                <c:pt idx="1">
                  <c:v>0.27957924263674616</c:v>
                </c:pt>
                <c:pt idx="2">
                  <c:v>0.31672222222222263</c:v>
                </c:pt>
                <c:pt idx="3">
                  <c:v>0.72661079099004722</c:v>
                </c:pt>
                <c:pt idx="4">
                  <c:v>2.6871616766467104</c:v>
                </c:pt>
                <c:pt idx="5">
                  <c:v>11.268893805309736</c:v>
                </c:pt>
                <c:pt idx="6">
                  <c:v>21.66306212089523</c:v>
                </c:pt>
                <c:pt idx="7">
                  <c:v>35.022884543061295</c:v>
                </c:pt>
                <c:pt idx="8">
                  <c:v>52.939732664995887</c:v>
                </c:pt>
                <c:pt idx="9">
                  <c:v>74.181970865467008</c:v>
                </c:pt>
                <c:pt idx="10">
                  <c:v>90.519450509461379</c:v>
                </c:pt>
                <c:pt idx="11">
                  <c:v>116.62515527950308</c:v>
                </c:pt>
                <c:pt idx="12">
                  <c:v>141.43418930390501</c:v>
                </c:pt>
                <c:pt idx="13">
                  <c:v>169.55934370338798</c:v>
                </c:pt>
                <c:pt idx="14">
                  <c:v>215.83781512605032</c:v>
                </c:pt>
                <c:pt idx="15">
                  <c:v>275.82013954365397</c:v>
                </c:pt>
                <c:pt idx="16">
                  <c:v>313.19482255338772</c:v>
                </c:pt>
                <c:pt idx="17">
                  <c:v>327.59129344919705</c:v>
                </c:pt>
                <c:pt idx="18">
                  <c:v>337.60912102903956</c:v>
                </c:pt>
                <c:pt idx="19">
                  <c:v>374.11318535382281</c:v>
                </c:pt>
                <c:pt idx="20">
                  <c:v>369.83660635481021</c:v>
                </c:pt>
                <c:pt idx="21">
                  <c:v>351.91304252037895</c:v>
                </c:pt>
                <c:pt idx="22">
                  <c:v>319.3638711205877</c:v>
                </c:pt>
                <c:pt idx="23">
                  <c:v>261.74197596795699</c:v>
                </c:pt>
                <c:pt idx="24">
                  <c:v>214.19987812309552</c:v>
                </c:pt>
                <c:pt idx="25">
                  <c:v>173.95274244833092</c:v>
                </c:pt>
                <c:pt idx="26">
                  <c:v>136.90900716479018</c:v>
                </c:pt>
                <c:pt idx="27">
                  <c:v>90.790086493679311</c:v>
                </c:pt>
                <c:pt idx="28">
                  <c:v>73.810655021834066</c:v>
                </c:pt>
                <c:pt idx="29">
                  <c:v>54.195411605937963</c:v>
                </c:pt>
                <c:pt idx="30">
                  <c:v>32.256025039123628</c:v>
                </c:pt>
              </c:numCache>
            </c:numRef>
          </c:val>
          <c:extLst xmlns:c16r2="http://schemas.microsoft.com/office/drawing/2015/06/chart">
            <c:ext xmlns:c16="http://schemas.microsoft.com/office/drawing/2014/chart" uri="{C3380CC4-5D6E-409C-BE32-E72D297353CC}">
              <c16:uniqueId val="{00000004-9D3E-4977-B36B-22D2295351D5}"/>
            </c:ext>
          </c:extLst>
        </c:ser>
        <c:ser>
          <c:idx val="5"/>
          <c:order val="5"/>
          <c:tx>
            <c:strRef>
              <c:f>年齢別患者数!$AA$1:$AA$2</c:f>
              <c:strCache>
                <c:ptCount val="1"/>
                <c:pt idx="0">
                  <c:v>8 しぞ</c:v>
                </c:pt>
              </c:strCache>
            </c:strRef>
          </c:tx>
          <c:marker>
            <c:symbol val="none"/>
          </c:marker>
          <c:val>
            <c:numRef>
              <c:f>年齢別患者数!$AA$78:$AA$108</c:f>
              <c:numCache>
                <c:formatCode>General</c:formatCode>
                <c:ptCount val="31"/>
                <c:pt idx="0">
                  <c:v>0.52142458100558653</c:v>
                </c:pt>
                <c:pt idx="1">
                  <c:v>0.18651124063280639</c:v>
                </c:pt>
                <c:pt idx="2">
                  <c:v>0.75616151022548628</c:v>
                </c:pt>
                <c:pt idx="3">
                  <c:v>0.8987296260786205</c:v>
                </c:pt>
                <c:pt idx="4">
                  <c:v>2.5336138175376441</c:v>
                </c:pt>
                <c:pt idx="5">
                  <c:v>9.7376596190077525</c:v>
                </c:pt>
                <c:pt idx="6">
                  <c:v>23.173500094037987</c:v>
                </c:pt>
                <c:pt idx="7">
                  <c:v>44.019413735343328</c:v>
                </c:pt>
                <c:pt idx="8">
                  <c:v>65.860536266758288</c:v>
                </c:pt>
                <c:pt idx="9">
                  <c:v>81.513900528329387</c:v>
                </c:pt>
                <c:pt idx="10">
                  <c:v>107.09377069536423</c:v>
                </c:pt>
                <c:pt idx="11">
                  <c:v>132.48837110781633</c:v>
                </c:pt>
                <c:pt idx="12">
                  <c:v>154.48019549511258</c:v>
                </c:pt>
                <c:pt idx="13">
                  <c:v>202.75415185107718</c:v>
                </c:pt>
                <c:pt idx="14">
                  <c:v>261.68865979381445</c:v>
                </c:pt>
                <c:pt idx="15">
                  <c:v>303.43727522096924</c:v>
                </c:pt>
                <c:pt idx="16">
                  <c:v>309.30674603174646</c:v>
                </c:pt>
                <c:pt idx="17">
                  <c:v>342.84461745482508</c:v>
                </c:pt>
                <c:pt idx="18">
                  <c:v>368.00390070921969</c:v>
                </c:pt>
                <c:pt idx="19">
                  <c:v>375.24009943795926</c:v>
                </c:pt>
                <c:pt idx="20">
                  <c:v>360.85070785070786</c:v>
                </c:pt>
                <c:pt idx="21">
                  <c:v>346.34038417562357</c:v>
                </c:pt>
                <c:pt idx="22">
                  <c:v>294.62139214686385</c:v>
                </c:pt>
                <c:pt idx="23">
                  <c:v>225.96128013777266</c:v>
                </c:pt>
                <c:pt idx="24">
                  <c:v>205.68946788990826</c:v>
                </c:pt>
                <c:pt idx="25">
                  <c:v>160.12703941338242</c:v>
                </c:pt>
                <c:pt idx="26">
                  <c:v>117.78632236095345</c:v>
                </c:pt>
                <c:pt idx="27">
                  <c:v>90.342517482517493</c:v>
                </c:pt>
                <c:pt idx="28">
                  <c:v>76.315711462450409</c:v>
                </c:pt>
                <c:pt idx="29">
                  <c:v>53.004612850082374</c:v>
                </c:pt>
                <c:pt idx="30">
                  <c:v>44.785232067510549</c:v>
                </c:pt>
              </c:numCache>
            </c:numRef>
          </c:val>
          <c:extLst xmlns:c16r2="http://schemas.microsoft.com/office/drawing/2015/06/chart">
            <c:ext xmlns:c16="http://schemas.microsoft.com/office/drawing/2014/chart" uri="{C3380CC4-5D6E-409C-BE32-E72D297353CC}">
              <c16:uniqueId val="{00000005-9D3E-4977-B36B-22D2295351D5}"/>
            </c:ext>
          </c:extLst>
        </c:ser>
        <c:dLbls/>
        <c:marker val="1"/>
        <c:axId val="134887296"/>
        <c:axId val="134888832"/>
      </c:lineChart>
      <c:catAx>
        <c:axId val="134887296"/>
        <c:scaling>
          <c:orientation val="minMax"/>
        </c:scaling>
        <c:axPos val="b"/>
        <c:numFmt formatCode="General" sourceLinked="0"/>
        <c:tickLblPos val="nextTo"/>
        <c:crossAx val="134888832"/>
        <c:crosses val="autoZero"/>
        <c:auto val="1"/>
        <c:lblAlgn val="ctr"/>
        <c:lblOffset val="100"/>
      </c:catAx>
      <c:valAx>
        <c:axId val="134888832"/>
        <c:scaling>
          <c:orientation val="minMax"/>
        </c:scaling>
        <c:axPos val="l"/>
        <c:majorGridlines/>
        <c:numFmt formatCode="General" sourceLinked="1"/>
        <c:tickLblPos val="nextTo"/>
        <c:crossAx val="134887296"/>
        <c:crosses val="autoZero"/>
        <c:crossBetween val="between"/>
      </c:valAx>
    </c:plotArea>
    <c:legend>
      <c:legendPos val="r"/>
    </c:legend>
    <c:plotVisOnly val="1"/>
    <c:dispBlanksAs val="gap"/>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3C818C-699A-4603-ABFF-EF8BA307B08E}" type="datetimeFigureOut">
              <a:rPr kumimoji="1" lang="ja-JP" altLang="en-US" smtClean="0"/>
              <a:pPr/>
              <a:t>2017/4/13</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D4A68E-EA4F-4CA0-A1E1-00788D878A18}" type="slidenum">
              <a:rPr kumimoji="1" lang="ja-JP" altLang="en-US" smtClean="0"/>
              <a:pPr/>
              <a:t>&lt;#&gt;</a:t>
            </a:fld>
            <a:endParaRPr kumimoji="1" lang="ja-JP" altLang="en-US"/>
          </a:p>
        </p:txBody>
      </p:sp>
    </p:spTree>
    <p:extLst>
      <p:ext uri="{BB962C8B-B14F-4D97-AF65-F5344CB8AC3E}">
        <p14:creationId xmlns:p14="http://schemas.microsoft.com/office/powerpoint/2010/main" xmlns="" val="221928473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7D4A68E-EA4F-4CA0-A1E1-00788D878A18}" type="slidenum">
              <a:rPr kumimoji="1" lang="ja-JP" altLang="en-US" smtClean="0"/>
              <a:pPr/>
              <a:t>1</a:t>
            </a:fld>
            <a:endParaRPr kumimoji="1" lang="ja-JP" altLang="en-US"/>
          </a:p>
        </p:txBody>
      </p:sp>
    </p:spTree>
    <p:extLst>
      <p:ext uri="{BB962C8B-B14F-4D97-AF65-F5344CB8AC3E}">
        <p14:creationId xmlns:p14="http://schemas.microsoft.com/office/powerpoint/2010/main" xmlns="" val="2696551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0158FD3-7716-4045-91B9-A8E330880E81}" type="slidenum">
              <a:rPr kumimoji="1" lang="ja-JP" altLang="en-US" smtClean="0"/>
              <a:pPr/>
              <a:t>10</a:t>
            </a:fld>
            <a:endParaRPr kumimoji="1" lang="ja-JP" altLang="en-US"/>
          </a:p>
        </p:txBody>
      </p:sp>
    </p:spTree>
    <p:extLst>
      <p:ext uri="{BB962C8B-B14F-4D97-AF65-F5344CB8AC3E}">
        <p14:creationId xmlns:p14="http://schemas.microsoft.com/office/powerpoint/2010/main" xmlns="" val="1860285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D7F3174-9DF4-4A66-AF7D-64BE8F4AD7A8}" type="slidenum">
              <a:rPr kumimoji="1" lang="ja-JP" altLang="en-US" smtClean="0"/>
              <a:pPr/>
              <a:t>11</a:t>
            </a:fld>
            <a:endParaRPr kumimoji="1" lang="ja-JP" altLang="en-US"/>
          </a:p>
        </p:txBody>
      </p:sp>
    </p:spTree>
    <p:extLst>
      <p:ext uri="{BB962C8B-B14F-4D97-AF65-F5344CB8AC3E}">
        <p14:creationId xmlns:p14="http://schemas.microsoft.com/office/powerpoint/2010/main" xmlns="" val="765548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D7F3174-9DF4-4A66-AF7D-64BE8F4AD7A8}" type="slidenum">
              <a:rPr kumimoji="1" lang="ja-JP" altLang="en-US" smtClean="0"/>
              <a:pPr/>
              <a:t>12</a:t>
            </a:fld>
            <a:endParaRPr kumimoji="1" lang="ja-JP" altLang="en-US"/>
          </a:p>
        </p:txBody>
      </p:sp>
    </p:spTree>
    <p:extLst>
      <p:ext uri="{BB962C8B-B14F-4D97-AF65-F5344CB8AC3E}">
        <p14:creationId xmlns:p14="http://schemas.microsoft.com/office/powerpoint/2010/main" xmlns="" val="96547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9DB55F6-616E-4587-83DB-64F7A141AF37}" type="slidenum">
              <a:rPr kumimoji="1" lang="ja-JP" altLang="en-US" smtClean="0"/>
              <a:pPr/>
              <a:t>13</a:t>
            </a:fld>
            <a:endParaRPr kumimoji="1" lang="ja-JP" altLang="en-US"/>
          </a:p>
        </p:txBody>
      </p:sp>
    </p:spTree>
    <p:extLst>
      <p:ext uri="{BB962C8B-B14F-4D97-AF65-F5344CB8AC3E}">
        <p14:creationId xmlns:p14="http://schemas.microsoft.com/office/powerpoint/2010/main" xmlns="" val="3016322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7D4A68E-EA4F-4CA0-A1E1-00788D878A18}" type="slidenum">
              <a:rPr kumimoji="1" lang="ja-JP" altLang="en-US" smtClean="0"/>
              <a:pPr/>
              <a:t>14</a:t>
            </a:fld>
            <a:endParaRPr kumimoji="1" lang="ja-JP" altLang="en-US"/>
          </a:p>
        </p:txBody>
      </p:sp>
    </p:spTree>
    <p:extLst>
      <p:ext uri="{BB962C8B-B14F-4D97-AF65-F5344CB8AC3E}">
        <p14:creationId xmlns:p14="http://schemas.microsoft.com/office/powerpoint/2010/main" xmlns="" val="2934799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43000" y="685800"/>
            <a:ext cx="4572000" cy="3429000"/>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5" name="スライド番号プレースホルダー 4"/>
          <p:cNvSpPr>
            <a:spLocks noGrp="1"/>
          </p:cNvSpPr>
          <p:nvPr>
            <p:ph type="sldNum" sz="quarter" idx="10"/>
          </p:nvPr>
        </p:nvSpPr>
        <p:spPr/>
        <p:txBody>
          <a:bodyPr/>
          <a:lstStyle/>
          <a:p>
            <a:pPr>
              <a:defRPr/>
            </a:pPr>
            <a:fld id="{10E65F12-EC20-4FDB-9047-DF6C3DA6B191}" type="slidenum">
              <a:rPr lang="en-US" altLang="ja-JP" smtClean="0">
                <a:solidFill>
                  <a:prstClr val="black"/>
                </a:solidFill>
              </a:rPr>
              <a:pPr>
                <a:defRPr/>
              </a:pPr>
              <a:t>15</a:t>
            </a:fld>
            <a:endParaRPr lang="en-US" altLang="ja-JP">
              <a:solidFill>
                <a:prstClr val="black"/>
              </a:solidFill>
            </a:endParaRPr>
          </a:p>
        </p:txBody>
      </p:sp>
    </p:spTree>
    <p:extLst>
      <p:ext uri="{BB962C8B-B14F-4D97-AF65-F5344CB8AC3E}">
        <p14:creationId xmlns:p14="http://schemas.microsoft.com/office/powerpoint/2010/main" xmlns="" val="3498891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a:latin typeface="ＭＳ ゴシック" panose="020B0609070205080204" pitchFamily="49" charset="-128"/>
                <a:ea typeface="ＭＳ ゴシック" panose="020B0609070205080204" pitchFamily="49" charset="-128"/>
              </a:rPr>
              <a:t>精神保健福祉法に基づき、精神障害者に対する保健医療福祉に携わる全ての関係者が目指すべき方向性を定める指針として「良質かつ適切な精神障害者に対する医療の提供を確保するための指針」を策定。</a:t>
            </a:r>
            <a:endParaRPr kumimoji="1" lang="en-US" altLang="ja-JP" sz="1600" dirty="0">
              <a:latin typeface="ＭＳ ゴシック" panose="020B0609070205080204" pitchFamily="49" charset="-128"/>
              <a:ea typeface="ＭＳ ゴシック" panose="020B0609070205080204" pitchFamily="49" charset="-128"/>
            </a:endParaRPr>
          </a:p>
          <a:p>
            <a:r>
              <a:rPr kumimoji="1" lang="ja-JP" altLang="en-US" sz="1600" dirty="0">
                <a:latin typeface="ＭＳ ゴシック" panose="020B0609070205080204" pitchFamily="49" charset="-128"/>
                <a:ea typeface="ＭＳ ゴシック" panose="020B0609070205080204" pitchFamily="49" charset="-128"/>
              </a:rPr>
              <a:t>１．精神病床の機能分化に関する事項</a:t>
            </a:r>
            <a:endParaRPr kumimoji="1" lang="en-US" altLang="ja-JP" sz="1600" dirty="0">
              <a:latin typeface="ＭＳ ゴシック" panose="020B0609070205080204" pitchFamily="49" charset="-128"/>
              <a:ea typeface="ＭＳ ゴシック" panose="020B0609070205080204" pitchFamily="49" charset="-128"/>
            </a:endParaRPr>
          </a:p>
          <a:p>
            <a:r>
              <a:rPr kumimoji="1" lang="ja-JP" altLang="en-US" sz="1600" dirty="0">
                <a:latin typeface="ＭＳ ゴシック" panose="020B0609070205080204" pitchFamily="49" charset="-128"/>
                <a:ea typeface="ＭＳ ゴシック" panose="020B0609070205080204" pitchFamily="49" charset="-128"/>
              </a:rPr>
              <a:t>○地域の受け皿づくりの在り方や病床を転換することの可否を含む具体的な方策の在り方について精神障害者の意向を踏まえつつ、保健・医療・福祉に携わる様々な関係者で検討する。</a:t>
            </a:r>
            <a:endParaRPr kumimoji="1" lang="en-US" altLang="ja-JP" sz="1600" dirty="0">
              <a:latin typeface="ＭＳ ゴシック" panose="020B0609070205080204" pitchFamily="49" charset="-128"/>
              <a:ea typeface="ＭＳ ゴシック" panose="020B0609070205080204" pitchFamily="49" charset="-128"/>
            </a:endParaRPr>
          </a:p>
          <a:p>
            <a:r>
              <a:rPr kumimoji="1" lang="ja-JP" altLang="en-US" sz="1600" dirty="0">
                <a:latin typeface="ＭＳ ゴシック" panose="020B0609070205080204" pitchFamily="49" charset="-128"/>
                <a:ea typeface="ＭＳ ゴシック" panose="020B0609070205080204" pitchFamily="49" charset="-128"/>
              </a:rPr>
              <a:t>○入院期間が１年未満で退院できるよう、多職種のチームによる質の高い医療を提供し、退院支援等の取組を推進する。</a:t>
            </a:r>
          </a:p>
          <a:p>
            <a:r>
              <a:rPr kumimoji="1" lang="ja-JP" altLang="en-US" sz="1600" dirty="0">
                <a:latin typeface="ＭＳ ゴシック" panose="020B0609070205080204" pitchFamily="49" charset="-128"/>
                <a:ea typeface="ＭＳ ゴシック" panose="020B0609070205080204" pitchFamily="49" charset="-128"/>
              </a:rPr>
              <a:t>○１年以上の長期入院者の地域移行を推進するため、多職種による退院促進に向けた取組を推進する。</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0E65F12-EC20-4FDB-9047-DF6C3DA6B191}" type="slidenum">
              <a:rPr lang="en-US" altLang="ja-JP" smtClean="0">
                <a:solidFill>
                  <a:prstClr val="black"/>
                </a:solidFill>
              </a:rPr>
              <a:pPr>
                <a:defRPr/>
              </a:pPr>
              <a:t>16</a:t>
            </a:fld>
            <a:endParaRPr lang="en-US" altLang="ja-JP">
              <a:solidFill>
                <a:prstClr val="black"/>
              </a:solidFill>
            </a:endParaRPr>
          </a:p>
        </p:txBody>
      </p:sp>
    </p:spTree>
    <p:extLst>
      <p:ext uri="{BB962C8B-B14F-4D97-AF65-F5344CB8AC3E}">
        <p14:creationId xmlns:p14="http://schemas.microsoft.com/office/powerpoint/2010/main" xmlns="" val="10781986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a:latin typeface="ＭＳ ゴシック" panose="020B0609070205080204" pitchFamily="49" charset="-128"/>
                <a:ea typeface="ＭＳ ゴシック" panose="020B0609070205080204" pitchFamily="49" charset="-128"/>
              </a:rPr>
              <a:t>２．精神障害者の居宅等における保健医療サービス及び福祉サービスの提供に関する事項</a:t>
            </a:r>
          </a:p>
          <a:p>
            <a:r>
              <a:rPr kumimoji="1" lang="ja-JP" altLang="en-US" sz="1600" dirty="0">
                <a:latin typeface="ＭＳ ゴシック" panose="020B0609070205080204" pitchFamily="49" charset="-128"/>
                <a:ea typeface="ＭＳ ゴシック" panose="020B0609070205080204" pitchFamily="49" charset="-128"/>
              </a:rPr>
              <a:t>○アウトリーチ（多職種のチームによる訪問支援）を行うことのできる体制を整備し、受療中断者等の地域生活に必要な医療へのアクセスを確保する。</a:t>
            </a:r>
          </a:p>
          <a:p>
            <a:r>
              <a:rPr kumimoji="1" lang="ja-JP" altLang="en-US" sz="1600" dirty="0">
                <a:latin typeface="ＭＳ ゴシック" panose="020B0609070205080204" pitchFamily="49" charset="-128"/>
                <a:ea typeface="ＭＳ ゴシック" panose="020B0609070205080204" pitchFamily="49" charset="-128"/>
              </a:rPr>
              <a:t>○在宅の精神障害者の急性増悪等に対応できるよう、精神科救急医療体制を整備する。</a:t>
            </a:r>
          </a:p>
        </p:txBody>
      </p:sp>
      <p:sp>
        <p:nvSpPr>
          <p:cNvPr id="4" name="スライド番号プレースホルダー 3"/>
          <p:cNvSpPr>
            <a:spLocks noGrp="1"/>
          </p:cNvSpPr>
          <p:nvPr>
            <p:ph type="sldNum" sz="quarter" idx="10"/>
          </p:nvPr>
        </p:nvSpPr>
        <p:spPr/>
        <p:txBody>
          <a:bodyPr/>
          <a:lstStyle/>
          <a:p>
            <a:pPr>
              <a:defRPr/>
            </a:pPr>
            <a:fld id="{10E65F12-EC20-4FDB-9047-DF6C3DA6B191}" type="slidenum">
              <a:rPr lang="en-US" altLang="ja-JP" smtClean="0">
                <a:solidFill>
                  <a:prstClr val="black"/>
                </a:solidFill>
              </a:rPr>
              <a:pPr>
                <a:defRPr/>
              </a:pPr>
              <a:t>17</a:t>
            </a:fld>
            <a:endParaRPr lang="en-US" altLang="ja-JP">
              <a:solidFill>
                <a:prstClr val="black"/>
              </a:solidFill>
            </a:endParaRPr>
          </a:p>
        </p:txBody>
      </p:sp>
    </p:spTree>
    <p:extLst>
      <p:ext uri="{BB962C8B-B14F-4D97-AF65-F5344CB8AC3E}">
        <p14:creationId xmlns:p14="http://schemas.microsoft.com/office/powerpoint/2010/main" xmlns="" val="10122209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a:latin typeface="ＭＳ ゴシック" panose="020B0609070205080204" pitchFamily="49" charset="-128"/>
                <a:ea typeface="ＭＳ ゴシック" panose="020B0609070205080204" pitchFamily="49" charset="-128"/>
              </a:rPr>
              <a:t>３．医療従事者と精神障害者の保健福祉に関する専門的知識を有する者との連携に関する事項</a:t>
            </a:r>
          </a:p>
          <a:p>
            <a:r>
              <a:rPr kumimoji="1" lang="ja-JP" altLang="en-US" sz="1400" dirty="0">
                <a:latin typeface="ＭＳ ゴシック" panose="020B0609070205080204" pitchFamily="49" charset="-128"/>
                <a:ea typeface="ＭＳ ゴシック" panose="020B0609070205080204" pitchFamily="49" charset="-128"/>
              </a:rPr>
              <a:t>○精神科医療の質の向上、退院支援、生活支援のため、多職種との適切な連携を確保する。</a:t>
            </a:r>
          </a:p>
          <a:p>
            <a:r>
              <a:rPr kumimoji="1" lang="ja-JP" altLang="en-US" sz="1400" dirty="0">
                <a:latin typeface="ＭＳ ゴシック" panose="020B0609070205080204" pitchFamily="49" charset="-128"/>
                <a:ea typeface="ＭＳ ゴシック" panose="020B0609070205080204" pitchFamily="49" charset="-128"/>
              </a:rPr>
              <a:t>４．その他良質かつ適切な精神障害者に対する医療の提供の確保に関する重要事項</a:t>
            </a:r>
          </a:p>
          <a:p>
            <a:r>
              <a:rPr kumimoji="1" lang="ja-JP" altLang="en-US" sz="1400" dirty="0">
                <a:latin typeface="ＭＳ ゴシック" panose="020B0609070205080204" pitchFamily="49" charset="-128"/>
                <a:ea typeface="ＭＳ ゴシック" panose="020B0609070205080204" pitchFamily="49" charset="-128"/>
              </a:rPr>
              <a:t>○非自発的入院の場合においても行動の制限は最小の範囲とし、併せて、インフォームドコンセントに努める等精神障害者の人権に最大限配慮して、その心身の状態に応じた医療を確保する。</a:t>
            </a:r>
          </a:p>
        </p:txBody>
      </p:sp>
      <p:sp>
        <p:nvSpPr>
          <p:cNvPr id="4" name="スライド番号プレースホルダー 3"/>
          <p:cNvSpPr>
            <a:spLocks noGrp="1"/>
          </p:cNvSpPr>
          <p:nvPr>
            <p:ph type="sldNum" sz="quarter" idx="10"/>
          </p:nvPr>
        </p:nvSpPr>
        <p:spPr/>
        <p:txBody>
          <a:bodyPr/>
          <a:lstStyle/>
          <a:p>
            <a:pPr>
              <a:defRPr/>
            </a:pPr>
            <a:fld id="{10E65F12-EC20-4FDB-9047-DF6C3DA6B191}" type="slidenum">
              <a:rPr lang="en-US" altLang="ja-JP" smtClean="0">
                <a:solidFill>
                  <a:prstClr val="black"/>
                </a:solidFill>
              </a:rPr>
              <a:pPr>
                <a:defRPr/>
              </a:pPr>
              <a:t>18</a:t>
            </a:fld>
            <a:endParaRPr lang="en-US" altLang="ja-JP">
              <a:solidFill>
                <a:prstClr val="black"/>
              </a:solidFill>
            </a:endParaRPr>
          </a:p>
        </p:txBody>
      </p:sp>
    </p:spTree>
    <p:extLst>
      <p:ext uri="{BB962C8B-B14F-4D97-AF65-F5344CB8AC3E}">
        <p14:creationId xmlns:p14="http://schemas.microsoft.com/office/powerpoint/2010/main" xmlns="" val="12503052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C6D235C-F8B8-469B-B193-90B100353EC7}" type="slidenum">
              <a:rPr kumimoji="1" lang="ja-JP" altLang="en-US" smtClean="0"/>
              <a:pPr/>
              <a:t>19</a:t>
            </a:fld>
            <a:endParaRPr kumimoji="1" lang="ja-JP" altLang="en-US"/>
          </a:p>
        </p:txBody>
      </p:sp>
    </p:spTree>
    <p:extLst>
      <p:ext uri="{BB962C8B-B14F-4D97-AF65-F5344CB8AC3E}">
        <p14:creationId xmlns:p14="http://schemas.microsoft.com/office/powerpoint/2010/main" xmlns="" val="3258168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43000" y="685800"/>
            <a:ext cx="4573588" cy="3429000"/>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3E649560-EDA9-4026-BCE8-31D718133184}" type="slidenum">
              <a:rPr lang="ja-JP" altLang="en-US" smtClean="0">
                <a:solidFill>
                  <a:prstClr val="black"/>
                </a:solidFill>
              </a:rPr>
              <a:pPr/>
              <a:t>2</a:t>
            </a:fld>
            <a:endParaRPr lang="ja-JP" altLang="en-US">
              <a:solidFill>
                <a:prstClr val="black"/>
              </a:solidFill>
            </a:endParaRPr>
          </a:p>
        </p:txBody>
      </p:sp>
    </p:spTree>
    <p:extLst>
      <p:ext uri="{BB962C8B-B14F-4D97-AF65-F5344CB8AC3E}">
        <p14:creationId xmlns:p14="http://schemas.microsoft.com/office/powerpoint/2010/main" xmlns="" val="36484423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2050" y="701675"/>
            <a:ext cx="4576763" cy="3432175"/>
          </a:xfrm>
        </p:spPr>
      </p:sp>
      <p:sp>
        <p:nvSpPr>
          <p:cNvPr id="3" name="ノート プレースホルダー 2"/>
          <p:cNvSpPr>
            <a:spLocks noGrp="1"/>
          </p:cNvSpPr>
          <p:nvPr>
            <p:ph type="body" idx="1"/>
          </p:nvPr>
        </p:nvSpPr>
        <p:spPr/>
        <p:txBody>
          <a:bodyPr/>
          <a:lstStyle/>
          <a:p>
            <a:pPr defTabSz="914321" fontAlgn="auto">
              <a:spcBef>
                <a:spcPts val="0"/>
              </a:spcBef>
              <a:spcAft>
                <a:spcPts val="0"/>
              </a:spcAft>
              <a:defRPr/>
            </a:pPr>
            <a:endParaRPr kumimoji="1" lang="ja-JP" altLang="en-US" dirty="0"/>
          </a:p>
        </p:txBody>
      </p:sp>
      <p:sp>
        <p:nvSpPr>
          <p:cNvPr id="4" name="スライド番号プレースホルダー 3"/>
          <p:cNvSpPr>
            <a:spLocks noGrp="1"/>
          </p:cNvSpPr>
          <p:nvPr>
            <p:ph type="sldNum" sz="quarter" idx="10"/>
          </p:nvPr>
        </p:nvSpPr>
        <p:spPr/>
        <p:txBody>
          <a:bodyPr/>
          <a:lstStyle/>
          <a:p>
            <a:fld id="{63AFE7A1-874B-443D-8623-4E78F669023C}" type="slidenum">
              <a:rPr lang="ja-JP" altLang="en-US" smtClean="0">
                <a:solidFill>
                  <a:prstClr val="black"/>
                </a:solidFill>
              </a:rPr>
              <a:pPr/>
              <a:t>20</a:t>
            </a:fld>
            <a:endParaRPr lang="ja-JP" altLang="en-US">
              <a:solidFill>
                <a:prstClr val="black"/>
              </a:solidFill>
            </a:endParaRPr>
          </a:p>
        </p:txBody>
      </p:sp>
    </p:spTree>
    <p:extLst>
      <p:ext uri="{BB962C8B-B14F-4D97-AF65-F5344CB8AC3E}">
        <p14:creationId xmlns:p14="http://schemas.microsoft.com/office/powerpoint/2010/main" xmlns="" val="7474564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0" y="685800"/>
            <a:ext cx="4572000" cy="34290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736BED6-54BB-42C0-ACE0-1206B304911A}" type="slidenum">
              <a:rPr lang="ja-JP" altLang="en-US" smtClean="0">
                <a:solidFill>
                  <a:prstClr val="black"/>
                </a:solidFill>
              </a:rPr>
              <a:pPr/>
              <a:t>21</a:t>
            </a:fld>
            <a:endParaRPr lang="ja-JP" altLang="en-US">
              <a:solidFill>
                <a:prstClr val="black"/>
              </a:solidFill>
            </a:endParaRPr>
          </a:p>
        </p:txBody>
      </p:sp>
    </p:spTree>
    <p:extLst>
      <p:ext uri="{BB962C8B-B14F-4D97-AF65-F5344CB8AC3E}">
        <p14:creationId xmlns:p14="http://schemas.microsoft.com/office/powerpoint/2010/main" xmlns="" val="255582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bwMode="auto">
          <a:xfrm>
            <a:off x="1143000" y="685800"/>
            <a:ext cx="4573588"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998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★人口</a:t>
            </a:r>
            <a:endParaRPr lang="en-US" altLang="ja-JP" dirty="0"/>
          </a:p>
          <a:p>
            <a:pPr eaLnBrk="1" hangingPunct="1">
              <a:spcBef>
                <a:spcPct val="0"/>
              </a:spcBef>
            </a:pPr>
            <a:r>
              <a:rPr lang="ja-JP" altLang="en-US" dirty="0"/>
              <a:t>総務省</a:t>
            </a:r>
            <a:r>
              <a:rPr lang="en-US" altLang="ja-JP" dirty="0"/>
              <a:t>『</a:t>
            </a:r>
            <a:r>
              <a:rPr lang="zh-TW" altLang="en-US" dirty="0"/>
              <a:t>平成</a:t>
            </a:r>
            <a:r>
              <a:rPr lang="en-US" altLang="zh-TW" dirty="0"/>
              <a:t>25</a:t>
            </a:r>
            <a:r>
              <a:rPr lang="zh-TW" altLang="en-US" dirty="0"/>
              <a:t>年</a:t>
            </a:r>
            <a:r>
              <a:rPr lang="en-US" altLang="zh-TW" dirty="0"/>
              <a:t>3</a:t>
            </a:r>
            <a:r>
              <a:rPr lang="zh-TW" altLang="en-US" dirty="0"/>
              <a:t>月</a:t>
            </a:r>
            <a:r>
              <a:rPr lang="en-US" altLang="zh-TW" dirty="0"/>
              <a:t>31</a:t>
            </a:r>
            <a:r>
              <a:rPr lang="zh-TW" altLang="en-US" dirty="0"/>
              <a:t>日住民基本台帳年齢別人口（市区町村別）</a:t>
            </a:r>
            <a:r>
              <a:rPr lang="en-US" altLang="ja-JP" dirty="0"/>
              <a:t>』</a:t>
            </a:r>
            <a:r>
              <a:rPr lang="ja-JP" altLang="en-US" dirty="0"/>
              <a:t>より</a:t>
            </a:r>
            <a:endParaRPr lang="ja-JP" altLang="ja-JP" dirty="0"/>
          </a:p>
          <a:p>
            <a:endParaRPr lang="ja-JP" altLang="ja-JP" dirty="0"/>
          </a:p>
        </p:txBody>
      </p:sp>
    </p:spTree>
    <p:extLst>
      <p:ext uri="{BB962C8B-B14F-4D97-AF65-F5344CB8AC3E}">
        <p14:creationId xmlns:p14="http://schemas.microsoft.com/office/powerpoint/2010/main" xmlns="" val="37820959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ChangeArrowheads="1" noTextEdit="1"/>
          </p:cNvSpPr>
          <p:nvPr>
            <p:ph type="sldImg"/>
          </p:nvPr>
        </p:nvSpPr>
        <p:spPr bwMode="auto">
          <a:xfrm>
            <a:off x="1143000" y="685800"/>
            <a:ext cx="4573588" cy="3429000"/>
          </a:xfrm>
          <a:noFill/>
          <a:ln>
            <a:solidFill>
              <a:srgbClr val="000000"/>
            </a:solidFill>
            <a:miter lim="800000"/>
            <a:headEnd/>
            <a:tailEnd/>
          </a:ln>
        </p:spPr>
      </p:sp>
      <p:sp>
        <p:nvSpPr>
          <p:cNvPr id="1536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a:t>★人口</a:t>
            </a:r>
            <a:endParaRPr lang="en-US" altLang="ja-JP"/>
          </a:p>
          <a:p>
            <a:pPr eaLnBrk="1" hangingPunct="1">
              <a:spcBef>
                <a:spcPct val="0"/>
              </a:spcBef>
            </a:pPr>
            <a:r>
              <a:rPr lang="ja-JP" altLang="en-US"/>
              <a:t>総務省</a:t>
            </a:r>
            <a:r>
              <a:rPr lang="en-US" altLang="ja-JP"/>
              <a:t>『</a:t>
            </a:r>
            <a:r>
              <a:rPr lang="zh-TW" altLang="en-US"/>
              <a:t>平成</a:t>
            </a:r>
            <a:r>
              <a:rPr lang="en-US" altLang="zh-TW"/>
              <a:t>25</a:t>
            </a:r>
            <a:r>
              <a:rPr lang="zh-TW" altLang="en-US"/>
              <a:t>年</a:t>
            </a:r>
            <a:r>
              <a:rPr lang="en-US" altLang="zh-TW"/>
              <a:t>3</a:t>
            </a:r>
            <a:r>
              <a:rPr lang="zh-TW" altLang="en-US"/>
              <a:t>月</a:t>
            </a:r>
            <a:r>
              <a:rPr lang="en-US" altLang="zh-TW"/>
              <a:t>31</a:t>
            </a:r>
            <a:r>
              <a:rPr lang="zh-TW" altLang="en-US"/>
              <a:t>日住民基本台帳年齢別人口（市区町村別）</a:t>
            </a:r>
            <a:r>
              <a:rPr lang="en-US" altLang="ja-JP"/>
              <a:t>』</a:t>
            </a:r>
            <a:r>
              <a:rPr lang="ja-JP" altLang="en-US"/>
              <a:t>より</a:t>
            </a:r>
            <a:endParaRPr lang="ja-JP" altLang="ja-JP"/>
          </a:p>
          <a:p>
            <a:pPr eaLnBrk="1" hangingPunct="1">
              <a:spcBef>
                <a:spcPct val="0"/>
              </a:spcBef>
            </a:pPr>
            <a:endParaRPr lang="ja-JP" altLang="ja-JP"/>
          </a:p>
        </p:txBody>
      </p:sp>
    </p:spTree>
    <p:extLst>
      <p:ext uri="{BB962C8B-B14F-4D97-AF65-F5344CB8AC3E}">
        <p14:creationId xmlns:p14="http://schemas.microsoft.com/office/powerpoint/2010/main" xmlns="" val="10444606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bwMode="auto">
          <a:xfrm>
            <a:off x="1143000" y="685800"/>
            <a:ext cx="4573588"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998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★人口</a:t>
            </a:r>
            <a:endParaRPr lang="en-US" altLang="ja-JP" dirty="0"/>
          </a:p>
          <a:p>
            <a:pPr eaLnBrk="1" hangingPunct="1">
              <a:spcBef>
                <a:spcPct val="0"/>
              </a:spcBef>
            </a:pPr>
            <a:r>
              <a:rPr lang="ja-JP" altLang="en-US" dirty="0"/>
              <a:t>総務省</a:t>
            </a:r>
            <a:r>
              <a:rPr lang="en-US" altLang="ja-JP" dirty="0"/>
              <a:t>『</a:t>
            </a:r>
            <a:r>
              <a:rPr lang="zh-TW" altLang="en-US" dirty="0"/>
              <a:t>平成</a:t>
            </a:r>
            <a:r>
              <a:rPr lang="en-US" altLang="zh-TW" dirty="0"/>
              <a:t>25</a:t>
            </a:r>
            <a:r>
              <a:rPr lang="zh-TW" altLang="en-US" dirty="0"/>
              <a:t>年</a:t>
            </a:r>
            <a:r>
              <a:rPr lang="en-US" altLang="zh-TW" dirty="0"/>
              <a:t>3</a:t>
            </a:r>
            <a:r>
              <a:rPr lang="zh-TW" altLang="en-US" dirty="0"/>
              <a:t>月</a:t>
            </a:r>
            <a:r>
              <a:rPr lang="en-US" altLang="zh-TW" dirty="0"/>
              <a:t>31</a:t>
            </a:r>
            <a:r>
              <a:rPr lang="zh-TW" altLang="en-US" dirty="0"/>
              <a:t>日住民基本台帳年齢別人口（市区町村別）</a:t>
            </a:r>
            <a:r>
              <a:rPr lang="en-US" altLang="ja-JP" dirty="0"/>
              <a:t>』</a:t>
            </a:r>
            <a:r>
              <a:rPr lang="ja-JP" altLang="en-US" dirty="0"/>
              <a:t>より</a:t>
            </a:r>
            <a:endParaRPr lang="ja-JP" altLang="ja-JP" dirty="0"/>
          </a:p>
          <a:p>
            <a:endParaRPr lang="ja-JP" altLang="ja-JP" dirty="0"/>
          </a:p>
        </p:txBody>
      </p:sp>
    </p:spTree>
    <p:extLst>
      <p:ext uri="{BB962C8B-B14F-4D97-AF65-F5344CB8AC3E}">
        <p14:creationId xmlns:p14="http://schemas.microsoft.com/office/powerpoint/2010/main" xmlns="" val="3563788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bwMode="auto">
          <a:xfrm>
            <a:off x="1143000" y="685800"/>
            <a:ext cx="4573588"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998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ja-JP" altLang="ja-JP" dirty="0"/>
          </a:p>
        </p:txBody>
      </p:sp>
    </p:spTree>
    <p:extLst>
      <p:ext uri="{BB962C8B-B14F-4D97-AF65-F5344CB8AC3E}">
        <p14:creationId xmlns:p14="http://schemas.microsoft.com/office/powerpoint/2010/main" xmlns="" val="32989866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bwMode="auto">
          <a:xfrm>
            <a:off x="1143000" y="685800"/>
            <a:ext cx="4573588"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998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ja-JP" altLang="ja-JP" dirty="0"/>
          </a:p>
        </p:txBody>
      </p:sp>
    </p:spTree>
    <p:extLst>
      <p:ext uri="{BB962C8B-B14F-4D97-AF65-F5344CB8AC3E}">
        <p14:creationId xmlns:p14="http://schemas.microsoft.com/office/powerpoint/2010/main" xmlns="" val="13757030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C6D235C-F8B8-469B-B193-90B100353EC7}" type="slidenum">
              <a:rPr kumimoji="1" lang="ja-JP" altLang="en-US" smtClean="0"/>
              <a:pPr/>
              <a:t>27</a:t>
            </a:fld>
            <a:endParaRPr kumimoji="1" lang="ja-JP" altLang="en-US"/>
          </a:p>
        </p:txBody>
      </p:sp>
    </p:spTree>
    <p:extLst>
      <p:ext uri="{BB962C8B-B14F-4D97-AF65-F5344CB8AC3E}">
        <p14:creationId xmlns:p14="http://schemas.microsoft.com/office/powerpoint/2010/main" xmlns="" val="23899473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C6D235C-F8B8-469B-B193-90B100353EC7}" type="slidenum">
              <a:rPr kumimoji="1" lang="ja-JP" altLang="en-US" smtClean="0"/>
              <a:pPr/>
              <a:t>28</a:t>
            </a:fld>
            <a:endParaRPr kumimoji="1" lang="ja-JP" altLang="en-US"/>
          </a:p>
        </p:txBody>
      </p:sp>
    </p:spTree>
    <p:extLst>
      <p:ext uri="{BB962C8B-B14F-4D97-AF65-F5344CB8AC3E}">
        <p14:creationId xmlns:p14="http://schemas.microsoft.com/office/powerpoint/2010/main" xmlns="" val="28322435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C6D235C-F8B8-469B-B193-90B100353EC7}" type="slidenum">
              <a:rPr kumimoji="1" lang="ja-JP" altLang="en-US" smtClean="0"/>
              <a:pPr/>
              <a:t>29</a:t>
            </a:fld>
            <a:endParaRPr kumimoji="1" lang="ja-JP" altLang="en-US"/>
          </a:p>
        </p:txBody>
      </p:sp>
    </p:spTree>
    <p:extLst>
      <p:ext uri="{BB962C8B-B14F-4D97-AF65-F5344CB8AC3E}">
        <p14:creationId xmlns:p14="http://schemas.microsoft.com/office/powerpoint/2010/main" xmlns="" val="2082777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43000" y="685800"/>
            <a:ext cx="4573588" cy="3429000"/>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3E649560-EDA9-4026-BCE8-31D718133184}" type="slidenum">
              <a:rPr lang="ja-JP" altLang="en-US" smtClean="0">
                <a:solidFill>
                  <a:prstClr val="black"/>
                </a:solidFill>
              </a:rPr>
              <a:pPr/>
              <a:t>3</a:t>
            </a:fld>
            <a:endParaRPr lang="ja-JP" altLang="en-US">
              <a:solidFill>
                <a:prstClr val="black"/>
              </a:solidFill>
            </a:endParaRPr>
          </a:p>
        </p:txBody>
      </p:sp>
    </p:spTree>
    <p:extLst>
      <p:ext uri="{BB962C8B-B14F-4D97-AF65-F5344CB8AC3E}">
        <p14:creationId xmlns:p14="http://schemas.microsoft.com/office/powerpoint/2010/main" xmlns="" val="17191145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C6D235C-F8B8-469B-B193-90B100353EC7}" type="slidenum">
              <a:rPr kumimoji="1" lang="ja-JP" altLang="en-US" smtClean="0"/>
              <a:pPr/>
              <a:t>30</a:t>
            </a:fld>
            <a:endParaRPr kumimoji="1" lang="ja-JP" altLang="en-US"/>
          </a:p>
        </p:txBody>
      </p:sp>
    </p:spTree>
    <p:extLst>
      <p:ext uri="{BB962C8B-B14F-4D97-AF65-F5344CB8AC3E}">
        <p14:creationId xmlns:p14="http://schemas.microsoft.com/office/powerpoint/2010/main" xmlns="" val="20436826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2050" y="701675"/>
            <a:ext cx="4576763" cy="34321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976347-805E-4FFF-9923-2C031D7650CD}" type="slidenum">
              <a:rPr lang="ja-JP" altLang="en-US" smtClean="0">
                <a:solidFill>
                  <a:prstClr val="black"/>
                </a:solidFill>
              </a:rPr>
              <a:pPr/>
              <a:t>31</a:t>
            </a:fld>
            <a:endParaRPr lang="ja-JP" altLang="en-US" dirty="0">
              <a:solidFill>
                <a:prstClr val="black"/>
              </a:solidFill>
            </a:endParaRPr>
          </a:p>
        </p:txBody>
      </p:sp>
    </p:spTree>
    <p:extLst>
      <p:ext uri="{BB962C8B-B14F-4D97-AF65-F5344CB8AC3E}">
        <p14:creationId xmlns:p14="http://schemas.microsoft.com/office/powerpoint/2010/main" xmlns="" val="19492114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C6D235C-F8B8-469B-B193-90B100353EC7}" type="slidenum">
              <a:rPr kumimoji="1" lang="ja-JP" altLang="en-US" smtClean="0"/>
              <a:pPr/>
              <a:t>32</a:t>
            </a:fld>
            <a:endParaRPr kumimoji="1" lang="ja-JP" altLang="en-US"/>
          </a:p>
        </p:txBody>
      </p:sp>
    </p:spTree>
    <p:extLst>
      <p:ext uri="{BB962C8B-B14F-4D97-AF65-F5344CB8AC3E}">
        <p14:creationId xmlns:p14="http://schemas.microsoft.com/office/powerpoint/2010/main" xmlns="" val="2801240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C6D235C-F8B8-469B-B193-90B100353EC7}" type="slidenum">
              <a:rPr kumimoji="1" lang="ja-JP" altLang="en-US" smtClean="0"/>
              <a:pPr/>
              <a:t>33</a:t>
            </a:fld>
            <a:endParaRPr kumimoji="1" lang="ja-JP" altLang="en-US"/>
          </a:p>
        </p:txBody>
      </p:sp>
    </p:spTree>
    <p:extLst>
      <p:ext uri="{BB962C8B-B14F-4D97-AF65-F5344CB8AC3E}">
        <p14:creationId xmlns:p14="http://schemas.microsoft.com/office/powerpoint/2010/main" xmlns="" val="28632889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C6D235C-F8B8-469B-B193-90B100353EC7}" type="slidenum">
              <a:rPr kumimoji="1" lang="ja-JP" altLang="en-US" smtClean="0"/>
              <a:pPr/>
              <a:t>34</a:t>
            </a:fld>
            <a:endParaRPr kumimoji="1" lang="ja-JP" altLang="en-US"/>
          </a:p>
        </p:txBody>
      </p:sp>
    </p:spTree>
    <p:extLst>
      <p:ext uri="{BB962C8B-B14F-4D97-AF65-F5344CB8AC3E}">
        <p14:creationId xmlns:p14="http://schemas.microsoft.com/office/powerpoint/2010/main" xmlns="" val="38675266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C6D235C-F8B8-469B-B193-90B100353EC7}" type="slidenum">
              <a:rPr kumimoji="1" lang="ja-JP" altLang="en-US" smtClean="0"/>
              <a:pPr/>
              <a:t>35</a:t>
            </a:fld>
            <a:endParaRPr kumimoji="1" lang="ja-JP" altLang="en-US"/>
          </a:p>
        </p:txBody>
      </p:sp>
    </p:spTree>
    <p:extLst>
      <p:ext uri="{BB962C8B-B14F-4D97-AF65-F5344CB8AC3E}">
        <p14:creationId xmlns:p14="http://schemas.microsoft.com/office/powerpoint/2010/main" xmlns="" val="15372922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bwMode="auto">
          <a:xfrm>
            <a:off x="1143000" y="685800"/>
            <a:ext cx="4573588"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998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ja-JP" altLang="ja-JP" dirty="0"/>
          </a:p>
        </p:txBody>
      </p:sp>
    </p:spTree>
    <p:extLst>
      <p:ext uri="{BB962C8B-B14F-4D97-AF65-F5344CB8AC3E}">
        <p14:creationId xmlns:p14="http://schemas.microsoft.com/office/powerpoint/2010/main" xmlns="" val="31895644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C6D235C-F8B8-469B-B193-90B100353EC7}" type="slidenum">
              <a:rPr kumimoji="1" lang="ja-JP" altLang="en-US" smtClean="0"/>
              <a:pPr/>
              <a:t>37</a:t>
            </a:fld>
            <a:endParaRPr kumimoji="1" lang="ja-JP" altLang="en-US"/>
          </a:p>
        </p:txBody>
      </p:sp>
    </p:spTree>
    <p:extLst>
      <p:ext uri="{BB962C8B-B14F-4D97-AF65-F5344CB8AC3E}">
        <p14:creationId xmlns:p14="http://schemas.microsoft.com/office/powerpoint/2010/main" xmlns="" val="4601695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C6D235C-F8B8-469B-B193-90B100353EC7}" type="slidenum">
              <a:rPr kumimoji="1" lang="ja-JP" altLang="en-US" smtClean="0"/>
              <a:pPr/>
              <a:t>38</a:t>
            </a:fld>
            <a:endParaRPr kumimoji="1" lang="ja-JP" altLang="en-US"/>
          </a:p>
        </p:txBody>
      </p:sp>
    </p:spTree>
    <p:extLst>
      <p:ext uri="{BB962C8B-B14F-4D97-AF65-F5344CB8AC3E}">
        <p14:creationId xmlns:p14="http://schemas.microsoft.com/office/powerpoint/2010/main" xmlns="" val="39681543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bwMode="auto">
          <a:xfrm>
            <a:off x="1143000" y="685800"/>
            <a:ext cx="4573588"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998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★人口</a:t>
            </a:r>
            <a:endParaRPr lang="en-US" altLang="ja-JP" dirty="0"/>
          </a:p>
          <a:p>
            <a:pPr eaLnBrk="1" hangingPunct="1">
              <a:spcBef>
                <a:spcPct val="0"/>
              </a:spcBef>
            </a:pPr>
            <a:r>
              <a:rPr lang="ja-JP" altLang="en-US" dirty="0"/>
              <a:t>総務省</a:t>
            </a:r>
            <a:r>
              <a:rPr lang="en-US" altLang="ja-JP" dirty="0"/>
              <a:t>『</a:t>
            </a:r>
            <a:r>
              <a:rPr lang="zh-TW" altLang="en-US" dirty="0"/>
              <a:t>平成</a:t>
            </a:r>
            <a:r>
              <a:rPr lang="en-US" altLang="zh-TW" dirty="0"/>
              <a:t>25</a:t>
            </a:r>
            <a:r>
              <a:rPr lang="zh-TW" altLang="en-US" dirty="0"/>
              <a:t>年</a:t>
            </a:r>
            <a:r>
              <a:rPr lang="en-US" altLang="zh-TW" dirty="0"/>
              <a:t>3</a:t>
            </a:r>
            <a:r>
              <a:rPr lang="zh-TW" altLang="en-US" dirty="0"/>
              <a:t>月</a:t>
            </a:r>
            <a:r>
              <a:rPr lang="en-US" altLang="zh-TW" dirty="0"/>
              <a:t>31</a:t>
            </a:r>
            <a:r>
              <a:rPr lang="zh-TW" altLang="en-US" dirty="0"/>
              <a:t>日住民基本台帳年齢別人口（市区町村別）</a:t>
            </a:r>
            <a:r>
              <a:rPr lang="en-US" altLang="ja-JP" dirty="0"/>
              <a:t>』</a:t>
            </a:r>
            <a:r>
              <a:rPr lang="ja-JP" altLang="en-US" dirty="0"/>
              <a:t>より</a:t>
            </a:r>
            <a:endParaRPr lang="ja-JP" altLang="ja-JP" dirty="0"/>
          </a:p>
          <a:p>
            <a:endParaRPr lang="ja-JP" altLang="ja-JP" dirty="0"/>
          </a:p>
        </p:txBody>
      </p:sp>
    </p:spTree>
    <p:extLst>
      <p:ext uri="{BB962C8B-B14F-4D97-AF65-F5344CB8AC3E}">
        <p14:creationId xmlns:p14="http://schemas.microsoft.com/office/powerpoint/2010/main" xmlns="" val="3189564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43000" y="685800"/>
            <a:ext cx="4573588" cy="3429000"/>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3E649560-EDA9-4026-BCE8-31D718133184}" type="slidenum">
              <a:rPr lang="ja-JP" altLang="en-US" smtClean="0">
                <a:solidFill>
                  <a:prstClr val="black"/>
                </a:solidFill>
              </a:rPr>
              <a:pPr/>
              <a:t>4</a:t>
            </a:fld>
            <a:endParaRPr lang="ja-JP" altLang="en-US">
              <a:solidFill>
                <a:prstClr val="black"/>
              </a:solidFill>
            </a:endParaRPr>
          </a:p>
        </p:txBody>
      </p:sp>
    </p:spTree>
    <p:extLst>
      <p:ext uri="{BB962C8B-B14F-4D97-AF65-F5344CB8AC3E}">
        <p14:creationId xmlns:p14="http://schemas.microsoft.com/office/powerpoint/2010/main" xmlns="" val="16000732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C6D235C-F8B8-469B-B193-90B100353EC7}" type="slidenum">
              <a:rPr kumimoji="1" lang="ja-JP" altLang="en-US" smtClean="0"/>
              <a:pPr/>
              <a:t>40</a:t>
            </a:fld>
            <a:endParaRPr kumimoji="1" lang="ja-JP" altLang="en-US"/>
          </a:p>
        </p:txBody>
      </p:sp>
    </p:spTree>
    <p:extLst>
      <p:ext uri="{BB962C8B-B14F-4D97-AF65-F5344CB8AC3E}">
        <p14:creationId xmlns:p14="http://schemas.microsoft.com/office/powerpoint/2010/main" xmlns="" val="4164671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ChangeArrowheads="1" noTextEdit="1"/>
          </p:cNvSpPr>
          <p:nvPr>
            <p:ph type="sldImg"/>
          </p:nvPr>
        </p:nvSpPr>
        <p:spPr bwMode="auto">
          <a:xfrm>
            <a:off x="1143000" y="685800"/>
            <a:ext cx="4573588" cy="3429000"/>
          </a:xfrm>
          <a:noFill/>
          <a:ln>
            <a:solidFill>
              <a:srgbClr val="000000"/>
            </a:solidFill>
            <a:miter lim="800000"/>
            <a:headEnd/>
            <a:tailEnd/>
          </a:ln>
        </p:spPr>
      </p:sp>
      <p:sp>
        <p:nvSpPr>
          <p:cNvPr id="1536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dirty="0"/>
              <a:t>★人口</a:t>
            </a:r>
            <a:endParaRPr lang="en-US" altLang="ja-JP" dirty="0"/>
          </a:p>
          <a:p>
            <a:pPr eaLnBrk="1" hangingPunct="1">
              <a:spcBef>
                <a:spcPct val="0"/>
              </a:spcBef>
            </a:pPr>
            <a:r>
              <a:rPr lang="ja-JP" altLang="en-US" dirty="0"/>
              <a:t>総務省</a:t>
            </a:r>
            <a:r>
              <a:rPr lang="en-US" altLang="ja-JP" dirty="0"/>
              <a:t>『</a:t>
            </a:r>
            <a:r>
              <a:rPr lang="zh-TW" altLang="en-US" dirty="0"/>
              <a:t>平成</a:t>
            </a:r>
            <a:r>
              <a:rPr lang="en-US" altLang="zh-TW" dirty="0"/>
              <a:t>25</a:t>
            </a:r>
            <a:r>
              <a:rPr lang="zh-TW" altLang="en-US" dirty="0"/>
              <a:t>年</a:t>
            </a:r>
            <a:r>
              <a:rPr lang="en-US" altLang="zh-TW" dirty="0"/>
              <a:t>3</a:t>
            </a:r>
            <a:r>
              <a:rPr lang="zh-TW" altLang="en-US" dirty="0"/>
              <a:t>月</a:t>
            </a:r>
            <a:r>
              <a:rPr lang="en-US" altLang="zh-TW" dirty="0"/>
              <a:t>31</a:t>
            </a:r>
            <a:r>
              <a:rPr lang="zh-TW" altLang="en-US" dirty="0"/>
              <a:t>日住民基本台帳年齢別人口（市区町村別）</a:t>
            </a:r>
            <a:r>
              <a:rPr lang="en-US" altLang="ja-JP" dirty="0"/>
              <a:t>』</a:t>
            </a:r>
            <a:r>
              <a:rPr lang="ja-JP" altLang="en-US"/>
              <a:t>より</a:t>
            </a:r>
            <a:endParaRPr lang="ja-JP" altLang="ja-JP"/>
          </a:p>
          <a:p>
            <a:pPr eaLnBrk="1" hangingPunct="1">
              <a:spcBef>
                <a:spcPct val="0"/>
              </a:spcBef>
            </a:pPr>
            <a:endParaRPr lang="ja-JP" altLang="ja-JP" dirty="0"/>
          </a:p>
        </p:txBody>
      </p:sp>
    </p:spTree>
    <p:extLst>
      <p:ext uri="{BB962C8B-B14F-4D97-AF65-F5344CB8AC3E}">
        <p14:creationId xmlns:p14="http://schemas.microsoft.com/office/powerpoint/2010/main" xmlns="" val="22328321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C6D235C-F8B8-469B-B193-90B100353EC7}" type="slidenum">
              <a:rPr kumimoji="1" lang="ja-JP" altLang="en-US" smtClean="0"/>
              <a:pPr/>
              <a:t>42</a:t>
            </a:fld>
            <a:endParaRPr kumimoji="1" lang="ja-JP" altLang="en-US"/>
          </a:p>
        </p:txBody>
      </p:sp>
    </p:spTree>
    <p:extLst>
      <p:ext uri="{BB962C8B-B14F-4D97-AF65-F5344CB8AC3E}">
        <p14:creationId xmlns:p14="http://schemas.microsoft.com/office/powerpoint/2010/main" xmlns="" val="2664719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C6D235C-F8B8-469B-B193-90B100353EC7}" type="slidenum">
              <a:rPr kumimoji="1" lang="ja-JP" altLang="en-US" smtClean="0"/>
              <a:pPr/>
              <a:t>43</a:t>
            </a:fld>
            <a:endParaRPr kumimoji="1" lang="ja-JP" altLang="en-US"/>
          </a:p>
        </p:txBody>
      </p:sp>
    </p:spTree>
    <p:extLst>
      <p:ext uri="{BB962C8B-B14F-4D97-AF65-F5344CB8AC3E}">
        <p14:creationId xmlns:p14="http://schemas.microsoft.com/office/powerpoint/2010/main" xmlns="" val="20504718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C6D235C-F8B8-469B-B193-90B100353EC7}" type="slidenum">
              <a:rPr kumimoji="1" lang="ja-JP" altLang="en-US" smtClean="0"/>
              <a:pPr/>
              <a:t>44</a:t>
            </a:fld>
            <a:endParaRPr kumimoji="1" lang="ja-JP" altLang="en-US"/>
          </a:p>
        </p:txBody>
      </p:sp>
    </p:spTree>
    <p:extLst>
      <p:ext uri="{BB962C8B-B14F-4D97-AF65-F5344CB8AC3E}">
        <p14:creationId xmlns:p14="http://schemas.microsoft.com/office/powerpoint/2010/main" xmlns="" val="38788218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1141413" y="684213"/>
            <a:ext cx="4575175" cy="3432175"/>
          </a:xfrm>
          <a:noFill/>
          <a:ln>
            <a:solidFill>
              <a:srgbClr val="000000"/>
            </a:solidFill>
            <a:miter lim="800000"/>
            <a:headEnd/>
            <a:tailEnd/>
          </a:ln>
        </p:spPr>
      </p:sp>
      <p:sp>
        <p:nvSpPr>
          <p:cNvPr id="4099" name="ノート プレースホルダ 2"/>
          <p:cNvSpPr>
            <a:spLocks noGrp="1"/>
          </p:cNvSpPr>
          <p:nvPr>
            <p:ph type="body" idx="1"/>
          </p:nvPr>
        </p:nvSpPr>
        <p:spPr>
          <a:noFill/>
          <a:ln/>
        </p:spPr>
        <p:txBody>
          <a:bodyPr/>
          <a:lstStyle/>
          <a:p>
            <a:pPr eaLnBrk="1" hangingPunct="1">
              <a:spcBef>
                <a:spcPct val="0"/>
              </a:spcBef>
            </a:pPr>
            <a:endParaRPr lang="ja-JP" altLang="en-US" dirty="0"/>
          </a:p>
        </p:txBody>
      </p:sp>
      <p:sp>
        <p:nvSpPr>
          <p:cNvPr id="4100" name="スライド番号プレースホルダ 3"/>
          <p:cNvSpPr>
            <a:spLocks noGrp="1"/>
          </p:cNvSpPr>
          <p:nvPr>
            <p:ph type="sldNum" sz="quarter" idx="5"/>
          </p:nvPr>
        </p:nvSpPr>
        <p:spPr>
          <a:noFill/>
        </p:spPr>
        <p:txBody>
          <a:bodyPr/>
          <a:lstStyle/>
          <a:p>
            <a:fld id="{0A5D1659-9A2C-4BAF-9C64-5C92124D50C4}" type="slidenum">
              <a:rPr lang="ja-JP" altLang="en-US">
                <a:solidFill>
                  <a:prstClr val="black"/>
                </a:solidFill>
              </a:rPr>
              <a:pPr/>
              <a:t>45</a:t>
            </a:fld>
            <a:endParaRPr lang="en-US" altLang="ja-JP" dirty="0">
              <a:solidFill>
                <a:prstClr val="black"/>
              </a:solidFill>
            </a:endParaRPr>
          </a:p>
        </p:txBody>
      </p:sp>
    </p:spTree>
    <p:extLst>
      <p:ext uri="{BB962C8B-B14F-4D97-AF65-F5344CB8AC3E}">
        <p14:creationId xmlns:p14="http://schemas.microsoft.com/office/powerpoint/2010/main" xmlns="" val="18833699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C6D235C-F8B8-469B-B193-90B100353EC7}" type="slidenum">
              <a:rPr kumimoji="1" lang="ja-JP" altLang="en-US" smtClean="0"/>
              <a:pPr/>
              <a:t>46</a:t>
            </a:fld>
            <a:endParaRPr kumimoji="1" lang="ja-JP" altLang="en-US"/>
          </a:p>
        </p:txBody>
      </p:sp>
    </p:spTree>
    <p:extLst>
      <p:ext uri="{BB962C8B-B14F-4D97-AF65-F5344CB8AC3E}">
        <p14:creationId xmlns:p14="http://schemas.microsoft.com/office/powerpoint/2010/main" xmlns="" val="27271469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C6D235C-F8B8-469B-B193-90B100353EC7}" type="slidenum">
              <a:rPr kumimoji="1" lang="ja-JP" altLang="en-US" smtClean="0"/>
              <a:pPr/>
              <a:t>47</a:t>
            </a:fld>
            <a:endParaRPr kumimoji="1" lang="ja-JP" altLang="en-US"/>
          </a:p>
        </p:txBody>
      </p:sp>
    </p:spTree>
    <p:extLst>
      <p:ext uri="{BB962C8B-B14F-4D97-AF65-F5344CB8AC3E}">
        <p14:creationId xmlns:p14="http://schemas.microsoft.com/office/powerpoint/2010/main" xmlns="" val="3188276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C6D235C-F8B8-469B-B193-90B100353EC7}" type="slidenum">
              <a:rPr kumimoji="1" lang="ja-JP" altLang="en-US" smtClean="0"/>
              <a:pPr/>
              <a:t>48</a:t>
            </a:fld>
            <a:endParaRPr kumimoji="1" lang="ja-JP" altLang="en-US"/>
          </a:p>
        </p:txBody>
      </p:sp>
    </p:spTree>
    <p:extLst>
      <p:ext uri="{BB962C8B-B14F-4D97-AF65-F5344CB8AC3E}">
        <p14:creationId xmlns:p14="http://schemas.microsoft.com/office/powerpoint/2010/main" xmlns="" val="3301234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1143000" y="685800"/>
            <a:ext cx="4573588"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4995" name="ノート プレースホルダ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ja-JP" altLang="en-US" dirty="0">
              <a:latin typeface="+mn-ea"/>
            </a:endParaRPr>
          </a:p>
        </p:txBody>
      </p:sp>
      <p:sp>
        <p:nvSpPr>
          <p:cNvPr id="4100"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charset="0"/>
                <a:ea typeface="ＭＳ Ｐゴシック" charset="-128"/>
              </a:defRPr>
            </a:lvl1pPr>
            <a:lvl2pPr marL="708305" indent="-271492">
              <a:defRPr kumimoji="1">
                <a:solidFill>
                  <a:schemeClr val="tx1"/>
                </a:solidFill>
                <a:latin typeface="Arial" charset="0"/>
                <a:ea typeface="ＭＳ Ｐゴシック" charset="-128"/>
              </a:defRPr>
            </a:lvl2pPr>
            <a:lvl3pPr marL="1090515" indent="-216890">
              <a:defRPr kumimoji="1">
                <a:solidFill>
                  <a:schemeClr val="tx1"/>
                </a:solidFill>
                <a:latin typeface="Arial" charset="0"/>
                <a:ea typeface="ＭＳ Ｐゴシック" charset="-128"/>
              </a:defRPr>
            </a:lvl3pPr>
            <a:lvl4pPr marL="1527328" indent="-216890">
              <a:defRPr kumimoji="1">
                <a:solidFill>
                  <a:schemeClr val="tx1"/>
                </a:solidFill>
                <a:latin typeface="Arial" charset="0"/>
                <a:ea typeface="ＭＳ Ｐゴシック" charset="-128"/>
              </a:defRPr>
            </a:lvl4pPr>
            <a:lvl5pPr marL="1964141" indent="-216890">
              <a:defRPr kumimoji="1">
                <a:solidFill>
                  <a:schemeClr val="tx1"/>
                </a:solidFill>
                <a:latin typeface="Arial" charset="0"/>
                <a:ea typeface="ＭＳ Ｐゴシック" charset="-128"/>
              </a:defRPr>
            </a:lvl5pPr>
            <a:lvl6pPr marL="2400954" indent="-216890" eaLnBrk="0" fontAlgn="base" hangingPunct="0">
              <a:spcBef>
                <a:spcPct val="0"/>
              </a:spcBef>
              <a:spcAft>
                <a:spcPct val="0"/>
              </a:spcAft>
              <a:defRPr kumimoji="1">
                <a:solidFill>
                  <a:schemeClr val="tx1"/>
                </a:solidFill>
                <a:latin typeface="Arial" charset="0"/>
                <a:ea typeface="ＭＳ Ｐゴシック" charset="-128"/>
              </a:defRPr>
            </a:lvl6pPr>
            <a:lvl7pPr marL="2837766" indent="-216890" eaLnBrk="0" fontAlgn="base" hangingPunct="0">
              <a:spcBef>
                <a:spcPct val="0"/>
              </a:spcBef>
              <a:spcAft>
                <a:spcPct val="0"/>
              </a:spcAft>
              <a:defRPr kumimoji="1">
                <a:solidFill>
                  <a:schemeClr val="tx1"/>
                </a:solidFill>
                <a:latin typeface="Arial" charset="0"/>
                <a:ea typeface="ＭＳ Ｐゴシック" charset="-128"/>
              </a:defRPr>
            </a:lvl7pPr>
            <a:lvl8pPr marL="3274579" indent="-216890" eaLnBrk="0" fontAlgn="base" hangingPunct="0">
              <a:spcBef>
                <a:spcPct val="0"/>
              </a:spcBef>
              <a:spcAft>
                <a:spcPct val="0"/>
              </a:spcAft>
              <a:defRPr kumimoji="1">
                <a:solidFill>
                  <a:schemeClr val="tx1"/>
                </a:solidFill>
                <a:latin typeface="Arial" charset="0"/>
                <a:ea typeface="ＭＳ Ｐゴシック" charset="-128"/>
              </a:defRPr>
            </a:lvl8pPr>
            <a:lvl9pPr marL="3711392" indent="-216890" eaLnBrk="0" fontAlgn="base" hangingPunct="0">
              <a:spcBef>
                <a:spcPct val="0"/>
              </a:spcBef>
              <a:spcAft>
                <a:spcPct val="0"/>
              </a:spcAft>
              <a:defRPr kumimoji="1">
                <a:solidFill>
                  <a:schemeClr val="tx1"/>
                </a:solidFill>
                <a:latin typeface="Arial" charset="0"/>
                <a:ea typeface="ＭＳ Ｐゴシック" charset="-128"/>
              </a:defRPr>
            </a:lvl9pPr>
          </a:lstStyle>
          <a:p>
            <a:fld id="{33C7284B-6BA0-43BF-8949-569F52581B65}" type="slidenum">
              <a:rPr lang="ja-JP" altLang="en-US" smtClean="0">
                <a:solidFill>
                  <a:srgbClr val="000000"/>
                </a:solidFill>
                <a:latin typeface="Calibri" pitchFamily="34" charset="0"/>
              </a:rPr>
              <a:pPr/>
              <a:t>49</a:t>
            </a:fld>
            <a:endParaRPr lang="ja-JP" altLang="en-US">
              <a:solidFill>
                <a:srgbClr val="000000"/>
              </a:solidFill>
              <a:latin typeface="Calibri" pitchFamily="34" charset="0"/>
            </a:endParaRPr>
          </a:p>
        </p:txBody>
      </p:sp>
    </p:spTree>
    <p:extLst>
      <p:ext uri="{BB962C8B-B14F-4D97-AF65-F5344CB8AC3E}">
        <p14:creationId xmlns:p14="http://schemas.microsoft.com/office/powerpoint/2010/main" xmlns="" val="3266324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43000" y="685800"/>
            <a:ext cx="4573588" cy="3429000"/>
          </a:xfrm>
        </p:spPr>
      </p:sp>
      <p:sp>
        <p:nvSpPr>
          <p:cNvPr id="3" name="ノート プレースホルダ 2"/>
          <p:cNvSpPr>
            <a:spLocks noGrp="1"/>
          </p:cNvSpPr>
          <p:nvPr>
            <p:ph type="body" idx="1"/>
          </p:nvPr>
        </p:nvSpPr>
        <p:spPr/>
        <p:txBody>
          <a:bodyPr>
            <a:normAutofit/>
          </a:bodyPr>
          <a:lstStyle/>
          <a:p>
            <a:endParaRPr kumimoji="1" lang="en-US" altLang="zh-TW" sz="1200" b="0" i="0" u="none" strike="noStrike" kern="1200" dirty="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3E649560-EDA9-4026-BCE8-31D718133184}" type="slidenum">
              <a:rPr lang="ja-JP" altLang="en-US" smtClean="0">
                <a:solidFill>
                  <a:prstClr val="black"/>
                </a:solidFill>
              </a:rPr>
              <a:pPr/>
              <a:t>5</a:t>
            </a:fld>
            <a:endParaRPr lang="ja-JP" altLang="en-US">
              <a:solidFill>
                <a:prstClr val="black"/>
              </a:solidFill>
            </a:endParaRPr>
          </a:p>
        </p:txBody>
      </p:sp>
    </p:spTree>
    <p:extLst>
      <p:ext uri="{BB962C8B-B14F-4D97-AF65-F5344CB8AC3E}">
        <p14:creationId xmlns:p14="http://schemas.microsoft.com/office/powerpoint/2010/main" xmlns="" val="512026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43000" y="685800"/>
            <a:ext cx="4573588" cy="3429000"/>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3E649560-EDA9-4026-BCE8-31D718133184}" type="slidenum">
              <a:rPr lang="ja-JP" altLang="en-US" smtClean="0">
                <a:solidFill>
                  <a:prstClr val="black"/>
                </a:solidFill>
              </a:rPr>
              <a:pPr/>
              <a:t>6</a:t>
            </a:fld>
            <a:endParaRPr lang="ja-JP" altLang="en-US">
              <a:solidFill>
                <a:prstClr val="black"/>
              </a:solidFill>
            </a:endParaRPr>
          </a:p>
        </p:txBody>
      </p:sp>
    </p:spTree>
    <p:extLst>
      <p:ext uri="{BB962C8B-B14F-4D97-AF65-F5344CB8AC3E}">
        <p14:creationId xmlns:p14="http://schemas.microsoft.com/office/powerpoint/2010/main" xmlns="" val="2474649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病院報告　上巻（全国）＞年次推移（患者票）＞年次＞２０１４</a:t>
            </a:r>
            <a:endParaRPr kumimoji="1" lang="en-US" altLang="ja-JP" dirty="0"/>
          </a:p>
          <a:p>
            <a:r>
              <a:rPr kumimoji="1" lang="en-US" altLang="ja-JP" dirty="0"/>
              <a:t>J8</a:t>
            </a:r>
            <a:r>
              <a:rPr kumimoji="1" lang="ja-JP" altLang="en-US" dirty="0"/>
              <a:t>　</a:t>
            </a:r>
            <a:r>
              <a:rPr lang="ja-JP" altLang="en-US" dirty="0"/>
              <a:t>平均在院日数，病床－病院の種類・年次別 </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0E65F12-EC20-4FDB-9047-DF6C3DA6B191}" type="slidenum">
              <a:rPr lang="en-US" altLang="ja-JP" smtClean="0">
                <a:solidFill>
                  <a:prstClr val="black"/>
                </a:solidFill>
              </a:rPr>
              <a:pPr>
                <a:defRPr/>
              </a:pPr>
              <a:t>7</a:t>
            </a:fld>
            <a:endParaRPr lang="en-US" altLang="ja-JP">
              <a:solidFill>
                <a:prstClr val="black"/>
              </a:solidFill>
            </a:endParaRPr>
          </a:p>
        </p:txBody>
      </p:sp>
    </p:spTree>
    <p:extLst>
      <p:ext uri="{BB962C8B-B14F-4D97-AF65-F5344CB8AC3E}">
        <p14:creationId xmlns:p14="http://schemas.microsoft.com/office/powerpoint/2010/main" xmlns="" val="1848716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43000" y="685800"/>
            <a:ext cx="4573588" cy="3429000"/>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2268EC3A-989A-429E-9DD5-A30E42F1964A}" type="slidenum">
              <a:rPr lang="ja-JP" altLang="en-US" smtClean="0">
                <a:solidFill>
                  <a:prstClr val="black"/>
                </a:solidFill>
              </a:rPr>
              <a:pPr/>
              <a:t>8</a:t>
            </a:fld>
            <a:endParaRPr lang="ja-JP" altLang="en-US">
              <a:solidFill>
                <a:prstClr val="black"/>
              </a:solidFill>
            </a:endParaRPr>
          </a:p>
        </p:txBody>
      </p:sp>
      <p:sp>
        <p:nvSpPr>
          <p:cNvPr id="5" name="日付プレースホルダ 4"/>
          <p:cNvSpPr>
            <a:spLocks noGrp="1"/>
          </p:cNvSpPr>
          <p:nvPr>
            <p:ph type="dt" idx="11"/>
          </p:nvPr>
        </p:nvSpPr>
        <p:spPr/>
        <p:txBody>
          <a:bodyPr/>
          <a:lstStyle/>
          <a:p>
            <a:fld id="{96AF3571-B0CB-415F-BDBB-50CBED06823E}" type="datetime1">
              <a:rPr lang="ja-JP" altLang="en-US" smtClean="0">
                <a:solidFill>
                  <a:prstClr val="black"/>
                </a:solidFill>
              </a:rPr>
              <a:pPr/>
              <a:t>2017/4/13</a:t>
            </a:fld>
            <a:endParaRPr lang="ja-JP" altLang="en-US">
              <a:solidFill>
                <a:prstClr val="black"/>
              </a:solidFill>
            </a:endParaRPr>
          </a:p>
        </p:txBody>
      </p:sp>
    </p:spTree>
    <p:extLst>
      <p:ext uri="{BB962C8B-B14F-4D97-AF65-F5344CB8AC3E}">
        <p14:creationId xmlns:p14="http://schemas.microsoft.com/office/powerpoint/2010/main" xmlns="" val="2409504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1FD4191-91C2-4419-A7D6-FEC149777533}" type="slidenum">
              <a:rPr kumimoji="1" lang="ja-JP" altLang="en-US" smtClean="0"/>
              <a:pPr/>
              <a:t>9</a:t>
            </a:fld>
            <a:endParaRPr kumimoji="1" lang="ja-JP" altLang="en-US"/>
          </a:p>
        </p:txBody>
      </p:sp>
    </p:spTree>
    <p:extLst>
      <p:ext uri="{BB962C8B-B14F-4D97-AF65-F5344CB8AC3E}">
        <p14:creationId xmlns:p14="http://schemas.microsoft.com/office/powerpoint/2010/main" xmlns="" val="1184830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EF6A3335-9B85-41FD-8F5F-D6FDDCDFA375}" type="datetimeFigureOut">
              <a:rPr kumimoji="1" lang="ja-JP" altLang="en-US" smtClean="0"/>
              <a:pPr/>
              <a:t>2017/4/13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38733E9-EBA5-4FB1-9974-BEC136FC7B35}"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F6A3335-9B85-41FD-8F5F-D6FDDCDFA375}" type="datetimeFigureOut">
              <a:rPr kumimoji="1" lang="ja-JP" altLang="en-US" smtClean="0"/>
              <a:pPr/>
              <a:t>2017/4/13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38733E9-EBA5-4FB1-9974-BEC136FC7B35}"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F6A3335-9B85-41FD-8F5F-D6FDDCDFA375}" type="datetimeFigureOut">
              <a:rPr kumimoji="1" lang="ja-JP" altLang="en-US" smtClean="0"/>
              <a:pPr/>
              <a:t>2017/4/13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38733E9-EBA5-4FB1-9974-BEC136FC7B35}" type="slidenum">
              <a:rPr kumimoji="1" lang="ja-JP" altLang="en-US" smtClean="0"/>
              <a:pPr/>
              <a:t>&lt;#&gt;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15" y="1600204"/>
            <a:ext cx="40386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4648200" y="1600200"/>
            <a:ext cx="4038600"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4648200" y="3938589"/>
            <a:ext cx="4038600"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ja-JP">
              <a:solidFill>
                <a:prstClr val="black">
                  <a:tint val="75000"/>
                </a:prstClr>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tint val="75000"/>
                </a:prstClr>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36BDC335-13EA-4B28-9810-C3904A90F165}" type="slidenum">
              <a:rPr lang="en-US" altLang="ja-JP">
                <a:solidFill>
                  <a:prstClr val="black">
                    <a:tint val="75000"/>
                  </a:prstClr>
                </a:solidFill>
              </a:rPr>
              <a:pPr>
                <a:defRPr/>
              </a:pPr>
              <a:t>&lt;#&gt;</a:t>
            </a:fld>
            <a:endParaRPr lang="en-US" altLang="ja-JP">
              <a:solidFill>
                <a:prstClr val="black">
                  <a:tint val="75000"/>
                </a:prstClr>
              </a:solidFill>
            </a:endParaRPr>
          </a:p>
        </p:txBody>
      </p:sp>
    </p:spTree>
    <p:extLst>
      <p:ext uri="{BB962C8B-B14F-4D97-AF65-F5344CB8AC3E}">
        <p14:creationId xmlns:p14="http://schemas.microsoft.com/office/powerpoint/2010/main" xmlns="" val="947327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F6A3335-9B85-41FD-8F5F-D6FDDCDFA375}" type="datetimeFigureOut">
              <a:rPr kumimoji="1" lang="ja-JP" altLang="en-US" smtClean="0"/>
              <a:pPr/>
              <a:t>2017/4/13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38733E9-EBA5-4FB1-9974-BEC136FC7B35}"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EF6A3335-9B85-41FD-8F5F-D6FDDCDFA375}" type="datetimeFigureOut">
              <a:rPr kumimoji="1" lang="ja-JP" altLang="en-US" smtClean="0"/>
              <a:pPr/>
              <a:t>2017/4/13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38733E9-EBA5-4FB1-9974-BEC136FC7B35}"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EF6A3335-9B85-41FD-8F5F-D6FDDCDFA375}" type="datetimeFigureOut">
              <a:rPr kumimoji="1" lang="ja-JP" altLang="en-US" smtClean="0"/>
              <a:pPr/>
              <a:t>2017/4/13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638733E9-EBA5-4FB1-9974-BEC136FC7B35}"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EF6A3335-9B85-41FD-8F5F-D6FDDCDFA375}" type="datetimeFigureOut">
              <a:rPr kumimoji="1" lang="ja-JP" altLang="en-US" smtClean="0"/>
              <a:pPr/>
              <a:t>2017/4/13</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638733E9-EBA5-4FB1-9974-BEC136FC7B35}"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EF6A3335-9B85-41FD-8F5F-D6FDDCDFA375}" type="datetimeFigureOut">
              <a:rPr kumimoji="1" lang="ja-JP" altLang="en-US" smtClean="0"/>
              <a:pPr/>
              <a:t>2017/4/13</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638733E9-EBA5-4FB1-9974-BEC136FC7B35}"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F6A3335-9B85-41FD-8F5F-D6FDDCDFA375}" type="datetimeFigureOut">
              <a:rPr kumimoji="1" lang="ja-JP" altLang="en-US" smtClean="0"/>
              <a:pPr/>
              <a:t>2017/4/13</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638733E9-EBA5-4FB1-9974-BEC136FC7B35}"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F6A3335-9B85-41FD-8F5F-D6FDDCDFA375}" type="datetimeFigureOut">
              <a:rPr kumimoji="1" lang="ja-JP" altLang="en-US" smtClean="0"/>
              <a:pPr/>
              <a:t>2017/4/13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638733E9-EBA5-4FB1-9974-BEC136FC7B35}"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F6A3335-9B85-41FD-8F5F-D6FDDCDFA375}" type="datetimeFigureOut">
              <a:rPr kumimoji="1" lang="ja-JP" altLang="en-US" smtClean="0"/>
              <a:pPr/>
              <a:t>2017/4/13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638733E9-EBA5-4FB1-9974-BEC136FC7B35}"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6A3335-9B85-41FD-8F5F-D6FDDCDFA375}" type="datetimeFigureOut">
              <a:rPr kumimoji="1" lang="ja-JP" altLang="en-US" smtClean="0"/>
              <a:pPr/>
              <a:t>2017/4/13</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8733E9-EBA5-4FB1-9974-BEC136FC7B35}"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image" Target="../media/image7.gif"/><Relationship Id="rId7" Type="http://schemas.openxmlformats.org/officeDocument/2006/relationships/image" Target="../media/image11.wmf"/><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gif"/><Relationship Id="rId4" Type="http://schemas.openxmlformats.org/officeDocument/2006/relationships/image" Target="../media/image8.gif"/><Relationship Id="rId9" Type="http://schemas.openxmlformats.org/officeDocument/2006/relationships/image" Target="../media/image13.gif"/></Relationships>
</file>

<file path=ppt/slides/_rels/slide2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hyperlink" Target="https://ja.wikipedia.org/wiki/%E3%83%95%E3%82%A1%E3%82%A4%E3%83%AB:%E5%9F%BA%E7%A4%8E%E8%87%AA%E6%B2%BB%E4%BD%93%E4%BD%8D%E7%BD%AE%E5%9B%B3_22207.svg"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4.bp.blogspot.com/-Bu4fl7rnORg/UYtwzjheoDI/AAAAAAAARxM/XbK9UFqJdZM/s800/walk_woman.png" TargetMode="External"/><Relationship Id="rId7"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3.gif"/><Relationship Id="rId7"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27.wmf"/><Relationship Id="rId5" Type="http://schemas.openxmlformats.org/officeDocument/2006/relationships/image" Target="../media/image7.gif"/><Relationship Id="rId4" Type="http://schemas.openxmlformats.org/officeDocument/2006/relationships/image" Target="../media/image14.gif"/></Relationships>
</file>

<file path=ppt/slides/_rels/slide35.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chart" Target="../charts/chart12.xml"/><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chart" Target="../charts/chart15.xml"/><Relationship Id="rId4" Type="http://schemas.openxmlformats.org/officeDocument/2006/relationships/chart" Target="../charts/char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40.wmf"/><Relationship Id="rId4" Type="http://schemas.openxmlformats.org/officeDocument/2006/relationships/image" Target="../media/image39.wmf"/></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a:t>精神医療の動向</a:t>
            </a:r>
          </a:p>
        </p:txBody>
      </p:sp>
      <p:sp>
        <p:nvSpPr>
          <p:cNvPr id="3" name="サブタイトル 2"/>
          <p:cNvSpPr>
            <a:spLocks noGrp="1"/>
          </p:cNvSpPr>
          <p:nvPr>
            <p:ph type="subTitle" idx="1"/>
          </p:nvPr>
        </p:nvSpPr>
        <p:spPr/>
        <p:txBody>
          <a:bodyPr>
            <a:normAutofit fontScale="92500" lnSpcReduction="10000"/>
          </a:bodyPr>
          <a:lstStyle/>
          <a:p>
            <a:r>
              <a:rPr kumimoji="1" lang="ja-JP" altLang="en-US" dirty="0"/>
              <a:t>国立精神・神経医療研究センター</a:t>
            </a:r>
          </a:p>
          <a:p>
            <a:r>
              <a:rPr lang="ja-JP" altLang="en-US" dirty="0"/>
              <a:t>精神保健研究所</a:t>
            </a:r>
          </a:p>
          <a:p>
            <a:r>
              <a:rPr kumimoji="1" lang="ja-JP" altLang="en-US" dirty="0"/>
              <a:t>精神保健計画研究部</a:t>
            </a:r>
            <a:endParaRPr kumimoji="1" lang="en-US" altLang="ja-JP" dirty="0"/>
          </a:p>
          <a:p>
            <a:r>
              <a:rPr lang="en-US" altLang="ja-JP" sz="1400" dirty="0"/>
              <a:t>20160929</a:t>
            </a:r>
            <a:r>
              <a:rPr lang="ja-JP" altLang="en-US" sz="1400" dirty="0"/>
              <a:t>保健所長会</a:t>
            </a:r>
            <a:endParaRPr kumimoji="1" lang="ja-JP" alt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p:cNvGraphicFramePr/>
          <p:nvPr/>
        </p:nvGraphicFramePr>
        <p:xfrm>
          <a:off x="179513" y="1124744"/>
          <a:ext cx="4032448"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グラフ 6"/>
          <p:cNvGraphicFramePr/>
          <p:nvPr/>
        </p:nvGraphicFramePr>
        <p:xfrm>
          <a:off x="4355976" y="1052736"/>
          <a:ext cx="4572000" cy="2887216"/>
        </p:xfrm>
        <a:graphic>
          <a:graphicData uri="http://schemas.openxmlformats.org/drawingml/2006/chart">
            <c:chart xmlns:c="http://schemas.openxmlformats.org/drawingml/2006/chart" xmlns:r="http://schemas.openxmlformats.org/officeDocument/2006/relationships" r:id="rId4"/>
          </a:graphicData>
        </a:graphic>
      </p:graphicFrame>
      <p:sp>
        <p:nvSpPr>
          <p:cNvPr id="8" name="正方形/長方形 7"/>
          <p:cNvSpPr/>
          <p:nvPr/>
        </p:nvSpPr>
        <p:spPr>
          <a:xfrm>
            <a:off x="467545" y="3861048"/>
            <a:ext cx="3744416" cy="108012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平均在院日数は一般病床のほうが減少している</a:t>
            </a:r>
          </a:p>
        </p:txBody>
      </p:sp>
      <p:sp>
        <p:nvSpPr>
          <p:cNvPr id="9" name="正方形/長方形 8"/>
          <p:cNvSpPr/>
          <p:nvPr/>
        </p:nvSpPr>
        <p:spPr>
          <a:xfrm>
            <a:off x="4644009" y="3861048"/>
            <a:ext cx="3744416" cy="108012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稼働率は精神病床のほうが</a:t>
            </a:r>
          </a:p>
          <a:p>
            <a:pPr algn="ctr"/>
            <a:r>
              <a:rPr lang="ja-JP" altLang="en-US" dirty="0"/>
              <a:t>減少している</a:t>
            </a:r>
            <a:endParaRPr kumimoji="1" lang="ja-JP" altLang="en-US" dirty="0"/>
          </a:p>
        </p:txBody>
      </p:sp>
      <p:sp>
        <p:nvSpPr>
          <p:cNvPr id="10" name="正方形/長方形 9"/>
          <p:cNvSpPr/>
          <p:nvPr/>
        </p:nvSpPr>
        <p:spPr>
          <a:xfrm>
            <a:off x="2267745" y="5229200"/>
            <a:ext cx="4680520"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急性期化して稼働率が減っている、</a:t>
            </a:r>
          </a:p>
          <a:p>
            <a:pPr algn="ctr"/>
            <a:r>
              <a:rPr lang="ja-JP" altLang="en-US" dirty="0" err="1"/>
              <a:t>だけで</a:t>
            </a:r>
            <a:r>
              <a:rPr lang="ja-JP" altLang="en-US" dirty="0"/>
              <a:t>はなさそう</a:t>
            </a:r>
            <a:endParaRPr kumimoji="1" lang="ja-JP" altLang="en-US" dirty="0"/>
          </a:p>
        </p:txBody>
      </p:sp>
      <p:sp>
        <p:nvSpPr>
          <p:cNvPr id="11" name="テキスト ボックス 10"/>
          <p:cNvSpPr txBox="1"/>
          <p:nvPr/>
        </p:nvSpPr>
        <p:spPr>
          <a:xfrm>
            <a:off x="1187625" y="260648"/>
            <a:ext cx="7056784" cy="523220"/>
          </a:xfrm>
          <a:prstGeom prst="rect">
            <a:avLst/>
          </a:prstGeom>
          <a:noFill/>
        </p:spPr>
        <p:txBody>
          <a:bodyPr wrap="square" rtlCol="0">
            <a:spAutoFit/>
          </a:bodyPr>
          <a:lstStyle/>
          <a:p>
            <a:r>
              <a:rPr kumimoji="1" lang="ja-JP" altLang="en-US" sz="2800" dirty="0"/>
              <a:t>精神病床は稼働率が下がってきている</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stretch>
            <a:fillRect/>
          </a:stretch>
        </p:blipFill>
        <p:spPr>
          <a:xfrm>
            <a:off x="179513" y="84605"/>
            <a:ext cx="8797192" cy="6183233"/>
          </a:xfrm>
          <a:prstGeom prst="rect">
            <a:avLst/>
          </a:prstGeom>
        </p:spPr>
      </p:pic>
      <p:sp>
        <p:nvSpPr>
          <p:cNvPr id="6" name="テキスト ボックス 5"/>
          <p:cNvSpPr txBox="1"/>
          <p:nvPr/>
        </p:nvSpPr>
        <p:spPr>
          <a:xfrm>
            <a:off x="5161456" y="6456317"/>
            <a:ext cx="3972657" cy="369332"/>
          </a:xfrm>
          <a:prstGeom prst="rect">
            <a:avLst/>
          </a:prstGeom>
          <a:noFill/>
        </p:spPr>
        <p:txBody>
          <a:bodyPr wrap="square" rtlCol="0">
            <a:spAutoFit/>
          </a:bodyPr>
          <a:lstStyle/>
          <a:p>
            <a:r>
              <a:rPr kumimoji="1" lang="ja-JP" altLang="en-US" dirty="0"/>
              <a:t>平成</a:t>
            </a:r>
            <a:r>
              <a:rPr kumimoji="1" lang="en-US" altLang="ja-JP" dirty="0"/>
              <a:t>8,</a:t>
            </a:r>
            <a:r>
              <a:rPr kumimoji="1" lang="ja-JP" altLang="en-US" dirty="0"/>
              <a:t>平成</a:t>
            </a:r>
            <a:r>
              <a:rPr kumimoji="1" lang="en-US" altLang="ja-JP" dirty="0"/>
              <a:t>23</a:t>
            </a:r>
            <a:r>
              <a:rPr kumimoji="1" lang="ja-JP" altLang="en-US" dirty="0"/>
              <a:t>年患者</a:t>
            </a:r>
            <a:r>
              <a:rPr lang="ja-JP" altLang="en-US" dirty="0"/>
              <a:t>調査（特別集計）</a:t>
            </a:r>
            <a:endParaRPr kumimoji="1" lang="ja-JP" altLang="en-US" dirty="0"/>
          </a:p>
        </p:txBody>
      </p:sp>
    </p:spTree>
    <p:extLst>
      <p:ext uri="{BB962C8B-B14F-4D97-AF65-F5344CB8AC3E}">
        <p14:creationId xmlns:p14="http://schemas.microsoft.com/office/powerpoint/2010/main" xmlns="" val="1760968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stretch>
            <a:fillRect/>
          </a:stretch>
        </p:blipFill>
        <p:spPr>
          <a:xfrm>
            <a:off x="179513" y="0"/>
            <a:ext cx="8808078" cy="6432585"/>
          </a:xfrm>
          <a:prstGeom prst="rect">
            <a:avLst/>
          </a:prstGeom>
        </p:spPr>
      </p:pic>
      <p:sp>
        <p:nvSpPr>
          <p:cNvPr id="5" name="テキスト ボックス 4"/>
          <p:cNvSpPr txBox="1"/>
          <p:nvPr/>
        </p:nvSpPr>
        <p:spPr>
          <a:xfrm>
            <a:off x="5161456" y="6456317"/>
            <a:ext cx="3972657" cy="369332"/>
          </a:xfrm>
          <a:prstGeom prst="rect">
            <a:avLst/>
          </a:prstGeom>
          <a:noFill/>
        </p:spPr>
        <p:txBody>
          <a:bodyPr wrap="square" rtlCol="0">
            <a:spAutoFit/>
          </a:bodyPr>
          <a:lstStyle/>
          <a:p>
            <a:r>
              <a:rPr kumimoji="1" lang="ja-JP" altLang="en-US" dirty="0"/>
              <a:t>平成</a:t>
            </a:r>
            <a:r>
              <a:rPr kumimoji="1" lang="en-US" altLang="ja-JP" dirty="0"/>
              <a:t>8,</a:t>
            </a:r>
            <a:r>
              <a:rPr kumimoji="1" lang="ja-JP" altLang="en-US" dirty="0"/>
              <a:t>平成</a:t>
            </a:r>
            <a:r>
              <a:rPr kumimoji="1" lang="en-US" altLang="ja-JP" dirty="0"/>
              <a:t>23</a:t>
            </a:r>
            <a:r>
              <a:rPr kumimoji="1" lang="ja-JP" altLang="en-US" dirty="0"/>
              <a:t>年患者</a:t>
            </a:r>
            <a:r>
              <a:rPr lang="ja-JP" altLang="en-US" dirty="0"/>
              <a:t>調査（特別集計）</a:t>
            </a:r>
            <a:endParaRPr kumimoji="1" lang="ja-JP" altLang="en-US" dirty="0"/>
          </a:p>
        </p:txBody>
      </p:sp>
    </p:spTree>
    <p:extLst>
      <p:ext uri="{BB962C8B-B14F-4D97-AF65-F5344CB8AC3E}">
        <p14:creationId xmlns:p14="http://schemas.microsoft.com/office/powerpoint/2010/main" xmlns="" val="914456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p:cNvGraphicFramePr/>
          <p:nvPr/>
        </p:nvGraphicFramePr>
        <p:xfrm>
          <a:off x="179512" y="188640"/>
          <a:ext cx="8964488" cy="640871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コンテンツ プレースホルダ 3"/>
          <p:cNvGrpSpPr>
            <a:grpSpLocks noGrp="1"/>
          </p:cNvGrpSpPr>
          <p:nvPr/>
        </p:nvGrpSpPr>
        <p:grpSpPr>
          <a:xfrm>
            <a:off x="457200" y="260648"/>
            <a:ext cx="8229600" cy="6408712"/>
            <a:chOff x="471447" y="1194303"/>
            <a:chExt cx="5696097" cy="5360681"/>
          </a:xfrm>
        </p:grpSpPr>
        <p:sp>
          <p:nvSpPr>
            <p:cNvPr id="5" name="Rectangle 7"/>
            <p:cNvSpPr/>
            <p:nvPr/>
          </p:nvSpPr>
          <p:spPr bwMode="auto">
            <a:xfrm>
              <a:off x="1076219" y="1194303"/>
              <a:ext cx="3752221" cy="444293"/>
            </a:xfrm>
            <a:prstGeom prst="rect">
              <a:avLst/>
            </a:prstGeom>
            <a:noFill/>
            <a:ln w="9525" cap="flat" cmpd="sng" algn="ctr">
              <a:noFill/>
              <a:prstDash val="solid"/>
              <a:round/>
              <a:headEnd type="none" w="med" len="med"/>
              <a:tailEnd type="none" w="med" len="med"/>
            </a:ln>
            <a:effectLst/>
            <a:extLst/>
          </p:spPr>
          <p:txBody>
            <a:bodyPr vert="horz" wrap="square" lIns="36000" tIns="46800" rIns="36000" bIns="46800" numCol="1" rtlCol="0" anchor="ctr" anchorCtr="0" compatLnSpc="1">
              <a:prstTxWarp prst="textNoShape">
                <a:avLst/>
              </a:prstTxWarp>
            </a:bodyPr>
            <a:lstStyle/>
            <a:p>
              <a:pPr marL="0" marR="0" indent="0" algn="ctr" defTabSz="914400" rtl="0" eaLnBrk="1" fontAlgn="base" latinLnBrk="0" hangingPunct="1">
                <a:lnSpc>
                  <a:spcPct val="90000"/>
                </a:lnSpc>
                <a:spcBef>
                  <a:spcPct val="20000"/>
                </a:spcBef>
                <a:spcAft>
                  <a:spcPct val="0"/>
                </a:spcAft>
                <a:buClrTx/>
                <a:buSzTx/>
                <a:buFontTx/>
                <a:buNone/>
                <a:tabLst/>
              </a:pPr>
              <a:r>
                <a:rPr kumimoji="0" lang="ja-JP" altLang="en-US" sz="1600" b="0" i="0"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長期病床率</a:t>
              </a:r>
            </a:p>
          </p:txBody>
        </p:sp>
        <p:sp>
          <p:nvSpPr>
            <p:cNvPr id="6" name="Rectangle 8"/>
            <p:cNvSpPr/>
            <p:nvPr/>
          </p:nvSpPr>
          <p:spPr bwMode="auto">
            <a:xfrm>
              <a:off x="4305061" y="4430754"/>
              <a:ext cx="1862483" cy="356689"/>
            </a:xfrm>
            <a:prstGeom prst="rect">
              <a:avLst/>
            </a:prstGeom>
            <a:solidFill>
              <a:srgbClr val="C00000"/>
            </a:solidFill>
            <a:ln w="9525" cap="flat" cmpd="sng" algn="ctr">
              <a:solidFill>
                <a:schemeClr val="bg1">
                  <a:lumMod val="50000"/>
                </a:schemeClr>
              </a:solidFill>
              <a:prstDash val="solid"/>
              <a:round/>
              <a:headEnd type="none" w="med" len="med"/>
              <a:tailEnd type="none" w="med" len="med"/>
            </a:ln>
            <a:effectLst/>
            <a:extLst/>
          </p:spPr>
          <p:txBody>
            <a:bodyPr vert="horz" wrap="square" lIns="36000" tIns="46800" rIns="36000" bIns="46800" numCol="1" rtlCol="0" anchor="ctr" anchorCtr="0" compatLnSpc="1">
              <a:prstTxWarp prst="textNoShape">
                <a:avLst/>
              </a:prstTxWarp>
            </a:bodyPr>
            <a:lstStyle/>
            <a:p>
              <a:pPr algn="ctr" eaLnBrk="1" hangingPunct="1">
                <a:lnSpc>
                  <a:spcPct val="90000"/>
                </a:lnSpc>
                <a:spcBef>
                  <a:spcPct val="20000"/>
                </a:spcBef>
              </a:pPr>
              <a:r>
                <a:rPr lang="en-US" altLang="ja-JP" sz="1200" b="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2008</a:t>
              </a:r>
              <a:r>
                <a:rPr lang="ja-JP" altLang="en-US" sz="1200" b="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年からの改善率</a:t>
              </a:r>
              <a:r>
                <a:rPr lang="en-US" altLang="ja-JP" sz="1200" b="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 name="Straight Connector 12"/>
            <p:cNvCxnSpPr/>
            <p:nvPr/>
          </p:nvCxnSpPr>
          <p:spPr bwMode="auto">
            <a:xfrm flipH="1" flipV="1">
              <a:off x="2088876" y="2294005"/>
              <a:ext cx="0" cy="3816000"/>
            </a:xfrm>
            <a:prstGeom prst="line">
              <a:avLst/>
            </a:prstGeom>
            <a:noFill/>
            <a:ln w="28575" cap="flat" cmpd="sng" algn="ctr">
              <a:solidFill>
                <a:schemeClr val="accent1"/>
              </a:solidFill>
              <a:prstDash val="solid"/>
              <a:round/>
              <a:headEnd type="none" w="med" len="med"/>
              <a:tailEnd type="triangl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cxnSp>
        <p:cxnSp>
          <p:nvCxnSpPr>
            <p:cNvPr id="8" name="Straight Connector 14"/>
            <p:cNvCxnSpPr/>
            <p:nvPr/>
          </p:nvCxnSpPr>
          <p:spPr bwMode="auto">
            <a:xfrm>
              <a:off x="836403" y="4342273"/>
              <a:ext cx="4680000" cy="0"/>
            </a:xfrm>
            <a:prstGeom prst="line">
              <a:avLst/>
            </a:prstGeom>
            <a:noFill/>
            <a:ln w="28575" cap="flat" cmpd="sng" algn="ctr">
              <a:solidFill>
                <a:schemeClr val="accent1"/>
              </a:solidFill>
              <a:prstDash val="solid"/>
              <a:round/>
              <a:headEnd type="none" w="med" len="med"/>
              <a:tailEnd type="triangl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cxnSp>
        <p:sp>
          <p:nvSpPr>
            <p:cNvPr id="9" name="Rectangle 7"/>
            <p:cNvSpPr/>
            <p:nvPr/>
          </p:nvSpPr>
          <p:spPr bwMode="auto">
            <a:xfrm>
              <a:off x="1887329" y="6326990"/>
              <a:ext cx="419041" cy="227994"/>
            </a:xfrm>
            <a:prstGeom prst="rect">
              <a:avLst/>
            </a:prstGeom>
            <a:noFill/>
            <a:ln w="9525" cap="flat" cmpd="sng" algn="ctr">
              <a:noFill/>
              <a:prstDash val="solid"/>
              <a:round/>
              <a:headEnd type="none" w="med" len="med"/>
              <a:tailEnd type="none" w="med" len="med"/>
            </a:ln>
            <a:effectLst/>
            <a:extLst/>
          </p:spPr>
          <p:txBody>
            <a:bodyPr vert="horz" wrap="square" lIns="36000" tIns="46800" rIns="36000" bIns="46800" numCol="1" rtlCol="0" anchor="ctr" anchorCtr="0" compatLnSpc="1">
              <a:prstTxWarp prst="textNoShape">
                <a:avLst/>
              </a:prstTxWarp>
            </a:bodyPr>
            <a:lstStyle/>
            <a:p>
              <a:pPr marL="0" marR="0" indent="0" algn="ctr" defTabSz="914400" rtl="0" eaLnBrk="1" fontAlgn="base" latinLnBrk="0" hangingPunct="1">
                <a:lnSpc>
                  <a:spcPct val="90000"/>
                </a:lnSpc>
                <a:spcBef>
                  <a:spcPct val="20000"/>
                </a:spcBef>
                <a:spcAft>
                  <a:spcPct val="0"/>
                </a:spcAft>
                <a:buClrTx/>
                <a:buSzTx/>
                <a:buFontTx/>
                <a:buNone/>
                <a:tabLst/>
              </a:pPr>
              <a:r>
                <a:rPr lang="en-US" altLang="ja-JP" sz="1200" dirty="0">
                  <a:solidFill>
                    <a:schemeClr val="accent1"/>
                  </a:solidFill>
                  <a:latin typeface="Meiryo UI" panose="020B0604030504040204" pitchFamily="50" charset="-128"/>
                  <a:ea typeface="Meiryo UI" panose="020B0604030504040204" pitchFamily="50" charset="-128"/>
                  <a:cs typeface="Meiryo UI" panose="020B0604030504040204" pitchFamily="50" charset="-128"/>
                </a:rPr>
                <a:t>3</a:t>
              </a:r>
              <a:r>
                <a:rPr kumimoji="0" lang="en-US" altLang="ja-JP" sz="1200" i="0" u="none" strike="noStrike" cap="none" normalizeH="0" baseline="0" dirty="0">
                  <a:ln>
                    <a:noFill/>
                  </a:ln>
                  <a:solidFill>
                    <a:schemeClr val="accent1"/>
                  </a:solidFill>
                  <a:effectLst/>
                  <a:latin typeface="Meiryo UI" panose="020B0604030504040204" pitchFamily="50" charset="-128"/>
                  <a:ea typeface="Meiryo UI" panose="020B0604030504040204" pitchFamily="50" charset="-128"/>
                  <a:cs typeface="Meiryo UI" panose="020B0604030504040204" pitchFamily="50" charset="-128"/>
                </a:rPr>
                <a:t>.3</a:t>
              </a:r>
              <a:endParaRPr kumimoji="0" lang="ja-JP" altLang="en-US" sz="1200" i="0" u="none" strike="noStrike" cap="none" normalizeH="0" baseline="0" dirty="0">
                <a:ln>
                  <a:noFill/>
                </a:ln>
                <a:solidFill>
                  <a:schemeClr val="accent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Rectangle 14"/>
            <p:cNvSpPr/>
            <p:nvPr/>
          </p:nvSpPr>
          <p:spPr bwMode="auto">
            <a:xfrm>
              <a:off x="1262507" y="1798155"/>
              <a:ext cx="1610628" cy="356689"/>
            </a:xfrm>
            <a:prstGeom prst="rect">
              <a:avLst/>
            </a:prstGeom>
            <a:solidFill>
              <a:srgbClr val="C00000"/>
            </a:solidFill>
            <a:ln w="9525" cap="flat" cmpd="sng" algn="ctr">
              <a:solidFill>
                <a:schemeClr val="bg1">
                  <a:lumMod val="50000"/>
                </a:schemeClr>
              </a:solidFill>
              <a:prstDash val="solid"/>
              <a:round/>
              <a:headEnd type="none" w="med" len="med"/>
              <a:tailEnd type="none" w="med" len="med"/>
            </a:ln>
            <a:effectLst/>
            <a:extLst/>
          </p:spPr>
          <p:txBody>
            <a:bodyPr vert="horz" wrap="square" lIns="36000" tIns="46800" rIns="36000" bIns="46800" numCol="1" rtlCol="0" anchor="ctr" anchorCtr="0" compatLnSpc="1">
              <a:prstTxWarp prst="textNoShape">
                <a:avLst/>
              </a:prstTxWarp>
            </a:bodyPr>
            <a:lstStyle/>
            <a:p>
              <a:pPr marL="0" marR="0" indent="0" algn="ctr" defTabSz="914400" rtl="0" eaLnBrk="1" fontAlgn="base" latinLnBrk="0" hangingPunct="1">
                <a:lnSpc>
                  <a:spcPct val="90000"/>
                </a:lnSpc>
                <a:spcBef>
                  <a:spcPct val="20000"/>
                </a:spcBef>
                <a:spcAft>
                  <a:spcPct val="0"/>
                </a:spcAft>
                <a:buClrTx/>
                <a:buSzTx/>
                <a:buFontTx/>
                <a:buNone/>
                <a:tabLst/>
              </a:pPr>
              <a:r>
                <a:rPr kumimoji="0" lang="en-US" altLang="ja-JP" sz="1200" b="0"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2013</a:t>
              </a:r>
              <a:r>
                <a:rPr kumimoji="0" lang="ja-JP" altLang="en-US" sz="1200" b="0"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a:t>
              </a:r>
              <a:r>
                <a:rPr lang="ja-JP" altLang="en-US" sz="1200" b="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時点</a:t>
              </a:r>
              <a:r>
                <a:rPr kumimoji="0" lang="en-US" altLang="ja-JP" sz="1200" b="0"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1200" b="0"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11" name="Picture 26"/>
            <p:cNvPicPr>
              <a:picLocks noChangeAspect="1"/>
            </p:cNvPicPr>
            <p:nvPr/>
          </p:nvPicPr>
          <p:blipFill>
            <a:blip r:embed="rId3" cstate="print"/>
            <a:stretch>
              <a:fillRect/>
            </a:stretch>
          </p:blipFill>
          <p:spPr>
            <a:xfrm>
              <a:off x="5255634" y="3727707"/>
              <a:ext cx="405829" cy="405829"/>
            </a:xfrm>
            <a:prstGeom prst="rect">
              <a:avLst/>
            </a:prstGeom>
          </p:spPr>
        </p:pic>
        <p:pic>
          <p:nvPicPr>
            <p:cNvPr id="12" name="Picture 27"/>
            <p:cNvPicPr>
              <a:picLocks noChangeAspect="1"/>
            </p:cNvPicPr>
            <p:nvPr/>
          </p:nvPicPr>
          <p:blipFill>
            <a:blip r:embed="rId4" cstate="print"/>
            <a:stretch>
              <a:fillRect/>
            </a:stretch>
          </p:blipFill>
          <p:spPr>
            <a:xfrm>
              <a:off x="2235223" y="5817896"/>
              <a:ext cx="454030" cy="454030"/>
            </a:xfrm>
            <a:prstGeom prst="rect">
              <a:avLst/>
            </a:prstGeom>
          </p:spPr>
        </p:pic>
        <p:pic>
          <p:nvPicPr>
            <p:cNvPr id="13" name="Picture 28"/>
            <p:cNvPicPr>
              <a:picLocks noChangeAspect="1"/>
            </p:cNvPicPr>
            <p:nvPr/>
          </p:nvPicPr>
          <p:blipFill>
            <a:blip r:embed="rId3" cstate="print"/>
            <a:stretch>
              <a:fillRect/>
            </a:stretch>
          </p:blipFill>
          <p:spPr>
            <a:xfrm>
              <a:off x="2259324" y="2258036"/>
              <a:ext cx="405829" cy="405829"/>
            </a:xfrm>
            <a:prstGeom prst="rect">
              <a:avLst/>
            </a:prstGeom>
          </p:spPr>
        </p:pic>
        <p:pic>
          <p:nvPicPr>
            <p:cNvPr id="14" name="Picture 29"/>
            <p:cNvPicPr>
              <a:picLocks noChangeAspect="1"/>
            </p:cNvPicPr>
            <p:nvPr/>
          </p:nvPicPr>
          <p:blipFill>
            <a:blip r:embed="rId4" cstate="print"/>
            <a:stretch>
              <a:fillRect/>
            </a:stretch>
          </p:blipFill>
          <p:spPr>
            <a:xfrm>
              <a:off x="541109" y="4560428"/>
              <a:ext cx="454030" cy="454030"/>
            </a:xfrm>
            <a:prstGeom prst="rect">
              <a:avLst/>
            </a:prstGeom>
          </p:spPr>
        </p:pic>
        <p:cxnSp>
          <p:nvCxnSpPr>
            <p:cNvPr id="15" name="Straight Connector 16"/>
            <p:cNvCxnSpPr/>
            <p:nvPr/>
          </p:nvCxnSpPr>
          <p:spPr bwMode="auto">
            <a:xfrm>
              <a:off x="478971" y="1528935"/>
              <a:ext cx="5164432"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cxnSp>
        <p:pic>
          <p:nvPicPr>
            <p:cNvPr id="16" name="図 15"/>
            <p:cNvPicPr>
              <a:picLocks noChangeAspect="1"/>
            </p:cNvPicPr>
            <p:nvPr/>
          </p:nvPicPr>
          <p:blipFill>
            <a:blip r:embed="rId5" cstate="print"/>
            <a:stretch>
              <a:fillRect/>
            </a:stretch>
          </p:blipFill>
          <p:spPr>
            <a:xfrm>
              <a:off x="521744" y="2160016"/>
              <a:ext cx="5169856" cy="4218798"/>
            </a:xfrm>
            <a:prstGeom prst="rect">
              <a:avLst/>
            </a:prstGeom>
          </p:spPr>
        </p:pic>
        <p:sp>
          <p:nvSpPr>
            <p:cNvPr id="17" name="Rectangle 7"/>
            <p:cNvSpPr/>
            <p:nvPr/>
          </p:nvSpPr>
          <p:spPr bwMode="auto">
            <a:xfrm>
              <a:off x="471447" y="4175371"/>
              <a:ext cx="419041" cy="333805"/>
            </a:xfrm>
            <a:prstGeom prst="rect">
              <a:avLst/>
            </a:prstGeom>
            <a:noFill/>
            <a:ln w="9525" cap="flat" cmpd="sng" algn="ctr">
              <a:noFill/>
              <a:prstDash val="solid"/>
              <a:round/>
              <a:headEnd type="none" w="med" len="med"/>
              <a:tailEnd type="none" w="med" len="med"/>
            </a:ln>
            <a:effectLst/>
            <a:extLst/>
          </p:spPr>
          <p:txBody>
            <a:bodyPr vert="horz" wrap="square" lIns="36000" tIns="46800" rIns="36000" bIns="46800" numCol="1" rtlCol="0" anchor="ctr" anchorCtr="0" compatLnSpc="1">
              <a:prstTxWarp prst="textNoShape">
                <a:avLst/>
              </a:prstTxWarp>
            </a:bodyPr>
            <a:lstStyle/>
            <a:p>
              <a:pPr marL="0" marR="0" indent="0" algn="ctr" defTabSz="914400" rtl="0" eaLnBrk="1" fontAlgn="base" latinLnBrk="0" hangingPunct="1">
                <a:lnSpc>
                  <a:spcPct val="90000"/>
                </a:lnSpc>
                <a:spcBef>
                  <a:spcPct val="20000"/>
                </a:spcBef>
                <a:spcAft>
                  <a:spcPct val="0"/>
                </a:spcAft>
                <a:buClrTx/>
                <a:buSzTx/>
                <a:buFontTx/>
                <a:buNone/>
                <a:tabLst/>
              </a:pPr>
              <a:r>
                <a:rPr kumimoji="0" lang="en-US" altLang="ja-JP" sz="1200" i="0" u="none" strike="noStrike" cap="none" normalizeH="0" baseline="0" dirty="0">
                  <a:ln>
                    <a:noFill/>
                  </a:ln>
                  <a:solidFill>
                    <a:schemeClr val="accent1"/>
                  </a:solidFill>
                  <a:effectLst/>
                  <a:latin typeface="Meiryo UI" panose="020B0604030504040204" pitchFamily="50" charset="-128"/>
                  <a:ea typeface="Meiryo UI" panose="020B0604030504040204" pitchFamily="50" charset="-128"/>
                  <a:cs typeface="Meiryo UI" panose="020B0604030504040204" pitchFamily="50" charset="-128"/>
                </a:rPr>
                <a:t>56</a:t>
              </a:r>
              <a:endParaRPr kumimoji="0" lang="ja-JP" altLang="en-US" sz="1200" i="0" u="none" strike="noStrike" cap="none" normalizeH="0" baseline="0" dirty="0">
                <a:ln>
                  <a:noFill/>
                </a:ln>
                <a:solidFill>
                  <a:schemeClr val="accent1"/>
                </a:solidFill>
                <a:effectLst/>
                <a:latin typeface="Meiryo UI" panose="020B0604030504040204" pitchFamily="50" charset="-128"/>
                <a:ea typeface="Meiryo UI" panose="020B0604030504040204" pitchFamily="50" charset="-128"/>
                <a:cs typeface="Meiryo UI" panose="020B0604030504040204" pitchFamily="50" charset="-128"/>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角丸四角形 19"/>
          <p:cNvSpPr/>
          <p:nvPr/>
        </p:nvSpPr>
        <p:spPr>
          <a:xfrm>
            <a:off x="118599" y="455488"/>
            <a:ext cx="8990249" cy="525240"/>
          </a:xfrm>
          <a:prstGeom prst="roundRect">
            <a:avLst>
              <a:gd name="adj" fmla="val 2084"/>
            </a:avLst>
          </a:prstGeom>
          <a:solidFill>
            <a:schemeClr val="accent6">
              <a:lumMod val="60000"/>
              <a:lumOff val="40000"/>
              <a:alpha val="19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321" tIns="45657" rIns="91321" bIns="45657" rtlCol="0" anchor="ctr"/>
          <a:lstStyle>
            <a:defPPr>
              <a:defRPr lang="ja-JP"/>
            </a:defPPr>
            <a:lvl1pPr marL="0" algn="l" defTabSz="952439" rtl="0" eaLnBrk="1" latinLnBrk="0" hangingPunct="1">
              <a:defRPr kumimoji="1" sz="1900" kern="1200">
                <a:solidFill>
                  <a:schemeClr val="lt1"/>
                </a:solidFill>
                <a:latin typeface="+mn-lt"/>
                <a:ea typeface="+mn-ea"/>
                <a:cs typeface="+mn-cs"/>
              </a:defRPr>
            </a:lvl1pPr>
            <a:lvl2pPr marL="476220" algn="l" defTabSz="952439" rtl="0" eaLnBrk="1" latinLnBrk="0" hangingPunct="1">
              <a:defRPr kumimoji="1" sz="1900" kern="1200">
                <a:solidFill>
                  <a:schemeClr val="lt1"/>
                </a:solidFill>
                <a:latin typeface="+mn-lt"/>
                <a:ea typeface="+mn-ea"/>
                <a:cs typeface="+mn-cs"/>
              </a:defRPr>
            </a:lvl2pPr>
            <a:lvl3pPr marL="952439" algn="l" defTabSz="952439" rtl="0" eaLnBrk="1" latinLnBrk="0" hangingPunct="1">
              <a:defRPr kumimoji="1" sz="1900" kern="1200">
                <a:solidFill>
                  <a:schemeClr val="lt1"/>
                </a:solidFill>
                <a:latin typeface="+mn-lt"/>
                <a:ea typeface="+mn-ea"/>
                <a:cs typeface="+mn-cs"/>
              </a:defRPr>
            </a:lvl3pPr>
            <a:lvl4pPr marL="1428659" algn="l" defTabSz="952439" rtl="0" eaLnBrk="1" latinLnBrk="0" hangingPunct="1">
              <a:defRPr kumimoji="1" sz="1900" kern="1200">
                <a:solidFill>
                  <a:schemeClr val="lt1"/>
                </a:solidFill>
                <a:latin typeface="+mn-lt"/>
                <a:ea typeface="+mn-ea"/>
                <a:cs typeface="+mn-cs"/>
              </a:defRPr>
            </a:lvl4pPr>
            <a:lvl5pPr marL="1904878" algn="l" defTabSz="952439" rtl="0" eaLnBrk="1" latinLnBrk="0" hangingPunct="1">
              <a:defRPr kumimoji="1" sz="1900" kern="1200">
                <a:solidFill>
                  <a:schemeClr val="lt1"/>
                </a:solidFill>
                <a:latin typeface="+mn-lt"/>
                <a:ea typeface="+mn-ea"/>
                <a:cs typeface="+mn-cs"/>
              </a:defRPr>
            </a:lvl5pPr>
            <a:lvl6pPr marL="2381098" algn="l" defTabSz="952439" rtl="0" eaLnBrk="1" latinLnBrk="0" hangingPunct="1">
              <a:defRPr kumimoji="1" sz="1900" kern="1200">
                <a:solidFill>
                  <a:schemeClr val="lt1"/>
                </a:solidFill>
                <a:latin typeface="+mn-lt"/>
                <a:ea typeface="+mn-ea"/>
                <a:cs typeface="+mn-cs"/>
              </a:defRPr>
            </a:lvl6pPr>
            <a:lvl7pPr marL="2857317" algn="l" defTabSz="952439" rtl="0" eaLnBrk="1" latinLnBrk="0" hangingPunct="1">
              <a:defRPr kumimoji="1" sz="1900" kern="1200">
                <a:solidFill>
                  <a:schemeClr val="lt1"/>
                </a:solidFill>
                <a:latin typeface="+mn-lt"/>
                <a:ea typeface="+mn-ea"/>
                <a:cs typeface="+mn-cs"/>
              </a:defRPr>
            </a:lvl7pPr>
            <a:lvl8pPr marL="3333537" algn="l" defTabSz="952439" rtl="0" eaLnBrk="1" latinLnBrk="0" hangingPunct="1">
              <a:defRPr kumimoji="1" sz="1900" kern="1200">
                <a:solidFill>
                  <a:schemeClr val="lt1"/>
                </a:solidFill>
                <a:latin typeface="+mn-lt"/>
                <a:ea typeface="+mn-ea"/>
                <a:cs typeface="+mn-cs"/>
              </a:defRPr>
            </a:lvl8pPr>
            <a:lvl9pPr marL="3809756" algn="l" defTabSz="952439" rtl="0" eaLnBrk="1" latinLnBrk="0" hangingPunct="1">
              <a:defRPr kumimoji="1" sz="1900" kern="1200">
                <a:solidFill>
                  <a:schemeClr val="lt1"/>
                </a:solidFill>
                <a:latin typeface="+mn-lt"/>
                <a:ea typeface="+mn-ea"/>
                <a:cs typeface="+mn-cs"/>
              </a:defRPr>
            </a:lvl9pPr>
          </a:lstStyle>
          <a:p>
            <a:pPr algn="ctr" fontAlgn="base">
              <a:spcBef>
                <a:spcPct val="0"/>
              </a:spcBef>
              <a:spcAft>
                <a:spcPct val="0"/>
              </a:spcAft>
            </a:pPr>
            <a:endParaRPr lang="ja-JP" altLang="en-US" dirty="0">
              <a:solidFill>
                <a:prstClr val="white"/>
              </a:solidFill>
              <a:latin typeface="ＭＳ Ｐゴシック"/>
            </a:endParaRPr>
          </a:p>
        </p:txBody>
      </p:sp>
      <p:sp>
        <p:nvSpPr>
          <p:cNvPr id="5" name="タイトル 1"/>
          <p:cNvSpPr>
            <a:spLocks noGrp="1"/>
          </p:cNvSpPr>
          <p:nvPr/>
        </p:nvSpPr>
        <p:spPr>
          <a:xfrm>
            <a:off x="132491" y="124171"/>
            <a:ext cx="8760000" cy="496535"/>
          </a:xfrm>
          <a:prstGeom prst="rect">
            <a:avLst/>
          </a:prstGeom>
        </p:spPr>
        <p:txBody>
          <a:bodyPr vert="horz" lIns="95113" tIns="47568" rIns="95113" bIns="47568" rtlCol="0" anchor="ctr">
            <a:noAutofit/>
          </a:bodyPr>
          <a:lstStyle>
            <a:lvl1pPr algn="ctr" defTabSz="952439" rtl="0" eaLnBrk="1" latinLnBrk="0" hangingPunct="1">
              <a:spcBef>
                <a:spcPct val="0"/>
              </a:spcBef>
              <a:buNone/>
              <a:defRPr kumimoji="1" sz="4600" kern="1200">
                <a:solidFill>
                  <a:schemeClr val="tx1"/>
                </a:solidFill>
                <a:latin typeface="+mj-lt"/>
                <a:ea typeface="+mj-ea"/>
                <a:cs typeface="+mj-cs"/>
              </a:defRPr>
            </a:lvl1pPr>
          </a:lstStyle>
          <a:p>
            <a:pPr fontAlgn="base">
              <a:lnSpc>
                <a:spcPts val="1600"/>
              </a:lnSpc>
              <a:spcAft>
                <a:spcPct val="0"/>
              </a:spcAft>
            </a:pPr>
            <a:r>
              <a:rPr lang="ja-JP" altLang="en-US" sz="1800" b="1" dirty="0">
                <a:solidFill>
                  <a:prstClr val="black"/>
                </a:solidFill>
                <a:latin typeface="ＭＳ Ｐゴシック"/>
              </a:rPr>
              <a:t>精神保健及び精神障害者福祉に関する法律の一部を改正する法律の概要　</a:t>
            </a:r>
            <a:r>
              <a:rPr lang="ja-JP" altLang="en-US" sz="1000" b="1" dirty="0">
                <a:solidFill>
                  <a:prstClr val="black"/>
                </a:solidFill>
                <a:latin typeface="ＭＳ Ｐゴシック"/>
              </a:rPr>
              <a:t>　</a:t>
            </a:r>
            <a:endParaRPr lang="en-US" altLang="ja-JP" sz="1000" b="1" dirty="0">
              <a:solidFill>
                <a:prstClr val="black"/>
              </a:solidFill>
              <a:latin typeface="ＭＳ Ｐゴシック"/>
            </a:endParaRPr>
          </a:p>
          <a:p>
            <a:pPr algn="r" fontAlgn="base">
              <a:lnSpc>
                <a:spcPts val="1600"/>
              </a:lnSpc>
              <a:spcAft>
                <a:spcPct val="0"/>
              </a:spcAft>
            </a:pPr>
            <a:r>
              <a:rPr lang="ja-JP" altLang="en-US" sz="1000" b="1" dirty="0">
                <a:solidFill>
                  <a:prstClr val="black"/>
                </a:solidFill>
                <a:latin typeface="ＭＳ Ｐゴシック"/>
              </a:rPr>
              <a:t>（平成２５年６月１３日成立、同６月１９日公布）　　　</a:t>
            </a:r>
          </a:p>
          <a:p>
            <a:pPr fontAlgn="base">
              <a:lnSpc>
                <a:spcPts val="1600"/>
              </a:lnSpc>
              <a:spcAft>
                <a:spcPct val="0"/>
              </a:spcAft>
            </a:pPr>
            <a:r>
              <a:rPr lang="ja-JP" altLang="en-US" sz="1000" b="1" dirty="0">
                <a:solidFill>
                  <a:prstClr val="black"/>
                </a:solidFill>
                <a:latin typeface="ＭＳ Ｐゴシック"/>
              </a:rPr>
              <a:t>　</a:t>
            </a:r>
          </a:p>
        </p:txBody>
      </p:sp>
      <p:sp>
        <p:nvSpPr>
          <p:cNvPr id="13" name="タイトル 1"/>
          <p:cNvSpPr>
            <a:spLocks noGrp="1"/>
          </p:cNvSpPr>
          <p:nvPr/>
        </p:nvSpPr>
        <p:spPr>
          <a:xfrm>
            <a:off x="35896" y="1357927"/>
            <a:ext cx="9108833" cy="3894539"/>
          </a:xfrm>
          <a:prstGeom prst="rect">
            <a:avLst/>
          </a:prstGeom>
        </p:spPr>
        <p:txBody>
          <a:bodyPr vert="horz" lIns="95113" tIns="47568" rIns="95113" bIns="47568" rtlCol="0" anchor="t">
            <a:noAutofit/>
          </a:bodyPr>
          <a:lstStyle>
            <a:lvl1pPr algn="ctr" defTabSz="952439" rtl="0" eaLnBrk="1" latinLnBrk="0" hangingPunct="1">
              <a:spcBef>
                <a:spcPct val="0"/>
              </a:spcBef>
              <a:buNone/>
              <a:defRPr kumimoji="1" sz="4600" kern="1200">
                <a:solidFill>
                  <a:schemeClr val="tx1"/>
                </a:solidFill>
                <a:latin typeface="+mj-lt"/>
                <a:ea typeface="+mj-ea"/>
                <a:cs typeface="+mj-cs"/>
              </a:defRPr>
            </a:lvl1pPr>
          </a:lstStyle>
          <a:p>
            <a:pPr algn="l" fontAlgn="base">
              <a:spcAft>
                <a:spcPct val="0"/>
              </a:spcAft>
            </a:pPr>
            <a:r>
              <a:rPr lang="en-US" altLang="ja-JP" sz="1400" b="1" u="sng" dirty="0">
                <a:solidFill>
                  <a:prstClr val="black"/>
                </a:solidFill>
                <a:latin typeface="HGSｺﾞｼｯｸM" pitchFamily="50" charset="-128"/>
                <a:ea typeface="HGSｺﾞｼｯｸM" pitchFamily="50" charset="-128"/>
              </a:rPr>
              <a:t>(</a:t>
            </a:r>
            <a:r>
              <a:rPr lang="ja-JP" altLang="en-US" sz="1400" b="1" u="sng" dirty="0">
                <a:solidFill>
                  <a:prstClr val="black"/>
                </a:solidFill>
                <a:latin typeface="HGSｺﾞｼｯｸM" pitchFamily="50" charset="-128"/>
                <a:ea typeface="HGSｺﾞｼｯｸM" pitchFamily="50" charset="-128"/>
              </a:rPr>
              <a:t>１</a:t>
            </a:r>
            <a:r>
              <a:rPr lang="en-US" altLang="ja-JP" sz="1400" b="1" u="sng" dirty="0">
                <a:solidFill>
                  <a:prstClr val="black"/>
                </a:solidFill>
                <a:latin typeface="HGSｺﾞｼｯｸM" pitchFamily="50" charset="-128"/>
                <a:ea typeface="HGSｺﾞｼｯｸM" pitchFamily="50" charset="-128"/>
              </a:rPr>
              <a:t>)</a:t>
            </a:r>
            <a:r>
              <a:rPr lang="ja-JP" altLang="ja-JP" sz="1400" b="1" u="sng" dirty="0">
                <a:solidFill>
                  <a:prstClr val="black"/>
                </a:solidFill>
                <a:latin typeface="HGSｺﾞｼｯｸM" pitchFamily="50" charset="-128"/>
                <a:ea typeface="HGSｺﾞｼｯｸM" pitchFamily="50" charset="-128"/>
              </a:rPr>
              <a:t>精神障害</a:t>
            </a:r>
            <a:r>
              <a:rPr lang="ja-JP" altLang="en-US" sz="1400" b="1" u="sng" dirty="0">
                <a:solidFill>
                  <a:prstClr val="black"/>
                </a:solidFill>
                <a:latin typeface="HGSｺﾞｼｯｸM" pitchFamily="50" charset="-128"/>
                <a:ea typeface="HGSｺﾞｼｯｸM" pitchFamily="50" charset="-128"/>
              </a:rPr>
              <a:t>者</a:t>
            </a:r>
            <a:r>
              <a:rPr lang="ja-JP" altLang="ja-JP" sz="1400" b="1" u="sng" dirty="0">
                <a:solidFill>
                  <a:prstClr val="black"/>
                </a:solidFill>
                <a:latin typeface="HGSｺﾞｼｯｸM" pitchFamily="50" charset="-128"/>
                <a:ea typeface="HGSｺﾞｼｯｸM" pitchFamily="50" charset="-128"/>
              </a:rPr>
              <a:t>の医療の提供を確保</a:t>
            </a:r>
            <a:r>
              <a:rPr lang="ja-JP" altLang="en-US" sz="1400" b="1" u="sng" dirty="0">
                <a:solidFill>
                  <a:prstClr val="black"/>
                </a:solidFill>
                <a:latin typeface="HGSｺﾞｼｯｸM" pitchFamily="50" charset="-128"/>
                <a:ea typeface="HGSｺﾞｼｯｸM" pitchFamily="50" charset="-128"/>
              </a:rPr>
              <a:t>するための指針の策定</a:t>
            </a:r>
            <a:endParaRPr lang="en-US" altLang="ja-JP" sz="1400" b="1" u="sng" dirty="0">
              <a:solidFill>
                <a:prstClr val="black"/>
              </a:solidFill>
              <a:latin typeface="HGSｺﾞｼｯｸM" pitchFamily="50" charset="-128"/>
              <a:ea typeface="HGSｺﾞｼｯｸM" pitchFamily="50" charset="-128"/>
            </a:endParaRPr>
          </a:p>
          <a:p>
            <a:pPr algn="l" fontAlgn="base">
              <a:spcAft>
                <a:spcPct val="0"/>
              </a:spcAft>
            </a:pPr>
            <a:r>
              <a:rPr lang="ja-JP" altLang="en-US" sz="1400" dirty="0">
                <a:solidFill>
                  <a:prstClr val="black"/>
                </a:solidFill>
                <a:latin typeface="HGSｺﾞｼｯｸM" pitchFamily="50" charset="-128"/>
                <a:ea typeface="HGSｺﾞｼｯｸM" pitchFamily="50" charset="-128"/>
              </a:rPr>
              <a:t>　</a:t>
            </a:r>
            <a:r>
              <a:rPr lang="ja-JP" altLang="ja-JP" sz="1400" dirty="0">
                <a:solidFill>
                  <a:prstClr val="black"/>
                </a:solidFill>
                <a:latin typeface="HGSｺﾞｼｯｸM" pitchFamily="50" charset="-128"/>
                <a:ea typeface="HGSｺﾞｼｯｸM" pitchFamily="50" charset="-128"/>
              </a:rPr>
              <a:t>厚生労働大臣</a:t>
            </a:r>
            <a:r>
              <a:rPr lang="ja-JP" altLang="en-US" sz="1400" dirty="0">
                <a:solidFill>
                  <a:prstClr val="black"/>
                </a:solidFill>
                <a:latin typeface="HGSｺﾞｼｯｸM" pitchFamily="50" charset="-128"/>
                <a:ea typeface="HGSｺﾞｼｯｸM" pitchFamily="50" charset="-128"/>
              </a:rPr>
              <a:t>が</a:t>
            </a:r>
            <a:r>
              <a:rPr lang="ja-JP" altLang="ja-JP" sz="1400" dirty="0">
                <a:solidFill>
                  <a:prstClr val="black"/>
                </a:solidFill>
                <a:latin typeface="HGSｺﾞｼｯｸM" pitchFamily="50" charset="-128"/>
                <a:ea typeface="HGSｺﾞｼｯｸM" pitchFamily="50" charset="-128"/>
              </a:rPr>
              <a:t>、精神障害</a:t>
            </a:r>
            <a:r>
              <a:rPr lang="ja-JP" altLang="en-US" sz="1400" dirty="0">
                <a:solidFill>
                  <a:prstClr val="black"/>
                </a:solidFill>
                <a:latin typeface="HGSｺﾞｼｯｸM" pitchFamily="50" charset="-128"/>
                <a:ea typeface="HGSｺﾞｼｯｸM" pitchFamily="50" charset="-128"/>
              </a:rPr>
              <a:t>者</a:t>
            </a:r>
            <a:r>
              <a:rPr lang="ja-JP" altLang="ja-JP" sz="1400" dirty="0">
                <a:solidFill>
                  <a:prstClr val="black"/>
                </a:solidFill>
                <a:latin typeface="HGSｺﾞｼｯｸM" pitchFamily="50" charset="-128"/>
                <a:ea typeface="HGSｺﾞｼｯｸM" pitchFamily="50" charset="-128"/>
              </a:rPr>
              <a:t>の医療の提供を確保するための指針を定める</a:t>
            </a:r>
            <a:r>
              <a:rPr lang="ja-JP" altLang="en-US" sz="1400" dirty="0">
                <a:solidFill>
                  <a:prstClr val="black"/>
                </a:solidFill>
                <a:latin typeface="HGSｺﾞｼｯｸM" pitchFamily="50" charset="-128"/>
                <a:ea typeface="HGSｺﾞｼｯｸM" pitchFamily="50" charset="-128"/>
              </a:rPr>
              <a:t>こととする</a:t>
            </a:r>
            <a:r>
              <a:rPr lang="ja-JP" altLang="ja-JP" sz="1400" dirty="0">
                <a:solidFill>
                  <a:prstClr val="black"/>
                </a:solidFill>
                <a:latin typeface="HGSｺﾞｼｯｸM" pitchFamily="50" charset="-128"/>
                <a:ea typeface="HGSｺﾞｼｯｸM" pitchFamily="50" charset="-128"/>
              </a:rPr>
              <a:t>。</a:t>
            </a:r>
          </a:p>
          <a:p>
            <a:pPr algn="l" fontAlgn="base">
              <a:spcAft>
                <a:spcPct val="0"/>
              </a:spcAft>
            </a:pPr>
            <a:endParaRPr lang="en-US" altLang="ja-JP" sz="400" b="1" u="sng" dirty="0">
              <a:solidFill>
                <a:prstClr val="black"/>
              </a:solidFill>
              <a:latin typeface="HGSｺﾞｼｯｸM" pitchFamily="50" charset="-128"/>
              <a:ea typeface="HGSｺﾞｼｯｸM" pitchFamily="50" charset="-128"/>
            </a:endParaRPr>
          </a:p>
          <a:p>
            <a:pPr algn="l" fontAlgn="base">
              <a:spcAft>
                <a:spcPct val="0"/>
              </a:spcAft>
            </a:pPr>
            <a:r>
              <a:rPr lang="en-US" altLang="ja-JP" sz="1400" b="1" u="sng" dirty="0">
                <a:solidFill>
                  <a:prstClr val="black"/>
                </a:solidFill>
                <a:latin typeface="HGSｺﾞｼｯｸM" pitchFamily="50" charset="-128"/>
                <a:ea typeface="HGSｺﾞｼｯｸM" pitchFamily="50" charset="-128"/>
              </a:rPr>
              <a:t>(</a:t>
            </a:r>
            <a:r>
              <a:rPr lang="ja-JP" altLang="ja-JP" sz="1400" b="1" u="sng" dirty="0">
                <a:solidFill>
                  <a:prstClr val="black"/>
                </a:solidFill>
                <a:latin typeface="HGSｺﾞｼｯｸM" pitchFamily="50" charset="-128"/>
                <a:ea typeface="HGSｺﾞｼｯｸM" pitchFamily="50" charset="-128"/>
              </a:rPr>
              <a:t>２</a:t>
            </a:r>
            <a:r>
              <a:rPr lang="en-US" altLang="ja-JP" sz="1400" b="1" u="sng" dirty="0">
                <a:solidFill>
                  <a:prstClr val="black"/>
                </a:solidFill>
                <a:latin typeface="HGSｺﾞｼｯｸM" pitchFamily="50" charset="-128"/>
                <a:ea typeface="HGSｺﾞｼｯｸM" pitchFamily="50" charset="-128"/>
              </a:rPr>
              <a:t>)</a:t>
            </a:r>
            <a:r>
              <a:rPr lang="ja-JP" altLang="ja-JP" sz="1400" b="1" u="sng" dirty="0">
                <a:solidFill>
                  <a:prstClr val="black"/>
                </a:solidFill>
                <a:latin typeface="HGSｺﾞｼｯｸM" pitchFamily="50" charset="-128"/>
                <a:ea typeface="HGSｺﾞｼｯｸM" pitchFamily="50" charset="-128"/>
              </a:rPr>
              <a:t>保護者</a:t>
            </a:r>
            <a:r>
              <a:rPr lang="ja-JP" altLang="en-US" sz="1400" b="1" u="sng" dirty="0">
                <a:solidFill>
                  <a:prstClr val="black"/>
                </a:solidFill>
                <a:latin typeface="HGSｺﾞｼｯｸM" pitchFamily="50" charset="-128"/>
                <a:ea typeface="HGSｺﾞｼｯｸM" pitchFamily="50" charset="-128"/>
              </a:rPr>
              <a:t>制度の廃止</a:t>
            </a:r>
            <a:endParaRPr lang="ja-JP" altLang="ja-JP" sz="1400" b="1" u="sng" dirty="0">
              <a:solidFill>
                <a:prstClr val="black"/>
              </a:solidFill>
              <a:latin typeface="HGSｺﾞｼｯｸM" pitchFamily="50" charset="-128"/>
              <a:ea typeface="HGSｺﾞｼｯｸM" pitchFamily="50" charset="-128"/>
            </a:endParaRPr>
          </a:p>
          <a:p>
            <a:pPr algn="l" fontAlgn="base">
              <a:spcAft>
                <a:spcPct val="0"/>
              </a:spcAft>
            </a:pPr>
            <a:r>
              <a:rPr lang="en-US" altLang="ja-JP" sz="1400" dirty="0">
                <a:solidFill>
                  <a:prstClr val="black"/>
                </a:solidFill>
                <a:latin typeface="HGSｺﾞｼｯｸM" pitchFamily="50" charset="-128"/>
                <a:ea typeface="HGSｺﾞｼｯｸM" pitchFamily="50" charset="-128"/>
              </a:rPr>
              <a:t> </a:t>
            </a:r>
            <a:r>
              <a:rPr lang="ja-JP" altLang="en-US" sz="1400" dirty="0">
                <a:solidFill>
                  <a:prstClr val="black"/>
                </a:solidFill>
                <a:latin typeface="HGSｺﾞｼｯｸM" pitchFamily="50" charset="-128"/>
                <a:ea typeface="HGSｺﾞｼｯｸM" pitchFamily="50" charset="-128"/>
              </a:rPr>
              <a:t>  主に家族がなる保護者には、精神障害者に治療を受けさせる義務等が課されているが、家族の高齢化等に伴い、負担が大きくなっている等の理由から、保護者に関する規定を削除する。</a:t>
            </a:r>
            <a:endParaRPr lang="ja-JP" altLang="ja-JP" sz="1400" dirty="0">
              <a:solidFill>
                <a:prstClr val="black"/>
              </a:solidFill>
              <a:latin typeface="HGSｺﾞｼｯｸM" pitchFamily="50" charset="-128"/>
              <a:ea typeface="HGSｺﾞｼｯｸM" pitchFamily="50" charset="-128"/>
            </a:endParaRPr>
          </a:p>
          <a:p>
            <a:pPr algn="l" fontAlgn="base">
              <a:spcAft>
                <a:spcPct val="0"/>
              </a:spcAft>
            </a:pPr>
            <a:endParaRPr lang="en-US" altLang="ja-JP" sz="400" b="1" u="sng" dirty="0">
              <a:solidFill>
                <a:prstClr val="black"/>
              </a:solidFill>
              <a:latin typeface="HGSｺﾞｼｯｸM" pitchFamily="50" charset="-128"/>
              <a:ea typeface="HGSｺﾞｼｯｸM" pitchFamily="50" charset="-128"/>
            </a:endParaRPr>
          </a:p>
          <a:p>
            <a:pPr algn="l" fontAlgn="base">
              <a:spcAft>
                <a:spcPct val="0"/>
              </a:spcAft>
            </a:pPr>
            <a:r>
              <a:rPr lang="en-US" altLang="ja-JP" sz="1400" b="1" u="sng" dirty="0">
                <a:solidFill>
                  <a:prstClr val="black"/>
                </a:solidFill>
                <a:latin typeface="HGSｺﾞｼｯｸM" pitchFamily="50" charset="-128"/>
                <a:ea typeface="HGSｺﾞｼｯｸM" pitchFamily="50" charset="-128"/>
              </a:rPr>
              <a:t>(</a:t>
            </a:r>
            <a:r>
              <a:rPr lang="ja-JP" altLang="ja-JP" sz="1400" b="1" u="sng" dirty="0">
                <a:solidFill>
                  <a:prstClr val="black"/>
                </a:solidFill>
                <a:latin typeface="HGSｺﾞｼｯｸM" pitchFamily="50" charset="-128"/>
                <a:ea typeface="HGSｺﾞｼｯｸM" pitchFamily="50" charset="-128"/>
              </a:rPr>
              <a:t>３</a:t>
            </a:r>
            <a:r>
              <a:rPr lang="en-US" altLang="ja-JP" sz="1400" b="1" u="sng" dirty="0">
                <a:solidFill>
                  <a:prstClr val="black"/>
                </a:solidFill>
                <a:latin typeface="HGSｺﾞｼｯｸM" pitchFamily="50" charset="-128"/>
                <a:ea typeface="HGSｺﾞｼｯｸM" pitchFamily="50" charset="-128"/>
              </a:rPr>
              <a:t>)</a:t>
            </a:r>
            <a:r>
              <a:rPr lang="ja-JP" altLang="ja-JP" sz="1400" b="1" u="sng" dirty="0">
                <a:solidFill>
                  <a:prstClr val="black"/>
                </a:solidFill>
                <a:latin typeface="HGSｺﾞｼｯｸM" pitchFamily="50" charset="-128"/>
                <a:ea typeface="HGSｺﾞｼｯｸM" pitchFamily="50" charset="-128"/>
              </a:rPr>
              <a:t>医療保護入院の見直し</a:t>
            </a:r>
            <a:endParaRPr lang="en-US" altLang="ja-JP" sz="1400" b="1" u="sng" dirty="0">
              <a:solidFill>
                <a:prstClr val="black"/>
              </a:solidFill>
              <a:latin typeface="HGSｺﾞｼｯｸM" pitchFamily="50" charset="-128"/>
              <a:ea typeface="HGSｺﾞｼｯｸM" pitchFamily="50" charset="-128"/>
            </a:endParaRPr>
          </a:p>
          <a:p>
            <a:pPr algn="l" fontAlgn="base">
              <a:spcAft>
                <a:spcPct val="0"/>
              </a:spcAft>
            </a:pPr>
            <a:r>
              <a:rPr lang="ja-JP" altLang="en-US" sz="1400" b="1" dirty="0">
                <a:solidFill>
                  <a:prstClr val="black"/>
                </a:solidFill>
                <a:latin typeface="HGSｺﾞｼｯｸM" pitchFamily="50" charset="-128"/>
                <a:ea typeface="HGSｺﾞｼｯｸM" pitchFamily="50" charset="-128"/>
              </a:rPr>
              <a:t> </a:t>
            </a:r>
            <a:r>
              <a:rPr lang="ja-JP" altLang="en-US" sz="1400" dirty="0">
                <a:solidFill>
                  <a:prstClr val="black"/>
                </a:solidFill>
                <a:latin typeface="HGSｺﾞｼｯｸM" pitchFamily="50" charset="-128"/>
                <a:ea typeface="HGSｺﾞｼｯｸM" pitchFamily="50" charset="-128"/>
              </a:rPr>
              <a:t>①</a:t>
            </a:r>
            <a:r>
              <a:rPr lang="ja-JP" altLang="ja-JP" sz="1400" dirty="0">
                <a:solidFill>
                  <a:prstClr val="black"/>
                </a:solidFill>
                <a:latin typeface="HGSｺﾞｼｯｸM" pitchFamily="50" charset="-128"/>
                <a:ea typeface="HGSｺﾞｼｯｸM" pitchFamily="50" charset="-128"/>
              </a:rPr>
              <a:t>医療保護入院における保護者の同意要件を外し、家族等（＊）のうちのいずれかの者の同意を要件とする。</a:t>
            </a:r>
          </a:p>
          <a:p>
            <a:pPr algn="l" fontAlgn="base">
              <a:spcAft>
                <a:spcPct val="0"/>
              </a:spcAft>
            </a:pPr>
            <a:r>
              <a:rPr lang="ja-JP" altLang="en-US" sz="1400" dirty="0">
                <a:solidFill>
                  <a:prstClr val="black"/>
                </a:solidFill>
                <a:latin typeface="HGSｺﾞｼｯｸM" pitchFamily="50" charset="-128"/>
                <a:ea typeface="HGSｺﾞｼｯｸM" pitchFamily="50" charset="-128"/>
              </a:rPr>
              <a:t>　</a:t>
            </a:r>
            <a:r>
              <a:rPr lang="ja-JP" altLang="ja-JP" sz="1400" dirty="0">
                <a:solidFill>
                  <a:prstClr val="black"/>
                </a:solidFill>
                <a:latin typeface="HGSｺﾞｼｯｸM" pitchFamily="50" charset="-128"/>
                <a:ea typeface="HGSｺﾞｼｯｸM" pitchFamily="50" charset="-128"/>
              </a:rPr>
              <a:t>＊配偶者、親権者、扶養義務者、後見人</a:t>
            </a:r>
            <a:r>
              <a:rPr lang="ja-JP" altLang="en-US" sz="1400" dirty="0">
                <a:solidFill>
                  <a:prstClr val="black"/>
                </a:solidFill>
                <a:latin typeface="HGSｺﾞｼｯｸM" pitchFamily="50" charset="-128"/>
                <a:ea typeface="HGSｺﾞｼｯｸM" pitchFamily="50" charset="-128"/>
              </a:rPr>
              <a:t>又は</a:t>
            </a:r>
            <a:r>
              <a:rPr lang="ja-JP" altLang="ja-JP" sz="1400" dirty="0">
                <a:solidFill>
                  <a:prstClr val="black"/>
                </a:solidFill>
                <a:latin typeface="HGSｺﾞｼｯｸM" pitchFamily="50" charset="-128"/>
                <a:ea typeface="HGSｺﾞｼｯｸM" pitchFamily="50" charset="-128"/>
              </a:rPr>
              <a:t>保佐人。</a:t>
            </a:r>
            <a:r>
              <a:rPr lang="ja-JP" altLang="en-US" sz="1400" dirty="0">
                <a:solidFill>
                  <a:prstClr val="black"/>
                </a:solidFill>
                <a:latin typeface="HGSｺﾞｼｯｸM" pitchFamily="50" charset="-128"/>
                <a:ea typeface="HGSｺﾞｼｯｸM" pitchFamily="50" charset="-128"/>
              </a:rPr>
              <a:t>該当者</a:t>
            </a:r>
            <a:r>
              <a:rPr lang="ja-JP" altLang="ja-JP" sz="1400" dirty="0">
                <a:solidFill>
                  <a:prstClr val="black"/>
                </a:solidFill>
                <a:latin typeface="HGSｺﾞｼｯｸM" pitchFamily="50" charset="-128"/>
                <a:ea typeface="HGSｺﾞｼｯｸM" pitchFamily="50" charset="-128"/>
              </a:rPr>
              <a:t>がいない場合等は、市町村長が同意の判断を行う。</a:t>
            </a:r>
            <a:endParaRPr lang="en-US" altLang="ja-JP" sz="1400" dirty="0">
              <a:solidFill>
                <a:prstClr val="black"/>
              </a:solidFill>
              <a:latin typeface="HGSｺﾞｼｯｸM" pitchFamily="50" charset="-128"/>
              <a:ea typeface="HGSｺﾞｼｯｸM" pitchFamily="50" charset="-128"/>
            </a:endParaRPr>
          </a:p>
          <a:p>
            <a:pPr algn="l" fontAlgn="base">
              <a:spcAft>
                <a:spcPct val="0"/>
              </a:spcAft>
            </a:pPr>
            <a:r>
              <a:rPr lang="ja-JP" altLang="en-US" sz="1400" dirty="0">
                <a:solidFill>
                  <a:prstClr val="black"/>
                </a:solidFill>
                <a:latin typeface="HGSｺﾞｼｯｸM" pitchFamily="50" charset="-128"/>
                <a:ea typeface="HGSｺﾞｼｯｸM" pitchFamily="50" charset="-128"/>
              </a:rPr>
              <a:t> ②</a:t>
            </a:r>
            <a:r>
              <a:rPr lang="ja-JP" altLang="ja-JP" sz="1400" dirty="0">
                <a:solidFill>
                  <a:prstClr val="black"/>
                </a:solidFill>
                <a:latin typeface="HGSｺﾞｼｯｸM" pitchFamily="50" charset="-128"/>
                <a:ea typeface="HGSｺﾞｼｯｸM" pitchFamily="50" charset="-128"/>
              </a:rPr>
              <a:t>精神科病院の管理者に、</a:t>
            </a:r>
          </a:p>
          <a:p>
            <a:pPr algn="l" fontAlgn="base">
              <a:spcAft>
                <a:spcPct val="0"/>
              </a:spcAft>
            </a:pPr>
            <a:r>
              <a:rPr lang="ja-JP" altLang="en-US" sz="1400" dirty="0">
                <a:solidFill>
                  <a:prstClr val="black"/>
                </a:solidFill>
                <a:latin typeface="HGSｺﾞｼｯｸM" pitchFamily="50" charset="-128"/>
                <a:ea typeface="HGSｺﾞｼｯｸM" pitchFamily="50" charset="-128"/>
              </a:rPr>
              <a:t>　・</a:t>
            </a:r>
            <a:r>
              <a:rPr lang="ja-JP" altLang="ja-JP" sz="1400" dirty="0">
                <a:solidFill>
                  <a:prstClr val="black"/>
                </a:solidFill>
                <a:latin typeface="HGSｺﾞｼｯｸM" pitchFamily="50" charset="-128"/>
                <a:ea typeface="HGSｺﾞｼｯｸM" pitchFamily="50" charset="-128"/>
              </a:rPr>
              <a:t>医療保護入院者の退院後の生活環境に関する相談及び指導を行う者（精神保健福祉士等）の</a:t>
            </a:r>
            <a:r>
              <a:rPr lang="ja-JP" altLang="en-US" sz="1400" dirty="0">
                <a:solidFill>
                  <a:prstClr val="black"/>
                </a:solidFill>
                <a:latin typeface="HGSｺﾞｼｯｸM" pitchFamily="50" charset="-128"/>
                <a:ea typeface="HGSｺﾞｼｯｸM" pitchFamily="50" charset="-128"/>
              </a:rPr>
              <a:t>設置</a:t>
            </a:r>
            <a:endParaRPr lang="ja-JP" altLang="ja-JP" sz="1400" dirty="0">
              <a:solidFill>
                <a:prstClr val="black"/>
              </a:solidFill>
              <a:latin typeface="HGSｺﾞｼｯｸM" pitchFamily="50" charset="-128"/>
              <a:ea typeface="HGSｺﾞｼｯｸM" pitchFamily="50" charset="-128"/>
            </a:endParaRPr>
          </a:p>
          <a:p>
            <a:pPr algn="l" fontAlgn="base">
              <a:spcAft>
                <a:spcPct val="0"/>
              </a:spcAft>
            </a:pPr>
            <a:r>
              <a:rPr lang="ja-JP" altLang="en-US" sz="1400" dirty="0">
                <a:solidFill>
                  <a:prstClr val="black"/>
                </a:solidFill>
                <a:latin typeface="HGSｺﾞｼｯｸM" pitchFamily="50" charset="-128"/>
                <a:ea typeface="HGSｺﾞｼｯｸM" pitchFamily="50" charset="-128"/>
              </a:rPr>
              <a:t>　・</a:t>
            </a:r>
            <a:r>
              <a:rPr lang="ja-JP" altLang="ja-JP" sz="1400" dirty="0">
                <a:solidFill>
                  <a:prstClr val="black"/>
                </a:solidFill>
                <a:latin typeface="HGSｺﾞｼｯｸM" pitchFamily="50" charset="-128"/>
                <a:ea typeface="HGSｺﾞｼｯｸM" pitchFamily="50" charset="-128"/>
              </a:rPr>
              <a:t>地域援助事業者（</a:t>
            </a:r>
            <a:r>
              <a:rPr lang="ja-JP" altLang="en-US" sz="1400" dirty="0">
                <a:solidFill>
                  <a:prstClr val="black"/>
                </a:solidFill>
                <a:latin typeface="HGSｺﾞｼｯｸM" pitchFamily="50" charset="-128"/>
                <a:ea typeface="HGSｺﾞｼｯｸM" pitchFamily="50" charset="-128"/>
              </a:rPr>
              <a:t>入院者</a:t>
            </a:r>
            <a:r>
              <a:rPr lang="ja-JP" altLang="ja-JP" sz="1400" dirty="0">
                <a:solidFill>
                  <a:prstClr val="black"/>
                </a:solidFill>
                <a:latin typeface="HGSｺﾞｼｯｸM" pitchFamily="50" charset="-128"/>
                <a:ea typeface="HGSｺﾞｼｯｸM" pitchFamily="50" charset="-128"/>
              </a:rPr>
              <a:t>本人や家族からの相談に応じ必要な情報提供</a:t>
            </a:r>
            <a:r>
              <a:rPr lang="ja-JP" altLang="en-US" sz="1400" dirty="0">
                <a:solidFill>
                  <a:prstClr val="black"/>
                </a:solidFill>
                <a:latin typeface="HGSｺﾞｼｯｸM" pitchFamily="50" charset="-128"/>
                <a:ea typeface="HGSｺﾞｼｯｸM" pitchFamily="50" charset="-128"/>
              </a:rPr>
              <a:t>等</a:t>
            </a:r>
            <a:r>
              <a:rPr lang="ja-JP" altLang="ja-JP" sz="1400" dirty="0">
                <a:solidFill>
                  <a:prstClr val="black"/>
                </a:solidFill>
                <a:latin typeface="HGSｺﾞｼｯｸM" pitchFamily="50" charset="-128"/>
                <a:ea typeface="HGSｺﾞｼｯｸM" pitchFamily="50" charset="-128"/>
              </a:rPr>
              <a:t>を行う</a:t>
            </a:r>
            <a:r>
              <a:rPr lang="ja-JP" altLang="en-US" sz="1400" dirty="0">
                <a:solidFill>
                  <a:prstClr val="black"/>
                </a:solidFill>
                <a:latin typeface="HGSｺﾞｼｯｸM" pitchFamily="50" charset="-128"/>
                <a:ea typeface="HGSｺﾞｼｯｸM" pitchFamily="50" charset="-128"/>
              </a:rPr>
              <a:t>相談支援</a:t>
            </a:r>
            <a:r>
              <a:rPr lang="ja-JP" altLang="ja-JP" sz="1400" dirty="0">
                <a:solidFill>
                  <a:prstClr val="black"/>
                </a:solidFill>
                <a:latin typeface="HGSｺﾞｼｯｸM" pitchFamily="50" charset="-128"/>
                <a:ea typeface="HGSｺﾞｼｯｸM" pitchFamily="50" charset="-128"/>
              </a:rPr>
              <a:t>事業者</a:t>
            </a:r>
            <a:r>
              <a:rPr lang="ja-JP" altLang="en-US" sz="1400" dirty="0">
                <a:solidFill>
                  <a:prstClr val="black"/>
                </a:solidFill>
                <a:latin typeface="HGSｺﾞｼｯｸM" pitchFamily="50" charset="-128"/>
                <a:ea typeface="HGSｺﾞｼｯｸM" pitchFamily="50" charset="-128"/>
              </a:rPr>
              <a:t>等</a:t>
            </a:r>
            <a:r>
              <a:rPr lang="ja-JP" altLang="ja-JP" sz="1400" dirty="0">
                <a:solidFill>
                  <a:prstClr val="black"/>
                </a:solidFill>
                <a:latin typeface="HGSｺﾞｼｯｸM" pitchFamily="50" charset="-128"/>
                <a:ea typeface="HGSｺﾞｼｯｸM" pitchFamily="50" charset="-128"/>
              </a:rPr>
              <a:t>）との連携</a:t>
            </a:r>
            <a:endParaRPr lang="en-US" altLang="ja-JP" sz="1400" dirty="0">
              <a:solidFill>
                <a:prstClr val="black"/>
              </a:solidFill>
              <a:latin typeface="HGSｺﾞｼｯｸM" pitchFamily="50" charset="-128"/>
              <a:ea typeface="HGSｺﾞｼｯｸM" pitchFamily="50" charset="-128"/>
            </a:endParaRPr>
          </a:p>
          <a:p>
            <a:pPr algn="l" fontAlgn="base">
              <a:spcAft>
                <a:spcPct val="0"/>
              </a:spcAft>
            </a:pPr>
            <a:r>
              <a:rPr lang="ja-JP" altLang="en-US" sz="1400" dirty="0">
                <a:solidFill>
                  <a:prstClr val="black"/>
                </a:solidFill>
                <a:latin typeface="HGSｺﾞｼｯｸM" pitchFamily="50" charset="-128"/>
                <a:ea typeface="HGSｺﾞｼｯｸM" pitchFamily="50" charset="-128"/>
              </a:rPr>
              <a:t>　・退院促進のための体制整備</a:t>
            </a:r>
            <a:endParaRPr lang="ja-JP" altLang="ja-JP" sz="1400" dirty="0">
              <a:solidFill>
                <a:prstClr val="black"/>
              </a:solidFill>
              <a:latin typeface="HGSｺﾞｼｯｸM" pitchFamily="50" charset="-128"/>
              <a:ea typeface="HGSｺﾞｼｯｸM" pitchFamily="50" charset="-128"/>
            </a:endParaRPr>
          </a:p>
          <a:p>
            <a:pPr algn="l" fontAlgn="base">
              <a:spcAft>
                <a:spcPct val="0"/>
              </a:spcAft>
            </a:pPr>
            <a:r>
              <a:rPr lang="ja-JP" altLang="en-US" sz="1400" dirty="0">
                <a:solidFill>
                  <a:prstClr val="black"/>
                </a:solidFill>
                <a:latin typeface="HGSｺﾞｼｯｸM" pitchFamily="50" charset="-128"/>
                <a:ea typeface="HGSｺﾞｼｯｸM" pitchFamily="50" charset="-128"/>
              </a:rPr>
              <a:t>　</a:t>
            </a:r>
            <a:r>
              <a:rPr lang="ja-JP" altLang="ja-JP" sz="1400" dirty="0">
                <a:solidFill>
                  <a:prstClr val="black"/>
                </a:solidFill>
                <a:latin typeface="HGSｺﾞｼｯｸM" pitchFamily="50" charset="-128"/>
                <a:ea typeface="HGSｺﾞｼｯｸM" pitchFamily="50" charset="-128"/>
              </a:rPr>
              <a:t>を義務付ける。</a:t>
            </a:r>
            <a:endParaRPr lang="en-US" altLang="ja-JP" sz="1400" dirty="0">
              <a:solidFill>
                <a:prstClr val="black"/>
              </a:solidFill>
              <a:latin typeface="HGSｺﾞｼｯｸM" pitchFamily="50" charset="-128"/>
              <a:ea typeface="HGSｺﾞｼｯｸM" pitchFamily="50" charset="-128"/>
            </a:endParaRPr>
          </a:p>
          <a:p>
            <a:pPr algn="l" fontAlgn="base">
              <a:spcAft>
                <a:spcPct val="0"/>
              </a:spcAft>
            </a:pPr>
            <a:endParaRPr lang="en-US" altLang="ja-JP" sz="400" b="1" u="sng" dirty="0">
              <a:solidFill>
                <a:prstClr val="black"/>
              </a:solidFill>
              <a:latin typeface="HGSｺﾞｼｯｸM" pitchFamily="50" charset="-128"/>
              <a:ea typeface="HGSｺﾞｼｯｸM" pitchFamily="50" charset="-128"/>
            </a:endParaRPr>
          </a:p>
          <a:p>
            <a:pPr algn="l" fontAlgn="base">
              <a:spcAft>
                <a:spcPct val="0"/>
              </a:spcAft>
            </a:pPr>
            <a:r>
              <a:rPr lang="en-US" altLang="ja-JP" sz="1400" b="1" u="sng" dirty="0">
                <a:solidFill>
                  <a:prstClr val="black"/>
                </a:solidFill>
                <a:latin typeface="HGSｺﾞｼｯｸM" pitchFamily="50" charset="-128"/>
                <a:ea typeface="HGSｺﾞｼｯｸM" pitchFamily="50" charset="-128"/>
              </a:rPr>
              <a:t>(</a:t>
            </a:r>
            <a:r>
              <a:rPr lang="ja-JP" altLang="en-US" sz="1400" b="1" u="sng" dirty="0">
                <a:solidFill>
                  <a:prstClr val="black"/>
                </a:solidFill>
                <a:latin typeface="HGSｺﾞｼｯｸM" pitchFamily="50" charset="-128"/>
                <a:ea typeface="HGSｺﾞｼｯｸM" pitchFamily="50" charset="-128"/>
              </a:rPr>
              <a:t>４</a:t>
            </a:r>
            <a:r>
              <a:rPr lang="en-US" altLang="ja-JP" sz="1400" b="1" u="sng" dirty="0">
                <a:solidFill>
                  <a:prstClr val="black"/>
                </a:solidFill>
                <a:latin typeface="HGSｺﾞｼｯｸM" pitchFamily="50" charset="-128"/>
                <a:ea typeface="HGSｺﾞｼｯｸM" pitchFamily="50" charset="-128"/>
              </a:rPr>
              <a:t>)</a:t>
            </a:r>
            <a:r>
              <a:rPr lang="ja-JP" altLang="en-US" sz="1400" b="1" u="sng" dirty="0">
                <a:solidFill>
                  <a:prstClr val="black"/>
                </a:solidFill>
                <a:latin typeface="HGSｺﾞｼｯｸM" pitchFamily="50" charset="-128"/>
                <a:ea typeface="HGSｺﾞｼｯｸM" pitchFamily="50" charset="-128"/>
              </a:rPr>
              <a:t>精神医療審査会に関する見直し</a:t>
            </a:r>
            <a:endParaRPr lang="en-US" altLang="ja-JP" sz="1400" b="1" u="sng" dirty="0">
              <a:solidFill>
                <a:prstClr val="black"/>
              </a:solidFill>
              <a:latin typeface="HGSｺﾞｼｯｸM" pitchFamily="50" charset="-128"/>
              <a:ea typeface="HGSｺﾞｼｯｸM" pitchFamily="50" charset="-128"/>
            </a:endParaRPr>
          </a:p>
          <a:p>
            <a:pPr algn="l" fontAlgn="base">
              <a:spcAft>
                <a:spcPct val="0"/>
              </a:spcAft>
            </a:pPr>
            <a:r>
              <a:rPr lang="ja-JP" altLang="en-US" sz="1400" dirty="0">
                <a:solidFill>
                  <a:prstClr val="black"/>
                </a:solidFill>
                <a:latin typeface="HGSｺﾞｼｯｸM" pitchFamily="50" charset="-128"/>
                <a:ea typeface="HGSｺﾞｼｯｸM" pitchFamily="50" charset="-128"/>
              </a:rPr>
              <a:t>①精神医療審査会の委員として、「精神障害者の保健又は福祉に関し学識経験を有する者」を規定する。</a:t>
            </a:r>
            <a:endParaRPr lang="en-US" altLang="ja-JP" sz="1400" dirty="0">
              <a:solidFill>
                <a:prstClr val="black"/>
              </a:solidFill>
              <a:latin typeface="HGSｺﾞｼｯｸM" pitchFamily="50" charset="-128"/>
              <a:ea typeface="HGSｺﾞｼｯｸM" pitchFamily="50" charset="-128"/>
            </a:endParaRPr>
          </a:p>
          <a:p>
            <a:pPr algn="l" fontAlgn="base">
              <a:spcAft>
                <a:spcPct val="0"/>
              </a:spcAft>
            </a:pPr>
            <a:r>
              <a:rPr lang="ja-JP" altLang="en-US" sz="1400" dirty="0">
                <a:solidFill>
                  <a:prstClr val="black"/>
                </a:solidFill>
                <a:latin typeface="HGSｺﾞｼｯｸM" pitchFamily="50" charset="-128"/>
                <a:ea typeface="HGSｺﾞｼｯｸM" pitchFamily="50" charset="-128"/>
              </a:rPr>
              <a:t>②精神医療審査会に対し、退院等の請求をできる者として、入院者本人とともに、家族等を規定する。</a:t>
            </a:r>
            <a:endParaRPr lang="ja-JP" altLang="ja-JP" sz="1400" dirty="0">
              <a:solidFill>
                <a:prstClr val="black"/>
              </a:solidFill>
              <a:latin typeface="HGSｺﾞｼｯｸM" pitchFamily="50" charset="-128"/>
              <a:ea typeface="HGSｺﾞｼｯｸM" pitchFamily="50" charset="-128"/>
            </a:endParaRPr>
          </a:p>
        </p:txBody>
      </p:sp>
      <p:sp>
        <p:nvSpPr>
          <p:cNvPr id="26" name="タイトル 1"/>
          <p:cNvSpPr>
            <a:spLocks noGrp="1"/>
          </p:cNvSpPr>
          <p:nvPr/>
        </p:nvSpPr>
        <p:spPr>
          <a:xfrm>
            <a:off x="148204" y="5464723"/>
            <a:ext cx="6435762" cy="360040"/>
          </a:xfrm>
          <a:prstGeom prst="rect">
            <a:avLst/>
          </a:prstGeom>
        </p:spPr>
        <p:txBody>
          <a:bodyPr vert="horz" lIns="95113" tIns="47568" rIns="95113" bIns="47568" rtlCol="0" anchor="t">
            <a:noAutofit/>
          </a:bodyPr>
          <a:lstStyle>
            <a:lvl1pPr algn="ctr" defTabSz="952439" rtl="0" eaLnBrk="1" latinLnBrk="0" hangingPunct="1">
              <a:spcBef>
                <a:spcPct val="0"/>
              </a:spcBef>
              <a:buNone/>
              <a:defRPr kumimoji="1" sz="4600" kern="1200">
                <a:solidFill>
                  <a:schemeClr val="tx1"/>
                </a:solidFill>
                <a:latin typeface="+mj-lt"/>
                <a:ea typeface="+mj-ea"/>
                <a:cs typeface="+mj-cs"/>
              </a:defRPr>
            </a:lvl1pPr>
          </a:lstStyle>
          <a:p>
            <a:pPr marL="174388" indent="-174388" algn="l" fontAlgn="base">
              <a:spcBef>
                <a:spcPts val="600"/>
              </a:spcBef>
              <a:spcAft>
                <a:spcPct val="0"/>
              </a:spcAft>
            </a:pPr>
            <a:r>
              <a:rPr lang="ja-JP" altLang="en-US" sz="1400" dirty="0">
                <a:solidFill>
                  <a:prstClr val="black"/>
                </a:solidFill>
                <a:latin typeface="HGSｺﾞｼｯｸM" pitchFamily="50" charset="-128"/>
                <a:ea typeface="HGSｺﾞｼｯｸM" pitchFamily="50" charset="-128"/>
              </a:rPr>
              <a:t>平成</a:t>
            </a:r>
            <a:r>
              <a:rPr lang="en-US" altLang="ja-JP" sz="1400" dirty="0">
                <a:solidFill>
                  <a:prstClr val="black"/>
                </a:solidFill>
                <a:latin typeface="HGSｺﾞｼｯｸM" pitchFamily="50" charset="-128"/>
                <a:ea typeface="HGSｺﾞｼｯｸM" pitchFamily="50" charset="-128"/>
              </a:rPr>
              <a:t>26</a:t>
            </a:r>
            <a:r>
              <a:rPr lang="ja-JP" altLang="en-US" sz="1400" dirty="0">
                <a:solidFill>
                  <a:prstClr val="black"/>
                </a:solidFill>
                <a:latin typeface="HGSｺﾞｼｯｸM" pitchFamily="50" charset="-128"/>
                <a:ea typeface="HGSｺﾞｼｯｸM" pitchFamily="50" charset="-128"/>
              </a:rPr>
              <a:t>年４月１日（ただし、１．（４） ①については平成</a:t>
            </a:r>
            <a:r>
              <a:rPr lang="en-US" altLang="ja-JP" sz="1400" dirty="0">
                <a:solidFill>
                  <a:prstClr val="black"/>
                </a:solidFill>
                <a:latin typeface="HGSｺﾞｼｯｸM" pitchFamily="50" charset="-128"/>
                <a:ea typeface="HGSｺﾞｼｯｸM" pitchFamily="50" charset="-128"/>
              </a:rPr>
              <a:t>28</a:t>
            </a:r>
            <a:r>
              <a:rPr lang="ja-JP" altLang="en-US" sz="1400" dirty="0">
                <a:solidFill>
                  <a:prstClr val="black"/>
                </a:solidFill>
                <a:latin typeface="HGSｺﾞｼｯｸM" pitchFamily="50" charset="-128"/>
                <a:ea typeface="HGSｺﾞｼｯｸM" pitchFamily="50" charset="-128"/>
              </a:rPr>
              <a:t>年４月１日）</a:t>
            </a:r>
          </a:p>
          <a:p>
            <a:pPr marL="174388" indent="-174388" algn="l" fontAlgn="base">
              <a:spcBef>
                <a:spcPts val="600"/>
              </a:spcBef>
              <a:spcAft>
                <a:spcPct val="0"/>
              </a:spcAft>
            </a:pPr>
            <a:endParaRPr lang="en-US" altLang="ja-JP" sz="1400" dirty="0">
              <a:solidFill>
                <a:prstClr val="black"/>
              </a:solidFill>
              <a:latin typeface="HGSｺﾞｼｯｸM" pitchFamily="50" charset="-128"/>
              <a:ea typeface="HGSｺﾞｼｯｸM" pitchFamily="50" charset="-128"/>
            </a:endParaRPr>
          </a:p>
        </p:txBody>
      </p:sp>
      <p:sp>
        <p:nvSpPr>
          <p:cNvPr id="16" name="角丸四角形 15"/>
          <p:cNvSpPr/>
          <p:nvPr/>
        </p:nvSpPr>
        <p:spPr>
          <a:xfrm>
            <a:off x="157650" y="1052738"/>
            <a:ext cx="813950" cy="264782"/>
          </a:xfrm>
          <a:prstGeom prst="roundRect">
            <a:avLst/>
          </a:prstGeom>
          <a:solidFill>
            <a:schemeClr val="accent5">
              <a:lumMod val="60000"/>
              <a:lumOff val="40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lIns="91321" tIns="45657" rIns="91321" bIns="45657" rtlCol="0" anchor="ctr"/>
          <a:lstStyle/>
          <a:p>
            <a:pPr algn="ctr" fontAlgn="base">
              <a:spcBef>
                <a:spcPct val="0"/>
              </a:spcBef>
              <a:spcAft>
                <a:spcPct val="0"/>
              </a:spcAft>
            </a:pPr>
            <a:endParaRPr lang="ja-JP" altLang="en-US" sz="2800">
              <a:solidFill>
                <a:prstClr val="white"/>
              </a:solidFill>
            </a:endParaRPr>
          </a:p>
        </p:txBody>
      </p:sp>
      <p:sp>
        <p:nvSpPr>
          <p:cNvPr id="31" name="タイトル 1"/>
          <p:cNvSpPr>
            <a:spLocks noGrp="1"/>
          </p:cNvSpPr>
          <p:nvPr/>
        </p:nvSpPr>
        <p:spPr>
          <a:xfrm>
            <a:off x="179523" y="6391639"/>
            <a:ext cx="8964488" cy="343555"/>
          </a:xfrm>
          <a:prstGeom prst="rect">
            <a:avLst/>
          </a:prstGeom>
        </p:spPr>
        <p:txBody>
          <a:bodyPr vert="horz" lIns="95113" tIns="47568" rIns="95113" bIns="47568" rtlCol="0" anchor="t">
            <a:noAutofit/>
          </a:bodyPr>
          <a:lstStyle>
            <a:lvl1pPr algn="ctr" defTabSz="952439" rtl="0" eaLnBrk="1" latinLnBrk="0" hangingPunct="1">
              <a:spcBef>
                <a:spcPct val="0"/>
              </a:spcBef>
              <a:buNone/>
              <a:defRPr kumimoji="1" sz="4600" kern="1200">
                <a:solidFill>
                  <a:schemeClr val="tx1"/>
                </a:solidFill>
                <a:latin typeface="+mj-lt"/>
                <a:ea typeface="+mj-ea"/>
                <a:cs typeface="+mj-cs"/>
              </a:defRPr>
            </a:lvl1pPr>
          </a:lstStyle>
          <a:p>
            <a:pPr marL="174388" indent="-174388" algn="l" fontAlgn="base">
              <a:spcBef>
                <a:spcPts val="600"/>
              </a:spcBef>
              <a:spcAft>
                <a:spcPct val="0"/>
              </a:spcAft>
            </a:pPr>
            <a:endParaRPr lang="en-US" altLang="ja-JP" sz="1400" dirty="0">
              <a:solidFill>
                <a:prstClr val="black"/>
              </a:solidFill>
              <a:latin typeface="HGSｺﾞｼｯｸM" pitchFamily="50" charset="-128"/>
              <a:ea typeface="HGSｺﾞｼｯｸM" pitchFamily="50" charset="-128"/>
            </a:endParaRPr>
          </a:p>
        </p:txBody>
      </p:sp>
      <p:sp>
        <p:nvSpPr>
          <p:cNvPr id="32" name="タイトル 1"/>
          <p:cNvSpPr>
            <a:spLocks noGrp="1"/>
          </p:cNvSpPr>
          <p:nvPr/>
        </p:nvSpPr>
        <p:spPr>
          <a:xfrm>
            <a:off x="-35169" y="5949280"/>
            <a:ext cx="9144000" cy="936104"/>
          </a:xfrm>
          <a:prstGeom prst="rect">
            <a:avLst/>
          </a:prstGeom>
        </p:spPr>
        <p:txBody>
          <a:bodyPr vert="horz" lIns="95113" tIns="47568" rIns="95113" bIns="47568" rtlCol="0" anchor="t">
            <a:noAutofit/>
          </a:bodyPr>
          <a:lstStyle>
            <a:lvl1pPr algn="ctr" defTabSz="952439" rtl="0" eaLnBrk="1" latinLnBrk="0" hangingPunct="1">
              <a:spcBef>
                <a:spcPct val="0"/>
              </a:spcBef>
              <a:buNone/>
              <a:defRPr kumimoji="1" sz="4600" kern="1200">
                <a:solidFill>
                  <a:schemeClr val="tx1"/>
                </a:solidFill>
                <a:latin typeface="+mj-lt"/>
                <a:ea typeface="+mj-ea"/>
                <a:cs typeface="+mj-cs"/>
              </a:defRPr>
            </a:lvl1pPr>
          </a:lstStyle>
          <a:p>
            <a:pPr marL="174388" indent="-174388" algn="l" fontAlgn="base">
              <a:spcBef>
                <a:spcPts val="600"/>
              </a:spcBef>
              <a:spcAft>
                <a:spcPct val="0"/>
              </a:spcAft>
            </a:pPr>
            <a:r>
              <a:rPr lang="ja-JP" altLang="en-US" sz="1400" dirty="0">
                <a:solidFill>
                  <a:prstClr val="black"/>
                </a:solidFill>
                <a:latin typeface="HGSｺﾞｼｯｸM" pitchFamily="50" charset="-128"/>
                <a:ea typeface="HGSｺﾞｼｯｸM" pitchFamily="50" charset="-128"/>
              </a:rPr>
              <a:t>　政府は、施行後３年を目途として、施行の状況並びに精神保健及び精神障害者の福祉を取り巻く環境の変化を勘案し、医療保護入院における移送及び入院の手続の在り方、医療保護入院者の退院を促進するための措置の在り方、入院中の処遇、退院等に関する精神障害者の意思決定及び意思の表明の支援の在り方について検討を加え、必要があると認めるときは、その結果に基づいて所要の措置を講ずる。</a:t>
            </a:r>
          </a:p>
          <a:p>
            <a:pPr marL="174388" indent="-174388" algn="l" fontAlgn="base">
              <a:spcBef>
                <a:spcPts val="600"/>
              </a:spcBef>
              <a:spcAft>
                <a:spcPct val="0"/>
              </a:spcAft>
            </a:pPr>
            <a:endParaRPr lang="en-US" altLang="ja-JP" sz="1400" dirty="0">
              <a:solidFill>
                <a:prstClr val="black"/>
              </a:solidFill>
              <a:latin typeface="HGSｺﾞｼｯｸM" pitchFamily="50" charset="-128"/>
              <a:ea typeface="HGSｺﾞｼｯｸM" pitchFamily="50" charset="-128"/>
            </a:endParaRPr>
          </a:p>
        </p:txBody>
      </p:sp>
      <p:sp>
        <p:nvSpPr>
          <p:cNvPr id="10" name="タイトル 1"/>
          <p:cNvSpPr>
            <a:spLocks noGrp="1"/>
          </p:cNvSpPr>
          <p:nvPr/>
        </p:nvSpPr>
        <p:spPr>
          <a:xfrm>
            <a:off x="189380" y="980734"/>
            <a:ext cx="1325051" cy="408875"/>
          </a:xfrm>
          <a:prstGeom prst="rect">
            <a:avLst/>
          </a:prstGeom>
          <a:noFill/>
        </p:spPr>
        <p:txBody>
          <a:bodyPr vert="horz" lIns="95113" tIns="47568" rIns="95113" bIns="47568" rtlCol="0" anchor="ctr">
            <a:noAutofit/>
          </a:bodyPr>
          <a:lstStyle>
            <a:lvl1pPr algn="ctr" defTabSz="952439" rtl="0" eaLnBrk="1" latinLnBrk="0" hangingPunct="1">
              <a:spcBef>
                <a:spcPct val="0"/>
              </a:spcBef>
              <a:buNone/>
              <a:defRPr kumimoji="1" sz="4600" kern="1200">
                <a:solidFill>
                  <a:schemeClr val="tx1"/>
                </a:solidFill>
                <a:latin typeface="+mj-lt"/>
                <a:ea typeface="+mj-ea"/>
                <a:cs typeface="+mj-cs"/>
              </a:defRPr>
            </a:lvl1pPr>
          </a:lstStyle>
          <a:p>
            <a:pPr algn="l" fontAlgn="base">
              <a:lnSpc>
                <a:spcPts val="1600"/>
              </a:lnSpc>
              <a:spcAft>
                <a:spcPct val="0"/>
              </a:spcAft>
            </a:pPr>
            <a:r>
              <a:rPr lang="ja-JP" altLang="en-US" sz="1400" b="1" dirty="0">
                <a:solidFill>
                  <a:prstClr val="black"/>
                </a:solidFill>
                <a:latin typeface="ＭＳ Ｐゴシック"/>
              </a:rPr>
              <a:t>１．概要</a:t>
            </a:r>
            <a:endParaRPr lang="en-US" altLang="ja-JP" sz="1400" b="1" dirty="0">
              <a:solidFill>
                <a:prstClr val="black"/>
              </a:solidFill>
              <a:latin typeface="ＭＳ Ｐゴシック"/>
            </a:endParaRPr>
          </a:p>
        </p:txBody>
      </p:sp>
      <p:sp>
        <p:nvSpPr>
          <p:cNvPr id="17" name="角丸四角形 16"/>
          <p:cNvSpPr/>
          <p:nvPr/>
        </p:nvSpPr>
        <p:spPr>
          <a:xfrm>
            <a:off x="108633" y="5242668"/>
            <a:ext cx="1085118" cy="261880"/>
          </a:xfrm>
          <a:prstGeom prst="roundRect">
            <a:avLst/>
          </a:prstGeom>
          <a:solidFill>
            <a:schemeClr val="accent5">
              <a:lumMod val="60000"/>
              <a:lumOff val="40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lIns="91321" tIns="45657" rIns="91321" bIns="45657" rtlCol="0" anchor="ctr"/>
          <a:lstStyle/>
          <a:p>
            <a:pPr algn="ctr" fontAlgn="base">
              <a:spcBef>
                <a:spcPct val="0"/>
              </a:spcBef>
              <a:spcAft>
                <a:spcPct val="0"/>
              </a:spcAft>
            </a:pPr>
            <a:endParaRPr lang="ja-JP" altLang="en-US" sz="2800">
              <a:solidFill>
                <a:prstClr val="white"/>
              </a:solidFill>
            </a:endParaRPr>
          </a:p>
        </p:txBody>
      </p:sp>
      <p:sp>
        <p:nvSpPr>
          <p:cNvPr id="25" name="タイトル 1"/>
          <p:cNvSpPr>
            <a:spLocks noGrp="1"/>
          </p:cNvSpPr>
          <p:nvPr/>
        </p:nvSpPr>
        <p:spPr>
          <a:xfrm>
            <a:off x="118583" y="5148336"/>
            <a:ext cx="1728192" cy="496535"/>
          </a:xfrm>
          <a:prstGeom prst="rect">
            <a:avLst/>
          </a:prstGeom>
        </p:spPr>
        <p:txBody>
          <a:bodyPr vert="horz" lIns="95113" tIns="47568" rIns="95113" bIns="47568" rtlCol="0" anchor="ctr">
            <a:noAutofit/>
          </a:bodyPr>
          <a:lstStyle>
            <a:lvl1pPr algn="ctr" defTabSz="952439" rtl="0" eaLnBrk="1" latinLnBrk="0" hangingPunct="1">
              <a:spcBef>
                <a:spcPct val="0"/>
              </a:spcBef>
              <a:buNone/>
              <a:defRPr kumimoji="1" sz="4600" kern="1200">
                <a:solidFill>
                  <a:schemeClr val="tx1"/>
                </a:solidFill>
                <a:latin typeface="+mj-lt"/>
                <a:ea typeface="+mj-ea"/>
                <a:cs typeface="+mj-cs"/>
              </a:defRPr>
            </a:lvl1pPr>
          </a:lstStyle>
          <a:p>
            <a:pPr algn="l" fontAlgn="base">
              <a:lnSpc>
                <a:spcPts val="1600"/>
              </a:lnSpc>
              <a:spcAft>
                <a:spcPct val="0"/>
              </a:spcAft>
            </a:pPr>
            <a:r>
              <a:rPr lang="ja-JP" altLang="en-US" sz="1400" b="1" dirty="0">
                <a:solidFill>
                  <a:prstClr val="black"/>
                </a:solidFill>
                <a:latin typeface="ＭＳ Ｐゴシック"/>
              </a:rPr>
              <a:t>２．施行期日</a:t>
            </a:r>
            <a:endParaRPr lang="en-US" altLang="ja-JP" sz="1400" b="1" dirty="0">
              <a:solidFill>
                <a:prstClr val="black"/>
              </a:solidFill>
              <a:latin typeface="ＭＳ Ｐゴシック"/>
            </a:endParaRPr>
          </a:p>
        </p:txBody>
      </p:sp>
      <p:sp>
        <p:nvSpPr>
          <p:cNvPr id="19" name="角丸四角形 18"/>
          <p:cNvSpPr/>
          <p:nvPr/>
        </p:nvSpPr>
        <p:spPr>
          <a:xfrm>
            <a:off x="124636" y="5731076"/>
            <a:ext cx="1222726" cy="273665"/>
          </a:xfrm>
          <a:prstGeom prst="roundRect">
            <a:avLst/>
          </a:prstGeom>
          <a:solidFill>
            <a:schemeClr val="accent5">
              <a:lumMod val="60000"/>
              <a:lumOff val="40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lIns="91321" tIns="45657" rIns="91321" bIns="45657" rtlCol="0" anchor="ctr"/>
          <a:lstStyle/>
          <a:p>
            <a:pPr algn="ctr" fontAlgn="base">
              <a:spcBef>
                <a:spcPct val="0"/>
              </a:spcBef>
              <a:spcAft>
                <a:spcPct val="0"/>
              </a:spcAft>
            </a:pPr>
            <a:endParaRPr lang="ja-JP" altLang="en-US" sz="2800">
              <a:solidFill>
                <a:prstClr val="white"/>
              </a:solidFill>
            </a:endParaRPr>
          </a:p>
        </p:txBody>
      </p:sp>
      <p:sp>
        <p:nvSpPr>
          <p:cNvPr id="23" name="タイトル 1"/>
          <p:cNvSpPr>
            <a:spLocks noGrp="1"/>
          </p:cNvSpPr>
          <p:nvPr/>
        </p:nvSpPr>
        <p:spPr>
          <a:xfrm>
            <a:off x="113666" y="5756631"/>
            <a:ext cx="1329378" cy="273665"/>
          </a:xfrm>
          <a:prstGeom prst="rect">
            <a:avLst/>
          </a:prstGeom>
        </p:spPr>
        <p:txBody>
          <a:bodyPr vert="horz" lIns="95113" tIns="47568" rIns="95113" bIns="47568" rtlCol="0" anchor="ctr">
            <a:noAutofit/>
          </a:bodyPr>
          <a:lstStyle>
            <a:lvl1pPr algn="ctr" defTabSz="952439" rtl="0" eaLnBrk="1" latinLnBrk="0" hangingPunct="1">
              <a:spcBef>
                <a:spcPct val="0"/>
              </a:spcBef>
              <a:buNone/>
              <a:defRPr kumimoji="1" sz="4600" kern="1200">
                <a:solidFill>
                  <a:schemeClr val="tx1"/>
                </a:solidFill>
                <a:latin typeface="+mj-lt"/>
                <a:ea typeface="+mj-ea"/>
                <a:cs typeface="+mj-cs"/>
              </a:defRPr>
            </a:lvl1pPr>
          </a:lstStyle>
          <a:p>
            <a:pPr algn="l" fontAlgn="base">
              <a:lnSpc>
                <a:spcPts val="1600"/>
              </a:lnSpc>
              <a:spcAft>
                <a:spcPct val="0"/>
              </a:spcAft>
            </a:pPr>
            <a:r>
              <a:rPr lang="ja-JP" altLang="en-US" sz="1400" b="1" dirty="0">
                <a:solidFill>
                  <a:prstClr val="black"/>
                </a:solidFill>
                <a:latin typeface="ＭＳ Ｐゴシック"/>
              </a:rPr>
              <a:t>３．検討規定</a:t>
            </a:r>
            <a:endParaRPr lang="en-US" altLang="ja-JP" sz="1400" b="1" dirty="0">
              <a:solidFill>
                <a:prstClr val="black"/>
              </a:solidFill>
              <a:latin typeface="ＭＳ Ｐゴシック"/>
            </a:endParaRPr>
          </a:p>
        </p:txBody>
      </p:sp>
      <p:sp>
        <p:nvSpPr>
          <p:cNvPr id="9" name="タイトル 1"/>
          <p:cNvSpPr>
            <a:spLocks noGrp="1"/>
          </p:cNvSpPr>
          <p:nvPr/>
        </p:nvSpPr>
        <p:spPr>
          <a:xfrm>
            <a:off x="74666" y="437606"/>
            <a:ext cx="9144000" cy="615132"/>
          </a:xfrm>
          <a:prstGeom prst="rect">
            <a:avLst/>
          </a:prstGeom>
          <a:noFill/>
        </p:spPr>
        <p:txBody>
          <a:bodyPr vert="horz" lIns="95113" tIns="47568" rIns="95113" bIns="47568" rtlCol="0" anchor="t">
            <a:noAutofit/>
          </a:bodyPr>
          <a:lstStyle>
            <a:lvl1pPr algn="ctr" defTabSz="952439" rtl="0" eaLnBrk="1" latinLnBrk="0" hangingPunct="1">
              <a:spcBef>
                <a:spcPct val="0"/>
              </a:spcBef>
              <a:buNone/>
              <a:defRPr kumimoji="1" sz="4600" kern="1200">
                <a:solidFill>
                  <a:schemeClr val="tx1"/>
                </a:solidFill>
                <a:latin typeface="+mj-lt"/>
                <a:ea typeface="+mj-ea"/>
                <a:cs typeface="+mj-cs"/>
              </a:defRPr>
            </a:lvl1pPr>
          </a:lstStyle>
          <a:p>
            <a:pPr marL="174388" indent="-174388" algn="l" fontAlgn="base">
              <a:spcAft>
                <a:spcPct val="0"/>
              </a:spcAft>
            </a:pPr>
            <a:r>
              <a:rPr lang="ja-JP" altLang="en-US" sz="1600" dirty="0">
                <a:solidFill>
                  <a:prstClr val="black"/>
                </a:solidFill>
                <a:latin typeface="HGSｺﾞｼｯｸM" pitchFamily="50" charset="-128"/>
                <a:ea typeface="HGSｺﾞｼｯｸM" pitchFamily="50" charset="-128"/>
              </a:rPr>
              <a:t>　精神障害者の地域生活への移行を促進するため、精神障害者の医療に関する指針（大臣告示）の策定、保護者制度の廃止、医療保護入院における入院手続等の見直し等を行う。</a:t>
            </a:r>
            <a:endParaRPr lang="en-US" altLang="ja-JP" sz="1600" dirty="0">
              <a:solidFill>
                <a:prstClr val="black"/>
              </a:solidFill>
              <a:latin typeface="HGSｺﾞｼｯｸM" pitchFamily="50" charset="-128"/>
              <a:ea typeface="HGSｺﾞｼｯｸM" pitchFamily="50" charset="-128"/>
            </a:endParaRPr>
          </a:p>
        </p:txBody>
      </p:sp>
      <p:sp>
        <p:nvSpPr>
          <p:cNvPr id="3" name="スライド番号プレースホルダー 2"/>
          <p:cNvSpPr>
            <a:spLocks noGrp="1"/>
          </p:cNvSpPr>
          <p:nvPr>
            <p:ph type="sldNum" sz="quarter" idx="12"/>
          </p:nvPr>
        </p:nvSpPr>
        <p:spPr/>
        <p:txBody>
          <a:bodyPr/>
          <a:lstStyle/>
          <a:p>
            <a:fld id="{90BFFCA2-8ECD-403C-999C-56EDCBEF1E8D}" type="slidenum">
              <a:rPr lang="ja-JP" altLang="en-US" smtClean="0">
                <a:solidFill>
                  <a:prstClr val="black">
                    <a:tint val="75000"/>
                  </a:prstClr>
                </a:solidFill>
              </a:rPr>
              <a:pPr/>
              <a:t>15</a:t>
            </a:fld>
            <a:endParaRPr lang="ja-JP" altLang="en-US">
              <a:solidFill>
                <a:prstClr val="black">
                  <a:tint val="75000"/>
                </a:prstClr>
              </a:solidFill>
            </a:endParaRPr>
          </a:p>
        </p:txBody>
      </p:sp>
      <p:sp>
        <p:nvSpPr>
          <p:cNvPr id="21" name="スライド番号プレースホルダー 3"/>
          <p:cNvSpPr txBox="1">
            <a:spLocks/>
          </p:cNvSpPr>
          <p:nvPr/>
        </p:nvSpPr>
        <p:spPr>
          <a:xfrm>
            <a:off x="7010400" y="6493189"/>
            <a:ext cx="2133600" cy="365125"/>
          </a:xfrm>
          <a:prstGeom prst="rect">
            <a:avLst/>
          </a:prstGeom>
        </p:spPr>
        <p:txBody>
          <a:bodyPr vert="horz" lIns="91321" tIns="45657" rIns="91321" bIns="45657" rtlCol="0" anchor="ctr"/>
          <a:lstStyle>
            <a:defPPr>
              <a:defRPr lang="ja-JP"/>
            </a:defPPr>
            <a:lvl1pPr algn="r" rtl="0" fontAlgn="base">
              <a:spcBef>
                <a:spcPct val="0"/>
              </a:spcBef>
              <a:spcAft>
                <a:spcPct val="0"/>
              </a:spcAft>
              <a:defRPr kumimoji="1" sz="1200" kern="1200">
                <a:solidFill>
                  <a:schemeClr val="tx1">
                    <a:tint val="75000"/>
                  </a:schemeClr>
                </a:solidFill>
                <a:latin typeface="Arial" charset="0"/>
                <a:ea typeface="ＭＳ Ｐゴシック" charset="-128"/>
                <a:cs typeface="+mn-cs"/>
              </a:defRPr>
            </a:lvl1pPr>
            <a:lvl2pPr marL="457145" algn="l" rtl="0" fontAlgn="base">
              <a:spcBef>
                <a:spcPct val="0"/>
              </a:spcBef>
              <a:spcAft>
                <a:spcPct val="0"/>
              </a:spcAft>
              <a:defRPr kumimoji="1" sz="2800" kern="1200">
                <a:solidFill>
                  <a:schemeClr val="tx1"/>
                </a:solidFill>
                <a:latin typeface="Arial" charset="0"/>
                <a:ea typeface="ＭＳ Ｐゴシック" charset="-128"/>
                <a:cs typeface="+mn-cs"/>
              </a:defRPr>
            </a:lvl2pPr>
            <a:lvl3pPr marL="914290" algn="l" rtl="0" fontAlgn="base">
              <a:spcBef>
                <a:spcPct val="0"/>
              </a:spcBef>
              <a:spcAft>
                <a:spcPct val="0"/>
              </a:spcAft>
              <a:defRPr kumimoji="1" sz="2800" kern="1200">
                <a:solidFill>
                  <a:schemeClr val="tx1"/>
                </a:solidFill>
                <a:latin typeface="Arial" charset="0"/>
                <a:ea typeface="ＭＳ Ｐゴシック" charset="-128"/>
                <a:cs typeface="+mn-cs"/>
              </a:defRPr>
            </a:lvl3pPr>
            <a:lvl4pPr marL="1371435" algn="l" rtl="0" fontAlgn="base">
              <a:spcBef>
                <a:spcPct val="0"/>
              </a:spcBef>
              <a:spcAft>
                <a:spcPct val="0"/>
              </a:spcAft>
              <a:defRPr kumimoji="1" sz="2800" kern="1200">
                <a:solidFill>
                  <a:schemeClr val="tx1"/>
                </a:solidFill>
                <a:latin typeface="Arial" charset="0"/>
                <a:ea typeface="ＭＳ Ｐゴシック" charset="-128"/>
                <a:cs typeface="+mn-cs"/>
              </a:defRPr>
            </a:lvl4pPr>
            <a:lvl5pPr marL="1828581" algn="l" rtl="0" fontAlgn="base">
              <a:spcBef>
                <a:spcPct val="0"/>
              </a:spcBef>
              <a:spcAft>
                <a:spcPct val="0"/>
              </a:spcAft>
              <a:defRPr kumimoji="1" sz="2800" kern="1200">
                <a:solidFill>
                  <a:schemeClr val="tx1"/>
                </a:solidFill>
                <a:latin typeface="Arial" charset="0"/>
                <a:ea typeface="ＭＳ Ｐゴシック" charset="-128"/>
                <a:cs typeface="+mn-cs"/>
              </a:defRPr>
            </a:lvl5pPr>
            <a:lvl6pPr marL="2285726" algn="l" defTabSz="914290" rtl="0" eaLnBrk="1" latinLnBrk="0" hangingPunct="1">
              <a:defRPr kumimoji="1" sz="2800" kern="1200">
                <a:solidFill>
                  <a:schemeClr val="tx1"/>
                </a:solidFill>
                <a:latin typeface="Arial" charset="0"/>
                <a:ea typeface="ＭＳ Ｐゴシック" charset="-128"/>
                <a:cs typeface="+mn-cs"/>
              </a:defRPr>
            </a:lvl6pPr>
            <a:lvl7pPr marL="2742871" algn="l" defTabSz="914290" rtl="0" eaLnBrk="1" latinLnBrk="0" hangingPunct="1">
              <a:defRPr kumimoji="1" sz="2800" kern="1200">
                <a:solidFill>
                  <a:schemeClr val="tx1"/>
                </a:solidFill>
                <a:latin typeface="Arial" charset="0"/>
                <a:ea typeface="ＭＳ Ｐゴシック" charset="-128"/>
                <a:cs typeface="+mn-cs"/>
              </a:defRPr>
            </a:lvl7pPr>
            <a:lvl8pPr marL="3200016" algn="l" defTabSz="914290" rtl="0" eaLnBrk="1" latinLnBrk="0" hangingPunct="1">
              <a:defRPr kumimoji="1" sz="2800" kern="1200">
                <a:solidFill>
                  <a:schemeClr val="tx1"/>
                </a:solidFill>
                <a:latin typeface="Arial" charset="0"/>
                <a:ea typeface="ＭＳ Ｐゴシック" charset="-128"/>
                <a:cs typeface="+mn-cs"/>
              </a:defRPr>
            </a:lvl8pPr>
            <a:lvl9pPr marL="3657161" algn="l" defTabSz="914290" rtl="0" eaLnBrk="1" latinLnBrk="0" hangingPunct="1">
              <a:defRPr kumimoji="1" sz="2800" kern="1200">
                <a:solidFill>
                  <a:schemeClr val="tx1"/>
                </a:solidFill>
                <a:latin typeface="Arial" charset="0"/>
                <a:ea typeface="ＭＳ Ｐゴシック" charset="-128"/>
                <a:cs typeface="+mn-cs"/>
              </a:defRPr>
            </a:lvl9pPr>
          </a:lstStyle>
          <a:p>
            <a:fld id="{D2D8002D-B5B0-4BAC-B1F6-782DDCCE6D9C}" type="slidenum">
              <a:rPr lang="ja-JP" altLang="en-US" sz="1800" smtClean="0">
                <a:solidFill>
                  <a:prstClr val="black">
                    <a:tint val="75000"/>
                  </a:prstClr>
                </a:solidFill>
              </a:rPr>
              <a:pPr/>
              <a:t>15</a:t>
            </a:fld>
            <a:endParaRPr lang="ja-JP" altLang="en-US" sz="1800" dirty="0">
              <a:solidFill>
                <a:prstClr val="black">
                  <a:tint val="75000"/>
                </a:prstClr>
              </a:solidFill>
            </a:endParaRPr>
          </a:p>
        </p:txBody>
      </p:sp>
    </p:spTree>
    <p:extLst>
      <p:ext uri="{BB962C8B-B14F-4D97-AF65-F5344CB8AC3E}">
        <p14:creationId xmlns:p14="http://schemas.microsoft.com/office/powerpoint/2010/main" xmlns="" val="2430644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7" y="44624"/>
            <a:ext cx="9123851" cy="504056"/>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base">
              <a:spcAft>
                <a:spcPct val="0"/>
              </a:spcAft>
            </a:pPr>
            <a:r>
              <a:rPr lang="ja-JP" altLang="en-US" sz="2000" b="1" dirty="0">
                <a:solidFill>
                  <a:prstClr val="black"/>
                </a:solidFill>
                <a:latin typeface="Arial" pitchFamily="34" charset="0"/>
                <a:cs typeface="ＭＳ Ｐゴシック" pitchFamily="50" charset="-128"/>
              </a:rPr>
              <a:t>良質かつ適切な</a:t>
            </a:r>
            <a:r>
              <a:rPr lang="ja-JP" altLang="ja-JP" sz="2000" b="1" dirty="0">
                <a:solidFill>
                  <a:prstClr val="black"/>
                </a:solidFill>
                <a:latin typeface="Arial" pitchFamily="34" charset="0"/>
                <a:cs typeface="ＭＳ Ｐゴシック" pitchFamily="50" charset="-128"/>
              </a:rPr>
              <a:t>精神障害者に対する医療の提供を確保するための指針</a:t>
            </a:r>
            <a:r>
              <a:rPr lang="ja-JP" altLang="en-US" sz="2000" b="1" dirty="0">
                <a:solidFill>
                  <a:prstClr val="black"/>
                </a:solidFill>
                <a:latin typeface="Arial" pitchFamily="34" charset="0"/>
                <a:cs typeface="ＭＳ Ｐゴシック" pitchFamily="50" charset="-128"/>
              </a:rPr>
              <a:t>（概要）①</a:t>
            </a:r>
            <a:endParaRPr lang="ja-JP" altLang="en-US" sz="2000" b="1" dirty="0">
              <a:solidFill>
                <a:prstClr val="black"/>
              </a:solidFill>
            </a:endParaRPr>
          </a:p>
        </p:txBody>
      </p:sp>
      <p:sp>
        <p:nvSpPr>
          <p:cNvPr id="5" name="Rectangle 6"/>
          <p:cNvSpPr>
            <a:spLocks noChangeArrowheads="1"/>
          </p:cNvSpPr>
          <p:nvPr/>
        </p:nvSpPr>
        <p:spPr bwMode="auto">
          <a:xfrm>
            <a:off x="51859" y="2426122"/>
            <a:ext cx="9071742" cy="3785652"/>
          </a:xfrm>
          <a:prstGeom prst="rect">
            <a:avLst/>
          </a:prstGeom>
          <a:noFill/>
          <a:ln w="25400">
            <a:solidFill>
              <a:schemeClr val="accent6"/>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ja-JP" altLang="ja-JP" sz="2000" b="1" dirty="0">
                <a:solidFill>
                  <a:prstClr val="black"/>
                </a:solidFill>
              </a:rPr>
              <a:t>１．精神病床の機能分化に関する事項</a:t>
            </a:r>
          </a:p>
          <a:p>
            <a:pPr marL="179388" indent="-179388" fontAlgn="base">
              <a:spcBef>
                <a:spcPct val="0"/>
              </a:spcBef>
              <a:spcAft>
                <a:spcPct val="0"/>
              </a:spcAft>
            </a:pPr>
            <a:r>
              <a:rPr lang="ja-JP" altLang="en-US" sz="2000" dirty="0">
                <a:solidFill>
                  <a:prstClr val="black"/>
                </a:solidFill>
                <a:latin typeface="ＭＳ Ｐゴシック"/>
              </a:rPr>
              <a:t>○機能分化は段階的に行い、人材・財源を効率的に配分するとともに、</a:t>
            </a:r>
            <a:r>
              <a:rPr lang="ja-JP" altLang="en-US" sz="2000" u="sng" dirty="0">
                <a:solidFill>
                  <a:prstClr val="black"/>
                </a:solidFill>
                <a:latin typeface="ＭＳ Ｐゴシック"/>
              </a:rPr>
              <a:t>地域移行を更に進める</a:t>
            </a:r>
            <a:r>
              <a:rPr lang="ja-JP" altLang="en-US" sz="2000" dirty="0">
                <a:solidFill>
                  <a:prstClr val="black"/>
                </a:solidFill>
                <a:latin typeface="ＭＳ Ｐゴシック"/>
              </a:rPr>
              <a:t>。その</a:t>
            </a:r>
            <a:r>
              <a:rPr lang="ja-JP" altLang="en-US" sz="2000" u="sng" dirty="0">
                <a:solidFill>
                  <a:prstClr val="black"/>
                </a:solidFill>
                <a:latin typeface="ＭＳ Ｐゴシック"/>
              </a:rPr>
              <a:t>結果として、精神病床は減少する</a:t>
            </a:r>
            <a:r>
              <a:rPr lang="ja-JP" altLang="en-US" sz="2000" dirty="0">
                <a:solidFill>
                  <a:prstClr val="black"/>
                </a:solidFill>
                <a:latin typeface="ＭＳ Ｐゴシック"/>
              </a:rPr>
              <a:t>。</a:t>
            </a:r>
          </a:p>
          <a:p>
            <a:pPr marL="179388" indent="-179388" fontAlgn="base">
              <a:spcBef>
                <a:spcPct val="0"/>
              </a:spcBef>
              <a:spcAft>
                <a:spcPct val="0"/>
              </a:spcAft>
            </a:pPr>
            <a:r>
              <a:rPr lang="ja-JP" altLang="en-US" sz="2000" dirty="0">
                <a:solidFill>
                  <a:prstClr val="black"/>
                </a:solidFill>
                <a:latin typeface="ＭＳ Ｐゴシック"/>
              </a:rPr>
              <a:t>○</a:t>
            </a:r>
            <a:r>
              <a:rPr lang="ja-JP" altLang="en-US" sz="2000" u="sng" dirty="0">
                <a:solidFill>
                  <a:prstClr val="black"/>
                </a:solidFill>
                <a:latin typeface="ＭＳ Ｐゴシック"/>
              </a:rPr>
              <a:t>地域の受け皿づくりの在り方や病床を転換することの可否を含む具体的な方策の在り方について精神障害者の意向を踏まえつつ、保健・医療・福祉に携わる様々な関係者で検討する</a:t>
            </a:r>
            <a:r>
              <a:rPr lang="ja-JP" altLang="en-US" sz="2000" dirty="0">
                <a:solidFill>
                  <a:prstClr val="black"/>
                </a:solidFill>
                <a:latin typeface="ＭＳ Ｐゴシック"/>
              </a:rPr>
              <a:t>。</a:t>
            </a:r>
          </a:p>
          <a:p>
            <a:pPr marL="179388" indent="-179388" fontAlgn="base">
              <a:spcBef>
                <a:spcPct val="0"/>
              </a:spcBef>
              <a:spcAft>
                <a:spcPct val="0"/>
              </a:spcAft>
            </a:pPr>
            <a:r>
              <a:rPr lang="ja-JP" altLang="en-US" sz="2000" dirty="0">
                <a:solidFill>
                  <a:prstClr val="black"/>
                </a:solidFill>
                <a:latin typeface="ＭＳ Ｐゴシック"/>
              </a:rPr>
              <a:t>○</a:t>
            </a:r>
            <a:r>
              <a:rPr lang="ja-JP" altLang="en-US" sz="2000" u="sng" dirty="0">
                <a:solidFill>
                  <a:prstClr val="black"/>
                </a:solidFill>
                <a:latin typeface="ＭＳ Ｐゴシック"/>
              </a:rPr>
              <a:t>急性期に手厚い医療を提供</a:t>
            </a:r>
            <a:r>
              <a:rPr lang="ja-JP" altLang="en-US" sz="2000" dirty="0">
                <a:solidFill>
                  <a:prstClr val="black"/>
                </a:solidFill>
                <a:latin typeface="ＭＳ Ｐゴシック"/>
              </a:rPr>
              <a:t>するため、医師、看護職員の配置について一般病床と同等を目指す。</a:t>
            </a:r>
          </a:p>
          <a:p>
            <a:pPr marL="179388" indent="-179388" fontAlgn="base">
              <a:spcBef>
                <a:spcPct val="0"/>
              </a:spcBef>
              <a:spcAft>
                <a:spcPct val="0"/>
              </a:spcAft>
            </a:pPr>
            <a:r>
              <a:rPr lang="ja-JP" altLang="en-US" sz="2000" dirty="0">
                <a:solidFill>
                  <a:prstClr val="black"/>
                </a:solidFill>
                <a:latin typeface="ＭＳ Ｐゴシック"/>
              </a:rPr>
              <a:t>○</a:t>
            </a:r>
            <a:r>
              <a:rPr lang="ja-JP" altLang="en-US" sz="2000" u="sng" dirty="0">
                <a:solidFill>
                  <a:prstClr val="black"/>
                </a:solidFill>
                <a:latin typeface="ＭＳ Ｐゴシック"/>
              </a:rPr>
              <a:t>入院期間が１年未満で退院できるよう</a:t>
            </a:r>
            <a:r>
              <a:rPr lang="ja-JP" altLang="en-US" sz="2000" dirty="0">
                <a:solidFill>
                  <a:prstClr val="black"/>
                </a:solidFill>
                <a:latin typeface="ＭＳ Ｐゴシック"/>
              </a:rPr>
              <a:t>、多職種のチームによる質の高い医療を提供し、退院支援等の取組を推進する。</a:t>
            </a:r>
          </a:p>
          <a:p>
            <a:pPr marL="179388" indent="-179388" fontAlgn="base">
              <a:spcBef>
                <a:spcPct val="0"/>
              </a:spcBef>
              <a:spcAft>
                <a:spcPct val="0"/>
              </a:spcAft>
            </a:pPr>
            <a:r>
              <a:rPr lang="ja-JP" altLang="en-US" sz="2000" dirty="0">
                <a:solidFill>
                  <a:prstClr val="black"/>
                </a:solidFill>
                <a:latin typeface="ＭＳ Ｐゴシック"/>
              </a:rPr>
              <a:t>○１年以上の長期入院者の地域移行を推進するため、</a:t>
            </a:r>
            <a:r>
              <a:rPr lang="ja-JP" altLang="en-US" sz="2000" u="sng" dirty="0">
                <a:solidFill>
                  <a:prstClr val="black"/>
                </a:solidFill>
                <a:latin typeface="ＭＳ Ｐゴシック"/>
              </a:rPr>
              <a:t>多職種による退院促進に向けた取組を推進</a:t>
            </a:r>
            <a:r>
              <a:rPr lang="ja-JP" altLang="en-US" sz="2000" dirty="0">
                <a:solidFill>
                  <a:prstClr val="black"/>
                </a:solidFill>
                <a:latin typeface="ＭＳ Ｐゴシック"/>
              </a:rPr>
              <a:t>する。</a:t>
            </a:r>
          </a:p>
        </p:txBody>
      </p:sp>
      <p:sp>
        <p:nvSpPr>
          <p:cNvPr id="9" name="正方形/長方形 8"/>
          <p:cNvSpPr/>
          <p:nvPr/>
        </p:nvSpPr>
        <p:spPr>
          <a:xfrm>
            <a:off x="5502565" y="426436"/>
            <a:ext cx="3589322" cy="50405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r" fontAlgn="base">
              <a:spcBef>
                <a:spcPct val="0"/>
              </a:spcBef>
              <a:spcAft>
                <a:spcPct val="0"/>
              </a:spcAft>
            </a:pPr>
            <a:r>
              <a:rPr lang="ja-JP" altLang="en-US" sz="1200" dirty="0">
                <a:solidFill>
                  <a:prstClr val="black"/>
                </a:solidFill>
              </a:rPr>
              <a:t>厚生労働省告示第</a:t>
            </a:r>
            <a:r>
              <a:rPr lang="en-US" altLang="ja-JP" sz="1200" dirty="0">
                <a:solidFill>
                  <a:prstClr val="black"/>
                </a:solidFill>
              </a:rPr>
              <a:t>65</a:t>
            </a:r>
            <a:r>
              <a:rPr lang="ja-JP" altLang="en-US" sz="1200" dirty="0">
                <a:solidFill>
                  <a:prstClr val="black"/>
                </a:solidFill>
              </a:rPr>
              <a:t>号（平成</a:t>
            </a:r>
            <a:r>
              <a:rPr lang="en-US" altLang="ja-JP" sz="1200" dirty="0">
                <a:solidFill>
                  <a:prstClr val="black"/>
                </a:solidFill>
              </a:rPr>
              <a:t>26</a:t>
            </a:r>
            <a:r>
              <a:rPr lang="ja-JP" altLang="en-US" sz="1200" dirty="0">
                <a:solidFill>
                  <a:prstClr val="black"/>
                </a:solidFill>
              </a:rPr>
              <a:t>年</a:t>
            </a:r>
            <a:r>
              <a:rPr lang="en-US" altLang="ja-JP" sz="1200" dirty="0">
                <a:solidFill>
                  <a:prstClr val="black"/>
                </a:solidFill>
              </a:rPr>
              <a:t>4</a:t>
            </a:r>
            <a:r>
              <a:rPr lang="ja-JP" altLang="en-US" sz="1200" dirty="0">
                <a:solidFill>
                  <a:prstClr val="black"/>
                </a:solidFill>
              </a:rPr>
              <a:t>月</a:t>
            </a:r>
            <a:r>
              <a:rPr lang="en-US" altLang="ja-JP" sz="1200" dirty="0">
                <a:solidFill>
                  <a:prstClr val="black"/>
                </a:solidFill>
              </a:rPr>
              <a:t>1</a:t>
            </a:r>
            <a:r>
              <a:rPr lang="ja-JP" altLang="en-US" sz="1200" dirty="0">
                <a:solidFill>
                  <a:prstClr val="black"/>
                </a:solidFill>
              </a:rPr>
              <a:t>日適用）</a:t>
            </a:r>
          </a:p>
        </p:txBody>
      </p:sp>
      <p:sp>
        <p:nvSpPr>
          <p:cNvPr id="10" name="Rectangle 6"/>
          <p:cNvSpPr>
            <a:spLocks noChangeArrowheads="1"/>
          </p:cNvSpPr>
          <p:nvPr/>
        </p:nvSpPr>
        <p:spPr bwMode="auto">
          <a:xfrm>
            <a:off x="32511" y="929045"/>
            <a:ext cx="9072000" cy="1200329"/>
          </a:xfrm>
          <a:prstGeom prst="rect">
            <a:avLst/>
          </a:prstGeom>
          <a:noFill/>
          <a:ln w="25400">
            <a:solidFill>
              <a:schemeClr val="accent6"/>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72000" tIns="45720" rIns="72000" bIns="45720" numCol="1" anchor="ctr" anchorCtr="0" compatLnSpc="1">
            <a:prstTxWarp prst="textNoShape">
              <a:avLst/>
            </a:prstTxWarp>
            <a:spAutoFit/>
          </a:bodyPr>
          <a:lstStyle/>
          <a:p>
            <a:pPr marL="179388" indent="-179388" fontAlgn="base">
              <a:spcBef>
                <a:spcPct val="0"/>
              </a:spcBef>
              <a:spcAft>
                <a:spcPct val="0"/>
              </a:spcAft>
            </a:pPr>
            <a:r>
              <a:rPr lang="ja-JP" altLang="ja-JP" sz="2400" dirty="0">
                <a:solidFill>
                  <a:prstClr val="black"/>
                </a:solidFill>
                <a:latin typeface="ＭＳ Ｐゴシック"/>
              </a:rPr>
              <a:t>○</a:t>
            </a:r>
            <a:r>
              <a:rPr lang="ja-JP" altLang="ja-JP" sz="2400" u="sng" dirty="0">
                <a:solidFill>
                  <a:prstClr val="black"/>
                </a:solidFill>
                <a:latin typeface="ＭＳ Ｐゴシック"/>
              </a:rPr>
              <a:t>入院医療中心の精神医療から地域生活を支えるための精神医療の実現</a:t>
            </a:r>
            <a:r>
              <a:rPr lang="ja-JP" altLang="ja-JP" sz="2400" dirty="0">
                <a:solidFill>
                  <a:prstClr val="black"/>
                </a:solidFill>
                <a:latin typeface="ＭＳ Ｐゴシック"/>
              </a:rPr>
              <a:t>に向け、</a:t>
            </a:r>
            <a:r>
              <a:rPr lang="ja-JP" altLang="ja-JP" sz="2400" u="sng" dirty="0">
                <a:solidFill>
                  <a:prstClr val="black"/>
                </a:solidFill>
                <a:latin typeface="ＭＳ Ｐゴシック"/>
              </a:rPr>
              <a:t>精神障害者に対する保健医療福祉に携わる全ての関係者が目指すべき方向性</a:t>
            </a:r>
            <a:r>
              <a:rPr lang="ja-JP" altLang="ja-JP" sz="2400" dirty="0">
                <a:solidFill>
                  <a:prstClr val="black"/>
                </a:solidFill>
                <a:latin typeface="ＭＳ Ｐゴシック"/>
              </a:rPr>
              <a:t>を定める。</a:t>
            </a:r>
            <a:endParaRPr lang="ja-JP" altLang="en-US" sz="2400" dirty="0">
              <a:solidFill>
                <a:prstClr val="black"/>
              </a:solidFill>
              <a:latin typeface="ＭＳ Ｐゴシック"/>
              <a:cs typeface="Times New Roman" pitchFamily="18" charset="0"/>
            </a:endParaRPr>
          </a:p>
        </p:txBody>
      </p:sp>
      <p:sp>
        <p:nvSpPr>
          <p:cNvPr id="3" name="スライド番号プレースホルダー 2"/>
          <p:cNvSpPr>
            <a:spLocks noGrp="1"/>
          </p:cNvSpPr>
          <p:nvPr>
            <p:ph type="sldNum" sz="quarter" idx="12"/>
          </p:nvPr>
        </p:nvSpPr>
        <p:spPr/>
        <p:txBody>
          <a:bodyPr/>
          <a:lstStyle/>
          <a:p>
            <a:fld id="{90BFFCA2-8ECD-403C-999C-56EDCBEF1E8D}" type="slidenum">
              <a:rPr lang="ja-JP" altLang="en-US" smtClean="0">
                <a:solidFill>
                  <a:prstClr val="black">
                    <a:tint val="75000"/>
                  </a:prstClr>
                </a:solidFill>
              </a:rPr>
              <a:pPr/>
              <a:t>16</a:t>
            </a:fld>
            <a:endParaRPr lang="ja-JP" altLang="en-US">
              <a:solidFill>
                <a:prstClr val="black">
                  <a:tint val="75000"/>
                </a:prstClr>
              </a:solidFill>
            </a:endParaRPr>
          </a:p>
        </p:txBody>
      </p:sp>
    </p:spTree>
    <p:extLst>
      <p:ext uri="{BB962C8B-B14F-4D97-AF65-F5344CB8AC3E}">
        <p14:creationId xmlns:p14="http://schemas.microsoft.com/office/powerpoint/2010/main" xmlns="" val="662592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7" y="44624"/>
            <a:ext cx="9123851" cy="504056"/>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base">
              <a:spcAft>
                <a:spcPct val="0"/>
              </a:spcAft>
            </a:pPr>
            <a:r>
              <a:rPr lang="ja-JP" altLang="en-US" sz="2000" b="1" dirty="0">
                <a:solidFill>
                  <a:prstClr val="black"/>
                </a:solidFill>
                <a:latin typeface="Arial" pitchFamily="34" charset="0"/>
                <a:cs typeface="ＭＳ Ｐゴシック" pitchFamily="50" charset="-128"/>
              </a:rPr>
              <a:t>良質かつ適切な</a:t>
            </a:r>
            <a:r>
              <a:rPr lang="ja-JP" altLang="ja-JP" sz="2000" b="1" dirty="0">
                <a:solidFill>
                  <a:prstClr val="black"/>
                </a:solidFill>
                <a:latin typeface="Arial" pitchFamily="34" charset="0"/>
                <a:cs typeface="ＭＳ Ｐゴシック" pitchFamily="50" charset="-128"/>
              </a:rPr>
              <a:t>精神障害者に対する医療の提供を確保するための指針</a:t>
            </a:r>
            <a:r>
              <a:rPr lang="ja-JP" altLang="en-US" sz="2000" b="1" dirty="0">
                <a:solidFill>
                  <a:prstClr val="black"/>
                </a:solidFill>
                <a:latin typeface="Arial" pitchFamily="34" charset="0"/>
                <a:cs typeface="ＭＳ Ｐゴシック" pitchFamily="50" charset="-128"/>
              </a:rPr>
              <a:t>（概要）②</a:t>
            </a:r>
            <a:endParaRPr lang="ja-JP" altLang="en-US" sz="2000" b="1" dirty="0">
              <a:solidFill>
                <a:prstClr val="black"/>
              </a:solidFill>
            </a:endParaRPr>
          </a:p>
        </p:txBody>
      </p:sp>
      <p:sp>
        <p:nvSpPr>
          <p:cNvPr id="6" name="Rectangle 6"/>
          <p:cNvSpPr>
            <a:spLocks noChangeArrowheads="1"/>
          </p:cNvSpPr>
          <p:nvPr/>
        </p:nvSpPr>
        <p:spPr bwMode="auto">
          <a:xfrm>
            <a:off x="41450" y="993183"/>
            <a:ext cx="9077528" cy="5401469"/>
          </a:xfrm>
          <a:prstGeom prst="rect">
            <a:avLst/>
          </a:prstGeom>
          <a:noFill/>
          <a:ln w="25400">
            <a:solidFill>
              <a:schemeClr val="accent6"/>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29" tIns="45715" rIns="91429" bIns="45715" numCol="1" anchor="ctr" anchorCtr="0" compatLnSpc="1">
            <a:prstTxWarp prst="textNoShape">
              <a:avLst/>
            </a:prstTxWarp>
            <a:spAutoFit/>
          </a:bodyPr>
          <a:lstStyle/>
          <a:p>
            <a:pPr fontAlgn="base">
              <a:spcBef>
                <a:spcPct val="0"/>
              </a:spcBef>
              <a:spcAft>
                <a:spcPct val="0"/>
              </a:spcAft>
            </a:pPr>
            <a:r>
              <a:rPr lang="ja-JP" altLang="ja-JP" sz="2300" b="1" dirty="0">
                <a:solidFill>
                  <a:prstClr val="black"/>
                </a:solidFill>
                <a:latin typeface="Arial" charset="0"/>
              </a:rPr>
              <a:t>２．精神障害者の居宅等における保健医療サービス及び福祉サービスの提供に関する事項</a:t>
            </a:r>
            <a:endParaRPr lang="en-US" altLang="ja-JP" sz="2300" b="1" dirty="0">
              <a:solidFill>
                <a:prstClr val="black"/>
              </a:solidFill>
              <a:latin typeface="Arial" charset="0"/>
            </a:endParaRPr>
          </a:p>
          <a:p>
            <a:pPr marL="179366" indent="-179366" fontAlgn="base">
              <a:spcBef>
                <a:spcPct val="0"/>
              </a:spcBef>
              <a:spcAft>
                <a:spcPct val="0"/>
              </a:spcAft>
            </a:pPr>
            <a:r>
              <a:rPr lang="ja-JP" altLang="en-US" sz="2300" dirty="0">
                <a:solidFill>
                  <a:prstClr val="black"/>
                </a:solidFill>
                <a:latin typeface="Arial" charset="0"/>
              </a:rPr>
              <a:t>○外来・デイケア等で適切な医療を受けながら地域で生活できるよう、</a:t>
            </a:r>
            <a:r>
              <a:rPr lang="ja-JP" altLang="en-US" sz="2300" u="sng" dirty="0">
                <a:solidFill>
                  <a:prstClr val="black"/>
                </a:solidFill>
                <a:latin typeface="Arial" charset="0"/>
              </a:rPr>
              <a:t>外来医療の提供体制の整備・充実及び地域における医療機関間の連携を推進</a:t>
            </a:r>
            <a:r>
              <a:rPr lang="ja-JP" altLang="en-US" sz="2300" dirty="0">
                <a:solidFill>
                  <a:prstClr val="black"/>
                </a:solidFill>
                <a:latin typeface="Arial" charset="0"/>
              </a:rPr>
              <a:t>する。</a:t>
            </a:r>
          </a:p>
          <a:p>
            <a:pPr marL="179366" indent="-179366" fontAlgn="base">
              <a:spcBef>
                <a:spcPct val="0"/>
              </a:spcBef>
              <a:spcAft>
                <a:spcPct val="0"/>
              </a:spcAft>
            </a:pPr>
            <a:r>
              <a:rPr lang="ja-JP" altLang="en-US" sz="2300" dirty="0">
                <a:solidFill>
                  <a:prstClr val="black"/>
                </a:solidFill>
                <a:latin typeface="Arial" charset="0"/>
              </a:rPr>
              <a:t>○</a:t>
            </a:r>
            <a:r>
              <a:rPr lang="ja-JP" altLang="en-US" sz="2300" u="sng" dirty="0">
                <a:solidFill>
                  <a:prstClr val="black"/>
                </a:solidFill>
                <a:latin typeface="Arial" charset="0"/>
              </a:rPr>
              <a:t>アウトリーチ（多職種のチームによる訪問支援）を行うことのできる体制を整備</a:t>
            </a:r>
            <a:r>
              <a:rPr lang="ja-JP" altLang="en-US" sz="2300" dirty="0">
                <a:solidFill>
                  <a:prstClr val="black"/>
                </a:solidFill>
                <a:latin typeface="Arial" charset="0"/>
              </a:rPr>
              <a:t>し、受療中断者等の地域生活に必要な医療へのアクセスを確保する。</a:t>
            </a:r>
          </a:p>
          <a:p>
            <a:pPr marL="179366" indent="-179366" fontAlgn="base">
              <a:spcBef>
                <a:spcPct val="0"/>
              </a:spcBef>
              <a:spcAft>
                <a:spcPct val="0"/>
              </a:spcAft>
            </a:pPr>
            <a:r>
              <a:rPr lang="ja-JP" altLang="en-US" sz="2300" dirty="0">
                <a:solidFill>
                  <a:prstClr val="black"/>
                </a:solidFill>
                <a:latin typeface="Arial" charset="0"/>
              </a:rPr>
              <a:t>○在宅の精神障害者の急性増悪等に対応できるよう、</a:t>
            </a:r>
            <a:r>
              <a:rPr lang="ja-JP" altLang="en-US" sz="2300" u="sng" dirty="0">
                <a:solidFill>
                  <a:prstClr val="black"/>
                </a:solidFill>
                <a:latin typeface="Arial" charset="0"/>
              </a:rPr>
              <a:t>精神科救急医療体制を整備</a:t>
            </a:r>
            <a:r>
              <a:rPr lang="ja-JP" altLang="en-US" sz="2300" dirty="0">
                <a:solidFill>
                  <a:prstClr val="black"/>
                </a:solidFill>
                <a:latin typeface="Arial" charset="0"/>
              </a:rPr>
              <a:t>する。</a:t>
            </a:r>
          </a:p>
          <a:p>
            <a:pPr marL="179366" indent="-179366" fontAlgn="base">
              <a:spcBef>
                <a:spcPct val="0"/>
              </a:spcBef>
              <a:spcAft>
                <a:spcPct val="0"/>
              </a:spcAft>
            </a:pPr>
            <a:r>
              <a:rPr lang="ja-JP" altLang="en-US" sz="2300" dirty="0">
                <a:solidFill>
                  <a:prstClr val="black"/>
                </a:solidFill>
                <a:latin typeface="Arial" charset="0"/>
              </a:rPr>
              <a:t>○精神科外来等で身体疾患の治療が必要となった場合、</a:t>
            </a:r>
            <a:r>
              <a:rPr lang="ja-JP" altLang="en-US" sz="2300" u="sng" dirty="0">
                <a:solidFill>
                  <a:prstClr val="black"/>
                </a:solidFill>
                <a:latin typeface="Arial" charset="0"/>
              </a:rPr>
              <a:t>精神科と他の診療科の医療機関の連携</a:t>
            </a:r>
            <a:r>
              <a:rPr lang="ja-JP" altLang="en-US" sz="2300" dirty="0">
                <a:solidFill>
                  <a:prstClr val="black"/>
                </a:solidFill>
                <a:latin typeface="Arial" charset="0"/>
              </a:rPr>
              <a:t>が円滑に行われるよう協議会の開催等の取組を推進する。</a:t>
            </a:r>
          </a:p>
          <a:p>
            <a:pPr marL="179366" indent="-179366" fontAlgn="base">
              <a:spcBef>
                <a:spcPct val="0"/>
              </a:spcBef>
              <a:spcAft>
                <a:spcPct val="0"/>
              </a:spcAft>
            </a:pPr>
            <a:r>
              <a:rPr lang="ja-JP" altLang="en-US" sz="2300" dirty="0">
                <a:solidFill>
                  <a:prstClr val="black"/>
                </a:solidFill>
                <a:latin typeface="Arial" charset="0"/>
              </a:rPr>
              <a:t>○</a:t>
            </a:r>
            <a:r>
              <a:rPr lang="ja-JP" altLang="en-US" sz="2300" u="sng" dirty="0">
                <a:solidFill>
                  <a:prstClr val="black"/>
                </a:solidFill>
                <a:latin typeface="Arial" charset="0"/>
              </a:rPr>
              <a:t>医療機関及び障害福祉サービス事業を行う者等との連携を推進</a:t>
            </a:r>
            <a:r>
              <a:rPr lang="ja-JP" altLang="en-US" sz="2300" dirty="0">
                <a:solidFill>
                  <a:prstClr val="black"/>
                </a:solidFill>
                <a:latin typeface="Arial" charset="0"/>
              </a:rPr>
              <a:t>するとともに、</a:t>
            </a:r>
            <a:r>
              <a:rPr lang="ja-JP" altLang="en-US" sz="2300" u="sng" dirty="0">
                <a:solidFill>
                  <a:prstClr val="black"/>
                </a:solidFill>
                <a:latin typeface="Arial" charset="0"/>
              </a:rPr>
              <a:t>居住支援に関する施策を推進</a:t>
            </a:r>
            <a:r>
              <a:rPr lang="ja-JP" altLang="en-US" sz="2300" dirty="0">
                <a:solidFill>
                  <a:prstClr val="black"/>
                </a:solidFill>
                <a:latin typeface="Arial" charset="0"/>
              </a:rPr>
              <a:t>する。</a:t>
            </a:r>
          </a:p>
        </p:txBody>
      </p:sp>
      <p:sp>
        <p:nvSpPr>
          <p:cNvPr id="9" name="正方形/長方形 8"/>
          <p:cNvSpPr/>
          <p:nvPr/>
        </p:nvSpPr>
        <p:spPr>
          <a:xfrm>
            <a:off x="5502565" y="426436"/>
            <a:ext cx="3589322" cy="50405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r" fontAlgn="base">
              <a:spcBef>
                <a:spcPct val="0"/>
              </a:spcBef>
              <a:spcAft>
                <a:spcPct val="0"/>
              </a:spcAft>
            </a:pPr>
            <a:r>
              <a:rPr lang="ja-JP" altLang="en-US" sz="1200" dirty="0">
                <a:solidFill>
                  <a:prstClr val="black"/>
                </a:solidFill>
              </a:rPr>
              <a:t>厚生労働省告示第</a:t>
            </a:r>
            <a:r>
              <a:rPr lang="en-US" altLang="ja-JP" sz="1200" dirty="0">
                <a:solidFill>
                  <a:prstClr val="black"/>
                </a:solidFill>
              </a:rPr>
              <a:t>65</a:t>
            </a:r>
            <a:r>
              <a:rPr lang="ja-JP" altLang="en-US" sz="1200" dirty="0">
                <a:solidFill>
                  <a:prstClr val="black"/>
                </a:solidFill>
              </a:rPr>
              <a:t>号（平成</a:t>
            </a:r>
            <a:r>
              <a:rPr lang="en-US" altLang="ja-JP" sz="1200" dirty="0">
                <a:solidFill>
                  <a:prstClr val="black"/>
                </a:solidFill>
              </a:rPr>
              <a:t>26</a:t>
            </a:r>
            <a:r>
              <a:rPr lang="ja-JP" altLang="en-US" sz="1200" dirty="0">
                <a:solidFill>
                  <a:prstClr val="black"/>
                </a:solidFill>
              </a:rPr>
              <a:t>年</a:t>
            </a:r>
            <a:r>
              <a:rPr lang="en-US" altLang="ja-JP" sz="1200" dirty="0">
                <a:solidFill>
                  <a:prstClr val="black"/>
                </a:solidFill>
              </a:rPr>
              <a:t>4</a:t>
            </a:r>
            <a:r>
              <a:rPr lang="ja-JP" altLang="en-US" sz="1200" dirty="0">
                <a:solidFill>
                  <a:prstClr val="black"/>
                </a:solidFill>
              </a:rPr>
              <a:t>月</a:t>
            </a:r>
            <a:r>
              <a:rPr lang="en-US" altLang="ja-JP" sz="1200" dirty="0">
                <a:solidFill>
                  <a:prstClr val="black"/>
                </a:solidFill>
              </a:rPr>
              <a:t>1</a:t>
            </a:r>
            <a:r>
              <a:rPr lang="ja-JP" altLang="en-US" sz="1200" dirty="0">
                <a:solidFill>
                  <a:prstClr val="black"/>
                </a:solidFill>
              </a:rPr>
              <a:t>日適用）</a:t>
            </a:r>
          </a:p>
        </p:txBody>
      </p:sp>
      <p:sp>
        <p:nvSpPr>
          <p:cNvPr id="3" name="スライド番号プレースホルダー 2"/>
          <p:cNvSpPr>
            <a:spLocks noGrp="1"/>
          </p:cNvSpPr>
          <p:nvPr>
            <p:ph type="sldNum" sz="quarter" idx="12"/>
          </p:nvPr>
        </p:nvSpPr>
        <p:spPr/>
        <p:txBody>
          <a:bodyPr/>
          <a:lstStyle/>
          <a:p>
            <a:fld id="{90BFFCA2-8ECD-403C-999C-56EDCBEF1E8D}" type="slidenum">
              <a:rPr lang="ja-JP" altLang="en-US" smtClean="0">
                <a:solidFill>
                  <a:prstClr val="black">
                    <a:tint val="75000"/>
                  </a:prstClr>
                </a:solidFill>
              </a:rPr>
              <a:pPr/>
              <a:t>17</a:t>
            </a:fld>
            <a:endParaRPr lang="ja-JP" altLang="en-US">
              <a:solidFill>
                <a:prstClr val="black">
                  <a:tint val="75000"/>
                </a:prstClr>
              </a:solidFill>
            </a:endParaRPr>
          </a:p>
        </p:txBody>
      </p:sp>
    </p:spTree>
    <p:extLst>
      <p:ext uri="{BB962C8B-B14F-4D97-AF65-F5344CB8AC3E}">
        <p14:creationId xmlns:p14="http://schemas.microsoft.com/office/powerpoint/2010/main" xmlns="" val="4253592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7" y="44624"/>
            <a:ext cx="9123851" cy="504056"/>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base">
              <a:spcAft>
                <a:spcPct val="0"/>
              </a:spcAft>
            </a:pPr>
            <a:r>
              <a:rPr lang="ja-JP" altLang="en-US" sz="2000" b="1" dirty="0">
                <a:solidFill>
                  <a:prstClr val="black"/>
                </a:solidFill>
                <a:latin typeface="Arial" pitchFamily="34" charset="0"/>
                <a:cs typeface="ＭＳ Ｐゴシック" pitchFamily="50" charset="-128"/>
              </a:rPr>
              <a:t>良質かつ適切な</a:t>
            </a:r>
            <a:r>
              <a:rPr lang="ja-JP" altLang="ja-JP" sz="2000" b="1" dirty="0">
                <a:solidFill>
                  <a:prstClr val="black"/>
                </a:solidFill>
                <a:latin typeface="Arial" pitchFamily="34" charset="0"/>
                <a:cs typeface="ＭＳ Ｐゴシック" pitchFamily="50" charset="-128"/>
              </a:rPr>
              <a:t>精神障害者に対する医療の提供を確保するための指針</a:t>
            </a:r>
            <a:r>
              <a:rPr lang="ja-JP" altLang="en-US" sz="2000" b="1" dirty="0">
                <a:solidFill>
                  <a:prstClr val="black"/>
                </a:solidFill>
                <a:latin typeface="Arial" pitchFamily="34" charset="0"/>
                <a:cs typeface="ＭＳ Ｐゴシック" pitchFamily="50" charset="-128"/>
              </a:rPr>
              <a:t>（概要）③</a:t>
            </a:r>
            <a:endParaRPr lang="ja-JP" altLang="en-US" sz="2000" b="1" dirty="0">
              <a:solidFill>
                <a:prstClr val="black"/>
              </a:solidFill>
            </a:endParaRPr>
          </a:p>
        </p:txBody>
      </p:sp>
      <p:sp>
        <p:nvSpPr>
          <p:cNvPr id="7" name="Rectangle 6"/>
          <p:cNvSpPr>
            <a:spLocks noChangeArrowheads="1"/>
          </p:cNvSpPr>
          <p:nvPr/>
        </p:nvSpPr>
        <p:spPr bwMode="auto">
          <a:xfrm>
            <a:off x="24081" y="863235"/>
            <a:ext cx="9067805" cy="1938982"/>
          </a:xfrm>
          <a:prstGeom prst="rect">
            <a:avLst/>
          </a:prstGeom>
          <a:noFill/>
          <a:ln w="25400">
            <a:solidFill>
              <a:schemeClr val="accent6"/>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29" tIns="45715" rIns="91429" bIns="45715" numCol="1" anchor="ctr" anchorCtr="0" compatLnSpc="1">
            <a:prstTxWarp prst="textNoShape">
              <a:avLst/>
            </a:prstTxWarp>
            <a:spAutoFit/>
          </a:bodyPr>
          <a:lstStyle/>
          <a:p>
            <a:pPr fontAlgn="base">
              <a:spcBef>
                <a:spcPct val="0"/>
              </a:spcBef>
              <a:spcAft>
                <a:spcPct val="0"/>
              </a:spcAft>
            </a:pPr>
            <a:r>
              <a:rPr lang="ja-JP" altLang="ja-JP" sz="2000" b="1" dirty="0">
                <a:solidFill>
                  <a:prstClr val="black"/>
                </a:solidFill>
                <a:latin typeface="Arial" charset="0"/>
              </a:rPr>
              <a:t>３．医療従事者と精神障害者の保健福祉に関する専門的知識を有する者との連携に関する事項</a:t>
            </a:r>
            <a:endParaRPr lang="ja-JP" altLang="ja-JP" sz="2000" dirty="0">
              <a:solidFill>
                <a:prstClr val="black"/>
              </a:solidFill>
              <a:latin typeface="Arial" charset="0"/>
            </a:endParaRPr>
          </a:p>
          <a:p>
            <a:pPr marL="179366" indent="-179366" fontAlgn="base">
              <a:spcBef>
                <a:spcPct val="0"/>
              </a:spcBef>
              <a:spcAft>
                <a:spcPct val="0"/>
              </a:spcAft>
            </a:pPr>
            <a:r>
              <a:rPr lang="ja-JP" altLang="en-US" sz="2000" dirty="0">
                <a:solidFill>
                  <a:prstClr val="black"/>
                </a:solidFill>
                <a:latin typeface="Arial" charset="0"/>
              </a:rPr>
              <a:t>○精神科医療の質の向上、退院支援、生活支援のため、</a:t>
            </a:r>
            <a:r>
              <a:rPr lang="ja-JP" altLang="en-US" sz="2000" u="sng" dirty="0">
                <a:solidFill>
                  <a:prstClr val="black"/>
                </a:solidFill>
                <a:latin typeface="Arial" charset="0"/>
              </a:rPr>
              <a:t>多職種との適切な連携</a:t>
            </a:r>
            <a:r>
              <a:rPr lang="ja-JP" altLang="en-US" sz="2000" dirty="0">
                <a:solidFill>
                  <a:prstClr val="black"/>
                </a:solidFill>
                <a:latin typeface="Arial" charset="0"/>
              </a:rPr>
              <a:t>を確保する。</a:t>
            </a:r>
          </a:p>
          <a:p>
            <a:pPr marL="179366" indent="-179366" fontAlgn="base">
              <a:spcBef>
                <a:spcPct val="0"/>
              </a:spcBef>
              <a:spcAft>
                <a:spcPct val="0"/>
              </a:spcAft>
            </a:pPr>
            <a:r>
              <a:rPr lang="ja-JP" altLang="en-US" sz="2000" dirty="0">
                <a:solidFill>
                  <a:prstClr val="black"/>
                </a:solidFill>
                <a:latin typeface="Arial" charset="0"/>
              </a:rPr>
              <a:t>○チームで保健医療福祉を担う専門職種その他の精神障害者を支援する</a:t>
            </a:r>
            <a:r>
              <a:rPr lang="ja-JP" altLang="en-US" sz="2000" u="sng" dirty="0">
                <a:solidFill>
                  <a:prstClr val="black"/>
                </a:solidFill>
                <a:latin typeface="Arial" charset="0"/>
              </a:rPr>
              <a:t>人材の育成と質の向上</a:t>
            </a:r>
            <a:r>
              <a:rPr lang="ja-JP" altLang="en-US" sz="2000" dirty="0">
                <a:solidFill>
                  <a:prstClr val="black"/>
                </a:solidFill>
                <a:latin typeface="Arial" charset="0"/>
              </a:rPr>
              <a:t>を推進する。</a:t>
            </a:r>
          </a:p>
        </p:txBody>
      </p:sp>
      <p:sp>
        <p:nvSpPr>
          <p:cNvPr id="9" name="正方形/長方形 8"/>
          <p:cNvSpPr/>
          <p:nvPr/>
        </p:nvSpPr>
        <p:spPr>
          <a:xfrm>
            <a:off x="5502565" y="426436"/>
            <a:ext cx="3589322" cy="50405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r" fontAlgn="base">
              <a:spcBef>
                <a:spcPct val="0"/>
              </a:spcBef>
              <a:spcAft>
                <a:spcPct val="0"/>
              </a:spcAft>
            </a:pPr>
            <a:r>
              <a:rPr lang="ja-JP" altLang="en-US" sz="1200" dirty="0">
                <a:solidFill>
                  <a:prstClr val="black"/>
                </a:solidFill>
              </a:rPr>
              <a:t>厚生労働省告示第</a:t>
            </a:r>
            <a:r>
              <a:rPr lang="en-US" altLang="ja-JP" sz="1200" dirty="0">
                <a:solidFill>
                  <a:prstClr val="black"/>
                </a:solidFill>
              </a:rPr>
              <a:t>65</a:t>
            </a:r>
            <a:r>
              <a:rPr lang="ja-JP" altLang="en-US" sz="1200" dirty="0">
                <a:solidFill>
                  <a:prstClr val="black"/>
                </a:solidFill>
              </a:rPr>
              <a:t>号（平成</a:t>
            </a:r>
            <a:r>
              <a:rPr lang="en-US" altLang="ja-JP" sz="1200" dirty="0">
                <a:solidFill>
                  <a:prstClr val="black"/>
                </a:solidFill>
              </a:rPr>
              <a:t>26</a:t>
            </a:r>
            <a:r>
              <a:rPr lang="ja-JP" altLang="en-US" sz="1200" dirty="0">
                <a:solidFill>
                  <a:prstClr val="black"/>
                </a:solidFill>
              </a:rPr>
              <a:t>年</a:t>
            </a:r>
            <a:r>
              <a:rPr lang="en-US" altLang="ja-JP" sz="1200" dirty="0">
                <a:solidFill>
                  <a:prstClr val="black"/>
                </a:solidFill>
              </a:rPr>
              <a:t>4</a:t>
            </a:r>
            <a:r>
              <a:rPr lang="ja-JP" altLang="en-US" sz="1200" dirty="0">
                <a:solidFill>
                  <a:prstClr val="black"/>
                </a:solidFill>
              </a:rPr>
              <a:t>月</a:t>
            </a:r>
            <a:r>
              <a:rPr lang="en-US" altLang="ja-JP" sz="1200" dirty="0">
                <a:solidFill>
                  <a:prstClr val="black"/>
                </a:solidFill>
              </a:rPr>
              <a:t>1</a:t>
            </a:r>
            <a:r>
              <a:rPr lang="ja-JP" altLang="en-US" sz="1200" dirty="0">
                <a:solidFill>
                  <a:prstClr val="black"/>
                </a:solidFill>
              </a:rPr>
              <a:t>日適用）</a:t>
            </a:r>
          </a:p>
        </p:txBody>
      </p:sp>
      <p:sp>
        <p:nvSpPr>
          <p:cNvPr id="3" name="スライド番号プレースホルダー 2"/>
          <p:cNvSpPr>
            <a:spLocks noGrp="1"/>
          </p:cNvSpPr>
          <p:nvPr>
            <p:ph type="sldNum" sz="quarter" idx="12"/>
          </p:nvPr>
        </p:nvSpPr>
        <p:spPr/>
        <p:txBody>
          <a:bodyPr/>
          <a:lstStyle/>
          <a:p>
            <a:fld id="{90BFFCA2-8ECD-403C-999C-56EDCBEF1E8D}" type="slidenum">
              <a:rPr lang="ja-JP" altLang="en-US" smtClean="0">
                <a:solidFill>
                  <a:prstClr val="black">
                    <a:tint val="75000"/>
                  </a:prstClr>
                </a:solidFill>
              </a:rPr>
              <a:pPr/>
              <a:t>18</a:t>
            </a:fld>
            <a:endParaRPr lang="ja-JP" altLang="en-US">
              <a:solidFill>
                <a:prstClr val="black">
                  <a:tint val="75000"/>
                </a:prstClr>
              </a:solidFill>
            </a:endParaRPr>
          </a:p>
        </p:txBody>
      </p:sp>
      <p:sp>
        <p:nvSpPr>
          <p:cNvPr id="11" name="Rectangle 6"/>
          <p:cNvSpPr>
            <a:spLocks noChangeArrowheads="1"/>
          </p:cNvSpPr>
          <p:nvPr/>
        </p:nvSpPr>
        <p:spPr bwMode="auto">
          <a:xfrm>
            <a:off x="35486" y="2935833"/>
            <a:ext cx="9067805" cy="3785642"/>
          </a:xfrm>
          <a:prstGeom prst="rect">
            <a:avLst/>
          </a:prstGeom>
          <a:noFill/>
          <a:ln w="25400">
            <a:solidFill>
              <a:schemeClr val="accent6"/>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29" tIns="45715" rIns="91429" bIns="45715" numCol="1" anchor="ctr" anchorCtr="0" compatLnSpc="1">
            <a:prstTxWarp prst="textNoShape">
              <a:avLst/>
            </a:prstTxWarp>
            <a:spAutoFit/>
          </a:bodyPr>
          <a:lstStyle/>
          <a:p>
            <a:pPr fontAlgn="base">
              <a:spcBef>
                <a:spcPct val="0"/>
              </a:spcBef>
              <a:spcAft>
                <a:spcPct val="0"/>
              </a:spcAft>
            </a:pPr>
            <a:r>
              <a:rPr lang="ja-JP" altLang="ja-JP" sz="2000" b="1" dirty="0">
                <a:solidFill>
                  <a:prstClr val="black"/>
                </a:solidFill>
                <a:latin typeface="Arial" charset="0"/>
              </a:rPr>
              <a:t>４．その他良質かつ適切な精神障害者に対する医療の提供の確保に関する重要事項</a:t>
            </a:r>
            <a:endParaRPr lang="ja-JP" altLang="ja-JP" sz="2000" dirty="0">
              <a:solidFill>
                <a:prstClr val="black"/>
              </a:solidFill>
              <a:latin typeface="Arial" charset="0"/>
            </a:endParaRPr>
          </a:p>
          <a:p>
            <a:pPr marL="179366" indent="-179366" fontAlgn="base">
              <a:spcBef>
                <a:spcPct val="0"/>
              </a:spcBef>
              <a:spcAft>
                <a:spcPct val="0"/>
              </a:spcAft>
            </a:pPr>
            <a:r>
              <a:rPr lang="ja-JP" altLang="en-US" sz="2000" dirty="0">
                <a:solidFill>
                  <a:prstClr val="black"/>
                </a:solidFill>
                <a:latin typeface="Arial" charset="0"/>
              </a:rPr>
              <a:t>○</a:t>
            </a:r>
            <a:r>
              <a:rPr lang="ja-JP" altLang="en-US" sz="2000" u="sng" dirty="0">
                <a:solidFill>
                  <a:prstClr val="black"/>
                </a:solidFill>
                <a:latin typeface="Arial" charset="0"/>
              </a:rPr>
              <a:t>保健所の有する機能を最大限有効に活用</a:t>
            </a:r>
            <a:r>
              <a:rPr lang="ja-JP" altLang="en-US" sz="2000" dirty="0">
                <a:solidFill>
                  <a:prstClr val="black"/>
                </a:solidFill>
                <a:latin typeface="Arial" charset="0"/>
              </a:rPr>
              <a:t>するための方策を、市町村等の他の関係機関の在り方も含めて様々な関係者で検討し、当該検討に基づく方策を推進する。</a:t>
            </a:r>
          </a:p>
          <a:p>
            <a:pPr marL="179366" indent="-179366" fontAlgn="base">
              <a:spcBef>
                <a:spcPct val="0"/>
              </a:spcBef>
              <a:spcAft>
                <a:spcPct val="0"/>
              </a:spcAft>
            </a:pPr>
            <a:r>
              <a:rPr lang="ja-JP" altLang="en-US" sz="2000" dirty="0">
                <a:solidFill>
                  <a:prstClr val="black"/>
                </a:solidFill>
                <a:latin typeface="Arial" charset="0"/>
              </a:rPr>
              <a:t>○非自発的入院の場合においても行動の制限は最小の範囲とし、併せて、インフォームドコンセントに努める等</a:t>
            </a:r>
            <a:r>
              <a:rPr lang="ja-JP" altLang="en-US" sz="2000" u="sng" dirty="0">
                <a:solidFill>
                  <a:prstClr val="black"/>
                </a:solidFill>
                <a:latin typeface="Arial" charset="0"/>
              </a:rPr>
              <a:t>精神障害者の人権に最大限配慮</a:t>
            </a:r>
            <a:r>
              <a:rPr lang="ja-JP" altLang="en-US" sz="2000" dirty="0">
                <a:solidFill>
                  <a:prstClr val="black"/>
                </a:solidFill>
                <a:latin typeface="Arial" charset="0"/>
              </a:rPr>
              <a:t>して、その心身の状態に応じた医療を確保する。</a:t>
            </a:r>
          </a:p>
          <a:p>
            <a:pPr marL="179366" indent="-179366" fontAlgn="base">
              <a:spcBef>
                <a:spcPct val="0"/>
              </a:spcBef>
              <a:spcAft>
                <a:spcPct val="0"/>
              </a:spcAft>
            </a:pPr>
            <a:r>
              <a:rPr lang="ja-JP" altLang="en-US" sz="2000" dirty="0">
                <a:solidFill>
                  <a:prstClr val="black"/>
                </a:solidFill>
                <a:latin typeface="Arial" charset="0"/>
              </a:rPr>
              <a:t>○自殺対策（うつ病等）、依存症等</a:t>
            </a:r>
            <a:r>
              <a:rPr lang="ja-JP" altLang="en-US" sz="2000" u="sng" dirty="0">
                <a:solidFill>
                  <a:prstClr val="black"/>
                </a:solidFill>
                <a:latin typeface="Arial" charset="0"/>
              </a:rPr>
              <a:t>多様な精神疾患・患者像に対応した医療を提供</a:t>
            </a:r>
            <a:r>
              <a:rPr lang="ja-JP" altLang="en-US" sz="2000" dirty="0">
                <a:solidFill>
                  <a:prstClr val="black"/>
                </a:solidFill>
                <a:latin typeface="Arial" charset="0"/>
              </a:rPr>
              <a:t>する。</a:t>
            </a:r>
          </a:p>
          <a:p>
            <a:pPr marL="179366" indent="-179366" fontAlgn="base">
              <a:spcBef>
                <a:spcPct val="0"/>
              </a:spcBef>
              <a:spcAft>
                <a:spcPct val="0"/>
              </a:spcAft>
            </a:pPr>
            <a:r>
              <a:rPr lang="ja-JP" altLang="en-US" sz="2000" dirty="0">
                <a:solidFill>
                  <a:prstClr val="black"/>
                </a:solidFill>
                <a:latin typeface="Arial" charset="0"/>
              </a:rPr>
              <a:t>○精神疾患の予防を図るため、国民の健康の保持増進等の健康づくりの一環として、</a:t>
            </a:r>
            <a:r>
              <a:rPr lang="ja-JP" altLang="en-US" sz="2000" u="sng" dirty="0">
                <a:solidFill>
                  <a:prstClr val="black"/>
                </a:solidFill>
                <a:latin typeface="Arial" charset="0"/>
              </a:rPr>
              <a:t>心の健康づくりのための取組を推進</a:t>
            </a:r>
            <a:r>
              <a:rPr lang="ja-JP" altLang="en-US" sz="2000" dirty="0">
                <a:solidFill>
                  <a:prstClr val="black"/>
                </a:solidFill>
                <a:latin typeface="Arial" charset="0"/>
              </a:rPr>
              <a:t>する。</a:t>
            </a:r>
          </a:p>
        </p:txBody>
      </p:sp>
    </p:spTree>
    <p:extLst>
      <p:ext uri="{BB962C8B-B14F-4D97-AF65-F5344CB8AC3E}">
        <p14:creationId xmlns:p14="http://schemas.microsoft.com/office/powerpoint/2010/main" xmlns="" val="3110134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27952" y="1845539"/>
            <a:ext cx="4519385" cy="3096000"/>
          </a:xfrm>
          <a:prstGeom prst="roundRect">
            <a:avLst>
              <a:gd name="adj" fmla="val 8377"/>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32" tIns="45661" rIns="91332" bIns="45661" rtlCol="0" anchor="t"/>
          <a:lstStyle/>
          <a:p>
            <a:pPr marL="95130" indent="-95130" fontAlgn="base">
              <a:lnSpc>
                <a:spcPts val="1400"/>
              </a:lnSpc>
              <a:spcBef>
                <a:spcPts val="400"/>
              </a:spcBef>
              <a:spcAft>
                <a:spcPct val="0"/>
              </a:spcAft>
            </a:pPr>
            <a:r>
              <a:rPr lang="en-US" altLang="ja-JP" sz="1400" u="sng" dirty="0">
                <a:solidFill>
                  <a:sysClr val="windowText" lastClr="000000"/>
                </a:solidFill>
              </a:rPr>
              <a:t>〔</a:t>
            </a:r>
            <a:r>
              <a:rPr lang="ja-JP" altLang="en-US" sz="1400" u="sng" dirty="0">
                <a:solidFill>
                  <a:sysClr val="windowText" lastClr="000000"/>
                </a:solidFill>
              </a:rPr>
              <a:t>ア</a:t>
            </a:r>
            <a:r>
              <a:rPr lang="en-US" altLang="ja-JP" sz="1400" u="sng" dirty="0">
                <a:solidFill>
                  <a:sysClr val="windowText" lastClr="000000"/>
                </a:solidFill>
              </a:rPr>
              <a:t>〕</a:t>
            </a:r>
            <a:r>
              <a:rPr lang="ja-JP" altLang="en-US" sz="1400" u="sng" dirty="0">
                <a:solidFill>
                  <a:sysClr val="windowText" lastClr="000000"/>
                </a:solidFill>
              </a:rPr>
              <a:t>退院に向けた支援</a:t>
            </a:r>
            <a:endParaRPr lang="en-US" altLang="ja-JP" sz="1400" u="sng" dirty="0">
              <a:solidFill>
                <a:sysClr val="windowText" lastClr="000000"/>
              </a:solidFill>
            </a:endParaRPr>
          </a:p>
          <a:p>
            <a:pPr marL="95130" indent="-95130" fontAlgn="base">
              <a:lnSpc>
                <a:spcPts val="1400"/>
              </a:lnSpc>
              <a:spcAft>
                <a:spcPct val="0"/>
              </a:spcAft>
            </a:pPr>
            <a:r>
              <a:rPr lang="ja-JP" altLang="en-US" sz="1400" dirty="0">
                <a:solidFill>
                  <a:sysClr val="windowText" lastClr="000000"/>
                </a:solidFill>
              </a:rPr>
              <a:t>　</a:t>
            </a:r>
            <a:r>
              <a:rPr lang="en-US" altLang="ja-JP" sz="1400" u="sng" dirty="0">
                <a:solidFill>
                  <a:sysClr val="windowText" lastClr="000000"/>
                </a:solidFill>
              </a:rPr>
              <a:t>〔</a:t>
            </a:r>
            <a:r>
              <a:rPr lang="ja-JP" altLang="en-US" sz="1400" u="sng" dirty="0">
                <a:solidFill>
                  <a:sysClr val="windowText" lastClr="000000"/>
                </a:solidFill>
              </a:rPr>
              <a:t>ア－１</a:t>
            </a:r>
            <a:r>
              <a:rPr lang="en-US" altLang="ja-JP" sz="1400" u="sng" dirty="0">
                <a:solidFill>
                  <a:sysClr val="windowText" lastClr="000000"/>
                </a:solidFill>
              </a:rPr>
              <a:t>〕</a:t>
            </a:r>
            <a:r>
              <a:rPr lang="ja-JP" altLang="en-US" sz="1400" u="sng" dirty="0">
                <a:solidFill>
                  <a:sysClr val="windowText" lastClr="000000"/>
                </a:solidFill>
              </a:rPr>
              <a:t>退院に向けた意欲の喚起</a:t>
            </a:r>
            <a:endParaRPr lang="en-US" altLang="ja-JP" sz="1400" u="sng" dirty="0">
              <a:solidFill>
                <a:sysClr val="windowText" lastClr="000000"/>
              </a:solidFill>
            </a:endParaRPr>
          </a:p>
          <a:p>
            <a:pPr marL="95130" indent="-95130" fontAlgn="base">
              <a:lnSpc>
                <a:spcPts val="1400"/>
              </a:lnSpc>
              <a:spcAft>
                <a:spcPct val="0"/>
              </a:spcAft>
            </a:pPr>
            <a:r>
              <a:rPr lang="ja-JP" altLang="en-US" sz="1400" dirty="0">
                <a:solidFill>
                  <a:sysClr val="windowText" lastClr="000000"/>
                </a:solidFill>
                <a:latin typeface="ＭＳ Ｐ明朝" panose="02020600040205080304" pitchFamily="18" charset="-128"/>
                <a:ea typeface="ＭＳ Ｐ明朝" panose="02020600040205080304" pitchFamily="18" charset="-128"/>
              </a:rPr>
              <a:t>　　・病院スタッフからの働きかけの促進</a:t>
            </a:r>
            <a:endParaRPr lang="en-US" altLang="ja-JP" sz="1400" dirty="0">
              <a:solidFill>
                <a:sysClr val="windowText" lastClr="000000"/>
              </a:solidFill>
              <a:latin typeface="ＭＳ Ｐ明朝" panose="02020600040205080304" pitchFamily="18" charset="-128"/>
              <a:ea typeface="ＭＳ Ｐ明朝" panose="02020600040205080304" pitchFamily="18" charset="-128"/>
            </a:endParaRPr>
          </a:p>
          <a:p>
            <a:pPr marL="95130" indent="-95130" fontAlgn="base">
              <a:lnSpc>
                <a:spcPts val="1400"/>
              </a:lnSpc>
              <a:spcAft>
                <a:spcPct val="0"/>
              </a:spcAft>
            </a:pPr>
            <a:r>
              <a:rPr lang="ja-JP" altLang="en-US" sz="1400" dirty="0">
                <a:solidFill>
                  <a:sysClr val="windowText" lastClr="000000"/>
                </a:solidFill>
                <a:latin typeface="ＭＳ Ｐ明朝" panose="02020600040205080304" pitchFamily="18" charset="-128"/>
                <a:ea typeface="ＭＳ Ｐ明朝" panose="02020600040205080304" pitchFamily="18" charset="-128"/>
              </a:rPr>
              <a:t>　　・外部の支援者等との関わりの確保　等</a:t>
            </a:r>
            <a:endParaRPr lang="en-US" altLang="ja-JP" sz="1400" dirty="0">
              <a:solidFill>
                <a:sysClr val="windowText" lastClr="000000"/>
              </a:solidFill>
              <a:latin typeface="ＭＳ Ｐ明朝" panose="02020600040205080304" pitchFamily="18" charset="-128"/>
              <a:ea typeface="ＭＳ Ｐ明朝" panose="02020600040205080304" pitchFamily="18" charset="-128"/>
            </a:endParaRPr>
          </a:p>
          <a:p>
            <a:pPr marL="95130" indent="-95130" fontAlgn="base">
              <a:lnSpc>
                <a:spcPts val="1400"/>
              </a:lnSpc>
              <a:spcAft>
                <a:spcPct val="0"/>
              </a:spcAft>
            </a:pPr>
            <a:r>
              <a:rPr lang="ja-JP" altLang="en-US" sz="1400" dirty="0">
                <a:solidFill>
                  <a:sysClr val="windowText" lastClr="000000"/>
                </a:solidFill>
              </a:rPr>
              <a:t>　</a:t>
            </a:r>
            <a:r>
              <a:rPr lang="en-US" altLang="ja-JP" sz="1400" u="sng" dirty="0">
                <a:solidFill>
                  <a:sysClr val="windowText" lastClr="000000"/>
                </a:solidFill>
              </a:rPr>
              <a:t>〔</a:t>
            </a:r>
            <a:r>
              <a:rPr lang="ja-JP" altLang="en-US" sz="1400" u="sng" dirty="0">
                <a:solidFill>
                  <a:sysClr val="windowText" lastClr="000000"/>
                </a:solidFill>
              </a:rPr>
              <a:t>ア－２</a:t>
            </a:r>
            <a:r>
              <a:rPr lang="en-US" altLang="ja-JP" sz="1400" u="sng" dirty="0">
                <a:solidFill>
                  <a:sysClr val="windowText" lastClr="000000"/>
                </a:solidFill>
              </a:rPr>
              <a:t>〕</a:t>
            </a:r>
            <a:r>
              <a:rPr lang="ja-JP" altLang="en-US" sz="1400" u="sng" dirty="0">
                <a:solidFill>
                  <a:sysClr val="windowText" lastClr="000000"/>
                </a:solidFill>
              </a:rPr>
              <a:t>本人の意向に沿った移行支援</a:t>
            </a:r>
            <a:endParaRPr lang="en-US" altLang="ja-JP" sz="1400" u="sng" dirty="0">
              <a:solidFill>
                <a:sysClr val="windowText" lastClr="000000"/>
              </a:solidFill>
            </a:endParaRPr>
          </a:p>
          <a:p>
            <a:pPr marL="95130" indent="-95130" fontAlgn="base">
              <a:lnSpc>
                <a:spcPts val="1400"/>
              </a:lnSpc>
              <a:spcAft>
                <a:spcPct val="0"/>
              </a:spcAft>
            </a:pPr>
            <a:r>
              <a:rPr lang="ja-JP" altLang="en-US" sz="1400" dirty="0">
                <a:solidFill>
                  <a:sysClr val="windowText" lastClr="000000"/>
                </a:solidFill>
                <a:latin typeface="ＭＳ Ｐ明朝" panose="02020600040205080304" pitchFamily="18" charset="-128"/>
                <a:ea typeface="ＭＳ Ｐ明朝" panose="02020600040205080304" pitchFamily="18" charset="-128"/>
              </a:rPr>
              <a:t>　　・地域移行後の生活準備に向けた支援</a:t>
            </a:r>
            <a:endParaRPr lang="en-US" altLang="ja-JP" sz="1400" dirty="0">
              <a:solidFill>
                <a:sysClr val="windowText" lastClr="000000"/>
              </a:solidFill>
              <a:latin typeface="ＭＳ Ｐ明朝" panose="02020600040205080304" pitchFamily="18" charset="-128"/>
              <a:ea typeface="ＭＳ Ｐ明朝" panose="02020600040205080304" pitchFamily="18" charset="-128"/>
            </a:endParaRPr>
          </a:p>
          <a:p>
            <a:pPr marL="355168" indent="-355168" fontAlgn="base">
              <a:lnSpc>
                <a:spcPts val="1400"/>
              </a:lnSpc>
              <a:spcAft>
                <a:spcPct val="0"/>
              </a:spcAft>
            </a:pPr>
            <a:r>
              <a:rPr lang="ja-JP" altLang="en-US" sz="1400" dirty="0">
                <a:solidFill>
                  <a:sysClr val="windowText" lastClr="000000"/>
                </a:solidFill>
                <a:latin typeface="ＭＳ Ｐ明朝" panose="02020600040205080304" pitchFamily="18" charset="-128"/>
                <a:ea typeface="ＭＳ Ｐ明朝" panose="02020600040205080304" pitchFamily="18" charset="-128"/>
              </a:rPr>
              <a:t>　　・地域移行に向けたステップとしての支援（退院意欲が喚起されない精神障害者への地域生活に向けた段階的な支援）　等</a:t>
            </a:r>
            <a:endParaRPr lang="en-US" altLang="ja-JP" sz="1400" dirty="0">
              <a:solidFill>
                <a:sysClr val="windowText" lastClr="000000"/>
              </a:solidFill>
              <a:latin typeface="ＭＳ Ｐ明朝" panose="02020600040205080304" pitchFamily="18" charset="-128"/>
              <a:ea typeface="ＭＳ Ｐ明朝" panose="02020600040205080304" pitchFamily="18" charset="-128"/>
            </a:endParaRPr>
          </a:p>
          <a:p>
            <a:pPr marL="95130" indent="-95130" fontAlgn="base">
              <a:lnSpc>
                <a:spcPts val="1400"/>
              </a:lnSpc>
              <a:spcBef>
                <a:spcPts val="400"/>
              </a:spcBef>
              <a:spcAft>
                <a:spcPct val="0"/>
              </a:spcAft>
            </a:pPr>
            <a:r>
              <a:rPr lang="en-US" altLang="ja-JP" sz="1400" u="sng" dirty="0">
                <a:solidFill>
                  <a:sysClr val="windowText" lastClr="000000"/>
                </a:solidFill>
              </a:rPr>
              <a:t>〔</a:t>
            </a:r>
            <a:r>
              <a:rPr lang="ja-JP" altLang="en-US" sz="1400" u="sng" dirty="0">
                <a:solidFill>
                  <a:sysClr val="windowText" lastClr="000000"/>
                </a:solidFill>
              </a:rPr>
              <a:t>イ</a:t>
            </a:r>
            <a:r>
              <a:rPr lang="en-US" altLang="ja-JP" sz="1400" u="sng" dirty="0">
                <a:solidFill>
                  <a:sysClr val="windowText" lastClr="000000"/>
                </a:solidFill>
              </a:rPr>
              <a:t>〕</a:t>
            </a:r>
            <a:r>
              <a:rPr lang="ja-JP" altLang="en-US" sz="1400" u="sng" dirty="0">
                <a:solidFill>
                  <a:sysClr val="windowText" lastClr="000000"/>
                </a:solidFill>
              </a:rPr>
              <a:t>地域生活の支援</a:t>
            </a:r>
            <a:endParaRPr lang="en-US" altLang="ja-JP" sz="1400" u="sng" dirty="0">
              <a:solidFill>
                <a:sysClr val="windowText" lastClr="000000"/>
              </a:solidFill>
            </a:endParaRPr>
          </a:p>
          <a:p>
            <a:pPr marL="355168" indent="-355168" fontAlgn="base">
              <a:lnSpc>
                <a:spcPts val="1400"/>
              </a:lnSpc>
              <a:spcAft>
                <a:spcPct val="0"/>
              </a:spcAft>
            </a:pPr>
            <a:r>
              <a:rPr lang="ja-JP" altLang="en-US" sz="1400" dirty="0">
                <a:solidFill>
                  <a:sysClr val="windowText" lastClr="000000"/>
                </a:solidFill>
                <a:latin typeface="ＭＳ Ｐ明朝" panose="02020600040205080304" pitchFamily="18" charset="-128"/>
                <a:ea typeface="ＭＳ Ｐ明朝" panose="02020600040205080304" pitchFamily="18" charset="-128"/>
              </a:rPr>
              <a:t>　　・居住の場の</a:t>
            </a:r>
            <a:r>
              <a:rPr lang="ja-JP" altLang="en-US" sz="1400" dirty="0">
                <a:solidFill>
                  <a:prstClr val="black"/>
                </a:solidFill>
                <a:latin typeface="ＭＳ Ｐ明朝" panose="02020600040205080304" pitchFamily="18" charset="-128"/>
                <a:ea typeface="ＭＳ Ｐ明朝" panose="02020600040205080304" pitchFamily="18" charset="-128"/>
              </a:rPr>
              <a:t>確保（公営住宅の活用促進等）</a:t>
            </a:r>
            <a:endParaRPr lang="en-US" altLang="ja-JP" sz="1400" dirty="0">
              <a:solidFill>
                <a:prstClr val="black"/>
              </a:solidFill>
              <a:latin typeface="ＭＳ Ｐ明朝" panose="02020600040205080304" pitchFamily="18" charset="-128"/>
              <a:ea typeface="ＭＳ Ｐ明朝" panose="02020600040205080304" pitchFamily="18" charset="-128"/>
            </a:endParaRPr>
          </a:p>
          <a:p>
            <a:pPr marL="355168" indent="-355168" fontAlgn="base">
              <a:lnSpc>
                <a:spcPts val="1400"/>
              </a:lnSpc>
              <a:spcAft>
                <a:spcPct val="0"/>
              </a:spcAft>
            </a:pPr>
            <a:r>
              <a:rPr lang="ja-JP" altLang="en-US" sz="1400" dirty="0">
                <a:solidFill>
                  <a:prstClr val="black"/>
                </a:solidFill>
                <a:latin typeface="ＭＳ Ｐ明朝" panose="02020600040205080304" pitchFamily="18" charset="-128"/>
                <a:ea typeface="ＭＳ Ｐ明朝" panose="02020600040205080304" pitchFamily="18" charset="-128"/>
              </a:rPr>
              <a:t>　　・地域生活を支えるサービスの確保（地域生活を支える医療・福祉サービスの充実）　等</a:t>
            </a:r>
            <a:endParaRPr lang="en-US" altLang="ja-JP" sz="1400" dirty="0">
              <a:solidFill>
                <a:prstClr val="black"/>
              </a:solidFill>
              <a:latin typeface="ＭＳ Ｐ明朝" panose="02020600040205080304" pitchFamily="18" charset="-128"/>
              <a:ea typeface="ＭＳ Ｐ明朝" panose="02020600040205080304" pitchFamily="18" charset="-128"/>
            </a:endParaRPr>
          </a:p>
          <a:p>
            <a:pPr marL="95130" indent="-95130" fontAlgn="base">
              <a:lnSpc>
                <a:spcPts val="1400"/>
              </a:lnSpc>
              <a:spcBef>
                <a:spcPts val="400"/>
              </a:spcBef>
              <a:spcAft>
                <a:spcPct val="0"/>
              </a:spcAft>
            </a:pPr>
            <a:r>
              <a:rPr lang="en-US" altLang="ja-JP" sz="1400" u="sng" dirty="0">
                <a:solidFill>
                  <a:prstClr val="black"/>
                </a:solidFill>
              </a:rPr>
              <a:t>〔</a:t>
            </a:r>
            <a:r>
              <a:rPr lang="ja-JP" altLang="en-US" sz="1400" u="sng" dirty="0">
                <a:solidFill>
                  <a:prstClr val="black"/>
                </a:solidFill>
              </a:rPr>
              <a:t>ウ</a:t>
            </a:r>
            <a:r>
              <a:rPr lang="en-US" altLang="ja-JP" sz="1400" u="sng" dirty="0">
                <a:solidFill>
                  <a:prstClr val="black"/>
                </a:solidFill>
              </a:rPr>
              <a:t>〕</a:t>
            </a:r>
            <a:r>
              <a:rPr lang="ja-JP" altLang="en-US" sz="1400" u="sng" dirty="0">
                <a:solidFill>
                  <a:prstClr val="black"/>
                </a:solidFill>
              </a:rPr>
              <a:t>関係行政機関の役割</a:t>
            </a:r>
            <a:endParaRPr lang="en-US" altLang="ja-JP" sz="1400" u="sng" dirty="0">
              <a:solidFill>
                <a:prstClr val="black"/>
              </a:solidFill>
            </a:endParaRPr>
          </a:p>
          <a:p>
            <a:pPr marL="95130" indent="-95130" fontAlgn="base">
              <a:lnSpc>
                <a:spcPts val="1400"/>
              </a:lnSpc>
              <a:spcAft>
                <a:spcPct val="0"/>
              </a:spcAft>
            </a:pPr>
            <a:r>
              <a:rPr lang="ja-JP" altLang="en-US" sz="1400" dirty="0">
                <a:solidFill>
                  <a:prstClr val="black"/>
                </a:solidFill>
                <a:latin typeface="ＭＳ Ｐ明朝" panose="02020600040205080304" pitchFamily="18" charset="-128"/>
                <a:ea typeface="ＭＳ Ｐ明朝" panose="02020600040205080304" pitchFamily="18" charset="-128"/>
              </a:rPr>
              <a:t>　　都道府県等は、医療機関の地域移行に関する取組が効果的なものとなるよう助言・支援に努める。</a:t>
            </a:r>
          </a:p>
        </p:txBody>
      </p:sp>
      <p:sp>
        <p:nvSpPr>
          <p:cNvPr id="2" name="AutoShape 2"/>
          <p:cNvSpPr>
            <a:spLocks noChangeArrowheads="1"/>
          </p:cNvSpPr>
          <p:nvPr/>
        </p:nvSpPr>
        <p:spPr bwMode="auto">
          <a:xfrm>
            <a:off x="20825" y="-16386"/>
            <a:ext cx="9105900" cy="490762"/>
          </a:xfrm>
          <a:prstGeom prst="bevel">
            <a:avLst>
              <a:gd name="adj" fmla="val 12500"/>
            </a:avLst>
          </a:prstGeom>
          <a:solidFill>
            <a:srgbClr val="FFFF66">
              <a:alpha val="47843"/>
            </a:srgbClr>
          </a:solidFill>
          <a:ln w="9525">
            <a:solidFill>
              <a:schemeClr val="tx1"/>
            </a:solidFill>
            <a:miter lim="800000"/>
            <a:headEnd/>
            <a:tailEnd/>
          </a:ln>
        </p:spPr>
        <p:txBody>
          <a:bodyPr wrap="square" lIns="91322" tIns="45657" rIns="91322" bIns="45657" anchor="ctr">
            <a:spAutoFit/>
          </a:bodyPr>
          <a:lstStyle/>
          <a:p>
            <a:pPr algn="ctr" fontAlgn="base">
              <a:spcBef>
                <a:spcPct val="0"/>
              </a:spcBef>
              <a:spcAft>
                <a:spcPct val="0"/>
              </a:spcAft>
            </a:pPr>
            <a:r>
              <a:rPr lang="ja-JP" altLang="en-US" b="1" dirty="0">
                <a:solidFill>
                  <a:prstClr val="black"/>
                </a:solidFill>
                <a:latin typeface="HG丸ｺﾞｼｯｸM-PRO" panose="020F0600000000000000" pitchFamily="50" charset="-128"/>
                <a:ea typeface="HG丸ｺﾞｼｯｸM-PRO" panose="020F0600000000000000" pitchFamily="50" charset="-128"/>
              </a:rPr>
              <a:t>長期入院精神障害者の地域移行に向けた具体的方策の今後の方向性（概要）</a:t>
            </a:r>
          </a:p>
        </p:txBody>
      </p:sp>
      <p:sp>
        <p:nvSpPr>
          <p:cNvPr id="8" name="角丸四角形 7"/>
          <p:cNvSpPr/>
          <p:nvPr/>
        </p:nvSpPr>
        <p:spPr>
          <a:xfrm>
            <a:off x="85847" y="776268"/>
            <a:ext cx="8972308" cy="924540"/>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32" tIns="45661" rIns="91332" bIns="45661" rtlCol="0" anchor="t"/>
          <a:lstStyle/>
          <a:p>
            <a:pPr marL="177578" indent="-177578" fontAlgn="base">
              <a:lnSpc>
                <a:spcPts val="1400"/>
              </a:lnSpc>
              <a:spcBef>
                <a:spcPts val="400"/>
              </a:spcBef>
              <a:spcAft>
                <a:spcPct val="0"/>
              </a:spcAft>
            </a:pPr>
            <a:r>
              <a:rPr lang="ja-JP" altLang="en-US" sz="1300" dirty="0">
                <a:solidFill>
                  <a:prstClr val="black"/>
                </a:solidFill>
              </a:rPr>
              <a:t>○長期入院精神障害者の地域移行を進めるため、本人に対する支援として、</a:t>
            </a:r>
            <a:r>
              <a:rPr lang="ja-JP" altLang="en-US" sz="1300" u="sng" dirty="0">
                <a:solidFill>
                  <a:prstClr val="black"/>
                </a:solidFill>
              </a:rPr>
              <a:t>「退院に向けた意欲の喚起（退院支援意欲の喚起を含む）」「本人の意向に沿った移行支援」「地域生活の支援」を徹底して実施</a:t>
            </a:r>
            <a:r>
              <a:rPr lang="ja-JP" altLang="en-US" sz="1300" dirty="0">
                <a:solidFill>
                  <a:prstClr val="black"/>
                </a:solidFill>
              </a:rPr>
              <a:t>。</a:t>
            </a:r>
            <a:endParaRPr lang="en-US" altLang="ja-JP" sz="1300" dirty="0">
              <a:solidFill>
                <a:prstClr val="black"/>
              </a:solidFill>
            </a:endParaRPr>
          </a:p>
          <a:p>
            <a:pPr marL="177578" indent="-177578" fontAlgn="base">
              <a:lnSpc>
                <a:spcPts val="1400"/>
              </a:lnSpc>
              <a:spcBef>
                <a:spcPts val="400"/>
              </a:spcBef>
              <a:spcAft>
                <a:spcPct val="0"/>
              </a:spcAft>
            </a:pPr>
            <a:r>
              <a:rPr lang="ja-JP" altLang="en-US" sz="1300" dirty="0">
                <a:solidFill>
                  <a:prstClr val="black"/>
                </a:solidFill>
              </a:rPr>
              <a:t>○</a:t>
            </a:r>
            <a:r>
              <a:rPr lang="ja-JP" altLang="en-US" sz="1300" u="sng" dirty="0">
                <a:solidFill>
                  <a:prstClr val="black"/>
                </a:solidFill>
              </a:rPr>
              <a:t>精神医療の質を一般医療と同等に良質かつ適切なものとする</a:t>
            </a:r>
            <a:r>
              <a:rPr lang="ja-JP" altLang="en-US" sz="1300" dirty="0">
                <a:solidFill>
                  <a:prstClr val="black"/>
                </a:solidFill>
              </a:rPr>
              <a:t>ため、</a:t>
            </a:r>
            <a:r>
              <a:rPr lang="ja-JP" altLang="en-US" sz="1300" u="sng" dirty="0">
                <a:solidFill>
                  <a:prstClr val="black"/>
                </a:solidFill>
              </a:rPr>
              <a:t>精神病床を適正化し、将来的に不必要となる病床を削減するといった病院の構造改革が必要</a:t>
            </a:r>
            <a:r>
              <a:rPr lang="ja-JP" altLang="en-US" sz="1300" dirty="0">
                <a:solidFill>
                  <a:prstClr val="black"/>
                </a:solidFill>
              </a:rPr>
              <a:t>。</a:t>
            </a:r>
          </a:p>
        </p:txBody>
      </p:sp>
      <p:sp>
        <p:nvSpPr>
          <p:cNvPr id="6" name="正方形/長方形 5"/>
          <p:cNvSpPr/>
          <p:nvPr/>
        </p:nvSpPr>
        <p:spPr>
          <a:xfrm>
            <a:off x="28374" y="514077"/>
            <a:ext cx="5533538" cy="275834"/>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lIns="91332" tIns="0" rIns="91332" bIns="0" rtlCol="0" anchor="ctr"/>
          <a:lstStyle/>
          <a:p>
            <a:pPr fontAlgn="base">
              <a:spcBef>
                <a:spcPct val="0"/>
              </a:spcBef>
              <a:spcAft>
                <a:spcPct val="0"/>
              </a:spcAft>
            </a:pPr>
            <a:r>
              <a:rPr lang="ja-JP" altLang="en-US" sz="1600" b="1" dirty="0">
                <a:solidFill>
                  <a:prstClr val="white"/>
                </a:solidFill>
                <a:latin typeface="HG丸ｺﾞｼｯｸM-PRO" panose="020F0600000000000000" pitchFamily="50" charset="-128"/>
                <a:ea typeface="HG丸ｺﾞｼｯｸM-PRO" panose="020F0600000000000000" pitchFamily="50" charset="-128"/>
              </a:rPr>
              <a:t>１．長期入院精神障害者の地域移行及び精神医療の将来像</a:t>
            </a:r>
          </a:p>
        </p:txBody>
      </p:sp>
      <p:sp>
        <p:nvSpPr>
          <p:cNvPr id="4" name="正方形/長方形 3"/>
          <p:cNvSpPr/>
          <p:nvPr/>
        </p:nvSpPr>
        <p:spPr>
          <a:xfrm>
            <a:off x="118592" y="1653340"/>
            <a:ext cx="4110757" cy="288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lIns="91332" tIns="0" rIns="91332" bIns="0" rtlCol="0" anchor="ctr"/>
          <a:lstStyle/>
          <a:p>
            <a:pPr algn="ctr" fontAlgn="base">
              <a:spcBef>
                <a:spcPct val="0"/>
              </a:spcBef>
              <a:spcAft>
                <a:spcPct val="0"/>
              </a:spcAft>
            </a:pPr>
            <a:r>
              <a:rPr lang="ja-JP" altLang="en-US" sz="1600" b="1" dirty="0">
                <a:solidFill>
                  <a:prstClr val="white"/>
                </a:solidFill>
                <a:latin typeface="HG丸ｺﾞｼｯｸM-PRO" panose="020F0600000000000000" pitchFamily="50" charset="-128"/>
                <a:ea typeface="HG丸ｺﾞｼｯｸM-PRO" panose="020F0600000000000000" pitchFamily="50" charset="-128"/>
              </a:rPr>
              <a:t>２．長期入院精神障害者本人に対する支援</a:t>
            </a:r>
          </a:p>
        </p:txBody>
      </p:sp>
      <p:sp>
        <p:nvSpPr>
          <p:cNvPr id="10" name="角丸四角形 9"/>
          <p:cNvSpPr/>
          <p:nvPr/>
        </p:nvSpPr>
        <p:spPr>
          <a:xfrm>
            <a:off x="102462" y="4977404"/>
            <a:ext cx="8939077" cy="1872000"/>
          </a:xfrm>
          <a:prstGeom prst="roundRect">
            <a:avLst>
              <a:gd name="adj" fmla="val 0"/>
            </a:avLst>
          </a:prstGeom>
          <a:solidFill>
            <a:schemeClr val="bg1"/>
          </a:solidFill>
          <a:ln w="12700">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332" tIns="45661" rIns="91332" bIns="45661" rtlCol="0" anchor="t"/>
          <a:lstStyle/>
          <a:p>
            <a:pPr marL="95130" indent="-95130" fontAlgn="base">
              <a:lnSpc>
                <a:spcPts val="1500"/>
              </a:lnSpc>
              <a:spcBef>
                <a:spcPts val="300"/>
              </a:spcBef>
              <a:spcAft>
                <a:spcPct val="0"/>
              </a:spcAft>
            </a:pPr>
            <a:r>
              <a:rPr lang="ja-JP" altLang="en-US" sz="1400" b="1" u="sng" dirty="0">
                <a:solidFill>
                  <a:prstClr val="black"/>
                </a:solidFill>
              </a:rPr>
              <a:t>＜病院資源のグループホームとしての活用について＞</a:t>
            </a:r>
            <a:endParaRPr lang="en-US" altLang="ja-JP" sz="1400" b="1" u="sng" dirty="0">
              <a:solidFill>
                <a:prstClr val="black"/>
              </a:solidFill>
            </a:endParaRPr>
          </a:p>
          <a:p>
            <a:pPr marL="177578" indent="-95130" fontAlgn="base">
              <a:lnSpc>
                <a:spcPts val="1500"/>
              </a:lnSpc>
              <a:spcBef>
                <a:spcPts val="200"/>
              </a:spcBef>
              <a:spcAft>
                <a:spcPct val="0"/>
              </a:spcAft>
            </a:pPr>
            <a:r>
              <a:rPr lang="ja-JP" altLang="en-US" sz="1200" dirty="0">
                <a:solidFill>
                  <a:prstClr val="black"/>
                </a:solidFill>
              </a:rPr>
              <a:t>○地域移行する際には、地域生活に直接移行することが原則</a:t>
            </a:r>
            <a:endParaRPr lang="en-US" altLang="ja-JP" sz="1200" dirty="0">
              <a:solidFill>
                <a:prstClr val="black"/>
              </a:solidFill>
            </a:endParaRPr>
          </a:p>
          <a:p>
            <a:pPr marL="177578" indent="-95130" fontAlgn="base">
              <a:lnSpc>
                <a:spcPts val="1500"/>
              </a:lnSpc>
              <a:spcBef>
                <a:spcPts val="200"/>
              </a:spcBef>
              <a:spcAft>
                <a:spcPct val="0"/>
              </a:spcAft>
            </a:pPr>
            <a:r>
              <a:rPr lang="ja-JP" altLang="en-US" sz="1200" dirty="0">
                <a:solidFill>
                  <a:prstClr val="black"/>
                </a:solidFill>
              </a:rPr>
              <a:t>○退院に向けた支援を徹底して実施してもなお退院意欲が固まらない人に対しては、本人の権利擁護の観点、精神医療の適正化の観点から、段階的な移行も含めて、入院医療の場から生活の場に居住の場を移すことが必要。</a:t>
            </a:r>
            <a:endParaRPr lang="en-US" altLang="ja-JP" sz="1200" dirty="0">
              <a:solidFill>
                <a:prstClr val="black"/>
              </a:solidFill>
            </a:endParaRPr>
          </a:p>
          <a:p>
            <a:pPr marL="177578" indent="-95130" fontAlgn="base">
              <a:lnSpc>
                <a:spcPts val="1500"/>
              </a:lnSpc>
              <a:spcBef>
                <a:spcPts val="200"/>
              </a:spcBef>
              <a:spcAft>
                <a:spcPct val="0"/>
              </a:spcAft>
            </a:pPr>
            <a:r>
              <a:rPr lang="ja-JP" altLang="en-US" sz="1200" dirty="0">
                <a:solidFill>
                  <a:prstClr val="black"/>
                </a:solidFill>
              </a:rPr>
              <a:t>○その選択肢の一つとして、病院資源をグループホームとして活用することを可能とするために、障害者権利条約に基づく権利擁護の観点も踏まえ、一定の条件付け</a:t>
            </a:r>
            <a:r>
              <a:rPr lang="ja-JP" altLang="en-US" sz="1000" dirty="0">
                <a:solidFill>
                  <a:prstClr val="black"/>
                </a:solidFill>
              </a:rPr>
              <a:t>（</a:t>
            </a:r>
            <a:r>
              <a:rPr lang="en-US" altLang="ja-JP" sz="1000" dirty="0">
                <a:solidFill>
                  <a:prstClr val="black"/>
                </a:solidFill>
              </a:rPr>
              <a:t>※</a:t>
            </a:r>
            <a:r>
              <a:rPr lang="ja-JP" altLang="en-US" sz="1000" dirty="0">
                <a:solidFill>
                  <a:prstClr val="black"/>
                </a:solidFill>
              </a:rPr>
              <a:t>）</a:t>
            </a:r>
            <a:r>
              <a:rPr lang="ja-JP" altLang="en-US" sz="1200" dirty="0">
                <a:solidFill>
                  <a:prstClr val="black"/>
                </a:solidFill>
              </a:rPr>
              <a:t>を行った上で、病床削減を行った場合に敷地内への設置を認めることとし、必要な現行制度の見直しを行うべきこと、また、見直し後の事業を試行的に実施し、運用状況を検証するべきことが多くの構成員の一致した考え方</a:t>
            </a:r>
            <a:r>
              <a:rPr lang="ja-JP" altLang="en-US" sz="1000" dirty="0">
                <a:solidFill>
                  <a:prstClr val="black"/>
                </a:solidFill>
              </a:rPr>
              <a:t>（</a:t>
            </a:r>
            <a:r>
              <a:rPr lang="en-US" altLang="ja-JP" sz="1000" dirty="0">
                <a:solidFill>
                  <a:prstClr val="black"/>
                </a:solidFill>
              </a:rPr>
              <a:t>※※</a:t>
            </a:r>
            <a:r>
              <a:rPr lang="ja-JP" altLang="en-US" sz="1000" dirty="0">
                <a:solidFill>
                  <a:prstClr val="black"/>
                </a:solidFill>
              </a:rPr>
              <a:t>）</a:t>
            </a:r>
            <a:r>
              <a:rPr lang="ja-JP" altLang="en-US" sz="1200" dirty="0">
                <a:solidFill>
                  <a:prstClr val="black"/>
                </a:solidFill>
              </a:rPr>
              <a:t>。</a:t>
            </a:r>
            <a:endParaRPr lang="en-US" altLang="ja-JP" sz="1200" dirty="0">
              <a:solidFill>
                <a:prstClr val="black"/>
              </a:solidFill>
            </a:endParaRPr>
          </a:p>
          <a:p>
            <a:pPr marL="450298" indent="-272718" fontAlgn="base">
              <a:lnSpc>
                <a:spcPts val="1100"/>
              </a:lnSpc>
              <a:spcAft>
                <a:spcPct val="0"/>
              </a:spcAft>
            </a:pPr>
            <a:r>
              <a:rPr lang="ja-JP" altLang="en-US" sz="1000" dirty="0">
                <a:solidFill>
                  <a:prstClr val="black"/>
                </a:solidFill>
                <a:latin typeface="ＭＳ Ｐ明朝" panose="02020600040205080304" pitchFamily="18" charset="-128"/>
                <a:ea typeface="ＭＳ Ｐ明朝" panose="02020600040205080304" pitchFamily="18" charset="-128"/>
              </a:rPr>
              <a:t>　</a:t>
            </a:r>
            <a:r>
              <a:rPr lang="en-US" altLang="ja-JP" sz="1000" dirty="0">
                <a:solidFill>
                  <a:prstClr val="black"/>
                </a:solidFill>
                <a:latin typeface="ＭＳ Ｐ明朝" panose="02020600040205080304" pitchFamily="18" charset="-128"/>
                <a:ea typeface="ＭＳ Ｐ明朝" panose="02020600040205080304" pitchFamily="18" charset="-128"/>
              </a:rPr>
              <a:t>※</a:t>
            </a:r>
            <a:r>
              <a:rPr lang="ja-JP" altLang="en-US" sz="1000" dirty="0">
                <a:solidFill>
                  <a:prstClr val="black"/>
                </a:solidFill>
                <a:latin typeface="ＭＳ Ｐ明朝" panose="02020600040205080304" pitchFamily="18" charset="-128"/>
                <a:ea typeface="ＭＳ Ｐ明朝" panose="02020600040205080304" pitchFamily="18" charset="-128"/>
              </a:rPr>
              <a:t>「本人の自由意思に基づく選択の自由を担保する」、「外部との自由な交流等を確保しつつ、病院とは明確に区別された環境とする」、「地域移行に向けたステップとしての支援とし、基本的な利用期間を設ける」等</a:t>
            </a:r>
            <a:endParaRPr lang="en-US" altLang="ja-JP" sz="1000" dirty="0">
              <a:solidFill>
                <a:prstClr val="black"/>
              </a:solidFill>
              <a:latin typeface="ＭＳ Ｐ明朝" panose="02020600040205080304" pitchFamily="18" charset="-128"/>
              <a:ea typeface="ＭＳ Ｐ明朝" panose="02020600040205080304" pitchFamily="18" charset="-128"/>
            </a:endParaRPr>
          </a:p>
          <a:p>
            <a:pPr marL="450298" indent="-272718" fontAlgn="base">
              <a:lnSpc>
                <a:spcPts val="1100"/>
              </a:lnSpc>
              <a:spcAft>
                <a:spcPct val="0"/>
              </a:spcAft>
            </a:pPr>
            <a:r>
              <a:rPr lang="ja-JP" altLang="en-US" sz="1000" dirty="0">
                <a:solidFill>
                  <a:prstClr val="black"/>
                </a:solidFill>
                <a:latin typeface="ＭＳ Ｐ明朝" panose="02020600040205080304" pitchFamily="18" charset="-128"/>
                <a:ea typeface="ＭＳ Ｐ明朝" panose="02020600040205080304" pitchFamily="18" charset="-128"/>
              </a:rPr>
              <a:t>　</a:t>
            </a:r>
            <a:r>
              <a:rPr lang="en-US" altLang="ja-JP" sz="1000" dirty="0">
                <a:solidFill>
                  <a:prstClr val="black"/>
                </a:solidFill>
                <a:latin typeface="ＭＳ Ｐ明朝" panose="02020600040205080304" pitchFamily="18" charset="-128"/>
                <a:ea typeface="ＭＳ Ｐ明朝" panose="02020600040205080304" pitchFamily="18" charset="-128"/>
              </a:rPr>
              <a:t>※※</a:t>
            </a:r>
            <a:r>
              <a:rPr lang="ja-JP" altLang="en-US" sz="1000" dirty="0">
                <a:solidFill>
                  <a:prstClr val="black"/>
                </a:solidFill>
                <a:latin typeface="ＭＳ Ｐ明朝" panose="02020600040205080304" pitchFamily="18" charset="-128"/>
                <a:ea typeface="ＭＳ Ｐ明朝" panose="02020600040205080304" pitchFamily="18" charset="-128"/>
              </a:rPr>
              <a:t>あくまでも居住の場としての活用は否との強い意見があった。</a:t>
            </a:r>
            <a:endParaRPr lang="en-US" altLang="ja-JP" sz="1200" dirty="0">
              <a:solidFill>
                <a:prstClr val="black"/>
              </a:solidFill>
              <a:latin typeface="ＭＳ Ｐ明朝" panose="02020600040205080304" pitchFamily="18" charset="-128"/>
              <a:ea typeface="ＭＳ Ｐ明朝" panose="02020600040205080304" pitchFamily="18" charset="-128"/>
            </a:endParaRPr>
          </a:p>
        </p:txBody>
      </p:sp>
      <p:sp>
        <p:nvSpPr>
          <p:cNvPr id="3" name="正方形/長方形 2"/>
          <p:cNvSpPr/>
          <p:nvPr/>
        </p:nvSpPr>
        <p:spPr>
          <a:xfrm>
            <a:off x="5714875" y="500434"/>
            <a:ext cx="3363371" cy="2894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32" tIns="45661" rIns="91332" bIns="45661" rtlCol="0" anchor="ctr"/>
          <a:lstStyle/>
          <a:p>
            <a:pPr fontAlgn="base">
              <a:spcBef>
                <a:spcPct val="0"/>
              </a:spcBef>
              <a:spcAft>
                <a:spcPct val="0"/>
              </a:spcAft>
            </a:pPr>
            <a:r>
              <a:rPr lang="en-US" altLang="ja-JP" sz="1000" dirty="0">
                <a:solidFill>
                  <a:prstClr val="black"/>
                </a:solidFill>
              </a:rPr>
              <a:t>※</a:t>
            </a:r>
            <a:r>
              <a:rPr lang="ja-JP" altLang="en-US" sz="1000" dirty="0">
                <a:solidFill>
                  <a:prstClr val="black"/>
                </a:solidFill>
              </a:rPr>
              <a:t>長期入院精神障害者の地域移行に向けた具体的方策に</a:t>
            </a:r>
            <a:endParaRPr lang="en-US" altLang="ja-JP" sz="1000" dirty="0">
              <a:solidFill>
                <a:prstClr val="black"/>
              </a:solidFill>
            </a:endParaRPr>
          </a:p>
          <a:p>
            <a:pPr fontAlgn="base">
              <a:spcBef>
                <a:spcPct val="0"/>
              </a:spcBef>
              <a:spcAft>
                <a:spcPct val="0"/>
              </a:spcAft>
            </a:pPr>
            <a:r>
              <a:rPr lang="ja-JP" altLang="en-US" sz="1000" dirty="0">
                <a:solidFill>
                  <a:prstClr val="black"/>
                </a:solidFill>
              </a:rPr>
              <a:t>　  係る検討会（平成</a:t>
            </a:r>
            <a:r>
              <a:rPr lang="en-US" altLang="ja-JP" sz="1000" dirty="0">
                <a:solidFill>
                  <a:prstClr val="black"/>
                </a:solidFill>
              </a:rPr>
              <a:t>26</a:t>
            </a:r>
            <a:r>
              <a:rPr lang="ja-JP" altLang="en-US" sz="1000" dirty="0">
                <a:solidFill>
                  <a:prstClr val="black"/>
                </a:solidFill>
              </a:rPr>
              <a:t>年７月</a:t>
            </a:r>
            <a:r>
              <a:rPr lang="en-US" altLang="ja-JP" sz="1000" dirty="0">
                <a:solidFill>
                  <a:prstClr val="black"/>
                </a:solidFill>
              </a:rPr>
              <a:t>14</a:t>
            </a:r>
            <a:r>
              <a:rPr lang="ja-JP" altLang="en-US" sz="1000" dirty="0">
                <a:solidFill>
                  <a:prstClr val="black"/>
                </a:solidFill>
              </a:rPr>
              <a:t>日取りまとめ公表）</a:t>
            </a:r>
          </a:p>
        </p:txBody>
      </p:sp>
      <p:sp>
        <p:nvSpPr>
          <p:cNvPr id="7" name="スライド番号プレースホルダー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19</a:t>
            </a:fld>
            <a:endParaRPr lang="ja-JP" altLang="en-US">
              <a:solidFill>
                <a:prstClr val="black">
                  <a:tint val="75000"/>
                </a:prstClr>
              </a:solidFill>
            </a:endParaRPr>
          </a:p>
        </p:txBody>
      </p:sp>
      <p:sp>
        <p:nvSpPr>
          <p:cNvPr id="13" name="スライド番号プレースホルダー 3"/>
          <p:cNvSpPr txBox="1">
            <a:spLocks/>
          </p:cNvSpPr>
          <p:nvPr/>
        </p:nvSpPr>
        <p:spPr>
          <a:xfrm>
            <a:off x="7010400" y="6493189"/>
            <a:ext cx="2133600" cy="365125"/>
          </a:xfrm>
          <a:prstGeom prst="rect">
            <a:avLst/>
          </a:prstGeom>
        </p:spPr>
        <p:txBody>
          <a:bodyPr vert="horz" lIns="91332" tIns="45661" rIns="91332" bIns="45661" rtlCol="0" anchor="ctr"/>
          <a:lstStyle>
            <a:defPPr>
              <a:defRPr lang="ja-JP"/>
            </a:defPPr>
            <a:lvl1pPr algn="r" rtl="0" fontAlgn="base">
              <a:spcBef>
                <a:spcPct val="0"/>
              </a:spcBef>
              <a:spcAft>
                <a:spcPct val="0"/>
              </a:spcAft>
              <a:defRPr kumimoji="1" sz="1200" kern="1200">
                <a:solidFill>
                  <a:schemeClr val="tx1">
                    <a:tint val="75000"/>
                  </a:schemeClr>
                </a:solidFill>
                <a:latin typeface="Arial" charset="0"/>
                <a:ea typeface="ＭＳ Ｐゴシック" charset="-128"/>
                <a:cs typeface="+mn-cs"/>
              </a:defRPr>
            </a:lvl1pPr>
            <a:lvl2pPr marL="457145" algn="l" rtl="0" fontAlgn="base">
              <a:spcBef>
                <a:spcPct val="0"/>
              </a:spcBef>
              <a:spcAft>
                <a:spcPct val="0"/>
              </a:spcAft>
              <a:defRPr kumimoji="1" sz="2800" kern="1200">
                <a:solidFill>
                  <a:schemeClr val="tx1"/>
                </a:solidFill>
                <a:latin typeface="Arial" charset="0"/>
                <a:ea typeface="ＭＳ Ｐゴシック" charset="-128"/>
                <a:cs typeface="+mn-cs"/>
              </a:defRPr>
            </a:lvl2pPr>
            <a:lvl3pPr marL="914290" algn="l" rtl="0" fontAlgn="base">
              <a:spcBef>
                <a:spcPct val="0"/>
              </a:spcBef>
              <a:spcAft>
                <a:spcPct val="0"/>
              </a:spcAft>
              <a:defRPr kumimoji="1" sz="2800" kern="1200">
                <a:solidFill>
                  <a:schemeClr val="tx1"/>
                </a:solidFill>
                <a:latin typeface="Arial" charset="0"/>
                <a:ea typeface="ＭＳ Ｐゴシック" charset="-128"/>
                <a:cs typeface="+mn-cs"/>
              </a:defRPr>
            </a:lvl3pPr>
            <a:lvl4pPr marL="1371435" algn="l" rtl="0" fontAlgn="base">
              <a:spcBef>
                <a:spcPct val="0"/>
              </a:spcBef>
              <a:spcAft>
                <a:spcPct val="0"/>
              </a:spcAft>
              <a:defRPr kumimoji="1" sz="2800" kern="1200">
                <a:solidFill>
                  <a:schemeClr val="tx1"/>
                </a:solidFill>
                <a:latin typeface="Arial" charset="0"/>
                <a:ea typeface="ＭＳ Ｐゴシック" charset="-128"/>
                <a:cs typeface="+mn-cs"/>
              </a:defRPr>
            </a:lvl4pPr>
            <a:lvl5pPr marL="1828581" algn="l" rtl="0" fontAlgn="base">
              <a:spcBef>
                <a:spcPct val="0"/>
              </a:spcBef>
              <a:spcAft>
                <a:spcPct val="0"/>
              </a:spcAft>
              <a:defRPr kumimoji="1" sz="2800" kern="1200">
                <a:solidFill>
                  <a:schemeClr val="tx1"/>
                </a:solidFill>
                <a:latin typeface="Arial" charset="0"/>
                <a:ea typeface="ＭＳ Ｐゴシック" charset="-128"/>
                <a:cs typeface="+mn-cs"/>
              </a:defRPr>
            </a:lvl5pPr>
            <a:lvl6pPr marL="2285726" algn="l" defTabSz="914290" rtl="0" eaLnBrk="1" latinLnBrk="0" hangingPunct="1">
              <a:defRPr kumimoji="1" sz="2800" kern="1200">
                <a:solidFill>
                  <a:schemeClr val="tx1"/>
                </a:solidFill>
                <a:latin typeface="Arial" charset="0"/>
                <a:ea typeface="ＭＳ Ｐゴシック" charset="-128"/>
                <a:cs typeface="+mn-cs"/>
              </a:defRPr>
            </a:lvl6pPr>
            <a:lvl7pPr marL="2742871" algn="l" defTabSz="914290" rtl="0" eaLnBrk="1" latinLnBrk="0" hangingPunct="1">
              <a:defRPr kumimoji="1" sz="2800" kern="1200">
                <a:solidFill>
                  <a:schemeClr val="tx1"/>
                </a:solidFill>
                <a:latin typeface="Arial" charset="0"/>
                <a:ea typeface="ＭＳ Ｐゴシック" charset="-128"/>
                <a:cs typeface="+mn-cs"/>
              </a:defRPr>
            </a:lvl7pPr>
            <a:lvl8pPr marL="3200016" algn="l" defTabSz="914290" rtl="0" eaLnBrk="1" latinLnBrk="0" hangingPunct="1">
              <a:defRPr kumimoji="1" sz="2800" kern="1200">
                <a:solidFill>
                  <a:schemeClr val="tx1"/>
                </a:solidFill>
                <a:latin typeface="Arial" charset="0"/>
                <a:ea typeface="ＭＳ Ｐゴシック" charset="-128"/>
                <a:cs typeface="+mn-cs"/>
              </a:defRPr>
            </a:lvl8pPr>
            <a:lvl9pPr marL="3657161" algn="l" defTabSz="914290" rtl="0" eaLnBrk="1" latinLnBrk="0" hangingPunct="1">
              <a:defRPr kumimoji="1" sz="2800" kern="1200">
                <a:solidFill>
                  <a:schemeClr val="tx1"/>
                </a:solidFill>
                <a:latin typeface="Arial" charset="0"/>
                <a:ea typeface="ＭＳ Ｐゴシック" charset="-128"/>
                <a:cs typeface="+mn-cs"/>
              </a:defRPr>
            </a:lvl9pPr>
          </a:lstStyle>
          <a:p>
            <a:fld id="{D2D8002D-B5B0-4BAC-B1F6-782DDCCE6D9C}" type="slidenum">
              <a:rPr lang="ja-JP" altLang="en-US" sz="1800" smtClean="0">
                <a:solidFill>
                  <a:prstClr val="black">
                    <a:tint val="75000"/>
                  </a:prstClr>
                </a:solidFill>
              </a:rPr>
              <a:pPr/>
              <a:t>19</a:t>
            </a:fld>
            <a:endParaRPr lang="ja-JP" altLang="en-US" sz="1800" dirty="0">
              <a:solidFill>
                <a:prstClr val="black">
                  <a:tint val="75000"/>
                </a:prstClr>
              </a:solidFill>
            </a:endParaRPr>
          </a:p>
        </p:txBody>
      </p:sp>
      <p:sp>
        <p:nvSpPr>
          <p:cNvPr id="9" name="角丸四角形 8"/>
          <p:cNvSpPr/>
          <p:nvPr/>
        </p:nvSpPr>
        <p:spPr>
          <a:xfrm>
            <a:off x="4594432" y="1845539"/>
            <a:ext cx="4519385" cy="3421218"/>
          </a:xfrm>
          <a:prstGeom prst="roundRect">
            <a:avLst>
              <a:gd name="adj" fmla="val 7436"/>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32" tIns="107868" rIns="91332" bIns="45661" rtlCol="0" anchor="t"/>
          <a:lstStyle/>
          <a:p>
            <a:pPr marL="177578" indent="-177578" fontAlgn="base">
              <a:lnSpc>
                <a:spcPts val="1400"/>
              </a:lnSpc>
              <a:spcBef>
                <a:spcPts val="600"/>
              </a:spcBef>
              <a:spcAft>
                <a:spcPct val="0"/>
              </a:spcAft>
            </a:pPr>
            <a:r>
              <a:rPr lang="ja-JP" altLang="en-US" sz="1400" dirty="0">
                <a:solidFill>
                  <a:prstClr val="black"/>
                </a:solidFill>
              </a:rPr>
              <a:t>○病院は医療を提供する場であり、生活の場であるべきではない。</a:t>
            </a:r>
            <a:endParaRPr lang="en-US" altLang="ja-JP" sz="1400" dirty="0">
              <a:solidFill>
                <a:prstClr val="black"/>
              </a:solidFill>
            </a:endParaRPr>
          </a:p>
          <a:p>
            <a:pPr marL="177578" indent="-177578" fontAlgn="base">
              <a:lnSpc>
                <a:spcPts val="1400"/>
              </a:lnSpc>
              <a:spcBef>
                <a:spcPts val="400"/>
              </a:spcBef>
              <a:spcAft>
                <a:spcPct val="0"/>
              </a:spcAft>
            </a:pPr>
            <a:r>
              <a:rPr lang="ja-JP" altLang="en-US" sz="1400" dirty="0">
                <a:solidFill>
                  <a:prstClr val="black"/>
                </a:solidFill>
              </a:rPr>
              <a:t>○</a:t>
            </a:r>
            <a:r>
              <a:rPr lang="ja-JP" altLang="en-US" sz="1400" u="sng" dirty="0">
                <a:solidFill>
                  <a:prstClr val="black"/>
                </a:solidFill>
              </a:rPr>
              <a:t>入院医療については、精神科救急等地域生活を支えるための医療等に人員・治療機能を集約することが原則</a:t>
            </a:r>
            <a:r>
              <a:rPr lang="ja-JP" altLang="en-US" sz="1400" dirty="0">
                <a:solidFill>
                  <a:prstClr val="black"/>
                </a:solidFill>
              </a:rPr>
              <a:t>であり、これに向けた構造改革が必要。（財政的な方策も併せて必要）</a:t>
            </a:r>
            <a:endParaRPr lang="en-US" altLang="ja-JP" sz="1400" dirty="0">
              <a:solidFill>
                <a:prstClr val="black"/>
              </a:solidFill>
            </a:endParaRPr>
          </a:p>
          <a:p>
            <a:pPr marL="177578" indent="-177578" fontAlgn="base">
              <a:lnSpc>
                <a:spcPts val="1400"/>
              </a:lnSpc>
              <a:spcBef>
                <a:spcPts val="400"/>
              </a:spcBef>
              <a:spcAft>
                <a:spcPct val="0"/>
              </a:spcAft>
            </a:pPr>
            <a:r>
              <a:rPr lang="ja-JP" altLang="en-US" sz="1400" dirty="0">
                <a:solidFill>
                  <a:prstClr val="black"/>
                </a:solidFill>
              </a:rPr>
              <a:t>○２．に掲げる支援を徹底して実施し、</a:t>
            </a:r>
            <a:r>
              <a:rPr lang="ja-JP" altLang="en-US" sz="1400" u="sng" dirty="0">
                <a:solidFill>
                  <a:prstClr val="black"/>
                </a:solidFill>
              </a:rPr>
              <a:t>これまで以上に地域移行を進めることにより、病床は適正化され、将来的に削減</a:t>
            </a:r>
            <a:r>
              <a:rPr lang="ja-JP" altLang="en-US" sz="1400" dirty="0">
                <a:solidFill>
                  <a:prstClr val="black"/>
                </a:solidFill>
              </a:rPr>
              <a:t>。</a:t>
            </a:r>
            <a:endParaRPr lang="en-US" altLang="ja-JP" sz="1400" dirty="0">
              <a:solidFill>
                <a:prstClr val="black"/>
              </a:solidFill>
            </a:endParaRPr>
          </a:p>
          <a:p>
            <a:pPr marL="177578" indent="-177578" fontAlgn="base">
              <a:lnSpc>
                <a:spcPts val="1400"/>
              </a:lnSpc>
              <a:spcBef>
                <a:spcPts val="400"/>
              </a:spcBef>
              <a:spcAft>
                <a:spcPct val="0"/>
              </a:spcAft>
            </a:pPr>
            <a:r>
              <a:rPr lang="ja-JP" altLang="en-US" sz="1400" dirty="0">
                <a:solidFill>
                  <a:prstClr val="black"/>
                </a:solidFill>
              </a:rPr>
              <a:t>○急性期等と比べ入院医療の必要性が低い精神障害者が利用する病床においては、地域移行支援機能を強化する。</a:t>
            </a:r>
            <a:endParaRPr lang="en-US" altLang="ja-JP" sz="1400" dirty="0">
              <a:solidFill>
                <a:prstClr val="black"/>
              </a:solidFill>
            </a:endParaRPr>
          </a:p>
          <a:p>
            <a:pPr marL="177578" indent="-177578" fontAlgn="base">
              <a:lnSpc>
                <a:spcPts val="1400"/>
              </a:lnSpc>
              <a:spcBef>
                <a:spcPts val="400"/>
              </a:spcBef>
              <a:spcAft>
                <a:spcPct val="0"/>
              </a:spcAft>
            </a:pPr>
            <a:r>
              <a:rPr lang="ja-JP" altLang="en-US" sz="1400" dirty="0">
                <a:solidFill>
                  <a:prstClr val="black"/>
                </a:solidFill>
              </a:rPr>
              <a:t>○将来的に不必要となった建物設備や医療法人等として保有する敷地等の病院資源は、地域移行した精神障害者が退院後の地域生活を維持・継続するための医療の充実等地域生活支援や段階的な地域移行のために活用することも可能とする。</a:t>
            </a:r>
            <a:endParaRPr lang="en-US" altLang="ja-JP" sz="1400" dirty="0">
              <a:solidFill>
                <a:prstClr val="black"/>
              </a:solidFill>
            </a:endParaRPr>
          </a:p>
        </p:txBody>
      </p:sp>
      <p:sp>
        <p:nvSpPr>
          <p:cNvPr id="5" name="正方形/長方形 4"/>
          <p:cNvSpPr/>
          <p:nvPr/>
        </p:nvSpPr>
        <p:spPr>
          <a:xfrm>
            <a:off x="4705381" y="1653340"/>
            <a:ext cx="3987692" cy="288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lIns="91332" tIns="0" rIns="91332" bIns="0" rtlCol="0" anchor="ctr"/>
          <a:lstStyle/>
          <a:p>
            <a:pPr algn="ctr" fontAlgn="base">
              <a:spcBef>
                <a:spcPct val="0"/>
              </a:spcBef>
              <a:spcAft>
                <a:spcPct val="0"/>
              </a:spcAft>
            </a:pPr>
            <a:r>
              <a:rPr lang="ja-JP" altLang="en-US" sz="1600" b="1" dirty="0">
                <a:solidFill>
                  <a:prstClr val="white"/>
                </a:solidFill>
                <a:latin typeface="HG丸ｺﾞｼｯｸM-PRO" panose="020F0600000000000000" pitchFamily="50" charset="-128"/>
                <a:ea typeface="HG丸ｺﾞｼｯｸM-PRO" panose="020F0600000000000000" pitchFamily="50" charset="-128"/>
              </a:rPr>
              <a:t>３．病院の構造改革</a:t>
            </a:r>
          </a:p>
        </p:txBody>
      </p:sp>
    </p:spTree>
    <p:extLst>
      <p:ext uri="{BB962C8B-B14F-4D97-AF65-F5344CB8AC3E}">
        <p14:creationId xmlns:p14="http://schemas.microsoft.com/office/powerpoint/2010/main" xmlns="" val="3463791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 33"/>
          <p:cNvSpPr>
            <a:spLocks noGrp="1"/>
          </p:cNvSpPr>
          <p:nvPr>
            <p:ph type="sldNum" sz="quarter" idx="12"/>
          </p:nvPr>
        </p:nvSpPr>
        <p:spPr bwMode="auto">
          <a:xfrm>
            <a:off x="7047035" y="6519922"/>
            <a:ext cx="2133600" cy="365125"/>
          </a:xfrm>
          <a:noFill/>
          <a:ln>
            <a:miter lim="800000"/>
            <a:headEnd/>
            <a:tailEnd/>
          </a:ln>
        </p:spPr>
        <p:txBody>
          <a:bodyPr wrap="square" numCol="1" anchorCtr="0" compatLnSpc="1">
            <a:prstTxWarp prst="textNoShape">
              <a:avLst/>
            </a:prstTxWarp>
          </a:bodyPr>
          <a:lstStyle/>
          <a:p>
            <a:pPr defTabSz="877888"/>
            <a:fld id="{A05B9A45-622E-498D-9953-F8BDBBB88E57}" type="slidenum">
              <a:rPr lang="ja-JP" altLang="en-US">
                <a:solidFill>
                  <a:prstClr val="black"/>
                </a:solidFill>
                <a:latin typeface="Calibri" pitchFamily="34" charset="0"/>
                <a:ea typeface="ＭＳ Ｐゴシック" pitchFamily="50" charset="-128"/>
              </a:rPr>
              <a:pPr defTabSz="877888"/>
              <a:t>2</a:t>
            </a:fld>
            <a:endParaRPr lang="ja-JP" altLang="en-US" dirty="0">
              <a:solidFill>
                <a:prstClr val="black"/>
              </a:solidFill>
              <a:latin typeface="Calibri" pitchFamily="34" charset="0"/>
              <a:ea typeface="ＭＳ Ｐゴシック" pitchFamily="50" charset="-128"/>
            </a:endParaRPr>
          </a:p>
        </p:txBody>
      </p:sp>
      <p:sp>
        <p:nvSpPr>
          <p:cNvPr id="7" name="Text Box 3"/>
          <p:cNvSpPr txBox="1">
            <a:spLocks noChangeArrowheads="1"/>
          </p:cNvSpPr>
          <p:nvPr/>
        </p:nvSpPr>
        <p:spPr bwMode="auto">
          <a:xfrm>
            <a:off x="755576" y="6581057"/>
            <a:ext cx="4536504" cy="276999"/>
          </a:xfrm>
          <a:prstGeom prst="rect">
            <a:avLst/>
          </a:prstGeom>
          <a:noFill/>
          <a:ln w="9525">
            <a:noFill/>
            <a:miter lim="800000"/>
            <a:headEnd/>
            <a:tailEnd/>
          </a:ln>
          <a:effectLst/>
        </p:spPr>
        <p:txBody>
          <a:bodyPr wrap="square">
            <a:spAutoFit/>
          </a:bodyPr>
          <a:lstStyle/>
          <a:p>
            <a:pPr defTabSz="879433">
              <a:spcBef>
                <a:spcPct val="50000"/>
              </a:spcBef>
              <a:defRPr/>
            </a:pPr>
            <a:r>
              <a:rPr lang="en-US" altLang="ja-JP" sz="1200" b="1" dirty="0">
                <a:solidFill>
                  <a:prstClr val="black"/>
                </a:solidFill>
                <a:effectLst>
                  <a:outerShdw blurRad="38100" dist="38100" dir="2700000" algn="tl">
                    <a:srgbClr val="C0C0C0"/>
                  </a:outerShdw>
                </a:effectLst>
                <a:latin typeface="HG丸ｺﾞｼｯｸM-PRO" pitchFamily="50" charset="-128"/>
                <a:ea typeface="HG丸ｺﾞｼｯｸM-PRO" pitchFamily="50" charset="-128"/>
              </a:rPr>
              <a:t>※H23</a:t>
            </a:r>
            <a:r>
              <a:rPr lang="ja-JP" altLang="en-US" sz="1200" b="1" dirty="0">
                <a:solidFill>
                  <a:prstClr val="black"/>
                </a:solidFill>
                <a:effectLst>
                  <a:outerShdw blurRad="38100" dist="38100" dir="2700000" algn="tl">
                    <a:srgbClr val="C0C0C0"/>
                  </a:outerShdw>
                </a:effectLst>
                <a:latin typeface="HG丸ｺﾞｼｯｸM-PRO" pitchFamily="50" charset="-128"/>
                <a:ea typeface="HG丸ｺﾞｼｯｸM-PRO" pitchFamily="50" charset="-128"/>
              </a:rPr>
              <a:t>年の調査では宮城県の一部と福島県を除いている</a:t>
            </a:r>
          </a:p>
        </p:txBody>
      </p:sp>
      <p:graphicFrame>
        <p:nvGraphicFramePr>
          <p:cNvPr id="14" name="グラフ 13"/>
          <p:cNvGraphicFramePr/>
          <p:nvPr>
            <p:extLst>
              <p:ext uri="{D42A27DB-BD31-4B8C-83A1-F6EECF244321}">
                <p14:modId xmlns:p14="http://schemas.microsoft.com/office/powerpoint/2010/main" xmlns="" val="2883725624"/>
              </p:ext>
            </p:extLst>
          </p:nvPr>
        </p:nvGraphicFramePr>
        <p:xfrm>
          <a:off x="335938" y="1628801"/>
          <a:ext cx="8629288" cy="4787881"/>
        </p:xfrm>
        <a:graphic>
          <a:graphicData uri="http://schemas.openxmlformats.org/drawingml/2006/chart">
            <c:chart xmlns:c="http://schemas.openxmlformats.org/drawingml/2006/chart" xmlns:r="http://schemas.openxmlformats.org/officeDocument/2006/relationships" r:id="rId3"/>
          </a:graphicData>
        </a:graphic>
      </p:graphicFrame>
      <p:sp>
        <p:nvSpPr>
          <p:cNvPr id="16" name="テキスト ボックス 15"/>
          <p:cNvSpPr txBox="1"/>
          <p:nvPr/>
        </p:nvSpPr>
        <p:spPr>
          <a:xfrm>
            <a:off x="1055347" y="3240021"/>
            <a:ext cx="797627" cy="408623"/>
          </a:xfrm>
          <a:prstGeom prst="roundRect">
            <a:avLst/>
          </a:prstGeom>
          <a:solidFill>
            <a:schemeClr val="bg1"/>
          </a:solidFill>
          <a:ln w="19050">
            <a:solidFill>
              <a:schemeClr val="tx1"/>
            </a:solidFill>
          </a:ln>
        </p:spPr>
        <p:txBody>
          <a:bodyPr wrap="square" rtlCol="0">
            <a:spAutoFit/>
          </a:bodyPr>
          <a:lstStyle/>
          <a:p>
            <a:pPr algn="ctr" fontAlgn="base">
              <a:spcBef>
                <a:spcPct val="0"/>
              </a:spcBef>
              <a:spcAft>
                <a:spcPct val="0"/>
              </a:spcAft>
            </a:pPr>
            <a:r>
              <a:rPr lang="en-US" altLang="ja-JP" b="1" dirty="0">
                <a:solidFill>
                  <a:prstClr val="black"/>
                </a:solidFill>
                <a:latin typeface="Arial" charset="0"/>
              </a:rPr>
              <a:t>204.1</a:t>
            </a:r>
            <a:endParaRPr lang="ja-JP" altLang="en-US" b="1" dirty="0">
              <a:solidFill>
                <a:prstClr val="black"/>
              </a:solidFill>
              <a:latin typeface="Arial" charset="0"/>
            </a:endParaRPr>
          </a:p>
        </p:txBody>
      </p:sp>
      <p:sp>
        <p:nvSpPr>
          <p:cNvPr id="17" name="テキスト ボックス 16"/>
          <p:cNvSpPr txBox="1"/>
          <p:nvPr/>
        </p:nvSpPr>
        <p:spPr>
          <a:xfrm>
            <a:off x="2134087" y="2785392"/>
            <a:ext cx="797627" cy="408623"/>
          </a:xfrm>
          <a:prstGeom prst="roundRect">
            <a:avLst/>
          </a:prstGeom>
          <a:solidFill>
            <a:schemeClr val="bg1"/>
          </a:solidFill>
          <a:ln w="19050">
            <a:solidFill>
              <a:schemeClr val="tx1"/>
            </a:solidFill>
          </a:ln>
        </p:spPr>
        <p:txBody>
          <a:bodyPr wrap="square" rtlCol="0">
            <a:spAutoFit/>
          </a:bodyPr>
          <a:lstStyle/>
          <a:p>
            <a:pPr algn="ctr" fontAlgn="base">
              <a:spcBef>
                <a:spcPct val="0"/>
              </a:spcBef>
              <a:spcAft>
                <a:spcPct val="0"/>
              </a:spcAft>
            </a:pPr>
            <a:r>
              <a:rPr lang="en-US" altLang="ja-JP" b="1" dirty="0">
                <a:solidFill>
                  <a:prstClr val="black"/>
                </a:solidFill>
                <a:latin typeface="Arial" charset="0"/>
              </a:rPr>
              <a:t>258.4</a:t>
            </a:r>
            <a:endParaRPr lang="ja-JP" altLang="en-US" b="1" dirty="0">
              <a:solidFill>
                <a:prstClr val="black"/>
              </a:solidFill>
              <a:latin typeface="Arial" charset="0"/>
            </a:endParaRPr>
          </a:p>
        </p:txBody>
      </p:sp>
      <p:sp>
        <p:nvSpPr>
          <p:cNvPr id="18" name="テキスト ボックス 17"/>
          <p:cNvSpPr txBox="1"/>
          <p:nvPr/>
        </p:nvSpPr>
        <p:spPr>
          <a:xfrm>
            <a:off x="3201115" y="2290643"/>
            <a:ext cx="797627" cy="408623"/>
          </a:xfrm>
          <a:prstGeom prst="roundRect">
            <a:avLst/>
          </a:prstGeom>
          <a:solidFill>
            <a:schemeClr val="bg1"/>
          </a:solidFill>
          <a:ln w="19050">
            <a:solidFill>
              <a:schemeClr val="tx1"/>
            </a:solidFill>
          </a:ln>
        </p:spPr>
        <p:txBody>
          <a:bodyPr wrap="square" rtlCol="0">
            <a:spAutoFit/>
          </a:bodyPr>
          <a:lstStyle/>
          <a:p>
            <a:pPr algn="ctr" fontAlgn="base">
              <a:spcBef>
                <a:spcPct val="0"/>
              </a:spcBef>
              <a:spcAft>
                <a:spcPct val="0"/>
              </a:spcAft>
            </a:pPr>
            <a:r>
              <a:rPr lang="en-US" altLang="ja-JP" b="1" dirty="0">
                <a:solidFill>
                  <a:prstClr val="black"/>
                </a:solidFill>
                <a:latin typeface="Arial" charset="0"/>
              </a:rPr>
              <a:t>302.8</a:t>
            </a:r>
            <a:endParaRPr lang="ja-JP" altLang="en-US" b="1" dirty="0">
              <a:solidFill>
                <a:prstClr val="black"/>
              </a:solidFill>
              <a:latin typeface="Arial" charset="0"/>
            </a:endParaRPr>
          </a:p>
        </p:txBody>
      </p:sp>
      <p:sp>
        <p:nvSpPr>
          <p:cNvPr id="20" name="テキスト ボックス 19"/>
          <p:cNvSpPr txBox="1"/>
          <p:nvPr/>
        </p:nvSpPr>
        <p:spPr>
          <a:xfrm>
            <a:off x="4306124" y="2041307"/>
            <a:ext cx="797627" cy="408623"/>
          </a:xfrm>
          <a:prstGeom prst="roundRect">
            <a:avLst/>
          </a:prstGeom>
          <a:solidFill>
            <a:schemeClr val="bg1"/>
          </a:solidFill>
          <a:ln w="19050">
            <a:solidFill>
              <a:schemeClr val="tx1"/>
            </a:solidFill>
          </a:ln>
        </p:spPr>
        <p:txBody>
          <a:bodyPr wrap="square" rtlCol="0">
            <a:spAutoFit/>
          </a:bodyPr>
          <a:lstStyle/>
          <a:p>
            <a:pPr algn="ctr" fontAlgn="base">
              <a:spcBef>
                <a:spcPct val="0"/>
              </a:spcBef>
              <a:spcAft>
                <a:spcPct val="0"/>
              </a:spcAft>
            </a:pPr>
            <a:r>
              <a:rPr lang="en-US" altLang="ja-JP" b="1" dirty="0">
                <a:solidFill>
                  <a:prstClr val="black"/>
                </a:solidFill>
                <a:latin typeface="Arial" charset="0"/>
              </a:rPr>
              <a:t>323.3</a:t>
            </a:r>
            <a:endParaRPr lang="ja-JP" altLang="en-US" b="1" dirty="0">
              <a:solidFill>
                <a:prstClr val="black"/>
              </a:solidFill>
              <a:latin typeface="Arial" charset="0"/>
            </a:endParaRPr>
          </a:p>
        </p:txBody>
      </p:sp>
      <p:sp>
        <p:nvSpPr>
          <p:cNvPr id="21" name="テキスト ボックス 20"/>
          <p:cNvSpPr txBox="1"/>
          <p:nvPr/>
        </p:nvSpPr>
        <p:spPr>
          <a:xfrm>
            <a:off x="5369627" y="2103845"/>
            <a:ext cx="797627" cy="408623"/>
          </a:xfrm>
          <a:prstGeom prst="roundRect">
            <a:avLst/>
          </a:prstGeom>
          <a:solidFill>
            <a:schemeClr val="bg1"/>
          </a:solidFill>
          <a:ln w="19050">
            <a:solidFill>
              <a:schemeClr val="tx1"/>
            </a:solidFill>
          </a:ln>
        </p:spPr>
        <p:txBody>
          <a:bodyPr wrap="square" rtlCol="0">
            <a:spAutoFit/>
          </a:bodyPr>
          <a:lstStyle/>
          <a:p>
            <a:pPr algn="ctr" fontAlgn="base">
              <a:spcBef>
                <a:spcPct val="0"/>
              </a:spcBef>
              <a:spcAft>
                <a:spcPct val="0"/>
              </a:spcAft>
            </a:pPr>
            <a:r>
              <a:rPr lang="en-US" altLang="ja-JP" b="1" dirty="0">
                <a:solidFill>
                  <a:prstClr val="black"/>
                </a:solidFill>
                <a:latin typeface="Arial" charset="0"/>
              </a:rPr>
              <a:t>320.1</a:t>
            </a:r>
            <a:endParaRPr lang="ja-JP" altLang="en-US" b="1" dirty="0">
              <a:solidFill>
                <a:prstClr val="black"/>
              </a:solidFill>
              <a:latin typeface="Arial" charset="0"/>
            </a:endParaRPr>
          </a:p>
        </p:txBody>
      </p:sp>
      <p:sp>
        <p:nvSpPr>
          <p:cNvPr id="22" name="テキスト ボックス 21"/>
          <p:cNvSpPr txBox="1"/>
          <p:nvPr/>
        </p:nvSpPr>
        <p:spPr>
          <a:xfrm>
            <a:off x="6455371" y="1382849"/>
            <a:ext cx="797627" cy="408623"/>
          </a:xfrm>
          <a:prstGeom prst="roundRect">
            <a:avLst/>
          </a:prstGeom>
          <a:solidFill>
            <a:schemeClr val="bg1"/>
          </a:solidFill>
          <a:ln w="19050">
            <a:solidFill>
              <a:schemeClr val="tx1"/>
            </a:solidFill>
          </a:ln>
        </p:spPr>
        <p:txBody>
          <a:bodyPr wrap="square" rtlCol="0">
            <a:spAutoFit/>
          </a:bodyPr>
          <a:lstStyle/>
          <a:p>
            <a:pPr algn="ctr" fontAlgn="base">
              <a:spcBef>
                <a:spcPct val="0"/>
              </a:spcBef>
              <a:spcAft>
                <a:spcPct val="0"/>
              </a:spcAft>
            </a:pPr>
            <a:r>
              <a:rPr lang="en-US" altLang="ja-JP" b="1" dirty="0">
                <a:solidFill>
                  <a:prstClr val="black"/>
                </a:solidFill>
                <a:latin typeface="Arial" charset="0"/>
              </a:rPr>
              <a:t>392.4</a:t>
            </a:r>
            <a:endParaRPr lang="ja-JP" altLang="en-US" b="1" dirty="0">
              <a:solidFill>
                <a:prstClr val="black"/>
              </a:solidFill>
              <a:latin typeface="Arial" charset="0"/>
            </a:endParaRPr>
          </a:p>
        </p:txBody>
      </p:sp>
      <p:sp>
        <p:nvSpPr>
          <p:cNvPr id="23" name="テキスト ボックス 22"/>
          <p:cNvSpPr txBox="1"/>
          <p:nvPr/>
        </p:nvSpPr>
        <p:spPr>
          <a:xfrm>
            <a:off x="185051" y="1349254"/>
            <a:ext cx="1329378" cy="338554"/>
          </a:xfrm>
          <a:prstGeom prst="rect">
            <a:avLst/>
          </a:prstGeom>
          <a:noFill/>
        </p:spPr>
        <p:txBody>
          <a:bodyPr wrap="square" rtlCol="0">
            <a:spAutoFit/>
          </a:bodyPr>
          <a:lstStyle/>
          <a:p>
            <a:pPr fontAlgn="base">
              <a:spcBef>
                <a:spcPct val="0"/>
              </a:spcBef>
              <a:spcAft>
                <a:spcPct val="0"/>
              </a:spcAft>
            </a:pPr>
            <a:r>
              <a:rPr lang="ja-JP" altLang="en-US" sz="1600" b="1" dirty="0">
                <a:solidFill>
                  <a:prstClr val="black"/>
                </a:solidFill>
                <a:latin typeface="Arial" charset="0"/>
              </a:rPr>
              <a:t>（単位：万人）</a:t>
            </a:r>
          </a:p>
        </p:txBody>
      </p:sp>
      <p:sp>
        <p:nvSpPr>
          <p:cNvPr id="19" name="Rectangle 2"/>
          <p:cNvSpPr txBox="1">
            <a:spLocks noChangeArrowheads="1"/>
          </p:cNvSpPr>
          <p:nvPr/>
        </p:nvSpPr>
        <p:spPr>
          <a:xfrm>
            <a:off x="384461" y="44624"/>
            <a:ext cx="8408319" cy="918544"/>
          </a:xfrm>
          <a:prstGeom prst="rect">
            <a:avLst/>
          </a:prstGeom>
        </p:spPr>
        <p:style>
          <a:lnRef idx="1">
            <a:schemeClr val="accent1"/>
          </a:lnRef>
          <a:fillRef idx="2">
            <a:schemeClr val="accent1"/>
          </a:fillRef>
          <a:effectRef idx="1">
            <a:schemeClr val="accent1"/>
          </a:effectRef>
          <a:fontRef idx="minor">
            <a:schemeClr val="dk1"/>
          </a:fontRef>
        </p:style>
        <p:txBody>
          <a:bodyPr anchor="ctr" anchorCtr="1"/>
          <a:lstStyle/>
          <a:p>
            <a:pPr algn="ctr" fontAlgn="base">
              <a:spcBef>
                <a:spcPct val="0"/>
              </a:spcBef>
              <a:spcAft>
                <a:spcPct val="0"/>
              </a:spcAft>
              <a:defRPr/>
            </a:pPr>
            <a:r>
              <a:rPr lang="ja-JP" altLang="en-US" sz="3200" dirty="0">
                <a:solidFill>
                  <a:prstClr val="black"/>
                </a:solidFill>
                <a:latin typeface="ＭＳ Ｐゴシック"/>
              </a:rPr>
              <a:t>精神疾患を有する総患者数の推移</a:t>
            </a:r>
            <a:endParaRPr lang="ja-JP" altLang="en-US" sz="2000" dirty="0">
              <a:solidFill>
                <a:prstClr val="black"/>
              </a:solidFill>
              <a:latin typeface="ＭＳ Ｐゴシック"/>
            </a:endParaRPr>
          </a:p>
        </p:txBody>
      </p:sp>
      <p:sp>
        <p:nvSpPr>
          <p:cNvPr id="24" name="Text Box 3"/>
          <p:cNvSpPr txBox="1">
            <a:spLocks noChangeArrowheads="1"/>
          </p:cNvSpPr>
          <p:nvPr/>
        </p:nvSpPr>
        <p:spPr bwMode="auto">
          <a:xfrm>
            <a:off x="4558190" y="6297272"/>
            <a:ext cx="4393223" cy="515526"/>
          </a:xfrm>
          <a:prstGeom prst="rect">
            <a:avLst/>
          </a:prstGeom>
          <a:noFill/>
          <a:ln w="9525">
            <a:noFill/>
            <a:miter lim="800000"/>
            <a:headEnd/>
            <a:tailEnd/>
          </a:ln>
          <a:effectLst/>
        </p:spPr>
        <p:txBody>
          <a:bodyPr wrap="square">
            <a:spAutoFit/>
          </a:bodyPr>
          <a:lstStyle/>
          <a:p>
            <a:pPr algn="r" defTabSz="879433">
              <a:spcBef>
                <a:spcPct val="50000"/>
              </a:spcBef>
              <a:defRPr/>
            </a:pPr>
            <a:r>
              <a:rPr lang="ja-JP" altLang="en-US" sz="1100" b="1" dirty="0">
                <a:solidFill>
                  <a:prstClr val="black"/>
                </a:solidFill>
                <a:effectLst>
                  <a:outerShdw blurRad="38100" dist="38100" dir="2700000" algn="tl">
                    <a:srgbClr val="C0C0C0"/>
                  </a:outerShdw>
                </a:effectLst>
                <a:latin typeface="HG丸ｺﾞｼｯｸM-PRO" pitchFamily="50" charset="-128"/>
                <a:ea typeface="HG丸ｺﾞｼｯｸM-PRO" pitchFamily="50" charset="-128"/>
              </a:rPr>
              <a:t>資料：厚生労働省「患者調査」より</a:t>
            </a:r>
            <a:endParaRPr lang="en-US" altLang="ja-JP" sz="1100" b="1" dirty="0">
              <a:solidFill>
                <a:prstClr val="black"/>
              </a:solidFill>
              <a:effectLst>
                <a:outerShdw blurRad="38100" dist="38100" dir="2700000" algn="tl">
                  <a:srgbClr val="C0C0C0"/>
                </a:outerShdw>
              </a:effectLst>
              <a:latin typeface="HG丸ｺﾞｼｯｸM-PRO" pitchFamily="50" charset="-128"/>
              <a:ea typeface="HG丸ｺﾞｼｯｸM-PRO" pitchFamily="50" charset="-128"/>
            </a:endParaRPr>
          </a:p>
          <a:p>
            <a:pPr algn="r" defTabSz="879433">
              <a:spcBef>
                <a:spcPct val="50000"/>
              </a:spcBef>
              <a:defRPr/>
            </a:pPr>
            <a:r>
              <a:rPr lang="ja-JP" altLang="en-US" sz="1100" b="1" dirty="0">
                <a:solidFill>
                  <a:prstClr val="black"/>
                </a:solidFill>
                <a:effectLst>
                  <a:outerShdw blurRad="38100" dist="38100" dir="2700000" algn="tl">
                    <a:srgbClr val="C0C0C0"/>
                  </a:outerShdw>
                </a:effectLst>
                <a:latin typeface="HG丸ｺﾞｼｯｸM-PRO" pitchFamily="50" charset="-128"/>
                <a:ea typeface="HG丸ｺﾞｼｯｸM-PRO" pitchFamily="50" charset="-128"/>
              </a:rPr>
              <a:t>厚生労働省障害保健福祉部で作成</a:t>
            </a:r>
          </a:p>
        </p:txBody>
      </p:sp>
    </p:spTree>
    <p:extLst>
      <p:ext uri="{BB962C8B-B14F-4D97-AF65-F5344CB8AC3E}">
        <p14:creationId xmlns:p14="http://schemas.microsoft.com/office/powerpoint/2010/main" xmlns="" val="4023322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280730" y="404665"/>
            <a:ext cx="8582667" cy="552825"/>
          </a:xfrm>
          <a:prstGeom prst="rect">
            <a:avLst/>
          </a:prstGeom>
          <a:ln>
            <a:noFill/>
          </a:ln>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base">
              <a:spcAft>
                <a:spcPct val="0"/>
              </a:spcAft>
            </a:pPr>
            <a:r>
              <a:rPr lang="ja-JP" altLang="en-US" sz="2400" b="1" dirty="0">
                <a:solidFill>
                  <a:prstClr val="black"/>
                </a:solidFill>
                <a:latin typeface="ＭＳ ゴシック" panose="020B0609070205080204" pitchFamily="49" charset="-128"/>
                <a:ea typeface="ＭＳ ゴシック" panose="020B0609070205080204" pitchFamily="49" charset="-128"/>
              </a:rPr>
              <a:t>構造改革によって実現される病院の将来像（イメージ）</a:t>
            </a:r>
          </a:p>
        </p:txBody>
      </p:sp>
      <p:sp>
        <p:nvSpPr>
          <p:cNvPr id="15" name="正方形/長方形 14"/>
          <p:cNvSpPr/>
          <p:nvPr/>
        </p:nvSpPr>
        <p:spPr>
          <a:xfrm>
            <a:off x="280670" y="1484784"/>
            <a:ext cx="7337107" cy="4968552"/>
          </a:xfrm>
          <a:prstGeom prst="rect">
            <a:avLst/>
          </a:prstGeom>
          <a:solidFill>
            <a:schemeClr val="accent6">
              <a:lumMod val="20000"/>
              <a:lumOff val="80000"/>
            </a:schemeClr>
          </a:solid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2800">
              <a:solidFill>
                <a:prstClr val="white"/>
              </a:solidFill>
            </a:endParaRPr>
          </a:p>
        </p:txBody>
      </p:sp>
      <p:sp>
        <p:nvSpPr>
          <p:cNvPr id="16" name="正方形/長方形 15"/>
          <p:cNvSpPr/>
          <p:nvPr/>
        </p:nvSpPr>
        <p:spPr>
          <a:xfrm>
            <a:off x="395567" y="1772816"/>
            <a:ext cx="5605297" cy="377070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2800">
              <a:solidFill>
                <a:prstClr val="white"/>
              </a:solidFill>
            </a:endParaRPr>
          </a:p>
        </p:txBody>
      </p:sp>
      <p:sp>
        <p:nvSpPr>
          <p:cNvPr id="20" name="円/楕円 19"/>
          <p:cNvSpPr/>
          <p:nvPr/>
        </p:nvSpPr>
        <p:spPr>
          <a:xfrm>
            <a:off x="576099" y="1808564"/>
            <a:ext cx="1354014" cy="3319712"/>
          </a:xfrm>
          <a:prstGeom prst="ellipse">
            <a:avLst/>
          </a:prstGeom>
          <a:solidFill>
            <a:srgbClr val="FFFF66"/>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fontAlgn="base">
              <a:spcBef>
                <a:spcPct val="0"/>
              </a:spcBef>
              <a:spcAft>
                <a:spcPct val="0"/>
              </a:spcAft>
            </a:pPr>
            <a:endParaRPr lang="ja-JP" altLang="en-US" sz="2000" b="1" dirty="0">
              <a:solidFill>
                <a:prstClr val="black"/>
              </a:solidFill>
            </a:endParaRPr>
          </a:p>
        </p:txBody>
      </p:sp>
      <p:sp>
        <p:nvSpPr>
          <p:cNvPr id="4" name="正方形/長方形 3"/>
          <p:cNvSpPr/>
          <p:nvPr/>
        </p:nvSpPr>
        <p:spPr>
          <a:xfrm>
            <a:off x="2101286" y="1988840"/>
            <a:ext cx="844724" cy="2850858"/>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fontAlgn="base">
              <a:spcBef>
                <a:spcPct val="0"/>
              </a:spcBef>
              <a:spcAft>
                <a:spcPct val="0"/>
              </a:spcAft>
            </a:pPr>
            <a:r>
              <a:rPr lang="ja-JP" altLang="en-US" sz="2000" dirty="0">
                <a:solidFill>
                  <a:prstClr val="black"/>
                </a:solidFill>
              </a:rPr>
              <a:t>重度かつ慢性</a:t>
            </a:r>
          </a:p>
        </p:txBody>
      </p:sp>
      <p:sp>
        <p:nvSpPr>
          <p:cNvPr id="5" name="正方形/長方形 4"/>
          <p:cNvSpPr/>
          <p:nvPr/>
        </p:nvSpPr>
        <p:spPr>
          <a:xfrm>
            <a:off x="2918584" y="1988843"/>
            <a:ext cx="2376000" cy="2376263"/>
          </a:xfrm>
          <a:prstGeom prst="rect">
            <a:avLst/>
          </a:prstGeom>
          <a:pattFill prst="ltUpDiag">
            <a:fgClr>
              <a:schemeClr val="tx1"/>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2800">
              <a:solidFill>
                <a:prstClr val="white"/>
              </a:solidFill>
            </a:endParaRPr>
          </a:p>
        </p:txBody>
      </p:sp>
      <p:sp>
        <p:nvSpPr>
          <p:cNvPr id="46" name="円/楕円 45"/>
          <p:cNvSpPr/>
          <p:nvPr/>
        </p:nvSpPr>
        <p:spPr>
          <a:xfrm>
            <a:off x="965074" y="2626160"/>
            <a:ext cx="576064" cy="1684520"/>
          </a:xfrm>
          <a:prstGeom prst="ellipse">
            <a:avLst/>
          </a:prstGeom>
          <a:noFill/>
          <a:ln w="95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2800">
              <a:solidFill>
                <a:prstClr val="white"/>
              </a:solidFill>
            </a:endParaRPr>
          </a:p>
        </p:txBody>
      </p:sp>
      <p:sp>
        <p:nvSpPr>
          <p:cNvPr id="37" name="円/楕円 36"/>
          <p:cNvSpPr/>
          <p:nvPr/>
        </p:nvSpPr>
        <p:spPr>
          <a:xfrm>
            <a:off x="7106834" y="1808820"/>
            <a:ext cx="1425608" cy="3319200"/>
          </a:xfrm>
          <a:prstGeom prst="ellipse">
            <a:avLst/>
          </a:prstGeom>
          <a:solidFill>
            <a:schemeClr val="accent5">
              <a:lumMod val="40000"/>
              <a:lumOff val="60000"/>
            </a:schemeClr>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2000" b="1" dirty="0">
              <a:solidFill>
                <a:prstClr val="black"/>
              </a:solidFill>
            </a:endParaRPr>
          </a:p>
        </p:txBody>
      </p:sp>
      <p:sp>
        <p:nvSpPr>
          <p:cNvPr id="78" name="円/楕円 77"/>
          <p:cNvSpPr/>
          <p:nvPr/>
        </p:nvSpPr>
        <p:spPr>
          <a:xfrm>
            <a:off x="7524328" y="2464120"/>
            <a:ext cx="619793" cy="2008600"/>
          </a:xfrm>
          <a:prstGeom prst="ellipse">
            <a:avLst/>
          </a:prstGeom>
          <a:noFill/>
          <a:ln w="952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2800">
              <a:solidFill>
                <a:prstClr val="white"/>
              </a:solidFill>
            </a:endParaRPr>
          </a:p>
        </p:txBody>
      </p:sp>
      <p:sp>
        <p:nvSpPr>
          <p:cNvPr id="79" name="テキスト ボックス 78"/>
          <p:cNvSpPr txBox="1"/>
          <p:nvPr/>
        </p:nvSpPr>
        <p:spPr>
          <a:xfrm>
            <a:off x="7433736" y="2636912"/>
            <a:ext cx="738664" cy="2031325"/>
          </a:xfrm>
          <a:prstGeom prst="rect">
            <a:avLst/>
          </a:prstGeom>
          <a:noFill/>
        </p:spPr>
        <p:txBody>
          <a:bodyPr vert="eaVert" wrap="square" rtlCol="0">
            <a:spAutoFit/>
          </a:bodyPr>
          <a:lstStyle/>
          <a:p>
            <a:pPr algn="ctr" fontAlgn="base">
              <a:spcBef>
                <a:spcPct val="0"/>
              </a:spcBef>
              <a:spcAft>
                <a:spcPct val="0"/>
              </a:spcAft>
            </a:pPr>
            <a:r>
              <a:rPr lang="ja-JP" altLang="en-US" b="1" dirty="0">
                <a:solidFill>
                  <a:prstClr val="black"/>
                </a:solidFill>
                <a:latin typeface="Arial" charset="0"/>
              </a:rPr>
              <a:t>地域生活を支えるための医療・福祉</a:t>
            </a:r>
          </a:p>
        </p:txBody>
      </p:sp>
      <p:sp>
        <p:nvSpPr>
          <p:cNvPr id="33" name="テキスト ボックス 32"/>
          <p:cNvSpPr txBox="1"/>
          <p:nvPr/>
        </p:nvSpPr>
        <p:spPr>
          <a:xfrm>
            <a:off x="323533" y="1722842"/>
            <a:ext cx="812962" cy="369332"/>
          </a:xfrm>
          <a:prstGeom prst="rect">
            <a:avLst/>
          </a:prstGeom>
          <a:noFill/>
        </p:spPr>
        <p:txBody>
          <a:bodyPr wrap="square" rtlCol="0">
            <a:spAutoFit/>
          </a:bodyPr>
          <a:lstStyle/>
          <a:p>
            <a:pPr fontAlgn="base">
              <a:spcBef>
                <a:spcPct val="0"/>
              </a:spcBef>
              <a:spcAft>
                <a:spcPct val="0"/>
              </a:spcAft>
            </a:pPr>
            <a:r>
              <a:rPr lang="ja-JP" altLang="en-US" b="1" dirty="0">
                <a:solidFill>
                  <a:prstClr val="black"/>
                </a:solidFill>
                <a:latin typeface="Arial" charset="0"/>
              </a:rPr>
              <a:t>建物</a:t>
            </a:r>
          </a:p>
        </p:txBody>
      </p:sp>
      <p:sp>
        <p:nvSpPr>
          <p:cNvPr id="71" name="左矢印 70"/>
          <p:cNvSpPr/>
          <p:nvPr/>
        </p:nvSpPr>
        <p:spPr>
          <a:xfrm rot="5400000">
            <a:off x="909906" y="1977267"/>
            <a:ext cx="686435" cy="421553"/>
          </a:xfrm>
          <a:prstGeom prst="leftArrow">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2800">
              <a:solidFill>
                <a:prstClr val="white"/>
              </a:solidFill>
            </a:endParaRPr>
          </a:p>
        </p:txBody>
      </p:sp>
      <p:sp>
        <p:nvSpPr>
          <p:cNvPr id="75" name="左矢印 74"/>
          <p:cNvSpPr/>
          <p:nvPr/>
        </p:nvSpPr>
        <p:spPr>
          <a:xfrm rot="16200000">
            <a:off x="909906" y="4531252"/>
            <a:ext cx="686435" cy="421553"/>
          </a:xfrm>
          <a:prstGeom prst="leftArrow">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2800">
              <a:solidFill>
                <a:prstClr val="white"/>
              </a:solidFill>
            </a:endParaRPr>
          </a:p>
        </p:txBody>
      </p:sp>
      <p:sp>
        <p:nvSpPr>
          <p:cNvPr id="2" name="テキスト ボックス 1"/>
          <p:cNvSpPr txBox="1"/>
          <p:nvPr/>
        </p:nvSpPr>
        <p:spPr>
          <a:xfrm>
            <a:off x="989445" y="2348880"/>
            <a:ext cx="461665" cy="2124000"/>
          </a:xfrm>
          <a:prstGeom prst="rect">
            <a:avLst/>
          </a:prstGeom>
          <a:noFill/>
        </p:spPr>
        <p:txBody>
          <a:bodyPr vert="eaVert" wrap="square" rtlCol="0">
            <a:spAutoFit/>
          </a:bodyPr>
          <a:lstStyle/>
          <a:p>
            <a:pPr algn="ctr" fontAlgn="base">
              <a:spcBef>
                <a:spcPct val="0"/>
              </a:spcBef>
              <a:spcAft>
                <a:spcPct val="0"/>
              </a:spcAft>
            </a:pPr>
            <a:r>
              <a:rPr lang="ja-JP" altLang="en-US" b="1" dirty="0">
                <a:solidFill>
                  <a:prstClr val="black"/>
                </a:solidFill>
                <a:latin typeface="Arial" charset="0"/>
              </a:rPr>
              <a:t>救急・急性期・回復期</a:t>
            </a:r>
          </a:p>
        </p:txBody>
      </p:sp>
      <p:sp>
        <p:nvSpPr>
          <p:cNvPr id="76" name="左矢印 75"/>
          <p:cNvSpPr/>
          <p:nvPr/>
        </p:nvSpPr>
        <p:spPr>
          <a:xfrm rot="1800000">
            <a:off x="720112" y="2589184"/>
            <a:ext cx="209568" cy="421553"/>
          </a:xfrm>
          <a:prstGeom prst="leftArrow">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2800">
              <a:solidFill>
                <a:prstClr val="white"/>
              </a:solidFill>
            </a:endParaRPr>
          </a:p>
        </p:txBody>
      </p:sp>
      <p:sp>
        <p:nvSpPr>
          <p:cNvPr id="77" name="左矢印 76"/>
          <p:cNvSpPr/>
          <p:nvPr/>
        </p:nvSpPr>
        <p:spPr>
          <a:xfrm rot="-1800000">
            <a:off x="707226" y="3813197"/>
            <a:ext cx="209568" cy="421553"/>
          </a:xfrm>
          <a:prstGeom prst="leftArrow">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2800">
              <a:solidFill>
                <a:prstClr val="white"/>
              </a:solidFill>
            </a:endParaRPr>
          </a:p>
        </p:txBody>
      </p:sp>
      <p:sp>
        <p:nvSpPr>
          <p:cNvPr id="81" name="左矢印 80"/>
          <p:cNvSpPr/>
          <p:nvPr/>
        </p:nvSpPr>
        <p:spPr>
          <a:xfrm rot="9000000">
            <a:off x="1534778" y="2589184"/>
            <a:ext cx="209568" cy="421553"/>
          </a:xfrm>
          <a:prstGeom prst="leftArrow">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2800">
              <a:solidFill>
                <a:prstClr val="white"/>
              </a:solidFill>
            </a:endParaRPr>
          </a:p>
        </p:txBody>
      </p:sp>
      <p:sp>
        <p:nvSpPr>
          <p:cNvPr id="82" name="左矢印 81"/>
          <p:cNvSpPr/>
          <p:nvPr/>
        </p:nvSpPr>
        <p:spPr>
          <a:xfrm rot="12600000">
            <a:off x="1531542" y="3813197"/>
            <a:ext cx="209568" cy="421553"/>
          </a:xfrm>
          <a:prstGeom prst="leftArrow">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2800">
              <a:solidFill>
                <a:prstClr val="white"/>
              </a:solidFill>
            </a:endParaRPr>
          </a:p>
        </p:txBody>
      </p:sp>
      <p:sp>
        <p:nvSpPr>
          <p:cNvPr id="84" name="左矢印 83"/>
          <p:cNvSpPr/>
          <p:nvPr/>
        </p:nvSpPr>
        <p:spPr>
          <a:xfrm>
            <a:off x="648104" y="3257644"/>
            <a:ext cx="209568" cy="421553"/>
          </a:xfrm>
          <a:prstGeom prst="leftArrow">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2800">
              <a:solidFill>
                <a:prstClr val="white"/>
              </a:solidFill>
            </a:endParaRPr>
          </a:p>
        </p:txBody>
      </p:sp>
      <p:sp>
        <p:nvSpPr>
          <p:cNvPr id="86" name="左矢印 85"/>
          <p:cNvSpPr/>
          <p:nvPr/>
        </p:nvSpPr>
        <p:spPr>
          <a:xfrm rot="10800000">
            <a:off x="1626128" y="3257643"/>
            <a:ext cx="209568" cy="421553"/>
          </a:xfrm>
          <a:prstGeom prst="leftArrow">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2800">
              <a:solidFill>
                <a:prstClr val="white"/>
              </a:solidFill>
            </a:endParaRPr>
          </a:p>
        </p:txBody>
      </p:sp>
      <p:sp>
        <p:nvSpPr>
          <p:cNvPr id="69" name="左矢印 68"/>
          <p:cNvSpPr/>
          <p:nvPr/>
        </p:nvSpPr>
        <p:spPr>
          <a:xfrm rot="5400000">
            <a:off x="7529607" y="1922048"/>
            <a:ext cx="576000" cy="421553"/>
          </a:xfrm>
          <a:prstGeom prst="leftArrow">
            <a:avLst/>
          </a:prstGeom>
          <a:no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2800">
              <a:solidFill>
                <a:prstClr val="white"/>
              </a:solidFill>
            </a:endParaRPr>
          </a:p>
        </p:txBody>
      </p:sp>
      <p:sp>
        <p:nvSpPr>
          <p:cNvPr id="72" name="左矢印 71"/>
          <p:cNvSpPr/>
          <p:nvPr/>
        </p:nvSpPr>
        <p:spPr>
          <a:xfrm rot="16200000" flipV="1">
            <a:off x="7519113" y="4586407"/>
            <a:ext cx="576000" cy="421553"/>
          </a:xfrm>
          <a:prstGeom prst="leftArrow">
            <a:avLst/>
          </a:prstGeom>
          <a:no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2800">
              <a:solidFill>
                <a:prstClr val="white"/>
              </a:solidFill>
            </a:endParaRPr>
          </a:p>
        </p:txBody>
      </p:sp>
      <p:sp>
        <p:nvSpPr>
          <p:cNvPr id="73" name="左矢印 72"/>
          <p:cNvSpPr/>
          <p:nvPr/>
        </p:nvSpPr>
        <p:spPr>
          <a:xfrm rot="10800000">
            <a:off x="8172432" y="3257644"/>
            <a:ext cx="288000" cy="421553"/>
          </a:xfrm>
          <a:prstGeom prst="leftArrow">
            <a:avLst/>
          </a:prstGeom>
          <a:no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2800">
              <a:solidFill>
                <a:prstClr val="white"/>
              </a:solidFill>
            </a:endParaRPr>
          </a:p>
        </p:txBody>
      </p:sp>
      <p:sp>
        <p:nvSpPr>
          <p:cNvPr id="74" name="左矢印 73"/>
          <p:cNvSpPr/>
          <p:nvPr/>
        </p:nvSpPr>
        <p:spPr>
          <a:xfrm>
            <a:off x="7164320" y="3257644"/>
            <a:ext cx="288000" cy="421553"/>
          </a:xfrm>
          <a:prstGeom prst="leftArrow">
            <a:avLst/>
          </a:prstGeom>
          <a:no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2800">
              <a:solidFill>
                <a:prstClr val="white"/>
              </a:solidFill>
            </a:endParaRPr>
          </a:p>
        </p:txBody>
      </p:sp>
      <p:sp>
        <p:nvSpPr>
          <p:cNvPr id="85" name="円/楕円 84"/>
          <p:cNvSpPr/>
          <p:nvPr/>
        </p:nvSpPr>
        <p:spPr>
          <a:xfrm>
            <a:off x="5378226" y="1808564"/>
            <a:ext cx="1354014" cy="3319712"/>
          </a:xfrm>
          <a:prstGeom prst="ellipse">
            <a:avLst/>
          </a:prstGeom>
          <a:solidFill>
            <a:srgbClr val="FFFF66"/>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fontAlgn="base">
              <a:spcBef>
                <a:spcPct val="0"/>
              </a:spcBef>
              <a:spcAft>
                <a:spcPct val="0"/>
              </a:spcAft>
            </a:pPr>
            <a:endParaRPr lang="ja-JP" altLang="en-US" sz="2000" b="1" dirty="0">
              <a:solidFill>
                <a:prstClr val="black"/>
              </a:solidFill>
            </a:endParaRPr>
          </a:p>
        </p:txBody>
      </p:sp>
      <p:sp>
        <p:nvSpPr>
          <p:cNvPr id="90" name="円/楕円 89"/>
          <p:cNvSpPr/>
          <p:nvPr/>
        </p:nvSpPr>
        <p:spPr>
          <a:xfrm>
            <a:off x="5767201" y="2626160"/>
            <a:ext cx="576064" cy="1684520"/>
          </a:xfrm>
          <a:prstGeom prst="ellipse">
            <a:avLst/>
          </a:prstGeom>
          <a:noFill/>
          <a:ln w="95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2800">
              <a:solidFill>
                <a:prstClr val="white"/>
              </a:solidFill>
            </a:endParaRPr>
          </a:p>
        </p:txBody>
      </p:sp>
      <p:sp>
        <p:nvSpPr>
          <p:cNvPr id="92" name="左矢印 91"/>
          <p:cNvSpPr/>
          <p:nvPr/>
        </p:nvSpPr>
        <p:spPr>
          <a:xfrm rot="5400000">
            <a:off x="5712078" y="1977267"/>
            <a:ext cx="686435" cy="421553"/>
          </a:xfrm>
          <a:prstGeom prst="leftArrow">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2800">
              <a:solidFill>
                <a:prstClr val="white"/>
              </a:solidFill>
            </a:endParaRPr>
          </a:p>
        </p:txBody>
      </p:sp>
      <p:sp>
        <p:nvSpPr>
          <p:cNvPr id="93" name="左矢印 92"/>
          <p:cNvSpPr/>
          <p:nvPr/>
        </p:nvSpPr>
        <p:spPr>
          <a:xfrm rot="16200000">
            <a:off x="5712078" y="4569617"/>
            <a:ext cx="686435" cy="421553"/>
          </a:xfrm>
          <a:prstGeom prst="leftArrow">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2800">
              <a:solidFill>
                <a:prstClr val="white"/>
              </a:solidFill>
            </a:endParaRPr>
          </a:p>
        </p:txBody>
      </p:sp>
      <p:sp>
        <p:nvSpPr>
          <p:cNvPr id="94" name="左矢印 93"/>
          <p:cNvSpPr/>
          <p:nvPr/>
        </p:nvSpPr>
        <p:spPr>
          <a:xfrm rot="1800000">
            <a:off x="5522243" y="2589184"/>
            <a:ext cx="209568" cy="421553"/>
          </a:xfrm>
          <a:prstGeom prst="leftArrow">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2800">
              <a:solidFill>
                <a:prstClr val="white"/>
              </a:solidFill>
            </a:endParaRPr>
          </a:p>
        </p:txBody>
      </p:sp>
      <p:sp>
        <p:nvSpPr>
          <p:cNvPr id="95" name="左矢印 94"/>
          <p:cNvSpPr/>
          <p:nvPr/>
        </p:nvSpPr>
        <p:spPr>
          <a:xfrm rot="-1800000">
            <a:off x="5509357" y="3885202"/>
            <a:ext cx="209568" cy="421553"/>
          </a:xfrm>
          <a:prstGeom prst="leftArrow">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2800">
              <a:solidFill>
                <a:prstClr val="white"/>
              </a:solidFill>
            </a:endParaRPr>
          </a:p>
        </p:txBody>
      </p:sp>
      <p:sp>
        <p:nvSpPr>
          <p:cNvPr id="96" name="左矢印 95"/>
          <p:cNvSpPr/>
          <p:nvPr/>
        </p:nvSpPr>
        <p:spPr>
          <a:xfrm>
            <a:off x="5450235" y="3257644"/>
            <a:ext cx="209568" cy="421553"/>
          </a:xfrm>
          <a:prstGeom prst="leftArrow">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2800">
              <a:solidFill>
                <a:prstClr val="white"/>
              </a:solidFill>
            </a:endParaRPr>
          </a:p>
        </p:txBody>
      </p:sp>
      <p:sp>
        <p:nvSpPr>
          <p:cNvPr id="97" name="テキスト ボックス 96"/>
          <p:cNvSpPr txBox="1"/>
          <p:nvPr/>
        </p:nvSpPr>
        <p:spPr>
          <a:xfrm>
            <a:off x="5664555" y="2132858"/>
            <a:ext cx="738664" cy="2945899"/>
          </a:xfrm>
          <a:prstGeom prst="rect">
            <a:avLst/>
          </a:prstGeom>
          <a:noFill/>
        </p:spPr>
        <p:txBody>
          <a:bodyPr vert="eaVert" wrap="square" rtlCol="0">
            <a:spAutoFit/>
          </a:bodyPr>
          <a:lstStyle/>
          <a:p>
            <a:pPr algn="ctr" fontAlgn="base">
              <a:spcBef>
                <a:spcPct val="0"/>
              </a:spcBef>
              <a:spcAft>
                <a:spcPct val="0"/>
              </a:spcAft>
            </a:pPr>
            <a:r>
              <a:rPr lang="ja-JP" altLang="en-US" b="1" dirty="0">
                <a:solidFill>
                  <a:prstClr val="black"/>
                </a:solidFill>
                <a:latin typeface="Arial" charset="0"/>
              </a:rPr>
              <a:t>外来・デイケア、アウトリーチ、訪問診療・訪問看護部門</a:t>
            </a:r>
          </a:p>
        </p:txBody>
      </p:sp>
      <p:sp>
        <p:nvSpPr>
          <p:cNvPr id="98" name="左矢印 97"/>
          <p:cNvSpPr/>
          <p:nvPr/>
        </p:nvSpPr>
        <p:spPr>
          <a:xfrm rot="9000000">
            <a:off x="6360465" y="2589184"/>
            <a:ext cx="209568" cy="421553"/>
          </a:xfrm>
          <a:prstGeom prst="leftArrow">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2800">
              <a:solidFill>
                <a:prstClr val="white"/>
              </a:solidFill>
            </a:endParaRPr>
          </a:p>
        </p:txBody>
      </p:sp>
      <p:sp>
        <p:nvSpPr>
          <p:cNvPr id="102" name="左矢印 101"/>
          <p:cNvSpPr/>
          <p:nvPr/>
        </p:nvSpPr>
        <p:spPr>
          <a:xfrm rot="12600000">
            <a:off x="6392693" y="3813197"/>
            <a:ext cx="209568" cy="421553"/>
          </a:xfrm>
          <a:prstGeom prst="leftArrow">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2800">
              <a:solidFill>
                <a:prstClr val="white"/>
              </a:solidFill>
            </a:endParaRPr>
          </a:p>
        </p:txBody>
      </p:sp>
      <p:sp>
        <p:nvSpPr>
          <p:cNvPr id="104" name="左矢印 103"/>
          <p:cNvSpPr/>
          <p:nvPr/>
        </p:nvSpPr>
        <p:spPr>
          <a:xfrm rot="10800000">
            <a:off x="6451815" y="3257644"/>
            <a:ext cx="209568" cy="421553"/>
          </a:xfrm>
          <a:prstGeom prst="leftArrow">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2800">
              <a:solidFill>
                <a:prstClr val="white"/>
              </a:solidFill>
            </a:endParaRPr>
          </a:p>
        </p:txBody>
      </p:sp>
      <p:sp>
        <p:nvSpPr>
          <p:cNvPr id="11" name="角丸四角形吹き出し 10"/>
          <p:cNvSpPr/>
          <p:nvPr/>
        </p:nvSpPr>
        <p:spPr>
          <a:xfrm>
            <a:off x="7112417" y="1023191"/>
            <a:ext cx="1908000" cy="648000"/>
          </a:xfrm>
          <a:prstGeom prst="wedgeRoundRectCallout">
            <a:avLst>
              <a:gd name="adj1" fmla="val -6928"/>
              <a:gd name="adj2" fmla="val 69750"/>
              <a:gd name="adj3" fmla="val 16667"/>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400" dirty="0">
                <a:solidFill>
                  <a:prstClr val="black"/>
                </a:solidFill>
              </a:rPr>
              <a:t>マンパワーや財源等の地域支援への転用により充実</a:t>
            </a:r>
          </a:p>
        </p:txBody>
      </p:sp>
      <p:sp>
        <p:nvSpPr>
          <p:cNvPr id="109" name="テキスト ボックス 108"/>
          <p:cNvSpPr txBox="1"/>
          <p:nvPr/>
        </p:nvSpPr>
        <p:spPr>
          <a:xfrm>
            <a:off x="6948340" y="4623645"/>
            <a:ext cx="2056973" cy="461665"/>
          </a:xfrm>
          <a:prstGeom prst="rect">
            <a:avLst/>
          </a:prstGeom>
          <a:noFill/>
        </p:spPr>
        <p:txBody>
          <a:bodyPr wrap="none" rtlCol="0">
            <a:spAutoFit/>
          </a:bodyPr>
          <a:lstStyle/>
          <a:p>
            <a:pPr fontAlgn="base">
              <a:spcBef>
                <a:spcPct val="0"/>
              </a:spcBef>
              <a:spcAft>
                <a:spcPct val="0"/>
              </a:spcAft>
            </a:pPr>
            <a:r>
              <a:rPr lang="ja-JP" altLang="en-US" sz="1200" dirty="0">
                <a:solidFill>
                  <a:prstClr val="black"/>
                </a:solidFill>
                <a:latin typeface="Arial" charset="0"/>
              </a:rPr>
              <a:t>例：宿泊型自立訓練事業所、</a:t>
            </a:r>
            <a:endParaRPr lang="en-US" altLang="ja-JP" sz="1200" dirty="0">
              <a:solidFill>
                <a:prstClr val="black"/>
              </a:solidFill>
              <a:latin typeface="Arial" charset="0"/>
            </a:endParaRPr>
          </a:p>
          <a:p>
            <a:pPr marL="261938" indent="-261938" fontAlgn="base">
              <a:spcBef>
                <a:spcPct val="0"/>
              </a:spcBef>
              <a:spcAft>
                <a:spcPct val="0"/>
              </a:spcAft>
            </a:pPr>
            <a:r>
              <a:rPr lang="ja-JP" altLang="en-US" sz="1200" dirty="0">
                <a:solidFill>
                  <a:prstClr val="black"/>
                </a:solidFill>
                <a:latin typeface="Arial" charset="0"/>
              </a:rPr>
              <a:t>　　グループホーム</a:t>
            </a:r>
          </a:p>
        </p:txBody>
      </p:sp>
      <p:sp>
        <p:nvSpPr>
          <p:cNvPr id="61" name="角丸四角形吹き出し 60"/>
          <p:cNvSpPr/>
          <p:nvPr/>
        </p:nvSpPr>
        <p:spPr>
          <a:xfrm>
            <a:off x="4932040" y="1124744"/>
            <a:ext cx="1980000" cy="504000"/>
          </a:xfrm>
          <a:prstGeom prst="wedgeRoundRectCallout">
            <a:avLst>
              <a:gd name="adj1" fmla="val -3229"/>
              <a:gd name="adj2" fmla="val 91453"/>
              <a:gd name="adj3" fmla="val 16667"/>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fontAlgn="base">
              <a:spcBef>
                <a:spcPct val="0"/>
              </a:spcBef>
              <a:spcAft>
                <a:spcPct val="0"/>
              </a:spcAft>
            </a:pPr>
            <a:r>
              <a:rPr lang="ja-JP" altLang="en-US" sz="1400" dirty="0">
                <a:solidFill>
                  <a:prstClr val="black"/>
                </a:solidFill>
              </a:rPr>
              <a:t>マンパワーや財源等の集約による体制強化</a:t>
            </a:r>
          </a:p>
        </p:txBody>
      </p:sp>
      <p:sp>
        <p:nvSpPr>
          <p:cNvPr id="6" name="正方形/長方形 5"/>
          <p:cNvSpPr/>
          <p:nvPr/>
        </p:nvSpPr>
        <p:spPr>
          <a:xfrm>
            <a:off x="3618755" y="3213184"/>
            <a:ext cx="540000" cy="1872000"/>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2800">
              <a:solidFill>
                <a:prstClr val="white"/>
              </a:solidFill>
            </a:endParaRPr>
          </a:p>
        </p:txBody>
      </p:sp>
      <p:sp>
        <p:nvSpPr>
          <p:cNvPr id="80" name="正方形/長方形 79"/>
          <p:cNvSpPr/>
          <p:nvPr/>
        </p:nvSpPr>
        <p:spPr>
          <a:xfrm>
            <a:off x="2982038" y="2060968"/>
            <a:ext cx="2238097" cy="1152000"/>
          </a:xfrm>
          <a:prstGeom prst="rect">
            <a:avLst/>
          </a:prstGeom>
          <a:solidFill>
            <a:srgbClr val="FFFF00"/>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600" dirty="0">
                <a:solidFill>
                  <a:sysClr val="windowText" lastClr="000000"/>
                </a:solidFill>
              </a:rPr>
              <a:t>適正化により将来的に不必要となった病床</a:t>
            </a:r>
          </a:p>
        </p:txBody>
      </p:sp>
      <p:sp>
        <p:nvSpPr>
          <p:cNvPr id="56" name="上カーブ矢印 55"/>
          <p:cNvSpPr/>
          <p:nvPr/>
        </p:nvSpPr>
        <p:spPr>
          <a:xfrm flipH="1">
            <a:off x="2352271" y="5056404"/>
            <a:ext cx="1428923" cy="756000"/>
          </a:xfrm>
          <a:prstGeom prst="curvedUpArrow">
            <a:avLst>
              <a:gd name="adj1" fmla="val 22893"/>
              <a:gd name="adj2" fmla="val 49861"/>
              <a:gd name="adj3" fmla="val 25668"/>
            </a:avLst>
          </a:prstGeom>
          <a:solidFill>
            <a:srgbClr val="FFFF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2800">
              <a:solidFill>
                <a:prstClr val="black"/>
              </a:solidFill>
            </a:endParaRPr>
          </a:p>
        </p:txBody>
      </p:sp>
      <p:sp>
        <p:nvSpPr>
          <p:cNvPr id="34" name="正方形/長方形 33"/>
          <p:cNvSpPr/>
          <p:nvPr/>
        </p:nvSpPr>
        <p:spPr>
          <a:xfrm>
            <a:off x="2915816" y="4149080"/>
            <a:ext cx="2376000" cy="684000"/>
          </a:xfrm>
          <a:prstGeom prst="rect">
            <a:avLst/>
          </a:prstGeom>
          <a:solidFill>
            <a:schemeClr val="bg1"/>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600" dirty="0">
                <a:solidFill>
                  <a:sysClr val="windowText" lastClr="000000"/>
                </a:solidFill>
              </a:rPr>
              <a:t>地域移行支援機能を</a:t>
            </a:r>
            <a:endParaRPr lang="en-US" altLang="ja-JP" sz="1600" dirty="0">
              <a:solidFill>
                <a:sysClr val="windowText" lastClr="000000"/>
              </a:solidFill>
            </a:endParaRPr>
          </a:p>
          <a:p>
            <a:pPr algn="ctr" fontAlgn="base">
              <a:spcBef>
                <a:spcPct val="0"/>
              </a:spcBef>
              <a:spcAft>
                <a:spcPct val="0"/>
              </a:spcAft>
            </a:pPr>
            <a:r>
              <a:rPr lang="ja-JP" altLang="en-US" sz="1600" dirty="0">
                <a:solidFill>
                  <a:sysClr val="windowText" lastClr="000000"/>
                </a:solidFill>
              </a:rPr>
              <a:t>強化する病床</a:t>
            </a:r>
          </a:p>
        </p:txBody>
      </p:sp>
      <p:sp>
        <p:nvSpPr>
          <p:cNvPr id="62" name="角丸四角形吹き出し 61"/>
          <p:cNvSpPr/>
          <p:nvPr/>
        </p:nvSpPr>
        <p:spPr>
          <a:xfrm>
            <a:off x="1223848" y="1124800"/>
            <a:ext cx="1980000" cy="504000"/>
          </a:xfrm>
          <a:prstGeom prst="wedgeRoundRectCallout">
            <a:avLst>
              <a:gd name="adj1" fmla="val -37727"/>
              <a:gd name="adj2" fmla="val 89267"/>
              <a:gd name="adj3" fmla="val 16667"/>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fontAlgn="base">
              <a:spcBef>
                <a:spcPct val="0"/>
              </a:spcBef>
              <a:spcAft>
                <a:spcPct val="0"/>
              </a:spcAft>
            </a:pPr>
            <a:r>
              <a:rPr lang="ja-JP" altLang="en-US" sz="1400" dirty="0">
                <a:solidFill>
                  <a:prstClr val="black"/>
                </a:solidFill>
              </a:rPr>
              <a:t>マンパワーや財源等の集約による体制強化</a:t>
            </a:r>
          </a:p>
        </p:txBody>
      </p:sp>
      <p:sp>
        <p:nvSpPr>
          <p:cNvPr id="18" name="テキスト ボックス 17"/>
          <p:cNvSpPr txBox="1"/>
          <p:nvPr/>
        </p:nvSpPr>
        <p:spPr>
          <a:xfrm>
            <a:off x="7236365" y="2368158"/>
            <a:ext cx="1920719" cy="461665"/>
          </a:xfrm>
          <a:prstGeom prst="rect">
            <a:avLst/>
          </a:prstGeom>
          <a:noFill/>
        </p:spPr>
        <p:txBody>
          <a:bodyPr wrap="none" rtlCol="0">
            <a:spAutoFit/>
          </a:bodyPr>
          <a:lstStyle/>
          <a:p>
            <a:pPr fontAlgn="base">
              <a:spcBef>
                <a:spcPct val="0"/>
              </a:spcBef>
              <a:spcAft>
                <a:spcPct val="0"/>
              </a:spcAft>
            </a:pPr>
            <a:r>
              <a:rPr lang="ja-JP" altLang="en-US" sz="1200" dirty="0">
                <a:solidFill>
                  <a:prstClr val="black"/>
                </a:solidFill>
                <a:latin typeface="Arial" charset="0"/>
              </a:rPr>
              <a:t>例：精神科診療所</a:t>
            </a:r>
            <a:endParaRPr lang="en-US" altLang="ja-JP" sz="1200" dirty="0">
              <a:solidFill>
                <a:prstClr val="black"/>
              </a:solidFill>
              <a:latin typeface="Arial" charset="0"/>
            </a:endParaRPr>
          </a:p>
          <a:p>
            <a:pPr fontAlgn="base">
              <a:spcBef>
                <a:spcPct val="0"/>
              </a:spcBef>
              <a:spcAft>
                <a:spcPct val="0"/>
              </a:spcAft>
            </a:pPr>
            <a:r>
              <a:rPr lang="ja-JP" altLang="en-US" sz="1200" dirty="0">
                <a:solidFill>
                  <a:prstClr val="black"/>
                </a:solidFill>
                <a:latin typeface="Arial" charset="0"/>
              </a:rPr>
              <a:t>（外来・ﾃﾞｲｹｱ、ｱｳﾄﾘｰﾁ等）</a:t>
            </a:r>
          </a:p>
        </p:txBody>
      </p:sp>
      <p:sp>
        <p:nvSpPr>
          <p:cNvPr id="57" name="テキスト ボックス 56"/>
          <p:cNvSpPr txBox="1"/>
          <p:nvPr/>
        </p:nvSpPr>
        <p:spPr>
          <a:xfrm>
            <a:off x="323533" y="6052518"/>
            <a:ext cx="812962" cy="369332"/>
          </a:xfrm>
          <a:prstGeom prst="rect">
            <a:avLst/>
          </a:prstGeom>
          <a:noFill/>
        </p:spPr>
        <p:txBody>
          <a:bodyPr wrap="square" rtlCol="0">
            <a:spAutoFit/>
          </a:bodyPr>
          <a:lstStyle/>
          <a:p>
            <a:pPr fontAlgn="base">
              <a:spcBef>
                <a:spcPct val="0"/>
              </a:spcBef>
              <a:spcAft>
                <a:spcPct val="0"/>
              </a:spcAft>
            </a:pPr>
            <a:r>
              <a:rPr lang="ja-JP" altLang="en-US" b="1" dirty="0">
                <a:solidFill>
                  <a:prstClr val="black"/>
                </a:solidFill>
                <a:latin typeface="Arial" charset="0"/>
              </a:rPr>
              <a:t>敷地</a:t>
            </a:r>
          </a:p>
        </p:txBody>
      </p:sp>
      <p:sp>
        <p:nvSpPr>
          <p:cNvPr id="58" name="テキスト ボックス 57"/>
          <p:cNvSpPr txBox="1"/>
          <p:nvPr/>
        </p:nvSpPr>
        <p:spPr>
          <a:xfrm>
            <a:off x="3341446" y="3562963"/>
            <a:ext cx="1528615" cy="215444"/>
          </a:xfrm>
          <a:prstGeom prst="rect">
            <a:avLst/>
          </a:prstGeom>
          <a:solidFill>
            <a:schemeClr val="bg1"/>
          </a:solidFill>
          <a:ln>
            <a:noFill/>
          </a:ln>
        </p:spPr>
        <p:txBody>
          <a:bodyPr wrap="square" lIns="0" tIns="0" rIns="0" bIns="0" rtlCol="0" anchor="ctr" anchorCtr="0">
            <a:spAutoFit/>
          </a:bodyPr>
          <a:lstStyle/>
          <a:p>
            <a:pPr algn="ctr" fontAlgn="base">
              <a:spcBef>
                <a:spcPct val="0"/>
              </a:spcBef>
              <a:spcAft>
                <a:spcPct val="0"/>
              </a:spcAft>
            </a:pPr>
            <a:r>
              <a:rPr lang="ja-JP" altLang="en-US" sz="1400" dirty="0">
                <a:solidFill>
                  <a:prstClr val="black"/>
                </a:solidFill>
                <a:latin typeface="Arial" charset="0"/>
              </a:rPr>
              <a:t>（将来的に削減）</a:t>
            </a:r>
          </a:p>
        </p:txBody>
      </p:sp>
      <p:sp>
        <p:nvSpPr>
          <p:cNvPr id="112" name="上カーブ矢印 111"/>
          <p:cNvSpPr/>
          <p:nvPr/>
        </p:nvSpPr>
        <p:spPr>
          <a:xfrm flipH="1">
            <a:off x="1021030" y="5056404"/>
            <a:ext cx="2928190" cy="936000"/>
          </a:xfrm>
          <a:prstGeom prst="curvedUpArrow">
            <a:avLst/>
          </a:prstGeom>
          <a:solidFill>
            <a:srgbClr val="FFFF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2800">
              <a:solidFill>
                <a:prstClr val="black"/>
              </a:solidFill>
            </a:endParaRPr>
          </a:p>
        </p:txBody>
      </p:sp>
      <p:sp>
        <p:nvSpPr>
          <p:cNvPr id="9" name="上カーブ矢印 8"/>
          <p:cNvSpPr/>
          <p:nvPr/>
        </p:nvSpPr>
        <p:spPr>
          <a:xfrm>
            <a:off x="3851982" y="5056404"/>
            <a:ext cx="4214497" cy="936000"/>
          </a:xfrm>
          <a:prstGeom prst="curvedUpArrow">
            <a:avLst/>
          </a:prstGeom>
          <a:solidFill>
            <a:srgbClr val="FFFF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2800">
              <a:solidFill>
                <a:prstClr val="black"/>
              </a:solidFill>
            </a:endParaRPr>
          </a:p>
        </p:txBody>
      </p:sp>
      <p:sp>
        <p:nvSpPr>
          <p:cNvPr id="113" name="上カーブ矢印 112"/>
          <p:cNvSpPr/>
          <p:nvPr/>
        </p:nvSpPr>
        <p:spPr>
          <a:xfrm>
            <a:off x="3974031" y="5056404"/>
            <a:ext cx="2259692" cy="756000"/>
          </a:xfrm>
          <a:prstGeom prst="curvedUpArrow">
            <a:avLst/>
          </a:prstGeom>
          <a:solidFill>
            <a:srgbClr val="FFFF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2800">
              <a:solidFill>
                <a:prstClr val="black"/>
              </a:solidFill>
            </a:endParaRPr>
          </a:p>
        </p:txBody>
      </p:sp>
      <p:sp>
        <p:nvSpPr>
          <p:cNvPr id="87" name="テキスト ボックス 86"/>
          <p:cNvSpPr txBox="1"/>
          <p:nvPr/>
        </p:nvSpPr>
        <p:spPr>
          <a:xfrm>
            <a:off x="3011816" y="5517232"/>
            <a:ext cx="1906291" cy="338554"/>
          </a:xfrm>
          <a:prstGeom prst="rect">
            <a:avLst/>
          </a:prstGeom>
          <a:noFill/>
        </p:spPr>
        <p:txBody>
          <a:bodyPr wrap="none" rtlCol="0">
            <a:spAutoFit/>
          </a:bodyPr>
          <a:lstStyle/>
          <a:p>
            <a:pPr fontAlgn="base">
              <a:spcBef>
                <a:spcPct val="0"/>
              </a:spcBef>
              <a:spcAft>
                <a:spcPct val="0"/>
              </a:spcAft>
            </a:pPr>
            <a:r>
              <a:rPr lang="ja-JP" altLang="en-US" sz="1600" b="1" dirty="0">
                <a:solidFill>
                  <a:prstClr val="black"/>
                </a:solidFill>
                <a:latin typeface="Arial" charset="0"/>
              </a:rPr>
              <a:t>マンパワー、設備等</a:t>
            </a:r>
          </a:p>
        </p:txBody>
      </p:sp>
      <p:sp>
        <p:nvSpPr>
          <p:cNvPr id="101" name="角丸四角形吹き出し 100"/>
          <p:cNvSpPr/>
          <p:nvPr/>
        </p:nvSpPr>
        <p:spPr>
          <a:xfrm>
            <a:off x="4173187" y="4941168"/>
            <a:ext cx="1598315" cy="504000"/>
          </a:xfrm>
          <a:prstGeom prst="wedgeRoundRectCallout">
            <a:avLst>
              <a:gd name="adj1" fmla="val -5900"/>
              <a:gd name="adj2" fmla="val -83185"/>
              <a:gd name="adj3" fmla="val 16667"/>
            </a:avLst>
          </a:prstGeom>
          <a:solidFill>
            <a:schemeClr val="bg1"/>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400" dirty="0">
                <a:solidFill>
                  <a:prstClr val="black"/>
                </a:solidFill>
              </a:rPr>
              <a:t>患者の地域移行による病床の縮小</a:t>
            </a:r>
          </a:p>
        </p:txBody>
      </p:sp>
      <p:cxnSp>
        <p:nvCxnSpPr>
          <p:cNvPr id="99" name="直線矢印コネクタ 98"/>
          <p:cNvCxnSpPr/>
          <p:nvPr/>
        </p:nvCxnSpPr>
        <p:spPr>
          <a:xfrm>
            <a:off x="3524364" y="2941022"/>
            <a:ext cx="0" cy="612000"/>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00" name="直線矢印コネクタ 99"/>
          <p:cNvCxnSpPr/>
          <p:nvPr/>
        </p:nvCxnSpPr>
        <p:spPr>
          <a:xfrm>
            <a:off x="4676492" y="2941022"/>
            <a:ext cx="0" cy="612000"/>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024" name="直線矢印コネクタ 1023"/>
          <p:cNvCxnSpPr/>
          <p:nvPr/>
        </p:nvCxnSpPr>
        <p:spPr>
          <a:xfrm>
            <a:off x="4106584" y="2961016"/>
            <a:ext cx="0" cy="612000"/>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59" name="スライド番号プレースホルダー 3"/>
          <p:cNvSpPr>
            <a:spLocks noGrp="1"/>
          </p:cNvSpPr>
          <p:nvPr>
            <p:ph type="sldNum" sz="quarter" idx="12"/>
          </p:nvPr>
        </p:nvSpPr>
        <p:spPr>
          <a:xfrm>
            <a:off x="7010400" y="6493189"/>
            <a:ext cx="2133600" cy="365125"/>
          </a:xfrm>
        </p:spPr>
        <p:txBody>
          <a:bodyPr/>
          <a:lstStyle/>
          <a:p>
            <a:fld id="{D2D8002D-B5B0-4BAC-B1F6-782DDCCE6D9C}" type="slidenum">
              <a:rPr lang="ja-JP" altLang="en-US" sz="1800" smtClean="0">
                <a:solidFill>
                  <a:prstClr val="black">
                    <a:tint val="75000"/>
                  </a:prstClr>
                </a:solidFill>
              </a:rPr>
              <a:pPr/>
              <a:t>20</a:t>
            </a:fld>
            <a:endParaRPr lang="ja-JP" altLang="en-US" sz="1800" dirty="0">
              <a:solidFill>
                <a:prstClr val="black">
                  <a:tint val="75000"/>
                </a:prstClr>
              </a:solidFill>
            </a:endParaRPr>
          </a:p>
        </p:txBody>
      </p:sp>
    </p:spTree>
    <p:extLst>
      <p:ext uri="{BB962C8B-B14F-4D97-AF65-F5344CB8AC3E}">
        <p14:creationId xmlns:p14="http://schemas.microsoft.com/office/powerpoint/2010/main" xmlns="" val="1274003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bwMode="auto">
          <a:xfrm>
            <a:off x="5155012" y="1676885"/>
            <a:ext cx="3881489" cy="2920502"/>
          </a:xfrm>
          <a:prstGeom prst="rect">
            <a:avLst/>
          </a:prstGeom>
          <a:noFill/>
          <a:ln w="19050" cap="flat" cmpd="sng" algn="ctr">
            <a:solidFill>
              <a:schemeClr val="accent2">
                <a:lumMod val="60000"/>
                <a:lumOff val="40000"/>
              </a:schemeClr>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fontAlgn="base">
              <a:spcBef>
                <a:spcPct val="0"/>
              </a:spcBef>
              <a:spcAft>
                <a:spcPct val="0"/>
              </a:spcAft>
            </a:pPr>
            <a:endParaRPr lang="ja-JP" altLang="en-US" sz="1200">
              <a:solidFill>
                <a:prstClr val="black"/>
              </a:solidFill>
              <a:latin typeface="Arial" charset="0"/>
            </a:endParaRPr>
          </a:p>
        </p:txBody>
      </p:sp>
      <p:sp>
        <p:nvSpPr>
          <p:cNvPr id="5" name="正方形/長方形 4"/>
          <p:cNvSpPr/>
          <p:nvPr/>
        </p:nvSpPr>
        <p:spPr bwMode="auto">
          <a:xfrm>
            <a:off x="33236" y="1676890"/>
            <a:ext cx="4073483" cy="4809207"/>
          </a:xfrm>
          <a:prstGeom prst="rect">
            <a:avLst/>
          </a:prstGeom>
          <a:noFill/>
          <a:ln w="19050" cap="flat" cmpd="sng" algn="ctr">
            <a:solidFill>
              <a:schemeClr val="accent2">
                <a:lumMod val="60000"/>
                <a:lumOff val="40000"/>
              </a:schemeClr>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fontAlgn="base">
              <a:spcBef>
                <a:spcPct val="0"/>
              </a:spcBef>
              <a:spcAft>
                <a:spcPct val="0"/>
              </a:spcAft>
            </a:pPr>
            <a:endParaRPr lang="ja-JP" altLang="en-US" sz="1200">
              <a:solidFill>
                <a:prstClr val="black"/>
              </a:solidFill>
              <a:latin typeface="Arial" charset="0"/>
            </a:endParaRPr>
          </a:p>
        </p:txBody>
      </p:sp>
      <p:sp>
        <p:nvSpPr>
          <p:cNvPr id="6" name="フローチャート : 代替処理 5"/>
          <p:cNvSpPr/>
          <p:nvPr/>
        </p:nvSpPr>
        <p:spPr>
          <a:xfrm>
            <a:off x="4273443" y="5013336"/>
            <a:ext cx="4818462" cy="1440000"/>
          </a:xfrm>
          <a:prstGeom prst="flowChartAlternateProcess">
            <a:avLst/>
          </a:prstGeom>
          <a:solidFill>
            <a:schemeClr val="accent3">
              <a:lumMod val="40000"/>
              <a:lumOff val="60000"/>
              <a:alpha val="6588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57300" indent="-1257300" fontAlgn="base">
              <a:spcBef>
                <a:spcPct val="0"/>
              </a:spcBef>
              <a:spcAft>
                <a:spcPct val="0"/>
              </a:spcAft>
            </a:pPr>
            <a:r>
              <a:rPr lang="ja-JP" altLang="en-US" sz="1400" dirty="0">
                <a:solidFill>
                  <a:prstClr val="black"/>
                </a:solidFill>
                <a:latin typeface="ＭＳ Ｐゴシック"/>
              </a:rPr>
              <a:t>＊会議メンバー：行政機関（都道府県、市町村等）、医療関係団体、</a:t>
            </a:r>
            <a:r>
              <a:rPr lang="en-US" altLang="ja-JP" sz="1400" dirty="0">
                <a:solidFill>
                  <a:prstClr val="black"/>
                </a:solidFill>
                <a:latin typeface="ＭＳ Ｐゴシック"/>
              </a:rPr>
              <a:t/>
            </a:r>
            <a:br>
              <a:rPr lang="en-US" altLang="ja-JP" sz="1400" dirty="0">
                <a:solidFill>
                  <a:prstClr val="black"/>
                </a:solidFill>
                <a:latin typeface="ＭＳ Ｐゴシック"/>
              </a:rPr>
            </a:br>
            <a:r>
              <a:rPr lang="ja-JP" altLang="en-US" sz="1400" dirty="0">
                <a:solidFill>
                  <a:prstClr val="black"/>
                </a:solidFill>
                <a:latin typeface="ＭＳ Ｐゴシック"/>
              </a:rPr>
              <a:t>精神科病院の地域移行に関わる職員、</a:t>
            </a:r>
            <a:r>
              <a:rPr lang="en-US" altLang="ja-JP" sz="1400" dirty="0">
                <a:solidFill>
                  <a:prstClr val="black"/>
                </a:solidFill>
                <a:latin typeface="ＭＳ Ｐゴシック"/>
              </a:rPr>
              <a:t/>
            </a:r>
            <a:br>
              <a:rPr lang="en-US" altLang="ja-JP" sz="1400" dirty="0">
                <a:solidFill>
                  <a:prstClr val="black"/>
                </a:solidFill>
                <a:latin typeface="ＭＳ Ｐゴシック"/>
              </a:rPr>
            </a:br>
            <a:r>
              <a:rPr lang="ja-JP" altLang="en-US" sz="1400" dirty="0">
                <a:solidFill>
                  <a:prstClr val="black"/>
                </a:solidFill>
                <a:latin typeface="ＭＳ Ｐゴシック"/>
              </a:rPr>
              <a:t>地域の事業者、ピアサポーター等</a:t>
            </a:r>
            <a:endParaRPr lang="en-US" altLang="ja-JP" sz="1400" dirty="0">
              <a:solidFill>
                <a:prstClr val="black"/>
              </a:solidFill>
              <a:latin typeface="ＭＳ Ｐゴシック"/>
            </a:endParaRPr>
          </a:p>
          <a:p>
            <a:pPr marL="177800" indent="-177800" fontAlgn="base">
              <a:spcBef>
                <a:spcPct val="0"/>
              </a:spcBef>
              <a:spcAft>
                <a:spcPct val="0"/>
              </a:spcAft>
            </a:pPr>
            <a:r>
              <a:rPr lang="ja-JP" altLang="en-US" sz="1400" dirty="0">
                <a:solidFill>
                  <a:prstClr val="black"/>
                </a:solidFill>
                <a:latin typeface="ＭＳ Ｐゴシック"/>
              </a:rPr>
              <a:t>＊会議を統括し、それぞれのメニューを調整する「コーディネーター」の設置</a:t>
            </a:r>
            <a:endParaRPr lang="en-US" altLang="ja-JP" sz="1400" dirty="0">
              <a:solidFill>
                <a:prstClr val="black"/>
              </a:solidFill>
              <a:latin typeface="ＭＳ Ｐゴシック"/>
            </a:endParaRPr>
          </a:p>
          <a:p>
            <a:pPr fontAlgn="base">
              <a:spcBef>
                <a:spcPct val="0"/>
              </a:spcBef>
              <a:spcAft>
                <a:spcPct val="0"/>
              </a:spcAft>
            </a:pPr>
            <a:r>
              <a:rPr lang="ja-JP" altLang="en-US" sz="1400" dirty="0">
                <a:solidFill>
                  <a:prstClr val="black"/>
                </a:solidFill>
                <a:latin typeface="ＭＳ Ｐゴシック"/>
              </a:rPr>
              <a:t>＊各地域の（自立支援）協議会との連携を図る。</a:t>
            </a:r>
          </a:p>
        </p:txBody>
      </p:sp>
      <p:sp>
        <p:nvSpPr>
          <p:cNvPr id="7" name="角丸四角形 6"/>
          <p:cNvSpPr/>
          <p:nvPr/>
        </p:nvSpPr>
        <p:spPr>
          <a:xfrm>
            <a:off x="117904" y="2337466"/>
            <a:ext cx="3860419" cy="116304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sz="1400" b="1" dirty="0">
                <a:solidFill>
                  <a:srgbClr val="FF0000"/>
                </a:solidFill>
              </a:rPr>
              <a:t>○精神科病院の職員に対する研修実施</a:t>
            </a:r>
            <a:endParaRPr lang="en-US" altLang="ja-JP" sz="1400" b="1" dirty="0">
              <a:solidFill>
                <a:srgbClr val="FF0000"/>
              </a:solidFill>
            </a:endParaRPr>
          </a:p>
          <a:p>
            <a:pPr fontAlgn="base">
              <a:spcBef>
                <a:spcPct val="0"/>
              </a:spcBef>
              <a:spcAft>
                <a:spcPct val="0"/>
              </a:spcAft>
            </a:pPr>
            <a:r>
              <a:rPr lang="ja-JP" altLang="en-US" sz="1200" dirty="0">
                <a:solidFill>
                  <a:prstClr val="black"/>
                </a:solidFill>
                <a:latin typeface="HGSｺﾞｼｯｸM" panose="020B0600000000000000" pitchFamily="50" charset="-128"/>
                <a:ea typeface="HGSｺﾞｼｯｸM" panose="020B0600000000000000" pitchFamily="50" charset="-128"/>
              </a:rPr>
              <a:t>＊行政機関、地域の事業所等が協働し、</a:t>
            </a:r>
            <a:endParaRPr lang="en-US" altLang="ja-JP" sz="1200" dirty="0">
              <a:solidFill>
                <a:prstClr val="black"/>
              </a:solidFill>
              <a:latin typeface="HGSｺﾞｼｯｸM" panose="020B0600000000000000" pitchFamily="50" charset="-128"/>
              <a:ea typeface="HGSｺﾞｼｯｸM" panose="020B0600000000000000" pitchFamily="50" charset="-128"/>
            </a:endParaRPr>
          </a:p>
          <a:p>
            <a:pPr fontAlgn="base">
              <a:spcBef>
                <a:spcPct val="0"/>
              </a:spcBef>
              <a:spcAft>
                <a:spcPct val="0"/>
              </a:spcAft>
            </a:pPr>
            <a:r>
              <a:rPr lang="ja-JP" altLang="en-US" sz="1200" dirty="0">
                <a:solidFill>
                  <a:prstClr val="black"/>
                </a:solidFill>
                <a:latin typeface="HGSｺﾞｼｯｸM" panose="020B0600000000000000" pitchFamily="50" charset="-128"/>
                <a:ea typeface="HGSｺﾞｼｯｸM" panose="020B0600000000000000" pitchFamily="50" charset="-128"/>
              </a:rPr>
              <a:t>　精神科病院の職員に向けた研修を実施する。</a:t>
            </a:r>
            <a:endParaRPr lang="en-US" altLang="ja-JP" sz="1200" dirty="0">
              <a:solidFill>
                <a:prstClr val="black"/>
              </a:solidFill>
              <a:latin typeface="HGSｺﾞｼｯｸM" panose="020B0600000000000000" pitchFamily="50" charset="-128"/>
              <a:ea typeface="HGSｺﾞｼｯｸM" panose="020B0600000000000000" pitchFamily="50" charset="-128"/>
            </a:endParaRPr>
          </a:p>
          <a:p>
            <a:pPr fontAlgn="base">
              <a:spcBef>
                <a:spcPct val="0"/>
              </a:spcBef>
              <a:spcAft>
                <a:spcPct val="0"/>
              </a:spcAft>
            </a:pPr>
            <a:r>
              <a:rPr lang="ja-JP" altLang="en-US" sz="1200" dirty="0">
                <a:solidFill>
                  <a:prstClr val="black"/>
                </a:solidFill>
                <a:latin typeface="HGSｺﾞｼｯｸM" panose="020B0600000000000000" pitchFamily="50" charset="-128"/>
                <a:ea typeface="HGSｺﾞｼｯｸM" panose="020B0600000000000000" pitchFamily="50" charset="-128"/>
              </a:rPr>
              <a:t>　　・院内研修プログラム立案の支援</a:t>
            </a:r>
            <a:endParaRPr lang="en-US" altLang="ja-JP" sz="1200" dirty="0">
              <a:solidFill>
                <a:prstClr val="black"/>
              </a:solidFill>
              <a:latin typeface="HGSｺﾞｼｯｸM" panose="020B0600000000000000" pitchFamily="50" charset="-128"/>
              <a:ea typeface="HGSｺﾞｼｯｸM" panose="020B0600000000000000" pitchFamily="50" charset="-128"/>
            </a:endParaRPr>
          </a:p>
          <a:p>
            <a:pPr fontAlgn="base">
              <a:spcBef>
                <a:spcPct val="0"/>
              </a:spcBef>
              <a:spcAft>
                <a:spcPct val="0"/>
              </a:spcAft>
            </a:pPr>
            <a:r>
              <a:rPr lang="ja-JP" altLang="en-US" sz="1200" dirty="0">
                <a:solidFill>
                  <a:prstClr val="black"/>
                </a:solidFill>
                <a:latin typeface="HGSｺﾞｼｯｸM" panose="020B0600000000000000" pitchFamily="50" charset="-128"/>
                <a:ea typeface="HGSｺﾞｼｯｸM" panose="020B0600000000000000" pitchFamily="50" charset="-128"/>
              </a:rPr>
              <a:t>　　・研修実施の講師派遣</a:t>
            </a:r>
          </a:p>
        </p:txBody>
      </p:sp>
      <p:sp>
        <p:nvSpPr>
          <p:cNvPr id="12" name="テキスト ボックス 221"/>
          <p:cNvSpPr>
            <a:spLocks noChangeArrowheads="1"/>
          </p:cNvSpPr>
          <p:nvPr/>
        </p:nvSpPr>
        <p:spPr bwMode="auto">
          <a:xfrm>
            <a:off x="0" y="49890"/>
            <a:ext cx="9144000" cy="498790"/>
          </a:xfrm>
          <a:prstGeom prst="bevel">
            <a:avLst>
              <a:gd name="adj" fmla="val 12500"/>
            </a:avLst>
          </a:prstGeom>
          <a:solidFill>
            <a:schemeClr val="accent6">
              <a:lumMod val="40000"/>
              <a:lumOff val="60000"/>
            </a:schemeClr>
          </a:solidFill>
          <a:ln w="9525">
            <a:noFill/>
            <a:miter lim="800000"/>
            <a:headEnd/>
            <a:tailEnd/>
          </a:ln>
        </p:spPr>
        <p:txBody>
          <a:bodyPr wrap="none" lIns="0" tIns="0" rIns="0" bIns="0" anchor="ctr"/>
          <a:lstStyle/>
          <a:p>
            <a:pPr algn="ctr" fontAlgn="base">
              <a:spcBef>
                <a:spcPct val="0"/>
              </a:spcBef>
              <a:spcAft>
                <a:spcPct val="0"/>
              </a:spcAft>
            </a:pPr>
            <a:r>
              <a:rPr lang="ja-JP" altLang="en-US" sz="2400" b="1" dirty="0">
                <a:solidFill>
                  <a:prstClr val="black"/>
                </a:solidFill>
                <a:latin typeface="Arial" charset="0"/>
              </a:rPr>
              <a:t>長期入院精神障害者地域移行総合的推進体制検証</a:t>
            </a:r>
            <a:r>
              <a:rPr lang="ja-JP" altLang="ja-JP" sz="2400" b="1" dirty="0">
                <a:solidFill>
                  <a:prstClr val="black"/>
                </a:solidFill>
                <a:latin typeface="Arial" charset="0"/>
              </a:rPr>
              <a:t>事業</a:t>
            </a:r>
          </a:p>
        </p:txBody>
      </p:sp>
      <p:sp>
        <p:nvSpPr>
          <p:cNvPr id="13" name="角丸四角形 12"/>
          <p:cNvSpPr/>
          <p:nvPr/>
        </p:nvSpPr>
        <p:spPr>
          <a:xfrm>
            <a:off x="15017" y="788999"/>
            <a:ext cx="9136717" cy="523635"/>
          </a:xfrm>
          <a:prstGeom prst="roundRect">
            <a:avLst>
              <a:gd name="adj" fmla="val 11302"/>
            </a:avLst>
          </a:prstGeom>
          <a:solidFill>
            <a:schemeClr val="bg1"/>
          </a:soli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7228" tIns="33614" rIns="67228" bIns="33614" spcCol="0" rtlCol="0" anchor="ctr"/>
          <a:lstStyle/>
          <a:p>
            <a:pPr fontAlgn="base">
              <a:lnSpc>
                <a:spcPts val="2000"/>
              </a:lnSpc>
              <a:spcBef>
                <a:spcPct val="0"/>
              </a:spcBef>
              <a:spcAft>
                <a:spcPct val="0"/>
              </a:spcAft>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長期入院精神障害者の</a:t>
            </a:r>
            <a:r>
              <a:rPr lang="ja-JP" altLang="en-US" sz="1600"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地域移行への取組に積極的な地域において</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、検討会取りまとめで提示された</a:t>
            </a:r>
            <a:endPar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base">
              <a:lnSpc>
                <a:spcPts val="2000"/>
              </a:lnSpc>
              <a:spcBef>
                <a:spcPct val="0"/>
              </a:spcBef>
              <a:spcAft>
                <a:spcPct val="0"/>
              </a:spcAft>
            </a:pPr>
            <a:r>
              <a:rPr lang="ja-JP" altLang="en-US" sz="1600"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地域移行方策及び病院の構造改革に係る取組を総合的に実施し、その効果について検証</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する。</a:t>
            </a:r>
            <a:endPar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右矢印 30"/>
          <p:cNvSpPr/>
          <p:nvPr/>
        </p:nvSpPr>
        <p:spPr>
          <a:xfrm>
            <a:off x="4428002" y="1334117"/>
            <a:ext cx="4608512" cy="294805"/>
          </a:xfrm>
          <a:prstGeom prst="rightArrow">
            <a:avLst>
              <a:gd name="adj1" fmla="val 100000"/>
              <a:gd name="adj2" fmla="val 50000"/>
            </a:avLst>
          </a:prstGeom>
          <a:solidFill>
            <a:schemeClr val="bg1"/>
          </a:solidFill>
          <a:ln w="3175">
            <a:solidFill>
              <a:schemeClr val="tx1"/>
            </a:solidFill>
            <a:headEnd type="none" w="med" len="med"/>
            <a:tailEnd type="arrow" w="med" len="med"/>
          </a:ln>
          <a:effectLst>
            <a:outerShdw blurRad="50800" dist="38100" dir="2700000" algn="tl" rotWithShape="0">
              <a:prstClr val="black">
                <a:alpha val="40000"/>
              </a:prstClr>
            </a:outerShdw>
          </a:effectLst>
          <a:scene3d>
            <a:camera prst="perspectiveRelaxedModerately"/>
            <a:lightRig rig="threePt" dir="t"/>
          </a:scene3d>
        </p:spPr>
        <p:style>
          <a:lnRef idx="1">
            <a:schemeClr val="accent1"/>
          </a:lnRef>
          <a:fillRef idx="0">
            <a:schemeClr val="accent1"/>
          </a:fillRef>
          <a:effectRef idx="0">
            <a:schemeClr val="accent1"/>
          </a:effectRef>
          <a:fontRef idx="minor">
            <a:schemeClr val="tx1"/>
          </a:fontRef>
        </p:style>
        <p:txBody>
          <a:bodyPr vert="horz" lIns="91430" tIns="45715" rIns="91430" bIns="45715" rtlCol="0" anchor="ctr"/>
          <a:lstStyle/>
          <a:p>
            <a:pPr algn="ctr" fontAlgn="base">
              <a:spcBef>
                <a:spcPct val="0"/>
              </a:spcBef>
              <a:spcAft>
                <a:spcPct val="0"/>
              </a:spcAft>
            </a:pPr>
            <a:r>
              <a:rPr lang="ja-JP" altLang="en-US" sz="1600" b="1" dirty="0">
                <a:solidFill>
                  <a:srgbClr val="F79646">
                    <a:lumMod val="75000"/>
                  </a:srgbClr>
                </a:solidFill>
                <a:latin typeface="メイリオ" pitchFamily="50" charset="-128"/>
                <a:ea typeface="メイリオ" pitchFamily="50" charset="-128"/>
              </a:rPr>
              <a:t>地域生活</a:t>
            </a:r>
          </a:p>
        </p:txBody>
      </p:sp>
      <p:sp>
        <p:nvSpPr>
          <p:cNvPr id="33" name="角丸四角形 32"/>
          <p:cNvSpPr/>
          <p:nvPr/>
        </p:nvSpPr>
        <p:spPr>
          <a:xfrm>
            <a:off x="86369" y="3645031"/>
            <a:ext cx="3891955" cy="1722777"/>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sz="1400" b="1" dirty="0">
                <a:solidFill>
                  <a:srgbClr val="FF0000"/>
                </a:solidFill>
              </a:rPr>
              <a:t>○退院して地域生活を送る当事者の体験談を</a:t>
            </a:r>
            <a:endParaRPr lang="en-US" altLang="ja-JP" sz="1400" b="1" dirty="0">
              <a:solidFill>
                <a:srgbClr val="FF0000"/>
              </a:solidFill>
            </a:endParaRPr>
          </a:p>
          <a:p>
            <a:pPr fontAlgn="base">
              <a:spcBef>
                <a:spcPct val="0"/>
              </a:spcBef>
              <a:spcAft>
                <a:spcPct val="0"/>
              </a:spcAft>
            </a:pPr>
            <a:r>
              <a:rPr lang="ja-JP" altLang="en-US" sz="1400" b="1" dirty="0">
                <a:solidFill>
                  <a:srgbClr val="FF0000"/>
                </a:solidFill>
              </a:rPr>
              <a:t>聞く等の地域移行にむけたプログラムの実施</a:t>
            </a:r>
            <a:endParaRPr lang="en-US" altLang="ja-JP" sz="1200" b="1" dirty="0">
              <a:solidFill>
                <a:srgbClr val="FF0000"/>
              </a:solidFill>
              <a:latin typeface="HGSｺﾞｼｯｸM" panose="020B0600000000000000" pitchFamily="50" charset="-128"/>
              <a:ea typeface="HGSｺﾞｼｯｸM" panose="020B0600000000000000" pitchFamily="50" charset="-128"/>
            </a:endParaRPr>
          </a:p>
          <a:p>
            <a:pPr fontAlgn="base">
              <a:spcBef>
                <a:spcPct val="0"/>
              </a:spcBef>
              <a:spcAft>
                <a:spcPct val="0"/>
              </a:spcAft>
            </a:pPr>
            <a:r>
              <a:rPr lang="ja-JP" altLang="en-US" sz="1200" dirty="0">
                <a:solidFill>
                  <a:prstClr val="black"/>
                </a:solidFill>
                <a:latin typeface="HGSｺﾞｼｯｸM" panose="020B0600000000000000" pitchFamily="50" charset="-128"/>
                <a:ea typeface="HGSｺﾞｼｯｸM" panose="020B0600000000000000" pitchFamily="50" charset="-128"/>
              </a:rPr>
              <a:t>・退院し地域生活を送る当事者の体験談を聞くプロ</a:t>
            </a:r>
            <a:endParaRPr lang="en-US" altLang="ja-JP" sz="1200" dirty="0">
              <a:solidFill>
                <a:prstClr val="black"/>
              </a:solidFill>
              <a:latin typeface="HGSｺﾞｼｯｸM" panose="020B0600000000000000" pitchFamily="50" charset="-128"/>
              <a:ea typeface="HGSｺﾞｼｯｸM" panose="020B0600000000000000" pitchFamily="50" charset="-128"/>
            </a:endParaRPr>
          </a:p>
          <a:p>
            <a:pPr fontAlgn="base">
              <a:spcBef>
                <a:spcPct val="0"/>
              </a:spcBef>
              <a:spcAft>
                <a:spcPct val="0"/>
              </a:spcAft>
            </a:pPr>
            <a:r>
              <a:rPr lang="ja-JP" altLang="en-US" sz="1200" dirty="0">
                <a:solidFill>
                  <a:prstClr val="black"/>
                </a:solidFill>
                <a:latin typeface="HGSｺﾞｼｯｸM" panose="020B0600000000000000" pitchFamily="50" charset="-128"/>
                <a:ea typeface="HGSｺﾞｼｯｸM" panose="020B0600000000000000" pitchFamily="50" charset="-128"/>
              </a:rPr>
              <a:t>　グラムの実施</a:t>
            </a:r>
            <a:endParaRPr lang="en-US" altLang="ja-JP" sz="1200" dirty="0">
              <a:solidFill>
                <a:prstClr val="black"/>
              </a:solidFill>
              <a:latin typeface="HGSｺﾞｼｯｸM" panose="020B0600000000000000" pitchFamily="50" charset="-128"/>
              <a:ea typeface="HGSｺﾞｼｯｸM" panose="020B0600000000000000" pitchFamily="50" charset="-128"/>
            </a:endParaRPr>
          </a:p>
          <a:p>
            <a:pPr fontAlgn="base">
              <a:spcBef>
                <a:spcPct val="0"/>
              </a:spcBef>
              <a:spcAft>
                <a:spcPct val="0"/>
              </a:spcAft>
            </a:pPr>
            <a:r>
              <a:rPr lang="ja-JP" altLang="en-US" sz="1200" dirty="0">
                <a:solidFill>
                  <a:prstClr val="black"/>
                </a:solidFill>
                <a:latin typeface="HGSｺﾞｼｯｸM" panose="020B0600000000000000" pitchFamily="50" charset="-128"/>
                <a:ea typeface="HGSｺﾞｼｯｸM" panose="020B0600000000000000" pitchFamily="50" charset="-128"/>
              </a:rPr>
              <a:t>・地域の事業所を訪問し、活動を体験するプログラ</a:t>
            </a:r>
            <a:endParaRPr lang="en-US" altLang="ja-JP" sz="1200" dirty="0">
              <a:solidFill>
                <a:prstClr val="black"/>
              </a:solidFill>
              <a:latin typeface="HGSｺﾞｼｯｸM" panose="020B0600000000000000" pitchFamily="50" charset="-128"/>
              <a:ea typeface="HGSｺﾞｼｯｸM" panose="020B0600000000000000" pitchFamily="50" charset="-128"/>
            </a:endParaRPr>
          </a:p>
          <a:p>
            <a:pPr fontAlgn="base">
              <a:spcBef>
                <a:spcPct val="0"/>
              </a:spcBef>
              <a:spcAft>
                <a:spcPct val="0"/>
              </a:spcAft>
            </a:pPr>
            <a:r>
              <a:rPr lang="ja-JP" altLang="en-US" sz="1200" dirty="0">
                <a:solidFill>
                  <a:prstClr val="black"/>
                </a:solidFill>
                <a:latin typeface="HGSｺﾞｼｯｸM" panose="020B0600000000000000" pitchFamily="50" charset="-128"/>
                <a:ea typeface="HGSｺﾞｼｯｸM" panose="020B0600000000000000" pitchFamily="50" charset="-128"/>
              </a:rPr>
              <a:t>　ムの実施</a:t>
            </a:r>
            <a:endParaRPr lang="en-US" altLang="ja-JP" sz="1200" dirty="0">
              <a:solidFill>
                <a:prstClr val="black"/>
              </a:solidFill>
              <a:latin typeface="HGSｺﾞｼｯｸM" panose="020B0600000000000000" pitchFamily="50" charset="-128"/>
              <a:ea typeface="HGSｺﾞｼｯｸM" panose="020B0600000000000000" pitchFamily="50" charset="-128"/>
            </a:endParaRPr>
          </a:p>
          <a:p>
            <a:pPr fontAlgn="base">
              <a:spcBef>
                <a:spcPct val="0"/>
              </a:spcBef>
              <a:spcAft>
                <a:spcPct val="0"/>
              </a:spcAft>
            </a:pPr>
            <a:r>
              <a:rPr lang="ja-JP" altLang="en-US" sz="1200" dirty="0">
                <a:solidFill>
                  <a:prstClr val="black"/>
                </a:solidFill>
                <a:latin typeface="HGSｺﾞｼｯｸM" panose="020B0600000000000000" pitchFamily="50" charset="-128"/>
                <a:ea typeface="HGSｺﾞｼｯｸM" panose="020B0600000000000000" pitchFamily="50" charset="-128"/>
              </a:rPr>
              <a:t>・高齢入院患者に対する退院支援プログラム</a:t>
            </a:r>
            <a:endParaRPr lang="en-US" altLang="ja-JP" sz="1200" dirty="0">
              <a:solidFill>
                <a:prstClr val="black"/>
              </a:solidFill>
              <a:latin typeface="HGSｺﾞｼｯｸM" panose="020B0600000000000000" pitchFamily="50" charset="-128"/>
              <a:ea typeface="HGSｺﾞｼｯｸM" panose="020B0600000000000000" pitchFamily="50" charset="-128"/>
            </a:endParaRPr>
          </a:p>
          <a:p>
            <a:pPr fontAlgn="base">
              <a:spcBef>
                <a:spcPct val="0"/>
              </a:spcBef>
              <a:spcAft>
                <a:spcPct val="0"/>
              </a:spcAft>
            </a:pPr>
            <a:r>
              <a:rPr lang="ja-JP" altLang="en-US" sz="1200" dirty="0">
                <a:solidFill>
                  <a:prstClr val="black"/>
                </a:solidFill>
                <a:latin typeface="HGSｺﾞｼｯｸM" panose="020B0600000000000000" pitchFamily="50" charset="-128"/>
                <a:ea typeface="HGSｺﾞｼｯｸM" panose="020B0600000000000000" pitchFamily="50" charset="-128"/>
              </a:rPr>
              <a:t>　の実施</a:t>
            </a:r>
            <a:endParaRPr lang="en-US" altLang="ja-JP" sz="1200" dirty="0">
              <a:solidFill>
                <a:prstClr val="black"/>
              </a:solidFill>
              <a:latin typeface="HGSｺﾞｼｯｸM" panose="020B0600000000000000" pitchFamily="50" charset="-128"/>
              <a:ea typeface="HGSｺﾞｼｯｸM" panose="020B0600000000000000" pitchFamily="50" charset="-128"/>
            </a:endParaRPr>
          </a:p>
        </p:txBody>
      </p:sp>
      <p:sp>
        <p:nvSpPr>
          <p:cNvPr id="34" name="角丸四角形 33"/>
          <p:cNvSpPr/>
          <p:nvPr/>
        </p:nvSpPr>
        <p:spPr>
          <a:xfrm>
            <a:off x="5469348" y="2385007"/>
            <a:ext cx="3333518" cy="2029213"/>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sz="1400" b="1" dirty="0">
                <a:solidFill>
                  <a:srgbClr val="FF0000"/>
                </a:solidFill>
              </a:rPr>
              <a:t>○初めて精神障害者を受け入れる</a:t>
            </a:r>
            <a:endParaRPr lang="en-US" altLang="ja-JP" sz="1400" b="1" dirty="0">
              <a:solidFill>
                <a:srgbClr val="FF0000"/>
              </a:solidFill>
            </a:endParaRPr>
          </a:p>
          <a:p>
            <a:pPr fontAlgn="base">
              <a:spcBef>
                <a:spcPct val="0"/>
              </a:spcBef>
              <a:spcAft>
                <a:spcPct val="0"/>
              </a:spcAft>
            </a:pPr>
            <a:r>
              <a:rPr lang="ja-JP" altLang="en-US" sz="1400" b="1" dirty="0">
                <a:solidFill>
                  <a:srgbClr val="FF0000"/>
                </a:solidFill>
              </a:rPr>
              <a:t>　事業所等へのスーパーバイザーの</a:t>
            </a:r>
            <a:endParaRPr lang="en-US" altLang="ja-JP" sz="1400" b="1" dirty="0">
              <a:solidFill>
                <a:srgbClr val="FF0000"/>
              </a:solidFill>
            </a:endParaRPr>
          </a:p>
          <a:p>
            <a:pPr fontAlgn="base">
              <a:spcBef>
                <a:spcPct val="0"/>
              </a:spcBef>
              <a:spcAft>
                <a:spcPct val="0"/>
              </a:spcAft>
            </a:pPr>
            <a:r>
              <a:rPr lang="ja-JP" altLang="en-US" sz="1400" b="1" dirty="0">
                <a:solidFill>
                  <a:srgbClr val="FF0000"/>
                </a:solidFill>
              </a:rPr>
              <a:t>　派遣</a:t>
            </a:r>
            <a:endParaRPr lang="en-US" altLang="ja-JP" sz="1400" b="1" dirty="0">
              <a:solidFill>
                <a:srgbClr val="FF0000"/>
              </a:solidFill>
            </a:endParaRPr>
          </a:p>
          <a:p>
            <a:pPr fontAlgn="base">
              <a:spcBef>
                <a:spcPct val="0"/>
              </a:spcBef>
              <a:spcAft>
                <a:spcPct val="0"/>
              </a:spcAft>
            </a:pPr>
            <a:r>
              <a:rPr lang="ja-JP" altLang="en-US" sz="1200" dirty="0">
                <a:solidFill>
                  <a:prstClr val="black"/>
                </a:solidFill>
                <a:latin typeface="HGSｺﾞｼｯｸM" panose="020B0600000000000000" pitchFamily="50" charset="-128"/>
                <a:ea typeface="HGSｺﾞｼｯｸM" panose="020B0600000000000000" pitchFamily="50" charset="-128"/>
              </a:rPr>
              <a:t>・スーパーバイザーは、行政機関、精神科</a:t>
            </a:r>
            <a:endParaRPr lang="en-US" altLang="ja-JP" sz="1200" dirty="0">
              <a:solidFill>
                <a:prstClr val="black"/>
              </a:solidFill>
              <a:latin typeface="HGSｺﾞｼｯｸM" panose="020B0600000000000000" pitchFamily="50" charset="-128"/>
              <a:ea typeface="HGSｺﾞｼｯｸM" panose="020B0600000000000000" pitchFamily="50" charset="-128"/>
            </a:endParaRPr>
          </a:p>
          <a:p>
            <a:pPr fontAlgn="base">
              <a:spcBef>
                <a:spcPct val="0"/>
              </a:spcBef>
              <a:spcAft>
                <a:spcPct val="0"/>
              </a:spcAft>
            </a:pPr>
            <a:r>
              <a:rPr lang="ja-JP" altLang="en-US" sz="1200" dirty="0">
                <a:solidFill>
                  <a:prstClr val="black"/>
                </a:solidFill>
                <a:latin typeface="HGSｺﾞｼｯｸM" panose="020B0600000000000000" pitchFamily="50" charset="-128"/>
                <a:ea typeface="HGSｺﾞｼｯｸM" panose="020B0600000000000000" pitchFamily="50" charset="-128"/>
              </a:rPr>
              <a:t>　病院、精神障害者に対する地域生活支援</a:t>
            </a:r>
            <a:endParaRPr lang="en-US" altLang="ja-JP" sz="1200" dirty="0">
              <a:solidFill>
                <a:prstClr val="black"/>
              </a:solidFill>
              <a:latin typeface="HGSｺﾞｼｯｸM" panose="020B0600000000000000" pitchFamily="50" charset="-128"/>
              <a:ea typeface="HGSｺﾞｼｯｸM" panose="020B0600000000000000" pitchFamily="50" charset="-128"/>
            </a:endParaRPr>
          </a:p>
          <a:p>
            <a:pPr fontAlgn="base">
              <a:spcBef>
                <a:spcPct val="0"/>
              </a:spcBef>
              <a:spcAft>
                <a:spcPct val="0"/>
              </a:spcAft>
            </a:pPr>
            <a:r>
              <a:rPr lang="ja-JP" altLang="en-US" sz="1200" dirty="0">
                <a:solidFill>
                  <a:prstClr val="black"/>
                </a:solidFill>
                <a:latin typeface="HGSｺﾞｼｯｸM" panose="020B0600000000000000" pitchFamily="50" charset="-128"/>
                <a:ea typeface="HGSｺﾞｼｯｸM" panose="020B0600000000000000" pitchFamily="50" charset="-128"/>
              </a:rPr>
              <a:t>　を先駆的に行っている事業所の精神保健</a:t>
            </a:r>
            <a:endParaRPr lang="en-US" altLang="ja-JP" sz="1200" dirty="0">
              <a:solidFill>
                <a:prstClr val="black"/>
              </a:solidFill>
              <a:latin typeface="HGSｺﾞｼｯｸM" panose="020B0600000000000000" pitchFamily="50" charset="-128"/>
              <a:ea typeface="HGSｺﾞｼｯｸM" panose="020B0600000000000000" pitchFamily="50" charset="-128"/>
            </a:endParaRPr>
          </a:p>
          <a:p>
            <a:pPr fontAlgn="base">
              <a:spcBef>
                <a:spcPct val="0"/>
              </a:spcBef>
              <a:spcAft>
                <a:spcPct val="0"/>
              </a:spcAft>
            </a:pPr>
            <a:r>
              <a:rPr lang="ja-JP" altLang="en-US" sz="1200" dirty="0">
                <a:solidFill>
                  <a:prstClr val="black"/>
                </a:solidFill>
                <a:latin typeface="HGSｺﾞｼｯｸM" panose="020B0600000000000000" pitchFamily="50" charset="-128"/>
                <a:ea typeface="HGSｺﾞｼｯｸM" panose="020B0600000000000000" pitchFamily="50" charset="-128"/>
              </a:rPr>
              <a:t>　福祉士等</a:t>
            </a:r>
            <a:endParaRPr lang="en-US" altLang="ja-JP" sz="1200" dirty="0">
              <a:solidFill>
                <a:prstClr val="black"/>
              </a:solidFill>
              <a:latin typeface="HGSｺﾞｼｯｸM" panose="020B0600000000000000" pitchFamily="50" charset="-128"/>
              <a:ea typeface="HGSｺﾞｼｯｸM" panose="020B0600000000000000" pitchFamily="50" charset="-128"/>
            </a:endParaRPr>
          </a:p>
          <a:p>
            <a:pPr fontAlgn="base">
              <a:spcBef>
                <a:spcPct val="0"/>
              </a:spcBef>
              <a:spcAft>
                <a:spcPct val="0"/>
              </a:spcAft>
            </a:pPr>
            <a:r>
              <a:rPr lang="ja-JP" altLang="en-US" sz="1200" dirty="0">
                <a:solidFill>
                  <a:prstClr val="black"/>
                </a:solidFill>
                <a:latin typeface="HGSｺﾞｼｯｸM" panose="020B0600000000000000" pitchFamily="50" charset="-128"/>
                <a:ea typeface="HGSｺﾞｼｯｸM" panose="020B0600000000000000" pitchFamily="50" charset="-128"/>
              </a:rPr>
              <a:t>・事業所職員等の研修、問題が生じた場合</a:t>
            </a:r>
            <a:endParaRPr lang="en-US" altLang="ja-JP" sz="1200" dirty="0">
              <a:solidFill>
                <a:prstClr val="black"/>
              </a:solidFill>
              <a:latin typeface="HGSｺﾞｼｯｸM" panose="020B0600000000000000" pitchFamily="50" charset="-128"/>
              <a:ea typeface="HGSｺﾞｼｯｸM" panose="020B0600000000000000" pitchFamily="50" charset="-128"/>
            </a:endParaRPr>
          </a:p>
          <a:p>
            <a:pPr fontAlgn="base">
              <a:spcBef>
                <a:spcPct val="0"/>
              </a:spcBef>
              <a:spcAft>
                <a:spcPct val="0"/>
              </a:spcAft>
            </a:pPr>
            <a:r>
              <a:rPr lang="ja-JP" altLang="en-US" sz="1200" dirty="0">
                <a:solidFill>
                  <a:prstClr val="black"/>
                </a:solidFill>
                <a:latin typeface="HGSｺﾞｼｯｸM" panose="020B0600000000000000" pitchFamily="50" charset="-128"/>
                <a:ea typeface="HGSｺﾞｼｯｸM" panose="020B0600000000000000" pitchFamily="50" charset="-128"/>
              </a:rPr>
              <a:t>　の助言等の実施     　等</a:t>
            </a:r>
            <a:endParaRPr lang="en-US" altLang="ja-JP" sz="1200" dirty="0">
              <a:solidFill>
                <a:prstClr val="black"/>
              </a:solidFill>
              <a:latin typeface="HGSｺﾞｼｯｸM" panose="020B0600000000000000" pitchFamily="50" charset="-128"/>
              <a:ea typeface="HGSｺﾞｼｯｸM" panose="020B0600000000000000" pitchFamily="50" charset="-128"/>
            </a:endParaRPr>
          </a:p>
          <a:p>
            <a:pPr fontAlgn="base">
              <a:spcBef>
                <a:spcPct val="0"/>
              </a:spcBef>
              <a:spcAft>
                <a:spcPct val="0"/>
              </a:spcAft>
            </a:pPr>
            <a:r>
              <a:rPr lang="ja-JP" altLang="en-US" sz="1400" b="1" dirty="0">
                <a:solidFill>
                  <a:srgbClr val="FF0000"/>
                </a:solidFill>
              </a:rPr>
              <a:t>○居住先確保支援</a:t>
            </a:r>
            <a:endParaRPr lang="ja-JP" altLang="en-US" sz="1400" dirty="0">
              <a:solidFill>
                <a:prstClr val="black"/>
              </a:solidFill>
            </a:endParaRPr>
          </a:p>
        </p:txBody>
      </p:sp>
      <p:pic>
        <p:nvPicPr>
          <p:cNvPr id="11" name="Picture 2" descr="19"/>
          <p:cNvPicPr>
            <a:picLocks noChangeAspect="1" noChangeArrowheads="1"/>
          </p:cNvPicPr>
          <p:nvPr/>
        </p:nvPicPr>
        <p:blipFill>
          <a:blip r:embed="rId3" cstate="print"/>
          <a:srcRect/>
          <a:stretch>
            <a:fillRect/>
          </a:stretch>
        </p:blipFill>
        <p:spPr bwMode="auto">
          <a:xfrm>
            <a:off x="8064406" y="1290562"/>
            <a:ext cx="805648" cy="644518"/>
          </a:xfrm>
          <a:prstGeom prst="rect">
            <a:avLst/>
          </a:prstGeom>
          <a:noFill/>
        </p:spPr>
      </p:pic>
      <p:pic>
        <p:nvPicPr>
          <p:cNvPr id="19" name="Picture 31" descr="15"/>
          <p:cNvPicPr>
            <a:picLocks noChangeAspect="1" noChangeArrowheads="1"/>
          </p:cNvPicPr>
          <p:nvPr/>
        </p:nvPicPr>
        <p:blipFill>
          <a:blip r:embed="rId4" cstate="print"/>
          <a:srcRect/>
          <a:stretch>
            <a:fillRect/>
          </a:stretch>
        </p:blipFill>
        <p:spPr bwMode="auto">
          <a:xfrm>
            <a:off x="8255342" y="2492896"/>
            <a:ext cx="648072" cy="636002"/>
          </a:xfrm>
          <a:prstGeom prst="rect">
            <a:avLst/>
          </a:prstGeom>
          <a:noFill/>
        </p:spPr>
      </p:pic>
      <p:sp>
        <p:nvSpPr>
          <p:cNvPr id="9" name="テキスト ボックス 8"/>
          <p:cNvSpPr txBox="1"/>
          <p:nvPr/>
        </p:nvSpPr>
        <p:spPr>
          <a:xfrm>
            <a:off x="6438671" y="4646169"/>
            <a:ext cx="2597830" cy="307777"/>
          </a:xfrm>
          <a:prstGeom prst="rect">
            <a:avLst/>
          </a:prstGeom>
          <a:noFill/>
        </p:spPr>
        <p:txBody>
          <a:bodyPr wrap="square" rtlCol="0">
            <a:spAutoFit/>
          </a:bodyPr>
          <a:lstStyle/>
          <a:p>
            <a:pPr fontAlgn="base">
              <a:spcBef>
                <a:spcPct val="0"/>
              </a:spcBef>
              <a:spcAft>
                <a:spcPct val="0"/>
              </a:spcAft>
            </a:pPr>
            <a:r>
              <a:rPr lang="en-US" altLang="ja-JP" sz="1400" dirty="0">
                <a:solidFill>
                  <a:prstClr val="black"/>
                </a:solidFill>
                <a:latin typeface="Arial" charset="0"/>
              </a:rPr>
              <a:t>※</a:t>
            </a:r>
            <a:r>
              <a:rPr lang="ja-JP" altLang="en-US" sz="1400" dirty="0">
                <a:solidFill>
                  <a:prstClr val="black"/>
                </a:solidFill>
                <a:latin typeface="Arial" charset="0"/>
              </a:rPr>
              <a:t>　　　　　は、取組の例である。</a:t>
            </a:r>
          </a:p>
        </p:txBody>
      </p:sp>
      <p:sp>
        <p:nvSpPr>
          <p:cNvPr id="10" name="角丸四角形 9"/>
          <p:cNvSpPr/>
          <p:nvPr/>
        </p:nvSpPr>
        <p:spPr bwMode="auto">
          <a:xfrm>
            <a:off x="6765474" y="4661421"/>
            <a:ext cx="418200" cy="257954"/>
          </a:xfrm>
          <a:prstGeom prst="roundRect">
            <a:avLst/>
          </a:prstGeom>
          <a:solidFill>
            <a:schemeClr val="bg1"/>
          </a:solidFill>
          <a:ln w="28575" cap="flat" cmpd="sng" algn="ctr">
            <a:solidFill>
              <a:srgbClr val="C00000"/>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fontAlgn="base">
              <a:spcBef>
                <a:spcPct val="0"/>
              </a:spcBef>
              <a:spcAft>
                <a:spcPct val="0"/>
              </a:spcAft>
            </a:pPr>
            <a:endParaRPr lang="ja-JP" altLang="en-US" sz="1200">
              <a:solidFill>
                <a:prstClr val="black"/>
              </a:solidFill>
              <a:latin typeface="Arial" charset="0"/>
            </a:endParaRPr>
          </a:p>
        </p:txBody>
      </p:sp>
      <p:sp>
        <p:nvSpPr>
          <p:cNvPr id="26" name="右矢印 25"/>
          <p:cNvSpPr/>
          <p:nvPr/>
        </p:nvSpPr>
        <p:spPr>
          <a:xfrm>
            <a:off x="98122" y="1334117"/>
            <a:ext cx="4540602" cy="294805"/>
          </a:xfrm>
          <a:prstGeom prst="rightArrow">
            <a:avLst>
              <a:gd name="adj1" fmla="val 100000"/>
              <a:gd name="adj2" fmla="val 50000"/>
            </a:avLst>
          </a:prstGeom>
          <a:solidFill>
            <a:srgbClr val="FF9900"/>
          </a:solidFill>
          <a:ln w="3175">
            <a:solidFill>
              <a:schemeClr val="tx1"/>
            </a:solidFill>
            <a:headEnd type="none" w="med" len="med"/>
            <a:tailEnd type="arrow" w="med" len="med"/>
          </a:ln>
          <a:effectLst>
            <a:outerShdw blurRad="50800" dist="38100" dir="2700000" algn="tl" rotWithShape="0">
              <a:prstClr val="black">
                <a:alpha val="40000"/>
              </a:prstClr>
            </a:outerShdw>
          </a:effectLst>
          <a:scene3d>
            <a:camera prst="perspectiveRelaxedModerately"/>
            <a:lightRig rig="threePt" dir="t"/>
          </a:scene3d>
        </p:spPr>
        <p:style>
          <a:lnRef idx="1">
            <a:schemeClr val="accent1"/>
          </a:lnRef>
          <a:fillRef idx="0">
            <a:schemeClr val="accent1"/>
          </a:fillRef>
          <a:effectRef idx="0">
            <a:schemeClr val="accent1"/>
          </a:effectRef>
          <a:fontRef idx="minor">
            <a:schemeClr val="tx1"/>
          </a:fontRef>
        </p:style>
        <p:txBody>
          <a:bodyPr vert="horz" lIns="91430" tIns="45715" rIns="91430" bIns="45715" rtlCol="0" anchor="ctr"/>
          <a:lstStyle/>
          <a:p>
            <a:pPr algn="ctr" fontAlgn="base">
              <a:spcBef>
                <a:spcPct val="0"/>
              </a:spcBef>
              <a:spcAft>
                <a:spcPct val="0"/>
              </a:spcAft>
            </a:pPr>
            <a:r>
              <a:rPr lang="ja-JP" altLang="en-US" sz="1600" b="1" dirty="0">
                <a:solidFill>
                  <a:prstClr val="white"/>
                </a:solidFill>
                <a:latin typeface="メイリオ" pitchFamily="50" charset="-128"/>
                <a:ea typeface="メイリオ" pitchFamily="50" charset="-128"/>
              </a:rPr>
              <a:t>入院生活</a:t>
            </a:r>
          </a:p>
        </p:txBody>
      </p:sp>
      <p:pic>
        <p:nvPicPr>
          <p:cNvPr id="30" name="Picture 13"/>
          <p:cNvPicPr>
            <a:picLocks noChangeAspect="1" noChangeArrowheads="1"/>
          </p:cNvPicPr>
          <p:nvPr/>
        </p:nvPicPr>
        <p:blipFill>
          <a:blip r:embed="rId5" cstate="print"/>
          <a:srcRect/>
          <a:stretch>
            <a:fillRect/>
          </a:stretch>
        </p:blipFill>
        <p:spPr bwMode="auto">
          <a:xfrm>
            <a:off x="5091082" y="1288144"/>
            <a:ext cx="1003515" cy="730185"/>
          </a:xfrm>
          <a:prstGeom prst="rect">
            <a:avLst/>
          </a:prstGeom>
          <a:noFill/>
          <a:ln w="9525">
            <a:noFill/>
            <a:miter lim="800000"/>
            <a:headEnd/>
            <a:tailEnd/>
          </a:ln>
        </p:spPr>
      </p:pic>
      <p:pic>
        <p:nvPicPr>
          <p:cNvPr id="35" name="Picture 29" descr="MCj04316270000[1]"/>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123788" y="1288339"/>
            <a:ext cx="645904" cy="6237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円/楕円 3"/>
          <p:cNvSpPr/>
          <p:nvPr/>
        </p:nvSpPr>
        <p:spPr>
          <a:xfrm>
            <a:off x="4211960" y="1676887"/>
            <a:ext cx="649263" cy="3300287"/>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fontAlgn="base">
              <a:spcBef>
                <a:spcPct val="0"/>
              </a:spcBef>
              <a:spcAft>
                <a:spcPct val="0"/>
              </a:spcAft>
            </a:pPr>
            <a:r>
              <a:rPr lang="ja-JP" altLang="en-US" sz="1400" dirty="0">
                <a:solidFill>
                  <a:prstClr val="black"/>
                </a:solidFill>
              </a:rPr>
              <a:t>地域移行推進</a:t>
            </a:r>
            <a:r>
              <a:rPr lang="ja-JP" altLang="en-US" sz="1400">
                <a:solidFill>
                  <a:prstClr val="black"/>
                </a:solidFill>
              </a:rPr>
              <a:t>連携会議</a:t>
            </a:r>
            <a:endParaRPr lang="ja-JP" altLang="en-US" sz="1400" dirty="0">
              <a:solidFill>
                <a:prstClr val="black"/>
              </a:solidFill>
            </a:endParaRPr>
          </a:p>
        </p:txBody>
      </p:sp>
      <p:pic>
        <p:nvPicPr>
          <p:cNvPr id="22" name="Picture 15" descr="MCj02975650000[1]"/>
          <p:cNvPicPr>
            <a:picLocks noChangeAspect="1" noChangeArrowheads="1"/>
          </p:cNvPicPr>
          <p:nvPr/>
        </p:nvPicPr>
        <p:blipFill>
          <a:blip r:embed="rId7" cstate="print">
            <a:lum bright="26000"/>
            <a:extLst>
              <a:ext uri="{28A0092B-C50C-407E-A947-70E740481C1C}">
                <a14:useLocalDpi xmlns:a14="http://schemas.microsoft.com/office/drawing/2010/main" xmlns="" val="0"/>
              </a:ext>
            </a:extLst>
          </a:blip>
          <a:srcRect/>
          <a:stretch>
            <a:fillRect/>
          </a:stretch>
        </p:blipFill>
        <p:spPr bwMode="auto">
          <a:xfrm>
            <a:off x="3181423" y="2701684"/>
            <a:ext cx="1154112" cy="833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正方形/長方形 2"/>
          <p:cNvSpPr/>
          <p:nvPr/>
        </p:nvSpPr>
        <p:spPr bwMode="auto">
          <a:xfrm>
            <a:off x="467549" y="6522220"/>
            <a:ext cx="8225524" cy="27583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ctr" anchorCtr="0" compatLnSpc="1">
            <a:prstTxWarp prst="textNoShape">
              <a:avLst/>
            </a:prstTxWarp>
          </a:bodyPr>
          <a:lstStyle/>
          <a:p>
            <a:pPr marL="119063" indent="-119063" defTabSz="873125" fontAlgn="base">
              <a:spcBef>
                <a:spcPct val="0"/>
              </a:spcBef>
              <a:spcAft>
                <a:spcPct val="0"/>
              </a:spcAft>
            </a:pPr>
            <a:r>
              <a:rPr lang="ja-JP" altLang="en-US" sz="1200" dirty="0">
                <a:solidFill>
                  <a:prstClr val="black"/>
                </a:solidFill>
                <a:latin typeface="Arial" charset="0"/>
              </a:rPr>
              <a:t>期待される効果：長期入院患者の地域移行数の増、地域福祉事業者の活動の増、地域で生活する精神障害者のＱＯＬの改善</a:t>
            </a:r>
          </a:p>
        </p:txBody>
      </p:sp>
      <p:sp>
        <p:nvSpPr>
          <p:cNvPr id="8" name="正方形/長方形 7"/>
          <p:cNvSpPr/>
          <p:nvPr/>
        </p:nvSpPr>
        <p:spPr bwMode="auto">
          <a:xfrm>
            <a:off x="211762" y="1988844"/>
            <a:ext cx="3529419" cy="305623"/>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36804" tIns="7359" rIns="36804" bIns="7359" numCol="1" rtlCol="0" anchor="ctr" anchorCtr="0" compatLnSpc="1">
            <a:prstTxWarp prst="textNoShape">
              <a:avLst/>
            </a:prstTxWarp>
          </a:bodyPr>
          <a:lstStyle/>
          <a:p>
            <a:pPr marL="119063" indent="-119063" algn="ctr" defTabSz="873125" fontAlgn="base">
              <a:spcBef>
                <a:spcPct val="0"/>
              </a:spcBef>
              <a:spcAft>
                <a:spcPct val="0"/>
              </a:spcAft>
            </a:pPr>
            <a:r>
              <a:rPr lang="ja-JP" altLang="en-US" sz="1600" dirty="0">
                <a:solidFill>
                  <a:prstClr val="black"/>
                </a:solidFill>
                <a:latin typeface="Arial" charset="0"/>
              </a:rPr>
              <a:t>精神科病院からの退院に向けた支援</a:t>
            </a:r>
          </a:p>
        </p:txBody>
      </p:sp>
      <p:sp>
        <p:nvSpPr>
          <p:cNvPr id="28" name="角丸四角形 27"/>
          <p:cNvSpPr/>
          <p:nvPr/>
        </p:nvSpPr>
        <p:spPr>
          <a:xfrm>
            <a:off x="115803" y="5589240"/>
            <a:ext cx="3691806" cy="75233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sz="1400" b="1">
                <a:solidFill>
                  <a:srgbClr val="FF0000"/>
                </a:solidFill>
              </a:rPr>
              <a:t>○ 地域</a:t>
            </a:r>
            <a:r>
              <a:rPr lang="ja-JP" altLang="en-US" sz="1400" b="1" dirty="0">
                <a:solidFill>
                  <a:srgbClr val="FF0000"/>
                </a:solidFill>
              </a:rPr>
              <a:t>生活</a:t>
            </a:r>
            <a:r>
              <a:rPr lang="ja-JP" altLang="en-US" sz="1400" b="1" dirty="0">
                <a:solidFill>
                  <a:srgbClr val="FF0000"/>
                </a:solidFill>
                <a:latin typeface="ＭＳ Ｐゴシック"/>
              </a:rPr>
              <a:t>に向けた段階的な支援</a:t>
            </a:r>
            <a:endParaRPr lang="en-US" altLang="ja-JP" sz="1400" b="1" dirty="0">
              <a:solidFill>
                <a:srgbClr val="FF0000"/>
              </a:solidFill>
              <a:latin typeface="ＭＳ Ｐゴシック"/>
            </a:endParaRPr>
          </a:p>
        </p:txBody>
      </p:sp>
      <p:sp>
        <p:nvSpPr>
          <p:cNvPr id="2" name="左右矢印 1"/>
          <p:cNvSpPr/>
          <p:nvPr/>
        </p:nvSpPr>
        <p:spPr>
          <a:xfrm>
            <a:off x="3635917" y="2461180"/>
            <a:ext cx="729514" cy="281610"/>
          </a:xfrm>
          <a:prstGeom prst="lef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2800">
              <a:solidFill>
                <a:prstClr val="white"/>
              </a:solidFill>
            </a:endParaRPr>
          </a:p>
        </p:txBody>
      </p:sp>
      <p:sp>
        <p:nvSpPr>
          <p:cNvPr id="23" name="左右矢印 22"/>
          <p:cNvSpPr/>
          <p:nvPr/>
        </p:nvSpPr>
        <p:spPr>
          <a:xfrm>
            <a:off x="3630658" y="4221088"/>
            <a:ext cx="797344" cy="281610"/>
          </a:xfrm>
          <a:prstGeom prst="lef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2800">
              <a:solidFill>
                <a:prstClr val="white"/>
              </a:solidFill>
            </a:endParaRPr>
          </a:p>
        </p:txBody>
      </p:sp>
      <p:sp>
        <p:nvSpPr>
          <p:cNvPr id="24" name="左右矢印 23"/>
          <p:cNvSpPr/>
          <p:nvPr/>
        </p:nvSpPr>
        <p:spPr>
          <a:xfrm>
            <a:off x="4738232" y="2472898"/>
            <a:ext cx="885357" cy="270015"/>
          </a:xfrm>
          <a:prstGeom prst="lef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2800">
              <a:solidFill>
                <a:prstClr val="white"/>
              </a:solidFill>
            </a:endParaRPr>
          </a:p>
        </p:txBody>
      </p:sp>
      <p:sp>
        <p:nvSpPr>
          <p:cNvPr id="32" name="正方形/長方形 31"/>
          <p:cNvSpPr/>
          <p:nvPr/>
        </p:nvSpPr>
        <p:spPr bwMode="auto">
          <a:xfrm>
            <a:off x="5462825" y="1988844"/>
            <a:ext cx="3529419" cy="305623"/>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36804" tIns="7359" rIns="36804" bIns="7359" numCol="1" rtlCol="0" anchor="ctr" anchorCtr="0" compatLnSpc="1">
            <a:prstTxWarp prst="textNoShape">
              <a:avLst/>
            </a:prstTxWarp>
          </a:bodyPr>
          <a:lstStyle/>
          <a:p>
            <a:pPr marL="119063" indent="-119063" algn="ctr" defTabSz="873125" fontAlgn="base">
              <a:spcBef>
                <a:spcPct val="0"/>
              </a:spcBef>
              <a:spcAft>
                <a:spcPct val="0"/>
              </a:spcAft>
            </a:pPr>
            <a:r>
              <a:rPr lang="ja-JP" altLang="en-US" sz="1600" dirty="0">
                <a:solidFill>
                  <a:prstClr val="black"/>
                </a:solidFill>
                <a:latin typeface="Arial" charset="0"/>
              </a:rPr>
              <a:t>地域生活の支援</a:t>
            </a:r>
          </a:p>
        </p:txBody>
      </p:sp>
      <p:sp>
        <p:nvSpPr>
          <p:cNvPr id="36" name="左右矢印 35"/>
          <p:cNvSpPr/>
          <p:nvPr/>
        </p:nvSpPr>
        <p:spPr>
          <a:xfrm rot="18267900">
            <a:off x="3231794" y="5130227"/>
            <a:ext cx="1603051" cy="281502"/>
          </a:xfrm>
          <a:prstGeom prst="lef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2800">
              <a:solidFill>
                <a:prstClr val="white"/>
              </a:solidFill>
            </a:endParaRPr>
          </a:p>
        </p:txBody>
      </p:sp>
      <p:pic>
        <p:nvPicPr>
          <p:cNvPr id="20" name="Picture 19" descr="MCj03981530000[1]"/>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176213" y="4783178"/>
            <a:ext cx="725495" cy="6620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 name="テキスト ボックス 36"/>
          <p:cNvSpPr txBox="1"/>
          <p:nvPr/>
        </p:nvSpPr>
        <p:spPr>
          <a:xfrm>
            <a:off x="3226111" y="548725"/>
            <a:ext cx="5689873" cy="430887"/>
          </a:xfrm>
          <a:prstGeom prst="rect">
            <a:avLst/>
          </a:prstGeom>
          <a:noFill/>
        </p:spPr>
        <p:txBody>
          <a:bodyPr wrap="square" rtlCol="0">
            <a:spAutoFit/>
          </a:bodyPr>
          <a:lstStyle/>
          <a:p>
            <a:pPr fontAlgn="base">
              <a:spcBef>
                <a:spcPct val="0"/>
              </a:spcBef>
              <a:spcAft>
                <a:spcPct val="0"/>
              </a:spcAft>
            </a:pPr>
            <a:r>
              <a:rPr lang="ja-JP" altLang="en-US" sz="1100" dirty="0">
                <a:solidFill>
                  <a:prstClr val="black"/>
                </a:solidFill>
                <a:latin typeface="Arial" charset="0"/>
              </a:rPr>
              <a:t>平成２８年度予算案　　７５，１２８千円（</a:t>
            </a:r>
            <a:r>
              <a:rPr lang="en-US" altLang="ja-JP" sz="1100" dirty="0">
                <a:solidFill>
                  <a:prstClr val="black"/>
                </a:solidFill>
                <a:latin typeface="Arial" charset="0"/>
              </a:rPr>
              <a:t>※</a:t>
            </a:r>
            <a:r>
              <a:rPr lang="ja-JP" altLang="en-US" sz="1100" dirty="0">
                <a:solidFill>
                  <a:prstClr val="black"/>
                </a:solidFill>
                <a:latin typeface="Arial" charset="0"/>
              </a:rPr>
              <a:t>社会福祉施設等施設整備費　３１，３８７千円を含む。）</a:t>
            </a:r>
          </a:p>
        </p:txBody>
      </p:sp>
      <p:grpSp>
        <p:nvGrpSpPr>
          <p:cNvPr id="16" name="グループ化 16"/>
          <p:cNvGrpSpPr/>
          <p:nvPr/>
        </p:nvGrpSpPr>
        <p:grpSpPr>
          <a:xfrm>
            <a:off x="98173" y="1232756"/>
            <a:ext cx="1621317" cy="775890"/>
            <a:chOff x="106300" y="1232756"/>
            <a:chExt cx="1756427" cy="775890"/>
          </a:xfrm>
        </p:grpSpPr>
        <p:pic>
          <p:nvPicPr>
            <p:cNvPr id="27" name="Picture 10" descr="http://www.icapsule.leyline.jp/illust/048.gif"/>
            <p:cNvPicPr>
              <a:picLocks noChangeAspect="1" noChangeArrowheads="1"/>
            </p:cNvPicPr>
            <p:nvPr/>
          </p:nvPicPr>
          <p:blipFill>
            <a:blip r:embed="rId9" cstate="print"/>
            <a:srcRect/>
            <a:stretch>
              <a:fillRect/>
            </a:stretch>
          </p:blipFill>
          <p:spPr bwMode="auto">
            <a:xfrm>
              <a:off x="106300" y="1232756"/>
              <a:ext cx="1092821" cy="775890"/>
            </a:xfrm>
            <a:prstGeom prst="rect">
              <a:avLst/>
            </a:prstGeom>
            <a:noFill/>
          </p:spPr>
        </p:pic>
        <p:pic>
          <p:nvPicPr>
            <p:cNvPr id="29" name="Picture 4" descr="11"/>
            <p:cNvPicPr>
              <a:picLocks noChangeAspect="1" noChangeArrowheads="1"/>
            </p:cNvPicPr>
            <p:nvPr/>
          </p:nvPicPr>
          <p:blipFill>
            <a:blip r:embed="rId10" cstate="print"/>
            <a:srcRect/>
            <a:stretch>
              <a:fillRect/>
            </a:stretch>
          </p:blipFill>
          <p:spPr bwMode="auto">
            <a:xfrm>
              <a:off x="1249670" y="1333995"/>
              <a:ext cx="613057" cy="626842"/>
            </a:xfrm>
            <a:prstGeom prst="rect">
              <a:avLst/>
            </a:prstGeom>
            <a:noFill/>
          </p:spPr>
        </p:pic>
        <p:sp>
          <p:nvSpPr>
            <p:cNvPr id="14" name="正方形/長方形 13"/>
            <p:cNvSpPr/>
            <p:nvPr/>
          </p:nvSpPr>
          <p:spPr>
            <a:xfrm>
              <a:off x="506457" y="1260765"/>
              <a:ext cx="158561" cy="1385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2800">
                <a:solidFill>
                  <a:prstClr val="white"/>
                </a:solidFill>
              </a:endParaRPr>
            </a:p>
          </p:txBody>
        </p:sp>
      </p:grpSp>
      <p:sp>
        <p:nvSpPr>
          <p:cNvPr id="38" name="スライド番号プレースホルダ 7"/>
          <p:cNvSpPr txBox="1">
            <a:spLocks/>
          </p:cNvSpPr>
          <p:nvPr/>
        </p:nvSpPr>
        <p:spPr>
          <a:xfrm>
            <a:off x="7031350" y="6520544"/>
            <a:ext cx="2133600" cy="365125"/>
          </a:xfrm>
          <a:prstGeom prst="rect">
            <a:avLst/>
          </a:prstGeom>
        </p:spPr>
        <p:txBody>
          <a:bodyPr vert="horz" lIns="91309" tIns="45655" rIns="91309" bIns="45655"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fld id="{B493C6C3-F865-464B-A99A-2159A8AA7E9D}" type="slidenum">
              <a:rPr lang="ja-JP" altLang="en-US" sz="1400">
                <a:solidFill>
                  <a:prstClr val="black"/>
                </a:solidFill>
              </a:rPr>
              <a:pPr algn="r">
                <a:defRPr/>
              </a:pPr>
              <a:t>21</a:t>
            </a:fld>
            <a:endParaRPr lang="ja-JP" altLang="en-US" sz="1400" dirty="0">
              <a:solidFill>
                <a:prstClr val="black"/>
              </a:solidFill>
            </a:endParaRPr>
          </a:p>
        </p:txBody>
      </p:sp>
    </p:spTree>
    <p:extLst>
      <p:ext uri="{BB962C8B-B14F-4D97-AF65-F5344CB8AC3E}">
        <p14:creationId xmlns:p14="http://schemas.microsoft.com/office/powerpoint/2010/main" xmlns="" val="1073396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136"/>
          <p:cNvSpPr txBox="1">
            <a:spLocks noChangeArrowheads="1"/>
          </p:cNvSpPr>
          <p:nvPr/>
        </p:nvSpPr>
        <p:spPr bwMode="auto">
          <a:xfrm>
            <a:off x="61566" y="332657"/>
            <a:ext cx="9042107" cy="581490"/>
          </a:xfrm>
          <a:prstGeom prst="rect">
            <a:avLst/>
          </a:prstGeom>
          <a:solidFill>
            <a:schemeClr val="accent6">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a:extLst/>
        </p:spPr>
        <p:txBody>
          <a:bodyPr wrap="square">
            <a:no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defRPr/>
            </a:pPr>
            <a:r>
              <a:rPr lang="ja-JP" altLang="en-US" sz="1100" dirty="0">
                <a:solidFill>
                  <a:prstClr val="black"/>
                </a:solidFill>
              </a:rPr>
              <a:t>○精神科病院・相談支援事業所等の実務者による連携会議（精神障がい者地域移行支援部会）を月１回開催し、アドバイザーの協力を得て研修会の企画・実施、事例検討、入院患者意向調査等を実施。さらに、連携会議（地域移行支援協議会）を年度末に１回開始し、事業の評価等を実施。これらの連携会議における検討結果を</a:t>
            </a:r>
            <a:r>
              <a:rPr lang="ja-JP" altLang="en-US" sz="1100" dirty="0" err="1">
                <a:solidFill>
                  <a:prstClr val="black"/>
                </a:solidFill>
              </a:rPr>
              <a:t>障がい</a:t>
            </a:r>
            <a:r>
              <a:rPr lang="ja-JP" altLang="en-US" sz="1100" dirty="0">
                <a:solidFill>
                  <a:prstClr val="black"/>
                </a:solidFill>
              </a:rPr>
              <a:t>者自立支援協議会へ報告し、施策への反映を図る。</a:t>
            </a:r>
            <a:endParaRPr lang="en-US" altLang="ja-JP" sz="1100" dirty="0">
              <a:solidFill>
                <a:prstClr val="black"/>
              </a:solidFill>
            </a:endParaRPr>
          </a:p>
        </p:txBody>
      </p:sp>
      <p:sp>
        <p:nvSpPr>
          <p:cNvPr id="23" name="正方形/長方形 22"/>
          <p:cNvSpPr/>
          <p:nvPr/>
        </p:nvSpPr>
        <p:spPr>
          <a:xfrm>
            <a:off x="1370" y="-27381"/>
            <a:ext cx="9144000" cy="36003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defTabSz="913575"/>
            <a:r>
              <a:rPr lang="ja-JP" altLang="en-US" sz="2000" b="1" dirty="0">
                <a:solidFill>
                  <a:prstClr val="white"/>
                </a:solidFill>
                <a:latin typeface="HG丸ｺﾞｼｯｸM-PRO" pitchFamily="50" charset="-128"/>
                <a:ea typeface="HG丸ｺﾞｼｯｸM-PRO" pitchFamily="50" charset="-128"/>
              </a:rPr>
              <a:t>熊本市の取組　</a:t>
            </a:r>
            <a:r>
              <a:rPr lang="ja-JP" altLang="en-US" sz="1400" b="1" dirty="0">
                <a:solidFill>
                  <a:prstClr val="white"/>
                </a:solidFill>
                <a:latin typeface="HG丸ｺﾞｼｯｸM-PRO" pitchFamily="50" charset="-128"/>
                <a:ea typeface="HG丸ｺﾞｼｯｸM-PRO" pitchFamily="50" charset="-128"/>
              </a:rPr>
              <a:t>～協議会の部会を活用したネットワーク強化と人材育成の取組～</a:t>
            </a:r>
            <a:r>
              <a:rPr lang="ja-JP" altLang="en-US" sz="2000" b="1" dirty="0">
                <a:solidFill>
                  <a:prstClr val="white"/>
                </a:solidFill>
                <a:latin typeface="HG丸ｺﾞｼｯｸM-PRO" pitchFamily="50" charset="-128"/>
                <a:ea typeface="HG丸ｺﾞｼｯｸM-PRO" pitchFamily="50" charset="-128"/>
              </a:rPr>
              <a:t>　</a:t>
            </a:r>
            <a:endParaRPr lang="ja-JP" altLang="en-US" sz="1600" b="1" dirty="0">
              <a:solidFill>
                <a:prstClr val="white"/>
              </a:solidFill>
              <a:latin typeface="HG丸ｺﾞｼｯｸM-PRO" pitchFamily="50" charset="-128"/>
              <a:ea typeface="HG丸ｺﾞｼｯｸM-PRO" pitchFamily="50" charset="-128"/>
            </a:endParaRPr>
          </a:p>
        </p:txBody>
      </p:sp>
      <p:sp>
        <p:nvSpPr>
          <p:cNvPr id="3" name="正方形/長方形 2"/>
          <p:cNvSpPr/>
          <p:nvPr/>
        </p:nvSpPr>
        <p:spPr bwMode="auto">
          <a:xfrm>
            <a:off x="20382" y="973201"/>
            <a:ext cx="4484186" cy="2339858"/>
          </a:xfrm>
          <a:prstGeom prst="rect">
            <a:avLst/>
          </a:prstGeom>
          <a:noFill/>
          <a:ln>
            <a:headEnd/>
            <a:tailEnd/>
          </a:ln>
        </p:spPr>
        <p:style>
          <a:lnRef idx="2">
            <a:schemeClr val="accent2"/>
          </a:lnRef>
          <a:fillRef idx="1">
            <a:schemeClr val="lt1"/>
          </a:fillRef>
          <a:effectRef idx="0">
            <a:schemeClr val="accent2"/>
          </a:effectRef>
          <a:fontRef idx="minor">
            <a:schemeClr val="dk1"/>
          </a:fontRef>
        </p:style>
        <p:txBody>
          <a:bodyPr lIns="68415" tIns="72000" rIns="68415" bIns="34208" rtlCol="0" anchor="ctr"/>
          <a:lstStyle/>
          <a:p>
            <a:pPr marL="201613" indent="-201613" algn="just" defTabSz="957263">
              <a:buFont typeface="Wingdings" pitchFamily="2" charset="2"/>
              <a:buChar char="p"/>
            </a:pPr>
            <a:endParaRPr lang="ja-JP" altLang="en-US">
              <a:solidFill>
                <a:prstClr val="black"/>
              </a:solidFill>
              <a:latin typeface="HGP創英角ｺﾞｼｯｸUB" pitchFamily="50" charset="-128"/>
            </a:endParaRPr>
          </a:p>
        </p:txBody>
      </p:sp>
      <p:sp>
        <p:nvSpPr>
          <p:cNvPr id="4" name="正方形/長方形 3"/>
          <p:cNvSpPr/>
          <p:nvPr/>
        </p:nvSpPr>
        <p:spPr>
          <a:xfrm>
            <a:off x="40547" y="1012886"/>
            <a:ext cx="2492990" cy="184666"/>
          </a:xfrm>
          <a:prstGeom prst="rect">
            <a:avLst/>
          </a:prstGeom>
        </p:spPr>
        <p:txBody>
          <a:bodyPr wrap="none" tIns="0" bIns="0">
            <a:spAutoFit/>
          </a:bodyPr>
          <a:lstStyle/>
          <a:p>
            <a:pPr marL="88900" indent="-88900" defTabSz="913575">
              <a:defRPr/>
            </a:pPr>
            <a:r>
              <a:rPr lang="en-US" altLang="ja-JP" sz="1200" b="1" dirty="0">
                <a:solidFill>
                  <a:prstClr val="black"/>
                </a:solidFill>
                <a:latin typeface="HGｺﾞｼｯｸM"/>
                <a:ea typeface="HGｺﾞｼｯｸM"/>
              </a:rPr>
              <a:t>【</a:t>
            </a:r>
            <a:r>
              <a:rPr lang="ja-JP" altLang="en-US" sz="1200" b="1" dirty="0">
                <a:solidFill>
                  <a:prstClr val="black"/>
                </a:solidFill>
                <a:latin typeface="HGｺﾞｼｯｸM"/>
                <a:ea typeface="HGｺﾞｼｯｸM"/>
              </a:rPr>
              <a:t>熊本市の実施圏域の基礎情報</a:t>
            </a:r>
            <a:r>
              <a:rPr lang="en-US" altLang="ja-JP" sz="1200" b="1" dirty="0">
                <a:solidFill>
                  <a:prstClr val="black"/>
                </a:solidFill>
                <a:latin typeface="HGｺﾞｼｯｸM"/>
                <a:ea typeface="HGｺﾞｼｯｸM"/>
              </a:rPr>
              <a:t>】</a:t>
            </a:r>
          </a:p>
        </p:txBody>
      </p:sp>
      <p:sp>
        <p:nvSpPr>
          <p:cNvPr id="5" name="角丸四角形 4"/>
          <p:cNvSpPr/>
          <p:nvPr/>
        </p:nvSpPr>
        <p:spPr bwMode="auto">
          <a:xfrm>
            <a:off x="34596" y="3387779"/>
            <a:ext cx="4521054" cy="3443713"/>
          </a:xfrm>
          <a:prstGeom prst="roundRect">
            <a:avLst>
              <a:gd name="adj" fmla="val 3351"/>
            </a:avLst>
          </a:prstGeom>
          <a:ln>
            <a:headEnd/>
            <a:tailEnd/>
          </a:ln>
        </p:spPr>
        <p:style>
          <a:lnRef idx="2">
            <a:schemeClr val="accent3"/>
          </a:lnRef>
          <a:fillRef idx="1">
            <a:schemeClr val="lt1"/>
          </a:fillRef>
          <a:effectRef idx="0">
            <a:schemeClr val="accent3"/>
          </a:effectRef>
          <a:fontRef idx="minor">
            <a:schemeClr val="dk1"/>
          </a:fontRef>
        </p:style>
        <p:txBody>
          <a:bodyPr lIns="68415" tIns="0" rIns="68415" bIns="0" rtlCol="0" anchor="t"/>
          <a:lstStyle/>
          <a:p>
            <a:pPr algn="just" defTabSz="957263">
              <a:lnSpc>
                <a:spcPts val="1800"/>
              </a:lnSpc>
            </a:pPr>
            <a:r>
              <a:rPr lang="en-US" altLang="ja-JP" sz="1400" b="1" dirty="0">
                <a:solidFill>
                  <a:prstClr val="black"/>
                </a:solidFill>
                <a:latin typeface="HGｺﾞｼｯｸM" panose="020B0609000000000000" pitchFamily="49" charset="-128"/>
                <a:ea typeface="HGｺﾞｼｯｸM" panose="020B0609000000000000" pitchFamily="49" charset="-128"/>
              </a:rPr>
              <a:t>【</a:t>
            </a:r>
            <a:r>
              <a:rPr lang="ja-JP" altLang="en-US" sz="1400" b="1" dirty="0">
                <a:solidFill>
                  <a:prstClr val="black"/>
                </a:solidFill>
                <a:latin typeface="HGｺﾞｼｯｸM" panose="020B0609000000000000" pitchFamily="49" charset="-128"/>
                <a:ea typeface="HGｺﾞｼｯｸM" panose="020B0609000000000000" pitchFamily="49" charset="-128"/>
              </a:rPr>
              <a:t>精神科病院からの退院に向けた支援</a:t>
            </a:r>
            <a:r>
              <a:rPr lang="en-US" altLang="ja-JP" sz="1400" b="1" dirty="0">
                <a:solidFill>
                  <a:prstClr val="black"/>
                </a:solidFill>
                <a:latin typeface="HGｺﾞｼｯｸM" panose="020B0609000000000000" pitchFamily="49" charset="-128"/>
                <a:ea typeface="HGｺﾞｼｯｸM" panose="020B0609000000000000" pitchFamily="49" charset="-128"/>
              </a:rPr>
              <a:t>】</a:t>
            </a:r>
          </a:p>
          <a:p>
            <a:pPr algn="just" defTabSz="957263">
              <a:lnSpc>
                <a:spcPts val="1800"/>
              </a:lnSpc>
            </a:pPr>
            <a:r>
              <a:rPr lang="ja-JP" altLang="en-US" sz="1100" u="sng" dirty="0">
                <a:solidFill>
                  <a:prstClr val="black"/>
                </a:solidFill>
                <a:latin typeface="ＭＳ Ｐゴシック"/>
              </a:rPr>
              <a:t>○精神科病院職員等に対する研修</a:t>
            </a:r>
            <a:r>
              <a:rPr lang="ja-JP" altLang="en-US" sz="1100" dirty="0">
                <a:solidFill>
                  <a:prstClr val="black"/>
                </a:solidFill>
                <a:latin typeface="ＭＳ Ｐゴシック"/>
              </a:rPr>
              <a:t> </a:t>
            </a:r>
            <a:r>
              <a:rPr lang="ja-JP" altLang="en-US" sz="900" dirty="0">
                <a:solidFill>
                  <a:prstClr val="black"/>
                </a:solidFill>
                <a:latin typeface="ＭＳ Ｐゴシック"/>
              </a:rPr>
              <a:t>（検証事業）</a:t>
            </a:r>
            <a:endParaRPr lang="en-US" altLang="ja-JP" sz="900" dirty="0">
              <a:solidFill>
                <a:prstClr val="black"/>
              </a:solidFill>
              <a:latin typeface="ＭＳ Ｐゴシック"/>
            </a:endParaRPr>
          </a:p>
          <a:p>
            <a:pPr marL="85725" indent="-85725" algn="just" defTabSz="957263">
              <a:lnSpc>
                <a:spcPts val="1500"/>
              </a:lnSpc>
            </a:pPr>
            <a:r>
              <a:rPr lang="ja-JP" altLang="en-US" sz="1100" dirty="0">
                <a:solidFill>
                  <a:prstClr val="black"/>
                </a:solidFill>
                <a:latin typeface="ＭＳ Ｐゴシック"/>
              </a:rPr>
              <a:t>　</a:t>
            </a:r>
            <a:r>
              <a:rPr lang="ja-JP" altLang="en-US" sz="1050" dirty="0">
                <a:solidFill>
                  <a:prstClr val="black"/>
                </a:solidFill>
                <a:latin typeface="ＭＳ Ｐゴシック"/>
              </a:rPr>
              <a:t>連携会議参加者（精神科病院・相談支援事業所の福祉職、行政関係者等）を対象に、福祉制度や社会資源、地域移行の理念、医療と福祉の連携、多職種連携等に関する研修及び情報交換を年</a:t>
            </a:r>
            <a:r>
              <a:rPr lang="en-US" altLang="ja-JP" sz="1050" dirty="0">
                <a:solidFill>
                  <a:prstClr val="black"/>
                </a:solidFill>
                <a:latin typeface="ＭＳ Ｐゴシック"/>
              </a:rPr>
              <a:t>4</a:t>
            </a:r>
            <a:r>
              <a:rPr lang="ja-JP" altLang="en-US" sz="1050" dirty="0">
                <a:solidFill>
                  <a:prstClr val="black"/>
                </a:solidFill>
                <a:latin typeface="ＭＳ Ｐゴシック"/>
              </a:rPr>
              <a:t>回程度実施する。</a:t>
            </a:r>
            <a:endParaRPr lang="en-US" altLang="ja-JP" sz="1050" dirty="0">
              <a:solidFill>
                <a:prstClr val="black"/>
              </a:solidFill>
              <a:latin typeface="ＭＳ Ｐゴシック"/>
            </a:endParaRPr>
          </a:p>
          <a:p>
            <a:pPr marL="85725" indent="-85725" algn="just" defTabSz="957263">
              <a:lnSpc>
                <a:spcPts val="1500"/>
              </a:lnSpc>
            </a:pPr>
            <a:r>
              <a:rPr lang="ja-JP" altLang="en-US" sz="1100" u="sng" dirty="0">
                <a:solidFill>
                  <a:prstClr val="black"/>
                </a:solidFill>
                <a:latin typeface="ＭＳ Ｐゴシック"/>
              </a:rPr>
              <a:t>○熊本県が主催する地域移行支援研修会への協力</a:t>
            </a:r>
            <a:endParaRPr lang="en-US" altLang="ja-JP" sz="1100" u="sng" dirty="0">
              <a:solidFill>
                <a:prstClr val="black"/>
              </a:solidFill>
              <a:latin typeface="ＭＳ Ｐゴシック"/>
            </a:endParaRPr>
          </a:p>
          <a:p>
            <a:pPr marL="85725" indent="-85725" algn="just" defTabSz="957263">
              <a:lnSpc>
                <a:spcPts val="1500"/>
              </a:lnSpc>
            </a:pPr>
            <a:r>
              <a:rPr lang="ja-JP" altLang="en-US" sz="1050" dirty="0">
                <a:solidFill>
                  <a:prstClr val="black"/>
                </a:solidFill>
                <a:latin typeface="ＭＳ Ｐゴシック"/>
              </a:rPr>
              <a:t>　平成</a:t>
            </a:r>
            <a:r>
              <a:rPr lang="en-US" altLang="ja-JP" sz="1050" dirty="0">
                <a:solidFill>
                  <a:prstClr val="black"/>
                </a:solidFill>
                <a:latin typeface="ＭＳ Ｐゴシック"/>
              </a:rPr>
              <a:t>27</a:t>
            </a:r>
            <a:r>
              <a:rPr lang="ja-JP" altLang="en-US" sz="1050" dirty="0">
                <a:solidFill>
                  <a:prstClr val="black"/>
                </a:solidFill>
                <a:latin typeface="ＭＳ Ｐゴシック"/>
              </a:rPr>
              <a:t>年度は熊本県が医療と福祉の連携に関する研修会を開催し、研修企画チームに熊本市も参加。精神科病院や相談支援事業所において地域移行を推進するための中核人材を育成する。</a:t>
            </a:r>
            <a:endParaRPr lang="en-US" altLang="ja-JP" sz="1050" dirty="0">
              <a:solidFill>
                <a:prstClr val="black"/>
              </a:solidFill>
              <a:latin typeface="ＭＳ Ｐゴシック"/>
            </a:endParaRPr>
          </a:p>
          <a:p>
            <a:pPr algn="just" defTabSz="957263">
              <a:lnSpc>
                <a:spcPts val="1800"/>
              </a:lnSpc>
            </a:pPr>
            <a:r>
              <a:rPr lang="ja-JP" altLang="en-US" sz="1100" u="sng" dirty="0">
                <a:solidFill>
                  <a:prstClr val="black"/>
                </a:solidFill>
                <a:latin typeface="ＭＳ Ｐゴシック"/>
              </a:rPr>
              <a:t>○体験談プログラムの実施</a:t>
            </a:r>
            <a:r>
              <a:rPr lang="ja-JP" altLang="en-US" sz="1100" dirty="0">
                <a:solidFill>
                  <a:prstClr val="black"/>
                </a:solidFill>
                <a:latin typeface="ＭＳ Ｐゴシック"/>
              </a:rPr>
              <a:t> </a:t>
            </a:r>
            <a:r>
              <a:rPr lang="ja-JP" altLang="en-US" sz="900" dirty="0">
                <a:solidFill>
                  <a:prstClr val="black"/>
                </a:solidFill>
                <a:latin typeface="ＭＳ Ｐゴシック"/>
              </a:rPr>
              <a:t>（検証事業）</a:t>
            </a:r>
            <a:endParaRPr lang="en-US" altLang="ja-JP" sz="900" dirty="0">
              <a:solidFill>
                <a:prstClr val="black"/>
              </a:solidFill>
              <a:latin typeface="ＭＳ Ｐゴシック"/>
            </a:endParaRPr>
          </a:p>
          <a:p>
            <a:pPr marL="85725" indent="-85725" algn="just" defTabSz="957263">
              <a:lnSpc>
                <a:spcPts val="1500"/>
              </a:lnSpc>
            </a:pPr>
            <a:r>
              <a:rPr lang="ja-JP" altLang="en-US" sz="1050" dirty="0">
                <a:solidFill>
                  <a:prstClr val="black"/>
                </a:solidFill>
                <a:latin typeface="ＭＳ Ｐゴシック"/>
              </a:rPr>
              <a:t>  精神科病院からの依頼に対してピアサポーターを派遣。入院患者との個別面接･体験談発表･レクレーション等を通して交流し</a:t>
            </a:r>
            <a:r>
              <a:rPr lang="en-US" altLang="ja-JP" sz="1050" dirty="0">
                <a:solidFill>
                  <a:prstClr val="black"/>
                </a:solidFill>
                <a:latin typeface="ＭＳ Ｐゴシック"/>
              </a:rPr>
              <a:t>､</a:t>
            </a:r>
            <a:r>
              <a:rPr lang="ja-JP" altLang="en-US" sz="1050" dirty="0">
                <a:solidFill>
                  <a:prstClr val="black"/>
                </a:solidFill>
                <a:latin typeface="ＭＳ Ｐゴシック"/>
              </a:rPr>
              <a:t>地域生活への関心や退院への意欲を高めるよう支援する</a:t>
            </a:r>
            <a:r>
              <a:rPr lang="en-US" altLang="ja-JP" sz="1050" dirty="0">
                <a:solidFill>
                  <a:prstClr val="black"/>
                </a:solidFill>
                <a:latin typeface="ＭＳ Ｐゴシック"/>
              </a:rPr>
              <a:t>｡</a:t>
            </a:r>
            <a:r>
              <a:rPr lang="ja-JP" altLang="en-US" sz="1050" dirty="0">
                <a:solidFill>
                  <a:prstClr val="black"/>
                </a:solidFill>
                <a:latin typeface="ＭＳ Ｐゴシック"/>
              </a:rPr>
              <a:t>また</a:t>
            </a:r>
            <a:r>
              <a:rPr lang="en-US" altLang="ja-JP" sz="1050" dirty="0">
                <a:solidFill>
                  <a:prstClr val="black"/>
                </a:solidFill>
                <a:latin typeface="ＭＳ Ｐゴシック"/>
              </a:rPr>
              <a:t>､</a:t>
            </a:r>
            <a:r>
              <a:rPr lang="ja-JP" altLang="en-US" sz="1050" dirty="0">
                <a:solidFill>
                  <a:prstClr val="black"/>
                </a:solidFill>
                <a:latin typeface="ＭＳ Ｐゴシック"/>
              </a:rPr>
              <a:t>精神科病院職員向けの研修への派遣依頼に対してピアサポーターを派遣し</a:t>
            </a:r>
            <a:r>
              <a:rPr lang="en-US" altLang="ja-JP" sz="1050" dirty="0">
                <a:solidFill>
                  <a:prstClr val="black"/>
                </a:solidFill>
                <a:latin typeface="ＭＳ Ｐゴシック"/>
              </a:rPr>
              <a:t>､</a:t>
            </a:r>
            <a:r>
              <a:rPr lang="ja-JP" altLang="en-US" sz="1050" dirty="0">
                <a:solidFill>
                  <a:prstClr val="black"/>
                </a:solidFill>
                <a:latin typeface="ＭＳ Ｐゴシック"/>
              </a:rPr>
              <a:t>体験談発表や事業の啓発を行う。</a:t>
            </a:r>
            <a:endParaRPr lang="en-US" altLang="ja-JP" sz="1050" u="sng" dirty="0">
              <a:solidFill>
                <a:prstClr val="black"/>
              </a:solidFill>
              <a:latin typeface="ＭＳ Ｐゴシック"/>
            </a:endParaRPr>
          </a:p>
          <a:p>
            <a:pPr algn="just" defTabSz="957263">
              <a:lnSpc>
                <a:spcPts val="1800"/>
              </a:lnSpc>
            </a:pPr>
            <a:r>
              <a:rPr lang="ja-JP" altLang="en-US" sz="1050" u="sng" dirty="0">
                <a:solidFill>
                  <a:prstClr val="black"/>
                </a:solidFill>
                <a:latin typeface="ＭＳ Ｐゴシック"/>
              </a:rPr>
              <a:t>○高齢長期入院患者の地域移行支援</a:t>
            </a:r>
            <a:r>
              <a:rPr lang="ja-JP" altLang="en-US" sz="1100" dirty="0">
                <a:solidFill>
                  <a:prstClr val="black"/>
                </a:solidFill>
                <a:latin typeface="ＭＳ Ｐゴシック"/>
              </a:rPr>
              <a:t>　</a:t>
            </a:r>
            <a:r>
              <a:rPr lang="ja-JP" altLang="en-US" sz="900" dirty="0">
                <a:solidFill>
                  <a:prstClr val="black"/>
                </a:solidFill>
                <a:latin typeface="ＭＳ Ｐゴシック"/>
              </a:rPr>
              <a:t>（検証事業）</a:t>
            </a:r>
          </a:p>
          <a:p>
            <a:pPr marL="85725" indent="-85725" algn="just" defTabSz="957263">
              <a:lnSpc>
                <a:spcPts val="1500"/>
              </a:lnSpc>
            </a:pPr>
            <a:r>
              <a:rPr lang="ja-JP" altLang="en-US" sz="1050" dirty="0">
                <a:solidFill>
                  <a:prstClr val="black"/>
                </a:solidFill>
                <a:latin typeface="ＭＳ Ｐゴシック"/>
              </a:rPr>
              <a:t>　事業実施病院の長期入院高齢患者に対し多職種チームによる退院支援を実施し、連携会議において経過報告・事例検討を行う。</a:t>
            </a:r>
            <a:endParaRPr lang="en-US" altLang="ja-JP" sz="1050" dirty="0">
              <a:solidFill>
                <a:prstClr val="black"/>
              </a:solidFill>
              <a:latin typeface="HGP創英角ｺﾞｼｯｸUB" pitchFamily="50" charset="-128"/>
            </a:endParaRPr>
          </a:p>
        </p:txBody>
      </p:sp>
      <p:sp>
        <p:nvSpPr>
          <p:cNvPr id="21" name="角丸四角形 20"/>
          <p:cNvSpPr/>
          <p:nvPr/>
        </p:nvSpPr>
        <p:spPr bwMode="auto">
          <a:xfrm>
            <a:off x="4590042" y="4932525"/>
            <a:ext cx="4475996" cy="1898967"/>
          </a:xfrm>
          <a:prstGeom prst="roundRect">
            <a:avLst>
              <a:gd name="adj" fmla="val 6823"/>
            </a:avLst>
          </a:prstGeom>
          <a:ln>
            <a:headEnd/>
            <a:tailEnd/>
          </a:ln>
        </p:spPr>
        <p:style>
          <a:lnRef idx="2">
            <a:schemeClr val="accent6"/>
          </a:lnRef>
          <a:fillRef idx="1">
            <a:schemeClr val="lt1"/>
          </a:fillRef>
          <a:effectRef idx="0">
            <a:schemeClr val="accent6"/>
          </a:effectRef>
          <a:fontRef idx="minor">
            <a:schemeClr val="dk1"/>
          </a:fontRef>
        </p:style>
        <p:txBody>
          <a:bodyPr lIns="68415" tIns="0" rIns="68415" bIns="0" rtlCol="0" anchor="t"/>
          <a:lstStyle/>
          <a:p>
            <a:pPr algn="just" defTabSz="957263"/>
            <a:r>
              <a:rPr lang="en-US" altLang="ja-JP" sz="1400" b="1" dirty="0">
                <a:solidFill>
                  <a:prstClr val="black"/>
                </a:solidFill>
                <a:latin typeface="HGｺﾞｼｯｸM" panose="020B0609000000000000" pitchFamily="49" charset="-128"/>
                <a:ea typeface="HGｺﾞｼｯｸM" panose="020B0609000000000000" pitchFamily="49" charset="-128"/>
              </a:rPr>
              <a:t>【</a:t>
            </a:r>
            <a:r>
              <a:rPr lang="ja-JP" altLang="en-US" sz="1400" b="1" dirty="0">
                <a:solidFill>
                  <a:prstClr val="black"/>
                </a:solidFill>
                <a:latin typeface="HGｺﾞｼｯｸM" panose="020B0609000000000000" pitchFamily="49" charset="-128"/>
                <a:ea typeface="HGｺﾞｼｯｸM" panose="020B0609000000000000" pitchFamily="49" charset="-128"/>
              </a:rPr>
              <a:t>地域生活の支援</a:t>
            </a:r>
            <a:r>
              <a:rPr lang="en-US" altLang="ja-JP" sz="1400" b="1" dirty="0">
                <a:solidFill>
                  <a:prstClr val="black"/>
                </a:solidFill>
                <a:latin typeface="HGｺﾞｼｯｸM" panose="020B0609000000000000" pitchFamily="49" charset="-128"/>
                <a:ea typeface="HGｺﾞｼｯｸM" panose="020B0609000000000000" pitchFamily="49" charset="-128"/>
              </a:rPr>
              <a:t>】</a:t>
            </a:r>
          </a:p>
          <a:p>
            <a:pPr algn="just" defTabSz="957263"/>
            <a:r>
              <a:rPr lang="ja-JP" altLang="en-US" sz="1100" u="sng" dirty="0">
                <a:solidFill>
                  <a:prstClr val="black"/>
                </a:solidFill>
                <a:latin typeface="HGP創英角ｺﾞｼｯｸUB" pitchFamily="50" charset="-128"/>
              </a:rPr>
              <a:t>○スーパーバイザーやピアサポーターの派遣</a:t>
            </a:r>
            <a:r>
              <a:rPr lang="ja-JP" altLang="en-US" sz="1100" dirty="0">
                <a:solidFill>
                  <a:prstClr val="black"/>
                </a:solidFill>
                <a:latin typeface="HGP創英角ｺﾞｼｯｸUB" pitchFamily="50" charset="-128"/>
              </a:rPr>
              <a:t> </a:t>
            </a:r>
            <a:r>
              <a:rPr lang="ja-JP" altLang="en-US" sz="900" dirty="0">
                <a:solidFill>
                  <a:prstClr val="black"/>
                </a:solidFill>
                <a:latin typeface="HGP創英角ｺﾞｼｯｸUB" pitchFamily="50" charset="-128"/>
              </a:rPr>
              <a:t>（検証事業）</a:t>
            </a:r>
            <a:endParaRPr lang="en-US" altLang="ja-JP" sz="900" dirty="0">
              <a:solidFill>
                <a:prstClr val="black"/>
              </a:solidFill>
              <a:latin typeface="HGP創英角ｺﾞｼｯｸUB" pitchFamily="50" charset="-128"/>
            </a:endParaRPr>
          </a:p>
          <a:p>
            <a:pPr marL="85725" indent="-85725" algn="just" defTabSz="957263"/>
            <a:r>
              <a:rPr lang="ja-JP" altLang="en-US" sz="1000" dirty="0">
                <a:solidFill>
                  <a:prstClr val="black"/>
                </a:solidFill>
                <a:latin typeface="HGP創英角ｺﾞｼｯｸUB" pitchFamily="50" charset="-128"/>
              </a:rPr>
              <a:t>　関係機関からの相談や講師派遣依頼時に、スーパーバイザーを派遣する</a:t>
            </a:r>
            <a:r>
              <a:rPr lang="ja-JP" altLang="en-US" sz="1000" dirty="0">
                <a:solidFill>
                  <a:prstClr val="black"/>
                </a:solidFill>
                <a:latin typeface="ＭＳ Ｐゴシック"/>
              </a:rPr>
              <a:t>（地域体制整備アドバイザー</a:t>
            </a:r>
            <a:r>
              <a:rPr lang="en-US" altLang="ja-JP" sz="1000" dirty="0">
                <a:solidFill>
                  <a:prstClr val="black"/>
                </a:solidFill>
                <a:latin typeface="ＭＳ Ｐゴシック"/>
              </a:rPr>
              <a:t>3</a:t>
            </a:r>
            <a:r>
              <a:rPr lang="ja-JP" altLang="en-US" sz="1000" dirty="0">
                <a:solidFill>
                  <a:prstClr val="black"/>
                </a:solidFill>
                <a:latin typeface="ＭＳ Ｐゴシック"/>
              </a:rPr>
              <a:t>名で対応）</a:t>
            </a:r>
            <a:r>
              <a:rPr lang="ja-JP" altLang="en-US" sz="1000" dirty="0">
                <a:solidFill>
                  <a:prstClr val="black"/>
                </a:solidFill>
                <a:latin typeface="HGP創英角ｺﾞｼｯｸUB" pitchFamily="50" charset="-128"/>
              </a:rPr>
              <a:t>。また、</a:t>
            </a:r>
            <a:r>
              <a:rPr lang="ja-JP" altLang="en-US" sz="1000" dirty="0">
                <a:solidFill>
                  <a:prstClr val="black"/>
                </a:solidFill>
                <a:latin typeface="ＭＳ Ｐゴシック"/>
              </a:rPr>
              <a:t>デイケア・地域活動支援センターへピアサポーターを派遣し、利用者との日常生活に関する意見交換を行い再発予防を図る。</a:t>
            </a:r>
            <a:endParaRPr lang="en-US" altLang="ja-JP" sz="1000" dirty="0">
              <a:solidFill>
                <a:prstClr val="black"/>
              </a:solidFill>
              <a:latin typeface="HGP創英角ｺﾞｼｯｸUB" pitchFamily="50" charset="-128"/>
            </a:endParaRPr>
          </a:p>
          <a:p>
            <a:pPr algn="just" defTabSz="957263"/>
            <a:r>
              <a:rPr lang="en-US" altLang="ja-JP" sz="1400" b="1" dirty="0">
                <a:solidFill>
                  <a:prstClr val="black"/>
                </a:solidFill>
                <a:latin typeface="HGｺﾞｼｯｸM" panose="020B0609000000000000" pitchFamily="49" charset="-128"/>
                <a:ea typeface="HGｺﾞｼｯｸM" panose="020B0609000000000000" pitchFamily="49" charset="-128"/>
              </a:rPr>
              <a:t>【</a:t>
            </a:r>
            <a:r>
              <a:rPr lang="ja-JP" altLang="en-US" sz="1400" b="1" dirty="0">
                <a:solidFill>
                  <a:prstClr val="black"/>
                </a:solidFill>
                <a:latin typeface="HGｺﾞｼｯｸM" panose="020B0609000000000000" pitchFamily="49" charset="-128"/>
                <a:ea typeface="HGｺﾞｼｯｸM" panose="020B0609000000000000" pitchFamily="49" charset="-128"/>
              </a:rPr>
              <a:t>その他</a:t>
            </a:r>
            <a:r>
              <a:rPr lang="en-US" altLang="ja-JP" sz="1400" b="1" dirty="0">
                <a:solidFill>
                  <a:prstClr val="black"/>
                </a:solidFill>
                <a:latin typeface="HGｺﾞｼｯｸM" panose="020B0609000000000000" pitchFamily="49" charset="-128"/>
                <a:ea typeface="HGｺﾞｼｯｸM" panose="020B0609000000000000" pitchFamily="49" charset="-128"/>
              </a:rPr>
              <a:t>】</a:t>
            </a:r>
          </a:p>
          <a:p>
            <a:pPr algn="just" defTabSz="957263"/>
            <a:r>
              <a:rPr lang="ja-JP" altLang="en-US" sz="1100" u="sng" dirty="0">
                <a:solidFill>
                  <a:prstClr val="black"/>
                </a:solidFill>
                <a:latin typeface="HGP創英角ｺﾞｼｯｸUB" pitchFamily="50" charset="-128"/>
              </a:rPr>
              <a:t>○長期入院者への意向調査</a:t>
            </a:r>
            <a:r>
              <a:rPr lang="ja-JP" altLang="en-US" sz="1100" dirty="0">
                <a:solidFill>
                  <a:prstClr val="black"/>
                </a:solidFill>
                <a:latin typeface="HGP創英角ｺﾞｼｯｸUB" pitchFamily="50" charset="-128"/>
              </a:rPr>
              <a:t> </a:t>
            </a:r>
            <a:r>
              <a:rPr lang="ja-JP" altLang="en-US" sz="900" dirty="0">
                <a:solidFill>
                  <a:prstClr val="black"/>
                </a:solidFill>
                <a:latin typeface="HGP創英角ｺﾞｼｯｸUB" pitchFamily="50" charset="-128"/>
              </a:rPr>
              <a:t>（検証事業）</a:t>
            </a:r>
            <a:endParaRPr lang="en-US" altLang="ja-JP" sz="900" u="sng" dirty="0">
              <a:solidFill>
                <a:prstClr val="black"/>
              </a:solidFill>
              <a:latin typeface="HGP創英角ｺﾞｼｯｸUB" pitchFamily="50" charset="-128"/>
            </a:endParaRPr>
          </a:p>
          <a:p>
            <a:pPr marL="87313" indent="-87313" algn="just" defTabSz="957263"/>
            <a:r>
              <a:rPr lang="ja-JP" altLang="en-US" sz="1000" dirty="0">
                <a:solidFill>
                  <a:prstClr val="black"/>
                </a:solidFill>
                <a:latin typeface="HGP創英角ｺﾞｼｯｸUB" pitchFamily="50" charset="-128"/>
              </a:rPr>
              <a:t>　</a:t>
            </a:r>
            <a:r>
              <a:rPr lang="ja-JP" altLang="en-US" sz="1000" dirty="0">
                <a:solidFill>
                  <a:prstClr val="black"/>
                </a:solidFill>
                <a:latin typeface="ＭＳ Ｐゴシック"/>
              </a:rPr>
              <a:t>平成</a:t>
            </a:r>
            <a:r>
              <a:rPr lang="en-US" altLang="ja-JP" sz="1000" dirty="0">
                <a:solidFill>
                  <a:prstClr val="black"/>
                </a:solidFill>
                <a:latin typeface="ＭＳ Ｐゴシック"/>
              </a:rPr>
              <a:t>27</a:t>
            </a:r>
            <a:r>
              <a:rPr lang="ja-JP" altLang="en-US" sz="1000" dirty="0">
                <a:solidFill>
                  <a:prstClr val="black"/>
                </a:solidFill>
                <a:latin typeface="ＭＳ Ｐゴシック"/>
              </a:rPr>
              <a:t>年度</a:t>
            </a:r>
            <a:r>
              <a:rPr lang="ja-JP" altLang="en-US" sz="1000" dirty="0">
                <a:solidFill>
                  <a:prstClr val="black"/>
                </a:solidFill>
                <a:latin typeface="HGP創英角ｺﾞｼｯｸUB" pitchFamily="50" charset="-128"/>
              </a:rPr>
              <a:t>は、精神科病院の長期入院者に対する意向調査（抽出調査）を実施。結果を分析し、施策への提言や事業計画へ反映させる。</a:t>
            </a:r>
            <a:endParaRPr lang="en-US" altLang="ja-JP" sz="1000" dirty="0">
              <a:solidFill>
                <a:prstClr val="black"/>
              </a:solidFill>
              <a:latin typeface="HGP創英角ｺﾞｼｯｸUB" pitchFamily="50" charset="-128"/>
            </a:endParaRPr>
          </a:p>
          <a:p>
            <a:pPr marL="87313" indent="-87313" algn="just" defTabSz="957263"/>
            <a:r>
              <a:rPr lang="ja-JP" altLang="en-US" sz="1000" dirty="0">
                <a:solidFill>
                  <a:prstClr val="black"/>
                </a:solidFill>
                <a:latin typeface="HGP創英角ｺﾞｼｯｸUB" pitchFamily="50" charset="-128"/>
              </a:rPr>
              <a:t>　　</a:t>
            </a:r>
            <a:r>
              <a:rPr lang="en-US" altLang="ja-JP" sz="1000" dirty="0">
                <a:solidFill>
                  <a:prstClr val="black"/>
                </a:solidFill>
                <a:latin typeface="ＭＳ Ｐゴシック"/>
              </a:rPr>
              <a:t>※</a:t>
            </a:r>
            <a:r>
              <a:rPr lang="ja-JP" altLang="en-US" sz="1000" dirty="0">
                <a:solidFill>
                  <a:prstClr val="black"/>
                </a:solidFill>
                <a:latin typeface="ＭＳ Ｐゴシック"/>
              </a:rPr>
              <a:t>前回は平成</a:t>
            </a:r>
            <a:r>
              <a:rPr lang="en-US" altLang="ja-JP" sz="1000" dirty="0">
                <a:solidFill>
                  <a:prstClr val="black"/>
                </a:solidFill>
                <a:latin typeface="ＭＳ Ｐゴシック"/>
              </a:rPr>
              <a:t>17</a:t>
            </a:r>
            <a:r>
              <a:rPr lang="ja-JP" altLang="en-US" sz="1000" dirty="0">
                <a:solidFill>
                  <a:prstClr val="black"/>
                </a:solidFill>
                <a:latin typeface="ＭＳ Ｐゴシック"/>
              </a:rPr>
              <a:t>年度に意向調査を実施。</a:t>
            </a:r>
          </a:p>
        </p:txBody>
      </p:sp>
      <p:sp>
        <p:nvSpPr>
          <p:cNvPr id="22" name="正方形/長方形 21"/>
          <p:cNvSpPr/>
          <p:nvPr/>
        </p:nvSpPr>
        <p:spPr bwMode="auto">
          <a:xfrm>
            <a:off x="4545883" y="970412"/>
            <a:ext cx="4574943" cy="1798362"/>
          </a:xfrm>
          <a:prstGeom prst="rect">
            <a:avLst/>
          </a:prstGeom>
          <a:noFill/>
          <a:ln>
            <a:headEnd/>
            <a:tailEnd/>
          </a:ln>
        </p:spPr>
        <p:style>
          <a:lnRef idx="2">
            <a:schemeClr val="accent2"/>
          </a:lnRef>
          <a:fillRef idx="1">
            <a:schemeClr val="lt1"/>
          </a:fillRef>
          <a:effectRef idx="0">
            <a:schemeClr val="accent2"/>
          </a:effectRef>
          <a:fontRef idx="minor">
            <a:schemeClr val="dk1"/>
          </a:fontRef>
        </p:style>
        <p:txBody>
          <a:bodyPr lIns="68415" tIns="0" rIns="68415" bIns="0" rtlCol="0" anchor="t"/>
          <a:lstStyle/>
          <a:p>
            <a:pPr algn="just" defTabSz="957263"/>
            <a:r>
              <a:rPr lang="en-US" altLang="ja-JP" sz="1400" b="1" dirty="0">
                <a:solidFill>
                  <a:prstClr val="black"/>
                </a:solidFill>
                <a:latin typeface="HGｺﾞｼｯｸM" panose="020B0609000000000000" pitchFamily="49" charset="-128"/>
                <a:ea typeface="HGｺﾞｼｯｸM" panose="020B0609000000000000" pitchFamily="49" charset="-128"/>
              </a:rPr>
              <a:t>【</a:t>
            </a:r>
            <a:r>
              <a:rPr lang="ja-JP" altLang="en-US" sz="1400" b="1" dirty="0">
                <a:solidFill>
                  <a:prstClr val="black"/>
                </a:solidFill>
                <a:latin typeface="HGｺﾞｼｯｸM" panose="020B0609000000000000" pitchFamily="49" charset="-128"/>
                <a:ea typeface="HGｺﾞｼｯｸM" panose="020B0609000000000000" pitchFamily="49" charset="-128"/>
              </a:rPr>
              <a:t>地域移行に関する事業への取組の経緯</a:t>
            </a:r>
            <a:r>
              <a:rPr lang="en-US" altLang="ja-JP" sz="1400" b="1" dirty="0">
                <a:solidFill>
                  <a:prstClr val="black"/>
                </a:solidFill>
                <a:latin typeface="HGｺﾞｼｯｸM" panose="020B0609000000000000" pitchFamily="49" charset="-128"/>
                <a:ea typeface="HGｺﾞｼｯｸM" panose="020B0609000000000000" pitchFamily="49" charset="-128"/>
              </a:rPr>
              <a:t>】</a:t>
            </a:r>
          </a:p>
          <a:p>
            <a:pPr algn="just" defTabSz="957263"/>
            <a:r>
              <a:rPr lang="ja-JP" altLang="en-US" sz="1000" dirty="0">
                <a:solidFill>
                  <a:prstClr val="black"/>
                </a:solidFill>
                <a:latin typeface="ＭＳ Ｐゴシック"/>
              </a:rPr>
              <a:t>○平成</a:t>
            </a:r>
            <a:r>
              <a:rPr lang="en-US" altLang="ja-JP" sz="1000" dirty="0">
                <a:solidFill>
                  <a:prstClr val="black"/>
                </a:solidFill>
                <a:latin typeface="ＭＳ Ｐゴシック"/>
              </a:rPr>
              <a:t>17</a:t>
            </a:r>
            <a:r>
              <a:rPr lang="ja-JP" altLang="en-US" sz="1000" dirty="0">
                <a:solidFill>
                  <a:prstClr val="black"/>
                </a:solidFill>
                <a:latin typeface="ＭＳ Ｐゴシック"/>
              </a:rPr>
              <a:t>年度～</a:t>
            </a:r>
            <a:endParaRPr lang="en-US" altLang="ja-JP" sz="1000" dirty="0">
              <a:solidFill>
                <a:prstClr val="black"/>
              </a:solidFill>
              <a:latin typeface="ＭＳ Ｐゴシック"/>
            </a:endParaRPr>
          </a:p>
          <a:p>
            <a:pPr marL="85725" indent="-85725" algn="just" defTabSz="957263"/>
            <a:r>
              <a:rPr lang="ja-JP" altLang="en-US" sz="1000" dirty="0">
                <a:solidFill>
                  <a:prstClr val="black"/>
                </a:solidFill>
                <a:latin typeface="ＭＳ Ｐゴシック"/>
              </a:rPr>
              <a:t>　精神科病院と地域生活支援センター等による検討会を開始。退院可能者ニーズ</a:t>
            </a:r>
            <a:endParaRPr lang="en-US" altLang="ja-JP" sz="1000" dirty="0">
              <a:solidFill>
                <a:prstClr val="black"/>
              </a:solidFill>
              <a:latin typeface="ＭＳ Ｐゴシック"/>
            </a:endParaRPr>
          </a:p>
          <a:p>
            <a:pPr marL="85725" indent="-85725" algn="just" defTabSz="957263"/>
            <a:r>
              <a:rPr lang="ja-JP" altLang="en-US" sz="1000" dirty="0">
                <a:solidFill>
                  <a:prstClr val="black"/>
                </a:solidFill>
                <a:latin typeface="ＭＳ Ｐゴシック"/>
              </a:rPr>
              <a:t>　調査、社会資源ホームページの作成、ケアマネジメント実施報告、普及啓発研修</a:t>
            </a:r>
            <a:endParaRPr lang="en-US" altLang="ja-JP" sz="1000" dirty="0">
              <a:solidFill>
                <a:prstClr val="black"/>
              </a:solidFill>
              <a:latin typeface="ＭＳ Ｐゴシック"/>
            </a:endParaRPr>
          </a:p>
          <a:p>
            <a:pPr marL="85725" indent="-85725" algn="just" defTabSz="957263"/>
            <a:r>
              <a:rPr lang="ja-JP" altLang="en-US" sz="1000" dirty="0">
                <a:solidFill>
                  <a:prstClr val="black"/>
                </a:solidFill>
                <a:latin typeface="ＭＳ Ｐゴシック"/>
              </a:rPr>
              <a:t>　会等を実施。平成</a:t>
            </a:r>
            <a:r>
              <a:rPr lang="en-US" altLang="ja-JP" sz="1000" dirty="0">
                <a:solidFill>
                  <a:prstClr val="black"/>
                </a:solidFill>
                <a:latin typeface="ＭＳ Ｐゴシック"/>
              </a:rPr>
              <a:t>25</a:t>
            </a:r>
            <a:r>
              <a:rPr lang="ja-JP" altLang="en-US" sz="1000" dirty="0">
                <a:solidFill>
                  <a:prstClr val="black"/>
                </a:solidFill>
                <a:latin typeface="ＭＳ Ｐゴシック"/>
              </a:rPr>
              <a:t>年度より検討会を自立支援協議会の部会に位置付ける。</a:t>
            </a:r>
            <a:endParaRPr lang="en-US" altLang="ja-JP" sz="1000" dirty="0">
              <a:solidFill>
                <a:prstClr val="black"/>
              </a:solidFill>
              <a:latin typeface="ＭＳ Ｐゴシック"/>
            </a:endParaRPr>
          </a:p>
          <a:p>
            <a:pPr algn="just" defTabSz="957263"/>
            <a:r>
              <a:rPr lang="ja-JP" altLang="en-US" sz="1000" dirty="0">
                <a:solidFill>
                  <a:prstClr val="black"/>
                </a:solidFill>
                <a:latin typeface="ＭＳ Ｐゴシック"/>
              </a:rPr>
              <a:t>○平成</a:t>
            </a:r>
            <a:r>
              <a:rPr lang="en-US" altLang="ja-JP" sz="1000" dirty="0">
                <a:solidFill>
                  <a:prstClr val="black"/>
                </a:solidFill>
                <a:latin typeface="ＭＳ Ｐゴシック"/>
              </a:rPr>
              <a:t>20</a:t>
            </a:r>
            <a:r>
              <a:rPr lang="ja-JP" altLang="en-US" sz="1000" dirty="0">
                <a:solidFill>
                  <a:prstClr val="black"/>
                </a:solidFill>
                <a:latin typeface="ＭＳ Ｐゴシック"/>
              </a:rPr>
              <a:t>～</a:t>
            </a:r>
            <a:r>
              <a:rPr lang="en-US" altLang="ja-JP" sz="1000" dirty="0">
                <a:solidFill>
                  <a:prstClr val="black"/>
                </a:solidFill>
                <a:latin typeface="ＭＳ Ｐゴシック"/>
              </a:rPr>
              <a:t>23</a:t>
            </a:r>
            <a:r>
              <a:rPr lang="ja-JP" altLang="en-US" sz="1000" dirty="0">
                <a:solidFill>
                  <a:prstClr val="black"/>
                </a:solidFill>
                <a:latin typeface="ＭＳ Ｐゴシック"/>
              </a:rPr>
              <a:t>年度</a:t>
            </a:r>
            <a:endParaRPr lang="en-US" altLang="ja-JP" sz="1000" dirty="0">
              <a:solidFill>
                <a:prstClr val="black"/>
              </a:solidFill>
              <a:latin typeface="ＭＳ Ｐゴシック"/>
            </a:endParaRPr>
          </a:p>
          <a:p>
            <a:pPr marL="85725" indent="-85725" algn="just" defTabSz="957263"/>
            <a:r>
              <a:rPr lang="ja-JP" altLang="en-US" sz="1000" dirty="0">
                <a:solidFill>
                  <a:prstClr val="black"/>
                </a:solidFill>
                <a:latin typeface="ＭＳ Ｐゴシック"/>
              </a:rPr>
              <a:t>　精神障害者地域移行支援特別対策事業として、地域移行推進員による個別支援　を実施（対象者数：延</a:t>
            </a:r>
            <a:r>
              <a:rPr lang="en-US" altLang="ja-JP" sz="1000" dirty="0">
                <a:solidFill>
                  <a:prstClr val="black"/>
                </a:solidFill>
                <a:latin typeface="ＭＳ Ｐゴシック"/>
              </a:rPr>
              <a:t>39</a:t>
            </a:r>
            <a:r>
              <a:rPr lang="ja-JP" altLang="en-US" sz="1000" dirty="0">
                <a:solidFill>
                  <a:prstClr val="black"/>
                </a:solidFill>
                <a:latin typeface="ＭＳ Ｐゴシック"/>
              </a:rPr>
              <a:t>名、退院者数：</a:t>
            </a:r>
            <a:r>
              <a:rPr lang="en-US" altLang="ja-JP" sz="1000" dirty="0">
                <a:solidFill>
                  <a:prstClr val="black"/>
                </a:solidFill>
                <a:latin typeface="ＭＳ Ｐゴシック"/>
              </a:rPr>
              <a:t>18</a:t>
            </a:r>
            <a:r>
              <a:rPr lang="ja-JP" altLang="en-US" sz="1000" dirty="0">
                <a:solidFill>
                  <a:prstClr val="black"/>
                </a:solidFill>
                <a:latin typeface="ＭＳ Ｐゴシック"/>
              </a:rPr>
              <a:t>名、地域移行推進員数：</a:t>
            </a:r>
            <a:r>
              <a:rPr lang="en-US" altLang="ja-JP" sz="1000" dirty="0">
                <a:solidFill>
                  <a:prstClr val="black"/>
                </a:solidFill>
                <a:latin typeface="ＭＳ Ｐゴシック"/>
              </a:rPr>
              <a:t>14</a:t>
            </a:r>
            <a:r>
              <a:rPr lang="ja-JP" altLang="en-US" sz="1000" dirty="0">
                <a:solidFill>
                  <a:prstClr val="black"/>
                </a:solidFill>
                <a:latin typeface="ＭＳ Ｐゴシック"/>
              </a:rPr>
              <a:t>名）</a:t>
            </a:r>
            <a:endParaRPr lang="en-US" altLang="ja-JP" sz="1000" dirty="0">
              <a:solidFill>
                <a:prstClr val="black"/>
              </a:solidFill>
              <a:latin typeface="ＭＳ Ｐゴシック"/>
            </a:endParaRPr>
          </a:p>
          <a:p>
            <a:pPr algn="just" defTabSz="957263"/>
            <a:r>
              <a:rPr lang="ja-JP" altLang="en-US" sz="1000" dirty="0">
                <a:solidFill>
                  <a:prstClr val="black"/>
                </a:solidFill>
                <a:latin typeface="ＭＳ Ｐゴシック"/>
              </a:rPr>
              <a:t>○平成</a:t>
            </a:r>
            <a:r>
              <a:rPr lang="en-US" altLang="ja-JP" sz="1000" dirty="0">
                <a:solidFill>
                  <a:prstClr val="black"/>
                </a:solidFill>
                <a:latin typeface="ＭＳ Ｐゴシック"/>
              </a:rPr>
              <a:t>24</a:t>
            </a:r>
            <a:r>
              <a:rPr lang="ja-JP" altLang="en-US" sz="1000" dirty="0">
                <a:solidFill>
                  <a:prstClr val="black"/>
                </a:solidFill>
                <a:latin typeface="ＭＳ Ｐゴシック"/>
              </a:rPr>
              <a:t>～</a:t>
            </a:r>
            <a:r>
              <a:rPr lang="en-US" altLang="ja-JP" sz="1000" dirty="0">
                <a:solidFill>
                  <a:prstClr val="black"/>
                </a:solidFill>
                <a:latin typeface="ＭＳ Ｐゴシック"/>
              </a:rPr>
              <a:t>26</a:t>
            </a:r>
            <a:r>
              <a:rPr lang="ja-JP" altLang="en-US" sz="1000" dirty="0">
                <a:solidFill>
                  <a:prstClr val="black"/>
                </a:solidFill>
                <a:latin typeface="ＭＳ Ｐゴシック"/>
              </a:rPr>
              <a:t>年度</a:t>
            </a:r>
            <a:endParaRPr lang="en-US" altLang="ja-JP" sz="1000" dirty="0">
              <a:solidFill>
                <a:prstClr val="black"/>
              </a:solidFill>
              <a:latin typeface="ＭＳ Ｐゴシック"/>
            </a:endParaRPr>
          </a:p>
          <a:p>
            <a:pPr marL="85725" indent="-85725" algn="just" defTabSz="957263"/>
            <a:r>
              <a:rPr lang="ja-JP" altLang="en-US" sz="1000" dirty="0">
                <a:solidFill>
                  <a:prstClr val="black"/>
                </a:solidFill>
                <a:latin typeface="ＭＳ Ｐゴシック"/>
              </a:rPr>
              <a:t>　補助事業として</a:t>
            </a:r>
            <a:r>
              <a:rPr lang="en-US" altLang="ja-JP" sz="1000" dirty="0">
                <a:solidFill>
                  <a:prstClr val="black"/>
                </a:solidFill>
                <a:latin typeface="ＭＳ Ｐゴシック"/>
              </a:rPr>
              <a:t>､</a:t>
            </a:r>
            <a:r>
              <a:rPr lang="ja-JP" altLang="en-US" sz="1000" dirty="0">
                <a:solidFill>
                  <a:prstClr val="black"/>
                </a:solidFill>
                <a:latin typeface="ＭＳ Ｐゴシック"/>
              </a:rPr>
              <a:t>地域体制整備アドバイザーの配置</a:t>
            </a:r>
            <a:r>
              <a:rPr lang="en-US" altLang="ja-JP" sz="1000" dirty="0">
                <a:solidFill>
                  <a:prstClr val="black"/>
                </a:solidFill>
                <a:latin typeface="ＭＳ Ｐゴシック"/>
              </a:rPr>
              <a:t>(</a:t>
            </a:r>
            <a:r>
              <a:rPr lang="ja-JP" altLang="en-US" sz="1000" dirty="0">
                <a:solidFill>
                  <a:prstClr val="black"/>
                </a:solidFill>
                <a:latin typeface="ＭＳ Ｐゴシック"/>
              </a:rPr>
              <a:t>平成</a:t>
            </a:r>
            <a:r>
              <a:rPr lang="en-US" altLang="ja-JP" sz="1000" dirty="0">
                <a:solidFill>
                  <a:prstClr val="black"/>
                </a:solidFill>
                <a:latin typeface="ＭＳ Ｐゴシック"/>
              </a:rPr>
              <a:t>25</a:t>
            </a:r>
            <a:r>
              <a:rPr lang="ja-JP" altLang="en-US" sz="1000" dirty="0">
                <a:solidFill>
                  <a:prstClr val="black"/>
                </a:solidFill>
                <a:latin typeface="ＭＳ Ｐゴシック"/>
              </a:rPr>
              <a:t>年度より単費</a:t>
            </a:r>
            <a:r>
              <a:rPr lang="en-US" altLang="ja-JP" sz="1000" dirty="0">
                <a:solidFill>
                  <a:prstClr val="black"/>
                </a:solidFill>
                <a:latin typeface="ＭＳ Ｐゴシック"/>
              </a:rPr>
              <a:t>)､</a:t>
            </a:r>
            <a:r>
              <a:rPr lang="ja-JP" altLang="en-US" sz="1000" dirty="0">
                <a:solidFill>
                  <a:prstClr val="black"/>
                </a:solidFill>
                <a:latin typeface="ＭＳ Ｐゴシック"/>
              </a:rPr>
              <a:t>ピアサポートの活用</a:t>
            </a:r>
            <a:r>
              <a:rPr lang="en-US" altLang="ja-JP" sz="1000" dirty="0">
                <a:solidFill>
                  <a:prstClr val="black"/>
                </a:solidFill>
                <a:latin typeface="ＭＳ Ｐゴシック"/>
              </a:rPr>
              <a:t>､</a:t>
            </a:r>
            <a:r>
              <a:rPr lang="ja-JP" altLang="en-US" sz="1000" dirty="0">
                <a:solidFill>
                  <a:prstClr val="black"/>
                </a:solidFill>
                <a:latin typeface="ＭＳ Ｐゴシック"/>
              </a:rPr>
              <a:t>高齢入院患者地域支援事業</a:t>
            </a:r>
            <a:r>
              <a:rPr lang="en-US" altLang="ja-JP" sz="1000" dirty="0">
                <a:solidFill>
                  <a:prstClr val="black"/>
                </a:solidFill>
                <a:latin typeface="ＭＳ Ｐゴシック"/>
              </a:rPr>
              <a:t>､</a:t>
            </a:r>
            <a:r>
              <a:rPr lang="ja-JP" altLang="en-US" sz="1000" dirty="0">
                <a:solidFill>
                  <a:prstClr val="black"/>
                </a:solidFill>
                <a:latin typeface="ＭＳ Ｐゴシック"/>
              </a:rPr>
              <a:t>地域移行支援協議会の設置を実施。</a:t>
            </a:r>
          </a:p>
        </p:txBody>
      </p:sp>
      <p:sp>
        <p:nvSpPr>
          <p:cNvPr id="11" name="テキスト ボックス 10"/>
          <p:cNvSpPr txBox="1"/>
          <p:nvPr/>
        </p:nvSpPr>
        <p:spPr>
          <a:xfrm>
            <a:off x="2327117" y="1004852"/>
            <a:ext cx="2402194" cy="215444"/>
          </a:xfrm>
          <a:prstGeom prst="rect">
            <a:avLst/>
          </a:prstGeom>
          <a:noFill/>
        </p:spPr>
        <p:txBody>
          <a:bodyPr vert="horz" wrap="square" rtlCol="0">
            <a:spAutoFit/>
          </a:bodyPr>
          <a:lstStyle/>
          <a:p>
            <a:pPr defTabSz="913575"/>
            <a:r>
              <a:rPr lang="en-US" altLang="ja-JP" sz="800" dirty="0">
                <a:solidFill>
                  <a:prstClr val="black"/>
                </a:solidFill>
                <a:latin typeface="ＭＳ Ｐゴシック"/>
              </a:rPr>
              <a:t>※</a:t>
            </a:r>
            <a:r>
              <a:rPr lang="ja-JP" altLang="en-US" sz="800" dirty="0">
                <a:solidFill>
                  <a:prstClr val="black"/>
                </a:solidFill>
                <a:latin typeface="ＭＳ Ｐゴシック"/>
              </a:rPr>
              <a:t>１平成</a:t>
            </a:r>
            <a:r>
              <a:rPr lang="en-US" altLang="ja-JP" sz="800" dirty="0">
                <a:solidFill>
                  <a:prstClr val="black"/>
                </a:solidFill>
                <a:latin typeface="ＭＳ Ｐゴシック"/>
              </a:rPr>
              <a:t>26</a:t>
            </a:r>
            <a:r>
              <a:rPr lang="ja-JP" altLang="en-US" sz="800" dirty="0">
                <a:solidFill>
                  <a:prstClr val="black"/>
                </a:solidFill>
                <a:latin typeface="ＭＳ Ｐゴシック"/>
              </a:rPr>
              <a:t>年</a:t>
            </a:r>
            <a:r>
              <a:rPr lang="en-US" altLang="ja-JP" sz="800" dirty="0">
                <a:solidFill>
                  <a:prstClr val="black"/>
                </a:solidFill>
                <a:latin typeface="ＭＳ Ｐゴシック"/>
              </a:rPr>
              <a:t>6</a:t>
            </a:r>
            <a:r>
              <a:rPr lang="ja-JP" altLang="en-US" sz="800" dirty="0">
                <a:solidFill>
                  <a:prstClr val="black"/>
                </a:solidFill>
                <a:latin typeface="ＭＳ Ｐゴシック"/>
              </a:rPr>
              <a:t>月時点　</a:t>
            </a:r>
            <a:r>
              <a:rPr lang="en-US" altLang="ja-JP" sz="800" dirty="0">
                <a:solidFill>
                  <a:prstClr val="black"/>
                </a:solidFill>
                <a:latin typeface="ＭＳ Ｐゴシック"/>
              </a:rPr>
              <a:t>※</a:t>
            </a:r>
            <a:r>
              <a:rPr lang="ja-JP" altLang="en-US" sz="800" dirty="0">
                <a:solidFill>
                  <a:prstClr val="black"/>
                </a:solidFill>
                <a:latin typeface="ＭＳ Ｐゴシック"/>
              </a:rPr>
              <a:t>２平成</a:t>
            </a:r>
            <a:r>
              <a:rPr lang="en-US" altLang="ja-JP" sz="800" dirty="0">
                <a:solidFill>
                  <a:prstClr val="black"/>
                </a:solidFill>
                <a:latin typeface="ＭＳ Ｐゴシック"/>
              </a:rPr>
              <a:t>27</a:t>
            </a:r>
            <a:r>
              <a:rPr lang="ja-JP" altLang="en-US" sz="800" dirty="0">
                <a:solidFill>
                  <a:prstClr val="black"/>
                </a:solidFill>
                <a:latin typeface="ＭＳ Ｐゴシック"/>
              </a:rPr>
              <a:t>年</a:t>
            </a:r>
            <a:r>
              <a:rPr lang="en-US" altLang="ja-JP" sz="800" dirty="0">
                <a:solidFill>
                  <a:prstClr val="black"/>
                </a:solidFill>
                <a:latin typeface="ＭＳ Ｐゴシック"/>
              </a:rPr>
              <a:t>7</a:t>
            </a:r>
            <a:r>
              <a:rPr lang="ja-JP" altLang="en-US" sz="800" dirty="0">
                <a:solidFill>
                  <a:prstClr val="black"/>
                </a:solidFill>
                <a:latin typeface="ＭＳ Ｐゴシック"/>
              </a:rPr>
              <a:t>月時点</a:t>
            </a:r>
          </a:p>
        </p:txBody>
      </p:sp>
      <p:sp>
        <p:nvSpPr>
          <p:cNvPr id="73" name="角丸四角形 72"/>
          <p:cNvSpPr/>
          <p:nvPr/>
        </p:nvSpPr>
        <p:spPr bwMode="auto">
          <a:xfrm>
            <a:off x="4600669" y="2832018"/>
            <a:ext cx="4465369" cy="2047658"/>
          </a:xfrm>
          <a:prstGeom prst="roundRect">
            <a:avLst>
              <a:gd name="adj" fmla="val 5190"/>
            </a:avLst>
          </a:prstGeom>
          <a:ln>
            <a:solidFill>
              <a:schemeClr val="accent4"/>
            </a:solidFill>
            <a:headEnd/>
            <a:tailEnd/>
          </a:ln>
        </p:spPr>
        <p:style>
          <a:lnRef idx="2">
            <a:schemeClr val="accent3"/>
          </a:lnRef>
          <a:fillRef idx="1">
            <a:schemeClr val="lt1"/>
          </a:fillRef>
          <a:effectRef idx="0">
            <a:schemeClr val="accent3"/>
          </a:effectRef>
          <a:fontRef idx="minor">
            <a:schemeClr val="dk1"/>
          </a:fontRef>
        </p:style>
        <p:txBody>
          <a:bodyPr lIns="68415" tIns="0" rIns="68415" bIns="0" rtlCol="0" anchor="t"/>
          <a:lstStyle/>
          <a:p>
            <a:pPr algn="just" defTabSz="957263"/>
            <a:r>
              <a:rPr lang="en-US" altLang="ja-JP" sz="1400" b="1" dirty="0">
                <a:solidFill>
                  <a:prstClr val="black"/>
                </a:solidFill>
                <a:latin typeface="HGｺﾞｼｯｸM" panose="020B0609000000000000" pitchFamily="49" charset="-128"/>
                <a:ea typeface="HGｺﾞｼｯｸM" panose="020B0609000000000000" pitchFamily="49" charset="-128"/>
              </a:rPr>
              <a:t>【</a:t>
            </a:r>
            <a:r>
              <a:rPr lang="ja-JP" altLang="en-US" sz="1400" b="1" dirty="0">
                <a:solidFill>
                  <a:prstClr val="black"/>
                </a:solidFill>
                <a:latin typeface="HGｺﾞｼｯｸM" panose="020B0609000000000000" pitchFamily="49" charset="-128"/>
                <a:ea typeface="HGｺﾞｼｯｸM" panose="020B0609000000000000" pitchFamily="49" charset="-128"/>
              </a:rPr>
              <a:t>地域移行推進連携会議の実施体制</a:t>
            </a:r>
            <a:r>
              <a:rPr lang="en-US" altLang="ja-JP" sz="1400" b="1" dirty="0">
                <a:solidFill>
                  <a:prstClr val="black"/>
                </a:solidFill>
                <a:latin typeface="HGｺﾞｼｯｸM" panose="020B0609000000000000" pitchFamily="49" charset="-128"/>
                <a:ea typeface="HGｺﾞｼｯｸM" panose="020B0609000000000000" pitchFamily="49" charset="-128"/>
              </a:rPr>
              <a:t>】</a:t>
            </a:r>
          </a:p>
          <a:p>
            <a:pPr algn="just" defTabSz="957263"/>
            <a:endParaRPr lang="en-US" altLang="ja-JP" sz="1400" b="1" dirty="0">
              <a:solidFill>
                <a:prstClr val="black"/>
              </a:solidFill>
              <a:latin typeface="HGｺﾞｼｯｸM" panose="020B0609000000000000" pitchFamily="49" charset="-128"/>
              <a:ea typeface="HGｺﾞｼｯｸM" panose="020B0609000000000000" pitchFamily="49" charset="-128"/>
            </a:endParaRPr>
          </a:p>
          <a:p>
            <a:pPr algn="just" defTabSz="957263"/>
            <a:endParaRPr lang="en-US" altLang="ja-JP" sz="1400" b="1" dirty="0">
              <a:solidFill>
                <a:prstClr val="black"/>
              </a:solidFill>
              <a:latin typeface="HGｺﾞｼｯｸM" panose="020B0609000000000000" pitchFamily="49" charset="-128"/>
              <a:ea typeface="HGｺﾞｼｯｸM" panose="020B0609000000000000" pitchFamily="49" charset="-128"/>
            </a:endParaRPr>
          </a:p>
          <a:p>
            <a:pPr algn="just" defTabSz="957263"/>
            <a:endParaRPr lang="en-US" altLang="ja-JP" sz="1400" b="1" dirty="0">
              <a:solidFill>
                <a:prstClr val="black"/>
              </a:solidFill>
              <a:latin typeface="HGｺﾞｼｯｸM" panose="020B0609000000000000" pitchFamily="49" charset="-128"/>
              <a:ea typeface="HGｺﾞｼｯｸM" panose="020B0609000000000000" pitchFamily="49" charset="-128"/>
            </a:endParaRPr>
          </a:p>
          <a:p>
            <a:pPr algn="just" defTabSz="957263"/>
            <a:endParaRPr lang="en-US" altLang="ja-JP" sz="1400" b="1" dirty="0">
              <a:solidFill>
                <a:prstClr val="black"/>
              </a:solidFill>
              <a:latin typeface="HGｺﾞｼｯｸM" panose="020B0609000000000000" pitchFamily="49" charset="-128"/>
              <a:ea typeface="HGｺﾞｼｯｸM" panose="020B0609000000000000" pitchFamily="49" charset="-128"/>
            </a:endParaRPr>
          </a:p>
          <a:p>
            <a:pPr algn="just" defTabSz="957263"/>
            <a:endParaRPr lang="en-US" altLang="ja-JP" sz="1400" b="1" dirty="0">
              <a:solidFill>
                <a:prstClr val="black"/>
              </a:solidFill>
              <a:latin typeface="HGｺﾞｼｯｸM" panose="020B0609000000000000" pitchFamily="49" charset="-128"/>
              <a:ea typeface="HGｺﾞｼｯｸM" panose="020B0609000000000000" pitchFamily="49" charset="-128"/>
            </a:endParaRPr>
          </a:p>
          <a:p>
            <a:pPr algn="just" defTabSz="957263"/>
            <a:endParaRPr lang="en-US" altLang="ja-JP" sz="1400" b="1" dirty="0">
              <a:solidFill>
                <a:prstClr val="black"/>
              </a:solidFill>
              <a:latin typeface="HGｺﾞｼｯｸM" panose="020B0609000000000000" pitchFamily="49" charset="-128"/>
              <a:ea typeface="HGｺﾞｼｯｸM" panose="020B0609000000000000" pitchFamily="49" charset="-128"/>
            </a:endParaRPr>
          </a:p>
          <a:p>
            <a:pPr algn="just" defTabSz="957263"/>
            <a:endParaRPr lang="en-US" altLang="ja-JP" sz="1400" b="1" dirty="0">
              <a:solidFill>
                <a:prstClr val="black"/>
              </a:solidFill>
              <a:latin typeface="HGｺﾞｼｯｸM" panose="020B0609000000000000" pitchFamily="49" charset="-128"/>
              <a:ea typeface="HGｺﾞｼｯｸM" panose="020B0609000000000000" pitchFamily="49" charset="-128"/>
            </a:endParaRPr>
          </a:p>
          <a:p>
            <a:pPr algn="just" defTabSz="957263"/>
            <a:endParaRPr lang="ja-JP" altLang="en-US" sz="1200" dirty="0">
              <a:solidFill>
                <a:prstClr val="black"/>
              </a:solidFill>
              <a:latin typeface="HGP創英角ｺﾞｼｯｸUB" pitchFamily="50" charset="-128"/>
            </a:endParaRPr>
          </a:p>
        </p:txBody>
      </p:sp>
      <p:grpSp>
        <p:nvGrpSpPr>
          <p:cNvPr id="7" name="グループ化 73"/>
          <p:cNvGrpSpPr/>
          <p:nvPr/>
        </p:nvGrpSpPr>
        <p:grpSpPr>
          <a:xfrm>
            <a:off x="4597666" y="2899604"/>
            <a:ext cx="4536018" cy="1936272"/>
            <a:chOff x="4674896" y="2864634"/>
            <a:chExt cx="4914019" cy="2004922"/>
          </a:xfrm>
        </p:grpSpPr>
        <p:sp>
          <p:nvSpPr>
            <p:cNvPr id="75" name="テキスト ボックス 74"/>
            <p:cNvSpPr txBox="1"/>
            <p:nvPr/>
          </p:nvSpPr>
          <p:spPr>
            <a:xfrm>
              <a:off x="6901702" y="3711840"/>
              <a:ext cx="1316680" cy="338554"/>
            </a:xfrm>
            <a:prstGeom prst="rect">
              <a:avLst/>
            </a:prstGeom>
            <a:noFill/>
          </p:spPr>
          <p:txBody>
            <a:bodyPr wrap="none" rtlCol="0">
              <a:spAutoFit/>
            </a:bodyPr>
            <a:lstStyle/>
            <a:p>
              <a:pPr defTabSz="913575"/>
              <a:r>
                <a:rPr lang="ja-JP" altLang="en-US" sz="1600" dirty="0">
                  <a:solidFill>
                    <a:prstClr val="black"/>
                  </a:solidFill>
                </a:rPr>
                <a:t>ネットワーク</a:t>
              </a:r>
            </a:p>
          </p:txBody>
        </p:sp>
        <p:grpSp>
          <p:nvGrpSpPr>
            <p:cNvPr id="10" name="グループ化 75"/>
            <p:cNvGrpSpPr/>
            <p:nvPr/>
          </p:nvGrpSpPr>
          <p:grpSpPr>
            <a:xfrm>
              <a:off x="4674896" y="2864634"/>
              <a:ext cx="4914019" cy="2004922"/>
              <a:chOff x="4674896" y="2864634"/>
              <a:chExt cx="4914019" cy="2004922"/>
            </a:xfrm>
          </p:grpSpPr>
          <p:sp>
            <p:nvSpPr>
              <p:cNvPr id="77" name="円/楕円 76"/>
              <p:cNvSpPr/>
              <p:nvPr/>
            </p:nvSpPr>
            <p:spPr bwMode="auto">
              <a:xfrm>
                <a:off x="6080976" y="3464536"/>
                <a:ext cx="2620426" cy="999530"/>
              </a:xfrm>
              <a:prstGeom prst="ellipse">
                <a:avLst/>
              </a:prstGeom>
              <a:noFill/>
              <a:ln>
                <a:headEnd/>
                <a:tailEnd/>
              </a:ln>
            </p:spPr>
            <p:style>
              <a:lnRef idx="2">
                <a:schemeClr val="accent4"/>
              </a:lnRef>
              <a:fillRef idx="1">
                <a:schemeClr val="lt1"/>
              </a:fillRef>
              <a:effectRef idx="0">
                <a:schemeClr val="accent4"/>
              </a:effectRef>
              <a:fontRef idx="minor">
                <a:schemeClr val="dk1"/>
              </a:fontRef>
            </p:style>
            <p:txBody>
              <a:bodyPr lIns="68415" tIns="34208" rIns="68415" bIns="34208" rtlCol="0" anchor="ctr"/>
              <a:lstStyle/>
              <a:p>
                <a:pPr marL="201613" indent="-201613" algn="just" defTabSz="957263">
                  <a:buFont typeface="Wingdings" pitchFamily="2" charset="2"/>
                  <a:buChar char="p"/>
                </a:pPr>
                <a:endParaRPr lang="ja-JP" altLang="en-US">
                  <a:solidFill>
                    <a:prstClr val="black"/>
                  </a:solidFill>
                  <a:latin typeface="HGP創英角ｺﾞｼｯｸUB" pitchFamily="50" charset="-128"/>
                </a:endParaRPr>
              </a:p>
            </p:txBody>
          </p:sp>
          <p:sp>
            <p:nvSpPr>
              <p:cNvPr id="78" name="テキスト ボックス 77"/>
              <p:cNvSpPr txBox="1"/>
              <p:nvPr/>
            </p:nvSpPr>
            <p:spPr>
              <a:xfrm>
                <a:off x="8545206" y="2864634"/>
                <a:ext cx="1043709" cy="553998"/>
              </a:xfrm>
              <a:prstGeom prst="rect">
                <a:avLst/>
              </a:prstGeom>
              <a:noFill/>
            </p:spPr>
            <p:txBody>
              <a:bodyPr wrap="square" rtlCol="0">
                <a:spAutoFit/>
              </a:bodyPr>
              <a:lstStyle/>
              <a:p>
                <a:pPr defTabSz="913575"/>
                <a:r>
                  <a:rPr lang="ja-JP" altLang="en-US" sz="1000" dirty="0">
                    <a:solidFill>
                      <a:prstClr val="black"/>
                    </a:solidFill>
                  </a:rPr>
                  <a:t>地域移行推進連携会議として位置づけ</a:t>
                </a:r>
              </a:p>
            </p:txBody>
          </p:sp>
          <p:sp>
            <p:nvSpPr>
              <p:cNvPr id="79" name="角丸四角形 78"/>
              <p:cNvSpPr/>
              <p:nvPr/>
            </p:nvSpPr>
            <p:spPr bwMode="auto">
              <a:xfrm>
                <a:off x="6466603" y="3427702"/>
                <a:ext cx="2078602" cy="240976"/>
              </a:xfrm>
              <a:prstGeom prst="roundRect">
                <a:avLst>
                  <a:gd name="adj" fmla="val 50000"/>
                </a:avLst>
              </a:prstGeom>
              <a:solidFill>
                <a:srgbClr val="CCFF99"/>
              </a:solidFill>
              <a:ln w="25400">
                <a:solidFill>
                  <a:schemeClr val="accent5"/>
                </a:solidFill>
                <a:round/>
                <a:headEnd/>
                <a:tailEnd/>
              </a:ln>
            </p:spPr>
            <p:txBody>
              <a:bodyPr lIns="0" tIns="0" rIns="0" bIns="0" rtlCol="0" anchor="ctr"/>
              <a:lstStyle/>
              <a:p>
                <a:pPr algn="ctr" defTabSz="957263"/>
                <a:r>
                  <a:rPr lang="ja-JP" altLang="en-US" sz="1000" dirty="0" err="1">
                    <a:solidFill>
                      <a:prstClr val="black"/>
                    </a:solidFill>
                    <a:latin typeface="HGP創英角ｺﾞｼｯｸUB" pitchFamily="50" charset="-128"/>
                  </a:rPr>
                  <a:t>精神障がい</a:t>
                </a:r>
                <a:r>
                  <a:rPr lang="ja-JP" altLang="en-US" sz="1000" dirty="0">
                    <a:solidFill>
                      <a:prstClr val="black"/>
                    </a:solidFill>
                    <a:latin typeface="HGP創英角ｺﾞｼｯｸUB" pitchFamily="50" charset="-128"/>
                  </a:rPr>
                  <a:t>者地域移行支援部会</a:t>
                </a:r>
              </a:p>
            </p:txBody>
          </p:sp>
          <p:sp>
            <p:nvSpPr>
              <p:cNvPr id="80" name="円/楕円 79"/>
              <p:cNvSpPr/>
              <p:nvPr/>
            </p:nvSpPr>
            <p:spPr bwMode="auto">
              <a:xfrm>
                <a:off x="5483980" y="3195881"/>
                <a:ext cx="3789502" cy="1588955"/>
              </a:xfrm>
              <a:prstGeom prst="ellipse">
                <a:avLst/>
              </a:prstGeom>
              <a:noFill/>
              <a:ln>
                <a:headEnd/>
                <a:tailEnd/>
              </a:ln>
            </p:spPr>
            <p:style>
              <a:lnRef idx="2">
                <a:schemeClr val="accent4"/>
              </a:lnRef>
              <a:fillRef idx="1">
                <a:schemeClr val="lt1"/>
              </a:fillRef>
              <a:effectRef idx="0">
                <a:schemeClr val="accent4"/>
              </a:effectRef>
              <a:fontRef idx="minor">
                <a:schemeClr val="dk1"/>
              </a:fontRef>
            </p:style>
            <p:txBody>
              <a:bodyPr lIns="68415" tIns="34208" rIns="68415" bIns="34208" rtlCol="0" anchor="ctr"/>
              <a:lstStyle/>
              <a:p>
                <a:pPr marL="201613" indent="-201613" algn="just" defTabSz="957263">
                  <a:buFont typeface="Wingdings" pitchFamily="2" charset="2"/>
                  <a:buChar char="p"/>
                </a:pPr>
                <a:endParaRPr lang="ja-JP" altLang="en-US">
                  <a:solidFill>
                    <a:prstClr val="black"/>
                  </a:solidFill>
                  <a:latin typeface="HGP創英角ｺﾞｼｯｸUB" pitchFamily="50" charset="-128"/>
                </a:endParaRPr>
              </a:p>
            </p:txBody>
          </p:sp>
          <p:sp>
            <p:nvSpPr>
              <p:cNvPr id="81" name="角丸四角形 80"/>
              <p:cNvSpPr/>
              <p:nvPr/>
            </p:nvSpPr>
            <p:spPr bwMode="auto">
              <a:xfrm>
                <a:off x="6736723" y="3114432"/>
                <a:ext cx="1548806" cy="240976"/>
              </a:xfrm>
              <a:prstGeom prst="roundRect">
                <a:avLst>
                  <a:gd name="adj" fmla="val 50000"/>
                </a:avLst>
              </a:prstGeom>
              <a:solidFill>
                <a:srgbClr val="CCFF99"/>
              </a:solidFill>
              <a:ln w="25400">
                <a:solidFill>
                  <a:schemeClr val="accent5"/>
                </a:solidFill>
                <a:round/>
                <a:headEnd/>
                <a:tailEnd/>
              </a:ln>
            </p:spPr>
            <p:txBody>
              <a:bodyPr lIns="0" tIns="0" rIns="0" bIns="0" rtlCol="0" anchor="ctr"/>
              <a:lstStyle/>
              <a:p>
                <a:pPr algn="ctr" defTabSz="957263"/>
                <a:r>
                  <a:rPr lang="ja-JP" altLang="en-US" sz="1000" dirty="0">
                    <a:solidFill>
                      <a:prstClr val="black"/>
                    </a:solidFill>
                    <a:latin typeface="HGP創英角ｺﾞｼｯｸUB" pitchFamily="50" charset="-128"/>
                  </a:rPr>
                  <a:t>地域移行支援協議会</a:t>
                </a:r>
              </a:p>
            </p:txBody>
          </p:sp>
          <p:sp>
            <p:nvSpPr>
              <p:cNvPr id="82" name="円/楕円 81"/>
              <p:cNvSpPr/>
              <p:nvPr/>
            </p:nvSpPr>
            <p:spPr bwMode="auto">
              <a:xfrm>
                <a:off x="5483980" y="4391437"/>
                <a:ext cx="852504" cy="263829"/>
              </a:xfrm>
              <a:prstGeom prst="ellipse">
                <a:avLst/>
              </a:prstGeom>
              <a:solidFill>
                <a:schemeClr val="accent5">
                  <a:lumMod val="40000"/>
                  <a:lumOff val="60000"/>
                </a:schemeClr>
              </a:solidFill>
              <a:ln>
                <a:solidFill>
                  <a:schemeClr val="accent5">
                    <a:lumMod val="75000"/>
                  </a:schemeClr>
                </a:solidFill>
                <a:headEnd/>
                <a:tailEnd/>
              </a:ln>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defTabSz="957263"/>
                <a:r>
                  <a:rPr lang="ja-JP" altLang="en-US" sz="1000" dirty="0">
                    <a:solidFill>
                      <a:prstClr val="black"/>
                    </a:solidFill>
                    <a:latin typeface="HGP創英角ｺﾞｼｯｸUB" pitchFamily="50" charset="-128"/>
                  </a:rPr>
                  <a:t>関係団体</a:t>
                </a:r>
              </a:p>
            </p:txBody>
          </p:sp>
          <p:sp>
            <p:nvSpPr>
              <p:cNvPr id="83" name="円/楕円 82"/>
              <p:cNvSpPr/>
              <p:nvPr/>
            </p:nvSpPr>
            <p:spPr bwMode="auto">
              <a:xfrm>
                <a:off x="8087657" y="4281205"/>
                <a:ext cx="1017640" cy="285883"/>
              </a:xfrm>
              <a:prstGeom prst="ellipse">
                <a:avLst/>
              </a:prstGeom>
              <a:solidFill>
                <a:schemeClr val="accent2">
                  <a:lumMod val="20000"/>
                  <a:lumOff val="80000"/>
                </a:schemeClr>
              </a:solidFill>
              <a:ln>
                <a:headEnd/>
                <a:tailEnd/>
              </a:ln>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defTabSz="957263"/>
                <a:r>
                  <a:rPr lang="ja-JP" altLang="en-US" sz="1000" dirty="0">
                    <a:solidFill>
                      <a:prstClr val="black"/>
                    </a:solidFill>
                    <a:latin typeface="HGP創英角ｺﾞｼｯｸUB" pitchFamily="50" charset="-128"/>
                  </a:rPr>
                  <a:t>保健所</a:t>
                </a:r>
              </a:p>
            </p:txBody>
          </p:sp>
          <p:sp>
            <p:nvSpPr>
              <p:cNvPr id="84" name="円/楕円 83"/>
              <p:cNvSpPr/>
              <p:nvPr/>
            </p:nvSpPr>
            <p:spPr bwMode="auto">
              <a:xfrm>
                <a:off x="7881584" y="4633506"/>
                <a:ext cx="1088904" cy="232778"/>
              </a:xfrm>
              <a:prstGeom prst="ellipse">
                <a:avLst/>
              </a:prstGeom>
              <a:solidFill>
                <a:schemeClr val="accent5">
                  <a:lumMod val="40000"/>
                  <a:lumOff val="60000"/>
                </a:schemeClr>
              </a:solidFill>
              <a:ln>
                <a:solidFill>
                  <a:schemeClr val="accent5">
                    <a:lumMod val="75000"/>
                  </a:schemeClr>
                </a:solidFill>
                <a:headEnd/>
                <a:tailEnd/>
              </a:ln>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defTabSz="957263"/>
                <a:r>
                  <a:rPr lang="ja-JP" altLang="en-US" sz="1000" dirty="0">
                    <a:solidFill>
                      <a:prstClr val="black"/>
                    </a:solidFill>
                    <a:latin typeface="HGP創英角ｺﾞｼｯｸUB" pitchFamily="50" charset="-128"/>
                  </a:rPr>
                  <a:t>福祉事務所</a:t>
                </a:r>
              </a:p>
            </p:txBody>
          </p:sp>
          <p:sp>
            <p:nvSpPr>
              <p:cNvPr id="85" name="円/楕円 84"/>
              <p:cNvSpPr/>
              <p:nvPr/>
            </p:nvSpPr>
            <p:spPr bwMode="auto">
              <a:xfrm>
                <a:off x="8363834" y="3606757"/>
                <a:ext cx="860216" cy="274360"/>
              </a:xfrm>
              <a:prstGeom prst="ellipse">
                <a:avLst/>
              </a:prstGeom>
              <a:solidFill>
                <a:schemeClr val="accent2">
                  <a:lumMod val="20000"/>
                  <a:lumOff val="80000"/>
                </a:schemeClr>
              </a:solidFill>
              <a:ln>
                <a:headEnd/>
                <a:tailEnd/>
              </a:ln>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defTabSz="957263"/>
                <a:r>
                  <a:rPr lang="ja-JP" altLang="en-US" sz="1000" dirty="0">
                    <a:solidFill>
                      <a:prstClr val="black"/>
                    </a:solidFill>
                    <a:latin typeface="HGP創英角ｺﾞｼｯｸUB" pitchFamily="50" charset="-128"/>
                  </a:rPr>
                  <a:t>区役所</a:t>
                </a:r>
              </a:p>
            </p:txBody>
          </p:sp>
          <p:sp>
            <p:nvSpPr>
              <p:cNvPr id="86" name="円/楕円 85"/>
              <p:cNvSpPr/>
              <p:nvPr/>
            </p:nvSpPr>
            <p:spPr bwMode="auto">
              <a:xfrm>
                <a:off x="7859833" y="3932056"/>
                <a:ext cx="1647615" cy="292476"/>
              </a:xfrm>
              <a:prstGeom prst="ellipse">
                <a:avLst/>
              </a:prstGeom>
              <a:solidFill>
                <a:schemeClr val="accent2">
                  <a:lumMod val="20000"/>
                  <a:lumOff val="80000"/>
                </a:schemeClr>
              </a:solidFill>
              <a:ln>
                <a:headEnd/>
                <a:tailEnd/>
              </a:ln>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defTabSz="957263"/>
                <a:r>
                  <a:rPr lang="ja-JP" altLang="en-US" sz="1000" dirty="0">
                    <a:solidFill>
                      <a:prstClr val="black"/>
                    </a:solidFill>
                    <a:latin typeface="HGP創英角ｺﾞｼｯｸUB" pitchFamily="50" charset="-128"/>
                  </a:rPr>
                  <a:t>精神保健福祉ｾﾝﾀｰ</a:t>
                </a:r>
              </a:p>
            </p:txBody>
          </p:sp>
          <p:sp>
            <p:nvSpPr>
              <p:cNvPr id="87" name="円/楕円 86"/>
              <p:cNvSpPr/>
              <p:nvPr/>
            </p:nvSpPr>
            <p:spPr bwMode="auto">
              <a:xfrm>
                <a:off x="6845263" y="4114024"/>
                <a:ext cx="1170331" cy="620247"/>
              </a:xfrm>
              <a:prstGeom prst="ellipse">
                <a:avLst/>
              </a:prstGeom>
              <a:solidFill>
                <a:schemeClr val="accent2">
                  <a:lumMod val="20000"/>
                  <a:lumOff val="80000"/>
                </a:schemeClr>
              </a:solidFill>
              <a:ln>
                <a:headEnd/>
                <a:tailEnd/>
              </a:ln>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defTabSz="957263"/>
                <a:r>
                  <a:rPr lang="ja-JP" altLang="en-US" sz="1000" dirty="0">
                    <a:solidFill>
                      <a:prstClr val="black"/>
                    </a:solidFill>
                    <a:latin typeface="HGP創英角ｺﾞｼｯｸUB" pitchFamily="50" charset="-128"/>
                  </a:rPr>
                  <a:t>地域体制整備</a:t>
                </a:r>
                <a:endParaRPr lang="en-US" altLang="ja-JP" sz="1000" dirty="0">
                  <a:solidFill>
                    <a:prstClr val="black"/>
                  </a:solidFill>
                  <a:latin typeface="HGP創英角ｺﾞｼｯｸUB" pitchFamily="50" charset="-128"/>
                </a:endParaRPr>
              </a:p>
              <a:p>
                <a:pPr algn="ctr" defTabSz="957263"/>
                <a:r>
                  <a:rPr lang="ja-JP" altLang="en-US" sz="1000" dirty="0">
                    <a:solidFill>
                      <a:prstClr val="black"/>
                    </a:solidFill>
                    <a:latin typeface="HGP創英角ｺﾞｼｯｸUB" pitchFamily="50" charset="-128"/>
                  </a:rPr>
                  <a:t>ｱﾄﾞﾊﾞｲｻﾞｰ</a:t>
                </a:r>
              </a:p>
            </p:txBody>
          </p:sp>
          <p:sp>
            <p:nvSpPr>
              <p:cNvPr id="88" name="円/楕円 87"/>
              <p:cNvSpPr/>
              <p:nvPr/>
            </p:nvSpPr>
            <p:spPr bwMode="auto">
              <a:xfrm>
                <a:off x="6114982" y="4645181"/>
                <a:ext cx="951785" cy="224375"/>
              </a:xfrm>
              <a:prstGeom prst="ellipse">
                <a:avLst/>
              </a:prstGeom>
              <a:solidFill>
                <a:schemeClr val="accent5">
                  <a:lumMod val="40000"/>
                  <a:lumOff val="60000"/>
                </a:schemeClr>
              </a:solidFill>
              <a:ln>
                <a:solidFill>
                  <a:schemeClr val="accent5">
                    <a:lumMod val="75000"/>
                  </a:schemeClr>
                </a:solidFill>
                <a:headEnd/>
                <a:tailEnd/>
              </a:ln>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defTabSz="957263"/>
                <a:r>
                  <a:rPr lang="ja-JP" altLang="en-US" sz="1000" dirty="0">
                    <a:solidFill>
                      <a:prstClr val="black"/>
                    </a:solidFill>
                    <a:latin typeface="HGP創英角ｺﾞｼｯｸUB" pitchFamily="50" charset="-128"/>
                  </a:rPr>
                  <a:t>ﾋﾟｱｻﾎﾟｰﾀｰ</a:t>
                </a:r>
              </a:p>
            </p:txBody>
          </p:sp>
          <p:sp>
            <p:nvSpPr>
              <p:cNvPr id="89" name="円/楕円 88"/>
              <p:cNvSpPr/>
              <p:nvPr/>
            </p:nvSpPr>
            <p:spPr bwMode="auto">
              <a:xfrm>
                <a:off x="5152087" y="3891839"/>
                <a:ext cx="1818408" cy="429286"/>
              </a:xfrm>
              <a:prstGeom prst="ellipse">
                <a:avLst/>
              </a:prstGeom>
              <a:solidFill>
                <a:schemeClr val="accent2">
                  <a:lumMod val="20000"/>
                  <a:lumOff val="80000"/>
                </a:schemeClr>
              </a:solidFill>
              <a:ln>
                <a:headEnd/>
                <a:tailEnd/>
              </a:ln>
            </p:spPr>
            <p:style>
              <a:lnRef idx="2">
                <a:schemeClr val="accent2"/>
              </a:lnRef>
              <a:fillRef idx="1">
                <a:schemeClr val="lt1"/>
              </a:fillRef>
              <a:effectRef idx="0">
                <a:schemeClr val="accent2"/>
              </a:effectRef>
              <a:fontRef idx="minor">
                <a:schemeClr val="dk1"/>
              </a:fontRef>
            </p:style>
            <p:txBody>
              <a:bodyPr lIns="0" tIns="0" rIns="0" bIns="0" rtlCol="0" anchor="ctr"/>
              <a:lstStyle/>
              <a:p>
                <a:pPr defTabSz="957263"/>
                <a:r>
                  <a:rPr lang="ja-JP" altLang="en-US" sz="900" dirty="0">
                    <a:solidFill>
                      <a:prstClr val="black"/>
                    </a:solidFill>
                    <a:latin typeface="HGP創英角ｺﾞｼｯｸUB" pitchFamily="50" charset="-128"/>
                  </a:rPr>
                  <a:t>相談支援事業所</a:t>
                </a:r>
                <a:r>
                  <a:rPr lang="en-US" altLang="ja-JP" sz="900" dirty="0">
                    <a:solidFill>
                      <a:prstClr val="black"/>
                    </a:solidFill>
                    <a:latin typeface="HGP創英角ｺﾞｼｯｸUB" pitchFamily="50" charset="-128"/>
                  </a:rPr>
                  <a:t>(</a:t>
                </a:r>
                <a:r>
                  <a:rPr lang="ja-JP" altLang="en-US" sz="900" dirty="0">
                    <a:solidFill>
                      <a:prstClr val="black"/>
                    </a:solidFill>
                    <a:latin typeface="HGP創英角ｺﾞｼｯｸUB" pitchFamily="50" charset="-128"/>
                  </a:rPr>
                  <a:t>委託</a:t>
                </a:r>
                <a:r>
                  <a:rPr lang="en-US" altLang="ja-JP" sz="900" dirty="0">
                    <a:solidFill>
                      <a:prstClr val="black"/>
                    </a:solidFill>
                    <a:latin typeface="HGP創英角ｺﾞｼｯｸUB" pitchFamily="50" charset="-128"/>
                  </a:rPr>
                  <a:t>)</a:t>
                </a:r>
              </a:p>
              <a:p>
                <a:pPr algn="ctr" defTabSz="957263"/>
                <a:r>
                  <a:rPr lang="ja-JP" altLang="en-US" sz="900" dirty="0">
                    <a:solidFill>
                      <a:prstClr val="black"/>
                    </a:solidFill>
                    <a:latin typeface="HGP創英角ｺﾞｼｯｸUB" pitchFamily="50" charset="-128"/>
                  </a:rPr>
                  <a:t>地域活動支援ｾﾝﾀｰ</a:t>
                </a:r>
              </a:p>
            </p:txBody>
          </p:sp>
          <p:sp>
            <p:nvSpPr>
              <p:cNvPr id="90" name="円/楕円 89"/>
              <p:cNvSpPr/>
              <p:nvPr/>
            </p:nvSpPr>
            <p:spPr bwMode="auto">
              <a:xfrm>
                <a:off x="5450020" y="3568898"/>
                <a:ext cx="1002805" cy="285883"/>
              </a:xfrm>
              <a:prstGeom prst="ellipse">
                <a:avLst/>
              </a:prstGeom>
              <a:solidFill>
                <a:schemeClr val="accent2">
                  <a:lumMod val="20000"/>
                  <a:lumOff val="80000"/>
                </a:schemeClr>
              </a:solidFill>
              <a:ln>
                <a:headEnd/>
                <a:tailEnd/>
              </a:ln>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defTabSz="957263"/>
                <a:r>
                  <a:rPr lang="ja-JP" altLang="en-US" sz="1000" dirty="0">
                    <a:solidFill>
                      <a:prstClr val="black"/>
                    </a:solidFill>
                    <a:latin typeface="HGP創英角ｺﾞｼｯｸUB" pitchFamily="50" charset="-128"/>
                  </a:rPr>
                  <a:t>精神科病院</a:t>
                </a:r>
              </a:p>
            </p:txBody>
          </p:sp>
          <p:sp>
            <p:nvSpPr>
              <p:cNvPr id="91" name="右中かっこ 90"/>
              <p:cNvSpPr/>
              <p:nvPr/>
            </p:nvSpPr>
            <p:spPr>
              <a:xfrm>
                <a:off x="8426036" y="3153447"/>
                <a:ext cx="188439" cy="419389"/>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3575"/>
                <a:endParaRPr lang="ja-JP" altLang="en-US">
                  <a:solidFill>
                    <a:prstClr val="black"/>
                  </a:solidFill>
                </a:endParaRPr>
              </a:p>
            </p:txBody>
          </p:sp>
          <p:cxnSp>
            <p:nvCxnSpPr>
              <p:cNvPr id="92" name="直線コネクタ 91"/>
              <p:cNvCxnSpPr/>
              <p:nvPr/>
            </p:nvCxnSpPr>
            <p:spPr>
              <a:xfrm>
                <a:off x="6336484" y="3153447"/>
                <a:ext cx="299194" cy="2628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3" name="テキスト ボックス 92"/>
              <p:cNvSpPr txBox="1"/>
              <p:nvPr/>
            </p:nvSpPr>
            <p:spPr>
              <a:xfrm>
                <a:off x="4674896" y="3043612"/>
                <a:ext cx="1661392" cy="553998"/>
              </a:xfrm>
              <a:prstGeom prst="rect">
                <a:avLst/>
              </a:prstGeom>
              <a:noFill/>
            </p:spPr>
            <p:txBody>
              <a:bodyPr wrap="square" rtlCol="0">
                <a:spAutoFit/>
              </a:bodyPr>
              <a:lstStyle/>
              <a:p>
                <a:pPr defTabSz="913575"/>
                <a:r>
                  <a:rPr lang="ja-JP" altLang="en-US" sz="1000" dirty="0">
                    <a:solidFill>
                      <a:prstClr val="black"/>
                    </a:solidFill>
                  </a:rPr>
                  <a:t>熊本市</a:t>
                </a:r>
                <a:r>
                  <a:rPr lang="ja-JP" altLang="en-US" sz="1000" dirty="0" err="1">
                    <a:solidFill>
                      <a:prstClr val="black"/>
                    </a:solidFill>
                  </a:rPr>
                  <a:t>障がい</a:t>
                </a:r>
                <a:r>
                  <a:rPr lang="ja-JP" altLang="en-US" sz="1000" dirty="0">
                    <a:solidFill>
                      <a:prstClr val="black"/>
                    </a:solidFill>
                  </a:rPr>
                  <a:t>者自立支援協議会の専門部会（事業の具体的な検討の場）</a:t>
                </a:r>
              </a:p>
            </p:txBody>
          </p:sp>
        </p:grpSp>
      </p:grpSp>
      <p:graphicFrame>
        <p:nvGraphicFramePr>
          <p:cNvPr id="8" name="表 7"/>
          <p:cNvGraphicFramePr>
            <a:graphicFrameLocks noGrp="1"/>
          </p:cNvGraphicFramePr>
          <p:nvPr>
            <p:extLst>
              <p:ext uri="{D42A27DB-BD31-4B8C-83A1-F6EECF244321}">
                <p14:modId xmlns:p14="http://schemas.microsoft.com/office/powerpoint/2010/main" xmlns="" val="3864997629"/>
              </p:ext>
            </p:extLst>
          </p:nvPr>
        </p:nvGraphicFramePr>
        <p:xfrm>
          <a:off x="85635" y="1277105"/>
          <a:ext cx="3618486" cy="1945731"/>
        </p:xfrm>
        <a:graphic>
          <a:graphicData uri="http://schemas.openxmlformats.org/drawingml/2006/table">
            <a:tbl>
              <a:tblPr/>
              <a:tblGrid>
                <a:gridCol w="647062">
                  <a:extLst>
                    <a:ext uri="{9D8B030D-6E8A-4147-A177-3AD203B41FA5}">
                      <a16:colId xmlns="" xmlns:a16="http://schemas.microsoft.com/office/drawing/2014/main" val="20000"/>
                    </a:ext>
                  </a:extLst>
                </a:gridCol>
                <a:gridCol w="908733">
                  <a:extLst>
                    <a:ext uri="{9D8B030D-6E8A-4147-A177-3AD203B41FA5}">
                      <a16:colId xmlns="" xmlns:a16="http://schemas.microsoft.com/office/drawing/2014/main" val="20001"/>
                    </a:ext>
                  </a:extLst>
                </a:gridCol>
                <a:gridCol w="422393">
                  <a:extLst>
                    <a:ext uri="{9D8B030D-6E8A-4147-A177-3AD203B41FA5}">
                      <a16:colId xmlns="" xmlns:a16="http://schemas.microsoft.com/office/drawing/2014/main" val="20002"/>
                    </a:ext>
                  </a:extLst>
                </a:gridCol>
                <a:gridCol w="671031">
                  <a:extLst>
                    <a:ext uri="{9D8B030D-6E8A-4147-A177-3AD203B41FA5}">
                      <a16:colId xmlns="" xmlns:a16="http://schemas.microsoft.com/office/drawing/2014/main" val="20003"/>
                    </a:ext>
                  </a:extLst>
                </a:gridCol>
                <a:gridCol w="447354">
                  <a:extLst>
                    <a:ext uri="{9D8B030D-6E8A-4147-A177-3AD203B41FA5}">
                      <a16:colId xmlns="" xmlns:a16="http://schemas.microsoft.com/office/drawing/2014/main" val="20004"/>
                    </a:ext>
                  </a:extLst>
                </a:gridCol>
                <a:gridCol w="131365">
                  <a:extLst>
                    <a:ext uri="{9D8B030D-6E8A-4147-A177-3AD203B41FA5}">
                      <a16:colId xmlns="" xmlns:a16="http://schemas.microsoft.com/office/drawing/2014/main" val="20005"/>
                    </a:ext>
                  </a:extLst>
                </a:gridCol>
                <a:gridCol w="390548">
                  <a:extLst>
                    <a:ext uri="{9D8B030D-6E8A-4147-A177-3AD203B41FA5}">
                      <a16:colId xmlns="" xmlns:a16="http://schemas.microsoft.com/office/drawing/2014/main" val="20006"/>
                    </a:ext>
                  </a:extLst>
                </a:gridCol>
              </a:tblGrid>
              <a:tr h="125338">
                <a:tc gridSpan="3">
                  <a:txBody>
                    <a:bodyPr/>
                    <a:lstStyle/>
                    <a:p>
                      <a:pPr algn="l" rtl="0" fontAlgn="ctr"/>
                      <a:r>
                        <a:rPr lang="ja-JP" altLang="en-US" sz="900" b="0" i="0" u="none" strike="noStrike" dirty="0">
                          <a:solidFill>
                            <a:srgbClr val="000000"/>
                          </a:solidFill>
                          <a:effectLst/>
                          <a:latin typeface="ＭＳ Ｐゴシック"/>
                        </a:rPr>
                        <a:t>熊本市圏域（二次医療圏）</a:t>
                      </a:r>
                    </a:p>
                  </a:txBody>
                  <a:tcPr marL="8792" marR="8792"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hMerge="1">
                  <a:txBody>
                    <a:bodyPr/>
                    <a:lstStyle/>
                    <a:p>
                      <a:endParaRPr kumimoji="1" lang="ja-JP" altLang="en-US"/>
                    </a:p>
                  </a:txBody>
                  <a:tcPr/>
                </a:tc>
                <a:tc hMerge="1">
                  <a:txBody>
                    <a:bodyPr/>
                    <a:lstStyle/>
                    <a:p>
                      <a:endParaRPr kumimoji="1" lang="ja-JP" altLang="en-US"/>
                    </a:p>
                  </a:txBody>
                  <a:tcPr/>
                </a:tc>
                <a:tc gridSpan="4">
                  <a:txBody>
                    <a:bodyPr/>
                    <a:lstStyle/>
                    <a:p>
                      <a:pPr algn="l" fontAlgn="ctr"/>
                      <a:r>
                        <a:rPr lang="ja-JP" altLang="en-US" sz="900" b="0" i="0" u="none" strike="noStrike" dirty="0">
                          <a:solidFill>
                            <a:srgbClr val="000000"/>
                          </a:solidFill>
                          <a:effectLst/>
                          <a:latin typeface="Arial"/>
                        </a:rPr>
                        <a:t>　　　　　　　　</a:t>
                      </a:r>
                      <a:r>
                        <a:rPr lang="ja-JP" altLang="en-US" sz="900" b="0" i="0" u="none" strike="noStrike" dirty="0">
                          <a:solidFill>
                            <a:srgbClr val="000000"/>
                          </a:solidFill>
                          <a:effectLst/>
                          <a:latin typeface="ＭＳ Ｐゴシック"/>
                        </a:rPr>
                        <a:t>（うち検証事業参加）　　　</a:t>
                      </a:r>
                    </a:p>
                  </a:txBody>
                  <a:tcPr marL="8792" marR="8792"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hMerge="1">
                  <a:txBody>
                    <a:bodyPr/>
                    <a:lstStyle/>
                    <a:p>
                      <a:pPr algn="l" fontAlgn="ctr"/>
                      <a:endParaRPr lang="ja-JP" altLang="en-US" sz="900" b="0" i="0" u="none" strike="noStrike" dirty="0">
                        <a:solidFill>
                          <a:srgbClr val="000000"/>
                        </a:solidFill>
                        <a:effectLst/>
                        <a:latin typeface="ＭＳ Ｐゴシック"/>
                      </a:endParaRPr>
                    </a:p>
                  </a:txBody>
                  <a:tcPr marL="8792" marR="8792" marT="9525" marB="0">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10000"/>
                  </a:ext>
                </a:extLst>
              </a:tr>
              <a:tr h="143790">
                <a:tc gridSpan="3">
                  <a:txBody>
                    <a:bodyPr/>
                    <a:lstStyle/>
                    <a:p>
                      <a:pPr algn="l" rtl="0" fontAlgn="ctr"/>
                      <a:r>
                        <a:rPr lang="ja-JP" altLang="en-US" sz="900" b="0" i="0" u="none" strike="noStrike" dirty="0">
                          <a:solidFill>
                            <a:srgbClr val="000000"/>
                          </a:solidFill>
                          <a:effectLst/>
                          <a:latin typeface="ＭＳ Ｐゴシック"/>
                        </a:rPr>
                        <a:t>圏域人口　（平成</a:t>
                      </a:r>
                      <a:r>
                        <a:rPr lang="en-US" altLang="ja-JP" sz="900" b="0" i="0" u="none" strike="noStrike" dirty="0">
                          <a:solidFill>
                            <a:srgbClr val="000000"/>
                          </a:solidFill>
                          <a:effectLst/>
                          <a:latin typeface="ＭＳ Ｐゴシック"/>
                        </a:rPr>
                        <a:t>27</a:t>
                      </a:r>
                      <a:r>
                        <a:rPr lang="ja-JP" altLang="en-US" sz="900" b="0" i="0" u="none" strike="noStrike" dirty="0">
                          <a:solidFill>
                            <a:srgbClr val="000000"/>
                          </a:solidFill>
                          <a:effectLst/>
                          <a:latin typeface="ＭＳ Ｐゴシック"/>
                        </a:rPr>
                        <a:t>年</a:t>
                      </a:r>
                      <a:r>
                        <a:rPr lang="en-US" altLang="ja-JP" sz="900" b="0" i="0" u="none" strike="noStrike" dirty="0">
                          <a:solidFill>
                            <a:srgbClr val="000000"/>
                          </a:solidFill>
                          <a:effectLst/>
                          <a:latin typeface="ＭＳ Ｐゴシック"/>
                        </a:rPr>
                        <a:t>4</a:t>
                      </a:r>
                      <a:r>
                        <a:rPr lang="ja-JP" altLang="en-US" sz="900" b="0" i="0" u="none" strike="noStrike" dirty="0">
                          <a:solidFill>
                            <a:srgbClr val="000000"/>
                          </a:solidFill>
                          <a:effectLst/>
                          <a:latin typeface="ＭＳ Ｐゴシック"/>
                        </a:rPr>
                        <a:t>月）</a:t>
                      </a:r>
                    </a:p>
                  </a:txBody>
                  <a:tcPr marL="8792" marR="8792"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hMerge="1">
                  <a:txBody>
                    <a:bodyPr/>
                    <a:lstStyle/>
                    <a:p>
                      <a:endParaRPr kumimoji="1" lang="ja-JP" altLang="en-US"/>
                    </a:p>
                  </a:txBody>
                  <a:tcPr/>
                </a:tc>
                <a:tc hMerge="1">
                  <a:txBody>
                    <a:bodyPr/>
                    <a:lstStyle/>
                    <a:p>
                      <a:endParaRPr kumimoji="1" lang="ja-JP" altLang="en-US"/>
                    </a:p>
                  </a:txBody>
                  <a:tcPr/>
                </a:tc>
                <a:tc>
                  <a:txBody>
                    <a:bodyPr/>
                    <a:lstStyle/>
                    <a:p>
                      <a:pPr algn="l" rtl="0" fontAlgn="ctr"/>
                      <a:r>
                        <a:rPr lang="en-US" altLang="ja-JP" sz="900" b="0" i="0" u="none" strike="noStrike">
                          <a:solidFill>
                            <a:srgbClr val="000000"/>
                          </a:solidFill>
                          <a:effectLst/>
                          <a:latin typeface="ＭＳ Ｐゴシック"/>
                        </a:rPr>
                        <a:t>739,015</a:t>
                      </a:r>
                      <a:r>
                        <a:rPr lang="ja-JP" altLang="en-US" sz="900" b="0" i="0" u="none" strike="noStrike">
                          <a:solidFill>
                            <a:srgbClr val="000000"/>
                          </a:solidFill>
                          <a:effectLst/>
                          <a:latin typeface="ＭＳ Ｐゴシック"/>
                        </a:rPr>
                        <a:t>人</a:t>
                      </a:r>
                    </a:p>
                  </a:txBody>
                  <a:tcPr marL="8792" marR="8792" marT="952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gridSpan="2">
                  <a:txBody>
                    <a:bodyPr/>
                    <a:lstStyle/>
                    <a:p>
                      <a:pPr algn="ctr" rtl="0" fontAlgn="ctr"/>
                      <a:r>
                        <a:rPr lang="ja-JP" altLang="en-US" sz="900" b="0" i="0" u="none" strike="noStrike">
                          <a:solidFill>
                            <a:srgbClr val="000000"/>
                          </a:solidFill>
                          <a:effectLst/>
                          <a:latin typeface="ＭＳ Ｐゴシック"/>
                        </a:rPr>
                        <a:t>　</a:t>
                      </a:r>
                    </a:p>
                  </a:txBody>
                  <a:tcPr marL="8792" marR="8792" marT="9525"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BlToTr w="12700" cap="flat" cmpd="sng" algn="ctr">
                      <a:solidFill>
                        <a:srgbClr val="FFFFFF"/>
                      </a:solidFill>
                      <a:prstDash val="solid"/>
                      <a:round/>
                      <a:headEnd type="none" w="med" len="med"/>
                      <a:tailEnd type="none" w="med" len="med"/>
                    </a:lnBlToTr>
                    <a:solidFill>
                      <a:srgbClr val="E9EDF4"/>
                    </a:solidFill>
                  </a:tcPr>
                </a:tc>
                <a:tc hMerge="1">
                  <a:txBody>
                    <a:bodyPr/>
                    <a:lstStyle/>
                    <a:p>
                      <a:endParaRPr kumimoji="1" lang="ja-JP" altLang="en-US"/>
                    </a:p>
                  </a:txBody>
                  <a:tcPr/>
                </a:tc>
                <a:tc>
                  <a:txBody>
                    <a:bodyPr/>
                    <a:lstStyle/>
                    <a:p>
                      <a:pPr algn="l" rtl="0" fontAlgn="ctr"/>
                      <a:r>
                        <a:rPr lang="ja-JP" altLang="en-US" sz="900" b="0" i="0" u="none" strike="noStrike" dirty="0">
                          <a:solidFill>
                            <a:srgbClr val="000000"/>
                          </a:solidFill>
                          <a:effectLst/>
                          <a:latin typeface="ＭＳ Ｐゴシック"/>
                        </a:rPr>
                        <a:t>　</a:t>
                      </a:r>
                    </a:p>
                  </a:txBody>
                  <a:tcPr marL="8792" marR="8792" marT="9525"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 xmlns:a16="http://schemas.microsoft.com/office/drawing/2014/main" val="10001"/>
                  </a:ext>
                </a:extLst>
              </a:tr>
              <a:tr h="143790">
                <a:tc gridSpan="3">
                  <a:txBody>
                    <a:bodyPr/>
                    <a:lstStyle/>
                    <a:p>
                      <a:pPr algn="l" rtl="0" fontAlgn="ctr"/>
                      <a:r>
                        <a:rPr lang="ja-JP" altLang="en-US" sz="900" b="0" i="0" u="none" strike="noStrike" dirty="0">
                          <a:solidFill>
                            <a:srgbClr val="000000"/>
                          </a:solidFill>
                          <a:effectLst/>
                          <a:latin typeface="ＭＳ Ｐゴシック"/>
                        </a:rPr>
                        <a:t>精神科病院の数</a:t>
                      </a:r>
                      <a:r>
                        <a:rPr lang="en-US" altLang="ja-JP" sz="900" b="0" i="0" u="none" strike="noStrike" dirty="0">
                          <a:solidFill>
                            <a:srgbClr val="000000"/>
                          </a:solidFill>
                          <a:effectLst/>
                          <a:latin typeface="ＭＳ Ｐゴシック"/>
                        </a:rPr>
                        <a:t>※</a:t>
                      </a:r>
                      <a:r>
                        <a:rPr lang="ja-JP" altLang="en-US" sz="900" b="0" i="0" u="none" strike="noStrike" dirty="0">
                          <a:solidFill>
                            <a:srgbClr val="000000"/>
                          </a:solidFill>
                          <a:effectLst/>
                          <a:latin typeface="ＭＳ Ｐゴシック"/>
                        </a:rPr>
                        <a:t>１　</a:t>
                      </a:r>
                    </a:p>
                  </a:txBody>
                  <a:tcPr marL="8792" marR="8792"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hMerge="1">
                  <a:txBody>
                    <a:bodyPr/>
                    <a:lstStyle/>
                    <a:p>
                      <a:endParaRPr kumimoji="1" lang="ja-JP" altLang="en-US"/>
                    </a:p>
                  </a:txBody>
                  <a:tcPr/>
                </a:tc>
                <a:tc hMerge="1">
                  <a:txBody>
                    <a:bodyPr/>
                    <a:lstStyle/>
                    <a:p>
                      <a:endParaRPr kumimoji="1" lang="ja-JP" altLang="en-US"/>
                    </a:p>
                  </a:txBody>
                  <a:tcPr/>
                </a:tc>
                <a:tc>
                  <a:txBody>
                    <a:bodyPr/>
                    <a:lstStyle/>
                    <a:p>
                      <a:pPr algn="l" rtl="0" fontAlgn="ctr"/>
                      <a:r>
                        <a:rPr lang="en-US" altLang="ja-JP" sz="900" b="0" i="0" u="none" strike="noStrike">
                          <a:solidFill>
                            <a:srgbClr val="000000"/>
                          </a:solidFill>
                          <a:effectLst/>
                          <a:latin typeface="ＭＳ Ｐゴシック"/>
                        </a:rPr>
                        <a:t>20</a:t>
                      </a:r>
                      <a:r>
                        <a:rPr lang="ja-JP" altLang="en-US" sz="900" b="0" i="0" u="none" strike="noStrike">
                          <a:solidFill>
                            <a:srgbClr val="000000"/>
                          </a:solidFill>
                          <a:effectLst/>
                          <a:latin typeface="ＭＳ Ｐゴシック"/>
                        </a:rPr>
                        <a:t>病院</a:t>
                      </a:r>
                    </a:p>
                  </a:txBody>
                  <a:tcPr marL="8792" marR="8792" marT="952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gridSpan="2">
                  <a:txBody>
                    <a:bodyPr/>
                    <a:lstStyle/>
                    <a:p>
                      <a:pPr algn="ctr" rtl="0" fontAlgn="ctr"/>
                      <a:r>
                        <a:rPr lang="ja-JP" altLang="en-US" sz="900" b="0" i="0" u="none" strike="noStrike">
                          <a:solidFill>
                            <a:srgbClr val="000000"/>
                          </a:solidFill>
                          <a:effectLst/>
                          <a:latin typeface="ＭＳ Ｐゴシック"/>
                        </a:rPr>
                        <a:t>（</a:t>
                      </a:r>
                      <a:r>
                        <a:rPr lang="en-US" altLang="ja-JP" sz="900" b="0" i="0" u="none" strike="noStrike">
                          <a:solidFill>
                            <a:srgbClr val="000000"/>
                          </a:solidFill>
                          <a:effectLst/>
                          <a:latin typeface="ＭＳ Ｐゴシック"/>
                        </a:rPr>
                        <a:t>18</a:t>
                      </a:r>
                      <a:r>
                        <a:rPr lang="ja-JP" altLang="en-US" sz="900" b="0" i="0" u="none" strike="noStrike">
                          <a:solidFill>
                            <a:srgbClr val="000000"/>
                          </a:solidFill>
                          <a:effectLst/>
                          <a:latin typeface="ＭＳ Ｐゴシック"/>
                        </a:rPr>
                        <a:t>病院）</a:t>
                      </a:r>
                    </a:p>
                  </a:txBody>
                  <a:tcPr marL="8792" marR="8792" marT="9525"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hMerge="1">
                  <a:txBody>
                    <a:bodyPr/>
                    <a:lstStyle/>
                    <a:p>
                      <a:endParaRPr kumimoji="1" lang="ja-JP" altLang="en-US"/>
                    </a:p>
                  </a:txBody>
                  <a:tcPr/>
                </a:tc>
                <a:tc>
                  <a:txBody>
                    <a:bodyPr/>
                    <a:lstStyle/>
                    <a:p>
                      <a:pPr algn="l" rtl="0" fontAlgn="ctr"/>
                      <a:r>
                        <a:rPr lang="ja-JP" altLang="en-US" sz="900" b="0" i="0" u="none" strike="noStrike" dirty="0">
                          <a:solidFill>
                            <a:srgbClr val="000000"/>
                          </a:solidFill>
                          <a:effectLst/>
                          <a:latin typeface="ＭＳ Ｐゴシック"/>
                        </a:rPr>
                        <a:t>　</a:t>
                      </a:r>
                    </a:p>
                  </a:txBody>
                  <a:tcPr marL="8792" marR="8792" marT="9525"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 xmlns:a16="http://schemas.microsoft.com/office/drawing/2014/main" val="10002"/>
                  </a:ext>
                </a:extLst>
              </a:tr>
              <a:tr h="143790">
                <a:tc gridSpan="3">
                  <a:txBody>
                    <a:bodyPr/>
                    <a:lstStyle/>
                    <a:p>
                      <a:pPr algn="l" rtl="0" fontAlgn="ctr"/>
                      <a:r>
                        <a:rPr lang="zh-CN"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精神科病床数</a:t>
                      </a:r>
                      <a:r>
                        <a:rPr lang="en-US" altLang="zh-CN" sz="900" b="0" i="0" u="none" strike="noStrike" dirty="0">
                          <a:solidFill>
                            <a:srgbClr val="000000"/>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１</a:t>
                      </a:r>
                      <a:r>
                        <a:rPr lang="zh-CN" altLang="en-US" sz="900" b="0" i="0" u="none" strike="noStrike" dirty="0">
                          <a:solidFill>
                            <a:srgbClr val="000000"/>
                          </a:solidFill>
                          <a:effectLst/>
                          <a:latin typeface="ＭＳ Ｐゴシック"/>
                        </a:rPr>
                        <a:t>　</a:t>
                      </a:r>
                    </a:p>
                  </a:txBody>
                  <a:tcPr marL="8792" marR="8792"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hMerge="1">
                  <a:txBody>
                    <a:bodyPr/>
                    <a:lstStyle/>
                    <a:p>
                      <a:endParaRPr kumimoji="1" lang="ja-JP" altLang="en-US"/>
                    </a:p>
                  </a:txBody>
                  <a:tcPr/>
                </a:tc>
                <a:tc hMerge="1">
                  <a:txBody>
                    <a:bodyPr/>
                    <a:lstStyle/>
                    <a:p>
                      <a:endParaRPr kumimoji="1" lang="ja-JP" altLang="en-US"/>
                    </a:p>
                  </a:txBody>
                  <a:tcPr/>
                </a:tc>
                <a:tc>
                  <a:txBody>
                    <a:bodyPr/>
                    <a:lstStyle/>
                    <a:p>
                      <a:pPr algn="l" rtl="0" fontAlgn="ctr"/>
                      <a:r>
                        <a:rPr lang="en-US" altLang="ja-JP" sz="900" b="0" i="0" u="none" strike="noStrike" dirty="0">
                          <a:solidFill>
                            <a:srgbClr val="000000"/>
                          </a:solidFill>
                          <a:effectLst/>
                          <a:latin typeface="ＭＳ Ｐゴシック"/>
                        </a:rPr>
                        <a:t>3,251</a:t>
                      </a:r>
                      <a:r>
                        <a:rPr lang="ja-JP" altLang="en-US" sz="900" b="0" i="0" u="none" strike="noStrike" dirty="0">
                          <a:solidFill>
                            <a:srgbClr val="000000"/>
                          </a:solidFill>
                          <a:effectLst/>
                          <a:latin typeface="ＭＳ Ｐゴシック"/>
                        </a:rPr>
                        <a:t>床</a:t>
                      </a:r>
                    </a:p>
                  </a:txBody>
                  <a:tcPr marL="8792" marR="8792" marT="952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gridSpan="2">
                  <a:txBody>
                    <a:bodyPr/>
                    <a:lstStyle/>
                    <a:p>
                      <a:pPr algn="ctr" rtl="0" fontAlgn="ctr"/>
                      <a:r>
                        <a:rPr lang="ja-JP" altLang="en-US" sz="900" b="0" i="0" u="none" strike="noStrike">
                          <a:solidFill>
                            <a:srgbClr val="000000"/>
                          </a:solidFill>
                          <a:effectLst/>
                          <a:latin typeface="ＭＳ Ｐゴシック"/>
                        </a:rPr>
                        <a:t>（</a:t>
                      </a:r>
                      <a:r>
                        <a:rPr lang="en-US" altLang="ja-JP" sz="900" b="0" i="0" u="none" strike="noStrike">
                          <a:solidFill>
                            <a:srgbClr val="000000"/>
                          </a:solidFill>
                          <a:effectLst/>
                          <a:latin typeface="ＭＳ Ｐゴシック"/>
                        </a:rPr>
                        <a:t>3,151</a:t>
                      </a:r>
                      <a:r>
                        <a:rPr lang="ja-JP" altLang="en-US" sz="900" b="0" i="0" u="none" strike="noStrike">
                          <a:solidFill>
                            <a:srgbClr val="000000"/>
                          </a:solidFill>
                          <a:effectLst/>
                          <a:latin typeface="ＭＳ Ｐゴシック"/>
                        </a:rPr>
                        <a:t>床）</a:t>
                      </a:r>
                    </a:p>
                  </a:txBody>
                  <a:tcPr marL="8792" marR="8792" marT="9525"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hMerge="1">
                  <a:txBody>
                    <a:bodyPr/>
                    <a:lstStyle/>
                    <a:p>
                      <a:endParaRPr kumimoji="1" lang="ja-JP" altLang="en-US"/>
                    </a:p>
                  </a:txBody>
                  <a:tcPr/>
                </a:tc>
                <a:tc>
                  <a:txBody>
                    <a:bodyPr/>
                    <a:lstStyle/>
                    <a:p>
                      <a:pPr algn="l" rtl="0" fontAlgn="ctr"/>
                      <a:r>
                        <a:rPr lang="ja-JP" altLang="en-US" sz="900" b="0" i="0" u="none" strike="noStrike" dirty="0">
                          <a:solidFill>
                            <a:srgbClr val="000000"/>
                          </a:solidFill>
                          <a:effectLst/>
                          <a:latin typeface="ＭＳ Ｐゴシック"/>
                        </a:rPr>
                        <a:t>　</a:t>
                      </a:r>
                    </a:p>
                  </a:txBody>
                  <a:tcPr marL="8792" marR="8792" marT="9525"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 xmlns:a16="http://schemas.microsoft.com/office/drawing/2014/main" val="10003"/>
                  </a:ext>
                </a:extLst>
              </a:tr>
              <a:tr h="143790">
                <a:tc rowSpan="3">
                  <a:txBody>
                    <a:bodyPr/>
                    <a:lstStyle/>
                    <a:p>
                      <a:pPr algn="l" rtl="0" fontAlgn="ctr"/>
                      <a:r>
                        <a:rPr lang="zh-CN"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入院精神障害者数</a:t>
                      </a:r>
                      <a:r>
                        <a:rPr lang="en-US" altLang="zh-CN" sz="900" b="0" i="0" u="none" strike="noStrike" dirty="0">
                          <a:solidFill>
                            <a:srgbClr val="000000"/>
                          </a:solidFill>
                          <a:effectLst/>
                          <a:latin typeface="ＭＳ Ｐゴシック"/>
                        </a:rPr>
                        <a:t>※</a:t>
                      </a:r>
                      <a:r>
                        <a:rPr lang="ja-JP" altLang="en-US" sz="900" b="0" i="0" u="none" strike="noStrike" dirty="0">
                          <a:solidFill>
                            <a:srgbClr val="000000"/>
                          </a:solidFill>
                          <a:effectLst/>
                          <a:latin typeface="ＭＳ Ｐゴシック"/>
                        </a:rPr>
                        <a:t>１</a:t>
                      </a:r>
                      <a:endParaRPr lang="en-US" altLang="zh-CN" sz="900" b="0" i="0" u="none" strike="noStrike" dirty="0">
                        <a:solidFill>
                          <a:srgbClr val="000000"/>
                        </a:solidFill>
                        <a:effectLst/>
                        <a:latin typeface="ＭＳ Ｐゴシック"/>
                      </a:endParaRPr>
                    </a:p>
                  </a:txBody>
                  <a:tcPr marL="8792" marR="8792" marT="952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gridSpan="2">
                  <a:txBody>
                    <a:bodyPr/>
                    <a:lstStyle/>
                    <a:p>
                      <a:pPr algn="l" rtl="0" fontAlgn="ctr"/>
                      <a:r>
                        <a:rPr lang="en-US" altLang="ja-JP" sz="900" b="0" i="0" u="none" strike="noStrike">
                          <a:solidFill>
                            <a:srgbClr val="000000"/>
                          </a:solidFill>
                          <a:effectLst/>
                          <a:latin typeface="ＭＳ Ｐゴシック"/>
                        </a:rPr>
                        <a:t>3</a:t>
                      </a:r>
                      <a:r>
                        <a:rPr lang="ja-JP" altLang="en-US" sz="900" b="0" i="0" u="none" strike="noStrike">
                          <a:solidFill>
                            <a:srgbClr val="000000"/>
                          </a:solidFill>
                          <a:effectLst/>
                          <a:latin typeface="ＭＳ Ｐゴシック"/>
                        </a:rPr>
                        <a:t>か月未満　</a:t>
                      </a:r>
                    </a:p>
                  </a:txBody>
                  <a:tcPr marL="8792" marR="8792" marT="9525"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9EDF4"/>
                    </a:solidFill>
                  </a:tcPr>
                </a:tc>
                <a:tc hMerge="1">
                  <a:txBody>
                    <a:bodyPr/>
                    <a:lstStyle/>
                    <a:p>
                      <a:endParaRPr kumimoji="1" lang="ja-JP" altLang="en-US"/>
                    </a:p>
                  </a:txBody>
                  <a:tcPr/>
                </a:tc>
                <a:tc>
                  <a:txBody>
                    <a:bodyPr/>
                    <a:lstStyle/>
                    <a:p>
                      <a:pPr algn="l" rtl="0" fontAlgn="ctr"/>
                      <a:r>
                        <a:rPr lang="en-US" altLang="ja-JP" sz="900" b="0" i="0" u="none" strike="noStrike">
                          <a:solidFill>
                            <a:srgbClr val="000000"/>
                          </a:solidFill>
                          <a:effectLst/>
                          <a:latin typeface="ＭＳ Ｐゴシック"/>
                        </a:rPr>
                        <a:t>634</a:t>
                      </a:r>
                      <a:r>
                        <a:rPr lang="ja-JP" altLang="en-US" sz="900" b="0" i="0" u="none" strike="noStrike">
                          <a:solidFill>
                            <a:srgbClr val="000000"/>
                          </a:solidFill>
                          <a:effectLst/>
                          <a:latin typeface="ＭＳ Ｐゴシック"/>
                        </a:rPr>
                        <a:t>人（</a:t>
                      </a:r>
                      <a:r>
                        <a:rPr lang="en-US" altLang="ja-JP" sz="900" b="0" i="0" u="none" strike="noStrike">
                          <a:solidFill>
                            <a:srgbClr val="000000"/>
                          </a:solidFill>
                          <a:effectLst/>
                          <a:latin typeface="ＭＳ Ｐゴシック"/>
                        </a:rPr>
                        <a:t>23%</a:t>
                      </a:r>
                      <a:r>
                        <a:rPr lang="ja-JP" altLang="en-US" sz="900" b="0" i="0" u="none" strike="noStrike">
                          <a:solidFill>
                            <a:srgbClr val="000000"/>
                          </a:solidFill>
                          <a:effectLst/>
                          <a:latin typeface="ＭＳ Ｐゴシック"/>
                        </a:rPr>
                        <a:t>）</a:t>
                      </a:r>
                    </a:p>
                  </a:txBody>
                  <a:tcPr marL="8792" marR="8792" marT="952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gridSpan="3">
                  <a:txBody>
                    <a:bodyPr/>
                    <a:lstStyle/>
                    <a:p>
                      <a:pPr algn="l" rtl="0" fontAlgn="ctr"/>
                      <a:r>
                        <a:rPr lang="en-US" altLang="ja-JP" sz="900" b="0" i="0" u="none" strike="noStrike" dirty="0">
                          <a:solidFill>
                            <a:srgbClr val="000000"/>
                          </a:solidFill>
                          <a:effectLst/>
                          <a:latin typeface="ＭＳ Ｐゴシック"/>
                        </a:rPr>
                        <a:t>641</a:t>
                      </a:r>
                      <a:r>
                        <a:rPr lang="ja-JP" altLang="en-US" sz="900" b="0" i="0" u="none" strike="noStrike" dirty="0">
                          <a:solidFill>
                            <a:srgbClr val="000000"/>
                          </a:solidFill>
                          <a:effectLst/>
                          <a:latin typeface="ＭＳ Ｐゴシック"/>
                        </a:rPr>
                        <a:t>人</a:t>
                      </a:r>
                      <a:r>
                        <a:rPr lang="en-US" altLang="ja-JP" sz="900" b="0" i="0" u="none" strike="noStrike" dirty="0">
                          <a:solidFill>
                            <a:srgbClr val="000000"/>
                          </a:solidFill>
                          <a:effectLst/>
                          <a:latin typeface="ＭＳ Ｐゴシック"/>
                        </a:rPr>
                        <a:t>(23%)</a:t>
                      </a:r>
                      <a:r>
                        <a:rPr lang="ja-JP" altLang="en-US" sz="900" b="0" i="0" u="none" strike="noStrike" dirty="0">
                          <a:solidFill>
                            <a:srgbClr val="000000"/>
                          </a:solidFill>
                          <a:effectLst/>
                          <a:latin typeface="ＭＳ Ｐゴシック"/>
                        </a:rPr>
                        <a:t>　</a:t>
                      </a:r>
                      <a:r>
                        <a:rPr lang="en-US" altLang="ja-JP" sz="900" b="0" i="0" u="none" strike="noStrike" dirty="0">
                          <a:solidFill>
                            <a:srgbClr val="000000"/>
                          </a:solidFill>
                          <a:effectLst/>
                          <a:latin typeface="ＭＳ Ｐゴシック"/>
                        </a:rPr>
                        <a:t>※</a:t>
                      </a:r>
                      <a:r>
                        <a:rPr lang="ja-JP" altLang="en-US" sz="900" b="0" i="0" u="none" strike="noStrike" dirty="0">
                          <a:solidFill>
                            <a:srgbClr val="000000"/>
                          </a:solidFill>
                          <a:effectLst/>
                          <a:latin typeface="ＭＳ Ｐゴシック"/>
                        </a:rPr>
                        <a:t>２</a:t>
                      </a:r>
                    </a:p>
                  </a:txBody>
                  <a:tcPr marL="8792" marR="8792" marT="9525"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10004"/>
                  </a:ext>
                </a:extLst>
              </a:tr>
              <a:tr h="143790">
                <a:tc vMerge="1">
                  <a:txBody>
                    <a:bodyPr/>
                    <a:lstStyle/>
                    <a:p>
                      <a:endParaRPr kumimoji="1" lang="ja-JP" altLang="en-US"/>
                    </a:p>
                  </a:txBody>
                  <a:tcPr/>
                </a:tc>
                <a:tc gridSpan="2">
                  <a:txBody>
                    <a:bodyPr/>
                    <a:lstStyle/>
                    <a:p>
                      <a:pPr algn="l" rtl="0" fontAlgn="ctr"/>
                      <a:r>
                        <a:rPr lang="en-US" altLang="ja-JP" sz="900" b="0" i="0" u="none" strike="noStrike">
                          <a:solidFill>
                            <a:srgbClr val="000000"/>
                          </a:solidFill>
                          <a:effectLst/>
                          <a:latin typeface="ＭＳ Ｐゴシック"/>
                        </a:rPr>
                        <a:t>3</a:t>
                      </a:r>
                      <a:r>
                        <a:rPr lang="ja-JP" altLang="en-US" sz="900" b="0" i="0" u="none" strike="noStrike">
                          <a:solidFill>
                            <a:srgbClr val="000000"/>
                          </a:solidFill>
                          <a:effectLst/>
                          <a:latin typeface="ＭＳ Ｐゴシック"/>
                        </a:rPr>
                        <a:t>か月以上</a:t>
                      </a:r>
                      <a:r>
                        <a:rPr lang="en-US" altLang="ja-JP" sz="900" b="0" i="0" u="none" strike="noStrike">
                          <a:solidFill>
                            <a:srgbClr val="000000"/>
                          </a:solidFill>
                          <a:effectLst/>
                          <a:latin typeface="ＭＳ Ｐゴシック"/>
                        </a:rPr>
                        <a:t>1</a:t>
                      </a:r>
                      <a:r>
                        <a:rPr lang="ja-JP" altLang="en-US" sz="900" b="0" i="0" u="none" strike="noStrike">
                          <a:solidFill>
                            <a:srgbClr val="000000"/>
                          </a:solidFill>
                          <a:effectLst/>
                          <a:latin typeface="ＭＳ Ｐゴシック"/>
                        </a:rPr>
                        <a:t>年未満</a:t>
                      </a:r>
                    </a:p>
                  </a:txBody>
                  <a:tcPr marL="8792" marR="8792" marT="9525" marB="0" anchor="ctr">
                    <a:lnL>
                      <a:noFill/>
                    </a:lnL>
                    <a:lnR w="12700" cap="flat" cmpd="sng" algn="ctr">
                      <a:solidFill>
                        <a:srgbClr val="FFFFFF"/>
                      </a:solidFill>
                      <a:prstDash val="solid"/>
                      <a:round/>
                      <a:headEnd type="none" w="med" len="med"/>
                      <a:tailEnd type="none" w="med" len="med"/>
                    </a:lnR>
                    <a:lnT>
                      <a:noFill/>
                    </a:lnT>
                    <a:lnB>
                      <a:noFill/>
                    </a:lnB>
                    <a:solidFill>
                      <a:srgbClr val="E9EDF4"/>
                    </a:solidFill>
                  </a:tcPr>
                </a:tc>
                <a:tc hMerge="1">
                  <a:txBody>
                    <a:bodyPr/>
                    <a:lstStyle/>
                    <a:p>
                      <a:endParaRPr kumimoji="1" lang="ja-JP" altLang="en-US"/>
                    </a:p>
                  </a:txBody>
                  <a:tcPr/>
                </a:tc>
                <a:tc>
                  <a:txBody>
                    <a:bodyPr/>
                    <a:lstStyle/>
                    <a:p>
                      <a:pPr algn="l" rtl="0" fontAlgn="ctr"/>
                      <a:r>
                        <a:rPr lang="en-US" altLang="ja-JP" sz="900" b="0" i="0" u="none" strike="noStrike">
                          <a:solidFill>
                            <a:srgbClr val="000000"/>
                          </a:solidFill>
                          <a:effectLst/>
                          <a:latin typeface="ＭＳ Ｐゴシック"/>
                        </a:rPr>
                        <a:t>457</a:t>
                      </a:r>
                      <a:r>
                        <a:rPr lang="ja-JP" altLang="en-US" sz="900" b="0" i="0" u="none" strike="noStrike">
                          <a:solidFill>
                            <a:srgbClr val="000000"/>
                          </a:solidFill>
                          <a:effectLst/>
                          <a:latin typeface="ＭＳ Ｐゴシック"/>
                        </a:rPr>
                        <a:t>人（</a:t>
                      </a:r>
                      <a:r>
                        <a:rPr lang="en-US" altLang="ja-JP" sz="900" b="0" i="0" u="none" strike="noStrike">
                          <a:solidFill>
                            <a:srgbClr val="000000"/>
                          </a:solidFill>
                          <a:effectLst/>
                          <a:latin typeface="ＭＳ Ｐゴシック"/>
                        </a:rPr>
                        <a:t>16%</a:t>
                      </a:r>
                      <a:r>
                        <a:rPr lang="ja-JP" altLang="en-US" sz="900" b="0" i="0" u="none" strike="noStrike">
                          <a:solidFill>
                            <a:srgbClr val="000000"/>
                          </a:solidFill>
                          <a:effectLst/>
                          <a:latin typeface="ＭＳ Ｐゴシック"/>
                        </a:rPr>
                        <a:t>）</a:t>
                      </a:r>
                    </a:p>
                  </a:txBody>
                  <a:tcPr marL="8792" marR="8792" marT="952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gridSpan="3">
                  <a:txBody>
                    <a:bodyPr/>
                    <a:lstStyle/>
                    <a:p>
                      <a:pPr algn="l" rtl="0" fontAlgn="ctr"/>
                      <a:r>
                        <a:rPr lang="en-US" altLang="ja-JP" sz="900" b="0" i="0" u="none" strike="noStrike" dirty="0">
                          <a:solidFill>
                            <a:srgbClr val="000000"/>
                          </a:solidFill>
                          <a:effectLst/>
                          <a:latin typeface="ＭＳ Ｐゴシック"/>
                        </a:rPr>
                        <a:t>449</a:t>
                      </a:r>
                      <a:r>
                        <a:rPr lang="ja-JP" altLang="en-US" sz="900" b="0" i="0" u="none" strike="noStrike" dirty="0">
                          <a:solidFill>
                            <a:srgbClr val="000000"/>
                          </a:solidFill>
                          <a:effectLst/>
                          <a:latin typeface="ＭＳ Ｐゴシック"/>
                        </a:rPr>
                        <a:t>人</a:t>
                      </a:r>
                      <a:r>
                        <a:rPr lang="en-US" altLang="ja-JP" sz="900" b="0" i="0" u="none" strike="noStrike" dirty="0">
                          <a:solidFill>
                            <a:srgbClr val="000000"/>
                          </a:solidFill>
                          <a:effectLst/>
                          <a:latin typeface="ＭＳ Ｐゴシック"/>
                        </a:rPr>
                        <a:t>(16%)</a:t>
                      </a:r>
                      <a:r>
                        <a:rPr lang="ja-JP" altLang="en-US" sz="900" b="0" i="0" u="none" strike="noStrike" dirty="0">
                          <a:solidFill>
                            <a:srgbClr val="000000"/>
                          </a:solidFill>
                          <a:effectLst/>
                          <a:latin typeface="ＭＳ Ｐゴシック"/>
                        </a:rPr>
                        <a:t>　</a:t>
                      </a:r>
                      <a:r>
                        <a:rPr lang="en-US" altLang="ja-JP" sz="900" b="0" i="0" u="none" strike="noStrike" dirty="0">
                          <a:solidFill>
                            <a:srgbClr val="000000"/>
                          </a:solidFill>
                          <a:effectLst/>
                          <a:latin typeface="ＭＳ Ｐゴシック"/>
                        </a:rPr>
                        <a:t>※</a:t>
                      </a:r>
                      <a:r>
                        <a:rPr lang="ja-JP" altLang="en-US" sz="900" b="0" i="0" u="none" strike="noStrike" dirty="0">
                          <a:solidFill>
                            <a:srgbClr val="000000"/>
                          </a:solidFill>
                          <a:effectLst/>
                          <a:latin typeface="ＭＳ Ｐゴシック"/>
                        </a:rPr>
                        <a:t>２</a:t>
                      </a:r>
                    </a:p>
                  </a:txBody>
                  <a:tcPr marL="8792" marR="8792" marT="9525"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10005"/>
                  </a:ext>
                </a:extLst>
              </a:tr>
              <a:tr h="117323">
                <a:tc vMerge="1">
                  <a:txBody>
                    <a:bodyPr/>
                    <a:lstStyle/>
                    <a:p>
                      <a:endParaRPr kumimoji="1" lang="ja-JP" altLang="en-US"/>
                    </a:p>
                  </a:txBody>
                  <a:tcPr/>
                </a:tc>
                <a:tc gridSpan="2">
                  <a:txBody>
                    <a:bodyPr/>
                    <a:lstStyle/>
                    <a:p>
                      <a:pPr algn="l" rtl="0" fontAlgn="ctr"/>
                      <a:r>
                        <a:rPr lang="en-US" altLang="ja-JP" sz="900" b="0" i="0" u="none" strike="noStrike" dirty="0">
                          <a:solidFill>
                            <a:srgbClr val="000000"/>
                          </a:solidFill>
                          <a:effectLst/>
                          <a:latin typeface="ＭＳ Ｐゴシック"/>
                        </a:rPr>
                        <a:t>1</a:t>
                      </a:r>
                      <a:r>
                        <a:rPr lang="ja-JP" altLang="en-US" sz="900" b="0" i="0" u="none" strike="noStrike" dirty="0">
                          <a:solidFill>
                            <a:srgbClr val="000000"/>
                          </a:solidFill>
                          <a:effectLst/>
                          <a:latin typeface="ＭＳ Ｐゴシック"/>
                        </a:rPr>
                        <a:t>年以上</a:t>
                      </a:r>
                    </a:p>
                  </a:txBody>
                  <a:tcPr marL="8792" marR="8792" marT="9525" marB="0" anchor="ctr">
                    <a:lnL>
                      <a:noFill/>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E9EDF4"/>
                    </a:solidFill>
                  </a:tcPr>
                </a:tc>
                <a:tc hMerge="1">
                  <a:txBody>
                    <a:bodyPr/>
                    <a:lstStyle/>
                    <a:p>
                      <a:endParaRPr kumimoji="1" lang="ja-JP" altLang="en-US"/>
                    </a:p>
                  </a:txBody>
                  <a:tcPr/>
                </a:tc>
                <a:tc>
                  <a:txBody>
                    <a:bodyPr/>
                    <a:lstStyle/>
                    <a:p>
                      <a:pPr algn="l" rtl="0" fontAlgn="ctr"/>
                      <a:r>
                        <a:rPr lang="en-US" altLang="ja-JP" sz="900" b="0" i="0" u="none" strike="noStrike" dirty="0">
                          <a:solidFill>
                            <a:srgbClr val="000000"/>
                          </a:solidFill>
                          <a:effectLst/>
                          <a:latin typeface="ＭＳ Ｐゴシック"/>
                        </a:rPr>
                        <a:t>1,709</a:t>
                      </a:r>
                      <a:r>
                        <a:rPr lang="ja-JP" altLang="en-US" sz="900" b="0" i="0" u="none" strike="noStrike" dirty="0">
                          <a:solidFill>
                            <a:srgbClr val="000000"/>
                          </a:solidFill>
                          <a:effectLst/>
                          <a:latin typeface="ＭＳ Ｐゴシック"/>
                        </a:rPr>
                        <a:t>人（</a:t>
                      </a:r>
                      <a:r>
                        <a:rPr lang="en-US" altLang="ja-JP" sz="900" b="0" i="0" u="none" strike="noStrike" dirty="0">
                          <a:solidFill>
                            <a:srgbClr val="000000"/>
                          </a:solidFill>
                          <a:effectLst/>
                          <a:latin typeface="ＭＳ Ｐゴシック"/>
                        </a:rPr>
                        <a:t>61%</a:t>
                      </a:r>
                      <a:r>
                        <a:rPr lang="ja-JP" altLang="en-US" sz="900" b="0" i="0" u="none" strike="noStrike" dirty="0">
                          <a:solidFill>
                            <a:srgbClr val="000000"/>
                          </a:solidFill>
                          <a:effectLst/>
                          <a:latin typeface="ＭＳ Ｐゴシック"/>
                        </a:rPr>
                        <a:t>）</a:t>
                      </a:r>
                    </a:p>
                  </a:txBody>
                  <a:tcPr marL="8792" marR="8792" marT="952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gridSpan="3">
                  <a:txBody>
                    <a:bodyPr/>
                    <a:lstStyle/>
                    <a:p>
                      <a:pPr algn="l" rtl="0" fontAlgn="ctr"/>
                      <a:r>
                        <a:rPr lang="en-US" altLang="ja-JP" sz="900" b="0" i="0" u="none" strike="noStrike" dirty="0">
                          <a:solidFill>
                            <a:srgbClr val="000000"/>
                          </a:solidFill>
                          <a:effectLst/>
                          <a:latin typeface="ＭＳ Ｐゴシック"/>
                        </a:rPr>
                        <a:t>1,649</a:t>
                      </a:r>
                      <a:r>
                        <a:rPr lang="ja-JP" altLang="en-US" sz="900" b="0" i="0" u="none" strike="noStrike" dirty="0">
                          <a:solidFill>
                            <a:srgbClr val="000000"/>
                          </a:solidFill>
                          <a:effectLst/>
                          <a:latin typeface="ＭＳ Ｐゴシック"/>
                        </a:rPr>
                        <a:t>人</a:t>
                      </a:r>
                      <a:r>
                        <a:rPr lang="en-US" altLang="ja-JP" sz="900" b="0" i="0" u="none" strike="noStrike" dirty="0">
                          <a:solidFill>
                            <a:srgbClr val="000000"/>
                          </a:solidFill>
                          <a:effectLst/>
                          <a:latin typeface="ＭＳ Ｐゴシック"/>
                        </a:rPr>
                        <a:t>(60%)</a:t>
                      </a:r>
                      <a:r>
                        <a:rPr lang="ja-JP" altLang="en-US" sz="900" b="0" i="0" u="none" strike="noStrike" dirty="0">
                          <a:solidFill>
                            <a:srgbClr val="000000"/>
                          </a:solidFill>
                          <a:effectLst/>
                          <a:latin typeface="ＭＳ Ｐゴシック"/>
                        </a:rPr>
                        <a:t> </a:t>
                      </a:r>
                      <a:r>
                        <a:rPr lang="en-US" altLang="ja-JP" sz="900" b="0" i="0" u="none" strike="noStrike" dirty="0">
                          <a:solidFill>
                            <a:srgbClr val="000000"/>
                          </a:solidFill>
                          <a:effectLst/>
                          <a:latin typeface="ＭＳ Ｐゴシック"/>
                        </a:rPr>
                        <a:t>※</a:t>
                      </a:r>
                      <a:r>
                        <a:rPr lang="ja-JP" altLang="en-US" sz="900" b="0" i="0" u="none" strike="noStrike" dirty="0">
                          <a:solidFill>
                            <a:srgbClr val="000000"/>
                          </a:solidFill>
                          <a:effectLst/>
                          <a:latin typeface="ＭＳ Ｐゴシック"/>
                        </a:rPr>
                        <a:t>２</a:t>
                      </a:r>
                    </a:p>
                  </a:txBody>
                  <a:tcPr marL="8792" marR="8792" marT="9525" marB="0">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10006"/>
                  </a:ext>
                </a:extLst>
              </a:tr>
              <a:tr h="143790">
                <a:tc gridSpan="3">
                  <a:txBody>
                    <a:bodyPr/>
                    <a:lstStyle/>
                    <a:p>
                      <a:pPr algn="l" rtl="0" fontAlgn="ctr"/>
                      <a:r>
                        <a:rPr lang="zh-TW" altLang="en-US" sz="900" b="0" i="0" u="none" strike="noStrike" dirty="0">
                          <a:solidFill>
                            <a:schemeClr val="tx1"/>
                          </a:solidFill>
                          <a:effectLst/>
                          <a:latin typeface="ＭＳ Ｐゴシック" panose="020B0600070205080204" pitchFamily="50" charset="-128"/>
                          <a:ea typeface="ＭＳ Ｐゴシック" panose="020B0600070205080204" pitchFamily="50" charset="-128"/>
                        </a:rPr>
                        <a:t>相談支援事業所数　（平成</a:t>
                      </a:r>
                      <a:r>
                        <a:rPr lang="en-US" altLang="zh-TW" sz="900" b="0" i="0" u="none" strike="noStrike" dirty="0">
                          <a:solidFill>
                            <a:schemeClr val="tx1"/>
                          </a:solidFill>
                          <a:effectLst/>
                          <a:latin typeface="ＭＳ Ｐゴシック" panose="020B0600070205080204" pitchFamily="50" charset="-128"/>
                          <a:ea typeface="ＭＳ Ｐゴシック" panose="020B0600070205080204" pitchFamily="50" charset="-128"/>
                        </a:rPr>
                        <a:t>27</a:t>
                      </a:r>
                      <a:r>
                        <a:rPr lang="zh-TW" altLang="en-US" sz="900" b="0" i="0" u="none" strike="noStrike" dirty="0">
                          <a:solidFill>
                            <a:schemeClr val="tx1"/>
                          </a:solidFill>
                          <a:effectLst/>
                          <a:latin typeface="ＭＳ Ｐゴシック" panose="020B0600070205080204" pitchFamily="50" charset="-128"/>
                          <a:ea typeface="ＭＳ Ｐゴシック" panose="020B0600070205080204" pitchFamily="50" charset="-128"/>
                        </a:rPr>
                        <a:t>年</a:t>
                      </a:r>
                      <a:r>
                        <a:rPr lang="en-US" altLang="zh-TW" sz="900" b="0" i="0" u="none" strike="noStrike" dirty="0">
                          <a:solidFill>
                            <a:schemeClr val="tx1"/>
                          </a:solidFill>
                          <a:effectLst/>
                          <a:latin typeface="ＭＳ Ｐゴシック" panose="020B0600070205080204" pitchFamily="50" charset="-128"/>
                          <a:ea typeface="ＭＳ Ｐゴシック" panose="020B0600070205080204" pitchFamily="50" charset="-128"/>
                        </a:rPr>
                        <a:t>3</a:t>
                      </a:r>
                      <a:r>
                        <a:rPr lang="zh-TW" altLang="en-US" sz="900" b="0" i="0" u="none" strike="noStrike" dirty="0">
                          <a:solidFill>
                            <a:schemeClr val="tx1"/>
                          </a:solidFill>
                          <a:effectLst/>
                          <a:latin typeface="ＭＳ Ｐゴシック" panose="020B0600070205080204" pitchFamily="50" charset="-128"/>
                          <a:ea typeface="ＭＳ Ｐゴシック" panose="020B0600070205080204" pitchFamily="50" charset="-128"/>
                        </a:rPr>
                        <a:t>月）</a:t>
                      </a:r>
                      <a:r>
                        <a:rPr lang="zh-TW" altLang="en-US" sz="900" b="0" i="0" u="none" strike="noStrike" dirty="0">
                          <a:solidFill>
                            <a:srgbClr val="000000"/>
                          </a:solidFill>
                          <a:effectLst/>
                          <a:latin typeface="ＭＳ Ｐゴシック"/>
                        </a:rPr>
                        <a:t>　　　　　</a:t>
                      </a:r>
                    </a:p>
                  </a:txBody>
                  <a:tcPr marL="8792" marR="8792"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9EDF4"/>
                    </a:solidFill>
                  </a:tcPr>
                </a:tc>
                <a:tc hMerge="1">
                  <a:txBody>
                    <a:bodyPr/>
                    <a:lstStyle/>
                    <a:p>
                      <a:endParaRPr kumimoji="1" lang="ja-JP" altLang="en-US"/>
                    </a:p>
                  </a:txBody>
                  <a:tcPr/>
                </a:tc>
                <a:tc hMerge="1">
                  <a:txBody>
                    <a:bodyPr/>
                    <a:lstStyle/>
                    <a:p>
                      <a:endParaRPr kumimoji="1" lang="ja-JP" altLang="en-US"/>
                    </a:p>
                  </a:txBody>
                  <a:tcPr/>
                </a:tc>
                <a:tc>
                  <a:txBody>
                    <a:bodyPr/>
                    <a:lstStyle/>
                    <a:p>
                      <a:pPr algn="l" rtl="0" fontAlgn="ctr"/>
                      <a:r>
                        <a:rPr lang="ja-JP" altLang="en-US" sz="900" b="0" i="0" u="none" strike="noStrike">
                          <a:solidFill>
                            <a:srgbClr val="000000"/>
                          </a:solidFill>
                          <a:effectLst/>
                          <a:latin typeface="ＭＳ Ｐゴシック"/>
                        </a:rPr>
                        <a:t>一般相談</a:t>
                      </a:r>
                      <a:r>
                        <a:rPr lang="en-US" altLang="ja-JP" sz="900" b="0" i="0" u="none" strike="noStrike">
                          <a:solidFill>
                            <a:srgbClr val="000000"/>
                          </a:solidFill>
                          <a:effectLst/>
                          <a:latin typeface="ＭＳ Ｐゴシック"/>
                        </a:rPr>
                        <a:t>19</a:t>
                      </a:r>
                    </a:p>
                  </a:txBody>
                  <a:tcPr marL="8792" marR="8792" marT="952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altLang="ja-JP" sz="900" b="0" i="0" u="none" strike="noStrike" dirty="0">
                          <a:solidFill>
                            <a:srgbClr val="000000"/>
                          </a:solidFill>
                          <a:effectLst/>
                          <a:latin typeface="ＭＳ Ｐゴシック"/>
                        </a:rPr>
                        <a:t>(9)</a:t>
                      </a:r>
                    </a:p>
                  </a:txBody>
                  <a:tcPr marL="8792" marR="8792" marT="9525"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gridSpan="2">
                  <a:txBody>
                    <a:bodyPr/>
                    <a:lstStyle/>
                    <a:p>
                      <a:pPr algn="l" rtl="0" fontAlgn="ctr"/>
                      <a:r>
                        <a:rPr lang="ja-JP" altLang="en-US" sz="900" b="0" i="0" u="none" strike="noStrike" dirty="0">
                          <a:solidFill>
                            <a:srgbClr val="000000"/>
                          </a:solidFill>
                          <a:effectLst/>
                          <a:latin typeface="ＭＳ Ｐゴシック"/>
                        </a:rPr>
                        <a:t>　</a:t>
                      </a:r>
                    </a:p>
                  </a:txBody>
                  <a:tcPr marL="8792" marR="8792" marT="9525"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hMerge="1">
                  <a:txBody>
                    <a:bodyPr/>
                    <a:lstStyle/>
                    <a:p>
                      <a:endParaRPr kumimoji="1" lang="ja-JP" altLang="en-US"/>
                    </a:p>
                  </a:txBody>
                  <a:tcPr/>
                </a:tc>
                <a:extLst>
                  <a:ext uri="{0D108BD9-81ED-4DB2-BD59-A6C34878D82A}">
                    <a16:rowId xmlns="" xmlns:a16="http://schemas.microsoft.com/office/drawing/2014/main" val="10007"/>
                  </a:ext>
                </a:extLst>
              </a:tr>
              <a:tr h="143790">
                <a:tc gridSpan="3">
                  <a:txBody>
                    <a:bodyPr/>
                    <a:lstStyle/>
                    <a:p>
                      <a:pPr algn="l" rtl="0" fontAlgn="ctr"/>
                      <a:r>
                        <a:rPr lang="ja-JP" altLang="en-US" sz="900" b="0" i="0" u="none" strike="noStrike">
                          <a:solidFill>
                            <a:srgbClr val="000000"/>
                          </a:solidFill>
                          <a:effectLst/>
                          <a:latin typeface="ＭＳ Ｐゴシック"/>
                        </a:rPr>
                        <a:t>　</a:t>
                      </a:r>
                    </a:p>
                  </a:txBody>
                  <a:tcPr marL="8792" marR="8792"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E9EDF4"/>
                    </a:solidFill>
                  </a:tcPr>
                </a:tc>
                <a:tc hMerge="1">
                  <a:txBody>
                    <a:bodyPr/>
                    <a:lstStyle/>
                    <a:p>
                      <a:endParaRPr kumimoji="1" lang="ja-JP" altLang="en-US"/>
                    </a:p>
                  </a:txBody>
                  <a:tcPr/>
                </a:tc>
                <a:tc hMerge="1">
                  <a:txBody>
                    <a:bodyPr/>
                    <a:lstStyle/>
                    <a:p>
                      <a:endParaRPr kumimoji="1" lang="ja-JP" altLang="en-US"/>
                    </a:p>
                  </a:txBody>
                  <a:tcPr/>
                </a:tc>
                <a:tc>
                  <a:txBody>
                    <a:bodyPr/>
                    <a:lstStyle/>
                    <a:p>
                      <a:pPr algn="l" rtl="0" fontAlgn="ctr"/>
                      <a:r>
                        <a:rPr lang="ja-JP" altLang="en-US" sz="900" b="0" i="0" u="none" strike="noStrike">
                          <a:solidFill>
                            <a:srgbClr val="000000"/>
                          </a:solidFill>
                          <a:effectLst/>
                          <a:latin typeface="ＭＳ Ｐゴシック"/>
                        </a:rPr>
                        <a:t>特定相談</a:t>
                      </a:r>
                      <a:r>
                        <a:rPr lang="en-US" altLang="ja-JP" sz="900" b="0" i="0" u="none" strike="noStrike">
                          <a:solidFill>
                            <a:srgbClr val="000000"/>
                          </a:solidFill>
                          <a:effectLst/>
                          <a:latin typeface="ＭＳ Ｐゴシック"/>
                        </a:rPr>
                        <a:t>37</a:t>
                      </a:r>
                    </a:p>
                  </a:txBody>
                  <a:tcPr marL="8792" marR="8792" marT="952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altLang="ja-JP" sz="900" b="0" i="0" u="none" strike="noStrike" dirty="0">
                          <a:solidFill>
                            <a:srgbClr val="000000"/>
                          </a:solidFill>
                          <a:effectLst/>
                          <a:latin typeface="ＭＳ Ｐゴシック"/>
                        </a:rPr>
                        <a:t>(12)</a:t>
                      </a:r>
                    </a:p>
                  </a:txBody>
                  <a:tcPr marL="8792" marR="8792" marT="9525"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gridSpan="2">
                  <a:txBody>
                    <a:bodyPr/>
                    <a:lstStyle/>
                    <a:p>
                      <a:pPr algn="l" rtl="0" fontAlgn="ctr"/>
                      <a:r>
                        <a:rPr lang="ja-JP" altLang="en-US" sz="900" b="0" i="0" u="none" strike="noStrike" dirty="0">
                          <a:solidFill>
                            <a:srgbClr val="000000"/>
                          </a:solidFill>
                          <a:effectLst/>
                          <a:latin typeface="ＭＳ Ｐゴシック"/>
                        </a:rPr>
                        <a:t>　</a:t>
                      </a:r>
                    </a:p>
                  </a:txBody>
                  <a:tcPr marL="8792" marR="8792" marT="9525"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hMerge="1">
                  <a:txBody>
                    <a:bodyPr/>
                    <a:lstStyle/>
                    <a:p>
                      <a:endParaRPr kumimoji="1" lang="ja-JP" altLang="en-US"/>
                    </a:p>
                  </a:txBody>
                  <a:tcPr/>
                </a:tc>
                <a:extLst>
                  <a:ext uri="{0D108BD9-81ED-4DB2-BD59-A6C34878D82A}">
                    <a16:rowId xmlns="" xmlns:a16="http://schemas.microsoft.com/office/drawing/2014/main" val="10008"/>
                  </a:ext>
                </a:extLst>
              </a:tr>
              <a:tr h="143790">
                <a:tc gridSpan="3">
                  <a:txBody>
                    <a:bodyPr/>
                    <a:lstStyle/>
                    <a:p>
                      <a:pPr algn="l" rtl="0" fontAlgn="ctr"/>
                      <a:r>
                        <a:rPr lang="ja-JP" altLang="en-US" sz="900" b="0" i="0" u="none" strike="noStrike">
                          <a:solidFill>
                            <a:srgbClr val="000000"/>
                          </a:solidFill>
                          <a:effectLst/>
                          <a:latin typeface="ＭＳ Ｐゴシック"/>
                        </a:rPr>
                        <a:t>保健所　　　　　　　　　　　　　　　　　　　</a:t>
                      </a:r>
                    </a:p>
                  </a:txBody>
                  <a:tcPr marL="8792" marR="8792"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hMerge="1">
                  <a:txBody>
                    <a:bodyPr/>
                    <a:lstStyle/>
                    <a:p>
                      <a:endParaRPr kumimoji="1" lang="ja-JP" altLang="en-US"/>
                    </a:p>
                  </a:txBody>
                  <a:tcPr/>
                </a:tc>
                <a:tc hMerge="1">
                  <a:txBody>
                    <a:bodyPr/>
                    <a:lstStyle/>
                    <a:p>
                      <a:endParaRPr kumimoji="1" lang="ja-JP" altLang="en-US"/>
                    </a:p>
                  </a:txBody>
                  <a:tcPr/>
                </a:tc>
                <a:tc>
                  <a:txBody>
                    <a:bodyPr/>
                    <a:lstStyle/>
                    <a:p>
                      <a:pPr algn="l" rtl="0" fontAlgn="ctr"/>
                      <a:r>
                        <a:rPr lang="en-US" altLang="ja-JP" sz="900" b="0" i="0" u="none" strike="noStrike">
                          <a:solidFill>
                            <a:srgbClr val="000000"/>
                          </a:solidFill>
                          <a:effectLst/>
                          <a:latin typeface="ＭＳ Ｐゴシック"/>
                        </a:rPr>
                        <a:t>1</a:t>
                      </a:r>
                      <a:r>
                        <a:rPr lang="ja-JP" altLang="en-US" sz="900" b="0" i="0" u="none" strike="noStrike">
                          <a:solidFill>
                            <a:srgbClr val="000000"/>
                          </a:solidFill>
                          <a:effectLst/>
                          <a:latin typeface="ＭＳ Ｐゴシック"/>
                        </a:rPr>
                        <a:t>か所</a:t>
                      </a:r>
                    </a:p>
                  </a:txBody>
                  <a:tcPr marL="8792" marR="8792" marT="952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ja-JP" altLang="en-US" sz="900" b="0" i="0" u="none" strike="noStrike" dirty="0">
                          <a:solidFill>
                            <a:srgbClr val="000000"/>
                          </a:solidFill>
                          <a:effectLst/>
                          <a:latin typeface="ＭＳ Ｐゴシック"/>
                        </a:rPr>
                        <a:t>　</a:t>
                      </a:r>
                    </a:p>
                  </a:txBody>
                  <a:tcPr marL="8792" marR="8792" marT="9525"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gridSpan="2">
                  <a:txBody>
                    <a:bodyPr/>
                    <a:lstStyle/>
                    <a:p>
                      <a:pPr algn="l" rtl="0" fontAlgn="ctr"/>
                      <a:r>
                        <a:rPr lang="ja-JP" altLang="en-US" sz="900" b="0" i="0" u="none" strike="noStrike">
                          <a:solidFill>
                            <a:srgbClr val="000000"/>
                          </a:solidFill>
                          <a:effectLst/>
                          <a:latin typeface="ＭＳ Ｐゴシック"/>
                        </a:rPr>
                        <a:t>　</a:t>
                      </a:r>
                    </a:p>
                  </a:txBody>
                  <a:tcPr marL="8792" marR="8792" marT="9525"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hMerge="1">
                  <a:txBody>
                    <a:bodyPr/>
                    <a:lstStyle/>
                    <a:p>
                      <a:endParaRPr kumimoji="1" lang="ja-JP" altLang="en-US"/>
                    </a:p>
                  </a:txBody>
                  <a:tcPr/>
                </a:tc>
                <a:extLst>
                  <a:ext uri="{0D108BD9-81ED-4DB2-BD59-A6C34878D82A}">
                    <a16:rowId xmlns="" xmlns:a16="http://schemas.microsoft.com/office/drawing/2014/main" val="10009"/>
                  </a:ext>
                </a:extLst>
              </a:tr>
              <a:tr h="185511">
                <a:tc gridSpan="2">
                  <a:txBody>
                    <a:bodyPr/>
                    <a:lstStyle/>
                    <a:p>
                      <a:pPr algn="l" rtl="0" fontAlgn="ctr"/>
                      <a:r>
                        <a:rPr lang="ja-JP" altLang="en-US" sz="900" b="0" i="0" u="none" strike="noStrike" dirty="0">
                          <a:solidFill>
                            <a:schemeClr val="accent6">
                              <a:lumMod val="50000"/>
                            </a:schemeClr>
                          </a:solidFill>
                          <a:effectLst/>
                          <a:latin typeface="ＭＳ Ｐゴシック"/>
                        </a:rPr>
                        <a:t>（参考）熊本市利用者数の推移</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hMerge="1">
                  <a:txBody>
                    <a:bodyPr/>
                    <a:lstStyle/>
                    <a:p>
                      <a:endParaRPr kumimoji="1" lang="ja-JP" altLang="en-US"/>
                    </a:p>
                  </a:txBody>
                  <a:tcPr/>
                </a:tc>
                <a:tc>
                  <a:txBody>
                    <a:bodyPr/>
                    <a:lstStyle/>
                    <a:p>
                      <a:pPr algn="ctr" rtl="0" fontAlgn="ctr"/>
                      <a:r>
                        <a:rPr lang="en-US" sz="1000" b="0" i="0" u="none" strike="noStrike" dirty="0">
                          <a:solidFill>
                            <a:schemeClr val="accent6">
                              <a:lumMod val="50000"/>
                            </a:schemeClr>
                          </a:solidFill>
                          <a:effectLst/>
                          <a:latin typeface="ＭＳ Ｐゴシック"/>
                        </a:rPr>
                        <a:t>H24.4</a:t>
                      </a:r>
                    </a:p>
                  </a:txBody>
                  <a:tcPr marL="8792" marR="8792"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sz="1000" b="0" i="0" u="none" strike="noStrike" dirty="0">
                          <a:solidFill>
                            <a:schemeClr val="accent6">
                              <a:lumMod val="50000"/>
                            </a:schemeClr>
                          </a:solidFill>
                          <a:effectLst/>
                          <a:latin typeface="ＭＳ Ｐゴシック"/>
                        </a:rPr>
                        <a:t>H25.4</a:t>
                      </a:r>
                    </a:p>
                  </a:txBody>
                  <a:tcPr marL="8792" marR="8792"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sz="1000" b="0" i="0" u="none" strike="noStrike" dirty="0">
                          <a:solidFill>
                            <a:schemeClr val="accent6">
                              <a:lumMod val="50000"/>
                            </a:schemeClr>
                          </a:solidFill>
                          <a:effectLst/>
                          <a:latin typeface="ＭＳ Ｐゴシック"/>
                        </a:rPr>
                        <a:t>H26.4</a:t>
                      </a:r>
                    </a:p>
                  </a:txBody>
                  <a:tcPr marL="8792" marR="8792"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gridSpan="2">
                  <a:txBody>
                    <a:bodyPr/>
                    <a:lstStyle/>
                    <a:p>
                      <a:pPr algn="ctr" rtl="0" fontAlgn="ctr"/>
                      <a:r>
                        <a:rPr lang="en-US" sz="1000" b="0" i="0" u="none" strike="noStrike" dirty="0">
                          <a:solidFill>
                            <a:schemeClr val="accent6">
                              <a:lumMod val="50000"/>
                            </a:schemeClr>
                          </a:solidFill>
                          <a:effectLst/>
                          <a:latin typeface="ＭＳ Ｐゴシック"/>
                        </a:rPr>
                        <a:t>H27.4</a:t>
                      </a:r>
                    </a:p>
                  </a:txBody>
                  <a:tcPr marL="8792" marR="8792"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hMerge="1">
                  <a:txBody>
                    <a:bodyPr/>
                    <a:lstStyle/>
                    <a:p>
                      <a:endParaRPr kumimoji="1" lang="ja-JP" altLang="en-US"/>
                    </a:p>
                  </a:txBody>
                  <a:tcPr/>
                </a:tc>
                <a:extLst>
                  <a:ext uri="{0D108BD9-81ED-4DB2-BD59-A6C34878D82A}">
                    <a16:rowId xmlns="" xmlns:a16="http://schemas.microsoft.com/office/drawing/2014/main" val="10010"/>
                  </a:ext>
                </a:extLst>
              </a:tr>
              <a:tr h="143790">
                <a:tc rowSpan="2">
                  <a:txBody>
                    <a:bodyPr/>
                    <a:lstStyle/>
                    <a:p>
                      <a:pPr algn="l" fontAlgn="ctr"/>
                      <a:r>
                        <a:rPr lang="ja-JP" altLang="en-US" sz="800" b="0" i="0" u="none" strike="noStrike" dirty="0">
                          <a:solidFill>
                            <a:schemeClr val="accent6">
                              <a:lumMod val="50000"/>
                            </a:schemeClr>
                          </a:solidFill>
                          <a:effectLst/>
                          <a:latin typeface="ＭＳ Ｐゴシック" panose="020B0600070205080204" pitchFamily="50" charset="-128"/>
                          <a:ea typeface="ＭＳ Ｐゴシック" panose="020B0600070205080204" pitchFamily="50" charset="-128"/>
                        </a:rPr>
                        <a:t>（</a:t>
                      </a:r>
                      <a:r>
                        <a:rPr lang="en-US" altLang="ja-JP" sz="800" b="0" i="0" u="none" strike="noStrike" dirty="0">
                          <a:solidFill>
                            <a:schemeClr val="accent6">
                              <a:lumMod val="50000"/>
                            </a:schemeClr>
                          </a:solidFill>
                          <a:effectLst/>
                          <a:latin typeface="ＭＳ Ｐゴシック" panose="020B0600070205080204" pitchFamily="50" charset="-128"/>
                          <a:ea typeface="ＭＳ Ｐゴシック" panose="020B0600070205080204" pitchFamily="50" charset="-128"/>
                        </a:rPr>
                        <a:t>※</a:t>
                      </a:r>
                      <a:r>
                        <a:rPr lang="ja-JP" altLang="en-US" sz="800" b="0" i="0" u="none" strike="noStrike" dirty="0">
                          <a:solidFill>
                            <a:schemeClr val="accent6">
                              <a:lumMod val="50000"/>
                            </a:schemeClr>
                          </a:solidFill>
                          <a:effectLst/>
                          <a:latin typeface="ＭＳ Ｐゴシック" panose="020B0600070205080204" pitchFamily="50" charset="-128"/>
                          <a:ea typeface="ＭＳ Ｐゴシック" panose="020B0600070205080204" pitchFamily="50" charset="-128"/>
                        </a:rPr>
                        <a:t>精神障害者に限る）</a:t>
                      </a:r>
                      <a:endParaRPr lang="zh-CN" altLang="en-US" sz="900" b="0" i="0" u="none" strike="noStrike" dirty="0">
                        <a:solidFill>
                          <a:schemeClr val="accent6">
                            <a:lumMod val="50000"/>
                          </a:schemeClr>
                        </a:solidFill>
                        <a:effectLst/>
                        <a:latin typeface="ＭＳ Ｐゴシック" panose="020B0600070205080204" pitchFamily="50" charset="-128"/>
                        <a:ea typeface="ＭＳ Ｐゴシック" panose="020B0600070205080204" pitchFamily="50" charset="-128"/>
                      </a:endParaRPr>
                    </a:p>
                  </a:txBody>
                  <a:tcPr marL="8792" marR="8792" marT="9525" marB="0" anchor="ctr">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ctr"/>
                      <a:r>
                        <a:rPr lang="ja-JP" altLang="en-US" sz="900" b="0" i="0" u="none" strike="noStrike" dirty="0">
                          <a:solidFill>
                            <a:schemeClr val="accent6">
                              <a:lumMod val="50000"/>
                            </a:schemeClr>
                          </a:solidFill>
                          <a:effectLst/>
                          <a:latin typeface="ＭＳ Ｐゴシック"/>
                        </a:rPr>
                        <a:t>地域移行支援</a:t>
                      </a:r>
                    </a:p>
                  </a:txBody>
                  <a:tcPr marL="8792" marR="8792" marT="9525" marB="0" anchor="ctr">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altLang="ja-JP" sz="900" b="0" i="0" u="none" strike="noStrike" dirty="0">
                          <a:solidFill>
                            <a:schemeClr val="accent6">
                              <a:lumMod val="50000"/>
                            </a:schemeClr>
                          </a:solidFill>
                          <a:effectLst/>
                          <a:latin typeface="ＭＳ Ｐゴシック"/>
                        </a:rPr>
                        <a:t>0</a:t>
                      </a:r>
                    </a:p>
                  </a:txBody>
                  <a:tcPr marL="8792" marR="8792"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altLang="ja-JP" sz="900" b="0" i="0" u="none" strike="noStrike" dirty="0">
                          <a:solidFill>
                            <a:schemeClr val="accent6">
                              <a:lumMod val="50000"/>
                            </a:schemeClr>
                          </a:solidFill>
                          <a:effectLst/>
                          <a:latin typeface="ＭＳ Ｐゴシック"/>
                        </a:rPr>
                        <a:t>1</a:t>
                      </a:r>
                    </a:p>
                  </a:txBody>
                  <a:tcPr marL="8792" marR="8792"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altLang="ja-JP" sz="900" b="0" i="0" u="none" strike="noStrike" dirty="0">
                          <a:solidFill>
                            <a:schemeClr val="accent6">
                              <a:lumMod val="50000"/>
                            </a:schemeClr>
                          </a:solidFill>
                          <a:effectLst/>
                          <a:latin typeface="ＭＳ Ｐゴシック"/>
                        </a:rPr>
                        <a:t>1</a:t>
                      </a:r>
                    </a:p>
                  </a:txBody>
                  <a:tcPr marL="8792" marR="8792"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gridSpan="2">
                  <a:txBody>
                    <a:bodyPr/>
                    <a:lstStyle/>
                    <a:p>
                      <a:pPr algn="ctr" rtl="0" fontAlgn="ctr"/>
                      <a:r>
                        <a:rPr lang="en-US" altLang="ja-JP" sz="900" b="0" i="0" u="none" strike="noStrike" dirty="0">
                          <a:solidFill>
                            <a:schemeClr val="accent6">
                              <a:lumMod val="50000"/>
                            </a:schemeClr>
                          </a:solidFill>
                          <a:effectLst/>
                          <a:latin typeface="ＭＳ Ｐゴシック"/>
                        </a:rPr>
                        <a:t>0</a:t>
                      </a:r>
                    </a:p>
                  </a:txBody>
                  <a:tcPr marL="8792" marR="8792"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hMerge="1">
                  <a:txBody>
                    <a:bodyPr/>
                    <a:lstStyle/>
                    <a:p>
                      <a:endParaRPr kumimoji="1" lang="ja-JP" altLang="en-US"/>
                    </a:p>
                  </a:txBody>
                  <a:tcPr/>
                </a:tc>
                <a:extLst>
                  <a:ext uri="{0D108BD9-81ED-4DB2-BD59-A6C34878D82A}">
                    <a16:rowId xmlns="" xmlns:a16="http://schemas.microsoft.com/office/drawing/2014/main" val="10011"/>
                  </a:ext>
                </a:extLst>
              </a:tr>
              <a:tr h="62652">
                <a:tc vMerge="1">
                  <a:txBody>
                    <a:bodyPr/>
                    <a:lstStyle/>
                    <a:p>
                      <a:pPr algn="r" fontAlgn="ctr"/>
                      <a:endParaRPr lang="zh-CN" altLang="en-US" sz="900" b="0" i="0" u="none" strike="noStrike" dirty="0">
                        <a:solidFill>
                          <a:srgbClr val="984807"/>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ctr"/>
                      <a:r>
                        <a:rPr lang="zh-CN" altLang="en-US" sz="900" b="0" i="0" u="none" strike="noStrike" dirty="0">
                          <a:solidFill>
                            <a:schemeClr val="accent6">
                              <a:lumMod val="50000"/>
                            </a:schemeClr>
                          </a:solidFill>
                          <a:effectLst/>
                          <a:latin typeface="ＭＳ Ｐゴシック" panose="020B0600070205080204" pitchFamily="50" charset="-128"/>
                          <a:ea typeface="ＭＳ Ｐゴシック" panose="020B0600070205080204" pitchFamily="50" charset="-128"/>
                        </a:rPr>
                        <a:t>地域定着支援</a:t>
                      </a:r>
                    </a:p>
                  </a:txBody>
                  <a:tcPr marL="8792" marR="8792" marT="9525" marB="0" anchor="ctr">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altLang="ja-JP" sz="900" b="0" i="0" u="none" strike="noStrike" dirty="0">
                          <a:solidFill>
                            <a:schemeClr val="accent6">
                              <a:lumMod val="50000"/>
                            </a:schemeClr>
                          </a:solidFill>
                          <a:effectLst/>
                          <a:latin typeface="ＭＳ Ｐゴシック" panose="020B0600070205080204" pitchFamily="50" charset="-128"/>
                          <a:ea typeface="ＭＳ Ｐゴシック" panose="020B0600070205080204" pitchFamily="50" charset="-128"/>
                        </a:rPr>
                        <a:t>0</a:t>
                      </a:r>
                    </a:p>
                  </a:txBody>
                  <a:tcPr marL="8792" marR="8792"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altLang="ja-JP" sz="900" b="0" i="0" u="none" strike="noStrike" dirty="0">
                          <a:solidFill>
                            <a:schemeClr val="accent6">
                              <a:lumMod val="50000"/>
                            </a:schemeClr>
                          </a:solidFill>
                          <a:effectLst/>
                          <a:latin typeface="ＭＳ Ｐゴシック"/>
                        </a:rPr>
                        <a:t>0</a:t>
                      </a:r>
                    </a:p>
                  </a:txBody>
                  <a:tcPr marL="8792" marR="8792"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altLang="ja-JP" sz="900" b="0" i="0" u="none" strike="noStrike" dirty="0">
                          <a:solidFill>
                            <a:schemeClr val="accent6">
                              <a:lumMod val="50000"/>
                            </a:schemeClr>
                          </a:solidFill>
                          <a:effectLst/>
                          <a:latin typeface="ＭＳ Ｐゴシック"/>
                        </a:rPr>
                        <a:t>0</a:t>
                      </a:r>
                    </a:p>
                  </a:txBody>
                  <a:tcPr marL="8792" marR="8792"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gridSpan="2">
                  <a:txBody>
                    <a:bodyPr/>
                    <a:lstStyle/>
                    <a:p>
                      <a:pPr algn="ctr" rtl="0" fontAlgn="ctr"/>
                      <a:r>
                        <a:rPr lang="en-US" altLang="ja-JP" sz="900" b="0" i="0" u="none" strike="noStrike" dirty="0">
                          <a:solidFill>
                            <a:schemeClr val="accent6">
                              <a:lumMod val="50000"/>
                            </a:schemeClr>
                          </a:solidFill>
                          <a:effectLst/>
                          <a:latin typeface="ＭＳ Ｐゴシック"/>
                        </a:rPr>
                        <a:t>0</a:t>
                      </a:r>
                    </a:p>
                  </a:txBody>
                  <a:tcPr marL="8792" marR="8792"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hMerge="1">
                  <a:txBody>
                    <a:bodyPr/>
                    <a:lstStyle/>
                    <a:p>
                      <a:endParaRPr kumimoji="1" lang="ja-JP" altLang="en-US"/>
                    </a:p>
                  </a:txBody>
                  <a:tcPr/>
                </a:tc>
                <a:extLst>
                  <a:ext uri="{0D108BD9-81ED-4DB2-BD59-A6C34878D82A}">
                    <a16:rowId xmlns="" xmlns:a16="http://schemas.microsoft.com/office/drawing/2014/main" val="10012"/>
                  </a:ext>
                </a:extLst>
              </a:tr>
            </a:tbl>
          </a:graphicData>
        </a:graphic>
      </p:graphicFrame>
      <p:sp>
        <p:nvSpPr>
          <p:cNvPr id="37" name="スライド番号プレースホルダー 3"/>
          <p:cNvSpPr>
            <a:spLocks noGrp="1"/>
          </p:cNvSpPr>
          <p:nvPr>
            <p:ph type="sldNum" sz="quarter" idx="12"/>
          </p:nvPr>
        </p:nvSpPr>
        <p:spPr>
          <a:xfrm>
            <a:off x="7010400" y="6493189"/>
            <a:ext cx="2133600" cy="365125"/>
          </a:xfrm>
        </p:spPr>
        <p:txBody>
          <a:bodyPr/>
          <a:lstStyle/>
          <a:p>
            <a:fld id="{D2D8002D-B5B0-4BAC-B1F6-782DDCCE6D9C}" type="slidenum">
              <a:rPr lang="ja-JP" altLang="en-US" sz="1800" smtClean="0">
                <a:solidFill>
                  <a:prstClr val="black">
                    <a:tint val="75000"/>
                  </a:prstClr>
                </a:solidFill>
              </a:rPr>
              <a:pPr/>
              <a:t>22</a:t>
            </a:fld>
            <a:endParaRPr lang="ja-JP" altLang="en-US" sz="1800" dirty="0">
              <a:solidFill>
                <a:prstClr val="black">
                  <a:tint val="75000"/>
                </a:prstClr>
              </a:solidFill>
            </a:endParaRPr>
          </a:p>
        </p:txBody>
      </p:sp>
      <p:grpSp>
        <p:nvGrpSpPr>
          <p:cNvPr id="2" name="グループ化 1"/>
          <p:cNvGrpSpPr/>
          <p:nvPr/>
        </p:nvGrpSpPr>
        <p:grpSpPr>
          <a:xfrm>
            <a:off x="3660381" y="1310519"/>
            <a:ext cx="844188" cy="1912317"/>
            <a:chOff x="3740061" y="996350"/>
            <a:chExt cx="1142839" cy="2037157"/>
          </a:xfrm>
        </p:grpSpPr>
        <p:pic>
          <p:nvPicPr>
            <p:cNvPr id="14107" name="Picture 79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40061" y="1406533"/>
              <a:ext cx="1116082" cy="16269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394" name="Picture 20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21964"/>
            <a:stretch/>
          </p:blipFill>
          <p:spPr bwMode="auto">
            <a:xfrm>
              <a:off x="3768064" y="996350"/>
              <a:ext cx="539563" cy="49011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テキスト ボックス 5"/>
            <p:cNvSpPr txBox="1"/>
            <p:nvPr/>
          </p:nvSpPr>
          <p:spPr>
            <a:xfrm>
              <a:off x="4363558" y="1131855"/>
              <a:ext cx="519342" cy="123111"/>
            </a:xfrm>
            <a:prstGeom prst="rect">
              <a:avLst/>
            </a:prstGeom>
            <a:noFill/>
          </p:spPr>
          <p:txBody>
            <a:bodyPr wrap="square" lIns="0" tIns="0" rIns="0" bIns="0" rtlCol="0">
              <a:spAutoFit/>
            </a:bodyPr>
            <a:lstStyle/>
            <a:p>
              <a:pPr defTabSz="913575"/>
              <a:r>
                <a:rPr lang="ja-JP" altLang="en-US" sz="800" dirty="0">
                  <a:solidFill>
                    <a:prstClr val="black"/>
                  </a:solidFill>
                </a:rPr>
                <a:t>熊本市</a:t>
              </a:r>
            </a:p>
          </p:txBody>
        </p:sp>
        <p:pic>
          <p:nvPicPr>
            <p:cNvPr id="8395" name="Picture 203" descr="C:\Users\c0123471\Desktop\arrow438.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12232326">
              <a:off x="4535650" y="1269469"/>
              <a:ext cx="175158" cy="489548"/>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1548426113"/>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136"/>
          <p:cNvSpPr txBox="1">
            <a:spLocks noChangeArrowheads="1"/>
          </p:cNvSpPr>
          <p:nvPr/>
        </p:nvSpPr>
        <p:spPr bwMode="auto">
          <a:xfrm>
            <a:off x="102588" y="333375"/>
            <a:ext cx="9041423" cy="895350"/>
          </a:xfrm>
          <a:prstGeom prst="rect">
            <a:avLst/>
          </a:prstGeom>
          <a:solidFill>
            <a:schemeClr val="accent6">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a:extLst/>
        </p:spPr>
        <p:txBody>
          <a:bodyPr>
            <a:spAutoFit/>
          </a:bodyPr>
          <a:lstStyle/>
          <a:p>
            <a:pPr marL="179388" indent="-179388" defTabSz="912813" eaLnBrk="0" fontAlgn="base" hangingPunct="0">
              <a:spcBef>
                <a:spcPct val="0"/>
              </a:spcBef>
              <a:spcAft>
                <a:spcPct val="0"/>
              </a:spcAft>
              <a:defRPr/>
            </a:pPr>
            <a:r>
              <a:rPr lang="ja-JP" altLang="en-US" sz="1300">
                <a:solidFill>
                  <a:srgbClr val="000000"/>
                </a:solidFill>
                <a:latin typeface="Arial" charset="0"/>
              </a:rPr>
              <a:t>○病院、相談支援事業所、市町、保健所等関係機関からなる圏域自立支援協議会地域移行部会と事業実施医療機関、県が連携し、地域移行の現状と課題を共有し、課題の解決のため事業の効果的な実施に取り組む。</a:t>
            </a:r>
          </a:p>
          <a:p>
            <a:pPr marL="179388" indent="-179388" defTabSz="912813" eaLnBrk="0" fontAlgn="base" hangingPunct="0">
              <a:spcBef>
                <a:spcPct val="0"/>
              </a:spcBef>
              <a:spcAft>
                <a:spcPct val="0"/>
              </a:spcAft>
              <a:defRPr/>
            </a:pPr>
            <a:r>
              <a:rPr lang="ja-JP" altLang="en-US" sz="1300">
                <a:solidFill>
                  <a:srgbClr val="000000"/>
                </a:solidFill>
                <a:latin typeface="Arial" charset="0"/>
              </a:rPr>
              <a:t>○病院内に地域移行について検討する多職種によるプロジェクトチームを発足し、定期的に地域移行について検討。圏域内の動きや法制度等の情報共有を図り、医療と福祉、行政が連携した地域移行支援に取り組む。</a:t>
            </a:r>
            <a:endParaRPr lang="ja-JP" altLang="en-US" sz="1300">
              <a:solidFill>
                <a:prstClr val="black"/>
              </a:solidFill>
              <a:latin typeface="Arial" charset="0"/>
            </a:endParaRPr>
          </a:p>
        </p:txBody>
      </p:sp>
      <p:sp>
        <p:nvSpPr>
          <p:cNvPr id="23" name="正方形/長方形 22"/>
          <p:cNvSpPr/>
          <p:nvPr/>
        </p:nvSpPr>
        <p:spPr>
          <a:xfrm>
            <a:off x="1466" y="-26988"/>
            <a:ext cx="9144000" cy="36036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defTabSz="912813" fontAlgn="base">
              <a:spcBef>
                <a:spcPct val="0"/>
              </a:spcBef>
              <a:spcAft>
                <a:spcPct val="0"/>
              </a:spcAft>
              <a:defRPr/>
            </a:pPr>
            <a:r>
              <a:rPr lang="ja-JP" altLang="en-US" sz="2000" b="1">
                <a:solidFill>
                  <a:srgbClr val="FFFFFF"/>
                </a:solidFill>
                <a:latin typeface="HG丸ｺﾞｼｯｸM-PRO" pitchFamily="50" charset="-128"/>
                <a:ea typeface="HG丸ｺﾞｼｯｸM-PRO" pitchFamily="50" charset="-128"/>
              </a:rPr>
              <a:t>静岡県の取組～医療と福祉、行政が連携した地域移行支援体制の構築～　</a:t>
            </a:r>
            <a:endParaRPr lang="ja-JP" altLang="en-US" sz="1600" b="1">
              <a:solidFill>
                <a:prstClr val="white"/>
              </a:solidFill>
              <a:latin typeface="HG丸ｺﾞｼｯｸM-PRO" pitchFamily="50" charset="-128"/>
              <a:ea typeface="HG丸ｺﾞｼｯｸM-PRO" pitchFamily="50" charset="-128"/>
            </a:endParaRPr>
          </a:p>
        </p:txBody>
      </p:sp>
      <p:sp>
        <p:nvSpPr>
          <p:cNvPr id="3" name="正方形/長方形 2"/>
          <p:cNvSpPr/>
          <p:nvPr/>
        </p:nvSpPr>
        <p:spPr bwMode="auto">
          <a:xfrm>
            <a:off x="105508" y="1341438"/>
            <a:ext cx="4448908" cy="2343150"/>
          </a:xfrm>
          <a:prstGeom prst="rect">
            <a:avLst/>
          </a:prstGeom>
          <a:noFill/>
          <a:ln>
            <a:headEnd/>
            <a:tailEnd/>
          </a:ln>
        </p:spPr>
        <p:style>
          <a:lnRef idx="2">
            <a:schemeClr val="accent2"/>
          </a:lnRef>
          <a:fillRef idx="1">
            <a:schemeClr val="lt1"/>
          </a:fillRef>
          <a:effectRef idx="0">
            <a:schemeClr val="accent2"/>
          </a:effectRef>
          <a:fontRef idx="minor">
            <a:schemeClr val="dk1"/>
          </a:fontRef>
        </p:style>
        <p:txBody>
          <a:bodyPr lIns="68415" tIns="34208" rIns="68415" bIns="34208" anchor="ctr"/>
          <a:lstStyle/>
          <a:p>
            <a:pPr marL="201613" indent="-201613" algn="just" defTabSz="957263">
              <a:buFont typeface="Wingdings" pitchFamily="2" charset="2"/>
              <a:buChar char="p"/>
              <a:defRPr/>
            </a:pPr>
            <a:endParaRPr lang="ja-JP" altLang="en-US">
              <a:solidFill>
                <a:prstClr val="black"/>
              </a:solidFill>
              <a:latin typeface="HGP創英角ｺﾞｼｯｸUB" pitchFamily="50" charset="-128"/>
            </a:endParaRPr>
          </a:p>
        </p:txBody>
      </p:sp>
      <p:sp>
        <p:nvSpPr>
          <p:cNvPr id="14340" name="正方形/長方形 3"/>
          <p:cNvSpPr>
            <a:spLocks noChangeArrowheads="1"/>
          </p:cNvSpPr>
          <p:nvPr/>
        </p:nvSpPr>
        <p:spPr bwMode="auto">
          <a:xfrm>
            <a:off x="0" y="1290723"/>
            <a:ext cx="2492990" cy="276999"/>
          </a:xfrm>
          <a:prstGeom prst="rect">
            <a:avLst/>
          </a:prstGeom>
          <a:noFill/>
          <a:ln w="9525">
            <a:noFill/>
            <a:miter lim="800000"/>
            <a:headEnd/>
            <a:tailEnd/>
          </a:ln>
        </p:spPr>
        <p:txBody>
          <a:bodyPr wrap="none">
            <a:spAutoFit/>
          </a:bodyPr>
          <a:lstStyle/>
          <a:p>
            <a:pPr marL="88900" indent="-88900" defTabSz="912813" fontAlgn="base">
              <a:spcBef>
                <a:spcPct val="0"/>
              </a:spcBef>
              <a:spcAft>
                <a:spcPct val="0"/>
              </a:spcAft>
            </a:pPr>
            <a:r>
              <a:rPr lang="en-US" altLang="ja-JP" sz="1200" b="1">
                <a:solidFill>
                  <a:srgbClr val="000000"/>
                </a:solidFill>
                <a:latin typeface="HGｺﾞｼｯｸM" pitchFamily="49" charset="-128"/>
                <a:ea typeface="HGｺﾞｼｯｸM" pitchFamily="49" charset="-128"/>
              </a:rPr>
              <a:t>【</a:t>
            </a:r>
            <a:r>
              <a:rPr lang="ja-JP" altLang="en-US" sz="1200" b="1">
                <a:solidFill>
                  <a:srgbClr val="000000"/>
                </a:solidFill>
                <a:latin typeface="HGｺﾞｼｯｸM" pitchFamily="49" charset="-128"/>
                <a:ea typeface="HGｺﾞｼｯｸM" pitchFamily="49" charset="-128"/>
              </a:rPr>
              <a:t>静岡県の実施圏域の基礎情報</a:t>
            </a:r>
            <a:r>
              <a:rPr lang="en-US" altLang="ja-JP" sz="1200" b="1">
                <a:solidFill>
                  <a:srgbClr val="000000"/>
                </a:solidFill>
                <a:latin typeface="HGｺﾞｼｯｸM" pitchFamily="49" charset="-128"/>
                <a:ea typeface="HGｺﾞｼｯｸM" pitchFamily="49" charset="-128"/>
              </a:rPr>
              <a:t>】</a:t>
            </a:r>
          </a:p>
        </p:txBody>
      </p:sp>
      <p:sp>
        <p:nvSpPr>
          <p:cNvPr id="5" name="角丸四角形 4"/>
          <p:cNvSpPr/>
          <p:nvPr/>
        </p:nvSpPr>
        <p:spPr bwMode="auto">
          <a:xfrm>
            <a:off x="70338" y="3713168"/>
            <a:ext cx="4462097" cy="3068637"/>
          </a:xfrm>
          <a:prstGeom prst="roundRect">
            <a:avLst>
              <a:gd name="adj" fmla="val 9008"/>
            </a:avLst>
          </a:prstGeom>
          <a:ln>
            <a:headEnd/>
            <a:tailEnd/>
          </a:ln>
        </p:spPr>
        <p:style>
          <a:lnRef idx="2">
            <a:schemeClr val="accent3"/>
          </a:lnRef>
          <a:fillRef idx="1">
            <a:schemeClr val="lt1"/>
          </a:fillRef>
          <a:effectRef idx="0">
            <a:schemeClr val="accent3"/>
          </a:effectRef>
          <a:fontRef idx="minor">
            <a:schemeClr val="dk1"/>
          </a:fontRef>
        </p:style>
        <p:txBody>
          <a:bodyPr lIns="68415" tIns="34208" rIns="68415" bIns="34208" anchor="ctr"/>
          <a:lstStyle/>
          <a:p>
            <a:pPr algn="just" defTabSz="957263" fontAlgn="base">
              <a:lnSpc>
                <a:spcPts val="1800"/>
              </a:lnSpc>
              <a:spcBef>
                <a:spcPct val="0"/>
              </a:spcBef>
              <a:spcAft>
                <a:spcPct val="0"/>
              </a:spcAft>
              <a:defRPr/>
            </a:pPr>
            <a:r>
              <a:rPr lang="en-US" altLang="ja-JP" sz="1200" b="1" dirty="0">
                <a:solidFill>
                  <a:srgbClr val="000000"/>
                </a:solidFill>
                <a:latin typeface="HGｺﾞｼｯｸM" pitchFamily="49" charset="-128"/>
                <a:ea typeface="HGｺﾞｼｯｸM" pitchFamily="49" charset="-128"/>
              </a:rPr>
              <a:t>【</a:t>
            </a:r>
            <a:r>
              <a:rPr lang="ja-JP" altLang="en-US" sz="1200" b="1" dirty="0">
                <a:solidFill>
                  <a:srgbClr val="000000"/>
                </a:solidFill>
                <a:latin typeface="HGｺﾞｼｯｸM" pitchFamily="49" charset="-128"/>
                <a:ea typeface="HGｺﾞｼｯｸM" pitchFamily="49" charset="-128"/>
              </a:rPr>
              <a:t>精神科病院からの退院に向けた支援</a:t>
            </a:r>
            <a:r>
              <a:rPr lang="en-US" altLang="ja-JP" sz="1200" b="1" dirty="0">
                <a:solidFill>
                  <a:srgbClr val="000000"/>
                </a:solidFill>
                <a:latin typeface="HGｺﾞｼｯｸM" pitchFamily="49" charset="-128"/>
                <a:ea typeface="HGｺﾞｼｯｸM" pitchFamily="49" charset="-128"/>
              </a:rPr>
              <a:t>】</a:t>
            </a:r>
          </a:p>
          <a:p>
            <a:pPr defTabSz="957263" fontAlgn="base">
              <a:lnSpc>
                <a:spcPts val="1200"/>
              </a:lnSpc>
              <a:spcBef>
                <a:spcPct val="0"/>
              </a:spcBef>
              <a:spcAft>
                <a:spcPct val="0"/>
              </a:spcAft>
              <a:defRPr/>
            </a:pPr>
            <a:r>
              <a:rPr lang="ja-JP" altLang="en-US" sz="1000" u="sng" dirty="0">
                <a:solidFill>
                  <a:srgbClr val="000000"/>
                </a:solidFill>
                <a:latin typeface="Arial" charset="0"/>
              </a:rPr>
              <a:t>○退院に向けた意欲喚起（検証事業）</a:t>
            </a:r>
          </a:p>
          <a:p>
            <a:pPr defTabSz="957263" fontAlgn="base">
              <a:lnSpc>
                <a:spcPts val="1200"/>
              </a:lnSpc>
              <a:spcBef>
                <a:spcPct val="0"/>
              </a:spcBef>
              <a:spcAft>
                <a:spcPct val="0"/>
              </a:spcAft>
              <a:defRPr/>
            </a:pPr>
            <a:r>
              <a:rPr lang="ja-JP" altLang="en-US" sz="1000" dirty="0">
                <a:solidFill>
                  <a:srgbClr val="000000"/>
                </a:solidFill>
                <a:latin typeface="Arial" charset="0"/>
              </a:rPr>
              <a:t>　職員から個別の働きかけを増やしていくことにより、患者の退院意欲を高め、職員も退院を意識した支援を行う。</a:t>
            </a:r>
            <a:r>
              <a:rPr lang="ja-JP" altLang="en-US" sz="1000" dirty="0">
                <a:solidFill>
                  <a:prstClr val="black"/>
                </a:solidFill>
                <a:latin typeface="Arial" charset="0"/>
              </a:rPr>
              <a:t>退院した患者との座談会により職員、患者ともに退院への意欲が高まる。</a:t>
            </a:r>
            <a:endParaRPr lang="ja-JP" altLang="en-US" sz="1000" dirty="0">
              <a:solidFill>
                <a:prstClr val="black"/>
              </a:solidFill>
              <a:latin typeface="HGP創英角ｺﾞｼｯｸUB" pitchFamily="50" charset="-128"/>
            </a:endParaRPr>
          </a:p>
          <a:p>
            <a:pPr algn="just" defTabSz="957263" fontAlgn="base">
              <a:lnSpc>
                <a:spcPts val="1200"/>
              </a:lnSpc>
              <a:spcBef>
                <a:spcPct val="0"/>
              </a:spcBef>
              <a:spcAft>
                <a:spcPct val="0"/>
              </a:spcAft>
              <a:defRPr/>
            </a:pPr>
            <a:r>
              <a:rPr lang="ja-JP" altLang="en-US" sz="1000" u="sng" dirty="0">
                <a:solidFill>
                  <a:srgbClr val="000000"/>
                </a:solidFill>
                <a:latin typeface="HGP創英角ｺﾞｼｯｸUB" pitchFamily="50" charset="-128"/>
              </a:rPr>
              <a:t>○精神科病院職員に対する研修の実施（検証事業）</a:t>
            </a:r>
            <a:endParaRPr lang="en-US" altLang="ja-JP" sz="1000" u="sng" dirty="0">
              <a:solidFill>
                <a:srgbClr val="000000"/>
              </a:solidFill>
              <a:latin typeface="HGP創英角ｺﾞｼｯｸUB" pitchFamily="50" charset="-128"/>
            </a:endParaRPr>
          </a:p>
          <a:p>
            <a:pPr algn="just" defTabSz="957263" fontAlgn="base">
              <a:lnSpc>
                <a:spcPts val="1200"/>
              </a:lnSpc>
              <a:spcBef>
                <a:spcPct val="0"/>
              </a:spcBef>
              <a:spcAft>
                <a:spcPct val="0"/>
              </a:spcAft>
              <a:defRPr/>
            </a:pPr>
            <a:r>
              <a:rPr lang="ja-JP" altLang="en-US" sz="1000" dirty="0">
                <a:solidFill>
                  <a:srgbClr val="000000"/>
                </a:solidFill>
                <a:latin typeface="HGP創英角ｺﾞｼｯｸUB" pitchFamily="50" charset="-128"/>
              </a:rPr>
              <a:t>　</a:t>
            </a:r>
            <a:r>
              <a:rPr lang="ja-JP" altLang="en-US" sz="1000" dirty="0">
                <a:solidFill>
                  <a:prstClr val="black"/>
                </a:solidFill>
                <a:latin typeface="HGP創英角ｺﾞｼｯｸUB" pitchFamily="50" charset="-128"/>
              </a:rPr>
              <a:t>院内職員の他、院外の</a:t>
            </a:r>
            <a:r>
              <a:rPr lang="ja-JP" altLang="en-US" sz="1000" dirty="0">
                <a:solidFill>
                  <a:srgbClr val="000000"/>
                </a:solidFill>
                <a:latin typeface="HGP創英角ｺﾞｼｯｸUB" pitchFamily="50" charset="-128"/>
              </a:rPr>
              <a:t>地域移行関係者に対し、院内多職種と地域の社会資源との連携による地域移行についての事例紹介とグループワークにより地域移行の理解促進を図る。また、圏域の他病院も企画会議に参加し意見交換することで、圏域全体の地域移行の意識を高め、地域移行促進を図る。</a:t>
            </a:r>
          </a:p>
          <a:p>
            <a:pPr algn="just" defTabSz="957263" fontAlgn="base">
              <a:lnSpc>
                <a:spcPts val="1200"/>
              </a:lnSpc>
              <a:spcBef>
                <a:spcPct val="0"/>
              </a:spcBef>
              <a:spcAft>
                <a:spcPct val="0"/>
              </a:spcAft>
              <a:defRPr/>
            </a:pPr>
            <a:r>
              <a:rPr lang="ja-JP" altLang="en-US" sz="1000" u="sng" dirty="0">
                <a:solidFill>
                  <a:srgbClr val="000000"/>
                </a:solidFill>
                <a:latin typeface="HGP創英角ｺﾞｼｯｸUB" pitchFamily="50" charset="-128"/>
              </a:rPr>
              <a:t>○高齢長期入院患者の地域移行支援（検証事業）</a:t>
            </a:r>
            <a:endParaRPr lang="en-US" altLang="ja-JP" sz="1000" u="sng" dirty="0">
              <a:solidFill>
                <a:srgbClr val="000000"/>
              </a:solidFill>
              <a:latin typeface="HGP創英角ｺﾞｼｯｸUB" pitchFamily="50" charset="-128"/>
            </a:endParaRPr>
          </a:p>
          <a:p>
            <a:pPr algn="just" defTabSz="957263" fontAlgn="base">
              <a:lnSpc>
                <a:spcPts val="1200"/>
              </a:lnSpc>
              <a:spcBef>
                <a:spcPct val="0"/>
              </a:spcBef>
              <a:spcAft>
                <a:spcPct val="0"/>
              </a:spcAft>
              <a:defRPr/>
            </a:pPr>
            <a:r>
              <a:rPr lang="ja-JP" altLang="en-US" sz="1000" dirty="0">
                <a:solidFill>
                  <a:srgbClr val="000000"/>
                </a:solidFill>
                <a:latin typeface="HGP創英角ｺﾞｼｯｸUB" pitchFamily="50" charset="-128"/>
              </a:rPr>
              <a:t>　病院内と地域の相談支援専門員等多職種の支援スタッフがチームとなり、退院支援業務を行う専門スタッフとして退院支援員を設置し、退院支援を行う。</a:t>
            </a:r>
          </a:p>
          <a:p>
            <a:pPr algn="just" defTabSz="957263" fontAlgn="base">
              <a:lnSpc>
                <a:spcPts val="1200"/>
              </a:lnSpc>
              <a:spcBef>
                <a:spcPct val="0"/>
              </a:spcBef>
              <a:spcAft>
                <a:spcPct val="0"/>
              </a:spcAft>
              <a:defRPr/>
            </a:pPr>
            <a:r>
              <a:rPr lang="ja-JP" altLang="en-US" sz="1000" u="sng" dirty="0">
                <a:solidFill>
                  <a:srgbClr val="000000"/>
                </a:solidFill>
                <a:latin typeface="HGP創英角ｺﾞｼｯｸUB" pitchFamily="50" charset="-128"/>
              </a:rPr>
              <a:t>○退院者の体験談を聞くプログラムの実施（検証事業）</a:t>
            </a:r>
            <a:endParaRPr lang="en-US" altLang="ja-JP" sz="1000" u="sng" dirty="0">
              <a:solidFill>
                <a:srgbClr val="000000"/>
              </a:solidFill>
              <a:latin typeface="HGP創英角ｺﾞｼｯｸUB" pitchFamily="50" charset="-128"/>
            </a:endParaRPr>
          </a:p>
          <a:p>
            <a:pPr algn="just" defTabSz="957263" fontAlgn="base">
              <a:lnSpc>
                <a:spcPts val="1200"/>
              </a:lnSpc>
              <a:spcBef>
                <a:spcPct val="0"/>
              </a:spcBef>
              <a:spcAft>
                <a:spcPct val="0"/>
              </a:spcAft>
              <a:defRPr/>
            </a:pPr>
            <a:r>
              <a:rPr lang="ja-JP" altLang="en-US" sz="1000" dirty="0">
                <a:solidFill>
                  <a:srgbClr val="000000"/>
                </a:solidFill>
                <a:latin typeface="HGP創英角ｺﾞｼｯｸUB" pitchFamily="50" charset="-128"/>
              </a:rPr>
              <a:t>　実際の退院者から退院までの経緯、現在の生活等についての体験談を聞く座談会を月１回開催し、入院患者の退院意欲の喚起を図る。</a:t>
            </a:r>
          </a:p>
          <a:p>
            <a:pPr algn="just" defTabSz="957263" fontAlgn="base">
              <a:lnSpc>
                <a:spcPts val="1200"/>
              </a:lnSpc>
              <a:spcBef>
                <a:spcPct val="0"/>
              </a:spcBef>
              <a:spcAft>
                <a:spcPct val="0"/>
              </a:spcAft>
              <a:defRPr/>
            </a:pPr>
            <a:r>
              <a:rPr lang="ja-JP" altLang="en-US" sz="1000" u="sng" dirty="0">
                <a:solidFill>
                  <a:srgbClr val="000000"/>
                </a:solidFill>
                <a:latin typeface="HGP創英角ｺﾞｼｯｸUB" pitchFamily="50" charset="-128"/>
              </a:rPr>
              <a:t>○地域自立支援協議会で家族支援部会の実施</a:t>
            </a:r>
          </a:p>
          <a:p>
            <a:pPr algn="just" defTabSz="957263" fontAlgn="base">
              <a:lnSpc>
                <a:spcPts val="1200"/>
              </a:lnSpc>
              <a:spcBef>
                <a:spcPct val="0"/>
              </a:spcBef>
              <a:spcAft>
                <a:spcPct val="0"/>
              </a:spcAft>
              <a:defRPr/>
            </a:pPr>
            <a:r>
              <a:rPr lang="ja-JP" altLang="en-US" sz="1000" dirty="0">
                <a:solidFill>
                  <a:srgbClr val="000000"/>
                </a:solidFill>
                <a:latin typeface="HGP創英角ｺﾞｼｯｸUB" pitchFamily="50" charset="-128"/>
              </a:rPr>
              <a:t>　富士市の自立支援協議会に出席した当事者や家族の声を直接聞き、不安や問題解決を図る。</a:t>
            </a:r>
          </a:p>
        </p:txBody>
      </p:sp>
      <p:sp>
        <p:nvSpPr>
          <p:cNvPr id="21" name="角丸四角形 20"/>
          <p:cNvSpPr/>
          <p:nvPr/>
        </p:nvSpPr>
        <p:spPr bwMode="auto">
          <a:xfrm>
            <a:off x="4578601" y="5443535"/>
            <a:ext cx="4506057" cy="1355725"/>
          </a:xfrm>
          <a:prstGeom prst="roundRect">
            <a:avLst/>
          </a:prstGeom>
          <a:ln>
            <a:headEnd/>
            <a:tailEnd/>
          </a:ln>
        </p:spPr>
        <p:style>
          <a:lnRef idx="2">
            <a:schemeClr val="accent6"/>
          </a:lnRef>
          <a:fillRef idx="1">
            <a:schemeClr val="lt1"/>
          </a:fillRef>
          <a:effectRef idx="0">
            <a:schemeClr val="accent6"/>
          </a:effectRef>
          <a:fontRef idx="minor">
            <a:schemeClr val="dk1"/>
          </a:fontRef>
        </p:style>
        <p:txBody>
          <a:bodyPr lIns="68415" tIns="34208" rIns="68415" bIns="34208" anchor="ctr"/>
          <a:lstStyle/>
          <a:p>
            <a:pPr algn="just" defTabSz="957263" fontAlgn="base">
              <a:spcBef>
                <a:spcPct val="0"/>
              </a:spcBef>
              <a:spcAft>
                <a:spcPct val="0"/>
              </a:spcAft>
              <a:defRPr/>
            </a:pPr>
            <a:r>
              <a:rPr lang="en-US" altLang="ja-JP" sz="1200" b="1">
                <a:solidFill>
                  <a:srgbClr val="000000"/>
                </a:solidFill>
                <a:latin typeface="HGｺﾞｼｯｸM" pitchFamily="49" charset="-128"/>
                <a:ea typeface="HGｺﾞｼｯｸM" pitchFamily="49" charset="-128"/>
              </a:rPr>
              <a:t>【</a:t>
            </a:r>
            <a:r>
              <a:rPr lang="ja-JP" altLang="en-US" sz="1200" b="1">
                <a:solidFill>
                  <a:srgbClr val="000000"/>
                </a:solidFill>
                <a:latin typeface="HGｺﾞｼｯｸM" pitchFamily="49" charset="-128"/>
                <a:ea typeface="HGｺﾞｼｯｸM" pitchFamily="49" charset="-128"/>
              </a:rPr>
              <a:t>地域生活の支援</a:t>
            </a:r>
            <a:r>
              <a:rPr lang="en-US" altLang="ja-JP" sz="1200" b="1">
                <a:solidFill>
                  <a:srgbClr val="000000"/>
                </a:solidFill>
                <a:latin typeface="HGｺﾞｼｯｸM" pitchFamily="49" charset="-128"/>
                <a:ea typeface="HGｺﾞｼｯｸM" pitchFamily="49" charset="-128"/>
              </a:rPr>
              <a:t>】</a:t>
            </a:r>
          </a:p>
          <a:p>
            <a:pPr algn="just" defTabSz="957263" fontAlgn="base">
              <a:spcBef>
                <a:spcPct val="0"/>
              </a:spcBef>
              <a:spcAft>
                <a:spcPct val="0"/>
              </a:spcAft>
              <a:defRPr/>
            </a:pPr>
            <a:r>
              <a:rPr lang="ja-JP" altLang="en-US" sz="1000">
                <a:solidFill>
                  <a:srgbClr val="000000"/>
                </a:solidFill>
                <a:latin typeface="HGP創英角ｺﾞｼｯｸUB" pitchFamily="50" charset="-128"/>
              </a:rPr>
              <a:t>○</a:t>
            </a:r>
            <a:r>
              <a:rPr lang="ja-JP" altLang="en-US" sz="1000" u="sng">
                <a:solidFill>
                  <a:srgbClr val="000000"/>
                </a:solidFill>
                <a:latin typeface="HGP創英角ｺﾞｼｯｸUB" pitchFamily="50" charset="-128"/>
              </a:rPr>
              <a:t>賃貸住宅を利用した外出、外泊体験（検証事業）</a:t>
            </a:r>
            <a:endParaRPr lang="en-US" altLang="ja-JP" sz="1000" u="sng">
              <a:solidFill>
                <a:srgbClr val="000000"/>
              </a:solidFill>
              <a:latin typeface="HGP創英角ｺﾞｼｯｸUB" pitchFamily="50" charset="-128"/>
            </a:endParaRPr>
          </a:p>
          <a:p>
            <a:pPr algn="just" defTabSz="957263" fontAlgn="base">
              <a:spcBef>
                <a:spcPct val="0"/>
              </a:spcBef>
              <a:spcAft>
                <a:spcPct val="0"/>
              </a:spcAft>
              <a:defRPr/>
            </a:pPr>
            <a:r>
              <a:rPr lang="ja-JP" altLang="en-US" sz="1000">
                <a:solidFill>
                  <a:srgbClr val="000000"/>
                </a:solidFill>
                <a:latin typeface="HGP創英角ｺﾞｼｯｸUB" pitchFamily="50" charset="-128"/>
              </a:rPr>
              <a:t>　地域の賃貸住宅を活用した体験プログラムを実施する。</a:t>
            </a:r>
          </a:p>
          <a:p>
            <a:pPr algn="just" defTabSz="957263" fontAlgn="base">
              <a:spcBef>
                <a:spcPct val="0"/>
              </a:spcBef>
              <a:spcAft>
                <a:spcPct val="0"/>
              </a:spcAft>
              <a:defRPr/>
            </a:pPr>
            <a:r>
              <a:rPr lang="ja-JP" altLang="en-US" sz="1000">
                <a:solidFill>
                  <a:srgbClr val="000000"/>
                </a:solidFill>
                <a:latin typeface="HGP創英角ｺﾞｼｯｸUB" pitchFamily="50" charset="-128"/>
              </a:rPr>
              <a:t>　　　・賃貸住宅の見学</a:t>
            </a:r>
          </a:p>
          <a:p>
            <a:pPr algn="just" defTabSz="957263" fontAlgn="base">
              <a:spcBef>
                <a:spcPct val="0"/>
              </a:spcBef>
              <a:spcAft>
                <a:spcPct val="0"/>
              </a:spcAft>
              <a:defRPr/>
            </a:pPr>
            <a:r>
              <a:rPr lang="ja-JP" altLang="en-US" sz="1000">
                <a:solidFill>
                  <a:srgbClr val="000000"/>
                </a:solidFill>
                <a:latin typeface="HGP創英角ｺﾞｼｯｸUB" pitchFamily="50" charset="-128"/>
              </a:rPr>
              <a:t>　　　・食事をする、テレビを見る</a:t>
            </a:r>
            <a:r>
              <a:rPr lang="ja-JP" altLang="en-US" sz="1000">
                <a:solidFill>
                  <a:prstClr val="black"/>
                </a:solidFill>
                <a:latin typeface="HGP創英角ｺﾞｼｯｸUB" pitchFamily="50" charset="-128"/>
              </a:rPr>
              <a:t>、家事体験（掃除洗濯等）をする等の日中体験</a:t>
            </a:r>
          </a:p>
          <a:p>
            <a:pPr algn="just" defTabSz="957263" fontAlgn="base">
              <a:spcBef>
                <a:spcPct val="0"/>
              </a:spcBef>
              <a:spcAft>
                <a:spcPct val="0"/>
              </a:spcAft>
              <a:defRPr/>
            </a:pPr>
            <a:r>
              <a:rPr lang="ja-JP" altLang="en-US" sz="1000">
                <a:solidFill>
                  <a:prstClr val="black"/>
                </a:solidFill>
                <a:latin typeface="HGP創英角ｺﾞｼｯｸUB" pitchFamily="50" charset="-128"/>
              </a:rPr>
              <a:t>　　　・作業療法としての調理活動</a:t>
            </a:r>
          </a:p>
          <a:p>
            <a:pPr algn="just" defTabSz="957263" fontAlgn="base">
              <a:spcBef>
                <a:spcPct val="0"/>
              </a:spcBef>
              <a:spcAft>
                <a:spcPct val="0"/>
              </a:spcAft>
              <a:defRPr/>
            </a:pPr>
            <a:r>
              <a:rPr lang="ja-JP" altLang="en-US" sz="1000">
                <a:solidFill>
                  <a:prstClr val="black"/>
                </a:solidFill>
                <a:latin typeface="HGP創英角ｺﾞｼｯｸUB" pitchFamily="50" charset="-128"/>
              </a:rPr>
              <a:t>　　　・外泊体験</a:t>
            </a:r>
          </a:p>
        </p:txBody>
      </p:sp>
      <p:sp>
        <p:nvSpPr>
          <p:cNvPr id="22" name="正方形/長方形 21"/>
          <p:cNvSpPr/>
          <p:nvPr/>
        </p:nvSpPr>
        <p:spPr bwMode="auto">
          <a:xfrm>
            <a:off x="4623292" y="1290641"/>
            <a:ext cx="4488473" cy="1614487"/>
          </a:xfrm>
          <a:prstGeom prst="rect">
            <a:avLst/>
          </a:prstGeom>
          <a:noFill/>
          <a:ln>
            <a:headEnd/>
            <a:tailEnd/>
          </a:ln>
        </p:spPr>
        <p:style>
          <a:lnRef idx="2">
            <a:schemeClr val="accent2"/>
          </a:lnRef>
          <a:fillRef idx="1">
            <a:schemeClr val="lt1"/>
          </a:fillRef>
          <a:effectRef idx="0">
            <a:schemeClr val="accent2"/>
          </a:effectRef>
          <a:fontRef idx="minor">
            <a:schemeClr val="dk1"/>
          </a:fontRef>
        </p:style>
        <p:txBody>
          <a:bodyPr lIns="68415" tIns="34208" rIns="68415" bIns="34208" anchor="ctr"/>
          <a:lstStyle/>
          <a:p>
            <a:pPr algn="just" defTabSz="957263" fontAlgn="base">
              <a:spcBef>
                <a:spcPct val="0"/>
              </a:spcBef>
              <a:spcAft>
                <a:spcPct val="0"/>
              </a:spcAft>
              <a:defRPr/>
            </a:pPr>
            <a:r>
              <a:rPr lang="en-US" altLang="ja-JP" sz="1200" b="1">
                <a:solidFill>
                  <a:srgbClr val="000000"/>
                </a:solidFill>
                <a:latin typeface="HGｺﾞｼｯｸM" pitchFamily="49" charset="-128"/>
                <a:ea typeface="HGｺﾞｼｯｸM" pitchFamily="49" charset="-128"/>
              </a:rPr>
              <a:t>【</a:t>
            </a:r>
            <a:r>
              <a:rPr lang="ja-JP" altLang="en-US" sz="1200" b="1">
                <a:solidFill>
                  <a:srgbClr val="000000"/>
                </a:solidFill>
                <a:latin typeface="HGｺﾞｼｯｸM" pitchFamily="49" charset="-128"/>
                <a:ea typeface="HGｺﾞｼｯｸM" pitchFamily="49" charset="-128"/>
              </a:rPr>
              <a:t>地域移行に関する事業への取組の経緯</a:t>
            </a:r>
            <a:r>
              <a:rPr lang="en-US" altLang="ja-JP" sz="1200" b="1">
                <a:solidFill>
                  <a:srgbClr val="000000"/>
                </a:solidFill>
                <a:latin typeface="HGｺﾞｼｯｸM" pitchFamily="49" charset="-128"/>
                <a:ea typeface="HGｺﾞｼｯｸM" pitchFamily="49" charset="-128"/>
              </a:rPr>
              <a:t>】</a:t>
            </a:r>
          </a:p>
          <a:p>
            <a:pPr algn="just" defTabSz="957263" fontAlgn="base">
              <a:lnSpc>
                <a:spcPts val="1400"/>
              </a:lnSpc>
              <a:spcBef>
                <a:spcPct val="0"/>
              </a:spcBef>
              <a:spcAft>
                <a:spcPct val="0"/>
              </a:spcAft>
              <a:defRPr/>
            </a:pPr>
            <a:r>
              <a:rPr lang="ja-JP" altLang="en-US" sz="1000">
                <a:solidFill>
                  <a:srgbClr val="000000"/>
                </a:solidFill>
                <a:latin typeface="ＭＳ Ｐゴシック" charset="-128"/>
              </a:rPr>
              <a:t>○平成</a:t>
            </a:r>
            <a:r>
              <a:rPr lang="en-US" altLang="ja-JP" sz="1000">
                <a:solidFill>
                  <a:srgbClr val="000000"/>
                </a:solidFill>
                <a:latin typeface="ＭＳ Ｐゴシック" charset="-128"/>
              </a:rPr>
              <a:t>24</a:t>
            </a:r>
            <a:r>
              <a:rPr lang="ja-JP" altLang="en-US" sz="1000">
                <a:solidFill>
                  <a:srgbClr val="000000"/>
                </a:solidFill>
                <a:latin typeface="ＭＳ Ｐゴシック" charset="-128"/>
              </a:rPr>
              <a:t>～</a:t>
            </a:r>
            <a:r>
              <a:rPr lang="en-US" altLang="ja-JP" sz="1000">
                <a:solidFill>
                  <a:srgbClr val="000000"/>
                </a:solidFill>
                <a:latin typeface="ＭＳ Ｐゴシック" charset="-128"/>
              </a:rPr>
              <a:t>26</a:t>
            </a:r>
            <a:r>
              <a:rPr lang="ja-JP" altLang="en-US" sz="1000">
                <a:solidFill>
                  <a:srgbClr val="000000"/>
                </a:solidFill>
                <a:latin typeface="ＭＳ Ｐゴシック" charset="-128"/>
              </a:rPr>
              <a:t>年</a:t>
            </a:r>
            <a:endParaRPr lang="en-US" altLang="ja-JP" sz="1000">
              <a:solidFill>
                <a:srgbClr val="000000"/>
              </a:solidFill>
              <a:latin typeface="ＭＳ Ｐゴシック" charset="-128"/>
            </a:endParaRPr>
          </a:p>
          <a:p>
            <a:pPr algn="just" defTabSz="957263" fontAlgn="base">
              <a:lnSpc>
                <a:spcPts val="1400"/>
              </a:lnSpc>
              <a:spcBef>
                <a:spcPct val="0"/>
              </a:spcBef>
              <a:spcAft>
                <a:spcPct val="0"/>
              </a:spcAft>
              <a:defRPr/>
            </a:pPr>
            <a:r>
              <a:rPr lang="ja-JP" altLang="en-US" sz="1000">
                <a:solidFill>
                  <a:srgbClr val="000000"/>
                </a:solidFill>
                <a:latin typeface="ＭＳ Ｐゴシック" charset="-128"/>
              </a:rPr>
              <a:t>　精神障害者地域移行・地域定着支援事業（高齢入院患者地域移行支援事業）</a:t>
            </a:r>
            <a:endParaRPr lang="en-US" altLang="ja-JP" sz="1000">
              <a:solidFill>
                <a:srgbClr val="000000"/>
              </a:solidFill>
              <a:latin typeface="ＭＳ Ｐゴシック" charset="-128"/>
            </a:endParaRPr>
          </a:p>
          <a:p>
            <a:pPr algn="just" defTabSz="957263" fontAlgn="base">
              <a:lnSpc>
                <a:spcPts val="1400"/>
              </a:lnSpc>
              <a:spcBef>
                <a:spcPct val="0"/>
              </a:spcBef>
              <a:spcAft>
                <a:spcPct val="0"/>
              </a:spcAft>
              <a:defRPr/>
            </a:pPr>
            <a:r>
              <a:rPr lang="ja-JP" altLang="en-US" sz="1000">
                <a:solidFill>
                  <a:srgbClr val="000000"/>
                </a:solidFill>
                <a:latin typeface="ＭＳ Ｐゴシック" charset="-128"/>
              </a:rPr>
              <a:t>○平成</a:t>
            </a:r>
            <a:r>
              <a:rPr lang="en-US" altLang="ja-JP" sz="1000">
                <a:solidFill>
                  <a:srgbClr val="000000"/>
                </a:solidFill>
                <a:latin typeface="ＭＳ Ｐゴシック" charset="-128"/>
              </a:rPr>
              <a:t>26</a:t>
            </a:r>
            <a:r>
              <a:rPr lang="ja-JP" altLang="en-US" sz="1000">
                <a:solidFill>
                  <a:srgbClr val="000000"/>
                </a:solidFill>
                <a:latin typeface="ＭＳ Ｐゴシック" charset="-128"/>
              </a:rPr>
              <a:t>年</a:t>
            </a:r>
            <a:endParaRPr lang="en-US" altLang="ja-JP" sz="1000">
              <a:solidFill>
                <a:srgbClr val="000000"/>
              </a:solidFill>
              <a:latin typeface="ＭＳ Ｐゴシック" charset="-128"/>
            </a:endParaRPr>
          </a:p>
          <a:p>
            <a:pPr algn="just" defTabSz="957263" fontAlgn="base">
              <a:lnSpc>
                <a:spcPts val="1400"/>
              </a:lnSpc>
              <a:spcBef>
                <a:spcPct val="0"/>
              </a:spcBef>
              <a:spcAft>
                <a:spcPct val="0"/>
              </a:spcAft>
              <a:defRPr/>
            </a:pPr>
            <a:r>
              <a:rPr lang="ja-JP" altLang="en-US" sz="1000">
                <a:solidFill>
                  <a:srgbClr val="000000"/>
                </a:solidFill>
                <a:latin typeface="ＭＳ Ｐゴシック" charset="-128"/>
              </a:rPr>
              <a:t>　</a:t>
            </a:r>
            <a:r>
              <a:rPr lang="ja-JP" altLang="en-US" sz="1000">
                <a:solidFill>
                  <a:srgbClr val="000000"/>
                </a:solidFill>
                <a:latin typeface="Arial" charset="0"/>
              </a:rPr>
              <a:t>圏域内の現状把握と課題解決に向け、</a:t>
            </a:r>
            <a:r>
              <a:rPr lang="ja-JP" altLang="en-US" sz="1000">
                <a:solidFill>
                  <a:srgbClr val="000000"/>
                </a:solidFill>
                <a:latin typeface="ＭＳ Ｐゴシック" charset="-128"/>
              </a:rPr>
              <a:t>圏域内の</a:t>
            </a:r>
            <a:r>
              <a:rPr lang="ja-JP" altLang="en-US" sz="1000">
                <a:solidFill>
                  <a:prstClr val="black"/>
                </a:solidFill>
                <a:latin typeface="ＭＳ Ｐゴシック" charset="-128"/>
              </a:rPr>
              <a:t>精神科病院（</a:t>
            </a:r>
            <a:r>
              <a:rPr lang="en-US" altLang="ja-JP" sz="1000">
                <a:solidFill>
                  <a:prstClr val="black"/>
                </a:solidFill>
                <a:latin typeface="ＭＳ Ｐゴシック" charset="-128"/>
              </a:rPr>
              <a:t>5</a:t>
            </a:r>
            <a:r>
              <a:rPr lang="ja-JP" altLang="en-US" sz="1000">
                <a:solidFill>
                  <a:prstClr val="black"/>
                </a:solidFill>
                <a:latin typeface="ＭＳ Ｐゴシック" charset="-128"/>
              </a:rPr>
              <a:t>病院）に対する</a:t>
            </a:r>
            <a:r>
              <a:rPr lang="ja-JP" altLang="en-US" sz="1000">
                <a:solidFill>
                  <a:srgbClr val="000000"/>
                </a:solidFill>
                <a:latin typeface="ＭＳ Ｐゴシック" charset="-128"/>
              </a:rPr>
              <a:t>アンケート調査実施。官民協働で地域移行定着推進の人材育成のための地域移行定着研修を実施し、職種・圏域ごとの課題抽出。</a:t>
            </a:r>
            <a:r>
              <a:rPr lang="ja-JP" altLang="en-US" sz="1000">
                <a:solidFill>
                  <a:prstClr val="black"/>
                </a:solidFill>
                <a:latin typeface="ＭＳ Ｐゴシック" charset="-128"/>
              </a:rPr>
              <a:t>地域移行を推進するために圏域ごとに必要な事項を検討し、各圏域で平成</a:t>
            </a:r>
            <a:r>
              <a:rPr lang="en-US" altLang="ja-JP" sz="1000">
                <a:solidFill>
                  <a:prstClr val="black"/>
                </a:solidFill>
                <a:latin typeface="ＭＳ Ｐゴシック" charset="-128"/>
              </a:rPr>
              <a:t>27</a:t>
            </a:r>
            <a:r>
              <a:rPr lang="ja-JP" altLang="en-US" sz="1000">
                <a:solidFill>
                  <a:prstClr val="black"/>
                </a:solidFill>
                <a:latin typeface="ＭＳ Ｐゴシック" charset="-128"/>
              </a:rPr>
              <a:t>年度までの目標（例：ピアサポート体制の構築、社会資源の周知強化）や実施事項を示したロードマップを作成。</a:t>
            </a:r>
            <a:endParaRPr lang="ja-JP" altLang="en-US" sz="1400" b="1">
              <a:solidFill>
                <a:prstClr val="black"/>
              </a:solidFill>
              <a:latin typeface="HGｺﾞｼｯｸM" pitchFamily="49" charset="-128"/>
              <a:ea typeface="HGｺﾞｼｯｸM" pitchFamily="49" charset="-128"/>
            </a:endParaRPr>
          </a:p>
        </p:txBody>
      </p:sp>
      <p:sp>
        <p:nvSpPr>
          <p:cNvPr id="28" name="右中かっこ 27"/>
          <p:cNvSpPr/>
          <p:nvPr/>
        </p:nvSpPr>
        <p:spPr>
          <a:xfrm>
            <a:off x="7877909" y="3424238"/>
            <a:ext cx="269631" cy="360362"/>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defTabSz="913575">
              <a:defRPr/>
            </a:pPr>
            <a:endParaRPr lang="ja-JP" altLang="en-US">
              <a:solidFill>
                <a:prstClr val="black"/>
              </a:solidFill>
            </a:endParaRPr>
          </a:p>
        </p:txBody>
      </p:sp>
      <p:sp>
        <p:nvSpPr>
          <p:cNvPr id="20" name="角丸四角形 19"/>
          <p:cNvSpPr/>
          <p:nvPr/>
        </p:nvSpPr>
        <p:spPr bwMode="auto">
          <a:xfrm>
            <a:off x="4642338" y="2997200"/>
            <a:ext cx="4501662" cy="2376488"/>
          </a:xfrm>
          <a:prstGeom prst="roundRect">
            <a:avLst/>
          </a:prstGeom>
          <a:ln>
            <a:solidFill>
              <a:schemeClr val="accent4"/>
            </a:solidFill>
            <a:headEnd/>
            <a:tailEnd/>
          </a:ln>
        </p:spPr>
        <p:style>
          <a:lnRef idx="2">
            <a:schemeClr val="accent3"/>
          </a:lnRef>
          <a:fillRef idx="1">
            <a:schemeClr val="lt1"/>
          </a:fillRef>
          <a:effectRef idx="0">
            <a:schemeClr val="accent3"/>
          </a:effectRef>
          <a:fontRef idx="minor">
            <a:schemeClr val="dk1"/>
          </a:fontRef>
        </p:style>
        <p:txBody>
          <a:bodyPr lIns="68415" tIns="34208" rIns="68415" bIns="34208" anchor="ctr"/>
          <a:lstStyle/>
          <a:p>
            <a:pPr algn="just" defTabSz="957263" fontAlgn="base">
              <a:spcBef>
                <a:spcPct val="0"/>
              </a:spcBef>
              <a:spcAft>
                <a:spcPct val="0"/>
              </a:spcAft>
              <a:defRPr/>
            </a:pPr>
            <a:r>
              <a:rPr lang="en-US" altLang="ja-JP" sz="1200" b="1" dirty="0">
                <a:solidFill>
                  <a:srgbClr val="000000"/>
                </a:solidFill>
                <a:latin typeface="HGｺﾞｼｯｸM" pitchFamily="49" charset="-128"/>
                <a:ea typeface="HGｺﾞｼｯｸM" pitchFamily="49" charset="-128"/>
              </a:rPr>
              <a:t>【</a:t>
            </a:r>
            <a:r>
              <a:rPr lang="ja-JP" altLang="en-US" sz="1200" b="1" dirty="0">
                <a:solidFill>
                  <a:srgbClr val="000000"/>
                </a:solidFill>
                <a:latin typeface="HGｺﾞｼｯｸM" pitchFamily="49" charset="-128"/>
                <a:ea typeface="HGｺﾞｼｯｸM" pitchFamily="49" charset="-128"/>
              </a:rPr>
              <a:t>地域移行推進連携会議の実施体制</a:t>
            </a:r>
            <a:r>
              <a:rPr lang="en-US" altLang="ja-JP" sz="1200" b="1" dirty="0">
                <a:solidFill>
                  <a:srgbClr val="000000"/>
                </a:solidFill>
                <a:latin typeface="HGｺﾞｼｯｸM" pitchFamily="49" charset="-128"/>
                <a:ea typeface="HGｺﾞｼｯｸM" pitchFamily="49" charset="-128"/>
              </a:rPr>
              <a:t>】</a:t>
            </a:r>
          </a:p>
          <a:p>
            <a:pPr algn="just" defTabSz="957263" fontAlgn="base">
              <a:spcBef>
                <a:spcPct val="0"/>
              </a:spcBef>
              <a:spcAft>
                <a:spcPct val="0"/>
              </a:spcAft>
              <a:defRPr/>
            </a:pPr>
            <a:endParaRPr lang="en-US" altLang="ja-JP" sz="1200" b="1" dirty="0">
              <a:solidFill>
                <a:srgbClr val="000000"/>
              </a:solidFill>
              <a:latin typeface="HGｺﾞｼｯｸM" pitchFamily="49" charset="-128"/>
              <a:ea typeface="HGｺﾞｼｯｸM" pitchFamily="49" charset="-128"/>
            </a:endParaRPr>
          </a:p>
          <a:p>
            <a:pPr algn="just" defTabSz="957263" fontAlgn="base">
              <a:spcBef>
                <a:spcPct val="0"/>
              </a:spcBef>
              <a:spcAft>
                <a:spcPct val="0"/>
              </a:spcAft>
              <a:defRPr/>
            </a:pPr>
            <a:endParaRPr lang="en-US" altLang="ja-JP" sz="1200" b="1" dirty="0">
              <a:solidFill>
                <a:srgbClr val="000000"/>
              </a:solidFill>
              <a:latin typeface="HGｺﾞｼｯｸM" pitchFamily="49" charset="-128"/>
              <a:ea typeface="HGｺﾞｼｯｸM" pitchFamily="49" charset="-128"/>
            </a:endParaRPr>
          </a:p>
          <a:p>
            <a:pPr algn="just" defTabSz="957263" fontAlgn="base">
              <a:spcBef>
                <a:spcPct val="0"/>
              </a:spcBef>
              <a:spcAft>
                <a:spcPct val="0"/>
              </a:spcAft>
              <a:defRPr/>
            </a:pPr>
            <a:endParaRPr lang="en-US" altLang="ja-JP" sz="1400" b="1" dirty="0">
              <a:solidFill>
                <a:srgbClr val="000000"/>
              </a:solidFill>
              <a:latin typeface="HGｺﾞｼｯｸM" pitchFamily="49" charset="-128"/>
              <a:ea typeface="HGｺﾞｼｯｸM" pitchFamily="49" charset="-128"/>
            </a:endParaRPr>
          </a:p>
          <a:p>
            <a:pPr algn="just" defTabSz="957263" fontAlgn="base">
              <a:spcBef>
                <a:spcPct val="0"/>
              </a:spcBef>
              <a:spcAft>
                <a:spcPct val="0"/>
              </a:spcAft>
              <a:defRPr/>
            </a:pPr>
            <a:endParaRPr lang="en-US" altLang="ja-JP" sz="1400" b="1" dirty="0">
              <a:solidFill>
                <a:srgbClr val="000000"/>
              </a:solidFill>
              <a:latin typeface="HGｺﾞｼｯｸM" pitchFamily="49" charset="-128"/>
              <a:ea typeface="HGｺﾞｼｯｸM" pitchFamily="49" charset="-128"/>
            </a:endParaRPr>
          </a:p>
          <a:p>
            <a:pPr algn="just" defTabSz="957263" fontAlgn="base">
              <a:spcBef>
                <a:spcPct val="0"/>
              </a:spcBef>
              <a:spcAft>
                <a:spcPct val="0"/>
              </a:spcAft>
              <a:defRPr/>
            </a:pPr>
            <a:endParaRPr lang="en-US" altLang="ja-JP" sz="1400" b="1" dirty="0">
              <a:solidFill>
                <a:srgbClr val="000000"/>
              </a:solidFill>
              <a:latin typeface="HGｺﾞｼｯｸM" pitchFamily="49" charset="-128"/>
              <a:ea typeface="HGｺﾞｼｯｸM" pitchFamily="49" charset="-128"/>
            </a:endParaRPr>
          </a:p>
          <a:p>
            <a:pPr algn="just" defTabSz="957263" fontAlgn="base">
              <a:spcBef>
                <a:spcPct val="0"/>
              </a:spcBef>
              <a:spcAft>
                <a:spcPct val="0"/>
              </a:spcAft>
              <a:defRPr/>
            </a:pPr>
            <a:endParaRPr lang="en-US" altLang="ja-JP" sz="1400" b="1" dirty="0">
              <a:solidFill>
                <a:srgbClr val="000000"/>
              </a:solidFill>
              <a:latin typeface="HGｺﾞｼｯｸM" pitchFamily="49" charset="-128"/>
              <a:ea typeface="HGｺﾞｼｯｸM" pitchFamily="49" charset="-128"/>
            </a:endParaRPr>
          </a:p>
          <a:p>
            <a:pPr algn="just" defTabSz="957263" fontAlgn="base">
              <a:spcBef>
                <a:spcPct val="0"/>
              </a:spcBef>
              <a:spcAft>
                <a:spcPct val="0"/>
              </a:spcAft>
              <a:defRPr/>
            </a:pPr>
            <a:endParaRPr lang="en-US" altLang="ja-JP" sz="1400" b="1" dirty="0">
              <a:solidFill>
                <a:srgbClr val="000000"/>
              </a:solidFill>
              <a:latin typeface="HGｺﾞｼｯｸM" pitchFamily="49" charset="-128"/>
              <a:ea typeface="HGｺﾞｼｯｸM" pitchFamily="49" charset="-128"/>
            </a:endParaRPr>
          </a:p>
          <a:p>
            <a:pPr algn="just" defTabSz="957263" fontAlgn="base">
              <a:spcBef>
                <a:spcPct val="0"/>
              </a:spcBef>
              <a:spcAft>
                <a:spcPct val="0"/>
              </a:spcAft>
              <a:defRPr/>
            </a:pPr>
            <a:endParaRPr lang="en-US" altLang="ja-JP" sz="1400" b="1" dirty="0">
              <a:solidFill>
                <a:srgbClr val="000000"/>
              </a:solidFill>
              <a:latin typeface="HGｺﾞｼｯｸM" pitchFamily="49" charset="-128"/>
              <a:ea typeface="HGｺﾞｼｯｸM" pitchFamily="49" charset="-128"/>
            </a:endParaRPr>
          </a:p>
          <a:p>
            <a:pPr algn="just" defTabSz="957263" fontAlgn="base">
              <a:spcBef>
                <a:spcPct val="0"/>
              </a:spcBef>
              <a:spcAft>
                <a:spcPct val="0"/>
              </a:spcAft>
              <a:defRPr/>
            </a:pPr>
            <a:endParaRPr lang="en-US" altLang="ja-JP" sz="1400" b="1" dirty="0">
              <a:solidFill>
                <a:srgbClr val="000000"/>
              </a:solidFill>
              <a:latin typeface="HGｺﾞｼｯｸM" pitchFamily="49" charset="-128"/>
              <a:ea typeface="HGｺﾞｼｯｸM" pitchFamily="49" charset="-128"/>
            </a:endParaRPr>
          </a:p>
          <a:p>
            <a:pPr algn="just" defTabSz="957263" fontAlgn="base">
              <a:spcBef>
                <a:spcPct val="0"/>
              </a:spcBef>
              <a:spcAft>
                <a:spcPct val="0"/>
              </a:spcAft>
              <a:defRPr/>
            </a:pPr>
            <a:endParaRPr lang="ja-JP" altLang="en-US" sz="1200" dirty="0">
              <a:solidFill>
                <a:srgbClr val="000000"/>
              </a:solidFill>
              <a:latin typeface="HGP創英角ｺﾞｼｯｸUB" pitchFamily="50" charset="-128"/>
            </a:endParaRPr>
          </a:p>
        </p:txBody>
      </p:sp>
      <p:sp>
        <p:nvSpPr>
          <p:cNvPr id="18" name="円/楕円 17"/>
          <p:cNvSpPr/>
          <p:nvPr/>
        </p:nvSpPr>
        <p:spPr bwMode="auto">
          <a:xfrm>
            <a:off x="4837241" y="3357569"/>
            <a:ext cx="4003431" cy="1728787"/>
          </a:xfrm>
          <a:prstGeom prst="ellipse">
            <a:avLst/>
          </a:prstGeom>
          <a:noFill/>
          <a:ln>
            <a:headEnd/>
            <a:tailEnd/>
          </a:ln>
        </p:spPr>
        <p:style>
          <a:lnRef idx="2">
            <a:schemeClr val="accent4"/>
          </a:lnRef>
          <a:fillRef idx="1">
            <a:schemeClr val="lt1"/>
          </a:fillRef>
          <a:effectRef idx="0">
            <a:schemeClr val="accent4"/>
          </a:effectRef>
          <a:fontRef idx="minor">
            <a:schemeClr val="dk1"/>
          </a:fontRef>
        </p:style>
        <p:txBody>
          <a:bodyPr lIns="68415" tIns="34208" rIns="68415" bIns="34208" anchor="ctr"/>
          <a:lstStyle/>
          <a:p>
            <a:pPr marL="201613" indent="-201613" algn="just" defTabSz="957263">
              <a:buFont typeface="Wingdings" pitchFamily="2" charset="2"/>
              <a:buChar char="p"/>
              <a:defRPr/>
            </a:pPr>
            <a:endParaRPr lang="ja-JP" altLang="en-US">
              <a:solidFill>
                <a:prstClr val="black"/>
              </a:solidFill>
              <a:latin typeface="HGP創英角ｺﾞｼｯｸUB" pitchFamily="50" charset="-128"/>
            </a:endParaRPr>
          </a:p>
        </p:txBody>
      </p:sp>
      <p:sp>
        <p:nvSpPr>
          <p:cNvPr id="14347" name="テキスト ボックス 18"/>
          <p:cNvSpPr txBox="1">
            <a:spLocks noChangeArrowheads="1"/>
          </p:cNvSpPr>
          <p:nvPr/>
        </p:nvSpPr>
        <p:spPr bwMode="auto">
          <a:xfrm>
            <a:off x="6100397" y="3933826"/>
            <a:ext cx="1343638" cy="369332"/>
          </a:xfrm>
          <a:prstGeom prst="rect">
            <a:avLst/>
          </a:prstGeom>
          <a:noFill/>
          <a:ln w="9525">
            <a:noFill/>
            <a:miter lim="800000"/>
            <a:headEnd/>
            <a:tailEnd/>
          </a:ln>
        </p:spPr>
        <p:txBody>
          <a:bodyPr wrap="none">
            <a:spAutoFit/>
          </a:bodyPr>
          <a:lstStyle/>
          <a:p>
            <a:pPr defTabSz="912813" fontAlgn="base">
              <a:spcBef>
                <a:spcPct val="0"/>
              </a:spcBef>
              <a:spcAft>
                <a:spcPct val="0"/>
              </a:spcAft>
            </a:pPr>
            <a:r>
              <a:rPr lang="ja-JP" altLang="en-US">
                <a:solidFill>
                  <a:prstClr val="black"/>
                </a:solidFill>
              </a:rPr>
              <a:t>ネットワーク</a:t>
            </a:r>
          </a:p>
        </p:txBody>
      </p:sp>
      <p:sp>
        <p:nvSpPr>
          <p:cNvPr id="14348" name="テキスト ボックス 28"/>
          <p:cNvSpPr txBox="1">
            <a:spLocks noChangeArrowheads="1"/>
          </p:cNvSpPr>
          <p:nvPr/>
        </p:nvSpPr>
        <p:spPr bwMode="auto">
          <a:xfrm>
            <a:off x="7895494" y="3068723"/>
            <a:ext cx="930520" cy="549275"/>
          </a:xfrm>
          <a:prstGeom prst="rect">
            <a:avLst/>
          </a:prstGeom>
          <a:noFill/>
          <a:ln w="9525">
            <a:noFill/>
            <a:miter lim="800000"/>
            <a:headEnd/>
            <a:tailEnd/>
          </a:ln>
        </p:spPr>
        <p:txBody>
          <a:bodyPr>
            <a:spAutoFit/>
          </a:bodyPr>
          <a:lstStyle/>
          <a:p>
            <a:pPr defTabSz="912813" fontAlgn="base">
              <a:spcBef>
                <a:spcPct val="0"/>
              </a:spcBef>
              <a:spcAft>
                <a:spcPct val="0"/>
              </a:spcAft>
            </a:pPr>
            <a:r>
              <a:rPr lang="ja-JP" altLang="en-US" sz="1000">
                <a:solidFill>
                  <a:prstClr val="black"/>
                </a:solidFill>
              </a:rPr>
              <a:t>地域移行推進連携会議として位置づけ</a:t>
            </a:r>
          </a:p>
        </p:txBody>
      </p:sp>
      <p:sp>
        <p:nvSpPr>
          <p:cNvPr id="35" name="円/楕円 34"/>
          <p:cNvSpPr/>
          <p:nvPr/>
        </p:nvSpPr>
        <p:spPr bwMode="auto">
          <a:xfrm>
            <a:off x="5303234" y="3716341"/>
            <a:ext cx="3056792" cy="865187"/>
          </a:xfrm>
          <a:prstGeom prst="ellipse">
            <a:avLst/>
          </a:prstGeom>
          <a:noFill/>
          <a:ln>
            <a:headEnd/>
            <a:tailEnd/>
          </a:ln>
        </p:spPr>
        <p:style>
          <a:lnRef idx="2">
            <a:schemeClr val="accent4"/>
          </a:lnRef>
          <a:fillRef idx="1">
            <a:schemeClr val="lt1"/>
          </a:fillRef>
          <a:effectRef idx="0">
            <a:schemeClr val="accent4"/>
          </a:effectRef>
          <a:fontRef idx="minor">
            <a:schemeClr val="dk1"/>
          </a:fontRef>
        </p:style>
        <p:txBody>
          <a:bodyPr lIns="68415" tIns="34208" rIns="68415" bIns="34208" anchor="ctr"/>
          <a:lstStyle/>
          <a:p>
            <a:pPr marL="201613" indent="-201613" algn="just" defTabSz="957263">
              <a:buFont typeface="Wingdings" pitchFamily="2" charset="2"/>
              <a:buChar char="p"/>
              <a:defRPr/>
            </a:pPr>
            <a:endParaRPr lang="ja-JP" altLang="en-US">
              <a:solidFill>
                <a:prstClr val="black"/>
              </a:solidFill>
              <a:latin typeface="HGP創英角ｺﾞｼｯｸUB" pitchFamily="50" charset="-128"/>
            </a:endParaRPr>
          </a:p>
        </p:txBody>
      </p:sp>
      <p:sp>
        <p:nvSpPr>
          <p:cNvPr id="14410" name="角丸四角形 1"/>
          <p:cNvSpPr>
            <a:spLocks noChangeArrowheads="1"/>
          </p:cNvSpPr>
          <p:nvPr/>
        </p:nvSpPr>
        <p:spPr bwMode="auto">
          <a:xfrm>
            <a:off x="5539901" y="3664786"/>
            <a:ext cx="2177562" cy="273050"/>
          </a:xfrm>
          <a:prstGeom prst="roundRect">
            <a:avLst>
              <a:gd name="adj" fmla="val 50000"/>
            </a:avLst>
          </a:prstGeom>
          <a:solidFill>
            <a:srgbClr val="CCFF99"/>
          </a:solidFill>
          <a:ln w="25400">
            <a:solidFill>
              <a:schemeClr val="accent5"/>
            </a:solidFill>
            <a:round/>
            <a:headEnd/>
            <a:tailEnd/>
          </a:ln>
        </p:spPr>
        <p:txBody>
          <a:bodyPr lIns="68415" tIns="34208" rIns="68415" bIns="34208" anchor="ctr"/>
          <a:lstStyle/>
          <a:p>
            <a:pPr algn="ctr" defTabSz="957263" fontAlgn="base">
              <a:spcBef>
                <a:spcPct val="0"/>
              </a:spcBef>
              <a:spcAft>
                <a:spcPct val="0"/>
              </a:spcAft>
              <a:defRPr/>
            </a:pPr>
            <a:r>
              <a:rPr lang="ja-JP" altLang="en-US" sz="1000" dirty="0">
                <a:solidFill>
                  <a:prstClr val="black"/>
                </a:solidFill>
                <a:latin typeface="HGP創英角ｺﾞｼｯｸUB" pitchFamily="50" charset="-128"/>
              </a:rPr>
              <a:t>圏域自立支援協議会地域移行部会</a:t>
            </a:r>
            <a:endParaRPr lang="en-US" altLang="ja-JP" sz="1000" dirty="0">
              <a:solidFill>
                <a:prstClr val="black"/>
              </a:solidFill>
              <a:latin typeface="HGP創英角ｺﾞｼｯｸUB" pitchFamily="50" charset="-128"/>
            </a:endParaRPr>
          </a:p>
          <a:p>
            <a:pPr algn="ctr" defTabSz="957263" fontAlgn="base">
              <a:spcBef>
                <a:spcPct val="0"/>
              </a:spcBef>
              <a:spcAft>
                <a:spcPct val="0"/>
              </a:spcAft>
              <a:defRPr/>
            </a:pPr>
            <a:r>
              <a:rPr lang="ja-JP" altLang="en-US" sz="900" dirty="0">
                <a:solidFill>
                  <a:prstClr val="black"/>
                </a:solidFill>
                <a:latin typeface="HGP創英角ｺﾞｼｯｸUB" pitchFamily="50" charset="-128"/>
              </a:rPr>
              <a:t>（担当者会議）</a:t>
            </a:r>
          </a:p>
        </p:txBody>
      </p:sp>
      <p:sp>
        <p:nvSpPr>
          <p:cNvPr id="14" name="円/楕円 13"/>
          <p:cNvSpPr/>
          <p:nvPr/>
        </p:nvSpPr>
        <p:spPr bwMode="auto">
          <a:xfrm>
            <a:off x="7762147" y="3716338"/>
            <a:ext cx="1129811" cy="360362"/>
          </a:xfrm>
          <a:prstGeom prst="ellipse">
            <a:avLst/>
          </a:prstGeom>
          <a:solidFill>
            <a:schemeClr val="accent2">
              <a:lumMod val="20000"/>
              <a:lumOff val="80000"/>
            </a:schemeClr>
          </a:solidFill>
          <a:ln>
            <a:headEnd/>
            <a:tailEnd/>
          </a:ln>
        </p:spPr>
        <p:style>
          <a:lnRef idx="2">
            <a:schemeClr val="accent2"/>
          </a:lnRef>
          <a:fillRef idx="1">
            <a:schemeClr val="lt1"/>
          </a:fillRef>
          <a:effectRef idx="0">
            <a:schemeClr val="accent2"/>
          </a:effectRef>
          <a:fontRef idx="minor">
            <a:schemeClr val="dk1"/>
          </a:fontRef>
        </p:style>
        <p:txBody>
          <a:bodyPr lIns="68415" tIns="34208" rIns="68415" bIns="34208" anchor="ctr"/>
          <a:lstStyle/>
          <a:p>
            <a:pPr algn="ctr" defTabSz="957263" fontAlgn="base">
              <a:spcBef>
                <a:spcPct val="0"/>
              </a:spcBef>
              <a:spcAft>
                <a:spcPct val="0"/>
              </a:spcAft>
              <a:defRPr/>
            </a:pPr>
            <a:r>
              <a:rPr lang="ja-JP" altLang="en-US" sz="1000">
                <a:solidFill>
                  <a:srgbClr val="000000"/>
                </a:solidFill>
                <a:latin typeface="HGP創英角ｺﾞｼｯｸUB" pitchFamily="50" charset="-128"/>
              </a:rPr>
              <a:t>富士市</a:t>
            </a:r>
          </a:p>
          <a:p>
            <a:pPr algn="ctr" defTabSz="957263" fontAlgn="base">
              <a:spcBef>
                <a:spcPct val="0"/>
              </a:spcBef>
              <a:spcAft>
                <a:spcPct val="0"/>
              </a:spcAft>
              <a:defRPr/>
            </a:pPr>
            <a:r>
              <a:rPr lang="ja-JP" altLang="en-US" sz="1000">
                <a:solidFill>
                  <a:srgbClr val="000000"/>
                </a:solidFill>
                <a:latin typeface="HGP創英角ｺﾞｼｯｸUB" pitchFamily="50" charset="-128"/>
              </a:rPr>
              <a:t>富士宮市</a:t>
            </a:r>
          </a:p>
        </p:txBody>
      </p:sp>
      <p:sp>
        <p:nvSpPr>
          <p:cNvPr id="26" name="円/楕円 25"/>
          <p:cNvSpPr/>
          <p:nvPr/>
        </p:nvSpPr>
        <p:spPr bwMode="auto">
          <a:xfrm>
            <a:off x="4725869" y="3740193"/>
            <a:ext cx="877765" cy="379413"/>
          </a:xfrm>
          <a:prstGeom prst="ellipse">
            <a:avLst/>
          </a:prstGeom>
          <a:solidFill>
            <a:schemeClr val="accent2">
              <a:lumMod val="20000"/>
              <a:lumOff val="80000"/>
            </a:schemeClr>
          </a:solidFill>
          <a:ln>
            <a:headEnd/>
            <a:tailEnd/>
          </a:ln>
        </p:spPr>
        <p:style>
          <a:lnRef idx="2">
            <a:schemeClr val="accent2"/>
          </a:lnRef>
          <a:fillRef idx="1">
            <a:schemeClr val="lt1"/>
          </a:fillRef>
          <a:effectRef idx="0">
            <a:schemeClr val="accent2"/>
          </a:effectRef>
          <a:fontRef idx="minor">
            <a:schemeClr val="dk1"/>
          </a:fontRef>
        </p:style>
        <p:txBody>
          <a:bodyPr lIns="68415" tIns="34208" rIns="68415" bIns="34208" anchor="ctr"/>
          <a:lstStyle/>
          <a:p>
            <a:pPr algn="ctr" defTabSz="957263">
              <a:defRPr/>
            </a:pPr>
            <a:r>
              <a:rPr lang="ja-JP" altLang="en-US" sz="1000" dirty="0">
                <a:solidFill>
                  <a:prstClr val="black"/>
                </a:solidFill>
                <a:latin typeface="HGP創英角ｺﾞｼｯｸUB" pitchFamily="50" charset="-128"/>
              </a:rPr>
              <a:t>精神科</a:t>
            </a:r>
            <a:endParaRPr lang="en-US" altLang="ja-JP" sz="1000" dirty="0">
              <a:solidFill>
                <a:prstClr val="black"/>
              </a:solidFill>
              <a:latin typeface="HGP創英角ｺﾞｼｯｸUB" pitchFamily="50" charset="-128"/>
            </a:endParaRPr>
          </a:p>
          <a:p>
            <a:pPr algn="ctr" defTabSz="957263">
              <a:defRPr/>
            </a:pPr>
            <a:r>
              <a:rPr lang="ja-JP" altLang="en-US" sz="1000" dirty="0">
                <a:solidFill>
                  <a:prstClr val="black"/>
                </a:solidFill>
                <a:latin typeface="HGP創英角ｺﾞｼｯｸUB" pitchFamily="50" charset="-128"/>
              </a:rPr>
              <a:t>病院</a:t>
            </a:r>
          </a:p>
        </p:txBody>
      </p:sp>
      <p:sp>
        <p:nvSpPr>
          <p:cNvPr id="37" name="円/楕円 36"/>
          <p:cNvSpPr/>
          <p:nvPr/>
        </p:nvSpPr>
        <p:spPr bwMode="auto">
          <a:xfrm>
            <a:off x="4637985" y="4365625"/>
            <a:ext cx="863111" cy="425450"/>
          </a:xfrm>
          <a:prstGeom prst="ellipse">
            <a:avLst/>
          </a:prstGeom>
          <a:solidFill>
            <a:schemeClr val="accent5">
              <a:lumMod val="20000"/>
              <a:lumOff val="80000"/>
            </a:schemeClr>
          </a:solidFill>
          <a:ln>
            <a:headEnd/>
            <a:tailEnd/>
          </a:ln>
        </p:spPr>
        <p:style>
          <a:lnRef idx="2">
            <a:schemeClr val="accent5"/>
          </a:lnRef>
          <a:fillRef idx="1">
            <a:schemeClr val="lt1"/>
          </a:fillRef>
          <a:effectRef idx="0">
            <a:schemeClr val="accent5"/>
          </a:effectRef>
          <a:fontRef idx="minor">
            <a:schemeClr val="dk1"/>
          </a:fontRef>
        </p:style>
        <p:txBody>
          <a:bodyPr lIns="68415" tIns="34208" rIns="68415" bIns="34208" anchor="ctr"/>
          <a:lstStyle/>
          <a:p>
            <a:pPr algn="ctr" defTabSz="957263">
              <a:defRPr/>
            </a:pPr>
            <a:r>
              <a:rPr lang="ja-JP" altLang="en-US" sz="1000" dirty="0">
                <a:solidFill>
                  <a:prstClr val="black"/>
                </a:solidFill>
                <a:latin typeface="HGP創英角ｺﾞｼｯｸUB" pitchFamily="50" charset="-128"/>
              </a:rPr>
              <a:t>関係団体等</a:t>
            </a:r>
          </a:p>
        </p:txBody>
      </p:sp>
      <p:sp>
        <p:nvSpPr>
          <p:cNvPr id="34" name="角丸四角形 33"/>
          <p:cNvSpPr/>
          <p:nvPr/>
        </p:nvSpPr>
        <p:spPr bwMode="auto">
          <a:xfrm>
            <a:off x="5594838" y="3281448"/>
            <a:ext cx="2111620" cy="274637"/>
          </a:xfrm>
          <a:prstGeom prst="roundRect">
            <a:avLst>
              <a:gd name="adj" fmla="val 50000"/>
            </a:avLst>
          </a:prstGeom>
          <a:solidFill>
            <a:srgbClr val="CCFF99"/>
          </a:solidFill>
          <a:ln w="25400">
            <a:solidFill>
              <a:schemeClr val="accent5"/>
            </a:solidFill>
            <a:round/>
            <a:headEnd/>
            <a:tailEnd/>
          </a:ln>
        </p:spPr>
        <p:txBody>
          <a:bodyPr lIns="68415" tIns="34208" rIns="68415" bIns="34208" anchor="ctr"/>
          <a:lstStyle/>
          <a:p>
            <a:pPr algn="ctr" defTabSz="957263" fontAlgn="base">
              <a:spcBef>
                <a:spcPct val="0"/>
              </a:spcBef>
              <a:spcAft>
                <a:spcPct val="0"/>
              </a:spcAft>
              <a:defRPr/>
            </a:pPr>
            <a:r>
              <a:rPr lang="ja-JP" altLang="en-US" sz="1000">
                <a:solidFill>
                  <a:prstClr val="black"/>
                </a:solidFill>
                <a:latin typeface="HGP創英角ｺﾞｼｯｸUB" pitchFamily="50" charset="-128"/>
              </a:rPr>
              <a:t>県自立支援協議会地域移行部会</a:t>
            </a:r>
            <a:endParaRPr lang="en-US" altLang="ja-JP" sz="1000">
              <a:solidFill>
                <a:prstClr val="black"/>
              </a:solidFill>
              <a:latin typeface="HGP創英角ｺﾞｼｯｸUB" pitchFamily="50" charset="-128"/>
            </a:endParaRPr>
          </a:p>
          <a:p>
            <a:pPr algn="ctr" defTabSz="957263" fontAlgn="base">
              <a:spcBef>
                <a:spcPct val="0"/>
              </a:spcBef>
              <a:spcAft>
                <a:spcPct val="0"/>
              </a:spcAft>
              <a:defRPr/>
            </a:pPr>
            <a:r>
              <a:rPr lang="ja-JP" altLang="en-US" sz="900">
                <a:solidFill>
                  <a:prstClr val="black"/>
                </a:solidFill>
                <a:latin typeface="HGP創英角ｺﾞｼｯｸUB" pitchFamily="50" charset="-128"/>
              </a:rPr>
              <a:t>（事業評価会議）</a:t>
            </a:r>
          </a:p>
        </p:txBody>
      </p:sp>
      <p:sp>
        <p:nvSpPr>
          <p:cNvPr id="36" name="円/楕円 35"/>
          <p:cNvSpPr/>
          <p:nvPr/>
        </p:nvSpPr>
        <p:spPr bwMode="auto">
          <a:xfrm>
            <a:off x="5369175" y="4797425"/>
            <a:ext cx="996462" cy="425450"/>
          </a:xfrm>
          <a:prstGeom prst="ellipse">
            <a:avLst/>
          </a:prstGeom>
          <a:solidFill>
            <a:schemeClr val="accent5">
              <a:lumMod val="20000"/>
              <a:lumOff val="80000"/>
            </a:schemeClr>
          </a:solidFill>
          <a:ln>
            <a:headEnd/>
            <a:tailEnd/>
          </a:ln>
        </p:spPr>
        <p:style>
          <a:lnRef idx="2">
            <a:schemeClr val="accent5"/>
          </a:lnRef>
          <a:fillRef idx="1">
            <a:schemeClr val="lt1"/>
          </a:fillRef>
          <a:effectRef idx="0">
            <a:schemeClr val="accent5"/>
          </a:effectRef>
          <a:fontRef idx="minor">
            <a:schemeClr val="dk1"/>
          </a:fontRef>
        </p:style>
        <p:txBody>
          <a:bodyPr lIns="68415" tIns="34208" rIns="68415" bIns="34208" anchor="ctr"/>
          <a:lstStyle/>
          <a:p>
            <a:pPr algn="ctr" defTabSz="957263" fontAlgn="base">
              <a:spcBef>
                <a:spcPct val="0"/>
              </a:spcBef>
              <a:spcAft>
                <a:spcPct val="0"/>
              </a:spcAft>
              <a:defRPr/>
            </a:pPr>
            <a:r>
              <a:rPr lang="ja-JP" altLang="en-US" sz="900">
                <a:solidFill>
                  <a:srgbClr val="000000"/>
                </a:solidFill>
                <a:latin typeface="HGP創英角ｺﾞｼｯｸUB" pitchFamily="50" charset="-128"/>
              </a:rPr>
              <a:t>精神保健</a:t>
            </a:r>
          </a:p>
          <a:p>
            <a:pPr algn="ctr" defTabSz="957263" fontAlgn="base">
              <a:spcBef>
                <a:spcPct val="0"/>
              </a:spcBef>
              <a:spcAft>
                <a:spcPct val="0"/>
              </a:spcAft>
              <a:defRPr/>
            </a:pPr>
            <a:r>
              <a:rPr lang="ja-JP" altLang="en-US" sz="900">
                <a:solidFill>
                  <a:srgbClr val="000000"/>
                </a:solidFill>
                <a:latin typeface="HGP創英角ｺﾞｼｯｸUB" pitchFamily="50" charset="-128"/>
              </a:rPr>
              <a:t>福祉センター</a:t>
            </a:r>
          </a:p>
        </p:txBody>
      </p:sp>
      <p:sp>
        <p:nvSpPr>
          <p:cNvPr id="14356" name="AutoShape 67"/>
          <p:cNvSpPr>
            <a:spLocks/>
          </p:cNvSpPr>
          <p:nvPr/>
        </p:nvSpPr>
        <p:spPr bwMode="auto">
          <a:xfrm>
            <a:off x="7696205" y="3357566"/>
            <a:ext cx="142143" cy="422275"/>
          </a:xfrm>
          <a:prstGeom prst="rightBrace">
            <a:avLst>
              <a:gd name="adj1" fmla="val 15121"/>
              <a:gd name="adj2" fmla="val 50000"/>
            </a:avLst>
          </a:prstGeom>
          <a:noFill/>
          <a:ln w="9525">
            <a:solidFill>
              <a:schemeClr val="tx1"/>
            </a:solidFill>
            <a:round/>
            <a:headEnd/>
            <a:tailEnd/>
          </a:ln>
        </p:spPr>
        <p:txBody>
          <a:bodyPr wrap="none" anchor="ctr"/>
          <a:lstStyle/>
          <a:p>
            <a:pPr defTabSz="912813" fontAlgn="base">
              <a:spcBef>
                <a:spcPct val="0"/>
              </a:spcBef>
              <a:spcAft>
                <a:spcPct val="0"/>
              </a:spcAft>
            </a:pPr>
            <a:endParaRPr lang="ja-JP" altLang="en-US">
              <a:solidFill>
                <a:prstClr val="black"/>
              </a:solidFill>
              <a:latin typeface="Arial" charset="0"/>
            </a:endParaRPr>
          </a:p>
        </p:txBody>
      </p:sp>
      <p:sp>
        <p:nvSpPr>
          <p:cNvPr id="14357" name="テキスト ボックス 3"/>
          <p:cNvSpPr txBox="1">
            <a:spLocks noChangeArrowheads="1"/>
          </p:cNvSpPr>
          <p:nvPr/>
        </p:nvSpPr>
        <p:spPr bwMode="auto">
          <a:xfrm>
            <a:off x="4762545" y="3443288"/>
            <a:ext cx="184731" cy="369332"/>
          </a:xfrm>
          <a:prstGeom prst="rect">
            <a:avLst/>
          </a:prstGeom>
          <a:noFill/>
          <a:ln w="9525">
            <a:noFill/>
            <a:miter lim="800000"/>
            <a:headEnd/>
            <a:tailEnd/>
          </a:ln>
        </p:spPr>
        <p:txBody>
          <a:bodyPr wrap="none">
            <a:spAutoFit/>
          </a:bodyPr>
          <a:lstStyle/>
          <a:p>
            <a:pPr defTabSz="912813" fontAlgn="base">
              <a:spcBef>
                <a:spcPct val="0"/>
              </a:spcBef>
              <a:spcAft>
                <a:spcPct val="0"/>
              </a:spcAft>
            </a:pPr>
            <a:endParaRPr lang="ja-JP" altLang="en-US">
              <a:solidFill>
                <a:prstClr val="black"/>
              </a:solidFill>
              <a:latin typeface="Arial" charset="0"/>
            </a:endParaRPr>
          </a:p>
        </p:txBody>
      </p:sp>
      <p:graphicFrame>
        <p:nvGraphicFramePr>
          <p:cNvPr id="2" name="表 1"/>
          <p:cNvGraphicFramePr>
            <a:graphicFrameLocks noGrp="1"/>
          </p:cNvGraphicFramePr>
          <p:nvPr>
            <p:extLst>
              <p:ext uri="{D42A27DB-BD31-4B8C-83A1-F6EECF244321}">
                <p14:modId xmlns:p14="http://schemas.microsoft.com/office/powerpoint/2010/main" xmlns="" val="641337682"/>
              </p:ext>
            </p:extLst>
          </p:nvPr>
        </p:nvGraphicFramePr>
        <p:xfrm>
          <a:off x="184639" y="1581150"/>
          <a:ext cx="3028986" cy="1997564"/>
        </p:xfrm>
        <a:graphic>
          <a:graphicData uri="http://schemas.openxmlformats.org/drawingml/2006/table">
            <a:tbl>
              <a:tblPr/>
              <a:tblGrid>
                <a:gridCol w="459130">
                  <a:extLst>
                    <a:ext uri="{9D8B030D-6E8A-4147-A177-3AD203B41FA5}">
                      <a16:colId xmlns="" xmlns:a16="http://schemas.microsoft.com/office/drawing/2014/main" val="20000"/>
                    </a:ext>
                  </a:extLst>
                </a:gridCol>
                <a:gridCol w="459130">
                  <a:extLst>
                    <a:ext uri="{9D8B030D-6E8A-4147-A177-3AD203B41FA5}">
                      <a16:colId xmlns="" xmlns:a16="http://schemas.microsoft.com/office/drawing/2014/main" val="20001"/>
                    </a:ext>
                  </a:extLst>
                </a:gridCol>
                <a:gridCol w="447970">
                  <a:extLst>
                    <a:ext uri="{9D8B030D-6E8A-4147-A177-3AD203B41FA5}">
                      <a16:colId xmlns="" xmlns:a16="http://schemas.microsoft.com/office/drawing/2014/main" val="20002"/>
                    </a:ext>
                  </a:extLst>
                </a:gridCol>
                <a:gridCol w="428843">
                  <a:extLst>
                    <a:ext uri="{9D8B030D-6E8A-4147-A177-3AD203B41FA5}">
                      <a16:colId xmlns="" xmlns:a16="http://schemas.microsoft.com/office/drawing/2014/main" val="20003"/>
                    </a:ext>
                  </a:extLst>
                </a:gridCol>
                <a:gridCol w="648072">
                  <a:extLst>
                    <a:ext uri="{9D8B030D-6E8A-4147-A177-3AD203B41FA5}">
                      <a16:colId xmlns="" xmlns:a16="http://schemas.microsoft.com/office/drawing/2014/main" val="20004"/>
                    </a:ext>
                  </a:extLst>
                </a:gridCol>
                <a:gridCol w="230783">
                  <a:extLst>
                    <a:ext uri="{9D8B030D-6E8A-4147-A177-3AD203B41FA5}">
                      <a16:colId xmlns="" xmlns:a16="http://schemas.microsoft.com/office/drawing/2014/main" val="20005"/>
                    </a:ext>
                  </a:extLst>
                </a:gridCol>
                <a:gridCol w="80854">
                  <a:extLst>
                    <a:ext uri="{9D8B030D-6E8A-4147-A177-3AD203B41FA5}">
                      <a16:colId xmlns="" xmlns:a16="http://schemas.microsoft.com/office/drawing/2014/main" val="20006"/>
                    </a:ext>
                  </a:extLst>
                </a:gridCol>
                <a:gridCol w="274204">
                  <a:extLst>
                    <a:ext uri="{9D8B030D-6E8A-4147-A177-3AD203B41FA5}">
                      <a16:colId xmlns="" xmlns:a16="http://schemas.microsoft.com/office/drawing/2014/main" val="20007"/>
                    </a:ext>
                  </a:extLst>
                </a:gridCol>
              </a:tblGrid>
              <a:tr h="119658">
                <a:tc gridSpan="4">
                  <a:txBody>
                    <a:bodyPr/>
                    <a:lstStyle/>
                    <a:p>
                      <a:pPr algn="ctr" rtl="0" fontAlgn="ctr"/>
                      <a:r>
                        <a:rPr lang="zh-TW" altLang="en-US" sz="800" b="0" i="0" u="none" strike="noStrike" dirty="0">
                          <a:solidFill>
                            <a:srgbClr val="000000"/>
                          </a:solidFill>
                          <a:effectLst/>
                          <a:latin typeface="ＭＳ Ｐゴシック"/>
                        </a:rPr>
                        <a:t>富士圏域（富士市、富士宮市）</a:t>
                      </a:r>
                    </a:p>
                  </a:txBody>
                  <a:tcPr marL="8792" marR="8792"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rtl="0" fontAlgn="ctr"/>
                      <a:r>
                        <a:rPr lang="ja-JP" altLang="en-US" sz="800" b="0" i="0" u="none" strike="noStrike" dirty="0">
                          <a:solidFill>
                            <a:srgbClr val="000000"/>
                          </a:solidFill>
                          <a:effectLst/>
                          <a:latin typeface="Arial"/>
                        </a:rPr>
                        <a:t>　　　　（うち検証事業参加）</a:t>
                      </a:r>
                    </a:p>
                  </a:txBody>
                  <a:tcPr marL="8792" marR="8792"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hMerge="1">
                  <a:txBody>
                    <a:bodyPr/>
                    <a:lstStyle/>
                    <a:p>
                      <a:pPr algn="ctr" rtl="0" fontAlgn="ctr"/>
                      <a:endParaRPr lang="ja-JP" altLang="en-US" sz="800" b="0" i="0" u="none" strike="noStrike" dirty="0">
                        <a:solidFill>
                          <a:srgbClr val="000000"/>
                        </a:solidFill>
                        <a:effectLst/>
                        <a:latin typeface="Arial"/>
                      </a:endParaRPr>
                    </a:p>
                  </a:txBody>
                  <a:tcPr marL="8792" marR="8792" marT="9525"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hMerge="1">
                  <a:txBody>
                    <a:bodyPr/>
                    <a:lstStyle/>
                    <a:p>
                      <a:endParaRPr kumimoji="1" lang="ja-JP" altLang="en-US"/>
                    </a:p>
                  </a:txBody>
                  <a:tcPr/>
                </a:tc>
                <a:tc hMerge="1">
                  <a:txBody>
                    <a:bodyPr/>
                    <a:lstStyle/>
                    <a:p>
                      <a:pPr algn="l" rtl="0" fontAlgn="ctr"/>
                      <a:endParaRPr lang="ja-JP" altLang="en-US" sz="1800" b="0" i="0" u="none" strike="noStrike">
                        <a:solidFill>
                          <a:srgbClr val="000000"/>
                        </a:solidFill>
                        <a:effectLst/>
                        <a:latin typeface="Arial"/>
                      </a:endParaRPr>
                    </a:p>
                  </a:txBody>
                  <a:tcPr marL="9525" marR="9525" marT="9525"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 xmlns:a16="http://schemas.microsoft.com/office/drawing/2014/main" val="10000"/>
                  </a:ext>
                </a:extLst>
              </a:tr>
              <a:tr h="146614">
                <a:tc gridSpan="4">
                  <a:txBody>
                    <a:bodyPr/>
                    <a:lstStyle/>
                    <a:p>
                      <a:pPr algn="l" rtl="0" fontAlgn="ctr"/>
                      <a:r>
                        <a:rPr lang="ja-JP" altLang="en-US" sz="800" b="0" i="0" u="none" strike="noStrike">
                          <a:solidFill>
                            <a:srgbClr val="000000"/>
                          </a:solidFill>
                          <a:effectLst/>
                          <a:latin typeface="Arial"/>
                        </a:rPr>
                        <a:t>圏域人口　（平成</a:t>
                      </a:r>
                      <a:r>
                        <a:rPr lang="en-US" altLang="ja-JP" sz="800" b="0" i="0" u="none" strike="noStrike">
                          <a:solidFill>
                            <a:srgbClr val="000000"/>
                          </a:solidFill>
                          <a:effectLst/>
                          <a:latin typeface="ＭＳ Ｐゴシック"/>
                        </a:rPr>
                        <a:t>27</a:t>
                      </a:r>
                      <a:r>
                        <a:rPr lang="ja-JP" altLang="en-US" sz="800" b="0" i="0" u="none" strike="noStrike">
                          <a:solidFill>
                            <a:srgbClr val="000000"/>
                          </a:solidFill>
                          <a:effectLst/>
                          <a:latin typeface="Arial"/>
                        </a:rPr>
                        <a:t>年</a:t>
                      </a:r>
                      <a:r>
                        <a:rPr lang="en-US" altLang="ja-JP" sz="800" b="0" i="0" u="none" strike="noStrike">
                          <a:solidFill>
                            <a:srgbClr val="000000"/>
                          </a:solidFill>
                          <a:effectLst/>
                          <a:latin typeface="ＭＳ Ｐゴシック"/>
                        </a:rPr>
                        <a:t>4</a:t>
                      </a:r>
                      <a:r>
                        <a:rPr lang="ja-JP" altLang="en-US" sz="800" b="0" i="0" u="none" strike="noStrike">
                          <a:solidFill>
                            <a:srgbClr val="000000"/>
                          </a:solidFill>
                          <a:effectLst/>
                          <a:latin typeface="Arial"/>
                        </a:rPr>
                        <a:t>月）</a:t>
                      </a:r>
                    </a:p>
                  </a:txBody>
                  <a:tcPr marL="8792" marR="8792"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rtl="0" fontAlgn="ctr"/>
                      <a:r>
                        <a:rPr lang="en-US" altLang="ja-JP" sz="800" b="0" i="0" u="none" strike="noStrike" dirty="0">
                          <a:solidFill>
                            <a:srgbClr val="000000"/>
                          </a:solidFill>
                          <a:effectLst/>
                          <a:latin typeface="ＭＳ Ｐゴシック"/>
                        </a:rPr>
                        <a:t>380,963</a:t>
                      </a:r>
                      <a:r>
                        <a:rPr lang="ja-JP" altLang="en-US" sz="800" b="0" i="0" u="none" strike="noStrike" dirty="0">
                          <a:solidFill>
                            <a:srgbClr val="000000"/>
                          </a:solidFill>
                          <a:effectLst/>
                          <a:latin typeface="ＭＳ Ｐゴシック"/>
                        </a:rPr>
                        <a:t>人</a:t>
                      </a:r>
                    </a:p>
                  </a:txBody>
                  <a:tcPr marL="8792" marR="8792" marT="952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gridSpan="2">
                  <a:txBody>
                    <a:bodyPr/>
                    <a:lstStyle/>
                    <a:p>
                      <a:pPr algn="ctr" rtl="0" fontAlgn="ctr"/>
                      <a:r>
                        <a:rPr lang="ja-JP" altLang="en-US" sz="800" b="0" i="0" u="none" strike="noStrike">
                          <a:solidFill>
                            <a:srgbClr val="000000"/>
                          </a:solidFill>
                          <a:effectLst/>
                          <a:latin typeface="Arial"/>
                        </a:rPr>
                        <a:t>　</a:t>
                      </a:r>
                    </a:p>
                  </a:txBody>
                  <a:tcPr marL="8792" marR="8792" marT="9525"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BlToTr w="12700" cap="flat" cmpd="sng" algn="ctr">
                      <a:solidFill>
                        <a:srgbClr val="FFFFFF"/>
                      </a:solidFill>
                      <a:prstDash val="solid"/>
                      <a:round/>
                      <a:headEnd type="none" w="med" len="med"/>
                      <a:tailEnd type="none" w="med" len="med"/>
                    </a:lnBlToTr>
                    <a:solidFill>
                      <a:srgbClr val="E9EDF4"/>
                    </a:solidFill>
                  </a:tcPr>
                </a:tc>
                <a:tc hMerge="1">
                  <a:txBody>
                    <a:bodyPr/>
                    <a:lstStyle/>
                    <a:p>
                      <a:endParaRPr kumimoji="1" lang="ja-JP" altLang="en-US"/>
                    </a:p>
                  </a:txBody>
                  <a:tcPr/>
                </a:tc>
                <a:tc>
                  <a:txBody>
                    <a:bodyPr/>
                    <a:lstStyle/>
                    <a:p>
                      <a:pPr algn="l" rtl="0" fontAlgn="ctr"/>
                      <a:r>
                        <a:rPr lang="ja-JP" altLang="en-US" sz="800" b="0" i="0" u="none" strike="noStrike">
                          <a:solidFill>
                            <a:srgbClr val="000000"/>
                          </a:solidFill>
                          <a:effectLst/>
                          <a:latin typeface="Arial"/>
                        </a:rPr>
                        <a:t>　</a:t>
                      </a:r>
                    </a:p>
                  </a:txBody>
                  <a:tcPr marL="8792" marR="8792" marT="9525"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 xmlns:a16="http://schemas.microsoft.com/office/drawing/2014/main" val="10001"/>
                  </a:ext>
                </a:extLst>
              </a:tr>
              <a:tr h="146614">
                <a:tc gridSpan="4">
                  <a:txBody>
                    <a:bodyPr/>
                    <a:lstStyle/>
                    <a:p>
                      <a:pPr algn="l" rtl="0" fontAlgn="ctr"/>
                      <a:r>
                        <a:rPr lang="ja-JP" altLang="en-US" sz="800" b="0" i="0" u="none" strike="noStrike">
                          <a:solidFill>
                            <a:srgbClr val="000000"/>
                          </a:solidFill>
                          <a:effectLst/>
                          <a:latin typeface="ＭＳ Ｐゴシック"/>
                        </a:rPr>
                        <a:t>精神科病院の数</a:t>
                      </a:r>
                    </a:p>
                  </a:txBody>
                  <a:tcPr marL="8792" marR="8792"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l" rtl="0" fontAlgn="ctr"/>
                      <a:r>
                        <a:rPr lang="en-US" altLang="ja-JP" sz="800" b="0" i="0" u="none" strike="noStrike" dirty="0">
                          <a:solidFill>
                            <a:srgbClr val="000000"/>
                          </a:solidFill>
                          <a:effectLst/>
                          <a:latin typeface="ＭＳ Ｐゴシック"/>
                        </a:rPr>
                        <a:t>5</a:t>
                      </a:r>
                      <a:r>
                        <a:rPr lang="ja-JP" altLang="en-US" sz="800" b="0" i="0" u="none" strike="noStrike" dirty="0">
                          <a:solidFill>
                            <a:srgbClr val="000000"/>
                          </a:solidFill>
                          <a:effectLst/>
                          <a:latin typeface="ＭＳ Ｐゴシック"/>
                        </a:rPr>
                        <a:t>病院（</a:t>
                      </a:r>
                      <a:r>
                        <a:rPr lang="en-US" altLang="ja-JP" sz="800" b="0" i="0" u="none" strike="noStrike" dirty="0">
                          <a:solidFill>
                            <a:srgbClr val="000000"/>
                          </a:solidFill>
                          <a:effectLst/>
                          <a:latin typeface="ＭＳ Ｐゴシック"/>
                        </a:rPr>
                        <a:t>1</a:t>
                      </a:r>
                      <a:r>
                        <a:rPr lang="ja-JP" altLang="en-US" sz="800" b="0" i="0" u="none" strike="noStrike" dirty="0">
                          <a:solidFill>
                            <a:srgbClr val="000000"/>
                          </a:solidFill>
                          <a:effectLst/>
                          <a:latin typeface="ＭＳ Ｐゴシック"/>
                        </a:rPr>
                        <a:t>病院）</a:t>
                      </a:r>
                    </a:p>
                  </a:txBody>
                  <a:tcPr marL="8792" marR="8792" marT="952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hMerge="1">
                  <a:txBody>
                    <a:bodyPr/>
                    <a:lstStyle/>
                    <a:p>
                      <a:pPr algn="ctr" rtl="0" fontAlgn="ctr"/>
                      <a:endParaRPr lang="ja-JP" altLang="en-US" sz="800" b="0" i="0" u="none" strike="noStrike" dirty="0">
                        <a:solidFill>
                          <a:srgbClr val="000000"/>
                        </a:solidFill>
                        <a:effectLst/>
                        <a:latin typeface="ＭＳ Ｐゴシック"/>
                      </a:endParaRPr>
                    </a:p>
                  </a:txBody>
                  <a:tcPr marL="8792" marR="8792" marT="9525"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hMerge="1">
                  <a:txBody>
                    <a:bodyPr/>
                    <a:lstStyle/>
                    <a:p>
                      <a:endParaRPr kumimoji="1" lang="ja-JP" altLang="en-US"/>
                    </a:p>
                  </a:txBody>
                  <a:tcPr/>
                </a:tc>
                <a:tc>
                  <a:txBody>
                    <a:bodyPr/>
                    <a:lstStyle/>
                    <a:p>
                      <a:pPr algn="l" rtl="0" fontAlgn="ctr"/>
                      <a:r>
                        <a:rPr lang="ja-JP" altLang="en-US" sz="800" b="0" i="0" u="none" strike="noStrike" dirty="0">
                          <a:solidFill>
                            <a:srgbClr val="000000"/>
                          </a:solidFill>
                          <a:effectLst/>
                          <a:latin typeface="Arial"/>
                        </a:rPr>
                        <a:t>　</a:t>
                      </a:r>
                    </a:p>
                  </a:txBody>
                  <a:tcPr marL="8792" marR="8792" marT="9525"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 xmlns:a16="http://schemas.microsoft.com/office/drawing/2014/main" val="10002"/>
                  </a:ext>
                </a:extLst>
              </a:tr>
              <a:tr h="146614">
                <a:tc gridSpan="4">
                  <a:txBody>
                    <a:bodyPr/>
                    <a:lstStyle/>
                    <a:p>
                      <a:pPr algn="l" rtl="0" fontAlgn="ctr"/>
                      <a:r>
                        <a:rPr lang="zh-CN" altLang="en-US" sz="800" b="0" i="0" u="none" strike="noStrike">
                          <a:solidFill>
                            <a:srgbClr val="000000"/>
                          </a:solidFill>
                          <a:effectLst/>
                          <a:latin typeface="ＭＳ ゴシック"/>
                        </a:rPr>
                        <a:t>精神科病床数</a:t>
                      </a:r>
                    </a:p>
                  </a:txBody>
                  <a:tcPr marL="8792" marR="8792"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l" rtl="0" fontAlgn="ctr"/>
                      <a:r>
                        <a:rPr lang="en-US" altLang="ja-JP" sz="800" b="0" i="0" u="none" strike="noStrike" dirty="0">
                          <a:solidFill>
                            <a:srgbClr val="000000"/>
                          </a:solidFill>
                          <a:effectLst/>
                          <a:latin typeface="ＭＳ Ｐゴシック"/>
                        </a:rPr>
                        <a:t>994</a:t>
                      </a:r>
                      <a:r>
                        <a:rPr lang="ja-JP" altLang="en-US" sz="800" b="0" i="0" u="none" strike="noStrike" dirty="0">
                          <a:solidFill>
                            <a:srgbClr val="000000"/>
                          </a:solidFill>
                          <a:effectLst/>
                          <a:latin typeface="ＭＳ Ｐゴシック"/>
                        </a:rPr>
                        <a:t>床（</a:t>
                      </a:r>
                      <a:r>
                        <a:rPr lang="en-US" altLang="ja-JP" sz="800" b="0" i="0" u="none" strike="noStrike" dirty="0">
                          <a:solidFill>
                            <a:srgbClr val="000000"/>
                          </a:solidFill>
                          <a:effectLst/>
                          <a:latin typeface="Arial"/>
                        </a:rPr>
                        <a:t>184</a:t>
                      </a:r>
                      <a:r>
                        <a:rPr lang="ja-JP" altLang="en-US" sz="800" b="0" i="0" u="none" strike="noStrike" dirty="0">
                          <a:solidFill>
                            <a:srgbClr val="000000"/>
                          </a:solidFill>
                          <a:effectLst/>
                          <a:latin typeface="ＭＳ Ｐゴシック"/>
                        </a:rPr>
                        <a:t>床）</a:t>
                      </a:r>
                      <a:endParaRPr lang="ja-JP" altLang="en-US" sz="800" b="0" i="0" u="none" strike="noStrike" dirty="0">
                        <a:solidFill>
                          <a:srgbClr val="000000"/>
                        </a:solidFill>
                        <a:effectLst/>
                        <a:latin typeface="Arial"/>
                      </a:endParaRPr>
                    </a:p>
                  </a:txBody>
                  <a:tcPr marL="8792" marR="8792" marT="952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hMerge="1">
                  <a:txBody>
                    <a:bodyPr/>
                    <a:lstStyle/>
                    <a:p>
                      <a:pPr algn="ctr" rtl="0" fontAlgn="ctr"/>
                      <a:endParaRPr lang="ja-JP" altLang="en-US" sz="800" b="0" i="0" u="none" strike="noStrike" dirty="0">
                        <a:solidFill>
                          <a:srgbClr val="000000"/>
                        </a:solidFill>
                        <a:effectLst/>
                        <a:latin typeface="Arial"/>
                      </a:endParaRPr>
                    </a:p>
                  </a:txBody>
                  <a:tcPr marL="8792" marR="8792" marT="9525"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hMerge="1">
                  <a:txBody>
                    <a:bodyPr/>
                    <a:lstStyle/>
                    <a:p>
                      <a:endParaRPr kumimoji="1" lang="ja-JP" altLang="en-US"/>
                    </a:p>
                  </a:txBody>
                  <a:tcPr/>
                </a:tc>
                <a:tc>
                  <a:txBody>
                    <a:bodyPr/>
                    <a:lstStyle/>
                    <a:p>
                      <a:pPr algn="l" rtl="0" fontAlgn="ctr"/>
                      <a:r>
                        <a:rPr lang="ja-JP" altLang="en-US" sz="800" b="0" i="0" u="none" strike="noStrike" dirty="0">
                          <a:solidFill>
                            <a:srgbClr val="000000"/>
                          </a:solidFill>
                          <a:effectLst/>
                          <a:latin typeface="Arial"/>
                        </a:rPr>
                        <a:t>　</a:t>
                      </a:r>
                    </a:p>
                  </a:txBody>
                  <a:tcPr marL="8792" marR="8792" marT="9525"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 xmlns:a16="http://schemas.microsoft.com/office/drawing/2014/main" val="10003"/>
                  </a:ext>
                </a:extLst>
              </a:tr>
              <a:tr h="146614">
                <a:tc rowSpan="3" gridSpan="2">
                  <a:txBody>
                    <a:bodyPr/>
                    <a:lstStyle/>
                    <a:p>
                      <a:pPr algn="l" rtl="0" fontAlgn="ctr"/>
                      <a:r>
                        <a:rPr lang="zh-CN" altLang="en-US" sz="800" b="0" i="0" u="none" strike="noStrike" dirty="0">
                          <a:solidFill>
                            <a:srgbClr val="000000"/>
                          </a:solidFill>
                          <a:effectLst/>
                          <a:latin typeface="ＭＳ Ｐゴシック"/>
                        </a:rPr>
                        <a:t>入院精神障害者数</a:t>
                      </a:r>
                      <a:endParaRPr lang="en-US" altLang="zh-CN" sz="800" b="0" i="0" u="none" strike="noStrike" dirty="0">
                        <a:solidFill>
                          <a:srgbClr val="000000"/>
                        </a:solidFill>
                        <a:effectLst/>
                        <a:latin typeface="ＭＳ Ｐゴシック"/>
                      </a:endParaRPr>
                    </a:p>
                    <a:p>
                      <a:pPr algn="l" rtl="0" fontAlgn="ctr"/>
                      <a:r>
                        <a:rPr lang="en-US" altLang="zh-CN" sz="800" b="0" i="0" u="none" strike="noStrike" dirty="0">
                          <a:solidFill>
                            <a:srgbClr val="000000"/>
                          </a:solidFill>
                          <a:effectLst/>
                          <a:latin typeface="ＭＳ Ｐゴシック"/>
                        </a:rPr>
                        <a:t>※</a:t>
                      </a:r>
                      <a:r>
                        <a:rPr lang="zh-CN" altLang="en-US" sz="800" b="0" i="0" u="none" strike="noStrike" dirty="0">
                          <a:solidFill>
                            <a:srgbClr val="000000"/>
                          </a:solidFill>
                          <a:effectLst/>
                          <a:latin typeface="Arial"/>
                        </a:rPr>
                        <a:t>１</a:t>
                      </a:r>
                      <a:endParaRPr lang="zh-CN" altLang="en-US" sz="800" b="0" i="0" u="none" strike="noStrike" dirty="0">
                        <a:solidFill>
                          <a:srgbClr val="000000"/>
                        </a:solidFill>
                        <a:effectLst/>
                        <a:latin typeface="ＭＳ Ｐゴシック"/>
                      </a:endParaRPr>
                    </a:p>
                  </a:txBody>
                  <a:tcPr marL="8792" marR="8792" marT="952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rowSpan="3" hMerge="1">
                  <a:txBody>
                    <a:bodyPr/>
                    <a:lstStyle/>
                    <a:p>
                      <a:endParaRPr kumimoji="1" lang="ja-JP" altLang="en-US"/>
                    </a:p>
                  </a:txBody>
                  <a:tcPr/>
                </a:tc>
                <a:tc gridSpan="2">
                  <a:txBody>
                    <a:bodyPr/>
                    <a:lstStyle/>
                    <a:p>
                      <a:pPr algn="l" rtl="0" fontAlgn="ctr"/>
                      <a:r>
                        <a:rPr lang="en-US" altLang="ja-JP" sz="800" b="0" i="0" u="none" strike="noStrike">
                          <a:solidFill>
                            <a:srgbClr val="000000"/>
                          </a:solidFill>
                          <a:effectLst/>
                          <a:latin typeface="ＭＳ Ｐゴシック"/>
                        </a:rPr>
                        <a:t>3</a:t>
                      </a:r>
                      <a:r>
                        <a:rPr lang="ja-JP" altLang="en-US" sz="800" b="0" i="0" u="none" strike="noStrike">
                          <a:solidFill>
                            <a:srgbClr val="000000"/>
                          </a:solidFill>
                          <a:effectLst/>
                          <a:latin typeface="Arial"/>
                        </a:rPr>
                        <a:t>か月未満　</a:t>
                      </a:r>
                      <a:endParaRPr lang="ja-JP" altLang="en-US" sz="800" b="0" i="0" u="none" strike="noStrike">
                        <a:solidFill>
                          <a:srgbClr val="000000"/>
                        </a:solidFill>
                        <a:effectLst/>
                        <a:latin typeface="ＭＳ Ｐゴシック"/>
                      </a:endParaRPr>
                    </a:p>
                  </a:txBody>
                  <a:tcPr marL="8792" marR="8792" marT="9525"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9EDF4"/>
                    </a:solidFill>
                  </a:tcPr>
                </a:tc>
                <a:tc hMerge="1">
                  <a:txBody>
                    <a:bodyPr/>
                    <a:lstStyle/>
                    <a:p>
                      <a:endParaRPr kumimoji="1" lang="ja-JP" altLang="en-US"/>
                    </a:p>
                  </a:txBody>
                  <a:tcPr/>
                </a:tc>
                <a:tc>
                  <a:txBody>
                    <a:bodyPr/>
                    <a:lstStyle/>
                    <a:p>
                      <a:pPr algn="l" rtl="0" fontAlgn="ctr"/>
                      <a:r>
                        <a:rPr lang="en-US" altLang="ja-JP" sz="800" b="0" i="0" u="none" strike="noStrike">
                          <a:solidFill>
                            <a:srgbClr val="000000"/>
                          </a:solidFill>
                          <a:effectLst/>
                          <a:latin typeface="ＭＳ Ｐゴシック"/>
                        </a:rPr>
                        <a:t>189</a:t>
                      </a:r>
                      <a:r>
                        <a:rPr lang="ja-JP" altLang="en-US" sz="800" b="0" i="0" u="none" strike="noStrike">
                          <a:solidFill>
                            <a:srgbClr val="000000"/>
                          </a:solidFill>
                          <a:effectLst/>
                          <a:latin typeface="ＭＳ Ｐゴシック"/>
                        </a:rPr>
                        <a:t>人（</a:t>
                      </a:r>
                      <a:r>
                        <a:rPr lang="en-US" altLang="ja-JP" sz="800" b="0" i="0" u="none" strike="noStrike">
                          <a:solidFill>
                            <a:srgbClr val="000000"/>
                          </a:solidFill>
                          <a:effectLst/>
                          <a:latin typeface="ＭＳ Ｐゴシック"/>
                        </a:rPr>
                        <a:t>22%</a:t>
                      </a:r>
                      <a:r>
                        <a:rPr lang="ja-JP" altLang="en-US" sz="800" b="0" i="0" u="none" strike="noStrike">
                          <a:solidFill>
                            <a:srgbClr val="000000"/>
                          </a:solidFill>
                          <a:effectLst/>
                          <a:latin typeface="ＭＳ Ｐゴシック"/>
                        </a:rPr>
                        <a:t>）</a:t>
                      </a:r>
                    </a:p>
                  </a:txBody>
                  <a:tcPr marL="8792" marR="8792" marT="952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gridSpan="3">
                  <a:txBody>
                    <a:bodyPr/>
                    <a:lstStyle/>
                    <a:p>
                      <a:pPr algn="l" rtl="0" fontAlgn="ctr"/>
                      <a:r>
                        <a:rPr lang="en-US" altLang="ja-JP" sz="800" b="0" i="0" u="none" strike="noStrike">
                          <a:solidFill>
                            <a:srgbClr val="000000"/>
                          </a:solidFill>
                          <a:effectLst/>
                          <a:latin typeface="ＭＳ Ｐゴシック"/>
                        </a:rPr>
                        <a:t>46</a:t>
                      </a:r>
                      <a:r>
                        <a:rPr lang="ja-JP" altLang="en-US" sz="800" b="0" i="0" u="none" strike="noStrike">
                          <a:solidFill>
                            <a:srgbClr val="000000"/>
                          </a:solidFill>
                          <a:effectLst/>
                          <a:latin typeface="ＭＳ Ｐゴシック"/>
                        </a:rPr>
                        <a:t>人</a:t>
                      </a:r>
                      <a:r>
                        <a:rPr lang="en-US" altLang="ja-JP" sz="800" b="0" i="0" u="none" strike="noStrike">
                          <a:solidFill>
                            <a:srgbClr val="000000"/>
                          </a:solidFill>
                          <a:effectLst/>
                          <a:latin typeface="ＭＳ Ｐゴシック"/>
                        </a:rPr>
                        <a:t>(34%)※</a:t>
                      </a:r>
                    </a:p>
                  </a:txBody>
                  <a:tcPr marL="8792" marR="8792" marT="9525"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10004"/>
                  </a:ext>
                </a:extLst>
              </a:tr>
              <a:tr h="146614">
                <a:tc gridSpan="2" vMerge="1">
                  <a:txBody>
                    <a:bodyPr/>
                    <a:lstStyle/>
                    <a:p>
                      <a:endParaRPr kumimoji="1" lang="ja-JP" altLang="en-US"/>
                    </a:p>
                  </a:txBody>
                  <a:tcPr/>
                </a:tc>
                <a:tc hMerge="1" vMerge="1">
                  <a:txBody>
                    <a:bodyPr/>
                    <a:lstStyle/>
                    <a:p>
                      <a:endParaRPr kumimoji="1" lang="ja-JP" altLang="en-US"/>
                    </a:p>
                  </a:txBody>
                  <a:tcPr/>
                </a:tc>
                <a:tc gridSpan="2">
                  <a:txBody>
                    <a:bodyPr/>
                    <a:lstStyle/>
                    <a:p>
                      <a:pPr algn="l" rtl="0" fontAlgn="ctr"/>
                      <a:r>
                        <a:rPr lang="en-US" altLang="ja-JP" sz="800" b="0" i="0" u="none" strike="noStrike">
                          <a:solidFill>
                            <a:srgbClr val="000000"/>
                          </a:solidFill>
                          <a:effectLst/>
                          <a:latin typeface="ＭＳ Ｐゴシック"/>
                        </a:rPr>
                        <a:t>3</a:t>
                      </a:r>
                      <a:r>
                        <a:rPr lang="ja-JP" altLang="en-US" sz="800" b="0" i="0" u="none" strike="noStrike">
                          <a:solidFill>
                            <a:srgbClr val="000000"/>
                          </a:solidFill>
                          <a:effectLst/>
                          <a:latin typeface="Arial"/>
                        </a:rPr>
                        <a:t>か月以上</a:t>
                      </a:r>
                      <a:r>
                        <a:rPr lang="en-US" altLang="ja-JP" sz="800" b="0" i="0" u="none" strike="noStrike">
                          <a:solidFill>
                            <a:srgbClr val="000000"/>
                          </a:solidFill>
                          <a:effectLst/>
                          <a:latin typeface="ＭＳ Ｐゴシック"/>
                        </a:rPr>
                        <a:t>1</a:t>
                      </a:r>
                      <a:r>
                        <a:rPr lang="ja-JP" altLang="en-US" sz="800" b="0" i="0" u="none" strike="noStrike">
                          <a:solidFill>
                            <a:srgbClr val="000000"/>
                          </a:solidFill>
                          <a:effectLst/>
                          <a:latin typeface="Arial"/>
                        </a:rPr>
                        <a:t>年未満</a:t>
                      </a:r>
                      <a:endParaRPr lang="ja-JP" altLang="en-US" sz="800" b="0" i="0" u="none" strike="noStrike">
                        <a:solidFill>
                          <a:srgbClr val="000000"/>
                        </a:solidFill>
                        <a:effectLst/>
                        <a:latin typeface="ＭＳ Ｐゴシック"/>
                      </a:endParaRPr>
                    </a:p>
                  </a:txBody>
                  <a:tcPr marL="8792" marR="8792" marT="9525" marB="0" anchor="ctr">
                    <a:lnL>
                      <a:noFill/>
                    </a:lnL>
                    <a:lnR w="12700" cap="flat" cmpd="sng" algn="ctr">
                      <a:solidFill>
                        <a:srgbClr val="FFFFFF"/>
                      </a:solidFill>
                      <a:prstDash val="solid"/>
                      <a:round/>
                      <a:headEnd type="none" w="med" len="med"/>
                      <a:tailEnd type="none" w="med" len="med"/>
                    </a:lnR>
                    <a:lnT>
                      <a:noFill/>
                    </a:lnT>
                    <a:lnB>
                      <a:noFill/>
                    </a:lnB>
                    <a:solidFill>
                      <a:srgbClr val="E9EDF4"/>
                    </a:solidFill>
                  </a:tcPr>
                </a:tc>
                <a:tc hMerge="1">
                  <a:txBody>
                    <a:bodyPr/>
                    <a:lstStyle/>
                    <a:p>
                      <a:endParaRPr kumimoji="1" lang="ja-JP" altLang="en-US"/>
                    </a:p>
                  </a:txBody>
                  <a:tcPr/>
                </a:tc>
                <a:tc>
                  <a:txBody>
                    <a:bodyPr/>
                    <a:lstStyle/>
                    <a:p>
                      <a:pPr algn="l" rtl="0" fontAlgn="ctr"/>
                      <a:r>
                        <a:rPr lang="en-US" altLang="ja-JP" sz="800" b="0" i="0" u="none" strike="noStrike">
                          <a:solidFill>
                            <a:srgbClr val="000000"/>
                          </a:solidFill>
                          <a:effectLst/>
                          <a:latin typeface="ＭＳ Ｐゴシック"/>
                        </a:rPr>
                        <a:t>162</a:t>
                      </a:r>
                      <a:r>
                        <a:rPr lang="ja-JP" altLang="en-US" sz="800" b="0" i="0" u="none" strike="noStrike">
                          <a:solidFill>
                            <a:srgbClr val="000000"/>
                          </a:solidFill>
                          <a:effectLst/>
                          <a:latin typeface="ＭＳ Ｐゴシック"/>
                        </a:rPr>
                        <a:t>人（</a:t>
                      </a:r>
                      <a:r>
                        <a:rPr lang="en-US" altLang="ja-JP" sz="800" b="0" i="0" u="none" strike="noStrike">
                          <a:solidFill>
                            <a:srgbClr val="000000"/>
                          </a:solidFill>
                          <a:effectLst/>
                          <a:latin typeface="ＭＳ Ｐゴシック"/>
                        </a:rPr>
                        <a:t>19%</a:t>
                      </a:r>
                      <a:r>
                        <a:rPr lang="ja-JP" altLang="en-US" sz="800" b="0" i="0" u="none" strike="noStrike">
                          <a:solidFill>
                            <a:srgbClr val="000000"/>
                          </a:solidFill>
                          <a:effectLst/>
                          <a:latin typeface="ＭＳ Ｐゴシック"/>
                        </a:rPr>
                        <a:t>）</a:t>
                      </a:r>
                    </a:p>
                  </a:txBody>
                  <a:tcPr marL="8792" marR="8792" marT="952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gridSpan="3">
                  <a:txBody>
                    <a:bodyPr/>
                    <a:lstStyle/>
                    <a:p>
                      <a:pPr algn="l" rtl="0" fontAlgn="ctr"/>
                      <a:r>
                        <a:rPr lang="en-US" altLang="ja-JP" sz="800" b="0" i="0" u="none" strike="noStrike">
                          <a:solidFill>
                            <a:srgbClr val="000000"/>
                          </a:solidFill>
                          <a:effectLst/>
                          <a:latin typeface="ＭＳ Ｐゴシック"/>
                        </a:rPr>
                        <a:t>23</a:t>
                      </a:r>
                      <a:r>
                        <a:rPr lang="ja-JP" altLang="en-US" sz="800" b="0" i="0" u="none" strike="noStrike">
                          <a:solidFill>
                            <a:srgbClr val="000000"/>
                          </a:solidFill>
                          <a:effectLst/>
                          <a:latin typeface="ＭＳ Ｐゴシック"/>
                        </a:rPr>
                        <a:t>人</a:t>
                      </a:r>
                      <a:r>
                        <a:rPr lang="en-US" altLang="ja-JP" sz="800" b="0" i="0" u="none" strike="noStrike">
                          <a:solidFill>
                            <a:srgbClr val="000000"/>
                          </a:solidFill>
                          <a:effectLst/>
                          <a:latin typeface="ＭＳ Ｐゴシック"/>
                        </a:rPr>
                        <a:t>(17%)※</a:t>
                      </a:r>
                    </a:p>
                  </a:txBody>
                  <a:tcPr marL="8792" marR="8792" marT="9525"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10005"/>
                  </a:ext>
                </a:extLst>
              </a:tr>
              <a:tr h="146614">
                <a:tc gridSpan="2" vMerge="1">
                  <a:txBody>
                    <a:bodyPr/>
                    <a:lstStyle/>
                    <a:p>
                      <a:endParaRPr kumimoji="1" lang="ja-JP" altLang="en-US"/>
                    </a:p>
                  </a:txBody>
                  <a:tcPr/>
                </a:tc>
                <a:tc hMerge="1" vMerge="1">
                  <a:txBody>
                    <a:bodyPr/>
                    <a:lstStyle/>
                    <a:p>
                      <a:endParaRPr kumimoji="1" lang="ja-JP" altLang="en-US"/>
                    </a:p>
                  </a:txBody>
                  <a:tcPr/>
                </a:tc>
                <a:tc gridSpan="2">
                  <a:txBody>
                    <a:bodyPr/>
                    <a:lstStyle/>
                    <a:p>
                      <a:pPr algn="l" rtl="0" fontAlgn="ctr"/>
                      <a:r>
                        <a:rPr lang="en-US" altLang="ja-JP" sz="800" b="0" i="0" u="none" strike="noStrike">
                          <a:solidFill>
                            <a:srgbClr val="000000"/>
                          </a:solidFill>
                          <a:effectLst/>
                          <a:latin typeface="ＭＳ Ｐゴシック"/>
                        </a:rPr>
                        <a:t>1</a:t>
                      </a:r>
                      <a:r>
                        <a:rPr lang="ja-JP" altLang="en-US" sz="800" b="0" i="0" u="none" strike="noStrike">
                          <a:solidFill>
                            <a:srgbClr val="000000"/>
                          </a:solidFill>
                          <a:effectLst/>
                          <a:latin typeface="Arial"/>
                        </a:rPr>
                        <a:t>年以上</a:t>
                      </a:r>
                      <a:endParaRPr lang="ja-JP" altLang="en-US" sz="800" b="0" i="0" u="none" strike="noStrike">
                        <a:solidFill>
                          <a:srgbClr val="000000"/>
                        </a:solidFill>
                        <a:effectLst/>
                        <a:latin typeface="ＭＳ Ｐゴシック"/>
                      </a:endParaRPr>
                    </a:p>
                  </a:txBody>
                  <a:tcPr marL="8792" marR="8792" marT="9525" marB="0" anchor="ctr">
                    <a:lnL>
                      <a:noFill/>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E9EDF4"/>
                    </a:solidFill>
                  </a:tcPr>
                </a:tc>
                <a:tc hMerge="1">
                  <a:txBody>
                    <a:bodyPr/>
                    <a:lstStyle/>
                    <a:p>
                      <a:endParaRPr kumimoji="1" lang="ja-JP" altLang="en-US"/>
                    </a:p>
                  </a:txBody>
                  <a:tcPr/>
                </a:tc>
                <a:tc>
                  <a:txBody>
                    <a:bodyPr/>
                    <a:lstStyle/>
                    <a:p>
                      <a:pPr algn="l" rtl="0" fontAlgn="ctr"/>
                      <a:r>
                        <a:rPr lang="en-US" altLang="ja-JP" sz="800" b="0" i="0" u="none" strike="noStrike">
                          <a:solidFill>
                            <a:srgbClr val="000000"/>
                          </a:solidFill>
                          <a:effectLst/>
                          <a:latin typeface="ＭＳ Ｐゴシック"/>
                        </a:rPr>
                        <a:t>509</a:t>
                      </a:r>
                      <a:r>
                        <a:rPr lang="ja-JP" altLang="en-US" sz="800" b="0" i="0" u="none" strike="noStrike">
                          <a:solidFill>
                            <a:srgbClr val="000000"/>
                          </a:solidFill>
                          <a:effectLst/>
                          <a:latin typeface="ＭＳ Ｐゴシック"/>
                        </a:rPr>
                        <a:t>人（</a:t>
                      </a:r>
                      <a:r>
                        <a:rPr lang="en-US" altLang="ja-JP" sz="800" b="0" i="0" u="none" strike="noStrike">
                          <a:solidFill>
                            <a:srgbClr val="000000"/>
                          </a:solidFill>
                          <a:effectLst/>
                          <a:latin typeface="ＭＳ Ｐゴシック"/>
                        </a:rPr>
                        <a:t>59%</a:t>
                      </a:r>
                      <a:r>
                        <a:rPr lang="ja-JP" altLang="en-US" sz="800" b="0" i="0" u="none" strike="noStrike">
                          <a:solidFill>
                            <a:srgbClr val="000000"/>
                          </a:solidFill>
                          <a:effectLst/>
                          <a:latin typeface="ＭＳ Ｐゴシック"/>
                        </a:rPr>
                        <a:t>）</a:t>
                      </a:r>
                    </a:p>
                  </a:txBody>
                  <a:tcPr marL="8792" marR="8792" marT="952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gridSpan="3">
                  <a:txBody>
                    <a:bodyPr/>
                    <a:lstStyle/>
                    <a:p>
                      <a:pPr algn="l" rtl="0" fontAlgn="ctr"/>
                      <a:r>
                        <a:rPr lang="en-US" altLang="ja-JP" sz="800" b="0" i="0" u="none" strike="noStrike">
                          <a:solidFill>
                            <a:srgbClr val="000000"/>
                          </a:solidFill>
                          <a:effectLst/>
                          <a:latin typeface="ＭＳ Ｐゴシック"/>
                        </a:rPr>
                        <a:t>65</a:t>
                      </a:r>
                      <a:r>
                        <a:rPr lang="ja-JP" altLang="en-US" sz="800" b="0" i="0" u="none" strike="noStrike">
                          <a:solidFill>
                            <a:srgbClr val="000000"/>
                          </a:solidFill>
                          <a:effectLst/>
                          <a:latin typeface="ＭＳ Ｐゴシック"/>
                        </a:rPr>
                        <a:t>人</a:t>
                      </a:r>
                      <a:r>
                        <a:rPr lang="en-US" altLang="ja-JP" sz="800" b="0" i="0" u="none" strike="noStrike">
                          <a:solidFill>
                            <a:srgbClr val="000000"/>
                          </a:solidFill>
                          <a:effectLst/>
                          <a:latin typeface="ＭＳ Ｐゴシック"/>
                        </a:rPr>
                        <a:t>(49%)※</a:t>
                      </a:r>
                    </a:p>
                  </a:txBody>
                  <a:tcPr marL="8792" marR="8792" marT="9525"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10006"/>
                  </a:ext>
                </a:extLst>
              </a:tr>
              <a:tr h="146614">
                <a:tc gridSpan="4">
                  <a:txBody>
                    <a:bodyPr/>
                    <a:lstStyle/>
                    <a:p>
                      <a:pPr algn="l" rtl="0" fontAlgn="ctr"/>
                      <a:r>
                        <a:rPr lang="zh-TW" altLang="en-US" sz="800" b="0" i="0" u="none" strike="noStrike">
                          <a:solidFill>
                            <a:srgbClr val="000000"/>
                          </a:solidFill>
                          <a:effectLst/>
                          <a:latin typeface="Arial"/>
                        </a:rPr>
                        <a:t>相談支援事業所数　（平成</a:t>
                      </a:r>
                      <a:r>
                        <a:rPr lang="en-US" altLang="zh-TW" sz="800" b="0" i="0" u="none" strike="noStrike">
                          <a:solidFill>
                            <a:srgbClr val="000000"/>
                          </a:solidFill>
                          <a:effectLst/>
                          <a:latin typeface="ＭＳ Ｐゴシック"/>
                        </a:rPr>
                        <a:t>27</a:t>
                      </a:r>
                      <a:r>
                        <a:rPr lang="zh-TW" altLang="en-US" sz="800" b="0" i="0" u="none" strike="noStrike">
                          <a:solidFill>
                            <a:srgbClr val="000000"/>
                          </a:solidFill>
                          <a:effectLst/>
                          <a:latin typeface="Arial"/>
                        </a:rPr>
                        <a:t>年</a:t>
                      </a:r>
                      <a:r>
                        <a:rPr lang="en-US" altLang="zh-TW" sz="800" b="0" i="0" u="none" strike="noStrike">
                          <a:solidFill>
                            <a:srgbClr val="000000"/>
                          </a:solidFill>
                          <a:effectLst/>
                          <a:latin typeface="ＭＳ Ｐゴシック"/>
                        </a:rPr>
                        <a:t>3</a:t>
                      </a:r>
                      <a:r>
                        <a:rPr lang="zh-TW" altLang="en-US" sz="800" b="0" i="0" u="none" strike="noStrike">
                          <a:solidFill>
                            <a:srgbClr val="000000"/>
                          </a:solidFill>
                          <a:effectLst/>
                          <a:latin typeface="Arial"/>
                        </a:rPr>
                        <a:t>月）　　　　　</a:t>
                      </a:r>
                    </a:p>
                  </a:txBody>
                  <a:tcPr marL="8792" marR="8792"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9EDF4"/>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rtl="0" fontAlgn="ctr"/>
                      <a:r>
                        <a:rPr lang="ja-JP" altLang="en-US" sz="800" b="0" i="0" u="none" strike="noStrike">
                          <a:solidFill>
                            <a:srgbClr val="000000"/>
                          </a:solidFill>
                          <a:effectLst/>
                          <a:latin typeface="ＭＳ Ｐゴシック"/>
                        </a:rPr>
                        <a:t>一般相談</a:t>
                      </a:r>
                      <a:r>
                        <a:rPr lang="en-US" altLang="ja-JP" sz="800" b="0" i="0" u="none" strike="noStrike">
                          <a:solidFill>
                            <a:srgbClr val="000000"/>
                          </a:solidFill>
                          <a:effectLst/>
                          <a:latin typeface="Arial"/>
                        </a:rPr>
                        <a:t>4</a:t>
                      </a:r>
                    </a:p>
                  </a:txBody>
                  <a:tcPr marL="8792" marR="8792" marT="952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altLang="ja-JP" sz="800" b="0" i="0" u="none" strike="noStrike">
                          <a:solidFill>
                            <a:srgbClr val="000000"/>
                          </a:solidFill>
                          <a:effectLst/>
                          <a:latin typeface="ＭＳ Ｐゴシック"/>
                        </a:rPr>
                        <a:t>(3)</a:t>
                      </a:r>
                    </a:p>
                  </a:txBody>
                  <a:tcPr marL="8792" marR="8792" marT="9525"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gridSpan="2">
                  <a:txBody>
                    <a:bodyPr/>
                    <a:lstStyle/>
                    <a:p>
                      <a:pPr algn="l" rtl="0" fontAlgn="ctr"/>
                      <a:r>
                        <a:rPr lang="ja-JP" altLang="en-US" sz="800" b="0" i="0" u="none" strike="noStrike">
                          <a:solidFill>
                            <a:srgbClr val="000000"/>
                          </a:solidFill>
                          <a:effectLst/>
                          <a:latin typeface="Arial"/>
                        </a:rPr>
                        <a:t>　</a:t>
                      </a:r>
                    </a:p>
                  </a:txBody>
                  <a:tcPr marL="8792" marR="8792" marT="9525"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hMerge="1">
                  <a:txBody>
                    <a:bodyPr/>
                    <a:lstStyle/>
                    <a:p>
                      <a:pPr algn="l" rtl="0" fontAlgn="ctr"/>
                      <a:endParaRPr lang="ja-JP" altLang="en-US" sz="800" b="0" i="0" u="none" strike="noStrike">
                        <a:solidFill>
                          <a:srgbClr val="000000"/>
                        </a:solidFill>
                        <a:effectLst/>
                        <a:latin typeface="Arial"/>
                      </a:endParaRPr>
                    </a:p>
                  </a:txBody>
                  <a:tcPr marL="8792" marR="8792" marT="9525"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 xmlns:a16="http://schemas.microsoft.com/office/drawing/2014/main" val="10007"/>
                  </a:ext>
                </a:extLst>
              </a:tr>
              <a:tr h="146614">
                <a:tc gridSpan="4">
                  <a:txBody>
                    <a:bodyPr/>
                    <a:lstStyle/>
                    <a:p>
                      <a:pPr algn="l" rtl="0" fontAlgn="ctr"/>
                      <a:r>
                        <a:rPr lang="ja-JP" altLang="en-US" sz="800" b="0" i="0" u="none" strike="noStrike">
                          <a:solidFill>
                            <a:srgbClr val="000000"/>
                          </a:solidFill>
                          <a:effectLst/>
                          <a:latin typeface="Arial"/>
                        </a:rPr>
                        <a:t>　</a:t>
                      </a:r>
                    </a:p>
                  </a:txBody>
                  <a:tcPr marL="8792" marR="8792"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E9EDF4"/>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rtl="0" fontAlgn="ctr"/>
                      <a:r>
                        <a:rPr lang="ja-JP" altLang="en-US" sz="800" b="0" i="0" u="none" strike="noStrike">
                          <a:solidFill>
                            <a:srgbClr val="000000"/>
                          </a:solidFill>
                          <a:effectLst/>
                          <a:latin typeface="ＭＳ Ｐゴシック"/>
                        </a:rPr>
                        <a:t>特定相談</a:t>
                      </a:r>
                      <a:r>
                        <a:rPr lang="en-US" altLang="ja-JP" sz="800" b="0" i="0" u="none" strike="noStrike">
                          <a:solidFill>
                            <a:srgbClr val="000000"/>
                          </a:solidFill>
                          <a:effectLst/>
                          <a:latin typeface="Arial"/>
                        </a:rPr>
                        <a:t>16</a:t>
                      </a:r>
                    </a:p>
                  </a:txBody>
                  <a:tcPr marL="8792" marR="8792" marT="952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altLang="ja-JP" sz="800" b="0" i="0" u="none" strike="noStrike">
                          <a:solidFill>
                            <a:srgbClr val="000000"/>
                          </a:solidFill>
                          <a:effectLst/>
                          <a:latin typeface="ＭＳ Ｐゴシック"/>
                        </a:rPr>
                        <a:t>(3)</a:t>
                      </a:r>
                    </a:p>
                  </a:txBody>
                  <a:tcPr marL="8792" marR="8792" marT="9525"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gridSpan="2">
                  <a:txBody>
                    <a:bodyPr/>
                    <a:lstStyle/>
                    <a:p>
                      <a:pPr algn="l" rtl="0" fontAlgn="ctr"/>
                      <a:r>
                        <a:rPr lang="ja-JP" altLang="en-US" sz="800" b="0" i="0" u="none" strike="noStrike">
                          <a:solidFill>
                            <a:srgbClr val="000000"/>
                          </a:solidFill>
                          <a:effectLst/>
                          <a:latin typeface="Arial"/>
                        </a:rPr>
                        <a:t>　</a:t>
                      </a:r>
                    </a:p>
                  </a:txBody>
                  <a:tcPr marL="8792" marR="8792" marT="9525"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hMerge="1">
                  <a:txBody>
                    <a:bodyPr/>
                    <a:lstStyle/>
                    <a:p>
                      <a:pPr algn="l" rtl="0" fontAlgn="ctr"/>
                      <a:endParaRPr lang="ja-JP" altLang="en-US" sz="800" b="0" i="0" u="none" strike="noStrike">
                        <a:solidFill>
                          <a:srgbClr val="000000"/>
                        </a:solidFill>
                        <a:effectLst/>
                        <a:latin typeface="Arial"/>
                      </a:endParaRPr>
                    </a:p>
                  </a:txBody>
                  <a:tcPr marL="8792" marR="8792" marT="9525"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 xmlns:a16="http://schemas.microsoft.com/office/drawing/2014/main" val="10008"/>
                  </a:ext>
                </a:extLst>
              </a:tr>
              <a:tr h="146614">
                <a:tc gridSpan="4">
                  <a:txBody>
                    <a:bodyPr/>
                    <a:lstStyle/>
                    <a:p>
                      <a:pPr algn="l" rtl="0" fontAlgn="ctr"/>
                      <a:r>
                        <a:rPr lang="ja-JP" altLang="en-US" sz="800" b="0" i="0" u="none" strike="noStrike">
                          <a:solidFill>
                            <a:srgbClr val="000000"/>
                          </a:solidFill>
                          <a:effectLst/>
                          <a:latin typeface="Arial"/>
                        </a:rPr>
                        <a:t>保健所　　　　　　　　　　　　　　　　　　　</a:t>
                      </a:r>
                    </a:p>
                  </a:txBody>
                  <a:tcPr marL="8792" marR="8792"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rtl="0" fontAlgn="ctr"/>
                      <a:r>
                        <a:rPr lang="en-US" altLang="ja-JP" sz="800" b="0" i="0" u="none" strike="noStrike">
                          <a:solidFill>
                            <a:srgbClr val="000000"/>
                          </a:solidFill>
                          <a:effectLst/>
                          <a:latin typeface="ＭＳ Ｐゴシック"/>
                        </a:rPr>
                        <a:t>1</a:t>
                      </a:r>
                      <a:r>
                        <a:rPr lang="ja-JP" altLang="en-US" sz="800" b="0" i="0" u="none" strike="noStrike">
                          <a:solidFill>
                            <a:srgbClr val="000000"/>
                          </a:solidFill>
                          <a:effectLst/>
                          <a:latin typeface="Arial"/>
                        </a:rPr>
                        <a:t>か所</a:t>
                      </a:r>
                      <a:endParaRPr lang="ja-JP" altLang="en-US" sz="800" b="0" i="0" u="none" strike="noStrike">
                        <a:solidFill>
                          <a:srgbClr val="000000"/>
                        </a:solidFill>
                        <a:effectLst/>
                        <a:latin typeface="ＭＳ Ｐゴシック"/>
                      </a:endParaRPr>
                    </a:p>
                  </a:txBody>
                  <a:tcPr marL="8792" marR="8792" marT="952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ja-JP" altLang="en-US" sz="800" b="0" i="0" u="none" strike="noStrike">
                          <a:solidFill>
                            <a:srgbClr val="000000"/>
                          </a:solidFill>
                          <a:effectLst/>
                          <a:latin typeface="Arial"/>
                        </a:rPr>
                        <a:t>　</a:t>
                      </a:r>
                    </a:p>
                  </a:txBody>
                  <a:tcPr marL="8792" marR="8792" marT="9525"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gridSpan="2">
                  <a:txBody>
                    <a:bodyPr/>
                    <a:lstStyle/>
                    <a:p>
                      <a:pPr algn="l" rtl="0" fontAlgn="ctr"/>
                      <a:r>
                        <a:rPr lang="ja-JP" altLang="en-US" sz="800" b="0" i="0" u="none" strike="noStrike">
                          <a:solidFill>
                            <a:srgbClr val="000000"/>
                          </a:solidFill>
                          <a:effectLst/>
                          <a:latin typeface="Arial"/>
                        </a:rPr>
                        <a:t>　</a:t>
                      </a:r>
                    </a:p>
                  </a:txBody>
                  <a:tcPr marL="8792" marR="8792" marT="9525"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hMerge="1">
                  <a:txBody>
                    <a:bodyPr/>
                    <a:lstStyle/>
                    <a:p>
                      <a:pPr algn="l" rtl="0" fontAlgn="ctr"/>
                      <a:endParaRPr lang="ja-JP" altLang="en-US" sz="800" b="0" i="0" u="none" strike="noStrike">
                        <a:solidFill>
                          <a:srgbClr val="000000"/>
                        </a:solidFill>
                        <a:effectLst/>
                        <a:latin typeface="Arial"/>
                      </a:endParaRPr>
                    </a:p>
                  </a:txBody>
                  <a:tcPr marL="8792" marR="8792" marT="9525"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 xmlns:a16="http://schemas.microsoft.com/office/drawing/2014/main" val="10009"/>
                  </a:ext>
                </a:extLst>
              </a:tr>
              <a:tr h="152117">
                <a:tc gridSpan="3">
                  <a:txBody>
                    <a:bodyPr/>
                    <a:lstStyle/>
                    <a:p>
                      <a:pPr algn="l" rtl="0" fontAlgn="ctr"/>
                      <a:r>
                        <a:rPr lang="ja-JP" altLang="en-US" sz="800" b="0" i="0" u="none" strike="noStrike">
                          <a:solidFill>
                            <a:srgbClr val="984807"/>
                          </a:solidFill>
                          <a:effectLst/>
                          <a:latin typeface="ＭＳ Ｐゴシック"/>
                        </a:rPr>
                        <a:t>（参考）静岡県利用者数の推移</a:t>
                      </a:r>
                    </a:p>
                  </a:txBody>
                  <a:tcPr marL="8792" marR="8792"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hMerge="1">
                  <a:txBody>
                    <a:bodyPr/>
                    <a:lstStyle/>
                    <a:p>
                      <a:endParaRPr kumimoji="1" lang="ja-JP" altLang="en-US"/>
                    </a:p>
                  </a:txBody>
                  <a:tcPr/>
                </a:tc>
                <a:tc hMerge="1">
                  <a:txBody>
                    <a:bodyPr/>
                    <a:lstStyle/>
                    <a:p>
                      <a:endParaRPr kumimoji="1" lang="ja-JP" altLang="en-US"/>
                    </a:p>
                  </a:txBody>
                  <a:tcPr/>
                </a:tc>
                <a:tc>
                  <a:txBody>
                    <a:bodyPr/>
                    <a:lstStyle/>
                    <a:p>
                      <a:pPr algn="ctr" rtl="0" fontAlgn="ctr"/>
                      <a:r>
                        <a:rPr lang="en-US" sz="800" b="0" i="0" u="none" strike="noStrike">
                          <a:solidFill>
                            <a:srgbClr val="984807"/>
                          </a:solidFill>
                          <a:effectLst/>
                          <a:latin typeface="ＭＳ Ｐゴシック"/>
                        </a:rPr>
                        <a:t>H24.4</a:t>
                      </a:r>
                    </a:p>
                  </a:txBody>
                  <a:tcPr marL="8792" marR="8792"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sz="800" b="0" i="0" u="none" strike="noStrike">
                          <a:solidFill>
                            <a:srgbClr val="984807"/>
                          </a:solidFill>
                          <a:effectLst/>
                          <a:latin typeface="ＭＳ Ｐゴシック"/>
                        </a:rPr>
                        <a:t>H25.4</a:t>
                      </a:r>
                    </a:p>
                  </a:txBody>
                  <a:tcPr marL="8792" marR="8792"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sz="800" b="0" i="0" u="none" strike="noStrike">
                          <a:solidFill>
                            <a:srgbClr val="984807"/>
                          </a:solidFill>
                          <a:effectLst/>
                          <a:latin typeface="ＭＳ Ｐゴシック"/>
                        </a:rPr>
                        <a:t>H26.4</a:t>
                      </a:r>
                    </a:p>
                  </a:txBody>
                  <a:tcPr marL="8792" marR="8792"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gridSpan="2">
                  <a:txBody>
                    <a:bodyPr/>
                    <a:lstStyle/>
                    <a:p>
                      <a:pPr algn="ctr" rtl="0" fontAlgn="ctr"/>
                      <a:r>
                        <a:rPr lang="en-US" sz="800" b="0" i="0" u="none" strike="noStrike">
                          <a:solidFill>
                            <a:srgbClr val="984807"/>
                          </a:solidFill>
                          <a:effectLst/>
                          <a:latin typeface="ＭＳ Ｐゴシック"/>
                        </a:rPr>
                        <a:t>H27.4</a:t>
                      </a:r>
                    </a:p>
                  </a:txBody>
                  <a:tcPr marL="8792" marR="8792"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hMerge="1">
                  <a:txBody>
                    <a:bodyPr/>
                    <a:lstStyle/>
                    <a:p>
                      <a:pPr algn="ctr" rtl="0" fontAlgn="ctr"/>
                      <a:endParaRPr lang="en-US" sz="800" b="0" i="0" u="none" strike="noStrike">
                        <a:solidFill>
                          <a:srgbClr val="984807"/>
                        </a:solidFill>
                        <a:effectLst/>
                        <a:latin typeface="ＭＳ Ｐゴシック"/>
                      </a:endParaRPr>
                    </a:p>
                  </a:txBody>
                  <a:tcPr marL="8792" marR="8792"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 xmlns:a16="http://schemas.microsoft.com/office/drawing/2014/main" val="10010"/>
                  </a:ext>
                </a:extLst>
              </a:tr>
              <a:tr h="146614">
                <a:tc rowSpan="2">
                  <a:txBody>
                    <a:bodyPr/>
                    <a:lstStyle/>
                    <a:p>
                      <a:pPr algn="l" rtl="0" fontAlgn="b"/>
                      <a:r>
                        <a:rPr lang="ja-JP" altLang="en-US" sz="800" b="0" i="0" u="none" strike="noStrike">
                          <a:solidFill>
                            <a:srgbClr val="984807"/>
                          </a:solidFill>
                          <a:effectLst/>
                          <a:latin typeface="ＭＳ Ｐゴシック"/>
                        </a:rPr>
                        <a:t>国保連データ</a:t>
                      </a:r>
                    </a:p>
                  </a:txBody>
                  <a:tcPr marL="8792" marR="8792"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gridSpan="2">
                  <a:txBody>
                    <a:bodyPr/>
                    <a:lstStyle/>
                    <a:p>
                      <a:pPr algn="r" rtl="0" fontAlgn="ctr"/>
                      <a:r>
                        <a:rPr lang="ja-JP" altLang="en-US" sz="800" b="0" i="0" u="none" strike="noStrike">
                          <a:solidFill>
                            <a:srgbClr val="984807"/>
                          </a:solidFill>
                          <a:effectLst/>
                          <a:latin typeface="Arial"/>
                        </a:rPr>
                        <a:t>地域移行支援</a:t>
                      </a:r>
                    </a:p>
                  </a:txBody>
                  <a:tcPr marL="8792" marR="8792"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hMerge="1">
                  <a:txBody>
                    <a:bodyPr/>
                    <a:lstStyle/>
                    <a:p>
                      <a:endParaRPr kumimoji="1" lang="ja-JP" altLang="en-US"/>
                    </a:p>
                  </a:txBody>
                  <a:tcPr/>
                </a:tc>
                <a:tc>
                  <a:txBody>
                    <a:bodyPr/>
                    <a:lstStyle/>
                    <a:p>
                      <a:pPr algn="ctr" rtl="0" fontAlgn="ctr"/>
                      <a:r>
                        <a:rPr lang="en-US" altLang="ja-JP" sz="800" b="0" i="0" u="none" strike="noStrike" dirty="0">
                          <a:solidFill>
                            <a:srgbClr val="984807"/>
                          </a:solidFill>
                          <a:effectLst/>
                          <a:latin typeface="ＭＳ Ｐゴシック"/>
                        </a:rPr>
                        <a:t>5</a:t>
                      </a:r>
                    </a:p>
                  </a:txBody>
                  <a:tcPr marL="8792" marR="8792"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altLang="ja-JP" sz="800" b="0" i="0" u="none" strike="noStrike" dirty="0">
                          <a:solidFill>
                            <a:srgbClr val="984807"/>
                          </a:solidFill>
                          <a:effectLst/>
                          <a:latin typeface="ＭＳ Ｐゴシック"/>
                        </a:rPr>
                        <a:t>9</a:t>
                      </a:r>
                    </a:p>
                  </a:txBody>
                  <a:tcPr marL="8792" marR="8792"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altLang="ja-JP" sz="800" b="0" i="0" u="none" strike="noStrike" dirty="0">
                          <a:solidFill>
                            <a:srgbClr val="984807"/>
                          </a:solidFill>
                          <a:effectLst/>
                          <a:latin typeface="ＭＳ Ｐゴシック"/>
                        </a:rPr>
                        <a:t>19</a:t>
                      </a:r>
                    </a:p>
                  </a:txBody>
                  <a:tcPr marL="8792" marR="8792"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gridSpan="2">
                  <a:txBody>
                    <a:bodyPr/>
                    <a:lstStyle/>
                    <a:p>
                      <a:pPr algn="ctr" rtl="0" fontAlgn="ctr"/>
                      <a:r>
                        <a:rPr lang="en-US" altLang="ja-JP" sz="800" b="0" i="0" u="none" strike="noStrike" dirty="0">
                          <a:solidFill>
                            <a:srgbClr val="984807"/>
                          </a:solidFill>
                          <a:effectLst/>
                          <a:latin typeface="ＭＳ Ｐゴシック"/>
                        </a:rPr>
                        <a:t>12</a:t>
                      </a:r>
                    </a:p>
                  </a:txBody>
                  <a:tcPr marL="8792" marR="8792"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hMerge="1">
                  <a:txBody>
                    <a:bodyPr/>
                    <a:lstStyle/>
                    <a:p>
                      <a:pPr algn="ctr" rtl="0" fontAlgn="ctr"/>
                      <a:endParaRPr lang="en-US" altLang="ja-JP" sz="800" b="0" i="0" u="none" strike="noStrike" dirty="0">
                        <a:solidFill>
                          <a:srgbClr val="984807"/>
                        </a:solidFill>
                        <a:effectLst/>
                        <a:latin typeface="ＭＳ Ｐゴシック"/>
                      </a:endParaRPr>
                    </a:p>
                  </a:txBody>
                  <a:tcPr marL="8792" marR="8792"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 xmlns:a16="http://schemas.microsoft.com/office/drawing/2014/main" val="10011"/>
                  </a:ext>
                </a:extLst>
              </a:tr>
              <a:tr h="146614">
                <a:tc vMerge="1">
                  <a:txBody>
                    <a:bodyPr/>
                    <a:lstStyle/>
                    <a:p>
                      <a:endParaRPr kumimoji="1" lang="ja-JP" altLang="en-US"/>
                    </a:p>
                  </a:txBody>
                  <a:tcPr/>
                </a:tc>
                <a:tc gridSpan="2">
                  <a:txBody>
                    <a:bodyPr/>
                    <a:lstStyle/>
                    <a:p>
                      <a:pPr algn="r" rtl="0" fontAlgn="ctr"/>
                      <a:r>
                        <a:rPr lang="zh-CN" altLang="en-US" sz="800" b="0" i="0" u="none" strike="noStrike" dirty="0">
                          <a:solidFill>
                            <a:srgbClr val="984807"/>
                          </a:solidFill>
                          <a:effectLst/>
                          <a:latin typeface="ＭＳ Ｐゴシック" panose="020B0600070205080204" pitchFamily="50" charset="-128"/>
                          <a:ea typeface="ＭＳ Ｐゴシック" panose="020B0600070205080204" pitchFamily="50" charset="-128"/>
                        </a:rPr>
                        <a:t>地域定着支援</a:t>
                      </a:r>
                    </a:p>
                  </a:txBody>
                  <a:tcPr marL="8792" marR="8792"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hMerge="1">
                  <a:txBody>
                    <a:bodyPr/>
                    <a:lstStyle/>
                    <a:p>
                      <a:endParaRPr kumimoji="1" lang="ja-JP" altLang="en-US"/>
                    </a:p>
                  </a:txBody>
                  <a:tcPr/>
                </a:tc>
                <a:tc>
                  <a:txBody>
                    <a:bodyPr/>
                    <a:lstStyle/>
                    <a:p>
                      <a:pPr algn="ctr" rtl="0" fontAlgn="ctr"/>
                      <a:r>
                        <a:rPr lang="en-US" altLang="ja-JP" sz="800" b="0" i="0" u="none" strike="noStrike" dirty="0">
                          <a:solidFill>
                            <a:srgbClr val="984807"/>
                          </a:solidFill>
                          <a:effectLst/>
                          <a:latin typeface="ＭＳ Ｐゴシック"/>
                        </a:rPr>
                        <a:t>8</a:t>
                      </a:r>
                    </a:p>
                  </a:txBody>
                  <a:tcPr marL="8792" marR="8792"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altLang="ja-JP" sz="800" b="0" i="0" u="none" strike="noStrike" dirty="0">
                          <a:solidFill>
                            <a:srgbClr val="984807"/>
                          </a:solidFill>
                          <a:effectLst/>
                          <a:latin typeface="ＭＳ Ｐゴシック"/>
                        </a:rPr>
                        <a:t>17</a:t>
                      </a:r>
                    </a:p>
                  </a:txBody>
                  <a:tcPr marL="8792" marR="8792"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altLang="ja-JP" sz="800" b="0" i="0" u="none" strike="noStrike" dirty="0">
                          <a:solidFill>
                            <a:srgbClr val="984807"/>
                          </a:solidFill>
                          <a:effectLst/>
                          <a:latin typeface="ＭＳ Ｐゴシック"/>
                        </a:rPr>
                        <a:t>29</a:t>
                      </a:r>
                    </a:p>
                  </a:txBody>
                  <a:tcPr marL="8792" marR="8792"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gridSpan="2">
                  <a:txBody>
                    <a:bodyPr/>
                    <a:lstStyle/>
                    <a:p>
                      <a:pPr algn="ctr" rtl="0" fontAlgn="ctr"/>
                      <a:r>
                        <a:rPr lang="en-US" altLang="ja-JP" sz="800" b="0" i="0" u="none" strike="noStrike" dirty="0">
                          <a:solidFill>
                            <a:srgbClr val="984807"/>
                          </a:solidFill>
                          <a:effectLst/>
                          <a:latin typeface="ＭＳ Ｐゴシック"/>
                        </a:rPr>
                        <a:t>42</a:t>
                      </a:r>
                    </a:p>
                  </a:txBody>
                  <a:tcPr marL="8792" marR="8792"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hMerge="1">
                  <a:txBody>
                    <a:bodyPr/>
                    <a:lstStyle/>
                    <a:p>
                      <a:pPr algn="ctr" rtl="0" fontAlgn="ctr"/>
                      <a:endParaRPr lang="en-US" altLang="ja-JP" sz="800" b="0" i="0" u="none" strike="noStrike" dirty="0">
                        <a:solidFill>
                          <a:srgbClr val="984807"/>
                        </a:solidFill>
                        <a:effectLst/>
                        <a:latin typeface="ＭＳ Ｐゴシック"/>
                      </a:endParaRPr>
                    </a:p>
                  </a:txBody>
                  <a:tcPr marL="8792" marR="8792"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 xmlns:a16="http://schemas.microsoft.com/office/drawing/2014/main" val="10012"/>
                  </a:ext>
                </a:extLst>
              </a:tr>
            </a:tbl>
          </a:graphicData>
        </a:graphic>
      </p:graphicFrame>
      <p:grpSp>
        <p:nvGrpSpPr>
          <p:cNvPr id="7" name="グループ化 12"/>
          <p:cNvGrpSpPr>
            <a:grpSpLocks/>
          </p:cNvGrpSpPr>
          <p:nvPr/>
        </p:nvGrpSpPr>
        <p:grpSpPr bwMode="auto">
          <a:xfrm>
            <a:off x="3175531" y="1628777"/>
            <a:ext cx="1351085" cy="1419225"/>
            <a:chOff x="3432174" y="1631950"/>
            <a:chExt cx="1463675" cy="1419225"/>
          </a:xfrm>
        </p:grpSpPr>
        <p:pic>
          <p:nvPicPr>
            <p:cNvPr id="14444" name="Picture 2" descr="富士宮市位置図">
              <a:hlinkClick r:id="rId3" tooltip="富士宮市位置図"/>
            </p:cNvPr>
            <p:cNvPicPr>
              <a:picLocks noChangeAspect="1" noChangeArrowheads="1"/>
            </p:cNvPicPr>
            <p:nvPr/>
          </p:nvPicPr>
          <p:blipFill>
            <a:blip r:embed="rId4" cstate="print"/>
            <a:srcRect/>
            <a:stretch>
              <a:fillRect/>
            </a:stretch>
          </p:blipFill>
          <p:spPr bwMode="auto">
            <a:xfrm>
              <a:off x="3432174" y="1908175"/>
              <a:ext cx="1463675" cy="1143000"/>
            </a:xfrm>
            <a:prstGeom prst="rect">
              <a:avLst/>
            </a:prstGeom>
            <a:noFill/>
            <a:ln w="9525">
              <a:noFill/>
              <a:miter lim="800000"/>
              <a:headEnd/>
              <a:tailEnd/>
            </a:ln>
          </p:spPr>
        </p:pic>
        <p:grpSp>
          <p:nvGrpSpPr>
            <p:cNvPr id="11" name="グループ化 10"/>
            <p:cNvGrpSpPr>
              <a:grpSpLocks/>
            </p:cNvGrpSpPr>
            <p:nvPr/>
          </p:nvGrpSpPr>
          <p:grpSpPr bwMode="auto">
            <a:xfrm>
              <a:off x="4129089" y="1631950"/>
              <a:ext cx="654019" cy="644525"/>
              <a:chOff x="4295902" y="1628775"/>
              <a:chExt cx="654019" cy="644525"/>
            </a:xfrm>
          </p:grpSpPr>
          <p:sp>
            <p:nvSpPr>
              <p:cNvPr id="14449" name="テキスト ボックス 31"/>
              <p:cNvSpPr txBox="1">
                <a:spLocks noChangeArrowheads="1"/>
              </p:cNvSpPr>
              <p:nvPr/>
            </p:nvSpPr>
            <p:spPr bwMode="auto">
              <a:xfrm>
                <a:off x="4305300" y="1628775"/>
                <a:ext cx="644621" cy="215444"/>
              </a:xfrm>
              <a:prstGeom prst="rect">
                <a:avLst/>
              </a:prstGeom>
              <a:solidFill>
                <a:schemeClr val="bg1"/>
              </a:solidFill>
              <a:ln w="9525">
                <a:noFill/>
                <a:miter lim="800000"/>
                <a:headEnd/>
                <a:tailEnd/>
              </a:ln>
            </p:spPr>
            <p:txBody>
              <a:bodyPr wrap="none">
                <a:spAutoFit/>
              </a:bodyPr>
              <a:lstStyle/>
              <a:p>
                <a:pPr defTabSz="912813" fontAlgn="base">
                  <a:spcBef>
                    <a:spcPct val="0"/>
                  </a:spcBef>
                  <a:spcAft>
                    <a:spcPct val="0"/>
                  </a:spcAft>
                </a:pPr>
                <a:r>
                  <a:rPr lang="ja-JP" altLang="en-US" sz="800">
                    <a:solidFill>
                      <a:prstClr val="black"/>
                    </a:solidFill>
                    <a:latin typeface="Arial" charset="0"/>
                  </a:rPr>
                  <a:t>富士宮市</a:t>
                </a:r>
              </a:p>
            </p:txBody>
          </p:sp>
          <p:cxnSp>
            <p:nvCxnSpPr>
              <p:cNvPr id="6" name="直線コネクタ 5"/>
              <p:cNvCxnSpPr>
                <a:stCxn id="14449" idx="2"/>
              </p:cNvCxnSpPr>
              <p:nvPr/>
            </p:nvCxnSpPr>
            <p:spPr>
              <a:xfrm flipH="1">
                <a:off x="4591176" y="1844219"/>
                <a:ext cx="36435" cy="429081"/>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sp>
            <p:nvSpPr>
              <p:cNvPr id="14451" name="テキスト ボックス 31"/>
              <p:cNvSpPr txBox="1">
                <a:spLocks noChangeArrowheads="1"/>
              </p:cNvSpPr>
              <p:nvPr/>
            </p:nvSpPr>
            <p:spPr bwMode="auto">
              <a:xfrm>
                <a:off x="4295902" y="1690687"/>
                <a:ext cx="644621" cy="215444"/>
              </a:xfrm>
              <a:prstGeom prst="rect">
                <a:avLst/>
              </a:prstGeom>
              <a:solidFill>
                <a:schemeClr val="bg1"/>
              </a:solidFill>
              <a:ln w="9525">
                <a:noFill/>
                <a:miter lim="800000"/>
                <a:headEnd/>
                <a:tailEnd/>
              </a:ln>
            </p:spPr>
            <p:txBody>
              <a:bodyPr wrap="none">
                <a:spAutoFit/>
              </a:bodyPr>
              <a:lstStyle/>
              <a:p>
                <a:pPr defTabSz="912813" fontAlgn="base">
                  <a:spcBef>
                    <a:spcPct val="0"/>
                  </a:spcBef>
                  <a:spcAft>
                    <a:spcPct val="0"/>
                  </a:spcAft>
                </a:pPr>
                <a:r>
                  <a:rPr lang="ja-JP" altLang="en-US" sz="800">
                    <a:solidFill>
                      <a:prstClr val="black"/>
                    </a:solidFill>
                    <a:latin typeface="Arial" charset="0"/>
                  </a:rPr>
                  <a:t>富士宮市</a:t>
                </a:r>
              </a:p>
            </p:txBody>
          </p:sp>
        </p:grpSp>
        <p:grpSp>
          <p:nvGrpSpPr>
            <p:cNvPr id="13" name="グループ化 6"/>
            <p:cNvGrpSpPr>
              <a:grpSpLocks/>
            </p:cNvGrpSpPr>
            <p:nvPr/>
          </p:nvGrpSpPr>
          <p:grpSpPr bwMode="auto">
            <a:xfrm>
              <a:off x="4024314" y="2416177"/>
              <a:ext cx="533480" cy="354809"/>
              <a:chOff x="3976688" y="2190067"/>
              <a:chExt cx="656265" cy="460243"/>
            </a:xfrm>
          </p:grpSpPr>
          <p:sp>
            <p:nvSpPr>
              <p:cNvPr id="14447" name="テキスト ボックス 1"/>
              <p:cNvSpPr txBox="1">
                <a:spLocks noChangeArrowheads="1"/>
              </p:cNvSpPr>
              <p:nvPr/>
            </p:nvSpPr>
            <p:spPr bwMode="auto">
              <a:xfrm>
                <a:off x="3976688" y="2370845"/>
                <a:ext cx="656265" cy="279465"/>
              </a:xfrm>
              <a:prstGeom prst="rect">
                <a:avLst/>
              </a:prstGeom>
              <a:solidFill>
                <a:schemeClr val="bg1"/>
              </a:solidFill>
              <a:ln w="9525">
                <a:noFill/>
                <a:miter lim="800000"/>
                <a:headEnd/>
                <a:tailEnd/>
              </a:ln>
            </p:spPr>
            <p:txBody>
              <a:bodyPr wrap="none">
                <a:spAutoFit/>
              </a:bodyPr>
              <a:lstStyle/>
              <a:p>
                <a:pPr defTabSz="912813" fontAlgn="base">
                  <a:spcBef>
                    <a:spcPct val="0"/>
                  </a:spcBef>
                  <a:spcAft>
                    <a:spcPct val="0"/>
                  </a:spcAft>
                </a:pPr>
                <a:r>
                  <a:rPr lang="ja-JP" altLang="en-US" sz="800">
                    <a:solidFill>
                      <a:prstClr val="black"/>
                    </a:solidFill>
                    <a:latin typeface="Arial" charset="0"/>
                  </a:rPr>
                  <a:t>富士市</a:t>
                </a:r>
              </a:p>
            </p:txBody>
          </p:sp>
          <p:cxnSp>
            <p:nvCxnSpPr>
              <p:cNvPr id="8" name="直線コネクタ 7"/>
              <p:cNvCxnSpPr/>
              <p:nvPr/>
            </p:nvCxnSpPr>
            <p:spPr>
              <a:xfrm flipV="1">
                <a:off x="4222747" y="2190067"/>
                <a:ext cx="246062" cy="181213"/>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grpSp>
      </p:grpSp>
      <p:sp>
        <p:nvSpPr>
          <p:cNvPr id="14435" name="テキスト ボックス 41"/>
          <p:cNvSpPr txBox="1">
            <a:spLocks noChangeArrowheads="1"/>
          </p:cNvSpPr>
          <p:nvPr/>
        </p:nvSpPr>
        <p:spPr bwMode="auto">
          <a:xfrm>
            <a:off x="2278712" y="1363663"/>
            <a:ext cx="2007577" cy="215900"/>
          </a:xfrm>
          <a:prstGeom prst="rect">
            <a:avLst/>
          </a:prstGeom>
          <a:noFill/>
          <a:ln w="9525">
            <a:noFill/>
            <a:miter lim="800000"/>
            <a:headEnd/>
            <a:tailEnd/>
          </a:ln>
        </p:spPr>
        <p:txBody>
          <a:bodyPr>
            <a:spAutoFit/>
          </a:bodyPr>
          <a:lstStyle/>
          <a:p>
            <a:pPr defTabSz="912813" fontAlgn="base">
              <a:spcBef>
                <a:spcPct val="0"/>
              </a:spcBef>
              <a:spcAft>
                <a:spcPct val="0"/>
              </a:spcAft>
            </a:pPr>
            <a:r>
              <a:rPr lang="en-US" altLang="ja-JP" sz="800" dirty="0">
                <a:solidFill>
                  <a:prstClr val="black"/>
                </a:solidFill>
                <a:latin typeface="Arial" charset="0"/>
              </a:rPr>
              <a:t>※</a:t>
            </a:r>
            <a:r>
              <a:rPr lang="ja-JP" altLang="en-US" sz="800" dirty="0">
                <a:solidFill>
                  <a:prstClr val="black"/>
                </a:solidFill>
                <a:latin typeface="Arial" charset="0"/>
              </a:rPr>
              <a:t>平成</a:t>
            </a:r>
            <a:r>
              <a:rPr lang="en-US" altLang="ja-JP" sz="800" dirty="0">
                <a:solidFill>
                  <a:prstClr val="black"/>
                </a:solidFill>
                <a:latin typeface="Arial" charset="0"/>
              </a:rPr>
              <a:t>27</a:t>
            </a:r>
            <a:r>
              <a:rPr lang="ja-JP" altLang="en-US" sz="800" dirty="0">
                <a:solidFill>
                  <a:prstClr val="black"/>
                </a:solidFill>
                <a:latin typeface="Arial" charset="0"/>
              </a:rPr>
              <a:t>年</a:t>
            </a:r>
            <a:r>
              <a:rPr lang="en-US" altLang="ja-JP" sz="800" dirty="0">
                <a:solidFill>
                  <a:prstClr val="black"/>
                </a:solidFill>
                <a:latin typeface="Arial" charset="0"/>
              </a:rPr>
              <a:t>7</a:t>
            </a:r>
            <a:r>
              <a:rPr lang="ja-JP" altLang="en-US" sz="800" dirty="0">
                <a:solidFill>
                  <a:prstClr val="black"/>
                </a:solidFill>
                <a:latin typeface="Arial" charset="0"/>
              </a:rPr>
              <a:t>月時点</a:t>
            </a:r>
          </a:p>
        </p:txBody>
      </p:sp>
      <p:sp>
        <p:nvSpPr>
          <p:cNvPr id="14436" name="円/楕円 25"/>
          <p:cNvSpPr>
            <a:spLocks noChangeArrowheads="1"/>
          </p:cNvSpPr>
          <p:nvPr/>
        </p:nvSpPr>
        <p:spPr bwMode="auto">
          <a:xfrm>
            <a:off x="5502522" y="4221248"/>
            <a:ext cx="877765" cy="358775"/>
          </a:xfrm>
          <a:prstGeom prst="ellipse">
            <a:avLst/>
          </a:prstGeom>
          <a:solidFill>
            <a:srgbClr val="CCFFCC"/>
          </a:solidFill>
          <a:ln w="25400" algn="ctr">
            <a:solidFill>
              <a:srgbClr val="00FF00"/>
            </a:solidFill>
            <a:round/>
            <a:headEnd/>
            <a:tailEnd/>
          </a:ln>
        </p:spPr>
        <p:txBody>
          <a:bodyPr lIns="68415" tIns="34208" rIns="68415" bIns="34208" anchor="ctr"/>
          <a:lstStyle/>
          <a:p>
            <a:pPr algn="ctr" defTabSz="957263" fontAlgn="base">
              <a:spcBef>
                <a:spcPct val="0"/>
              </a:spcBef>
              <a:spcAft>
                <a:spcPct val="0"/>
              </a:spcAft>
            </a:pPr>
            <a:r>
              <a:rPr lang="ja-JP" altLang="en-US" sz="1000">
                <a:solidFill>
                  <a:srgbClr val="000000"/>
                </a:solidFill>
                <a:latin typeface="HGP創英角ｺﾞｼｯｸUB" pitchFamily="50" charset="-128"/>
              </a:rPr>
              <a:t>相談支援事業所</a:t>
            </a:r>
          </a:p>
        </p:txBody>
      </p:sp>
      <p:sp>
        <p:nvSpPr>
          <p:cNvPr id="10" name="円/楕円 36"/>
          <p:cNvSpPr/>
          <p:nvPr/>
        </p:nvSpPr>
        <p:spPr bwMode="auto">
          <a:xfrm>
            <a:off x="7829593" y="4797425"/>
            <a:ext cx="864577" cy="431800"/>
          </a:xfrm>
          <a:prstGeom prst="ellipse">
            <a:avLst/>
          </a:prstGeom>
          <a:solidFill>
            <a:schemeClr val="accent5">
              <a:lumMod val="20000"/>
              <a:lumOff val="80000"/>
            </a:schemeClr>
          </a:solidFill>
          <a:ln>
            <a:headEnd/>
            <a:tailEnd/>
          </a:ln>
        </p:spPr>
        <p:style>
          <a:lnRef idx="2">
            <a:schemeClr val="accent5"/>
          </a:lnRef>
          <a:fillRef idx="1">
            <a:schemeClr val="lt1"/>
          </a:fillRef>
          <a:effectRef idx="0">
            <a:schemeClr val="accent5"/>
          </a:effectRef>
          <a:fontRef idx="minor">
            <a:schemeClr val="dk1"/>
          </a:fontRef>
        </p:style>
        <p:txBody>
          <a:bodyPr lIns="68415" tIns="34208" rIns="68415" bIns="34208" anchor="ctr"/>
          <a:lstStyle/>
          <a:p>
            <a:pPr algn="ctr" defTabSz="957263" fontAlgn="base">
              <a:spcBef>
                <a:spcPct val="0"/>
              </a:spcBef>
              <a:spcAft>
                <a:spcPct val="0"/>
              </a:spcAft>
              <a:defRPr/>
            </a:pPr>
            <a:r>
              <a:rPr lang="ja-JP" altLang="en-US" sz="1000">
                <a:solidFill>
                  <a:srgbClr val="000000"/>
                </a:solidFill>
                <a:latin typeface="HGP創英角ｺﾞｼｯｸUB" pitchFamily="50" charset="-128"/>
              </a:rPr>
              <a:t>静岡市</a:t>
            </a:r>
          </a:p>
          <a:p>
            <a:pPr algn="ctr" defTabSz="957263" fontAlgn="base">
              <a:spcBef>
                <a:spcPct val="0"/>
              </a:spcBef>
              <a:spcAft>
                <a:spcPct val="0"/>
              </a:spcAft>
              <a:defRPr/>
            </a:pPr>
            <a:r>
              <a:rPr lang="ja-JP" altLang="en-US" sz="1000">
                <a:solidFill>
                  <a:srgbClr val="000000"/>
                </a:solidFill>
                <a:latin typeface="HGP創英角ｺﾞｼｯｸUB" pitchFamily="50" charset="-128"/>
              </a:rPr>
              <a:t>浜松市</a:t>
            </a:r>
          </a:p>
        </p:txBody>
      </p:sp>
      <p:sp>
        <p:nvSpPr>
          <p:cNvPr id="4" name="円/楕円 36"/>
          <p:cNvSpPr/>
          <p:nvPr/>
        </p:nvSpPr>
        <p:spPr bwMode="auto">
          <a:xfrm>
            <a:off x="6566395" y="4868863"/>
            <a:ext cx="1129811" cy="431800"/>
          </a:xfrm>
          <a:prstGeom prst="ellipse">
            <a:avLst/>
          </a:prstGeom>
          <a:solidFill>
            <a:schemeClr val="accent5">
              <a:lumMod val="20000"/>
              <a:lumOff val="80000"/>
            </a:schemeClr>
          </a:solidFill>
          <a:ln>
            <a:headEnd/>
            <a:tailEnd/>
          </a:ln>
        </p:spPr>
        <p:style>
          <a:lnRef idx="2">
            <a:schemeClr val="accent5"/>
          </a:lnRef>
          <a:fillRef idx="1">
            <a:schemeClr val="lt1"/>
          </a:fillRef>
          <a:effectRef idx="0">
            <a:schemeClr val="accent5"/>
          </a:effectRef>
          <a:fontRef idx="minor">
            <a:schemeClr val="dk1"/>
          </a:fontRef>
        </p:style>
        <p:txBody>
          <a:bodyPr lIns="68415" tIns="34208" rIns="68415" bIns="34208" anchor="ctr"/>
          <a:lstStyle/>
          <a:p>
            <a:pPr algn="ctr" defTabSz="957263" fontAlgn="base">
              <a:spcBef>
                <a:spcPct val="0"/>
              </a:spcBef>
              <a:spcAft>
                <a:spcPct val="0"/>
              </a:spcAft>
              <a:defRPr/>
            </a:pPr>
            <a:r>
              <a:rPr lang="ja-JP" altLang="en-US" sz="900">
                <a:solidFill>
                  <a:srgbClr val="000000"/>
                </a:solidFill>
                <a:latin typeface="HGP創英角ｺﾞｼｯｸUB" pitchFamily="50" charset="-128"/>
              </a:rPr>
              <a:t>圏域スーパーバイザー</a:t>
            </a:r>
          </a:p>
        </p:txBody>
      </p:sp>
      <p:sp>
        <p:nvSpPr>
          <p:cNvPr id="12" name="円/楕円 36"/>
          <p:cNvSpPr/>
          <p:nvPr/>
        </p:nvSpPr>
        <p:spPr bwMode="auto">
          <a:xfrm>
            <a:off x="8276492" y="4375235"/>
            <a:ext cx="762000" cy="358775"/>
          </a:xfrm>
          <a:prstGeom prst="ellipse">
            <a:avLst/>
          </a:prstGeom>
          <a:solidFill>
            <a:schemeClr val="accent5">
              <a:lumMod val="20000"/>
              <a:lumOff val="80000"/>
            </a:schemeClr>
          </a:solidFill>
          <a:ln>
            <a:headEnd/>
            <a:tailEnd/>
          </a:ln>
        </p:spPr>
        <p:style>
          <a:lnRef idx="2">
            <a:schemeClr val="accent5"/>
          </a:lnRef>
          <a:fillRef idx="1">
            <a:schemeClr val="lt1"/>
          </a:fillRef>
          <a:effectRef idx="0">
            <a:schemeClr val="accent5"/>
          </a:effectRef>
          <a:fontRef idx="minor">
            <a:schemeClr val="dk1"/>
          </a:fontRef>
        </p:style>
        <p:txBody>
          <a:bodyPr lIns="68415" tIns="34208" rIns="68415" bIns="34208" anchor="ctr"/>
          <a:lstStyle/>
          <a:p>
            <a:pPr algn="ctr" defTabSz="957263" fontAlgn="base">
              <a:spcBef>
                <a:spcPct val="0"/>
              </a:spcBef>
              <a:spcAft>
                <a:spcPct val="0"/>
              </a:spcAft>
              <a:defRPr/>
            </a:pPr>
            <a:r>
              <a:rPr lang="ja-JP" altLang="en-US" sz="1000">
                <a:solidFill>
                  <a:srgbClr val="000000"/>
                </a:solidFill>
                <a:latin typeface="HGP創英角ｺﾞｼｯｸUB" pitchFamily="50" charset="-128"/>
              </a:rPr>
              <a:t>保健所</a:t>
            </a:r>
          </a:p>
        </p:txBody>
      </p:sp>
      <p:sp>
        <p:nvSpPr>
          <p:cNvPr id="14440" name="円/楕円 25"/>
          <p:cNvSpPr>
            <a:spLocks noChangeArrowheads="1"/>
          </p:cNvSpPr>
          <p:nvPr/>
        </p:nvSpPr>
        <p:spPr bwMode="auto">
          <a:xfrm>
            <a:off x="6498981" y="4365710"/>
            <a:ext cx="877765" cy="430213"/>
          </a:xfrm>
          <a:prstGeom prst="ellipse">
            <a:avLst/>
          </a:prstGeom>
          <a:solidFill>
            <a:srgbClr val="CCFFCC"/>
          </a:solidFill>
          <a:ln w="25400" algn="ctr">
            <a:solidFill>
              <a:srgbClr val="00FF00"/>
            </a:solidFill>
            <a:round/>
            <a:headEnd/>
            <a:tailEnd/>
          </a:ln>
        </p:spPr>
        <p:txBody>
          <a:bodyPr lIns="68415" tIns="34208" rIns="68415" bIns="34208" anchor="ctr"/>
          <a:lstStyle/>
          <a:p>
            <a:pPr algn="ctr" defTabSz="957263" fontAlgn="base">
              <a:spcBef>
                <a:spcPct val="0"/>
              </a:spcBef>
              <a:spcAft>
                <a:spcPct val="0"/>
              </a:spcAft>
            </a:pPr>
            <a:r>
              <a:rPr lang="ja-JP" altLang="en-US" sz="800">
                <a:solidFill>
                  <a:srgbClr val="000000"/>
                </a:solidFill>
                <a:latin typeface="HGP創英角ｺﾞｼｯｸUB" pitchFamily="50" charset="-128"/>
              </a:rPr>
              <a:t>富士圏域スーパー</a:t>
            </a:r>
          </a:p>
          <a:p>
            <a:pPr algn="ctr" defTabSz="957263" fontAlgn="base">
              <a:spcBef>
                <a:spcPct val="0"/>
              </a:spcBef>
              <a:spcAft>
                <a:spcPct val="0"/>
              </a:spcAft>
            </a:pPr>
            <a:r>
              <a:rPr lang="ja-JP" altLang="en-US" sz="800">
                <a:solidFill>
                  <a:srgbClr val="000000"/>
                </a:solidFill>
                <a:latin typeface="HGP創英角ｺﾞｼｯｸUB" pitchFamily="50" charset="-128"/>
              </a:rPr>
              <a:t>バイザー</a:t>
            </a:r>
          </a:p>
        </p:txBody>
      </p:sp>
      <p:sp>
        <p:nvSpPr>
          <p:cNvPr id="14441" name="円/楕円 25"/>
          <p:cNvSpPr>
            <a:spLocks noChangeArrowheads="1"/>
          </p:cNvSpPr>
          <p:nvPr/>
        </p:nvSpPr>
        <p:spPr bwMode="auto">
          <a:xfrm>
            <a:off x="7429500" y="4221248"/>
            <a:ext cx="877766" cy="358775"/>
          </a:xfrm>
          <a:prstGeom prst="ellipse">
            <a:avLst/>
          </a:prstGeom>
          <a:solidFill>
            <a:srgbClr val="CCFFCC"/>
          </a:solidFill>
          <a:ln w="25400" algn="ctr">
            <a:solidFill>
              <a:srgbClr val="00FF00"/>
            </a:solidFill>
            <a:round/>
            <a:headEnd/>
            <a:tailEnd/>
          </a:ln>
        </p:spPr>
        <p:txBody>
          <a:bodyPr lIns="68415" tIns="34208" rIns="68415" bIns="34208" anchor="ctr"/>
          <a:lstStyle/>
          <a:p>
            <a:pPr algn="ctr" defTabSz="957263" fontAlgn="base">
              <a:spcBef>
                <a:spcPct val="0"/>
              </a:spcBef>
              <a:spcAft>
                <a:spcPct val="0"/>
              </a:spcAft>
            </a:pPr>
            <a:r>
              <a:rPr lang="ja-JP" altLang="en-US" sz="1000">
                <a:solidFill>
                  <a:srgbClr val="000000"/>
                </a:solidFill>
                <a:latin typeface="HGP創英角ｺﾞｼｯｸUB" pitchFamily="50" charset="-128"/>
              </a:rPr>
              <a:t>富士</a:t>
            </a:r>
          </a:p>
          <a:p>
            <a:pPr algn="ctr" defTabSz="957263" fontAlgn="base">
              <a:spcBef>
                <a:spcPct val="0"/>
              </a:spcBef>
              <a:spcAft>
                <a:spcPct val="0"/>
              </a:spcAft>
            </a:pPr>
            <a:r>
              <a:rPr lang="ja-JP" altLang="en-US" sz="1000">
                <a:solidFill>
                  <a:srgbClr val="000000"/>
                </a:solidFill>
                <a:latin typeface="HGP創英角ｺﾞｼｯｸUB" pitchFamily="50" charset="-128"/>
              </a:rPr>
              <a:t>保健所</a:t>
            </a:r>
          </a:p>
        </p:txBody>
      </p:sp>
      <p:sp>
        <p:nvSpPr>
          <p:cNvPr id="40" name="スライド番号プレースホルダー 3"/>
          <p:cNvSpPr>
            <a:spLocks noGrp="1"/>
          </p:cNvSpPr>
          <p:nvPr>
            <p:ph type="sldNum" sz="quarter" idx="12"/>
          </p:nvPr>
        </p:nvSpPr>
        <p:spPr>
          <a:xfrm>
            <a:off x="7010400" y="6493189"/>
            <a:ext cx="2133600" cy="365125"/>
          </a:xfrm>
        </p:spPr>
        <p:txBody>
          <a:bodyPr/>
          <a:lstStyle/>
          <a:p>
            <a:fld id="{D2D8002D-B5B0-4BAC-B1F6-782DDCCE6D9C}" type="slidenum">
              <a:rPr lang="ja-JP" altLang="en-US" sz="1800" smtClean="0"/>
              <a:pPr/>
              <a:t>23</a:t>
            </a:fld>
            <a:endParaRPr lang="ja-JP" altLang="en-US" sz="1800" dirty="0"/>
          </a:p>
        </p:txBody>
      </p:sp>
    </p:spTree>
    <p:extLst>
      <p:ext uri="{BB962C8B-B14F-4D97-AF65-F5344CB8AC3E}">
        <p14:creationId xmlns:p14="http://schemas.microsoft.com/office/powerpoint/2010/main" xmlns="" val="1338377961"/>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136"/>
          <p:cNvSpPr txBox="1">
            <a:spLocks noChangeArrowheads="1"/>
          </p:cNvSpPr>
          <p:nvPr/>
        </p:nvSpPr>
        <p:spPr bwMode="auto">
          <a:xfrm>
            <a:off x="64594" y="363434"/>
            <a:ext cx="9011265" cy="600164"/>
          </a:xfrm>
          <a:prstGeom prst="rect">
            <a:avLst/>
          </a:prstGeom>
          <a:solidFill>
            <a:schemeClr val="accent6">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a:ex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defRPr/>
            </a:pPr>
            <a:r>
              <a:rPr lang="ja-JP" altLang="en-US" sz="1100" dirty="0">
                <a:solidFill>
                  <a:prstClr val="black"/>
                </a:solidFill>
              </a:rPr>
              <a:t>○大阪府では、これまで実施してきた</a:t>
            </a:r>
            <a:r>
              <a:rPr lang="ja-JP" altLang="en-US" sz="1100" dirty="0" err="1">
                <a:solidFill>
                  <a:prstClr val="black"/>
                </a:solidFill>
              </a:rPr>
              <a:t>精神障がい</a:t>
            </a:r>
            <a:r>
              <a:rPr lang="ja-JP" altLang="en-US" sz="1100" dirty="0">
                <a:solidFill>
                  <a:prstClr val="black"/>
                </a:solidFill>
              </a:rPr>
              <a:t>者の地域移行にかかる取り組みを総合的に実施し、その効果について検証します。</a:t>
            </a:r>
            <a:endParaRPr lang="en-US" altLang="ja-JP" sz="1100" dirty="0">
              <a:solidFill>
                <a:prstClr val="black"/>
              </a:solidFill>
            </a:endParaRPr>
          </a:p>
          <a:p>
            <a:pPr>
              <a:defRPr/>
            </a:pPr>
            <a:r>
              <a:rPr lang="ja-JP" altLang="en-US" sz="1100" dirty="0">
                <a:solidFill>
                  <a:prstClr val="black"/>
                </a:solidFill>
              </a:rPr>
              <a:t>○</a:t>
            </a:r>
            <a:r>
              <a:rPr lang="ja-JP" altLang="en-US" sz="1100" dirty="0" err="1">
                <a:solidFill>
                  <a:prstClr val="black"/>
                </a:solidFill>
              </a:rPr>
              <a:t>大阪府障がい</a:t>
            </a:r>
            <a:r>
              <a:rPr lang="ja-JP" altLang="en-US" sz="1100" dirty="0">
                <a:solidFill>
                  <a:prstClr val="black"/>
                </a:solidFill>
              </a:rPr>
              <a:t>者自立支援協議会地域支援推進部会精神障がい者地域移行ワーキンググループにおいて各市町村の状況を集約し、大阪府と市町村の役割を明確にし、府域全体でさらなるレベルアップを図るとともに、精神障がい者地域移行推進のネットワーク構築を目指します。　</a:t>
            </a:r>
          </a:p>
        </p:txBody>
      </p:sp>
      <p:sp>
        <p:nvSpPr>
          <p:cNvPr id="23" name="正方形/長方形 22"/>
          <p:cNvSpPr/>
          <p:nvPr/>
        </p:nvSpPr>
        <p:spPr>
          <a:xfrm>
            <a:off x="1370" y="-27381"/>
            <a:ext cx="9144000" cy="36003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defTabSz="913575"/>
            <a:r>
              <a:rPr lang="ja-JP" altLang="en-US" sz="1500" b="1" dirty="0">
                <a:solidFill>
                  <a:prstClr val="white"/>
                </a:solidFill>
                <a:latin typeface="HG丸ｺﾞｼｯｸM-PRO" pitchFamily="50" charset="-128"/>
                <a:ea typeface="HG丸ｺﾞｼｯｸM-PRO" pitchFamily="50" charset="-128"/>
              </a:rPr>
              <a:t>大阪府の取組　～「病院が押し出す力」と「地域から引っ張る力」双方向からの取り組みで地域移行を推進</a:t>
            </a:r>
            <a:r>
              <a:rPr lang="ja-JP" altLang="en-US" sz="2000" b="1" dirty="0">
                <a:solidFill>
                  <a:prstClr val="white"/>
                </a:solidFill>
                <a:latin typeface="HG丸ｺﾞｼｯｸM-PRO" pitchFamily="50" charset="-128"/>
                <a:ea typeface="HG丸ｺﾞｼｯｸM-PRO" pitchFamily="50" charset="-128"/>
              </a:rPr>
              <a:t>～　</a:t>
            </a:r>
            <a:endParaRPr lang="ja-JP" altLang="en-US" sz="1600" b="1" dirty="0">
              <a:solidFill>
                <a:prstClr val="white"/>
              </a:solidFill>
              <a:latin typeface="HG丸ｺﾞｼｯｸM-PRO" pitchFamily="50" charset="-128"/>
              <a:ea typeface="HG丸ｺﾞｼｯｸM-PRO" pitchFamily="50" charset="-128"/>
            </a:endParaRPr>
          </a:p>
        </p:txBody>
      </p:sp>
      <p:sp>
        <p:nvSpPr>
          <p:cNvPr id="3" name="正方形/長方形 2"/>
          <p:cNvSpPr/>
          <p:nvPr/>
        </p:nvSpPr>
        <p:spPr bwMode="auto">
          <a:xfrm>
            <a:off x="49173" y="963599"/>
            <a:ext cx="4353332" cy="2659502"/>
          </a:xfrm>
          <a:prstGeom prst="rect">
            <a:avLst/>
          </a:prstGeom>
          <a:noFill/>
          <a:ln>
            <a:headEnd/>
            <a:tailEnd/>
          </a:ln>
        </p:spPr>
        <p:style>
          <a:lnRef idx="2">
            <a:schemeClr val="accent2"/>
          </a:lnRef>
          <a:fillRef idx="1">
            <a:schemeClr val="lt1"/>
          </a:fillRef>
          <a:effectRef idx="0">
            <a:schemeClr val="accent2"/>
          </a:effectRef>
          <a:fontRef idx="minor">
            <a:schemeClr val="dk1"/>
          </a:fontRef>
        </p:style>
        <p:txBody>
          <a:bodyPr lIns="68415" tIns="34208" rIns="68415" bIns="34208" rtlCol="0" anchor="ctr"/>
          <a:lstStyle/>
          <a:p>
            <a:pPr defTabSz="913575"/>
            <a:endParaRPr lang="ja-JP" altLang="ja-JP" sz="1100" dirty="0">
              <a:solidFill>
                <a:prstClr val="black"/>
              </a:solidFill>
            </a:endParaRPr>
          </a:p>
        </p:txBody>
      </p:sp>
      <p:sp>
        <p:nvSpPr>
          <p:cNvPr id="20" name="角丸四角形 19"/>
          <p:cNvSpPr/>
          <p:nvPr/>
        </p:nvSpPr>
        <p:spPr bwMode="auto">
          <a:xfrm>
            <a:off x="4680400" y="2991972"/>
            <a:ext cx="4413343" cy="2530891"/>
          </a:xfrm>
          <a:prstGeom prst="roundRect">
            <a:avLst>
              <a:gd name="adj" fmla="val 10269"/>
            </a:avLst>
          </a:prstGeom>
          <a:ln>
            <a:solidFill>
              <a:schemeClr val="accent4"/>
            </a:solidFill>
            <a:headEnd/>
            <a:tailEnd/>
          </a:ln>
        </p:spPr>
        <p:style>
          <a:lnRef idx="2">
            <a:schemeClr val="accent3"/>
          </a:lnRef>
          <a:fillRef idx="1">
            <a:schemeClr val="lt1"/>
          </a:fillRef>
          <a:effectRef idx="0">
            <a:schemeClr val="accent3"/>
          </a:effectRef>
          <a:fontRef idx="minor">
            <a:schemeClr val="dk1"/>
          </a:fontRef>
        </p:style>
        <p:txBody>
          <a:bodyPr lIns="68415" tIns="34208" rIns="68415" bIns="34208" rtlCol="0" anchor="ctr"/>
          <a:lstStyle/>
          <a:p>
            <a:pPr algn="just" defTabSz="957263"/>
            <a:r>
              <a:rPr lang="en-US" altLang="ja-JP" sz="1100" b="1" dirty="0">
                <a:solidFill>
                  <a:prstClr val="black"/>
                </a:solidFill>
                <a:latin typeface="HGｺﾞｼｯｸM" panose="020B0609000000000000" pitchFamily="49" charset="-128"/>
                <a:ea typeface="HGｺﾞｼｯｸM" panose="020B0609000000000000" pitchFamily="49" charset="-128"/>
              </a:rPr>
              <a:t>【</a:t>
            </a:r>
            <a:r>
              <a:rPr lang="ja-JP" altLang="en-US" sz="1100" b="1" dirty="0">
                <a:solidFill>
                  <a:prstClr val="black"/>
                </a:solidFill>
                <a:latin typeface="HGｺﾞｼｯｸM" panose="020B0609000000000000" pitchFamily="49" charset="-128"/>
                <a:ea typeface="HGｺﾞｼｯｸM" panose="020B0609000000000000" pitchFamily="49" charset="-128"/>
              </a:rPr>
              <a:t>平成</a:t>
            </a:r>
            <a:r>
              <a:rPr lang="en-US" altLang="ja-JP" sz="1100" b="1" dirty="0">
                <a:solidFill>
                  <a:prstClr val="black"/>
                </a:solidFill>
                <a:latin typeface="HGｺﾞｼｯｸM" panose="020B0609000000000000" pitchFamily="49" charset="-128"/>
                <a:ea typeface="HGｺﾞｼｯｸM" panose="020B0609000000000000" pitchFamily="49" charset="-128"/>
              </a:rPr>
              <a:t>27</a:t>
            </a:r>
            <a:r>
              <a:rPr lang="ja-JP" altLang="en-US" sz="1100" b="1" dirty="0">
                <a:solidFill>
                  <a:prstClr val="black"/>
                </a:solidFill>
                <a:latin typeface="HGｺﾞｼｯｸM" panose="020B0609000000000000" pitchFamily="49" charset="-128"/>
                <a:ea typeface="HGｺﾞｼｯｸM" panose="020B0609000000000000" pitchFamily="49" charset="-128"/>
              </a:rPr>
              <a:t>年度地域移行推進連携会議の実施体制</a:t>
            </a:r>
            <a:r>
              <a:rPr lang="en-US" altLang="ja-JP" sz="1100" b="1" dirty="0">
                <a:solidFill>
                  <a:prstClr val="black"/>
                </a:solidFill>
                <a:latin typeface="HGｺﾞｼｯｸM" panose="020B0609000000000000" pitchFamily="49" charset="-128"/>
                <a:ea typeface="HGｺﾞｼｯｸM" panose="020B0609000000000000" pitchFamily="49" charset="-128"/>
              </a:rPr>
              <a:t>】</a:t>
            </a:r>
          </a:p>
          <a:p>
            <a:pPr algn="just" defTabSz="957263"/>
            <a:endParaRPr lang="en-US" altLang="ja-JP" sz="1400" b="1" dirty="0">
              <a:solidFill>
                <a:prstClr val="black"/>
              </a:solidFill>
              <a:latin typeface="HGｺﾞｼｯｸM" panose="020B0609000000000000" pitchFamily="49" charset="-128"/>
              <a:ea typeface="HGｺﾞｼｯｸM" panose="020B0609000000000000" pitchFamily="49" charset="-128"/>
            </a:endParaRPr>
          </a:p>
          <a:p>
            <a:pPr algn="just" defTabSz="957263"/>
            <a:endParaRPr lang="en-US" altLang="ja-JP" sz="1400" b="1" dirty="0">
              <a:solidFill>
                <a:prstClr val="black"/>
              </a:solidFill>
              <a:latin typeface="HGｺﾞｼｯｸM" panose="020B0609000000000000" pitchFamily="49" charset="-128"/>
              <a:ea typeface="HGｺﾞｼｯｸM" panose="020B0609000000000000" pitchFamily="49" charset="-128"/>
            </a:endParaRPr>
          </a:p>
          <a:p>
            <a:pPr algn="just" defTabSz="957263"/>
            <a:endParaRPr lang="en-US" altLang="ja-JP" sz="1400" b="1" dirty="0">
              <a:solidFill>
                <a:prstClr val="black"/>
              </a:solidFill>
              <a:latin typeface="HGｺﾞｼｯｸM" panose="020B0609000000000000" pitchFamily="49" charset="-128"/>
              <a:ea typeface="HGｺﾞｼｯｸM" panose="020B0609000000000000" pitchFamily="49" charset="-128"/>
            </a:endParaRPr>
          </a:p>
          <a:p>
            <a:pPr algn="just" defTabSz="957263"/>
            <a:endParaRPr lang="en-US" altLang="ja-JP" sz="1400" b="1" dirty="0">
              <a:solidFill>
                <a:prstClr val="black"/>
              </a:solidFill>
              <a:latin typeface="HGｺﾞｼｯｸM" panose="020B0609000000000000" pitchFamily="49" charset="-128"/>
              <a:ea typeface="HGｺﾞｼｯｸM" panose="020B0609000000000000" pitchFamily="49" charset="-128"/>
            </a:endParaRPr>
          </a:p>
          <a:p>
            <a:pPr algn="just" defTabSz="957263"/>
            <a:endParaRPr lang="en-US" altLang="ja-JP" sz="1400" b="1" dirty="0">
              <a:solidFill>
                <a:prstClr val="black"/>
              </a:solidFill>
              <a:latin typeface="HGｺﾞｼｯｸM" panose="020B0609000000000000" pitchFamily="49" charset="-128"/>
              <a:ea typeface="HGｺﾞｼｯｸM" panose="020B0609000000000000" pitchFamily="49" charset="-128"/>
            </a:endParaRPr>
          </a:p>
          <a:p>
            <a:pPr algn="just" defTabSz="957263"/>
            <a:endParaRPr lang="en-US" altLang="ja-JP" sz="1400" b="1" dirty="0">
              <a:solidFill>
                <a:prstClr val="black"/>
              </a:solidFill>
              <a:latin typeface="HGｺﾞｼｯｸM" panose="020B0609000000000000" pitchFamily="49" charset="-128"/>
              <a:ea typeface="HGｺﾞｼｯｸM" panose="020B0609000000000000" pitchFamily="49" charset="-128"/>
            </a:endParaRPr>
          </a:p>
          <a:p>
            <a:pPr algn="just" defTabSz="957263"/>
            <a:endParaRPr lang="en-US" altLang="ja-JP" sz="1400" b="1" dirty="0">
              <a:solidFill>
                <a:prstClr val="black"/>
              </a:solidFill>
              <a:latin typeface="HGｺﾞｼｯｸM" panose="020B0609000000000000" pitchFamily="49" charset="-128"/>
              <a:ea typeface="HGｺﾞｼｯｸM" panose="020B0609000000000000" pitchFamily="49" charset="-128"/>
            </a:endParaRPr>
          </a:p>
          <a:p>
            <a:pPr algn="just" defTabSz="957263"/>
            <a:endParaRPr lang="en-US" altLang="ja-JP" sz="1400" b="1" dirty="0">
              <a:solidFill>
                <a:prstClr val="black"/>
              </a:solidFill>
              <a:latin typeface="HGｺﾞｼｯｸM" panose="020B0609000000000000" pitchFamily="49" charset="-128"/>
              <a:ea typeface="HGｺﾞｼｯｸM" panose="020B0609000000000000" pitchFamily="49" charset="-128"/>
            </a:endParaRPr>
          </a:p>
          <a:p>
            <a:pPr algn="just" defTabSz="957263"/>
            <a:r>
              <a:rPr lang="ja-JP" altLang="en-US" sz="1400" b="1" dirty="0">
                <a:solidFill>
                  <a:prstClr val="black"/>
                </a:solidFill>
                <a:latin typeface="HGｺﾞｼｯｸM" panose="020B0609000000000000" pitchFamily="49" charset="-128"/>
                <a:ea typeface="HGｺﾞｼｯｸM" panose="020B0609000000000000" pitchFamily="49" charset="-128"/>
              </a:rPr>
              <a:t>　　　　　　　　　</a:t>
            </a:r>
            <a:endParaRPr lang="en-US" altLang="ja-JP" sz="1400" b="1" dirty="0">
              <a:solidFill>
                <a:prstClr val="black"/>
              </a:solidFill>
              <a:latin typeface="HGｺﾞｼｯｸM" panose="020B0609000000000000" pitchFamily="49" charset="-128"/>
              <a:ea typeface="HGｺﾞｼｯｸM" panose="020B0609000000000000" pitchFamily="49" charset="-128"/>
            </a:endParaRPr>
          </a:p>
          <a:p>
            <a:pPr algn="just" defTabSz="957263"/>
            <a:endParaRPr lang="ja-JP" altLang="en-US" sz="1200" dirty="0">
              <a:solidFill>
                <a:prstClr val="black"/>
              </a:solidFill>
              <a:latin typeface="HGP創英角ｺﾞｼｯｸUB" pitchFamily="50" charset="-128"/>
            </a:endParaRPr>
          </a:p>
        </p:txBody>
      </p:sp>
      <p:sp>
        <p:nvSpPr>
          <p:cNvPr id="21" name="角丸四角形 20"/>
          <p:cNvSpPr/>
          <p:nvPr/>
        </p:nvSpPr>
        <p:spPr bwMode="auto">
          <a:xfrm>
            <a:off x="4676392" y="5661248"/>
            <a:ext cx="4399468" cy="1167482"/>
          </a:xfrm>
          <a:prstGeom prst="roundRect">
            <a:avLst/>
          </a:prstGeom>
          <a:ln>
            <a:headEnd/>
            <a:tailEnd/>
          </a:ln>
        </p:spPr>
        <p:style>
          <a:lnRef idx="2">
            <a:schemeClr val="accent6"/>
          </a:lnRef>
          <a:fillRef idx="1">
            <a:schemeClr val="lt1"/>
          </a:fillRef>
          <a:effectRef idx="0">
            <a:schemeClr val="accent6"/>
          </a:effectRef>
          <a:fontRef idx="minor">
            <a:schemeClr val="dk1"/>
          </a:fontRef>
        </p:style>
        <p:txBody>
          <a:bodyPr lIns="68415" tIns="34208" rIns="68415" bIns="34208" rtlCol="0" anchor="ctr"/>
          <a:lstStyle/>
          <a:p>
            <a:pPr defTabSz="913575"/>
            <a:r>
              <a:rPr lang="en-US" altLang="ja-JP" sz="900" b="1" dirty="0">
                <a:solidFill>
                  <a:prstClr val="black"/>
                </a:solidFill>
              </a:rPr>
              <a:t>【</a:t>
            </a:r>
            <a:r>
              <a:rPr lang="ja-JP" altLang="ja-JP" sz="900" b="1" dirty="0">
                <a:solidFill>
                  <a:prstClr val="black"/>
                </a:solidFill>
              </a:rPr>
              <a:t>地域生活の支援</a:t>
            </a:r>
            <a:r>
              <a:rPr lang="en-US" altLang="ja-JP" sz="900" b="1" dirty="0">
                <a:solidFill>
                  <a:prstClr val="black"/>
                </a:solidFill>
              </a:rPr>
              <a:t>】</a:t>
            </a:r>
          </a:p>
          <a:p>
            <a:pPr defTabSz="913575"/>
            <a:r>
              <a:rPr lang="ja-JP" altLang="ja-JP" sz="900" dirty="0">
                <a:solidFill>
                  <a:prstClr val="black"/>
                </a:solidFill>
              </a:rPr>
              <a:t>○</a:t>
            </a:r>
            <a:r>
              <a:rPr lang="ja-JP" altLang="ja-JP" sz="900" u="sng" dirty="0">
                <a:solidFill>
                  <a:prstClr val="black"/>
                </a:solidFill>
              </a:rPr>
              <a:t>スーパーバイザーの派遣</a:t>
            </a:r>
            <a:r>
              <a:rPr lang="ja-JP" altLang="en-US" sz="900" dirty="0">
                <a:solidFill>
                  <a:prstClr val="black"/>
                </a:solidFill>
              </a:rPr>
              <a:t>　</a:t>
            </a:r>
            <a:r>
              <a:rPr lang="ja-JP" altLang="ja-JP" sz="900" dirty="0">
                <a:solidFill>
                  <a:prstClr val="black"/>
                </a:solidFill>
              </a:rPr>
              <a:t>（</a:t>
            </a:r>
            <a:r>
              <a:rPr lang="ja-JP" altLang="en-US" sz="900" dirty="0">
                <a:solidFill>
                  <a:prstClr val="black"/>
                </a:solidFill>
              </a:rPr>
              <a:t>検証事業により</a:t>
            </a:r>
            <a:r>
              <a:rPr lang="en-US" altLang="ja-JP" sz="900" dirty="0">
                <a:solidFill>
                  <a:prstClr val="black"/>
                </a:solidFill>
              </a:rPr>
              <a:t>16</a:t>
            </a:r>
            <a:r>
              <a:rPr lang="ja-JP" altLang="ja-JP" sz="900" dirty="0">
                <a:solidFill>
                  <a:prstClr val="black"/>
                </a:solidFill>
              </a:rPr>
              <a:t>圏域事業所に委託）</a:t>
            </a:r>
          </a:p>
          <a:p>
            <a:pPr defTabSz="913575"/>
            <a:r>
              <a:rPr lang="ja-JP" altLang="ja-JP" sz="900" dirty="0">
                <a:solidFill>
                  <a:prstClr val="black"/>
                </a:solidFill>
              </a:rPr>
              <a:t>・「</a:t>
            </a:r>
            <a:r>
              <a:rPr lang="ja-JP" altLang="ja-JP" sz="900" dirty="0" err="1">
                <a:solidFill>
                  <a:prstClr val="black"/>
                </a:solidFill>
              </a:rPr>
              <a:t>精神障がい</a:t>
            </a:r>
            <a:r>
              <a:rPr lang="ja-JP" altLang="ja-JP" sz="900" dirty="0">
                <a:solidFill>
                  <a:prstClr val="black"/>
                </a:solidFill>
              </a:rPr>
              <a:t>者地域移行アドバイザー」を各圏域に配置し、地域からの精神科病院への働きかけに加え、精神科病院が企画する退院支援プログラムへの支援やアドバイスを行う。</a:t>
            </a:r>
          </a:p>
          <a:p>
            <a:pPr defTabSz="913575"/>
            <a:r>
              <a:rPr lang="ja-JP" altLang="ja-JP" sz="900" dirty="0">
                <a:solidFill>
                  <a:prstClr val="black"/>
                </a:solidFill>
              </a:rPr>
              <a:t>・新たに地域移行の働きかけを行う事業所（基幹相談支援センターなど）や市町村自立支援協議会などに対して、これまでのノウハウをもとにアドバイスを行い、地域移行を</a:t>
            </a:r>
            <a:r>
              <a:rPr lang="ja-JP" altLang="en-US" sz="900" dirty="0">
                <a:solidFill>
                  <a:prstClr val="black"/>
                </a:solidFill>
              </a:rPr>
              <a:t>推進する</a:t>
            </a:r>
            <a:r>
              <a:rPr lang="ja-JP" altLang="ja-JP" sz="900" dirty="0">
                <a:solidFill>
                  <a:prstClr val="black"/>
                </a:solidFill>
              </a:rPr>
              <a:t>体制の強化を図る。　　　　　　　　　　　　　</a:t>
            </a:r>
            <a:endParaRPr lang="ja-JP" altLang="en-US" sz="900" dirty="0">
              <a:solidFill>
                <a:prstClr val="black"/>
              </a:solidFill>
            </a:endParaRPr>
          </a:p>
        </p:txBody>
      </p:sp>
      <p:sp>
        <p:nvSpPr>
          <p:cNvPr id="22" name="正方形/長方形 21"/>
          <p:cNvSpPr/>
          <p:nvPr/>
        </p:nvSpPr>
        <p:spPr bwMode="auto">
          <a:xfrm>
            <a:off x="4487507" y="1016761"/>
            <a:ext cx="4616163" cy="1907437"/>
          </a:xfrm>
          <a:prstGeom prst="rect">
            <a:avLst/>
          </a:prstGeom>
          <a:noFill/>
          <a:ln>
            <a:headEnd/>
            <a:tailEnd/>
          </a:ln>
        </p:spPr>
        <p:style>
          <a:lnRef idx="2">
            <a:schemeClr val="accent2"/>
          </a:lnRef>
          <a:fillRef idx="1">
            <a:schemeClr val="lt1"/>
          </a:fillRef>
          <a:effectRef idx="0">
            <a:schemeClr val="accent2"/>
          </a:effectRef>
          <a:fontRef idx="minor">
            <a:schemeClr val="dk1"/>
          </a:fontRef>
        </p:style>
        <p:txBody>
          <a:bodyPr lIns="68415" tIns="34208" rIns="68415" bIns="34208" rtlCol="0" anchor="ctr"/>
          <a:lstStyle/>
          <a:p>
            <a:pPr algn="just" defTabSz="957263"/>
            <a:endParaRPr lang="en-US" altLang="ja-JP" sz="1200" b="1" dirty="0">
              <a:solidFill>
                <a:prstClr val="black"/>
              </a:solidFill>
              <a:latin typeface="HGｺﾞｼｯｸM" panose="020B0609000000000000" pitchFamily="49" charset="-128"/>
              <a:ea typeface="HGｺﾞｼｯｸM" panose="020B0609000000000000" pitchFamily="49" charset="-128"/>
            </a:endParaRPr>
          </a:p>
        </p:txBody>
      </p:sp>
      <p:sp>
        <p:nvSpPr>
          <p:cNvPr id="2" name="角丸四角形 1"/>
          <p:cNvSpPr/>
          <p:nvPr/>
        </p:nvSpPr>
        <p:spPr bwMode="auto">
          <a:xfrm>
            <a:off x="5068391" y="3408037"/>
            <a:ext cx="2615731" cy="351222"/>
          </a:xfrm>
          <a:prstGeom prst="roundRect">
            <a:avLst>
              <a:gd name="adj" fmla="val 50000"/>
            </a:avLst>
          </a:prstGeom>
          <a:solidFill>
            <a:srgbClr val="CCFF99"/>
          </a:solidFill>
          <a:ln w="25400">
            <a:solidFill>
              <a:srgbClr val="92D050"/>
            </a:solidFill>
            <a:round/>
            <a:headEnd/>
            <a:tailEnd/>
          </a:ln>
        </p:spPr>
        <p:txBody>
          <a:bodyPr lIns="68415" tIns="34208" rIns="68415" bIns="34208" rtlCol="0" anchor="ctr"/>
          <a:lstStyle/>
          <a:p>
            <a:pPr algn="just" defTabSz="957263"/>
            <a:r>
              <a:rPr lang="ja-JP" altLang="en-US" sz="900" dirty="0">
                <a:solidFill>
                  <a:prstClr val="black"/>
                </a:solidFill>
                <a:latin typeface="HGP創英角ｺﾞｼｯｸUB" pitchFamily="50" charset="-128"/>
              </a:rPr>
              <a:t>大阪府自立支援協議会地域支援推進部会</a:t>
            </a:r>
            <a:endParaRPr lang="en-US" altLang="ja-JP" sz="900" dirty="0">
              <a:solidFill>
                <a:prstClr val="black"/>
              </a:solidFill>
              <a:latin typeface="HGP創英角ｺﾞｼｯｸUB" pitchFamily="50" charset="-128"/>
            </a:endParaRPr>
          </a:p>
          <a:p>
            <a:pPr algn="just" defTabSz="957263"/>
            <a:r>
              <a:rPr lang="ja-JP" altLang="en-US" sz="900" dirty="0" err="1">
                <a:solidFill>
                  <a:prstClr val="black"/>
                </a:solidFill>
                <a:latin typeface="HGP創英角ｺﾞｼｯｸUB" pitchFamily="50" charset="-128"/>
              </a:rPr>
              <a:t>精神障がい</a:t>
            </a:r>
            <a:r>
              <a:rPr lang="ja-JP" altLang="en-US" sz="900" dirty="0">
                <a:solidFill>
                  <a:prstClr val="black"/>
                </a:solidFill>
                <a:latin typeface="HGP創英角ｺﾞｼｯｸUB" pitchFamily="50" charset="-128"/>
              </a:rPr>
              <a:t>者地域移行推進ワーキンググループ</a:t>
            </a:r>
          </a:p>
        </p:txBody>
      </p:sp>
      <p:sp>
        <p:nvSpPr>
          <p:cNvPr id="18" name="円/楕円 17"/>
          <p:cNvSpPr/>
          <p:nvPr/>
        </p:nvSpPr>
        <p:spPr bwMode="auto">
          <a:xfrm>
            <a:off x="4947373" y="4202679"/>
            <a:ext cx="3188709" cy="590752"/>
          </a:xfrm>
          <a:prstGeom prst="ellipse">
            <a:avLst/>
          </a:prstGeom>
          <a:noFill/>
          <a:ln>
            <a:headEnd/>
            <a:tailEnd/>
          </a:ln>
        </p:spPr>
        <p:style>
          <a:lnRef idx="2">
            <a:schemeClr val="accent4"/>
          </a:lnRef>
          <a:fillRef idx="1">
            <a:schemeClr val="lt1"/>
          </a:fillRef>
          <a:effectRef idx="0">
            <a:schemeClr val="accent4"/>
          </a:effectRef>
          <a:fontRef idx="minor">
            <a:schemeClr val="dk1"/>
          </a:fontRef>
        </p:style>
        <p:txBody>
          <a:bodyPr lIns="68415" tIns="34208" rIns="68415" bIns="34208" rtlCol="0" anchor="ctr"/>
          <a:lstStyle/>
          <a:p>
            <a:pPr marL="201613" indent="-201613" algn="just" defTabSz="957263">
              <a:buFont typeface="Wingdings" pitchFamily="2" charset="2"/>
              <a:buChar char="p"/>
            </a:pPr>
            <a:endParaRPr lang="ja-JP" altLang="en-US">
              <a:solidFill>
                <a:prstClr val="black"/>
              </a:solidFill>
              <a:latin typeface="HGP創英角ｺﾞｼｯｸUB" pitchFamily="50" charset="-128"/>
            </a:endParaRPr>
          </a:p>
        </p:txBody>
      </p:sp>
      <p:cxnSp>
        <p:nvCxnSpPr>
          <p:cNvPr id="11" name="直線矢印コネクタ 10"/>
          <p:cNvCxnSpPr>
            <a:stCxn id="16" idx="0"/>
          </p:cNvCxnSpPr>
          <p:nvPr/>
        </p:nvCxnSpPr>
        <p:spPr>
          <a:xfrm flipV="1">
            <a:off x="6468528" y="3755100"/>
            <a:ext cx="0" cy="1564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円/楕円 23"/>
          <p:cNvSpPr/>
          <p:nvPr/>
        </p:nvSpPr>
        <p:spPr bwMode="auto">
          <a:xfrm>
            <a:off x="7768490" y="4475299"/>
            <a:ext cx="770621" cy="318132"/>
          </a:xfrm>
          <a:prstGeom prst="ellipse">
            <a:avLst/>
          </a:prstGeom>
          <a:solidFill>
            <a:schemeClr val="accent2">
              <a:lumMod val="20000"/>
              <a:lumOff val="80000"/>
            </a:schemeClr>
          </a:solidFill>
          <a:ln>
            <a:headEnd/>
            <a:tailEnd/>
          </a:ln>
        </p:spPr>
        <p:style>
          <a:lnRef idx="2">
            <a:schemeClr val="accent2"/>
          </a:lnRef>
          <a:fillRef idx="1">
            <a:schemeClr val="lt1"/>
          </a:fillRef>
          <a:effectRef idx="0">
            <a:schemeClr val="accent2"/>
          </a:effectRef>
          <a:fontRef idx="minor">
            <a:schemeClr val="dk1"/>
          </a:fontRef>
        </p:style>
        <p:txBody>
          <a:bodyPr lIns="68415" tIns="34208" rIns="68415" bIns="34208" rtlCol="0" anchor="ctr"/>
          <a:lstStyle/>
          <a:p>
            <a:pPr algn="ctr" defTabSz="957263"/>
            <a:r>
              <a:rPr lang="ja-JP" altLang="en-US" sz="1000" dirty="0">
                <a:solidFill>
                  <a:prstClr val="black"/>
                </a:solidFill>
                <a:latin typeface="HGP創英角ｺﾞｼｯｸUB" pitchFamily="50" charset="-128"/>
              </a:rPr>
              <a:t>保健所</a:t>
            </a:r>
          </a:p>
        </p:txBody>
      </p:sp>
      <p:sp>
        <p:nvSpPr>
          <p:cNvPr id="26" name="円/楕円 25"/>
          <p:cNvSpPr/>
          <p:nvPr/>
        </p:nvSpPr>
        <p:spPr bwMode="auto">
          <a:xfrm>
            <a:off x="4837878" y="4202764"/>
            <a:ext cx="1194760" cy="272619"/>
          </a:xfrm>
          <a:prstGeom prst="ellipse">
            <a:avLst/>
          </a:prstGeom>
          <a:solidFill>
            <a:schemeClr val="accent2">
              <a:lumMod val="20000"/>
              <a:lumOff val="80000"/>
            </a:schemeClr>
          </a:solidFill>
          <a:ln>
            <a:headEnd/>
            <a:tailEnd/>
          </a:ln>
        </p:spPr>
        <p:style>
          <a:lnRef idx="2">
            <a:schemeClr val="accent2"/>
          </a:lnRef>
          <a:fillRef idx="1">
            <a:schemeClr val="lt1"/>
          </a:fillRef>
          <a:effectRef idx="0">
            <a:schemeClr val="accent2"/>
          </a:effectRef>
          <a:fontRef idx="minor">
            <a:schemeClr val="dk1"/>
          </a:fontRef>
        </p:style>
        <p:txBody>
          <a:bodyPr lIns="68415" tIns="34208" rIns="68415" bIns="34208" rtlCol="0" anchor="ctr"/>
          <a:lstStyle/>
          <a:p>
            <a:pPr algn="ctr" defTabSz="957263"/>
            <a:r>
              <a:rPr lang="ja-JP" altLang="en-US" sz="1000" dirty="0">
                <a:solidFill>
                  <a:prstClr val="black"/>
                </a:solidFill>
                <a:latin typeface="HGP創英角ｺﾞｼｯｸUB" pitchFamily="50" charset="-128"/>
              </a:rPr>
              <a:t>精神科病院</a:t>
            </a:r>
          </a:p>
        </p:txBody>
      </p:sp>
      <p:sp>
        <p:nvSpPr>
          <p:cNvPr id="16" name="角丸四角形 15"/>
          <p:cNvSpPr/>
          <p:nvPr/>
        </p:nvSpPr>
        <p:spPr bwMode="auto">
          <a:xfrm>
            <a:off x="4952267" y="3911566"/>
            <a:ext cx="3032522" cy="210032"/>
          </a:xfrm>
          <a:prstGeom prst="roundRect">
            <a:avLst>
              <a:gd name="adj" fmla="val 50000"/>
            </a:avLst>
          </a:prstGeom>
          <a:solidFill>
            <a:srgbClr val="CCFF99"/>
          </a:solidFill>
          <a:ln w="25400">
            <a:solidFill>
              <a:srgbClr val="92D050"/>
            </a:solidFill>
            <a:round/>
            <a:headEnd/>
            <a:tailEnd/>
          </a:ln>
        </p:spPr>
        <p:txBody>
          <a:bodyPr lIns="68415" tIns="34208" rIns="68415" bIns="34208" rtlCol="0" anchor="ctr"/>
          <a:lstStyle/>
          <a:p>
            <a:pPr algn="ctr" defTabSz="957263"/>
            <a:r>
              <a:rPr lang="ja-JP" altLang="en-US" sz="1000" dirty="0">
                <a:solidFill>
                  <a:prstClr val="black"/>
                </a:solidFill>
                <a:latin typeface="HGP創英角ｺﾞｼｯｸUB" pitchFamily="50" charset="-128"/>
              </a:rPr>
              <a:t>（政令市除く）市町村自立支援協議会地域移行部会</a:t>
            </a:r>
          </a:p>
        </p:txBody>
      </p:sp>
      <p:sp>
        <p:nvSpPr>
          <p:cNvPr id="14" name="円/楕円 13"/>
          <p:cNvSpPr/>
          <p:nvPr/>
        </p:nvSpPr>
        <p:spPr bwMode="auto">
          <a:xfrm>
            <a:off x="7252034" y="4172614"/>
            <a:ext cx="814592" cy="302687"/>
          </a:xfrm>
          <a:prstGeom prst="ellipse">
            <a:avLst/>
          </a:prstGeom>
          <a:solidFill>
            <a:schemeClr val="accent2">
              <a:lumMod val="20000"/>
              <a:lumOff val="80000"/>
            </a:schemeClr>
          </a:solidFill>
          <a:ln>
            <a:headEnd/>
            <a:tailEnd/>
          </a:ln>
        </p:spPr>
        <p:style>
          <a:lnRef idx="2">
            <a:schemeClr val="accent2"/>
          </a:lnRef>
          <a:fillRef idx="1">
            <a:schemeClr val="lt1"/>
          </a:fillRef>
          <a:effectRef idx="0">
            <a:schemeClr val="accent2"/>
          </a:effectRef>
          <a:fontRef idx="minor">
            <a:schemeClr val="dk1"/>
          </a:fontRef>
        </p:style>
        <p:txBody>
          <a:bodyPr lIns="68415" tIns="34208" rIns="68415" bIns="34208" rtlCol="0" anchor="ctr"/>
          <a:lstStyle/>
          <a:p>
            <a:pPr algn="ctr" defTabSz="957263"/>
            <a:r>
              <a:rPr lang="ja-JP" altLang="en-US" sz="1000" dirty="0">
                <a:solidFill>
                  <a:prstClr val="black"/>
                </a:solidFill>
                <a:latin typeface="HGP創英角ｺﾞｼｯｸUB" pitchFamily="50" charset="-128"/>
              </a:rPr>
              <a:t>市町村</a:t>
            </a:r>
          </a:p>
        </p:txBody>
      </p:sp>
      <p:sp>
        <p:nvSpPr>
          <p:cNvPr id="25" name="円/楕円 24"/>
          <p:cNvSpPr/>
          <p:nvPr/>
        </p:nvSpPr>
        <p:spPr bwMode="auto">
          <a:xfrm>
            <a:off x="4724240" y="4524349"/>
            <a:ext cx="1308398" cy="658551"/>
          </a:xfrm>
          <a:prstGeom prst="ellipse">
            <a:avLst/>
          </a:prstGeom>
          <a:solidFill>
            <a:schemeClr val="accent2">
              <a:lumMod val="20000"/>
              <a:lumOff val="80000"/>
            </a:schemeClr>
          </a:solidFill>
          <a:ln>
            <a:headEnd/>
            <a:tailEnd/>
          </a:ln>
        </p:spPr>
        <p:style>
          <a:lnRef idx="2">
            <a:schemeClr val="accent2"/>
          </a:lnRef>
          <a:fillRef idx="1">
            <a:schemeClr val="lt1"/>
          </a:fillRef>
          <a:effectRef idx="0">
            <a:schemeClr val="accent2"/>
          </a:effectRef>
          <a:fontRef idx="minor">
            <a:schemeClr val="dk1"/>
          </a:fontRef>
        </p:style>
        <p:txBody>
          <a:bodyPr lIns="68415" tIns="34208" rIns="68415" bIns="34208" rtlCol="0" anchor="ctr"/>
          <a:lstStyle/>
          <a:p>
            <a:pPr algn="ctr" defTabSz="957263"/>
            <a:r>
              <a:rPr lang="ja-JP" altLang="en-US" sz="900" dirty="0" err="1">
                <a:solidFill>
                  <a:prstClr val="black"/>
                </a:solidFill>
                <a:latin typeface="HGP創英角ｺﾞｼｯｸUB" pitchFamily="50" charset="-128"/>
              </a:rPr>
              <a:t>精神障がい</a:t>
            </a:r>
            <a:r>
              <a:rPr lang="ja-JP" altLang="en-US" sz="900" dirty="0">
                <a:solidFill>
                  <a:prstClr val="black"/>
                </a:solidFill>
                <a:latin typeface="HGP創英角ｺﾞｼｯｸUB" pitchFamily="50" charset="-128"/>
              </a:rPr>
              <a:t>者地域移行アドバイザー（</a:t>
            </a:r>
            <a:r>
              <a:rPr lang="en-US" altLang="ja-JP" sz="900" dirty="0">
                <a:solidFill>
                  <a:prstClr val="black"/>
                </a:solidFill>
                <a:latin typeface="HGP創英角ｺﾞｼｯｸUB" pitchFamily="50" charset="-128"/>
              </a:rPr>
              <a:t>16</a:t>
            </a:r>
            <a:r>
              <a:rPr lang="ja-JP" altLang="en-US" sz="900" dirty="0">
                <a:solidFill>
                  <a:prstClr val="black"/>
                </a:solidFill>
                <a:latin typeface="HGP創英角ｺﾞｼｯｸUB" pitchFamily="50" charset="-128"/>
              </a:rPr>
              <a:t>圏域委託事業所</a:t>
            </a:r>
            <a:r>
              <a:rPr lang="ja-JP" altLang="en-US" sz="1000" dirty="0">
                <a:solidFill>
                  <a:prstClr val="black"/>
                </a:solidFill>
                <a:latin typeface="HGP創英角ｺﾞｼｯｸUB" pitchFamily="50" charset="-128"/>
              </a:rPr>
              <a:t>）</a:t>
            </a:r>
          </a:p>
        </p:txBody>
      </p:sp>
      <p:sp>
        <p:nvSpPr>
          <p:cNvPr id="19" name="テキスト ボックス 18"/>
          <p:cNvSpPr txBox="1"/>
          <p:nvPr/>
        </p:nvSpPr>
        <p:spPr>
          <a:xfrm>
            <a:off x="6102094" y="4306789"/>
            <a:ext cx="1343638" cy="369332"/>
          </a:xfrm>
          <a:prstGeom prst="rect">
            <a:avLst/>
          </a:prstGeom>
          <a:noFill/>
        </p:spPr>
        <p:txBody>
          <a:bodyPr wrap="none" rtlCol="0">
            <a:spAutoFit/>
          </a:bodyPr>
          <a:lstStyle/>
          <a:p>
            <a:pPr defTabSz="913575"/>
            <a:r>
              <a:rPr lang="ja-JP" altLang="en-US" dirty="0">
                <a:solidFill>
                  <a:prstClr val="black"/>
                </a:solidFill>
              </a:rPr>
              <a:t>ネットワーク</a:t>
            </a:r>
          </a:p>
        </p:txBody>
      </p:sp>
      <p:sp>
        <p:nvSpPr>
          <p:cNvPr id="28" name="右中かっこ 27"/>
          <p:cNvSpPr/>
          <p:nvPr/>
        </p:nvSpPr>
        <p:spPr>
          <a:xfrm>
            <a:off x="8066623" y="3395059"/>
            <a:ext cx="224651" cy="72653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913575"/>
            <a:endParaRPr lang="ja-JP" altLang="en-US">
              <a:solidFill>
                <a:prstClr val="black"/>
              </a:solidFill>
            </a:endParaRPr>
          </a:p>
        </p:txBody>
      </p:sp>
      <p:sp>
        <p:nvSpPr>
          <p:cNvPr id="29" name="テキスト ボックス 28"/>
          <p:cNvSpPr txBox="1"/>
          <p:nvPr/>
        </p:nvSpPr>
        <p:spPr>
          <a:xfrm>
            <a:off x="8336492" y="3327678"/>
            <a:ext cx="767178" cy="938719"/>
          </a:xfrm>
          <a:prstGeom prst="rect">
            <a:avLst/>
          </a:prstGeom>
          <a:noFill/>
        </p:spPr>
        <p:txBody>
          <a:bodyPr wrap="square" rtlCol="0">
            <a:spAutoFit/>
          </a:bodyPr>
          <a:lstStyle/>
          <a:p>
            <a:pPr defTabSz="913575"/>
            <a:r>
              <a:rPr lang="ja-JP" altLang="en-US" sz="1100" dirty="0">
                <a:solidFill>
                  <a:prstClr val="black"/>
                </a:solidFill>
              </a:rPr>
              <a:t>地域移行推進連携会議として位置づけ</a:t>
            </a:r>
          </a:p>
        </p:txBody>
      </p:sp>
      <p:sp>
        <p:nvSpPr>
          <p:cNvPr id="7" name="角丸四角形 6"/>
          <p:cNvSpPr/>
          <p:nvPr/>
        </p:nvSpPr>
        <p:spPr bwMode="auto">
          <a:xfrm>
            <a:off x="64594" y="5258978"/>
            <a:ext cx="4507181" cy="1581018"/>
          </a:xfrm>
          <a:prstGeom prst="roundRect">
            <a:avLst/>
          </a:prstGeom>
          <a:noFill/>
          <a:ln w="25400">
            <a:noFill/>
            <a:round/>
            <a:headEnd/>
            <a:tailEnd/>
          </a:ln>
        </p:spPr>
        <p:txBody>
          <a:bodyPr lIns="68415" tIns="34208" rIns="68415" bIns="34208" rtlCol="0" anchor="ctr"/>
          <a:lstStyle/>
          <a:p>
            <a:pPr defTabSz="913575"/>
            <a:r>
              <a:rPr lang="en-US" altLang="ja-JP" sz="900" b="1" dirty="0">
                <a:solidFill>
                  <a:prstClr val="black"/>
                </a:solidFill>
              </a:rPr>
              <a:t>【</a:t>
            </a:r>
            <a:r>
              <a:rPr lang="ja-JP" altLang="ja-JP" sz="900" b="1" dirty="0">
                <a:solidFill>
                  <a:prstClr val="black"/>
                </a:solidFill>
              </a:rPr>
              <a:t>退院促進ピアサポーターの活動</a:t>
            </a:r>
            <a:r>
              <a:rPr lang="en-US" altLang="ja-JP" sz="900" b="1" dirty="0">
                <a:solidFill>
                  <a:prstClr val="black"/>
                </a:solidFill>
              </a:rPr>
              <a:t>】</a:t>
            </a:r>
            <a:r>
              <a:rPr lang="ja-JP" altLang="ja-JP" sz="900" dirty="0">
                <a:solidFill>
                  <a:prstClr val="black"/>
                </a:solidFill>
              </a:rPr>
              <a:t> （地域生活支援事業により</a:t>
            </a:r>
            <a:r>
              <a:rPr lang="en-US" altLang="ja-JP" sz="900" dirty="0">
                <a:solidFill>
                  <a:prstClr val="black"/>
                </a:solidFill>
              </a:rPr>
              <a:t>16</a:t>
            </a:r>
            <a:r>
              <a:rPr lang="ja-JP" altLang="ja-JP" sz="900" dirty="0">
                <a:solidFill>
                  <a:prstClr val="black"/>
                </a:solidFill>
              </a:rPr>
              <a:t>圏域事業所に委託） </a:t>
            </a:r>
          </a:p>
          <a:p>
            <a:pPr defTabSz="913575"/>
            <a:r>
              <a:rPr lang="ja-JP" altLang="ja-JP" sz="900" dirty="0">
                <a:solidFill>
                  <a:prstClr val="black"/>
                </a:solidFill>
              </a:rPr>
              <a:t>○</a:t>
            </a:r>
            <a:r>
              <a:rPr lang="ja-JP" altLang="ja-JP" sz="900" u="sng" dirty="0">
                <a:solidFill>
                  <a:prstClr val="black"/>
                </a:solidFill>
              </a:rPr>
              <a:t>体験談プログラム</a:t>
            </a:r>
            <a:endParaRPr lang="ja-JP" altLang="ja-JP" sz="900" dirty="0">
              <a:solidFill>
                <a:prstClr val="black"/>
              </a:solidFill>
            </a:endParaRPr>
          </a:p>
          <a:p>
            <a:pPr defTabSz="913575"/>
            <a:r>
              <a:rPr lang="ja-JP" altLang="ja-JP" sz="900" dirty="0">
                <a:solidFill>
                  <a:prstClr val="black"/>
                </a:solidFill>
              </a:rPr>
              <a:t>・精神科病院から退院し地域で暮らしているピアサポーターが、病院に出向き</a:t>
            </a:r>
            <a:r>
              <a:rPr lang="ja-JP" altLang="en-US" sz="900" dirty="0">
                <a:solidFill>
                  <a:prstClr val="black"/>
                </a:solidFill>
              </a:rPr>
              <a:t>、</a:t>
            </a:r>
            <a:r>
              <a:rPr lang="ja-JP" altLang="ja-JP" sz="900" dirty="0">
                <a:solidFill>
                  <a:prstClr val="black"/>
                </a:solidFill>
              </a:rPr>
              <a:t>自らの体験を入院患者に話し当事者同士で意見交換できる場を提供。</a:t>
            </a:r>
          </a:p>
          <a:p>
            <a:pPr defTabSz="913575"/>
            <a:r>
              <a:rPr lang="ja-JP" altLang="ja-JP" sz="900" dirty="0">
                <a:solidFill>
                  <a:prstClr val="black"/>
                </a:solidFill>
              </a:rPr>
              <a:t>○</a:t>
            </a:r>
            <a:r>
              <a:rPr lang="ja-JP" altLang="ja-JP" sz="900" u="sng" dirty="0">
                <a:solidFill>
                  <a:prstClr val="black"/>
                </a:solidFill>
              </a:rPr>
              <a:t>病棟訪問プログラム</a:t>
            </a:r>
            <a:endParaRPr lang="ja-JP" altLang="ja-JP" sz="900" dirty="0">
              <a:solidFill>
                <a:prstClr val="black"/>
              </a:solidFill>
            </a:endParaRPr>
          </a:p>
          <a:p>
            <a:pPr defTabSz="913575"/>
            <a:r>
              <a:rPr lang="ja-JP" altLang="ja-JP" sz="900" dirty="0">
                <a:solidFill>
                  <a:prstClr val="black"/>
                </a:solidFill>
              </a:rPr>
              <a:t>・ピアサポーターが</a:t>
            </a:r>
            <a:r>
              <a:rPr lang="ja-JP" altLang="en-US" sz="900" dirty="0">
                <a:solidFill>
                  <a:prstClr val="black"/>
                </a:solidFill>
              </a:rPr>
              <a:t>定期的（１～２月に</a:t>
            </a:r>
            <a:r>
              <a:rPr lang="en-US" altLang="ja-JP" sz="900" dirty="0">
                <a:solidFill>
                  <a:prstClr val="black"/>
                </a:solidFill>
              </a:rPr>
              <a:t>1</a:t>
            </a:r>
            <a:r>
              <a:rPr lang="ja-JP" altLang="en-US" sz="900" dirty="0">
                <a:solidFill>
                  <a:prstClr val="black"/>
                </a:solidFill>
              </a:rPr>
              <a:t>回）に、</a:t>
            </a:r>
            <a:r>
              <a:rPr lang="ja-JP" altLang="ja-JP" sz="900" dirty="0">
                <a:solidFill>
                  <a:prstClr val="black"/>
                </a:solidFill>
              </a:rPr>
              <a:t>ピアサポーターコーディネー</a:t>
            </a:r>
            <a:r>
              <a:rPr lang="ja-JP" altLang="en-US" sz="900" dirty="0">
                <a:solidFill>
                  <a:prstClr val="black"/>
                </a:solidFill>
              </a:rPr>
              <a:t>タ</a:t>
            </a:r>
            <a:r>
              <a:rPr lang="ja-JP" altLang="ja-JP" sz="900" dirty="0">
                <a:solidFill>
                  <a:prstClr val="black"/>
                </a:solidFill>
              </a:rPr>
              <a:t>ー等と病棟</a:t>
            </a:r>
            <a:r>
              <a:rPr lang="ja-JP" altLang="ja-JP" sz="900" b="1" dirty="0">
                <a:solidFill>
                  <a:prstClr val="black"/>
                </a:solidFill>
              </a:rPr>
              <a:t>を</a:t>
            </a:r>
            <a:r>
              <a:rPr lang="ja-JP" altLang="ja-JP" sz="900" dirty="0">
                <a:solidFill>
                  <a:prstClr val="black"/>
                </a:solidFill>
              </a:rPr>
              <a:t>訪問し自由に入院患者と会話する時間を持ったり、レク活動を行ったりする。</a:t>
            </a:r>
          </a:p>
          <a:p>
            <a:pPr defTabSz="913575"/>
            <a:r>
              <a:rPr lang="ja-JP" altLang="ja-JP" sz="900" dirty="0">
                <a:solidFill>
                  <a:prstClr val="black"/>
                </a:solidFill>
              </a:rPr>
              <a:t>○</a:t>
            </a:r>
            <a:r>
              <a:rPr lang="ja-JP" altLang="ja-JP" sz="900" u="sng" dirty="0">
                <a:solidFill>
                  <a:prstClr val="black"/>
                </a:solidFill>
              </a:rPr>
              <a:t>事業所体験プログラム</a:t>
            </a:r>
            <a:endParaRPr lang="ja-JP" altLang="ja-JP" sz="900" dirty="0">
              <a:solidFill>
                <a:prstClr val="black"/>
              </a:solidFill>
            </a:endParaRPr>
          </a:p>
          <a:p>
            <a:pPr defTabSz="913575"/>
            <a:r>
              <a:rPr lang="ja-JP" altLang="ja-JP" sz="900" dirty="0">
                <a:solidFill>
                  <a:prstClr val="black"/>
                </a:solidFill>
              </a:rPr>
              <a:t>・入院患者がピアサポーター等と外出して地域の社会資源を見学、活動内容を体験し、利用者と交流を図る。 </a:t>
            </a:r>
            <a:r>
              <a:rPr lang="ja-JP" altLang="en-US" sz="900" dirty="0">
                <a:solidFill>
                  <a:prstClr val="black"/>
                </a:solidFill>
              </a:rPr>
              <a:t>院内交流会の</a:t>
            </a:r>
            <a:r>
              <a:rPr lang="en-US" altLang="ja-JP" sz="900" dirty="0">
                <a:solidFill>
                  <a:prstClr val="black"/>
                </a:solidFill>
              </a:rPr>
              <a:t>1</a:t>
            </a:r>
            <a:r>
              <a:rPr lang="ja-JP" altLang="en-US" sz="900" dirty="0">
                <a:solidFill>
                  <a:prstClr val="black"/>
                </a:solidFill>
              </a:rPr>
              <a:t>コマとして実施または、施設見学会として別枠で実施するなど、病院により実施方法は異なる。</a:t>
            </a:r>
            <a:r>
              <a:rPr lang="ja-JP" altLang="ja-JP" sz="900" dirty="0">
                <a:solidFill>
                  <a:prstClr val="black"/>
                </a:solidFill>
              </a:rPr>
              <a:t>　　　　　　　　　</a:t>
            </a:r>
            <a:endParaRPr lang="ja-JP" altLang="en-US" sz="900" dirty="0">
              <a:solidFill>
                <a:prstClr val="black"/>
              </a:solidFill>
            </a:endParaRPr>
          </a:p>
        </p:txBody>
      </p:sp>
      <p:sp>
        <p:nvSpPr>
          <p:cNvPr id="8" name="角丸四角形 7"/>
          <p:cNvSpPr/>
          <p:nvPr/>
        </p:nvSpPr>
        <p:spPr bwMode="auto">
          <a:xfrm>
            <a:off x="29548" y="5244451"/>
            <a:ext cx="4542723" cy="1581018"/>
          </a:xfrm>
          <a:prstGeom prst="roundRect">
            <a:avLst/>
          </a:prstGeom>
          <a:noFill/>
          <a:ln>
            <a:solidFill>
              <a:srgbClr val="00B0F0"/>
            </a:solidFill>
            <a:headEnd/>
            <a:tailEnd/>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marL="201613" indent="-201613" algn="just" defTabSz="957263">
              <a:buFont typeface="Wingdings" pitchFamily="2" charset="2"/>
              <a:buChar char="p"/>
            </a:pPr>
            <a:endParaRPr lang="ja-JP" altLang="en-US">
              <a:solidFill>
                <a:prstClr val="white"/>
              </a:solidFill>
              <a:latin typeface="HGP創英角ｺﾞｼｯｸUB" pitchFamily="50" charset="-128"/>
            </a:endParaRPr>
          </a:p>
        </p:txBody>
      </p:sp>
      <p:sp>
        <p:nvSpPr>
          <p:cNvPr id="12" name="角丸四角形 11"/>
          <p:cNvSpPr/>
          <p:nvPr/>
        </p:nvSpPr>
        <p:spPr bwMode="auto">
          <a:xfrm>
            <a:off x="30228" y="3667278"/>
            <a:ext cx="4519500" cy="1492863"/>
          </a:xfrm>
          <a:prstGeom prst="roundRect">
            <a:avLst/>
          </a:prstGeom>
          <a:noFill/>
          <a:ln w="25400">
            <a:solidFill>
              <a:srgbClr val="92D050"/>
            </a:solidFill>
            <a:round/>
            <a:headEnd/>
            <a:tailEnd/>
          </a:ln>
        </p:spPr>
        <p:txBody>
          <a:bodyPr lIns="68415" tIns="34208" rIns="68415" bIns="34208" rtlCol="0" anchor="ctr"/>
          <a:lstStyle/>
          <a:p>
            <a:pPr algn="just" defTabSz="957263"/>
            <a:r>
              <a:rPr lang="en-US" altLang="ja-JP" sz="900" b="1" dirty="0">
                <a:solidFill>
                  <a:prstClr val="black"/>
                </a:solidFill>
                <a:latin typeface="HGｺﾞｼｯｸM" panose="020B0609000000000000" pitchFamily="49" charset="-128"/>
                <a:ea typeface="HGｺﾞｼｯｸM" panose="020B0609000000000000" pitchFamily="49" charset="-128"/>
              </a:rPr>
              <a:t>【</a:t>
            </a:r>
            <a:r>
              <a:rPr lang="ja-JP" altLang="en-US" sz="900" b="1" dirty="0">
                <a:solidFill>
                  <a:prstClr val="black"/>
                </a:solidFill>
                <a:latin typeface="HGｺﾞｼｯｸM" panose="020B0609000000000000" pitchFamily="49" charset="-128"/>
                <a:ea typeface="HGｺﾞｼｯｸM" panose="020B0609000000000000" pitchFamily="49" charset="-128"/>
              </a:rPr>
              <a:t>精神科病院からの退院に向けた支援</a:t>
            </a:r>
            <a:r>
              <a:rPr lang="en-US" altLang="ja-JP" sz="900" b="1" dirty="0">
                <a:solidFill>
                  <a:prstClr val="black"/>
                </a:solidFill>
                <a:latin typeface="HGｺﾞｼｯｸM" panose="020B0609000000000000" pitchFamily="49" charset="-128"/>
                <a:ea typeface="HGｺﾞｼｯｸM" panose="020B0609000000000000" pitchFamily="49" charset="-128"/>
              </a:rPr>
              <a:t>】</a:t>
            </a:r>
            <a:endParaRPr lang="en-US" altLang="ja-JP" sz="900" dirty="0">
              <a:solidFill>
                <a:prstClr val="black"/>
              </a:solidFill>
              <a:latin typeface="HGP創英角ｺﾞｼｯｸUB" pitchFamily="50" charset="-128"/>
            </a:endParaRPr>
          </a:p>
          <a:p>
            <a:pPr algn="just" defTabSz="957263"/>
            <a:r>
              <a:rPr lang="ja-JP" altLang="en-US" sz="900" dirty="0">
                <a:solidFill>
                  <a:prstClr val="black"/>
                </a:solidFill>
                <a:latin typeface="HGP創英角ｺﾞｼｯｸUB" pitchFamily="50" charset="-128"/>
              </a:rPr>
              <a:t>○</a:t>
            </a:r>
            <a:r>
              <a:rPr lang="ja-JP" altLang="en-US" sz="900" u="sng" dirty="0">
                <a:solidFill>
                  <a:prstClr val="black"/>
                </a:solidFill>
                <a:latin typeface="HGP創英角ｺﾞｼｯｸUB" pitchFamily="50" charset="-128"/>
              </a:rPr>
              <a:t>精神科病院職員に対する研修</a:t>
            </a:r>
            <a:r>
              <a:rPr lang="ja-JP" altLang="en-US" sz="900" dirty="0">
                <a:solidFill>
                  <a:prstClr val="black"/>
                </a:solidFill>
                <a:latin typeface="HGP創英角ｺﾞｼｯｸUB" pitchFamily="50" charset="-128"/>
              </a:rPr>
              <a:t>　（検証事業により大阪精神科病院協会に委託）</a:t>
            </a:r>
            <a:endParaRPr lang="en-US" altLang="ja-JP" sz="900" dirty="0">
              <a:solidFill>
                <a:prstClr val="black"/>
              </a:solidFill>
              <a:latin typeface="HGP創英角ｺﾞｼｯｸUB" pitchFamily="50" charset="-128"/>
            </a:endParaRPr>
          </a:p>
          <a:p>
            <a:pPr algn="just" defTabSz="957263"/>
            <a:r>
              <a:rPr lang="ja-JP" altLang="en-US" sz="900" dirty="0">
                <a:solidFill>
                  <a:prstClr val="black"/>
                </a:solidFill>
                <a:latin typeface="HGP創英角ｺﾞｼｯｸUB" pitchFamily="50" charset="-128"/>
              </a:rPr>
              <a:t>①長期入院者地域移行の取り組みの視点についての講義と積極的な取り組みを行っている５病院の実践報告を行う（全体研修）。</a:t>
            </a:r>
            <a:endParaRPr lang="en-US" altLang="ja-JP" sz="900" dirty="0">
              <a:solidFill>
                <a:prstClr val="black"/>
              </a:solidFill>
              <a:latin typeface="HGP創英角ｺﾞｼｯｸUB" pitchFamily="50" charset="-128"/>
            </a:endParaRPr>
          </a:p>
          <a:p>
            <a:pPr algn="just" defTabSz="957263"/>
            <a:r>
              <a:rPr lang="ja-JP" altLang="en-US" sz="900" dirty="0">
                <a:solidFill>
                  <a:prstClr val="black"/>
                </a:solidFill>
                <a:latin typeface="HGP創英角ｺﾞｼｯｸUB" pitchFamily="50" charset="-128"/>
              </a:rPr>
              <a:t>②</a:t>
            </a:r>
            <a:r>
              <a:rPr lang="ja-JP" altLang="en-US" sz="900" dirty="0" err="1">
                <a:solidFill>
                  <a:prstClr val="black"/>
                </a:solidFill>
                <a:latin typeface="HGP創英角ｺﾞｼｯｸUB" pitchFamily="50" charset="-128"/>
              </a:rPr>
              <a:t>精神障がい</a:t>
            </a:r>
            <a:r>
              <a:rPr lang="ja-JP" altLang="en-US" sz="900" dirty="0">
                <a:solidFill>
                  <a:prstClr val="black"/>
                </a:solidFill>
                <a:latin typeface="HGP創英角ｺﾞｼｯｸUB" pitchFamily="50" charset="-128"/>
              </a:rPr>
              <a:t>者地域移行アドバイザー等と連携を図り、地域移行支援の流れや精神科病院から退院した患者の体験を聞くなど</a:t>
            </a:r>
            <a:r>
              <a:rPr lang="ja-JP" altLang="en-US" sz="900" b="1" dirty="0">
                <a:solidFill>
                  <a:prstClr val="black"/>
                </a:solidFill>
                <a:latin typeface="HGP創英角ｺﾞｼｯｸUB" pitchFamily="50" charset="-128"/>
              </a:rPr>
              <a:t>、</a:t>
            </a:r>
            <a:r>
              <a:rPr lang="ja-JP" altLang="en-US" sz="900" dirty="0">
                <a:solidFill>
                  <a:prstClr val="black"/>
                </a:solidFill>
                <a:latin typeface="HGP創英角ｺﾞｼｯｸUB" pitchFamily="50" charset="-128"/>
              </a:rPr>
              <a:t>病院ごとの研修（院内研修）を実施</a:t>
            </a:r>
            <a:r>
              <a:rPr lang="en-US" altLang="ja-JP" sz="900" dirty="0">
                <a:solidFill>
                  <a:prstClr val="black"/>
                </a:solidFill>
                <a:latin typeface="HGP創英角ｺﾞｼｯｸUB" pitchFamily="50" charset="-128"/>
              </a:rPr>
              <a:t>(</a:t>
            </a:r>
            <a:r>
              <a:rPr lang="ja-JP" altLang="en-US" sz="900" dirty="0">
                <a:solidFill>
                  <a:prstClr val="black"/>
                </a:solidFill>
                <a:latin typeface="HGP創英角ｺﾞｼｯｸUB" pitchFamily="50" charset="-128"/>
              </a:rPr>
              <a:t>各病院年</a:t>
            </a:r>
            <a:r>
              <a:rPr lang="en-US" altLang="ja-JP" sz="900" dirty="0">
                <a:solidFill>
                  <a:prstClr val="black"/>
                </a:solidFill>
                <a:latin typeface="HGP創英角ｺﾞｼｯｸUB" pitchFamily="50" charset="-128"/>
              </a:rPr>
              <a:t>2</a:t>
            </a:r>
            <a:r>
              <a:rPr lang="ja-JP" altLang="en-US" sz="900" dirty="0">
                <a:solidFill>
                  <a:prstClr val="black"/>
                </a:solidFill>
                <a:latin typeface="HGP創英角ｺﾞｼｯｸUB" pitchFamily="50" charset="-128"/>
              </a:rPr>
              <a:t>回</a:t>
            </a:r>
            <a:r>
              <a:rPr lang="en-US" altLang="ja-JP" sz="900" dirty="0">
                <a:solidFill>
                  <a:prstClr val="black"/>
                </a:solidFill>
                <a:latin typeface="HGP創英角ｺﾞｼｯｸUB" pitchFamily="50" charset="-128"/>
              </a:rPr>
              <a:t>)</a:t>
            </a:r>
          </a:p>
          <a:p>
            <a:pPr algn="just" defTabSz="957263"/>
            <a:r>
              <a:rPr lang="ja-JP" altLang="en-US" sz="900" dirty="0">
                <a:solidFill>
                  <a:prstClr val="black"/>
                </a:solidFill>
                <a:latin typeface="HGP創英角ｺﾞｼｯｸUB" pitchFamily="50" charset="-128"/>
              </a:rPr>
              <a:t>○</a:t>
            </a:r>
            <a:r>
              <a:rPr lang="ja-JP" altLang="en-US" sz="900" u="sng" dirty="0">
                <a:solidFill>
                  <a:prstClr val="black"/>
                </a:solidFill>
                <a:latin typeface="HGP創英角ｺﾞｼｯｸUB" pitchFamily="50" charset="-128"/>
              </a:rPr>
              <a:t>入院者退院支援委員会推進事業</a:t>
            </a:r>
            <a:r>
              <a:rPr lang="ja-JP" altLang="en-US" sz="900" dirty="0">
                <a:solidFill>
                  <a:prstClr val="black"/>
                </a:solidFill>
                <a:latin typeface="HGP創英角ｺﾞｼｯｸUB" pitchFamily="50" charset="-128"/>
              </a:rPr>
              <a:t>（大阪府地域医療介護総合確保基金により実施）</a:t>
            </a:r>
            <a:endParaRPr lang="en-US" altLang="ja-JP" sz="900" dirty="0">
              <a:solidFill>
                <a:prstClr val="black"/>
              </a:solidFill>
              <a:latin typeface="HGP創英角ｺﾞｼｯｸUB" pitchFamily="50" charset="-128"/>
            </a:endParaRPr>
          </a:p>
          <a:p>
            <a:pPr algn="just" defTabSz="957263"/>
            <a:r>
              <a:rPr lang="ja-JP" altLang="en-US" sz="900" dirty="0">
                <a:solidFill>
                  <a:prstClr val="black"/>
                </a:solidFill>
                <a:latin typeface="HGP創英角ｺﾞｼｯｸUB" pitchFamily="50" charset="-128"/>
              </a:rPr>
              <a:t>・精神科病院が地域関係機関職員（地域援助事業者）を招聘して医療保護入院者の退院支援委員会を開催した場合に、報償費、旅費に対して一定の補助を行う。</a:t>
            </a:r>
            <a:endParaRPr lang="en-US" altLang="ja-JP" sz="900" dirty="0">
              <a:solidFill>
                <a:prstClr val="black"/>
              </a:solidFill>
              <a:latin typeface="HGP創英角ｺﾞｼｯｸUB" pitchFamily="50" charset="-128"/>
            </a:endParaRPr>
          </a:p>
        </p:txBody>
      </p:sp>
      <p:sp>
        <p:nvSpPr>
          <p:cNvPr id="39" name="角丸四角形 38"/>
          <p:cNvSpPr/>
          <p:nvPr/>
        </p:nvSpPr>
        <p:spPr bwMode="auto">
          <a:xfrm>
            <a:off x="78648" y="5297235"/>
            <a:ext cx="4524262" cy="1475450"/>
          </a:xfrm>
          <a:prstGeom prst="roundRect">
            <a:avLst>
              <a:gd name="adj" fmla="val 9717"/>
            </a:avLst>
          </a:prstGeom>
          <a:noFill/>
          <a:ln w="25400">
            <a:noFill/>
            <a:round/>
            <a:headEnd/>
            <a:tailEnd/>
          </a:ln>
        </p:spPr>
        <p:txBody>
          <a:bodyPr lIns="68415" tIns="34208" rIns="68415" bIns="34208" rtlCol="0" anchor="ctr"/>
          <a:lstStyle/>
          <a:p>
            <a:pPr marL="201613" indent="-201613" algn="just" defTabSz="957263">
              <a:buFont typeface="Wingdings" pitchFamily="2" charset="2"/>
              <a:buChar char="p"/>
            </a:pPr>
            <a:endParaRPr lang="ja-JP" altLang="en-US">
              <a:solidFill>
                <a:prstClr val="black"/>
              </a:solidFill>
              <a:latin typeface="HGP創英角ｺﾞｼｯｸUB" pitchFamily="50" charset="-128"/>
            </a:endParaRP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39675" y="4836438"/>
            <a:ext cx="2637690" cy="6653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正方形/長方形 3"/>
          <p:cNvSpPr/>
          <p:nvPr/>
        </p:nvSpPr>
        <p:spPr>
          <a:xfrm>
            <a:off x="4453061" y="1031372"/>
            <a:ext cx="4846129" cy="1892826"/>
          </a:xfrm>
          <a:prstGeom prst="rect">
            <a:avLst/>
          </a:prstGeom>
        </p:spPr>
        <p:txBody>
          <a:bodyPr wrap="square">
            <a:spAutoFit/>
          </a:bodyPr>
          <a:lstStyle/>
          <a:p>
            <a:pPr algn="just" defTabSz="957263"/>
            <a:r>
              <a:rPr lang="en-US" altLang="ja-JP" sz="1100" b="1" dirty="0">
                <a:solidFill>
                  <a:prstClr val="black"/>
                </a:solidFill>
                <a:latin typeface="HGｺﾞｼｯｸM" panose="020B0609000000000000" pitchFamily="49" charset="-128"/>
                <a:ea typeface="HGｺﾞｼｯｸM" panose="020B0609000000000000" pitchFamily="49" charset="-128"/>
              </a:rPr>
              <a:t>【</a:t>
            </a:r>
            <a:r>
              <a:rPr lang="ja-JP" altLang="en-US" sz="1100" b="1" dirty="0">
                <a:solidFill>
                  <a:prstClr val="black"/>
                </a:solidFill>
                <a:latin typeface="HGｺﾞｼｯｸM" panose="020B0609000000000000" pitchFamily="49" charset="-128"/>
                <a:ea typeface="HGｺﾞｼｯｸM" panose="020B0609000000000000" pitchFamily="49" charset="-128"/>
              </a:rPr>
              <a:t>地域移行に関する事業への取組の経緯</a:t>
            </a:r>
            <a:r>
              <a:rPr lang="en-US" altLang="ja-JP" sz="1100" b="1" dirty="0">
                <a:solidFill>
                  <a:prstClr val="black"/>
                </a:solidFill>
                <a:latin typeface="HGｺﾞｼｯｸM" panose="020B0609000000000000" pitchFamily="49" charset="-128"/>
                <a:ea typeface="HGｺﾞｼｯｸM" panose="020B0609000000000000" pitchFamily="49" charset="-128"/>
              </a:rPr>
              <a:t>】</a:t>
            </a:r>
          </a:p>
          <a:p>
            <a:pPr algn="just" defTabSz="957263"/>
            <a:r>
              <a:rPr lang="ja-JP" altLang="en-US" sz="1100" dirty="0">
                <a:solidFill>
                  <a:prstClr val="black"/>
                </a:solidFill>
                <a:latin typeface="ＭＳ Ｐゴシック"/>
              </a:rPr>
              <a:t>○平成</a:t>
            </a:r>
            <a:r>
              <a:rPr lang="en-US" altLang="ja-JP" sz="1100" dirty="0">
                <a:solidFill>
                  <a:prstClr val="black"/>
                </a:solidFill>
                <a:latin typeface="ＭＳ Ｐゴシック"/>
              </a:rPr>
              <a:t>12</a:t>
            </a:r>
            <a:r>
              <a:rPr lang="ja-JP" altLang="en-US" sz="1100" dirty="0">
                <a:solidFill>
                  <a:prstClr val="black"/>
                </a:solidFill>
                <a:latin typeface="ＭＳ Ｐゴシック"/>
              </a:rPr>
              <a:t>年度より様々な長期入院</a:t>
            </a:r>
            <a:r>
              <a:rPr lang="ja-JP" altLang="en-US" sz="1100" dirty="0" err="1">
                <a:solidFill>
                  <a:prstClr val="black"/>
                </a:solidFill>
                <a:latin typeface="ＭＳ Ｐゴシック"/>
              </a:rPr>
              <a:t>精神障がい</a:t>
            </a:r>
            <a:r>
              <a:rPr lang="ja-JP" altLang="en-US" sz="1100" dirty="0">
                <a:solidFill>
                  <a:prstClr val="black"/>
                </a:solidFill>
                <a:latin typeface="ＭＳ Ｐゴシック"/>
              </a:rPr>
              <a:t>者対策事業を実施</a:t>
            </a:r>
            <a:endParaRPr lang="en-US" altLang="ja-JP" sz="1100" dirty="0">
              <a:solidFill>
                <a:prstClr val="black"/>
              </a:solidFill>
              <a:latin typeface="ＭＳ Ｐゴシック"/>
            </a:endParaRPr>
          </a:p>
          <a:p>
            <a:pPr algn="just" defTabSz="957263"/>
            <a:r>
              <a:rPr lang="ja-JP" altLang="en-US" sz="1100" dirty="0">
                <a:solidFill>
                  <a:prstClr val="black"/>
                </a:solidFill>
                <a:latin typeface="ＭＳ Ｐゴシック"/>
              </a:rPr>
              <a:t>○平成</a:t>
            </a:r>
            <a:r>
              <a:rPr lang="en-US" altLang="ja-JP" sz="1100" dirty="0">
                <a:solidFill>
                  <a:prstClr val="black"/>
                </a:solidFill>
                <a:latin typeface="ＭＳ Ｐゴシック"/>
              </a:rPr>
              <a:t>24</a:t>
            </a:r>
            <a:r>
              <a:rPr lang="ja-JP" altLang="en-US" sz="1100" dirty="0">
                <a:solidFill>
                  <a:prstClr val="black"/>
                </a:solidFill>
                <a:latin typeface="ＭＳ Ｐゴシック"/>
              </a:rPr>
              <a:t>年度：精神障害者地域移行・地域定着支援事業により</a:t>
            </a:r>
            <a:r>
              <a:rPr lang="en-US" altLang="ja-JP" sz="1100" dirty="0">
                <a:solidFill>
                  <a:prstClr val="black"/>
                </a:solidFill>
                <a:latin typeface="ＭＳ Ｐゴシック"/>
              </a:rPr>
              <a:t>16</a:t>
            </a:r>
            <a:r>
              <a:rPr lang="ja-JP" altLang="en-US" sz="1100" dirty="0">
                <a:solidFill>
                  <a:prstClr val="black"/>
                </a:solidFill>
                <a:latin typeface="ＭＳ Ｐゴシック"/>
              </a:rPr>
              <a:t>圏域に地</a:t>
            </a:r>
            <a:endParaRPr lang="en-US" altLang="ja-JP" sz="1100" dirty="0">
              <a:solidFill>
                <a:prstClr val="black"/>
              </a:solidFill>
              <a:latin typeface="ＭＳ Ｐゴシック"/>
            </a:endParaRPr>
          </a:p>
          <a:p>
            <a:pPr algn="just" defTabSz="957263"/>
            <a:r>
              <a:rPr lang="ja-JP" altLang="en-US" sz="1100" dirty="0">
                <a:solidFill>
                  <a:prstClr val="black"/>
                </a:solidFill>
                <a:latin typeface="ＭＳ Ｐゴシック"/>
              </a:rPr>
              <a:t>　 域体制整備コーディネーター、退院促進ピアサポーターを配置。</a:t>
            </a:r>
            <a:endParaRPr lang="en-US" altLang="ja-JP" sz="1100" dirty="0">
              <a:solidFill>
                <a:prstClr val="black"/>
              </a:solidFill>
              <a:latin typeface="ＭＳ Ｐゴシック"/>
            </a:endParaRPr>
          </a:p>
          <a:p>
            <a:pPr algn="just" defTabSz="957263"/>
            <a:r>
              <a:rPr lang="ja-JP" altLang="en-US" sz="1100" dirty="0">
                <a:solidFill>
                  <a:prstClr val="black"/>
                </a:solidFill>
                <a:latin typeface="ＭＳ Ｐゴシック"/>
              </a:rPr>
              <a:t>○平成</a:t>
            </a:r>
            <a:r>
              <a:rPr lang="en-US" altLang="ja-JP" sz="1100" dirty="0">
                <a:solidFill>
                  <a:prstClr val="black"/>
                </a:solidFill>
                <a:latin typeface="ＭＳ Ｐゴシック"/>
              </a:rPr>
              <a:t>25</a:t>
            </a:r>
            <a:r>
              <a:rPr lang="ja-JP" altLang="en-US" sz="1100" dirty="0">
                <a:solidFill>
                  <a:prstClr val="black"/>
                </a:solidFill>
                <a:latin typeface="ＭＳ Ｐゴシック"/>
              </a:rPr>
              <a:t>年度：地域生活支援事業（広域的な支援事業）により地域相談支援</a:t>
            </a:r>
            <a:endParaRPr lang="en-US" altLang="ja-JP" sz="1100" dirty="0">
              <a:solidFill>
                <a:prstClr val="black"/>
              </a:solidFill>
              <a:latin typeface="ＭＳ Ｐゴシック"/>
            </a:endParaRPr>
          </a:p>
          <a:p>
            <a:pPr algn="just" defTabSz="957263"/>
            <a:r>
              <a:rPr lang="ja-JP" altLang="en-US" sz="1100" dirty="0">
                <a:solidFill>
                  <a:prstClr val="black"/>
                </a:solidFill>
                <a:latin typeface="ＭＳ Ｐゴシック"/>
              </a:rPr>
              <a:t>　 マネージャーを、精神障害者地域移行・地域定着支援事業により退院促進</a:t>
            </a:r>
            <a:endParaRPr lang="en-US" altLang="ja-JP" sz="1100" dirty="0">
              <a:solidFill>
                <a:prstClr val="black"/>
              </a:solidFill>
              <a:latin typeface="ＭＳ Ｐゴシック"/>
            </a:endParaRPr>
          </a:p>
          <a:p>
            <a:pPr algn="just" defTabSz="957263"/>
            <a:r>
              <a:rPr lang="ja-JP" altLang="en-US" sz="1100" dirty="0">
                <a:solidFill>
                  <a:prstClr val="black"/>
                </a:solidFill>
                <a:latin typeface="ＭＳ Ｐゴシック"/>
              </a:rPr>
              <a:t>　 ピアサポーターをそれぞれ</a:t>
            </a:r>
            <a:r>
              <a:rPr lang="en-US" altLang="ja-JP" sz="1100" dirty="0">
                <a:solidFill>
                  <a:prstClr val="black"/>
                </a:solidFill>
                <a:latin typeface="ＭＳ Ｐゴシック"/>
              </a:rPr>
              <a:t>16</a:t>
            </a:r>
            <a:r>
              <a:rPr lang="ja-JP" altLang="en-US" sz="1100" dirty="0">
                <a:solidFill>
                  <a:prstClr val="black"/>
                </a:solidFill>
                <a:latin typeface="ＭＳ Ｐゴシック"/>
              </a:rPr>
              <a:t>圏域に配置。</a:t>
            </a:r>
            <a:endParaRPr lang="en-US" altLang="ja-JP" sz="1100" dirty="0">
              <a:solidFill>
                <a:prstClr val="black"/>
              </a:solidFill>
              <a:latin typeface="ＭＳ Ｐゴシック"/>
            </a:endParaRPr>
          </a:p>
          <a:p>
            <a:pPr algn="just" defTabSz="957263"/>
            <a:r>
              <a:rPr lang="ja-JP" altLang="en-US" sz="1100" dirty="0">
                <a:solidFill>
                  <a:prstClr val="black"/>
                </a:solidFill>
                <a:latin typeface="ＭＳ Ｐゴシック"/>
              </a:rPr>
              <a:t>○平成</a:t>
            </a:r>
            <a:r>
              <a:rPr lang="en-US" altLang="ja-JP" sz="1100" dirty="0">
                <a:solidFill>
                  <a:prstClr val="black"/>
                </a:solidFill>
                <a:latin typeface="ＭＳ Ｐゴシック"/>
              </a:rPr>
              <a:t>26</a:t>
            </a:r>
            <a:r>
              <a:rPr lang="ja-JP" altLang="en-US" sz="1100" dirty="0">
                <a:solidFill>
                  <a:prstClr val="black"/>
                </a:solidFill>
                <a:latin typeface="ＭＳ Ｐゴシック"/>
              </a:rPr>
              <a:t>年度：地域生活支援事業（広域的な支援事業等）により</a:t>
            </a:r>
            <a:r>
              <a:rPr lang="en-US" altLang="ja-JP" sz="1100" dirty="0">
                <a:solidFill>
                  <a:prstClr val="black"/>
                </a:solidFill>
                <a:latin typeface="ＭＳ Ｐゴシック"/>
              </a:rPr>
              <a:t>16</a:t>
            </a:r>
            <a:r>
              <a:rPr lang="ja-JP" altLang="en-US" sz="1100" dirty="0">
                <a:solidFill>
                  <a:prstClr val="black"/>
                </a:solidFill>
                <a:latin typeface="ＭＳ Ｐゴシック"/>
              </a:rPr>
              <a:t>圏域に地</a:t>
            </a:r>
            <a:endParaRPr lang="en-US" altLang="ja-JP" sz="1100" dirty="0">
              <a:solidFill>
                <a:prstClr val="black"/>
              </a:solidFill>
              <a:latin typeface="ＭＳ Ｐゴシック"/>
            </a:endParaRPr>
          </a:p>
          <a:p>
            <a:pPr algn="just" defTabSz="957263"/>
            <a:r>
              <a:rPr lang="ja-JP" altLang="en-US" sz="1100" dirty="0">
                <a:solidFill>
                  <a:prstClr val="black"/>
                </a:solidFill>
                <a:latin typeface="ＭＳ Ｐゴシック"/>
              </a:rPr>
              <a:t>　域相談支援マネージャー、退院促進ピアサポーターを配置。</a:t>
            </a:r>
            <a:endParaRPr lang="en-US" altLang="ja-JP" sz="1100" dirty="0">
              <a:solidFill>
                <a:prstClr val="black"/>
              </a:solidFill>
              <a:latin typeface="ＭＳ Ｐゴシック"/>
            </a:endParaRPr>
          </a:p>
          <a:p>
            <a:pPr algn="just" defTabSz="957263"/>
            <a:r>
              <a:rPr lang="en-US" altLang="ja-JP" sz="900" dirty="0">
                <a:solidFill>
                  <a:prstClr val="black"/>
                </a:solidFill>
                <a:latin typeface="ＭＳ Ｐゴシック"/>
                <a:ea typeface="HGｺﾞｼｯｸM" panose="020B0609000000000000" pitchFamily="49" charset="-128"/>
              </a:rPr>
              <a:t>※</a:t>
            </a:r>
            <a:r>
              <a:rPr lang="ja-JP" altLang="en-US" sz="900" dirty="0">
                <a:solidFill>
                  <a:prstClr val="black"/>
                </a:solidFill>
                <a:latin typeface="ＭＳ Ｐゴシック"/>
                <a:ea typeface="HGｺﾞｼｯｸM" panose="020B0609000000000000" pitchFamily="49" charset="-128"/>
              </a:rPr>
              <a:t>地域体制整備コーディネーター、地域相談支援マネージャーは</a:t>
            </a:r>
            <a:endParaRPr lang="en-US" altLang="ja-JP" sz="900" dirty="0">
              <a:solidFill>
                <a:prstClr val="black"/>
              </a:solidFill>
              <a:latin typeface="ＭＳ Ｐゴシック"/>
              <a:ea typeface="HGｺﾞｼｯｸM" panose="020B0609000000000000" pitchFamily="49" charset="-128"/>
            </a:endParaRPr>
          </a:p>
          <a:p>
            <a:pPr algn="just" defTabSz="957263"/>
            <a:r>
              <a:rPr lang="ja-JP" altLang="en-US" sz="900" dirty="0">
                <a:solidFill>
                  <a:prstClr val="black"/>
                </a:solidFill>
                <a:latin typeface="ＭＳ Ｐゴシック"/>
                <a:ea typeface="HGｺﾞｼｯｸM" panose="020B0609000000000000" pitchFamily="49" charset="-128"/>
              </a:rPr>
              <a:t>　いずれも相談支援事業所に委託</a:t>
            </a:r>
            <a:endParaRPr lang="ja-JP" altLang="en-US" sz="900" dirty="0">
              <a:solidFill>
                <a:prstClr val="black"/>
              </a:solidFill>
              <a:latin typeface="HGｺﾞｼｯｸM" panose="020B0609000000000000" pitchFamily="49" charset="-128"/>
              <a:ea typeface="HGｺﾞｼｯｸM" panose="020B0609000000000000" pitchFamily="49" charset="-128"/>
            </a:endParaRPr>
          </a:p>
        </p:txBody>
      </p:sp>
      <p:sp>
        <p:nvSpPr>
          <p:cNvPr id="5" name="テキスト ボックス 4"/>
          <p:cNvSpPr txBox="1"/>
          <p:nvPr/>
        </p:nvSpPr>
        <p:spPr>
          <a:xfrm>
            <a:off x="29548" y="1016765"/>
            <a:ext cx="2339102" cy="276999"/>
          </a:xfrm>
          <a:prstGeom prst="rect">
            <a:avLst/>
          </a:prstGeom>
          <a:noFill/>
        </p:spPr>
        <p:txBody>
          <a:bodyPr wrap="none" rtlCol="0">
            <a:spAutoFit/>
          </a:bodyPr>
          <a:lstStyle/>
          <a:p>
            <a:pPr defTabSz="913575"/>
            <a:r>
              <a:rPr lang="en-US" altLang="ja-JP" sz="1200" b="1" dirty="0">
                <a:solidFill>
                  <a:prstClr val="black"/>
                </a:solidFill>
              </a:rPr>
              <a:t>【</a:t>
            </a:r>
            <a:r>
              <a:rPr lang="ja-JP" altLang="en-US" sz="1200" b="1" dirty="0">
                <a:solidFill>
                  <a:prstClr val="black"/>
                </a:solidFill>
              </a:rPr>
              <a:t>大阪府の実施圏域の基礎情報</a:t>
            </a:r>
            <a:r>
              <a:rPr lang="en-US" altLang="ja-JP" sz="1200" b="1" dirty="0">
                <a:solidFill>
                  <a:prstClr val="black"/>
                </a:solidFill>
              </a:rPr>
              <a:t>】</a:t>
            </a:r>
            <a:endParaRPr lang="ja-JP" altLang="en-US" sz="1200" b="1" dirty="0">
              <a:solidFill>
                <a:prstClr val="black"/>
              </a:solidFill>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13712" y="1261409"/>
            <a:ext cx="888793" cy="135733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4" name="テキスト ボックス 33"/>
          <p:cNvSpPr txBox="1"/>
          <p:nvPr/>
        </p:nvSpPr>
        <p:spPr>
          <a:xfrm>
            <a:off x="3656625" y="2854502"/>
            <a:ext cx="645094" cy="707886"/>
          </a:xfrm>
          <a:prstGeom prst="rect">
            <a:avLst/>
          </a:prstGeom>
          <a:solidFill>
            <a:schemeClr val="bg1"/>
          </a:solidFill>
        </p:spPr>
        <p:txBody>
          <a:bodyPr wrap="square" rtlCol="0">
            <a:spAutoFit/>
          </a:bodyPr>
          <a:lstStyle/>
          <a:p>
            <a:pPr defTabSz="913575"/>
            <a:r>
              <a:rPr lang="ja-JP" altLang="en-US" sz="1000" dirty="0">
                <a:solidFill>
                  <a:prstClr val="black"/>
                </a:solidFill>
              </a:rPr>
              <a:t>大阪市・堺市を除く全圏域</a:t>
            </a:r>
          </a:p>
        </p:txBody>
      </p:sp>
      <p:cxnSp>
        <p:nvCxnSpPr>
          <p:cNvPr id="35" name="直線コネクタ 34"/>
          <p:cNvCxnSpPr/>
          <p:nvPr/>
        </p:nvCxnSpPr>
        <p:spPr>
          <a:xfrm flipV="1">
            <a:off x="3996098" y="2091184"/>
            <a:ext cx="48329" cy="825369"/>
          </a:xfrm>
          <a:prstGeom prst="line">
            <a:avLst/>
          </a:prstGeom>
          <a:ln>
            <a:solidFill>
              <a:srgbClr val="CC99FF"/>
            </a:solidFill>
          </a:ln>
        </p:spPr>
        <p:style>
          <a:lnRef idx="1">
            <a:schemeClr val="accent1"/>
          </a:lnRef>
          <a:fillRef idx="0">
            <a:schemeClr val="accent1"/>
          </a:fillRef>
          <a:effectRef idx="0">
            <a:schemeClr val="accent1"/>
          </a:effectRef>
          <a:fontRef idx="minor">
            <a:schemeClr val="tx1"/>
          </a:fontRef>
        </p:style>
      </p:cxnSp>
      <p:graphicFrame>
        <p:nvGraphicFramePr>
          <p:cNvPr id="31" name="表 30"/>
          <p:cNvGraphicFramePr>
            <a:graphicFrameLocks noGrp="1"/>
          </p:cNvGraphicFramePr>
          <p:nvPr>
            <p:extLst>
              <p:ext uri="{D42A27DB-BD31-4B8C-83A1-F6EECF244321}">
                <p14:modId xmlns:p14="http://schemas.microsoft.com/office/powerpoint/2010/main" xmlns="" val="231906386"/>
              </p:ext>
            </p:extLst>
          </p:nvPr>
        </p:nvGraphicFramePr>
        <p:xfrm>
          <a:off x="112764" y="1261409"/>
          <a:ext cx="3357534" cy="1624055"/>
        </p:xfrm>
        <a:graphic>
          <a:graphicData uri="http://schemas.openxmlformats.org/drawingml/2006/table">
            <a:tbl>
              <a:tblPr>
                <a:tableStyleId>{5C22544A-7EE6-4342-B048-85BDC9FD1C3A}</a:tableStyleId>
              </a:tblPr>
              <a:tblGrid>
                <a:gridCol w="862750">
                  <a:extLst>
                    <a:ext uri="{9D8B030D-6E8A-4147-A177-3AD203B41FA5}">
                      <a16:colId xmlns="" xmlns:a16="http://schemas.microsoft.com/office/drawing/2014/main" val="20000"/>
                    </a:ext>
                  </a:extLst>
                </a:gridCol>
                <a:gridCol w="948528">
                  <a:extLst>
                    <a:ext uri="{9D8B030D-6E8A-4147-A177-3AD203B41FA5}">
                      <a16:colId xmlns="" xmlns:a16="http://schemas.microsoft.com/office/drawing/2014/main" val="20001"/>
                    </a:ext>
                  </a:extLst>
                </a:gridCol>
                <a:gridCol w="826176">
                  <a:extLst>
                    <a:ext uri="{9D8B030D-6E8A-4147-A177-3AD203B41FA5}">
                      <a16:colId xmlns="" xmlns:a16="http://schemas.microsoft.com/office/drawing/2014/main" val="20002"/>
                    </a:ext>
                  </a:extLst>
                </a:gridCol>
                <a:gridCol w="720080">
                  <a:extLst>
                    <a:ext uri="{9D8B030D-6E8A-4147-A177-3AD203B41FA5}">
                      <a16:colId xmlns="" xmlns:a16="http://schemas.microsoft.com/office/drawing/2014/main" val="20003"/>
                    </a:ext>
                  </a:extLst>
                </a:gridCol>
              </a:tblGrid>
              <a:tr h="140156">
                <a:tc gridSpan="2">
                  <a:txBody>
                    <a:bodyPr/>
                    <a:lstStyle/>
                    <a:p>
                      <a:pPr algn="l" fontAlgn="ctr"/>
                      <a:r>
                        <a:rPr lang="ja-JP" altLang="en-US" sz="900" u="none" strike="noStrike" dirty="0">
                          <a:solidFill>
                            <a:schemeClr val="tx1"/>
                          </a:solidFill>
                          <a:effectLst/>
                        </a:rPr>
                        <a:t>府内</a:t>
                      </a:r>
                      <a:r>
                        <a:rPr lang="en-US" altLang="ja-JP" sz="900" u="none" strike="noStrike" dirty="0">
                          <a:solidFill>
                            <a:schemeClr val="tx1"/>
                          </a:solidFill>
                          <a:effectLst/>
                        </a:rPr>
                        <a:t>16</a:t>
                      </a:r>
                      <a:r>
                        <a:rPr lang="ja-JP" altLang="en-US" sz="900" u="none" strike="noStrike" dirty="0">
                          <a:solidFill>
                            <a:schemeClr val="tx1"/>
                          </a:solidFill>
                          <a:effectLst/>
                        </a:rPr>
                        <a:t>圏域（大阪市・堺市を除く）</a:t>
                      </a:r>
                      <a:endParaRPr lang="ja-JP" altLang="en-US" sz="900" b="0" i="0" u="none" strike="noStrike" dirty="0">
                        <a:solidFill>
                          <a:schemeClr val="tx1"/>
                        </a:solidFill>
                        <a:effectLst/>
                        <a:latin typeface="ＭＳ Ｐゴシック"/>
                      </a:endParaRPr>
                    </a:p>
                  </a:txBody>
                  <a:tcPr marL="8792" marR="8792" marT="9525" marB="0" anchor="ctr"/>
                </a:tc>
                <a:tc hMerge="1">
                  <a:txBody>
                    <a:bodyPr/>
                    <a:lstStyle/>
                    <a:p>
                      <a:endParaRPr kumimoji="1" lang="ja-JP" altLang="en-US"/>
                    </a:p>
                  </a:txBody>
                  <a:tcPr/>
                </a:tc>
                <a:tc gridSpan="2">
                  <a:txBody>
                    <a:bodyPr/>
                    <a:lstStyle/>
                    <a:p>
                      <a:pPr algn="l" fontAlgn="ctr"/>
                      <a:r>
                        <a:rPr lang="ja-JP" altLang="en-US" sz="800" u="none" strike="noStrike" dirty="0">
                          <a:solidFill>
                            <a:schemeClr val="tx1"/>
                          </a:solidFill>
                          <a:effectLst/>
                        </a:rPr>
                        <a:t>　　　　　　　　　（うち検証事業参加）</a:t>
                      </a:r>
                      <a:endParaRPr lang="ja-JP" altLang="en-US" sz="800" b="0" i="0" u="none" strike="noStrike" dirty="0">
                        <a:solidFill>
                          <a:schemeClr val="tx1"/>
                        </a:solidFill>
                        <a:effectLst/>
                        <a:latin typeface="ＭＳ Ｐゴシック"/>
                      </a:endParaRPr>
                    </a:p>
                  </a:txBody>
                  <a:tcPr marL="8792" marR="8792" marT="9525" marB="0" anchor="ctr"/>
                </a:tc>
                <a:tc hMerge="1">
                  <a:txBody>
                    <a:bodyPr/>
                    <a:lstStyle/>
                    <a:p>
                      <a:pPr algn="l" fontAlgn="ctr"/>
                      <a:endParaRPr lang="ja-JP" altLang="en-US" sz="800" b="0" i="0" u="none" strike="noStrike" dirty="0">
                        <a:solidFill>
                          <a:schemeClr val="tx1"/>
                        </a:solidFill>
                        <a:effectLst/>
                        <a:latin typeface="ＭＳ Ｐゴシック"/>
                      </a:endParaRPr>
                    </a:p>
                  </a:txBody>
                  <a:tcPr marL="8792" marR="8792" marT="9525" marB="0" anchor="ctr"/>
                </a:tc>
                <a:extLst>
                  <a:ext uri="{0D108BD9-81ED-4DB2-BD59-A6C34878D82A}">
                    <a16:rowId xmlns="" xmlns:a16="http://schemas.microsoft.com/office/drawing/2014/main" val="10000"/>
                  </a:ext>
                </a:extLst>
              </a:tr>
              <a:tr h="140156">
                <a:tc gridSpan="2">
                  <a:txBody>
                    <a:bodyPr/>
                    <a:lstStyle/>
                    <a:p>
                      <a:pPr algn="l" fontAlgn="t"/>
                      <a:r>
                        <a:rPr lang="zh-TW" altLang="en-US" sz="900" u="none" strike="noStrike" dirty="0">
                          <a:solidFill>
                            <a:schemeClr val="tx1"/>
                          </a:solidFill>
                          <a:effectLst/>
                          <a:latin typeface="ＭＳ Ｐゴシック" panose="020B0600070205080204" pitchFamily="50" charset="-128"/>
                          <a:ea typeface="ＭＳ Ｐゴシック" panose="020B0600070205080204" pitchFamily="50" charset="-128"/>
                        </a:rPr>
                        <a:t>圏域人口　（平成</a:t>
                      </a:r>
                      <a:r>
                        <a:rPr lang="en-US" altLang="zh-TW" sz="900" u="none" strike="noStrike" dirty="0">
                          <a:solidFill>
                            <a:schemeClr val="tx1"/>
                          </a:solidFill>
                          <a:effectLst/>
                          <a:latin typeface="ＭＳ Ｐゴシック" panose="020B0600070205080204" pitchFamily="50" charset="-128"/>
                          <a:ea typeface="ＭＳ Ｐゴシック" panose="020B0600070205080204" pitchFamily="50" charset="-128"/>
                        </a:rPr>
                        <a:t>27</a:t>
                      </a:r>
                      <a:r>
                        <a:rPr lang="zh-TW" altLang="en-US" sz="900" u="none" strike="noStrike" dirty="0">
                          <a:solidFill>
                            <a:schemeClr val="tx1"/>
                          </a:solidFill>
                          <a:effectLst/>
                          <a:latin typeface="ＭＳ Ｐゴシック" panose="020B0600070205080204" pitchFamily="50" charset="-128"/>
                          <a:ea typeface="ＭＳ Ｐゴシック" panose="020B0600070205080204" pitchFamily="50" charset="-128"/>
                        </a:rPr>
                        <a:t>年</a:t>
                      </a:r>
                      <a:r>
                        <a:rPr lang="en-US" altLang="zh-TW" sz="900" u="none" strike="noStrike" dirty="0">
                          <a:solidFill>
                            <a:schemeClr val="tx1"/>
                          </a:solidFill>
                          <a:effectLst/>
                          <a:latin typeface="ＭＳ Ｐゴシック" panose="020B0600070205080204" pitchFamily="50" charset="-128"/>
                          <a:ea typeface="ＭＳ Ｐゴシック" panose="020B0600070205080204" pitchFamily="50" charset="-128"/>
                        </a:rPr>
                        <a:t>7</a:t>
                      </a:r>
                      <a:r>
                        <a:rPr lang="zh-TW" altLang="en-US" sz="900" u="none" strike="noStrike" dirty="0">
                          <a:solidFill>
                            <a:schemeClr val="tx1"/>
                          </a:solidFill>
                          <a:effectLst/>
                          <a:latin typeface="ＭＳ Ｐゴシック" panose="020B0600070205080204" pitchFamily="50" charset="-128"/>
                          <a:ea typeface="ＭＳ Ｐゴシック" panose="020B0600070205080204" pitchFamily="50" charset="-128"/>
                        </a:rPr>
                        <a:t>月</a:t>
                      </a:r>
                      <a:r>
                        <a:rPr lang="en-US" altLang="zh-TW" sz="900" u="none" strike="noStrike" dirty="0">
                          <a:solidFill>
                            <a:schemeClr val="tx1"/>
                          </a:solidFill>
                          <a:effectLst/>
                          <a:latin typeface="ＭＳ Ｐゴシック" panose="020B0600070205080204" pitchFamily="50" charset="-128"/>
                          <a:ea typeface="ＭＳ Ｐゴシック" panose="020B0600070205080204" pitchFamily="50" charset="-128"/>
                        </a:rPr>
                        <a:t>1</a:t>
                      </a:r>
                      <a:r>
                        <a:rPr lang="zh-TW" altLang="en-US" sz="900" u="none" strike="noStrike" dirty="0">
                          <a:solidFill>
                            <a:schemeClr val="tx1"/>
                          </a:solidFill>
                          <a:effectLst/>
                          <a:latin typeface="ＭＳ Ｐゴシック" panose="020B0600070205080204" pitchFamily="50" charset="-128"/>
                          <a:ea typeface="ＭＳ Ｐゴシック" panose="020B0600070205080204" pitchFamily="50" charset="-128"/>
                        </a:rPr>
                        <a:t>日推計</a:t>
                      </a:r>
                      <a:r>
                        <a:rPr lang="zh-TW" altLang="en-US" sz="900" u="none" strike="noStrike" dirty="0">
                          <a:solidFill>
                            <a:schemeClr val="tx1"/>
                          </a:solidFill>
                          <a:effectLst/>
                        </a:rPr>
                        <a:t>）</a:t>
                      </a:r>
                      <a:endParaRPr lang="zh-TW" altLang="en-US" sz="900" b="0" i="0" u="none" strike="noStrike" dirty="0">
                        <a:solidFill>
                          <a:schemeClr val="tx1"/>
                        </a:solidFill>
                        <a:effectLst/>
                        <a:latin typeface="ＭＳ Ｐゴシック"/>
                      </a:endParaRPr>
                    </a:p>
                  </a:txBody>
                  <a:tcPr marL="8792" marR="8792" marT="9525" marB="0"/>
                </a:tc>
                <a:tc hMerge="1">
                  <a:txBody>
                    <a:bodyPr/>
                    <a:lstStyle/>
                    <a:p>
                      <a:endParaRPr kumimoji="1" lang="ja-JP" altLang="en-US"/>
                    </a:p>
                  </a:txBody>
                  <a:tcPr/>
                </a:tc>
                <a:tc>
                  <a:txBody>
                    <a:bodyPr/>
                    <a:lstStyle/>
                    <a:p>
                      <a:pPr algn="r" fontAlgn="ctr"/>
                      <a:r>
                        <a:rPr lang="ja-JP" altLang="en-US" sz="900" u="none" strike="noStrike" dirty="0">
                          <a:solidFill>
                            <a:schemeClr val="tx1"/>
                          </a:solidFill>
                          <a:effectLst/>
                        </a:rPr>
                        <a:t>　</a:t>
                      </a:r>
                      <a:r>
                        <a:rPr lang="en-US" altLang="ja-JP" sz="900" u="none" strike="noStrike" dirty="0">
                          <a:solidFill>
                            <a:schemeClr val="tx1"/>
                          </a:solidFill>
                          <a:effectLst/>
                        </a:rPr>
                        <a:t>5,313,128</a:t>
                      </a:r>
                      <a:r>
                        <a:rPr lang="ja-JP" altLang="en-US" sz="900" u="none" strike="noStrike" dirty="0">
                          <a:solidFill>
                            <a:schemeClr val="tx1"/>
                          </a:solidFill>
                          <a:effectLst/>
                        </a:rPr>
                        <a:t>人</a:t>
                      </a:r>
                      <a:endParaRPr lang="ja-JP" altLang="en-US" sz="900" b="0" i="0" u="none" strike="noStrike" dirty="0">
                        <a:solidFill>
                          <a:schemeClr val="tx1"/>
                        </a:solidFill>
                        <a:effectLst/>
                        <a:latin typeface="ＭＳ Ｐゴシック"/>
                      </a:endParaRPr>
                    </a:p>
                  </a:txBody>
                  <a:tcPr marL="8792" marR="8792" marT="9525" marB="0" anchor="ctr"/>
                </a:tc>
                <a:tc>
                  <a:txBody>
                    <a:bodyPr/>
                    <a:lstStyle/>
                    <a:p>
                      <a:pPr algn="r" fontAlgn="ctr"/>
                      <a:r>
                        <a:rPr lang="ja-JP" altLang="en-US" sz="900" u="none" strike="noStrike" dirty="0">
                          <a:solidFill>
                            <a:schemeClr val="tx1"/>
                          </a:solidFill>
                          <a:effectLst/>
                        </a:rPr>
                        <a:t>（</a:t>
                      </a:r>
                      <a:r>
                        <a:rPr lang="en-US" altLang="ja-JP" sz="900" u="none" strike="noStrike" dirty="0">
                          <a:solidFill>
                            <a:schemeClr val="tx1"/>
                          </a:solidFill>
                          <a:effectLst/>
                        </a:rPr>
                        <a:t>5,313,128</a:t>
                      </a:r>
                      <a:r>
                        <a:rPr lang="ja-JP" altLang="en-US" sz="900" u="none" strike="noStrike" dirty="0">
                          <a:solidFill>
                            <a:schemeClr val="tx1"/>
                          </a:solidFill>
                          <a:effectLst/>
                        </a:rPr>
                        <a:t>人）</a:t>
                      </a:r>
                      <a:endParaRPr lang="ja-JP" altLang="en-US" sz="900" b="0" i="0" u="none" strike="noStrike" dirty="0">
                        <a:solidFill>
                          <a:schemeClr val="tx1"/>
                        </a:solidFill>
                        <a:effectLst/>
                        <a:latin typeface="ＭＳ Ｐゴシック"/>
                      </a:endParaRPr>
                    </a:p>
                  </a:txBody>
                  <a:tcPr marL="8792" marR="8792" marT="9525" marB="0" anchor="ctr"/>
                </a:tc>
                <a:extLst>
                  <a:ext uri="{0D108BD9-81ED-4DB2-BD59-A6C34878D82A}">
                    <a16:rowId xmlns="" xmlns:a16="http://schemas.microsoft.com/office/drawing/2014/main" val="10001"/>
                  </a:ext>
                </a:extLst>
              </a:tr>
              <a:tr h="140156">
                <a:tc gridSpan="2">
                  <a:txBody>
                    <a:bodyPr/>
                    <a:lstStyle/>
                    <a:p>
                      <a:pPr algn="l" fontAlgn="t"/>
                      <a:r>
                        <a:rPr lang="ja-JP" altLang="en-US" sz="900" u="none" strike="noStrike" dirty="0">
                          <a:solidFill>
                            <a:schemeClr val="tx1"/>
                          </a:solidFill>
                          <a:effectLst/>
                        </a:rPr>
                        <a:t>精神科病院の数（平成</a:t>
                      </a:r>
                      <a:r>
                        <a:rPr lang="en-US" altLang="ja-JP" sz="900" u="none" strike="noStrike" dirty="0">
                          <a:solidFill>
                            <a:schemeClr val="tx1"/>
                          </a:solidFill>
                          <a:effectLst/>
                          <a:latin typeface="+mn-ea"/>
                          <a:ea typeface="+mn-ea"/>
                        </a:rPr>
                        <a:t>27</a:t>
                      </a:r>
                      <a:r>
                        <a:rPr lang="ja-JP" altLang="en-US" sz="900" u="none" strike="noStrike" dirty="0">
                          <a:solidFill>
                            <a:schemeClr val="tx1"/>
                          </a:solidFill>
                          <a:effectLst/>
                        </a:rPr>
                        <a:t>年</a:t>
                      </a:r>
                      <a:r>
                        <a:rPr lang="en-US" altLang="ja-JP" sz="900" u="none" strike="noStrike" dirty="0">
                          <a:solidFill>
                            <a:schemeClr val="tx1"/>
                          </a:solidFill>
                          <a:effectLst/>
                          <a:latin typeface="+mn-ea"/>
                          <a:ea typeface="+mn-ea"/>
                        </a:rPr>
                        <a:t>7</a:t>
                      </a:r>
                      <a:r>
                        <a:rPr lang="ja-JP" altLang="en-US" sz="900" u="none" strike="noStrike" dirty="0">
                          <a:solidFill>
                            <a:schemeClr val="tx1"/>
                          </a:solidFill>
                          <a:effectLst/>
                        </a:rPr>
                        <a:t>月）　</a:t>
                      </a:r>
                      <a:endParaRPr lang="ja-JP" altLang="en-US" sz="900" b="0" i="0" u="none" strike="noStrike" dirty="0">
                        <a:solidFill>
                          <a:schemeClr val="tx1"/>
                        </a:solidFill>
                        <a:effectLst/>
                        <a:latin typeface="ＭＳ Ｐゴシック"/>
                      </a:endParaRPr>
                    </a:p>
                  </a:txBody>
                  <a:tcPr marL="8792" marR="8792" marT="9525" marB="0"/>
                </a:tc>
                <a:tc hMerge="1">
                  <a:txBody>
                    <a:bodyPr/>
                    <a:lstStyle/>
                    <a:p>
                      <a:endParaRPr kumimoji="1" lang="ja-JP" altLang="en-US"/>
                    </a:p>
                  </a:txBody>
                  <a:tcPr/>
                </a:tc>
                <a:tc>
                  <a:txBody>
                    <a:bodyPr/>
                    <a:lstStyle/>
                    <a:p>
                      <a:pPr algn="r" fontAlgn="ctr"/>
                      <a:r>
                        <a:rPr lang="ja-JP" altLang="en-US" sz="900" u="none" strike="noStrike" dirty="0">
                          <a:solidFill>
                            <a:schemeClr val="tx1"/>
                          </a:solidFill>
                          <a:effectLst/>
                        </a:rPr>
                        <a:t>　　　　</a:t>
                      </a:r>
                      <a:r>
                        <a:rPr lang="en-US" altLang="ja-JP" sz="900" u="none" strike="noStrike" dirty="0">
                          <a:solidFill>
                            <a:schemeClr val="tx1"/>
                          </a:solidFill>
                          <a:effectLst/>
                        </a:rPr>
                        <a:t>50</a:t>
                      </a:r>
                      <a:r>
                        <a:rPr lang="ja-JP" altLang="en-US" sz="900" u="none" strike="noStrike" dirty="0">
                          <a:solidFill>
                            <a:schemeClr val="tx1"/>
                          </a:solidFill>
                          <a:effectLst/>
                        </a:rPr>
                        <a:t>病院</a:t>
                      </a:r>
                      <a:endParaRPr lang="ja-JP" altLang="en-US" sz="900" b="0" i="0" u="none" strike="noStrike" dirty="0">
                        <a:solidFill>
                          <a:schemeClr val="tx1"/>
                        </a:solidFill>
                        <a:effectLst/>
                        <a:latin typeface="ＭＳ Ｐゴシック"/>
                      </a:endParaRPr>
                    </a:p>
                  </a:txBody>
                  <a:tcPr marL="8792" marR="8792" marT="9525" marB="0" anchor="ctr"/>
                </a:tc>
                <a:tc>
                  <a:txBody>
                    <a:bodyPr/>
                    <a:lstStyle/>
                    <a:p>
                      <a:pPr algn="r" fontAlgn="ctr"/>
                      <a:r>
                        <a:rPr lang="ja-JP" altLang="en-US" sz="900" u="none" strike="noStrike" dirty="0">
                          <a:solidFill>
                            <a:schemeClr val="tx1"/>
                          </a:solidFill>
                          <a:effectLst/>
                        </a:rPr>
                        <a:t>（</a:t>
                      </a:r>
                      <a:r>
                        <a:rPr lang="en-US" altLang="ja-JP" sz="900" u="none" strike="noStrike" dirty="0">
                          <a:solidFill>
                            <a:schemeClr val="tx1"/>
                          </a:solidFill>
                          <a:effectLst/>
                        </a:rPr>
                        <a:t>50</a:t>
                      </a:r>
                      <a:r>
                        <a:rPr lang="ja-JP" altLang="en-US" sz="900" u="none" strike="noStrike" dirty="0">
                          <a:solidFill>
                            <a:schemeClr val="tx1"/>
                          </a:solidFill>
                          <a:effectLst/>
                        </a:rPr>
                        <a:t>病院）</a:t>
                      </a:r>
                      <a:endParaRPr lang="ja-JP" altLang="en-US" sz="900" b="0" i="0" u="none" strike="noStrike" dirty="0">
                        <a:solidFill>
                          <a:schemeClr val="tx1"/>
                        </a:solidFill>
                        <a:effectLst/>
                        <a:latin typeface="ＭＳ Ｐゴシック"/>
                      </a:endParaRPr>
                    </a:p>
                  </a:txBody>
                  <a:tcPr marL="8792" marR="8792" marT="9525" marB="0" anchor="ctr"/>
                </a:tc>
                <a:extLst>
                  <a:ext uri="{0D108BD9-81ED-4DB2-BD59-A6C34878D82A}">
                    <a16:rowId xmlns="" xmlns:a16="http://schemas.microsoft.com/office/drawing/2014/main" val="10002"/>
                  </a:ext>
                </a:extLst>
              </a:tr>
              <a:tr h="140156">
                <a:tc gridSpan="2">
                  <a:txBody>
                    <a:bodyPr/>
                    <a:lstStyle/>
                    <a:p>
                      <a:pPr algn="l" fontAlgn="t"/>
                      <a:r>
                        <a:rPr lang="zh-CN" altLang="en-US" sz="900" u="none" strike="noStrike" dirty="0">
                          <a:solidFill>
                            <a:schemeClr val="tx1"/>
                          </a:solidFill>
                          <a:effectLst/>
                          <a:latin typeface="ＭＳ Ｐゴシック" panose="020B0600070205080204" pitchFamily="50" charset="-128"/>
                          <a:ea typeface="ＭＳ Ｐゴシック" panose="020B0600070205080204" pitchFamily="50" charset="-128"/>
                        </a:rPr>
                        <a:t>精神科病床数（平成</a:t>
                      </a:r>
                      <a:r>
                        <a:rPr lang="en-US" altLang="zh-CN" sz="900" u="none" strike="noStrike" dirty="0">
                          <a:solidFill>
                            <a:schemeClr val="tx1"/>
                          </a:solidFill>
                          <a:effectLst/>
                          <a:latin typeface="ＭＳ Ｐゴシック" panose="020B0600070205080204" pitchFamily="50" charset="-128"/>
                          <a:ea typeface="ＭＳ Ｐゴシック" panose="020B0600070205080204" pitchFamily="50" charset="-128"/>
                        </a:rPr>
                        <a:t>27</a:t>
                      </a:r>
                      <a:r>
                        <a:rPr lang="zh-CN" altLang="en-US" sz="900" u="none" strike="noStrike" dirty="0">
                          <a:solidFill>
                            <a:schemeClr val="tx1"/>
                          </a:solidFill>
                          <a:effectLst/>
                          <a:latin typeface="ＭＳ Ｐゴシック" panose="020B0600070205080204" pitchFamily="50" charset="-128"/>
                          <a:ea typeface="ＭＳ Ｐゴシック" panose="020B0600070205080204" pitchFamily="50" charset="-128"/>
                        </a:rPr>
                        <a:t>年</a:t>
                      </a:r>
                      <a:r>
                        <a:rPr lang="en-US" altLang="zh-CN" sz="900" u="none" strike="noStrike" dirty="0">
                          <a:solidFill>
                            <a:schemeClr val="tx1"/>
                          </a:solidFill>
                          <a:effectLst/>
                          <a:latin typeface="ＭＳ Ｐゴシック" panose="020B0600070205080204" pitchFamily="50" charset="-128"/>
                          <a:ea typeface="ＭＳ Ｐゴシック" panose="020B0600070205080204" pitchFamily="50" charset="-128"/>
                        </a:rPr>
                        <a:t>6</a:t>
                      </a:r>
                      <a:r>
                        <a:rPr lang="zh-CN" altLang="en-US" sz="900" u="none" strike="noStrike" dirty="0">
                          <a:solidFill>
                            <a:schemeClr val="tx1"/>
                          </a:solidFill>
                          <a:effectLst/>
                          <a:latin typeface="ＭＳ Ｐゴシック" panose="020B0600070205080204" pitchFamily="50" charset="-128"/>
                          <a:ea typeface="ＭＳ Ｐゴシック" panose="020B0600070205080204" pitchFamily="50" charset="-128"/>
                        </a:rPr>
                        <a:t>月</a:t>
                      </a:r>
                      <a:r>
                        <a:rPr lang="en-US" altLang="zh-CN" sz="900" u="none" strike="noStrike" dirty="0">
                          <a:solidFill>
                            <a:schemeClr val="tx1"/>
                          </a:solidFill>
                          <a:effectLst/>
                          <a:latin typeface="ＭＳ Ｐゴシック" panose="020B0600070205080204" pitchFamily="50" charset="-128"/>
                          <a:ea typeface="ＭＳ Ｐゴシック" panose="020B0600070205080204" pitchFamily="50" charset="-128"/>
                        </a:rPr>
                        <a:t>30</a:t>
                      </a:r>
                      <a:r>
                        <a:rPr lang="zh-CN" altLang="en-US" sz="900" u="none" strike="noStrike" dirty="0">
                          <a:solidFill>
                            <a:schemeClr val="tx1"/>
                          </a:solidFill>
                          <a:effectLst/>
                          <a:latin typeface="ＭＳ Ｐゴシック" panose="020B0600070205080204" pitchFamily="50" charset="-128"/>
                          <a:ea typeface="ＭＳ Ｐゴシック" panose="020B0600070205080204" pitchFamily="50" charset="-128"/>
                        </a:rPr>
                        <a:t>日）</a:t>
                      </a:r>
                      <a:endParaRPr lang="zh-CN" altLang="en-US" sz="9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792" marR="8792" marT="9525" marB="0"/>
                </a:tc>
                <a:tc hMerge="1">
                  <a:txBody>
                    <a:bodyPr/>
                    <a:lstStyle/>
                    <a:p>
                      <a:endParaRPr kumimoji="1" lang="ja-JP" altLang="en-US"/>
                    </a:p>
                  </a:txBody>
                  <a:tcPr/>
                </a:tc>
                <a:tc>
                  <a:txBody>
                    <a:bodyPr/>
                    <a:lstStyle/>
                    <a:p>
                      <a:pPr algn="r" fontAlgn="ctr"/>
                      <a:r>
                        <a:rPr lang="ja-JP" altLang="en-US" sz="900" u="none" strike="noStrike" dirty="0">
                          <a:solidFill>
                            <a:schemeClr val="tx1"/>
                          </a:solidFill>
                          <a:effectLst/>
                        </a:rPr>
                        <a:t>　　　</a:t>
                      </a:r>
                      <a:r>
                        <a:rPr lang="en-US" altLang="ja-JP" sz="900" u="none" strike="noStrike" dirty="0">
                          <a:solidFill>
                            <a:schemeClr val="tx1"/>
                          </a:solidFill>
                          <a:effectLst/>
                        </a:rPr>
                        <a:t>15,791</a:t>
                      </a:r>
                      <a:r>
                        <a:rPr lang="ja-JP" altLang="en-US" sz="900" u="none" strike="noStrike" dirty="0">
                          <a:solidFill>
                            <a:schemeClr val="tx1"/>
                          </a:solidFill>
                          <a:effectLst/>
                        </a:rPr>
                        <a:t>床　</a:t>
                      </a:r>
                      <a:endParaRPr lang="ja-JP" altLang="en-US" sz="900" b="0" i="0" u="none" strike="noStrike" dirty="0">
                        <a:solidFill>
                          <a:schemeClr val="tx1"/>
                        </a:solidFill>
                        <a:effectLst/>
                        <a:latin typeface="ＭＳ Ｐゴシック"/>
                      </a:endParaRPr>
                    </a:p>
                  </a:txBody>
                  <a:tcPr marL="8792" marR="8792" marT="9525" marB="0" anchor="ctr"/>
                </a:tc>
                <a:tc>
                  <a:txBody>
                    <a:bodyPr/>
                    <a:lstStyle/>
                    <a:p>
                      <a:pPr algn="r" fontAlgn="ctr"/>
                      <a:r>
                        <a:rPr lang="ja-JP" altLang="en-US" sz="900" u="none" strike="noStrike" dirty="0">
                          <a:solidFill>
                            <a:schemeClr val="tx1"/>
                          </a:solidFill>
                          <a:effectLst/>
                        </a:rPr>
                        <a:t>（</a:t>
                      </a:r>
                      <a:r>
                        <a:rPr lang="en-US" altLang="ja-JP" sz="900" u="none" strike="noStrike" dirty="0">
                          <a:solidFill>
                            <a:schemeClr val="tx1"/>
                          </a:solidFill>
                          <a:effectLst/>
                        </a:rPr>
                        <a:t>15,791</a:t>
                      </a:r>
                      <a:r>
                        <a:rPr lang="ja-JP" altLang="en-US" sz="900" u="none" strike="noStrike" dirty="0">
                          <a:solidFill>
                            <a:schemeClr val="tx1"/>
                          </a:solidFill>
                          <a:effectLst/>
                        </a:rPr>
                        <a:t>床）</a:t>
                      </a:r>
                      <a:endParaRPr lang="ja-JP" altLang="en-US" sz="900" b="0" i="0" u="none" strike="noStrike" dirty="0">
                        <a:solidFill>
                          <a:schemeClr val="tx1"/>
                        </a:solidFill>
                        <a:effectLst/>
                        <a:latin typeface="ＭＳ Ｐゴシック"/>
                      </a:endParaRPr>
                    </a:p>
                  </a:txBody>
                  <a:tcPr marL="8792" marR="8792" marT="9525" marB="0" anchor="ctr"/>
                </a:tc>
                <a:extLst>
                  <a:ext uri="{0D108BD9-81ED-4DB2-BD59-A6C34878D82A}">
                    <a16:rowId xmlns="" xmlns:a16="http://schemas.microsoft.com/office/drawing/2014/main" val="10003"/>
                  </a:ext>
                </a:extLst>
              </a:tr>
              <a:tr h="140156">
                <a:tc rowSpan="3">
                  <a:txBody>
                    <a:bodyPr/>
                    <a:lstStyle/>
                    <a:p>
                      <a:pPr algn="l" fontAlgn="ctr"/>
                      <a:r>
                        <a:rPr lang="ja-JP" altLang="en-US" sz="900" u="none" strike="noStrike" dirty="0">
                          <a:solidFill>
                            <a:schemeClr val="tx1"/>
                          </a:solidFill>
                          <a:effectLst/>
                        </a:rPr>
                        <a:t>入院精神障害者数（</a:t>
                      </a:r>
                      <a:r>
                        <a:rPr lang="ja-JP" altLang="en-US" sz="800" u="none" strike="noStrike" dirty="0">
                          <a:solidFill>
                            <a:schemeClr val="tx1"/>
                          </a:solidFill>
                          <a:effectLst/>
                        </a:rPr>
                        <a:t>平成</a:t>
                      </a:r>
                      <a:r>
                        <a:rPr lang="en-US" altLang="ja-JP" sz="800" u="none" strike="noStrike" dirty="0">
                          <a:solidFill>
                            <a:schemeClr val="tx1"/>
                          </a:solidFill>
                          <a:effectLst/>
                        </a:rPr>
                        <a:t>27</a:t>
                      </a:r>
                      <a:r>
                        <a:rPr lang="ja-JP" altLang="en-US" sz="800" u="none" strike="noStrike" dirty="0">
                          <a:solidFill>
                            <a:schemeClr val="tx1"/>
                          </a:solidFill>
                          <a:effectLst/>
                        </a:rPr>
                        <a:t>年</a:t>
                      </a:r>
                      <a:r>
                        <a:rPr lang="en-US" altLang="ja-JP" sz="800" u="none" strike="noStrike" dirty="0">
                          <a:solidFill>
                            <a:schemeClr val="tx1"/>
                          </a:solidFill>
                          <a:effectLst/>
                        </a:rPr>
                        <a:t>6</a:t>
                      </a:r>
                      <a:r>
                        <a:rPr lang="ja-JP" altLang="en-US" sz="800" u="none" strike="noStrike" dirty="0">
                          <a:solidFill>
                            <a:schemeClr val="tx1"/>
                          </a:solidFill>
                          <a:effectLst/>
                        </a:rPr>
                        <a:t>月</a:t>
                      </a:r>
                      <a:r>
                        <a:rPr lang="en-US" altLang="ja-JP" sz="800" u="none" strike="noStrike" dirty="0">
                          <a:solidFill>
                            <a:schemeClr val="tx1"/>
                          </a:solidFill>
                          <a:effectLst/>
                        </a:rPr>
                        <a:t>30</a:t>
                      </a:r>
                      <a:r>
                        <a:rPr lang="ja-JP" altLang="en-US" sz="800" u="none" strike="noStrike" dirty="0">
                          <a:solidFill>
                            <a:schemeClr val="tx1"/>
                          </a:solidFill>
                          <a:effectLst/>
                        </a:rPr>
                        <a:t>日・府内６２病院</a:t>
                      </a:r>
                      <a:r>
                        <a:rPr lang="en-US" altLang="ja-JP" sz="800" u="none" strike="noStrike" dirty="0">
                          <a:solidFill>
                            <a:schemeClr val="tx1"/>
                          </a:solidFill>
                          <a:effectLst/>
                        </a:rPr>
                        <a:t>18,894</a:t>
                      </a:r>
                      <a:r>
                        <a:rPr lang="ja-JP" altLang="en-US" sz="800" u="none" strike="noStrike" dirty="0">
                          <a:solidFill>
                            <a:schemeClr val="tx1"/>
                          </a:solidFill>
                          <a:effectLst/>
                        </a:rPr>
                        <a:t>床）</a:t>
                      </a:r>
                      <a:endParaRPr lang="ja-JP" altLang="en-US" sz="800" b="0" i="0" u="none" strike="noStrike" dirty="0">
                        <a:solidFill>
                          <a:schemeClr val="tx1"/>
                        </a:solidFill>
                        <a:effectLst/>
                        <a:latin typeface="ＭＳ Ｐゴシック"/>
                      </a:endParaRPr>
                    </a:p>
                  </a:txBody>
                  <a:tcPr marL="8792" marR="8792" marT="9525" marB="0" anchor="ctr"/>
                </a:tc>
                <a:tc>
                  <a:txBody>
                    <a:bodyPr/>
                    <a:lstStyle/>
                    <a:p>
                      <a:pPr algn="l" fontAlgn="ctr"/>
                      <a:r>
                        <a:rPr lang="en-US" altLang="ja-JP" sz="900" u="none" strike="noStrike" dirty="0">
                          <a:solidFill>
                            <a:schemeClr val="tx1"/>
                          </a:solidFill>
                          <a:effectLst/>
                        </a:rPr>
                        <a:t>3</a:t>
                      </a:r>
                      <a:r>
                        <a:rPr lang="ja-JP" altLang="en-US" sz="900" u="none" strike="noStrike" dirty="0">
                          <a:solidFill>
                            <a:schemeClr val="tx1"/>
                          </a:solidFill>
                          <a:effectLst/>
                        </a:rPr>
                        <a:t>か月未満　</a:t>
                      </a:r>
                      <a:endParaRPr lang="ja-JP" altLang="en-US" sz="900" b="0" i="0" u="none" strike="noStrike" dirty="0">
                        <a:solidFill>
                          <a:schemeClr val="tx1"/>
                        </a:solidFill>
                        <a:effectLst/>
                        <a:latin typeface="ＭＳ Ｐゴシック"/>
                      </a:endParaRPr>
                    </a:p>
                  </a:txBody>
                  <a:tcPr marL="8792" marR="8792" marT="9525" marB="0" anchor="ctr"/>
                </a:tc>
                <a:tc>
                  <a:txBody>
                    <a:bodyPr/>
                    <a:lstStyle/>
                    <a:p>
                      <a:pPr algn="r" fontAlgn="ctr"/>
                      <a:r>
                        <a:rPr lang="en-US" altLang="ja-JP" sz="900" u="none" strike="noStrike" dirty="0">
                          <a:solidFill>
                            <a:schemeClr val="tx1"/>
                          </a:solidFill>
                          <a:effectLst/>
                        </a:rPr>
                        <a:t>3,884</a:t>
                      </a:r>
                      <a:r>
                        <a:rPr lang="ja-JP" altLang="en-US" sz="900" u="none" strike="noStrike" dirty="0">
                          <a:solidFill>
                            <a:schemeClr val="tx1"/>
                          </a:solidFill>
                          <a:effectLst/>
                        </a:rPr>
                        <a:t>人（</a:t>
                      </a:r>
                      <a:r>
                        <a:rPr lang="en-US" altLang="ja-JP" sz="900" u="none" strike="noStrike" dirty="0">
                          <a:solidFill>
                            <a:schemeClr val="tx1"/>
                          </a:solidFill>
                          <a:effectLst/>
                        </a:rPr>
                        <a:t>23%</a:t>
                      </a:r>
                      <a:r>
                        <a:rPr lang="ja-JP" altLang="en-US" sz="900" u="none" strike="noStrike" dirty="0">
                          <a:solidFill>
                            <a:schemeClr val="tx1"/>
                          </a:solidFill>
                          <a:effectLst/>
                        </a:rPr>
                        <a:t>）</a:t>
                      </a:r>
                      <a:endParaRPr lang="ja-JP" altLang="en-US" sz="900" b="0" i="0" u="none" strike="noStrike" dirty="0">
                        <a:solidFill>
                          <a:schemeClr val="tx1"/>
                        </a:solidFill>
                        <a:effectLst/>
                        <a:latin typeface="ＭＳ Ｐゴシック"/>
                      </a:endParaRPr>
                    </a:p>
                  </a:txBody>
                  <a:tcPr marL="8792" marR="8792" marT="9525" marB="0" anchor="ctr"/>
                </a:tc>
                <a:tc>
                  <a:txBody>
                    <a:bodyPr/>
                    <a:lstStyle/>
                    <a:p>
                      <a:pPr algn="r" fontAlgn="ctr"/>
                      <a:r>
                        <a:rPr lang="ja-JP" altLang="en-US" sz="900" u="none" strike="noStrike" dirty="0">
                          <a:solidFill>
                            <a:schemeClr val="tx1"/>
                          </a:solidFill>
                          <a:effectLst/>
                        </a:rPr>
                        <a:t>－</a:t>
                      </a:r>
                      <a:endParaRPr lang="ja-JP" altLang="en-US" sz="900" b="0" i="0" u="none" strike="noStrike" dirty="0">
                        <a:solidFill>
                          <a:schemeClr val="tx1"/>
                        </a:solidFill>
                        <a:effectLst/>
                        <a:latin typeface="ＭＳ Ｐゴシック"/>
                      </a:endParaRPr>
                    </a:p>
                  </a:txBody>
                  <a:tcPr marL="8792" marR="8792" marT="9525" marB="0" anchor="ctr"/>
                </a:tc>
                <a:extLst>
                  <a:ext uri="{0D108BD9-81ED-4DB2-BD59-A6C34878D82A}">
                    <a16:rowId xmlns="" xmlns:a16="http://schemas.microsoft.com/office/drawing/2014/main" val="10004"/>
                  </a:ext>
                </a:extLst>
              </a:tr>
              <a:tr h="152242">
                <a:tc vMerge="1">
                  <a:txBody>
                    <a:bodyPr/>
                    <a:lstStyle/>
                    <a:p>
                      <a:endParaRPr kumimoji="1" lang="ja-JP" altLang="en-US"/>
                    </a:p>
                  </a:txBody>
                  <a:tcPr/>
                </a:tc>
                <a:tc>
                  <a:txBody>
                    <a:bodyPr/>
                    <a:lstStyle/>
                    <a:p>
                      <a:pPr algn="l" fontAlgn="ctr"/>
                      <a:r>
                        <a:rPr lang="en-US" altLang="ja-JP" sz="900" u="none" strike="noStrike" dirty="0">
                          <a:solidFill>
                            <a:schemeClr val="tx1"/>
                          </a:solidFill>
                          <a:effectLst/>
                        </a:rPr>
                        <a:t>3</a:t>
                      </a:r>
                      <a:r>
                        <a:rPr lang="ja-JP" altLang="en-US" sz="900" u="none" strike="noStrike" dirty="0">
                          <a:solidFill>
                            <a:schemeClr val="tx1"/>
                          </a:solidFill>
                          <a:effectLst/>
                        </a:rPr>
                        <a:t>か月以上</a:t>
                      </a:r>
                      <a:r>
                        <a:rPr lang="en-US" altLang="ja-JP" sz="900" u="none" strike="noStrike" dirty="0">
                          <a:solidFill>
                            <a:schemeClr val="tx1"/>
                          </a:solidFill>
                          <a:effectLst/>
                        </a:rPr>
                        <a:t>1</a:t>
                      </a:r>
                      <a:r>
                        <a:rPr lang="ja-JP" altLang="en-US" sz="900" u="none" strike="noStrike" dirty="0">
                          <a:solidFill>
                            <a:schemeClr val="tx1"/>
                          </a:solidFill>
                          <a:effectLst/>
                        </a:rPr>
                        <a:t>年未満</a:t>
                      </a:r>
                      <a:endParaRPr lang="ja-JP" altLang="en-US" sz="900" b="0" i="0" u="none" strike="noStrike" dirty="0">
                        <a:solidFill>
                          <a:schemeClr val="tx1"/>
                        </a:solidFill>
                        <a:effectLst/>
                        <a:latin typeface="ＭＳ Ｐゴシック"/>
                      </a:endParaRPr>
                    </a:p>
                  </a:txBody>
                  <a:tcPr marL="8792" marR="8792" marT="9525" marB="0" anchor="ctr"/>
                </a:tc>
                <a:tc>
                  <a:txBody>
                    <a:bodyPr/>
                    <a:lstStyle/>
                    <a:p>
                      <a:pPr algn="r" fontAlgn="ctr"/>
                      <a:r>
                        <a:rPr lang="en-US" altLang="ja-JP" sz="900" u="none" strike="noStrike" dirty="0">
                          <a:solidFill>
                            <a:schemeClr val="tx1"/>
                          </a:solidFill>
                          <a:effectLst/>
                        </a:rPr>
                        <a:t>2,821</a:t>
                      </a:r>
                      <a:r>
                        <a:rPr lang="ja-JP" altLang="en-US" sz="900" u="none" strike="noStrike" dirty="0">
                          <a:solidFill>
                            <a:schemeClr val="tx1"/>
                          </a:solidFill>
                          <a:effectLst/>
                        </a:rPr>
                        <a:t>人（</a:t>
                      </a:r>
                      <a:r>
                        <a:rPr lang="en-US" altLang="ja-JP" sz="900" u="none" strike="noStrike" dirty="0">
                          <a:solidFill>
                            <a:schemeClr val="tx1"/>
                          </a:solidFill>
                          <a:effectLst/>
                        </a:rPr>
                        <a:t>17%</a:t>
                      </a:r>
                      <a:r>
                        <a:rPr lang="ja-JP" altLang="en-US" sz="900" u="none" strike="noStrike" dirty="0">
                          <a:solidFill>
                            <a:schemeClr val="tx1"/>
                          </a:solidFill>
                          <a:effectLst/>
                        </a:rPr>
                        <a:t>）</a:t>
                      </a:r>
                      <a:endParaRPr lang="ja-JP" altLang="en-US" sz="900" b="0" i="0" u="none" strike="noStrike" dirty="0">
                        <a:solidFill>
                          <a:schemeClr val="tx1"/>
                        </a:solidFill>
                        <a:effectLst/>
                        <a:latin typeface="ＭＳ Ｐゴシック"/>
                      </a:endParaRPr>
                    </a:p>
                  </a:txBody>
                  <a:tcPr marL="8792" marR="8792" marT="9525" marB="0" anchor="ctr"/>
                </a:tc>
                <a:tc>
                  <a:txBody>
                    <a:bodyPr/>
                    <a:lstStyle/>
                    <a:p>
                      <a:pPr algn="r" fontAlgn="ctr"/>
                      <a:r>
                        <a:rPr lang="ja-JP" altLang="en-US" sz="900" u="none" strike="noStrike" dirty="0">
                          <a:solidFill>
                            <a:schemeClr val="tx1"/>
                          </a:solidFill>
                          <a:effectLst/>
                        </a:rPr>
                        <a:t>－</a:t>
                      </a:r>
                      <a:endParaRPr lang="ja-JP" altLang="en-US" sz="900" b="0" i="0" u="none" strike="noStrike" dirty="0">
                        <a:solidFill>
                          <a:schemeClr val="tx1"/>
                        </a:solidFill>
                        <a:effectLst/>
                        <a:latin typeface="ＭＳ Ｐゴシック"/>
                      </a:endParaRPr>
                    </a:p>
                  </a:txBody>
                  <a:tcPr marL="8792" marR="8792" marT="9525" marB="0" anchor="ctr"/>
                </a:tc>
                <a:extLst>
                  <a:ext uri="{0D108BD9-81ED-4DB2-BD59-A6C34878D82A}">
                    <a16:rowId xmlns="" xmlns:a16="http://schemas.microsoft.com/office/drawing/2014/main" val="10005"/>
                  </a:ext>
                </a:extLst>
              </a:tr>
              <a:tr h="241456">
                <a:tc vMerge="1">
                  <a:txBody>
                    <a:bodyPr/>
                    <a:lstStyle/>
                    <a:p>
                      <a:endParaRPr kumimoji="1" lang="ja-JP" altLang="en-US"/>
                    </a:p>
                  </a:txBody>
                  <a:tcPr/>
                </a:tc>
                <a:tc>
                  <a:txBody>
                    <a:bodyPr/>
                    <a:lstStyle/>
                    <a:p>
                      <a:pPr algn="l" fontAlgn="ctr"/>
                      <a:r>
                        <a:rPr lang="en-US" altLang="ja-JP" sz="900" u="none" strike="noStrike" dirty="0">
                          <a:solidFill>
                            <a:schemeClr val="tx1"/>
                          </a:solidFill>
                          <a:effectLst/>
                        </a:rPr>
                        <a:t>1</a:t>
                      </a:r>
                      <a:r>
                        <a:rPr lang="ja-JP" altLang="en-US" sz="900" u="none" strike="noStrike" dirty="0">
                          <a:solidFill>
                            <a:schemeClr val="tx1"/>
                          </a:solidFill>
                          <a:effectLst/>
                        </a:rPr>
                        <a:t>年以上</a:t>
                      </a:r>
                      <a:endParaRPr lang="ja-JP" altLang="en-US" sz="900" b="0" i="0" u="none" strike="noStrike" dirty="0">
                        <a:solidFill>
                          <a:schemeClr val="tx1"/>
                        </a:solidFill>
                        <a:effectLst/>
                        <a:latin typeface="ＭＳ Ｐゴシック"/>
                      </a:endParaRPr>
                    </a:p>
                  </a:txBody>
                  <a:tcPr marL="8792" marR="8792" marT="9525" marB="0" anchor="ctr"/>
                </a:tc>
                <a:tc>
                  <a:txBody>
                    <a:bodyPr/>
                    <a:lstStyle/>
                    <a:p>
                      <a:pPr algn="r" fontAlgn="ctr"/>
                      <a:r>
                        <a:rPr lang="en-US" altLang="ja-JP" sz="900" u="none" strike="noStrike" dirty="0">
                          <a:solidFill>
                            <a:schemeClr val="tx1"/>
                          </a:solidFill>
                          <a:effectLst/>
                        </a:rPr>
                        <a:t>9,906</a:t>
                      </a:r>
                      <a:r>
                        <a:rPr lang="ja-JP" altLang="en-US" sz="900" u="none" strike="noStrike" dirty="0">
                          <a:solidFill>
                            <a:schemeClr val="tx1"/>
                          </a:solidFill>
                          <a:effectLst/>
                        </a:rPr>
                        <a:t>人（</a:t>
                      </a:r>
                      <a:r>
                        <a:rPr lang="en-US" altLang="ja-JP" sz="900" u="none" strike="noStrike" dirty="0">
                          <a:solidFill>
                            <a:schemeClr val="tx1"/>
                          </a:solidFill>
                          <a:effectLst/>
                        </a:rPr>
                        <a:t>60%</a:t>
                      </a:r>
                      <a:r>
                        <a:rPr lang="ja-JP" altLang="en-US" sz="900" u="none" strike="noStrike" dirty="0">
                          <a:solidFill>
                            <a:schemeClr val="tx1"/>
                          </a:solidFill>
                          <a:effectLst/>
                        </a:rPr>
                        <a:t>）</a:t>
                      </a:r>
                      <a:endParaRPr lang="ja-JP" altLang="en-US" sz="900" b="0" i="0" u="none" strike="noStrike" dirty="0">
                        <a:solidFill>
                          <a:schemeClr val="tx1"/>
                        </a:solidFill>
                        <a:effectLst/>
                        <a:latin typeface="ＭＳ Ｐゴシック"/>
                      </a:endParaRPr>
                    </a:p>
                  </a:txBody>
                  <a:tcPr marL="8792" marR="8792" marT="9525" marB="0" anchor="ctr"/>
                </a:tc>
                <a:tc>
                  <a:txBody>
                    <a:bodyPr/>
                    <a:lstStyle/>
                    <a:p>
                      <a:pPr algn="r" fontAlgn="ctr"/>
                      <a:r>
                        <a:rPr lang="ja-JP" altLang="en-US" sz="900" u="none" strike="noStrike" dirty="0">
                          <a:solidFill>
                            <a:schemeClr val="tx1"/>
                          </a:solidFill>
                          <a:effectLst/>
                        </a:rPr>
                        <a:t>－</a:t>
                      </a:r>
                      <a:endParaRPr lang="ja-JP" altLang="en-US" sz="900" b="0" i="0" u="none" strike="noStrike" dirty="0">
                        <a:solidFill>
                          <a:schemeClr val="tx1"/>
                        </a:solidFill>
                        <a:effectLst/>
                        <a:latin typeface="ＭＳ Ｐゴシック"/>
                      </a:endParaRPr>
                    </a:p>
                  </a:txBody>
                  <a:tcPr marL="8792" marR="8792" marT="9525" marB="0" anchor="ctr"/>
                </a:tc>
                <a:extLst>
                  <a:ext uri="{0D108BD9-81ED-4DB2-BD59-A6C34878D82A}">
                    <a16:rowId xmlns="" xmlns:a16="http://schemas.microsoft.com/office/drawing/2014/main" val="10006"/>
                  </a:ext>
                </a:extLst>
              </a:tr>
              <a:tr h="198005">
                <a:tc rowSpan="2" gridSpan="2">
                  <a:txBody>
                    <a:bodyPr/>
                    <a:lstStyle/>
                    <a:p>
                      <a:pPr algn="l" fontAlgn="ctr"/>
                      <a:r>
                        <a:rPr lang="zh-TW" altLang="en-US" sz="900" u="none" strike="noStrike" dirty="0">
                          <a:solidFill>
                            <a:schemeClr val="tx1"/>
                          </a:solidFill>
                          <a:effectLst/>
                          <a:latin typeface="ＭＳ Ｐゴシック" panose="020B0600070205080204" pitchFamily="50" charset="-128"/>
                          <a:ea typeface="ＭＳ Ｐゴシック" panose="020B0600070205080204" pitchFamily="50" charset="-128"/>
                        </a:rPr>
                        <a:t>相談支援事業所数　（平成</a:t>
                      </a:r>
                      <a:r>
                        <a:rPr lang="en-US" altLang="zh-TW" sz="900" u="none" strike="noStrike" dirty="0">
                          <a:solidFill>
                            <a:schemeClr val="tx1"/>
                          </a:solidFill>
                          <a:effectLst/>
                          <a:latin typeface="ＭＳ Ｐゴシック" panose="020B0600070205080204" pitchFamily="50" charset="-128"/>
                          <a:ea typeface="ＭＳ Ｐゴシック" panose="020B0600070205080204" pitchFamily="50" charset="-128"/>
                        </a:rPr>
                        <a:t>27</a:t>
                      </a:r>
                      <a:r>
                        <a:rPr lang="zh-TW" altLang="en-US" sz="900" u="none" strike="noStrike" dirty="0">
                          <a:solidFill>
                            <a:schemeClr val="tx1"/>
                          </a:solidFill>
                          <a:effectLst/>
                          <a:latin typeface="ＭＳ Ｐゴシック" panose="020B0600070205080204" pitchFamily="50" charset="-128"/>
                          <a:ea typeface="ＭＳ Ｐゴシック" panose="020B0600070205080204" pitchFamily="50" charset="-128"/>
                        </a:rPr>
                        <a:t>年</a:t>
                      </a:r>
                      <a:r>
                        <a:rPr lang="en-US" altLang="zh-TW" sz="900" u="none" strike="noStrike" dirty="0">
                          <a:solidFill>
                            <a:schemeClr val="tx1"/>
                          </a:solidFill>
                          <a:effectLst/>
                          <a:latin typeface="ＭＳ Ｐゴシック" panose="020B0600070205080204" pitchFamily="50" charset="-128"/>
                          <a:ea typeface="ＭＳ Ｐゴシック" panose="020B0600070205080204" pitchFamily="50" charset="-128"/>
                        </a:rPr>
                        <a:t>6</a:t>
                      </a:r>
                      <a:r>
                        <a:rPr lang="zh-TW" altLang="en-US" sz="900" u="none" strike="noStrike" dirty="0">
                          <a:solidFill>
                            <a:schemeClr val="tx1"/>
                          </a:solidFill>
                          <a:effectLst/>
                          <a:latin typeface="ＭＳ Ｐゴシック" panose="020B0600070205080204" pitchFamily="50" charset="-128"/>
                          <a:ea typeface="ＭＳ Ｐゴシック" panose="020B0600070205080204" pitchFamily="50" charset="-128"/>
                        </a:rPr>
                        <a:t>月）　　　　　</a:t>
                      </a:r>
                      <a:endParaRPr lang="zh-TW" altLang="en-US" sz="9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792" marR="8792" marT="9525" marB="0" anchor="ctr"/>
                </a:tc>
                <a:tc rowSpan="2" hMerge="1">
                  <a:txBody>
                    <a:bodyPr/>
                    <a:lstStyle/>
                    <a:p>
                      <a:endParaRPr kumimoji="1" lang="ja-JP" altLang="en-US"/>
                    </a:p>
                  </a:txBody>
                  <a:tcPr/>
                </a:tc>
                <a:tc>
                  <a:txBody>
                    <a:bodyPr/>
                    <a:lstStyle/>
                    <a:p>
                      <a:pPr algn="r" fontAlgn="ctr"/>
                      <a:r>
                        <a:rPr lang="ja-JP" altLang="en-US" sz="900" u="none" strike="noStrike" dirty="0">
                          <a:solidFill>
                            <a:schemeClr val="tx1"/>
                          </a:solidFill>
                          <a:effectLst/>
                        </a:rPr>
                        <a:t>一般相談</a:t>
                      </a:r>
                      <a:r>
                        <a:rPr lang="en-US" altLang="ja-JP" sz="900" u="none" strike="noStrike" dirty="0">
                          <a:solidFill>
                            <a:schemeClr val="tx1"/>
                          </a:solidFill>
                          <a:effectLst/>
                        </a:rPr>
                        <a:t>167</a:t>
                      </a:r>
                      <a:endParaRPr lang="en-US" altLang="ja-JP" sz="900" b="0" i="0" u="none" strike="noStrike" dirty="0">
                        <a:solidFill>
                          <a:schemeClr val="tx1"/>
                        </a:solidFill>
                        <a:effectLst/>
                        <a:latin typeface="ＭＳ Ｐゴシック"/>
                      </a:endParaRPr>
                    </a:p>
                  </a:txBody>
                  <a:tcPr marL="8792" marR="8792" marT="9525" marB="0" anchor="ctr"/>
                </a:tc>
                <a:tc>
                  <a:txBody>
                    <a:bodyPr/>
                    <a:lstStyle/>
                    <a:p>
                      <a:pPr algn="r" fontAlgn="ctr"/>
                      <a:r>
                        <a:rPr lang="en-US" altLang="ja-JP" sz="900" u="none" strike="noStrike" dirty="0">
                          <a:solidFill>
                            <a:schemeClr val="tx1"/>
                          </a:solidFill>
                          <a:effectLst/>
                        </a:rPr>
                        <a:t>17</a:t>
                      </a:r>
                      <a:endParaRPr lang="en-US" altLang="ja-JP" sz="900" b="0" i="0" u="none" strike="noStrike" dirty="0">
                        <a:solidFill>
                          <a:schemeClr val="tx1"/>
                        </a:solidFill>
                        <a:effectLst/>
                        <a:latin typeface="ＭＳ Ｐゴシック"/>
                      </a:endParaRPr>
                    </a:p>
                  </a:txBody>
                  <a:tcPr marL="8792" marR="8792" marT="9525" marB="0" anchor="ctr"/>
                </a:tc>
                <a:extLst>
                  <a:ext uri="{0D108BD9-81ED-4DB2-BD59-A6C34878D82A}">
                    <a16:rowId xmlns="" xmlns:a16="http://schemas.microsoft.com/office/drawing/2014/main" val="10007"/>
                  </a:ext>
                </a:extLst>
              </a:tr>
              <a:tr h="90027">
                <a:tc gridSpan="2" vMerge="1">
                  <a:txBody>
                    <a:bodyPr/>
                    <a:lstStyle/>
                    <a:p>
                      <a:endParaRPr kumimoji="1" lang="ja-JP" altLang="en-US"/>
                    </a:p>
                  </a:txBody>
                  <a:tcPr/>
                </a:tc>
                <a:tc hMerge="1" vMerge="1">
                  <a:txBody>
                    <a:bodyPr/>
                    <a:lstStyle/>
                    <a:p>
                      <a:endParaRPr kumimoji="1" lang="ja-JP" altLang="en-US"/>
                    </a:p>
                  </a:txBody>
                  <a:tcPr/>
                </a:tc>
                <a:tc>
                  <a:txBody>
                    <a:bodyPr/>
                    <a:lstStyle/>
                    <a:p>
                      <a:pPr algn="r" fontAlgn="ctr"/>
                      <a:r>
                        <a:rPr lang="ja-JP" altLang="en-US" sz="900" u="none" strike="noStrike" dirty="0">
                          <a:solidFill>
                            <a:schemeClr val="tx1"/>
                          </a:solidFill>
                          <a:effectLst/>
                        </a:rPr>
                        <a:t>特定相談</a:t>
                      </a:r>
                      <a:r>
                        <a:rPr lang="en-US" altLang="ja-JP" sz="900" u="none" strike="noStrike" dirty="0">
                          <a:solidFill>
                            <a:schemeClr val="tx1"/>
                          </a:solidFill>
                          <a:effectLst/>
                        </a:rPr>
                        <a:t>310</a:t>
                      </a:r>
                      <a:endParaRPr lang="en-US" altLang="ja-JP" sz="900" b="0" i="0" u="none" strike="noStrike" dirty="0">
                        <a:solidFill>
                          <a:schemeClr val="tx1"/>
                        </a:solidFill>
                        <a:effectLst/>
                        <a:latin typeface="ＭＳ Ｐゴシック"/>
                      </a:endParaRPr>
                    </a:p>
                  </a:txBody>
                  <a:tcPr marL="8792" marR="8792" marT="9525" marB="0" anchor="ctr"/>
                </a:tc>
                <a:tc>
                  <a:txBody>
                    <a:bodyPr/>
                    <a:lstStyle/>
                    <a:p>
                      <a:pPr algn="r" fontAlgn="ctr"/>
                      <a:r>
                        <a:rPr lang="en-US" altLang="ja-JP" sz="900" u="none" strike="noStrike" dirty="0">
                          <a:solidFill>
                            <a:schemeClr val="tx1"/>
                          </a:solidFill>
                          <a:effectLst/>
                        </a:rPr>
                        <a:t>17</a:t>
                      </a:r>
                      <a:endParaRPr lang="en-US" altLang="ja-JP" sz="900" b="0" i="0" u="none" strike="noStrike" dirty="0">
                        <a:solidFill>
                          <a:schemeClr val="tx1"/>
                        </a:solidFill>
                        <a:effectLst/>
                        <a:latin typeface="ＭＳ Ｐゴシック"/>
                      </a:endParaRPr>
                    </a:p>
                  </a:txBody>
                  <a:tcPr marL="8792" marR="8792" marT="9525" marB="0" anchor="ctr"/>
                </a:tc>
                <a:extLst>
                  <a:ext uri="{0D108BD9-81ED-4DB2-BD59-A6C34878D82A}">
                    <a16:rowId xmlns="" xmlns:a16="http://schemas.microsoft.com/office/drawing/2014/main" val="10008"/>
                  </a:ext>
                </a:extLst>
              </a:tr>
              <a:tr h="152242">
                <a:tc gridSpan="2">
                  <a:txBody>
                    <a:bodyPr/>
                    <a:lstStyle/>
                    <a:p>
                      <a:pPr algn="l" fontAlgn="ctr"/>
                      <a:r>
                        <a:rPr lang="ja-JP" altLang="en-US" sz="900" u="none" strike="noStrike" dirty="0">
                          <a:solidFill>
                            <a:schemeClr val="tx1"/>
                          </a:solidFill>
                          <a:effectLst/>
                        </a:rPr>
                        <a:t>保健所　　　　　　　　　　　　　　　　　　　</a:t>
                      </a:r>
                      <a:endParaRPr lang="ja-JP" altLang="en-US" sz="900" b="0" i="0" u="none" strike="noStrike" dirty="0">
                        <a:solidFill>
                          <a:schemeClr val="tx1"/>
                        </a:solidFill>
                        <a:effectLst/>
                        <a:latin typeface="ＭＳ Ｐゴシック"/>
                      </a:endParaRPr>
                    </a:p>
                  </a:txBody>
                  <a:tcPr marL="8792" marR="8792" marT="9525" marB="0" anchor="ctr"/>
                </a:tc>
                <a:tc hMerge="1">
                  <a:txBody>
                    <a:bodyPr/>
                    <a:lstStyle/>
                    <a:p>
                      <a:endParaRPr kumimoji="1" lang="ja-JP" altLang="en-US"/>
                    </a:p>
                  </a:txBody>
                  <a:tcPr/>
                </a:tc>
                <a:tc>
                  <a:txBody>
                    <a:bodyPr/>
                    <a:lstStyle/>
                    <a:p>
                      <a:pPr algn="r" fontAlgn="ctr"/>
                      <a:r>
                        <a:rPr lang="en-US" altLang="ja-JP" sz="900" u="none" strike="noStrike" dirty="0">
                          <a:solidFill>
                            <a:schemeClr val="tx1"/>
                          </a:solidFill>
                          <a:effectLst/>
                        </a:rPr>
                        <a:t>16</a:t>
                      </a:r>
                      <a:r>
                        <a:rPr lang="ja-JP" altLang="en-US" sz="900" u="none" strike="noStrike" dirty="0">
                          <a:solidFill>
                            <a:schemeClr val="tx1"/>
                          </a:solidFill>
                          <a:effectLst/>
                        </a:rPr>
                        <a:t>か所</a:t>
                      </a:r>
                      <a:endParaRPr lang="ja-JP" altLang="en-US" sz="900" b="0" i="0" u="none" strike="noStrike" dirty="0">
                        <a:solidFill>
                          <a:schemeClr val="tx1"/>
                        </a:solidFill>
                        <a:effectLst/>
                        <a:latin typeface="ＭＳ Ｐゴシック"/>
                      </a:endParaRPr>
                    </a:p>
                  </a:txBody>
                  <a:tcPr marL="8792" marR="8792" marT="9525" marB="0" anchor="ctr"/>
                </a:tc>
                <a:tc>
                  <a:txBody>
                    <a:bodyPr/>
                    <a:lstStyle/>
                    <a:p>
                      <a:pPr algn="r" fontAlgn="ctr"/>
                      <a:r>
                        <a:rPr lang="en-US" altLang="ja-JP" sz="900" u="none" strike="noStrike" dirty="0">
                          <a:solidFill>
                            <a:schemeClr val="tx1"/>
                          </a:solidFill>
                          <a:effectLst/>
                        </a:rPr>
                        <a:t>16</a:t>
                      </a:r>
                      <a:r>
                        <a:rPr lang="ja-JP" altLang="en-US" sz="900" u="none" strike="noStrike" dirty="0">
                          <a:solidFill>
                            <a:schemeClr val="tx1"/>
                          </a:solidFill>
                          <a:effectLst/>
                        </a:rPr>
                        <a:t>か所</a:t>
                      </a:r>
                      <a:endParaRPr lang="en-US" altLang="ja-JP" sz="900" b="0" i="0" u="none" strike="noStrike" dirty="0">
                        <a:solidFill>
                          <a:schemeClr val="tx1"/>
                        </a:solidFill>
                        <a:effectLst/>
                        <a:latin typeface="ＭＳ Ｐゴシック"/>
                      </a:endParaRPr>
                    </a:p>
                  </a:txBody>
                  <a:tcPr marL="8792" marR="8792" marT="9525" marB="0" anchor="ctr"/>
                </a:tc>
                <a:extLst>
                  <a:ext uri="{0D108BD9-81ED-4DB2-BD59-A6C34878D82A}">
                    <a16:rowId xmlns="" xmlns:a16="http://schemas.microsoft.com/office/drawing/2014/main" val="10009"/>
                  </a:ext>
                </a:extLst>
              </a:tr>
            </a:tbl>
          </a:graphicData>
        </a:graphic>
      </p:graphicFrame>
      <p:graphicFrame>
        <p:nvGraphicFramePr>
          <p:cNvPr id="36" name="表 35"/>
          <p:cNvGraphicFramePr>
            <a:graphicFrameLocks noGrp="1"/>
          </p:cNvGraphicFramePr>
          <p:nvPr>
            <p:extLst>
              <p:ext uri="{D42A27DB-BD31-4B8C-83A1-F6EECF244321}">
                <p14:modId xmlns:p14="http://schemas.microsoft.com/office/powerpoint/2010/main" xmlns="" val="3203566478"/>
              </p:ext>
            </p:extLst>
          </p:nvPr>
        </p:nvGraphicFramePr>
        <p:xfrm>
          <a:off x="112764" y="2945473"/>
          <a:ext cx="3357533" cy="531495"/>
        </p:xfrm>
        <a:graphic>
          <a:graphicData uri="http://schemas.openxmlformats.org/drawingml/2006/table">
            <a:tbl>
              <a:tblPr>
                <a:tableStyleId>{5C22544A-7EE6-4342-B048-85BDC9FD1C3A}</a:tableStyleId>
              </a:tblPr>
              <a:tblGrid>
                <a:gridCol w="679052">
                  <a:extLst>
                    <a:ext uri="{9D8B030D-6E8A-4147-A177-3AD203B41FA5}">
                      <a16:colId xmlns="" xmlns:a16="http://schemas.microsoft.com/office/drawing/2014/main" val="20000"/>
                    </a:ext>
                  </a:extLst>
                </a:gridCol>
                <a:gridCol w="867677">
                  <a:extLst>
                    <a:ext uri="{9D8B030D-6E8A-4147-A177-3AD203B41FA5}">
                      <a16:colId xmlns="" xmlns:a16="http://schemas.microsoft.com/office/drawing/2014/main" val="20001"/>
                    </a:ext>
                  </a:extLst>
                </a:gridCol>
                <a:gridCol w="452701">
                  <a:extLst>
                    <a:ext uri="{9D8B030D-6E8A-4147-A177-3AD203B41FA5}">
                      <a16:colId xmlns="" xmlns:a16="http://schemas.microsoft.com/office/drawing/2014/main" val="20002"/>
                    </a:ext>
                  </a:extLst>
                </a:gridCol>
                <a:gridCol w="452701">
                  <a:extLst>
                    <a:ext uri="{9D8B030D-6E8A-4147-A177-3AD203B41FA5}">
                      <a16:colId xmlns="" xmlns:a16="http://schemas.microsoft.com/office/drawing/2014/main" val="20003"/>
                    </a:ext>
                  </a:extLst>
                </a:gridCol>
                <a:gridCol w="452701">
                  <a:extLst>
                    <a:ext uri="{9D8B030D-6E8A-4147-A177-3AD203B41FA5}">
                      <a16:colId xmlns="" xmlns:a16="http://schemas.microsoft.com/office/drawing/2014/main" val="20004"/>
                    </a:ext>
                  </a:extLst>
                </a:gridCol>
                <a:gridCol w="452701">
                  <a:extLst>
                    <a:ext uri="{9D8B030D-6E8A-4147-A177-3AD203B41FA5}">
                      <a16:colId xmlns="" xmlns:a16="http://schemas.microsoft.com/office/drawing/2014/main" val="20005"/>
                    </a:ext>
                  </a:extLst>
                </a:gridCol>
              </a:tblGrid>
              <a:tr h="171450">
                <a:tc gridSpan="2">
                  <a:txBody>
                    <a:bodyPr/>
                    <a:lstStyle/>
                    <a:p>
                      <a:pPr algn="l" fontAlgn="ctr"/>
                      <a:r>
                        <a:rPr lang="ja-JP" altLang="en-US" sz="900" u="none" strike="noStrike" dirty="0">
                          <a:solidFill>
                            <a:schemeClr val="accent6">
                              <a:lumMod val="50000"/>
                            </a:schemeClr>
                          </a:solidFill>
                          <a:effectLst/>
                        </a:rPr>
                        <a:t>（参考）大阪府利用者数の推移</a:t>
                      </a:r>
                      <a:endParaRPr lang="ja-JP" altLang="en-US" sz="900" b="0" i="0" u="none" strike="noStrike" dirty="0">
                        <a:solidFill>
                          <a:schemeClr val="accent6">
                            <a:lumMod val="50000"/>
                          </a:schemeClr>
                        </a:solidFill>
                        <a:effectLst/>
                        <a:latin typeface="ＭＳ Ｐゴシック"/>
                      </a:endParaRPr>
                    </a:p>
                  </a:txBody>
                  <a:tcPr marL="8792" marR="8792" marT="9525" marB="0" anchor="ctr"/>
                </a:tc>
                <a:tc hMerge="1">
                  <a:txBody>
                    <a:bodyPr/>
                    <a:lstStyle/>
                    <a:p>
                      <a:endParaRPr kumimoji="1" lang="ja-JP" altLang="en-US"/>
                    </a:p>
                  </a:txBody>
                  <a:tcPr/>
                </a:tc>
                <a:tc>
                  <a:txBody>
                    <a:bodyPr/>
                    <a:lstStyle/>
                    <a:p>
                      <a:pPr algn="ctr" fontAlgn="ctr"/>
                      <a:r>
                        <a:rPr lang="en-US" sz="1100" u="none" strike="noStrike" dirty="0">
                          <a:solidFill>
                            <a:schemeClr val="accent6">
                              <a:lumMod val="50000"/>
                            </a:schemeClr>
                          </a:solidFill>
                          <a:effectLst/>
                        </a:rPr>
                        <a:t>H24.4</a:t>
                      </a:r>
                      <a:endParaRPr lang="en-US" sz="1100" b="0" i="0" u="none" strike="noStrike" dirty="0">
                        <a:solidFill>
                          <a:schemeClr val="accent6">
                            <a:lumMod val="50000"/>
                          </a:schemeClr>
                        </a:solidFill>
                        <a:effectLst/>
                        <a:latin typeface="ＭＳ Ｐゴシック"/>
                      </a:endParaRPr>
                    </a:p>
                  </a:txBody>
                  <a:tcPr marL="8792" marR="8792" marT="9525" marB="0" anchor="ctr"/>
                </a:tc>
                <a:tc>
                  <a:txBody>
                    <a:bodyPr/>
                    <a:lstStyle/>
                    <a:p>
                      <a:pPr algn="ctr" fontAlgn="ctr"/>
                      <a:r>
                        <a:rPr lang="en-US" sz="1100" u="none" strike="noStrike" dirty="0">
                          <a:solidFill>
                            <a:schemeClr val="accent6">
                              <a:lumMod val="50000"/>
                            </a:schemeClr>
                          </a:solidFill>
                          <a:effectLst/>
                        </a:rPr>
                        <a:t>H25.4</a:t>
                      </a:r>
                      <a:endParaRPr lang="en-US" sz="1100" b="0" i="0" u="none" strike="noStrike" dirty="0">
                        <a:solidFill>
                          <a:schemeClr val="accent6">
                            <a:lumMod val="50000"/>
                          </a:schemeClr>
                        </a:solidFill>
                        <a:effectLst/>
                        <a:latin typeface="ＭＳ Ｐゴシック"/>
                      </a:endParaRPr>
                    </a:p>
                  </a:txBody>
                  <a:tcPr marL="8792" marR="8792" marT="9525" marB="0" anchor="ctr"/>
                </a:tc>
                <a:tc>
                  <a:txBody>
                    <a:bodyPr/>
                    <a:lstStyle/>
                    <a:p>
                      <a:pPr algn="ctr" fontAlgn="ctr"/>
                      <a:r>
                        <a:rPr lang="en-US" sz="1100" u="none" strike="noStrike" dirty="0">
                          <a:solidFill>
                            <a:schemeClr val="accent6">
                              <a:lumMod val="50000"/>
                            </a:schemeClr>
                          </a:solidFill>
                          <a:effectLst/>
                        </a:rPr>
                        <a:t>H26.4</a:t>
                      </a:r>
                      <a:endParaRPr lang="en-US" sz="1100" b="0" i="0" u="none" strike="noStrike" dirty="0">
                        <a:solidFill>
                          <a:schemeClr val="accent6">
                            <a:lumMod val="50000"/>
                          </a:schemeClr>
                        </a:solidFill>
                        <a:effectLst/>
                        <a:latin typeface="ＭＳ Ｐゴシック"/>
                      </a:endParaRPr>
                    </a:p>
                  </a:txBody>
                  <a:tcPr marL="8792" marR="8792" marT="9525" marB="0" anchor="ctr"/>
                </a:tc>
                <a:tc>
                  <a:txBody>
                    <a:bodyPr/>
                    <a:lstStyle/>
                    <a:p>
                      <a:pPr algn="ctr" fontAlgn="ctr"/>
                      <a:r>
                        <a:rPr lang="en-US" sz="1100" u="none" strike="noStrike" dirty="0">
                          <a:solidFill>
                            <a:schemeClr val="accent6">
                              <a:lumMod val="50000"/>
                            </a:schemeClr>
                          </a:solidFill>
                          <a:effectLst/>
                        </a:rPr>
                        <a:t>H27.4</a:t>
                      </a:r>
                      <a:endParaRPr lang="en-US" sz="1100" b="0" i="0" u="none" strike="noStrike" dirty="0">
                        <a:solidFill>
                          <a:schemeClr val="accent6">
                            <a:lumMod val="50000"/>
                          </a:schemeClr>
                        </a:solidFill>
                        <a:effectLst/>
                        <a:latin typeface="ＭＳ Ｐゴシック"/>
                      </a:endParaRPr>
                    </a:p>
                  </a:txBody>
                  <a:tcPr marL="8792" marR="8792" marT="9525" marB="0" anchor="ctr"/>
                </a:tc>
                <a:extLst>
                  <a:ext uri="{0D108BD9-81ED-4DB2-BD59-A6C34878D82A}">
                    <a16:rowId xmlns="" xmlns:a16="http://schemas.microsoft.com/office/drawing/2014/main" val="10000"/>
                  </a:ext>
                </a:extLst>
              </a:tr>
              <a:tr h="171450">
                <a:tc rowSpan="2">
                  <a:txBody>
                    <a:bodyPr/>
                    <a:lstStyle/>
                    <a:p>
                      <a:pPr algn="ctr" fontAlgn="ctr"/>
                      <a:r>
                        <a:rPr lang="ja-JP" altLang="en-US" sz="900" u="none" strike="noStrike">
                          <a:solidFill>
                            <a:schemeClr val="accent6">
                              <a:lumMod val="50000"/>
                            </a:schemeClr>
                          </a:solidFill>
                          <a:effectLst/>
                        </a:rPr>
                        <a:t>国保連　　　　　データ</a:t>
                      </a:r>
                      <a:endParaRPr lang="ja-JP" altLang="en-US" sz="900" b="0" i="0" u="none" strike="noStrike">
                        <a:solidFill>
                          <a:schemeClr val="accent6">
                            <a:lumMod val="50000"/>
                          </a:schemeClr>
                        </a:solidFill>
                        <a:effectLst/>
                        <a:latin typeface="ＭＳ Ｐゴシック"/>
                      </a:endParaRPr>
                    </a:p>
                  </a:txBody>
                  <a:tcPr marL="8792" marR="8792" marT="9525" marB="0" anchor="ctr"/>
                </a:tc>
                <a:tc>
                  <a:txBody>
                    <a:bodyPr/>
                    <a:lstStyle/>
                    <a:p>
                      <a:pPr algn="l" fontAlgn="ctr"/>
                      <a:r>
                        <a:rPr lang="ja-JP" altLang="en-US" sz="900" u="none" strike="noStrike" dirty="0">
                          <a:solidFill>
                            <a:schemeClr val="accent6">
                              <a:lumMod val="50000"/>
                            </a:schemeClr>
                          </a:solidFill>
                          <a:effectLst/>
                        </a:rPr>
                        <a:t>地域移行支援</a:t>
                      </a:r>
                      <a:endParaRPr lang="ja-JP" altLang="en-US" sz="900" b="0" i="0" u="none" strike="noStrike" dirty="0">
                        <a:solidFill>
                          <a:schemeClr val="accent6">
                            <a:lumMod val="50000"/>
                          </a:schemeClr>
                        </a:solidFill>
                        <a:effectLst/>
                        <a:latin typeface="ＭＳ Ｐゴシック"/>
                      </a:endParaRPr>
                    </a:p>
                  </a:txBody>
                  <a:tcPr marL="8792" marR="8792" marT="9525" marB="0" anchor="ctr"/>
                </a:tc>
                <a:tc>
                  <a:txBody>
                    <a:bodyPr/>
                    <a:lstStyle/>
                    <a:p>
                      <a:pPr algn="r" fontAlgn="ctr"/>
                      <a:r>
                        <a:rPr lang="en-US" altLang="ja-JP" sz="1100" u="none" strike="noStrike">
                          <a:solidFill>
                            <a:schemeClr val="accent6">
                              <a:lumMod val="50000"/>
                            </a:schemeClr>
                          </a:solidFill>
                          <a:effectLst/>
                        </a:rPr>
                        <a:t>34</a:t>
                      </a:r>
                      <a:endParaRPr lang="en-US" altLang="ja-JP" sz="1100" b="0" i="0" u="none" strike="noStrike">
                        <a:solidFill>
                          <a:schemeClr val="accent6">
                            <a:lumMod val="50000"/>
                          </a:schemeClr>
                        </a:solidFill>
                        <a:effectLst/>
                        <a:latin typeface="ＭＳ Ｐゴシック"/>
                      </a:endParaRPr>
                    </a:p>
                  </a:txBody>
                  <a:tcPr marL="8792" marR="8792" marT="9525" marB="0" anchor="ctr"/>
                </a:tc>
                <a:tc>
                  <a:txBody>
                    <a:bodyPr/>
                    <a:lstStyle/>
                    <a:p>
                      <a:pPr algn="r" fontAlgn="ctr"/>
                      <a:r>
                        <a:rPr lang="en-US" altLang="ja-JP" sz="1100" u="none" strike="noStrike" dirty="0">
                          <a:solidFill>
                            <a:schemeClr val="accent6">
                              <a:lumMod val="50000"/>
                            </a:schemeClr>
                          </a:solidFill>
                          <a:effectLst/>
                        </a:rPr>
                        <a:t>42</a:t>
                      </a:r>
                      <a:endParaRPr lang="en-US" altLang="ja-JP" sz="1100" b="0" i="0" u="none" strike="noStrike" dirty="0">
                        <a:solidFill>
                          <a:schemeClr val="accent6">
                            <a:lumMod val="50000"/>
                          </a:schemeClr>
                        </a:solidFill>
                        <a:effectLst/>
                        <a:latin typeface="ＭＳ Ｐゴシック"/>
                      </a:endParaRPr>
                    </a:p>
                  </a:txBody>
                  <a:tcPr marL="8792" marR="8792" marT="9525" marB="0" anchor="ctr"/>
                </a:tc>
                <a:tc>
                  <a:txBody>
                    <a:bodyPr/>
                    <a:lstStyle/>
                    <a:p>
                      <a:pPr algn="r" fontAlgn="ctr"/>
                      <a:r>
                        <a:rPr lang="en-US" altLang="ja-JP" sz="1100" u="none" strike="noStrike">
                          <a:solidFill>
                            <a:schemeClr val="accent6">
                              <a:lumMod val="50000"/>
                            </a:schemeClr>
                          </a:solidFill>
                          <a:effectLst/>
                        </a:rPr>
                        <a:t>43</a:t>
                      </a:r>
                      <a:endParaRPr lang="en-US" altLang="ja-JP" sz="1100" b="0" i="0" u="none" strike="noStrike">
                        <a:solidFill>
                          <a:schemeClr val="accent6">
                            <a:lumMod val="50000"/>
                          </a:schemeClr>
                        </a:solidFill>
                        <a:effectLst/>
                        <a:latin typeface="ＭＳ Ｐゴシック"/>
                      </a:endParaRPr>
                    </a:p>
                  </a:txBody>
                  <a:tcPr marL="8792" marR="8792" marT="9525" marB="0" anchor="ctr"/>
                </a:tc>
                <a:tc>
                  <a:txBody>
                    <a:bodyPr/>
                    <a:lstStyle/>
                    <a:p>
                      <a:pPr algn="r" fontAlgn="ctr"/>
                      <a:r>
                        <a:rPr lang="en-US" altLang="ja-JP" sz="1100" u="none" strike="noStrike">
                          <a:solidFill>
                            <a:schemeClr val="accent6">
                              <a:lumMod val="50000"/>
                            </a:schemeClr>
                          </a:solidFill>
                          <a:effectLst/>
                        </a:rPr>
                        <a:t>43</a:t>
                      </a:r>
                      <a:endParaRPr lang="en-US" altLang="ja-JP" sz="1100" b="0" i="0" u="none" strike="noStrike">
                        <a:solidFill>
                          <a:schemeClr val="accent6">
                            <a:lumMod val="50000"/>
                          </a:schemeClr>
                        </a:solidFill>
                        <a:effectLst/>
                        <a:latin typeface="ＭＳ Ｐゴシック"/>
                      </a:endParaRPr>
                    </a:p>
                  </a:txBody>
                  <a:tcPr marL="8792" marR="8792" marT="9525" marB="0" anchor="ctr"/>
                </a:tc>
                <a:extLst>
                  <a:ext uri="{0D108BD9-81ED-4DB2-BD59-A6C34878D82A}">
                    <a16:rowId xmlns="" xmlns:a16="http://schemas.microsoft.com/office/drawing/2014/main" val="10001"/>
                  </a:ext>
                </a:extLst>
              </a:tr>
              <a:tr h="171450">
                <a:tc vMerge="1">
                  <a:txBody>
                    <a:bodyPr/>
                    <a:lstStyle/>
                    <a:p>
                      <a:endParaRPr kumimoji="1" lang="ja-JP" altLang="en-US"/>
                    </a:p>
                  </a:txBody>
                  <a:tcPr/>
                </a:tc>
                <a:tc>
                  <a:txBody>
                    <a:bodyPr/>
                    <a:lstStyle/>
                    <a:p>
                      <a:pPr algn="l" fontAlgn="ctr"/>
                      <a:r>
                        <a:rPr lang="zh-CN" altLang="en-US" sz="900" u="none" strike="noStrike" dirty="0">
                          <a:solidFill>
                            <a:schemeClr val="accent6">
                              <a:lumMod val="50000"/>
                            </a:schemeClr>
                          </a:solidFill>
                          <a:effectLst/>
                          <a:latin typeface="ＭＳ Ｐゴシック" panose="020B0600070205080204" pitchFamily="50" charset="-128"/>
                          <a:ea typeface="ＭＳ Ｐゴシック" panose="020B0600070205080204" pitchFamily="50" charset="-128"/>
                        </a:rPr>
                        <a:t>地域定着支援</a:t>
                      </a:r>
                      <a:endParaRPr lang="zh-CN" altLang="en-US" sz="900" b="0" i="0" u="none" strike="noStrike" dirty="0">
                        <a:solidFill>
                          <a:schemeClr val="accent6">
                            <a:lumMod val="50000"/>
                          </a:schemeClr>
                        </a:solidFill>
                        <a:effectLst/>
                        <a:latin typeface="ＭＳ Ｐゴシック" panose="020B0600070205080204" pitchFamily="50" charset="-128"/>
                        <a:ea typeface="ＭＳ Ｐゴシック" panose="020B0600070205080204" pitchFamily="50" charset="-128"/>
                      </a:endParaRPr>
                    </a:p>
                  </a:txBody>
                  <a:tcPr marL="8792" marR="8792" marT="9525" marB="0" anchor="ctr"/>
                </a:tc>
                <a:tc>
                  <a:txBody>
                    <a:bodyPr/>
                    <a:lstStyle/>
                    <a:p>
                      <a:pPr algn="r" fontAlgn="ctr"/>
                      <a:r>
                        <a:rPr lang="en-US" altLang="ja-JP" sz="1100" u="none" strike="noStrike" dirty="0">
                          <a:solidFill>
                            <a:schemeClr val="accent6">
                              <a:lumMod val="50000"/>
                            </a:schemeClr>
                          </a:solidFill>
                          <a:effectLst/>
                        </a:rPr>
                        <a:t>103</a:t>
                      </a:r>
                      <a:endParaRPr lang="en-US" altLang="ja-JP" sz="1100" b="0" i="0" u="none" strike="noStrike" dirty="0">
                        <a:solidFill>
                          <a:schemeClr val="accent6">
                            <a:lumMod val="50000"/>
                          </a:schemeClr>
                        </a:solidFill>
                        <a:effectLst/>
                        <a:latin typeface="ＭＳ Ｐゴシック"/>
                      </a:endParaRPr>
                    </a:p>
                  </a:txBody>
                  <a:tcPr marL="8792" marR="8792" marT="9525" marB="0" anchor="ctr"/>
                </a:tc>
                <a:tc>
                  <a:txBody>
                    <a:bodyPr/>
                    <a:lstStyle/>
                    <a:p>
                      <a:pPr algn="r" fontAlgn="ctr"/>
                      <a:r>
                        <a:rPr lang="en-US" altLang="ja-JP" sz="1100" u="none" strike="noStrike">
                          <a:solidFill>
                            <a:schemeClr val="accent6">
                              <a:lumMod val="50000"/>
                            </a:schemeClr>
                          </a:solidFill>
                          <a:effectLst/>
                        </a:rPr>
                        <a:t>405</a:t>
                      </a:r>
                      <a:endParaRPr lang="en-US" altLang="ja-JP" sz="1100" b="0" i="0" u="none" strike="noStrike">
                        <a:solidFill>
                          <a:schemeClr val="accent6">
                            <a:lumMod val="50000"/>
                          </a:schemeClr>
                        </a:solidFill>
                        <a:effectLst/>
                        <a:latin typeface="ＭＳ Ｐゴシック"/>
                      </a:endParaRPr>
                    </a:p>
                  </a:txBody>
                  <a:tcPr marL="8792" marR="8792" marT="9525" marB="0" anchor="ctr"/>
                </a:tc>
                <a:tc>
                  <a:txBody>
                    <a:bodyPr/>
                    <a:lstStyle/>
                    <a:p>
                      <a:pPr algn="r" fontAlgn="ctr"/>
                      <a:r>
                        <a:rPr lang="en-US" altLang="ja-JP" sz="1100" u="none" strike="noStrike">
                          <a:solidFill>
                            <a:schemeClr val="accent6">
                              <a:lumMod val="50000"/>
                            </a:schemeClr>
                          </a:solidFill>
                          <a:effectLst/>
                        </a:rPr>
                        <a:t>443</a:t>
                      </a:r>
                      <a:endParaRPr lang="en-US" altLang="ja-JP" sz="1100" b="0" i="0" u="none" strike="noStrike">
                        <a:solidFill>
                          <a:schemeClr val="accent6">
                            <a:lumMod val="50000"/>
                          </a:schemeClr>
                        </a:solidFill>
                        <a:effectLst/>
                        <a:latin typeface="ＭＳ Ｐゴシック"/>
                      </a:endParaRPr>
                    </a:p>
                  </a:txBody>
                  <a:tcPr marL="8792" marR="8792" marT="9525" marB="0" anchor="ctr"/>
                </a:tc>
                <a:tc>
                  <a:txBody>
                    <a:bodyPr/>
                    <a:lstStyle/>
                    <a:p>
                      <a:pPr algn="r" fontAlgn="ctr"/>
                      <a:r>
                        <a:rPr lang="en-US" altLang="ja-JP" sz="1100" u="none" strike="noStrike" dirty="0">
                          <a:solidFill>
                            <a:schemeClr val="accent6">
                              <a:lumMod val="50000"/>
                            </a:schemeClr>
                          </a:solidFill>
                          <a:effectLst/>
                        </a:rPr>
                        <a:t>494</a:t>
                      </a:r>
                      <a:endParaRPr lang="en-US" altLang="ja-JP" sz="1100" b="0" i="0" u="none" strike="noStrike" dirty="0">
                        <a:solidFill>
                          <a:schemeClr val="accent6">
                            <a:lumMod val="50000"/>
                          </a:schemeClr>
                        </a:solidFill>
                        <a:effectLst/>
                        <a:latin typeface="ＭＳ Ｐゴシック"/>
                      </a:endParaRPr>
                    </a:p>
                  </a:txBody>
                  <a:tcPr marL="8792" marR="8792" marT="9525" marB="0" anchor="ctr"/>
                </a:tc>
                <a:extLst>
                  <a:ext uri="{0D108BD9-81ED-4DB2-BD59-A6C34878D82A}">
                    <a16:rowId xmlns="" xmlns:a16="http://schemas.microsoft.com/office/drawing/2014/main" val="10002"/>
                  </a:ext>
                </a:extLst>
              </a:tr>
            </a:tbl>
          </a:graphicData>
        </a:graphic>
      </p:graphicFrame>
      <p:sp>
        <p:nvSpPr>
          <p:cNvPr id="32" name="スライド番号プレースホルダー 3"/>
          <p:cNvSpPr>
            <a:spLocks noGrp="1"/>
          </p:cNvSpPr>
          <p:nvPr>
            <p:ph type="sldNum" sz="quarter" idx="12"/>
          </p:nvPr>
        </p:nvSpPr>
        <p:spPr>
          <a:xfrm>
            <a:off x="7091225" y="6592352"/>
            <a:ext cx="2133600" cy="365125"/>
          </a:xfrm>
        </p:spPr>
        <p:txBody>
          <a:bodyPr/>
          <a:lstStyle/>
          <a:p>
            <a:fld id="{D2D8002D-B5B0-4BAC-B1F6-782DDCCE6D9C}" type="slidenum">
              <a:rPr lang="ja-JP" altLang="en-US" sz="1800" smtClean="0">
                <a:solidFill>
                  <a:prstClr val="black">
                    <a:tint val="75000"/>
                  </a:prstClr>
                </a:solidFill>
              </a:rPr>
              <a:pPr/>
              <a:t>24</a:t>
            </a:fld>
            <a:endParaRPr lang="ja-JP" altLang="en-US" sz="1800" dirty="0">
              <a:solidFill>
                <a:prstClr val="black">
                  <a:tint val="75000"/>
                </a:prstClr>
              </a:solidFill>
            </a:endParaRPr>
          </a:p>
        </p:txBody>
      </p:sp>
    </p:spTree>
    <p:extLst>
      <p:ext uri="{BB962C8B-B14F-4D97-AF65-F5344CB8AC3E}">
        <p14:creationId xmlns:p14="http://schemas.microsoft.com/office/powerpoint/2010/main" xmlns="" val="3988083324"/>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28457" y="1419193"/>
            <a:ext cx="4471535" cy="1631216"/>
          </a:xfrm>
          <a:prstGeom prst="rect">
            <a:avLst/>
          </a:prstGeom>
          <a:noFill/>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en-US" altLang="ja-JP" sz="1400" b="1" dirty="0">
                <a:solidFill>
                  <a:prstClr val="black"/>
                </a:solidFill>
                <a:latin typeface="HGｺﾞｼｯｸM"/>
                <a:ea typeface="HGｺﾞｼｯｸM"/>
              </a:rPr>
              <a:t>【</a:t>
            </a:r>
            <a:r>
              <a:rPr lang="ja-JP" altLang="en-US" sz="1400" b="1" dirty="0">
                <a:solidFill>
                  <a:prstClr val="black"/>
                </a:solidFill>
                <a:latin typeface="HGｺﾞｼｯｸM"/>
                <a:ea typeface="HGｺﾞｼｯｸM"/>
              </a:rPr>
              <a:t>但馬圏域の基本情報</a:t>
            </a:r>
            <a:r>
              <a:rPr lang="en-US" altLang="ja-JP" sz="1400" b="1" dirty="0">
                <a:solidFill>
                  <a:prstClr val="black"/>
                </a:solidFill>
                <a:latin typeface="HGｺﾞｼｯｸM"/>
                <a:ea typeface="HGｺﾞｼｯｸM"/>
              </a:rPr>
              <a:t>】</a:t>
            </a:r>
          </a:p>
          <a:p>
            <a:pPr>
              <a:defRPr/>
            </a:pPr>
            <a:endParaRPr lang="en-US" altLang="ja-JP" sz="800" b="1" dirty="0">
              <a:solidFill>
                <a:prstClr val="black"/>
              </a:solidFill>
              <a:latin typeface="HGｺﾞｼｯｸM"/>
              <a:ea typeface="HGｺﾞｼｯｸM"/>
            </a:endParaRPr>
          </a:p>
          <a:p>
            <a:pPr>
              <a:defRPr/>
            </a:pPr>
            <a:endParaRPr lang="en-US" altLang="ja-JP" sz="800" b="1" dirty="0">
              <a:solidFill>
                <a:prstClr val="black"/>
              </a:solidFill>
              <a:latin typeface="HGｺﾞｼｯｸM"/>
              <a:ea typeface="HGｺﾞｼｯｸM"/>
            </a:endParaRPr>
          </a:p>
          <a:p>
            <a:pPr>
              <a:defRPr/>
            </a:pPr>
            <a:endParaRPr lang="en-US" altLang="ja-JP" sz="1400" b="1" dirty="0">
              <a:solidFill>
                <a:prstClr val="black"/>
              </a:solidFill>
              <a:latin typeface="HGｺﾞｼｯｸM"/>
              <a:ea typeface="HGｺﾞｼｯｸM"/>
            </a:endParaRPr>
          </a:p>
          <a:p>
            <a:pPr>
              <a:defRPr/>
            </a:pPr>
            <a:endParaRPr lang="en-US" altLang="ja-JP" sz="1400" b="1" dirty="0">
              <a:solidFill>
                <a:prstClr val="black"/>
              </a:solidFill>
              <a:latin typeface="HGｺﾞｼｯｸM"/>
              <a:ea typeface="HGｺﾞｼｯｸM"/>
            </a:endParaRPr>
          </a:p>
          <a:p>
            <a:pPr>
              <a:defRPr/>
            </a:pPr>
            <a:endParaRPr lang="en-US" altLang="ja-JP" sz="1400" b="1" dirty="0">
              <a:solidFill>
                <a:prstClr val="black"/>
              </a:solidFill>
              <a:latin typeface="HGｺﾞｼｯｸM"/>
              <a:ea typeface="HGｺﾞｼｯｸM"/>
            </a:endParaRPr>
          </a:p>
          <a:p>
            <a:pPr>
              <a:defRPr/>
            </a:pPr>
            <a:endParaRPr lang="en-US" altLang="ja-JP" sz="1400" b="1" dirty="0">
              <a:solidFill>
                <a:prstClr val="black"/>
              </a:solidFill>
              <a:latin typeface="HGｺﾞｼｯｸM"/>
              <a:ea typeface="HGｺﾞｼｯｸM"/>
            </a:endParaRPr>
          </a:p>
          <a:p>
            <a:pPr>
              <a:defRPr/>
            </a:pPr>
            <a:endParaRPr lang="en-US" altLang="ja-JP" sz="1400" b="1" dirty="0">
              <a:solidFill>
                <a:prstClr val="black"/>
              </a:solidFill>
              <a:latin typeface="HGｺﾞｼｯｸM"/>
              <a:ea typeface="HGｺﾞｼｯｸM"/>
            </a:endParaRP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a:stretch/>
        </p:blipFill>
        <p:spPr bwMode="auto">
          <a:xfrm>
            <a:off x="3330819" y="1506702"/>
            <a:ext cx="1090945" cy="15154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テキスト ボックス 136"/>
          <p:cNvSpPr txBox="1">
            <a:spLocks noChangeArrowheads="1"/>
          </p:cNvSpPr>
          <p:nvPr/>
        </p:nvSpPr>
        <p:spPr bwMode="auto">
          <a:xfrm>
            <a:off x="49847" y="533564"/>
            <a:ext cx="9042107" cy="769441"/>
          </a:xfrm>
          <a:prstGeom prst="rect">
            <a:avLst/>
          </a:prstGeom>
          <a:solidFill>
            <a:schemeClr val="accent4">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a:ex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defRPr/>
            </a:pPr>
            <a:r>
              <a:rPr lang="ja-JP" altLang="en-US" sz="1100" dirty="0">
                <a:solidFill>
                  <a:prstClr val="black"/>
                </a:solidFill>
              </a:rPr>
              <a:t>○但馬圏域（二次医療圏）では、病院長を始めとした関係機関の代表者の参加する精神障害者地域移行・地域定着推進協議会を保健所主催で年２回開催し、地域移行の具体的達成目標と戦略を共有し、地域医療福祉連携体制を構築。</a:t>
            </a:r>
            <a:endParaRPr lang="en-US" altLang="ja-JP" sz="1100" dirty="0">
              <a:solidFill>
                <a:prstClr val="black"/>
              </a:solidFill>
            </a:endParaRPr>
          </a:p>
          <a:p>
            <a:pPr>
              <a:defRPr/>
            </a:pPr>
            <a:r>
              <a:rPr lang="ja-JP" altLang="en-US" sz="1100" dirty="0">
                <a:solidFill>
                  <a:prstClr val="black"/>
                </a:solidFill>
              </a:rPr>
              <a:t>○病院、市町、相談支援事業所、保健所の実務担当者の参加する戦略会議を保健所主催で月１回開催し、ピアサポーターの養成や、退院意欲を喚起するための院内説明会等の地域全体の進捗状況を共有しながら、地域移行の取組を着実に実施。</a:t>
            </a:r>
          </a:p>
        </p:txBody>
      </p:sp>
      <p:sp>
        <p:nvSpPr>
          <p:cNvPr id="13" name="テキスト ボックス 12"/>
          <p:cNvSpPr txBox="1"/>
          <p:nvPr/>
        </p:nvSpPr>
        <p:spPr>
          <a:xfrm>
            <a:off x="28457" y="3101040"/>
            <a:ext cx="4903583" cy="3724096"/>
          </a:xfrm>
          <a:prstGeom prst="rect">
            <a:avLst/>
          </a:prstGeom>
        </p:spPr>
        <p:style>
          <a:lnRef idx="2">
            <a:schemeClr val="accent2"/>
          </a:lnRef>
          <a:fillRef idx="1">
            <a:schemeClr val="lt1"/>
          </a:fillRef>
          <a:effectRef idx="0">
            <a:schemeClr val="accent2"/>
          </a:effectRef>
          <a:fontRef idx="minor">
            <a:schemeClr val="dk1"/>
          </a:fontRef>
        </p:style>
        <p:txBody>
          <a:bodyPr wrap="square" rIns="0">
            <a:spAutoFit/>
          </a:bodyPr>
          <a:lstStyle/>
          <a:p>
            <a:pPr>
              <a:defRPr/>
            </a:pPr>
            <a:endParaRPr lang="en-US" altLang="ja-JP" sz="800" b="1" dirty="0">
              <a:solidFill>
                <a:prstClr val="black"/>
              </a:solidFill>
              <a:latin typeface="HGｺﾞｼｯｸM"/>
              <a:ea typeface="HGｺﾞｼｯｸM"/>
            </a:endParaRPr>
          </a:p>
          <a:p>
            <a:pPr>
              <a:defRPr/>
            </a:pPr>
            <a:endParaRPr lang="en-US" altLang="ja-JP" sz="800" b="1" dirty="0">
              <a:solidFill>
                <a:prstClr val="black"/>
              </a:solidFill>
              <a:latin typeface="HGｺﾞｼｯｸM"/>
              <a:ea typeface="HGｺﾞｼｯｸM"/>
            </a:endParaRPr>
          </a:p>
          <a:p>
            <a:pPr>
              <a:defRPr/>
            </a:pPr>
            <a:r>
              <a:rPr lang="ja-JP" altLang="en-US" sz="1100" b="1" dirty="0" smtClean="0">
                <a:solidFill>
                  <a:prstClr val="black"/>
                </a:solidFill>
                <a:latin typeface="HGｺﾞｼｯｸM"/>
                <a:ea typeface="HGｺﾞｼｯｸM"/>
              </a:rPr>
              <a:t>（</a:t>
            </a:r>
            <a:r>
              <a:rPr lang="ja-JP" altLang="en-US" sz="1100" b="1" dirty="0">
                <a:solidFill>
                  <a:prstClr val="black"/>
                </a:solidFill>
                <a:latin typeface="HGｺﾞｼｯｸM"/>
                <a:ea typeface="HGｺﾞｼｯｸM"/>
              </a:rPr>
              <a:t>都道府県）</a:t>
            </a:r>
            <a:endParaRPr lang="en-US" altLang="ja-JP" sz="1100" b="1" dirty="0">
              <a:solidFill>
                <a:prstClr val="black"/>
              </a:solidFill>
              <a:latin typeface="HGｺﾞｼｯｸM"/>
              <a:ea typeface="HGｺﾞｼｯｸM"/>
            </a:endParaRPr>
          </a:p>
          <a:p>
            <a:pPr>
              <a:defRPr/>
            </a:pPr>
            <a:r>
              <a:rPr lang="ja-JP" altLang="en-US" sz="1100" dirty="0">
                <a:solidFill>
                  <a:prstClr val="black"/>
                </a:solidFill>
                <a:latin typeface="HGｺﾞｼｯｸM"/>
                <a:ea typeface="HGｺﾞｼｯｸM"/>
              </a:rPr>
              <a:t>・地域移行の県方針を決定、県単位の分析や研修を実施</a:t>
            </a:r>
            <a:endParaRPr lang="en-US" altLang="ja-JP" sz="1100" dirty="0">
              <a:solidFill>
                <a:prstClr val="black"/>
              </a:solidFill>
              <a:latin typeface="HGｺﾞｼｯｸM"/>
              <a:ea typeface="HGｺﾞｼｯｸM"/>
            </a:endParaRPr>
          </a:p>
          <a:p>
            <a:pPr>
              <a:defRPr/>
            </a:pPr>
            <a:r>
              <a:rPr lang="ja-JP" altLang="en-US" sz="1100" b="1" dirty="0">
                <a:solidFill>
                  <a:prstClr val="black"/>
                </a:solidFill>
                <a:latin typeface="HGｺﾞｼｯｸM"/>
                <a:ea typeface="HGｺﾞｼｯｸM"/>
              </a:rPr>
              <a:t>（保健所）</a:t>
            </a:r>
            <a:endParaRPr lang="en-US" altLang="ja-JP" sz="1100" b="1" dirty="0">
              <a:solidFill>
                <a:prstClr val="black"/>
              </a:solidFill>
              <a:latin typeface="HGｺﾞｼｯｸM"/>
              <a:ea typeface="HGｺﾞｼｯｸM"/>
            </a:endParaRPr>
          </a:p>
          <a:p>
            <a:pPr>
              <a:defRPr/>
            </a:pPr>
            <a:r>
              <a:rPr lang="ja-JP" altLang="en-US" sz="1100" dirty="0">
                <a:solidFill>
                  <a:prstClr val="black"/>
                </a:solidFill>
                <a:latin typeface="HGｺﾞｼｯｸM"/>
                <a:ea typeface="HGｺﾞｼｯｸM"/>
              </a:rPr>
              <a:t>・地域分析に基づいた地域移行推進のための戦略を企画立案</a:t>
            </a:r>
            <a:endParaRPr lang="en-US" altLang="ja-JP" sz="1100" dirty="0">
              <a:solidFill>
                <a:prstClr val="black"/>
              </a:solidFill>
              <a:latin typeface="HGｺﾞｼｯｸM"/>
              <a:ea typeface="HGｺﾞｼｯｸM"/>
            </a:endParaRPr>
          </a:p>
          <a:p>
            <a:pPr>
              <a:defRPr/>
            </a:pPr>
            <a:r>
              <a:rPr lang="ja-JP" altLang="en-US" sz="1100" dirty="0">
                <a:solidFill>
                  <a:prstClr val="black"/>
                </a:solidFill>
                <a:latin typeface="HGｺﾞｼｯｸM"/>
                <a:ea typeface="HGｺﾞｼｯｸM"/>
              </a:rPr>
              <a:t>・精神障害者地域移行・地域定着推進協議会と戦略会議（</a:t>
            </a:r>
            <a:r>
              <a:rPr lang="en-US" altLang="ja-JP" sz="1100" dirty="0">
                <a:solidFill>
                  <a:prstClr val="black"/>
                </a:solidFill>
                <a:latin typeface="HGｺﾞｼｯｸM"/>
                <a:ea typeface="HGｺﾞｼｯｸM"/>
              </a:rPr>
              <a:t>1</a:t>
            </a:r>
            <a:r>
              <a:rPr lang="ja-JP" altLang="en-US" sz="1100" dirty="0">
                <a:solidFill>
                  <a:prstClr val="black"/>
                </a:solidFill>
                <a:latin typeface="HGｺﾞｼｯｸM"/>
                <a:ea typeface="HGｺﾞｼｯｸM"/>
              </a:rPr>
              <a:t>回</a:t>
            </a:r>
            <a:r>
              <a:rPr lang="en-US" altLang="ja-JP" sz="1100" dirty="0">
                <a:solidFill>
                  <a:prstClr val="black"/>
                </a:solidFill>
                <a:latin typeface="HGｺﾞｼｯｸM"/>
                <a:ea typeface="HGｺﾞｼｯｸM"/>
              </a:rPr>
              <a:t>/</a:t>
            </a:r>
            <a:r>
              <a:rPr lang="ja-JP" altLang="en-US" sz="1100" dirty="0">
                <a:solidFill>
                  <a:prstClr val="black"/>
                </a:solidFill>
                <a:latin typeface="HGｺﾞｼｯｸM"/>
                <a:ea typeface="HGｺﾞｼｯｸM"/>
              </a:rPr>
              <a:t>月）の事務局</a:t>
            </a:r>
            <a:endParaRPr lang="en-US" altLang="ja-JP" sz="1100" dirty="0">
              <a:solidFill>
                <a:prstClr val="black"/>
              </a:solidFill>
              <a:latin typeface="HGｺﾞｼｯｸM"/>
              <a:ea typeface="HGｺﾞｼｯｸM"/>
            </a:endParaRPr>
          </a:p>
          <a:p>
            <a:pPr>
              <a:defRPr/>
            </a:pPr>
            <a:r>
              <a:rPr lang="ja-JP" altLang="en-US" sz="1100" dirty="0">
                <a:solidFill>
                  <a:prstClr val="black"/>
                </a:solidFill>
                <a:latin typeface="HGｺﾞｼｯｸM"/>
                <a:ea typeface="HGｺﾞｼｯｸM"/>
              </a:rPr>
              <a:t>　機能を果たし、地域移行の圏域の目標設定と進捗状況の整理・共有を実施</a:t>
            </a:r>
            <a:endParaRPr lang="en-US" altLang="ja-JP" sz="1100" dirty="0">
              <a:solidFill>
                <a:prstClr val="black"/>
              </a:solidFill>
              <a:latin typeface="HGｺﾞｼｯｸM"/>
              <a:ea typeface="HGｺﾞｼｯｸM"/>
            </a:endParaRPr>
          </a:p>
          <a:p>
            <a:pPr>
              <a:defRPr/>
            </a:pPr>
            <a:r>
              <a:rPr lang="ja-JP" altLang="en-US" sz="1100" dirty="0">
                <a:solidFill>
                  <a:prstClr val="black"/>
                </a:solidFill>
                <a:latin typeface="HGｺﾞｼｯｸM"/>
                <a:ea typeface="HGｺﾞｼｯｸM"/>
              </a:rPr>
              <a:t>・相談支援事業所と協働しながら、ピアサポーターの養成・活動支援を実施</a:t>
            </a:r>
            <a:endParaRPr lang="en-US" altLang="ja-JP" sz="1100" dirty="0">
              <a:solidFill>
                <a:prstClr val="black"/>
              </a:solidFill>
              <a:latin typeface="HGｺﾞｼｯｸM"/>
              <a:ea typeface="HGｺﾞｼｯｸM"/>
            </a:endParaRPr>
          </a:p>
          <a:p>
            <a:pPr>
              <a:defRPr/>
            </a:pPr>
            <a:r>
              <a:rPr lang="ja-JP" altLang="en-US" sz="1100" dirty="0">
                <a:solidFill>
                  <a:prstClr val="black"/>
                </a:solidFill>
                <a:latin typeface="HGｺﾞｼｯｸM"/>
                <a:ea typeface="HGｺﾞｼｯｸM"/>
              </a:rPr>
              <a:t>・</a:t>
            </a:r>
            <a:r>
              <a:rPr lang="en-US" altLang="ja-JP" sz="1100" dirty="0">
                <a:solidFill>
                  <a:prstClr val="black"/>
                </a:solidFill>
                <a:latin typeface="HGｺﾞｼｯｸM"/>
                <a:ea typeface="HGｺﾞｼｯｸM"/>
              </a:rPr>
              <a:t>630</a:t>
            </a:r>
            <a:r>
              <a:rPr lang="ja-JP" altLang="en-US" sz="1100" dirty="0">
                <a:solidFill>
                  <a:prstClr val="black"/>
                </a:solidFill>
                <a:latin typeface="HGｺﾞｼｯｸM"/>
                <a:ea typeface="HGｺﾞｼｯｸM"/>
              </a:rPr>
              <a:t>調査や病院実地指導等により、入院患者の実態を定期的に把握</a:t>
            </a:r>
            <a:endParaRPr lang="en-US" altLang="ja-JP" sz="1100" dirty="0">
              <a:solidFill>
                <a:prstClr val="black"/>
              </a:solidFill>
              <a:latin typeface="HGｺﾞｼｯｸM"/>
              <a:ea typeface="HGｺﾞｼｯｸM"/>
            </a:endParaRPr>
          </a:p>
          <a:p>
            <a:pPr>
              <a:defRPr/>
            </a:pPr>
            <a:r>
              <a:rPr lang="ja-JP" altLang="en-US" sz="1100" b="1" dirty="0">
                <a:solidFill>
                  <a:prstClr val="black"/>
                </a:solidFill>
                <a:latin typeface="HGｺﾞｼｯｸM"/>
                <a:ea typeface="HGｺﾞｼｯｸM"/>
              </a:rPr>
              <a:t>（精神保健福祉センター）</a:t>
            </a:r>
            <a:endParaRPr lang="en-US" altLang="ja-JP" sz="1100" b="1" dirty="0">
              <a:solidFill>
                <a:prstClr val="black"/>
              </a:solidFill>
              <a:latin typeface="HGｺﾞｼｯｸM"/>
              <a:ea typeface="HGｺﾞｼｯｸM"/>
            </a:endParaRPr>
          </a:p>
          <a:p>
            <a:pPr>
              <a:defRPr/>
            </a:pPr>
            <a:r>
              <a:rPr lang="ja-JP" altLang="en-US" sz="1100" dirty="0">
                <a:solidFill>
                  <a:prstClr val="black"/>
                </a:solidFill>
                <a:latin typeface="HGｺﾞｼｯｸM"/>
                <a:ea typeface="HGｺﾞｼｯｸM"/>
              </a:rPr>
              <a:t>・県内病院、相談支援事業所、保健所の職員向け研修を実施</a:t>
            </a:r>
            <a:endParaRPr lang="en-US" altLang="ja-JP" sz="1100" dirty="0">
              <a:solidFill>
                <a:prstClr val="black"/>
              </a:solidFill>
              <a:latin typeface="HGｺﾞｼｯｸM"/>
              <a:ea typeface="HGｺﾞｼｯｸM"/>
            </a:endParaRPr>
          </a:p>
          <a:p>
            <a:pPr>
              <a:defRPr/>
            </a:pPr>
            <a:r>
              <a:rPr lang="ja-JP" altLang="en-US" sz="1100" dirty="0">
                <a:solidFill>
                  <a:prstClr val="black"/>
                </a:solidFill>
                <a:latin typeface="HGｺﾞｼｯｸM"/>
                <a:ea typeface="HGｺﾞｼｯｸM"/>
              </a:rPr>
              <a:t>・ピアサポーター養成研修を実施</a:t>
            </a:r>
            <a:endParaRPr lang="en-US" altLang="ja-JP" sz="1100" dirty="0">
              <a:solidFill>
                <a:prstClr val="black"/>
              </a:solidFill>
              <a:latin typeface="HGｺﾞｼｯｸM"/>
              <a:ea typeface="HGｺﾞｼｯｸM"/>
            </a:endParaRPr>
          </a:p>
          <a:p>
            <a:pPr>
              <a:defRPr/>
            </a:pPr>
            <a:r>
              <a:rPr lang="ja-JP" altLang="en-US" sz="1100" b="1" dirty="0">
                <a:solidFill>
                  <a:prstClr val="black"/>
                </a:solidFill>
                <a:latin typeface="HGｺﾞｼｯｸM"/>
                <a:ea typeface="HGｺﾞｼｯｸM"/>
              </a:rPr>
              <a:t>（市町村）</a:t>
            </a:r>
            <a:endParaRPr lang="en-US" altLang="ja-JP" sz="1100" b="1" dirty="0">
              <a:solidFill>
                <a:prstClr val="black"/>
              </a:solidFill>
              <a:latin typeface="HGｺﾞｼｯｸM"/>
              <a:ea typeface="HGｺﾞｼｯｸM"/>
            </a:endParaRPr>
          </a:p>
          <a:p>
            <a:pPr>
              <a:defRPr/>
            </a:pPr>
            <a:r>
              <a:rPr lang="ja-JP" altLang="en-US" sz="1100" dirty="0">
                <a:solidFill>
                  <a:prstClr val="black"/>
                </a:solidFill>
                <a:latin typeface="HGｺﾞｼｯｸM"/>
                <a:ea typeface="HGｺﾞｼｯｸM"/>
              </a:rPr>
              <a:t>・精神障害に対応できる相談支援員の確保</a:t>
            </a:r>
            <a:endParaRPr lang="en-US" altLang="ja-JP" sz="1100" dirty="0">
              <a:solidFill>
                <a:prstClr val="black"/>
              </a:solidFill>
              <a:latin typeface="HGｺﾞｼｯｸM"/>
              <a:ea typeface="HGｺﾞｼｯｸM"/>
            </a:endParaRPr>
          </a:p>
          <a:p>
            <a:pPr>
              <a:defRPr/>
            </a:pPr>
            <a:r>
              <a:rPr lang="ja-JP" altLang="en-US" sz="1100" dirty="0">
                <a:solidFill>
                  <a:prstClr val="black"/>
                </a:solidFill>
                <a:latin typeface="HGｺﾞｼｯｸM"/>
                <a:ea typeface="HGｺﾞｼｯｸM"/>
              </a:rPr>
              <a:t>・住まいや生活支援の体制整備</a:t>
            </a:r>
            <a:endParaRPr lang="en-US" altLang="ja-JP" sz="1100" dirty="0">
              <a:solidFill>
                <a:prstClr val="black"/>
              </a:solidFill>
              <a:latin typeface="HGｺﾞｼｯｸM"/>
              <a:ea typeface="HGｺﾞｼｯｸM"/>
            </a:endParaRPr>
          </a:p>
          <a:p>
            <a:pPr>
              <a:defRPr/>
            </a:pPr>
            <a:r>
              <a:rPr lang="ja-JP" altLang="en-US" sz="1100" b="1" dirty="0">
                <a:solidFill>
                  <a:prstClr val="black"/>
                </a:solidFill>
                <a:latin typeface="HGｺﾞｼｯｸM"/>
                <a:ea typeface="HGｺﾞｼｯｸM"/>
              </a:rPr>
              <a:t>（精神科病院の医師等の医療関係者）</a:t>
            </a:r>
            <a:endParaRPr lang="en-US" altLang="ja-JP" sz="1100" b="1" dirty="0">
              <a:solidFill>
                <a:prstClr val="black"/>
              </a:solidFill>
              <a:latin typeface="HGｺﾞｼｯｸM"/>
              <a:ea typeface="HGｺﾞｼｯｸM"/>
            </a:endParaRPr>
          </a:p>
          <a:p>
            <a:pPr>
              <a:defRPr/>
            </a:pPr>
            <a:r>
              <a:rPr lang="ja-JP" altLang="en-US" sz="1100" dirty="0">
                <a:solidFill>
                  <a:prstClr val="black"/>
                </a:solidFill>
                <a:latin typeface="HGｺﾞｼｯｸM"/>
                <a:ea typeface="HGｺﾞｼｯｸM"/>
              </a:rPr>
              <a:t>・関連会議への参加・協力、地域移行に向けた対象患者の選定</a:t>
            </a:r>
            <a:endParaRPr lang="en-US" altLang="ja-JP" sz="1100" dirty="0">
              <a:solidFill>
                <a:prstClr val="black"/>
              </a:solidFill>
              <a:latin typeface="HGｺﾞｼｯｸM"/>
              <a:ea typeface="HGｺﾞｼｯｸM"/>
            </a:endParaRPr>
          </a:p>
          <a:p>
            <a:pPr>
              <a:defRPr/>
            </a:pPr>
            <a:r>
              <a:rPr lang="ja-JP" altLang="en-US" sz="1100" dirty="0">
                <a:solidFill>
                  <a:prstClr val="black"/>
                </a:solidFill>
                <a:latin typeface="HGｺﾞｼｯｸM"/>
                <a:ea typeface="HGｺﾞｼｯｸM"/>
              </a:rPr>
              <a:t>・長期入院患者の退院意欲を喚起するための院内説明会への協力</a:t>
            </a:r>
            <a:endParaRPr lang="en-US" altLang="ja-JP" sz="1100" dirty="0">
              <a:solidFill>
                <a:prstClr val="black"/>
              </a:solidFill>
              <a:latin typeface="HGｺﾞｼｯｸM"/>
              <a:ea typeface="HGｺﾞｼｯｸM"/>
            </a:endParaRPr>
          </a:p>
          <a:p>
            <a:pPr>
              <a:defRPr/>
            </a:pPr>
            <a:r>
              <a:rPr lang="ja-JP" altLang="en-US" sz="1100" b="1" dirty="0">
                <a:solidFill>
                  <a:prstClr val="black"/>
                </a:solidFill>
                <a:latin typeface="HGｺﾞｼｯｸM"/>
                <a:ea typeface="HGｺﾞｼｯｸM"/>
              </a:rPr>
              <a:t>（相談支援事業所等の障害福祉サービス事業者）</a:t>
            </a:r>
            <a:endParaRPr lang="en-US" altLang="ja-JP" sz="1100" b="1" dirty="0">
              <a:solidFill>
                <a:prstClr val="black"/>
              </a:solidFill>
              <a:latin typeface="HGｺﾞｼｯｸM"/>
              <a:ea typeface="HGｺﾞｼｯｸM"/>
            </a:endParaRPr>
          </a:p>
          <a:p>
            <a:pPr>
              <a:defRPr/>
            </a:pPr>
            <a:r>
              <a:rPr lang="ja-JP" altLang="en-US" sz="1100" dirty="0">
                <a:solidFill>
                  <a:prstClr val="black"/>
                </a:solidFill>
                <a:latin typeface="HGｺﾞｼｯｸM"/>
                <a:ea typeface="HGｺﾞｼｯｸM"/>
              </a:rPr>
              <a:t>・関連会議への参加・協力、ピアサポーターの養成と雇用</a:t>
            </a:r>
            <a:endParaRPr lang="en-US" altLang="ja-JP" sz="1100" dirty="0">
              <a:solidFill>
                <a:prstClr val="black"/>
              </a:solidFill>
              <a:latin typeface="HGｺﾞｼｯｸM"/>
              <a:ea typeface="HGｺﾞｼｯｸM"/>
            </a:endParaRPr>
          </a:p>
          <a:p>
            <a:pPr>
              <a:defRPr/>
            </a:pPr>
            <a:r>
              <a:rPr lang="ja-JP" altLang="en-US" sz="1100" dirty="0">
                <a:solidFill>
                  <a:prstClr val="black"/>
                </a:solidFill>
                <a:latin typeface="HGｺﾞｼｯｸM"/>
                <a:ea typeface="HGｺﾞｼｯｸM"/>
              </a:rPr>
              <a:t>・ピアサポーターを活かした地域移行地域定着支援の実施</a:t>
            </a:r>
            <a:endParaRPr lang="en-US" altLang="ja-JP" sz="1100" dirty="0">
              <a:solidFill>
                <a:prstClr val="black"/>
              </a:solidFill>
              <a:latin typeface="HGｺﾞｼｯｸM"/>
              <a:ea typeface="HGｺﾞｼｯｸM"/>
            </a:endParaRPr>
          </a:p>
        </p:txBody>
      </p:sp>
      <p:sp>
        <p:nvSpPr>
          <p:cNvPr id="15" name="角丸四角形 14"/>
          <p:cNvSpPr/>
          <p:nvPr/>
        </p:nvSpPr>
        <p:spPr bwMode="auto">
          <a:xfrm>
            <a:off x="4590118" y="1417764"/>
            <a:ext cx="4553882" cy="2153970"/>
          </a:xfrm>
          <a:prstGeom prst="roundRect">
            <a:avLst>
              <a:gd name="adj" fmla="val 2488"/>
            </a:avLst>
          </a:prstGeom>
          <a:ln/>
        </p:spPr>
        <p:style>
          <a:lnRef idx="2">
            <a:schemeClr val="accent1"/>
          </a:lnRef>
          <a:fillRef idx="1">
            <a:schemeClr val="lt1"/>
          </a:fillRef>
          <a:effectRef idx="0">
            <a:schemeClr val="accent1"/>
          </a:effectRef>
          <a:fontRef idx="minor">
            <a:schemeClr val="dk1"/>
          </a:fontRef>
        </p:style>
        <p:txBody>
          <a:bodyPr lIns="36000" rIns="0"/>
          <a:lstStyle/>
          <a:p>
            <a:pPr marL="88900" indent="-88900">
              <a:defRPr/>
            </a:pPr>
            <a:r>
              <a:rPr lang="en-US" altLang="ja-JP" sz="1400" b="1" dirty="0">
                <a:solidFill>
                  <a:prstClr val="black"/>
                </a:solidFill>
                <a:latin typeface="HGｺﾞｼｯｸM"/>
                <a:ea typeface="HGｺﾞｼｯｸM"/>
              </a:rPr>
              <a:t>【</a:t>
            </a:r>
            <a:r>
              <a:rPr lang="ja-JP" altLang="en-US" sz="1400" b="1" dirty="0">
                <a:solidFill>
                  <a:prstClr val="black"/>
                </a:solidFill>
                <a:latin typeface="HGｺﾞｼｯｸM"/>
                <a:ea typeface="HGｺﾞｼｯｸM"/>
              </a:rPr>
              <a:t>地域移行の取組の経緯</a:t>
            </a:r>
            <a:r>
              <a:rPr lang="en-US" altLang="ja-JP" sz="1400" b="1" dirty="0">
                <a:solidFill>
                  <a:prstClr val="black"/>
                </a:solidFill>
                <a:latin typeface="HGｺﾞｼｯｸM"/>
                <a:ea typeface="HGｺﾞｼｯｸM"/>
              </a:rPr>
              <a:t>】</a:t>
            </a:r>
          </a:p>
          <a:p>
            <a:pPr marL="88900" indent="-88900">
              <a:defRPr/>
            </a:pPr>
            <a:r>
              <a:rPr lang="en-US" altLang="ja-JP" sz="1200" dirty="0">
                <a:solidFill>
                  <a:prstClr val="black"/>
                </a:solidFill>
                <a:latin typeface="HGｺﾞｼｯｸM"/>
                <a:ea typeface="HGｺﾞｼｯｸM"/>
              </a:rPr>
              <a:t>25</a:t>
            </a:r>
            <a:r>
              <a:rPr lang="ja-JP" altLang="en-US" sz="1200" dirty="0">
                <a:solidFill>
                  <a:prstClr val="black"/>
                </a:solidFill>
                <a:latin typeface="HGｺﾞｼｯｸM"/>
                <a:ea typeface="HGｺﾞｼｯｸM"/>
              </a:rPr>
              <a:t>年度　 地域移行申請数は、０（ゼロ）</a:t>
            </a:r>
            <a:endParaRPr lang="en-US" altLang="ja-JP" sz="1200" dirty="0">
              <a:solidFill>
                <a:prstClr val="black"/>
              </a:solidFill>
              <a:latin typeface="HGｺﾞｼｯｸM"/>
              <a:ea typeface="HGｺﾞｼｯｸM"/>
            </a:endParaRPr>
          </a:p>
          <a:p>
            <a:pPr marL="88900" indent="-88900">
              <a:defRPr/>
            </a:pPr>
            <a:r>
              <a:rPr lang="en-US" altLang="ja-JP" sz="1200" dirty="0">
                <a:solidFill>
                  <a:prstClr val="black"/>
                </a:solidFill>
                <a:latin typeface="HGｺﾞｼｯｸM"/>
                <a:ea typeface="HGｺﾞｼｯｸM"/>
              </a:rPr>
              <a:t>26</a:t>
            </a:r>
            <a:r>
              <a:rPr lang="ja-JP" altLang="en-US" sz="1200" dirty="0">
                <a:solidFill>
                  <a:prstClr val="black"/>
                </a:solidFill>
                <a:latin typeface="HGｺﾞｼｯｸM"/>
                <a:ea typeface="HGｺﾞｼｯｸM"/>
              </a:rPr>
              <a:t>年</a:t>
            </a:r>
            <a:r>
              <a:rPr lang="en-US" altLang="ja-JP" sz="1200" dirty="0">
                <a:solidFill>
                  <a:prstClr val="black"/>
                </a:solidFill>
                <a:latin typeface="HGｺﾞｼｯｸM"/>
                <a:ea typeface="HGｺﾞｼｯｸM"/>
              </a:rPr>
              <a:t>4</a:t>
            </a:r>
            <a:r>
              <a:rPr lang="ja-JP" altLang="en-US" sz="1200" dirty="0">
                <a:solidFill>
                  <a:prstClr val="black"/>
                </a:solidFill>
                <a:latin typeface="HGｺﾞｼｯｸM"/>
                <a:ea typeface="HGｺﾞｼｯｸM"/>
              </a:rPr>
              <a:t>月　戦略会議への参加と院内説明会の開催（</a:t>
            </a:r>
            <a:r>
              <a:rPr lang="en-US" altLang="ja-JP" sz="1200" dirty="0">
                <a:solidFill>
                  <a:prstClr val="black"/>
                </a:solidFill>
                <a:latin typeface="HGｺﾞｼｯｸM"/>
                <a:ea typeface="HGｺﾞｼｯｸM"/>
              </a:rPr>
              <a:t>1</a:t>
            </a:r>
            <a:r>
              <a:rPr lang="ja-JP" altLang="en-US" sz="1200" dirty="0">
                <a:solidFill>
                  <a:prstClr val="black"/>
                </a:solidFill>
                <a:latin typeface="HGｺﾞｼｯｸM"/>
                <a:ea typeface="HGｺﾞｼｯｸM"/>
              </a:rPr>
              <a:t>回</a:t>
            </a:r>
            <a:r>
              <a:rPr lang="en-US" altLang="ja-JP" sz="1200" dirty="0">
                <a:solidFill>
                  <a:prstClr val="black"/>
                </a:solidFill>
                <a:latin typeface="HGｺﾞｼｯｸM"/>
                <a:ea typeface="HGｺﾞｼｯｸM"/>
              </a:rPr>
              <a:t>/</a:t>
            </a:r>
            <a:r>
              <a:rPr lang="ja-JP" altLang="en-US" sz="1200" dirty="0">
                <a:solidFill>
                  <a:prstClr val="black"/>
                </a:solidFill>
                <a:latin typeface="HGｺﾞｼｯｸM"/>
                <a:ea typeface="HGｺﾞｼｯｸM"/>
              </a:rPr>
              <a:t>月）につ　　</a:t>
            </a:r>
            <a:endParaRPr lang="en-US" altLang="ja-JP" sz="1200" dirty="0">
              <a:solidFill>
                <a:prstClr val="black"/>
              </a:solidFill>
              <a:latin typeface="HGｺﾞｼｯｸM"/>
              <a:ea typeface="HGｺﾞｼｯｸM"/>
            </a:endParaRPr>
          </a:p>
          <a:p>
            <a:pPr marL="88900" indent="-88900">
              <a:defRPr/>
            </a:pPr>
            <a:r>
              <a:rPr lang="ja-JP" altLang="en-US" sz="1200" dirty="0">
                <a:solidFill>
                  <a:prstClr val="black"/>
                </a:solidFill>
                <a:latin typeface="HGｺﾞｼｯｸM"/>
                <a:ea typeface="HGｺﾞｼｯｸM"/>
              </a:rPr>
              <a:t>　　　　 いて、圏域内精神科医療機関の理事者と病院長から</a:t>
            </a:r>
            <a:endParaRPr lang="en-US" altLang="ja-JP" sz="1200" dirty="0">
              <a:solidFill>
                <a:prstClr val="black"/>
              </a:solidFill>
              <a:latin typeface="HGｺﾞｼｯｸM"/>
              <a:ea typeface="HGｺﾞｼｯｸM"/>
            </a:endParaRPr>
          </a:p>
          <a:p>
            <a:pPr marL="88900" indent="-88900">
              <a:defRPr/>
            </a:pPr>
            <a:r>
              <a:rPr lang="en-US" altLang="ja-JP" sz="1200" dirty="0">
                <a:solidFill>
                  <a:prstClr val="black"/>
                </a:solidFill>
                <a:latin typeface="HGｺﾞｼｯｸM"/>
                <a:ea typeface="HGｺﾞｼｯｸM"/>
              </a:rPr>
              <a:t>         </a:t>
            </a:r>
            <a:r>
              <a:rPr lang="ja-JP" altLang="en-US" sz="1200" dirty="0">
                <a:solidFill>
                  <a:prstClr val="black"/>
                </a:solidFill>
                <a:latin typeface="HGｺﾞｼｯｸM"/>
                <a:ea typeface="HGｺﾞｼｯｸM"/>
              </a:rPr>
              <a:t>了解を得る</a:t>
            </a:r>
            <a:endParaRPr lang="en-US" altLang="ja-JP" sz="1200" dirty="0">
              <a:solidFill>
                <a:prstClr val="black"/>
              </a:solidFill>
              <a:latin typeface="HGｺﾞｼｯｸM"/>
              <a:ea typeface="HGｺﾞｼｯｸM"/>
            </a:endParaRPr>
          </a:p>
          <a:p>
            <a:pPr marL="88900" indent="-88900">
              <a:defRPr/>
            </a:pPr>
            <a:r>
              <a:rPr lang="en-US" altLang="ja-JP" sz="1200" dirty="0">
                <a:solidFill>
                  <a:prstClr val="black"/>
                </a:solidFill>
                <a:latin typeface="HGｺﾞｼｯｸM"/>
                <a:ea typeface="HGｺﾞｼｯｸM"/>
              </a:rPr>
              <a:t>26</a:t>
            </a:r>
            <a:r>
              <a:rPr lang="ja-JP" altLang="en-US" sz="1200" dirty="0">
                <a:solidFill>
                  <a:prstClr val="black"/>
                </a:solidFill>
                <a:latin typeface="HGｺﾞｼｯｸM"/>
                <a:ea typeface="HGｺﾞｼｯｸM"/>
              </a:rPr>
              <a:t>年</a:t>
            </a:r>
            <a:r>
              <a:rPr lang="en-US" altLang="ja-JP" sz="1200" dirty="0">
                <a:solidFill>
                  <a:prstClr val="black"/>
                </a:solidFill>
                <a:latin typeface="HGｺﾞｼｯｸM"/>
                <a:ea typeface="HGｺﾞｼｯｸM"/>
              </a:rPr>
              <a:t>5</a:t>
            </a:r>
            <a:r>
              <a:rPr lang="ja-JP" altLang="en-US" sz="1200" dirty="0">
                <a:solidFill>
                  <a:prstClr val="black"/>
                </a:solidFill>
                <a:latin typeface="HGｺﾞｼｯｸM"/>
                <a:ea typeface="HGｺﾞｼｯｸM"/>
              </a:rPr>
              <a:t>月　北但馬地域でのピアサポーターを養成し、</a:t>
            </a:r>
            <a:r>
              <a:rPr lang="en-US" altLang="ja-JP" sz="1200" dirty="0">
                <a:solidFill>
                  <a:prstClr val="black"/>
                </a:solidFill>
                <a:latin typeface="HGｺﾞｼｯｸM"/>
                <a:ea typeface="HGｺﾞｼｯｸM"/>
              </a:rPr>
              <a:t>4</a:t>
            </a:r>
            <a:r>
              <a:rPr lang="ja-JP" altLang="en-US" sz="1200" dirty="0">
                <a:solidFill>
                  <a:prstClr val="black"/>
                </a:solidFill>
                <a:latin typeface="HGｺﾞｼｯｸM"/>
                <a:ea typeface="HGｺﾞｼｯｸM"/>
              </a:rPr>
              <a:t>名が雇用</a:t>
            </a:r>
            <a:endParaRPr lang="en-US" altLang="ja-JP" sz="1200" dirty="0">
              <a:solidFill>
                <a:prstClr val="black"/>
              </a:solidFill>
              <a:latin typeface="HGｺﾞｼｯｸM"/>
              <a:ea typeface="HGｺﾞｼｯｸM"/>
            </a:endParaRPr>
          </a:p>
          <a:p>
            <a:pPr marL="88900" indent="-88900">
              <a:defRPr/>
            </a:pPr>
            <a:r>
              <a:rPr lang="en-US" altLang="ja-JP" sz="1200" dirty="0">
                <a:solidFill>
                  <a:prstClr val="black"/>
                </a:solidFill>
                <a:latin typeface="HGｺﾞｼｯｸM"/>
                <a:ea typeface="HGｺﾞｼｯｸM"/>
              </a:rPr>
              <a:t>26</a:t>
            </a:r>
            <a:r>
              <a:rPr lang="ja-JP" altLang="en-US" sz="1200" dirty="0">
                <a:solidFill>
                  <a:prstClr val="black"/>
                </a:solidFill>
                <a:latin typeface="HGｺﾞｼｯｸM"/>
                <a:ea typeface="HGｺﾞｼｯｸM"/>
              </a:rPr>
              <a:t>年</a:t>
            </a:r>
            <a:r>
              <a:rPr lang="en-US" altLang="ja-JP" sz="1200" dirty="0">
                <a:solidFill>
                  <a:prstClr val="black"/>
                </a:solidFill>
                <a:latin typeface="HGｺﾞｼｯｸM"/>
                <a:ea typeface="HGｺﾞｼｯｸM"/>
              </a:rPr>
              <a:t>8</a:t>
            </a:r>
            <a:r>
              <a:rPr lang="ja-JP" altLang="en-US" sz="1200" dirty="0">
                <a:solidFill>
                  <a:prstClr val="black"/>
                </a:solidFill>
                <a:latin typeface="HGｺﾞｼｯｸM"/>
                <a:ea typeface="HGｺﾞｼｯｸM"/>
              </a:rPr>
              <a:t>月　戦略会議と院内説明会の定期開催をスタート</a:t>
            </a:r>
            <a:endParaRPr lang="en-US" altLang="ja-JP" sz="1200" dirty="0">
              <a:solidFill>
                <a:prstClr val="black"/>
              </a:solidFill>
              <a:latin typeface="HGｺﾞｼｯｸM"/>
              <a:ea typeface="HGｺﾞｼｯｸM"/>
            </a:endParaRPr>
          </a:p>
          <a:p>
            <a:pPr marL="88900" indent="-88900">
              <a:defRPr/>
            </a:pPr>
            <a:r>
              <a:rPr lang="en-US" altLang="ja-JP" sz="1200" dirty="0">
                <a:solidFill>
                  <a:prstClr val="black"/>
                </a:solidFill>
                <a:latin typeface="HGｺﾞｼｯｸM"/>
                <a:ea typeface="HGｺﾞｼｯｸM"/>
              </a:rPr>
              <a:t>27</a:t>
            </a:r>
            <a:r>
              <a:rPr lang="ja-JP" altLang="en-US" sz="1200" dirty="0">
                <a:solidFill>
                  <a:prstClr val="black"/>
                </a:solidFill>
                <a:latin typeface="HGｺﾞｼｯｸM"/>
                <a:ea typeface="HGｺﾞｼｯｸM"/>
              </a:rPr>
              <a:t>年</a:t>
            </a:r>
            <a:r>
              <a:rPr lang="en-US" altLang="ja-JP" sz="1200" dirty="0">
                <a:solidFill>
                  <a:prstClr val="black"/>
                </a:solidFill>
                <a:latin typeface="HGｺﾞｼｯｸM"/>
                <a:ea typeface="HGｺﾞｼｯｸM"/>
              </a:rPr>
              <a:t>5</a:t>
            </a:r>
            <a:r>
              <a:rPr lang="ja-JP" altLang="en-US" sz="1200" dirty="0">
                <a:solidFill>
                  <a:prstClr val="black"/>
                </a:solidFill>
                <a:latin typeface="HGｺﾞｼｯｸM"/>
                <a:ea typeface="HGｺﾞｼｯｸM"/>
              </a:rPr>
              <a:t>月　南但馬地域でもピアサポーターを養成し、</a:t>
            </a:r>
            <a:r>
              <a:rPr lang="en-US" altLang="ja-JP" sz="1200" dirty="0">
                <a:solidFill>
                  <a:prstClr val="black"/>
                </a:solidFill>
                <a:latin typeface="HGｺﾞｼｯｸM"/>
                <a:ea typeface="HGｺﾞｼｯｸM"/>
              </a:rPr>
              <a:t>5</a:t>
            </a:r>
            <a:r>
              <a:rPr lang="ja-JP" altLang="en-US" sz="1200" dirty="0">
                <a:solidFill>
                  <a:prstClr val="black"/>
                </a:solidFill>
                <a:latin typeface="HGｺﾞｼｯｸM"/>
                <a:ea typeface="HGｺﾞｼｯｸM"/>
              </a:rPr>
              <a:t>名が雇用</a:t>
            </a:r>
            <a:endParaRPr lang="en-US" altLang="ja-JP" sz="1200" dirty="0">
              <a:solidFill>
                <a:prstClr val="black"/>
              </a:solidFill>
              <a:latin typeface="HGｺﾞｼｯｸM"/>
              <a:ea typeface="HGｺﾞｼｯｸM"/>
            </a:endParaRPr>
          </a:p>
          <a:p>
            <a:pPr marL="88900" indent="-88900">
              <a:defRPr/>
            </a:pPr>
            <a:r>
              <a:rPr lang="en-US" altLang="ja-JP" sz="1200" dirty="0">
                <a:solidFill>
                  <a:prstClr val="black"/>
                </a:solidFill>
                <a:latin typeface="HGｺﾞｼｯｸM"/>
                <a:ea typeface="HGｺﾞｼｯｸM"/>
              </a:rPr>
              <a:t>27</a:t>
            </a:r>
            <a:r>
              <a:rPr lang="ja-JP" altLang="en-US" sz="1200" dirty="0">
                <a:solidFill>
                  <a:prstClr val="black"/>
                </a:solidFill>
                <a:latin typeface="HGｺﾞｼｯｸM"/>
                <a:ea typeface="HGｺﾞｼｯｸM"/>
              </a:rPr>
              <a:t>年</a:t>
            </a:r>
            <a:r>
              <a:rPr lang="en-US" altLang="ja-JP" sz="1200" dirty="0">
                <a:solidFill>
                  <a:prstClr val="black"/>
                </a:solidFill>
                <a:latin typeface="HGｺﾞｼｯｸM"/>
                <a:ea typeface="HGｺﾞｼｯｸM"/>
              </a:rPr>
              <a:t>7</a:t>
            </a:r>
            <a:r>
              <a:rPr lang="ja-JP" altLang="en-US" sz="1200" dirty="0">
                <a:solidFill>
                  <a:prstClr val="black"/>
                </a:solidFill>
                <a:latin typeface="HGｺﾞｼｯｸM"/>
                <a:ea typeface="HGｺﾞｼｯｸM"/>
              </a:rPr>
              <a:t>月　精神障害者地域移行・地域定着推進協議会を保健所主</a:t>
            </a:r>
            <a:endParaRPr lang="en-US" altLang="ja-JP" sz="1200" dirty="0">
              <a:solidFill>
                <a:prstClr val="black"/>
              </a:solidFill>
              <a:latin typeface="HGｺﾞｼｯｸM"/>
              <a:ea typeface="HGｺﾞｼｯｸM"/>
            </a:endParaRPr>
          </a:p>
          <a:p>
            <a:pPr marL="88900" indent="-88900">
              <a:defRPr/>
            </a:pPr>
            <a:r>
              <a:rPr lang="ja-JP" altLang="en-US" sz="1200" dirty="0">
                <a:solidFill>
                  <a:prstClr val="black"/>
                </a:solidFill>
                <a:latin typeface="HGｺﾞｼｯｸM"/>
                <a:ea typeface="HGｺﾞｼｯｸM"/>
              </a:rPr>
              <a:t>　　　　 催で開催し、２病院長、</a:t>
            </a:r>
            <a:r>
              <a:rPr lang="en-US" altLang="ja-JP" sz="1200" dirty="0">
                <a:solidFill>
                  <a:prstClr val="black"/>
                </a:solidFill>
                <a:latin typeface="HGｺﾞｼｯｸM"/>
                <a:ea typeface="HGｺﾞｼｯｸM"/>
              </a:rPr>
              <a:t>1</a:t>
            </a:r>
            <a:r>
              <a:rPr lang="ja-JP" altLang="en-US" sz="1200" dirty="0">
                <a:solidFill>
                  <a:prstClr val="black"/>
                </a:solidFill>
                <a:latin typeface="HGｺﾞｼｯｸM"/>
                <a:ea typeface="HGｺﾞｼｯｸM"/>
              </a:rPr>
              <a:t>精神科部長の出席を得て、</a:t>
            </a:r>
            <a:endParaRPr lang="en-US" altLang="ja-JP" sz="1200" dirty="0">
              <a:solidFill>
                <a:prstClr val="black"/>
              </a:solidFill>
              <a:latin typeface="HGｺﾞｼｯｸM"/>
              <a:ea typeface="HGｺﾞｼｯｸM"/>
            </a:endParaRPr>
          </a:p>
          <a:p>
            <a:pPr marL="88900" indent="-88900">
              <a:defRPr/>
            </a:pPr>
            <a:r>
              <a:rPr lang="ja-JP" altLang="en-US" sz="1200" dirty="0">
                <a:solidFill>
                  <a:prstClr val="black"/>
                </a:solidFill>
                <a:latin typeface="HGｺﾞｼｯｸM"/>
                <a:ea typeface="HGｺﾞｼｯｸM"/>
              </a:rPr>
              <a:t>　　　　 年度内地域移行目標を</a:t>
            </a:r>
            <a:r>
              <a:rPr lang="en-US" altLang="ja-JP" sz="1200" dirty="0">
                <a:solidFill>
                  <a:prstClr val="black"/>
                </a:solidFill>
                <a:latin typeface="HGｺﾞｼｯｸM"/>
                <a:ea typeface="HGｺﾞｼｯｸM"/>
              </a:rPr>
              <a:t>70</a:t>
            </a:r>
            <a:r>
              <a:rPr lang="ja-JP" altLang="en-US" sz="1200" dirty="0">
                <a:solidFill>
                  <a:prstClr val="black"/>
                </a:solidFill>
                <a:latin typeface="HGｺﾞｼｯｸM"/>
                <a:ea typeface="HGｺﾞｼｯｸM"/>
              </a:rPr>
              <a:t>と定める</a:t>
            </a:r>
            <a:endParaRPr lang="en-US" altLang="ja-JP" sz="1200" dirty="0">
              <a:solidFill>
                <a:prstClr val="black"/>
              </a:solidFill>
              <a:latin typeface="HGｺﾞｼｯｸM"/>
              <a:ea typeface="HGｺﾞｼｯｸM"/>
            </a:endParaRPr>
          </a:p>
          <a:p>
            <a:pPr marL="88900" indent="-88900">
              <a:defRPr/>
            </a:pPr>
            <a:endParaRPr lang="en-US" altLang="ja-JP" sz="1200" b="1" dirty="0">
              <a:solidFill>
                <a:prstClr val="black"/>
              </a:solidFill>
              <a:latin typeface="HGｺﾞｼｯｸM"/>
              <a:ea typeface="HGｺﾞｼｯｸM"/>
            </a:endParaRPr>
          </a:p>
        </p:txBody>
      </p:sp>
      <p:graphicFrame>
        <p:nvGraphicFramePr>
          <p:cNvPr id="30" name="表 29"/>
          <p:cNvGraphicFramePr>
            <a:graphicFrameLocks noGrp="1"/>
          </p:cNvGraphicFramePr>
          <p:nvPr>
            <p:extLst>
              <p:ext uri="{D42A27DB-BD31-4B8C-83A1-F6EECF244321}">
                <p14:modId xmlns:p14="http://schemas.microsoft.com/office/powerpoint/2010/main" xmlns="" val="1023450833"/>
              </p:ext>
            </p:extLst>
          </p:nvPr>
        </p:nvGraphicFramePr>
        <p:xfrm>
          <a:off x="118582" y="1802532"/>
          <a:ext cx="3190508" cy="1236338"/>
        </p:xfrm>
        <a:graphic>
          <a:graphicData uri="http://schemas.openxmlformats.org/drawingml/2006/table">
            <a:tbl>
              <a:tblPr>
                <a:tableStyleId>{5C22544A-7EE6-4342-B048-85BDC9FD1C3A}</a:tableStyleId>
              </a:tblPr>
              <a:tblGrid>
                <a:gridCol w="2326412">
                  <a:extLst>
                    <a:ext uri="{9D8B030D-6E8A-4147-A177-3AD203B41FA5}">
                      <a16:colId xmlns="" xmlns:a16="http://schemas.microsoft.com/office/drawing/2014/main" val="20000"/>
                    </a:ext>
                  </a:extLst>
                </a:gridCol>
                <a:gridCol w="864096">
                  <a:extLst>
                    <a:ext uri="{9D8B030D-6E8A-4147-A177-3AD203B41FA5}">
                      <a16:colId xmlns="" xmlns:a16="http://schemas.microsoft.com/office/drawing/2014/main" val="20001"/>
                    </a:ext>
                  </a:extLst>
                </a:gridCol>
              </a:tblGrid>
              <a:tr h="158085">
                <a:tc>
                  <a:txBody>
                    <a:bodyPr/>
                    <a:lstStyle/>
                    <a:p>
                      <a:pPr marL="0" algn="l" defTabSz="914400" rtl="0" eaLnBrk="1" fontAlgn="ctr" latinLnBrk="0" hangingPunct="1"/>
                      <a:r>
                        <a:rPr kumimoji="1" lang="ja-JP" altLang="en-US" sz="1100" u="none" strike="noStrike" kern="1200" dirty="0">
                          <a:solidFill>
                            <a:schemeClr val="tx1"/>
                          </a:solidFill>
                          <a:effectLst/>
                          <a:latin typeface="ＭＳ Ｐゴシック" pitchFamily="50" charset="-128"/>
                          <a:ea typeface="ＭＳ Ｐゴシック" pitchFamily="50" charset="-128"/>
                          <a:cs typeface="+mn-cs"/>
                        </a:rPr>
                        <a:t>人口（平成</a:t>
                      </a:r>
                      <a:r>
                        <a:rPr kumimoji="1" lang="en-US" altLang="ja-JP" sz="1100" u="none" strike="noStrike" kern="1200" dirty="0">
                          <a:solidFill>
                            <a:schemeClr val="tx1"/>
                          </a:solidFill>
                          <a:effectLst/>
                          <a:latin typeface="ＭＳ Ｐゴシック" pitchFamily="50" charset="-128"/>
                          <a:ea typeface="ＭＳ Ｐゴシック" pitchFamily="50" charset="-128"/>
                          <a:cs typeface="+mn-cs"/>
                        </a:rPr>
                        <a:t>27</a:t>
                      </a:r>
                      <a:r>
                        <a:rPr kumimoji="1" lang="ja-JP" altLang="en-US" sz="1100" u="none" strike="noStrike" kern="1200" dirty="0">
                          <a:solidFill>
                            <a:schemeClr val="tx1"/>
                          </a:solidFill>
                          <a:effectLst/>
                          <a:latin typeface="ＭＳ Ｐゴシック" pitchFamily="50" charset="-128"/>
                          <a:ea typeface="ＭＳ Ｐゴシック" pitchFamily="50" charset="-128"/>
                          <a:cs typeface="+mn-cs"/>
                        </a:rPr>
                        <a:t>年</a:t>
                      </a:r>
                      <a:r>
                        <a:rPr kumimoji="1" lang="en-US" altLang="ja-JP" sz="1100" u="none" strike="noStrike" kern="1200" dirty="0">
                          <a:solidFill>
                            <a:schemeClr val="tx1"/>
                          </a:solidFill>
                          <a:effectLst/>
                          <a:latin typeface="ＭＳ Ｐゴシック" pitchFamily="50" charset="-128"/>
                          <a:ea typeface="ＭＳ Ｐゴシック" pitchFamily="50" charset="-128"/>
                          <a:cs typeface="+mn-cs"/>
                        </a:rPr>
                        <a:t>9</a:t>
                      </a:r>
                      <a:r>
                        <a:rPr kumimoji="1" lang="ja-JP" altLang="en-US" sz="1100" u="none" strike="noStrike" kern="1200" dirty="0">
                          <a:solidFill>
                            <a:schemeClr val="tx1"/>
                          </a:solidFill>
                          <a:effectLst/>
                          <a:latin typeface="ＭＳ Ｐゴシック" pitchFamily="50" charset="-128"/>
                          <a:ea typeface="ＭＳ Ｐゴシック" pitchFamily="50" charset="-128"/>
                          <a:cs typeface="+mn-cs"/>
                        </a:rPr>
                        <a:t>月）</a:t>
                      </a:r>
                    </a:p>
                  </a:txBody>
                  <a:tcPr marL="0" marR="0" marT="0" marB="0" anchor="ctr"/>
                </a:tc>
                <a:tc>
                  <a:txBody>
                    <a:bodyPr/>
                    <a:lstStyle/>
                    <a:p>
                      <a:pPr marL="0" algn="r" defTabSz="914400" rtl="0" eaLnBrk="1" fontAlgn="ctr" latinLnBrk="0" hangingPunct="1"/>
                      <a:r>
                        <a:rPr kumimoji="1" lang="ja-JP" altLang="en-US" sz="1100" u="none" strike="noStrike" kern="1200" dirty="0">
                          <a:solidFill>
                            <a:schemeClr val="tx1"/>
                          </a:solidFill>
                          <a:effectLst/>
                          <a:latin typeface="ＭＳ Ｐゴシック" pitchFamily="50" charset="-128"/>
                          <a:ea typeface="ＭＳ Ｐゴシック" pitchFamily="50" charset="-128"/>
                          <a:cs typeface="+mn-cs"/>
                        </a:rPr>
                        <a:t>１６９，０１４人</a:t>
                      </a:r>
                    </a:p>
                  </a:txBody>
                  <a:tcPr marL="0" marR="0" marT="0" marB="0" anchor="ctr"/>
                </a:tc>
                <a:extLst>
                  <a:ext uri="{0D108BD9-81ED-4DB2-BD59-A6C34878D82A}">
                    <a16:rowId xmlns="" xmlns:a16="http://schemas.microsoft.com/office/drawing/2014/main" val="10000"/>
                  </a:ext>
                </a:extLst>
              </a:tr>
              <a:tr h="158085">
                <a:tc>
                  <a:txBody>
                    <a:bodyPr/>
                    <a:lstStyle/>
                    <a:p>
                      <a:pPr marL="0" algn="l" defTabSz="914400" rtl="0" eaLnBrk="1" fontAlgn="ctr" latinLnBrk="0" hangingPunct="1"/>
                      <a:r>
                        <a:rPr kumimoji="1" lang="ja-JP" altLang="en-US" sz="1100" u="none" strike="noStrike" kern="1200" dirty="0">
                          <a:solidFill>
                            <a:schemeClr val="tx1"/>
                          </a:solidFill>
                          <a:effectLst/>
                          <a:latin typeface="ＭＳ Ｐゴシック" pitchFamily="50" charset="-128"/>
                          <a:ea typeface="ＭＳ Ｐゴシック" pitchFamily="50" charset="-128"/>
                          <a:cs typeface="+mn-cs"/>
                        </a:rPr>
                        <a:t>面積</a:t>
                      </a:r>
                    </a:p>
                  </a:txBody>
                  <a:tcPr marL="0" marR="0" marT="0" marB="0" anchor="ctr"/>
                </a:tc>
                <a:tc>
                  <a:txBody>
                    <a:bodyPr/>
                    <a:lstStyle/>
                    <a:p>
                      <a:pPr marL="0" algn="r" defTabSz="914400" rtl="0" eaLnBrk="1" fontAlgn="ctr" latinLnBrk="0" hangingPunct="1"/>
                      <a:r>
                        <a:rPr kumimoji="1" lang="ja-JP" altLang="en-US" sz="1100" u="none" strike="noStrike" kern="1200" dirty="0">
                          <a:solidFill>
                            <a:schemeClr val="tx1"/>
                          </a:solidFill>
                          <a:effectLst/>
                          <a:latin typeface="ＭＳ Ｐゴシック" pitchFamily="50" charset="-128"/>
                          <a:ea typeface="ＭＳ Ｐゴシック" pitchFamily="50" charset="-128"/>
                          <a:cs typeface="+mn-cs"/>
                        </a:rPr>
                        <a:t>２１３４</a:t>
                      </a:r>
                      <a:r>
                        <a:rPr kumimoji="1" lang="en-US" altLang="ja-JP" sz="1100" u="none" strike="noStrike" kern="1200" dirty="0">
                          <a:solidFill>
                            <a:schemeClr val="tx1"/>
                          </a:solidFill>
                          <a:effectLst/>
                          <a:latin typeface="ＭＳ Ｐゴシック" pitchFamily="50" charset="-128"/>
                          <a:ea typeface="ＭＳ Ｐゴシック" pitchFamily="50" charset="-128"/>
                          <a:cs typeface="+mn-cs"/>
                        </a:rPr>
                        <a:t>km</a:t>
                      </a:r>
                      <a:r>
                        <a:rPr kumimoji="1" lang="en-US" altLang="ja-JP" sz="1100" u="none" strike="noStrike" kern="1200" baseline="30000" dirty="0">
                          <a:solidFill>
                            <a:schemeClr val="tx1"/>
                          </a:solidFill>
                          <a:effectLst/>
                          <a:latin typeface="ＭＳ Ｐゴシック" pitchFamily="50" charset="-128"/>
                          <a:ea typeface="ＭＳ Ｐゴシック" pitchFamily="50" charset="-128"/>
                          <a:cs typeface="+mn-cs"/>
                        </a:rPr>
                        <a:t>2</a:t>
                      </a:r>
                      <a:endParaRPr kumimoji="1" lang="ja-JP" altLang="en-US" sz="1100" u="none" strike="noStrike" kern="1200" dirty="0">
                        <a:solidFill>
                          <a:schemeClr val="tx1"/>
                        </a:solidFill>
                        <a:effectLst/>
                        <a:latin typeface="ＭＳ Ｐゴシック" pitchFamily="50" charset="-128"/>
                        <a:ea typeface="ＭＳ Ｐゴシック" pitchFamily="50" charset="-128"/>
                        <a:cs typeface="+mn-cs"/>
                      </a:endParaRPr>
                    </a:p>
                  </a:txBody>
                  <a:tcPr marL="0" marR="0" marT="0" marB="0" anchor="ctr"/>
                </a:tc>
                <a:extLst>
                  <a:ext uri="{0D108BD9-81ED-4DB2-BD59-A6C34878D82A}">
                    <a16:rowId xmlns="" xmlns:a16="http://schemas.microsoft.com/office/drawing/2014/main" val="10001"/>
                  </a:ext>
                </a:extLst>
              </a:tr>
              <a:tr h="158085">
                <a:tc>
                  <a:txBody>
                    <a:bodyPr/>
                    <a:lstStyle/>
                    <a:p>
                      <a:pPr marL="0" algn="l" defTabSz="914400" rtl="0" eaLnBrk="1" fontAlgn="ctr" latinLnBrk="0" hangingPunct="1"/>
                      <a:r>
                        <a:rPr kumimoji="1" lang="ja-JP" altLang="en-US" sz="1100" u="none" strike="noStrike" kern="1200" dirty="0">
                          <a:solidFill>
                            <a:schemeClr val="tx1"/>
                          </a:solidFill>
                          <a:effectLst/>
                          <a:latin typeface="ＭＳ Ｐゴシック" pitchFamily="50" charset="-128"/>
                          <a:ea typeface="ＭＳ Ｐゴシック" pitchFamily="50" charset="-128"/>
                          <a:cs typeface="+mn-cs"/>
                        </a:rPr>
                        <a:t>市町村の数</a:t>
                      </a:r>
                    </a:p>
                  </a:txBody>
                  <a:tcPr marL="0" marR="0" marT="0" marB="0" anchor="ctr"/>
                </a:tc>
                <a:tc>
                  <a:txBody>
                    <a:bodyPr/>
                    <a:lstStyle/>
                    <a:p>
                      <a:pPr marL="0" algn="r" defTabSz="914400" rtl="0" eaLnBrk="1" fontAlgn="ctr" latinLnBrk="0" hangingPunct="1"/>
                      <a:r>
                        <a:rPr kumimoji="1" lang="ja-JP" altLang="en-US" sz="1100" u="none" strike="noStrike" kern="1200" dirty="0">
                          <a:solidFill>
                            <a:schemeClr val="tx1"/>
                          </a:solidFill>
                          <a:effectLst/>
                          <a:latin typeface="ＭＳ Ｐゴシック" pitchFamily="50" charset="-128"/>
                          <a:ea typeface="ＭＳ Ｐゴシック" pitchFamily="50" charset="-128"/>
                          <a:cs typeface="+mn-cs"/>
                        </a:rPr>
                        <a:t>５自治体</a:t>
                      </a:r>
                    </a:p>
                  </a:txBody>
                  <a:tcPr marL="0" marR="0" marT="0" marB="0" anchor="ctr"/>
                </a:tc>
                <a:extLst>
                  <a:ext uri="{0D108BD9-81ED-4DB2-BD59-A6C34878D82A}">
                    <a16:rowId xmlns="" xmlns:a16="http://schemas.microsoft.com/office/drawing/2014/main" val="10002"/>
                  </a:ext>
                </a:extLst>
              </a:tr>
              <a:tr h="158085">
                <a:tc>
                  <a:txBody>
                    <a:bodyPr/>
                    <a:lstStyle/>
                    <a:p>
                      <a:pPr marL="0" algn="l" defTabSz="914400" rtl="0" eaLnBrk="1" fontAlgn="ctr" latinLnBrk="0" hangingPunct="1"/>
                      <a:r>
                        <a:rPr kumimoji="1" lang="ja-JP" altLang="en-US" sz="1100" u="none" strike="noStrike" kern="1200" dirty="0">
                          <a:solidFill>
                            <a:schemeClr val="tx1"/>
                          </a:solidFill>
                          <a:effectLst/>
                          <a:latin typeface="ＭＳ Ｐゴシック" pitchFamily="50" charset="-128"/>
                          <a:ea typeface="ＭＳ Ｐゴシック" pitchFamily="50" charset="-128"/>
                          <a:cs typeface="+mn-cs"/>
                        </a:rPr>
                        <a:t>精神科病院の数（</a:t>
                      </a:r>
                      <a:r>
                        <a:rPr kumimoji="1" lang="en-US" altLang="ja-JP" sz="1100" u="none" strike="noStrike" kern="1200" dirty="0">
                          <a:solidFill>
                            <a:schemeClr val="tx1"/>
                          </a:solidFill>
                          <a:effectLst/>
                          <a:latin typeface="ＭＳ Ｐゴシック" pitchFamily="50" charset="-128"/>
                          <a:ea typeface="ＭＳ Ｐゴシック" pitchFamily="50" charset="-128"/>
                          <a:cs typeface="+mn-cs"/>
                        </a:rPr>
                        <a:t>26</a:t>
                      </a:r>
                      <a:r>
                        <a:rPr kumimoji="1" lang="ja-JP" altLang="en-US" sz="1100" u="none" strike="noStrike" kern="1200" dirty="0">
                          <a:solidFill>
                            <a:schemeClr val="tx1"/>
                          </a:solidFill>
                          <a:effectLst/>
                          <a:latin typeface="ＭＳ Ｐゴシック" pitchFamily="50" charset="-128"/>
                          <a:ea typeface="ＭＳ Ｐゴシック" pitchFamily="50" charset="-128"/>
                          <a:cs typeface="+mn-cs"/>
                        </a:rPr>
                        <a:t>年</a:t>
                      </a:r>
                      <a:r>
                        <a:rPr kumimoji="1" lang="en-US" altLang="ja-JP" sz="1100" u="none" strike="noStrike" kern="1200" dirty="0">
                          <a:solidFill>
                            <a:schemeClr val="tx1"/>
                          </a:solidFill>
                          <a:effectLst/>
                          <a:latin typeface="ＭＳ Ｐゴシック" pitchFamily="50" charset="-128"/>
                          <a:ea typeface="ＭＳ Ｐゴシック" pitchFamily="50" charset="-128"/>
                          <a:cs typeface="+mn-cs"/>
                        </a:rPr>
                        <a:t>6</a:t>
                      </a:r>
                      <a:r>
                        <a:rPr kumimoji="1" lang="ja-JP" altLang="en-US" sz="1100" u="none" strike="noStrike" kern="1200" dirty="0">
                          <a:solidFill>
                            <a:schemeClr val="tx1"/>
                          </a:solidFill>
                          <a:effectLst/>
                          <a:latin typeface="ＭＳ Ｐゴシック" pitchFamily="50" charset="-128"/>
                          <a:ea typeface="ＭＳ Ｐゴシック" pitchFamily="50" charset="-128"/>
                          <a:cs typeface="+mn-cs"/>
                        </a:rPr>
                        <a:t>月）</a:t>
                      </a:r>
                    </a:p>
                  </a:txBody>
                  <a:tcPr marL="0" marR="0" marT="0" marB="0" anchor="ctr"/>
                </a:tc>
                <a:tc>
                  <a:txBody>
                    <a:bodyPr/>
                    <a:lstStyle/>
                    <a:p>
                      <a:pPr marL="0" algn="r" defTabSz="914400" rtl="0" eaLnBrk="1" fontAlgn="ctr" latinLnBrk="0" hangingPunct="1"/>
                      <a:r>
                        <a:rPr kumimoji="1" lang="ja-JP" altLang="en-US" sz="1100" u="none" strike="noStrike" kern="1200" dirty="0">
                          <a:solidFill>
                            <a:schemeClr val="tx1"/>
                          </a:solidFill>
                          <a:effectLst/>
                          <a:latin typeface="ＭＳ Ｐゴシック" pitchFamily="50" charset="-128"/>
                          <a:ea typeface="ＭＳ Ｐゴシック" pitchFamily="50" charset="-128"/>
                          <a:cs typeface="+mn-cs"/>
                        </a:rPr>
                        <a:t>３病院</a:t>
                      </a:r>
                    </a:p>
                  </a:txBody>
                  <a:tcPr marL="0" marR="0" marT="0" marB="0" anchor="ctr"/>
                </a:tc>
                <a:extLst>
                  <a:ext uri="{0D108BD9-81ED-4DB2-BD59-A6C34878D82A}">
                    <a16:rowId xmlns="" xmlns:a16="http://schemas.microsoft.com/office/drawing/2014/main" val="10003"/>
                  </a:ext>
                </a:extLst>
              </a:tr>
              <a:tr h="158976">
                <a:tc>
                  <a:txBody>
                    <a:bodyPr/>
                    <a:lstStyle/>
                    <a:p>
                      <a:pPr marL="0" algn="l" defTabSz="914400" rtl="0" eaLnBrk="1" fontAlgn="ctr" latinLnBrk="0" hangingPunct="1"/>
                      <a:r>
                        <a:rPr kumimoji="1" lang="ja-JP" altLang="en-US" sz="1100" u="none" strike="noStrike" kern="1200" dirty="0">
                          <a:solidFill>
                            <a:schemeClr val="tx1"/>
                          </a:solidFill>
                          <a:effectLst/>
                          <a:latin typeface="ＭＳ Ｐゴシック" pitchFamily="50" charset="-128"/>
                          <a:ea typeface="ＭＳ Ｐゴシック" pitchFamily="50" charset="-128"/>
                          <a:cs typeface="+mn-cs"/>
                        </a:rPr>
                        <a:t>精神病床数（</a:t>
                      </a:r>
                      <a:r>
                        <a:rPr kumimoji="1" lang="en-US" altLang="ja-JP" sz="1100" u="none" strike="noStrike" kern="1200" dirty="0">
                          <a:solidFill>
                            <a:schemeClr val="tx1"/>
                          </a:solidFill>
                          <a:effectLst/>
                          <a:latin typeface="ＭＳ Ｐゴシック" pitchFamily="50" charset="-128"/>
                          <a:ea typeface="ＭＳ Ｐゴシック" pitchFamily="50" charset="-128"/>
                          <a:cs typeface="+mn-cs"/>
                        </a:rPr>
                        <a:t>27</a:t>
                      </a:r>
                      <a:r>
                        <a:rPr kumimoji="1" lang="ja-JP" altLang="en-US" sz="1100" u="none" strike="noStrike" kern="1200" dirty="0">
                          <a:solidFill>
                            <a:schemeClr val="tx1"/>
                          </a:solidFill>
                          <a:effectLst/>
                          <a:latin typeface="ＭＳ Ｐゴシック" pitchFamily="50" charset="-128"/>
                          <a:ea typeface="ＭＳ Ｐゴシック" pitchFamily="50" charset="-128"/>
                          <a:cs typeface="+mn-cs"/>
                        </a:rPr>
                        <a:t>年</a:t>
                      </a:r>
                      <a:r>
                        <a:rPr kumimoji="1" lang="en-US" altLang="ja-JP" sz="1100" u="none" strike="noStrike" kern="1200" dirty="0">
                          <a:solidFill>
                            <a:schemeClr val="tx1"/>
                          </a:solidFill>
                          <a:effectLst/>
                          <a:latin typeface="ＭＳ Ｐゴシック" pitchFamily="50" charset="-128"/>
                          <a:ea typeface="ＭＳ Ｐゴシック" pitchFamily="50" charset="-128"/>
                          <a:cs typeface="+mn-cs"/>
                        </a:rPr>
                        <a:t>4</a:t>
                      </a:r>
                      <a:r>
                        <a:rPr kumimoji="1" lang="ja-JP" altLang="en-US" sz="1100" u="none" strike="noStrike" kern="1200" dirty="0">
                          <a:solidFill>
                            <a:schemeClr val="tx1"/>
                          </a:solidFill>
                          <a:effectLst/>
                          <a:latin typeface="ＭＳ Ｐゴシック" pitchFamily="50" charset="-128"/>
                          <a:ea typeface="ＭＳ Ｐゴシック" pitchFamily="50" charset="-128"/>
                          <a:cs typeface="+mn-cs"/>
                        </a:rPr>
                        <a:t>月）</a:t>
                      </a:r>
                      <a:endParaRPr kumimoji="1" lang="zh-TW" altLang="en-US" sz="1100" u="none" strike="noStrike" kern="1200" dirty="0">
                        <a:solidFill>
                          <a:schemeClr val="tx1"/>
                        </a:solidFill>
                        <a:effectLst/>
                        <a:latin typeface="ＭＳ Ｐゴシック" pitchFamily="50" charset="-128"/>
                        <a:ea typeface="ＭＳ Ｐゴシック" pitchFamily="50" charset="-128"/>
                        <a:cs typeface="+mn-cs"/>
                      </a:endParaRPr>
                    </a:p>
                  </a:txBody>
                  <a:tcPr marL="0" marR="0" marT="0" marB="0" anchor="ctr"/>
                </a:tc>
                <a:tc>
                  <a:txBody>
                    <a:bodyPr/>
                    <a:lstStyle/>
                    <a:p>
                      <a:pPr marL="0" algn="r" defTabSz="914400" rtl="0" eaLnBrk="1" fontAlgn="ctr" latinLnBrk="0" hangingPunct="1"/>
                      <a:r>
                        <a:rPr kumimoji="1" lang="ja-JP" altLang="en-US" sz="1100" u="none" strike="noStrike" kern="1200" dirty="0">
                          <a:solidFill>
                            <a:schemeClr val="tx1"/>
                          </a:solidFill>
                          <a:effectLst/>
                          <a:latin typeface="ＭＳ Ｐゴシック" pitchFamily="50" charset="-128"/>
                          <a:ea typeface="ＭＳ Ｐゴシック" pitchFamily="50" charset="-128"/>
                          <a:cs typeface="+mn-cs"/>
                        </a:rPr>
                        <a:t>５８８床</a:t>
                      </a:r>
                      <a:endParaRPr kumimoji="1" lang="en-US" altLang="ja-JP" sz="1100" u="none" strike="noStrike" kern="1200" dirty="0">
                        <a:solidFill>
                          <a:schemeClr val="tx1"/>
                        </a:solidFill>
                        <a:effectLst/>
                        <a:latin typeface="ＭＳ Ｐゴシック" pitchFamily="50" charset="-128"/>
                        <a:ea typeface="ＭＳ Ｐゴシック" pitchFamily="50" charset="-128"/>
                        <a:cs typeface="+mn-cs"/>
                      </a:endParaRPr>
                    </a:p>
                  </a:txBody>
                  <a:tcPr marL="0" marR="0" marT="0" marB="0" anchor="ctr"/>
                </a:tc>
                <a:extLst>
                  <a:ext uri="{0D108BD9-81ED-4DB2-BD59-A6C34878D82A}">
                    <a16:rowId xmlns="" xmlns:a16="http://schemas.microsoft.com/office/drawing/2014/main" val="10004"/>
                  </a:ext>
                </a:extLst>
              </a:tr>
              <a:tr h="230498">
                <a:tc>
                  <a:txBody>
                    <a:bodyPr/>
                    <a:lstStyle/>
                    <a:p>
                      <a:pPr marL="0" algn="l" defTabSz="914400" rtl="0" eaLnBrk="1" fontAlgn="ctr" latinLnBrk="0" hangingPunct="1"/>
                      <a:r>
                        <a:rPr kumimoji="1" lang="ja-JP" altLang="en-US" sz="1100" u="none" strike="noStrike" kern="1200" dirty="0">
                          <a:solidFill>
                            <a:schemeClr val="tx1"/>
                          </a:solidFill>
                          <a:effectLst/>
                          <a:latin typeface="ＭＳ Ｐゴシック" pitchFamily="50" charset="-128"/>
                          <a:ea typeface="ＭＳ Ｐゴシック" pitchFamily="50" charset="-128"/>
                          <a:cs typeface="+mn-cs"/>
                        </a:rPr>
                        <a:t>入院後</a:t>
                      </a:r>
                      <a:r>
                        <a:rPr kumimoji="1" lang="en-US" altLang="ja-JP" sz="1100" u="none" strike="noStrike" kern="1200" dirty="0">
                          <a:solidFill>
                            <a:schemeClr val="tx1"/>
                          </a:solidFill>
                          <a:effectLst/>
                          <a:latin typeface="ＭＳ Ｐゴシック" pitchFamily="50" charset="-128"/>
                          <a:ea typeface="ＭＳ Ｐゴシック" pitchFamily="50" charset="-128"/>
                          <a:cs typeface="+mn-cs"/>
                        </a:rPr>
                        <a:t>3</a:t>
                      </a:r>
                      <a:r>
                        <a:rPr kumimoji="1" lang="ja-JP" altLang="en-US" sz="1100" u="none" strike="noStrike" kern="1200" dirty="0">
                          <a:solidFill>
                            <a:schemeClr val="tx1"/>
                          </a:solidFill>
                          <a:effectLst/>
                          <a:latin typeface="ＭＳ Ｐゴシック" pitchFamily="50" charset="-128"/>
                          <a:ea typeface="ＭＳ Ｐゴシック" pitchFamily="50" charset="-128"/>
                          <a:cs typeface="+mn-cs"/>
                        </a:rPr>
                        <a:t>ヶ月時点の退院率（</a:t>
                      </a:r>
                      <a:r>
                        <a:rPr kumimoji="1" lang="en-US" altLang="ja-JP" sz="1100" u="none" strike="noStrike" kern="1200" dirty="0">
                          <a:solidFill>
                            <a:schemeClr val="tx1"/>
                          </a:solidFill>
                          <a:effectLst/>
                          <a:latin typeface="ＭＳ Ｐゴシック" pitchFamily="50" charset="-128"/>
                          <a:ea typeface="ＭＳ Ｐゴシック" pitchFamily="50" charset="-128"/>
                          <a:cs typeface="+mn-cs"/>
                        </a:rPr>
                        <a:t>26</a:t>
                      </a:r>
                      <a:r>
                        <a:rPr kumimoji="1" lang="ja-JP" altLang="en-US" sz="1100" u="none" strike="noStrike" kern="1200" dirty="0">
                          <a:solidFill>
                            <a:schemeClr val="tx1"/>
                          </a:solidFill>
                          <a:effectLst/>
                          <a:latin typeface="ＭＳ Ｐゴシック" pitchFamily="50" charset="-128"/>
                          <a:ea typeface="ＭＳ Ｐゴシック" pitchFamily="50" charset="-128"/>
                          <a:cs typeface="+mn-cs"/>
                        </a:rPr>
                        <a:t>年</a:t>
                      </a:r>
                      <a:r>
                        <a:rPr kumimoji="1" lang="en-US" altLang="ja-JP" sz="1100" u="none" strike="noStrike" kern="1200" dirty="0">
                          <a:solidFill>
                            <a:schemeClr val="tx1"/>
                          </a:solidFill>
                          <a:effectLst/>
                          <a:latin typeface="ＭＳ Ｐゴシック" pitchFamily="50" charset="-128"/>
                          <a:ea typeface="ＭＳ Ｐゴシック" pitchFamily="50" charset="-128"/>
                          <a:cs typeface="+mn-cs"/>
                        </a:rPr>
                        <a:t>6</a:t>
                      </a:r>
                      <a:r>
                        <a:rPr kumimoji="1" lang="ja-JP" altLang="en-US" sz="1100" u="none" strike="noStrike" kern="1200" dirty="0">
                          <a:solidFill>
                            <a:schemeClr val="tx1"/>
                          </a:solidFill>
                          <a:effectLst/>
                          <a:latin typeface="ＭＳ Ｐゴシック" pitchFamily="50" charset="-128"/>
                          <a:ea typeface="ＭＳ Ｐゴシック" pitchFamily="50" charset="-128"/>
                          <a:cs typeface="+mn-cs"/>
                        </a:rPr>
                        <a:t>月）</a:t>
                      </a:r>
                      <a:endParaRPr kumimoji="1" lang="zh-TW" altLang="en-US" sz="1100" u="none" strike="noStrike" kern="1200" dirty="0">
                        <a:solidFill>
                          <a:schemeClr val="tx1"/>
                        </a:solidFill>
                        <a:effectLst/>
                        <a:latin typeface="ＭＳ Ｐゴシック" pitchFamily="50" charset="-128"/>
                        <a:ea typeface="ＭＳ Ｐゴシック" pitchFamily="50" charset="-128"/>
                        <a:cs typeface="+mn-cs"/>
                      </a:endParaRPr>
                    </a:p>
                  </a:txBody>
                  <a:tcPr marL="0" marR="0" marT="0" marB="0" anchor="ctr"/>
                </a:tc>
                <a:tc>
                  <a:txBody>
                    <a:bodyPr/>
                    <a:lstStyle/>
                    <a:p>
                      <a:pPr marL="0" algn="r" defTabSz="914400" rtl="0" eaLnBrk="1" fontAlgn="ctr" latinLnBrk="0" hangingPunct="1"/>
                      <a:r>
                        <a:rPr kumimoji="1" lang="ja-JP" altLang="en-US" sz="1100" u="none" strike="noStrike" kern="1200" dirty="0">
                          <a:solidFill>
                            <a:schemeClr val="tx1"/>
                          </a:solidFill>
                          <a:effectLst/>
                          <a:latin typeface="ＭＳ Ｐゴシック" pitchFamily="50" charset="-128"/>
                          <a:ea typeface="ＭＳ Ｐゴシック" pitchFamily="50" charset="-128"/>
                          <a:cs typeface="+mn-cs"/>
                        </a:rPr>
                        <a:t>４２．９％</a:t>
                      </a:r>
                      <a:endParaRPr kumimoji="1" lang="en-US" altLang="ja-JP" sz="1100" u="none" strike="noStrike" kern="1200" dirty="0">
                        <a:solidFill>
                          <a:schemeClr val="tx1"/>
                        </a:solidFill>
                        <a:effectLst/>
                        <a:latin typeface="ＭＳ Ｐゴシック" pitchFamily="50" charset="-128"/>
                        <a:ea typeface="ＭＳ Ｐゴシック" pitchFamily="50" charset="-128"/>
                        <a:cs typeface="+mn-cs"/>
                      </a:endParaRPr>
                    </a:p>
                  </a:txBody>
                  <a:tcPr marL="0" marR="0" marT="0" marB="0" anchor="ctr"/>
                </a:tc>
                <a:extLst>
                  <a:ext uri="{0D108BD9-81ED-4DB2-BD59-A6C34878D82A}">
                    <a16:rowId xmlns="" xmlns:a16="http://schemas.microsoft.com/office/drawing/2014/main" val="10005"/>
                  </a:ext>
                </a:extLst>
              </a:tr>
              <a:tr h="158085">
                <a:tc>
                  <a:txBody>
                    <a:bodyPr/>
                    <a:lstStyle/>
                    <a:p>
                      <a:pPr marL="0" algn="l" defTabSz="914400" rtl="0" eaLnBrk="1" fontAlgn="ctr" latinLnBrk="0" hangingPunct="1"/>
                      <a:r>
                        <a:rPr kumimoji="1" lang="ja-JP" altLang="en-US" sz="1100" u="none" strike="noStrike" kern="1200" dirty="0">
                          <a:solidFill>
                            <a:schemeClr val="tx1"/>
                          </a:solidFill>
                          <a:effectLst/>
                          <a:latin typeface="ＭＳ Ｐゴシック" pitchFamily="50" charset="-128"/>
                          <a:ea typeface="ＭＳ Ｐゴシック" pitchFamily="50" charset="-128"/>
                          <a:cs typeface="+mn-cs"/>
                        </a:rPr>
                        <a:t>入院後</a:t>
                      </a:r>
                      <a:r>
                        <a:rPr kumimoji="1" lang="en-US" altLang="ja-JP" sz="1100" u="none" strike="noStrike" kern="1200" dirty="0">
                          <a:solidFill>
                            <a:schemeClr val="tx1"/>
                          </a:solidFill>
                          <a:effectLst/>
                          <a:latin typeface="ＭＳ Ｐゴシック" pitchFamily="50" charset="-128"/>
                          <a:ea typeface="ＭＳ Ｐゴシック" pitchFamily="50" charset="-128"/>
                          <a:cs typeface="+mn-cs"/>
                        </a:rPr>
                        <a:t>1</a:t>
                      </a:r>
                      <a:r>
                        <a:rPr kumimoji="1" lang="ja-JP" altLang="en-US" sz="1100" u="none" strike="noStrike" kern="1200" dirty="0">
                          <a:solidFill>
                            <a:schemeClr val="tx1"/>
                          </a:solidFill>
                          <a:effectLst/>
                          <a:latin typeface="ＭＳ Ｐゴシック" pitchFamily="50" charset="-128"/>
                          <a:ea typeface="ＭＳ Ｐゴシック" pitchFamily="50" charset="-128"/>
                          <a:cs typeface="+mn-cs"/>
                        </a:rPr>
                        <a:t>年時点の退院率（</a:t>
                      </a:r>
                      <a:r>
                        <a:rPr kumimoji="1" lang="en-US" altLang="ja-JP" sz="1100" u="none" strike="noStrike" kern="1200" dirty="0">
                          <a:solidFill>
                            <a:schemeClr val="tx1"/>
                          </a:solidFill>
                          <a:effectLst/>
                          <a:latin typeface="ＭＳ Ｐゴシック" pitchFamily="50" charset="-128"/>
                          <a:ea typeface="ＭＳ Ｐゴシック" pitchFamily="50" charset="-128"/>
                          <a:cs typeface="+mn-cs"/>
                        </a:rPr>
                        <a:t>26</a:t>
                      </a:r>
                      <a:r>
                        <a:rPr kumimoji="1" lang="ja-JP" altLang="en-US" sz="1100" u="none" strike="noStrike" kern="1200" dirty="0">
                          <a:solidFill>
                            <a:schemeClr val="tx1"/>
                          </a:solidFill>
                          <a:effectLst/>
                          <a:latin typeface="ＭＳ Ｐゴシック" pitchFamily="50" charset="-128"/>
                          <a:ea typeface="ＭＳ Ｐゴシック" pitchFamily="50" charset="-128"/>
                          <a:cs typeface="+mn-cs"/>
                        </a:rPr>
                        <a:t>年</a:t>
                      </a:r>
                      <a:r>
                        <a:rPr kumimoji="1" lang="en-US" altLang="ja-JP" sz="1100" u="none" strike="noStrike" kern="1200" dirty="0">
                          <a:solidFill>
                            <a:schemeClr val="tx1"/>
                          </a:solidFill>
                          <a:effectLst/>
                          <a:latin typeface="ＭＳ Ｐゴシック" pitchFamily="50" charset="-128"/>
                          <a:ea typeface="ＭＳ Ｐゴシック" pitchFamily="50" charset="-128"/>
                          <a:cs typeface="+mn-cs"/>
                        </a:rPr>
                        <a:t>6</a:t>
                      </a:r>
                      <a:r>
                        <a:rPr kumimoji="1" lang="ja-JP" altLang="en-US" sz="1100" u="none" strike="noStrike" kern="1200" dirty="0">
                          <a:solidFill>
                            <a:schemeClr val="tx1"/>
                          </a:solidFill>
                          <a:effectLst/>
                          <a:latin typeface="ＭＳ Ｐゴシック" pitchFamily="50" charset="-128"/>
                          <a:ea typeface="ＭＳ Ｐゴシック" pitchFamily="50" charset="-128"/>
                          <a:cs typeface="+mn-cs"/>
                        </a:rPr>
                        <a:t>月）</a:t>
                      </a:r>
                      <a:endParaRPr kumimoji="1" lang="zh-CN" altLang="en-US" sz="1100" u="none" strike="noStrike" kern="1200" dirty="0">
                        <a:solidFill>
                          <a:schemeClr val="tx1"/>
                        </a:solidFill>
                        <a:effectLst/>
                        <a:latin typeface="ＭＳ Ｐゴシック" pitchFamily="50" charset="-128"/>
                        <a:ea typeface="ＭＳ Ｐゴシック" pitchFamily="50" charset="-128"/>
                        <a:cs typeface="+mn-cs"/>
                      </a:endParaRPr>
                    </a:p>
                  </a:txBody>
                  <a:tcPr marL="0" marR="0" marT="0" marB="0" anchor="ctr"/>
                </a:tc>
                <a:tc>
                  <a:txBody>
                    <a:bodyPr/>
                    <a:lstStyle/>
                    <a:p>
                      <a:pPr marL="0" algn="r" defTabSz="914400" rtl="0" eaLnBrk="1" fontAlgn="ctr" latinLnBrk="0" hangingPunct="1"/>
                      <a:r>
                        <a:rPr kumimoji="1" lang="ja-JP" altLang="en-US" sz="1100" u="none" strike="noStrike" kern="1200" dirty="0">
                          <a:solidFill>
                            <a:schemeClr val="tx1"/>
                          </a:solidFill>
                          <a:effectLst/>
                          <a:latin typeface="ＭＳ Ｐゴシック" pitchFamily="50" charset="-128"/>
                          <a:ea typeface="ＭＳ Ｐゴシック" pitchFamily="50" charset="-128"/>
                          <a:cs typeface="+mn-cs"/>
                        </a:rPr>
                        <a:t>９０．５％</a:t>
                      </a:r>
                      <a:endParaRPr kumimoji="1" lang="en-US" altLang="ja-JP" sz="1100" u="none" strike="noStrike" kern="1200" dirty="0">
                        <a:solidFill>
                          <a:schemeClr val="tx1"/>
                        </a:solidFill>
                        <a:effectLst/>
                        <a:latin typeface="ＭＳ Ｐゴシック" pitchFamily="50" charset="-128"/>
                        <a:ea typeface="ＭＳ Ｐゴシック" pitchFamily="50" charset="-128"/>
                        <a:cs typeface="+mn-cs"/>
                      </a:endParaRPr>
                    </a:p>
                  </a:txBody>
                  <a:tcPr marL="0" marR="0" marT="0" marB="0" anchor="ctr"/>
                </a:tc>
                <a:extLst>
                  <a:ext uri="{0D108BD9-81ED-4DB2-BD59-A6C34878D82A}">
                    <a16:rowId xmlns="" xmlns:a16="http://schemas.microsoft.com/office/drawing/2014/main" val="10006"/>
                  </a:ext>
                </a:extLst>
              </a:tr>
            </a:tbl>
          </a:graphicData>
        </a:graphic>
      </p:graphicFrame>
      <p:sp>
        <p:nvSpPr>
          <p:cNvPr id="23" name="正方形/長方形 22"/>
          <p:cNvSpPr/>
          <p:nvPr/>
        </p:nvSpPr>
        <p:spPr>
          <a:xfrm>
            <a:off x="1370" y="-27383"/>
            <a:ext cx="9144000" cy="53382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a:r>
              <a:rPr lang="ja-JP" altLang="en-US" sz="2000" b="1" dirty="0">
                <a:solidFill>
                  <a:prstClr val="white"/>
                </a:solidFill>
                <a:latin typeface="HG丸ｺﾞｼｯｸM-PRO" pitchFamily="50" charset="-128"/>
                <a:ea typeface="HG丸ｺﾞｼｯｸM-PRO" pitchFamily="50" charset="-128"/>
              </a:rPr>
              <a:t>兵庫県但馬圏域の取組　</a:t>
            </a:r>
            <a:r>
              <a:rPr lang="ja-JP" altLang="en-US" sz="1600" b="1" dirty="0">
                <a:solidFill>
                  <a:prstClr val="white"/>
                </a:solidFill>
                <a:latin typeface="HG丸ｺﾞｼｯｸM-PRO" pitchFamily="50" charset="-128"/>
                <a:ea typeface="HG丸ｺﾞｼｯｸM-PRO" pitchFamily="50" charset="-128"/>
              </a:rPr>
              <a:t>～保健所を連携調整支援の要とした地域医療福祉連携体制の構築～</a:t>
            </a:r>
          </a:p>
        </p:txBody>
      </p:sp>
      <p:sp>
        <p:nvSpPr>
          <p:cNvPr id="18" name="角丸四角形 17"/>
          <p:cNvSpPr/>
          <p:nvPr/>
        </p:nvSpPr>
        <p:spPr bwMode="auto">
          <a:xfrm>
            <a:off x="4978199" y="3618829"/>
            <a:ext cx="4131458" cy="2827264"/>
          </a:xfrm>
          <a:prstGeom prst="roundRect">
            <a:avLst>
              <a:gd name="adj" fmla="val 3092"/>
            </a:avLst>
          </a:prstGeom>
          <a:ln/>
        </p:spPr>
        <p:style>
          <a:lnRef idx="2">
            <a:schemeClr val="accent1"/>
          </a:lnRef>
          <a:fillRef idx="1">
            <a:schemeClr val="lt1"/>
          </a:fillRef>
          <a:effectRef idx="0">
            <a:schemeClr val="accent1"/>
          </a:effectRef>
          <a:fontRef idx="minor">
            <a:schemeClr val="dk1"/>
          </a:fontRef>
        </p:style>
        <p:txBody>
          <a:bodyPr lIns="36000" rIns="0"/>
          <a:lstStyle/>
          <a:p>
            <a:pPr marL="88900" indent="-88900">
              <a:defRPr/>
            </a:pPr>
            <a:r>
              <a:rPr lang="en-US" altLang="ja-JP" sz="1400" b="1" dirty="0">
                <a:solidFill>
                  <a:prstClr val="black"/>
                </a:solidFill>
                <a:latin typeface="HGｺﾞｼｯｸM"/>
                <a:ea typeface="HGｺﾞｼｯｸM"/>
              </a:rPr>
              <a:t>【</a:t>
            </a:r>
            <a:r>
              <a:rPr lang="ja-JP" altLang="en-US" sz="1400" b="1" dirty="0">
                <a:solidFill>
                  <a:prstClr val="black"/>
                </a:solidFill>
                <a:latin typeface="HGｺﾞｼｯｸM"/>
                <a:ea typeface="HGｺﾞｼｯｸM"/>
              </a:rPr>
              <a:t>効果</a:t>
            </a:r>
            <a:r>
              <a:rPr lang="en-US" altLang="ja-JP" sz="1400" b="1" dirty="0">
                <a:solidFill>
                  <a:prstClr val="black"/>
                </a:solidFill>
                <a:latin typeface="HGｺﾞｼｯｸM"/>
                <a:ea typeface="HGｺﾞｼｯｸM"/>
              </a:rPr>
              <a:t>】</a:t>
            </a:r>
          </a:p>
          <a:p>
            <a:pPr marL="88900" indent="-88900">
              <a:defRPr/>
            </a:pPr>
            <a:r>
              <a:rPr lang="ja-JP" altLang="en-US" sz="1200" b="1" dirty="0">
                <a:solidFill>
                  <a:prstClr val="black"/>
                </a:solidFill>
                <a:latin typeface="HGｺﾞｼｯｸM"/>
                <a:ea typeface="HGｺﾞｼｯｸM"/>
              </a:rPr>
              <a:t>（地域移行の利用者数）</a:t>
            </a:r>
            <a:endParaRPr lang="en-US" altLang="ja-JP" sz="1200" b="1" dirty="0">
              <a:solidFill>
                <a:prstClr val="black"/>
              </a:solidFill>
              <a:latin typeface="HGｺﾞｼｯｸM"/>
              <a:ea typeface="HGｺﾞｼｯｸM"/>
            </a:endParaRPr>
          </a:p>
          <a:p>
            <a:pPr marL="88900" indent="-88900">
              <a:defRPr/>
            </a:pPr>
            <a:r>
              <a:rPr lang="ja-JP" altLang="en-US" sz="1200" dirty="0">
                <a:solidFill>
                  <a:prstClr val="black"/>
                </a:solidFill>
                <a:latin typeface="HGｺﾞｼｯｸM"/>
                <a:ea typeface="HGｺﾞｼｯｸM"/>
              </a:rPr>
              <a:t>　</a:t>
            </a:r>
            <a:r>
              <a:rPr lang="en-US" altLang="ja-JP" sz="1200" dirty="0">
                <a:solidFill>
                  <a:prstClr val="black"/>
                </a:solidFill>
                <a:latin typeface="HGｺﾞｼｯｸM"/>
                <a:ea typeface="HGｺﾞｼｯｸM"/>
              </a:rPr>
              <a:t>25</a:t>
            </a:r>
            <a:r>
              <a:rPr lang="ja-JP" altLang="en-US" sz="1200" dirty="0">
                <a:solidFill>
                  <a:prstClr val="black"/>
                </a:solidFill>
                <a:latin typeface="HGｺﾞｼｯｸM"/>
                <a:ea typeface="HGｺﾞｼｯｸM"/>
              </a:rPr>
              <a:t>年度　０名</a:t>
            </a:r>
            <a:endParaRPr lang="en-US" altLang="ja-JP" sz="1200" dirty="0">
              <a:solidFill>
                <a:prstClr val="black"/>
              </a:solidFill>
              <a:latin typeface="HGｺﾞｼｯｸM"/>
              <a:ea typeface="HGｺﾞｼｯｸM"/>
            </a:endParaRPr>
          </a:p>
          <a:p>
            <a:pPr marL="88900" indent="-88900">
              <a:defRPr/>
            </a:pPr>
            <a:r>
              <a:rPr lang="ja-JP" altLang="en-US" sz="1200" dirty="0">
                <a:solidFill>
                  <a:prstClr val="black"/>
                </a:solidFill>
                <a:latin typeface="HGｺﾞｼｯｸM"/>
                <a:ea typeface="HGｺﾞｼｯｸM"/>
              </a:rPr>
              <a:t>　</a:t>
            </a:r>
            <a:r>
              <a:rPr lang="en-US" altLang="ja-JP" sz="1200" dirty="0">
                <a:solidFill>
                  <a:prstClr val="black"/>
                </a:solidFill>
                <a:latin typeface="HGｺﾞｼｯｸM"/>
                <a:ea typeface="HGｺﾞｼｯｸM"/>
              </a:rPr>
              <a:t>26</a:t>
            </a:r>
            <a:r>
              <a:rPr lang="ja-JP" altLang="en-US" sz="1200" dirty="0">
                <a:solidFill>
                  <a:prstClr val="black"/>
                </a:solidFill>
                <a:latin typeface="HGｺﾞｼｯｸM"/>
                <a:ea typeface="HGｺﾞｼｯｸM"/>
              </a:rPr>
              <a:t>年度　８名うち２名退院</a:t>
            </a:r>
            <a:endParaRPr lang="en-US" altLang="ja-JP" sz="1200" dirty="0">
              <a:solidFill>
                <a:prstClr val="black"/>
              </a:solidFill>
              <a:latin typeface="HGｺﾞｼｯｸM"/>
              <a:ea typeface="HGｺﾞｼｯｸM"/>
            </a:endParaRPr>
          </a:p>
          <a:p>
            <a:pPr marL="88900" indent="-88900">
              <a:defRPr/>
            </a:pPr>
            <a:r>
              <a:rPr lang="ja-JP" altLang="en-US" sz="1200" dirty="0">
                <a:solidFill>
                  <a:prstClr val="black"/>
                </a:solidFill>
                <a:latin typeface="HGｺﾞｼｯｸM"/>
                <a:ea typeface="HGｺﾞｼｯｸM"/>
              </a:rPr>
              <a:t>　</a:t>
            </a:r>
            <a:r>
              <a:rPr lang="en-US" altLang="ja-JP" sz="1200" dirty="0">
                <a:solidFill>
                  <a:prstClr val="black"/>
                </a:solidFill>
                <a:latin typeface="HGｺﾞｼｯｸM"/>
                <a:ea typeface="HGｺﾞｼｯｸM"/>
              </a:rPr>
              <a:t>27</a:t>
            </a:r>
            <a:r>
              <a:rPr lang="ja-JP" altLang="en-US" sz="1200" dirty="0">
                <a:solidFill>
                  <a:prstClr val="black"/>
                </a:solidFill>
                <a:latin typeface="HGｺﾞｼｯｸM"/>
                <a:ea typeface="HGｺﾞｼｯｸM"/>
              </a:rPr>
              <a:t>年度　</a:t>
            </a:r>
            <a:r>
              <a:rPr lang="en-US" altLang="ja-JP" sz="1200" dirty="0">
                <a:solidFill>
                  <a:prstClr val="black"/>
                </a:solidFill>
                <a:latin typeface="HGｺﾞｼｯｸM"/>
                <a:ea typeface="HGｺﾞｼｯｸM"/>
              </a:rPr>
              <a:t>13</a:t>
            </a:r>
            <a:r>
              <a:rPr lang="ja-JP" altLang="en-US" sz="1200" dirty="0">
                <a:solidFill>
                  <a:prstClr val="black"/>
                </a:solidFill>
                <a:latin typeface="HGｺﾞｼｯｸM"/>
                <a:ea typeface="HGｺﾞｼｯｸM"/>
              </a:rPr>
              <a:t>名うち４名退院（</a:t>
            </a:r>
            <a:r>
              <a:rPr lang="en-US" altLang="ja-JP" sz="1200" dirty="0">
                <a:solidFill>
                  <a:prstClr val="black"/>
                </a:solidFill>
                <a:latin typeface="HGｺﾞｼｯｸM"/>
                <a:ea typeface="HGｺﾞｼｯｸM"/>
              </a:rPr>
              <a:t>9</a:t>
            </a:r>
            <a:r>
              <a:rPr lang="ja-JP" altLang="en-US" sz="1200" dirty="0">
                <a:solidFill>
                  <a:prstClr val="black"/>
                </a:solidFill>
                <a:latin typeface="HGｺﾞｼｯｸM"/>
                <a:ea typeface="HGｺﾞｼｯｸM"/>
              </a:rPr>
              <a:t>月時点）</a:t>
            </a:r>
            <a:endParaRPr lang="en-US" altLang="ja-JP" sz="1200" dirty="0">
              <a:solidFill>
                <a:prstClr val="black"/>
              </a:solidFill>
              <a:latin typeface="HGｺﾞｼｯｸM"/>
              <a:ea typeface="HGｺﾞｼｯｸM"/>
            </a:endParaRPr>
          </a:p>
          <a:p>
            <a:pPr marL="88900" indent="-88900">
              <a:defRPr/>
            </a:pPr>
            <a:r>
              <a:rPr lang="ja-JP" altLang="en-US" sz="1200" b="1" dirty="0">
                <a:solidFill>
                  <a:prstClr val="black"/>
                </a:solidFill>
                <a:latin typeface="HGｺﾞｼｯｸM"/>
                <a:ea typeface="HGｺﾞｼｯｸM"/>
              </a:rPr>
              <a:t>（</a:t>
            </a:r>
            <a:r>
              <a:rPr lang="en-US" altLang="ja-JP" sz="1200" b="1" dirty="0">
                <a:solidFill>
                  <a:prstClr val="black"/>
                </a:solidFill>
                <a:latin typeface="HGｺﾞｼｯｸM"/>
                <a:ea typeface="HGｺﾞｼｯｸM"/>
              </a:rPr>
              <a:t>1</a:t>
            </a:r>
            <a:r>
              <a:rPr lang="ja-JP" altLang="en-US" sz="1200" b="1" dirty="0">
                <a:solidFill>
                  <a:prstClr val="black"/>
                </a:solidFill>
                <a:latin typeface="HGｺﾞｼｯｸM"/>
                <a:ea typeface="HGｺﾞｼｯｸM"/>
              </a:rPr>
              <a:t>年以上入院患者割合　</a:t>
            </a:r>
            <a:r>
              <a:rPr lang="en-US" altLang="ja-JP" sz="1200" b="1" dirty="0">
                <a:solidFill>
                  <a:prstClr val="black"/>
                </a:solidFill>
                <a:latin typeface="HGｺﾞｼｯｸM"/>
                <a:ea typeface="HGｺﾞｼｯｸM"/>
              </a:rPr>
              <a:t>630</a:t>
            </a:r>
            <a:r>
              <a:rPr lang="ja-JP" altLang="en-US" sz="1200" b="1" dirty="0">
                <a:solidFill>
                  <a:prstClr val="black"/>
                </a:solidFill>
                <a:latin typeface="HGｺﾞｼｯｸM"/>
                <a:ea typeface="HGｺﾞｼｯｸM"/>
              </a:rPr>
              <a:t>調査より）</a:t>
            </a:r>
            <a:endParaRPr lang="en-US" altLang="ja-JP" sz="1200" b="1" dirty="0">
              <a:solidFill>
                <a:prstClr val="black"/>
              </a:solidFill>
              <a:latin typeface="HGｺﾞｼｯｸM"/>
              <a:ea typeface="HGｺﾞｼｯｸM"/>
            </a:endParaRPr>
          </a:p>
          <a:p>
            <a:pPr marL="88900" indent="-88900">
              <a:defRPr/>
            </a:pPr>
            <a:r>
              <a:rPr lang="ja-JP" altLang="en-US" sz="1200" dirty="0">
                <a:solidFill>
                  <a:prstClr val="black"/>
                </a:solidFill>
                <a:latin typeface="HGｺﾞｼｯｸM"/>
                <a:ea typeface="HGｺﾞｼｯｸM"/>
              </a:rPr>
              <a:t>　</a:t>
            </a:r>
            <a:r>
              <a:rPr lang="en-US" altLang="ja-JP" sz="1200" dirty="0">
                <a:solidFill>
                  <a:prstClr val="black"/>
                </a:solidFill>
                <a:latin typeface="HGｺﾞｼｯｸM"/>
                <a:ea typeface="HGｺﾞｼｯｸM"/>
              </a:rPr>
              <a:t>25</a:t>
            </a:r>
            <a:r>
              <a:rPr lang="ja-JP" altLang="en-US" sz="1200" dirty="0">
                <a:solidFill>
                  <a:prstClr val="black"/>
                </a:solidFill>
                <a:latin typeface="HGｺﾞｼｯｸM"/>
                <a:ea typeface="HGｺﾞｼｯｸM"/>
              </a:rPr>
              <a:t>年　</a:t>
            </a:r>
            <a:r>
              <a:rPr lang="en-US" altLang="ja-JP" sz="1200" dirty="0">
                <a:solidFill>
                  <a:prstClr val="black"/>
                </a:solidFill>
                <a:latin typeface="HGｺﾞｼｯｸM"/>
                <a:ea typeface="HGｺﾞｼｯｸM"/>
              </a:rPr>
              <a:t>71.7</a:t>
            </a:r>
            <a:r>
              <a:rPr lang="ja-JP" altLang="en-US" sz="1200" dirty="0">
                <a:solidFill>
                  <a:prstClr val="black"/>
                </a:solidFill>
                <a:latin typeface="HGｺﾞｼｯｸM"/>
                <a:ea typeface="HGｺﾞｼｯｸM"/>
              </a:rPr>
              <a:t>％　</a:t>
            </a:r>
            <a:r>
              <a:rPr lang="en-US" altLang="ja-JP" sz="1200" dirty="0">
                <a:solidFill>
                  <a:prstClr val="black"/>
                </a:solidFill>
                <a:latin typeface="HGｺﾞｼｯｸM"/>
                <a:ea typeface="HGｺﾞｼｯｸM"/>
              </a:rPr>
              <a:t>26</a:t>
            </a:r>
            <a:r>
              <a:rPr lang="ja-JP" altLang="en-US" sz="1200" dirty="0">
                <a:solidFill>
                  <a:prstClr val="black"/>
                </a:solidFill>
                <a:latin typeface="HGｺﾞｼｯｸM"/>
                <a:ea typeface="HGｺﾞｼｯｸM"/>
              </a:rPr>
              <a:t>年　</a:t>
            </a:r>
            <a:r>
              <a:rPr lang="en-US" altLang="ja-JP" sz="1200" dirty="0">
                <a:solidFill>
                  <a:prstClr val="black"/>
                </a:solidFill>
                <a:latin typeface="HGｺﾞｼｯｸM"/>
                <a:ea typeface="HGｺﾞｼｯｸM"/>
              </a:rPr>
              <a:t>71.3</a:t>
            </a:r>
            <a:r>
              <a:rPr lang="ja-JP" altLang="en-US" sz="1200" dirty="0">
                <a:solidFill>
                  <a:prstClr val="black"/>
                </a:solidFill>
                <a:latin typeface="HGｺﾞｼｯｸM"/>
                <a:ea typeface="HGｺﾞｼｯｸM"/>
              </a:rPr>
              <a:t>％</a:t>
            </a:r>
            <a:endParaRPr lang="en-US" altLang="ja-JP" sz="1200" dirty="0">
              <a:solidFill>
                <a:prstClr val="black"/>
              </a:solidFill>
              <a:latin typeface="HGｺﾞｼｯｸM"/>
              <a:ea typeface="HGｺﾞｼｯｸM"/>
            </a:endParaRPr>
          </a:p>
          <a:p>
            <a:pPr marL="88900" indent="-88900">
              <a:defRPr/>
            </a:pPr>
            <a:r>
              <a:rPr lang="ja-JP" altLang="en-US" sz="1200" b="1" dirty="0">
                <a:solidFill>
                  <a:prstClr val="black"/>
                </a:solidFill>
                <a:latin typeface="HGｺﾞｼｯｸM"/>
                <a:ea typeface="HGｺﾞｼｯｸM"/>
              </a:rPr>
              <a:t>（ピアサポーターの活動者数）</a:t>
            </a:r>
            <a:endParaRPr lang="en-US" altLang="ja-JP" sz="1200" b="1" dirty="0">
              <a:solidFill>
                <a:prstClr val="black"/>
              </a:solidFill>
              <a:latin typeface="HGｺﾞｼｯｸM"/>
              <a:ea typeface="HGｺﾞｼｯｸM"/>
            </a:endParaRPr>
          </a:p>
          <a:p>
            <a:pPr marL="88900" indent="-88900">
              <a:defRPr/>
            </a:pPr>
            <a:r>
              <a:rPr lang="ja-JP" altLang="en-US" sz="1200" dirty="0">
                <a:solidFill>
                  <a:prstClr val="black"/>
                </a:solidFill>
                <a:latin typeface="HGｺﾞｼｯｸM"/>
                <a:ea typeface="HGｺﾞｼｯｸM"/>
              </a:rPr>
              <a:t>　</a:t>
            </a:r>
            <a:r>
              <a:rPr lang="en-US" altLang="ja-JP" sz="1200" dirty="0">
                <a:solidFill>
                  <a:prstClr val="black"/>
                </a:solidFill>
                <a:latin typeface="HGｺﾞｼｯｸM"/>
                <a:ea typeface="HGｺﾞｼｯｸM"/>
              </a:rPr>
              <a:t>25</a:t>
            </a:r>
            <a:r>
              <a:rPr lang="ja-JP" altLang="en-US" sz="1200" dirty="0">
                <a:solidFill>
                  <a:prstClr val="black"/>
                </a:solidFill>
                <a:latin typeface="HGｺﾞｼｯｸM"/>
                <a:ea typeface="HGｺﾞｼｯｸM"/>
              </a:rPr>
              <a:t>年度　０名　</a:t>
            </a:r>
            <a:r>
              <a:rPr lang="en-US" altLang="ja-JP" sz="1200" dirty="0">
                <a:solidFill>
                  <a:prstClr val="black"/>
                </a:solidFill>
                <a:latin typeface="HGｺﾞｼｯｸM"/>
                <a:ea typeface="HGｺﾞｼｯｸM"/>
              </a:rPr>
              <a:t>26</a:t>
            </a:r>
            <a:r>
              <a:rPr lang="ja-JP" altLang="en-US" sz="1200" dirty="0">
                <a:solidFill>
                  <a:prstClr val="black"/>
                </a:solidFill>
                <a:latin typeface="HGｺﾞｼｯｸM"/>
                <a:ea typeface="HGｺﾞｼｯｸM"/>
              </a:rPr>
              <a:t>年度　</a:t>
            </a:r>
            <a:r>
              <a:rPr lang="en-US" altLang="ja-JP" sz="1200" dirty="0">
                <a:solidFill>
                  <a:prstClr val="black"/>
                </a:solidFill>
                <a:latin typeface="HGｺﾞｼｯｸM"/>
                <a:ea typeface="HGｺﾞｼｯｸM"/>
              </a:rPr>
              <a:t>12</a:t>
            </a:r>
            <a:r>
              <a:rPr lang="ja-JP" altLang="en-US" sz="1200" dirty="0">
                <a:solidFill>
                  <a:prstClr val="black"/>
                </a:solidFill>
                <a:latin typeface="HGｺﾞｼｯｸM"/>
                <a:ea typeface="HGｺﾞｼｯｸM"/>
              </a:rPr>
              <a:t>名</a:t>
            </a:r>
            <a:endParaRPr lang="en-US" altLang="ja-JP" sz="1200" dirty="0">
              <a:solidFill>
                <a:prstClr val="black"/>
              </a:solidFill>
              <a:latin typeface="HGｺﾞｼｯｸM"/>
              <a:ea typeface="HGｺﾞｼｯｸM"/>
            </a:endParaRPr>
          </a:p>
          <a:p>
            <a:pPr marL="88900" indent="-88900">
              <a:defRPr/>
            </a:pPr>
            <a:r>
              <a:rPr lang="ja-JP" altLang="en-US" sz="1200" b="1" dirty="0">
                <a:solidFill>
                  <a:prstClr val="black"/>
                </a:solidFill>
                <a:latin typeface="HGｺﾞｼｯｸM"/>
                <a:ea typeface="HGｺﾞｼｯｸM"/>
              </a:rPr>
              <a:t>（関係者の意識変容）</a:t>
            </a:r>
            <a:endParaRPr lang="en-US" altLang="ja-JP" sz="1200" b="1" dirty="0">
              <a:solidFill>
                <a:prstClr val="black"/>
              </a:solidFill>
              <a:latin typeface="HGｺﾞｼｯｸM"/>
              <a:ea typeface="HGｺﾞｼｯｸM"/>
            </a:endParaRPr>
          </a:p>
          <a:p>
            <a:pPr marL="88900" indent="-88900">
              <a:defRPr/>
            </a:pPr>
            <a:r>
              <a:rPr lang="ja-JP" altLang="en-US" sz="1050" dirty="0">
                <a:solidFill>
                  <a:prstClr val="black"/>
                </a:solidFill>
                <a:latin typeface="HGｺﾞｼｯｸM"/>
                <a:ea typeface="HGｺﾞｼｯｸM"/>
              </a:rPr>
              <a:t>　・関係機関の実務担当者のそれぞれが、長期入院患者の退院</a:t>
            </a:r>
            <a:r>
              <a:rPr lang="ja-JP" altLang="en-US" sz="1050" dirty="0" smtClean="0">
                <a:solidFill>
                  <a:prstClr val="black"/>
                </a:solidFill>
                <a:latin typeface="HGｺﾞｼｯｸM"/>
                <a:ea typeface="HGｺﾞｼｯｸM"/>
              </a:rPr>
              <a:t>を經</a:t>
            </a:r>
            <a:endParaRPr lang="en-US" altLang="ja-JP" sz="1050" dirty="0" smtClean="0">
              <a:solidFill>
                <a:prstClr val="black"/>
              </a:solidFill>
              <a:latin typeface="HGｺﾞｼｯｸM"/>
              <a:ea typeface="HGｺﾞｼｯｸM"/>
            </a:endParaRPr>
          </a:p>
          <a:p>
            <a:pPr marL="88900" indent="-88900">
              <a:defRPr/>
            </a:pPr>
            <a:r>
              <a:rPr lang="ja-JP" altLang="en-US" sz="1050" dirty="0">
                <a:solidFill>
                  <a:prstClr val="black"/>
                </a:solidFill>
                <a:latin typeface="HGｺﾞｼｯｸM"/>
                <a:ea typeface="HGｺﾞｼｯｸM"/>
              </a:rPr>
              <a:t>　</a:t>
            </a:r>
            <a:r>
              <a:rPr lang="ja-JP" altLang="en-US" sz="1050" dirty="0" smtClean="0">
                <a:solidFill>
                  <a:prstClr val="black"/>
                </a:solidFill>
                <a:latin typeface="HGｺﾞｼｯｸM"/>
                <a:ea typeface="HGｺﾞｼｯｸM"/>
              </a:rPr>
              <a:t>　</a:t>
            </a:r>
            <a:r>
              <a:rPr lang="ja-JP" altLang="en-US" sz="1050" dirty="0" err="1" smtClean="0">
                <a:solidFill>
                  <a:prstClr val="black"/>
                </a:solidFill>
                <a:latin typeface="HGｺﾞｼｯｸM"/>
                <a:ea typeface="HGｺﾞｼｯｸM"/>
              </a:rPr>
              <a:t>驗する</a:t>
            </a:r>
            <a:r>
              <a:rPr lang="ja-JP" altLang="en-US" sz="1050" dirty="0" smtClean="0">
                <a:solidFill>
                  <a:prstClr val="black"/>
                </a:solidFill>
                <a:latin typeface="HGｺﾞｼｯｸM"/>
                <a:ea typeface="HGｺﾞｼｯｸM"/>
              </a:rPr>
              <a:t>こと</a:t>
            </a:r>
            <a:r>
              <a:rPr lang="ja-JP" altLang="en-US" sz="1050" dirty="0">
                <a:solidFill>
                  <a:prstClr val="black"/>
                </a:solidFill>
                <a:latin typeface="HGｺﾞｼｯｸM"/>
                <a:ea typeface="HGｺﾞｼｯｸM"/>
              </a:rPr>
              <a:t>により、地域移行に対する意識の変化が</a:t>
            </a:r>
            <a:r>
              <a:rPr lang="ja-JP" altLang="en-US" sz="1050" dirty="0" smtClean="0">
                <a:solidFill>
                  <a:prstClr val="black"/>
                </a:solidFill>
                <a:latin typeface="HGｺﾞｼｯｸM"/>
                <a:ea typeface="HGｺﾞｼｯｸM"/>
              </a:rPr>
              <a:t>認められる</a:t>
            </a:r>
            <a:endParaRPr lang="en-US" altLang="ja-JP" sz="1050" dirty="0">
              <a:solidFill>
                <a:prstClr val="black"/>
              </a:solidFill>
              <a:latin typeface="HGｺﾞｼｯｸM"/>
              <a:ea typeface="HGｺﾞｼｯｸM"/>
            </a:endParaRPr>
          </a:p>
          <a:p>
            <a:pPr marL="88900" indent="-88900">
              <a:defRPr/>
            </a:pPr>
            <a:r>
              <a:rPr lang="ja-JP" altLang="en-US" sz="1050" dirty="0">
                <a:solidFill>
                  <a:prstClr val="black"/>
                </a:solidFill>
                <a:latin typeface="HGｺﾞｼｯｸM"/>
                <a:ea typeface="HGｺﾞｼｯｸM"/>
              </a:rPr>
              <a:t>　・病院関係者は、</a:t>
            </a:r>
            <a:r>
              <a:rPr lang="en-US" altLang="ja-JP" sz="1050" dirty="0">
                <a:solidFill>
                  <a:prstClr val="black"/>
                </a:solidFill>
                <a:latin typeface="HGｺﾞｼｯｸM"/>
                <a:ea typeface="HGｺﾞｼｯｸM"/>
              </a:rPr>
              <a:t>20</a:t>
            </a:r>
            <a:r>
              <a:rPr lang="ja-JP" altLang="en-US" sz="1050" dirty="0">
                <a:solidFill>
                  <a:prstClr val="black"/>
                </a:solidFill>
                <a:latin typeface="HGｺﾞｼｯｸM"/>
                <a:ea typeface="HGｺﾞｼｯｸM"/>
              </a:rPr>
              <a:t>年以上の入院患者が、自らの意思で退院を</a:t>
            </a:r>
            <a:r>
              <a:rPr lang="ja-JP" altLang="en-US" sz="1050" dirty="0" smtClean="0">
                <a:solidFill>
                  <a:prstClr val="black"/>
                </a:solidFill>
                <a:latin typeface="HGｺﾞｼｯｸM"/>
                <a:ea typeface="HGｺﾞｼｯｸM"/>
              </a:rPr>
              <a:t>希</a:t>
            </a:r>
            <a:endParaRPr lang="en-US" altLang="ja-JP" sz="1050" dirty="0" smtClean="0">
              <a:solidFill>
                <a:prstClr val="black"/>
              </a:solidFill>
              <a:latin typeface="HGｺﾞｼｯｸM"/>
              <a:ea typeface="HGｺﾞｼｯｸM"/>
            </a:endParaRPr>
          </a:p>
          <a:p>
            <a:pPr marL="88900" indent="-88900">
              <a:defRPr/>
            </a:pPr>
            <a:r>
              <a:rPr lang="ja-JP" altLang="en-US" sz="1050" dirty="0">
                <a:solidFill>
                  <a:prstClr val="black"/>
                </a:solidFill>
                <a:latin typeface="HGｺﾞｼｯｸM"/>
                <a:ea typeface="HGｺﾞｼｯｸM"/>
              </a:rPr>
              <a:t>　</a:t>
            </a:r>
            <a:r>
              <a:rPr lang="ja-JP" altLang="en-US" sz="1050" dirty="0" smtClean="0">
                <a:solidFill>
                  <a:prstClr val="black"/>
                </a:solidFill>
                <a:latin typeface="HGｺﾞｼｯｸM"/>
                <a:ea typeface="HGｺﾞｼｯｸM"/>
              </a:rPr>
              <a:t>　</a:t>
            </a:r>
            <a:r>
              <a:rPr lang="ja-JP" altLang="en-US" sz="1050" dirty="0" err="1" smtClean="0">
                <a:solidFill>
                  <a:prstClr val="black"/>
                </a:solidFill>
                <a:latin typeface="HGｺﾞｼｯｸM"/>
                <a:ea typeface="HGｺﾞｼｯｸM"/>
              </a:rPr>
              <a:t>望</a:t>
            </a:r>
            <a:r>
              <a:rPr lang="ja-JP" altLang="en-US" sz="1050" dirty="0" err="1">
                <a:solidFill>
                  <a:prstClr val="black"/>
                </a:solidFill>
                <a:latin typeface="HGｺﾞｼｯｸM"/>
                <a:ea typeface="HGｺﾞｼｯｸM"/>
              </a:rPr>
              <a:t>し</a:t>
            </a:r>
            <a:r>
              <a:rPr lang="ja-JP" altLang="en-US" sz="1050" dirty="0" smtClean="0">
                <a:solidFill>
                  <a:prstClr val="black"/>
                </a:solidFill>
                <a:latin typeface="HGｺﾞｼｯｸM"/>
                <a:ea typeface="HGｺﾞｼｯｸM"/>
              </a:rPr>
              <a:t>、地域</a:t>
            </a:r>
            <a:r>
              <a:rPr lang="ja-JP" altLang="en-US" sz="1050" dirty="0">
                <a:solidFill>
                  <a:prstClr val="black"/>
                </a:solidFill>
                <a:latin typeface="HGｺﾞｼｯｸM"/>
                <a:ea typeface="HGｺﾞｼｯｸM"/>
              </a:rPr>
              <a:t>移行を申請したことについて、驚きをもって報告</a:t>
            </a:r>
            <a:r>
              <a:rPr lang="ja-JP" altLang="en-US" sz="1050" dirty="0" smtClean="0">
                <a:solidFill>
                  <a:prstClr val="black"/>
                </a:solidFill>
                <a:latin typeface="HGｺﾞｼｯｸM"/>
                <a:ea typeface="HGｺﾞｼｯｸM"/>
              </a:rPr>
              <a:t>し</a:t>
            </a:r>
            <a:endParaRPr lang="en-US" altLang="ja-JP" sz="1050" dirty="0" smtClean="0">
              <a:solidFill>
                <a:prstClr val="black"/>
              </a:solidFill>
              <a:latin typeface="HGｺﾞｼｯｸM"/>
              <a:ea typeface="HGｺﾞｼｯｸM"/>
            </a:endParaRPr>
          </a:p>
          <a:p>
            <a:pPr marL="88900" indent="-88900">
              <a:defRPr/>
            </a:pPr>
            <a:r>
              <a:rPr lang="ja-JP" altLang="en-US" sz="1050" dirty="0">
                <a:solidFill>
                  <a:prstClr val="black"/>
                </a:solidFill>
                <a:latin typeface="HGｺﾞｼｯｸM"/>
                <a:ea typeface="HGｺﾞｼｯｸM"/>
              </a:rPr>
              <a:t>　</a:t>
            </a:r>
            <a:r>
              <a:rPr lang="ja-JP" altLang="en-US" sz="1050" dirty="0" smtClean="0">
                <a:solidFill>
                  <a:prstClr val="black"/>
                </a:solidFill>
                <a:latin typeface="HGｺﾞｼｯｸM"/>
                <a:ea typeface="HGｺﾞｼｯｸM"/>
              </a:rPr>
              <a:t>　</a:t>
            </a:r>
            <a:r>
              <a:rPr lang="ja-JP" altLang="en-US" sz="1050" dirty="0" err="1" smtClean="0">
                <a:solidFill>
                  <a:prstClr val="black"/>
                </a:solidFill>
                <a:latin typeface="HGｺﾞｼｯｸM"/>
                <a:ea typeface="HGｺﾞｼｯｸM"/>
              </a:rPr>
              <a:t>て</a:t>
            </a:r>
            <a:r>
              <a:rPr lang="ja-JP" altLang="en-US" sz="1050" dirty="0">
                <a:solidFill>
                  <a:prstClr val="black"/>
                </a:solidFill>
                <a:latin typeface="HGｺﾞｼｯｸM"/>
                <a:ea typeface="HGｺﾞｼｯｸM"/>
              </a:rPr>
              <a:t>いる</a:t>
            </a:r>
            <a:endParaRPr lang="en-US" altLang="ja-JP" sz="1050" dirty="0">
              <a:solidFill>
                <a:prstClr val="black"/>
              </a:solidFill>
              <a:latin typeface="HGｺﾞｼｯｸM"/>
              <a:ea typeface="HGｺﾞｼｯｸM"/>
            </a:endParaRPr>
          </a:p>
        </p:txBody>
      </p:sp>
      <p:sp>
        <p:nvSpPr>
          <p:cNvPr id="2" name="テキスト ボックス 1"/>
          <p:cNvSpPr txBox="1"/>
          <p:nvPr/>
        </p:nvSpPr>
        <p:spPr>
          <a:xfrm>
            <a:off x="5037282" y="6485274"/>
            <a:ext cx="3783190" cy="400110"/>
          </a:xfrm>
          <a:prstGeom prst="rect">
            <a:avLst/>
          </a:prstGeom>
          <a:noFill/>
        </p:spPr>
        <p:txBody>
          <a:bodyPr wrap="square" rtlCol="0">
            <a:spAutoFit/>
          </a:bodyPr>
          <a:lstStyle/>
          <a:p>
            <a:pPr algn="ctr"/>
            <a:r>
              <a:rPr lang="ja-JP" altLang="ja-JP" sz="1000" dirty="0">
                <a:solidFill>
                  <a:prstClr val="black"/>
                </a:solidFill>
              </a:rPr>
              <a:t>平成</a:t>
            </a:r>
            <a:r>
              <a:rPr lang="en-US" altLang="ja-JP" sz="1000" dirty="0">
                <a:solidFill>
                  <a:prstClr val="black"/>
                </a:solidFill>
              </a:rPr>
              <a:t>27</a:t>
            </a:r>
            <a:r>
              <a:rPr lang="ja-JP" altLang="ja-JP" sz="1000" dirty="0">
                <a:solidFill>
                  <a:prstClr val="black"/>
                </a:solidFill>
              </a:rPr>
              <a:t>年度地域保健総合推進事業「改正精神保健福祉法における保健所の役割に関する研究（分担事業者：中原由美）」からの報告</a:t>
            </a:r>
          </a:p>
        </p:txBody>
      </p:sp>
      <p:sp>
        <p:nvSpPr>
          <p:cNvPr id="16" name="フリーフォーム 15"/>
          <p:cNvSpPr/>
          <p:nvPr/>
        </p:nvSpPr>
        <p:spPr bwMode="auto">
          <a:xfrm>
            <a:off x="3592551" y="1628776"/>
            <a:ext cx="540544" cy="523131"/>
          </a:xfrm>
          <a:custGeom>
            <a:avLst/>
            <a:gdLst>
              <a:gd name="connsiteX0" fmla="*/ 0 w 675583"/>
              <a:gd name="connsiteY0" fmla="*/ 57150 h 619125"/>
              <a:gd name="connsiteX1" fmla="*/ 15875 w 675583"/>
              <a:gd name="connsiteY1" fmla="*/ 53975 h 619125"/>
              <a:gd name="connsiteX2" fmla="*/ 44450 w 675583"/>
              <a:gd name="connsiteY2" fmla="*/ 50800 h 619125"/>
              <a:gd name="connsiteX3" fmla="*/ 53975 w 675583"/>
              <a:gd name="connsiteY3" fmla="*/ 44450 h 619125"/>
              <a:gd name="connsiteX4" fmla="*/ 98425 w 675583"/>
              <a:gd name="connsiteY4" fmla="*/ 31750 h 619125"/>
              <a:gd name="connsiteX5" fmla="*/ 117475 w 675583"/>
              <a:gd name="connsiteY5" fmla="*/ 25400 h 619125"/>
              <a:gd name="connsiteX6" fmla="*/ 127000 w 675583"/>
              <a:gd name="connsiteY6" fmla="*/ 22225 h 619125"/>
              <a:gd name="connsiteX7" fmla="*/ 136525 w 675583"/>
              <a:gd name="connsiteY7" fmla="*/ 19050 h 619125"/>
              <a:gd name="connsiteX8" fmla="*/ 165100 w 675583"/>
              <a:gd name="connsiteY8" fmla="*/ 6350 h 619125"/>
              <a:gd name="connsiteX9" fmla="*/ 174625 w 675583"/>
              <a:gd name="connsiteY9" fmla="*/ 3175 h 619125"/>
              <a:gd name="connsiteX10" fmla="*/ 184150 w 675583"/>
              <a:gd name="connsiteY10" fmla="*/ 0 h 619125"/>
              <a:gd name="connsiteX11" fmla="*/ 234950 w 675583"/>
              <a:gd name="connsiteY11" fmla="*/ 9525 h 619125"/>
              <a:gd name="connsiteX12" fmla="*/ 247650 w 675583"/>
              <a:gd name="connsiteY12" fmla="*/ 28575 h 619125"/>
              <a:gd name="connsiteX13" fmla="*/ 266700 w 675583"/>
              <a:gd name="connsiteY13" fmla="*/ 34925 h 619125"/>
              <a:gd name="connsiteX14" fmla="*/ 279400 w 675583"/>
              <a:gd name="connsiteY14" fmla="*/ 31750 h 619125"/>
              <a:gd name="connsiteX15" fmla="*/ 288925 w 675583"/>
              <a:gd name="connsiteY15" fmla="*/ 25400 h 619125"/>
              <a:gd name="connsiteX16" fmla="*/ 301625 w 675583"/>
              <a:gd name="connsiteY16" fmla="*/ 19050 h 619125"/>
              <a:gd name="connsiteX17" fmla="*/ 317500 w 675583"/>
              <a:gd name="connsiteY17" fmla="*/ 22225 h 619125"/>
              <a:gd name="connsiteX18" fmla="*/ 339725 w 675583"/>
              <a:gd name="connsiteY18" fmla="*/ 12700 h 619125"/>
              <a:gd name="connsiteX19" fmla="*/ 434975 w 675583"/>
              <a:gd name="connsiteY19" fmla="*/ 15875 h 619125"/>
              <a:gd name="connsiteX20" fmla="*/ 454025 w 675583"/>
              <a:gd name="connsiteY20" fmla="*/ 28575 h 619125"/>
              <a:gd name="connsiteX21" fmla="*/ 495300 w 675583"/>
              <a:gd name="connsiteY21" fmla="*/ 31750 h 619125"/>
              <a:gd name="connsiteX22" fmla="*/ 504825 w 675583"/>
              <a:gd name="connsiteY22" fmla="*/ 41275 h 619125"/>
              <a:gd name="connsiteX23" fmla="*/ 508000 w 675583"/>
              <a:gd name="connsiteY23" fmla="*/ 92075 h 619125"/>
              <a:gd name="connsiteX24" fmla="*/ 498475 w 675583"/>
              <a:gd name="connsiteY24" fmla="*/ 101600 h 619125"/>
              <a:gd name="connsiteX25" fmla="*/ 520700 w 675583"/>
              <a:gd name="connsiteY25" fmla="*/ 120650 h 619125"/>
              <a:gd name="connsiteX26" fmla="*/ 530225 w 675583"/>
              <a:gd name="connsiteY26" fmla="*/ 130175 h 619125"/>
              <a:gd name="connsiteX27" fmla="*/ 546100 w 675583"/>
              <a:gd name="connsiteY27" fmla="*/ 152400 h 619125"/>
              <a:gd name="connsiteX28" fmla="*/ 549275 w 675583"/>
              <a:gd name="connsiteY28" fmla="*/ 190500 h 619125"/>
              <a:gd name="connsiteX29" fmla="*/ 558800 w 675583"/>
              <a:gd name="connsiteY29" fmla="*/ 196850 h 619125"/>
              <a:gd name="connsiteX30" fmla="*/ 593725 w 675583"/>
              <a:gd name="connsiteY30" fmla="*/ 193675 h 619125"/>
              <a:gd name="connsiteX31" fmla="*/ 615950 w 675583"/>
              <a:gd name="connsiteY31" fmla="*/ 187325 h 619125"/>
              <a:gd name="connsiteX32" fmla="*/ 663575 w 675583"/>
              <a:gd name="connsiteY32" fmla="*/ 184150 h 619125"/>
              <a:gd name="connsiteX33" fmla="*/ 669925 w 675583"/>
              <a:gd name="connsiteY33" fmla="*/ 222250 h 619125"/>
              <a:gd name="connsiteX34" fmla="*/ 666750 w 675583"/>
              <a:gd name="connsiteY34" fmla="*/ 298450 h 619125"/>
              <a:gd name="connsiteX35" fmla="*/ 660400 w 675583"/>
              <a:gd name="connsiteY35" fmla="*/ 307975 h 619125"/>
              <a:gd name="connsiteX36" fmla="*/ 650875 w 675583"/>
              <a:gd name="connsiteY36" fmla="*/ 327025 h 619125"/>
              <a:gd name="connsiteX37" fmla="*/ 641350 w 675583"/>
              <a:gd name="connsiteY37" fmla="*/ 330200 h 619125"/>
              <a:gd name="connsiteX38" fmla="*/ 619125 w 675583"/>
              <a:gd name="connsiteY38" fmla="*/ 333375 h 619125"/>
              <a:gd name="connsiteX39" fmla="*/ 609600 w 675583"/>
              <a:gd name="connsiteY39" fmla="*/ 336550 h 619125"/>
              <a:gd name="connsiteX40" fmla="*/ 555625 w 675583"/>
              <a:gd name="connsiteY40" fmla="*/ 339725 h 619125"/>
              <a:gd name="connsiteX41" fmla="*/ 552450 w 675583"/>
              <a:gd name="connsiteY41" fmla="*/ 349250 h 619125"/>
              <a:gd name="connsiteX42" fmla="*/ 542925 w 675583"/>
              <a:gd name="connsiteY42" fmla="*/ 409575 h 619125"/>
              <a:gd name="connsiteX43" fmla="*/ 533400 w 675583"/>
              <a:gd name="connsiteY43" fmla="*/ 431800 h 619125"/>
              <a:gd name="connsiteX44" fmla="*/ 527050 w 675583"/>
              <a:gd name="connsiteY44" fmla="*/ 454025 h 619125"/>
              <a:gd name="connsiteX45" fmla="*/ 520700 w 675583"/>
              <a:gd name="connsiteY45" fmla="*/ 463550 h 619125"/>
              <a:gd name="connsiteX46" fmla="*/ 517525 w 675583"/>
              <a:gd name="connsiteY46" fmla="*/ 476250 h 619125"/>
              <a:gd name="connsiteX47" fmla="*/ 511175 w 675583"/>
              <a:gd name="connsiteY47" fmla="*/ 508000 h 619125"/>
              <a:gd name="connsiteX48" fmla="*/ 508000 w 675583"/>
              <a:gd name="connsiteY48" fmla="*/ 517525 h 619125"/>
              <a:gd name="connsiteX49" fmla="*/ 495300 w 675583"/>
              <a:gd name="connsiteY49" fmla="*/ 552450 h 619125"/>
              <a:gd name="connsiteX50" fmla="*/ 485775 w 675583"/>
              <a:gd name="connsiteY50" fmla="*/ 558800 h 619125"/>
              <a:gd name="connsiteX51" fmla="*/ 463550 w 675583"/>
              <a:gd name="connsiteY51" fmla="*/ 577850 h 619125"/>
              <a:gd name="connsiteX52" fmla="*/ 460375 w 675583"/>
              <a:gd name="connsiteY52" fmla="*/ 587375 h 619125"/>
              <a:gd name="connsiteX53" fmla="*/ 441325 w 675583"/>
              <a:gd name="connsiteY53" fmla="*/ 603250 h 619125"/>
              <a:gd name="connsiteX54" fmla="*/ 422275 w 675583"/>
              <a:gd name="connsiteY54" fmla="*/ 609600 h 619125"/>
              <a:gd name="connsiteX55" fmla="*/ 409575 w 675583"/>
              <a:gd name="connsiteY55" fmla="*/ 612775 h 619125"/>
              <a:gd name="connsiteX56" fmla="*/ 390525 w 675583"/>
              <a:gd name="connsiteY56" fmla="*/ 619125 h 619125"/>
              <a:gd name="connsiteX57" fmla="*/ 342900 w 675583"/>
              <a:gd name="connsiteY57" fmla="*/ 615950 h 619125"/>
              <a:gd name="connsiteX58" fmla="*/ 330200 w 675583"/>
              <a:gd name="connsiteY58" fmla="*/ 596900 h 619125"/>
              <a:gd name="connsiteX59" fmla="*/ 320675 w 675583"/>
              <a:gd name="connsiteY59" fmla="*/ 571500 h 619125"/>
              <a:gd name="connsiteX60" fmla="*/ 314325 w 675583"/>
              <a:gd name="connsiteY60" fmla="*/ 552450 h 619125"/>
              <a:gd name="connsiteX61" fmla="*/ 311150 w 675583"/>
              <a:gd name="connsiteY61" fmla="*/ 542925 h 619125"/>
              <a:gd name="connsiteX62" fmla="*/ 304800 w 675583"/>
              <a:gd name="connsiteY62" fmla="*/ 533400 h 619125"/>
              <a:gd name="connsiteX63" fmla="*/ 301625 w 675583"/>
              <a:gd name="connsiteY63" fmla="*/ 520700 h 619125"/>
              <a:gd name="connsiteX64" fmla="*/ 292100 w 675583"/>
              <a:gd name="connsiteY64" fmla="*/ 511175 h 619125"/>
              <a:gd name="connsiteX65" fmla="*/ 288925 w 675583"/>
              <a:gd name="connsiteY65" fmla="*/ 492125 h 619125"/>
              <a:gd name="connsiteX66" fmla="*/ 257175 w 675583"/>
              <a:gd name="connsiteY66" fmla="*/ 485775 h 619125"/>
              <a:gd name="connsiteX67" fmla="*/ 247650 w 675583"/>
              <a:gd name="connsiteY67" fmla="*/ 482600 h 619125"/>
              <a:gd name="connsiteX68" fmla="*/ 241300 w 675583"/>
              <a:gd name="connsiteY68" fmla="*/ 473075 h 619125"/>
              <a:gd name="connsiteX69" fmla="*/ 234950 w 675583"/>
              <a:gd name="connsiteY69" fmla="*/ 454025 h 619125"/>
              <a:gd name="connsiteX70" fmla="*/ 225425 w 675583"/>
              <a:gd name="connsiteY70" fmla="*/ 447675 h 619125"/>
              <a:gd name="connsiteX71" fmla="*/ 209550 w 675583"/>
              <a:gd name="connsiteY71" fmla="*/ 450850 h 619125"/>
              <a:gd name="connsiteX72" fmla="*/ 190500 w 675583"/>
              <a:gd name="connsiteY72" fmla="*/ 463550 h 619125"/>
              <a:gd name="connsiteX73" fmla="*/ 180975 w 675583"/>
              <a:gd name="connsiteY73" fmla="*/ 422275 h 619125"/>
              <a:gd name="connsiteX74" fmla="*/ 171450 w 675583"/>
              <a:gd name="connsiteY74" fmla="*/ 403225 h 619125"/>
              <a:gd name="connsiteX75" fmla="*/ 146050 w 675583"/>
              <a:gd name="connsiteY75" fmla="*/ 400050 h 619125"/>
              <a:gd name="connsiteX76" fmla="*/ 136525 w 675583"/>
              <a:gd name="connsiteY76" fmla="*/ 396875 h 619125"/>
              <a:gd name="connsiteX77" fmla="*/ 127000 w 675583"/>
              <a:gd name="connsiteY77" fmla="*/ 387350 h 619125"/>
              <a:gd name="connsiteX78" fmla="*/ 114300 w 675583"/>
              <a:gd name="connsiteY78" fmla="*/ 377825 h 619125"/>
              <a:gd name="connsiteX79" fmla="*/ 98425 w 675583"/>
              <a:gd name="connsiteY79" fmla="*/ 320675 h 619125"/>
              <a:gd name="connsiteX80" fmla="*/ 88900 w 675583"/>
              <a:gd name="connsiteY80" fmla="*/ 317500 h 619125"/>
              <a:gd name="connsiteX81" fmla="*/ 85725 w 675583"/>
              <a:gd name="connsiteY81" fmla="*/ 273050 h 619125"/>
              <a:gd name="connsiteX82" fmla="*/ 79375 w 675583"/>
              <a:gd name="connsiteY82" fmla="*/ 254000 h 619125"/>
              <a:gd name="connsiteX83" fmla="*/ 66675 w 675583"/>
              <a:gd name="connsiteY83" fmla="*/ 250825 h 619125"/>
              <a:gd name="connsiteX84" fmla="*/ 47625 w 675583"/>
              <a:gd name="connsiteY84" fmla="*/ 244475 h 619125"/>
              <a:gd name="connsiteX85" fmla="*/ 50800 w 675583"/>
              <a:gd name="connsiteY85" fmla="*/ 180975 h 619125"/>
              <a:gd name="connsiteX86" fmla="*/ 50800 w 675583"/>
              <a:gd name="connsiteY86" fmla="*/ 114300 h 619125"/>
              <a:gd name="connsiteX87" fmla="*/ 19050 w 675583"/>
              <a:gd name="connsiteY87" fmla="*/ 111125 h 619125"/>
              <a:gd name="connsiteX88" fmla="*/ 15875 w 675583"/>
              <a:gd name="connsiteY88" fmla="*/ 85725 h 619125"/>
              <a:gd name="connsiteX89" fmla="*/ 9525 w 675583"/>
              <a:gd name="connsiteY89" fmla="*/ 76200 h 619125"/>
              <a:gd name="connsiteX90" fmla="*/ 15875 w 675583"/>
              <a:gd name="connsiteY90" fmla="*/ 57150 h 619125"/>
              <a:gd name="connsiteX91" fmla="*/ 0 w 675583"/>
              <a:gd name="connsiteY91" fmla="*/ 57150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675583" h="619125">
                <a:moveTo>
                  <a:pt x="0" y="57150"/>
                </a:moveTo>
                <a:cubicBezTo>
                  <a:pt x="5292" y="56092"/>
                  <a:pt x="10533" y="54738"/>
                  <a:pt x="15875" y="53975"/>
                </a:cubicBezTo>
                <a:cubicBezTo>
                  <a:pt x="25362" y="52620"/>
                  <a:pt x="35153" y="53124"/>
                  <a:pt x="44450" y="50800"/>
                </a:cubicBezTo>
                <a:cubicBezTo>
                  <a:pt x="48152" y="49875"/>
                  <a:pt x="50800" y="46567"/>
                  <a:pt x="53975" y="44450"/>
                </a:cubicBezTo>
                <a:cubicBezTo>
                  <a:pt x="61822" y="20909"/>
                  <a:pt x="52542" y="38995"/>
                  <a:pt x="98425" y="31750"/>
                </a:cubicBezTo>
                <a:cubicBezTo>
                  <a:pt x="105037" y="30706"/>
                  <a:pt x="111125" y="27517"/>
                  <a:pt x="117475" y="25400"/>
                </a:cubicBezTo>
                <a:lnTo>
                  <a:pt x="127000" y="22225"/>
                </a:lnTo>
                <a:lnTo>
                  <a:pt x="136525" y="19050"/>
                </a:lnTo>
                <a:cubicBezTo>
                  <a:pt x="151619" y="8987"/>
                  <a:pt x="142430" y="13907"/>
                  <a:pt x="165100" y="6350"/>
                </a:cubicBezTo>
                <a:lnTo>
                  <a:pt x="174625" y="3175"/>
                </a:lnTo>
                <a:lnTo>
                  <a:pt x="184150" y="0"/>
                </a:lnTo>
                <a:cubicBezTo>
                  <a:pt x="217828" y="8419"/>
                  <a:pt x="200890" y="5268"/>
                  <a:pt x="234950" y="9525"/>
                </a:cubicBezTo>
                <a:lnTo>
                  <a:pt x="247650" y="28575"/>
                </a:lnTo>
                <a:cubicBezTo>
                  <a:pt x="251363" y="34144"/>
                  <a:pt x="266700" y="34925"/>
                  <a:pt x="266700" y="34925"/>
                </a:cubicBezTo>
                <a:cubicBezTo>
                  <a:pt x="270933" y="33867"/>
                  <a:pt x="275389" y="33469"/>
                  <a:pt x="279400" y="31750"/>
                </a:cubicBezTo>
                <a:cubicBezTo>
                  <a:pt x="282907" y="30247"/>
                  <a:pt x="285612" y="27293"/>
                  <a:pt x="288925" y="25400"/>
                </a:cubicBezTo>
                <a:cubicBezTo>
                  <a:pt x="293034" y="23052"/>
                  <a:pt x="297392" y="21167"/>
                  <a:pt x="301625" y="19050"/>
                </a:cubicBezTo>
                <a:cubicBezTo>
                  <a:pt x="306917" y="20108"/>
                  <a:pt x="312104" y="22225"/>
                  <a:pt x="317500" y="22225"/>
                </a:cubicBezTo>
                <a:cubicBezTo>
                  <a:pt x="327751" y="22225"/>
                  <a:pt x="331948" y="17885"/>
                  <a:pt x="339725" y="12700"/>
                </a:cubicBezTo>
                <a:cubicBezTo>
                  <a:pt x="371475" y="13758"/>
                  <a:pt x="403509" y="11505"/>
                  <a:pt x="434975" y="15875"/>
                </a:cubicBezTo>
                <a:cubicBezTo>
                  <a:pt x="442534" y="16925"/>
                  <a:pt x="446416" y="27990"/>
                  <a:pt x="454025" y="28575"/>
                </a:cubicBezTo>
                <a:lnTo>
                  <a:pt x="495300" y="31750"/>
                </a:lnTo>
                <a:cubicBezTo>
                  <a:pt x="498475" y="34925"/>
                  <a:pt x="501950" y="37826"/>
                  <a:pt x="504825" y="41275"/>
                </a:cubicBezTo>
                <a:cubicBezTo>
                  <a:pt x="517978" y="57058"/>
                  <a:pt x="514548" y="65884"/>
                  <a:pt x="508000" y="92075"/>
                </a:cubicBezTo>
                <a:cubicBezTo>
                  <a:pt x="506911" y="96431"/>
                  <a:pt x="501650" y="98425"/>
                  <a:pt x="498475" y="101600"/>
                </a:cubicBezTo>
                <a:cubicBezTo>
                  <a:pt x="504158" y="130017"/>
                  <a:pt x="494841" y="109157"/>
                  <a:pt x="520700" y="120650"/>
                </a:cubicBezTo>
                <a:cubicBezTo>
                  <a:pt x="524803" y="122474"/>
                  <a:pt x="527303" y="126766"/>
                  <a:pt x="530225" y="130175"/>
                </a:cubicBezTo>
                <a:cubicBezTo>
                  <a:pt x="536132" y="137067"/>
                  <a:pt x="541074" y="144862"/>
                  <a:pt x="546100" y="152400"/>
                </a:cubicBezTo>
                <a:cubicBezTo>
                  <a:pt x="547158" y="165100"/>
                  <a:pt x="545774" y="178246"/>
                  <a:pt x="549275" y="190500"/>
                </a:cubicBezTo>
                <a:cubicBezTo>
                  <a:pt x="550323" y="194169"/>
                  <a:pt x="554994" y="196578"/>
                  <a:pt x="558800" y="196850"/>
                </a:cubicBezTo>
                <a:cubicBezTo>
                  <a:pt x="570460" y="197683"/>
                  <a:pt x="582083" y="194733"/>
                  <a:pt x="593725" y="193675"/>
                </a:cubicBezTo>
                <a:cubicBezTo>
                  <a:pt x="599628" y="191707"/>
                  <a:pt x="610123" y="187938"/>
                  <a:pt x="615950" y="187325"/>
                </a:cubicBezTo>
                <a:cubicBezTo>
                  <a:pt x="631773" y="185659"/>
                  <a:pt x="647700" y="185208"/>
                  <a:pt x="663575" y="184150"/>
                </a:cubicBezTo>
                <a:cubicBezTo>
                  <a:pt x="684553" y="191143"/>
                  <a:pt x="672135" y="183569"/>
                  <a:pt x="669925" y="222250"/>
                </a:cubicBezTo>
                <a:cubicBezTo>
                  <a:pt x="668475" y="247631"/>
                  <a:pt x="669557" y="273183"/>
                  <a:pt x="666750" y="298450"/>
                </a:cubicBezTo>
                <a:cubicBezTo>
                  <a:pt x="666329" y="302243"/>
                  <a:pt x="662107" y="304562"/>
                  <a:pt x="660400" y="307975"/>
                </a:cubicBezTo>
                <a:cubicBezTo>
                  <a:pt x="656565" y="315644"/>
                  <a:pt x="658458" y="320959"/>
                  <a:pt x="650875" y="327025"/>
                </a:cubicBezTo>
                <a:cubicBezTo>
                  <a:pt x="648262" y="329116"/>
                  <a:pt x="644632" y="329544"/>
                  <a:pt x="641350" y="330200"/>
                </a:cubicBezTo>
                <a:cubicBezTo>
                  <a:pt x="634012" y="331668"/>
                  <a:pt x="626533" y="332317"/>
                  <a:pt x="619125" y="333375"/>
                </a:cubicBezTo>
                <a:cubicBezTo>
                  <a:pt x="615950" y="334433"/>
                  <a:pt x="612930" y="336217"/>
                  <a:pt x="609600" y="336550"/>
                </a:cubicBezTo>
                <a:cubicBezTo>
                  <a:pt x="591667" y="338343"/>
                  <a:pt x="573219" y="335815"/>
                  <a:pt x="555625" y="339725"/>
                </a:cubicBezTo>
                <a:cubicBezTo>
                  <a:pt x="552358" y="340451"/>
                  <a:pt x="553508" y="346075"/>
                  <a:pt x="552450" y="349250"/>
                </a:cubicBezTo>
                <a:cubicBezTo>
                  <a:pt x="550195" y="369549"/>
                  <a:pt x="548558" y="389861"/>
                  <a:pt x="542925" y="409575"/>
                </a:cubicBezTo>
                <a:cubicBezTo>
                  <a:pt x="536618" y="431651"/>
                  <a:pt x="543560" y="404707"/>
                  <a:pt x="533400" y="431800"/>
                </a:cubicBezTo>
                <a:cubicBezTo>
                  <a:pt x="530348" y="439938"/>
                  <a:pt x="530888" y="446349"/>
                  <a:pt x="527050" y="454025"/>
                </a:cubicBezTo>
                <a:cubicBezTo>
                  <a:pt x="525343" y="457438"/>
                  <a:pt x="522817" y="460375"/>
                  <a:pt x="520700" y="463550"/>
                </a:cubicBezTo>
                <a:cubicBezTo>
                  <a:pt x="519642" y="467783"/>
                  <a:pt x="518439" y="471983"/>
                  <a:pt x="517525" y="476250"/>
                </a:cubicBezTo>
                <a:cubicBezTo>
                  <a:pt x="515264" y="486803"/>
                  <a:pt x="514588" y="497761"/>
                  <a:pt x="511175" y="508000"/>
                </a:cubicBezTo>
                <a:cubicBezTo>
                  <a:pt x="510117" y="511175"/>
                  <a:pt x="508881" y="514296"/>
                  <a:pt x="508000" y="517525"/>
                </a:cubicBezTo>
                <a:cubicBezTo>
                  <a:pt x="504614" y="529940"/>
                  <a:pt x="504790" y="542960"/>
                  <a:pt x="495300" y="552450"/>
                </a:cubicBezTo>
                <a:cubicBezTo>
                  <a:pt x="492602" y="555148"/>
                  <a:pt x="488880" y="556582"/>
                  <a:pt x="485775" y="558800"/>
                </a:cubicBezTo>
                <a:cubicBezTo>
                  <a:pt x="471519" y="568983"/>
                  <a:pt x="475089" y="566311"/>
                  <a:pt x="463550" y="577850"/>
                </a:cubicBezTo>
                <a:cubicBezTo>
                  <a:pt x="462492" y="581025"/>
                  <a:pt x="462231" y="584590"/>
                  <a:pt x="460375" y="587375"/>
                </a:cubicBezTo>
                <a:cubicBezTo>
                  <a:pt x="457227" y="592097"/>
                  <a:pt x="446874" y="600784"/>
                  <a:pt x="441325" y="603250"/>
                </a:cubicBezTo>
                <a:cubicBezTo>
                  <a:pt x="435208" y="605968"/>
                  <a:pt x="428625" y="607483"/>
                  <a:pt x="422275" y="609600"/>
                </a:cubicBezTo>
                <a:cubicBezTo>
                  <a:pt x="418135" y="610980"/>
                  <a:pt x="413755" y="611521"/>
                  <a:pt x="409575" y="612775"/>
                </a:cubicBezTo>
                <a:cubicBezTo>
                  <a:pt x="403164" y="614698"/>
                  <a:pt x="390525" y="619125"/>
                  <a:pt x="390525" y="619125"/>
                </a:cubicBezTo>
                <a:lnTo>
                  <a:pt x="342900" y="615950"/>
                </a:lnTo>
                <a:cubicBezTo>
                  <a:pt x="335739" y="613312"/>
                  <a:pt x="330200" y="596900"/>
                  <a:pt x="330200" y="596900"/>
                </a:cubicBezTo>
                <a:cubicBezTo>
                  <a:pt x="322673" y="559265"/>
                  <a:pt x="332567" y="598256"/>
                  <a:pt x="320675" y="571500"/>
                </a:cubicBezTo>
                <a:cubicBezTo>
                  <a:pt x="317957" y="565383"/>
                  <a:pt x="316442" y="558800"/>
                  <a:pt x="314325" y="552450"/>
                </a:cubicBezTo>
                <a:cubicBezTo>
                  <a:pt x="313267" y="549275"/>
                  <a:pt x="313006" y="545710"/>
                  <a:pt x="311150" y="542925"/>
                </a:cubicBezTo>
                <a:lnTo>
                  <a:pt x="304800" y="533400"/>
                </a:lnTo>
                <a:cubicBezTo>
                  <a:pt x="303742" y="529167"/>
                  <a:pt x="303790" y="524489"/>
                  <a:pt x="301625" y="520700"/>
                </a:cubicBezTo>
                <a:cubicBezTo>
                  <a:pt x="299397" y="516801"/>
                  <a:pt x="293924" y="515278"/>
                  <a:pt x="292100" y="511175"/>
                </a:cubicBezTo>
                <a:cubicBezTo>
                  <a:pt x="289485" y="505292"/>
                  <a:pt x="294131" y="495911"/>
                  <a:pt x="288925" y="492125"/>
                </a:cubicBezTo>
                <a:cubicBezTo>
                  <a:pt x="280196" y="485777"/>
                  <a:pt x="267758" y="487892"/>
                  <a:pt x="257175" y="485775"/>
                </a:cubicBezTo>
                <a:cubicBezTo>
                  <a:pt x="253893" y="485119"/>
                  <a:pt x="250825" y="483658"/>
                  <a:pt x="247650" y="482600"/>
                </a:cubicBezTo>
                <a:cubicBezTo>
                  <a:pt x="245533" y="479425"/>
                  <a:pt x="242850" y="476562"/>
                  <a:pt x="241300" y="473075"/>
                </a:cubicBezTo>
                <a:cubicBezTo>
                  <a:pt x="238582" y="466958"/>
                  <a:pt x="240519" y="457738"/>
                  <a:pt x="234950" y="454025"/>
                </a:cubicBezTo>
                <a:lnTo>
                  <a:pt x="225425" y="447675"/>
                </a:lnTo>
                <a:cubicBezTo>
                  <a:pt x="220133" y="448733"/>
                  <a:pt x="214463" y="448617"/>
                  <a:pt x="209550" y="450850"/>
                </a:cubicBezTo>
                <a:cubicBezTo>
                  <a:pt x="202602" y="454008"/>
                  <a:pt x="190500" y="463550"/>
                  <a:pt x="190500" y="463550"/>
                </a:cubicBezTo>
                <a:cubicBezTo>
                  <a:pt x="177357" y="443836"/>
                  <a:pt x="187018" y="461554"/>
                  <a:pt x="180975" y="422275"/>
                </a:cubicBezTo>
                <a:cubicBezTo>
                  <a:pt x="180405" y="418572"/>
                  <a:pt x="175310" y="404769"/>
                  <a:pt x="171450" y="403225"/>
                </a:cubicBezTo>
                <a:cubicBezTo>
                  <a:pt x="163528" y="400056"/>
                  <a:pt x="154517" y="401108"/>
                  <a:pt x="146050" y="400050"/>
                </a:cubicBezTo>
                <a:cubicBezTo>
                  <a:pt x="142875" y="398992"/>
                  <a:pt x="139310" y="398731"/>
                  <a:pt x="136525" y="396875"/>
                </a:cubicBezTo>
                <a:cubicBezTo>
                  <a:pt x="132789" y="394384"/>
                  <a:pt x="130409" y="390272"/>
                  <a:pt x="127000" y="387350"/>
                </a:cubicBezTo>
                <a:cubicBezTo>
                  <a:pt x="122982" y="383906"/>
                  <a:pt x="118533" y="381000"/>
                  <a:pt x="114300" y="377825"/>
                </a:cubicBezTo>
                <a:cubicBezTo>
                  <a:pt x="111288" y="329635"/>
                  <a:pt x="126172" y="332567"/>
                  <a:pt x="98425" y="320675"/>
                </a:cubicBezTo>
                <a:cubicBezTo>
                  <a:pt x="95349" y="319357"/>
                  <a:pt x="92075" y="318558"/>
                  <a:pt x="88900" y="317500"/>
                </a:cubicBezTo>
                <a:cubicBezTo>
                  <a:pt x="79852" y="290355"/>
                  <a:pt x="81720" y="305092"/>
                  <a:pt x="85725" y="273050"/>
                </a:cubicBezTo>
                <a:cubicBezTo>
                  <a:pt x="83608" y="266700"/>
                  <a:pt x="83731" y="259082"/>
                  <a:pt x="79375" y="254000"/>
                </a:cubicBezTo>
                <a:cubicBezTo>
                  <a:pt x="76535" y="250687"/>
                  <a:pt x="70855" y="252079"/>
                  <a:pt x="66675" y="250825"/>
                </a:cubicBezTo>
                <a:cubicBezTo>
                  <a:pt x="60264" y="248902"/>
                  <a:pt x="47625" y="244475"/>
                  <a:pt x="47625" y="244475"/>
                </a:cubicBezTo>
                <a:cubicBezTo>
                  <a:pt x="48683" y="223308"/>
                  <a:pt x="49040" y="202095"/>
                  <a:pt x="50800" y="180975"/>
                </a:cubicBezTo>
                <a:cubicBezTo>
                  <a:pt x="52983" y="154778"/>
                  <a:pt x="76382" y="156161"/>
                  <a:pt x="50800" y="114300"/>
                </a:cubicBezTo>
                <a:cubicBezTo>
                  <a:pt x="45254" y="105224"/>
                  <a:pt x="29633" y="112183"/>
                  <a:pt x="19050" y="111125"/>
                </a:cubicBezTo>
                <a:cubicBezTo>
                  <a:pt x="17992" y="102658"/>
                  <a:pt x="18120" y="93957"/>
                  <a:pt x="15875" y="85725"/>
                </a:cubicBezTo>
                <a:cubicBezTo>
                  <a:pt x="14871" y="82044"/>
                  <a:pt x="9525" y="80016"/>
                  <a:pt x="9525" y="76200"/>
                </a:cubicBezTo>
                <a:cubicBezTo>
                  <a:pt x="9525" y="69507"/>
                  <a:pt x="22225" y="55033"/>
                  <a:pt x="15875" y="57150"/>
                </a:cubicBezTo>
                <a:lnTo>
                  <a:pt x="0" y="57150"/>
                </a:lnTo>
                <a:close/>
              </a:path>
            </a:pathLst>
          </a:custGeom>
          <a:noFill/>
          <a:ln>
            <a:solidFill>
              <a:srgbClr val="FF0000"/>
            </a:solidFill>
            <a:prstDash val="sysDot"/>
            <a:headEnd/>
            <a:tailEnd/>
          </a:ln>
        </p:spPr>
        <p:style>
          <a:lnRef idx="2">
            <a:schemeClr val="accent2"/>
          </a:lnRef>
          <a:fillRef idx="1">
            <a:schemeClr val="lt1"/>
          </a:fillRef>
          <a:effectRef idx="0">
            <a:schemeClr val="accent2"/>
          </a:effectRef>
          <a:fontRef idx="minor">
            <a:schemeClr val="dk1"/>
          </a:fontRef>
        </p:style>
        <p:txBody>
          <a:bodyPr lIns="68415" tIns="34208" rIns="68415" bIns="34208" rtlCol="0" anchor="ctr"/>
          <a:lstStyle/>
          <a:p>
            <a:pPr marL="201613" indent="-201613" algn="just" defTabSz="957263">
              <a:buFont typeface="Wingdings" pitchFamily="2" charset="2"/>
              <a:buChar char="p"/>
            </a:pPr>
            <a:endParaRPr lang="ja-JP" altLang="en-US">
              <a:solidFill>
                <a:prstClr val="black"/>
              </a:solidFill>
              <a:latin typeface="HGP創英角ｺﾞｼｯｸUB" pitchFamily="50" charset="-128"/>
            </a:endParaRPr>
          </a:p>
        </p:txBody>
      </p:sp>
      <p:sp>
        <p:nvSpPr>
          <p:cNvPr id="17" name="テキスト ボックス 16"/>
          <p:cNvSpPr txBox="1"/>
          <p:nvPr/>
        </p:nvSpPr>
        <p:spPr>
          <a:xfrm>
            <a:off x="3526137" y="1729383"/>
            <a:ext cx="646331" cy="230832"/>
          </a:xfrm>
          <a:prstGeom prst="rect">
            <a:avLst/>
          </a:prstGeom>
          <a:noFill/>
        </p:spPr>
        <p:txBody>
          <a:bodyPr wrap="none" rtlCol="0">
            <a:spAutoFit/>
          </a:bodyPr>
          <a:lstStyle/>
          <a:p>
            <a:r>
              <a:rPr lang="ja-JP" altLang="en-US" sz="900" b="1" dirty="0">
                <a:solidFill>
                  <a:prstClr val="black"/>
                </a:solidFill>
              </a:rPr>
              <a:t>但馬圏域</a:t>
            </a:r>
          </a:p>
        </p:txBody>
      </p:sp>
      <p:sp>
        <p:nvSpPr>
          <p:cNvPr id="24" name="テキスト ボックス 23"/>
          <p:cNvSpPr txBox="1"/>
          <p:nvPr/>
        </p:nvSpPr>
        <p:spPr>
          <a:xfrm>
            <a:off x="0" y="3072737"/>
            <a:ext cx="4314001" cy="307777"/>
          </a:xfrm>
          <a:prstGeom prst="rect">
            <a:avLst/>
          </a:prstGeom>
          <a:noFill/>
        </p:spPr>
        <p:txBody>
          <a:bodyPr wrap="none" rtlCol="0">
            <a:spAutoFit/>
          </a:bodyPr>
          <a:lstStyle/>
          <a:p>
            <a:r>
              <a:rPr lang="en-US" altLang="ja-JP" sz="1400" b="1" dirty="0">
                <a:solidFill>
                  <a:prstClr val="black"/>
                </a:solidFill>
                <a:latin typeface="HGｺﾞｼｯｸM"/>
                <a:ea typeface="HGｺﾞｼｯｸM"/>
              </a:rPr>
              <a:t>【</a:t>
            </a:r>
            <a:r>
              <a:rPr lang="ja-JP" altLang="en-US" sz="1400" b="1" dirty="0">
                <a:solidFill>
                  <a:prstClr val="black"/>
                </a:solidFill>
                <a:latin typeface="HGｺﾞｼｯｸM"/>
                <a:ea typeface="HGｺﾞｼｯｸM"/>
              </a:rPr>
              <a:t>地域移行を効果的に進めるための各主体の役割</a:t>
            </a:r>
            <a:r>
              <a:rPr lang="en-US" altLang="ja-JP" sz="1400" b="1" dirty="0">
                <a:solidFill>
                  <a:prstClr val="black"/>
                </a:solidFill>
                <a:latin typeface="HGｺﾞｼｯｸM"/>
                <a:ea typeface="HGｺﾞｼｯｸM"/>
              </a:rPr>
              <a:t>】</a:t>
            </a:r>
          </a:p>
        </p:txBody>
      </p:sp>
      <p:sp>
        <p:nvSpPr>
          <p:cNvPr id="19" name="スライド番号プレースホルダー 3"/>
          <p:cNvSpPr>
            <a:spLocks noGrp="1"/>
          </p:cNvSpPr>
          <p:nvPr>
            <p:ph type="sldNum" sz="quarter" idx="12"/>
          </p:nvPr>
        </p:nvSpPr>
        <p:spPr>
          <a:xfrm>
            <a:off x="7010400" y="6493189"/>
            <a:ext cx="2133600" cy="365125"/>
          </a:xfrm>
        </p:spPr>
        <p:txBody>
          <a:bodyPr/>
          <a:lstStyle/>
          <a:p>
            <a:fld id="{D2D8002D-B5B0-4BAC-B1F6-782DDCCE6D9C}" type="slidenum">
              <a:rPr lang="ja-JP" altLang="en-US" sz="1800" smtClean="0">
                <a:solidFill>
                  <a:prstClr val="black">
                    <a:tint val="75000"/>
                  </a:prstClr>
                </a:solidFill>
              </a:rPr>
              <a:pPr/>
              <a:t>25</a:t>
            </a:fld>
            <a:endParaRPr lang="ja-JP" altLang="en-US" sz="1800" dirty="0">
              <a:solidFill>
                <a:prstClr val="black">
                  <a:tint val="75000"/>
                </a:prstClr>
              </a:solidFill>
            </a:endParaRPr>
          </a:p>
        </p:txBody>
      </p:sp>
    </p:spTree>
    <p:extLst>
      <p:ext uri="{BB962C8B-B14F-4D97-AF65-F5344CB8AC3E}">
        <p14:creationId xmlns:p14="http://schemas.microsoft.com/office/powerpoint/2010/main" xmlns="" val="2949860201"/>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表 29"/>
          <p:cNvGraphicFramePr>
            <a:graphicFrameLocks noGrp="1"/>
          </p:cNvGraphicFramePr>
          <p:nvPr>
            <p:extLst>
              <p:ext uri="{D42A27DB-BD31-4B8C-83A1-F6EECF244321}">
                <p14:modId xmlns:p14="http://schemas.microsoft.com/office/powerpoint/2010/main" xmlns="" val="1527727946"/>
              </p:ext>
            </p:extLst>
          </p:nvPr>
        </p:nvGraphicFramePr>
        <p:xfrm>
          <a:off x="111198" y="1581542"/>
          <a:ext cx="3186853" cy="1236338"/>
        </p:xfrm>
        <a:graphic>
          <a:graphicData uri="http://schemas.openxmlformats.org/drawingml/2006/table">
            <a:tbl>
              <a:tblPr>
                <a:tableStyleId>{5C22544A-7EE6-4342-B048-85BDC9FD1C3A}</a:tableStyleId>
              </a:tblPr>
              <a:tblGrid>
                <a:gridCol w="2351445">
                  <a:extLst>
                    <a:ext uri="{9D8B030D-6E8A-4147-A177-3AD203B41FA5}">
                      <a16:colId xmlns="" xmlns:a16="http://schemas.microsoft.com/office/drawing/2014/main" val="20000"/>
                    </a:ext>
                  </a:extLst>
                </a:gridCol>
                <a:gridCol w="835408">
                  <a:extLst>
                    <a:ext uri="{9D8B030D-6E8A-4147-A177-3AD203B41FA5}">
                      <a16:colId xmlns="" xmlns:a16="http://schemas.microsoft.com/office/drawing/2014/main" val="20001"/>
                    </a:ext>
                  </a:extLst>
                </a:gridCol>
              </a:tblGrid>
              <a:tr h="158085">
                <a:tc>
                  <a:txBody>
                    <a:bodyPr/>
                    <a:lstStyle/>
                    <a:p>
                      <a:pPr marL="0" algn="l" defTabSz="914400" rtl="0" eaLnBrk="1" fontAlgn="ctr" latinLnBrk="0" hangingPunct="1"/>
                      <a:r>
                        <a:rPr kumimoji="1" lang="ja-JP" altLang="en-US" sz="1100" u="none" strike="noStrike" kern="1200" dirty="0">
                          <a:solidFill>
                            <a:schemeClr val="tx1"/>
                          </a:solidFill>
                          <a:effectLst/>
                          <a:latin typeface="ＭＳ Ｐゴシック" pitchFamily="50" charset="-128"/>
                          <a:ea typeface="ＭＳ Ｐゴシック" pitchFamily="50" charset="-128"/>
                          <a:cs typeface="+mn-cs"/>
                        </a:rPr>
                        <a:t>人口</a:t>
                      </a:r>
                      <a:r>
                        <a:rPr kumimoji="1" lang="ja-JP" altLang="en-US" sz="1100" b="0" i="0" u="none" strike="noStrike" kern="1200" cap="none" spc="0" normalizeH="0" baseline="0" noProof="0" dirty="0">
                          <a:ln>
                            <a:noFill/>
                          </a:ln>
                          <a:solidFill>
                            <a:schemeClr val="tx1"/>
                          </a:solidFill>
                          <a:effectLst/>
                          <a:uLnTx/>
                          <a:uFillTx/>
                          <a:latin typeface="ＭＳ Ｐゴシック" pitchFamily="50" charset="-128"/>
                          <a:ea typeface="ＭＳ Ｐゴシック" pitchFamily="50" charset="-128"/>
                          <a:cs typeface="+mn-cs"/>
                        </a:rPr>
                        <a:t>（平成</a:t>
                      </a:r>
                      <a:r>
                        <a:rPr kumimoji="1" lang="en-US" altLang="ja-JP" sz="1100" b="0" i="0" u="none" strike="noStrike" kern="1200" cap="none" spc="0" normalizeH="0" baseline="0" noProof="0" dirty="0">
                          <a:ln>
                            <a:noFill/>
                          </a:ln>
                          <a:solidFill>
                            <a:schemeClr val="tx1"/>
                          </a:solidFill>
                          <a:effectLst/>
                          <a:uLnTx/>
                          <a:uFillTx/>
                          <a:latin typeface="ＭＳ Ｐゴシック" pitchFamily="50" charset="-128"/>
                          <a:ea typeface="ＭＳ Ｐゴシック" pitchFamily="50" charset="-128"/>
                          <a:cs typeface="+mn-cs"/>
                        </a:rPr>
                        <a:t>27</a:t>
                      </a:r>
                      <a:r>
                        <a:rPr kumimoji="1" lang="ja-JP" altLang="en-US" sz="1100" b="0" i="0" u="none" strike="noStrike" kern="1200" cap="none" spc="0" normalizeH="0" baseline="0" noProof="0" dirty="0">
                          <a:ln>
                            <a:noFill/>
                          </a:ln>
                          <a:solidFill>
                            <a:schemeClr val="tx1"/>
                          </a:solidFill>
                          <a:effectLst/>
                          <a:uLnTx/>
                          <a:uFillTx/>
                          <a:latin typeface="ＭＳ Ｐゴシック" pitchFamily="50" charset="-128"/>
                          <a:ea typeface="ＭＳ Ｐゴシック" pitchFamily="50" charset="-128"/>
                          <a:cs typeface="+mn-cs"/>
                        </a:rPr>
                        <a:t>年</a:t>
                      </a:r>
                      <a:r>
                        <a:rPr kumimoji="1" lang="en-US" altLang="ja-JP" sz="1100" b="0" i="0" u="none" strike="noStrike" kern="1200" cap="none" spc="0" normalizeH="0" baseline="0" noProof="0" dirty="0">
                          <a:ln>
                            <a:noFill/>
                          </a:ln>
                          <a:solidFill>
                            <a:schemeClr val="tx1"/>
                          </a:solidFill>
                          <a:effectLst/>
                          <a:uLnTx/>
                          <a:uFillTx/>
                          <a:latin typeface="ＭＳ Ｐゴシック" pitchFamily="50" charset="-128"/>
                          <a:ea typeface="ＭＳ Ｐゴシック" pitchFamily="50" charset="-128"/>
                          <a:cs typeface="+mn-cs"/>
                        </a:rPr>
                        <a:t>9</a:t>
                      </a:r>
                      <a:r>
                        <a:rPr kumimoji="1" lang="ja-JP" altLang="en-US" sz="1100" b="0" i="0" u="none" strike="noStrike" kern="1200" cap="none" spc="0" normalizeH="0" baseline="0" noProof="0" dirty="0">
                          <a:ln>
                            <a:noFill/>
                          </a:ln>
                          <a:solidFill>
                            <a:schemeClr val="tx1"/>
                          </a:solidFill>
                          <a:effectLst/>
                          <a:uLnTx/>
                          <a:uFillTx/>
                          <a:latin typeface="ＭＳ Ｐゴシック" pitchFamily="50" charset="-128"/>
                          <a:ea typeface="ＭＳ Ｐゴシック" pitchFamily="50" charset="-128"/>
                          <a:cs typeface="+mn-cs"/>
                        </a:rPr>
                        <a:t>月）</a:t>
                      </a:r>
                      <a:endParaRPr kumimoji="1" lang="ja-JP" altLang="en-US" sz="1100" u="none" strike="noStrike" kern="1200" dirty="0">
                        <a:solidFill>
                          <a:schemeClr val="tx1"/>
                        </a:solidFill>
                        <a:effectLst/>
                        <a:latin typeface="ＭＳ Ｐゴシック" pitchFamily="50" charset="-128"/>
                        <a:ea typeface="ＭＳ Ｐゴシック" pitchFamily="50" charset="-128"/>
                        <a:cs typeface="+mn-cs"/>
                      </a:endParaRPr>
                    </a:p>
                  </a:txBody>
                  <a:tcPr marL="0" marR="0" marT="0" marB="0" anchor="ctr"/>
                </a:tc>
                <a:tc>
                  <a:txBody>
                    <a:bodyPr/>
                    <a:lstStyle/>
                    <a:p>
                      <a:pPr marL="0" algn="r" defTabSz="914400" rtl="0" eaLnBrk="1" fontAlgn="ctr" latinLnBrk="0" hangingPunct="1"/>
                      <a:r>
                        <a:rPr kumimoji="1" lang="ja-JP" altLang="en-US" sz="1100" u="none" strike="noStrike" kern="1200" dirty="0">
                          <a:solidFill>
                            <a:schemeClr val="dk1"/>
                          </a:solidFill>
                          <a:effectLst/>
                          <a:latin typeface="ＭＳ Ｐゴシック" pitchFamily="50" charset="-128"/>
                          <a:ea typeface="ＭＳ Ｐゴシック" pitchFamily="50" charset="-128"/>
                          <a:cs typeface="+mn-cs"/>
                        </a:rPr>
                        <a:t>１３５，１７１人</a:t>
                      </a:r>
                    </a:p>
                  </a:txBody>
                  <a:tcPr marL="0" marR="0" marT="0" marB="0" anchor="ctr"/>
                </a:tc>
                <a:extLst>
                  <a:ext uri="{0D108BD9-81ED-4DB2-BD59-A6C34878D82A}">
                    <a16:rowId xmlns="" xmlns:a16="http://schemas.microsoft.com/office/drawing/2014/main" val="10000"/>
                  </a:ext>
                </a:extLst>
              </a:tr>
              <a:tr h="158085">
                <a:tc>
                  <a:txBody>
                    <a:bodyPr/>
                    <a:lstStyle/>
                    <a:p>
                      <a:pPr marL="0" algn="l" defTabSz="914400" rtl="0" eaLnBrk="1" fontAlgn="ctr" latinLnBrk="0" hangingPunct="1"/>
                      <a:r>
                        <a:rPr kumimoji="1" lang="ja-JP" altLang="en-US" sz="1100" u="none" strike="noStrike" kern="1200" dirty="0">
                          <a:solidFill>
                            <a:schemeClr val="tx1"/>
                          </a:solidFill>
                          <a:effectLst/>
                          <a:latin typeface="ＭＳ Ｐゴシック" pitchFamily="50" charset="-128"/>
                          <a:ea typeface="ＭＳ Ｐゴシック" pitchFamily="50" charset="-128"/>
                          <a:cs typeface="+mn-cs"/>
                        </a:rPr>
                        <a:t>面積</a:t>
                      </a:r>
                    </a:p>
                  </a:txBody>
                  <a:tcPr marL="0" marR="0" marT="0" marB="0" anchor="ctr"/>
                </a:tc>
                <a:tc>
                  <a:txBody>
                    <a:bodyPr/>
                    <a:lstStyle/>
                    <a:p>
                      <a:pPr marL="0" algn="r" defTabSz="914400" rtl="0" eaLnBrk="1" fontAlgn="ctr" latinLnBrk="0" hangingPunct="1"/>
                      <a:r>
                        <a:rPr kumimoji="1" lang="ja-JP" altLang="en-US" sz="1100" u="none" strike="noStrike" kern="1200" dirty="0">
                          <a:solidFill>
                            <a:schemeClr val="dk1"/>
                          </a:solidFill>
                          <a:effectLst/>
                          <a:latin typeface="ＭＳ Ｐゴシック" pitchFamily="50" charset="-128"/>
                          <a:ea typeface="ＭＳ Ｐゴシック" pitchFamily="50" charset="-128"/>
                          <a:cs typeface="+mn-cs"/>
                        </a:rPr>
                        <a:t>５９６</a:t>
                      </a:r>
                      <a:r>
                        <a:rPr kumimoji="1" lang="en-US" altLang="ja-JP" sz="1100" u="none" strike="noStrike" kern="1200" dirty="0">
                          <a:solidFill>
                            <a:schemeClr val="dk1"/>
                          </a:solidFill>
                          <a:effectLst/>
                          <a:latin typeface="ＭＳ Ｐゴシック" pitchFamily="50" charset="-128"/>
                          <a:ea typeface="ＭＳ Ｐゴシック" pitchFamily="50" charset="-128"/>
                          <a:cs typeface="+mn-cs"/>
                        </a:rPr>
                        <a:t>km</a:t>
                      </a:r>
                      <a:r>
                        <a:rPr kumimoji="1" lang="en-US" altLang="ja-JP" sz="1100" u="none" strike="noStrike" kern="1200" baseline="30000" dirty="0">
                          <a:solidFill>
                            <a:schemeClr val="dk1"/>
                          </a:solidFill>
                          <a:effectLst/>
                          <a:latin typeface="ＭＳ Ｐゴシック" pitchFamily="50" charset="-128"/>
                          <a:ea typeface="ＭＳ Ｐゴシック" pitchFamily="50" charset="-128"/>
                          <a:cs typeface="+mn-cs"/>
                        </a:rPr>
                        <a:t>2</a:t>
                      </a:r>
                      <a:endParaRPr kumimoji="1" lang="ja-JP" altLang="en-US" sz="1100" u="none" strike="noStrike" kern="1200" dirty="0">
                        <a:solidFill>
                          <a:schemeClr val="dk1"/>
                        </a:solidFill>
                        <a:effectLst/>
                        <a:latin typeface="ＭＳ Ｐゴシック" pitchFamily="50" charset="-128"/>
                        <a:ea typeface="ＭＳ Ｐゴシック" pitchFamily="50" charset="-128"/>
                        <a:cs typeface="+mn-cs"/>
                      </a:endParaRPr>
                    </a:p>
                  </a:txBody>
                  <a:tcPr marL="0" marR="0" marT="0" marB="0" anchor="ctr"/>
                </a:tc>
                <a:extLst>
                  <a:ext uri="{0D108BD9-81ED-4DB2-BD59-A6C34878D82A}">
                    <a16:rowId xmlns="" xmlns:a16="http://schemas.microsoft.com/office/drawing/2014/main" val="10001"/>
                  </a:ext>
                </a:extLst>
              </a:tr>
              <a:tr h="158085">
                <a:tc>
                  <a:txBody>
                    <a:bodyPr/>
                    <a:lstStyle/>
                    <a:p>
                      <a:pPr marL="0" algn="l" defTabSz="914400" rtl="0" eaLnBrk="1" fontAlgn="ctr" latinLnBrk="0" hangingPunct="1"/>
                      <a:r>
                        <a:rPr kumimoji="1" lang="ja-JP" altLang="en-US" sz="1100" u="none" strike="noStrike" kern="1200" dirty="0">
                          <a:solidFill>
                            <a:schemeClr val="tx1"/>
                          </a:solidFill>
                          <a:effectLst/>
                          <a:latin typeface="ＭＳ Ｐゴシック" pitchFamily="50" charset="-128"/>
                          <a:ea typeface="ＭＳ Ｐゴシック" pitchFamily="50" charset="-128"/>
                          <a:cs typeface="+mn-cs"/>
                        </a:rPr>
                        <a:t>市町村の数</a:t>
                      </a:r>
                    </a:p>
                  </a:txBody>
                  <a:tcPr marL="0" marR="0" marT="0" marB="0" anchor="ctr"/>
                </a:tc>
                <a:tc>
                  <a:txBody>
                    <a:bodyPr/>
                    <a:lstStyle/>
                    <a:p>
                      <a:pPr marL="0" algn="r" defTabSz="914400" rtl="0" eaLnBrk="1" fontAlgn="ctr" latinLnBrk="0" hangingPunct="1"/>
                      <a:r>
                        <a:rPr kumimoji="1" lang="ja-JP" altLang="en-US" sz="1100" u="none" strike="noStrike" kern="1200" dirty="0">
                          <a:solidFill>
                            <a:schemeClr val="dk1"/>
                          </a:solidFill>
                          <a:effectLst/>
                          <a:latin typeface="ＭＳ Ｐゴシック" pitchFamily="50" charset="-128"/>
                          <a:ea typeface="ＭＳ Ｐゴシック" pitchFamily="50" charset="-128"/>
                          <a:cs typeface="+mn-cs"/>
                        </a:rPr>
                        <a:t>３自治体</a:t>
                      </a:r>
                    </a:p>
                  </a:txBody>
                  <a:tcPr marL="0" marR="0" marT="0" marB="0" anchor="ctr"/>
                </a:tc>
                <a:extLst>
                  <a:ext uri="{0D108BD9-81ED-4DB2-BD59-A6C34878D82A}">
                    <a16:rowId xmlns="" xmlns:a16="http://schemas.microsoft.com/office/drawing/2014/main" val="10002"/>
                  </a:ext>
                </a:extLst>
              </a:tr>
              <a:tr h="158085">
                <a:tc>
                  <a:txBody>
                    <a:bodyPr/>
                    <a:lstStyle/>
                    <a:p>
                      <a:pPr marL="0" algn="l" defTabSz="914400" rtl="0" eaLnBrk="1" fontAlgn="ctr" latinLnBrk="0" hangingPunct="1"/>
                      <a:r>
                        <a:rPr kumimoji="1" lang="ja-JP" altLang="en-US" sz="1100" u="none" strike="noStrike" kern="1200" dirty="0">
                          <a:solidFill>
                            <a:schemeClr val="tx1"/>
                          </a:solidFill>
                          <a:effectLst/>
                          <a:latin typeface="ＭＳ Ｐゴシック" pitchFamily="50" charset="-128"/>
                          <a:ea typeface="ＭＳ Ｐゴシック" pitchFamily="50" charset="-128"/>
                          <a:cs typeface="+mn-cs"/>
                        </a:rPr>
                        <a:t>精神科病院の数</a:t>
                      </a:r>
                      <a:r>
                        <a:rPr kumimoji="1" lang="ja-JP" altLang="en-US" sz="1100" b="0" i="0" u="none" strike="noStrike" kern="1200" cap="none" spc="0" normalizeH="0" baseline="0" noProof="0" dirty="0">
                          <a:ln>
                            <a:noFill/>
                          </a:ln>
                          <a:solidFill>
                            <a:schemeClr val="tx1"/>
                          </a:solidFill>
                          <a:effectLst/>
                          <a:uLnTx/>
                          <a:uFillTx/>
                          <a:latin typeface="ＭＳ Ｐゴシック" pitchFamily="50" charset="-128"/>
                          <a:ea typeface="ＭＳ Ｐゴシック" pitchFamily="50" charset="-128"/>
                          <a:cs typeface="+mn-cs"/>
                        </a:rPr>
                        <a:t>（</a:t>
                      </a:r>
                      <a:r>
                        <a:rPr kumimoji="1" lang="en-US" altLang="ja-JP" sz="1100" b="0" i="0" u="none" strike="noStrike" kern="1200" cap="none" spc="0" normalizeH="0" baseline="0" noProof="0" dirty="0">
                          <a:ln>
                            <a:noFill/>
                          </a:ln>
                          <a:solidFill>
                            <a:schemeClr val="tx1"/>
                          </a:solidFill>
                          <a:effectLst/>
                          <a:uLnTx/>
                          <a:uFillTx/>
                          <a:latin typeface="ＭＳ Ｐゴシック" pitchFamily="50" charset="-128"/>
                          <a:ea typeface="ＭＳ Ｐゴシック" pitchFamily="50" charset="-128"/>
                          <a:cs typeface="+mn-cs"/>
                        </a:rPr>
                        <a:t>26</a:t>
                      </a:r>
                      <a:r>
                        <a:rPr kumimoji="1" lang="ja-JP" altLang="en-US" sz="1100" b="0" i="0" u="none" strike="noStrike" kern="1200" cap="none" spc="0" normalizeH="0" baseline="0" noProof="0" dirty="0">
                          <a:ln>
                            <a:noFill/>
                          </a:ln>
                          <a:solidFill>
                            <a:schemeClr val="tx1"/>
                          </a:solidFill>
                          <a:effectLst/>
                          <a:uLnTx/>
                          <a:uFillTx/>
                          <a:latin typeface="ＭＳ Ｐゴシック" pitchFamily="50" charset="-128"/>
                          <a:ea typeface="ＭＳ Ｐゴシック" pitchFamily="50" charset="-128"/>
                          <a:cs typeface="+mn-cs"/>
                        </a:rPr>
                        <a:t>年</a:t>
                      </a:r>
                      <a:r>
                        <a:rPr kumimoji="1" lang="en-US" altLang="ja-JP" sz="1100" b="0" i="0" u="none" strike="noStrike" kern="1200" cap="none" spc="0" normalizeH="0" baseline="0" noProof="0" dirty="0">
                          <a:ln>
                            <a:noFill/>
                          </a:ln>
                          <a:solidFill>
                            <a:schemeClr val="tx1"/>
                          </a:solidFill>
                          <a:effectLst/>
                          <a:uLnTx/>
                          <a:uFillTx/>
                          <a:latin typeface="ＭＳ Ｐゴシック" pitchFamily="50" charset="-128"/>
                          <a:ea typeface="ＭＳ Ｐゴシック" pitchFamily="50" charset="-128"/>
                          <a:cs typeface="+mn-cs"/>
                        </a:rPr>
                        <a:t>6</a:t>
                      </a:r>
                      <a:r>
                        <a:rPr kumimoji="1" lang="ja-JP" altLang="en-US" sz="1100" b="0" i="0" u="none" strike="noStrike" kern="1200" cap="none" spc="0" normalizeH="0" baseline="0" noProof="0" dirty="0">
                          <a:ln>
                            <a:noFill/>
                          </a:ln>
                          <a:solidFill>
                            <a:schemeClr val="tx1"/>
                          </a:solidFill>
                          <a:effectLst/>
                          <a:uLnTx/>
                          <a:uFillTx/>
                          <a:latin typeface="ＭＳ Ｐゴシック" pitchFamily="50" charset="-128"/>
                          <a:ea typeface="ＭＳ Ｐゴシック" pitchFamily="50" charset="-128"/>
                          <a:cs typeface="+mn-cs"/>
                        </a:rPr>
                        <a:t>月）</a:t>
                      </a:r>
                      <a:endParaRPr kumimoji="1" lang="ja-JP" altLang="en-US" sz="1100" u="none" strike="noStrike" kern="1200" dirty="0">
                        <a:solidFill>
                          <a:schemeClr val="tx1"/>
                        </a:solidFill>
                        <a:effectLst/>
                        <a:latin typeface="ＭＳ Ｐゴシック" pitchFamily="50" charset="-128"/>
                        <a:ea typeface="ＭＳ Ｐゴシック" pitchFamily="50" charset="-128"/>
                        <a:cs typeface="+mn-cs"/>
                      </a:endParaRPr>
                    </a:p>
                  </a:txBody>
                  <a:tcPr marL="0" marR="0" marT="0" marB="0" anchor="ctr"/>
                </a:tc>
                <a:tc>
                  <a:txBody>
                    <a:bodyPr/>
                    <a:lstStyle/>
                    <a:p>
                      <a:pPr marL="0" algn="r" defTabSz="914400" rtl="0" eaLnBrk="1" fontAlgn="ctr" latinLnBrk="0" hangingPunct="1"/>
                      <a:r>
                        <a:rPr kumimoji="1" lang="ja-JP" altLang="en-US" sz="1100" u="none" strike="noStrike" kern="1200" dirty="0">
                          <a:solidFill>
                            <a:schemeClr val="dk1"/>
                          </a:solidFill>
                          <a:effectLst/>
                          <a:latin typeface="ＭＳ Ｐゴシック" pitchFamily="50" charset="-128"/>
                          <a:ea typeface="ＭＳ Ｐゴシック" pitchFamily="50" charset="-128"/>
                          <a:cs typeface="+mn-cs"/>
                        </a:rPr>
                        <a:t>３病院</a:t>
                      </a:r>
                    </a:p>
                  </a:txBody>
                  <a:tcPr marL="0" marR="0" marT="0" marB="0" anchor="ctr"/>
                </a:tc>
                <a:extLst>
                  <a:ext uri="{0D108BD9-81ED-4DB2-BD59-A6C34878D82A}">
                    <a16:rowId xmlns="" xmlns:a16="http://schemas.microsoft.com/office/drawing/2014/main" val="10003"/>
                  </a:ext>
                </a:extLst>
              </a:tr>
              <a:tr h="158976">
                <a:tc>
                  <a:txBody>
                    <a:bodyPr/>
                    <a:lstStyle/>
                    <a:p>
                      <a:pPr marL="0" algn="l" defTabSz="914400" rtl="0" eaLnBrk="1" fontAlgn="ctr" latinLnBrk="0" hangingPunct="1"/>
                      <a:r>
                        <a:rPr kumimoji="1" lang="ja-JP" altLang="en-US" sz="1100" u="none" strike="noStrike" kern="1200" dirty="0">
                          <a:solidFill>
                            <a:schemeClr val="tx1"/>
                          </a:solidFill>
                          <a:effectLst/>
                          <a:latin typeface="ＭＳ Ｐゴシック" pitchFamily="50" charset="-128"/>
                          <a:ea typeface="ＭＳ Ｐゴシック" pitchFamily="50" charset="-128"/>
                          <a:cs typeface="+mn-cs"/>
                        </a:rPr>
                        <a:t>精神病床数</a:t>
                      </a:r>
                      <a:r>
                        <a:rPr kumimoji="1" lang="ja-JP" altLang="en-US" sz="1100" b="0" i="0" u="none" strike="noStrike" kern="1200" cap="none" spc="0" normalizeH="0" baseline="0" noProof="0" dirty="0">
                          <a:ln>
                            <a:noFill/>
                          </a:ln>
                          <a:solidFill>
                            <a:schemeClr val="tx1"/>
                          </a:solidFill>
                          <a:effectLst/>
                          <a:uLnTx/>
                          <a:uFillTx/>
                          <a:latin typeface="ＭＳ Ｐゴシック" pitchFamily="50" charset="-128"/>
                          <a:ea typeface="ＭＳ Ｐゴシック" pitchFamily="50" charset="-128"/>
                          <a:cs typeface="+mn-cs"/>
                        </a:rPr>
                        <a:t>（</a:t>
                      </a:r>
                      <a:r>
                        <a:rPr kumimoji="1" lang="en-US" altLang="ja-JP" sz="1100" b="0" i="0" u="none" strike="noStrike" kern="1200" cap="none" spc="0" normalizeH="0" baseline="0" noProof="0" dirty="0">
                          <a:ln>
                            <a:noFill/>
                          </a:ln>
                          <a:solidFill>
                            <a:schemeClr val="tx1"/>
                          </a:solidFill>
                          <a:effectLst/>
                          <a:uLnTx/>
                          <a:uFillTx/>
                          <a:latin typeface="ＭＳ Ｐゴシック" pitchFamily="50" charset="-128"/>
                          <a:ea typeface="ＭＳ Ｐゴシック" pitchFamily="50" charset="-128"/>
                          <a:cs typeface="+mn-cs"/>
                        </a:rPr>
                        <a:t>26</a:t>
                      </a:r>
                      <a:r>
                        <a:rPr kumimoji="1" lang="ja-JP" altLang="en-US" sz="1100" b="0" i="0" u="none" strike="noStrike" kern="1200" cap="none" spc="0" normalizeH="0" baseline="0" noProof="0" dirty="0">
                          <a:ln>
                            <a:noFill/>
                          </a:ln>
                          <a:solidFill>
                            <a:schemeClr val="tx1"/>
                          </a:solidFill>
                          <a:effectLst/>
                          <a:uLnTx/>
                          <a:uFillTx/>
                          <a:latin typeface="ＭＳ Ｐゴシック" pitchFamily="50" charset="-128"/>
                          <a:ea typeface="ＭＳ Ｐゴシック" pitchFamily="50" charset="-128"/>
                          <a:cs typeface="+mn-cs"/>
                        </a:rPr>
                        <a:t>年</a:t>
                      </a:r>
                      <a:r>
                        <a:rPr kumimoji="1" lang="en-US" altLang="ja-JP" sz="1100" b="0" i="0" u="none" strike="noStrike" kern="1200" cap="none" spc="0" normalizeH="0" baseline="0" noProof="0" dirty="0">
                          <a:ln>
                            <a:noFill/>
                          </a:ln>
                          <a:solidFill>
                            <a:schemeClr val="tx1"/>
                          </a:solidFill>
                          <a:effectLst/>
                          <a:uLnTx/>
                          <a:uFillTx/>
                          <a:latin typeface="ＭＳ Ｐゴシック" pitchFamily="50" charset="-128"/>
                          <a:ea typeface="ＭＳ Ｐゴシック" pitchFamily="50" charset="-128"/>
                          <a:cs typeface="+mn-cs"/>
                        </a:rPr>
                        <a:t>6</a:t>
                      </a:r>
                      <a:r>
                        <a:rPr kumimoji="1" lang="ja-JP" altLang="en-US" sz="1100" b="0" i="0" u="none" strike="noStrike" kern="1200" cap="none" spc="0" normalizeH="0" baseline="0" noProof="0" dirty="0">
                          <a:ln>
                            <a:noFill/>
                          </a:ln>
                          <a:solidFill>
                            <a:schemeClr val="tx1"/>
                          </a:solidFill>
                          <a:effectLst/>
                          <a:uLnTx/>
                          <a:uFillTx/>
                          <a:latin typeface="ＭＳ Ｐゴシック" pitchFamily="50" charset="-128"/>
                          <a:ea typeface="ＭＳ Ｐゴシック" pitchFamily="50" charset="-128"/>
                          <a:cs typeface="+mn-cs"/>
                        </a:rPr>
                        <a:t>月）</a:t>
                      </a:r>
                      <a:endParaRPr kumimoji="1" lang="zh-TW" altLang="en-US" sz="1100" u="none" strike="noStrike" kern="1200" dirty="0">
                        <a:solidFill>
                          <a:schemeClr val="tx1"/>
                        </a:solidFill>
                        <a:effectLst/>
                        <a:latin typeface="ＭＳ Ｐゴシック" pitchFamily="50" charset="-128"/>
                        <a:ea typeface="ＭＳ Ｐゴシック" pitchFamily="50" charset="-128"/>
                        <a:cs typeface="+mn-cs"/>
                      </a:endParaRPr>
                    </a:p>
                  </a:txBody>
                  <a:tcPr marL="0" marR="0" marT="0" marB="0" anchor="ctr"/>
                </a:tc>
                <a:tc>
                  <a:txBody>
                    <a:bodyPr/>
                    <a:lstStyle/>
                    <a:p>
                      <a:pPr marL="0" algn="r" defTabSz="914400" rtl="0" eaLnBrk="1" fontAlgn="ctr" latinLnBrk="0" hangingPunct="1"/>
                      <a:r>
                        <a:rPr kumimoji="1" lang="ja-JP" altLang="en-US" sz="1100" u="none" strike="noStrike" kern="1200" dirty="0">
                          <a:solidFill>
                            <a:schemeClr val="dk1"/>
                          </a:solidFill>
                          <a:effectLst/>
                          <a:latin typeface="ＭＳ Ｐゴシック" pitchFamily="50" charset="-128"/>
                          <a:ea typeface="ＭＳ Ｐゴシック" pitchFamily="50" charset="-128"/>
                          <a:cs typeface="+mn-cs"/>
                        </a:rPr>
                        <a:t>３７０床</a:t>
                      </a:r>
                      <a:endParaRPr kumimoji="1" lang="en-US" altLang="ja-JP" sz="1100" u="none" strike="noStrike" kern="1200" dirty="0">
                        <a:solidFill>
                          <a:schemeClr val="dk1"/>
                        </a:solidFill>
                        <a:effectLst/>
                        <a:latin typeface="ＭＳ Ｐゴシック" pitchFamily="50" charset="-128"/>
                        <a:ea typeface="ＭＳ Ｐゴシック" pitchFamily="50" charset="-128"/>
                        <a:cs typeface="+mn-cs"/>
                      </a:endParaRPr>
                    </a:p>
                  </a:txBody>
                  <a:tcPr marL="0" marR="0" marT="0" marB="0" anchor="ctr"/>
                </a:tc>
                <a:extLst>
                  <a:ext uri="{0D108BD9-81ED-4DB2-BD59-A6C34878D82A}">
                    <a16:rowId xmlns="" xmlns:a16="http://schemas.microsoft.com/office/drawing/2014/main" val="10004"/>
                  </a:ext>
                </a:extLst>
              </a:tr>
              <a:tr h="230498">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ＭＳ Ｐゴシック" pitchFamily="50" charset="-128"/>
                          <a:ea typeface="ＭＳ Ｐゴシック" pitchFamily="50" charset="-128"/>
                          <a:cs typeface="+mn-cs"/>
                        </a:rPr>
                        <a:t>入院後</a:t>
                      </a:r>
                      <a:r>
                        <a:rPr kumimoji="1" lang="en-US" altLang="ja-JP" sz="1100" b="0" i="0" u="none" strike="noStrike" kern="1200" cap="none" spc="0" normalizeH="0" baseline="0" noProof="0" dirty="0">
                          <a:ln>
                            <a:noFill/>
                          </a:ln>
                          <a:solidFill>
                            <a:schemeClr val="tx1"/>
                          </a:solidFill>
                          <a:effectLst/>
                          <a:uLnTx/>
                          <a:uFillTx/>
                          <a:latin typeface="ＭＳ Ｐゴシック" pitchFamily="50" charset="-128"/>
                          <a:ea typeface="ＭＳ Ｐゴシック" pitchFamily="50" charset="-128"/>
                          <a:cs typeface="+mn-cs"/>
                        </a:rPr>
                        <a:t>3</a:t>
                      </a:r>
                      <a:r>
                        <a:rPr kumimoji="1" lang="ja-JP" altLang="en-US" sz="1100" b="0" i="0" u="none" strike="noStrike" kern="1200" cap="none" spc="0" normalizeH="0" baseline="0" noProof="0" dirty="0">
                          <a:ln>
                            <a:noFill/>
                          </a:ln>
                          <a:solidFill>
                            <a:schemeClr val="tx1"/>
                          </a:solidFill>
                          <a:effectLst/>
                          <a:uLnTx/>
                          <a:uFillTx/>
                          <a:latin typeface="ＭＳ Ｐゴシック" pitchFamily="50" charset="-128"/>
                          <a:ea typeface="ＭＳ Ｐゴシック" pitchFamily="50" charset="-128"/>
                          <a:cs typeface="+mn-cs"/>
                        </a:rPr>
                        <a:t>ヶ月時点の退院率（</a:t>
                      </a:r>
                      <a:r>
                        <a:rPr kumimoji="1" lang="en-US" altLang="ja-JP" sz="1100" b="0" i="0" u="none" strike="noStrike" kern="1200" cap="none" spc="0" normalizeH="0" baseline="0" noProof="0" dirty="0">
                          <a:ln>
                            <a:noFill/>
                          </a:ln>
                          <a:solidFill>
                            <a:schemeClr val="tx1"/>
                          </a:solidFill>
                          <a:effectLst/>
                          <a:uLnTx/>
                          <a:uFillTx/>
                          <a:latin typeface="ＭＳ Ｐゴシック" pitchFamily="50" charset="-128"/>
                          <a:ea typeface="ＭＳ Ｐゴシック" pitchFamily="50" charset="-128"/>
                          <a:cs typeface="+mn-cs"/>
                        </a:rPr>
                        <a:t>26</a:t>
                      </a:r>
                      <a:r>
                        <a:rPr kumimoji="1" lang="ja-JP" altLang="en-US" sz="1100" b="0" i="0" u="none" strike="noStrike" kern="1200" cap="none" spc="0" normalizeH="0" baseline="0" noProof="0" dirty="0">
                          <a:ln>
                            <a:noFill/>
                          </a:ln>
                          <a:solidFill>
                            <a:schemeClr val="tx1"/>
                          </a:solidFill>
                          <a:effectLst/>
                          <a:uLnTx/>
                          <a:uFillTx/>
                          <a:latin typeface="ＭＳ Ｐゴシック" pitchFamily="50" charset="-128"/>
                          <a:ea typeface="ＭＳ Ｐゴシック" pitchFamily="50" charset="-128"/>
                          <a:cs typeface="+mn-cs"/>
                        </a:rPr>
                        <a:t>年</a:t>
                      </a:r>
                      <a:r>
                        <a:rPr kumimoji="1" lang="en-US" altLang="ja-JP" sz="1100" b="0" i="0" u="none" strike="noStrike" kern="1200" cap="none" spc="0" normalizeH="0" baseline="0" noProof="0" dirty="0">
                          <a:ln>
                            <a:noFill/>
                          </a:ln>
                          <a:solidFill>
                            <a:schemeClr val="tx1"/>
                          </a:solidFill>
                          <a:effectLst/>
                          <a:uLnTx/>
                          <a:uFillTx/>
                          <a:latin typeface="ＭＳ Ｐゴシック" pitchFamily="50" charset="-128"/>
                          <a:ea typeface="ＭＳ Ｐゴシック" pitchFamily="50" charset="-128"/>
                          <a:cs typeface="+mn-cs"/>
                        </a:rPr>
                        <a:t>6</a:t>
                      </a:r>
                      <a:r>
                        <a:rPr kumimoji="1" lang="ja-JP" altLang="en-US" sz="1100" b="0" i="0" u="none" strike="noStrike" kern="1200" cap="none" spc="0" normalizeH="0" baseline="0" noProof="0" dirty="0">
                          <a:ln>
                            <a:noFill/>
                          </a:ln>
                          <a:solidFill>
                            <a:schemeClr val="tx1"/>
                          </a:solidFill>
                          <a:effectLst/>
                          <a:uLnTx/>
                          <a:uFillTx/>
                          <a:latin typeface="ＭＳ Ｐゴシック" pitchFamily="50" charset="-128"/>
                          <a:ea typeface="ＭＳ Ｐゴシック" pitchFamily="50" charset="-128"/>
                          <a:cs typeface="+mn-cs"/>
                        </a:rPr>
                        <a:t>月）</a:t>
                      </a:r>
                      <a:endParaRPr kumimoji="1" lang="zh-TW" altLang="en-US" sz="1100" b="0" i="0" u="none" strike="noStrike" kern="1200" cap="none" spc="0" normalizeH="0" baseline="0" noProof="0" dirty="0">
                        <a:ln>
                          <a:noFill/>
                        </a:ln>
                        <a:solidFill>
                          <a:schemeClr val="tx1"/>
                        </a:solidFill>
                        <a:effectLst/>
                        <a:uLnTx/>
                        <a:uFillTx/>
                        <a:latin typeface="ＭＳ Ｐゴシック" pitchFamily="50" charset="-128"/>
                        <a:ea typeface="ＭＳ Ｐゴシック" pitchFamily="50" charset="-128"/>
                        <a:cs typeface="+mn-cs"/>
                      </a:endParaRPr>
                    </a:p>
                  </a:txBody>
                  <a:tcPr marL="0" marR="0" marT="0" marB="0" anchor="ctr"/>
                </a:tc>
                <a:tc>
                  <a:txBody>
                    <a:bodyPr/>
                    <a:lstStyle/>
                    <a:p>
                      <a:pPr marL="0" algn="r" defTabSz="914400" rtl="0" eaLnBrk="1" fontAlgn="ctr" latinLnBrk="0" hangingPunct="1"/>
                      <a:r>
                        <a:rPr kumimoji="1" lang="ja-JP" altLang="en-US" sz="1100" u="none" strike="noStrike" kern="1200" dirty="0">
                          <a:solidFill>
                            <a:schemeClr val="dk1"/>
                          </a:solidFill>
                          <a:effectLst/>
                          <a:latin typeface="ＭＳ Ｐゴシック" pitchFamily="50" charset="-128"/>
                          <a:ea typeface="ＭＳ Ｐゴシック" pitchFamily="50" charset="-128"/>
                          <a:cs typeface="+mn-cs"/>
                        </a:rPr>
                        <a:t>４３．９％</a:t>
                      </a:r>
                      <a:endParaRPr kumimoji="1" lang="en-US" altLang="ja-JP" sz="1100" u="none" strike="noStrike" kern="1200" dirty="0">
                        <a:solidFill>
                          <a:schemeClr val="dk1"/>
                        </a:solidFill>
                        <a:effectLst/>
                        <a:latin typeface="ＭＳ Ｐゴシック" pitchFamily="50" charset="-128"/>
                        <a:ea typeface="ＭＳ Ｐゴシック" pitchFamily="50" charset="-128"/>
                        <a:cs typeface="+mn-cs"/>
                      </a:endParaRPr>
                    </a:p>
                  </a:txBody>
                  <a:tcPr marL="0" marR="0" marT="0" marB="0" anchor="ctr"/>
                </a:tc>
                <a:extLst>
                  <a:ext uri="{0D108BD9-81ED-4DB2-BD59-A6C34878D82A}">
                    <a16:rowId xmlns="" xmlns:a16="http://schemas.microsoft.com/office/drawing/2014/main" val="10005"/>
                  </a:ext>
                </a:extLst>
              </a:tr>
              <a:tr h="15808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入院後</a:t>
                      </a:r>
                      <a:r>
                        <a:rPr kumimoji="1" lang="en-US" altLang="ja-JP" sz="11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1</a:t>
                      </a:r>
                      <a:r>
                        <a:rPr kumimoji="1" lang="ja-JP" altLang="en-US" sz="11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年時点の退院率</a:t>
                      </a:r>
                      <a:r>
                        <a:rPr kumimoji="1" lang="en-US" altLang="ja-JP" sz="11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(26</a:t>
                      </a:r>
                      <a:r>
                        <a:rPr kumimoji="1" lang="ja-JP" altLang="en-US" sz="11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年</a:t>
                      </a:r>
                      <a:r>
                        <a:rPr kumimoji="1" lang="en-US" altLang="ja-JP" sz="11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6</a:t>
                      </a:r>
                      <a:r>
                        <a:rPr kumimoji="1" lang="ja-JP" altLang="en-US" sz="11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月）</a:t>
                      </a:r>
                      <a:endParaRPr kumimoji="1" lang="zh-CN" altLang="en-US" sz="11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endParaRPr>
                    </a:p>
                  </a:txBody>
                  <a:tcPr marL="0" marR="0" marT="0" marB="0" anchor="ctr"/>
                </a:tc>
                <a:tc>
                  <a:txBody>
                    <a:bodyPr/>
                    <a:lstStyle/>
                    <a:p>
                      <a:pPr marL="0" algn="r" defTabSz="914400" rtl="0" eaLnBrk="1" fontAlgn="ctr" latinLnBrk="0" hangingPunct="1"/>
                      <a:r>
                        <a:rPr kumimoji="1" lang="ja-JP" altLang="en-US" sz="1100" u="none" strike="noStrike" kern="1200" dirty="0">
                          <a:solidFill>
                            <a:schemeClr val="dk1"/>
                          </a:solidFill>
                          <a:effectLst/>
                          <a:latin typeface="ＭＳ Ｐゴシック" pitchFamily="50" charset="-128"/>
                          <a:ea typeface="ＭＳ Ｐゴシック" pitchFamily="50" charset="-128"/>
                          <a:cs typeface="+mn-cs"/>
                        </a:rPr>
                        <a:t>９２．６％</a:t>
                      </a:r>
                      <a:endParaRPr kumimoji="1" lang="en-US" altLang="ja-JP" sz="1100" u="none" strike="noStrike" kern="1200" dirty="0">
                        <a:solidFill>
                          <a:schemeClr val="dk1"/>
                        </a:solidFill>
                        <a:effectLst/>
                        <a:latin typeface="ＭＳ Ｐゴシック" pitchFamily="50" charset="-128"/>
                        <a:ea typeface="ＭＳ Ｐゴシック" pitchFamily="50" charset="-128"/>
                        <a:cs typeface="+mn-cs"/>
                      </a:endParaRPr>
                    </a:p>
                  </a:txBody>
                  <a:tcPr marL="0" marR="0" marT="0" marB="0" anchor="ctr"/>
                </a:tc>
                <a:extLst>
                  <a:ext uri="{0D108BD9-81ED-4DB2-BD59-A6C34878D82A}">
                    <a16:rowId xmlns="" xmlns:a16="http://schemas.microsoft.com/office/drawing/2014/main" val="10006"/>
                  </a:ext>
                </a:extLst>
              </a:tr>
            </a:tbl>
          </a:graphicData>
        </a:graphic>
      </p:graphicFrame>
      <p:grpSp>
        <p:nvGrpSpPr>
          <p:cNvPr id="2" name="グループ化 5"/>
          <p:cNvGrpSpPr/>
          <p:nvPr/>
        </p:nvGrpSpPr>
        <p:grpSpPr>
          <a:xfrm>
            <a:off x="3418587" y="1449589"/>
            <a:ext cx="1160852" cy="1470564"/>
            <a:chOff x="3415432" y="1541004"/>
            <a:chExt cx="1466096" cy="1824496"/>
          </a:xfrm>
        </p:grpSpPr>
        <p:pic>
          <p:nvPicPr>
            <p:cNvPr id="11"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a:stretch/>
          </p:blipFill>
          <p:spPr bwMode="auto">
            <a:xfrm>
              <a:off x="3415432" y="1541004"/>
              <a:ext cx="1422916" cy="18244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フリーフォーム 2"/>
            <p:cNvSpPr/>
            <p:nvPr/>
          </p:nvSpPr>
          <p:spPr bwMode="auto">
            <a:xfrm>
              <a:off x="3827463" y="2840576"/>
              <a:ext cx="407193" cy="452916"/>
            </a:xfrm>
            <a:custGeom>
              <a:avLst/>
              <a:gdLst>
                <a:gd name="connsiteX0" fmla="*/ 392906 w 407193"/>
                <a:gd name="connsiteY0" fmla="*/ 479 h 452916"/>
                <a:gd name="connsiteX1" fmla="*/ 395287 w 407193"/>
                <a:gd name="connsiteY1" fmla="*/ 17147 h 452916"/>
                <a:gd name="connsiteX2" fmla="*/ 402431 w 407193"/>
                <a:gd name="connsiteY2" fmla="*/ 19529 h 452916"/>
                <a:gd name="connsiteX3" fmla="*/ 407193 w 407193"/>
                <a:gd name="connsiteY3" fmla="*/ 26672 h 452916"/>
                <a:gd name="connsiteX4" fmla="*/ 395287 w 407193"/>
                <a:gd name="connsiteY4" fmla="*/ 62391 h 452916"/>
                <a:gd name="connsiteX5" fmla="*/ 385762 w 407193"/>
                <a:gd name="connsiteY5" fmla="*/ 64772 h 452916"/>
                <a:gd name="connsiteX6" fmla="*/ 376237 w 407193"/>
                <a:gd name="connsiteY6" fmla="*/ 71916 h 452916"/>
                <a:gd name="connsiteX7" fmla="*/ 369093 w 407193"/>
                <a:gd name="connsiteY7" fmla="*/ 86204 h 452916"/>
                <a:gd name="connsiteX8" fmla="*/ 366712 w 407193"/>
                <a:gd name="connsiteY8" fmla="*/ 110016 h 452916"/>
                <a:gd name="connsiteX9" fmla="*/ 357187 w 407193"/>
                <a:gd name="connsiteY9" fmla="*/ 124304 h 452916"/>
                <a:gd name="connsiteX10" fmla="*/ 354806 w 407193"/>
                <a:gd name="connsiteY10" fmla="*/ 131447 h 452916"/>
                <a:gd name="connsiteX11" fmla="*/ 338137 w 407193"/>
                <a:gd name="connsiteY11" fmla="*/ 143354 h 452916"/>
                <a:gd name="connsiteX12" fmla="*/ 323850 w 407193"/>
                <a:gd name="connsiteY12" fmla="*/ 148116 h 452916"/>
                <a:gd name="connsiteX13" fmla="*/ 316706 w 407193"/>
                <a:gd name="connsiteY13" fmla="*/ 150497 h 452916"/>
                <a:gd name="connsiteX14" fmla="*/ 311943 w 407193"/>
                <a:gd name="connsiteY14" fmla="*/ 160022 h 452916"/>
                <a:gd name="connsiteX15" fmla="*/ 292893 w 407193"/>
                <a:gd name="connsiteY15" fmla="*/ 181454 h 452916"/>
                <a:gd name="connsiteX16" fmla="*/ 278606 w 407193"/>
                <a:gd name="connsiteY16" fmla="*/ 190979 h 452916"/>
                <a:gd name="connsiteX17" fmla="*/ 271462 w 407193"/>
                <a:gd name="connsiteY17" fmla="*/ 195741 h 452916"/>
                <a:gd name="connsiteX18" fmla="*/ 261937 w 407193"/>
                <a:gd name="connsiteY18" fmla="*/ 217172 h 452916"/>
                <a:gd name="connsiteX19" fmla="*/ 259556 w 407193"/>
                <a:gd name="connsiteY19" fmla="*/ 224316 h 452916"/>
                <a:gd name="connsiteX20" fmla="*/ 254793 w 407193"/>
                <a:gd name="connsiteY20" fmla="*/ 231460 h 452916"/>
                <a:gd name="connsiteX21" fmla="*/ 252412 w 407193"/>
                <a:gd name="connsiteY21" fmla="*/ 252891 h 452916"/>
                <a:gd name="connsiteX22" fmla="*/ 250031 w 407193"/>
                <a:gd name="connsiteY22" fmla="*/ 262416 h 452916"/>
                <a:gd name="connsiteX23" fmla="*/ 261937 w 407193"/>
                <a:gd name="connsiteY23" fmla="*/ 288610 h 452916"/>
                <a:gd name="connsiteX24" fmla="*/ 266700 w 407193"/>
                <a:gd name="connsiteY24" fmla="*/ 295754 h 452916"/>
                <a:gd name="connsiteX25" fmla="*/ 271462 w 407193"/>
                <a:gd name="connsiteY25" fmla="*/ 302897 h 452916"/>
                <a:gd name="connsiteX26" fmla="*/ 276225 w 407193"/>
                <a:gd name="connsiteY26" fmla="*/ 326710 h 452916"/>
                <a:gd name="connsiteX27" fmla="*/ 288131 w 407193"/>
                <a:gd name="connsiteY27" fmla="*/ 329091 h 452916"/>
                <a:gd name="connsiteX28" fmla="*/ 295275 w 407193"/>
                <a:gd name="connsiteY28" fmla="*/ 333854 h 452916"/>
                <a:gd name="connsiteX29" fmla="*/ 307181 w 407193"/>
                <a:gd name="connsiteY29" fmla="*/ 355285 h 452916"/>
                <a:gd name="connsiteX30" fmla="*/ 311943 w 407193"/>
                <a:gd name="connsiteY30" fmla="*/ 362429 h 452916"/>
                <a:gd name="connsiteX31" fmla="*/ 309562 w 407193"/>
                <a:gd name="connsiteY31" fmla="*/ 383860 h 452916"/>
                <a:gd name="connsiteX32" fmla="*/ 300037 w 407193"/>
                <a:gd name="connsiteY32" fmla="*/ 388622 h 452916"/>
                <a:gd name="connsiteX33" fmla="*/ 276225 w 407193"/>
                <a:gd name="connsiteY33" fmla="*/ 391004 h 452916"/>
                <a:gd name="connsiteX34" fmla="*/ 259556 w 407193"/>
                <a:gd name="connsiteY34" fmla="*/ 398147 h 452916"/>
                <a:gd name="connsiteX35" fmla="*/ 245268 w 407193"/>
                <a:gd name="connsiteY35" fmla="*/ 402910 h 452916"/>
                <a:gd name="connsiteX36" fmla="*/ 228600 w 407193"/>
                <a:gd name="connsiteY36" fmla="*/ 410054 h 452916"/>
                <a:gd name="connsiteX37" fmla="*/ 214312 w 407193"/>
                <a:gd name="connsiteY37" fmla="*/ 419579 h 452916"/>
                <a:gd name="connsiteX38" fmla="*/ 200025 w 407193"/>
                <a:gd name="connsiteY38" fmla="*/ 429104 h 452916"/>
                <a:gd name="connsiteX39" fmla="*/ 190500 w 407193"/>
                <a:gd name="connsiteY39" fmla="*/ 431485 h 452916"/>
                <a:gd name="connsiteX40" fmla="*/ 183356 w 407193"/>
                <a:gd name="connsiteY40" fmla="*/ 433866 h 452916"/>
                <a:gd name="connsiteX41" fmla="*/ 169068 w 407193"/>
                <a:gd name="connsiteY41" fmla="*/ 441010 h 452916"/>
                <a:gd name="connsiteX42" fmla="*/ 161925 w 407193"/>
                <a:gd name="connsiteY42" fmla="*/ 445772 h 452916"/>
                <a:gd name="connsiteX43" fmla="*/ 123825 w 407193"/>
                <a:gd name="connsiteY43" fmla="*/ 448154 h 452916"/>
                <a:gd name="connsiteX44" fmla="*/ 104775 w 407193"/>
                <a:gd name="connsiteY44" fmla="*/ 450535 h 452916"/>
                <a:gd name="connsiteX45" fmla="*/ 97631 w 407193"/>
                <a:gd name="connsiteY45" fmla="*/ 452916 h 452916"/>
                <a:gd name="connsiteX46" fmla="*/ 64293 w 407193"/>
                <a:gd name="connsiteY46" fmla="*/ 445772 h 452916"/>
                <a:gd name="connsiteX47" fmla="*/ 61912 w 407193"/>
                <a:gd name="connsiteY47" fmla="*/ 438629 h 452916"/>
                <a:gd name="connsiteX48" fmla="*/ 52387 w 407193"/>
                <a:gd name="connsiteY48" fmla="*/ 436247 h 452916"/>
                <a:gd name="connsiteX49" fmla="*/ 38100 w 407193"/>
                <a:gd name="connsiteY49" fmla="*/ 433866 h 452916"/>
                <a:gd name="connsiteX50" fmla="*/ 23812 w 407193"/>
                <a:gd name="connsiteY50" fmla="*/ 410054 h 452916"/>
                <a:gd name="connsiteX51" fmla="*/ 16668 w 407193"/>
                <a:gd name="connsiteY51" fmla="*/ 407672 h 452916"/>
                <a:gd name="connsiteX52" fmla="*/ 9525 w 407193"/>
                <a:gd name="connsiteY52" fmla="*/ 398147 h 452916"/>
                <a:gd name="connsiteX53" fmla="*/ 9525 w 407193"/>
                <a:gd name="connsiteY53" fmla="*/ 371954 h 452916"/>
                <a:gd name="connsiteX54" fmla="*/ 14287 w 407193"/>
                <a:gd name="connsiteY54" fmla="*/ 355285 h 452916"/>
                <a:gd name="connsiteX55" fmla="*/ 11906 w 407193"/>
                <a:gd name="connsiteY55" fmla="*/ 336235 h 452916"/>
                <a:gd name="connsiteX56" fmla="*/ 4762 w 407193"/>
                <a:gd name="connsiteY56" fmla="*/ 329091 h 452916"/>
                <a:gd name="connsiteX57" fmla="*/ 0 w 407193"/>
                <a:gd name="connsiteY57" fmla="*/ 321947 h 452916"/>
                <a:gd name="connsiteX58" fmla="*/ 2381 w 407193"/>
                <a:gd name="connsiteY58" fmla="*/ 302897 h 452916"/>
                <a:gd name="connsiteX59" fmla="*/ 11906 w 407193"/>
                <a:gd name="connsiteY59" fmla="*/ 300516 h 452916"/>
                <a:gd name="connsiteX60" fmla="*/ 38100 w 407193"/>
                <a:gd name="connsiteY60" fmla="*/ 298135 h 452916"/>
                <a:gd name="connsiteX61" fmla="*/ 54768 w 407193"/>
                <a:gd name="connsiteY61" fmla="*/ 290991 h 452916"/>
                <a:gd name="connsiteX62" fmla="*/ 69056 w 407193"/>
                <a:gd name="connsiteY62" fmla="*/ 281466 h 452916"/>
                <a:gd name="connsiteX63" fmla="*/ 76200 w 407193"/>
                <a:gd name="connsiteY63" fmla="*/ 276704 h 452916"/>
                <a:gd name="connsiteX64" fmla="*/ 85725 w 407193"/>
                <a:gd name="connsiteY64" fmla="*/ 260035 h 452916"/>
                <a:gd name="connsiteX65" fmla="*/ 90487 w 407193"/>
                <a:gd name="connsiteY65" fmla="*/ 248129 h 452916"/>
                <a:gd name="connsiteX66" fmla="*/ 97631 w 407193"/>
                <a:gd name="connsiteY66" fmla="*/ 240985 h 452916"/>
                <a:gd name="connsiteX67" fmla="*/ 102393 w 407193"/>
                <a:gd name="connsiteY67" fmla="*/ 233841 h 452916"/>
                <a:gd name="connsiteX68" fmla="*/ 116681 w 407193"/>
                <a:gd name="connsiteY68" fmla="*/ 226697 h 452916"/>
                <a:gd name="connsiteX69" fmla="*/ 130968 w 407193"/>
                <a:gd name="connsiteY69" fmla="*/ 205266 h 452916"/>
                <a:gd name="connsiteX70" fmla="*/ 140493 w 407193"/>
                <a:gd name="connsiteY70" fmla="*/ 190979 h 452916"/>
                <a:gd name="connsiteX71" fmla="*/ 142875 w 407193"/>
                <a:gd name="connsiteY71" fmla="*/ 183835 h 452916"/>
                <a:gd name="connsiteX72" fmla="*/ 164306 w 407193"/>
                <a:gd name="connsiteY72" fmla="*/ 167166 h 452916"/>
                <a:gd name="connsiteX73" fmla="*/ 178593 w 407193"/>
                <a:gd name="connsiteY73" fmla="*/ 155260 h 452916"/>
                <a:gd name="connsiteX74" fmla="*/ 192881 w 407193"/>
                <a:gd name="connsiteY74" fmla="*/ 140972 h 452916"/>
                <a:gd name="connsiteX75" fmla="*/ 200025 w 407193"/>
                <a:gd name="connsiteY75" fmla="*/ 133829 h 452916"/>
                <a:gd name="connsiteX76" fmla="*/ 204787 w 407193"/>
                <a:gd name="connsiteY76" fmla="*/ 126685 h 452916"/>
                <a:gd name="connsiteX77" fmla="*/ 211931 w 407193"/>
                <a:gd name="connsiteY77" fmla="*/ 124304 h 452916"/>
                <a:gd name="connsiteX78" fmla="*/ 226218 w 407193"/>
                <a:gd name="connsiteY78" fmla="*/ 110016 h 452916"/>
                <a:gd name="connsiteX79" fmla="*/ 235743 w 407193"/>
                <a:gd name="connsiteY79" fmla="*/ 95729 h 452916"/>
                <a:gd name="connsiteX80" fmla="*/ 240506 w 407193"/>
                <a:gd name="connsiteY80" fmla="*/ 88585 h 452916"/>
                <a:gd name="connsiteX81" fmla="*/ 254793 w 407193"/>
                <a:gd name="connsiteY81" fmla="*/ 76679 h 452916"/>
                <a:gd name="connsiteX82" fmla="*/ 276225 w 407193"/>
                <a:gd name="connsiteY82" fmla="*/ 69535 h 452916"/>
                <a:gd name="connsiteX83" fmla="*/ 283368 w 407193"/>
                <a:gd name="connsiteY83" fmla="*/ 67154 h 452916"/>
                <a:gd name="connsiteX84" fmla="*/ 290512 w 407193"/>
                <a:gd name="connsiteY84" fmla="*/ 64772 h 452916"/>
                <a:gd name="connsiteX85" fmla="*/ 295275 w 407193"/>
                <a:gd name="connsiteY85" fmla="*/ 57629 h 452916"/>
                <a:gd name="connsiteX86" fmla="*/ 309562 w 407193"/>
                <a:gd name="connsiteY86" fmla="*/ 43341 h 452916"/>
                <a:gd name="connsiteX87" fmla="*/ 311943 w 407193"/>
                <a:gd name="connsiteY87" fmla="*/ 36197 h 452916"/>
                <a:gd name="connsiteX88" fmla="*/ 319087 w 407193"/>
                <a:gd name="connsiteY88" fmla="*/ 33816 h 452916"/>
                <a:gd name="connsiteX89" fmla="*/ 326231 w 407193"/>
                <a:gd name="connsiteY89" fmla="*/ 29054 h 452916"/>
                <a:gd name="connsiteX90" fmla="*/ 333375 w 407193"/>
                <a:gd name="connsiteY90" fmla="*/ 26672 h 452916"/>
                <a:gd name="connsiteX91" fmla="*/ 340518 w 407193"/>
                <a:gd name="connsiteY91" fmla="*/ 21910 h 452916"/>
                <a:gd name="connsiteX92" fmla="*/ 354806 w 407193"/>
                <a:gd name="connsiteY92" fmla="*/ 17147 h 452916"/>
                <a:gd name="connsiteX93" fmla="*/ 369093 w 407193"/>
                <a:gd name="connsiteY93" fmla="*/ 5241 h 452916"/>
                <a:gd name="connsiteX94" fmla="*/ 376237 w 407193"/>
                <a:gd name="connsiteY94" fmla="*/ 2860 h 452916"/>
                <a:gd name="connsiteX95" fmla="*/ 392906 w 407193"/>
                <a:gd name="connsiteY95" fmla="*/ 479 h 452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407193" h="452916">
                  <a:moveTo>
                    <a:pt x="392906" y="479"/>
                  </a:moveTo>
                  <a:cubicBezTo>
                    <a:pt x="396081" y="2860"/>
                    <a:pt x="392777" y="12127"/>
                    <a:pt x="395287" y="17147"/>
                  </a:cubicBezTo>
                  <a:cubicBezTo>
                    <a:pt x="396410" y="19392"/>
                    <a:pt x="400471" y="17961"/>
                    <a:pt x="402431" y="19529"/>
                  </a:cubicBezTo>
                  <a:cubicBezTo>
                    <a:pt x="404666" y="21317"/>
                    <a:pt x="405606" y="24291"/>
                    <a:pt x="407193" y="26672"/>
                  </a:cubicBezTo>
                  <a:cubicBezTo>
                    <a:pt x="405040" y="39592"/>
                    <a:pt x="408156" y="55037"/>
                    <a:pt x="395287" y="62391"/>
                  </a:cubicBezTo>
                  <a:cubicBezTo>
                    <a:pt x="392445" y="64015"/>
                    <a:pt x="388937" y="63978"/>
                    <a:pt x="385762" y="64772"/>
                  </a:cubicBezTo>
                  <a:cubicBezTo>
                    <a:pt x="382587" y="67153"/>
                    <a:pt x="379043" y="69110"/>
                    <a:pt x="376237" y="71916"/>
                  </a:cubicBezTo>
                  <a:cubicBezTo>
                    <a:pt x="371622" y="76531"/>
                    <a:pt x="371030" y="80395"/>
                    <a:pt x="369093" y="86204"/>
                  </a:cubicBezTo>
                  <a:cubicBezTo>
                    <a:pt x="368299" y="94141"/>
                    <a:pt x="369091" y="102402"/>
                    <a:pt x="366712" y="110016"/>
                  </a:cubicBezTo>
                  <a:cubicBezTo>
                    <a:pt x="365005" y="115479"/>
                    <a:pt x="357187" y="124304"/>
                    <a:pt x="357187" y="124304"/>
                  </a:cubicBezTo>
                  <a:cubicBezTo>
                    <a:pt x="356393" y="126685"/>
                    <a:pt x="356198" y="129359"/>
                    <a:pt x="354806" y="131447"/>
                  </a:cubicBezTo>
                  <a:cubicBezTo>
                    <a:pt x="350622" y="137723"/>
                    <a:pt x="344909" y="140645"/>
                    <a:pt x="338137" y="143354"/>
                  </a:cubicBezTo>
                  <a:cubicBezTo>
                    <a:pt x="333476" y="145218"/>
                    <a:pt x="328612" y="146529"/>
                    <a:pt x="323850" y="148116"/>
                  </a:cubicBezTo>
                  <a:lnTo>
                    <a:pt x="316706" y="150497"/>
                  </a:lnTo>
                  <a:cubicBezTo>
                    <a:pt x="315118" y="153672"/>
                    <a:pt x="313704" y="156940"/>
                    <a:pt x="311943" y="160022"/>
                  </a:cubicBezTo>
                  <a:cubicBezTo>
                    <a:pt x="307537" y="167732"/>
                    <a:pt x="299574" y="177000"/>
                    <a:pt x="292893" y="181454"/>
                  </a:cubicBezTo>
                  <a:lnTo>
                    <a:pt x="278606" y="190979"/>
                  </a:lnTo>
                  <a:lnTo>
                    <a:pt x="271462" y="195741"/>
                  </a:lnTo>
                  <a:cubicBezTo>
                    <a:pt x="265795" y="212744"/>
                    <a:pt x="269485" y="205852"/>
                    <a:pt x="261937" y="217172"/>
                  </a:cubicBezTo>
                  <a:cubicBezTo>
                    <a:pt x="261143" y="219553"/>
                    <a:pt x="260679" y="222071"/>
                    <a:pt x="259556" y="224316"/>
                  </a:cubicBezTo>
                  <a:cubicBezTo>
                    <a:pt x="258276" y="226876"/>
                    <a:pt x="255487" y="228683"/>
                    <a:pt x="254793" y="231460"/>
                  </a:cubicBezTo>
                  <a:cubicBezTo>
                    <a:pt x="253050" y="238433"/>
                    <a:pt x="253505" y="245787"/>
                    <a:pt x="252412" y="252891"/>
                  </a:cubicBezTo>
                  <a:cubicBezTo>
                    <a:pt x="251914" y="256126"/>
                    <a:pt x="250825" y="259241"/>
                    <a:pt x="250031" y="262416"/>
                  </a:cubicBezTo>
                  <a:cubicBezTo>
                    <a:pt x="253534" y="279934"/>
                    <a:pt x="250167" y="270955"/>
                    <a:pt x="261937" y="288610"/>
                  </a:cubicBezTo>
                  <a:lnTo>
                    <a:pt x="266700" y="295754"/>
                  </a:lnTo>
                  <a:lnTo>
                    <a:pt x="271462" y="302897"/>
                  </a:lnTo>
                  <a:cubicBezTo>
                    <a:pt x="273050" y="310835"/>
                    <a:pt x="271879" y="319881"/>
                    <a:pt x="276225" y="326710"/>
                  </a:cubicBezTo>
                  <a:cubicBezTo>
                    <a:pt x="278398" y="330125"/>
                    <a:pt x="284341" y="327670"/>
                    <a:pt x="288131" y="329091"/>
                  </a:cubicBezTo>
                  <a:cubicBezTo>
                    <a:pt x="290811" y="330096"/>
                    <a:pt x="292894" y="332266"/>
                    <a:pt x="295275" y="333854"/>
                  </a:cubicBezTo>
                  <a:cubicBezTo>
                    <a:pt x="299466" y="346428"/>
                    <a:pt x="296263" y="338908"/>
                    <a:pt x="307181" y="355285"/>
                  </a:cubicBezTo>
                  <a:lnTo>
                    <a:pt x="311943" y="362429"/>
                  </a:lnTo>
                  <a:cubicBezTo>
                    <a:pt x="311149" y="369573"/>
                    <a:pt x="312536" y="377317"/>
                    <a:pt x="309562" y="383860"/>
                  </a:cubicBezTo>
                  <a:cubicBezTo>
                    <a:pt x="308093" y="387092"/>
                    <a:pt x="303508" y="387878"/>
                    <a:pt x="300037" y="388622"/>
                  </a:cubicBezTo>
                  <a:cubicBezTo>
                    <a:pt x="292237" y="390293"/>
                    <a:pt x="284162" y="390210"/>
                    <a:pt x="276225" y="391004"/>
                  </a:cubicBezTo>
                  <a:cubicBezTo>
                    <a:pt x="251033" y="397301"/>
                    <a:pt x="280695" y="388752"/>
                    <a:pt x="259556" y="398147"/>
                  </a:cubicBezTo>
                  <a:cubicBezTo>
                    <a:pt x="254968" y="400186"/>
                    <a:pt x="245268" y="402910"/>
                    <a:pt x="245268" y="402910"/>
                  </a:cubicBezTo>
                  <a:cubicBezTo>
                    <a:pt x="219270" y="420242"/>
                    <a:pt x="259351" y="394678"/>
                    <a:pt x="228600" y="410054"/>
                  </a:cubicBezTo>
                  <a:cubicBezTo>
                    <a:pt x="223480" y="412614"/>
                    <a:pt x="219075" y="416404"/>
                    <a:pt x="214312" y="419579"/>
                  </a:cubicBezTo>
                  <a:lnTo>
                    <a:pt x="200025" y="429104"/>
                  </a:lnTo>
                  <a:cubicBezTo>
                    <a:pt x="197302" y="430920"/>
                    <a:pt x="193647" y="430586"/>
                    <a:pt x="190500" y="431485"/>
                  </a:cubicBezTo>
                  <a:cubicBezTo>
                    <a:pt x="188086" y="432175"/>
                    <a:pt x="185737" y="433072"/>
                    <a:pt x="183356" y="433866"/>
                  </a:cubicBezTo>
                  <a:cubicBezTo>
                    <a:pt x="162887" y="447513"/>
                    <a:pt x="188782" y="431154"/>
                    <a:pt x="169068" y="441010"/>
                  </a:cubicBezTo>
                  <a:cubicBezTo>
                    <a:pt x="166508" y="442290"/>
                    <a:pt x="164752" y="445326"/>
                    <a:pt x="161925" y="445772"/>
                  </a:cubicBezTo>
                  <a:cubicBezTo>
                    <a:pt x="149356" y="447757"/>
                    <a:pt x="136506" y="447097"/>
                    <a:pt x="123825" y="448154"/>
                  </a:cubicBezTo>
                  <a:cubicBezTo>
                    <a:pt x="117448" y="448685"/>
                    <a:pt x="111125" y="449741"/>
                    <a:pt x="104775" y="450535"/>
                  </a:cubicBezTo>
                  <a:cubicBezTo>
                    <a:pt x="102394" y="451329"/>
                    <a:pt x="100141" y="452916"/>
                    <a:pt x="97631" y="452916"/>
                  </a:cubicBezTo>
                  <a:cubicBezTo>
                    <a:pt x="82610" y="452916"/>
                    <a:pt x="77583" y="450202"/>
                    <a:pt x="64293" y="445772"/>
                  </a:cubicBezTo>
                  <a:cubicBezTo>
                    <a:pt x="63499" y="443391"/>
                    <a:pt x="63872" y="440197"/>
                    <a:pt x="61912" y="438629"/>
                  </a:cubicBezTo>
                  <a:cubicBezTo>
                    <a:pt x="59356" y="436584"/>
                    <a:pt x="55596" y="436889"/>
                    <a:pt x="52387" y="436247"/>
                  </a:cubicBezTo>
                  <a:cubicBezTo>
                    <a:pt x="47653" y="435300"/>
                    <a:pt x="42862" y="434660"/>
                    <a:pt x="38100" y="433866"/>
                  </a:cubicBezTo>
                  <a:cubicBezTo>
                    <a:pt x="32311" y="407821"/>
                    <a:pt x="40578" y="414845"/>
                    <a:pt x="23812" y="410054"/>
                  </a:cubicBezTo>
                  <a:cubicBezTo>
                    <a:pt x="21398" y="409364"/>
                    <a:pt x="19049" y="408466"/>
                    <a:pt x="16668" y="407672"/>
                  </a:cubicBezTo>
                  <a:cubicBezTo>
                    <a:pt x="14287" y="404497"/>
                    <a:pt x="11300" y="401697"/>
                    <a:pt x="9525" y="398147"/>
                  </a:cubicBezTo>
                  <a:cubicBezTo>
                    <a:pt x="5239" y="389575"/>
                    <a:pt x="7610" y="380890"/>
                    <a:pt x="9525" y="371954"/>
                  </a:cubicBezTo>
                  <a:cubicBezTo>
                    <a:pt x="10736" y="366304"/>
                    <a:pt x="12700" y="360841"/>
                    <a:pt x="14287" y="355285"/>
                  </a:cubicBezTo>
                  <a:cubicBezTo>
                    <a:pt x="13493" y="348935"/>
                    <a:pt x="14093" y="342249"/>
                    <a:pt x="11906" y="336235"/>
                  </a:cubicBezTo>
                  <a:cubicBezTo>
                    <a:pt x="10755" y="333070"/>
                    <a:pt x="6918" y="331678"/>
                    <a:pt x="4762" y="329091"/>
                  </a:cubicBezTo>
                  <a:cubicBezTo>
                    <a:pt x="2930" y="326892"/>
                    <a:pt x="1587" y="324328"/>
                    <a:pt x="0" y="321947"/>
                  </a:cubicBezTo>
                  <a:cubicBezTo>
                    <a:pt x="794" y="315597"/>
                    <a:pt x="-727" y="308491"/>
                    <a:pt x="2381" y="302897"/>
                  </a:cubicBezTo>
                  <a:cubicBezTo>
                    <a:pt x="3970" y="300036"/>
                    <a:pt x="8662" y="300948"/>
                    <a:pt x="11906" y="300516"/>
                  </a:cubicBezTo>
                  <a:cubicBezTo>
                    <a:pt x="20596" y="299357"/>
                    <a:pt x="29369" y="298929"/>
                    <a:pt x="38100" y="298135"/>
                  </a:cubicBezTo>
                  <a:cubicBezTo>
                    <a:pt x="64086" y="280807"/>
                    <a:pt x="24032" y="306358"/>
                    <a:pt x="54768" y="290991"/>
                  </a:cubicBezTo>
                  <a:cubicBezTo>
                    <a:pt x="59888" y="288431"/>
                    <a:pt x="64293" y="284641"/>
                    <a:pt x="69056" y="281466"/>
                  </a:cubicBezTo>
                  <a:lnTo>
                    <a:pt x="76200" y="276704"/>
                  </a:lnTo>
                  <a:cubicBezTo>
                    <a:pt x="81305" y="269045"/>
                    <a:pt x="81698" y="269095"/>
                    <a:pt x="85725" y="260035"/>
                  </a:cubicBezTo>
                  <a:cubicBezTo>
                    <a:pt x="87461" y="256129"/>
                    <a:pt x="88222" y="251754"/>
                    <a:pt x="90487" y="248129"/>
                  </a:cubicBezTo>
                  <a:cubicBezTo>
                    <a:pt x="92272" y="245273"/>
                    <a:pt x="95475" y="243572"/>
                    <a:pt x="97631" y="240985"/>
                  </a:cubicBezTo>
                  <a:cubicBezTo>
                    <a:pt x="99463" y="238786"/>
                    <a:pt x="100369" y="235865"/>
                    <a:pt x="102393" y="233841"/>
                  </a:cubicBezTo>
                  <a:cubicBezTo>
                    <a:pt x="107007" y="229227"/>
                    <a:pt x="110873" y="228634"/>
                    <a:pt x="116681" y="226697"/>
                  </a:cubicBezTo>
                  <a:lnTo>
                    <a:pt x="130968" y="205266"/>
                  </a:lnTo>
                  <a:cubicBezTo>
                    <a:pt x="144745" y="184598"/>
                    <a:pt x="117719" y="213753"/>
                    <a:pt x="140493" y="190979"/>
                  </a:cubicBezTo>
                  <a:cubicBezTo>
                    <a:pt x="141287" y="188598"/>
                    <a:pt x="141483" y="185924"/>
                    <a:pt x="142875" y="183835"/>
                  </a:cubicBezTo>
                  <a:cubicBezTo>
                    <a:pt x="149581" y="173776"/>
                    <a:pt x="154839" y="176633"/>
                    <a:pt x="164306" y="167166"/>
                  </a:cubicBezTo>
                  <a:cubicBezTo>
                    <a:pt x="173473" y="157999"/>
                    <a:pt x="168648" y="161890"/>
                    <a:pt x="178593" y="155260"/>
                  </a:cubicBezTo>
                  <a:cubicBezTo>
                    <a:pt x="186977" y="142685"/>
                    <a:pt x="179098" y="152785"/>
                    <a:pt x="192881" y="140972"/>
                  </a:cubicBezTo>
                  <a:cubicBezTo>
                    <a:pt x="195438" y="138781"/>
                    <a:pt x="197869" y="136416"/>
                    <a:pt x="200025" y="133829"/>
                  </a:cubicBezTo>
                  <a:cubicBezTo>
                    <a:pt x="201857" y="131630"/>
                    <a:pt x="202552" y="128473"/>
                    <a:pt x="204787" y="126685"/>
                  </a:cubicBezTo>
                  <a:cubicBezTo>
                    <a:pt x="206747" y="125117"/>
                    <a:pt x="209550" y="125098"/>
                    <a:pt x="211931" y="124304"/>
                  </a:cubicBezTo>
                  <a:cubicBezTo>
                    <a:pt x="216693" y="119541"/>
                    <a:pt x="222482" y="115620"/>
                    <a:pt x="226218" y="110016"/>
                  </a:cubicBezTo>
                  <a:lnTo>
                    <a:pt x="235743" y="95729"/>
                  </a:lnTo>
                  <a:cubicBezTo>
                    <a:pt x="237331" y="93348"/>
                    <a:pt x="238482" y="90609"/>
                    <a:pt x="240506" y="88585"/>
                  </a:cubicBezTo>
                  <a:cubicBezTo>
                    <a:pt x="244992" y="84099"/>
                    <a:pt x="248826" y="79331"/>
                    <a:pt x="254793" y="76679"/>
                  </a:cubicBezTo>
                  <a:cubicBezTo>
                    <a:pt x="254805" y="76674"/>
                    <a:pt x="272647" y="70728"/>
                    <a:pt x="276225" y="69535"/>
                  </a:cubicBezTo>
                  <a:lnTo>
                    <a:pt x="283368" y="67154"/>
                  </a:lnTo>
                  <a:lnTo>
                    <a:pt x="290512" y="64772"/>
                  </a:lnTo>
                  <a:cubicBezTo>
                    <a:pt x="292100" y="62391"/>
                    <a:pt x="293374" y="59768"/>
                    <a:pt x="295275" y="57629"/>
                  </a:cubicBezTo>
                  <a:cubicBezTo>
                    <a:pt x="299750" y="52595"/>
                    <a:pt x="309562" y="43341"/>
                    <a:pt x="309562" y="43341"/>
                  </a:cubicBezTo>
                  <a:cubicBezTo>
                    <a:pt x="310356" y="40960"/>
                    <a:pt x="310168" y="37972"/>
                    <a:pt x="311943" y="36197"/>
                  </a:cubicBezTo>
                  <a:cubicBezTo>
                    <a:pt x="313718" y="34422"/>
                    <a:pt x="316842" y="34938"/>
                    <a:pt x="319087" y="33816"/>
                  </a:cubicBezTo>
                  <a:cubicBezTo>
                    <a:pt x="321647" y="32536"/>
                    <a:pt x="323671" y="30334"/>
                    <a:pt x="326231" y="29054"/>
                  </a:cubicBezTo>
                  <a:cubicBezTo>
                    <a:pt x="328476" y="27931"/>
                    <a:pt x="331130" y="27795"/>
                    <a:pt x="333375" y="26672"/>
                  </a:cubicBezTo>
                  <a:cubicBezTo>
                    <a:pt x="335934" y="25392"/>
                    <a:pt x="337903" y="23072"/>
                    <a:pt x="340518" y="21910"/>
                  </a:cubicBezTo>
                  <a:cubicBezTo>
                    <a:pt x="345106" y="19871"/>
                    <a:pt x="354806" y="17147"/>
                    <a:pt x="354806" y="17147"/>
                  </a:cubicBezTo>
                  <a:cubicBezTo>
                    <a:pt x="360069" y="11884"/>
                    <a:pt x="362466" y="8555"/>
                    <a:pt x="369093" y="5241"/>
                  </a:cubicBezTo>
                  <a:cubicBezTo>
                    <a:pt x="371338" y="4118"/>
                    <a:pt x="373856" y="3654"/>
                    <a:pt x="376237" y="2860"/>
                  </a:cubicBezTo>
                  <a:cubicBezTo>
                    <a:pt x="394663" y="5492"/>
                    <a:pt x="389731" y="-1902"/>
                    <a:pt x="392906" y="479"/>
                  </a:cubicBezTo>
                  <a:close/>
                </a:path>
              </a:pathLst>
            </a:custGeom>
            <a:noFill/>
            <a:ln>
              <a:solidFill>
                <a:srgbClr val="FF0000"/>
              </a:solidFill>
              <a:prstDash val="sysDot"/>
              <a:headEnd/>
              <a:tailEnd/>
            </a:ln>
          </p:spPr>
          <p:style>
            <a:lnRef idx="2">
              <a:schemeClr val="accent2"/>
            </a:lnRef>
            <a:fillRef idx="1">
              <a:schemeClr val="lt1"/>
            </a:fillRef>
            <a:effectRef idx="0">
              <a:schemeClr val="accent2"/>
            </a:effectRef>
            <a:fontRef idx="minor">
              <a:schemeClr val="dk1"/>
            </a:fontRef>
          </p:style>
          <p:txBody>
            <a:bodyPr lIns="68415" tIns="34208" rIns="68415" bIns="34208" rtlCol="0" anchor="ctr"/>
            <a:lstStyle/>
            <a:p>
              <a:pPr marL="201613" indent="-201613" algn="just" defTabSz="957263">
                <a:buFont typeface="Wingdings" pitchFamily="2" charset="2"/>
                <a:buChar char="p"/>
              </a:pPr>
              <a:endParaRPr lang="ja-JP" altLang="en-US">
                <a:solidFill>
                  <a:prstClr val="black"/>
                </a:solidFill>
                <a:latin typeface="HGP創英角ｺﾞｼｯｸUB" pitchFamily="50" charset="-128"/>
              </a:endParaRPr>
            </a:p>
          </p:txBody>
        </p:sp>
        <p:sp>
          <p:nvSpPr>
            <p:cNvPr id="14" name="テキスト ボックス 13"/>
            <p:cNvSpPr txBox="1"/>
            <p:nvPr/>
          </p:nvSpPr>
          <p:spPr>
            <a:xfrm>
              <a:off x="4065245" y="3005460"/>
              <a:ext cx="816283" cy="286388"/>
            </a:xfrm>
            <a:prstGeom prst="rect">
              <a:avLst/>
            </a:prstGeom>
            <a:noFill/>
          </p:spPr>
          <p:txBody>
            <a:bodyPr wrap="none" rtlCol="0">
              <a:spAutoFit/>
            </a:bodyPr>
            <a:lstStyle/>
            <a:p>
              <a:pPr defTabSz="913575"/>
              <a:r>
                <a:rPr lang="ja-JP" altLang="en-US" sz="900" b="1" dirty="0">
                  <a:solidFill>
                    <a:prstClr val="black"/>
                  </a:solidFill>
                </a:rPr>
                <a:t>淡路圏域</a:t>
              </a:r>
            </a:p>
          </p:txBody>
        </p:sp>
      </p:grpSp>
      <p:sp>
        <p:nvSpPr>
          <p:cNvPr id="10" name="テキスト ボックス 9"/>
          <p:cNvSpPr txBox="1"/>
          <p:nvPr/>
        </p:nvSpPr>
        <p:spPr>
          <a:xfrm>
            <a:off x="24816" y="1319936"/>
            <a:ext cx="4775298" cy="1595925"/>
          </a:xfrm>
          <a:prstGeom prst="rect">
            <a:avLst/>
          </a:prstGeom>
          <a:noFill/>
        </p:spPr>
        <p:style>
          <a:lnRef idx="2">
            <a:schemeClr val="accent2"/>
          </a:lnRef>
          <a:fillRef idx="1">
            <a:schemeClr val="lt1"/>
          </a:fillRef>
          <a:effectRef idx="0">
            <a:schemeClr val="accent2"/>
          </a:effectRef>
          <a:fontRef idx="minor">
            <a:schemeClr val="dk1"/>
          </a:fontRef>
        </p:style>
        <p:txBody>
          <a:bodyPr wrap="square">
            <a:noAutofit/>
          </a:bodyPr>
          <a:lstStyle/>
          <a:p>
            <a:pPr defTabSz="913575">
              <a:defRPr/>
            </a:pPr>
            <a:endParaRPr lang="en-US" altLang="ja-JP" sz="1400" b="1" dirty="0">
              <a:solidFill>
                <a:prstClr val="black"/>
              </a:solidFill>
              <a:latin typeface="HGｺﾞｼｯｸM"/>
              <a:ea typeface="HGｺﾞｼｯｸM"/>
            </a:endParaRPr>
          </a:p>
          <a:p>
            <a:pPr defTabSz="913575">
              <a:defRPr/>
            </a:pPr>
            <a:endParaRPr lang="en-US" altLang="ja-JP" sz="900" b="1" dirty="0">
              <a:solidFill>
                <a:prstClr val="black"/>
              </a:solidFill>
              <a:latin typeface="HGｺﾞｼｯｸM"/>
              <a:ea typeface="HGｺﾞｼｯｸM"/>
            </a:endParaRPr>
          </a:p>
          <a:p>
            <a:pPr defTabSz="913575">
              <a:defRPr/>
            </a:pPr>
            <a:endParaRPr lang="en-US" altLang="ja-JP" sz="1600" b="1" dirty="0">
              <a:solidFill>
                <a:prstClr val="black"/>
              </a:solidFill>
              <a:latin typeface="HGｺﾞｼｯｸM"/>
              <a:ea typeface="HGｺﾞｼｯｸM"/>
            </a:endParaRPr>
          </a:p>
          <a:p>
            <a:pPr defTabSz="913575">
              <a:defRPr/>
            </a:pPr>
            <a:endParaRPr lang="en-US" altLang="ja-JP" sz="1200" b="1" dirty="0">
              <a:solidFill>
                <a:prstClr val="black"/>
              </a:solidFill>
              <a:latin typeface="HGｺﾞｼｯｸM"/>
              <a:ea typeface="HGｺﾞｼｯｸM"/>
            </a:endParaRPr>
          </a:p>
          <a:p>
            <a:pPr defTabSz="913575">
              <a:defRPr/>
            </a:pPr>
            <a:endParaRPr lang="en-US" altLang="ja-JP" sz="1200" b="1" dirty="0">
              <a:solidFill>
                <a:prstClr val="black"/>
              </a:solidFill>
              <a:latin typeface="HGｺﾞｼｯｸM"/>
              <a:ea typeface="HGｺﾞｼｯｸM"/>
            </a:endParaRPr>
          </a:p>
          <a:p>
            <a:pPr defTabSz="913575">
              <a:defRPr/>
            </a:pPr>
            <a:endParaRPr lang="en-US" altLang="ja-JP" sz="1200" b="1" dirty="0">
              <a:solidFill>
                <a:prstClr val="black"/>
              </a:solidFill>
              <a:latin typeface="HGｺﾞｼｯｸM"/>
              <a:ea typeface="HGｺﾞｼｯｸM"/>
            </a:endParaRPr>
          </a:p>
          <a:p>
            <a:pPr defTabSz="913575">
              <a:defRPr/>
            </a:pPr>
            <a:endParaRPr lang="en-US" altLang="ja-JP" sz="1600" b="1" dirty="0">
              <a:solidFill>
                <a:prstClr val="black"/>
              </a:solidFill>
              <a:latin typeface="HGｺﾞｼｯｸM"/>
              <a:ea typeface="HGｺﾞｼｯｸM"/>
            </a:endParaRPr>
          </a:p>
        </p:txBody>
      </p:sp>
      <p:sp>
        <p:nvSpPr>
          <p:cNvPr id="9" name="テキスト ボックス 136"/>
          <p:cNvSpPr txBox="1">
            <a:spLocks noChangeArrowheads="1"/>
          </p:cNvSpPr>
          <p:nvPr/>
        </p:nvSpPr>
        <p:spPr bwMode="auto">
          <a:xfrm>
            <a:off x="49847" y="520864"/>
            <a:ext cx="8990793" cy="738664"/>
          </a:xfrm>
          <a:prstGeom prst="rect">
            <a:avLst/>
          </a:prstGeom>
          <a:solidFill>
            <a:schemeClr val="accent6">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a:ex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defRPr/>
            </a:pPr>
            <a:r>
              <a:rPr lang="ja-JP" altLang="en-US" sz="1050" dirty="0">
                <a:solidFill>
                  <a:prstClr val="black"/>
                </a:solidFill>
              </a:rPr>
              <a:t>○淡路圏域（二次医療圏）では、病院、相談支援事業所、市等関係機関が、月に</a:t>
            </a:r>
            <a:r>
              <a:rPr lang="en-US" altLang="ja-JP" sz="1050" dirty="0">
                <a:solidFill>
                  <a:prstClr val="black"/>
                </a:solidFill>
              </a:rPr>
              <a:t>1</a:t>
            </a:r>
            <a:r>
              <a:rPr lang="ja-JP" altLang="en-US" sz="1050" dirty="0">
                <a:solidFill>
                  <a:prstClr val="black"/>
                </a:solidFill>
              </a:rPr>
              <a:t>回定例的に地域移行の進捗状況を共有するための会議を実施し、その場で問題解決の提案を保健所が行い、関係機関の合意のもとで、地域移行の取組を着実に実施。</a:t>
            </a:r>
          </a:p>
          <a:p>
            <a:pPr>
              <a:defRPr/>
            </a:pPr>
            <a:r>
              <a:rPr lang="ja-JP" altLang="en-US" sz="1050" dirty="0">
                <a:solidFill>
                  <a:prstClr val="black"/>
                </a:solidFill>
              </a:rPr>
              <a:t>○保健所と相談支援事業所が協働で、ピアサポーターの養成・活動支援を行い、地域移行や地域定着の取組を職業として担うことのできる雇用環境を調整することで、ピアによる主体性のある活動が継続。結果として、アウトリーチ等活躍の機会が拡大。</a:t>
            </a:r>
          </a:p>
        </p:txBody>
      </p:sp>
      <p:sp>
        <p:nvSpPr>
          <p:cNvPr id="15" name="角丸四角形 14"/>
          <p:cNvSpPr/>
          <p:nvPr/>
        </p:nvSpPr>
        <p:spPr bwMode="auto">
          <a:xfrm>
            <a:off x="4871494" y="1328960"/>
            <a:ext cx="4234318" cy="3129786"/>
          </a:xfrm>
          <a:prstGeom prst="roundRect">
            <a:avLst>
              <a:gd name="adj" fmla="val 3456"/>
            </a:avLst>
          </a:prstGeom>
          <a:ln/>
        </p:spPr>
        <p:style>
          <a:lnRef idx="2">
            <a:schemeClr val="accent1"/>
          </a:lnRef>
          <a:fillRef idx="1">
            <a:schemeClr val="lt1"/>
          </a:fillRef>
          <a:effectRef idx="0">
            <a:schemeClr val="accent1"/>
          </a:effectRef>
          <a:fontRef idx="minor">
            <a:schemeClr val="dk1"/>
          </a:fontRef>
        </p:style>
        <p:txBody>
          <a:bodyPr lIns="36000" rIns="0"/>
          <a:lstStyle/>
          <a:p>
            <a:pPr marL="88900" indent="-88900" defTabSz="913575">
              <a:defRPr/>
            </a:pPr>
            <a:endParaRPr lang="en-US" altLang="ja-JP" sz="1000" b="1" dirty="0">
              <a:solidFill>
                <a:prstClr val="black"/>
              </a:solidFill>
              <a:latin typeface="HGｺﾞｼｯｸM"/>
              <a:ea typeface="HGｺﾞｼｯｸM"/>
            </a:endParaRPr>
          </a:p>
          <a:p>
            <a:pPr marL="88900" indent="-88900" defTabSz="913575">
              <a:defRPr/>
            </a:pPr>
            <a:r>
              <a:rPr lang="ja-JP" altLang="en-US" sz="1100" b="1" dirty="0">
                <a:solidFill>
                  <a:prstClr val="black"/>
                </a:solidFill>
                <a:latin typeface="HGｺﾞｼｯｸM"/>
                <a:ea typeface="HGｺﾞｼｯｸM"/>
              </a:rPr>
              <a:t>平成</a:t>
            </a:r>
            <a:r>
              <a:rPr lang="en-US" altLang="ja-JP" sz="1100" b="1" dirty="0">
                <a:solidFill>
                  <a:prstClr val="black"/>
                </a:solidFill>
                <a:latin typeface="HGｺﾞｼｯｸM"/>
                <a:ea typeface="HGｺﾞｼｯｸM"/>
              </a:rPr>
              <a:t>21</a:t>
            </a:r>
            <a:r>
              <a:rPr lang="ja-JP" altLang="en-US" sz="1100" b="1" dirty="0">
                <a:solidFill>
                  <a:prstClr val="black"/>
                </a:solidFill>
                <a:latin typeface="HGｺﾞｼｯｸM"/>
                <a:ea typeface="HGｺﾞｼｯｸM"/>
              </a:rPr>
              <a:t>年　</a:t>
            </a:r>
            <a:endParaRPr lang="en-US" altLang="ja-JP" sz="1100" b="1" dirty="0">
              <a:solidFill>
                <a:prstClr val="black"/>
              </a:solidFill>
              <a:latin typeface="HGｺﾞｼｯｸM"/>
              <a:ea typeface="HGｺﾞｼｯｸM"/>
            </a:endParaRPr>
          </a:p>
          <a:p>
            <a:pPr marL="88900" indent="-88900" defTabSz="913575">
              <a:defRPr/>
            </a:pPr>
            <a:r>
              <a:rPr lang="ja-JP" altLang="en-US" sz="1100" b="1" dirty="0">
                <a:solidFill>
                  <a:prstClr val="black"/>
                </a:solidFill>
                <a:latin typeface="HGｺﾞｼｯｸM"/>
                <a:ea typeface="HGｺﾞｼｯｸM"/>
              </a:rPr>
              <a:t> </a:t>
            </a:r>
            <a:r>
              <a:rPr lang="ja-JP" altLang="en-US" sz="1100" dirty="0">
                <a:solidFill>
                  <a:prstClr val="black"/>
                </a:solidFill>
                <a:latin typeface="HGｺﾞｼｯｸM"/>
                <a:ea typeface="HGｺﾞｼｯｸM"/>
              </a:rPr>
              <a:t>地域移行を進めるために、ピアサポーターを養成することについて、病院を始めとする関係者の理解を得る。保健所と相談支援事業所の協働によって、ピアサポーターを養成し、</a:t>
            </a:r>
            <a:r>
              <a:rPr lang="en-US" altLang="ja-JP" sz="1100" dirty="0">
                <a:solidFill>
                  <a:prstClr val="black"/>
                </a:solidFill>
                <a:latin typeface="HGｺﾞｼｯｸM"/>
                <a:ea typeface="HGｺﾞｼｯｸM"/>
              </a:rPr>
              <a:t>7</a:t>
            </a:r>
            <a:r>
              <a:rPr lang="ja-JP" altLang="en-US" sz="1100" dirty="0">
                <a:solidFill>
                  <a:prstClr val="black"/>
                </a:solidFill>
                <a:latin typeface="HGｺﾞｼｯｸM"/>
                <a:ea typeface="HGｺﾞｼｯｸM"/>
              </a:rPr>
              <a:t>名のピアが雇用。</a:t>
            </a:r>
            <a:endParaRPr lang="en-US" altLang="ja-JP" sz="1100" dirty="0">
              <a:solidFill>
                <a:prstClr val="black"/>
              </a:solidFill>
              <a:latin typeface="HGｺﾞｼｯｸM"/>
              <a:ea typeface="HGｺﾞｼｯｸM"/>
            </a:endParaRPr>
          </a:p>
          <a:p>
            <a:pPr marL="88900" indent="-88900" defTabSz="913575">
              <a:defRPr/>
            </a:pPr>
            <a:r>
              <a:rPr lang="ja-JP" altLang="en-US" sz="1100" b="1" dirty="0">
                <a:solidFill>
                  <a:prstClr val="black"/>
                </a:solidFill>
                <a:latin typeface="HGｺﾞｼｯｸM"/>
                <a:ea typeface="HGｺﾞｼｯｸM"/>
              </a:rPr>
              <a:t>平成</a:t>
            </a:r>
            <a:r>
              <a:rPr lang="en-US" altLang="ja-JP" sz="1100" b="1" dirty="0">
                <a:solidFill>
                  <a:prstClr val="black"/>
                </a:solidFill>
                <a:latin typeface="HGｺﾞｼｯｸM"/>
                <a:ea typeface="HGｺﾞｼｯｸM"/>
              </a:rPr>
              <a:t>22</a:t>
            </a:r>
            <a:r>
              <a:rPr lang="ja-JP" altLang="en-US" sz="1100" b="1" dirty="0">
                <a:solidFill>
                  <a:prstClr val="black"/>
                </a:solidFill>
                <a:latin typeface="HGｺﾞｼｯｸM"/>
                <a:ea typeface="HGｺﾞｼｯｸM"/>
              </a:rPr>
              <a:t>年</a:t>
            </a:r>
            <a:endParaRPr lang="en-US" altLang="ja-JP" sz="1100" b="1" dirty="0">
              <a:solidFill>
                <a:prstClr val="black"/>
              </a:solidFill>
              <a:latin typeface="HGｺﾞｼｯｸM"/>
              <a:ea typeface="HGｺﾞｼｯｸM"/>
            </a:endParaRPr>
          </a:p>
          <a:p>
            <a:pPr marL="88900" indent="-88900" defTabSz="913575">
              <a:defRPr/>
            </a:pPr>
            <a:r>
              <a:rPr lang="ja-JP" altLang="en-US" sz="1100" b="1" dirty="0">
                <a:solidFill>
                  <a:prstClr val="black"/>
                </a:solidFill>
                <a:latin typeface="HGｺﾞｼｯｸM"/>
                <a:ea typeface="HGｺﾞｼｯｸM"/>
              </a:rPr>
              <a:t> </a:t>
            </a:r>
            <a:r>
              <a:rPr lang="ja-JP" altLang="en-US" sz="1100" dirty="0">
                <a:solidFill>
                  <a:prstClr val="black"/>
                </a:solidFill>
                <a:latin typeface="HGｺﾞｼｯｸM"/>
                <a:ea typeface="HGｺﾞｼｯｸM"/>
              </a:rPr>
              <a:t>県の精神障害者地域移行推進事業として、淡路圏域内</a:t>
            </a:r>
            <a:r>
              <a:rPr lang="en-US" altLang="ja-JP" sz="1100" dirty="0">
                <a:solidFill>
                  <a:prstClr val="black"/>
                </a:solidFill>
                <a:latin typeface="HGｺﾞｼｯｸM"/>
                <a:ea typeface="HGｺﾞｼｯｸM"/>
              </a:rPr>
              <a:t>3</a:t>
            </a:r>
            <a:r>
              <a:rPr lang="ja-JP" altLang="en-US" sz="1100" dirty="0">
                <a:solidFill>
                  <a:prstClr val="black"/>
                </a:solidFill>
                <a:latin typeface="HGｺﾞｼｯｸM"/>
                <a:ea typeface="HGｺﾞｼｯｸM"/>
              </a:rPr>
              <a:t>病院の協力を得て、長期入院患者の退院意欲を喚起するための院内説明会を毎月開催。ピアと</a:t>
            </a:r>
            <a:r>
              <a:rPr lang="en-US" altLang="ja-JP" sz="1100" dirty="0">
                <a:solidFill>
                  <a:prstClr val="black"/>
                </a:solidFill>
                <a:latin typeface="HGｺﾞｼｯｸM"/>
                <a:ea typeface="HGｺﾞｼｯｸM"/>
              </a:rPr>
              <a:t>PSW</a:t>
            </a:r>
            <a:r>
              <a:rPr lang="ja-JP" altLang="en-US" sz="1100" dirty="0">
                <a:solidFill>
                  <a:prstClr val="black"/>
                </a:solidFill>
                <a:latin typeface="HGｺﾞｼｯｸM"/>
                <a:ea typeface="HGｺﾞｼｯｸM"/>
              </a:rPr>
              <a:t>による個別支援によって</a:t>
            </a:r>
            <a:r>
              <a:rPr lang="en-US" altLang="ja-JP" sz="1100" dirty="0">
                <a:solidFill>
                  <a:prstClr val="black"/>
                </a:solidFill>
                <a:latin typeface="HGｺﾞｼｯｸM"/>
                <a:ea typeface="HGｺﾞｼｯｸM"/>
              </a:rPr>
              <a:t>4</a:t>
            </a:r>
            <a:r>
              <a:rPr lang="ja-JP" altLang="en-US" sz="1100" dirty="0">
                <a:solidFill>
                  <a:prstClr val="black"/>
                </a:solidFill>
                <a:latin typeface="HGｺﾞｼｯｸM"/>
                <a:ea typeface="HGｺﾞｼｯｸM"/>
              </a:rPr>
              <a:t>名が退院。</a:t>
            </a:r>
            <a:endParaRPr lang="en-US" altLang="ja-JP" sz="1100" dirty="0">
              <a:solidFill>
                <a:prstClr val="black"/>
              </a:solidFill>
              <a:latin typeface="HGｺﾞｼｯｸM"/>
              <a:ea typeface="HGｺﾞｼｯｸM"/>
            </a:endParaRPr>
          </a:p>
          <a:p>
            <a:pPr marL="88900" indent="-88900" defTabSz="913575">
              <a:defRPr/>
            </a:pPr>
            <a:r>
              <a:rPr lang="ja-JP" altLang="en-US" sz="1100" b="1" dirty="0">
                <a:solidFill>
                  <a:prstClr val="black"/>
                </a:solidFill>
                <a:latin typeface="HGｺﾞｼｯｸM"/>
                <a:ea typeface="HGｺﾞｼｯｸM"/>
              </a:rPr>
              <a:t>平成</a:t>
            </a:r>
            <a:r>
              <a:rPr lang="en-US" altLang="ja-JP" sz="1100" b="1" dirty="0">
                <a:solidFill>
                  <a:prstClr val="black"/>
                </a:solidFill>
                <a:latin typeface="HGｺﾞｼｯｸM"/>
                <a:ea typeface="HGｺﾞｼｯｸM"/>
              </a:rPr>
              <a:t>24</a:t>
            </a:r>
            <a:r>
              <a:rPr lang="ja-JP" altLang="en-US" sz="1100" b="1" dirty="0">
                <a:solidFill>
                  <a:prstClr val="black"/>
                </a:solidFill>
                <a:latin typeface="HGｺﾞｼｯｸM"/>
                <a:ea typeface="HGｺﾞｼｯｸM"/>
              </a:rPr>
              <a:t>年</a:t>
            </a:r>
            <a:endParaRPr lang="en-US" altLang="ja-JP" sz="1100" dirty="0">
              <a:solidFill>
                <a:prstClr val="black"/>
              </a:solidFill>
              <a:latin typeface="HGｺﾞｼｯｸM"/>
              <a:ea typeface="HGｺﾞｼｯｸM"/>
            </a:endParaRPr>
          </a:p>
          <a:p>
            <a:pPr marL="88900" indent="-88900" defTabSz="913575">
              <a:defRPr/>
            </a:pPr>
            <a:r>
              <a:rPr lang="ja-JP" altLang="en-US" sz="1100" dirty="0">
                <a:solidFill>
                  <a:prstClr val="black"/>
                </a:solidFill>
                <a:latin typeface="HGｺﾞｼｯｸM"/>
                <a:ea typeface="HGｺﾞｼｯｸM"/>
              </a:rPr>
              <a:t> 地域移行の個別給付化をきっかけとし、対象者を拡大。</a:t>
            </a:r>
            <a:endParaRPr lang="en-US" altLang="ja-JP" sz="1100" dirty="0">
              <a:solidFill>
                <a:prstClr val="black"/>
              </a:solidFill>
              <a:latin typeface="HGｺﾞｼｯｸM"/>
              <a:ea typeface="HGｺﾞｼｯｸM"/>
            </a:endParaRPr>
          </a:p>
          <a:p>
            <a:pPr marL="88900" indent="-88900" defTabSz="913575">
              <a:defRPr/>
            </a:pPr>
            <a:r>
              <a:rPr lang="ja-JP" altLang="en-US" sz="1100" dirty="0">
                <a:solidFill>
                  <a:prstClr val="black"/>
                </a:solidFill>
                <a:latin typeface="HGｺﾞｼｯｸM"/>
                <a:ea typeface="HGｺﾞｼｯｸM"/>
              </a:rPr>
              <a:t> 地域移行での退院者</a:t>
            </a:r>
            <a:r>
              <a:rPr lang="en-US" altLang="ja-JP" sz="1100" dirty="0">
                <a:solidFill>
                  <a:prstClr val="black"/>
                </a:solidFill>
                <a:latin typeface="HGｺﾞｼｯｸM"/>
                <a:ea typeface="HGｺﾞｼｯｸM"/>
              </a:rPr>
              <a:t>6</a:t>
            </a:r>
            <a:r>
              <a:rPr lang="ja-JP" altLang="en-US" sz="1100" dirty="0">
                <a:solidFill>
                  <a:prstClr val="black"/>
                </a:solidFill>
                <a:latin typeface="HGｺﾞｼｯｸM"/>
                <a:ea typeface="HGｺﾞｼｯｸM"/>
              </a:rPr>
              <a:t>名、地域定着</a:t>
            </a:r>
            <a:r>
              <a:rPr lang="en-US" altLang="ja-JP" sz="1100" dirty="0">
                <a:solidFill>
                  <a:prstClr val="black"/>
                </a:solidFill>
                <a:latin typeface="HGｺﾞｼｯｸM"/>
                <a:ea typeface="HGｺﾞｼｯｸM"/>
              </a:rPr>
              <a:t>20</a:t>
            </a:r>
            <a:r>
              <a:rPr lang="ja-JP" altLang="en-US" sz="1100" dirty="0">
                <a:solidFill>
                  <a:prstClr val="black"/>
                </a:solidFill>
                <a:latin typeface="HGｺﾞｼｯｸM"/>
                <a:ea typeface="HGｺﾞｼｯｸM"/>
              </a:rPr>
              <a:t>名をピア中心に支援</a:t>
            </a:r>
            <a:endParaRPr lang="en-US" altLang="ja-JP" sz="1100" dirty="0">
              <a:solidFill>
                <a:prstClr val="black"/>
              </a:solidFill>
              <a:latin typeface="HGｺﾞｼｯｸM"/>
              <a:ea typeface="HGｺﾞｼｯｸM"/>
            </a:endParaRPr>
          </a:p>
          <a:p>
            <a:pPr marL="88900" indent="-88900" defTabSz="913575">
              <a:defRPr/>
            </a:pPr>
            <a:r>
              <a:rPr lang="ja-JP" altLang="en-US" sz="1100" b="1" dirty="0">
                <a:solidFill>
                  <a:prstClr val="black"/>
                </a:solidFill>
                <a:latin typeface="HGｺﾞｼｯｸM"/>
                <a:ea typeface="HGｺﾞｼｯｸM"/>
              </a:rPr>
              <a:t>平成</a:t>
            </a:r>
            <a:r>
              <a:rPr lang="en-US" altLang="ja-JP" sz="1100" b="1" dirty="0">
                <a:solidFill>
                  <a:prstClr val="black"/>
                </a:solidFill>
                <a:latin typeface="HGｺﾞｼｯｸM"/>
                <a:ea typeface="HGｺﾞｼｯｸM"/>
              </a:rPr>
              <a:t>25</a:t>
            </a:r>
            <a:r>
              <a:rPr lang="ja-JP" altLang="en-US" sz="1100" b="1" dirty="0">
                <a:solidFill>
                  <a:prstClr val="black"/>
                </a:solidFill>
                <a:latin typeface="HGｺﾞｼｯｸM"/>
                <a:ea typeface="HGｺﾞｼｯｸM"/>
              </a:rPr>
              <a:t>年</a:t>
            </a:r>
            <a:endParaRPr lang="en-US" altLang="ja-JP" sz="1100" dirty="0">
              <a:solidFill>
                <a:prstClr val="black"/>
              </a:solidFill>
              <a:latin typeface="HGｺﾞｼｯｸM"/>
              <a:ea typeface="HGｺﾞｼｯｸM"/>
            </a:endParaRPr>
          </a:p>
          <a:p>
            <a:pPr marL="88900" indent="-88900" defTabSz="913575">
              <a:defRPr/>
            </a:pPr>
            <a:r>
              <a:rPr lang="ja-JP" altLang="en-US" sz="1100" dirty="0">
                <a:solidFill>
                  <a:prstClr val="black"/>
                </a:solidFill>
                <a:latin typeface="HGｺﾞｼｯｸM"/>
                <a:ea typeface="HGｺﾞｼｯｸM"/>
              </a:rPr>
              <a:t> 県の精神障害者アウトリーチ推進事業として、保健所からのアウトリーチにピアも参画。</a:t>
            </a:r>
            <a:r>
              <a:rPr lang="en-US" altLang="ja-JP" sz="1100" dirty="0">
                <a:solidFill>
                  <a:prstClr val="black"/>
                </a:solidFill>
                <a:latin typeface="HGｺﾞｼｯｸM"/>
                <a:ea typeface="HGｺﾞｼｯｸM"/>
              </a:rPr>
              <a:t>8</a:t>
            </a:r>
            <a:r>
              <a:rPr lang="ja-JP" altLang="en-US" sz="1100" dirty="0">
                <a:solidFill>
                  <a:prstClr val="black"/>
                </a:solidFill>
                <a:latin typeface="HGｺﾞｼｯｸM"/>
                <a:ea typeface="HGｺﾞｼｯｸM"/>
              </a:rPr>
              <a:t>名の引きこもり傾向の統合失調症患者の社会参加支援を行い、</a:t>
            </a:r>
            <a:r>
              <a:rPr lang="en-US" altLang="ja-JP" sz="1100" dirty="0">
                <a:solidFill>
                  <a:prstClr val="black"/>
                </a:solidFill>
                <a:latin typeface="HGｺﾞｼｯｸM"/>
                <a:ea typeface="HGｺﾞｼｯｸM"/>
              </a:rPr>
              <a:t>4</a:t>
            </a:r>
            <a:r>
              <a:rPr lang="ja-JP" altLang="en-US" sz="1100" dirty="0">
                <a:solidFill>
                  <a:prstClr val="black"/>
                </a:solidFill>
                <a:latin typeface="HGｺﾞｼｯｸM"/>
                <a:ea typeface="HGｺﾞｼｯｸM"/>
              </a:rPr>
              <a:t>名は地域活動や自主的受診行動につながった。</a:t>
            </a:r>
            <a:endParaRPr lang="en-US" altLang="ja-JP" sz="1100" dirty="0">
              <a:solidFill>
                <a:prstClr val="black"/>
              </a:solidFill>
              <a:latin typeface="HGｺﾞｼｯｸM"/>
              <a:ea typeface="HGｺﾞｼｯｸM"/>
            </a:endParaRPr>
          </a:p>
        </p:txBody>
      </p:sp>
      <p:sp>
        <p:nvSpPr>
          <p:cNvPr id="23" name="正方形/長方形 22"/>
          <p:cNvSpPr/>
          <p:nvPr/>
        </p:nvSpPr>
        <p:spPr>
          <a:xfrm>
            <a:off x="1370" y="-27383"/>
            <a:ext cx="9144000" cy="53382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defTabSz="913575"/>
            <a:r>
              <a:rPr lang="ja-JP" altLang="en-US" sz="2000" b="1" dirty="0">
                <a:solidFill>
                  <a:prstClr val="white"/>
                </a:solidFill>
                <a:latin typeface="HG丸ｺﾞｼｯｸM-PRO" pitchFamily="50" charset="-128"/>
                <a:ea typeface="HG丸ｺﾞｼｯｸM-PRO" pitchFamily="50" charset="-128"/>
              </a:rPr>
              <a:t>兵庫県淡路圏域の取組　</a:t>
            </a:r>
            <a:r>
              <a:rPr lang="ja-JP" altLang="en-US" sz="1600" b="1" dirty="0">
                <a:solidFill>
                  <a:prstClr val="white"/>
                </a:solidFill>
                <a:latin typeface="HG丸ｺﾞｼｯｸM-PRO" pitchFamily="50" charset="-128"/>
                <a:ea typeface="HG丸ｺﾞｼｯｸM-PRO" pitchFamily="50" charset="-128"/>
              </a:rPr>
              <a:t>～保健所による先駆的なコーディネーター機能の例～</a:t>
            </a:r>
          </a:p>
        </p:txBody>
      </p:sp>
      <p:sp>
        <p:nvSpPr>
          <p:cNvPr id="18" name="角丸四角形 17"/>
          <p:cNvSpPr/>
          <p:nvPr/>
        </p:nvSpPr>
        <p:spPr bwMode="auto">
          <a:xfrm>
            <a:off x="4871495" y="4515097"/>
            <a:ext cx="4234317" cy="1972177"/>
          </a:xfrm>
          <a:prstGeom prst="roundRect">
            <a:avLst>
              <a:gd name="adj" fmla="val 3667"/>
            </a:avLst>
          </a:prstGeom>
          <a:ln/>
        </p:spPr>
        <p:style>
          <a:lnRef idx="2">
            <a:schemeClr val="accent1"/>
          </a:lnRef>
          <a:fillRef idx="1">
            <a:schemeClr val="lt1"/>
          </a:fillRef>
          <a:effectRef idx="0">
            <a:schemeClr val="accent1"/>
          </a:effectRef>
          <a:fontRef idx="minor">
            <a:schemeClr val="dk1"/>
          </a:fontRef>
        </p:style>
        <p:txBody>
          <a:bodyPr lIns="36000" rIns="0"/>
          <a:lstStyle/>
          <a:p>
            <a:pPr marL="88900" indent="-88900" defTabSz="913575">
              <a:defRPr/>
            </a:pPr>
            <a:endParaRPr lang="en-US" altLang="ja-JP" sz="1000" b="1" dirty="0">
              <a:solidFill>
                <a:prstClr val="black"/>
              </a:solidFill>
              <a:latin typeface="HGｺﾞｼｯｸM"/>
              <a:ea typeface="HGｺﾞｼｯｸM"/>
            </a:endParaRPr>
          </a:p>
          <a:p>
            <a:pPr marL="88900" indent="-88900" defTabSz="913575">
              <a:defRPr/>
            </a:pPr>
            <a:r>
              <a:rPr lang="ja-JP" altLang="en-US" sz="1100" b="1" dirty="0">
                <a:solidFill>
                  <a:prstClr val="black"/>
                </a:solidFill>
                <a:latin typeface="HGｺﾞｼｯｸM"/>
                <a:ea typeface="HGｺﾞｼｯｸM"/>
              </a:rPr>
              <a:t>（地域移行・定着の利用者数：</a:t>
            </a:r>
            <a:r>
              <a:rPr lang="en-US" altLang="ja-JP" sz="1100" b="1" dirty="0">
                <a:solidFill>
                  <a:prstClr val="black"/>
                </a:solidFill>
                <a:latin typeface="HGｺﾞｼｯｸM"/>
                <a:ea typeface="HGｺﾞｼｯｸM"/>
              </a:rPr>
              <a:t>22</a:t>
            </a:r>
            <a:r>
              <a:rPr lang="ja-JP" altLang="en-US" sz="1100" b="1" dirty="0">
                <a:solidFill>
                  <a:prstClr val="black"/>
                </a:solidFill>
                <a:latin typeface="HGｺﾞｼｯｸM"/>
                <a:ea typeface="HGｺﾞｼｯｸM"/>
              </a:rPr>
              <a:t>年</a:t>
            </a:r>
            <a:r>
              <a:rPr lang="en-US" altLang="ja-JP" sz="1100" b="1" dirty="0">
                <a:solidFill>
                  <a:prstClr val="black"/>
                </a:solidFill>
                <a:latin typeface="HGｺﾞｼｯｸM"/>
                <a:ea typeface="HGｺﾞｼｯｸM"/>
              </a:rPr>
              <a:t>4</a:t>
            </a:r>
            <a:r>
              <a:rPr lang="ja-JP" altLang="en-US" sz="1100" b="1" dirty="0">
                <a:solidFill>
                  <a:prstClr val="black"/>
                </a:solidFill>
                <a:latin typeface="HGｺﾞｼｯｸM"/>
                <a:ea typeface="HGｺﾞｼｯｸM"/>
              </a:rPr>
              <a:t>月～</a:t>
            </a:r>
            <a:r>
              <a:rPr lang="en-US" altLang="ja-JP" sz="1100" b="1" dirty="0">
                <a:solidFill>
                  <a:prstClr val="black"/>
                </a:solidFill>
                <a:latin typeface="HGｺﾞｼｯｸM"/>
                <a:ea typeface="HGｺﾞｼｯｸM"/>
              </a:rPr>
              <a:t>26</a:t>
            </a:r>
            <a:r>
              <a:rPr lang="ja-JP" altLang="en-US" sz="1100" b="1" dirty="0">
                <a:solidFill>
                  <a:prstClr val="black"/>
                </a:solidFill>
                <a:latin typeface="HGｺﾞｼｯｸM"/>
                <a:ea typeface="HGｺﾞｼｯｸM"/>
              </a:rPr>
              <a:t>年</a:t>
            </a:r>
            <a:r>
              <a:rPr lang="en-US" altLang="ja-JP" sz="1100" b="1" dirty="0">
                <a:solidFill>
                  <a:prstClr val="black"/>
                </a:solidFill>
                <a:latin typeface="HGｺﾞｼｯｸM"/>
                <a:ea typeface="HGｺﾞｼｯｸM"/>
              </a:rPr>
              <a:t>3</a:t>
            </a:r>
            <a:r>
              <a:rPr lang="ja-JP" altLang="en-US" sz="1100" b="1" dirty="0">
                <a:solidFill>
                  <a:prstClr val="black"/>
                </a:solidFill>
                <a:latin typeface="HGｺﾞｼｯｸM"/>
                <a:ea typeface="HGｺﾞｼｯｸM"/>
              </a:rPr>
              <a:t>月末）</a:t>
            </a:r>
            <a:endParaRPr lang="en-US" altLang="ja-JP" sz="1100" b="1" dirty="0">
              <a:solidFill>
                <a:prstClr val="black"/>
              </a:solidFill>
              <a:latin typeface="HGｺﾞｼｯｸM"/>
              <a:ea typeface="HGｺﾞｼｯｸM"/>
            </a:endParaRPr>
          </a:p>
          <a:p>
            <a:pPr marL="88900" indent="-88900" defTabSz="913575">
              <a:defRPr/>
            </a:pPr>
            <a:r>
              <a:rPr lang="ja-JP" altLang="en-US" sz="1100" b="1" dirty="0">
                <a:solidFill>
                  <a:prstClr val="black"/>
                </a:solidFill>
                <a:latin typeface="HGｺﾞｼｯｸM"/>
                <a:ea typeface="HGｺﾞｼｯｸM"/>
              </a:rPr>
              <a:t>　</a:t>
            </a:r>
            <a:r>
              <a:rPr lang="ja-JP" altLang="en-US" sz="1100" dirty="0">
                <a:solidFill>
                  <a:prstClr val="black"/>
                </a:solidFill>
                <a:latin typeface="HGｺﾞｼｯｸM"/>
                <a:ea typeface="HGｺﾞｼｯｸM"/>
              </a:rPr>
              <a:t>地域移行</a:t>
            </a:r>
            <a:r>
              <a:rPr lang="en-US" altLang="ja-JP" sz="1100" dirty="0">
                <a:solidFill>
                  <a:prstClr val="black"/>
                </a:solidFill>
                <a:latin typeface="HGｺﾞｼｯｸM"/>
                <a:ea typeface="HGｺﾞｼｯｸM"/>
              </a:rPr>
              <a:t>:</a:t>
            </a:r>
            <a:r>
              <a:rPr lang="ja-JP" altLang="en-US" sz="1100" dirty="0">
                <a:solidFill>
                  <a:prstClr val="black"/>
                </a:solidFill>
                <a:latin typeface="HGｺﾞｼｯｸM"/>
                <a:ea typeface="HGｺﾞｼｯｸM"/>
              </a:rPr>
              <a:t>２８名うち２４名は退院（１名は再入院するも退院）</a:t>
            </a:r>
            <a:endParaRPr lang="en-US" altLang="ja-JP" sz="1100" dirty="0">
              <a:solidFill>
                <a:prstClr val="black"/>
              </a:solidFill>
              <a:latin typeface="HGｺﾞｼｯｸM"/>
              <a:ea typeface="HGｺﾞｼｯｸM"/>
            </a:endParaRPr>
          </a:p>
          <a:p>
            <a:pPr marL="88900" indent="-88900" defTabSz="913575">
              <a:defRPr/>
            </a:pPr>
            <a:r>
              <a:rPr lang="ja-JP" altLang="en-US" sz="1100" b="1" dirty="0">
                <a:solidFill>
                  <a:prstClr val="black"/>
                </a:solidFill>
                <a:latin typeface="HGｺﾞｼｯｸM"/>
                <a:ea typeface="HGｺﾞｼｯｸM"/>
              </a:rPr>
              <a:t>　</a:t>
            </a:r>
            <a:r>
              <a:rPr lang="ja-JP" altLang="en-US" sz="1100" dirty="0">
                <a:solidFill>
                  <a:prstClr val="black"/>
                </a:solidFill>
                <a:latin typeface="HGｺﾞｼｯｸM"/>
                <a:ea typeface="HGｺﾞｼｯｸM"/>
              </a:rPr>
              <a:t>地域定着</a:t>
            </a:r>
            <a:r>
              <a:rPr lang="en-US" altLang="ja-JP" sz="1100" dirty="0">
                <a:solidFill>
                  <a:prstClr val="black"/>
                </a:solidFill>
                <a:latin typeface="HGｺﾞｼｯｸM"/>
                <a:ea typeface="HGｺﾞｼｯｸM"/>
              </a:rPr>
              <a:t>:</a:t>
            </a:r>
            <a:r>
              <a:rPr lang="ja-JP" altLang="en-US" sz="1100" dirty="0">
                <a:solidFill>
                  <a:prstClr val="black"/>
                </a:solidFill>
                <a:latin typeface="HGｺﾞｼｯｸM"/>
                <a:ea typeface="HGｺﾞｼｯｸM"/>
              </a:rPr>
              <a:t>２６名（地域移行を利用し、退院した者以外も含む）</a:t>
            </a:r>
            <a:endParaRPr lang="en-US" altLang="ja-JP" sz="1100" dirty="0">
              <a:solidFill>
                <a:prstClr val="black"/>
              </a:solidFill>
              <a:latin typeface="HGｺﾞｼｯｸM"/>
              <a:ea typeface="HGｺﾞｼｯｸM"/>
            </a:endParaRPr>
          </a:p>
          <a:p>
            <a:pPr marL="88900" indent="-88900" defTabSz="913575">
              <a:defRPr/>
            </a:pPr>
            <a:r>
              <a:rPr lang="ja-JP" altLang="en-US" sz="1100" b="1" dirty="0">
                <a:solidFill>
                  <a:prstClr val="black"/>
                </a:solidFill>
                <a:latin typeface="HGｺﾞｼｯｸM"/>
                <a:ea typeface="HGｺﾞｼｯｸM"/>
              </a:rPr>
              <a:t>（</a:t>
            </a:r>
            <a:r>
              <a:rPr lang="en-US" altLang="ja-JP" sz="1100" b="1" dirty="0">
                <a:solidFill>
                  <a:prstClr val="black"/>
                </a:solidFill>
                <a:latin typeface="HGｺﾞｼｯｸM"/>
                <a:ea typeface="HGｺﾞｼｯｸM"/>
              </a:rPr>
              <a:t>1</a:t>
            </a:r>
            <a:r>
              <a:rPr lang="ja-JP" altLang="en-US" sz="1100" b="1" dirty="0">
                <a:solidFill>
                  <a:prstClr val="black"/>
                </a:solidFill>
                <a:latin typeface="HGｺﾞｼｯｸM"/>
                <a:ea typeface="HGｺﾞｼｯｸM"/>
              </a:rPr>
              <a:t>年以上入院患者割合　</a:t>
            </a:r>
            <a:r>
              <a:rPr lang="en-US" altLang="ja-JP" sz="1100" b="1" dirty="0">
                <a:solidFill>
                  <a:prstClr val="black"/>
                </a:solidFill>
                <a:latin typeface="HGｺﾞｼｯｸM"/>
                <a:ea typeface="HGｺﾞｼｯｸM"/>
              </a:rPr>
              <a:t>630</a:t>
            </a:r>
            <a:r>
              <a:rPr lang="ja-JP" altLang="en-US" sz="1100" b="1" dirty="0">
                <a:solidFill>
                  <a:prstClr val="black"/>
                </a:solidFill>
                <a:latin typeface="HGｺﾞｼｯｸM"/>
                <a:ea typeface="HGｺﾞｼｯｸM"/>
              </a:rPr>
              <a:t>調査より）</a:t>
            </a:r>
            <a:endParaRPr lang="en-US" altLang="ja-JP" sz="1100" b="1" dirty="0">
              <a:solidFill>
                <a:prstClr val="black"/>
              </a:solidFill>
              <a:latin typeface="HGｺﾞｼｯｸM"/>
              <a:ea typeface="HGｺﾞｼｯｸM"/>
            </a:endParaRPr>
          </a:p>
          <a:p>
            <a:pPr marL="88900" indent="-88900" defTabSz="913575">
              <a:defRPr/>
            </a:pPr>
            <a:r>
              <a:rPr lang="ja-JP" altLang="en-US" sz="1100" dirty="0">
                <a:solidFill>
                  <a:prstClr val="black"/>
                </a:solidFill>
                <a:latin typeface="HGｺﾞｼｯｸM"/>
                <a:ea typeface="HGｺﾞｼｯｸM"/>
              </a:rPr>
              <a:t>　</a:t>
            </a:r>
            <a:r>
              <a:rPr lang="en-US" altLang="ja-JP" sz="1100" dirty="0">
                <a:solidFill>
                  <a:prstClr val="black"/>
                </a:solidFill>
                <a:latin typeface="HGｺﾞｼｯｸM"/>
                <a:ea typeface="HGｺﾞｼｯｸM"/>
              </a:rPr>
              <a:t>21</a:t>
            </a:r>
            <a:r>
              <a:rPr lang="ja-JP" altLang="en-US" sz="1100" dirty="0">
                <a:solidFill>
                  <a:prstClr val="black"/>
                </a:solidFill>
                <a:latin typeface="HGｺﾞｼｯｸM"/>
                <a:ea typeface="HGｺﾞｼｯｸM"/>
              </a:rPr>
              <a:t>年</a:t>
            </a:r>
            <a:r>
              <a:rPr lang="en-US" altLang="ja-JP" sz="1100" dirty="0">
                <a:solidFill>
                  <a:prstClr val="black"/>
                </a:solidFill>
                <a:latin typeface="HGｺﾞｼｯｸM"/>
                <a:ea typeface="HGｺﾞｼｯｸM"/>
              </a:rPr>
              <a:t>:249</a:t>
            </a:r>
            <a:r>
              <a:rPr lang="ja-JP" altLang="en-US" sz="1100" dirty="0">
                <a:solidFill>
                  <a:prstClr val="black"/>
                </a:solidFill>
                <a:latin typeface="HGｺﾞｼｯｸM"/>
                <a:ea typeface="HGｺﾞｼｯｸM"/>
              </a:rPr>
              <a:t>名</a:t>
            </a:r>
            <a:r>
              <a:rPr lang="en-US" altLang="ja-JP" sz="1100" dirty="0">
                <a:solidFill>
                  <a:prstClr val="black"/>
                </a:solidFill>
                <a:latin typeface="HGｺﾞｼｯｸM"/>
                <a:ea typeface="HGｺﾞｼｯｸM"/>
              </a:rPr>
              <a:t>(67.7%)</a:t>
            </a:r>
            <a:r>
              <a:rPr lang="ja-JP" altLang="en-US" sz="1100" dirty="0">
                <a:solidFill>
                  <a:prstClr val="black"/>
                </a:solidFill>
                <a:latin typeface="HGｺﾞｼｯｸM"/>
                <a:ea typeface="HGｺﾞｼｯｸM"/>
              </a:rPr>
              <a:t>→</a:t>
            </a:r>
            <a:r>
              <a:rPr lang="en-US" altLang="ja-JP" sz="1100" dirty="0">
                <a:solidFill>
                  <a:prstClr val="black"/>
                </a:solidFill>
                <a:latin typeface="HGｺﾞｼｯｸM"/>
                <a:ea typeface="HGｺﾞｼｯｸM"/>
              </a:rPr>
              <a:t> 24</a:t>
            </a:r>
            <a:r>
              <a:rPr lang="ja-JP" altLang="en-US" sz="1100" dirty="0">
                <a:solidFill>
                  <a:prstClr val="black"/>
                </a:solidFill>
                <a:latin typeface="HGｺﾞｼｯｸM"/>
                <a:ea typeface="HGｺﾞｼｯｸM"/>
              </a:rPr>
              <a:t>年</a:t>
            </a:r>
            <a:r>
              <a:rPr lang="en-US" altLang="ja-JP" sz="1100" dirty="0">
                <a:solidFill>
                  <a:prstClr val="black"/>
                </a:solidFill>
                <a:latin typeface="HGｺﾞｼｯｸM"/>
                <a:ea typeface="HGｺﾞｼｯｸM"/>
              </a:rPr>
              <a:t>:215</a:t>
            </a:r>
            <a:r>
              <a:rPr lang="ja-JP" altLang="en-US" sz="1100" dirty="0">
                <a:solidFill>
                  <a:prstClr val="black"/>
                </a:solidFill>
                <a:latin typeface="HGｺﾞｼｯｸM"/>
                <a:ea typeface="HGｺﾞｼｯｸM"/>
              </a:rPr>
              <a:t>名</a:t>
            </a:r>
            <a:r>
              <a:rPr lang="en-US" altLang="ja-JP" sz="1100" dirty="0">
                <a:solidFill>
                  <a:prstClr val="black"/>
                </a:solidFill>
                <a:latin typeface="HGｺﾞｼｯｸM"/>
                <a:ea typeface="HGｺﾞｼｯｸM"/>
              </a:rPr>
              <a:t>(59.6%)</a:t>
            </a:r>
            <a:r>
              <a:rPr lang="ja-JP" altLang="en-US" sz="1100" dirty="0">
                <a:solidFill>
                  <a:prstClr val="black"/>
                </a:solidFill>
                <a:latin typeface="HGｺﾞｼｯｸM"/>
                <a:ea typeface="HGｺﾞｼｯｸM"/>
              </a:rPr>
              <a:t>→</a:t>
            </a:r>
            <a:r>
              <a:rPr lang="en-US" altLang="ja-JP" sz="1100" dirty="0">
                <a:solidFill>
                  <a:prstClr val="black"/>
                </a:solidFill>
                <a:latin typeface="HGｺﾞｼｯｸM"/>
                <a:ea typeface="HGｺﾞｼｯｸM"/>
              </a:rPr>
              <a:t> 26</a:t>
            </a:r>
            <a:r>
              <a:rPr lang="ja-JP" altLang="en-US" sz="1100" dirty="0">
                <a:solidFill>
                  <a:prstClr val="black"/>
                </a:solidFill>
                <a:latin typeface="HGｺﾞｼｯｸM"/>
                <a:ea typeface="HGｺﾞｼｯｸM"/>
              </a:rPr>
              <a:t>年</a:t>
            </a:r>
            <a:r>
              <a:rPr lang="en-US" altLang="ja-JP" sz="1100" dirty="0">
                <a:solidFill>
                  <a:prstClr val="black"/>
                </a:solidFill>
                <a:latin typeface="HGｺﾞｼｯｸM"/>
                <a:ea typeface="HGｺﾞｼｯｸM"/>
              </a:rPr>
              <a:t>:189</a:t>
            </a:r>
            <a:r>
              <a:rPr lang="ja-JP" altLang="en-US" sz="1100" dirty="0">
                <a:solidFill>
                  <a:prstClr val="black"/>
                </a:solidFill>
                <a:latin typeface="HGｺﾞｼｯｸM"/>
                <a:ea typeface="HGｺﾞｼｯｸM"/>
              </a:rPr>
              <a:t>名</a:t>
            </a:r>
            <a:r>
              <a:rPr lang="en-US" altLang="ja-JP" sz="1100" dirty="0">
                <a:solidFill>
                  <a:prstClr val="black"/>
                </a:solidFill>
                <a:latin typeface="HGｺﾞｼｯｸM"/>
                <a:ea typeface="HGｺﾞｼｯｸM"/>
              </a:rPr>
              <a:t>(55.6%)</a:t>
            </a:r>
          </a:p>
          <a:p>
            <a:pPr marL="88900" indent="-88900" defTabSz="913575">
              <a:defRPr/>
            </a:pPr>
            <a:r>
              <a:rPr lang="ja-JP" altLang="en-US" sz="1100" b="1" dirty="0">
                <a:solidFill>
                  <a:prstClr val="black"/>
                </a:solidFill>
                <a:latin typeface="HGｺﾞｼｯｸM"/>
                <a:ea typeface="HGｺﾞｼｯｸM"/>
              </a:rPr>
              <a:t>（ピアサポーターの活動者数）</a:t>
            </a:r>
            <a:endParaRPr lang="en-US" altLang="ja-JP" sz="1100" b="1" dirty="0">
              <a:solidFill>
                <a:prstClr val="black"/>
              </a:solidFill>
              <a:latin typeface="HGｺﾞｼｯｸM"/>
              <a:ea typeface="HGｺﾞｼｯｸM"/>
            </a:endParaRPr>
          </a:p>
          <a:p>
            <a:pPr marL="88900" indent="-88900" defTabSz="913575">
              <a:defRPr/>
            </a:pPr>
            <a:r>
              <a:rPr lang="ja-JP" altLang="en-US" sz="1100" dirty="0">
                <a:solidFill>
                  <a:prstClr val="black"/>
                </a:solidFill>
                <a:latin typeface="HGｺﾞｼｯｸM"/>
                <a:ea typeface="HGｺﾞｼｯｸM"/>
              </a:rPr>
              <a:t>　</a:t>
            </a:r>
            <a:r>
              <a:rPr lang="en-US" altLang="ja-JP" sz="1100" dirty="0">
                <a:solidFill>
                  <a:prstClr val="black"/>
                </a:solidFill>
                <a:latin typeface="HGｺﾞｼｯｸM"/>
                <a:ea typeface="HGｺﾞｼｯｸM"/>
              </a:rPr>
              <a:t>22</a:t>
            </a:r>
            <a:r>
              <a:rPr lang="ja-JP" altLang="en-US" sz="1100" dirty="0">
                <a:solidFill>
                  <a:prstClr val="black"/>
                </a:solidFill>
                <a:latin typeface="HGｺﾞｼｯｸM"/>
                <a:ea typeface="HGｺﾞｼｯｸM"/>
              </a:rPr>
              <a:t>年</a:t>
            </a:r>
            <a:r>
              <a:rPr lang="en-US" altLang="ja-JP" sz="1100" dirty="0">
                <a:solidFill>
                  <a:prstClr val="black"/>
                </a:solidFill>
                <a:latin typeface="HGｺﾞｼｯｸM"/>
                <a:ea typeface="HGｺﾞｼｯｸM"/>
              </a:rPr>
              <a:t>:9</a:t>
            </a:r>
            <a:r>
              <a:rPr lang="ja-JP" altLang="en-US" sz="1100" dirty="0">
                <a:solidFill>
                  <a:prstClr val="black"/>
                </a:solidFill>
                <a:latin typeface="HGｺﾞｼｯｸM"/>
                <a:ea typeface="HGｺﾞｼｯｸM"/>
              </a:rPr>
              <a:t>名　→　</a:t>
            </a:r>
            <a:r>
              <a:rPr lang="en-US" altLang="ja-JP" sz="1100" dirty="0">
                <a:solidFill>
                  <a:prstClr val="black"/>
                </a:solidFill>
                <a:latin typeface="HGｺﾞｼｯｸM"/>
                <a:ea typeface="HGｺﾞｼｯｸM"/>
              </a:rPr>
              <a:t>25</a:t>
            </a:r>
            <a:r>
              <a:rPr lang="ja-JP" altLang="en-US" sz="1100" dirty="0">
                <a:solidFill>
                  <a:prstClr val="black"/>
                </a:solidFill>
                <a:latin typeface="HGｺﾞｼｯｸM"/>
                <a:ea typeface="HGｺﾞｼｯｸM"/>
              </a:rPr>
              <a:t>年</a:t>
            </a:r>
            <a:r>
              <a:rPr lang="en-US" altLang="ja-JP" sz="1100" dirty="0">
                <a:solidFill>
                  <a:prstClr val="black"/>
                </a:solidFill>
                <a:latin typeface="HGｺﾞｼｯｸM"/>
                <a:ea typeface="HGｺﾞｼｯｸM"/>
              </a:rPr>
              <a:t>:11</a:t>
            </a:r>
            <a:r>
              <a:rPr lang="ja-JP" altLang="en-US" sz="1100" dirty="0">
                <a:solidFill>
                  <a:prstClr val="black"/>
                </a:solidFill>
                <a:latin typeface="HGｺﾞｼｯｸM"/>
                <a:ea typeface="HGｺﾞｼｯｸM"/>
              </a:rPr>
              <a:t>名</a:t>
            </a:r>
            <a:endParaRPr lang="en-US" altLang="ja-JP" sz="1100" b="1" dirty="0">
              <a:solidFill>
                <a:prstClr val="black"/>
              </a:solidFill>
              <a:latin typeface="HGｺﾞｼｯｸM"/>
              <a:ea typeface="HGｺﾞｼｯｸM"/>
            </a:endParaRPr>
          </a:p>
          <a:p>
            <a:pPr marL="88900" indent="-88900" defTabSz="913575">
              <a:defRPr/>
            </a:pPr>
            <a:r>
              <a:rPr lang="ja-JP" altLang="en-US" sz="1100" b="1" dirty="0">
                <a:solidFill>
                  <a:prstClr val="black"/>
                </a:solidFill>
                <a:latin typeface="HGｺﾞｼｯｸM"/>
                <a:ea typeface="HGｺﾞｼｯｸM"/>
              </a:rPr>
              <a:t>（関係者の意識変容）</a:t>
            </a:r>
            <a:endParaRPr lang="en-US" altLang="ja-JP" sz="1100" b="1" dirty="0">
              <a:solidFill>
                <a:prstClr val="black"/>
              </a:solidFill>
              <a:latin typeface="HGｺﾞｼｯｸM"/>
              <a:ea typeface="HGｺﾞｼｯｸM"/>
            </a:endParaRPr>
          </a:p>
          <a:p>
            <a:pPr marL="88900" indent="-88900" defTabSz="913575">
              <a:defRPr/>
            </a:pPr>
            <a:r>
              <a:rPr lang="ja-JP" altLang="en-US" sz="1100" b="1" dirty="0">
                <a:solidFill>
                  <a:prstClr val="black"/>
                </a:solidFill>
                <a:latin typeface="HGｺﾞｼｯｸM"/>
                <a:ea typeface="HGｺﾞｼｯｸM"/>
              </a:rPr>
              <a:t>　</a:t>
            </a:r>
            <a:r>
              <a:rPr lang="ja-JP" altLang="en-US" sz="1100" dirty="0">
                <a:solidFill>
                  <a:prstClr val="black"/>
                </a:solidFill>
                <a:latin typeface="HGｺﾞｼｯｸM"/>
                <a:ea typeface="HGｺﾞｼｯｸM"/>
              </a:rPr>
              <a:t>ピアサポーターの一部は</a:t>
            </a:r>
            <a:r>
              <a:rPr lang="en-US" altLang="ja-JP" sz="1100" dirty="0">
                <a:solidFill>
                  <a:prstClr val="black"/>
                </a:solidFill>
                <a:latin typeface="HGｺﾞｼｯｸM"/>
                <a:ea typeface="HGｺﾞｼｯｸM"/>
              </a:rPr>
              <a:t>PSW</a:t>
            </a:r>
            <a:r>
              <a:rPr lang="ja-JP" altLang="en-US" sz="1100" dirty="0">
                <a:solidFill>
                  <a:prstClr val="black"/>
                </a:solidFill>
                <a:latin typeface="HGｺﾞｼｯｸM"/>
                <a:ea typeface="HGｺﾞｼｯｸM"/>
              </a:rPr>
              <a:t>の資格を取得し、精神障害者はともに働く仲間と認識されてきている</a:t>
            </a:r>
            <a:endParaRPr lang="en-US" altLang="ja-JP" sz="1100" dirty="0">
              <a:solidFill>
                <a:prstClr val="black"/>
              </a:solidFill>
              <a:latin typeface="HGｺﾞｼｯｸM"/>
              <a:ea typeface="HGｺﾞｼｯｸM"/>
            </a:endParaRPr>
          </a:p>
        </p:txBody>
      </p:sp>
      <p:sp>
        <p:nvSpPr>
          <p:cNvPr id="13" name="テキスト ボックス 12"/>
          <p:cNvSpPr txBox="1"/>
          <p:nvPr/>
        </p:nvSpPr>
        <p:spPr>
          <a:xfrm>
            <a:off x="28295" y="2956426"/>
            <a:ext cx="4771819" cy="3790114"/>
          </a:xfrm>
          <a:prstGeom prst="rect">
            <a:avLst/>
          </a:prstGeom>
        </p:spPr>
        <p:style>
          <a:lnRef idx="2">
            <a:schemeClr val="accent2"/>
          </a:lnRef>
          <a:fillRef idx="1">
            <a:schemeClr val="lt1"/>
          </a:fillRef>
          <a:effectRef idx="0">
            <a:schemeClr val="accent2"/>
          </a:effectRef>
          <a:fontRef idx="minor">
            <a:schemeClr val="dk1"/>
          </a:fontRef>
        </p:style>
        <p:txBody>
          <a:bodyPr wrap="square" rIns="0">
            <a:noAutofit/>
          </a:bodyPr>
          <a:lstStyle/>
          <a:p>
            <a:pPr defTabSz="913575">
              <a:defRPr/>
            </a:pPr>
            <a:endParaRPr lang="en-US" altLang="ja-JP" sz="1100" b="1" dirty="0">
              <a:solidFill>
                <a:srgbClr val="FF0000"/>
              </a:solidFill>
              <a:latin typeface="HGｺﾞｼｯｸM"/>
              <a:ea typeface="HGｺﾞｼｯｸM"/>
            </a:endParaRPr>
          </a:p>
          <a:p>
            <a:pPr defTabSz="913575">
              <a:defRPr/>
            </a:pPr>
            <a:r>
              <a:rPr lang="ja-JP" altLang="en-US" sz="1100" b="1" dirty="0">
                <a:solidFill>
                  <a:prstClr val="black"/>
                </a:solidFill>
                <a:latin typeface="HGｺﾞｼｯｸM"/>
                <a:ea typeface="HGｺﾞｼｯｸM"/>
              </a:rPr>
              <a:t>（都道府県）</a:t>
            </a:r>
            <a:endParaRPr lang="en-US" altLang="ja-JP" sz="1100" b="1" dirty="0">
              <a:solidFill>
                <a:prstClr val="black"/>
              </a:solidFill>
              <a:latin typeface="HGｺﾞｼｯｸM"/>
              <a:ea typeface="HGｺﾞｼｯｸM"/>
            </a:endParaRPr>
          </a:p>
          <a:p>
            <a:pPr defTabSz="913575">
              <a:defRPr/>
            </a:pPr>
            <a:r>
              <a:rPr lang="ja-JP" altLang="en-US" sz="1100" dirty="0">
                <a:solidFill>
                  <a:prstClr val="black"/>
                </a:solidFill>
                <a:latin typeface="HGｺﾞｼｯｸM"/>
                <a:ea typeface="HGｺﾞｼｯｸM"/>
              </a:rPr>
              <a:t>・地域移行の県方針を決定、県単位の分析や研修を実施</a:t>
            </a:r>
            <a:endParaRPr lang="en-US" altLang="ja-JP" sz="1100" dirty="0">
              <a:solidFill>
                <a:prstClr val="black"/>
              </a:solidFill>
              <a:latin typeface="HGｺﾞｼｯｸM"/>
              <a:ea typeface="HGｺﾞｼｯｸM"/>
            </a:endParaRPr>
          </a:p>
          <a:p>
            <a:pPr defTabSz="913575">
              <a:defRPr/>
            </a:pPr>
            <a:r>
              <a:rPr lang="ja-JP" altLang="en-US" sz="1100" b="1" dirty="0">
                <a:solidFill>
                  <a:prstClr val="black"/>
                </a:solidFill>
                <a:latin typeface="HGｺﾞｼｯｸM"/>
                <a:ea typeface="HGｺﾞｼｯｸM"/>
              </a:rPr>
              <a:t>（保健所）</a:t>
            </a:r>
            <a:endParaRPr lang="en-US" altLang="ja-JP" sz="1100" b="1" dirty="0">
              <a:solidFill>
                <a:prstClr val="black"/>
              </a:solidFill>
              <a:latin typeface="HGｺﾞｼｯｸM"/>
              <a:ea typeface="HGｺﾞｼｯｸM"/>
            </a:endParaRPr>
          </a:p>
          <a:p>
            <a:pPr defTabSz="913575">
              <a:defRPr/>
            </a:pPr>
            <a:r>
              <a:rPr lang="ja-JP" altLang="en-US" sz="1100" dirty="0">
                <a:solidFill>
                  <a:prstClr val="black"/>
                </a:solidFill>
                <a:latin typeface="HGｺﾞｼｯｸM"/>
                <a:ea typeface="HGｺﾞｼｯｸM"/>
              </a:rPr>
              <a:t>・地域分析に基づいた地域移行推進のための戦略を企画立案</a:t>
            </a:r>
            <a:endParaRPr lang="en-US" altLang="ja-JP" sz="1100" dirty="0">
              <a:solidFill>
                <a:prstClr val="black"/>
              </a:solidFill>
              <a:latin typeface="HGｺﾞｼｯｸM"/>
              <a:ea typeface="HGｺﾞｼｯｸM"/>
            </a:endParaRPr>
          </a:p>
          <a:p>
            <a:pPr defTabSz="913575">
              <a:defRPr/>
            </a:pPr>
            <a:r>
              <a:rPr lang="ja-JP" altLang="en-US" sz="1100" dirty="0">
                <a:solidFill>
                  <a:prstClr val="black"/>
                </a:solidFill>
                <a:latin typeface="HGｺﾞｼｯｸM"/>
                <a:ea typeface="HGｺﾞｼｯｸM"/>
              </a:rPr>
              <a:t>・病院･相談支援事業所</a:t>
            </a:r>
            <a:r>
              <a:rPr lang="en-US" altLang="ja-JP" sz="1100" dirty="0">
                <a:solidFill>
                  <a:prstClr val="black"/>
                </a:solidFill>
                <a:latin typeface="HGｺﾞｼｯｸM"/>
                <a:ea typeface="HGｺﾞｼｯｸM"/>
              </a:rPr>
              <a:t>､</a:t>
            </a:r>
            <a:r>
              <a:rPr lang="ja-JP" altLang="en-US" sz="1100" dirty="0">
                <a:solidFill>
                  <a:prstClr val="black"/>
                </a:solidFill>
                <a:latin typeface="HGｺﾞｼｯｸM"/>
                <a:ea typeface="HGｺﾞｼｯｸM"/>
              </a:rPr>
              <a:t>市等関係機関が参加する月１回の連携会議の事務</a:t>
            </a:r>
            <a:endParaRPr lang="en-US" altLang="ja-JP" sz="1100" dirty="0">
              <a:solidFill>
                <a:prstClr val="black"/>
              </a:solidFill>
              <a:latin typeface="HGｺﾞｼｯｸM"/>
              <a:ea typeface="HGｺﾞｼｯｸM"/>
            </a:endParaRPr>
          </a:p>
          <a:p>
            <a:pPr defTabSz="913575">
              <a:defRPr/>
            </a:pPr>
            <a:r>
              <a:rPr lang="ja-JP" altLang="en-US" sz="1100" dirty="0">
                <a:solidFill>
                  <a:prstClr val="black"/>
                </a:solidFill>
                <a:latin typeface="HGｺﾞｼｯｸM"/>
                <a:ea typeface="HGｺﾞｼｯｸM"/>
              </a:rPr>
              <a:t>　局機能を果たし</a:t>
            </a:r>
            <a:r>
              <a:rPr lang="en-US" altLang="ja-JP" sz="1100" dirty="0">
                <a:solidFill>
                  <a:prstClr val="black"/>
                </a:solidFill>
                <a:latin typeface="HGｺﾞｼｯｸM"/>
                <a:ea typeface="HGｺﾞｼｯｸM"/>
              </a:rPr>
              <a:t>､</a:t>
            </a:r>
            <a:r>
              <a:rPr lang="ja-JP" altLang="en-US" sz="1100" dirty="0">
                <a:solidFill>
                  <a:prstClr val="black"/>
                </a:solidFill>
                <a:latin typeface="HGｺﾞｼｯｸM"/>
                <a:ea typeface="HGｺﾞｼｯｸM"/>
              </a:rPr>
              <a:t>地域移行の圏域の目標設定と進捗状況の整理･共有する</a:t>
            </a:r>
            <a:endParaRPr lang="en-US" altLang="ja-JP" sz="1100" dirty="0">
              <a:solidFill>
                <a:prstClr val="black"/>
              </a:solidFill>
              <a:latin typeface="HGｺﾞｼｯｸM"/>
              <a:ea typeface="HGｺﾞｼｯｸM"/>
            </a:endParaRPr>
          </a:p>
          <a:p>
            <a:pPr defTabSz="913575">
              <a:defRPr/>
            </a:pPr>
            <a:r>
              <a:rPr lang="ja-JP" altLang="en-US" sz="1100" dirty="0">
                <a:solidFill>
                  <a:prstClr val="black"/>
                </a:solidFill>
                <a:latin typeface="HGｺﾞｼｯｸM"/>
                <a:ea typeface="HGｺﾞｼｯｸM"/>
              </a:rPr>
              <a:t>　とともに、地域の課題解決方策の提案を行い、地域移行の取組を促す</a:t>
            </a:r>
            <a:endParaRPr lang="en-US" altLang="ja-JP" sz="1100" dirty="0">
              <a:solidFill>
                <a:prstClr val="black"/>
              </a:solidFill>
              <a:latin typeface="HGｺﾞｼｯｸM"/>
              <a:ea typeface="HGｺﾞｼｯｸM"/>
            </a:endParaRPr>
          </a:p>
          <a:p>
            <a:pPr defTabSz="913575">
              <a:defRPr/>
            </a:pPr>
            <a:r>
              <a:rPr lang="ja-JP" altLang="en-US" sz="1100" dirty="0">
                <a:solidFill>
                  <a:prstClr val="black"/>
                </a:solidFill>
                <a:latin typeface="HGｺﾞｼｯｸM"/>
                <a:ea typeface="HGｺﾞｼｯｸM"/>
              </a:rPr>
              <a:t>・相談支援事業所と協働しながら</a:t>
            </a:r>
            <a:r>
              <a:rPr lang="en-US" altLang="ja-JP" sz="1100" dirty="0">
                <a:solidFill>
                  <a:prstClr val="black"/>
                </a:solidFill>
                <a:latin typeface="HGｺﾞｼｯｸM"/>
                <a:ea typeface="HGｺﾞｼｯｸM"/>
              </a:rPr>
              <a:t>､</a:t>
            </a:r>
            <a:r>
              <a:rPr lang="ja-JP" altLang="en-US" sz="1100" dirty="0">
                <a:solidFill>
                  <a:prstClr val="black"/>
                </a:solidFill>
                <a:latin typeface="HGｺﾞｼｯｸM"/>
                <a:ea typeface="HGｺﾞｼｯｸM"/>
              </a:rPr>
              <a:t>ピアサポーターの養成･活動支援を実施</a:t>
            </a:r>
            <a:endParaRPr lang="en-US" altLang="ja-JP" sz="1100" dirty="0">
              <a:solidFill>
                <a:prstClr val="black"/>
              </a:solidFill>
              <a:latin typeface="HGｺﾞｼｯｸM"/>
              <a:ea typeface="HGｺﾞｼｯｸM"/>
            </a:endParaRPr>
          </a:p>
          <a:p>
            <a:pPr defTabSz="913575">
              <a:defRPr/>
            </a:pPr>
            <a:r>
              <a:rPr lang="ja-JP" altLang="en-US" sz="1100" dirty="0">
                <a:solidFill>
                  <a:prstClr val="black"/>
                </a:solidFill>
                <a:latin typeface="HGｺﾞｼｯｸM"/>
                <a:ea typeface="HGｺﾞｼｯｸM"/>
              </a:rPr>
              <a:t>・</a:t>
            </a:r>
            <a:r>
              <a:rPr lang="en-US" altLang="ja-JP" sz="1100" dirty="0">
                <a:solidFill>
                  <a:prstClr val="black"/>
                </a:solidFill>
                <a:latin typeface="HGｺﾞｼｯｸM"/>
                <a:ea typeface="HGｺﾞｼｯｸM"/>
              </a:rPr>
              <a:t>630</a:t>
            </a:r>
            <a:r>
              <a:rPr lang="ja-JP" altLang="en-US" sz="1100" dirty="0">
                <a:solidFill>
                  <a:prstClr val="black"/>
                </a:solidFill>
                <a:latin typeface="HGｺﾞｼｯｸM"/>
                <a:ea typeface="HGｺﾞｼｯｸM"/>
              </a:rPr>
              <a:t>調査や病院実地指導等により、入院患者の実態を定期的に把握</a:t>
            </a:r>
            <a:endParaRPr lang="en-US" altLang="ja-JP" sz="1100" dirty="0">
              <a:solidFill>
                <a:prstClr val="black"/>
              </a:solidFill>
              <a:latin typeface="HGｺﾞｼｯｸM"/>
              <a:ea typeface="HGｺﾞｼｯｸM"/>
            </a:endParaRPr>
          </a:p>
          <a:p>
            <a:pPr defTabSz="913575">
              <a:defRPr/>
            </a:pPr>
            <a:r>
              <a:rPr lang="ja-JP" altLang="en-US" sz="1100" b="1" dirty="0">
                <a:solidFill>
                  <a:prstClr val="black"/>
                </a:solidFill>
                <a:latin typeface="HGｺﾞｼｯｸM"/>
                <a:ea typeface="HGｺﾞｼｯｸM"/>
              </a:rPr>
              <a:t>（精神保健福祉センター）</a:t>
            </a:r>
            <a:endParaRPr lang="en-US" altLang="ja-JP" sz="1100" b="1" dirty="0">
              <a:solidFill>
                <a:prstClr val="black"/>
              </a:solidFill>
              <a:latin typeface="HGｺﾞｼｯｸM"/>
              <a:ea typeface="HGｺﾞｼｯｸM"/>
            </a:endParaRPr>
          </a:p>
          <a:p>
            <a:pPr defTabSz="913575">
              <a:defRPr/>
            </a:pPr>
            <a:r>
              <a:rPr lang="ja-JP" altLang="en-US" sz="1100" dirty="0">
                <a:solidFill>
                  <a:prstClr val="black"/>
                </a:solidFill>
                <a:latin typeface="HGｺﾞｼｯｸM"/>
                <a:ea typeface="HGｺﾞｼｯｸM"/>
              </a:rPr>
              <a:t>・県内病院、相談支援事業所、保健所の職員向け研修を実施</a:t>
            </a:r>
            <a:endParaRPr lang="en-US" altLang="ja-JP" sz="1100" dirty="0">
              <a:solidFill>
                <a:prstClr val="black"/>
              </a:solidFill>
              <a:latin typeface="HGｺﾞｼｯｸM"/>
              <a:ea typeface="HGｺﾞｼｯｸM"/>
            </a:endParaRPr>
          </a:p>
          <a:p>
            <a:pPr defTabSz="913575">
              <a:defRPr/>
            </a:pPr>
            <a:r>
              <a:rPr lang="ja-JP" altLang="en-US" sz="1100" dirty="0">
                <a:solidFill>
                  <a:prstClr val="black"/>
                </a:solidFill>
                <a:latin typeface="HGｺﾞｼｯｸM"/>
                <a:ea typeface="HGｺﾞｼｯｸM"/>
              </a:rPr>
              <a:t>・ピアサポーター養成研修を実施</a:t>
            </a:r>
            <a:endParaRPr lang="en-US" altLang="ja-JP" sz="1100" dirty="0">
              <a:solidFill>
                <a:prstClr val="black"/>
              </a:solidFill>
              <a:latin typeface="HGｺﾞｼｯｸM"/>
              <a:ea typeface="HGｺﾞｼｯｸM"/>
            </a:endParaRPr>
          </a:p>
          <a:p>
            <a:pPr defTabSz="913575">
              <a:defRPr/>
            </a:pPr>
            <a:r>
              <a:rPr lang="ja-JP" altLang="en-US" sz="1100" b="1" dirty="0">
                <a:solidFill>
                  <a:prstClr val="black"/>
                </a:solidFill>
                <a:latin typeface="HGｺﾞｼｯｸM"/>
                <a:ea typeface="HGｺﾞｼｯｸM"/>
              </a:rPr>
              <a:t>（市町村）</a:t>
            </a:r>
            <a:endParaRPr lang="en-US" altLang="ja-JP" sz="1100" b="1" dirty="0">
              <a:solidFill>
                <a:prstClr val="black"/>
              </a:solidFill>
              <a:latin typeface="HGｺﾞｼｯｸM"/>
              <a:ea typeface="HGｺﾞｼｯｸM"/>
            </a:endParaRPr>
          </a:p>
          <a:p>
            <a:pPr defTabSz="913575">
              <a:defRPr/>
            </a:pPr>
            <a:r>
              <a:rPr lang="ja-JP" altLang="en-US" sz="1100" dirty="0">
                <a:solidFill>
                  <a:prstClr val="black"/>
                </a:solidFill>
                <a:latin typeface="HGｺﾞｼｯｸM"/>
                <a:ea typeface="HGｺﾞｼｯｸM"/>
              </a:rPr>
              <a:t>・精神障害に対応できる相談支援員の確保</a:t>
            </a:r>
            <a:r>
              <a:rPr lang="en-US" altLang="ja-JP" sz="1100" dirty="0">
                <a:solidFill>
                  <a:prstClr val="black"/>
                </a:solidFill>
                <a:latin typeface="HGｺﾞｼｯｸM"/>
                <a:ea typeface="HGｺﾞｼｯｸM"/>
              </a:rPr>
              <a:t>､</a:t>
            </a:r>
            <a:r>
              <a:rPr lang="ja-JP" altLang="en-US" sz="1100" dirty="0">
                <a:solidFill>
                  <a:prstClr val="black"/>
                </a:solidFill>
                <a:latin typeface="HGｺﾞｼｯｸM"/>
                <a:ea typeface="HGｺﾞｼｯｸM"/>
              </a:rPr>
              <a:t>住まいや生活支援の体制整備</a:t>
            </a:r>
            <a:endParaRPr lang="en-US" altLang="ja-JP" sz="1100" dirty="0">
              <a:solidFill>
                <a:prstClr val="black"/>
              </a:solidFill>
              <a:latin typeface="HGｺﾞｼｯｸM"/>
              <a:ea typeface="HGｺﾞｼｯｸM"/>
            </a:endParaRPr>
          </a:p>
          <a:p>
            <a:pPr defTabSz="913575">
              <a:defRPr/>
            </a:pPr>
            <a:r>
              <a:rPr lang="ja-JP" altLang="en-US" sz="1100" b="1" dirty="0">
                <a:solidFill>
                  <a:prstClr val="black"/>
                </a:solidFill>
                <a:latin typeface="HGｺﾞｼｯｸM"/>
                <a:ea typeface="HGｺﾞｼｯｸM"/>
              </a:rPr>
              <a:t>（精神科病院の医師等の医療関係者）</a:t>
            </a:r>
            <a:endParaRPr lang="en-US" altLang="ja-JP" sz="1100" b="1" dirty="0">
              <a:solidFill>
                <a:prstClr val="black"/>
              </a:solidFill>
              <a:latin typeface="HGｺﾞｼｯｸM"/>
              <a:ea typeface="HGｺﾞｼｯｸM"/>
            </a:endParaRPr>
          </a:p>
          <a:p>
            <a:pPr defTabSz="913575">
              <a:defRPr/>
            </a:pPr>
            <a:r>
              <a:rPr lang="ja-JP" altLang="en-US" sz="1100" dirty="0">
                <a:solidFill>
                  <a:prstClr val="black"/>
                </a:solidFill>
                <a:latin typeface="HGｺﾞｼｯｸM"/>
                <a:ea typeface="HGｺﾞｼｯｸM"/>
              </a:rPr>
              <a:t>・連携会議への参加・協力、地域移行に向けた対象患者の選定</a:t>
            </a:r>
            <a:endParaRPr lang="en-US" altLang="ja-JP" sz="1100" dirty="0">
              <a:solidFill>
                <a:prstClr val="black"/>
              </a:solidFill>
              <a:latin typeface="HGｺﾞｼｯｸM"/>
              <a:ea typeface="HGｺﾞｼｯｸM"/>
            </a:endParaRPr>
          </a:p>
          <a:p>
            <a:pPr defTabSz="913575">
              <a:defRPr/>
            </a:pPr>
            <a:r>
              <a:rPr lang="ja-JP" altLang="en-US" sz="1100" dirty="0">
                <a:solidFill>
                  <a:prstClr val="black"/>
                </a:solidFill>
                <a:latin typeface="HGｺﾞｼｯｸM"/>
                <a:ea typeface="HGｺﾞｼｯｸM"/>
              </a:rPr>
              <a:t>・長期入院患者の退院意欲を喚起するための院内説明会への協力</a:t>
            </a:r>
            <a:endParaRPr lang="en-US" altLang="ja-JP" sz="1100" dirty="0">
              <a:solidFill>
                <a:prstClr val="black"/>
              </a:solidFill>
              <a:latin typeface="HGｺﾞｼｯｸM"/>
              <a:ea typeface="HGｺﾞｼｯｸM"/>
            </a:endParaRPr>
          </a:p>
          <a:p>
            <a:pPr defTabSz="913575">
              <a:defRPr/>
            </a:pPr>
            <a:r>
              <a:rPr lang="ja-JP" altLang="en-US" sz="1100" dirty="0">
                <a:solidFill>
                  <a:prstClr val="black"/>
                </a:solidFill>
                <a:latin typeface="HGｺﾞｼｯｸM"/>
                <a:ea typeface="HGｺﾞｼｯｸM"/>
              </a:rPr>
              <a:t>・病院の構造改革として、外来機能の強化などを計画的に実施</a:t>
            </a:r>
            <a:endParaRPr lang="en-US" altLang="ja-JP" sz="1100" dirty="0">
              <a:solidFill>
                <a:prstClr val="black"/>
              </a:solidFill>
              <a:latin typeface="HGｺﾞｼｯｸM"/>
              <a:ea typeface="HGｺﾞｼｯｸM"/>
            </a:endParaRPr>
          </a:p>
          <a:p>
            <a:pPr defTabSz="913575">
              <a:defRPr/>
            </a:pPr>
            <a:r>
              <a:rPr lang="ja-JP" altLang="en-US" sz="1100" b="1" dirty="0">
                <a:solidFill>
                  <a:prstClr val="black"/>
                </a:solidFill>
                <a:latin typeface="HGｺﾞｼｯｸM"/>
                <a:ea typeface="HGｺﾞｼｯｸM"/>
              </a:rPr>
              <a:t>（相談支援事業所等の障害福祉サービス事業者）</a:t>
            </a:r>
            <a:endParaRPr lang="en-US" altLang="ja-JP" sz="1100" b="1" dirty="0">
              <a:solidFill>
                <a:prstClr val="black"/>
              </a:solidFill>
              <a:latin typeface="HGｺﾞｼｯｸM"/>
              <a:ea typeface="HGｺﾞｼｯｸM"/>
            </a:endParaRPr>
          </a:p>
          <a:p>
            <a:pPr defTabSz="913575">
              <a:defRPr/>
            </a:pPr>
            <a:r>
              <a:rPr lang="ja-JP" altLang="en-US" sz="1100" dirty="0">
                <a:solidFill>
                  <a:prstClr val="black"/>
                </a:solidFill>
                <a:latin typeface="HGｺﾞｼｯｸM"/>
                <a:ea typeface="HGｺﾞｼｯｸM"/>
              </a:rPr>
              <a:t>・連携会議への参加・協力、ピアサポーターの養成と雇用</a:t>
            </a:r>
            <a:endParaRPr lang="en-US" altLang="ja-JP" sz="1100" dirty="0">
              <a:solidFill>
                <a:prstClr val="black"/>
              </a:solidFill>
              <a:latin typeface="HGｺﾞｼｯｸM"/>
              <a:ea typeface="HGｺﾞｼｯｸM"/>
            </a:endParaRPr>
          </a:p>
          <a:p>
            <a:pPr defTabSz="913575">
              <a:defRPr/>
            </a:pPr>
            <a:r>
              <a:rPr lang="ja-JP" altLang="en-US" sz="1100" dirty="0">
                <a:solidFill>
                  <a:prstClr val="black"/>
                </a:solidFill>
                <a:latin typeface="HGｺﾞｼｯｸM"/>
                <a:ea typeface="HGｺﾞｼｯｸM"/>
              </a:rPr>
              <a:t>・ピアサポーターを活かした地域移行地域定着支援の実施</a:t>
            </a:r>
            <a:endParaRPr lang="en-US" altLang="ja-JP" sz="1100" dirty="0">
              <a:solidFill>
                <a:prstClr val="black"/>
              </a:solidFill>
              <a:latin typeface="HGｺﾞｼｯｸM"/>
              <a:ea typeface="HGｺﾞｼｯｸM"/>
            </a:endParaRPr>
          </a:p>
        </p:txBody>
      </p:sp>
      <p:sp>
        <p:nvSpPr>
          <p:cNvPr id="4" name="テキスト ボックス 3"/>
          <p:cNvSpPr txBox="1"/>
          <p:nvPr/>
        </p:nvSpPr>
        <p:spPr>
          <a:xfrm>
            <a:off x="-105955" y="2919691"/>
            <a:ext cx="4314001" cy="307777"/>
          </a:xfrm>
          <a:prstGeom prst="rect">
            <a:avLst/>
          </a:prstGeom>
          <a:noFill/>
        </p:spPr>
        <p:txBody>
          <a:bodyPr wrap="none" rtlCol="0">
            <a:spAutoFit/>
          </a:bodyPr>
          <a:lstStyle/>
          <a:p>
            <a:pPr defTabSz="913575"/>
            <a:r>
              <a:rPr lang="en-US" altLang="ja-JP" sz="1400" b="1" dirty="0">
                <a:solidFill>
                  <a:prstClr val="black"/>
                </a:solidFill>
                <a:latin typeface="HGｺﾞｼｯｸM"/>
                <a:ea typeface="HGｺﾞｼｯｸM"/>
              </a:rPr>
              <a:t>【</a:t>
            </a:r>
            <a:r>
              <a:rPr lang="ja-JP" altLang="en-US" sz="1400" b="1" dirty="0">
                <a:solidFill>
                  <a:prstClr val="black"/>
                </a:solidFill>
                <a:latin typeface="HGｺﾞｼｯｸM"/>
                <a:ea typeface="HGｺﾞｼｯｸM"/>
              </a:rPr>
              <a:t>地域移行を効果的に進めるための各主体の役割</a:t>
            </a:r>
            <a:r>
              <a:rPr lang="en-US" altLang="ja-JP" sz="1400" b="1" dirty="0">
                <a:solidFill>
                  <a:prstClr val="black"/>
                </a:solidFill>
                <a:latin typeface="HGｺﾞｼｯｸM"/>
                <a:ea typeface="HGｺﾞｼｯｸM"/>
              </a:rPr>
              <a:t>】</a:t>
            </a:r>
          </a:p>
        </p:txBody>
      </p:sp>
      <p:sp>
        <p:nvSpPr>
          <p:cNvPr id="24" name="テキスト ボックス 23"/>
          <p:cNvSpPr txBox="1"/>
          <p:nvPr/>
        </p:nvSpPr>
        <p:spPr>
          <a:xfrm>
            <a:off x="4788354" y="1295801"/>
            <a:ext cx="2339102" cy="307777"/>
          </a:xfrm>
          <a:prstGeom prst="rect">
            <a:avLst/>
          </a:prstGeom>
          <a:noFill/>
        </p:spPr>
        <p:txBody>
          <a:bodyPr wrap="none" rtlCol="0">
            <a:spAutoFit/>
          </a:bodyPr>
          <a:lstStyle/>
          <a:p>
            <a:pPr defTabSz="913575"/>
            <a:r>
              <a:rPr lang="en-US" altLang="ja-JP" sz="1400" b="1" dirty="0">
                <a:solidFill>
                  <a:prstClr val="black"/>
                </a:solidFill>
                <a:latin typeface="HGｺﾞｼｯｸM"/>
                <a:ea typeface="HGｺﾞｼｯｸM"/>
              </a:rPr>
              <a:t>【</a:t>
            </a:r>
            <a:r>
              <a:rPr lang="ja-JP" altLang="en-US" sz="1400" b="1" dirty="0">
                <a:solidFill>
                  <a:prstClr val="black"/>
                </a:solidFill>
                <a:latin typeface="HGｺﾞｼｯｸM"/>
                <a:ea typeface="HGｺﾞｼｯｸM"/>
              </a:rPr>
              <a:t>地域移行の取組の経緯</a:t>
            </a:r>
            <a:r>
              <a:rPr lang="en-US" altLang="ja-JP" sz="1400" b="1" dirty="0">
                <a:solidFill>
                  <a:prstClr val="black"/>
                </a:solidFill>
                <a:latin typeface="HGｺﾞｼｯｸM"/>
                <a:ea typeface="HGｺﾞｼｯｸM"/>
              </a:rPr>
              <a:t>】</a:t>
            </a:r>
          </a:p>
        </p:txBody>
      </p:sp>
      <p:sp>
        <p:nvSpPr>
          <p:cNvPr id="25" name="テキスト ボックス 24"/>
          <p:cNvSpPr txBox="1"/>
          <p:nvPr/>
        </p:nvSpPr>
        <p:spPr>
          <a:xfrm>
            <a:off x="4800114" y="4458746"/>
            <a:ext cx="902811" cy="307777"/>
          </a:xfrm>
          <a:prstGeom prst="rect">
            <a:avLst/>
          </a:prstGeom>
          <a:noFill/>
        </p:spPr>
        <p:txBody>
          <a:bodyPr wrap="none" rtlCol="0">
            <a:spAutoFit/>
          </a:bodyPr>
          <a:lstStyle/>
          <a:p>
            <a:pPr defTabSz="913575"/>
            <a:r>
              <a:rPr lang="en-US" altLang="ja-JP" sz="1400" b="1" dirty="0">
                <a:solidFill>
                  <a:prstClr val="black"/>
                </a:solidFill>
                <a:latin typeface="HGｺﾞｼｯｸM"/>
                <a:ea typeface="HGｺﾞｼｯｸM"/>
              </a:rPr>
              <a:t>【</a:t>
            </a:r>
            <a:r>
              <a:rPr lang="ja-JP" altLang="en-US" sz="1400" b="1" dirty="0">
                <a:solidFill>
                  <a:prstClr val="black"/>
                </a:solidFill>
                <a:latin typeface="HGｺﾞｼｯｸM"/>
                <a:ea typeface="HGｺﾞｼｯｸM"/>
              </a:rPr>
              <a:t>効果</a:t>
            </a:r>
            <a:r>
              <a:rPr lang="en-US" altLang="ja-JP" sz="1400" b="1" dirty="0">
                <a:solidFill>
                  <a:prstClr val="black"/>
                </a:solidFill>
                <a:latin typeface="HGｺﾞｼｯｸM"/>
                <a:ea typeface="HGｺﾞｼｯｸM"/>
              </a:rPr>
              <a:t>】</a:t>
            </a:r>
          </a:p>
        </p:txBody>
      </p:sp>
      <p:sp>
        <p:nvSpPr>
          <p:cNvPr id="32" name="テキスト ボックス 31"/>
          <p:cNvSpPr txBox="1"/>
          <p:nvPr/>
        </p:nvSpPr>
        <p:spPr>
          <a:xfrm>
            <a:off x="4800114" y="6543625"/>
            <a:ext cx="4834617" cy="338554"/>
          </a:xfrm>
          <a:prstGeom prst="rect">
            <a:avLst/>
          </a:prstGeom>
          <a:noFill/>
        </p:spPr>
        <p:txBody>
          <a:bodyPr wrap="square" rtlCol="0">
            <a:spAutoFit/>
          </a:bodyPr>
          <a:lstStyle/>
          <a:p>
            <a:pPr defTabSz="913575"/>
            <a:r>
              <a:rPr lang="ja-JP" altLang="ja-JP" sz="800" dirty="0">
                <a:solidFill>
                  <a:prstClr val="black"/>
                </a:solidFill>
              </a:rPr>
              <a:t>平成</a:t>
            </a:r>
            <a:r>
              <a:rPr lang="en-US" altLang="ja-JP" sz="800" dirty="0">
                <a:solidFill>
                  <a:prstClr val="black"/>
                </a:solidFill>
              </a:rPr>
              <a:t>27</a:t>
            </a:r>
            <a:r>
              <a:rPr lang="ja-JP" altLang="ja-JP" sz="800" dirty="0">
                <a:solidFill>
                  <a:prstClr val="black"/>
                </a:solidFill>
              </a:rPr>
              <a:t>年度地域保健総合推進事業「改正精神保健福祉法における保健所の役割に関する</a:t>
            </a:r>
            <a:endParaRPr lang="en-US" altLang="ja-JP" sz="800" dirty="0">
              <a:solidFill>
                <a:prstClr val="black"/>
              </a:solidFill>
            </a:endParaRPr>
          </a:p>
          <a:p>
            <a:pPr defTabSz="913575"/>
            <a:r>
              <a:rPr lang="ja-JP" altLang="ja-JP" sz="800" dirty="0">
                <a:solidFill>
                  <a:prstClr val="black"/>
                </a:solidFill>
              </a:rPr>
              <a:t>研究」からの報告</a:t>
            </a:r>
          </a:p>
        </p:txBody>
      </p:sp>
      <p:sp>
        <p:nvSpPr>
          <p:cNvPr id="17" name="テキスト ボックス 16"/>
          <p:cNvSpPr txBox="1"/>
          <p:nvPr/>
        </p:nvSpPr>
        <p:spPr>
          <a:xfrm>
            <a:off x="-108520" y="1279415"/>
            <a:ext cx="2159566" cy="307777"/>
          </a:xfrm>
          <a:prstGeom prst="rect">
            <a:avLst/>
          </a:prstGeom>
          <a:noFill/>
        </p:spPr>
        <p:txBody>
          <a:bodyPr wrap="none" rtlCol="0">
            <a:spAutoFit/>
          </a:bodyPr>
          <a:lstStyle/>
          <a:p>
            <a:pPr defTabSz="913575"/>
            <a:r>
              <a:rPr lang="en-US" altLang="ja-JP" sz="1400" b="1" dirty="0">
                <a:solidFill>
                  <a:prstClr val="black"/>
                </a:solidFill>
                <a:latin typeface="HGｺﾞｼｯｸM"/>
                <a:ea typeface="HGｺﾞｼｯｸM"/>
              </a:rPr>
              <a:t>【</a:t>
            </a:r>
            <a:r>
              <a:rPr lang="ja-JP" altLang="en-US" sz="1400" b="1" dirty="0">
                <a:solidFill>
                  <a:prstClr val="black"/>
                </a:solidFill>
                <a:latin typeface="HGｺﾞｼｯｸM"/>
                <a:ea typeface="HGｺﾞｼｯｸM"/>
              </a:rPr>
              <a:t>淡路圏域の基本情報</a:t>
            </a:r>
            <a:r>
              <a:rPr lang="en-US" altLang="ja-JP" sz="1400" b="1" dirty="0">
                <a:solidFill>
                  <a:prstClr val="black"/>
                </a:solidFill>
                <a:latin typeface="HGｺﾞｼｯｸM"/>
                <a:ea typeface="HGｺﾞｼｯｸM"/>
              </a:rPr>
              <a:t>】</a:t>
            </a:r>
          </a:p>
        </p:txBody>
      </p:sp>
      <p:sp>
        <p:nvSpPr>
          <p:cNvPr id="19" name="スライド番号プレースホルダー 3"/>
          <p:cNvSpPr>
            <a:spLocks noGrp="1"/>
          </p:cNvSpPr>
          <p:nvPr>
            <p:ph type="sldNum" sz="quarter" idx="12"/>
          </p:nvPr>
        </p:nvSpPr>
        <p:spPr>
          <a:xfrm>
            <a:off x="7010400" y="6381415"/>
            <a:ext cx="2133600" cy="365125"/>
          </a:xfrm>
        </p:spPr>
        <p:txBody>
          <a:bodyPr/>
          <a:lstStyle/>
          <a:p>
            <a:fld id="{D2D8002D-B5B0-4BAC-B1F6-782DDCCE6D9C}" type="slidenum">
              <a:rPr lang="ja-JP" altLang="en-US" sz="1800" smtClean="0">
                <a:solidFill>
                  <a:prstClr val="black">
                    <a:tint val="75000"/>
                  </a:prstClr>
                </a:solidFill>
              </a:rPr>
              <a:pPr/>
              <a:t>26</a:t>
            </a:fld>
            <a:endParaRPr lang="ja-JP" altLang="en-US" sz="1800" dirty="0">
              <a:solidFill>
                <a:prstClr val="black">
                  <a:tint val="75000"/>
                </a:prstClr>
              </a:solidFill>
            </a:endParaRPr>
          </a:p>
        </p:txBody>
      </p:sp>
    </p:spTree>
    <p:extLst>
      <p:ext uri="{BB962C8B-B14F-4D97-AF65-F5344CB8AC3E}">
        <p14:creationId xmlns:p14="http://schemas.microsoft.com/office/powerpoint/2010/main" xmlns="" val="3255263770"/>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457200" y="413792"/>
            <a:ext cx="8229600" cy="1143000"/>
          </a:xfrm>
        </p:spPr>
        <p:txBody>
          <a:bodyPr>
            <a:normAutofit/>
          </a:bodyPr>
          <a:lstStyle/>
          <a:p>
            <a:r>
              <a:rPr lang="ja-JP" altLang="en-US" dirty="0"/>
              <a:t>ポイント</a:t>
            </a:r>
            <a:endParaRPr kumimoji="1" lang="ja-JP" altLang="en-US" dirty="0"/>
          </a:p>
        </p:txBody>
      </p:sp>
      <p:sp>
        <p:nvSpPr>
          <p:cNvPr id="6" name="コンテンツ プレースホルダー 5"/>
          <p:cNvSpPr>
            <a:spLocks noGrp="1"/>
          </p:cNvSpPr>
          <p:nvPr>
            <p:ph idx="1"/>
          </p:nvPr>
        </p:nvSpPr>
        <p:spPr>
          <a:xfrm>
            <a:off x="1115620" y="1988840"/>
            <a:ext cx="7245113" cy="4176464"/>
          </a:xfrm>
        </p:spPr>
        <p:txBody>
          <a:bodyPr>
            <a:noAutofit/>
          </a:bodyPr>
          <a:lstStyle/>
          <a:p>
            <a:r>
              <a:rPr kumimoji="1" lang="ja-JP" altLang="en-US" dirty="0"/>
              <a:t>関係者による協議の場の設置と運営</a:t>
            </a:r>
            <a:endParaRPr kumimoji="1" lang="en-US" altLang="ja-JP" dirty="0"/>
          </a:p>
          <a:p>
            <a:endParaRPr lang="en-US" altLang="ja-JP" dirty="0"/>
          </a:p>
          <a:p>
            <a:r>
              <a:rPr lang="ja-JP" altLang="en-US" dirty="0"/>
              <a:t>ピアサポーターの活躍の場の拡大</a:t>
            </a:r>
          </a:p>
          <a:p>
            <a:endParaRPr lang="en-US" altLang="ja-JP" dirty="0"/>
          </a:p>
          <a:p>
            <a:r>
              <a:rPr kumimoji="1" lang="ja-JP" altLang="en-US" dirty="0"/>
              <a:t>地域移行に取り組む人材の育成</a:t>
            </a:r>
            <a:endParaRPr kumimoji="1" lang="en-US" altLang="ja-JP" dirty="0"/>
          </a:p>
          <a:p>
            <a:endParaRPr lang="en-US" altLang="ja-JP" dirty="0"/>
          </a:p>
          <a:p>
            <a:r>
              <a:rPr kumimoji="1" lang="ja-JP" altLang="en-US" dirty="0"/>
              <a:t>地域移行に関する目標値の設定</a:t>
            </a:r>
            <a:endParaRPr kumimoji="1" lang="en-US" altLang="ja-JP" dirty="0"/>
          </a:p>
        </p:txBody>
      </p:sp>
      <p:sp>
        <p:nvSpPr>
          <p:cNvPr id="4" name="スライド番号プレースホルダー 3"/>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27</a:t>
            </a:fld>
            <a:endParaRPr lang="ja-JP" altLang="en-US" dirty="0">
              <a:solidFill>
                <a:prstClr val="black">
                  <a:tint val="75000"/>
                </a:prstClr>
              </a:solidFill>
            </a:endParaRPr>
          </a:p>
        </p:txBody>
      </p:sp>
    </p:spTree>
    <p:extLst>
      <p:ext uri="{BB962C8B-B14F-4D97-AF65-F5344CB8AC3E}">
        <p14:creationId xmlns:p14="http://schemas.microsoft.com/office/powerpoint/2010/main" xmlns="" val="17137697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653"/>
            <a:ext cx="8229600" cy="346050"/>
          </a:xfrm>
          <a:scene3d>
            <a:camera prst="orthographicFront"/>
            <a:lightRig rig="threePt" dir="t"/>
          </a:scene3d>
          <a:sp3d>
            <a:bevelT prst="relaxedInset"/>
          </a:sp3d>
        </p:spPr>
        <p:style>
          <a:lnRef idx="1">
            <a:schemeClr val="accent4"/>
          </a:lnRef>
          <a:fillRef idx="2">
            <a:schemeClr val="accent4"/>
          </a:fillRef>
          <a:effectRef idx="1">
            <a:schemeClr val="accent4"/>
          </a:effectRef>
          <a:fontRef idx="minor">
            <a:schemeClr val="dk1"/>
          </a:fontRef>
        </p:style>
        <p:txBody>
          <a:bodyPr>
            <a:noAutofit/>
          </a:bodyPr>
          <a:lstStyle/>
          <a:p>
            <a:r>
              <a:rPr kumimoji="1" lang="ja-JP" altLang="en-US" sz="2200" dirty="0"/>
              <a:t>精神障害者の地域移行の推進</a:t>
            </a:r>
          </a:p>
        </p:txBody>
      </p:sp>
      <p:sp>
        <p:nvSpPr>
          <p:cNvPr id="3" name="コンテンツ プレースホルダー 2"/>
          <p:cNvSpPr>
            <a:spLocks noGrp="1"/>
          </p:cNvSpPr>
          <p:nvPr>
            <p:ph idx="1"/>
          </p:nvPr>
        </p:nvSpPr>
        <p:spPr>
          <a:xfrm>
            <a:off x="4698989" y="1749287"/>
            <a:ext cx="4431679" cy="2955950"/>
          </a:xfrm>
          <a:ln>
            <a:solidFill>
              <a:schemeClr val="accent2">
                <a:lumMod val="40000"/>
                <a:lumOff val="60000"/>
              </a:schemeClr>
            </a:solidFill>
          </a:ln>
        </p:spPr>
        <p:style>
          <a:lnRef idx="2">
            <a:schemeClr val="accent1"/>
          </a:lnRef>
          <a:fillRef idx="1">
            <a:schemeClr val="lt1"/>
          </a:fillRef>
          <a:effectRef idx="0">
            <a:schemeClr val="accent1"/>
          </a:effectRef>
          <a:fontRef idx="minor">
            <a:schemeClr val="dk1"/>
          </a:fontRef>
        </p:style>
        <p:txBody>
          <a:bodyPr>
            <a:noAutofit/>
          </a:bodyPr>
          <a:lstStyle/>
          <a:p>
            <a:pPr marL="0" indent="0">
              <a:lnSpc>
                <a:spcPts val="1400"/>
              </a:lnSpc>
              <a:buNone/>
            </a:pPr>
            <a:r>
              <a:rPr lang="ja-JP" altLang="en-US" sz="1100" dirty="0"/>
              <a:t>○平成</a:t>
            </a:r>
            <a:r>
              <a:rPr lang="en-US" altLang="ja-JP" sz="1100" dirty="0"/>
              <a:t>28</a:t>
            </a:r>
            <a:r>
              <a:rPr lang="ja-JP" altLang="en-US" sz="1100" dirty="0"/>
              <a:t>年</a:t>
            </a:r>
            <a:r>
              <a:rPr lang="en-US" altLang="ja-JP" sz="1100" dirty="0"/>
              <a:t>3</a:t>
            </a:r>
            <a:r>
              <a:rPr lang="ja-JP" altLang="en-US" sz="1100" dirty="0"/>
              <a:t>月</a:t>
            </a:r>
            <a:r>
              <a:rPr lang="en-US" altLang="ja-JP" sz="1100" dirty="0"/>
              <a:t>2</a:t>
            </a:r>
            <a:r>
              <a:rPr lang="ja-JP" altLang="en-US" sz="1100" dirty="0"/>
              <a:t>日「中核的人材育成研修フォローアップ会議」（</a:t>
            </a:r>
            <a:r>
              <a:rPr lang="en-US" altLang="ja-JP" sz="1100" dirty="0"/>
              <a:t>44</a:t>
            </a:r>
            <a:r>
              <a:rPr lang="ja-JP" altLang="en-US" sz="1100" dirty="0"/>
              <a:t>自治体、</a:t>
            </a:r>
            <a:r>
              <a:rPr lang="en-US" altLang="ja-JP" sz="1100" dirty="0"/>
              <a:t>161</a:t>
            </a:r>
            <a:r>
              <a:rPr lang="ja-JP" altLang="en-US" sz="1100" dirty="0"/>
              <a:t>名の参加）</a:t>
            </a:r>
          </a:p>
          <a:p>
            <a:pPr marL="0" indent="0">
              <a:lnSpc>
                <a:spcPts val="1200"/>
              </a:lnSpc>
              <a:buNone/>
            </a:pPr>
            <a:r>
              <a:rPr lang="ja-JP" altLang="en-US" sz="1100" dirty="0"/>
              <a:t>＜プログラム＞</a:t>
            </a:r>
            <a:endParaRPr lang="en-US" altLang="ja-JP" sz="1100" dirty="0"/>
          </a:p>
          <a:p>
            <a:pPr marL="0" indent="0">
              <a:lnSpc>
                <a:spcPts val="1200"/>
              </a:lnSpc>
              <a:buNone/>
            </a:pPr>
            <a:r>
              <a:rPr lang="en-US" altLang="ja-JP" sz="1100" dirty="0"/>
              <a:t>【</a:t>
            </a:r>
            <a:r>
              <a:rPr lang="ja-JP" altLang="en-US" sz="1100" dirty="0"/>
              <a:t>報告</a:t>
            </a:r>
            <a:r>
              <a:rPr lang="en-US" altLang="ja-JP" sz="1100" dirty="0"/>
              <a:t>】</a:t>
            </a:r>
            <a:r>
              <a:rPr lang="ja-JP" altLang="en-US" sz="1100" dirty="0"/>
              <a:t>テーマ「自治体における人材育成・地域移行の取組」</a:t>
            </a:r>
            <a:endParaRPr lang="en-US" altLang="ja-JP" sz="1100" dirty="0"/>
          </a:p>
          <a:p>
            <a:pPr marL="0" indent="0">
              <a:lnSpc>
                <a:spcPts val="1200"/>
              </a:lnSpc>
              <a:buNone/>
            </a:pPr>
            <a:r>
              <a:rPr lang="ja-JP" altLang="en-US" sz="1100" dirty="0"/>
              <a:t>　　　　（</a:t>
            </a:r>
            <a:r>
              <a:rPr lang="zh-TW" altLang="en-US" sz="1100" dirty="0">
                <a:latin typeface="ＭＳ Ｐゴシック" panose="020B0600070205080204" pitchFamily="50" charset="-128"/>
                <a:ea typeface="ＭＳ Ｐゴシック" panose="020B0600070205080204" pitchFamily="50" charset="-128"/>
              </a:rPr>
              <a:t>熊本県、沖縄県、相模原市</a:t>
            </a:r>
            <a:r>
              <a:rPr lang="ja-JP" altLang="en-US" sz="1100" dirty="0"/>
              <a:t>）</a:t>
            </a:r>
          </a:p>
          <a:p>
            <a:pPr marL="0" indent="0">
              <a:lnSpc>
                <a:spcPts val="1200"/>
              </a:lnSpc>
              <a:buNone/>
            </a:pPr>
            <a:r>
              <a:rPr lang="en-US" altLang="ja-JP" sz="1100" dirty="0"/>
              <a:t>【</a:t>
            </a:r>
            <a:r>
              <a:rPr lang="ja-JP" altLang="en-US" sz="1100" dirty="0"/>
              <a:t>講義</a:t>
            </a:r>
            <a:r>
              <a:rPr lang="en-US" altLang="ja-JP" sz="1100" dirty="0"/>
              <a:t>】</a:t>
            </a:r>
            <a:r>
              <a:rPr lang="ja-JP" altLang="en-US" sz="1100" dirty="0"/>
              <a:t>「地域移行を進めるために保健所を中心とした取組」</a:t>
            </a:r>
            <a:endParaRPr lang="en-US" altLang="ja-JP" sz="1100" dirty="0"/>
          </a:p>
          <a:p>
            <a:pPr marL="0" indent="0">
              <a:lnSpc>
                <a:spcPts val="1200"/>
              </a:lnSpc>
              <a:buNone/>
            </a:pPr>
            <a:r>
              <a:rPr lang="ja-JP" altLang="en-US" sz="1100" dirty="0"/>
              <a:t>　　　　（兵庫県豊岡保健所　所長　柳　尚夫　氏）</a:t>
            </a:r>
          </a:p>
          <a:p>
            <a:pPr marL="0" indent="0">
              <a:lnSpc>
                <a:spcPts val="1200"/>
              </a:lnSpc>
              <a:buNone/>
            </a:pPr>
            <a:r>
              <a:rPr lang="en-US" altLang="ja-JP" sz="1100" dirty="0"/>
              <a:t>【</a:t>
            </a:r>
            <a:r>
              <a:rPr lang="ja-JP" altLang="en-US" sz="1100" dirty="0"/>
              <a:t>講義</a:t>
            </a:r>
            <a:r>
              <a:rPr lang="en-US" altLang="ja-JP" sz="1100" dirty="0"/>
              <a:t>】</a:t>
            </a:r>
            <a:r>
              <a:rPr lang="ja-JP" altLang="en-US" sz="1100" dirty="0"/>
              <a:t>「岡山県における多職種アウトリーチチームを活用した地域マ</a:t>
            </a:r>
            <a:endParaRPr lang="en-US" altLang="ja-JP" sz="1100" dirty="0"/>
          </a:p>
          <a:p>
            <a:pPr marL="0" indent="0">
              <a:lnSpc>
                <a:spcPts val="1200"/>
              </a:lnSpc>
              <a:buNone/>
            </a:pPr>
            <a:r>
              <a:rPr lang="ja-JP" altLang="en-US" sz="1100" dirty="0"/>
              <a:t>　　　　ネジメントの試み」</a:t>
            </a:r>
            <a:endParaRPr lang="en-US" altLang="ja-JP" sz="1100" dirty="0"/>
          </a:p>
          <a:p>
            <a:pPr marL="0" indent="0">
              <a:lnSpc>
                <a:spcPts val="1200"/>
              </a:lnSpc>
              <a:buNone/>
            </a:pPr>
            <a:r>
              <a:rPr lang="ja-JP" altLang="en-US" sz="1100" dirty="0"/>
              <a:t>　　　　（岡山県精神保健福祉センター 所長　野口 正行　氏）</a:t>
            </a:r>
          </a:p>
          <a:p>
            <a:pPr marL="0" indent="0">
              <a:lnSpc>
                <a:spcPts val="1200"/>
              </a:lnSpc>
              <a:buNone/>
            </a:pPr>
            <a:r>
              <a:rPr lang="en-US" altLang="ja-JP" sz="1100" dirty="0"/>
              <a:t>【</a:t>
            </a:r>
            <a:r>
              <a:rPr lang="ja-JP" altLang="en-US" sz="1100" dirty="0"/>
              <a:t>演習</a:t>
            </a:r>
            <a:r>
              <a:rPr lang="en-US" altLang="ja-JP" sz="1100" dirty="0"/>
              <a:t>】</a:t>
            </a:r>
            <a:r>
              <a:rPr lang="ja-JP" altLang="en-US" sz="1100" dirty="0"/>
              <a:t>「実効性のある地域移行支援と人材育成の進め方」</a:t>
            </a:r>
            <a:endParaRPr lang="en-US" altLang="ja-JP" sz="1100" dirty="0"/>
          </a:p>
          <a:p>
            <a:pPr marL="0" indent="0">
              <a:lnSpc>
                <a:spcPts val="1200"/>
              </a:lnSpc>
              <a:buNone/>
            </a:pPr>
            <a:r>
              <a:rPr lang="ja-JP" altLang="en-US" sz="1100" dirty="0"/>
              <a:t>　　　　（特定非営利活動法人　じりつ　代表理事　岩上　洋一　氏）</a:t>
            </a:r>
          </a:p>
          <a:p>
            <a:pPr marL="0" indent="0">
              <a:lnSpc>
                <a:spcPts val="1200"/>
              </a:lnSpc>
              <a:buNone/>
            </a:pPr>
            <a:r>
              <a:rPr lang="en-US" altLang="ja-JP" sz="1100" dirty="0"/>
              <a:t>【</a:t>
            </a:r>
            <a:r>
              <a:rPr lang="ja-JP" altLang="en-US" sz="1100" dirty="0"/>
              <a:t>演習</a:t>
            </a:r>
            <a:r>
              <a:rPr lang="en-US" altLang="ja-JP" sz="1100" dirty="0"/>
              <a:t>】</a:t>
            </a:r>
            <a:r>
              <a:rPr lang="ja-JP" altLang="en-US" sz="1100" dirty="0"/>
              <a:t>「次年度の人材育成・地域移行の取組」</a:t>
            </a:r>
            <a:endParaRPr lang="en-US" altLang="ja-JP" sz="1100" dirty="0"/>
          </a:p>
          <a:p>
            <a:pPr marL="0" indent="0">
              <a:lnSpc>
                <a:spcPts val="1200"/>
              </a:lnSpc>
              <a:buNone/>
            </a:pPr>
            <a:r>
              <a:rPr lang="ja-JP" altLang="en-US" sz="1100" dirty="0"/>
              <a:t>資料掲載ホームページ：</a:t>
            </a:r>
            <a:r>
              <a:rPr lang="en-US" altLang="ja-JP" sz="1100" dirty="0"/>
              <a:t>http://www.mhlw.go.jp/stf/seisakunitsuite/bunya/0000044473.html</a:t>
            </a:r>
            <a:endParaRPr lang="ja-JP" altLang="en-US" sz="1100" dirty="0"/>
          </a:p>
        </p:txBody>
      </p:sp>
      <p:grpSp>
        <p:nvGrpSpPr>
          <p:cNvPr id="5" name="グループ化 3"/>
          <p:cNvGrpSpPr>
            <a:grpSpLocks/>
          </p:cNvGrpSpPr>
          <p:nvPr/>
        </p:nvGrpSpPr>
        <p:grpSpPr bwMode="auto">
          <a:xfrm>
            <a:off x="93285" y="4686481"/>
            <a:ext cx="2470181" cy="1035693"/>
            <a:chOff x="264" y="3110861"/>
            <a:chExt cx="5436862" cy="798223"/>
          </a:xfrm>
        </p:grpSpPr>
        <p:sp>
          <p:nvSpPr>
            <p:cNvPr id="33" name="二等辺三角形 32"/>
            <p:cNvSpPr/>
            <p:nvPr/>
          </p:nvSpPr>
          <p:spPr>
            <a:xfrm>
              <a:off x="155099" y="3110861"/>
              <a:ext cx="5270444" cy="354138"/>
            </a:xfrm>
            <a:prstGeom prst="triangle">
              <a:avLst>
                <a:gd name="adj" fmla="val 49410"/>
              </a:avLst>
            </a:prstGeom>
            <a:solidFill>
              <a:srgbClr val="C0504D">
                <a:lumMod val="75000"/>
              </a:srgbClr>
            </a:solidFill>
            <a:ln w="25400" cap="flat" cmpd="sng" algn="ctr">
              <a:noFill/>
              <a:prstDash val="solid"/>
            </a:ln>
            <a:effectLst/>
          </p:spPr>
          <p:txBody>
            <a:bodyPr anchor="ctr"/>
            <a:lstStyle/>
            <a:p>
              <a:pPr algn="ctr" fontAlgn="base">
                <a:spcBef>
                  <a:spcPct val="0"/>
                </a:spcBef>
                <a:spcAft>
                  <a:spcPct val="0"/>
                </a:spcAft>
                <a:defRPr/>
              </a:pPr>
              <a:r>
                <a:rPr kumimoji="0" lang="ja-JP" altLang="en-US" sz="1100" kern="0" dirty="0">
                  <a:solidFill>
                    <a:prstClr val="white"/>
                  </a:solidFill>
                  <a:latin typeface="HG丸ｺﾞｼｯｸM-PRO" pitchFamily="50" charset="-128"/>
                  <a:ea typeface="HG丸ｺﾞｼｯｸM-PRO" pitchFamily="50" charset="-128"/>
                </a:rPr>
                <a:t>バックアップ</a:t>
              </a:r>
              <a:endParaRPr kumimoji="0" lang="ja-JP" altLang="en-US" sz="1200" kern="0" dirty="0">
                <a:solidFill>
                  <a:prstClr val="white"/>
                </a:solidFill>
                <a:latin typeface="HG丸ｺﾞｼｯｸM-PRO" pitchFamily="50" charset="-128"/>
                <a:ea typeface="HG丸ｺﾞｼｯｸM-PRO" pitchFamily="50" charset="-128"/>
              </a:endParaRPr>
            </a:p>
          </p:txBody>
        </p:sp>
        <p:sp>
          <p:nvSpPr>
            <p:cNvPr id="34" name="角丸四角形 33"/>
            <p:cNvSpPr/>
            <p:nvPr/>
          </p:nvSpPr>
          <p:spPr>
            <a:xfrm>
              <a:off x="264" y="3520104"/>
              <a:ext cx="5436862" cy="388980"/>
            </a:xfrm>
            <a:prstGeom prst="round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anchor="ctr"/>
            <a:lstStyle/>
            <a:p>
              <a:pPr algn="ctr" fontAlgn="base">
                <a:spcBef>
                  <a:spcPct val="0"/>
                </a:spcBef>
                <a:spcAft>
                  <a:spcPct val="0"/>
                </a:spcAft>
                <a:defRPr/>
              </a:pPr>
              <a:r>
                <a:rPr kumimoji="0" lang="ja-JP" altLang="en-US" sz="1600" kern="0" dirty="0">
                  <a:solidFill>
                    <a:prstClr val="black"/>
                  </a:solidFill>
                  <a:latin typeface="HG丸ｺﾞｼｯｸM-PRO" pitchFamily="50" charset="-128"/>
                  <a:ea typeface="HG丸ｺﾞｼｯｸM-PRO" pitchFamily="50" charset="-128"/>
                </a:rPr>
                <a:t>国</a:t>
              </a:r>
              <a:endParaRPr kumimoji="0" lang="ja-JP" altLang="en-US" sz="1200" kern="0" dirty="0">
                <a:solidFill>
                  <a:prstClr val="black"/>
                </a:solidFill>
                <a:latin typeface="HG丸ｺﾞｼｯｸM-PRO" pitchFamily="50" charset="-128"/>
                <a:ea typeface="HG丸ｺﾞｼｯｸM-PRO" pitchFamily="50" charset="-128"/>
              </a:endParaRPr>
            </a:p>
          </p:txBody>
        </p:sp>
      </p:grpSp>
      <p:grpSp>
        <p:nvGrpSpPr>
          <p:cNvPr id="6" name="グループ化 6"/>
          <p:cNvGrpSpPr>
            <a:grpSpLocks/>
          </p:cNvGrpSpPr>
          <p:nvPr/>
        </p:nvGrpSpPr>
        <p:grpSpPr bwMode="auto">
          <a:xfrm>
            <a:off x="86037" y="3485276"/>
            <a:ext cx="2484642" cy="1044275"/>
            <a:chOff x="10031" y="3221887"/>
            <a:chExt cx="5196240" cy="804837"/>
          </a:xfrm>
        </p:grpSpPr>
        <p:sp>
          <p:nvSpPr>
            <p:cNvPr id="31" name="二等辺三角形 30"/>
            <p:cNvSpPr/>
            <p:nvPr/>
          </p:nvSpPr>
          <p:spPr>
            <a:xfrm>
              <a:off x="194644" y="3221388"/>
              <a:ext cx="5011391" cy="381734"/>
            </a:xfrm>
            <a:prstGeom prst="triangle">
              <a:avLst/>
            </a:prstGeom>
            <a:solidFill>
              <a:srgbClr val="4F81BD">
                <a:lumMod val="75000"/>
              </a:srgbClr>
            </a:solidFill>
            <a:ln w="25400" cap="flat" cmpd="sng" algn="ctr">
              <a:noFill/>
              <a:prstDash val="solid"/>
            </a:ln>
            <a:effectLst/>
          </p:spPr>
          <p:txBody>
            <a:bodyPr anchor="ctr"/>
            <a:lstStyle/>
            <a:p>
              <a:pPr algn="ctr" fontAlgn="base">
                <a:spcBef>
                  <a:spcPct val="0"/>
                </a:spcBef>
                <a:spcAft>
                  <a:spcPct val="0"/>
                </a:spcAft>
                <a:defRPr/>
              </a:pPr>
              <a:r>
                <a:rPr kumimoji="0" lang="ja-JP" altLang="en-US" sz="1200" kern="0" dirty="0">
                  <a:solidFill>
                    <a:prstClr val="white"/>
                  </a:solidFill>
                  <a:latin typeface="HG丸ｺﾞｼｯｸM-PRO" pitchFamily="50" charset="-128"/>
                  <a:ea typeface="HG丸ｺﾞｼｯｸM-PRO" pitchFamily="50" charset="-128"/>
                </a:rPr>
                <a:t>バックアップ</a:t>
              </a:r>
            </a:p>
          </p:txBody>
        </p:sp>
        <p:sp>
          <p:nvSpPr>
            <p:cNvPr id="32" name="角丸四角形 31"/>
            <p:cNvSpPr/>
            <p:nvPr/>
          </p:nvSpPr>
          <p:spPr>
            <a:xfrm>
              <a:off x="10029" y="3670416"/>
              <a:ext cx="5181118" cy="356040"/>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anchor="ctr"/>
            <a:lstStyle/>
            <a:p>
              <a:pPr algn="ctr" fontAlgn="base">
                <a:spcBef>
                  <a:spcPct val="0"/>
                </a:spcBef>
                <a:spcAft>
                  <a:spcPct val="0"/>
                </a:spcAft>
                <a:defRPr/>
              </a:pPr>
              <a:r>
                <a:rPr kumimoji="0" lang="ja-JP" altLang="en-US" sz="1600" kern="0" dirty="0">
                  <a:solidFill>
                    <a:prstClr val="black"/>
                  </a:solidFill>
                  <a:latin typeface="HG丸ｺﾞｼｯｸM-PRO" pitchFamily="50" charset="-128"/>
                  <a:ea typeface="HG丸ｺﾞｼｯｸM-PRO" pitchFamily="50" charset="-128"/>
                </a:rPr>
                <a:t>都道府県・政令市</a:t>
              </a:r>
            </a:p>
          </p:txBody>
        </p:sp>
      </p:grpSp>
      <p:sp>
        <p:nvSpPr>
          <p:cNvPr id="35" name="テキスト ボックス 48"/>
          <p:cNvSpPr txBox="1">
            <a:spLocks noChangeArrowheads="1"/>
          </p:cNvSpPr>
          <p:nvPr/>
        </p:nvSpPr>
        <p:spPr bwMode="auto">
          <a:xfrm>
            <a:off x="2642238" y="3732277"/>
            <a:ext cx="1947863"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71450" indent="-171450"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base" hangingPunct="1">
              <a:spcBef>
                <a:spcPct val="0"/>
              </a:spcBef>
              <a:spcAft>
                <a:spcPct val="0"/>
              </a:spcAft>
              <a:buFont typeface="Wingdings" pitchFamily="2" charset="2"/>
              <a:buChar char="u"/>
              <a:defRPr/>
            </a:pPr>
            <a:r>
              <a:rPr lang="ja-JP" altLang="en-US" sz="1200" dirty="0">
                <a:solidFill>
                  <a:srgbClr val="0066CC"/>
                </a:solidFill>
                <a:latin typeface="HG丸ｺﾞｼｯｸM-PRO" pitchFamily="50" charset="-128"/>
                <a:ea typeface="HG丸ｺﾞｼｯｸM-PRO" pitchFamily="50" charset="-128"/>
              </a:rPr>
              <a:t>都道府県等研修の企画</a:t>
            </a:r>
            <a:endParaRPr lang="en-US" altLang="ja-JP" sz="1200" dirty="0">
              <a:solidFill>
                <a:srgbClr val="0066CC"/>
              </a:solidFill>
              <a:latin typeface="HG丸ｺﾞｼｯｸM-PRO" pitchFamily="50" charset="-128"/>
              <a:ea typeface="HG丸ｺﾞｼｯｸM-PRO" pitchFamily="50" charset="-128"/>
            </a:endParaRPr>
          </a:p>
          <a:p>
            <a:pPr eaLnBrk="1" fontAlgn="base" hangingPunct="1">
              <a:spcBef>
                <a:spcPct val="0"/>
              </a:spcBef>
              <a:spcAft>
                <a:spcPct val="0"/>
              </a:spcAft>
              <a:buFont typeface="Wingdings" pitchFamily="2" charset="2"/>
              <a:buChar char="u"/>
              <a:defRPr/>
            </a:pPr>
            <a:r>
              <a:rPr lang="ja-JP" altLang="en-US" sz="1200" dirty="0">
                <a:solidFill>
                  <a:srgbClr val="0066CC"/>
                </a:solidFill>
                <a:latin typeface="HG丸ｺﾞｼｯｸM-PRO" pitchFamily="50" charset="-128"/>
                <a:ea typeface="HG丸ｺﾞｼｯｸM-PRO" pitchFamily="50" charset="-128"/>
              </a:rPr>
              <a:t>地域マネジメント</a:t>
            </a:r>
            <a:endParaRPr lang="en-US" altLang="ja-JP" sz="1200" dirty="0">
              <a:solidFill>
                <a:srgbClr val="0066CC"/>
              </a:solidFill>
              <a:latin typeface="HG丸ｺﾞｼｯｸM-PRO" pitchFamily="50" charset="-128"/>
              <a:ea typeface="HG丸ｺﾞｼｯｸM-PRO" pitchFamily="50" charset="-128"/>
            </a:endParaRPr>
          </a:p>
          <a:p>
            <a:pPr eaLnBrk="1" fontAlgn="base" hangingPunct="1">
              <a:spcBef>
                <a:spcPct val="0"/>
              </a:spcBef>
              <a:spcAft>
                <a:spcPct val="0"/>
              </a:spcAft>
              <a:buFont typeface="Wingdings" pitchFamily="2" charset="2"/>
              <a:buChar char="u"/>
              <a:defRPr/>
            </a:pPr>
            <a:r>
              <a:rPr lang="ja-JP" altLang="en-US" sz="1200" dirty="0">
                <a:solidFill>
                  <a:srgbClr val="0066CC"/>
                </a:solidFill>
                <a:latin typeface="HG丸ｺﾞｼｯｸM-PRO" pitchFamily="50" charset="-128"/>
                <a:ea typeface="HG丸ｺﾞｼｯｸM-PRO" pitchFamily="50" charset="-128"/>
              </a:rPr>
              <a:t>県内関係者からの</a:t>
            </a:r>
            <a:endParaRPr lang="en-US" altLang="ja-JP" sz="1200" dirty="0">
              <a:solidFill>
                <a:srgbClr val="0066CC"/>
              </a:solidFill>
              <a:latin typeface="HG丸ｺﾞｼｯｸM-PRO" pitchFamily="50" charset="-128"/>
              <a:ea typeface="HG丸ｺﾞｼｯｸM-PRO" pitchFamily="50" charset="-128"/>
            </a:endParaRPr>
          </a:p>
          <a:p>
            <a:pPr marL="0" indent="0" eaLnBrk="1" fontAlgn="base" hangingPunct="1">
              <a:spcBef>
                <a:spcPct val="0"/>
              </a:spcBef>
              <a:spcAft>
                <a:spcPct val="0"/>
              </a:spcAft>
              <a:buFont typeface="Arial" charset="0"/>
              <a:buNone/>
              <a:defRPr/>
            </a:pPr>
            <a:r>
              <a:rPr lang="ja-JP" altLang="en-US" sz="1200" dirty="0">
                <a:solidFill>
                  <a:srgbClr val="0066CC"/>
                </a:solidFill>
                <a:latin typeface="HG丸ｺﾞｼｯｸM-PRO" pitchFamily="50" charset="-128"/>
                <a:ea typeface="HG丸ｺﾞｼｯｸM-PRO" pitchFamily="50" charset="-128"/>
              </a:rPr>
              <a:t>　 個別相談・支援対応</a:t>
            </a:r>
            <a:endParaRPr lang="en-US" altLang="ja-JP" sz="1200" dirty="0">
              <a:solidFill>
                <a:srgbClr val="0066CC"/>
              </a:solidFill>
              <a:latin typeface="HG丸ｺﾞｼｯｸM-PRO" pitchFamily="50" charset="-128"/>
              <a:ea typeface="HG丸ｺﾞｼｯｸM-PRO" pitchFamily="50" charset="-128"/>
            </a:endParaRPr>
          </a:p>
        </p:txBody>
      </p:sp>
      <p:grpSp>
        <p:nvGrpSpPr>
          <p:cNvPr id="7" name="グループ化 50"/>
          <p:cNvGrpSpPr/>
          <p:nvPr/>
        </p:nvGrpSpPr>
        <p:grpSpPr>
          <a:xfrm>
            <a:off x="40775" y="1758693"/>
            <a:ext cx="3719889" cy="1562478"/>
            <a:chOff x="0" y="2017453"/>
            <a:chExt cx="4029880" cy="1562478"/>
          </a:xfrm>
        </p:grpSpPr>
        <p:sp>
          <p:nvSpPr>
            <p:cNvPr id="30" name="円/楕円 29"/>
            <p:cNvSpPr/>
            <p:nvPr/>
          </p:nvSpPr>
          <p:spPr bwMode="auto">
            <a:xfrm>
              <a:off x="108753" y="2121018"/>
              <a:ext cx="3226329" cy="1458913"/>
            </a:xfrm>
            <a:prstGeom prst="ellipse">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algn="ctr" fontAlgn="base">
                <a:spcBef>
                  <a:spcPct val="0"/>
                </a:spcBef>
                <a:spcAft>
                  <a:spcPct val="0"/>
                </a:spcAft>
                <a:defRPr/>
              </a:pPr>
              <a:r>
                <a:rPr kumimoji="0" lang="ja-JP" altLang="en-US" sz="1600" kern="0" dirty="0">
                  <a:solidFill>
                    <a:prstClr val="black"/>
                  </a:solidFill>
                  <a:latin typeface="HG丸ｺﾞｼｯｸM-PRO" pitchFamily="50" charset="-128"/>
                  <a:ea typeface="HG丸ｺﾞｼｯｸM-PRO" pitchFamily="50" charset="-128"/>
                </a:rPr>
                <a:t>地域移行に関わる</a:t>
              </a:r>
              <a:endParaRPr kumimoji="0" lang="en-US" altLang="ja-JP" sz="1600" kern="0" dirty="0">
                <a:solidFill>
                  <a:prstClr val="black"/>
                </a:solidFill>
                <a:latin typeface="HG丸ｺﾞｼｯｸM-PRO" pitchFamily="50" charset="-128"/>
                <a:ea typeface="HG丸ｺﾞｼｯｸM-PRO" pitchFamily="50" charset="-128"/>
              </a:endParaRPr>
            </a:p>
            <a:p>
              <a:pPr algn="ctr" fontAlgn="base">
                <a:spcBef>
                  <a:spcPct val="0"/>
                </a:spcBef>
                <a:spcAft>
                  <a:spcPct val="0"/>
                </a:spcAft>
                <a:defRPr/>
              </a:pPr>
              <a:r>
                <a:rPr kumimoji="0" lang="ja-JP" altLang="en-US" sz="1600" kern="0" dirty="0">
                  <a:solidFill>
                    <a:prstClr val="black"/>
                  </a:solidFill>
                  <a:latin typeface="HG丸ｺﾞｼｯｸM-PRO" pitchFamily="50" charset="-128"/>
                  <a:ea typeface="HG丸ｺﾞｼｯｸM-PRO" pitchFamily="50" charset="-128"/>
                </a:rPr>
                <a:t>保健・医療・福祉の</a:t>
              </a:r>
              <a:endParaRPr kumimoji="0" lang="en-US" altLang="ja-JP" sz="1600" kern="0" dirty="0">
                <a:solidFill>
                  <a:prstClr val="black"/>
                </a:solidFill>
                <a:latin typeface="HG丸ｺﾞｼｯｸM-PRO" pitchFamily="50" charset="-128"/>
                <a:ea typeface="HG丸ｺﾞｼｯｸM-PRO" pitchFamily="50" charset="-128"/>
              </a:endParaRPr>
            </a:p>
            <a:p>
              <a:pPr algn="ctr" fontAlgn="base">
                <a:spcBef>
                  <a:spcPct val="0"/>
                </a:spcBef>
                <a:spcAft>
                  <a:spcPct val="0"/>
                </a:spcAft>
                <a:defRPr/>
              </a:pPr>
              <a:r>
                <a:rPr kumimoji="0" lang="ja-JP" altLang="en-US" sz="1600" kern="0" dirty="0">
                  <a:solidFill>
                    <a:prstClr val="black"/>
                  </a:solidFill>
                  <a:latin typeface="HG丸ｺﾞｼｯｸM-PRO" pitchFamily="50" charset="-128"/>
                  <a:ea typeface="HG丸ｺﾞｼｯｸM-PRO" pitchFamily="50" charset="-128"/>
                </a:rPr>
                <a:t>一体的取組</a:t>
              </a:r>
            </a:p>
          </p:txBody>
        </p:sp>
        <p:sp>
          <p:nvSpPr>
            <p:cNvPr id="36" name="角丸四角形 35"/>
            <p:cNvSpPr/>
            <p:nvPr/>
          </p:nvSpPr>
          <p:spPr>
            <a:xfrm>
              <a:off x="2569777" y="2121018"/>
              <a:ext cx="992320" cy="292100"/>
            </a:xfrm>
            <a:prstGeom prst="roundRect">
              <a:avLst/>
            </a:prstGeom>
            <a:solidFill>
              <a:srgbClr val="FFCCFF"/>
            </a:solidFill>
            <a:ln w="12700" cap="flat" cmpd="sng" algn="ctr">
              <a:solidFill>
                <a:sysClr val="window" lastClr="FFFFFF"/>
              </a:solidFill>
              <a:prstDash val="solid"/>
            </a:ln>
            <a:effectLst/>
          </p:spPr>
          <p:txBody>
            <a:bodyPr anchor="ctr"/>
            <a:lstStyle/>
            <a:p>
              <a:pPr algn="ctr" defTabSz="957709">
                <a:defRPr/>
              </a:pPr>
              <a:r>
                <a:rPr kumimoji="0" lang="ja-JP" altLang="en-US" sz="1100" kern="0" dirty="0">
                  <a:solidFill>
                    <a:prstClr val="black"/>
                  </a:solidFill>
                  <a:latin typeface="MS Gothic" pitchFamily="49" charset="-128"/>
                  <a:ea typeface="MS Gothic" pitchFamily="49" charset="-128"/>
                </a:rPr>
                <a:t>精神科病院</a:t>
              </a:r>
            </a:p>
          </p:txBody>
        </p:sp>
        <p:sp>
          <p:nvSpPr>
            <p:cNvPr id="37" name="角丸四角形 36"/>
            <p:cNvSpPr/>
            <p:nvPr/>
          </p:nvSpPr>
          <p:spPr>
            <a:xfrm>
              <a:off x="2569777" y="3032246"/>
              <a:ext cx="1460103" cy="434975"/>
            </a:xfrm>
            <a:prstGeom prst="roundRect">
              <a:avLst/>
            </a:prstGeom>
            <a:solidFill>
              <a:srgbClr val="FFCCFF"/>
            </a:solidFill>
            <a:ln w="12700" cap="flat" cmpd="sng" algn="ctr">
              <a:solidFill>
                <a:sysClr val="window" lastClr="FFFFFF"/>
              </a:solidFill>
              <a:prstDash val="solid"/>
            </a:ln>
            <a:effectLst/>
          </p:spPr>
          <p:txBody>
            <a:bodyPr anchor="ctr"/>
            <a:lstStyle/>
            <a:p>
              <a:pPr algn="ctr" defTabSz="957709">
                <a:defRPr/>
              </a:pPr>
              <a:r>
                <a:rPr kumimoji="0" lang="ja-JP" altLang="ja-JP" sz="1100" kern="0" dirty="0">
                  <a:solidFill>
                    <a:prstClr val="black"/>
                  </a:solidFill>
                  <a:latin typeface="MS Gothic" pitchFamily="49" charset="-128"/>
                  <a:ea typeface="MS Gothic" pitchFamily="49" charset="-128"/>
                </a:rPr>
                <a:t>指定一般・特定</a:t>
              </a:r>
              <a:endParaRPr kumimoji="0" lang="en-US" altLang="ja-JP" sz="1100" kern="0" dirty="0">
                <a:solidFill>
                  <a:prstClr val="black"/>
                </a:solidFill>
                <a:latin typeface="MS Gothic" pitchFamily="49" charset="-128"/>
                <a:ea typeface="MS Gothic" pitchFamily="49" charset="-128"/>
              </a:endParaRPr>
            </a:p>
            <a:p>
              <a:pPr algn="ctr" defTabSz="957709">
                <a:defRPr/>
              </a:pPr>
              <a:r>
                <a:rPr kumimoji="0" lang="ja-JP" altLang="ja-JP" sz="1100" kern="0" dirty="0">
                  <a:solidFill>
                    <a:prstClr val="black"/>
                  </a:solidFill>
                  <a:latin typeface="MS Gothic" pitchFamily="49" charset="-128"/>
                  <a:ea typeface="MS Gothic" pitchFamily="49" charset="-128"/>
                </a:rPr>
                <a:t>相談支援事業</a:t>
              </a:r>
              <a:r>
                <a:rPr kumimoji="0" lang="ja-JP" altLang="en-US" sz="1100" kern="0" dirty="0">
                  <a:solidFill>
                    <a:prstClr val="black"/>
                  </a:solidFill>
                  <a:latin typeface="MS Gothic" pitchFamily="49" charset="-128"/>
                  <a:ea typeface="MS Gothic" pitchFamily="49" charset="-128"/>
                </a:rPr>
                <a:t>者</a:t>
              </a:r>
            </a:p>
          </p:txBody>
        </p:sp>
        <p:sp>
          <p:nvSpPr>
            <p:cNvPr id="38" name="角丸四角形 37"/>
            <p:cNvSpPr/>
            <p:nvPr/>
          </p:nvSpPr>
          <p:spPr>
            <a:xfrm>
              <a:off x="108753" y="2017453"/>
              <a:ext cx="992320" cy="290513"/>
            </a:xfrm>
            <a:prstGeom prst="roundRect">
              <a:avLst/>
            </a:prstGeom>
            <a:solidFill>
              <a:srgbClr val="FFCCFF"/>
            </a:solidFill>
            <a:ln w="12700" cap="flat" cmpd="sng" algn="ctr">
              <a:solidFill>
                <a:sysClr val="window" lastClr="FFFFFF"/>
              </a:solidFill>
              <a:prstDash val="solid"/>
            </a:ln>
            <a:effectLst/>
          </p:spPr>
          <p:txBody>
            <a:bodyPr anchor="ctr"/>
            <a:lstStyle/>
            <a:p>
              <a:pPr algn="ctr" defTabSz="957709">
                <a:defRPr/>
              </a:pPr>
              <a:r>
                <a:rPr kumimoji="0" lang="ja-JP" altLang="en-US" sz="1100" kern="0" dirty="0">
                  <a:solidFill>
                    <a:prstClr val="black"/>
                  </a:solidFill>
                  <a:latin typeface="MS Gothic" pitchFamily="49" charset="-128"/>
                  <a:ea typeface="MS Gothic" pitchFamily="49" charset="-128"/>
                </a:rPr>
                <a:t>市町村</a:t>
              </a:r>
            </a:p>
          </p:txBody>
        </p:sp>
        <p:sp>
          <p:nvSpPr>
            <p:cNvPr id="39" name="角丸四角形 38"/>
            <p:cNvSpPr/>
            <p:nvPr/>
          </p:nvSpPr>
          <p:spPr>
            <a:xfrm>
              <a:off x="0" y="3175121"/>
              <a:ext cx="992320" cy="292100"/>
            </a:xfrm>
            <a:prstGeom prst="roundRect">
              <a:avLst/>
            </a:prstGeom>
            <a:solidFill>
              <a:srgbClr val="FFCCFF"/>
            </a:solidFill>
            <a:ln w="12700" cap="flat" cmpd="sng" algn="ctr">
              <a:solidFill>
                <a:sysClr val="window" lastClr="FFFFFF"/>
              </a:solidFill>
              <a:prstDash val="solid"/>
            </a:ln>
            <a:effectLst/>
          </p:spPr>
          <p:txBody>
            <a:bodyPr anchor="ctr"/>
            <a:lstStyle/>
            <a:p>
              <a:pPr algn="ctr" defTabSz="957709">
                <a:defRPr/>
              </a:pPr>
              <a:r>
                <a:rPr kumimoji="0" lang="ja-JP" altLang="en-US" sz="1100" kern="0" dirty="0">
                  <a:solidFill>
                    <a:prstClr val="black"/>
                  </a:solidFill>
                  <a:latin typeface="MS Gothic" pitchFamily="49" charset="-128"/>
                  <a:ea typeface="MS Gothic" pitchFamily="49" charset="-128"/>
                </a:rPr>
                <a:t>保健所</a:t>
              </a:r>
            </a:p>
          </p:txBody>
        </p:sp>
      </p:grpSp>
      <p:sp>
        <p:nvSpPr>
          <p:cNvPr id="40" name="テキスト ボックス 49"/>
          <p:cNvSpPr txBox="1">
            <a:spLocks noChangeArrowheads="1"/>
          </p:cNvSpPr>
          <p:nvPr/>
        </p:nvSpPr>
        <p:spPr bwMode="auto">
          <a:xfrm>
            <a:off x="2579385" y="5282648"/>
            <a:ext cx="212569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171450" indent="-171450"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base" hangingPunct="1">
              <a:spcBef>
                <a:spcPct val="0"/>
              </a:spcBef>
              <a:spcAft>
                <a:spcPct val="0"/>
              </a:spcAft>
              <a:buFont typeface="Wingdings" pitchFamily="2" charset="2"/>
              <a:buChar char="u"/>
            </a:pPr>
            <a:r>
              <a:rPr lang="ja-JP" altLang="en-US" sz="1200" dirty="0">
                <a:solidFill>
                  <a:srgbClr val="0066CC"/>
                </a:solidFill>
                <a:latin typeface="HG丸ｺﾞｼｯｸM-PRO" pitchFamily="50" charset="-128"/>
                <a:ea typeface="HG丸ｺﾞｼｯｸM-PRO" pitchFamily="50" charset="-128"/>
                <a:cs typeface="Times New Roman" pitchFamily="18" charset="0"/>
              </a:rPr>
              <a:t>定期的な全国会議の企画</a:t>
            </a:r>
            <a:endParaRPr lang="en-US" altLang="ja-JP" sz="1200" dirty="0">
              <a:solidFill>
                <a:srgbClr val="0066CC"/>
              </a:solidFill>
              <a:latin typeface="HG丸ｺﾞｼｯｸM-PRO" pitchFamily="50" charset="-128"/>
              <a:ea typeface="HG丸ｺﾞｼｯｸM-PRO" pitchFamily="50" charset="-128"/>
              <a:cs typeface="Times New Roman" pitchFamily="18" charset="0"/>
            </a:endParaRPr>
          </a:p>
          <a:p>
            <a:pPr eaLnBrk="1" fontAlgn="base" hangingPunct="1">
              <a:spcBef>
                <a:spcPct val="0"/>
              </a:spcBef>
              <a:spcAft>
                <a:spcPct val="0"/>
              </a:spcAft>
              <a:buFont typeface="Wingdings" pitchFamily="2" charset="2"/>
              <a:buChar char="u"/>
            </a:pPr>
            <a:r>
              <a:rPr lang="ja-JP" altLang="en-US" sz="1200" dirty="0">
                <a:solidFill>
                  <a:srgbClr val="0066CC"/>
                </a:solidFill>
                <a:latin typeface="HG丸ｺﾞｼｯｸM-PRO" pitchFamily="50" charset="-128"/>
                <a:ea typeface="HG丸ｺﾞｼｯｸM-PRO" pitchFamily="50" charset="-128"/>
                <a:cs typeface="Times New Roman" pitchFamily="18" charset="0"/>
              </a:rPr>
              <a:t>都道府県等研修への協力</a:t>
            </a:r>
            <a:endParaRPr lang="en-US" altLang="ja-JP" sz="1200" dirty="0">
              <a:solidFill>
                <a:srgbClr val="0066CC"/>
              </a:solidFill>
              <a:latin typeface="HG丸ｺﾞｼｯｸM-PRO" pitchFamily="50" charset="-128"/>
              <a:ea typeface="HG丸ｺﾞｼｯｸM-PRO" pitchFamily="50" charset="-128"/>
              <a:cs typeface="Times New Roman" pitchFamily="18" charset="0"/>
            </a:endParaRPr>
          </a:p>
        </p:txBody>
      </p:sp>
      <p:sp>
        <p:nvSpPr>
          <p:cNvPr id="41" name="コンテンツ プレースホルダー 2"/>
          <p:cNvSpPr txBox="1">
            <a:spLocks/>
          </p:cNvSpPr>
          <p:nvPr/>
        </p:nvSpPr>
        <p:spPr>
          <a:xfrm>
            <a:off x="86035" y="499256"/>
            <a:ext cx="9057965" cy="1070154"/>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0" indent="0">
              <a:spcBef>
                <a:spcPts val="0"/>
              </a:spcBef>
              <a:buFont typeface="Arial" panose="020B0604020202020204" pitchFamily="34" charset="0"/>
              <a:buNone/>
            </a:pPr>
            <a:r>
              <a:rPr lang="ja-JP" altLang="en-US" sz="1600" dirty="0">
                <a:solidFill>
                  <a:prstClr val="black"/>
                </a:solidFill>
                <a:latin typeface="+mn-ea"/>
              </a:rPr>
              <a:t>○長期入院精神障害者の地域移行推進のため、都道府県等（都道府県・政令市）の実践的な取組を共有　　　</a:t>
            </a:r>
            <a:endParaRPr lang="en-US" altLang="ja-JP" sz="1600" dirty="0">
              <a:solidFill>
                <a:prstClr val="black"/>
              </a:solidFill>
              <a:latin typeface="+mn-ea"/>
            </a:endParaRPr>
          </a:p>
          <a:p>
            <a:pPr marL="0" indent="0">
              <a:spcBef>
                <a:spcPts val="0"/>
              </a:spcBef>
              <a:buFont typeface="Arial" panose="020B0604020202020204" pitchFamily="34" charset="0"/>
              <a:buNone/>
            </a:pPr>
            <a:r>
              <a:rPr lang="ja-JP" altLang="en-US" sz="1600" dirty="0">
                <a:solidFill>
                  <a:prstClr val="black"/>
                </a:solidFill>
                <a:latin typeface="+mn-ea"/>
              </a:rPr>
              <a:t>　 するとともに、他の都道府県等とのネットワーク形成を支援することにより好事例の横展開を図る</a:t>
            </a:r>
            <a:endParaRPr lang="en-US" altLang="ja-JP" sz="1600" dirty="0">
              <a:solidFill>
                <a:prstClr val="black"/>
              </a:solidFill>
              <a:latin typeface="+mn-ea"/>
            </a:endParaRPr>
          </a:p>
          <a:p>
            <a:pPr marL="0" indent="0">
              <a:spcBef>
                <a:spcPts val="0"/>
              </a:spcBef>
              <a:buFont typeface="Arial" panose="020B0604020202020204" pitchFamily="34" charset="0"/>
              <a:buNone/>
            </a:pPr>
            <a:r>
              <a:rPr lang="ja-JP" altLang="en-US" sz="1600" dirty="0">
                <a:solidFill>
                  <a:prstClr val="black"/>
                </a:solidFill>
              </a:rPr>
              <a:t>○都道府県等において、関係者による協議の場の設置、ピアサポーターの活躍の場の拡大、地域移行に</a:t>
            </a:r>
            <a:endParaRPr lang="en-US" altLang="ja-JP" sz="1600" dirty="0">
              <a:solidFill>
                <a:prstClr val="black"/>
              </a:solidFill>
            </a:endParaRPr>
          </a:p>
          <a:p>
            <a:pPr marL="0" indent="0">
              <a:spcBef>
                <a:spcPts val="0"/>
              </a:spcBef>
              <a:buFont typeface="Arial" panose="020B0604020202020204" pitchFamily="34" charset="0"/>
              <a:buNone/>
            </a:pPr>
            <a:r>
              <a:rPr lang="en-US" altLang="ja-JP" sz="1600" dirty="0">
                <a:solidFill>
                  <a:prstClr val="black"/>
                </a:solidFill>
              </a:rPr>
              <a:t>    </a:t>
            </a:r>
            <a:r>
              <a:rPr lang="ja-JP" altLang="en-US" sz="1600" dirty="0">
                <a:solidFill>
                  <a:prstClr val="black"/>
                </a:solidFill>
              </a:rPr>
              <a:t>取り組む人材の育成、市町村支援の強化等に関する取組を推進する</a:t>
            </a:r>
            <a:endParaRPr lang="en-US" altLang="ja-JP" sz="1600" dirty="0">
              <a:solidFill>
                <a:prstClr val="black"/>
              </a:solidFill>
            </a:endParaRPr>
          </a:p>
        </p:txBody>
      </p:sp>
      <p:sp>
        <p:nvSpPr>
          <p:cNvPr id="42" name="コンテンツ プレースホルダー 2"/>
          <p:cNvSpPr txBox="1">
            <a:spLocks/>
          </p:cNvSpPr>
          <p:nvPr/>
        </p:nvSpPr>
        <p:spPr>
          <a:xfrm>
            <a:off x="4691894" y="4854765"/>
            <a:ext cx="4438773" cy="1919200"/>
          </a:xfrm>
          <a:prstGeom prst="rect">
            <a:avLst/>
          </a:prstGeom>
          <a:ln w="25400" cap="flat" cmpd="sng" algn="ctr">
            <a:solidFill>
              <a:schemeClr val="accent2">
                <a:lumMod val="40000"/>
                <a:lumOff val="60000"/>
              </a:schemeClr>
            </a:solid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0" indent="0">
              <a:lnSpc>
                <a:spcPts val="1400"/>
              </a:lnSpc>
              <a:buFont typeface="Arial" panose="020B0604020202020204" pitchFamily="34" charset="0"/>
              <a:buNone/>
            </a:pPr>
            <a:r>
              <a:rPr lang="ja-JP" altLang="en-US" sz="1100" dirty="0">
                <a:solidFill>
                  <a:prstClr val="black"/>
                </a:solidFill>
              </a:rPr>
              <a:t>○平成</a:t>
            </a:r>
            <a:r>
              <a:rPr lang="en-US" altLang="ja-JP" sz="1100" dirty="0">
                <a:solidFill>
                  <a:prstClr val="black"/>
                </a:solidFill>
              </a:rPr>
              <a:t>28</a:t>
            </a:r>
            <a:r>
              <a:rPr lang="ja-JP" altLang="en-US" sz="1100" dirty="0">
                <a:solidFill>
                  <a:prstClr val="black"/>
                </a:solidFill>
              </a:rPr>
              <a:t>年</a:t>
            </a:r>
            <a:r>
              <a:rPr lang="en-US" altLang="ja-JP" sz="1100" dirty="0">
                <a:solidFill>
                  <a:prstClr val="black"/>
                </a:solidFill>
              </a:rPr>
              <a:t>6</a:t>
            </a:r>
            <a:r>
              <a:rPr lang="ja-JP" altLang="en-US" sz="1100" dirty="0">
                <a:solidFill>
                  <a:prstClr val="black"/>
                </a:solidFill>
              </a:rPr>
              <a:t>月</a:t>
            </a:r>
            <a:r>
              <a:rPr lang="en-US" altLang="ja-JP" sz="1100" dirty="0">
                <a:solidFill>
                  <a:prstClr val="black"/>
                </a:solidFill>
              </a:rPr>
              <a:t>30</a:t>
            </a:r>
            <a:r>
              <a:rPr lang="ja-JP" altLang="en-US" sz="1100" dirty="0">
                <a:solidFill>
                  <a:prstClr val="black"/>
                </a:solidFill>
              </a:rPr>
              <a:t>日「精神障害者の地域移行担当者等会議」</a:t>
            </a:r>
          </a:p>
          <a:p>
            <a:pPr marL="0" indent="0">
              <a:lnSpc>
                <a:spcPts val="1200"/>
              </a:lnSpc>
              <a:buFont typeface="Arial" panose="020B0604020202020204" pitchFamily="34" charset="0"/>
              <a:buNone/>
            </a:pPr>
            <a:r>
              <a:rPr lang="ja-JP" altLang="en-US" sz="1100" dirty="0">
                <a:solidFill>
                  <a:prstClr val="black"/>
                </a:solidFill>
              </a:rPr>
              <a:t>＜プログラム＞</a:t>
            </a:r>
            <a:endParaRPr lang="en-US" altLang="ja-JP" sz="1100" dirty="0">
              <a:solidFill>
                <a:prstClr val="black"/>
              </a:solidFill>
            </a:endParaRPr>
          </a:p>
          <a:p>
            <a:pPr marL="0" indent="0">
              <a:lnSpc>
                <a:spcPts val="1200"/>
              </a:lnSpc>
              <a:buFont typeface="Arial" panose="020B0604020202020204" pitchFamily="34" charset="0"/>
              <a:buNone/>
            </a:pPr>
            <a:r>
              <a:rPr lang="en-US" altLang="ja-JP" sz="1100" dirty="0">
                <a:solidFill>
                  <a:prstClr val="black"/>
                </a:solidFill>
              </a:rPr>
              <a:t>【</a:t>
            </a:r>
            <a:r>
              <a:rPr lang="ja-JP" altLang="en-US" sz="1100" dirty="0">
                <a:solidFill>
                  <a:prstClr val="black"/>
                </a:solidFill>
              </a:rPr>
              <a:t>報告</a:t>
            </a:r>
            <a:r>
              <a:rPr lang="en-US" altLang="ja-JP" sz="1100" dirty="0">
                <a:solidFill>
                  <a:prstClr val="black"/>
                </a:solidFill>
              </a:rPr>
              <a:t>】</a:t>
            </a:r>
            <a:r>
              <a:rPr lang="ja-JP" altLang="en-US" sz="1100" dirty="0">
                <a:solidFill>
                  <a:prstClr val="black"/>
                </a:solidFill>
              </a:rPr>
              <a:t>「長期入院精神障害者地域移行総合的推進体制検証事業の取</a:t>
            </a:r>
            <a:endParaRPr lang="en-US" altLang="ja-JP" sz="1100" dirty="0">
              <a:solidFill>
                <a:prstClr val="black"/>
              </a:solidFill>
            </a:endParaRPr>
          </a:p>
          <a:p>
            <a:pPr marL="0" indent="0">
              <a:lnSpc>
                <a:spcPts val="1200"/>
              </a:lnSpc>
              <a:buFont typeface="Arial" panose="020B0604020202020204" pitchFamily="34" charset="0"/>
              <a:buNone/>
            </a:pPr>
            <a:r>
              <a:rPr lang="ja-JP" altLang="en-US" sz="1100" dirty="0">
                <a:solidFill>
                  <a:prstClr val="black"/>
                </a:solidFill>
              </a:rPr>
              <a:t>　　　　　組と成果～地域移行推進連絡会議の効果的な進め方～」</a:t>
            </a:r>
            <a:endParaRPr lang="en-US" altLang="ja-JP" sz="1100" dirty="0">
              <a:solidFill>
                <a:prstClr val="black"/>
              </a:solidFill>
            </a:endParaRPr>
          </a:p>
          <a:p>
            <a:pPr marL="0" indent="0">
              <a:lnSpc>
                <a:spcPts val="1200"/>
              </a:lnSpc>
              <a:buFont typeface="Arial" panose="020B0604020202020204" pitchFamily="34" charset="0"/>
              <a:buNone/>
            </a:pPr>
            <a:r>
              <a:rPr lang="en-US" altLang="ja-JP" sz="1100" dirty="0">
                <a:solidFill>
                  <a:prstClr val="black"/>
                </a:solidFill>
              </a:rPr>
              <a:t>【</a:t>
            </a:r>
            <a:r>
              <a:rPr lang="ja-JP" altLang="en-US" sz="1100" dirty="0">
                <a:solidFill>
                  <a:prstClr val="black"/>
                </a:solidFill>
              </a:rPr>
              <a:t>発表</a:t>
            </a:r>
            <a:r>
              <a:rPr lang="en-US" altLang="ja-JP" sz="1100" dirty="0">
                <a:solidFill>
                  <a:prstClr val="black"/>
                </a:solidFill>
              </a:rPr>
              <a:t>】</a:t>
            </a:r>
            <a:r>
              <a:rPr lang="ja-JP" altLang="en-US" sz="1100" dirty="0">
                <a:solidFill>
                  <a:prstClr val="black"/>
                </a:solidFill>
              </a:rPr>
              <a:t>「精神障害者地域移行・地域定着推進協議会（協議会の専門部</a:t>
            </a:r>
            <a:endParaRPr lang="en-US" altLang="ja-JP" sz="1100" dirty="0">
              <a:solidFill>
                <a:prstClr val="black"/>
              </a:solidFill>
            </a:endParaRPr>
          </a:p>
          <a:p>
            <a:pPr marL="0" indent="0">
              <a:lnSpc>
                <a:spcPts val="1200"/>
              </a:lnSpc>
              <a:buFont typeface="Arial" panose="020B0604020202020204" pitchFamily="34" charset="0"/>
              <a:buNone/>
            </a:pPr>
            <a:r>
              <a:rPr lang="ja-JP" altLang="en-US" sz="1100" dirty="0">
                <a:solidFill>
                  <a:prstClr val="black"/>
                </a:solidFill>
              </a:rPr>
              <a:t>　　　　　会含む）の設置の進め方と課題」</a:t>
            </a:r>
            <a:endParaRPr lang="en-US" altLang="ja-JP" sz="1100" dirty="0">
              <a:solidFill>
                <a:prstClr val="black"/>
              </a:solidFill>
            </a:endParaRPr>
          </a:p>
          <a:p>
            <a:pPr marL="0" indent="0">
              <a:lnSpc>
                <a:spcPts val="1200"/>
              </a:lnSpc>
              <a:buFont typeface="Arial" panose="020B0604020202020204" pitchFamily="34" charset="0"/>
              <a:buNone/>
            </a:pPr>
            <a:r>
              <a:rPr lang="en-US" altLang="ja-JP" sz="1100" dirty="0">
                <a:solidFill>
                  <a:prstClr val="black"/>
                </a:solidFill>
              </a:rPr>
              <a:t>【</a:t>
            </a:r>
            <a:r>
              <a:rPr lang="ja-JP" altLang="en-US" sz="1100" dirty="0">
                <a:solidFill>
                  <a:prstClr val="black"/>
                </a:solidFill>
              </a:rPr>
              <a:t>講義</a:t>
            </a:r>
            <a:r>
              <a:rPr lang="en-US" altLang="ja-JP" sz="1100" dirty="0">
                <a:solidFill>
                  <a:prstClr val="black"/>
                </a:solidFill>
              </a:rPr>
              <a:t>】</a:t>
            </a:r>
            <a:r>
              <a:rPr lang="ja-JP" altLang="en-US" sz="1100" dirty="0">
                <a:solidFill>
                  <a:prstClr val="black"/>
                </a:solidFill>
              </a:rPr>
              <a:t>「保健所を中心とした地域移行の取組」</a:t>
            </a:r>
          </a:p>
          <a:p>
            <a:pPr marL="0" indent="0">
              <a:lnSpc>
                <a:spcPts val="1200"/>
              </a:lnSpc>
              <a:buFont typeface="Arial" panose="020B0604020202020204" pitchFamily="34" charset="0"/>
              <a:buNone/>
            </a:pPr>
            <a:r>
              <a:rPr lang="ja-JP" altLang="en-US" sz="1100" dirty="0">
                <a:solidFill>
                  <a:prstClr val="black"/>
                </a:solidFill>
              </a:rPr>
              <a:t>　　　　　「ピアサポーターとしての活動の実際」</a:t>
            </a:r>
            <a:endParaRPr lang="en-US" altLang="ja-JP" sz="1100" dirty="0">
              <a:solidFill>
                <a:prstClr val="black"/>
              </a:solidFill>
            </a:endParaRPr>
          </a:p>
          <a:p>
            <a:pPr marL="0" indent="0">
              <a:lnSpc>
                <a:spcPts val="1200"/>
              </a:lnSpc>
              <a:buFont typeface="Arial" panose="020B0604020202020204" pitchFamily="34" charset="0"/>
              <a:buNone/>
            </a:pPr>
            <a:r>
              <a:rPr lang="en-US" altLang="ja-JP" sz="1100" dirty="0">
                <a:solidFill>
                  <a:prstClr val="black"/>
                </a:solidFill>
              </a:rPr>
              <a:t>【</a:t>
            </a:r>
            <a:r>
              <a:rPr lang="ja-JP" altLang="en-US" sz="1100" dirty="0">
                <a:solidFill>
                  <a:prstClr val="black"/>
                </a:solidFill>
              </a:rPr>
              <a:t>演習</a:t>
            </a:r>
            <a:r>
              <a:rPr lang="en-US" altLang="ja-JP" sz="1100" dirty="0">
                <a:solidFill>
                  <a:prstClr val="black"/>
                </a:solidFill>
              </a:rPr>
              <a:t>】</a:t>
            </a:r>
            <a:r>
              <a:rPr lang="ja-JP" altLang="en-US" sz="1100" dirty="0">
                <a:solidFill>
                  <a:prstClr val="black"/>
                </a:solidFill>
              </a:rPr>
              <a:t>「実効性のある地域移行支援を推進するために」</a:t>
            </a:r>
            <a:endParaRPr lang="en-US" altLang="ja-JP" sz="1100" dirty="0">
              <a:solidFill>
                <a:prstClr val="black"/>
              </a:solidFill>
            </a:endParaRPr>
          </a:p>
        </p:txBody>
      </p:sp>
      <p:sp>
        <p:nvSpPr>
          <p:cNvPr id="52" name="左中かっこ 51"/>
          <p:cNvSpPr/>
          <p:nvPr/>
        </p:nvSpPr>
        <p:spPr>
          <a:xfrm>
            <a:off x="4379334" y="1718937"/>
            <a:ext cx="318678" cy="5099307"/>
          </a:xfrm>
          <a:prstGeom prst="leftBrace">
            <a:avLst>
              <a:gd name="adj1" fmla="val 186377"/>
              <a:gd name="adj2" fmla="val 67727"/>
            </a:avLst>
          </a:prstGeom>
          <a:ln>
            <a:solidFill>
              <a:schemeClr val="accent2">
                <a:lumMod val="60000"/>
                <a:lumOff val="40000"/>
              </a:schemeClr>
            </a:solidFill>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ja-JP" altLang="en-US">
              <a:solidFill>
                <a:prstClr val="black"/>
              </a:solidFill>
            </a:endParaRPr>
          </a:p>
        </p:txBody>
      </p:sp>
      <p:sp>
        <p:nvSpPr>
          <p:cNvPr id="53" name="テキスト ボックス 52"/>
          <p:cNvSpPr txBox="1"/>
          <p:nvPr/>
        </p:nvSpPr>
        <p:spPr>
          <a:xfrm>
            <a:off x="-53322" y="5804055"/>
            <a:ext cx="4611752" cy="584775"/>
          </a:xfrm>
          <a:prstGeom prst="rect">
            <a:avLst/>
          </a:prstGeom>
          <a:noFill/>
        </p:spPr>
        <p:txBody>
          <a:bodyPr wrap="square" rtlCol="0">
            <a:spAutoFit/>
          </a:bodyPr>
          <a:lstStyle/>
          <a:p>
            <a:r>
              <a:rPr lang="en-US" altLang="ja-JP" sz="800" dirty="0">
                <a:solidFill>
                  <a:prstClr val="black"/>
                </a:solidFill>
              </a:rPr>
              <a:t>※</a:t>
            </a:r>
            <a:r>
              <a:rPr lang="ja-JP" altLang="en-US" sz="800" dirty="0">
                <a:solidFill>
                  <a:prstClr val="black"/>
                </a:solidFill>
              </a:rPr>
              <a:t>１　障害者総合支援法第２条第２項第１号</a:t>
            </a:r>
            <a:endParaRPr lang="en-US" altLang="ja-JP" sz="800" dirty="0">
              <a:solidFill>
                <a:prstClr val="black"/>
              </a:solidFill>
            </a:endParaRPr>
          </a:p>
          <a:p>
            <a:r>
              <a:rPr lang="ja-JP" altLang="en-US" sz="800" dirty="0">
                <a:solidFill>
                  <a:prstClr val="black"/>
                </a:solidFill>
              </a:rPr>
              <a:t>　第２条第２項　都道府県は、この法律の実施に関し、次に掲げる責務を有する。 </a:t>
            </a:r>
          </a:p>
          <a:p>
            <a:r>
              <a:rPr lang="ja-JP" altLang="en-US" sz="800" dirty="0">
                <a:solidFill>
                  <a:prstClr val="black"/>
                </a:solidFill>
              </a:rPr>
              <a:t>　　第１号　 市町村が行う自立支援給付及び地域生活支援事業が適正かつ円滑に行われるよう、市町村に対する必要な助言、情報の提供その他の援助を行うこと。 </a:t>
            </a:r>
            <a:endParaRPr lang="ja-JP" altLang="en-US" sz="900" dirty="0">
              <a:solidFill>
                <a:prstClr val="black"/>
              </a:solidFill>
            </a:endParaRPr>
          </a:p>
        </p:txBody>
      </p:sp>
      <p:sp>
        <p:nvSpPr>
          <p:cNvPr id="55" name="テキスト ボックス 54"/>
          <p:cNvSpPr txBox="1"/>
          <p:nvPr/>
        </p:nvSpPr>
        <p:spPr>
          <a:xfrm>
            <a:off x="2193104" y="3609163"/>
            <a:ext cx="401072" cy="246221"/>
          </a:xfrm>
          <a:prstGeom prst="rect">
            <a:avLst/>
          </a:prstGeom>
          <a:noFill/>
        </p:spPr>
        <p:txBody>
          <a:bodyPr wrap="none" rtlCol="0">
            <a:spAutoFit/>
          </a:bodyPr>
          <a:lstStyle/>
          <a:p>
            <a:r>
              <a:rPr lang="en-US" altLang="ja-JP" sz="1000" dirty="0">
                <a:solidFill>
                  <a:prstClr val="black"/>
                </a:solidFill>
              </a:rPr>
              <a:t>※</a:t>
            </a:r>
            <a:r>
              <a:rPr lang="ja-JP" altLang="en-US" sz="1000" dirty="0">
                <a:solidFill>
                  <a:prstClr val="black"/>
                </a:solidFill>
              </a:rPr>
              <a:t>１</a:t>
            </a:r>
          </a:p>
        </p:txBody>
      </p:sp>
      <p:sp>
        <p:nvSpPr>
          <p:cNvPr id="58" name="テキスト ボックス 57"/>
          <p:cNvSpPr txBox="1"/>
          <p:nvPr/>
        </p:nvSpPr>
        <p:spPr>
          <a:xfrm>
            <a:off x="2200347" y="4793116"/>
            <a:ext cx="401072" cy="246221"/>
          </a:xfrm>
          <a:prstGeom prst="rect">
            <a:avLst/>
          </a:prstGeom>
          <a:noFill/>
        </p:spPr>
        <p:txBody>
          <a:bodyPr wrap="none" rtlCol="0">
            <a:spAutoFit/>
          </a:bodyPr>
          <a:lstStyle/>
          <a:p>
            <a:r>
              <a:rPr lang="en-US" altLang="ja-JP" sz="1000" dirty="0">
                <a:solidFill>
                  <a:prstClr val="black"/>
                </a:solidFill>
              </a:rPr>
              <a:t>※</a:t>
            </a:r>
            <a:r>
              <a:rPr lang="ja-JP" altLang="en-US" sz="1000" dirty="0">
                <a:solidFill>
                  <a:prstClr val="black"/>
                </a:solidFill>
              </a:rPr>
              <a:t>２</a:t>
            </a:r>
          </a:p>
        </p:txBody>
      </p:sp>
      <p:sp>
        <p:nvSpPr>
          <p:cNvPr id="59" name="テキスト ボックス 58"/>
          <p:cNvSpPr txBox="1"/>
          <p:nvPr/>
        </p:nvSpPr>
        <p:spPr>
          <a:xfrm>
            <a:off x="-65561" y="6329239"/>
            <a:ext cx="4623990" cy="584775"/>
          </a:xfrm>
          <a:prstGeom prst="rect">
            <a:avLst/>
          </a:prstGeom>
          <a:noFill/>
        </p:spPr>
        <p:txBody>
          <a:bodyPr wrap="square" rtlCol="0">
            <a:spAutoFit/>
          </a:bodyPr>
          <a:lstStyle/>
          <a:p>
            <a:r>
              <a:rPr lang="en-US" altLang="ja-JP" sz="800" dirty="0">
                <a:solidFill>
                  <a:prstClr val="black"/>
                </a:solidFill>
              </a:rPr>
              <a:t>※</a:t>
            </a:r>
            <a:r>
              <a:rPr lang="ja-JP" altLang="en-US" sz="800" dirty="0">
                <a:solidFill>
                  <a:prstClr val="black"/>
                </a:solidFill>
              </a:rPr>
              <a:t>２　障害者総合支援法第２条第３項</a:t>
            </a:r>
            <a:endParaRPr lang="en-US" altLang="ja-JP" sz="800" dirty="0">
              <a:solidFill>
                <a:prstClr val="black"/>
              </a:solidFill>
            </a:endParaRPr>
          </a:p>
          <a:p>
            <a:r>
              <a:rPr lang="ja-JP" altLang="en-US" sz="800" dirty="0">
                <a:solidFill>
                  <a:prstClr val="black"/>
                </a:solidFill>
              </a:rPr>
              <a:t>　第２条第３項　  国は、市町村及び都道府県が行う自立支援給付、地域生活支援事業その他この法律に基づく業務が適正かつ円滑に行われるよう、市町村及び都道府県に対する必要な助言、情報の提供その他の援助を行わなければならない。 </a:t>
            </a:r>
            <a:endParaRPr lang="ja-JP" altLang="en-US" sz="900" dirty="0">
              <a:solidFill>
                <a:prstClr val="black"/>
              </a:solidFill>
            </a:endParaRPr>
          </a:p>
        </p:txBody>
      </p:sp>
      <p:sp>
        <p:nvSpPr>
          <p:cNvPr id="4" name="スライド番号プレースホルダー 3"/>
          <p:cNvSpPr>
            <a:spLocks noGrp="1"/>
          </p:cNvSpPr>
          <p:nvPr>
            <p:ph type="sldNum" sz="quarter" idx="12"/>
          </p:nvPr>
        </p:nvSpPr>
        <p:spPr>
          <a:xfrm>
            <a:off x="6927269" y="6453204"/>
            <a:ext cx="2133600" cy="365125"/>
          </a:xfrm>
        </p:spPr>
        <p:txBody>
          <a:bodyPr/>
          <a:lstStyle/>
          <a:p>
            <a:fld id="{401C9019-331E-455C-B0A7-05E838AB7F8C}" type="slidenum">
              <a:rPr lang="ja-JP" altLang="en-US" smtClean="0">
                <a:solidFill>
                  <a:prstClr val="black">
                    <a:tint val="75000"/>
                  </a:prstClr>
                </a:solidFill>
              </a:rPr>
              <a:pPr/>
              <a:t>28</a:t>
            </a:fld>
            <a:endParaRPr lang="ja-JP" altLang="en-US" dirty="0">
              <a:solidFill>
                <a:prstClr val="black">
                  <a:tint val="75000"/>
                </a:prstClr>
              </a:solidFill>
            </a:endParaRPr>
          </a:p>
        </p:txBody>
      </p:sp>
    </p:spTree>
    <p:extLst>
      <p:ext uri="{BB962C8B-B14F-4D97-AF65-F5344CB8AC3E}">
        <p14:creationId xmlns:p14="http://schemas.microsoft.com/office/powerpoint/2010/main" xmlns="" val="7371629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p:cNvGraphicFramePr>
            <a:graphicFrameLocks/>
          </p:cNvGraphicFramePr>
          <p:nvPr>
            <p:extLst>
              <p:ext uri="{D42A27DB-BD31-4B8C-83A1-F6EECF244321}">
                <p14:modId xmlns:p14="http://schemas.microsoft.com/office/powerpoint/2010/main" xmlns="" val="4197398129"/>
              </p:ext>
            </p:extLst>
          </p:nvPr>
        </p:nvGraphicFramePr>
        <p:xfrm>
          <a:off x="185052" y="188640"/>
          <a:ext cx="8707428" cy="6264696"/>
        </p:xfrm>
        <a:graphic>
          <a:graphicData uri="http://schemas.openxmlformats.org/drawingml/2006/chart">
            <c:chart xmlns:c="http://schemas.openxmlformats.org/drawingml/2006/chart" xmlns:r="http://schemas.openxmlformats.org/officeDocument/2006/relationships" r:id="rId3"/>
          </a:graphicData>
        </a:graphic>
      </p:graphicFrame>
      <p:sp>
        <p:nvSpPr>
          <p:cNvPr id="2" name="テキスト ボックス 1"/>
          <p:cNvSpPr txBox="1"/>
          <p:nvPr/>
        </p:nvSpPr>
        <p:spPr>
          <a:xfrm>
            <a:off x="6167280" y="6546302"/>
            <a:ext cx="3047629" cy="246221"/>
          </a:xfrm>
          <a:prstGeom prst="rect">
            <a:avLst/>
          </a:prstGeom>
          <a:noFill/>
        </p:spPr>
        <p:txBody>
          <a:bodyPr wrap="none" rtlCol="0">
            <a:spAutoFit/>
          </a:bodyPr>
          <a:lstStyle/>
          <a:p>
            <a:r>
              <a:rPr lang="ja-JP" altLang="en-US" sz="1000" dirty="0">
                <a:solidFill>
                  <a:prstClr val="black"/>
                </a:solidFill>
              </a:rPr>
              <a:t>「平成</a:t>
            </a:r>
            <a:r>
              <a:rPr lang="en-US" altLang="ja-JP" sz="1000" dirty="0">
                <a:solidFill>
                  <a:prstClr val="black"/>
                </a:solidFill>
              </a:rPr>
              <a:t>28</a:t>
            </a:r>
            <a:r>
              <a:rPr lang="ja-JP" altLang="en-US" sz="1000" dirty="0">
                <a:solidFill>
                  <a:prstClr val="black"/>
                </a:solidFill>
              </a:rPr>
              <a:t>年度地域移行担当者等会議」事前アンケート</a:t>
            </a:r>
          </a:p>
        </p:txBody>
      </p:sp>
      <p:sp>
        <p:nvSpPr>
          <p:cNvPr id="5" name="スライド番号プレースホルダー 3"/>
          <p:cNvSpPr>
            <a:spLocks noGrp="1"/>
          </p:cNvSpPr>
          <p:nvPr>
            <p:ph type="sldNum" sz="quarter" idx="12"/>
          </p:nvPr>
        </p:nvSpPr>
        <p:spPr>
          <a:xfrm>
            <a:off x="7010400" y="6493189"/>
            <a:ext cx="2133600" cy="365125"/>
          </a:xfrm>
        </p:spPr>
        <p:txBody>
          <a:bodyPr/>
          <a:lstStyle/>
          <a:p>
            <a:fld id="{D2D8002D-B5B0-4BAC-B1F6-782DDCCE6D9C}" type="slidenum">
              <a:rPr lang="ja-JP" altLang="en-US" sz="1800" smtClean="0">
                <a:solidFill>
                  <a:prstClr val="black">
                    <a:tint val="75000"/>
                  </a:prstClr>
                </a:solidFill>
              </a:rPr>
              <a:pPr/>
              <a:t>29</a:t>
            </a:fld>
            <a:endParaRPr lang="ja-JP" altLang="en-US" sz="1800" dirty="0">
              <a:solidFill>
                <a:prstClr val="black">
                  <a:tint val="75000"/>
                </a:prstClr>
              </a:solidFill>
            </a:endParaRPr>
          </a:p>
        </p:txBody>
      </p:sp>
    </p:spTree>
    <p:extLst>
      <p:ext uri="{BB962C8B-B14F-4D97-AF65-F5344CB8AC3E}">
        <p14:creationId xmlns:p14="http://schemas.microsoft.com/office/powerpoint/2010/main" xmlns="" val="38059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xmlns="" val="758017137"/>
              </p:ext>
            </p:extLst>
          </p:nvPr>
        </p:nvGraphicFramePr>
        <p:xfrm>
          <a:off x="20952" y="892068"/>
          <a:ext cx="9143999" cy="5916927"/>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Box 3"/>
          <p:cNvSpPr txBox="1">
            <a:spLocks noChangeArrowheads="1"/>
          </p:cNvSpPr>
          <p:nvPr/>
        </p:nvSpPr>
        <p:spPr bwMode="auto">
          <a:xfrm>
            <a:off x="755576" y="6457890"/>
            <a:ext cx="4536504" cy="400110"/>
          </a:xfrm>
          <a:prstGeom prst="rect">
            <a:avLst/>
          </a:prstGeom>
          <a:noFill/>
          <a:ln w="9525">
            <a:noFill/>
            <a:miter lim="800000"/>
            <a:headEnd/>
            <a:tailEnd/>
          </a:ln>
          <a:effectLst/>
        </p:spPr>
        <p:txBody>
          <a:bodyPr wrap="square">
            <a:spAutoFit/>
          </a:bodyPr>
          <a:lstStyle/>
          <a:p>
            <a:pPr defTabSz="879433">
              <a:spcBef>
                <a:spcPct val="50000"/>
              </a:spcBef>
              <a:defRPr/>
            </a:pPr>
            <a:r>
              <a:rPr lang="ja-JP" altLang="en-US" sz="2000" b="1" dirty="0">
                <a:solidFill>
                  <a:prstClr val="black"/>
                </a:solidFill>
                <a:effectLst>
                  <a:outerShdw blurRad="38100" dist="38100" dir="2700000" algn="tl">
                    <a:srgbClr val="C0C0C0"/>
                  </a:outerShdw>
                </a:effectLst>
                <a:latin typeface="HG丸ｺﾞｼｯｸM-PRO" pitchFamily="50" charset="-128"/>
                <a:ea typeface="HG丸ｺﾞｼｯｸM-PRO" pitchFamily="50" charset="-128"/>
              </a:rPr>
              <a:t>　</a:t>
            </a:r>
            <a:r>
              <a:rPr lang="en-US" altLang="ja-JP" sz="1200" b="1" dirty="0">
                <a:solidFill>
                  <a:prstClr val="black"/>
                </a:solidFill>
                <a:effectLst>
                  <a:outerShdw blurRad="38100" dist="38100" dir="2700000" algn="tl">
                    <a:srgbClr val="C0C0C0"/>
                  </a:outerShdw>
                </a:effectLst>
                <a:latin typeface="HG丸ｺﾞｼｯｸM-PRO" pitchFamily="50" charset="-128"/>
                <a:ea typeface="HG丸ｺﾞｼｯｸM-PRO" pitchFamily="50" charset="-128"/>
              </a:rPr>
              <a:t>※H23</a:t>
            </a:r>
            <a:r>
              <a:rPr lang="ja-JP" altLang="en-US" sz="1200" b="1" dirty="0">
                <a:solidFill>
                  <a:prstClr val="black"/>
                </a:solidFill>
                <a:effectLst>
                  <a:outerShdw blurRad="38100" dist="38100" dir="2700000" algn="tl">
                    <a:srgbClr val="C0C0C0"/>
                  </a:outerShdw>
                </a:effectLst>
                <a:latin typeface="HG丸ｺﾞｼｯｸM-PRO" pitchFamily="50" charset="-128"/>
                <a:ea typeface="HG丸ｺﾞｼｯｸM-PRO" pitchFamily="50" charset="-128"/>
              </a:rPr>
              <a:t>年の調査では宮城県の一部と福島県を除いている</a:t>
            </a:r>
          </a:p>
        </p:txBody>
      </p:sp>
      <p:sp>
        <p:nvSpPr>
          <p:cNvPr id="16" name="Text Box 7"/>
          <p:cNvSpPr txBox="1">
            <a:spLocks noChangeArrowheads="1"/>
          </p:cNvSpPr>
          <p:nvPr/>
        </p:nvSpPr>
        <p:spPr bwMode="auto">
          <a:xfrm>
            <a:off x="5373860" y="1525574"/>
            <a:ext cx="556853" cy="408623"/>
          </a:xfrm>
          <a:prstGeom prst="roundRect">
            <a:avLst/>
          </a:prstGeom>
          <a:solidFill>
            <a:schemeClr val="bg1"/>
          </a:solidFill>
          <a:ln w="19050">
            <a:solidFill>
              <a:schemeClr val="tx1"/>
            </a:solidFill>
            <a:miter lim="800000"/>
            <a:headEnd/>
            <a:tailEnd/>
          </a:ln>
        </p:spPr>
        <p:txBody>
          <a:bodyPr wrap="none" lIns="36000" rIns="36000" anchor="ctr" anchorCtr="0">
            <a:spAutoFit/>
          </a:bodyPr>
          <a:lstStyle/>
          <a:p>
            <a:pPr algn="ctr" fontAlgn="base">
              <a:spcBef>
                <a:spcPct val="0"/>
              </a:spcBef>
              <a:spcAft>
                <a:spcPct val="0"/>
              </a:spcAft>
            </a:pPr>
            <a:r>
              <a:rPr lang="en-US" altLang="ja-JP" dirty="0">
                <a:solidFill>
                  <a:prstClr val="black"/>
                </a:solidFill>
                <a:latin typeface="Arial" charset="0"/>
              </a:rPr>
              <a:t>28.9</a:t>
            </a:r>
            <a:endParaRPr lang="ja-JP" altLang="en-US" dirty="0">
              <a:solidFill>
                <a:prstClr val="black"/>
              </a:solidFill>
              <a:latin typeface="Arial" charset="0"/>
            </a:endParaRPr>
          </a:p>
        </p:txBody>
      </p:sp>
      <p:sp>
        <p:nvSpPr>
          <p:cNvPr id="17" name="Text Box 7"/>
          <p:cNvSpPr txBox="1">
            <a:spLocks noChangeArrowheads="1"/>
          </p:cNvSpPr>
          <p:nvPr/>
        </p:nvSpPr>
        <p:spPr bwMode="auto">
          <a:xfrm>
            <a:off x="4471343" y="1453617"/>
            <a:ext cx="556853" cy="408623"/>
          </a:xfrm>
          <a:prstGeom prst="roundRect">
            <a:avLst/>
          </a:prstGeom>
          <a:solidFill>
            <a:schemeClr val="bg1"/>
          </a:solidFill>
          <a:ln w="19050">
            <a:solidFill>
              <a:schemeClr val="tx1"/>
            </a:solidFill>
            <a:miter lim="800000"/>
            <a:headEnd/>
            <a:tailEnd/>
          </a:ln>
        </p:spPr>
        <p:txBody>
          <a:bodyPr wrap="none" lIns="36000" rIns="36000" anchor="ctr" anchorCtr="0">
            <a:spAutoFit/>
          </a:bodyPr>
          <a:lstStyle/>
          <a:p>
            <a:pPr algn="ctr" fontAlgn="base">
              <a:spcBef>
                <a:spcPct val="0"/>
              </a:spcBef>
              <a:spcAft>
                <a:spcPct val="0"/>
              </a:spcAft>
            </a:pPr>
            <a:r>
              <a:rPr lang="en-US" altLang="ja-JP" dirty="0">
                <a:solidFill>
                  <a:prstClr val="black"/>
                </a:solidFill>
                <a:latin typeface="Arial" charset="0"/>
              </a:rPr>
              <a:t>29.3</a:t>
            </a:r>
            <a:endParaRPr lang="ja-JP" altLang="en-US" dirty="0">
              <a:solidFill>
                <a:prstClr val="black"/>
              </a:solidFill>
              <a:latin typeface="Arial" charset="0"/>
            </a:endParaRPr>
          </a:p>
        </p:txBody>
      </p:sp>
      <p:sp>
        <p:nvSpPr>
          <p:cNvPr id="18" name="Text Box 7"/>
          <p:cNvSpPr txBox="1">
            <a:spLocks noChangeArrowheads="1"/>
          </p:cNvSpPr>
          <p:nvPr/>
        </p:nvSpPr>
        <p:spPr bwMode="auto">
          <a:xfrm>
            <a:off x="3551295" y="1237593"/>
            <a:ext cx="556853" cy="408623"/>
          </a:xfrm>
          <a:prstGeom prst="roundRect">
            <a:avLst/>
          </a:prstGeom>
          <a:solidFill>
            <a:schemeClr val="bg1"/>
          </a:solidFill>
          <a:ln w="19050">
            <a:solidFill>
              <a:schemeClr val="tx1"/>
            </a:solidFill>
            <a:miter lim="800000"/>
            <a:headEnd/>
            <a:tailEnd/>
          </a:ln>
        </p:spPr>
        <p:txBody>
          <a:bodyPr wrap="none" lIns="36000" rIns="36000" anchor="ctr" anchorCtr="0">
            <a:spAutoFit/>
          </a:bodyPr>
          <a:lstStyle/>
          <a:p>
            <a:pPr algn="ctr" fontAlgn="base">
              <a:spcBef>
                <a:spcPct val="0"/>
              </a:spcBef>
              <a:spcAft>
                <a:spcPct val="0"/>
              </a:spcAft>
            </a:pPr>
            <a:r>
              <a:rPr lang="en-US" altLang="ja-JP" dirty="0">
                <a:solidFill>
                  <a:prstClr val="black"/>
                </a:solidFill>
                <a:latin typeface="Arial" charset="0"/>
              </a:rPr>
              <a:t>30.7</a:t>
            </a:r>
            <a:endParaRPr lang="ja-JP" altLang="en-US" dirty="0">
              <a:solidFill>
                <a:prstClr val="black"/>
              </a:solidFill>
              <a:latin typeface="Arial" charset="0"/>
            </a:endParaRPr>
          </a:p>
        </p:txBody>
      </p:sp>
      <p:sp>
        <p:nvSpPr>
          <p:cNvPr id="19" name="Text Box 7"/>
          <p:cNvSpPr txBox="1">
            <a:spLocks noChangeArrowheads="1"/>
          </p:cNvSpPr>
          <p:nvPr/>
        </p:nvSpPr>
        <p:spPr bwMode="auto">
          <a:xfrm>
            <a:off x="2633193" y="987450"/>
            <a:ext cx="556853" cy="408623"/>
          </a:xfrm>
          <a:prstGeom prst="roundRect">
            <a:avLst/>
          </a:prstGeom>
          <a:solidFill>
            <a:schemeClr val="bg1"/>
          </a:solidFill>
          <a:ln w="19050">
            <a:solidFill>
              <a:schemeClr val="tx1"/>
            </a:solidFill>
            <a:miter lim="800000"/>
            <a:headEnd/>
            <a:tailEnd/>
          </a:ln>
        </p:spPr>
        <p:txBody>
          <a:bodyPr wrap="none" lIns="36000" rIns="36000" anchor="ctr" anchorCtr="0">
            <a:spAutoFit/>
          </a:bodyPr>
          <a:lstStyle/>
          <a:p>
            <a:pPr algn="ctr" fontAlgn="base">
              <a:spcBef>
                <a:spcPct val="0"/>
              </a:spcBef>
              <a:spcAft>
                <a:spcPct val="0"/>
              </a:spcAft>
            </a:pPr>
            <a:r>
              <a:rPr lang="en-US" altLang="ja-JP" dirty="0">
                <a:solidFill>
                  <a:prstClr val="black"/>
                </a:solidFill>
                <a:latin typeface="Arial" charset="0"/>
              </a:rPr>
              <a:t>32.4</a:t>
            </a:r>
            <a:endParaRPr lang="ja-JP" altLang="en-US" dirty="0">
              <a:solidFill>
                <a:prstClr val="black"/>
              </a:solidFill>
              <a:latin typeface="Arial" charset="0"/>
            </a:endParaRPr>
          </a:p>
        </p:txBody>
      </p:sp>
      <p:sp>
        <p:nvSpPr>
          <p:cNvPr id="20" name="Text Box 7"/>
          <p:cNvSpPr txBox="1">
            <a:spLocks noChangeArrowheads="1"/>
          </p:cNvSpPr>
          <p:nvPr/>
        </p:nvSpPr>
        <p:spPr bwMode="auto">
          <a:xfrm>
            <a:off x="1709821" y="1044944"/>
            <a:ext cx="556853" cy="408623"/>
          </a:xfrm>
          <a:prstGeom prst="roundRect">
            <a:avLst/>
          </a:prstGeom>
          <a:solidFill>
            <a:schemeClr val="bg1"/>
          </a:solidFill>
          <a:ln w="19050">
            <a:solidFill>
              <a:schemeClr val="tx1"/>
            </a:solidFill>
            <a:miter lim="800000"/>
            <a:headEnd/>
            <a:tailEnd/>
          </a:ln>
        </p:spPr>
        <p:txBody>
          <a:bodyPr wrap="none" lIns="36000" rIns="36000" anchor="ctr" anchorCtr="0">
            <a:spAutoFit/>
          </a:bodyPr>
          <a:lstStyle/>
          <a:p>
            <a:pPr algn="ctr" fontAlgn="base">
              <a:spcBef>
                <a:spcPct val="0"/>
              </a:spcBef>
              <a:spcAft>
                <a:spcPct val="0"/>
              </a:spcAft>
            </a:pPr>
            <a:r>
              <a:rPr lang="en-US" altLang="ja-JP" dirty="0">
                <a:solidFill>
                  <a:prstClr val="black"/>
                </a:solidFill>
                <a:latin typeface="Arial" charset="0"/>
              </a:rPr>
              <a:t>32.1</a:t>
            </a:r>
            <a:endParaRPr lang="ja-JP" altLang="en-US" dirty="0">
              <a:solidFill>
                <a:prstClr val="black"/>
              </a:solidFill>
              <a:latin typeface="Arial" charset="0"/>
            </a:endParaRPr>
          </a:p>
        </p:txBody>
      </p:sp>
      <p:sp>
        <p:nvSpPr>
          <p:cNvPr id="21" name="Text Box 7"/>
          <p:cNvSpPr txBox="1">
            <a:spLocks noChangeArrowheads="1"/>
          </p:cNvSpPr>
          <p:nvPr/>
        </p:nvSpPr>
        <p:spPr bwMode="auto">
          <a:xfrm>
            <a:off x="802291" y="928224"/>
            <a:ext cx="556853" cy="408623"/>
          </a:xfrm>
          <a:prstGeom prst="roundRect">
            <a:avLst/>
          </a:prstGeom>
          <a:solidFill>
            <a:schemeClr val="bg1"/>
          </a:solidFill>
          <a:ln w="19050">
            <a:solidFill>
              <a:schemeClr val="tx1"/>
            </a:solidFill>
            <a:miter lim="800000"/>
            <a:headEnd/>
            <a:tailEnd/>
          </a:ln>
        </p:spPr>
        <p:txBody>
          <a:bodyPr wrap="none" lIns="36000" rIns="36000" anchor="ctr" anchorCtr="0">
            <a:spAutoFit/>
          </a:bodyPr>
          <a:lstStyle/>
          <a:p>
            <a:pPr algn="ctr" fontAlgn="base">
              <a:spcBef>
                <a:spcPct val="0"/>
              </a:spcBef>
              <a:spcAft>
                <a:spcPct val="0"/>
              </a:spcAft>
            </a:pPr>
            <a:r>
              <a:rPr lang="en-US" altLang="ja-JP" dirty="0">
                <a:solidFill>
                  <a:prstClr val="black"/>
                </a:solidFill>
                <a:latin typeface="Arial" charset="0"/>
              </a:rPr>
              <a:t>32.9</a:t>
            </a:r>
            <a:endParaRPr lang="ja-JP" altLang="en-US" dirty="0">
              <a:solidFill>
                <a:prstClr val="black"/>
              </a:solidFill>
              <a:latin typeface="Arial" charset="0"/>
            </a:endParaRPr>
          </a:p>
        </p:txBody>
      </p:sp>
      <p:sp>
        <p:nvSpPr>
          <p:cNvPr id="13" name="スライド番号プレースホルダ 7"/>
          <p:cNvSpPr txBox="1">
            <a:spLocks/>
          </p:cNvSpPr>
          <p:nvPr/>
        </p:nvSpPr>
        <p:spPr>
          <a:xfrm>
            <a:off x="7031350" y="6520324"/>
            <a:ext cx="2133600" cy="365125"/>
          </a:xfrm>
          <a:prstGeom prst="rect">
            <a:avLst/>
          </a:prstGeom>
        </p:spPr>
        <p:txBody>
          <a:bodyPr vert="horz" lIns="91440" tIns="45720" rIns="91440" bIns="45720"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fld id="{B493C6C3-F865-464B-A99A-2159A8AA7E9D}" type="slidenum">
              <a:rPr lang="ja-JP" altLang="en-US" sz="1400" smtClean="0">
                <a:solidFill>
                  <a:prstClr val="black"/>
                </a:solidFill>
              </a:rPr>
              <a:pPr algn="r">
                <a:defRPr/>
              </a:pPr>
              <a:t>3</a:t>
            </a:fld>
            <a:endParaRPr lang="ja-JP" altLang="en-US" sz="1400" dirty="0">
              <a:solidFill>
                <a:prstClr val="black"/>
              </a:solidFill>
            </a:endParaRPr>
          </a:p>
        </p:txBody>
      </p:sp>
      <p:sp>
        <p:nvSpPr>
          <p:cNvPr id="15" name="テキスト ボックス 14"/>
          <p:cNvSpPr txBox="1"/>
          <p:nvPr/>
        </p:nvSpPr>
        <p:spPr>
          <a:xfrm>
            <a:off x="-58668" y="661027"/>
            <a:ext cx="1440160" cy="307777"/>
          </a:xfrm>
          <a:prstGeom prst="rect">
            <a:avLst/>
          </a:prstGeom>
          <a:noFill/>
        </p:spPr>
        <p:txBody>
          <a:bodyPr wrap="square" rtlCol="0">
            <a:spAutoFit/>
          </a:bodyPr>
          <a:lstStyle/>
          <a:p>
            <a:pPr fontAlgn="base">
              <a:spcBef>
                <a:spcPct val="0"/>
              </a:spcBef>
              <a:spcAft>
                <a:spcPct val="0"/>
              </a:spcAft>
            </a:pPr>
            <a:r>
              <a:rPr lang="ja-JP" altLang="en-US" sz="1400" dirty="0">
                <a:solidFill>
                  <a:prstClr val="black"/>
                </a:solidFill>
                <a:latin typeface="Arial" charset="0"/>
              </a:rPr>
              <a:t>（単位：万人）</a:t>
            </a:r>
          </a:p>
        </p:txBody>
      </p:sp>
      <p:sp>
        <p:nvSpPr>
          <p:cNvPr id="2" name="テキスト ボックス 1"/>
          <p:cNvSpPr txBox="1"/>
          <p:nvPr/>
        </p:nvSpPr>
        <p:spPr>
          <a:xfrm>
            <a:off x="7004973" y="5348879"/>
            <a:ext cx="1761426" cy="276999"/>
          </a:xfrm>
          <a:prstGeom prst="rect">
            <a:avLst/>
          </a:prstGeom>
          <a:noFill/>
        </p:spPr>
        <p:txBody>
          <a:bodyPr wrap="square" rtlCol="0">
            <a:spAutoFit/>
          </a:bodyPr>
          <a:lstStyle/>
          <a:p>
            <a:pPr fontAlgn="base">
              <a:spcBef>
                <a:spcPct val="0"/>
              </a:spcBef>
              <a:spcAft>
                <a:spcPct val="0"/>
              </a:spcAft>
            </a:pPr>
            <a:r>
              <a:rPr lang="ja-JP" altLang="en-US" sz="1200" dirty="0">
                <a:solidFill>
                  <a:prstClr val="black"/>
                </a:solidFill>
                <a:latin typeface="Arial" charset="0"/>
              </a:rPr>
              <a:t>＜精神遅滞＞</a:t>
            </a:r>
          </a:p>
        </p:txBody>
      </p:sp>
      <p:sp>
        <p:nvSpPr>
          <p:cNvPr id="22" name="Rectangle 2"/>
          <p:cNvSpPr txBox="1">
            <a:spLocks noChangeArrowheads="1"/>
          </p:cNvSpPr>
          <p:nvPr/>
        </p:nvSpPr>
        <p:spPr>
          <a:xfrm>
            <a:off x="118583" y="28582"/>
            <a:ext cx="8846640" cy="638780"/>
          </a:xfrm>
          <a:prstGeom prst="rect">
            <a:avLst/>
          </a:prstGeom>
        </p:spPr>
        <p:style>
          <a:lnRef idx="1">
            <a:schemeClr val="accent1"/>
          </a:lnRef>
          <a:fillRef idx="2">
            <a:schemeClr val="accent1"/>
          </a:fillRef>
          <a:effectRef idx="1">
            <a:schemeClr val="accent1"/>
          </a:effectRef>
          <a:fontRef idx="minor">
            <a:schemeClr val="dk1"/>
          </a:fontRef>
        </p:style>
        <p:txBody>
          <a:bodyPr anchor="ctr" anchorCtr="1"/>
          <a:lstStyle/>
          <a:p>
            <a:pPr algn="ctr" fontAlgn="base">
              <a:spcBef>
                <a:spcPct val="0"/>
              </a:spcBef>
              <a:spcAft>
                <a:spcPct val="0"/>
              </a:spcAft>
              <a:defRPr/>
            </a:pPr>
            <a:r>
              <a:rPr lang="ja-JP" altLang="en-US" sz="3200" dirty="0">
                <a:solidFill>
                  <a:prstClr val="black"/>
                </a:solidFill>
                <a:latin typeface="ＭＳ Ｐゴシック"/>
              </a:rPr>
              <a:t>精神病床における入院患者数の推移</a:t>
            </a:r>
            <a:r>
              <a:rPr lang="ja-JP" altLang="en-US" sz="2800" dirty="0">
                <a:solidFill>
                  <a:prstClr val="black"/>
                </a:solidFill>
                <a:latin typeface="ＭＳ Ｐゴシック"/>
              </a:rPr>
              <a:t>（疾病別内訳）</a:t>
            </a:r>
          </a:p>
        </p:txBody>
      </p:sp>
      <p:sp>
        <p:nvSpPr>
          <p:cNvPr id="23" name="Text Box 3"/>
          <p:cNvSpPr txBox="1">
            <a:spLocks noChangeArrowheads="1"/>
          </p:cNvSpPr>
          <p:nvPr/>
        </p:nvSpPr>
        <p:spPr bwMode="auto">
          <a:xfrm>
            <a:off x="4173213" y="6342474"/>
            <a:ext cx="4759325" cy="515526"/>
          </a:xfrm>
          <a:prstGeom prst="rect">
            <a:avLst/>
          </a:prstGeom>
          <a:noFill/>
          <a:ln w="9525">
            <a:noFill/>
            <a:miter lim="800000"/>
            <a:headEnd/>
            <a:tailEnd/>
          </a:ln>
          <a:effectLst/>
        </p:spPr>
        <p:txBody>
          <a:bodyPr wrap="square">
            <a:spAutoFit/>
          </a:bodyPr>
          <a:lstStyle/>
          <a:p>
            <a:pPr algn="r" defTabSz="879433">
              <a:spcBef>
                <a:spcPct val="50000"/>
              </a:spcBef>
              <a:defRPr/>
            </a:pPr>
            <a:r>
              <a:rPr lang="ja-JP" altLang="en-US" sz="1100" b="1" dirty="0">
                <a:solidFill>
                  <a:prstClr val="black"/>
                </a:solidFill>
                <a:effectLst>
                  <a:outerShdw blurRad="38100" dist="38100" dir="2700000" algn="tl">
                    <a:srgbClr val="C0C0C0"/>
                  </a:outerShdw>
                </a:effectLst>
                <a:latin typeface="HG丸ｺﾞｼｯｸM-PRO" pitchFamily="50" charset="-128"/>
                <a:ea typeface="HG丸ｺﾞｼｯｸM-PRO" pitchFamily="50" charset="-128"/>
              </a:rPr>
              <a:t>資料：厚生労働省「患者調査」より</a:t>
            </a:r>
            <a:endParaRPr lang="en-US" altLang="ja-JP" sz="1100" b="1" dirty="0">
              <a:solidFill>
                <a:prstClr val="black"/>
              </a:solidFill>
              <a:effectLst>
                <a:outerShdw blurRad="38100" dist="38100" dir="2700000" algn="tl">
                  <a:srgbClr val="C0C0C0"/>
                </a:outerShdw>
              </a:effectLst>
              <a:latin typeface="HG丸ｺﾞｼｯｸM-PRO" pitchFamily="50" charset="-128"/>
              <a:ea typeface="HG丸ｺﾞｼｯｸM-PRO" pitchFamily="50" charset="-128"/>
            </a:endParaRPr>
          </a:p>
          <a:p>
            <a:pPr algn="r" defTabSz="879433">
              <a:spcBef>
                <a:spcPct val="50000"/>
              </a:spcBef>
              <a:defRPr/>
            </a:pPr>
            <a:r>
              <a:rPr lang="ja-JP" altLang="en-US" sz="1100" b="1" dirty="0">
                <a:solidFill>
                  <a:prstClr val="black"/>
                </a:solidFill>
                <a:effectLst>
                  <a:outerShdw blurRad="38100" dist="38100" dir="2700000" algn="tl">
                    <a:srgbClr val="C0C0C0"/>
                  </a:outerShdw>
                </a:effectLst>
                <a:latin typeface="HG丸ｺﾞｼｯｸM-PRO" pitchFamily="50" charset="-128"/>
                <a:ea typeface="HG丸ｺﾞｼｯｸM-PRO" pitchFamily="50" charset="-128"/>
              </a:rPr>
              <a:t>厚生労働省障害保健福祉部で作成</a:t>
            </a:r>
          </a:p>
        </p:txBody>
      </p:sp>
    </p:spTree>
    <p:extLst>
      <p:ext uri="{BB962C8B-B14F-4D97-AF65-F5344CB8AC3E}">
        <p14:creationId xmlns:p14="http://schemas.microsoft.com/office/powerpoint/2010/main" xmlns="" val="36435647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グラフ 2"/>
          <p:cNvGraphicFramePr>
            <a:graphicFrameLocks/>
          </p:cNvGraphicFramePr>
          <p:nvPr>
            <p:extLst>
              <p:ext uri="{D42A27DB-BD31-4B8C-83A1-F6EECF244321}">
                <p14:modId xmlns:p14="http://schemas.microsoft.com/office/powerpoint/2010/main" xmlns="" val="3054140579"/>
              </p:ext>
            </p:extLst>
          </p:nvPr>
        </p:nvGraphicFramePr>
        <p:xfrm>
          <a:off x="185057" y="116632"/>
          <a:ext cx="8840367" cy="6408712"/>
        </p:xfrm>
        <a:graphic>
          <a:graphicData uri="http://schemas.openxmlformats.org/drawingml/2006/chart">
            <c:chart xmlns:c="http://schemas.openxmlformats.org/drawingml/2006/chart" xmlns:r="http://schemas.openxmlformats.org/officeDocument/2006/relationships" r:id="rId3"/>
          </a:graphicData>
        </a:graphic>
      </p:graphicFrame>
      <p:sp>
        <p:nvSpPr>
          <p:cNvPr id="5" name="テキスト ボックス 4"/>
          <p:cNvSpPr txBox="1"/>
          <p:nvPr/>
        </p:nvSpPr>
        <p:spPr>
          <a:xfrm>
            <a:off x="6167280" y="6546302"/>
            <a:ext cx="3047629" cy="246221"/>
          </a:xfrm>
          <a:prstGeom prst="rect">
            <a:avLst/>
          </a:prstGeom>
          <a:noFill/>
        </p:spPr>
        <p:txBody>
          <a:bodyPr wrap="none" rtlCol="0">
            <a:spAutoFit/>
          </a:bodyPr>
          <a:lstStyle/>
          <a:p>
            <a:r>
              <a:rPr lang="ja-JP" altLang="en-US" sz="1000" dirty="0">
                <a:solidFill>
                  <a:prstClr val="black"/>
                </a:solidFill>
              </a:rPr>
              <a:t>「平成</a:t>
            </a:r>
            <a:r>
              <a:rPr lang="en-US" altLang="ja-JP" sz="1000" dirty="0">
                <a:solidFill>
                  <a:prstClr val="black"/>
                </a:solidFill>
              </a:rPr>
              <a:t>28</a:t>
            </a:r>
            <a:r>
              <a:rPr lang="ja-JP" altLang="en-US" sz="1000" dirty="0">
                <a:solidFill>
                  <a:prstClr val="black"/>
                </a:solidFill>
              </a:rPr>
              <a:t>年度地域移行担当者等会議」事前アンケート</a:t>
            </a:r>
          </a:p>
        </p:txBody>
      </p:sp>
      <p:sp>
        <p:nvSpPr>
          <p:cNvPr id="4" name="スライド番号プレースホルダー 3"/>
          <p:cNvSpPr>
            <a:spLocks noGrp="1"/>
          </p:cNvSpPr>
          <p:nvPr>
            <p:ph type="sldNum" sz="quarter" idx="12"/>
          </p:nvPr>
        </p:nvSpPr>
        <p:spPr>
          <a:xfrm>
            <a:off x="7010400" y="6493189"/>
            <a:ext cx="2133600" cy="365125"/>
          </a:xfrm>
        </p:spPr>
        <p:txBody>
          <a:bodyPr/>
          <a:lstStyle/>
          <a:p>
            <a:fld id="{D2D8002D-B5B0-4BAC-B1F6-782DDCCE6D9C}" type="slidenum">
              <a:rPr lang="ja-JP" altLang="en-US" sz="1800" smtClean="0">
                <a:solidFill>
                  <a:prstClr val="black">
                    <a:tint val="75000"/>
                  </a:prstClr>
                </a:solidFill>
              </a:rPr>
              <a:pPr/>
              <a:t>30</a:t>
            </a:fld>
            <a:endParaRPr lang="ja-JP" altLang="en-US" sz="1800" dirty="0">
              <a:solidFill>
                <a:prstClr val="black">
                  <a:tint val="75000"/>
                </a:prstClr>
              </a:solidFill>
            </a:endParaRPr>
          </a:p>
        </p:txBody>
      </p:sp>
    </p:spTree>
    <p:extLst>
      <p:ext uri="{BB962C8B-B14F-4D97-AF65-F5344CB8AC3E}">
        <p14:creationId xmlns:p14="http://schemas.microsoft.com/office/powerpoint/2010/main" xmlns="" val="34862824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スライド番号プレースホルダー 1"/>
          <p:cNvSpPr>
            <a:spLocks noGrp="1"/>
          </p:cNvSpPr>
          <p:nvPr>
            <p:ph type="sldNum" sz="quarter" idx="12"/>
          </p:nvPr>
        </p:nvSpPr>
        <p:spPr>
          <a:xfrm>
            <a:off x="7091225" y="9760672"/>
            <a:ext cx="2133600" cy="365125"/>
          </a:xfrm>
        </p:spPr>
        <p:txBody>
          <a:bodyPr/>
          <a:lstStyle/>
          <a:p>
            <a:fld id="{5A02BD7A-635E-43A0-8464-FD5073BFE4FA}" type="slidenum">
              <a:rPr lang="ja-JP" altLang="en-US" sz="1400" smtClean="0">
                <a:solidFill>
                  <a:prstClr val="black"/>
                </a:solidFill>
              </a:rPr>
              <a:pPr/>
              <a:t>31</a:t>
            </a:fld>
            <a:r>
              <a:rPr lang="ja-JP" altLang="en-US" sz="1400" dirty="0">
                <a:solidFill>
                  <a:prstClr val="black"/>
                </a:solidFill>
              </a:rPr>
              <a:t>　</a:t>
            </a:r>
          </a:p>
        </p:txBody>
      </p:sp>
      <p:sp>
        <p:nvSpPr>
          <p:cNvPr id="2" name="正方形/長方形 1"/>
          <p:cNvSpPr/>
          <p:nvPr/>
        </p:nvSpPr>
        <p:spPr bwMode="auto">
          <a:xfrm>
            <a:off x="78096" y="858716"/>
            <a:ext cx="9006623" cy="720000"/>
          </a:xfrm>
          <a:prstGeom prst="rect">
            <a:avLst/>
          </a:prstGeom>
          <a:noFill/>
          <a:ln w="25400">
            <a:solidFill>
              <a:schemeClr val="accent1"/>
            </a:solidFill>
            <a:round/>
            <a:headEnd/>
            <a:tailEnd/>
          </a:ln>
        </p:spPr>
        <p:txBody>
          <a:bodyPr lIns="144000" tIns="36000" rIns="144000" bIns="34208" rtlCol="0" anchor="ctr"/>
          <a:lstStyle/>
          <a:p>
            <a:pPr algn="just" defTabSz="957263">
              <a:lnSpc>
                <a:spcPts val="1550"/>
              </a:lnSpc>
              <a:spcBef>
                <a:spcPts val="100"/>
              </a:spcBef>
            </a:pPr>
            <a:r>
              <a:rPr lang="ja-JP" altLang="en-US" sz="1300" dirty="0">
                <a:solidFill>
                  <a:prstClr val="black"/>
                </a:solidFill>
                <a:latin typeface="ＭＳ ゴシック" panose="020B0609070205080204" pitchFamily="49" charset="-128"/>
                <a:ea typeface="ＭＳ ゴシック" panose="020B0609070205080204" pitchFamily="49" charset="-128"/>
              </a:rPr>
              <a:t>　</a:t>
            </a:r>
            <a:r>
              <a:rPr lang="ja-JP" altLang="en-US" sz="1300" spc="-100" dirty="0">
                <a:solidFill>
                  <a:prstClr val="black"/>
                </a:solidFill>
                <a:latin typeface="ＭＳ ゴシック" panose="020B0609070205080204" pitchFamily="49" charset="-128"/>
                <a:ea typeface="ＭＳ ゴシック" panose="020B0609070205080204" pitchFamily="49" charset="-128"/>
              </a:rPr>
              <a:t>障害者が自らの望む地域生活を営むことができるよう、「生活」と「就労」に対する支援の一層の充実や高齢障害者による介護保険サービスの円滑な利用を促進するための見直しを行うとともに、障害児支援のニーズの多様化にきめ細かく対応するための支援の拡充を図るほか、サービスの質の確保・向上を図るための環境整備等を行う。</a:t>
            </a:r>
          </a:p>
        </p:txBody>
      </p:sp>
      <p:sp>
        <p:nvSpPr>
          <p:cNvPr id="27" name="正方形/長方形 26"/>
          <p:cNvSpPr/>
          <p:nvPr/>
        </p:nvSpPr>
        <p:spPr bwMode="auto">
          <a:xfrm>
            <a:off x="78096" y="1875248"/>
            <a:ext cx="9006623" cy="4392000"/>
          </a:xfrm>
          <a:prstGeom prst="rect">
            <a:avLst/>
          </a:prstGeom>
          <a:noFill/>
          <a:ln w="25400">
            <a:solidFill>
              <a:schemeClr val="accent1"/>
            </a:solidFill>
            <a:round/>
            <a:headEnd/>
            <a:tailEnd/>
          </a:ln>
        </p:spPr>
        <p:txBody>
          <a:bodyPr lIns="68415" tIns="34208" rIns="68415" bIns="34208" rtlCol="0" anchor="ctr" anchorCtr="0"/>
          <a:lstStyle/>
          <a:p>
            <a:r>
              <a:rPr lang="ja-JP" altLang="en-US" sz="1600" b="1" u="sng" dirty="0">
                <a:solidFill>
                  <a:srgbClr val="00B050"/>
                </a:solidFill>
                <a:latin typeface="ＭＳ Ｐゴシック"/>
              </a:rPr>
              <a:t>１．障害者の望む地域生活の支援</a:t>
            </a:r>
            <a:endParaRPr lang="en-US" altLang="ja-JP" sz="1600" b="1" u="sng" dirty="0">
              <a:solidFill>
                <a:srgbClr val="00B050"/>
              </a:solidFill>
              <a:latin typeface="ＭＳ Ｐゴシック"/>
            </a:endParaRPr>
          </a:p>
          <a:p>
            <a:endParaRPr lang="en-US" altLang="ja-JP" sz="400" dirty="0">
              <a:solidFill>
                <a:prstClr val="black"/>
              </a:solidFill>
              <a:latin typeface="ＭＳ Ｐゴシック"/>
            </a:endParaRPr>
          </a:p>
          <a:p>
            <a:pPr marL="265113" indent="-265113"/>
            <a:r>
              <a:rPr lang="ja-JP" altLang="en-US" sz="1300" i="1" dirty="0">
                <a:solidFill>
                  <a:srgbClr val="FF0000"/>
                </a:solidFill>
                <a:latin typeface="ＭＳ Ｐゴシック"/>
              </a:rPr>
              <a:t> </a:t>
            </a:r>
            <a:r>
              <a:rPr lang="en-US" altLang="ja-JP" sz="1300" dirty="0">
                <a:solidFill>
                  <a:prstClr val="black"/>
                </a:solidFill>
                <a:latin typeface="ＭＳ Ｐゴシック"/>
              </a:rPr>
              <a:t>(1) </a:t>
            </a:r>
            <a:r>
              <a:rPr lang="ja-JP" altLang="en-US" sz="1300" dirty="0">
                <a:solidFill>
                  <a:prstClr val="black"/>
                </a:solidFill>
                <a:latin typeface="ＭＳ Ｐゴシック"/>
              </a:rPr>
              <a:t>施設入所支援や共同生活援助を利用していた者等を対象として、定期的な巡回訪問や随時の対応により、円滑な地域生活に向けた相談・助言等を行うサービスを新設する（</a:t>
            </a:r>
            <a:r>
              <a:rPr lang="ja-JP" altLang="en-US" sz="1300" u="sng" dirty="0">
                <a:solidFill>
                  <a:prstClr val="black"/>
                </a:solidFill>
                <a:latin typeface="ＭＳ Ｐゴシック"/>
              </a:rPr>
              <a:t>自立生活援助</a:t>
            </a:r>
            <a:r>
              <a:rPr lang="ja-JP" altLang="en-US" sz="1300" dirty="0">
                <a:solidFill>
                  <a:prstClr val="black"/>
                </a:solidFill>
                <a:latin typeface="ＭＳ Ｐゴシック"/>
              </a:rPr>
              <a:t>）</a:t>
            </a:r>
            <a:endParaRPr lang="en-US" altLang="ja-JP" sz="1300" dirty="0">
              <a:solidFill>
                <a:prstClr val="black"/>
              </a:solidFill>
              <a:latin typeface="ＭＳ Ｐゴシック"/>
            </a:endParaRPr>
          </a:p>
          <a:p>
            <a:pPr marL="323850" indent="-323850"/>
            <a:endParaRPr lang="en-US" altLang="ja-JP" sz="200" dirty="0">
              <a:solidFill>
                <a:prstClr val="black"/>
              </a:solidFill>
              <a:latin typeface="ＭＳ Ｐゴシック"/>
            </a:endParaRPr>
          </a:p>
          <a:p>
            <a:pPr marL="323850" indent="-323850"/>
            <a:r>
              <a:rPr lang="ja-JP" altLang="en-US" sz="1300" dirty="0">
                <a:solidFill>
                  <a:prstClr val="black"/>
                </a:solidFill>
                <a:latin typeface="ＭＳ Ｐゴシック"/>
              </a:rPr>
              <a:t> </a:t>
            </a:r>
            <a:r>
              <a:rPr lang="en-US" altLang="ja-JP" sz="1300" dirty="0">
                <a:solidFill>
                  <a:prstClr val="black"/>
                </a:solidFill>
                <a:latin typeface="ＭＳ Ｐゴシック"/>
              </a:rPr>
              <a:t>(2) </a:t>
            </a:r>
            <a:r>
              <a:rPr lang="ja-JP" altLang="en-US" sz="1300" dirty="0">
                <a:solidFill>
                  <a:prstClr val="black"/>
                </a:solidFill>
                <a:latin typeface="ＭＳ Ｐゴシック"/>
              </a:rPr>
              <a:t>就業に伴う生活面の課題に対応できるよう、事業所・家族との連絡調整等の支援を行うサービスを新設する（</a:t>
            </a:r>
            <a:r>
              <a:rPr lang="ja-JP" altLang="en-US" sz="1300" u="sng" dirty="0">
                <a:solidFill>
                  <a:prstClr val="black"/>
                </a:solidFill>
                <a:latin typeface="ＭＳ Ｐゴシック"/>
              </a:rPr>
              <a:t>就労定着支援</a:t>
            </a:r>
            <a:r>
              <a:rPr lang="ja-JP" altLang="en-US" sz="1300" dirty="0">
                <a:solidFill>
                  <a:prstClr val="black"/>
                </a:solidFill>
                <a:latin typeface="ＭＳ Ｐゴシック"/>
              </a:rPr>
              <a:t>）</a:t>
            </a:r>
          </a:p>
          <a:p>
            <a:pPr marL="323850" indent="-323850"/>
            <a:endParaRPr lang="en-US" altLang="ja-JP" sz="200" dirty="0">
              <a:solidFill>
                <a:prstClr val="black"/>
              </a:solidFill>
              <a:latin typeface="ＭＳ Ｐゴシック"/>
            </a:endParaRPr>
          </a:p>
          <a:p>
            <a:pPr marL="323850" indent="-323850"/>
            <a:r>
              <a:rPr lang="ja-JP" altLang="en-US" sz="1300" dirty="0">
                <a:solidFill>
                  <a:prstClr val="black"/>
                </a:solidFill>
                <a:latin typeface="ＭＳ Ｐゴシック"/>
              </a:rPr>
              <a:t> </a:t>
            </a:r>
            <a:r>
              <a:rPr lang="en-US" altLang="ja-JP" sz="1300" dirty="0">
                <a:solidFill>
                  <a:prstClr val="black"/>
                </a:solidFill>
                <a:latin typeface="ＭＳ Ｐゴシック"/>
              </a:rPr>
              <a:t>(3) </a:t>
            </a:r>
            <a:r>
              <a:rPr lang="ja-JP" altLang="en-US" sz="1300" dirty="0">
                <a:solidFill>
                  <a:prstClr val="black"/>
                </a:solidFill>
                <a:latin typeface="ＭＳ Ｐゴシック"/>
              </a:rPr>
              <a:t>重度訪問介護について、</a:t>
            </a:r>
            <a:r>
              <a:rPr lang="ja-JP" altLang="en-US" sz="1300" u="sng" dirty="0">
                <a:solidFill>
                  <a:prstClr val="black"/>
                </a:solidFill>
                <a:latin typeface="ＭＳ Ｐゴシック"/>
              </a:rPr>
              <a:t>医療機関への入院時</a:t>
            </a:r>
            <a:r>
              <a:rPr lang="ja-JP" altLang="en-US" sz="1300" dirty="0">
                <a:solidFill>
                  <a:prstClr val="black"/>
                </a:solidFill>
                <a:latin typeface="ＭＳ Ｐゴシック"/>
              </a:rPr>
              <a:t>も一定の支援を可能とする</a:t>
            </a:r>
            <a:endParaRPr lang="en-US" altLang="ja-JP" sz="1300" dirty="0">
              <a:solidFill>
                <a:prstClr val="black"/>
              </a:solidFill>
              <a:latin typeface="ＭＳ Ｐゴシック"/>
            </a:endParaRPr>
          </a:p>
          <a:p>
            <a:pPr marL="323850" indent="-323850"/>
            <a:endParaRPr lang="en-US" altLang="ja-JP" sz="200" dirty="0">
              <a:solidFill>
                <a:prstClr val="black"/>
              </a:solidFill>
              <a:latin typeface="ＭＳ Ｐゴシック"/>
            </a:endParaRPr>
          </a:p>
          <a:p>
            <a:pPr marL="265113" indent="-265113"/>
            <a:r>
              <a:rPr lang="ja-JP" altLang="en-US" sz="1300" i="1" dirty="0">
                <a:solidFill>
                  <a:prstClr val="black"/>
                </a:solidFill>
                <a:latin typeface="ＭＳ Ｐゴシック"/>
              </a:rPr>
              <a:t> </a:t>
            </a:r>
            <a:r>
              <a:rPr lang="en-US" altLang="ja-JP" sz="1300" dirty="0">
                <a:solidFill>
                  <a:prstClr val="black"/>
                </a:solidFill>
                <a:latin typeface="ＭＳ Ｐゴシック"/>
              </a:rPr>
              <a:t>(4) </a:t>
            </a:r>
            <a:r>
              <a:rPr lang="en-US" altLang="ja-JP" sz="1300" u="sng" dirty="0">
                <a:solidFill>
                  <a:prstClr val="black"/>
                </a:solidFill>
                <a:latin typeface="ＭＳ Ｐゴシック"/>
              </a:rPr>
              <a:t>65</a:t>
            </a:r>
            <a:r>
              <a:rPr lang="ja-JP" altLang="en-US" sz="1300" u="sng" dirty="0">
                <a:solidFill>
                  <a:prstClr val="black"/>
                </a:solidFill>
                <a:latin typeface="ＭＳ Ｐゴシック"/>
              </a:rPr>
              <a:t>歳に至るまで相当の長期間にわたり障害福祉サービスを利用してきた低所得の高齢障害者</a:t>
            </a:r>
            <a:r>
              <a:rPr lang="ja-JP" altLang="en-US" sz="1300" dirty="0">
                <a:solidFill>
                  <a:prstClr val="black"/>
                </a:solidFill>
                <a:latin typeface="ＭＳ Ｐゴシック"/>
              </a:rPr>
              <a:t>が引き続き障害福祉サービスに相当する介護保険サービスを利用する場合に、障害者の所得の状況や障害の程度等の事情を勘案し、当該介護保険サービスの</a:t>
            </a:r>
            <a:r>
              <a:rPr lang="ja-JP" altLang="en-US" sz="1300" u="sng" dirty="0">
                <a:solidFill>
                  <a:prstClr val="black"/>
                </a:solidFill>
                <a:latin typeface="ＭＳ Ｐゴシック"/>
              </a:rPr>
              <a:t>利用者負担を障害福祉制度により軽減</a:t>
            </a:r>
            <a:r>
              <a:rPr lang="ja-JP" altLang="en-US" sz="1300" dirty="0">
                <a:solidFill>
                  <a:prstClr val="black"/>
                </a:solidFill>
                <a:latin typeface="ＭＳ Ｐゴシック"/>
              </a:rPr>
              <a:t>（償還）できる仕組みを設ける</a:t>
            </a:r>
            <a:endParaRPr lang="en-US" altLang="ja-JP" sz="1300" i="1" dirty="0">
              <a:solidFill>
                <a:prstClr val="black"/>
              </a:solidFill>
              <a:latin typeface="ＭＳ Ｐゴシック"/>
            </a:endParaRPr>
          </a:p>
          <a:p>
            <a:pPr marL="216000" indent="-216000"/>
            <a:endParaRPr lang="en-US" altLang="ja-JP" sz="700" dirty="0">
              <a:solidFill>
                <a:prstClr val="black"/>
              </a:solidFill>
              <a:latin typeface="ＭＳ Ｐゴシック"/>
            </a:endParaRPr>
          </a:p>
          <a:p>
            <a:r>
              <a:rPr lang="ja-JP" altLang="en-US" sz="1600" b="1" u="sng" dirty="0">
                <a:solidFill>
                  <a:srgbClr val="00B050"/>
                </a:solidFill>
                <a:latin typeface="ＭＳ Ｐゴシック"/>
              </a:rPr>
              <a:t>２．障害児支援のニーズの多様化へのきめ細かな対応</a:t>
            </a:r>
            <a:endParaRPr lang="en-US" altLang="ja-JP" sz="1600" b="1" u="sng" dirty="0">
              <a:solidFill>
                <a:srgbClr val="00B050"/>
              </a:solidFill>
              <a:latin typeface="ＭＳ Ｐゴシック"/>
            </a:endParaRPr>
          </a:p>
          <a:p>
            <a:endParaRPr lang="en-US" altLang="ja-JP" sz="400" dirty="0">
              <a:solidFill>
                <a:prstClr val="black"/>
              </a:solidFill>
              <a:latin typeface="ＭＳ Ｐゴシック"/>
            </a:endParaRPr>
          </a:p>
          <a:p>
            <a:pPr marL="179388" indent="-179388"/>
            <a:r>
              <a:rPr lang="en-US" altLang="ja-JP" sz="1300" dirty="0">
                <a:solidFill>
                  <a:prstClr val="black"/>
                </a:solidFill>
                <a:latin typeface="ＭＳ Ｐゴシック"/>
              </a:rPr>
              <a:t> (1) </a:t>
            </a:r>
            <a:r>
              <a:rPr lang="ja-JP" altLang="en-US" sz="1300" dirty="0">
                <a:solidFill>
                  <a:prstClr val="black"/>
                </a:solidFill>
                <a:latin typeface="ＭＳ Ｐゴシック"/>
              </a:rPr>
              <a:t>重度の障害等により外出が著しく困難な障害児に対し、</a:t>
            </a:r>
            <a:r>
              <a:rPr lang="ja-JP" altLang="en-US" sz="1300" u="sng" dirty="0">
                <a:solidFill>
                  <a:prstClr val="black"/>
                </a:solidFill>
                <a:latin typeface="ＭＳ Ｐゴシック"/>
              </a:rPr>
              <a:t>居宅を訪問して発達支援</a:t>
            </a:r>
            <a:r>
              <a:rPr lang="ja-JP" altLang="en-US" sz="1300" dirty="0">
                <a:solidFill>
                  <a:prstClr val="black"/>
                </a:solidFill>
                <a:latin typeface="ＭＳ Ｐゴシック"/>
              </a:rPr>
              <a:t>を提供するサービスを新設する</a:t>
            </a:r>
            <a:endParaRPr lang="en-US" altLang="ja-JP" sz="1300" dirty="0">
              <a:solidFill>
                <a:prstClr val="black"/>
              </a:solidFill>
              <a:latin typeface="ＭＳ Ｐゴシック"/>
            </a:endParaRPr>
          </a:p>
          <a:p>
            <a:pPr marL="179388" indent="-179388"/>
            <a:endParaRPr lang="en-US" altLang="ja-JP" sz="200" u="sng" dirty="0">
              <a:solidFill>
                <a:prstClr val="black"/>
              </a:solidFill>
              <a:latin typeface="ＭＳ Ｐゴシック"/>
            </a:endParaRPr>
          </a:p>
          <a:p>
            <a:pPr marL="179388" indent="-179388"/>
            <a:r>
              <a:rPr lang="en-US" altLang="ja-JP" sz="1300" dirty="0">
                <a:solidFill>
                  <a:prstClr val="black"/>
                </a:solidFill>
                <a:latin typeface="ＭＳ Ｐゴシック"/>
              </a:rPr>
              <a:t> (2) </a:t>
            </a:r>
            <a:r>
              <a:rPr lang="ja-JP" altLang="en-US" sz="1300" dirty="0">
                <a:solidFill>
                  <a:prstClr val="black"/>
                </a:solidFill>
                <a:latin typeface="ＭＳ Ｐゴシック"/>
              </a:rPr>
              <a:t>保育所等の障害児に発達支援を提供する保育所等訪問支援について、</a:t>
            </a:r>
            <a:r>
              <a:rPr lang="ja-JP" altLang="en-US" sz="1300" u="sng" dirty="0">
                <a:solidFill>
                  <a:prstClr val="black"/>
                </a:solidFill>
                <a:latin typeface="ＭＳ Ｐゴシック"/>
              </a:rPr>
              <a:t>乳児院・児童養護施設</a:t>
            </a:r>
            <a:r>
              <a:rPr lang="ja-JP" altLang="en-US" sz="1300" dirty="0">
                <a:solidFill>
                  <a:prstClr val="black"/>
                </a:solidFill>
                <a:latin typeface="ＭＳ Ｐゴシック"/>
              </a:rPr>
              <a:t>の障害児に対象を拡大する</a:t>
            </a:r>
            <a:endParaRPr lang="en-US" altLang="ja-JP" sz="1300" dirty="0">
              <a:solidFill>
                <a:prstClr val="black"/>
              </a:solidFill>
              <a:latin typeface="ＭＳ Ｐゴシック"/>
            </a:endParaRPr>
          </a:p>
          <a:p>
            <a:pPr marL="179388" indent="-179388"/>
            <a:endParaRPr lang="en-US" altLang="ja-JP" sz="200" dirty="0">
              <a:solidFill>
                <a:prstClr val="black"/>
              </a:solidFill>
              <a:latin typeface="ＭＳ Ｐゴシック"/>
            </a:endParaRPr>
          </a:p>
          <a:p>
            <a:pPr marL="179388" indent="-179388"/>
            <a:r>
              <a:rPr lang="en-US" altLang="ja-JP" sz="1300" dirty="0">
                <a:solidFill>
                  <a:prstClr val="black"/>
                </a:solidFill>
                <a:latin typeface="ＭＳ Ｐゴシック"/>
              </a:rPr>
              <a:t> (3) </a:t>
            </a:r>
            <a:r>
              <a:rPr lang="ja-JP" altLang="en-US" sz="1300" u="sng" dirty="0">
                <a:solidFill>
                  <a:prstClr val="black"/>
                </a:solidFill>
                <a:latin typeface="ＭＳ Ｐゴシック"/>
              </a:rPr>
              <a:t>医療的ケアを要する障害児</a:t>
            </a:r>
            <a:r>
              <a:rPr lang="ja-JP" altLang="en-US" sz="1300" dirty="0">
                <a:solidFill>
                  <a:prstClr val="black"/>
                </a:solidFill>
                <a:latin typeface="ＭＳ Ｐゴシック"/>
              </a:rPr>
              <a:t>が適切な支援を受けられるよう、自治体において保健・医療・福祉等の連携促進に努めるものとする</a:t>
            </a:r>
            <a:endParaRPr lang="en-US" altLang="ja-JP" sz="1300" dirty="0">
              <a:solidFill>
                <a:prstClr val="black"/>
              </a:solidFill>
              <a:latin typeface="ＭＳ Ｐゴシック"/>
            </a:endParaRPr>
          </a:p>
          <a:p>
            <a:pPr marL="179388" indent="-179388"/>
            <a:endParaRPr lang="en-US" altLang="ja-JP" sz="200" dirty="0">
              <a:solidFill>
                <a:prstClr val="black"/>
              </a:solidFill>
              <a:latin typeface="ＭＳ Ｐゴシック"/>
            </a:endParaRPr>
          </a:p>
          <a:p>
            <a:pPr marL="179388" indent="-179388"/>
            <a:r>
              <a:rPr lang="en-US" altLang="ja-JP" sz="1300" dirty="0">
                <a:solidFill>
                  <a:prstClr val="black"/>
                </a:solidFill>
                <a:latin typeface="ＭＳ Ｐゴシック"/>
              </a:rPr>
              <a:t> (4) </a:t>
            </a:r>
            <a:r>
              <a:rPr lang="ja-JP" altLang="en-US" sz="1300" dirty="0">
                <a:solidFill>
                  <a:prstClr val="black"/>
                </a:solidFill>
                <a:latin typeface="ＭＳ Ｐゴシック"/>
              </a:rPr>
              <a:t>障害児のサービスに係る提供体制の計画的な構築を推進するため、自治体において</a:t>
            </a:r>
            <a:r>
              <a:rPr lang="ja-JP" altLang="en-US" sz="1300" u="sng" dirty="0">
                <a:solidFill>
                  <a:prstClr val="black"/>
                </a:solidFill>
                <a:latin typeface="ＭＳ Ｐゴシック"/>
              </a:rPr>
              <a:t>障害児福祉計画</a:t>
            </a:r>
            <a:r>
              <a:rPr lang="ja-JP" altLang="en-US" sz="1300" dirty="0">
                <a:solidFill>
                  <a:prstClr val="black"/>
                </a:solidFill>
                <a:latin typeface="ＭＳ Ｐゴシック"/>
              </a:rPr>
              <a:t>を策定するものとする</a:t>
            </a:r>
            <a:endParaRPr lang="en-US" altLang="ja-JP" sz="1300" dirty="0">
              <a:solidFill>
                <a:prstClr val="black"/>
              </a:solidFill>
              <a:latin typeface="ＭＳ Ｐゴシック"/>
            </a:endParaRPr>
          </a:p>
          <a:p>
            <a:endParaRPr lang="en-US" altLang="ja-JP" sz="700" dirty="0">
              <a:solidFill>
                <a:prstClr val="black"/>
              </a:solidFill>
              <a:latin typeface="ＭＳ Ｐゴシック"/>
            </a:endParaRPr>
          </a:p>
          <a:p>
            <a:r>
              <a:rPr lang="ja-JP" altLang="en-US" sz="1600" b="1" u="sng" dirty="0">
                <a:solidFill>
                  <a:srgbClr val="00B050"/>
                </a:solidFill>
                <a:latin typeface="ＭＳ Ｐゴシック"/>
              </a:rPr>
              <a:t>３．サービスの質の確保・向上に向けた環境整備</a:t>
            </a:r>
            <a:endParaRPr lang="en-US" altLang="ja-JP" sz="1600" b="1" u="sng" dirty="0">
              <a:solidFill>
                <a:srgbClr val="00B050"/>
              </a:solidFill>
              <a:latin typeface="ＭＳ Ｐゴシック"/>
            </a:endParaRPr>
          </a:p>
          <a:p>
            <a:endParaRPr lang="en-US" altLang="ja-JP" sz="400" b="1" u="sng" dirty="0">
              <a:solidFill>
                <a:srgbClr val="00B050"/>
              </a:solidFill>
              <a:latin typeface="ＭＳ Ｐゴシック"/>
            </a:endParaRPr>
          </a:p>
          <a:p>
            <a:pPr marL="269875" indent="-269875"/>
            <a:r>
              <a:rPr lang="ja-JP" altLang="en-US" sz="1300" dirty="0">
                <a:solidFill>
                  <a:prstClr val="black"/>
                </a:solidFill>
                <a:latin typeface="ＭＳ Ｐゴシック"/>
              </a:rPr>
              <a:t> </a:t>
            </a:r>
            <a:r>
              <a:rPr lang="en-US" altLang="ja-JP" sz="1300" dirty="0">
                <a:solidFill>
                  <a:prstClr val="black"/>
                </a:solidFill>
                <a:latin typeface="ＭＳ Ｐゴシック"/>
              </a:rPr>
              <a:t>(1) </a:t>
            </a:r>
            <a:r>
              <a:rPr lang="ja-JP" altLang="en-US" sz="1300" dirty="0">
                <a:solidFill>
                  <a:prstClr val="black"/>
                </a:solidFill>
                <a:latin typeface="ＭＳ Ｐゴシック"/>
              </a:rPr>
              <a:t>補装具費について、成長に伴い短期間で取り替える必要のある障害児の場合等に貸与の活用も可能とする</a:t>
            </a:r>
            <a:endParaRPr lang="en-US" altLang="ja-JP" sz="1300" dirty="0">
              <a:solidFill>
                <a:prstClr val="black"/>
              </a:solidFill>
              <a:latin typeface="ＭＳ Ｐゴシック"/>
            </a:endParaRPr>
          </a:p>
          <a:p>
            <a:pPr marL="269875" indent="-269875"/>
            <a:endParaRPr lang="en-US" altLang="ja-JP" sz="200" dirty="0">
              <a:solidFill>
                <a:prstClr val="black"/>
              </a:solidFill>
              <a:latin typeface="ＭＳ Ｐゴシック"/>
            </a:endParaRPr>
          </a:p>
          <a:p>
            <a:pPr marL="265113" indent="-265113"/>
            <a:r>
              <a:rPr lang="ja-JP" altLang="en-US" sz="1300" i="1" dirty="0">
                <a:solidFill>
                  <a:prstClr val="black"/>
                </a:solidFill>
                <a:latin typeface="ＭＳ Ｐゴシック"/>
              </a:rPr>
              <a:t> </a:t>
            </a:r>
            <a:r>
              <a:rPr lang="en-US" altLang="ja-JP" sz="1300" dirty="0">
                <a:solidFill>
                  <a:prstClr val="black"/>
                </a:solidFill>
                <a:latin typeface="ＭＳ Ｐゴシック"/>
              </a:rPr>
              <a:t>(2) </a:t>
            </a:r>
            <a:r>
              <a:rPr lang="ja-JP" altLang="en-US" sz="1300" dirty="0">
                <a:solidFill>
                  <a:prstClr val="black"/>
                </a:solidFill>
                <a:latin typeface="ＭＳ Ｐゴシック"/>
              </a:rPr>
              <a:t>都道府県がサービス事業所の事業内容等の情報を公表する制度を設けるとともに、自治体の事務の効率化を図るため、所要の規定を整備する</a:t>
            </a:r>
            <a:endParaRPr lang="en-US" altLang="ja-JP" sz="1300" dirty="0">
              <a:solidFill>
                <a:prstClr val="black"/>
              </a:solidFill>
              <a:latin typeface="ＭＳ Ｐゴシック"/>
            </a:endParaRPr>
          </a:p>
        </p:txBody>
      </p:sp>
      <p:sp>
        <p:nvSpPr>
          <p:cNvPr id="31" name="正方形/長方形 30"/>
          <p:cNvSpPr/>
          <p:nvPr/>
        </p:nvSpPr>
        <p:spPr bwMode="auto">
          <a:xfrm>
            <a:off x="78844" y="6565912"/>
            <a:ext cx="9006623" cy="288000"/>
          </a:xfrm>
          <a:prstGeom prst="rect">
            <a:avLst/>
          </a:prstGeom>
          <a:noFill/>
          <a:ln w="25400">
            <a:solidFill>
              <a:schemeClr val="accent1"/>
            </a:solidFill>
            <a:round/>
            <a:headEnd/>
            <a:tailEnd/>
          </a:ln>
        </p:spPr>
        <p:txBody>
          <a:bodyPr lIns="68415" tIns="34208" rIns="68415" bIns="34208" rtlCol="0" anchor="ctr"/>
          <a:lstStyle/>
          <a:p>
            <a:pPr algn="just" defTabSz="957263"/>
            <a:r>
              <a:rPr lang="ja-JP" altLang="en-US" sz="1300" dirty="0">
                <a:solidFill>
                  <a:prstClr val="black"/>
                </a:solidFill>
                <a:latin typeface="ＭＳ 明朝" panose="02020609040205080304" pitchFamily="17" charset="-128"/>
                <a:ea typeface="ＭＳ 明朝" panose="02020609040205080304" pitchFamily="17" charset="-128"/>
              </a:rPr>
              <a:t>　</a:t>
            </a:r>
            <a:r>
              <a:rPr lang="ja-JP" altLang="en-US" sz="1300" dirty="0">
                <a:solidFill>
                  <a:prstClr val="black"/>
                </a:solidFill>
                <a:latin typeface="ＭＳ Ｐゴシック"/>
              </a:rPr>
              <a:t>平成</a:t>
            </a:r>
            <a:r>
              <a:rPr lang="en-US" altLang="ja-JP" sz="1300" dirty="0">
                <a:solidFill>
                  <a:prstClr val="black"/>
                </a:solidFill>
                <a:latin typeface="ＭＳ Ｐゴシック"/>
              </a:rPr>
              <a:t>30</a:t>
            </a:r>
            <a:r>
              <a:rPr lang="ja-JP" altLang="en-US" sz="1300" dirty="0">
                <a:solidFill>
                  <a:prstClr val="black"/>
                </a:solidFill>
                <a:latin typeface="ＭＳ Ｐゴシック"/>
              </a:rPr>
              <a:t>年４月１日</a:t>
            </a:r>
            <a:r>
              <a:rPr lang="ja-JP" altLang="en-US" sz="1200" dirty="0">
                <a:solidFill>
                  <a:prstClr val="black"/>
                </a:solidFill>
                <a:latin typeface="ＭＳ Ｐゴシック"/>
              </a:rPr>
              <a:t>（２</a:t>
            </a:r>
            <a:r>
              <a:rPr lang="en-US" altLang="ja-JP" sz="1200" dirty="0">
                <a:solidFill>
                  <a:prstClr val="black"/>
                </a:solidFill>
                <a:latin typeface="ＭＳ Ｐゴシック"/>
              </a:rPr>
              <a:t>.(3)</a:t>
            </a:r>
            <a:r>
              <a:rPr lang="ja-JP" altLang="en-US" sz="1200" dirty="0">
                <a:solidFill>
                  <a:prstClr val="black"/>
                </a:solidFill>
                <a:latin typeface="ＭＳ Ｐゴシック"/>
              </a:rPr>
              <a:t>については公布の日（平成</a:t>
            </a:r>
            <a:r>
              <a:rPr lang="en-US" altLang="ja-JP" sz="1200" dirty="0">
                <a:solidFill>
                  <a:prstClr val="black"/>
                </a:solidFill>
                <a:latin typeface="ＭＳ Ｐゴシック"/>
              </a:rPr>
              <a:t>28</a:t>
            </a:r>
            <a:r>
              <a:rPr lang="ja-JP" altLang="en-US" sz="1200" dirty="0">
                <a:solidFill>
                  <a:prstClr val="black"/>
                </a:solidFill>
                <a:latin typeface="ＭＳ Ｐゴシック"/>
              </a:rPr>
              <a:t>年</a:t>
            </a:r>
            <a:r>
              <a:rPr lang="en-US" altLang="ja-JP" sz="1200" dirty="0">
                <a:solidFill>
                  <a:prstClr val="black"/>
                </a:solidFill>
                <a:latin typeface="ＭＳ Ｐゴシック"/>
              </a:rPr>
              <a:t>6</a:t>
            </a:r>
            <a:r>
              <a:rPr lang="ja-JP" altLang="en-US" sz="1200" dirty="0">
                <a:solidFill>
                  <a:prstClr val="black"/>
                </a:solidFill>
                <a:latin typeface="ＭＳ Ｐゴシック"/>
              </a:rPr>
              <a:t>月</a:t>
            </a:r>
            <a:r>
              <a:rPr lang="en-US" altLang="ja-JP" sz="1200" dirty="0">
                <a:solidFill>
                  <a:prstClr val="black"/>
                </a:solidFill>
                <a:latin typeface="ＭＳ Ｐゴシック"/>
              </a:rPr>
              <a:t>3</a:t>
            </a:r>
            <a:r>
              <a:rPr lang="ja-JP" altLang="en-US" sz="1200" dirty="0">
                <a:solidFill>
                  <a:prstClr val="black"/>
                </a:solidFill>
                <a:latin typeface="ＭＳ Ｐゴシック"/>
              </a:rPr>
              <a:t>日））</a:t>
            </a:r>
            <a:endParaRPr lang="en-US" altLang="ja-JP" sz="1200" dirty="0">
              <a:solidFill>
                <a:prstClr val="black"/>
              </a:solidFill>
              <a:latin typeface="ＭＳ Ｐゴシック"/>
            </a:endParaRPr>
          </a:p>
        </p:txBody>
      </p:sp>
      <p:sp>
        <p:nvSpPr>
          <p:cNvPr id="11" name="角丸四角形 10"/>
          <p:cNvSpPr/>
          <p:nvPr/>
        </p:nvSpPr>
        <p:spPr>
          <a:xfrm>
            <a:off x="11619" y="1635036"/>
            <a:ext cx="1063385" cy="2520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solidFill>
                  <a:prstClr val="white"/>
                </a:solidFill>
                <a:latin typeface="ＭＳ Ｐゴシック"/>
              </a:rPr>
              <a:t>　概　要</a:t>
            </a:r>
            <a:endParaRPr lang="en-US" altLang="ja-JP" sz="1600" dirty="0">
              <a:solidFill>
                <a:prstClr val="white"/>
              </a:solidFill>
              <a:latin typeface="ＭＳ Ｐゴシック"/>
            </a:endParaRPr>
          </a:p>
        </p:txBody>
      </p:sp>
      <p:sp>
        <p:nvSpPr>
          <p:cNvPr id="12" name="角丸四角形 11"/>
          <p:cNvSpPr/>
          <p:nvPr/>
        </p:nvSpPr>
        <p:spPr>
          <a:xfrm>
            <a:off x="23682" y="614556"/>
            <a:ext cx="1063385" cy="2520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solidFill>
                  <a:prstClr val="white"/>
                </a:solidFill>
                <a:latin typeface="ＭＳ Ｐゴシック"/>
              </a:rPr>
              <a:t>　趣　旨</a:t>
            </a:r>
            <a:endParaRPr lang="en-US" altLang="ja-JP" sz="1600" dirty="0">
              <a:solidFill>
                <a:prstClr val="white"/>
              </a:solidFill>
              <a:latin typeface="ＭＳ Ｐゴシック"/>
            </a:endParaRPr>
          </a:p>
        </p:txBody>
      </p:sp>
      <p:sp>
        <p:nvSpPr>
          <p:cNvPr id="15" name="角丸四角形 14"/>
          <p:cNvSpPr/>
          <p:nvPr/>
        </p:nvSpPr>
        <p:spPr>
          <a:xfrm>
            <a:off x="11616" y="6327100"/>
            <a:ext cx="1262769" cy="2520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solidFill>
                  <a:prstClr val="white"/>
                </a:solidFill>
                <a:latin typeface="ＭＳ Ｐゴシック"/>
              </a:rPr>
              <a:t>　施行期日</a:t>
            </a:r>
            <a:endParaRPr lang="en-US" altLang="ja-JP" sz="1600" dirty="0">
              <a:solidFill>
                <a:prstClr val="white"/>
              </a:solidFill>
              <a:latin typeface="ＭＳ Ｐゴシック"/>
            </a:endParaRPr>
          </a:p>
        </p:txBody>
      </p:sp>
      <p:cxnSp>
        <p:nvCxnSpPr>
          <p:cNvPr id="16" name="直線コネクタ 15"/>
          <p:cNvCxnSpPr/>
          <p:nvPr/>
        </p:nvCxnSpPr>
        <p:spPr>
          <a:xfrm>
            <a:off x="-38958" y="546450"/>
            <a:ext cx="9238154" cy="0"/>
          </a:xfrm>
          <a:prstGeom prst="line">
            <a:avLst/>
          </a:prstGeom>
          <a:ln w="38100">
            <a:solidFill>
              <a:srgbClr val="333399"/>
            </a:solidFill>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65100" y="-25718"/>
            <a:ext cx="9006623" cy="540000"/>
          </a:xfrm>
          <a:prstGeom prst="rect">
            <a:avLst/>
          </a:prstGeom>
          <a:noFill/>
          <a:ln w="19050">
            <a:noFill/>
          </a:ln>
        </p:spPr>
        <p:style>
          <a:lnRef idx="1">
            <a:schemeClr val="accent1"/>
          </a:lnRef>
          <a:fillRef idx="2">
            <a:schemeClr val="accent1"/>
          </a:fillRef>
          <a:effectRef idx="1">
            <a:schemeClr val="accent1"/>
          </a:effectRef>
          <a:fontRef idx="minor">
            <a:schemeClr val="dk1"/>
          </a:fontRef>
        </p:style>
        <p:txBody>
          <a:bodyPr tIns="108000" bIns="0" rtlCol="0" anchor="ctr"/>
          <a:lstStyle/>
          <a:p>
            <a:pPr algn="ctr" defTabSz="914125">
              <a:lnSpc>
                <a:spcPts val="2000"/>
              </a:lnSpc>
              <a:spcBef>
                <a:spcPts val="600"/>
              </a:spcBef>
            </a:pPr>
            <a:r>
              <a:rPr lang="ja-JP" altLang="en-US" b="1" dirty="0">
                <a:solidFill>
                  <a:prstClr val="black"/>
                </a:solidFill>
                <a:latin typeface="メイリオ" pitchFamily="50" charset="-128"/>
                <a:ea typeface="メイリオ" pitchFamily="50" charset="-128"/>
              </a:rPr>
              <a:t>障害者の日常生活及び社会生活を総合的に支援するための法律及び児童福祉法の</a:t>
            </a:r>
            <a:endParaRPr lang="en-US" altLang="ja-JP" b="1" dirty="0">
              <a:solidFill>
                <a:prstClr val="black"/>
              </a:solidFill>
              <a:latin typeface="メイリオ" pitchFamily="50" charset="-128"/>
              <a:ea typeface="メイリオ" pitchFamily="50" charset="-128"/>
            </a:endParaRPr>
          </a:p>
          <a:p>
            <a:pPr algn="ctr" defTabSz="914125">
              <a:lnSpc>
                <a:spcPts val="2000"/>
              </a:lnSpc>
            </a:pPr>
            <a:r>
              <a:rPr lang="ja-JP" altLang="en-US" b="1" dirty="0">
                <a:solidFill>
                  <a:prstClr val="black"/>
                </a:solidFill>
                <a:latin typeface="メイリオ" pitchFamily="50" charset="-128"/>
                <a:ea typeface="メイリオ" pitchFamily="50" charset="-128"/>
              </a:rPr>
              <a:t>一部を改正する法律（概要）</a:t>
            </a:r>
            <a:endParaRPr lang="en-US" altLang="ja-JP" b="1" dirty="0">
              <a:solidFill>
                <a:prstClr val="black"/>
              </a:solidFill>
              <a:latin typeface="メイリオ" pitchFamily="50" charset="-128"/>
              <a:ea typeface="メイリオ" pitchFamily="50" charset="-128"/>
            </a:endParaRPr>
          </a:p>
        </p:txBody>
      </p:sp>
      <p:sp>
        <p:nvSpPr>
          <p:cNvPr id="17" name="テキスト ボックス 16"/>
          <p:cNvSpPr txBox="1"/>
          <p:nvPr/>
        </p:nvSpPr>
        <p:spPr>
          <a:xfrm>
            <a:off x="6779080" y="499083"/>
            <a:ext cx="2359385" cy="380480"/>
          </a:xfrm>
          <a:prstGeom prst="rect">
            <a:avLst/>
          </a:prstGeom>
          <a:noFill/>
        </p:spPr>
        <p:txBody>
          <a:bodyPr wrap="square" lIns="36000" tIns="36000" rIns="36000" bIns="36000" rtlCol="0" anchor="ctr" anchorCtr="0">
            <a:spAutoFit/>
          </a:bodyPr>
          <a:lstStyle/>
          <a:p>
            <a:r>
              <a:rPr lang="ja-JP" altLang="en-US" sz="1000" dirty="0">
                <a:solidFill>
                  <a:prstClr val="black"/>
                </a:solidFill>
                <a:latin typeface="ＭＳ ゴシック" panose="020B0609070205080204" pitchFamily="49" charset="-128"/>
                <a:ea typeface="ＭＳ ゴシック" panose="020B0609070205080204" pitchFamily="49" charset="-128"/>
              </a:rPr>
              <a:t>（平成</a:t>
            </a:r>
            <a:r>
              <a:rPr lang="en-US" altLang="ja-JP" sz="1000" dirty="0">
                <a:solidFill>
                  <a:prstClr val="black"/>
                </a:solidFill>
                <a:latin typeface="ＭＳ ゴシック" panose="020B0609070205080204" pitchFamily="49" charset="-128"/>
                <a:ea typeface="ＭＳ ゴシック" panose="020B0609070205080204" pitchFamily="49" charset="-128"/>
              </a:rPr>
              <a:t>28</a:t>
            </a:r>
            <a:r>
              <a:rPr lang="ja-JP" altLang="en-US" sz="1000" dirty="0">
                <a:solidFill>
                  <a:prstClr val="black"/>
                </a:solidFill>
                <a:latin typeface="ＭＳ ゴシック" panose="020B0609070205080204" pitchFamily="49" charset="-128"/>
                <a:ea typeface="ＭＳ ゴシック" panose="020B0609070205080204" pitchFamily="49" charset="-128"/>
              </a:rPr>
              <a:t>年</a:t>
            </a:r>
            <a:r>
              <a:rPr lang="en-US" altLang="ja-JP" sz="1000" dirty="0">
                <a:solidFill>
                  <a:prstClr val="black"/>
                </a:solidFill>
                <a:latin typeface="ＭＳ ゴシック" panose="020B0609070205080204" pitchFamily="49" charset="-128"/>
                <a:ea typeface="ＭＳ ゴシック" panose="020B0609070205080204" pitchFamily="49" charset="-128"/>
              </a:rPr>
              <a:t>5</a:t>
            </a:r>
            <a:r>
              <a:rPr lang="ja-JP" altLang="en-US" sz="1000" dirty="0">
                <a:solidFill>
                  <a:prstClr val="black"/>
                </a:solidFill>
                <a:latin typeface="ＭＳ ゴシック" panose="020B0609070205080204" pitchFamily="49" charset="-128"/>
                <a:ea typeface="ＭＳ ゴシック" panose="020B0609070205080204" pitchFamily="49" charset="-128"/>
              </a:rPr>
              <a:t>月</a:t>
            </a:r>
            <a:r>
              <a:rPr lang="en-US" altLang="ja-JP" sz="1000" dirty="0">
                <a:solidFill>
                  <a:prstClr val="black"/>
                </a:solidFill>
                <a:latin typeface="ＭＳ ゴシック" panose="020B0609070205080204" pitchFamily="49" charset="-128"/>
                <a:ea typeface="ＭＳ ゴシック" panose="020B0609070205080204" pitchFamily="49" charset="-128"/>
              </a:rPr>
              <a:t>25</a:t>
            </a:r>
            <a:r>
              <a:rPr lang="ja-JP" altLang="en-US" sz="1000" dirty="0">
                <a:solidFill>
                  <a:prstClr val="black"/>
                </a:solidFill>
                <a:latin typeface="ＭＳ ゴシック" panose="020B0609070205080204" pitchFamily="49" charset="-128"/>
                <a:ea typeface="ＭＳ ゴシック" panose="020B0609070205080204" pitchFamily="49" charset="-128"/>
              </a:rPr>
              <a:t>日成立・同年</a:t>
            </a:r>
            <a:r>
              <a:rPr lang="en-US" altLang="ja-JP" sz="1000" dirty="0">
                <a:solidFill>
                  <a:prstClr val="black"/>
                </a:solidFill>
                <a:latin typeface="ＭＳ ゴシック" panose="020B0609070205080204" pitchFamily="49" charset="-128"/>
                <a:ea typeface="ＭＳ ゴシック" panose="020B0609070205080204" pitchFamily="49" charset="-128"/>
              </a:rPr>
              <a:t>6</a:t>
            </a:r>
            <a:r>
              <a:rPr lang="ja-JP" altLang="en-US" sz="1000" dirty="0">
                <a:solidFill>
                  <a:prstClr val="black"/>
                </a:solidFill>
                <a:latin typeface="ＭＳ ゴシック" panose="020B0609070205080204" pitchFamily="49" charset="-128"/>
                <a:ea typeface="ＭＳ ゴシック" panose="020B0609070205080204" pitchFamily="49" charset="-128"/>
              </a:rPr>
              <a:t>月</a:t>
            </a:r>
            <a:r>
              <a:rPr lang="en-US" altLang="ja-JP" sz="1000" dirty="0">
                <a:solidFill>
                  <a:prstClr val="black"/>
                </a:solidFill>
                <a:latin typeface="ＭＳ ゴシック" panose="020B0609070205080204" pitchFamily="49" charset="-128"/>
                <a:ea typeface="ＭＳ ゴシック" panose="020B0609070205080204" pitchFamily="49" charset="-128"/>
              </a:rPr>
              <a:t>3</a:t>
            </a:r>
            <a:r>
              <a:rPr lang="ja-JP" altLang="en-US" sz="1000" dirty="0">
                <a:solidFill>
                  <a:prstClr val="black"/>
                </a:solidFill>
                <a:latin typeface="ＭＳ ゴシック" panose="020B0609070205080204" pitchFamily="49" charset="-128"/>
                <a:ea typeface="ＭＳ ゴシック" panose="020B0609070205080204" pitchFamily="49" charset="-128"/>
              </a:rPr>
              <a:t>日公布）</a:t>
            </a:r>
          </a:p>
        </p:txBody>
      </p:sp>
      <p:sp>
        <p:nvSpPr>
          <p:cNvPr id="18" name="スライド番号プレースホルダー 3"/>
          <p:cNvSpPr txBox="1">
            <a:spLocks/>
          </p:cNvSpPr>
          <p:nvPr/>
        </p:nvSpPr>
        <p:spPr>
          <a:xfrm>
            <a:off x="7091225" y="6592352"/>
            <a:ext cx="2133600" cy="365125"/>
          </a:xfrm>
          <a:prstGeom prst="rect">
            <a:avLst/>
          </a:prstGeom>
        </p:spPr>
        <p:txBody>
          <a:bodyPr vert="horz" lIns="91413" tIns="45707" rIns="91413" bIns="45707" rtlCol="0" anchor="ctr"/>
          <a:lstStyle>
            <a:defPPr>
              <a:defRPr lang="ja-JP"/>
            </a:defPPr>
            <a:lvl1pPr algn="r" rtl="0" fontAlgn="base">
              <a:spcBef>
                <a:spcPct val="0"/>
              </a:spcBef>
              <a:spcAft>
                <a:spcPct val="0"/>
              </a:spcAft>
              <a:defRPr kumimoji="1" sz="1200" kern="1200">
                <a:solidFill>
                  <a:schemeClr val="tx1">
                    <a:tint val="75000"/>
                  </a:schemeClr>
                </a:solidFill>
                <a:latin typeface="Arial" charset="0"/>
                <a:ea typeface="ＭＳ Ｐゴシック" charset="-128"/>
                <a:cs typeface="+mn-cs"/>
              </a:defRPr>
            </a:lvl1pPr>
            <a:lvl2pPr marL="457145" algn="l" rtl="0" fontAlgn="base">
              <a:spcBef>
                <a:spcPct val="0"/>
              </a:spcBef>
              <a:spcAft>
                <a:spcPct val="0"/>
              </a:spcAft>
              <a:defRPr kumimoji="1" sz="2800" kern="1200">
                <a:solidFill>
                  <a:schemeClr val="tx1"/>
                </a:solidFill>
                <a:latin typeface="Arial" charset="0"/>
                <a:ea typeface="ＭＳ Ｐゴシック" charset="-128"/>
                <a:cs typeface="+mn-cs"/>
              </a:defRPr>
            </a:lvl2pPr>
            <a:lvl3pPr marL="914290" algn="l" rtl="0" fontAlgn="base">
              <a:spcBef>
                <a:spcPct val="0"/>
              </a:spcBef>
              <a:spcAft>
                <a:spcPct val="0"/>
              </a:spcAft>
              <a:defRPr kumimoji="1" sz="2800" kern="1200">
                <a:solidFill>
                  <a:schemeClr val="tx1"/>
                </a:solidFill>
                <a:latin typeface="Arial" charset="0"/>
                <a:ea typeface="ＭＳ Ｐゴシック" charset="-128"/>
                <a:cs typeface="+mn-cs"/>
              </a:defRPr>
            </a:lvl3pPr>
            <a:lvl4pPr marL="1371435" algn="l" rtl="0" fontAlgn="base">
              <a:spcBef>
                <a:spcPct val="0"/>
              </a:spcBef>
              <a:spcAft>
                <a:spcPct val="0"/>
              </a:spcAft>
              <a:defRPr kumimoji="1" sz="2800" kern="1200">
                <a:solidFill>
                  <a:schemeClr val="tx1"/>
                </a:solidFill>
                <a:latin typeface="Arial" charset="0"/>
                <a:ea typeface="ＭＳ Ｐゴシック" charset="-128"/>
                <a:cs typeface="+mn-cs"/>
              </a:defRPr>
            </a:lvl4pPr>
            <a:lvl5pPr marL="1828581" algn="l" rtl="0" fontAlgn="base">
              <a:spcBef>
                <a:spcPct val="0"/>
              </a:spcBef>
              <a:spcAft>
                <a:spcPct val="0"/>
              </a:spcAft>
              <a:defRPr kumimoji="1" sz="2800" kern="1200">
                <a:solidFill>
                  <a:schemeClr val="tx1"/>
                </a:solidFill>
                <a:latin typeface="Arial" charset="0"/>
                <a:ea typeface="ＭＳ Ｐゴシック" charset="-128"/>
                <a:cs typeface="+mn-cs"/>
              </a:defRPr>
            </a:lvl5pPr>
            <a:lvl6pPr marL="2285726" algn="l" defTabSz="914290" rtl="0" eaLnBrk="1" latinLnBrk="0" hangingPunct="1">
              <a:defRPr kumimoji="1" sz="2800" kern="1200">
                <a:solidFill>
                  <a:schemeClr val="tx1"/>
                </a:solidFill>
                <a:latin typeface="Arial" charset="0"/>
                <a:ea typeface="ＭＳ Ｐゴシック" charset="-128"/>
                <a:cs typeface="+mn-cs"/>
              </a:defRPr>
            </a:lvl6pPr>
            <a:lvl7pPr marL="2742871" algn="l" defTabSz="914290" rtl="0" eaLnBrk="1" latinLnBrk="0" hangingPunct="1">
              <a:defRPr kumimoji="1" sz="2800" kern="1200">
                <a:solidFill>
                  <a:schemeClr val="tx1"/>
                </a:solidFill>
                <a:latin typeface="Arial" charset="0"/>
                <a:ea typeface="ＭＳ Ｐゴシック" charset="-128"/>
                <a:cs typeface="+mn-cs"/>
              </a:defRPr>
            </a:lvl7pPr>
            <a:lvl8pPr marL="3200016" algn="l" defTabSz="914290" rtl="0" eaLnBrk="1" latinLnBrk="0" hangingPunct="1">
              <a:defRPr kumimoji="1" sz="2800" kern="1200">
                <a:solidFill>
                  <a:schemeClr val="tx1"/>
                </a:solidFill>
                <a:latin typeface="Arial" charset="0"/>
                <a:ea typeface="ＭＳ Ｐゴシック" charset="-128"/>
                <a:cs typeface="+mn-cs"/>
              </a:defRPr>
            </a:lvl8pPr>
            <a:lvl9pPr marL="3657161" algn="l" defTabSz="914290" rtl="0" eaLnBrk="1" latinLnBrk="0" hangingPunct="1">
              <a:defRPr kumimoji="1" sz="2800" kern="1200">
                <a:solidFill>
                  <a:schemeClr val="tx1"/>
                </a:solidFill>
                <a:latin typeface="Arial" charset="0"/>
                <a:ea typeface="ＭＳ Ｐゴシック" charset="-128"/>
                <a:cs typeface="+mn-cs"/>
              </a:defRPr>
            </a:lvl9pPr>
          </a:lstStyle>
          <a:p>
            <a:fld id="{D2D8002D-B5B0-4BAC-B1F6-782DDCCE6D9C}" type="slidenum">
              <a:rPr lang="ja-JP" altLang="en-US" sz="1800" smtClean="0">
                <a:solidFill>
                  <a:prstClr val="black">
                    <a:tint val="75000"/>
                  </a:prstClr>
                </a:solidFill>
              </a:rPr>
              <a:pPr/>
              <a:t>31</a:t>
            </a:fld>
            <a:endParaRPr lang="ja-JP" altLang="en-US" sz="1800" dirty="0">
              <a:solidFill>
                <a:prstClr val="black">
                  <a:tint val="75000"/>
                </a:prstClr>
              </a:solidFill>
            </a:endParaRPr>
          </a:p>
        </p:txBody>
      </p:sp>
    </p:spTree>
    <p:extLst>
      <p:ext uri="{BB962C8B-B14F-4D97-AF65-F5344CB8AC3E}">
        <p14:creationId xmlns:p14="http://schemas.microsoft.com/office/powerpoint/2010/main" xmlns="" val="5958150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36512" y="59129"/>
            <a:ext cx="9180512" cy="489551"/>
          </a:xfrm>
          <a:prstGeom prst="rect">
            <a:avLst/>
          </a:prstGeom>
          <a:noFill/>
          <a:ln w="57150" cmpd="thickThin">
            <a:noFill/>
            <a:headEnd/>
            <a:tailEnd/>
          </a:ln>
        </p:spPr>
        <p:style>
          <a:lnRef idx="2">
            <a:schemeClr val="accent1"/>
          </a:lnRef>
          <a:fillRef idx="1">
            <a:schemeClr val="lt1"/>
          </a:fillRef>
          <a:effectRef idx="0">
            <a:schemeClr val="accent1"/>
          </a:effectRef>
          <a:fontRef idx="minor">
            <a:schemeClr val="dk1"/>
          </a:fontRef>
        </p:style>
        <p:txBody>
          <a:bodyPr wrap="none" anchor="t"/>
          <a:lstStyle/>
          <a:p>
            <a:pPr algn="ctr"/>
            <a:r>
              <a:rPr lang="ja-JP" altLang="en-US" sz="2400" spc="-100" dirty="0">
                <a:solidFill>
                  <a:prstClr val="black"/>
                </a:solidFill>
                <a:latin typeface="HG創英角ｺﾞｼｯｸUB" pitchFamily="49" charset="-128"/>
                <a:ea typeface="HG創英角ｺﾞｼｯｸUB" pitchFamily="49" charset="-128"/>
              </a:rPr>
              <a:t>地域生活を支援する新たなサービス（自立生活援助）の創設</a:t>
            </a:r>
            <a:endParaRPr lang="en-US" altLang="ja-JP" sz="2400" spc="-100" dirty="0">
              <a:solidFill>
                <a:prstClr val="black"/>
              </a:solidFill>
              <a:latin typeface="HG創英角ｺﾞｼｯｸUB" pitchFamily="49" charset="-128"/>
              <a:ea typeface="HG創英角ｺﾞｼｯｸUB" pitchFamily="49" charset="-128"/>
            </a:endParaRPr>
          </a:p>
        </p:txBody>
      </p:sp>
      <p:grpSp>
        <p:nvGrpSpPr>
          <p:cNvPr id="2" name="グループ化 18"/>
          <p:cNvGrpSpPr/>
          <p:nvPr/>
        </p:nvGrpSpPr>
        <p:grpSpPr>
          <a:xfrm>
            <a:off x="0" y="548680"/>
            <a:ext cx="9144000" cy="72008"/>
            <a:chOff x="0" y="188640"/>
            <a:chExt cx="9144000" cy="72008"/>
          </a:xfrm>
        </p:grpSpPr>
        <p:cxnSp>
          <p:nvCxnSpPr>
            <p:cNvPr id="5" name="直線コネクタ 4"/>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11" name="角丸四角形 10"/>
          <p:cNvSpPr/>
          <p:nvPr/>
        </p:nvSpPr>
        <p:spPr>
          <a:xfrm>
            <a:off x="65828" y="692696"/>
            <a:ext cx="8972664" cy="1800200"/>
          </a:xfrm>
          <a:prstGeom prst="roundRect">
            <a:avLst>
              <a:gd name="adj" fmla="val 5316"/>
            </a:avLst>
          </a:prstGeom>
          <a:solidFill>
            <a:schemeClr val="bg1"/>
          </a:solidFill>
          <a:ln/>
        </p:spPr>
        <p:style>
          <a:lnRef idx="1">
            <a:schemeClr val="accent5"/>
          </a:lnRef>
          <a:fillRef idx="2">
            <a:schemeClr val="accent5"/>
          </a:fillRef>
          <a:effectRef idx="1">
            <a:schemeClr val="accent5"/>
          </a:effectRef>
          <a:fontRef idx="minor">
            <a:schemeClr val="dk1"/>
          </a:fontRef>
        </p:style>
        <p:txBody>
          <a:bodyPr lIns="72000" tIns="36000" bIns="36000" anchor="ctr" anchorCtr="0"/>
          <a:lstStyle/>
          <a:p>
            <a:pPr marL="176213" indent="-176213">
              <a:lnSpc>
                <a:spcPct val="110000"/>
              </a:lnSpc>
            </a:pPr>
            <a:r>
              <a:rPr lang="ja-JP" altLang="en-US" sz="1400" dirty="0">
                <a:solidFill>
                  <a:prstClr val="black"/>
                </a:solidFill>
                <a:latin typeface="HGPｺﾞｼｯｸM" panose="020B0600000000000000" pitchFamily="50" charset="-128"/>
                <a:ea typeface="HGPｺﾞｼｯｸM" panose="020B0600000000000000" pitchFamily="50" charset="-128"/>
              </a:rPr>
              <a:t>○　障害者が安心して地域で生活することができるよう、グループホーム等地域生活を支援する仕組みの見直しが求められているが、集団生活ではなく賃貸住宅等における一人暮らしを希望する障害者の中には、知的障害や精神障害により理解力や生活力等が十分ではないために一人暮らしを選択できない者がいる。</a:t>
            </a:r>
            <a:endParaRPr lang="en-US" altLang="ja-JP" sz="1400" dirty="0">
              <a:solidFill>
                <a:prstClr val="black"/>
              </a:solidFill>
              <a:latin typeface="HGPｺﾞｼｯｸM" panose="020B0600000000000000" pitchFamily="50" charset="-128"/>
              <a:ea typeface="HGPｺﾞｼｯｸM" panose="020B0600000000000000" pitchFamily="50" charset="-128"/>
            </a:endParaRPr>
          </a:p>
          <a:p>
            <a:pPr marL="176213" indent="-176213">
              <a:lnSpc>
                <a:spcPct val="110000"/>
              </a:lnSpc>
            </a:pPr>
            <a:endParaRPr lang="en-US" altLang="ja-JP" sz="800" dirty="0">
              <a:solidFill>
                <a:prstClr val="black"/>
              </a:solidFill>
              <a:latin typeface="HGPｺﾞｼｯｸM" panose="020B0600000000000000" pitchFamily="50" charset="-128"/>
              <a:ea typeface="HGPｺﾞｼｯｸM" panose="020B0600000000000000" pitchFamily="50" charset="-128"/>
            </a:endParaRPr>
          </a:p>
          <a:p>
            <a:pPr marL="176213" indent="-176213">
              <a:lnSpc>
                <a:spcPct val="110000"/>
              </a:lnSpc>
            </a:pPr>
            <a:r>
              <a:rPr lang="ja-JP" altLang="en-US" sz="1400" dirty="0">
                <a:solidFill>
                  <a:prstClr val="black"/>
                </a:solidFill>
                <a:latin typeface="HGPｺﾞｼｯｸM" panose="020B0600000000000000" pitchFamily="50" charset="-128"/>
                <a:ea typeface="HGPｺﾞｼｯｸM" panose="020B0600000000000000" pitchFamily="50" charset="-128"/>
              </a:rPr>
              <a:t>○　このため、障害者支援施設やグループホーム等から一人暮らしへの移行を希望する知的障害者や精神障害者などについて、本人の意思を尊重した地域生活を支援するため、一定の期間にわたり、定期的な巡回訪問や随時の対応により、障害者の理解力、生活力等を補う観点から、適時のタイミングで適切な支援を行うサービスを新たに創設する（「自立生活援助」）。</a:t>
            </a:r>
            <a:endParaRPr lang="en-US" altLang="ja-JP" sz="1400" dirty="0">
              <a:solidFill>
                <a:prstClr val="black"/>
              </a:solidFill>
              <a:latin typeface="HGPｺﾞｼｯｸM" panose="020B0600000000000000" pitchFamily="50" charset="-128"/>
              <a:ea typeface="HGPｺﾞｼｯｸM" panose="020B0600000000000000" pitchFamily="50" charset="-128"/>
            </a:endParaRPr>
          </a:p>
        </p:txBody>
      </p:sp>
      <p:sp>
        <p:nvSpPr>
          <p:cNvPr id="16" name="角丸四角形 15"/>
          <p:cNvSpPr/>
          <p:nvPr/>
        </p:nvSpPr>
        <p:spPr>
          <a:xfrm>
            <a:off x="4287052" y="2877331"/>
            <a:ext cx="1332820" cy="360040"/>
          </a:xfrm>
          <a:prstGeom prst="roundRect">
            <a:avLst>
              <a:gd name="adj" fmla="val 23722"/>
            </a:avLst>
          </a:prstGeom>
          <a:solidFill>
            <a:schemeClr val="accent4">
              <a:lumMod val="20000"/>
              <a:lumOff val="80000"/>
            </a:schemeClr>
          </a:solidFill>
          <a:ln w="952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400" dirty="0">
                <a:solidFill>
                  <a:prstClr val="black"/>
                </a:solidFill>
                <a:latin typeface="HGPｺﾞｼｯｸM" panose="020B0600000000000000" pitchFamily="50" charset="-128"/>
                <a:ea typeface="HGPｺﾞｼｯｸM" panose="020B0600000000000000" pitchFamily="50" charset="-128"/>
              </a:rPr>
              <a:t>施設</a:t>
            </a:r>
          </a:p>
        </p:txBody>
      </p:sp>
      <p:sp>
        <p:nvSpPr>
          <p:cNvPr id="46" name="テキスト ボックス 45"/>
          <p:cNvSpPr txBox="1"/>
          <p:nvPr/>
        </p:nvSpPr>
        <p:spPr>
          <a:xfrm>
            <a:off x="4669394" y="4078485"/>
            <a:ext cx="489704" cy="816866"/>
          </a:xfrm>
          <a:prstGeom prst="rect">
            <a:avLst/>
          </a:prstGeom>
          <a:solidFill>
            <a:schemeClr val="bg1"/>
          </a:solidFill>
          <a:ln w="6350" cmpd="sng">
            <a:solidFill>
              <a:schemeClr val="tx1">
                <a:lumMod val="50000"/>
                <a:lumOff val="50000"/>
              </a:schemeClr>
            </a:solidFill>
          </a:ln>
        </p:spPr>
        <p:txBody>
          <a:bodyPr wrap="square" lIns="36000" tIns="36000" rIns="36000" bIns="36000" rtlCol="0" anchor="b" anchorCtr="0">
            <a:noAutofit/>
          </a:bodyPr>
          <a:lstStyle/>
          <a:p>
            <a:pPr algn="ctr"/>
            <a:r>
              <a:rPr lang="ja-JP" altLang="en-US" sz="1100" dirty="0">
                <a:solidFill>
                  <a:prstClr val="black"/>
                </a:solidFill>
                <a:latin typeface="HGPｺﾞｼｯｸM" panose="020B0600000000000000" pitchFamily="50" charset="-128"/>
                <a:ea typeface="HGPｺﾞｼｯｸM" panose="020B0600000000000000" pitchFamily="50" charset="-128"/>
              </a:rPr>
              <a:t>居宅</a:t>
            </a:r>
          </a:p>
        </p:txBody>
      </p:sp>
      <p:sp>
        <p:nvSpPr>
          <p:cNvPr id="10" name="直方体 9"/>
          <p:cNvSpPr/>
          <p:nvPr/>
        </p:nvSpPr>
        <p:spPr>
          <a:xfrm>
            <a:off x="5369654" y="5676570"/>
            <a:ext cx="1985689" cy="776766"/>
          </a:xfrm>
          <a:prstGeom prst="cube">
            <a:avLst/>
          </a:prstGeom>
          <a:solidFill>
            <a:srgbClr val="CCFFFF"/>
          </a:solidFill>
          <a:ln w="9525">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600" dirty="0">
                <a:solidFill>
                  <a:prstClr val="black"/>
                </a:solidFill>
                <a:latin typeface="HGPｺﾞｼｯｸM" panose="020B0600000000000000" pitchFamily="50" charset="-128"/>
                <a:ea typeface="HGPｺﾞｼｯｸM" panose="020B0600000000000000" pitchFamily="50" charset="-128"/>
              </a:rPr>
              <a:t>自立生活援助</a:t>
            </a:r>
            <a:endParaRPr lang="en-US" altLang="ja-JP" sz="1600" dirty="0">
              <a:solidFill>
                <a:prstClr val="black"/>
              </a:solidFill>
              <a:latin typeface="HGPｺﾞｼｯｸM" panose="020B0600000000000000" pitchFamily="50" charset="-128"/>
              <a:ea typeface="HGPｺﾞｼｯｸM" panose="020B0600000000000000" pitchFamily="50" charset="-128"/>
            </a:endParaRPr>
          </a:p>
          <a:p>
            <a:pPr algn="ctr"/>
            <a:r>
              <a:rPr lang="ja-JP" altLang="en-US" sz="1600" dirty="0">
                <a:solidFill>
                  <a:prstClr val="black"/>
                </a:solidFill>
                <a:latin typeface="HGPｺﾞｼｯｸM" panose="020B0600000000000000" pitchFamily="50" charset="-128"/>
                <a:ea typeface="HGPｺﾞｼｯｸM" panose="020B0600000000000000" pitchFamily="50" charset="-128"/>
              </a:rPr>
              <a:t>事業所</a:t>
            </a:r>
          </a:p>
        </p:txBody>
      </p:sp>
      <p:sp>
        <p:nvSpPr>
          <p:cNvPr id="15" name="右矢印 14"/>
          <p:cNvSpPr/>
          <p:nvPr/>
        </p:nvSpPr>
        <p:spPr>
          <a:xfrm rot="7460350">
            <a:off x="6146688" y="5142149"/>
            <a:ext cx="931871" cy="211487"/>
          </a:xfrm>
          <a:prstGeom prst="rightArrow">
            <a:avLst/>
          </a:prstGeom>
          <a:solidFill>
            <a:srgbClr val="FFCCFF"/>
          </a:solidFill>
          <a:ln w="9525">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prstClr val="black"/>
              </a:solidFill>
            </a:endParaRPr>
          </a:p>
        </p:txBody>
      </p:sp>
      <p:sp>
        <p:nvSpPr>
          <p:cNvPr id="45" name="下矢印 44"/>
          <p:cNvSpPr/>
          <p:nvPr/>
        </p:nvSpPr>
        <p:spPr>
          <a:xfrm>
            <a:off x="5240963" y="3365591"/>
            <a:ext cx="2331854" cy="571650"/>
          </a:xfrm>
          <a:prstGeom prst="downArrow">
            <a:avLst>
              <a:gd name="adj1" fmla="val 55553"/>
              <a:gd name="adj2" fmla="val 50000"/>
            </a:avLst>
          </a:prstGeom>
          <a:solidFill>
            <a:schemeClr val="bg1"/>
          </a:solidFill>
          <a:ln w="9525">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tLang="ja-JP" sz="800" dirty="0">
              <a:solidFill>
                <a:prstClr val="black"/>
              </a:solidFill>
              <a:latin typeface="ＤＨＰ平成ゴシックW5" panose="020B0500000000000000" pitchFamily="50" charset="-128"/>
              <a:ea typeface="ＤＨＰ平成ゴシックW5" panose="020B0500000000000000" pitchFamily="50" charset="-128"/>
            </a:endParaRPr>
          </a:p>
          <a:p>
            <a:pPr algn="ctr"/>
            <a:r>
              <a:rPr lang="ja-JP" altLang="en-US" sz="1200" dirty="0">
                <a:solidFill>
                  <a:prstClr val="black"/>
                </a:solidFill>
                <a:latin typeface="ＤＨＰ平成ゴシックW5" panose="020B0500000000000000" pitchFamily="50" charset="-128"/>
                <a:ea typeface="ＤＨＰ平成ゴシックW5" panose="020B0500000000000000" pitchFamily="50" charset="-128"/>
              </a:rPr>
              <a:t>一人暮らしを希望する障害者が移行</a:t>
            </a:r>
          </a:p>
        </p:txBody>
      </p:sp>
      <p:sp>
        <p:nvSpPr>
          <p:cNvPr id="50" name="右矢印 49"/>
          <p:cNvSpPr/>
          <p:nvPr/>
        </p:nvSpPr>
        <p:spPr>
          <a:xfrm rot="18369196">
            <a:off x="6506183" y="5174240"/>
            <a:ext cx="804931" cy="170961"/>
          </a:xfrm>
          <a:prstGeom prst="rightArrow">
            <a:avLst/>
          </a:prstGeom>
          <a:solidFill>
            <a:srgbClr val="FFCCFF"/>
          </a:solidFill>
          <a:ln w="9525">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prstClr val="black"/>
              </a:solidFill>
            </a:endParaRPr>
          </a:p>
        </p:txBody>
      </p:sp>
      <p:sp>
        <p:nvSpPr>
          <p:cNvPr id="51" name="テキスト ボックス 50"/>
          <p:cNvSpPr txBox="1"/>
          <p:nvPr/>
        </p:nvSpPr>
        <p:spPr>
          <a:xfrm>
            <a:off x="6003809" y="5049561"/>
            <a:ext cx="542422" cy="411257"/>
          </a:xfrm>
          <a:prstGeom prst="rect">
            <a:avLst/>
          </a:prstGeom>
          <a:noFill/>
        </p:spPr>
        <p:txBody>
          <a:bodyPr wrap="square" lIns="36000" tIns="36000" rIns="36000" bIns="36000" rtlCol="0" anchor="ctr" anchorCtr="0">
            <a:spAutoFit/>
          </a:bodyPr>
          <a:lstStyle/>
          <a:p>
            <a:pPr algn="ctr"/>
            <a:r>
              <a:rPr lang="ja-JP" altLang="en-US" sz="1100" dirty="0">
                <a:solidFill>
                  <a:prstClr val="black"/>
                </a:solidFill>
                <a:latin typeface="HGPｺﾞｼｯｸM" panose="020B0600000000000000" pitchFamily="50" charset="-128"/>
                <a:ea typeface="HGPｺﾞｼｯｸM" panose="020B0600000000000000" pitchFamily="50" charset="-128"/>
              </a:rPr>
              <a:t>相談</a:t>
            </a:r>
            <a:endParaRPr lang="en-US" altLang="ja-JP" sz="1100" dirty="0">
              <a:solidFill>
                <a:prstClr val="black"/>
              </a:solidFill>
              <a:latin typeface="HGPｺﾞｼｯｸM" panose="020B0600000000000000" pitchFamily="50" charset="-128"/>
              <a:ea typeface="HGPｺﾞｼｯｸM" panose="020B0600000000000000" pitchFamily="50" charset="-128"/>
            </a:endParaRPr>
          </a:p>
          <a:p>
            <a:pPr algn="ctr"/>
            <a:r>
              <a:rPr lang="ja-JP" altLang="en-US" sz="1100" dirty="0">
                <a:solidFill>
                  <a:prstClr val="black"/>
                </a:solidFill>
                <a:latin typeface="HGPｺﾞｼｯｸM" panose="020B0600000000000000" pitchFamily="50" charset="-128"/>
                <a:ea typeface="HGPｺﾞｼｯｸM" panose="020B0600000000000000" pitchFamily="50" charset="-128"/>
              </a:rPr>
              <a:t>要請</a:t>
            </a:r>
          </a:p>
        </p:txBody>
      </p:sp>
      <p:sp>
        <p:nvSpPr>
          <p:cNvPr id="52" name="テキスト ボックス 51"/>
          <p:cNvSpPr txBox="1"/>
          <p:nvPr/>
        </p:nvSpPr>
        <p:spPr>
          <a:xfrm>
            <a:off x="7012924" y="4989359"/>
            <a:ext cx="954451" cy="580534"/>
          </a:xfrm>
          <a:prstGeom prst="rect">
            <a:avLst/>
          </a:prstGeom>
          <a:noFill/>
        </p:spPr>
        <p:txBody>
          <a:bodyPr wrap="square" lIns="36000" tIns="36000" rIns="36000" bIns="36000" rtlCol="0" anchor="ctr" anchorCtr="0">
            <a:spAutoFit/>
          </a:bodyPr>
          <a:lstStyle/>
          <a:p>
            <a:pPr algn="ctr"/>
            <a:r>
              <a:rPr lang="ja-JP" altLang="en-US" sz="1100" dirty="0">
                <a:solidFill>
                  <a:prstClr val="black"/>
                </a:solidFill>
                <a:latin typeface="HGPｺﾞｼｯｸM" panose="020B0600000000000000" pitchFamily="50" charset="-128"/>
                <a:ea typeface="HGPｺﾞｼｯｸM" panose="020B0600000000000000" pitchFamily="50" charset="-128"/>
              </a:rPr>
              <a:t>随時対応</a:t>
            </a:r>
            <a:endParaRPr lang="en-US" altLang="ja-JP" sz="1100" dirty="0">
              <a:solidFill>
                <a:prstClr val="black"/>
              </a:solidFill>
              <a:latin typeface="HGPｺﾞｼｯｸM" panose="020B0600000000000000" pitchFamily="50" charset="-128"/>
              <a:ea typeface="HGPｺﾞｼｯｸM" panose="020B0600000000000000" pitchFamily="50" charset="-128"/>
            </a:endParaRPr>
          </a:p>
          <a:p>
            <a:pPr algn="ctr"/>
            <a:r>
              <a:rPr lang="ja-JP" altLang="en-US" sz="1100" dirty="0">
                <a:solidFill>
                  <a:prstClr val="black"/>
                </a:solidFill>
                <a:latin typeface="HGPｺﾞｼｯｸM" panose="020B0600000000000000" pitchFamily="50" charset="-128"/>
                <a:ea typeface="HGPｺﾞｼｯｸM" panose="020B0600000000000000" pitchFamily="50" charset="-128"/>
              </a:rPr>
              <a:t>（訪問、電話、メール等）</a:t>
            </a:r>
          </a:p>
        </p:txBody>
      </p:sp>
      <p:sp>
        <p:nvSpPr>
          <p:cNvPr id="53" name="テキスト ボックス 52"/>
          <p:cNvSpPr txBox="1"/>
          <p:nvPr/>
        </p:nvSpPr>
        <p:spPr>
          <a:xfrm>
            <a:off x="4520828" y="5287181"/>
            <a:ext cx="1318305" cy="411257"/>
          </a:xfrm>
          <a:prstGeom prst="rect">
            <a:avLst/>
          </a:prstGeom>
          <a:noFill/>
        </p:spPr>
        <p:txBody>
          <a:bodyPr wrap="square" lIns="36000" tIns="36000" rIns="36000" bIns="36000" rtlCol="0" anchor="ctr" anchorCtr="0">
            <a:spAutoFit/>
          </a:bodyPr>
          <a:lstStyle/>
          <a:p>
            <a:r>
              <a:rPr lang="ja-JP" altLang="en-US" sz="1100" dirty="0">
                <a:solidFill>
                  <a:prstClr val="black"/>
                </a:solidFill>
                <a:latin typeface="HGPｺﾞｼｯｸM" panose="020B0600000000000000" pitchFamily="50" charset="-128"/>
                <a:ea typeface="HGPｺﾞｼｯｸM" panose="020B0600000000000000" pitchFamily="50" charset="-128"/>
              </a:rPr>
              <a:t>定期的な巡回訪問</a:t>
            </a:r>
            <a:endParaRPr lang="en-US" altLang="ja-JP" sz="1100" dirty="0">
              <a:solidFill>
                <a:prstClr val="black"/>
              </a:solidFill>
              <a:latin typeface="HGPｺﾞｼｯｸM" panose="020B0600000000000000" pitchFamily="50" charset="-128"/>
              <a:ea typeface="HGPｺﾞｼｯｸM" panose="020B0600000000000000" pitchFamily="50" charset="-128"/>
            </a:endParaRPr>
          </a:p>
          <a:p>
            <a:r>
              <a:rPr lang="ja-JP" altLang="en-US" sz="1100" dirty="0">
                <a:solidFill>
                  <a:prstClr val="black"/>
                </a:solidFill>
                <a:latin typeface="HGPｺﾞｼｯｸM" panose="020B0600000000000000" pitchFamily="50" charset="-128"/>
                <a:ea typeface="HGPｺﾞｼｯｸM" panose="020B0600000000000000" pitchFamily="50" charset="-128"/>
              </a:rPr>
              <a:t>（例：週１～２回）</a:t>
            </a:r>
          </a:p>
        </p:txBody>
      </p:sp>
      <p:sp>
        <p:nvSpPr>
          <p:cNvPr id="58" name="右矢印 57"/>
          <p:cNvSpPr/>
          <p:nvPr/>
        </p:nvSpPr>
        <p:spPr>
          <a:xfrm>
            <a:off x="5179982" y="4222524"/>
            <a:ext cx="144008" cy="267922"/>
          </a:xfrm>
          <a:prstGeom prst="rightArrow">
            <a:avLst/>
          </a:prstGeom>
          <a:solidFill>
            <a:srgbClr val="FFFF99"/>
          </a:solidFill>
          <a:ln w="9525">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prstClr val="black"/>
              </a:solidFill>
            </a:endParaRPr>
          </a:p>
        </p:txBody>
      </p:sp>
      <p:sp>
        <p:nvSpPr>
          <p:cNvPr id="55" name="テキスト ボックス 54"/>
          <p:cNvSpPr txBox="1"/>
          <p:nvPr/>
        </p:nvSpPr>
        <p:spPr>
          <a:xfrm>
            <a:off x="5422346" y="4077329"/>
            <a:ext cx="489704" cy="818022"/>
          </a:xfrm>
          <a:prstGeom prst="rect">
            <a:avLst/>
          </a:prstGeom>
          <a:solidFill>
            <a:schemeClr val="bg1"/>
          </a:solidFill>
          <a:ln w="6350" cmpd="sng">
            <a:solidFill>
              <a:schemeClr val="tx1">
                <a:lumMod val="50000"/>
                <a:lumOff val="50000"/>
              </a:schemeClr>
            </a:solidFill>
          </a:ln>
        </p:spPr>
        <p:txBody>
          <a:bodyPr wrap="square" lIns="36000" tIns="36000" rIns="36000" bIns="36000" rtlCol="0" anchor="b" anchorCtr="0">
            <a:noAutofit/>
          </a:bodyPr>
          <a:lstStyle/>
          <a:p>
            <a:pPr algn="ctr"/>
            <a:r>
              <a:rPr lang="ja-JP" altLang="en-US" sz="1100" dirty="0">
                <a:solidFill>
                  <a:prstClr val="black"/>
                </a:solidFill>
                <a:latin typeface="HGPｺﾞｼｯｸM" panose="020B0600000000000000" pitchFamily="50" charset="-128"/>
                <a:ea typeface="HGPｺﾞｼｯｸM" panose="020B0600000000000000" pitchFamily="50" charset="-128"/>
              </a:rPr>
              <a:t>居宅</a:t>
            </a:r>
          </a:p>
        </p:txBody>
      </p:sp>
      <p:sp>
        <p:nvSpPr>
          <p:cNvPr id="61" name="テキスト ボックス 60"/>
          <p:cNvSpPr txBox="1"/>
          <p:nvPr/>
        </p:nvSpPr>
        <p:spPr>
          <a:xfrm>
            <a:off x="6113990" y="4073559"/>
            <a:ext cx="489704" cy="821792"/>
          </a:xfrm>
          <a:prstGeom prst="rect">
            <a:avLst/>
          </a:prstGeom>
          <a:solidFill>
            <a:schemeClr val="bg1"/>
          </a:solidFill>
          <a:ln w="6350" cmpd="sng">
            <a:solidFill>
              <a:schemeClr val="tx1">
                <a:lumMod val="50000"/>
                <a:lumOff val="50000"/>
              </a:schemeClr>
            </a:solidFill>
          </a:ln>
        </p:spPr>
        <p:txBody>
          <a:bodyPr wrap="square" lIns="36000" tIns="36000" rIns="36000" bIns="36000" rtlCol="0" anchor="b" anchorCtr="0">
            <a:noAutofit/>
          </a:bodyPr>
          <a:lstStyle/>
          <a:p>
            <a:pPr algn="ctr"/>
            <a:r>
              <a:rPr lang="ja-JP" altLang="en-US" sz="1100" dirty="0">
                <a:solidFill>
                  <a:prstClr val="black"/>
                </a:solidFill>
                <a:latin typeface="HGPｺﾞｼｯｸM" panose="020B0600000000000000" pitchFamily="50" charset="-128"/>
                <a:ea typeface="HGPｺﾞｼｯｸM" panose="020B0600000000000000" pitchFamily="50" charset="-128"/>
              </a:rPr>
              <a:t>居宅</a:t>
            </a:r>
          </a:p>
        </p:txBody>
      </p:sp>
      <p:sp>
        <p:nvSpPr>
          <p:cNvPr id="63" name="テキスト ボックス 62"/>
          <p:cNvSpPr txBox="1"/>
          <p:nvPr/>
        </p:nvSpPr>
        <p:spPr>
          <a:xfrm>
            <a:off x="6850142" y="4077329"/>
            <a:ext cx="489704" cy="802766"/>
          </a:xfrm>
          <a:prstGeom prst="rect">
            <a:avLst/>
          </a:prstGeom>
          <a:solidFill>
            <a:schemeClr val="bg1"/>
          </a:solidFill>
          <a:ln w="6350" cmpd="sng">
            <a:solidFill>
              <a:schemeClr val="tx1">
                <a:lumMod val="50000"/>
                <a:lumOff val="50000"/>
              </a:schemeClr>
            </a:solidFill>
          </a:ln>
        </p:spPr>
        <p:txBody>
          <a:bodyPr wrap="square" lIns="36000" tIns="36000" rIns="36000" bIns="36000" rtlCol="0" anchor="b" anchorCtr="0">
            <a:noAutofit/>
          </a:bodyPr>
          <a:lstStyle/>
          <a:p>
            <a:pPr algn="ctr"/>
            <a:r>
              <a:rPr lang="ja-JP" altLang="en-US" sz="1100" dirty="0">
                <a:solidFill>
                  <a:prstClr val="black"/>
                </a:solidFill>
                <a:latin typeface="HGPｺﾞｼｯｸM" panose="020B0600000000000000" pitchFamily="50" charset="-128"/>
                <a:ea typeface="HGPｺﾞｼｯｸM" panose="020B0600000000000000" pitchFamily="50" charset="-128"/>
              </a:rPr>
              <a:t>居宅</a:t>
            </a:r>
          </a:p>
        </p:txBody>
      </p:sp>
      <p:sp>
        <p:nvSpPr>
          <p:cNvPr id="65" name="テキスト ボックス 64"/>
          <p:cNvSpPr txBox="1"/>
          <p:nvPr/>
        </p:nvSpPr>
        <p:spPr>
          <a:xfrm>
            <a:off x="7539722" y="4089165"/>
            <a:ext cx="489704" cy="790930"/>
          </a:xfrm>
          <a:prstGeom prst="rect">
            <a:avLst/>
          </a:prstGeom>
          <a:solidFill>
            <a:schemeClr val="bg1"/>
          </a:solidFill>
          <a:ln w="6350" cmpd="sng">
            <a:solidFill>
              <a:schemeClr val="tx1">
                <a:lumMod val="50000"/>
                <a:lumOff val="50000"/>
              </a:schemeClr>
            </a:solidFill>
          </a:ln>
        </p:spPr>
        <p:txBody>
          <a:bodyPr wrap="square" lIns="36000" tIns="36000" rIns="36000" bIns="36000" rtlCol="0" anchor="b" anchorCtr="0">
            <a:noAutofit/>
          </a:bodyPr>
          <a:lstStyle/>
          <a:p>
            <a:pPr algn="ctr"/>
            <a:r>
              <a:rPr lang="ja-JP" altLang="en-US" sz="1100" dirty="0">
                <a:solidFill>
                  <a:prstClr val="black"/>
                </a:solidFill>
                <a:latin typeface="HGPｺﾞｼｯｸM" panose="020B0600000000000000" pitchFamily="50" charset="-128"/>
                <a:ea typeface="HGPｺﾞｼｯｸM" panose="020B0600000000000000" pitchFamily="50" charset="-128"/>
              </a:rPr>
              <a:t>居宅</a:t>
            </a:r>
          </a:p>
        </p:txBody>
      </p:sp>
      <p:sp>
        <p:nvSpPr>
          <p:cNvPr id="67" name="右矢印 66"/>
          <p:cNvSpPr/>
          <p:nvPr/>
        </p:nvSpPr>
        <p:spPr>
          <a:xfrm>
            <a:off x="5931806" y="4231953"/>
            <a:ext cx="144008" cy="267922"/>
          </a:xfrm>
          <a:prstGeom prst="rightArrow">
            <a:avLst/>
          </a:prstGeom>
          <a:solidFill>
            <a:srgbClr val="FFFF99"/>
          </a:solidFill>
          <a:ln w="9525">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prstClr val="black"/>
              </a:solidFill>
            </a:endParaRPr>
          </a:p>
        </p:txBody>
      </p:sp>
      <p:sp>
        <p:nvSpPr>
          <p:cNvPr id="68" name="右矢印 67"/>
          <p:cNvSpPr/>
          <p:nvPr/>
        </p:nvSpPr>
        <p:spPr>
          <a:xfrm>
            <a:off x="6687962" y="4231953"/>
            <a:ext cx="144008" cy="267922"/>
          </a:xfrm>
          <a:prstGeom prst="rightArrow">
            <a:avLst/>
          </a:prstGeom>
          <a:solidFill>
            <a:srgbClr val="FFFF99"/>
          </a:solidFill>
          <a:ln w="9525">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prstClr val="black"/>
              </a:solidFill>
            </a:endParaRPr>
          </a:p>
        </p:txBody>
      </p:sp>
      <p:sp>
        <p:nvSpPr>
          <p:cNvPr id="69" name="右矢印 68"/>
          <p:cNvSpPr/>
          <p:nvPr/>
        </p:nvSpPr>
        <p:spPr>
          <a:xfrm>
            <a:off x="7408034" y="4260170"/>
            <a:ext cx="144008" cy="267922"/>
          </a:xfrm>
          <a:prstGeom prst="rightArrow">
            <a:avLst/>
          </a:prstGeom>
          <a:solidFill>
            <a:srgbClr val="FFFF99"/>
          </a:solidFill>
          <a:ln w="9525">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prstClr val="black"/>
              </a:solidFill>
            </a:endParaRPr>
          </a:p>
        </p:txBody>
      </p:sp>
      <p:pic>
        <p:nvPicPr>
          <p:cNvPr id="54" name="Picture 22" descr="歩いている女性のイラスト">
            <a:hlinkClick r:id="rId3"/>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1" b="33252"/>
          <a:stretch/>
        </p:blipFill>
        <p:spPr bwMode="auto">
          <a:xfrm flipH="1">
            <a:off x="6406916" y="4880541"/>
            <a:ext cx="726099" cy="739323"/>
          </a:xfrm>
          <a:prstGeom prst="rect">
            <a:avLst/>
          </a:prstGeom>
          <a:noFill/>
          <a:extLst>
            <a:ext uri="{909E8E84-426E-40DD-AFC4-6F175D3DCCD1}">
              <a14:hiddenFill xmlns:a14="http://schemas.microsoft.com/office/drawing/2010/main" xmlns="">
                <a:solidFill>
                  <a:srgbClr val="FFFFFF"/>
                </a:solidFill>
              </a14:hiddenFill>
            </a:ext>
          </a:extLst>
        </p:spPr>
      </p:pic>
      <p:sp>
        <p:nvSpPr>
          <p:cNvPr id="44" name="角丸四角形 43"/>
          <p:cNvSpPr/>
          <p:nvPr/>
        </p:nvSpPr>
        <p:spPr>
          <a:xfrm>
            <a:off x="5736774" y="2868016"/>
            <a:ext cx="1340232" cy="360040"/>
          </a:xfrm>
          <a:prstGeom prst="roundRect">
            <a:avLst>
              <a:gd name="adj" fmla="val 23722"/>
            </a:avLst>
          </a:prstGeom>
          <a:solidFill>
            <a:schemeClr val="accent4">
              <a:lumMod val="20000"/>
              <a:lumOff val="80000"/>
            </a:schemeClr>
          </a:solidFill>
          <a:ln w="952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400" dirty="0">
                <a:solidFill>
                  <a:prstClr val="black"/>
                </a:solidFill>
                <a:latin typeface="HGPｺﾞｼｯｸM" panose="020B0600000000000000" pitchFamily="50" charset="-128"/>
                <a:ea typeface="HGPｺﾞｼｯｸM" panose="020B0600000000000000" pitchFamily="50" charset="-128"/>
              </a:rPr>
              <a:t>ＧＨ</a:t>
            </a:r>
            <a:endParaRPr lang="ja-JP" altLang="en-US" sz="1400" strike="sngStrike" dirty="0">
              <a:solidFill>
                <a:prstClr val="black"/>
              </a:solidFill>
              <a:latin typeface="HGPｺﾞｼｯｸM" panose="020B0600000000000000" pitchFamily="50" charset="-128"/>
              <a:ea typeface="HGPｺﾞｼｯｸM" panose="020B0600000000000000" pitchFamily="50" charset="-128"/>
            </a:endParaRPr>
          </a:p>
        </p:txBody>
      </p:sp>
      <p:sp>
        <p:nvSpPr>
          <p:cNvPr id="70" name="角丸四角形 69"/>
          <p:cNvSpPr/>
          <p:nvPr/>
        </p:nvSpPr>
        <p:spPr>
          <a:xfrm>
            <a:off x="7196812" y="2877331"/>
            <a:ext cx="1340232" cy="360040"/>
          </a:xfrm>
          <a:prstGeom prst="roundRect">
            <a:avLst>
              <a:gd name="adj" fmla="val 23722"/>
            </a:avLst>
          </a:prstGeom>
          <a:solidFill>
            <a:schemeClr val="accent4">
              <a:lumMod val="20000"/>
              <a:lumOff val="80000"/>
            </a:schemeClr>
          </a:solidFill>
          <a:ln w="952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400" dirty="0">
                <a:solidFill>
                  <a:prstClr val="black"/>
                </a:solidFill>
                <a:latin typeface="HGPｺﾞｼｯｸM" panose="020B0600000000000000" pitchFamily="50" charset="-128"/>
                <a:ea typeface="HGPｺﾞｼｯｸM" panose="020B0600000000000000" pitchFamily="50" charset="-128"/>
              </a:rPr>
              <a:t>病院</a:t>
            </a:r>
            <a:endParaRPr lang="ja-JP" altLang="en-US" sz="1400" strike="sngStrike" dirty="0">
              <a:solidFill>
                <a:prstClr val="black"/>
              </a:solidFill>
              <a:latin typeface="HGPｺﾞｼｯｸM" panose="020B0600000000000000" pitchFamily="50" charset="-128"/>
              <a:ea typeface="HGPｺﾞｼｯｸM" panose="020B0600000000000000" pitchFamily="50" charset="-128"/>
            </a:endParaRPr>
          </a:p>
        </p:txBody>
      </p:sp>
      <p:sp>
        <p:nvSpPr>
          <p:cNvPr id="12" name="テキスト ボックス 11"/>
          <p:cNvSpPr txBox="1"/>
          <p:nvPr/>
        </p:nvSpPr>
        <p:spPr>
          <a:xfrm>
            <a:off x="8560153" y="2999843"/>
            <a:ext cx="337020" cy="276999"/>
          </a:xfrm>
          <a:prstGeom prst="rect">
            <a:avLst/>
          </a:prstGeom>
          <a:noFill/>
        </p:spPr>
        <p:txBody>
          <a:bodyPr wrap="square" rtlCol="0">
            <a:spAutoFit/>
          </a:bodyPr>
          <a:lstStyle/>
          <a:p>
            <a:r>
              <a:rPr lang="ja-JP" altLang="en-US" sz="1200" dirty="0">
                <a:solidFill>
                  <a:prstClr val="black"/>
                </a:solidFill>
                <a:latin typeface="HGSｺﾞｼｯｸM" panose="020B0600000000000000" pitchFamily="50" charset="-128"/>
                <a:ea typeface="HGSｺﾞｼｯｸM" panose="020B0600000000000000" pitchFamily="50" charset="-128"/>
              </a:rPr>
              <a:t>等</a:t>
            </a:r>
          </a:p>
        </p:txBody>
      </p:sp>
      <p:pic>
        <p:nvPicPr>
          <p:cNvPr id="48" name="Picture 5" descr="C:\Users\YSIOY\AppData\Local\Microsoft\Windows\Temporary Internet Files\Content.IE5\XKGTVJGM\cc-library010005419[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71263" y="4113855"/>
            <a:ext cx="465932" cy="414243"/>
          </a:xfrm>
          <a:prstGeom prst="rect">
            <a:avLst/>
          </a:prstGeom>
          <a:noFill/>
          <a:extLst>
            <a:ext uri="{909E8E84-426E-40DD-AFC4-6F175D3DCCD1}">
              <a14:hiddenFill xmlns:a14="http://schemas.microsoft.com/office/drawing/2010/main" xmlns="">
                <a:solidFill>
                  <a:srgbClr val="FFFFFF"/>
                </a:solidFill>
              </a14:hiddenFill>
            </a:ext>
          </a:extLst>
        </p:spPr>
      </p:pic>
      <p:pic>
        <p:nvPicPr>
          <p:cNvPr id="73" name="Picture 5" descr="C:\Users\YSIOY\AppData\Local\Microsoft\Windows\Temporary Internet Files\Content.IE5\XKGTVJGM\cc-library010005419[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422343" y="4117102"/>
            <a:ext cx="465932" cy="414243"/>
          </a:xfrm>
          <a:prstGeom prst="rect">
            <a:avLst/>
          </a:prstGeom>
          <a:noFill/>
          <a:extLst>
            <a:ext uri="{909E8E84-426E-40DD-AFC4-6F175D3DCCD1}">
              <a14:hiddenFill xmlns:a14="http://schemas.microsoft.com/office/drawing/2010/main" xmlns="">
                <a:solidFill>
                  <a:srgbClr val="FFFFFF"/>
                </a:solidFill>
              </a14:hiddenFill>
            </a:ext>
          </a:extLst>
        </p:spPr>
      </p:pic>
      <p:pic>
        <p:nvPicPr>
          <p:cNvPr id="74" name="Picture 5" descr="C:\Users\YSIOY\AppData\Local\Microsoft\Windows\Temporary Internet Files\Content.IE5\XKGTVJGM\cc-library010005419[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125870" y="4117102"/>
            <a:ext cx="465932" cy="414243"/>
          </a:xfrm>
          <a:prstGeom prst="rect">
            <a:avLst/>
          </a:prstGeom>
          <a:noFill/>
          <a:extLst>
            <a:ext uri="{909E8E84-426E-40DD-AFC4-6F175D3DCCD1}">
              <a14:hiddenFill xmlns:a14="http://schemas.microsoft.com/office/drawing/2010/main" xmlns="">
                <a:solidFill>
                  <a:srgbClr val="FFFFFF"/>
                </a:solidFill>
              </a14:hiddenFill>
            </a:ext>
          </a:extLst>
        </p:spPr>
      </p:pic>
      <p:pic>
        <p:nvPicPr>
          <p:cNvPr id="75" name="Picture 5" descr="C:\Users\YSIOY\AppData\Local\Microsoft\Windows\Temporary Internet Files\Content.IE5\XKGTVJGM\cc-library010005419[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862026" y="4114081"/>
            <a:ext cx="465932" cy="414243"/>
          </a:xfrm>
          <a:prstGeom prst="rect">
            <a:avLst/>
          </a:prstGeom>
          <a:noFill/>
          <a:extLst>
            <a:ext uri="{909E8E84-426E-40DD-AFC4-6F175D3DCCD1}">
              <a14:hiddenFill xmlns:a14="http://schemas.microsoft.com/office/drawing/2010/main" xmlns="">
                <a:solidFill>
                  <a:srgbClr val="FFFFFF"/>
                </a:solidFill>
              </a14:hiddenFill>
            </a:ext>
          </a:extLst>
        </p:spPr>
      </p:pic>
      <p:pic>
        <p:nvPicPr>
          <p:cNvPr id="76" name="Picture 5" descr="C:\Users\YSIOY\AppData\Local\Microsoft\Windows\Temporary Internet Files\Content.IE5\XKGTVJGM\cc-library010005419[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563490" y="4149375"/>
            <a:ext cx="465932" cy="414243"/>
          </a:xfrm>
          <a:prstGeom prst="rect">
            <a:avLst/>
          </a:prstGeom>
          <a:noFill/>
          <a:extLst>
            <a:ext uri="{909E8E84-426E-40DD-AFC4-6F175D3DCCD1}">
              <a14:hiddenFill xmlns:a14="http://schemas.microsoft.com/office/drawing/2010/main" xmlns="">
                <a:solidFill>
                  <a:srgbClr val="FFFFFF"/>
                </a:solidFill>
              </a14:hiddenFill>
            </a:ext>
          </a:extLst>
        </p:spPr>
      </p:pic>
      <p:sp>
        <p:nvSpPr>
          <p:cNvPr id="40" name="正方形/長方形 39"/>
          <p:cNvSpPr/>
          <p:nvPr/>
        </p:nvSpPr>
        <p:spPr>
          <a:xfrm>
            <a:off x="193762" y="2836010"/>
            <a:ext cx="3580611" cy="881075"/>
          </a:xfrm>
          <a:prstGeom prst="rect">
            <a:avLst/>
          </a:prstGeom>
          <a:noFill/>
          <a:ln w="6350">
            <a:solidFill>
              <a:schemeClr val="tx1"/>
            </a:solidFill>
            <a:prstDash val="solid"/>
          </a:ln>
        </p:spPr>
        <p:style>
          <a:lnRef idx="2">
            <a:schemeClr val="accent1"/>
          </a:lnRef>
          <a:fillRef idx="1">
            <a:schemeClr val="lt1"/>
          </a:fillRef>
          <a:effectRef idx="0">
            <a:schemeClr val="accent1"/>
          </a:effectRef>
          <a:fontRef idx="minor">
            <a:schemeClr val="dk1"/>
          </a:fontRef>
        </p:style>
        <p:txBody>
          <a:bodyPr lIns="91430" tIns="45714" rIns="91430" bIns="45714" anchor="t" anchorCtr="0"/>
          <a:lstStyle/>
          <a:p>
            <a:pPr marL="179388" indent="-179388">
              <a:defRPr/>
            </a:pPr>
            <a:endParaRPr lang="en-US" altLang="ja-JP" sz="140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79388" indent="-179388">
              <a:defRPr/>
            </a:pPr>
            <a:r>
              <a:rPr lang="ja-JP" altLang="en-US" sz="140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a:t>
            </a:r>
            <a:r>
              <a:rPr lang="ja-JP" altLang="en-US" sz="1400" dirty="0">
                <a:solidFill>
                  <a:prstClr val="black"/>
                </a:solidFill>
                <a:latin typeface="HGPｺﾞｼｯｸM" panose="020B0600000000000000" pitchFamily="50" charset="-128"/>
                <a:ea typeface="HGPｺﾞｼｯｸM" panose="020B0600000000000000" pitchFamily="50" charset="-128"/>
              </a:rPr>
              <a:t>　障害者支援施設やグループホーム等を利用していた障害者で一人暮らしを希望する者等</a:t>
            </a:r>
            <a:endParaRPr lang="en-US" altLang="ja-JP" sz="1400" dirty="0">
              <a:solidFill>
                <a:prstClr val="black"/>
              </a:solidFill>
              <a:latin typeface="HGPｺﾞｼｯｸM" panose="020B0600000000000000" pitchFamily="50" charset="-128"/>
              <a:ea typeface="HGPｺﾞｼｯｸM" panose="020B0600000000000000" pitchFamily="50" charset="-128"/>
            </a:endParaRPr>
          </a:p>
        </p:txBody>
      </p:sp>
      <p:sp>
        <p:nvSpPr>
          <p:cNvPr id="42" name="正方形/長方形 41"/>
          <p:cNvSpPr/>
          <p:nvPr/>
        </p:nvSpPr>
        <p:spPr>
          <a:xfrm>
            <a:off x="118582" y="2619934"/>
            <a:ext cx="1656184" cy="291844"/>
          </a:xfrm>
          <a:prstGeom prst="rect">
            <a:avLst/>
          </a:prstGeom>
          <a:solidFill>
            <a:srgbClr val="00206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1400" dirty="0">
                <a:solidFill>
                  <a:prstClr val="white"/>
                </a:solidFill>
                <a:latin typeface="HGS創英角ｺﾞｼｯｸUB" pitchFamily="50" charset="-128"/>
                <a:ea typeface="HGS創英角ｺﾞｼｯｸUB" pitchFamily="50" charset="-128"/>
              </a:rPr>
              <a:t> 対象者</a:t>
            </a:r>
          </a:p>
        </p:txBody>
      </p:sp>
      <p:sp>
        <p:nvSpPr>
          <p:cNvPr id="43" name="正方形/長方形 42"/>
          <p:cNvSpPr/>
          <p:nvPr/>
        </p:nvSpPr>
        <p:spPr>
          <a:xfrm>
            <a:off x="193762" y="4005376"/>
            <a:ext cx="3580611" cy="2808000"/>
          </a:xfrm>
          <a:prstGeom prst="rect">
            <a:avLst/>
          </a:prstGeom>
          <a:noFill/>
          <a:ln w="6350">
            <a:solidFill>
              <a:schemeClr val="tx1"/>
            </a:solidFill>
            <a:prstDash val="solid"/>
          </a:ln>
        </p:spPr>
        <p:style>
          <a:lnRef idx="2">
            <a:schemeClr val="accent1"/>
          </a:lnRef>
          <a:fillRef idx="1">
            <a:schemeClr val="lt1"/>
          </a:fillRef>
          <a:effectRef idx="0">
            <a:schemeClr val="accent1"/>
          </a:effectRef>
          <a:fontRef idx="minor">
            <a:schemeClr val="dk1"/>
          </a:fontRef>
        </p:style>
        <p:txBody>
          <a:bodyPr lIns="91430" tIns="45714" rIns="91430" bIns="45714" anchor="t"/>
          <a:lstStyle/>
          <a:p>
            <a:pPr marL="179388" indent="-179388">
              <a:defRPr/>
            </a:pPr>
            <a:endParaRPr lang="en-US" altLang="ja-JP" sz="140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82563" indent="-182563">
              <a:lnSpc>
                <a:spcPct val="110000"/>
              </a:lnSpc>
            </a:pPr>
            <a:r>
              <a:rPr lang="ja-JP" altLang="en-US" sz="140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a:t>
            </a:r>
            <a:r>
              <a:rPr lang="ja-JP" altLang="en-US" sz="1400" dirty="0">
                <a:solidFill>
                  <a:prstClr val="black"/>
                </a:solidFill>
                <a:latin typeface="HGPｺﾞｼｯｸM" panose="020B0600000000000000" pitchFamily="50" charset="-128"/>
                <a:ea typeface="HGPｺﾞｼｯｸM" panose="020B0600000000000000" pitchFamily="50" charset="-128"/>
              </a:rPr>
              <a:t>　定期的に利用者の居宅を訪問し、</a:t>
            </a:r>
            <a:endParaRPr lang="en-US" altLang="ja-JP" sz="1400" dirty="0">
              <a:solidFill>
                <a:prstClr val="black"/>
              </a:solidFill>
              <a:latin typeface="HGPｺﾞｼｯｸM" panose="020B0600000000000000" pitchFamily="50" charset="-128"/>
              <a:ea typeface="HGPｺﾞｼｯｸM" panose="020B0600000000000000" pitchFamily="50" charset="-128"/>
            </a:endParaRPr>
          </a:p>
          <a:p>
            <a:pPr marL="182563">
              <a:lnSpc>
                <a:spcPct val="110000"/>
              </a:lnSpc>
            </a:pPr>
            <a:r>
              <a:rPr lang="ja-JP" altLang="en-US" sz="1400" dirty="0">
                <a:solidFill>
                  <a:prstClr val="black"/>
                </a:solidFill>
                <a:latin typeface="HGPｺﾞｼｯｸM" panose="020B0600000000000000" pitchFamily="50" charset="-128"/>
                <a:ea typeface="HGPｺﾞｼｯｸM" panose="020B0600000000000000" pitchFamily="50" charset="-128"/>
              </a:rPr>
              <a:t>・　食事、洗濯、掃除などに課題はないか</a:t>
            </a:r>
            <a:endParaRPr lang="en-US" altLang="ja-JP" sz="1400" dirty="0">
              <a:solidFill>
                <a:prstClr val="black"/>
              </a:solidFill>
              <a:latin typeface="HGPｺﾞｼｯｸM" panose="020B0600000000000000" pitchFamily="50" charset="-128"/>
              <a:ea typeface="HGPｺﾞｼｯｸM" panose="020B0600000000000000" pitchFamily="50" charset="-128"/>
            </a:endParaRPr>
          </a:p>
          <a:p>
            <a:pPr marL="182563">
              <a:lnSpc>
                <a:spcPct val="110000"/>
              </a:lnSpc>
            </a:pPr>
            <a:r>
              <a:rPr lang="ja-JP" altLang="en-US" sz="1400" dirty="0">
                <a:solidFill>
                  <a:prstClr val="black"/>
                </a:solidFill>
                <a:latin typeface="HGPｺﾞｼｯｸM" panose="020B0600000000000000" pitchFamily="50" charset="-128"/>
                <a:ea typeface="HGPｺﾞｼｯｸM" panose="020B0600000000000000" pitchFamily="50" charset="-128"/>
              </a:rPr>
              <a:t>・　公共料金や家賃に滞納はないか</a:t>
            </a:r>
            <a:endParaRPr lang="en-US" altLang="ja-JP" sz="1400" dirty="0">
              <a:solidFill>
                <a:prstClr val="black"/>
              </a:solidFill>
              <a:latin typeface="HGPｺﾞｼｯｸM" panose="020B0600000000000000" pitchFamily="50" charset="-128"/>
              <a:ea typeface="HGPｺﾞｼｯｸM" panose="020B0600000000000000" pitchFamily="50" charset="-128"/>
            </a:endParaRPr>
          </a:p>
          <a:p>
            <a:pPr marL="182563">
              <a:lnSpc>
                <a:spcPct val="110000"/>
              </a:lnSpc>
            </a:pPr>
            <a:r>
              <a:rPr lang="ja-JP" altLang="en-US" sz="1400" dirty="0">
                <a:solidFill>
                  <a:prstClr val="black"/>
                </a:solidFill>
                <a:latin typeface="HGPｺﾞｼｯｸM" panose="020B0600000000000000" pitchFamily="50" charset="-128"/>
                <a:ea typeface="HGPｺﾞｼｯｸM" panose="020B0600000000000000" pitchFamily="50" charset="-128"/>
              </a:rPr>
              <a:t>・　体調に変化はないか、通院しているか</a:t>
            </a:r>
            <a:endParaRPr lang="en-US" altLang="ja-JP" sz="1400" dirty="0">
              <a:solidFill>
                <a:prstClr val="black"/>
              </a:solidFill>
              <a:latin typeface="HGPｺﾞｼｯｸM" panose="020B0600000000000000" pitchFamily="50" charset="-128"/>
              <a:ea typeface="HGPｺﾞｼｯｸM" panose="020B0600000000000000" pitchFamily="50" charset="-128"/>
            </a:endParaRPr>
          </a:p>
          <a:p>
            <a:pPr marL="182563">
              <a:lnSpc>
                <a:spcPct val="110000"/>
              </a:lnSpc>
            </a:pPr>
            <a:r>
              <a:rPr lang="ja-JP" altLang="en-US" sz="1400" dirty="0">
                <a:solidFill>
                  <a:prstClr val="black"/>
                </a:solidFill>
                <a:latin typeface="HGPｺﾞｼｯｸM" panose="020B0600000000000000" pitchFamily="50" charset="-128"/>
                <a:ea typeface="HGPｺﾞｼｯｸM" panose="020B0600000000000000" pitchFamily="50" charset="-128"/>
              </a:rPr>
              <a:t>・　地域住民との関係は良好か</a:t>
            </a:r>
            <a:endParaRPr lang="en-US" altLang="ja-JP" sz="1400" dirty="0">
              <a:solidFill>
                <a:prstClr val="black"/>
              </a:solidFill>
              <a:latin typeface="HGPｺﾞｼｯｸM" panose="020B0600000000000000" pitchFamily="50" charset="-128"/>
              <a:ea typeface="HGPｺﾞｼｯｸM" panose="020B0600000000000000" pitchFamily="50" charset="-128"/>
            </a:endParaRPr>
          </a:p>
          <a:p>
            <a:pPr marL="182563">
              <a:lnSpc>
                <a:spcPct val="110000"/>
              </a:lnSpc>
            </a:pPr>
            <a:r>
              <a:rPr lang="ja-JP" altLang="en-US" sz="1400" dirty="0">
                <a:solidFill>
                  <a:prstClr val="black"/>
                </a:solidFill>
                <a:latin typeface="HGPｺﾞｼｯｸM" panose="020B0600000000000000" pitchFamily="50" charset="-128"/>
                <a:ea typeface="HGPｺﾞｼｯｸM" panose="020B0600000000000000" pitchFamily="50" charset="-128"/>
              </a:rPr>
              <a:t>などについて確認を行い、必要な助言や医療機関等との連絡調整を行う。</a:t>
            </a:r>
            <a:endParaRPr lang="en-US" altLang="ja-JP" sz="1400" dirty="0">
              <a:solidFill>
                <a:prstClr val="black"/>
              </a:solidFill>
              <a:latin typeface="HGPｺﾞｼｯｸM" panose="020B0600000000000000" pitchFamily="50" charset="-128"/>
              <a:ea typeface="HGPｺﾞｼｯｸM" panose="020B0600000000000000" pitchFamily="50" charset="-128"/>
            </a:endParaRPr>
          </a:p>
          <a:p>
            <a:pPr marL="182563" indent="-182563">
              <a:lnSpc>
                <a:spcPct val="110000"/>
              </a:lnSpc>
            </a:pPr>
            <a:endParaRPr lang="en-US" altLang="ja-JP" sz="800" dirty="0">
              <a:solidFill>
                <a:prstClr val="black"/>
              </a:solidFill>
              <a:latin typeface="HGPｺﾞｼｯｸM" panose="020B0600000000000000" pitchFamily="50" charset="-128"/>
              <a:ea typeface="HGPｺﾞｼｯｸM" panose="020B0600000000000000" pitchFamily="50" charset="-128"/>
            </a:endParaRPr>
          </a:p>
          <a:p>
            <a:pPr marL="182563" indent="-182563">
              <a:lnSpc>
                <a:spcPct val="110000"/>
              </a:lnSpc>
            </a:pPr>
            <a:r>
              <a:rPr lang="ja-JP" altLang="en-US" sz="1400" dirty="0">
                <a:solidFill>
                  <a:prstClr val="black"/>
                </a:solidFill>
                <a:latin typeface="HGPｺﾞｼｯｸM" panose="020B0600000000000000" pitchFamily="50" charset="-128"/>
                <a:ea typeface="HGPｺﾞｼｯｸM" panose="020B0600000000000000" pitchFamily="50" charset="-128"/>
              </a:rPr>
              <a:t>○　定期的な訪問だけではなく、利用者からの相談・要請があった際は、訪問、電話、メール等による随時の対応も行う。</a:t>
            </a:r>
            <a:endParaRPr lang="en-US" altLang="ja-JP" sz="1400" dirty="0">
              <a:solidFill>
                <a:prstClr val="black"/>
              </a:solidFill>
              <a:latin typeface="HGPｺﾞｼｯｸM" panose="020B0600000000000000" pitchFamily="50" charset="-128"/>
              <a:ea typeface="HGPｺﾞｼｯｸM" panose="020B0600000000000000" pitchFamily="50" charset="-128"/>
            </a:endParaRPr>
          </a:p>
          <a:p>
            <a:pPr marL="179388" indent="-179388">
              <a:defRPr/>
            </a:pPr>
            <a:endParaRPr lang="en-US" altLang="ja-JP" sz="140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60" name="正方形/長方形 59"/>
          <p:cNvSpPr/>
          <p:nvPr/>
        </p:nvSpPr>
        <p:spPr>
          <a:xfrm>
            <a:off x="123932" y="3811642"/>
            <a:ext cx="1944216" cy="291844"/>
          </a:xfrm>
          <a:prstGeom prst="rect">
            <a:avLst/>
          </a:prstGeom>
          <a:solidFill>
            <a:srgbClr val="00206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1400" dirty="0">
                <a:solidFill>
                  <a:prstClr val="white"/>
                </a:solidFill>
                <a:latin typeface="HGS創英角ｺﾞｼｯｸUB" pitchFamily="50" charset="-128"/>
                <a:ea typeface="HGS創英角ｺﾞｼｯｸUB" pitchFamily="50" charset="-128"/>
              </a:rPr>
              <a:t>支援内容</a:t>
            </a:r>
          </a:p>
        </p:txBody>
      </p:sp>
      <p:sp>
        <p:nvSpPr>
          <p:cNvPr id="56" name="左カーブ矢印 55"/>
          <p:cNvSpPr/>
          <p:nvPr/>
        </p:nvSpPr>
        <p:spPr>
          <a:xfrm rot="8684457">
            <a:off x="4331305" y="4891299"/>
            <a:ext cx="676170" cy="1547895"/>
          </a:xfrm>
          <a:prstGeom prst="curvedLeftArrow">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pic>
        <p:nvPicPr>
          <p:cNvPr id="41" name="Picture 22" descr="歩いている女性のイラスト">
            <a:hlinkClick r:id="rId3"/>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flipH="1">
            <a:off x="3887521" y="4219961"/>
            <a:ext cx="645196" cy="1107632"/>
          </a:xfrm>
          <a:prstGeom prst="rect">
            <a:avLst/>
          </a:prstGeom>
          <a:noFill/>
          <a:extLst>
            <a:ext uri="{909E8E84-426E-40DD-AFC4-6F175D3DCCD1}">
              <a14:hiddenFill xmlns:a14="http://schemas.microsoft.com/office/drawing/2010/main" xmlns="">
                <a:solidFill>
                  <a:srgbClr val="FFFFFF"/>
                </a:solidFill>
              </a14:hiddenFill>
            </a:ext>
          </a:extLst>
        </p:spPr>
      </p:pic>
      <p:sp>
        <p:nvSpPr>
          <p:cNvPr id="57" name="左カーブ矢印 56"/>
          <p:cNvSpPr/>
          <p:nvPr/>
        </p:nvSpPr>
        <p:spPr>
          <a:xfrm rot="2135571">
            <a:off x="7691338" y="4845917"/>
            <a:ext cx="676170" cy="1547895"/>
          </a:xfrm>
          <a:prstGeom prst="curvedLeftArrow">
            <a:avLst/>
          </a:prstGeom>
          <a:gradFill flip="none" rotWithShape="1">
            <a:gsLst>
              <a:gs pos="0">
                <a:srgbClr val="FFFF99">
                  <a:shade val="30000"/>
                  <a:satMod val="115000"/>
                </a:srgbClr>
              </a:gs>
              <a:gs pos="50000">
                <a:srgbClr val="FFFF99">
                  <a:shade val="67500"/>
                  <a:satMod val="115000"/>
                </a:srgbClr>
              </a:gs>
              <a:gs pos="100000">
                <a:srgbClr val="FFFF99">
                  <a:shade val="100000"/>
                  <a:satMod val="115000"/>
                </a:srgbClr>
              </a:gs>
            </a:gsLst>
            <a:path path="circle">
              <a:fillToRect l="50000" t="50000" r="50000" b="50000"/>
            </a:path>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pic>
        <p:nvPicPr>
          <p:cNvPr id="47" name="Picture 22" descr="歩いている女性のイラスト">
            <a:hlinkClick r:id="rId3"/>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996864" y="5250203"/>
            <a:ext cx="674040" cy="1157149"/>
          </a:xfrm>
          <a:prstGeom prst="rect">
            <a:avLst/>
          </a:prstGeom>
          <a:noFill/>
          <a:extLst>
            <a:ext uri="{909E8E84-426E-40DD-AFC4-6F175D3DCCD1}">
              <a14:hiddenFill xmlns:a14="http://schemas.microsoft.com/office/drawing/2010/main" xmlns="">
                <a:solidFill>
                  <a:srgbClr val="FFFFFF"/>
                </a:solidFill>
              </a14:hiddenFill>
            </a:ext>
          </a:extLst>
        </p:spPr>
      </p:pic>
      <p:sp>
        <p:nvSpPr>
          <p:cNvPr id="49" name="スライド番号プレースホルダー 3"/>
          <p:cNvSpPr>
            <a:spLocks noGrp="1"/>
          </p:cNvSpPr>
          <p:nvPr>
            <p:ph type="sldNum" sz="quarter" idx="12"/>
          </p:nvPr>
        </p:nvSpPr>
        <p:spPr>
          <a:xfrm>
            <a:off x="7091225" y="6592352"/>
            <a:ext cx="2133600" cy="365125"/>
          </a:xfrm>
        </p:spPr>
        <p:txBody>
          <a:bodyPr/>
          <a:lstStyle/>
          <a:p>
            <a:fld id="{D2D8002D-B5B0-4BAC-B1F6-782DDCCE6D9C}" type="slidenum">
              <a:rPr lang="ja-JP" altLang="en-US" sz="1800" smtClean="0">
                <a:solidFill>
                  <a:prstClr val="black">
                    <a:tint val="75000"/>
                  </a:prstClr>
                </a:solidFill>
              </a:rPr>
              <a:pPr/>
              <a:t>32</a:t>
            </a:fld>
            <a:endParaRPr lang="ja-JP" altLang="en-US" sz="1800" dirty="0">
              <a:solidFill>
                <a:prstClr val="black">
                  <a:tint val="75000"/>
                </a:prstClr>
              </a:solidFill>
            </a:endParaRPr>
          </a:p>
        </p:txBody>
      </p:sp>
    </p:spTree>
    <p:extLst>
      <p:ext uri="{BB962C8B-B14F-4D97-AF65-F5344CB8AC3E}">
        <p14:creationId xmlns:p14="http://schemas.microsoft.com/office/powerpoint/2010/main" xmlns="" val="14029467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xmlns="" val="642735547"/>
              </p:ext>
            </p:extLst>
          </p:nvPr>
        </p:nvGraphicFramePr>
        <p:xfrm>
          <a:off x="251526" y="692696"/>
          <a:ext cx="8707429" cy="5699760"/>
        </p:xfrm>
        <a:graphic>
          <a:graphicData uri="http://schemas.openxmlformats.org/drawingml/2006/table">
            <a:tbl>
              <a:tblPr firstRow="1" bandRow="1">
                <a:tableStyleId>{5C22544A-7EE6-4342-B048-85BDC9FD1C3A}</a:tableStyleId>
              </a:tblPr>
              <a:tblGrid>
                <a:gridCol w="1041370">
                  <a:extLst>
                    <a:ext uri="{9D8B030D-6E8A-4147-A177-3AD203B41FA5}">
                      <a16:colId xmlns="" xmlns:a16="http://schemas.microsoft.com/office/drawing/2014/main" val="20000"/>
                    </a:ext>
                  </a:extLst>
                </a:gridCol>
                <a:gridCol w="3860905">
                  <a:extLst>
                    <a:ext uri="{9D8B030D-6E8A-4147-A177-3AD203B41FA5}">
                      <a16:colId xmlns="" xmlns:a16="http://schemas.microsoft.com/office/drawing/2014/main" val="20001"/>
                    </a:ext>
                  </a:extLst>
                </a:gridCol>
                <a:gridCol w="3805154">
                  <a:extLst>
                    <a:ext uri="{9D8B030D-6E8A-4147-A177-3AD203B41FA5}">
                      <a16:colId xmlns="" xmlns:a16="http://schemas.microsoft.com/office/drawing/2014/main" val="20002"/>
                    </a:ext>
                  </a:extLst>
                </a:gridCol>
              </a:tblGrid>
              <a:tr h="144016">
                <a:tc>
                  <a:txBody>
                    <a:bodyPr/>
                    <a:lstStyle/>
                    <a:p>
                      <a:endParaRPr kumimoji="1" lang="ja-JP" altLang="en-US" sz="1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a:solidFill>
                            <a:sysClr val="windowText" lastClr="000000"/>
                          </a:solidFill>
                        </a:rPr>
                        <a:t>精神保健福祉法に基づく指針</a:t>
                      </a:r>
                      <a:endParaRPr kumimoji="1" lang="en-US" altLang="ja-JP" sz="1400" dirty="0">
                        <a:solidFill>
                          <a:sysClr val="windowText" lastClr="000000"/>
                        </a:solidFill>
                      </a:endParaRPr>
                    </a:p>
                    <a:p>
                      <a:pPr algn="ctr"/>
                      <a:r>
                        <a:rPr kumimoji="1" lang="ja-JP" altLang="en-US" sz="1400" dirty="0">
                          <a:solidFill>
                            <a:sysClr val="windowText" lastClr="000000"/>
                          </a:solidFill>
                        </a:rPr>
                        <a:t>（良質かつ適切な精神障害者に対する医療の提供を確保するための指針）</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ysClr val="windowText" lastClr="000000"/>
                          </a:solidFill>
                        </a:rPr>
                        <a:t>医療計画</a:t>
                      </a:r>
                      <a:endParaRPr kumimoji="1" lang="en-US" altLang="ja-JP" sz="1400" dirty="0">
                        <a:solidFill>
                          <a:sysClr val="windowText" lastClr="000000"/>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ysClr val="windowText" lastClr="000000"/>
                          </a:solidFill>
                        </a:rPr>
                        <a:t>（精神疾患の医療体制の構築に係る指針）</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0"/>
                  </a:ext>
                </a:extLst>
              </a:tr>
              <a:tr h="532390">
                <a:tc>
                  <a:txBody>
                    <a:bodyPr/>
                    <a:lstStyle/>
                    <a:p>
                      <a:r>
                        <a:rPr kumimoji="1" lang="ja-JP" altLang="en-US" sz="1400" dirty="0">
                          <a:solidFill>
                            <a:sysClr val="windowText" lastClr="000000"/>
                          </a:solidFill>
                        </a:rPr>
                        <a:t>概要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dirty="0">
                          <a:solidFill>
                            <a:sysClr val="windowText" lastClr="000000"/>
                          </a:solidFill>
                        </a:rPr>
                        <a:t>本指針においては、入院医療中心の精神医療から精神障害者の地域生活を支えるための精神医療への改革の実現に向け、精神障害者に対する保健・医療・福祉に携わる全ての関係者（国、地方公共団体、精神障害者本人及びその家族、医療機関、保健医療サービス及び福祉サービスの従事者その他の精神障害者を支援する者をいう。）が目指すべき方向性を定め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dirty="0">
                          <a:solidFill>
                            <a:sysClr val="windowText" lastClr="000000"/>
                          </a:solidFill>
                        </a:rPr>
                        <a:t>本指針では、「第</a:t>
                      </a:r>
                      <a:r>
                        <a:rPr kumimoji="1" lang="en-US" altLang="ja-JP" sz="1400" dirty="0">
                          <a:solidFill>
                            <a:sysClr val="windowText" lastClr="000000"/>
                          </a:solidFill>
                        </a:rPr>
                        <a:t>1 </a:t>
                      </a:r>
                      <a:r>
                        <a:rPr kumimoji="1" lang="ja-JP" altLang="en-US" sz="1400" dirty="0">
                          <a:solidFill>
                            <a:sysClr val="windowText" lastClr="000000"/>
                          </a:solidFill>
                        </a:rPr>
                        <a:t>精神疾患の現状」で精神疾患の疫学や、どのような医療が行われているのかを概観し、「第</a:t>
                      </a:r>
                      <a:r>
                        <a:rPr kumimoji="1" lang="en-US" altLang="ja-JP" sz="1400" dirty="0">
                          <a:solidFill>
                            <a:sysClr val="windowText" lastClr="000000"/>
                          </a:solidFill>
                        </a:rPr>
                        <a:t>2 </a:t>
                      </a:r>
                      <a:r>
                        <a:rPr kumimoji="1" lang="ja-JP" altLang="en-US" sz="1400" dirty="0">
                          <a:solidFill>
                            <a:sysClr val="windowText" lastClr="000000"/>
                          </a:solidFill>
                        </a:rPr>
                        <a:t>医療機関とその連携」でどのような医療体制を構築すべきかを示している。</a:t>
                      </a:r>
                    </a:p>
                    <a:p>
                      <a:r>
                        <a:rPr kumimoji="1" lang="ja-JP" altLang="en-US" sz="1400" dirty="0">
                          <a:solidFill>
                            <a:sysClr val="windowText" lastClr="000000"/>
                          </a:solidFill>
                        </a:rPr>
                        <a:t>都道府県は、これらを踏まえつつ、「第</a:t>
                      </a:r>
                      <a:r>
                        <a:rPr kumimoji="1" lang="en-US" altLang="ja-JP" sz="1400" dirty="0">
                          <a:solidFill>
                            <a:sysClr val="windowText" lastClr="000000"/>
                          </a:solidFill>
                        </a:rPr>
                        <a:t>3 </a:t>
                      </a:r>
                      <a:r>
                        <a:rPr kumimoji="1" lang="ja-JP" altLang="en-US" sz="1400" dirty="0">
                          <a:solidFill>
                            <a:sysClr val="windowText" lastClr="000000"/>
                          </a:solidFill>
                        </a:rPr>
                        <a:t>構築の具体的な手順」に即して、地域の現状を把握・分析し、また各病期に求められる医療機能を理解した上で、地域の実情に応じて圏域を設定し、その圏域ごとの医療機関とさらにそれらの医療機関相互の連携の検討を行い、最終的には都道府県全体で評価まで行えるようにす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532390">
                <a:tc>
                  <a:txBody>
                    <a:bodyPr/>
                    <a:lstStyle/>
                    <a:p>
                      <a:r>
                        <a:rPr kumimoji="1" lang="ja-JP" altLang="en-US" sz="1400" dirty="0">
                          <a:solidFill>
                            <a:sysClr val="windowText" lastClr="000000"/>
                          </a:solidFill>
                        </a:rPr>
                        <a:t>多様な精神疾患等に係る記載内容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dirty="0">
                          <a:solidFill>
                            <a:sysClr val="windowText" lastClr="000000"/>
                          </a:solidFill>
                        </a:rPr>
                        <a:t>「多様な精神疾患・患者像への医療の提供」として、下記の疾患等について記載。</a:t>
                      </a:r>
                    </a:p>
                    <a:p>
                      <a:r>
                        <a:rPr kumimoji="1" lang="ja-JP" altLang="en-US" sz="1200" dirty="0">
                          <a:solidFill>
                            <a:sysClr val="windowText" lastClr="000000"/>
                          </a:solidFill>
                        </a:rPr>
                        <a:t>　１ 児童・思春期精神疾患</a:t>
                      </a:r>
                    </a:p>
                    <a:p>
                      <a:r>
                        <a:rPr kumimoji="1" lang="ja-JP" altLang="en-US" sz="1200" dirty="0">
                          <a:solidFill>
                            <a:sysClr val="windowText" lastClr="000000"/>
                          </a:solidFill>
                        </a:rPr>
                        <a:t>　２ 老年期精神障害等</a:t>
                      </a:r>
                    </a:p>
                    <a:p>
                      <a:r>
                        <a:rPr kumimoji="1" lang="ja-JP" altLang="en-US" sz="1200" dirty="0">
                          <a:solidFill>
                            <a:sysClr val="windowText" lastClr="000000"/>
                          </a:solidFill>
                        </a:rPr>
                        <a:t>　３ 自殺対策</a:t>
                      </a:r>
                    </a:p>
                    <a:p>
                      <a:r>
                        <a:rPr kumimoji="1" lang="ja-JP" altLang="en-US" sz="1200" dirty="0">
                          <a:solidFill>
                            <a:sysClr val="windowText" lastClr="000000"/>
                          </a:solidFill>
                        </a:rPr>
                        <a:t>　４ 依存症</a:t>
                      </a:r>
                    </a:p>
                    <a:p>
                      <a:r>
                        <a:rPr kumimoji="1" lang="ja-JP" altLang="en-US" sz="1200" dirty="0">
                          <a:solidFill>
                            <a:sysClr val="windowText" lastClr="000000"/>
                          </a:solidFill>
                        </a:rPr>
                        <a:t>　５ てんかん</a:t>
                      </a:r>
                    </a:p>
                    <a:p>
                      <a:r>
                        <a:rPr kumimoji="1" lang="ja-JP" altLang="en-US" sz="1200" dirty="0">
                          <a:solidFill>
                            <a:sysClr val="windowText" lastClr="000000"/>
                          </a:solidFill>
                        </a:rPr>
                        <a:t>　６ 高次脳機能障害</a:t>
                      </a:r>
                    </a:p>
                    <a:p>
                      <a:r>
                        <a:rPr kumimoji="1" lang="ja-JP" altLang="en-US" sz="1200" dirty="0">
                          <a:solidFill>
                            <a:sysClr val="windowText" lastClr="000000"/>
                          </a:solidFill>
                        </a:rPr>
                        <a:t>　７ 摂食障害</a:t>
                      </a:r>
                    </a:p>
                    <a:p>
                      <a:r>
                        <a:rPr kumimoji="1" lang="ja-JP" altLang="en-US" sz="1200" dirty="0">
                          <a:solidFill>
                            <a:sysClr val="windowText" lastClr="000000"/>
                          </a:solidFill>
                        </a:rPr>
                        <a:t>　８ その他必要な医療</a:t>
                      </a:r>
                    </a:p>
                    <a:p>
                      <a:r>
                        <a:rPr kumimoji="1" lang="ja-JP" altLang="en-US" sz="1200" dirty="0">
                          <a:solidFill>
                            <a:sysClr val="windowText" lastClr="000000"/>
                          </a:solidFill>
                        </a:rPr>
                        <a:t>　　ア　災害医療</a:t>
                      </a:r>
                    </a:p>
                    <a:p>
                      <a:r>
                        <a:rPr kumimoji="1" lang="ja-JP" altLang="en-US" sz="1200" dirty="0">
                          <a:solidFill>
                            <a:sysClr val="windowText" lastClr="000000"/>
                          </a:solidFill>
                        </a:rPr>
                        <a:t>　　イ　心神喪失等の状態で重大な他害行為を行った者</a:t>
                      </a:r>
                      <a:endParaRPr kumimoji="1" lang="en-US" altLang="ja-JP" sz="1200" dirty="0">
                        <a:solidFill>
                          <a:sysClr val="windowText" lastClr="000000"/>
                        </a:solidFill>
                      </a:endParaRPr>
                    </a:p>
                    <a:p>
                      <a:r>
                        <a:rPr kumimoji="1" lang="ja-JP" altLang="en-US" sz="1200" dirty="0">
                          <a:solidFill>
                            <a:sysClr val="windowText" lastClr="000000"/>
                          </a:solidFill>
                        </a:rPr>
                        <a:t>　　　　に対する医療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dirty="0">
                          <a:solidFill>
                            <a:sysClr val="windowText" lastClr="000000"/>
                          </a:solidFill>
                        </a:rPr>
                        <a:t>児童精神医療（思春期を含む）、アルコールやその他の薬物などの依存症、てんかん等の専門的な精神医療を提供できる体制を少なくとも都道府県単位で確保すること等を求めている。</a:t>
                      </a:r>
                      <a:endParaRPr kumimoji="1" lang="en-US" altLang="ja-JP" sz="1400" dirty="0">
                        <a:solidFill>
                          <a:sysClr val="windowText" lastClr="000000"/>
                        </a:solidFill>
                      </a:endParaRPr>
                    </a:p>
                    <a:p>
                      <a:r>
                        <a:rPr kumimoji="1" lang="ja-JP" altLang="en-US" sz="1400" dirty="0">
                          <a:solidFill>
                            <a:sysClr val="windowText" lastClr="000000"/>
                          </a:solidFill>
                        </a:rPr>
                        <a:t>また、精神科救急医療、身体合併症、うつ病及び認知症についての記載を求めている。</a:t>
                      </a:r>
                      <a:endParaRPr kumimoji="1" lang="en-US" altLang="ja-JP" sz="1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bl>
          </a:graphicData>
        </a:graphic>
      </p:graphicFrame>
      <p:sp>
        <p:nvSpPr>
          <p:cNvPr id="5" name="正方形/長方形 4"/>
          <p:cNvSpPr/>
          <p:nvPr/>
        </p:nvSpPr>
        <p:spPr>
          <a:xfrm>
            <a:off x="0" y="-1183"/>
            <a:ext cx="9144000" cy="533821"/>
          </a:xfrm>
          <a:prstGeom prst="rect">
            <a:avLst/>
          </a:prstGeom>
          <a:ln/>
        </p:spPr>
        <p:style>
          <a:lnRef idx="1">
            <a:schemeClr val="accent1"/>
          </a:lnRef>
          <a:fillRef idx="2">
            <a:schemeClr val="accent1"/>
          </a:fillRef>
          <a:effectRef idx="1">
            <a:schemeClr val="accent1"/>
          </a:effectRef>
          <a:fontRef idx="minor">
            <a:schemeClr val="dk1"/>
          </a:fontRef>
        </p:style>
        <p:txBody>
          <a:bodyPr lIns="91261" tIns="45631" rIns="91261" bIns="45631" anchor="ctr" anchorCtr="1"/>
          <a:lstStyle/>
          <a:p>
            <a:pPr defTabSz="912267"/>
            <a:r>
              <a:rPr lang="ja-JP" altLang="en-US" sz="2000" dirty="0">
                <a:solidFill>
                  <a:prstClr val="black"/>
                </a:solidFill>
              </a:rPr>
              <a:t>精神保健福祉法に基づく指針と</a:t>
            </a:r>
            <a:r>
              <a:rPr lang="ja-JP" altLang="en-US" sz="2000">
                <a:solidFill>
                  <a:prstClr val="black"/>
                </a:solidFill>
              </a:rPr>
              <a:t>医療計画について</a:t>
            </a:r>
            <a:r>
              <a:rPr lang="ja-JP" altLang="en-US" sz="2000" b="1" dirty="0">
                <a:solidFill>
                  <a:prstClr val="white"/>
                </a:solidFill>
                <a:latin typeface="ＭＳ Ｐゴシック" panose="020B0600070205080204" pitchFamily="50" charset="-128"/>
              </a:rPr>
              <a:t>　</a:t>
            </a:r>
            <a:endParaRPr lang="ja-JP" altLang="en-US" sz="1400" b="1" dirty="0">
              <a:solidFill>
                <a:prstClr val="white"/>
              </a:solidFill>
              <a:latin typeface="HG丸ｺﾞｼｯｸM-PRO" pitchFamily="50" charset="-128"/>
              <a:ea typeface="HG丸ｺﾞｼｯｸM-PRO" pitchFamily="50" charset="-128"/>
            </a:endParaRPr>
          </a:p>
        </p:txBody>
      </p:sp>
      <p:sp>
        <p:nvSpPr>
          <p:cNvPr id="6" name="スライド番号プレースホルダ 7"/>
          <p:cNvSpPr txBox="1">
            <a:spLocks/>
          </p:cNvSpPr>
          <p:nvPr/>
        </p:nvSpPr>
        <p:spPr>
          <a:xfrm>
            <a:off x="7031350" y="6520544"/>
            <a:ext cx="2133600" cy="365125"/>
          </a:xfrm>
          <a:prstGeom prst="rect">
            <a:avLst/>
          </a:prstGeom>
        </p:spPr>
        <p:txBody>
          <a:bodyPr vert="horz" lIns="91309" tIns="45655" rIns="91309" bIns="45655"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fld id="{B493C6C3-F865-464B-A99A-2159A8AA7E9D}" type="slidenum">
              <a:rPr lang="ja-JP" altLang="en-US" sz="1400">
                <a:solidFill>
                  <a:prstClr val="black"/>
                </a:solidFill>
              </a:rPr>
              <a:pPr algn="r">
                <a:defRPr/>
              </a:pPr>
              <a:t>33</a:t>
            </a:fld>
            <a:endParaRPr lang="ja-JP" altLang="en-US" sz="1400" dirty="0">
              <a:solidFill>
                <a:prstClr val="black"/>
              </a:solidFill>
            </a:endParaRPr>
          </a:p>
        </p:txBody>
      </p:sp>
    </p:spTree>
    <p:extLst>
      <p:ext uri="{BB962C8B-B14F-4D97-AF65-F5344CB8AC3E}">
        <p14:creationId xmlns:p14="http://schemas.microsoft.com/office/powerpoint/2010/main" xmlns="" val="35403207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52"/>
          <p:cNvGrpSpPr/>
          <p:nvPr/>
        </p:nvGrpSpPr>
        <p:grpSpPr>
          <a:xfrm>
            <a:off x="3614984" y="2669711"/>
            <a:ext cx="5391208" cy="2949609"/>
            <a:chOff x="2568909" y="1720706"/>
            <a:chExt cx="5840475" cy="2864647"/>
          </a:xfrm>
        </p:grpSpPr>
        <p:grpSp>
          <p:nvGrpSpPr>
            <p:cNvPr id="11" name="グループ化 44"/>
            <p:cNvGrpSpPr/>
            <p:nvPr/>
          </p:nvGrpSpPr>
          <p:grpSpPr>
            <a:xfrm>
              <a:off x="2568909" y="1900809"/>
              <a:ext cx="5840475" cy="2684544"/>
              <a:chOff x="2568909" y="1933030"/>
              <a:chExt cx="5840475" cy="2684544"/>
            </a:xfrm>
          </p:grpSpPr>
          <p:grpSp>
            <p:nvGrpSpPr>
              <p:cNvPr id="13" name="グループ化 28"/>
              <p:cNvGrpSpPr/>
              <p:nvPr/>
            </p:nvGrpSpPr>
            <p:grpSpPr>
              <a:xfrm>
                <a:off x="4236302" y="2754741"/>
                <a:ext cx="2620374" cy="1422757"/>
                <a:chOff x="1758617" y="3151398"/>
                <a:chExt cx="2620374" cy="1422757"/>
              </a:xfrm>
            </p:grpSpPr>
            <p:pic>
              <p:nvPicPr>
                <p:cNvPr id="27" name="Picture 10" descr="http://www.icapsule.leyline.jp/illust/048.gif"/>
                <p:cNvPicPr>
                  <a:picLocks noChangeAspect="1" noChangeArrowheads="1"/>
                </p:cNvPicPr>
                <p:nvPr/>
              </p:nvPicPr>
              <p:blipFill>
                <a:blip r:embed="rId3" cstate="print"/>
                <a:srcRect/>
                <a:stretch>
                  <a:fillRect/>
                </a:stretch>
              </p:blipFill>
              <p:spPr bwMode="auto">
                <a:xfrm>
                  <a:off x="1758617" y="3151398"/>
                  <a:ext cx="977033" cy="693682"/>
                </a:xfrm>
                <a:prstGeom prst="rect">
                  <a:avLst/>
                </a:prstGeom>
                <a:noFill/>
              </p:spPr>
            </p:pic>
            <p:sp>
              <p:nvSpPr>
                <p:cNvPr id="35" name="角丸四角形 34"/>
                <p:cNvSpPr/>
                <p:nvPr/>
              </p:nvSpPr>
              <p:spPr bwMode="auto">
                <a:xfrm>
                  <a:off x="2179770" y="3295578"/>
                  <a:ext cx="1800200" cy="1278577"/>
                </a:xfrm>
                <a:prstGeom prst="roundRect">
                  <a:avLst/>
                </a:prstGeom>
                <a:noFill/>
                <a:ln w="25400">
                  <a:solidFill>
                    <a:srgbClr val="FFFF00"/>
                  </a:solidFill>
                  <a:round/>
                  <a:headEnd/>
                  <a:tailEnd/>
                </a:ln>
              </p:spPr>
              <p:txBody>
                <a:bodyPr lIns="68415" tIns="34208" rIns="68415" bIns="34208" rtlCol="0" anchor="ctr"/>
                <a:lstStyle/>
                <a:p>
                  <a:pPr marL="201324" indent="-201324" algn="just" defTabSz="955891">
                    <a:buFont typeface="Wingdings" pitchFamily="2" charset="2"/>
                    <a:buChar char="p"/>
                  </a:pPr>
                  <a:endParaRPr lang="ja-JP" altLang="en-US">
                    <a:solidFill>
                      <a:prstClr val="black"/>
                    </a:solidFill>
                    <a:latin typeface="HGP創英角ｺﾞｼｯｸUB" pitchFamily="50" charset="-128"/>
                  </a:endParaRPr>
                </a:p>
              </p:txBody>
            </p:sp>
            <p:sp>
              <p:nvSpPr>
                <p:cNvPr id="24" name="円/楕円 23"/>
                <p:cNvSpPr/>
                <p:nvPr/>
              </p:nvSpPr>
              <p:spPr bwMode="auto">
                <a:xfrm rot="21196542">
                  <a:off x="3049517" y="3504226"/>
                  <a:ext cx="1146615" cy="753481"/>
                </a:xfrm>
                <a:prstGeom prst="ellipse">
                  <a:avLst/>
                </a:prstGeom>
                <a:solidFill>
                  <a:schemeClr val="bg1">
                    <a:alpha val="0"/>
                  </a:schemeClr>
                </a:solidFill>
                <a:ln w="25400">
                  <a:solidFill>
                    <a:srgbClr val="FF00FF"/>
                  </a:solidFill>
                  <a:round/>
                  <a:headEnd/>
                  <a:tailEnd/>
                </a:ln>
              </p:spPr>
              <p:txBody>
                <a:bodyPr lIns="68415" tIns="34208" rIns="68415" bIns="34208" rtlCol="0" anchor="ctr"/>
                <a:lstStyle/>
                <a:p>
                  <a:pPr marL="201324" indent="-201324" algn="just" defTabSz="955891">
                    <a:buFont typeface="Wingdings" pitchFamily="2" charset="2"/>
                    <a:buChar char="p"/>
                  </a:pPr>
                  <a:endParaRPr lang="ja-JP" altLang="en-US">
                    <a:solidFill>
                      <a:prstClr val="black"/>
                    </a:solidFill>
                    <a:latin typeface="HGP創英角ｺﾞｼｯｸUB" pitchFamily="50" charset="-128"/>
                  </a:endParaRPr>
                </a:p>
              </p:txBody>
            </p:sp>
            <p:pic>
              <p:nvPicPr>
                <p:cNvPr id="23" name="Picture 10" descr="http://www.icapsule.leyline.jp/illust/048.gif"/>
                <p:cNvPicPr>
                  <a:picLocks noChangeAspect="1" noChangeArrowheads="1"/>
                </p:cNvPicPr>
                <p:nvPr/>
              </p:nvPicPr>
              <p:blipFill>
                <a:blip r:embed="rId3" cstate="print"/>
                <a:srcRect/>
                <a:stretch>
                  <a:fillRect/>
                </a:stretch>
              </p:blipFill>
              <p:spPr bwMode="auto">
                <a:xfrm>
                  <a:off x="3271538" y="3159879"/>
                  <a:ext cx="861245" cy="611474"/>
                </a:xfrm>
                <a:prstGeom prst="rect">
                  <a:avLst/>
                </a:prstGeom>
                <a:noFill/>
              </p:spPr>
            </p:pic>
            <p:pic>
              <p:nvPicPr>
                <p:cNvPr id="25" name="Picture 10" descr="http://www.icapsule.leyline.jp/illust/048.gif"/>
                <p:cNvPicPr>
                  <a:picLocks noChangeAspect="1" noChangeArrowheads="1"/>
                </p:cNvPicPr>
                <p:nvPr/>
              </p:nvPicPr>
              <p:blipFill>
                <a:blip r:embed="rId3" cstate="print"/>
                <a:srcRect/>
                <a:stretch>
                  <a:fillRect/>
                </a:stretch>
              </p:blipFill>
              <p:spPr bwMode="auto">
                <a:xfrm>
                  <a:off x="2907363" y="3938209"/>
                  <a:ext cx="432048" cy="306749"/>
                </a:xfrm>
                <a:prstGeom prst="rect">
                  <a:avLst/>
                </a:prstGeom>
                <a:noFill/>
              </p:spPr>
            </p:pic>
            <p:pic>
              <p:nvPicPr>
                <p:cNvPr id="26" name="Picture 10" descr="http://www.icapsule.leyline.jp/illust/048.gif"/>
                <p:cNvPicPr>
                  <a:picLocks noChangeAspect="1" noChangeArrowheads="1"/>
                </p:cNvPicPr>
                <p:nvPr/>
              </p:nvPicPr>
              <p:blipFill>
                <a:blip r:embed="rId3" cstate="print"/>
                <a:srcRect/>
                <a:stretch>
                  <a:fillRect/>
                </a:stretch>
              </p:blipFill>
              <p:spPr bwMode="auto">
                <a:xfrm>
                  <a:off x="3905942" y="3887582"/>
                  <a:ext cx="432048" cy="306749"/>
                </a:xfrm>
                <a:prstGeom prst="rect">
                  <a:avLst/>
                </a:prstGeom>
                <a:noFill/>
              </p:spPr>
            </p:pic>
            <p:sp>
              <p:nvSpPr>
                <p:cNvPr id="31" name="テキスト ボックス 30"/>
                <p:cNvSpPr txBox="1"/>
                <p:nvPr/>
              </p:nvSpPr>
              <p:spPr>
                <a:xfrm flipH="1">
                  <a:off x="3311556" y="3313303"/>
                  <a:ext cx="1067435" cy="239129"/>
                </a:xfrm>
                <a:prstGeom prst="rect">
                  <a:avLst/>
                </a:prstGeom>
                <a:noFill/>
              </p:spPr>
              <p:txBody>
                <a:bodyPr wrap="square" rtlCol="0">
                  <a:spAutoFit/>
                </a:bodyPr>
                <a:lstStyle/>
                <a:p>
                  <a:pPr defTabSz="912267"/>
                  <a:r>
                    <a:rPr lang="ja-JP" altLang="en-US" sz="1000" b="1" dirty="0">
                      <a:solidFill>
                        <a:prstClr val="black"/>
                      </a:solidFill>
                    </a:rPr>
                    <a:t>コア医療機関</a:t>
                  </a:r>
                </a:p>
              </p:txBody>
            </p:sp>
            <p:sp>
              <p:nvSpPr>
                <p:cNvPr id="32" name="左右矢印 31"/>
                <p:cNvSpPr/>
                <p:nvPr/>
              </p:nvSpPr>
              <p:spPr bwMode="auto">
                <a:xfrm>
                  <a:off x="2663462" y="3359790"/>
                  <a:ext cx="608076" cy="199269"/>
                </a:xfrm>
                <a:prstGeom prst="leftRightArrow">
                  <a:avLst/>
                </a:prstGeom>
                <a:solidFill>
                  <a:schemeClr val="bg1">
                    <a:lumMod val="85000"/>
                  </a:schemeClr>
                </a:solidFill>
                <a:ln w="25400">
                  <a:solidFill>
                    <a:schemeClr val="tx1"/>
                  </a:solidFill>
                  <a:round/>
                  <a:headEnd/>
                  <a:tailEnd/>
                </a:ln>
              </p:spPr>
              <p:txBody>
                <a:bodyPr lIns="68415" tIns="34208" rIns="68415" bIns="34208" rtlCol="0" anchor="ctr"/>
                <a:lstStyle/>
                <a:p>
                  <a:pPr marL="201324" indent="-201324" algn="just" defTabSz="955891">
                    <a:buFont typeface="Wingdings" pitchFamily="2" charset="2"/>
                    <a:buChar char="p"/>
                  </a:pPr>
                  <a:endParaRPr lang="ja-JP" altLang="en-US">
                    <a:solidFill>
                      <a:prstClr val="black"/>
                    </a:solidFill>
                    <a:latin typeface="HGP創英角ｺﾞｼｯｸUB" pitchFamily="50" charset="-128"/>
                  </a:endParaRPr>
                </a:p>
              </p:txBody>
            </p:sp>
            <p:sp>
              <p:nvSpPr>
                <p:cNvPr id="33" name="上下矢印 32"/>
                <p:cNvSpPr/>
                <p:nvPr/>
              </p:nvSpPr>
              <p:spPr bwMode="auto">
                <a:xfrm rot="2042411" flipH="1">
                  <a:off x="3235915" y="3661236"/>
                  <a:ext cx="87278" cy="340703"/>
                </a:xfrm>
                <a:prstGeom prst="upDownArrow">
                  <a:avLst>
                    <a:gd name="adj1" fmla="val 55241"/>
                    <a:gd name="adj2" fmla="val 50000"/>
                  </a:avLst>
                </a:prstGeom>
                <a:solidFill>
                  <a:srgbClr val="FF00FF"/>
                </a:solidFill>
                <a:ln w="25400">
                  <a:solidFill>
                    <a:schemeClr val="tx1"/>
                  </a:solidFill>
                  <a:round/>
                  <a:headEnd/>
                  <a:tailEnd/>
                </a:ln>
              </p:spPr>
              <p:txBody>
                <a:bodyPr lIns="68415" tIns="34208" rIns="68415" bIns="34208" rtlCol="0" anchor="ctr"/>
                <a:lstStyle/>
                <a:p>
                  <a:pPr marL="201324" indent="-201324" algn="just" defTabSz="955891">
                    <a:buFont typeface="Wingdings" pitchFamily="2" charset="2"/>
                    <a:buChar char="p"/>
                  </a:pPr>
                  <a:endParaRPr lang="ja-JP" altLang="en-US">
                    <a:solidFill>
                      <a:prstClr val="black"/>
                    </a:solidFill>
                    <a:latin typeface="HGP創英角ｺﾞｼｯｸUB" pitchFamily="50" charset="-128"/>
                  </a:endParaRPr>
                </a:p>
              </p:txBody>
            </p:sp>
            <p:sp>
              <p:nvSpPr>
                <p:cNvPr id="34" name="上下矢印 33"/>
                <p:cNvSpPr/>
                <p:nvPr/>
              </p:nvSpPr>
              <p:spPr bwMode="auto">
                <a:xfrm rot="19217608" flipH="1">
                  <a:off x="3889791" y="3711091"/>
                  <a:ext cx="96057" cy="174528"/>
                </a:xfrm>
                <a:prstGeom prst="upDownArrow">
                  <a:avLst>
                    <a:gd name="adj1" fmla="val 55241"/>
                    <a:gd name="adj2" fmla="val 50000"/>
                  </a:avLst>
                </a:prstGeom>
                <a:solidFill>
                  <a:srgbClr val="FF00FF"/>
                </a:solidFill>
                <a:ln w="25400">
                  <a:solidFill>
                    <a:schemeClr val="tx1"/>
                  </a:solidFill>
                  <a:round/>
                  <a:headEnd/>
                  <a:tailEnd/>
                </a:ln>
              </p:spPr>
              <p:txBody>
                <a:bodyPr lIns="68415" tIns="34208" rIns="68415" bIns="34208" rtlCol="0" anchor="ctr"/>
                <a:lstStyle/>
                <a:p>
                  <a:pPr marL="201324" indent="-201324" algn="just" defTabSz="955891">
                    <a:buFont typeface="Wingdings" pitchFamily="2" charset="2"/>
                    <a:buChar char="p"/>
                  </a:pPr>
                  <a:endParaRPr lang="ja-JP" altLang="en-US">
                    <a:solidFill>
                      <a:prstClr val="black"/>
                    </a:solidFill>
                    <a:latin typeface="HGP創英角ｺﾞｼｯｸUB" pitchFamily="50" charset="-128"/>
                  </a:endParaRPr>
                </a:p>
              </p:txBody>
            </p:sp>
          </p:grpSp>
          <p:pic>
            <p:nvPicPr>
              <p:cNvPr id="14" name="Picture 10" descr="http://www.icapsule.leyline.jp/illust/048.gif"/>
              <p:cNvPicPr>
                <a:picLocks noChangeAspect="1" noChangeArrowheads="1"/>
              </p:cNvPicPr>
              <p:nvPr/>
            </p:nvPicPr>
            <p:blipFill>
              <a:blip r:embed="rId3" cstate="print"/>
              <a:srcRect/>
              <a:stretch>
                <a:fillRect/>
              </a:stretch>
            </p:blipFill>
            <p:spPr bwMode="auto">
              <a:xfrm>
                <a:off x="2568909" y="1978851"/>
                <a:ext cx="1092821" cy="775890"/>
              </a:xfrm>
              <a:prstGeom prst="rect">
                <a:avLst/>
              </a:prstGeom>
              <a:noFill/>
            </p:spPr>
          </p:pic>
          <p:pic>
            <p:nvPicPr>
              <p:cNvPr id="15" name="Picture 4" descr="11"/>
              <p:cNvPicPr>
                <a:picLocks noChangeAspect="1" noChangeArrowheads="1"/>
              </p:cNvPicPr>
              <p:nvPr/>
            </p:nvPicPr>
            <p:blipFill>
              <a:blip r:embed="rId4" cstate="print"/>
              <a:srcRect/>
              <a:stretch>
                <a:fillRect/>
              </a:stretch>
            </p:blipFill>
            <p:spPr bwMode="auto">
              <a:xfrm>
                <a:off x="3463222" y="2171026"/>
                <a:ext cx="613057" cy="626842"/>
              </a:xfrm>
              <a:prstGeom prst="rect">
                <a:avLst/>
              </a:prstGeom>
              <a:noFill/>
            </p:spPr>
          </p:pic>
          <p:pic>
            <p:nvPicPr>
              <p:cNvPr id="18" name="Picture 2" descr="19"/>
              <p:cNvPicPr>
                <a:picLocks noChangeAspect="1" noChangeArrowheads="1"/>
              </p:cNvPicPr>
              <p:nvPr/>
            </p:nvPicPr>
            <p:blipFill>
              <a:blip r:embed="rId5" cstate="print"/>
              <a:srcRect/>
              <a:stretch>
                <a:fillRect/>
              </a:stretch>
            </p:blipFill>
            <p:spPr bwMode="auto">
              <a:xfrm>
                <a:off x="6432111" y="2054526"/>
                <a:ext cx="872785" cy="644518"/>
              </a:xfrm>
              <a:prstGeom prst="rect">
                <a:avLst/>
              </a:prstGeom>
              <a:noFill/>
            </p:spPr>
          </p:pic>
          <p:sp>
            <p:nvSpPr>
              <p:cNvPr id="20" name="テキスト ボックス 19"/>
              <p:cNvSpPr txBox="1"/>
              <p:nvPr/>
            </p:nvSpPr>
            <p:spPr>
              <a:xfrm>
                <a:off x="2631708" y="2754741"/>
                <a:ext cx="1422612" cy="418476"/>
              </a:xfrm>
              <a:prstGeom prst="rect">
                <a:avLst/>
              </a:prstGeom>
              <a:noFill/>
            </p:spPr>
            <p:txBody>
              <a:bodyPr wrap="none" rtlCol="0">
                <a:spAutoFit/>
              </a:bodyPr>
              <a:lstStyle/>
              <a:p>
                <a:pPr defTabSz="912267"/>
                <a:r>
                  <a:rPr lang="ja-JP" altLang="en-US" sz="1100" b="1" dirty="0">
                    <a:solidFill>
                      <a:prstClr val="black"/>
                    </a:solidFill>
                  </a:rPr>
                  <a:t>難治性の精神疾患</a:t>
                </a:r>
                <a:endParaRPr lang="en-US" altLang="ja-JP" sz="1100" b="1" dirty="0">
                  <a:solidFill>
                    <a:prstClr val="black"/>
                  </a:solidFill>
                </a:endParaRPr>
              </a:p>
              <a:p>
                <a:pPr defTabSz="912267"/>
                <a:r>
                  <a:rPr lang="ja-JP" altLang="en-US" sz="1100" b="1" dirty="0">
                    <a:solidFill>
                      <a:prstClr val="black"/>
                    </a:solidFill>
                  </a:rPr>
                  <a:t>を有する患者</a:t>
                </a:r>
              </a:p>
            </p:txBody>
          </p:sp>
          <p:sp>
            <p:nvSpPr>
              <p:cNvPr id="21" name="正方形/長方形 20"/>
              <p:cNvSpPr/>
              <p:nvPr/>
            </p:nvSpPr>
            <p:spPr bwMode="auto">
              <a:xfrm>
                <a:off x="4232305" y="1933030"/>
                <a:ext cx="2130262" cy="775890"/>
              </a:xfrm>
              <a:prstGeom prst="rect">
                <a:avLst/>
              </a:prstGeom>
              <a:solidFill>
                <a:srgbClr val="CCFF99"/>
              </a:solidFill>
              <a:ln w="25400">
                <a:solidFill>
                  <a:schemeClr val="bg1"/>
                </a:solidFill>
                <a:round/>
                <a:headEnd/>
                <a:tailEnd/>
              </a:ln>
            </p:spPr>
            <p:txBody>
              <a:bodyPr lIns="68415" tIns="34208" rIns="68415" bIns="34208" rtlCol="0" anchor="ctr" anchorCtr="1"/>
              <a:lstStyle/>
              <a:p>
                <a:pPr algn="just" defTabSz="955891"/>
                <a:r>
                  <a:rPr lang="ja-JP" altLang="en-US" sz="1400" b="1" dirty="0">
                    <a:solidFill>
                      <a:prstClr val="black"/>
                    </a:solidFill>
                    <a:latin typeface="HGP創英角ｺﾞｼｯｸUB" pitchFamily="50" charset="-128"/>
                  </a:rPr>
                  <a:t>円滑な専門的治療導入</a:t>
                </a:r>
                <a:endParaRPr lang="en-US" altLang="ja-JP" sz="1400" b="1" dirty="0">
                  <a:solidFill>
                    <a:prstClr val="black"/>
                  </a:solidFill>
                  <a:latin typeface="HGP創英角ｺﾞｼｯｸUB" pitchFamily="50" charset="-128"/>
                </a:endParaRPr>
              </a:p>
              <a:p>
                <a:pPr algn="just" defTabSz="955891"/>
                <a:r>
                  <a:rPr lang="ja-JP" altLang="en-US" sz="1400" b="1" dirty="0">
                    <a:solidFill>
                      <a:prstClr val="black"/>
                    </a:solidFill>
                    <a:latin typeface="HGP創英角ｺﾞｼｯｸUB" pitchFamily="50" charset="-128"/>
                  </a:rPr>
                  <a:t>◆クロザピン</a:t>
                </a:r>
                <a:endParaRPr lang="en-US" altLang="ja-JP" sz="1400" b="1" dirty="0">
                  <a:solidFill>
                    <a:prstClr val="black"/>
                  </a:solidFill>
                  <a:latin typeface="HGP創英角ｺﾞｼｯｸUB" pitchFamily="50" charset="-128"/>
                </a:endParaRPr>
              </a:p>
              <a:p>
                <a:pPr algn="just" defTabSz="955891"/>
                <a:r>
                  <a:rPr lang="ja-JP" altLang="en-US" sz="1400" b="1" dirty="0">
                    <a:solidFill>
                      <a:prstClr val="black"/>
                    </a:solidFill>
                    <a:latin typeface="HGP創英角ｺﾞｼｯｸUB" pitchFamily="50" charset="-128"/>
                  </a:rPr>
                  <a:t>◆</a:t>
                </a:r>
                <a:r>
                  <a:rPr lang="ja-JP" altLang="en-US" sz="1400" b="1" dirty="0" err="1">
                    <a:solidFill>
                      <a:prstClr val="black"/>
                    </a:solidFill>
                    <a:latin typeface="HGP創英角ｺﾞｼｯｸUB" pitchFamily="50" charset="-128"/>
                  </a:rPr>
                  <a:t>ｍ</a:t>
                </a:r>
                <a:r>
                  <a:rPr lang="en-US" altLang="ja-JP" sz="1400" b="1" dirty="0">
                    <a:solidFill>
                      <a:prstClr val="black"/>
                    </a:solidFill>
                    <a:latin typeface="HGP創英角ｺﾞｼｯｸUB" pitchFamily="50" charset="-128"/>
                  </a:rPr>
                  <a:t>ECT</a:t>
                </a:r>
                <a:r>
                  <a:rPr lang="ja-JP" altLang="en-US" sz="1400" b="1" dirty="0">
                    <a:solidFill>
                      <a:prstClr val="black"/>
                    </a:solidFill>
                    <a:latin typeface="HGP創英角ｺﾞｼｯｸUB" pitchFamily="50" charset="-128"/>
                  </a:rPr>
                  <a:t>　　　　等</a:t>
                </a:r>
                <a:r>
                  <a:rPr lang="en-US" altLang="ja-JP" sz="1400" b="1" dirty="0">
                    <a:solidFill>
                      <a:prstClr val="black"/>
                    </a:solidFill>
                    <a:latin typeface="HGP創英角ｺﾞｼｯｸUB" pitchFamily="50" charset="-128"/>
                  </a:rPr>
                  <a:t> </a:t>
                </a:r>
                <a:endParaRPr lang="ja-JP" altLang="en-US" sz="1400" b="1" dirty="0">
                  <a:solidFill>
                    <a:prstClr val="black"/>
                  </a:solidFill>
                  <a:latin typeface="HGP創英角ｺﾞｼｯｸUB" pitchFamily="50" charset="-128"/>
                </a:endParaRPr>
              </a:p>
            </p:txBody>
          </p:sp>
          <p:pic>
            <p:nvPicPr>
              <p:cNvPr id="36" name="Picture 20" descr="j0343449"/>
              <p:cNvPicPr>
                <a:picLocks noChangeAspect="1" noChangeArrowheads="1"/>
              </p:cNvPicPr>
              <p:nvPr/>
            </p:nvPicPr>
            <p:blipFill>
              <a:blip r:embed="rId6" cstate="print"/>
              <a:srcRect/>
              <a:stretch>
                <a:fillRect/>
              </a:stretch>
            </p:blipFill>
            <p:spPr bwMode="auto">
              <a:xfrm>
                <a:off x="4530303" y="3648206"/>
                <a:ext cx="1046287" cy="969368"/>
              </a:xfrm>
              <a:prstGeom prst="rect">
                <a:avLst/>
              </a:prstGeom>
              <a:noFill/>
              <a:ln w="9525">
                <a:noFill/>
                <a:miter lim="800000"/>
                <a:headEnd/>
                <a:tailEnd/>
              </a:ln>
            </p:spPr>
          </p:pic>
          <p:sp>
            <p:nvSpPr>
              <p:cNvPr id="30" name="テキスト ボックス 29"/>
              <p:cNvSpPr txBox="1"/>
              <p:nvPr/>
            </p:nvSpPr>
            <p:spPr>
              <a:xfrm>
                <a:off x="4378991" y="2905083"/>
                <a:ext cx="700192" cy="358694"/>
              </a:xfrm>
              <a:prstGeom prst="rect">
                <a:avLst/>
              </a:prstGeom>
              <a:noFill/>
            </p:spPr>
            <p:txBody>
              <a:bodyPr wrap="none" rtlCol="0">
                <a:spAutoFit/>
              </a:bodyPr>
              <a:lstStyle/>
              <a:p>
                <a:pPr defTabSz="912267"/>
                <a:r>
                  <a:rPr lang="ja-JP" altLang="en-US" sz="900" b="1" dirty="0">
                    <a:solidFill>
                      <a:prstClr val="black"/>
                    </a:solidFill>
                  </a:rPr>
                  <a:t>血液内科</a:t>
                </a:r>
                <a:endParaRPr lang="en-US" altLang="ja-JP" sz="900" b="1" dirty="0">
                  <a:solidFill>
                    <a:prstClr val="black"/>
                  </a:solidFill>
                </a:endParaRPr>
              </a:p>
              <a:p>
                <a:pPr defTabSz="912267"/>
                <a:r>
                  <a:rPr lang="ja-JP" altLang="en-US" sz="900" b="1" dirty="0">
                    <a:solidFill>
                      <a:prstClr val="black"/>
                    </a:solidFill>
                  </a:rPr>
                  <a:t>麻酔科</a:t>
                </a:r>
              </a:p>
            </p:txBody>
          </p:sp>
          <p:pic>
            <p:nvPicPr>
              <p:cNvPr id="37" name="Picture 7" descr="医師"/>
              <p:cNvPicPr>
                <a:picLocks noChangeAspect="1" noChangeArrowheads="1"/>
              </p:cNvPicPr>
              <p:nvPr/>
            </p:nvPicPr>
            <p:blipFill>
              <a:blip r:embed="rId7" cstate="print"/>
              <a:srcRect/>
              <a:stretch>
                <a:fillRect/>
              </a:stretch>
            </p:blipFill>
            <p:spPr bwMode="auto">
              <a:xfrm>
                <a:off x="2831135" y="3393827"/>
                <a:ext cx="939029" cy="1028095"/>
              </a:xfrm>
              <a:prstGeom prst="rect">
                <a:avLst/>
              </a:prstGeom>
              <a:noFill/>
            </p:spPr>
          </p:pic>
          <p:pic>
            <p:nvPicPr>
              <p:cNvPr id="39" name="Picture 53" descr="相談"/>
              <p:cNvPicPr>
                <a:picLocks noChangeAspect="1" noChangeArrowheads="1"/>
              </p:cNvPicPr>
              <p:nvPr/>
            </p:nvPicPr>
            <p:blipFill>
              <a:blip r:embed="rId8" cstate="print"/>
              <a:srcRect/>
              <a:stretch>
                <a:fillRect/>
              </a:stretch>
            </p:blipFill>
            <p:spPr bwMode="auto">
              <a:xfrm>
                <a:off x="3599289" y="4001358"/>
                <a:ext cx="753859" cy="583995"/>
              </a:xfrm>
              <a:prstGeom prst="rect">
                <a:avLst/>
              </a:prstGeom>
              <a:noFill/>
            </p:spPr>
          </p:pic>
          <p:sp>
            <p:nvSpPr>
              <p:cNvPr id="43" name="左矢印 42"/>
              <p:cNvSpPr/>
              <p:nvPr/>
            </p:nvSpPr>
            <p:spPr bwMode="auto">
              <a:xfrm rot="10800000">
                <a:off x="4245136" y="3587496"/>
                <a:ext cx="216024" cy="977963"/>
              </a:xfrm>
              <a:prstGeom prst="leftArrow">
                <a:avLst/>
              </a:prstGeom>
              <a:solidFill>
                <a:srgbClr val="CCFF99"/>
              </a:solidFill>
              <a:ln w="25400">
                <a:noFill/>
                <a:round/>
                <a:headEnd/>
                <a:tailEnd/>
              </a:ln>
            </p:spPr>
            <p:txBody>
              <a:bodyPr lIns="68415" tIns="34208" rIns="68415" bIns="34208" rtlCol="0" anchor="ctr"/>
              <a:lstStyle/>
              <a:p>
                <a:pPr marL="201324" indent="-201324" algn="just" defTabSz="955891">
                  <a:buFont typeface="Wingdings" pitchFamily="2" charset="2"/>
                  <a:buChar char="p"/>
                </a:pPr>
                <a:endParaRPr lang="ja-JP" altLang="en-US">
                  <a:solidFill>
                    <a:prstClr val="black"/>
                  </a:solidFill>
                  <a:latin typeface="HGP創英角ｺﾞｼｯｸUB" pitchFamily="50" charset="-128"/>
                </a:endParaRPr>
              </a:p>
            </p:txBody>
          </p:sp>
          <p:sp>
            <p:nvSpPr>
              <p:cNvPr id="46" name="太陽 45"/>
              <p:cNvSpPr/>
              <p:nvPr/>
            </p:nvSpPr>
            <p:spPr bwMode="auto">
              <a:xfrm>
                <a:off x="6777117" y="2432695"/>
                <a:ext cx="1632267" cy="636265"/>
              </a:xfrm>
              <a:prstGeom prst="sun">
                <a:avLst/>
              </a:prstGeom>
              <a:solidFill>
                <a:srgbClr val="FF3300"/>
              </a:solidFill>
              <a:ln w="25400">
                <a:noFill/>
                <a:round/>
                <a:headEnd/>
                <a:tailEnd/>
              </a:ln>
            </p:spPr>
            <p:txBody>
              <a:bodyPr lIns="68415" tIns="34208" rIns="68415" bIns="34208" rtlCol="0" anchor="ctr"/>
              <a:lstStyle/>
              <a:p>
                <a:pPr algn="ctr" defTabSz="955891"/>
                <a:r>
                  <a:rPr lang="ja-JP" altLang="en-US" sz="1200" b="1" dirty="0">
                    <a:solidFill>
                      <a:prstClr val="black"/>
                    </a:solidFill>
                    <a:latin typeface="HGP創英角ｺﾞｼｯｸUB" pitchFamily="50" charset="-128"/>
                  </a:rPr>
                  <a:t>改善</a:t>
                </a:r>
                <a:endParaRPr lang="en-US" altLang="ja-JP" sz="1200" b="1" dirty="0">
                  <a:solidFill>
                    <a:prstClr val="black"/>
                  </a:solidFill>
                  <a:latin typeface="HGP創英角ｺﾞｼｯｸUB" pitchFamily="50" charset="-128"/>
                </a:endParaRPr>
              </a:p>
            </p:txBody>
          </p:sp>
        </p:grpSp>
        <p:sp>
          <p:nvSpPr>
            <p:cNvPr id="49" name="テキスト ボックス 48"/>
            <p:cNvSpPr txBox="1"/>
            <p:nvPr/>
          </p:nvSpPr>
          <p:spPr>
            <a:xfrm flipH="1">
              <a:off x="4433932" y="3615985"/>
              <a:ext cx="779403" cy="239129"/>
            </a:xfrm>
            <a:prstGeom prst="rect">
              <a:avLst/>
            </a:prstGeom>
            <a:noFill/>
          </p:spPr>
          <p:txBody>
            <a:bodyPr wrap="square" rtlCol="0">
              <a:spAutoFit/>
            </a:bodyPr>
            <a:lstStyle/>
            <a:p>
              <a:pPr defTabSz="912267"/>
              <a:r>
                <a:rPr lang="ja-JP" altLang="en-US" sz="1000" b="1" dirty="0">
                  <a:solidFill>
                    <a:prstClr val="black"/>
                  </a:solidFill>
                </a:rPr>
                <a:t>連携会議</a:t>
              </a:r>
            </a:p>
          </p:txBody>
        </p:sp>
        <p:sp>
          <p:nvSpPr>
            <p:cNvPr id="50" name="テキスト ボックス 49"/>
            <p:cNvSpPr txBox="1"/>
            <p:nvPr/>
          </p:nvSpPr>
          <p:spPr>
            <a:xfrm>
              <a:off x="3585975" y="3704035"/>
              <a:ext cx="700192" cy="224183"/>
            </a:xfrm>
            <a:prstGeom prst="rect">
              <a:avLst/>
            </a:prstGeom>
            <a:noFill/>
          </p:spPr>
          <p:txBody>
            <a:bodyPr wrap="none" rtlCol="0">
              <a:spAutoFit/>
            </a:bodyPr>
            <a:lstStyle/>
            <a:p>
              <a:pPr defTabSz="912267"/>
              <a:r>
                <a:rPr lang="ja-JP" altLang="en-US" sz="900" b="1" dirty="0">
                  <a:solidFill>
                    <a:prstClr val="black"/>
                  </a:solidFill>
                </a:rPr>
                <a:t>事例研修</a:t>
              </a:r>
              <a:endParaRPr lang="en-US" altLang="ja-JP" sz="900" b="1" dirty="0">
                <a:solidFill>
                  <a:prstClr val="black"/>
                </a:solidFill>
              </a:endParaRPr>
            </a:p>
          </p:txBody>
        </p:sp>
        <p:sp>
          <p:nvSpPr>
            <p:cNvPr id="51" name="テキスト ボックス 50"/>
            <p:cNvSpPr txBox="1"/>
            <p:nvPr/>
          </p:nvSpPr>
          <p:spPr>
            <a:xfrm flipH="1">
              <a:off x="6179818" y="4084065"/>
              <a:ext cx="1139445" cy="388585"/>
            </a:xfrm>
            <a:prstGeom prst="rect">
              <a:avLst/>
            </a:prstGeom>
            <a:noFill/>
          </p:spPr>
          <p:txBody>
            <a:bodyPr wrap="square" rtlCol="0">
              <a:spAutoFit/>
            </a:bodyPr>
            <a:lstStyle/>
            <a:p>
              <a:pPr defTabSz="912267"/>
              <a:r>
                <a:rPr lang="ja-JP" altLang="en-US" sz="1000" b="1" dirty="0">
                  <a:solidFill>
                    <a:prstClr val="black"/>
                  </a:solidFill>
                </a:rPr>
                <a:t>連携ネットワーク</a:t>
              </a:r>
            </a:p>
          </p:txBody>
        </p:sp>
        <p:sp>
          <p:nvSpPr>
            <p:cNvPr id="52" name="下カーブ矢印 51"/>
            <p:cNvSpPr/>
            <p:nvPr/>
          </p:nvSpPr>
          <p:spPr bwMode="auto">
            <a:xfrm>
              <a:off x="3905675" y="1720706"/>
              <a:ext cx="2808312" cy="731520"/>
            </a:xfrm>
            <a:prstGeom prst="curvedDownArrow">
              <a:avLst/>
            </a:prstGeom>
            <a:solidFill>
              <a:srgbClr val="CCFF99"/>
            </a:solidFill>
            <a:ln w="25400">
              <a:noFill/>
              <a:round/>
              <a:headEnd/>
              <a:tailEnd/>
            </a:ln>
          </p:spPr>
          <p:txBody>
            <a:bodyPr lIns="68415" tIns="34208" rIns="68415" bIns="34208" rtlCol="0" anchor="ctr"/>
            <a:lstStyle/>
            <a:p>
              <a:pPr marL="201324" indent="-201324" algn="just" defTabSz="955891">
                <a:buFont typeface="Wingdings" pitchFamily="2" charset="2"/>
                <a:buChar char="p"/>
              </a:pPr>
              <a:endParaRPr lang="ja-JP" altLang="en-US">
                <a:solidFill>
                  <a:prstClr val="black"/>
                </a:solidFill>
                <a:latin typeface="HGP創英角ｺﾞｼｯｸUB" pitchFamily="50" charset="-128"/>
              </a:endParaRPr>
            </a:p>
          </p:txBody>
        </p:sp>
      </p:grpSp>
      <p:sp>
        <p:nvSpPr>
          <p:cNvPr id="5" name="テキスト ボックス 4"/>
          <p:cNvSpPr txBox="1"/>
          <p:nvPr/>
        </p:nvSpPr>
        <p:spPr>
          <a:xfrm>
            <a:off x="124419" y="2564919"/>
            <a:ext cx="8831358" cy="3139321"/>
          </a:xfrm>
          <a:prstGeom prst="rect">
            <a:avLst/>
          </a:prstGeom>
          <a:noFill/>
          <a:ln>
            <a:solidFill>
              <a:schemeClr val="tx1"/>
            </a:solidFill>
          </a:ln>
        </p:spPr>
        <p:txBody>
          <a:bodyPr wrap="square" lIns="91309" tIns="45655" rIns="91309" bIns="45655" rtlCol="0">
            <a:spAutoFit/>
          </a:bodyPr>
          <a:lstStyle/>
          <a:p>
            <a:pPr defTabSz="912267"/>
            <a:endParaRPr lang="en-US" altLang="ja-JP" dirty="0">
              <a:solidFill>
                <a:prstClr val="black"/>
              </a:solidFill>
            </a:endParaRPr>
          </a:p>
          <a:p>
            <a:pPr defTabSz="912267"/>
            <a:endParaRPr lang="en-US" altLang="ja-JP" dirty="0">
              <a:solidFill>
                <a:prstClr val="black"/>
              </a:solidFill>
            </a:endParaRPr>
          </a:p>
          <a:p>
            <a:pPr defTabSz="912267"/>
            <a:endParaRPr lang="en-US" altLang="ja-JP" dirty="0">
              <a:solidFill>
                <a:prstClr val="black"/>
              </a:solidFill>
            </a:endParaRPr>
          </a:p>
          <a:p>
            <a:pPr defTabSz="912267"/>
            <a:endParaRPr lang="en-US" altLang="ja-JP" dirty="0">
              <a:solidFill>
                <a:prstClr val="black"/>
              </a:solidFill>
            </a:endParaRPr>
          </a:p>
          <a:p>
            <a:pPr defTabSz="912267"/>
            <a:endParaRPr lang="en-US" altLang="ja-JP" dirty="0">
              <a:solidFill>
                <a:prstClr val="black"/>
              </a:solidFill>
            </a:endParaRPr>
          </a:p>
          <a:p>
            <a:pPr defTabSz="912267"/>
            <a:endParaRPr lang="en-US" altLang="ja-JP" dirty="0">
              <a:solidFill>
                <a:prstClr val="black"/>
              </a:solidFill>
            </a:endParaRPr>
          </a:p>
          <a:p>
            <a:pPr defTabSz="912267"/>
            <a:endParaRPr lang="en-US" altLang="ja-JP" dirty="0">
              <a:solidFill>
                <a:prstClr val="black"/>
              </a:solidFill>
            </a:endParaRPr>
          </a:p>
          <a:p>
            <a:pPr defTabSz="912267"/>
            <a:endParaRPr lang="en-US" altLang="ja-JP" dirty="0">
              <a:solidFill>
                <a:prstClr val="black"/>
              </a:solidFill>
            </a:endParaRPr>
          </a:p>
          <a:p>
            <a:pPr defTabSz="912267"/>
            <a:endParaRPr lang="en-US" altLang="ja-JP" dirty="0">
              <a:solidFill>
                <a:prstClr val="black"/>
              </a:solidFill>
            </a:endParaRPr>
          </a:p>
          <a:p>
            <a:pPr defTabSz="912267"/>
            <a:endParaRPr lang="en-US" altLang="ja-JP" dirty="0">
              <a:solidFill>
                <a:prstClr val="black"/>
              </a:solidFill>
            </a:endParaRPr>
          </a:p>
          <a:p>
            <a:pPr defTabSz="912267"/>
            <a:endParaRPr lang="en-US" altLang="ja-JP" dirty="0">
              <a:solidFill>
                <a:prstClr val="black"/>
              </a:solidFill>
            </a:endParaRPr>
          </a:p>
        </p:txBody>
      </p:sp>
      <p:sp>
        <p:nvSpPr>
          <p:cNvPr id="59" name="正方形/長方形 58"/>
          <p:cNvSpPr/>
          <p:nvPr/>
        </p:nvSpPr>
        <p:spPr bwMode="auto">
          <a:xfrm>
            <a:off x="221859" y="2996952"/>
            <a:ext cx="3324082" cy="2707288"/>
          </a:xfrm>
          <a:prstGeom prst="rect">
            <a:avLst/>
          </a:prstGeom>
          <a:solidFill>
            <a:schemeClr val="bg1">
              <a:alpha val="0"/>
            </a:schemeClr>
          </a:solidFill>
          <a:ln w="25400">
            <a:solidFill>
              <a:schemeClr val="accent6"/>
            </a:solidFill>
            <a:round/>
            <a:headEnd/>
            <a:tailEnd/>
          </a:ln>
        </p:spPr>
        <p:txBody>
          <a:bodyPr lIns="68318" tIns="34159" rIns="68318" bIns="34159" rtlCol="0" anchor="ctr"/>
          <a:lstStyle/>
          <a:p>
            <a:pPr algn="just" defTabSz="955891"/>
            <a:endParaRPr lang="ja-JP" altLang="en-US" dirty="0">
              <a:solidFill>
                <a:prstClr val="black"/>
              </a:solidFill>
              <a:latin typeface="HGP創英角ｺﾞｼｯｸUB" pitchFamily="50" charset="-128"/>
            </a:endParaRPr>
          </a:p>
        </p:txBody>
      </p:sp>
      <p:sp>
        <p:nvSpPr>
          <p:cNvPr id="3" name="正方形/長方形 2"/>
          <p:cNvSpPr/>
          <p:nvPr/>
        </p:nvSpPr>
        <p:spPr>
          <a:xfrm>
            <a:off x="0" y="-1183"/>
            <a:ext cx="9144000" cy="533821"/>
          </a:xfrm>
          <a:prstGeom prst="rect">
            <a:avLst/>
          </a:prstGeom>
          <a:solidFill>
            <a:schemeClr val="accent6">
              <a:lumMod val="60000"/>
              <a:lumOff val="40000"/>
            </a:schemeClr>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91261" tIns="45631" rIns="91261" bIns="45631" anchor="ctr" anchorCtr="1"/>
          <a:lstStyle/>
          <a:p>
            <a:pPr defTabSz="912267"/>
            <a:r>
              <a:rPr lang="zh-TW" altLang="en-US" sz="2000" b="1" dirty="0">
                <a:solidFill>
                  <a:prstClr val="black"/>
                </a:solidFill>
                <a:latin typeface="ＭＳ Ｐゴシック" panose="020B0600070205080204" pitchFamily="50" charset="-128"/>
                <a:ea typeface="ＭＳ Ｐゴシック" panose="020B0600070205080204" pitchFamily="50" charset="-128"/>
              </a:rPr>
              <a:t>難治性精神疾患地域連携体制整備</a:t>
            </a:r>
            <a:r>
              <a:rPr lang="ja-JP" altLang="en-US" sz="2000" b="1" dirty="0">
                <a:solidFill>
                  <a:prstClr val="black"/>
                </a:solidFill>
                <a:latin typeface="ＭＳ Ｐゴシック" panose="020B0600070205080204" pitchFamily="50" charset="-128"/>
              </a:rPr>
              <a:t>事業（モデル事業）　</a:t>
            </a:r>
            <a:endParaRPr lang="ja-JP" altLang="en-US" sz="1400" b="1" dirty="0">
              <a:solidFill>
                <a:prstClr val="black"/>
              </a:solidFill>
              <a:latin typeface="HG丸ｺﾞｼｯｸM-PRO" pitchFamily="50" charset="-128"/>
              <a:ea typeface="HG丸ｺﾞｼｯｸM-PRO" pitchFamily="50" charset="-128"/>
            </a:endParaRPr>
          </a:p>
        </p:txBody>
      </p:sp>
      <p:sp>
        <p:nvSpPr>
          <p:cNvPr id="4" name="テキスト ボックス 3"/>
          <p:cNvSpPr txBox="1"/>
          <p:nvPr/>
        </p:nvSpPr>
        <p:spPr>
          <a:xfrm>
            <a:off x="133246" y="1652937"/>
            <a:ext cx="8934307" cy="830865"/>
          </a:xfrm>
          <a:prstGeom prst="rect">
            <a:avLst/>
          </a:prstGeom>
          <a:noFill/>
          <a:ln>
            <a:solidFill>
              <a:schemeClr val="tx1"/>
            </a:solidFill>
          </a:ln>
        </p:spPr>
        <p:txBody>
          <a:bodyPr wrap="square" lIns="91309" tIns="45655" rIns="91309" bIns="45655" rtlCol="0">
            <a:spAutoFit/>
          </a:bodyPr>
          <a:lstStyle/>
          <a:p>
            <a:pPr defTabSz="912267"/>
            <a:endParaRPr lang="en-US" altLang="ja-JP" sz="1200" dirty="0">
              <a:solidFill>
                <a:prstClr val="black"/>
              </a:solidFill>
            </a:endParaRPr>
          </a:p>
          <a:p>
            <a:pPr defTabSz="912267"/>
            <a:r>
              <a:rPr lang="ja-JP" altLang="en-US" sz="1200" dirty="0">
                <a:solidFill>
                  <a:prstClr val="black"/>
                </a:solidFill>
              </a:rPr>
              <a:t>精神病床に入院している難治性の精神疾患を有する患者は、退院が困難となり、入院が長期化しやすいが、クロザピンや</a:t>
            </a:r>
            <a:r>
              <a:rPr lang="en-US" altLang="ja-JP" sz="1200" dirty="0" err="1">
                <a:solidFill>
                  <a:prstClr val="black"/>
                </a:solidFill>
              </a:rPr>
              <a:t>mECT</a:t>
            </a:r>
            <a:r>
              <a:rPr lang="ja-JP" altLang="en-US" sz="1200" dirty="0">
                <a:solidFill>
                  <a:prstClr val="black"/>
                </a:solidFill>
              </a:rPr>
              <a:t>等の専門的治療により地域生活へ移行する例も少なくないとされている。これらの治療を実施するためには、精神科病院と血液内科・麻酔科等を有する医療機関とのネットワークの構築等により、地域連携体制を構築する必要がある。</a:t>
            </a:r>
            <a:endParaRPr lang="ja-JP" altLang="ja-JP" sz="1200" dirty="0">
              <a:solidFill>
                <a:prstClr val="black"/>
              </a:solidFill>
            </a:endParaRPr>
          </a:p>
        </p:txBody>
      </p:sp>
      <p:sp>
        <p:nvSpPr>
          <p:cNvPr id="7" name="テキスト ボックス 6"/>
          <p:cNvSpPr txBox="1"/>
          <p:nvPr/>
        </p:nvSpPr>
        <p:spPr>
          <a:xfrm>
            <a:off x="45239" y="1479579"/>
            <a:ext cx="1170249" cy="338423"/>
          </a:xfrm>
          <a:prstGeom prst="rect">
            <a:avLst/>
          </a:prstGeom>
          <a:solidFill>
            <a:schemeClr val="tx2">
              <a:lumMod val="20000"/>
              <a:lumOff val="80000"/>
            </a:schemeClr>
          </a:solidFill>
          <a:ln>
            <a:solidFill>
              <a:schemeClr val="tx1"/>
            </a:solidFill>
          </a:ln>
        </p:spPr>
        <p:txBody>
          <a:bodyPr wrap="none" lIns="91309" tIns="45655" rIns="91309" bIns="45655" rtlCol="0">
            <a:spAutoFit/>
          </a:bodyPr>
          <a:lstStyle/>
          <a:p>
            <a:pPr defTabSz="912267"/>
            <a:r>
              <a:rPr lang="ja-JP" altLang="en-US" sz="1600" b="1" dirty="0">
                <a:solidFill>
                  <a:prstClr val="black"/>
                </a:solidFill>
              </a:rPr>
              <a:t>現状と課題</a:t>
            </a:r>
          </a:p>
        </p:txBody>
      </p:sp>
      <p:sp>
        <p:nvSpPr>
          <p:cNvPr id="8" name="テキスト ボックス 7"/>
          <p:cNvSpPr txBox="1"/>
          <p:nvPr/>
        </p:nvSpPr>
        <p:spPr>
          <a:xfrm>
            <a:off x="73328" y="2592757"/>
            <a:ext cx="1011551" cy="338423"/>
          </a:xfrm>
          <a:prstGeom prst="rect">
            <a:avLst/>
          </a:prstGeom>
          <a:solidFill>
            <a:schemeClr val="tx2">
              <a:lumMod val="20000"/>
              <a:lumOff val="80000"/>
            </a:schemeClr>
          </a:solidFill>
          <a:ln>
            <a:solidFill>
              <a:schemeClr val="tx1"/>
            </a:solidFill>
          </a:ln>
        </p:spPr>
        <p:txBody>
          <a:bodyPr wrap="none" lIns="91309" tIns="45655" rIns="91309" bIns="45655" rtlCol="0">
            <a:spAutoFit/>
          </a:bodyPr>
          <a:lstStyle/>
          <a:p>
            <a:pPr defTabSz="912267"/>
            <a:r>
              <a:rPr lang="ja-JP" altLang="en-US" sz="1600" b="1" dirty="0">
                <a:solidFill>
                  <a:prstClr val="black"/>
                </a:solidFill>
              </a:rPr>
              <a:t>事業概要</a:t>
            </a:r>
          </a:p>
        </p:txBody>
      </p:sp>
      <p:grpSp>
        <p:nvGrpSpPr>
          <p:cNvPr id="2" name="グループ化 12"/>
          <p:cNvGrpSpPr/>
          <p:nvPr/>
        </p:nvGrpSpPr>
        <p:grpSpPr>
          <a:xfrm>
            <a:off x="73328" y="5770012"/>
            <a:ext cx="8881780" cy="958656"/>
            <a:chOff x="61098" y="5199321"/>
            <a:chExt cx="9621929" cy="958656"/>
          </a:xfrm>
        </p:grpSpPr>
        <p:sp>
          <p:nvSpPr>
            <p:cNvPr id="6" name="テキスト ボックス 5"/>
            <p:cNvSpPr txBox="1"/>
            <p:nvPr/>
          </p:nvSpPr>
          <p:spPr>
            <a:xfrm>
              <a:off x="115722" y="5296203"/>
              <a:ext cx="9567305" cy="861774"/>
            </a:xfrm>
            <a:prstGeom prst="rect">
              <a:avLst/>
            </a:prstGeom>
            <a:noFill/>
            <a:ln>
              <a:solidFill>
                <a:schemeClr val="tx1"/>
              </a:solidFill>
            </a:ln>
          </p:spPr>
          <p:txBody>
            <a:bodyPr wrap="square" rtlCol="0">
              <a:spAutoFit/>
            </a:bodyPr>
            <a:lstStyle/>
            <a:p>
              <a:pPr defTabSz="912267"/>
              <a:endParaRPr lang="en-US" altLang="ja-JP" dirty="0">
                <a:solidFill>
                  <a:prstClr val="black"/>
                </a:solidFill>
              </a:endParaRPr>
            </a:p>
            <a:p>
              <a:pPr defTabSz="912267"/>
              <a:r>
                <a:rPr lang="ja-JP" altLang="en-US" sz="1600" dirty="0">
                  <a:solidFill>
                    <a:prstClr val="black"/>
                  </a:solidFill>
                </a:rPr>
                <a:t>①難治性精神疾患地域連携体制の「見える化」とその横展開、②専門的治療を提供できる医療機関の充実、③長期入院精神障害者の地域移行の進展、④精神病床における平均在院日数の短縮化</a:t>
              </a:r>
              <a:endParaRPr lang="en-US" altLang="ja-JP" sz="1600" dirty="0">
                <a:solidFill>
                  <a:prstClr val="black"/>
                </a:solidFill>
              </a:endParaRPr>
            </a:p>
          </p:txBody>
        </p:sp>
        <p:sp>
          <p:nvSpPr>
            <p:cNvPr id="9" name="テキスト ボックス 8"/>
            <p:cNvSpPr txBox="1"/>
            <p:nvPr/>
          </p:nvSpPr>
          <p:spPr>
            <a:xfrm>
              <a:off x="61098" y="5199321"/>
              <a:ext cx="1684837" cy="338554"/>
            </a:xfrm>
            <a:prstGeom prst="rect">
              <a:avLst/>
            </a:prstGeom>
            <a:solidFill>
              <a:schemeClr val="tx2">
                <a:lumMod val="20000"/>
                <a:lumOff val="80000"/>
              </a:schemeClr>
            </a:solidFill>
            <a:ln>
              <a:solidFill>
                <a:schemeClr val="tx1"/>
              </a:solidFill>
            </a:ln>
          </p:spPr>
          <p:txBody>
            <a:bodyPr wrap="none" rtlCol="0">
              <a:spAutoFit/>
            </a:bodyPr>
            <a:lstStyle/>
            <a:p>
              <a:pPr defTabSz="912267"/>
              <a:r>
                <a:rPr lang="ja-JP" altLang="en-US" sz="1600" b="1" dirty="0">
                  <a:solidFill>
                    <a:prstClr val="black"/>
                  </a:solidFill>
                </a:rPr>
                <a:t>期待される成果</a:t>
              </a:r>
            </a:p>
          </p:txBody>
        </p:sp>
      </p:grpSp>
      <p:sp>
        <p:nvSpPr>
          <p:cNvPr id="54" name="テキスト ボックス 136"/>
          <p:cNvSpPr txBox="1">
            <a:spLocks noChangeArrowheads="1"/>
          </p:cNvSpPr>
          <p:nvPr/>
        </p:nvSpPr>
        <p:spPr bwMode="auto">
          <a:xfrm>
            <a:off x="61138" y="564117"/>
            <a:ext cx="9025484" cy="830865"/>
          </a:xfrm>
          <a:prstGeom prst="rect">
            <a:avLst/>
          </a:prstGeom>
          <a:noFill/>
          <a:ln w="9525" cmpd="thickThin">
            <a:solidFill>
              <a:srgbClr val="1F497D"/>
            </a:solidFill>
            <a:miter lim="800000"/>
            <a:headEnd/>
            <a:tailEnd/>
          </a:ln>
          <a:effectLst>
            <a:outerShdw blurRad="50800" dist="38100" dir="2700000" algn="tl" rotWithShape="0">
              <a:prstClr val="black">
                <a:alpha val="0"/>
              </a:prstClr>
            </a:outerShdw>
          </a:effectLst>
          <a:extLst/>
        </p:spPr>
        <p:txBody>
          <a:bodyPr wrap="square" lIns="91309" tIns="45655" rIns="91309" bIns="45655">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0" indent="0">
              <a:defRPr/>
            </a:pPr>
            <a:r>
              <a:rPr lang="ja-JP" altLang="en-US" sz="1600" kern="0" dirty="0">
                <a:solidFill>
                  <a:prstClr val="black"/>
                </a:solidFill>
                <a:latin typeface="ＭＳ Ｐゴシック"/>
              </a:rPr>
              <a:t>難治性の精神疾患を有する患者が、どこに入院していても、クロザピンや</a:t>
            </a:r>
            <a:r>
              <a:rPr lang="en-US" altLang="ja-JP" sz="1600" kern="0" dirty="0" err="1">
                <a:solidFill>
                  <a:prstClr val="black"/>
                </a:solidFill>
                <a:latin typeface="ＭＳ Ｐゴシック"/>
              </a:rPr>
              <a:t>mECT</a:t>
            </a:r>
            <a:r>
              <a:rPr lang="ja-JP" altLang="en-US" sz="1600" kern="0" dirty="0">
                <a:solidFill>
                  <a:prstClr val="black"/>
                </a:solidFill>
                <a:latin typeface="ＭＳ Ｐゴシック"/>
              </a:rPr>
              <a:t>等の専門的治療を受けることのできる地域連携体制を構築するために、地域の実情に応じた複数の地域連携モデルを明らかにする。</a:t>
            </a:r>
          </a:p>
        </p:txBody>
      </p:sp>
      <p:sp>
        <p:nvSpPr>
          <p:cNvPr id="55" name="テキスト ボックス 54"/>
          <p:cNvSpPr txBox="1"/>
          <p:nvPr/>
        </p:nvSpPr>
        <p:spPr>
          <a:xfrm>
            <a:off x="173354" y="3027328"/>
            <a:ext cx="3675480" cy="2677525"/>
          </a:xfrm>
          <a:prstGeom prst="rect">
            <a:avLst/>
          </a:prstGeom>
          <a:noFill/>
        </p:spPr>
        <p:txBody>
          <a:bodyPr wrap="square" lIns="91309" tIns="45655" rIns="91309" bIns="45655" rtlCol="0">
            <a:spAutoFit/>
          </a:bodyPr>
          <a:lstStyle/>
          <a:p>
            <a:pPr defTabSz="912267"/>
            <a:r>
              <a:rPr lang="ja-JP" altLang="en-US" sz="1200" dirty="0">
                <a:solidFill>
                  <a:prstClr val="black"/>
                </a:solidFill>
              </a:rPr>
              <a:t>都道府県とコア医療機関は、協働して、</a:t>
            </a:r>
            <a:endParaRPr lang="en-US" altLang="ja-JP" sz="1200" dirty="0">
              <a:solidFill>
                <a:prstClr val="black"/>
              </a:solidFill>
            </a:endParaRPr>
          </a:p>
          <a:p>
            <a:pPr defTabSz="912267"/>
            <a:endParaRPr lang="en-US" altLang="ja-JP" sz="1200" dirty="0">
              <a:solidFill>
                <a:prstClr val="black"/>
              </a:solidFill>
            </a:endParaRPr>
          </a:p>
          <a:p>
            <a:pPr defTabSz="912267"/>
            <a:r>
              <a:rPr lang="ja-JP" altLang="en-US" sz="1200" dirty="0">
                <a:solidFill>
                  <a:prstClr val="black"/>
                </a:solidFill>
              </a:rPr>
              <a:t>①精神科病院と血液内科、麻酔科等を有する</a:t>
            </a:r>
            <a:endParaRPr lang="en-US" altLang="ja-JP" sz="1200" dirty="0">
              <a:solidFill>
                <a:prstClr val="black"/>
              </a:solidFill>
            </a:endParaRPr>
          </a:p>
          <a:p>
            <a:pPr defTabSz="912267"/>
            <a:r>
              <a:rPr lang="ja-JP" altLang="en-US" sz="1200" dirty="0">
                <a:solidFill>
                  <a:prstClr val="black"/>
                </a:solidFill>
              </a:rPr>
              <a:t>　  医療機関との地域の実情に応じた</a:t>
            </a:r>
            <a:r>
              <a:rPr lang="ja-JP" altLang="en-US" sz="1200" b="1" u="sng" dirty="0">
                <a:solidFill>
                  <a:prstClr val="black"/>
                </a:solidFill>
              </a:rPr>
              <a:t>ネットワ</a:t>
            </a:r>
            <a:endParaRPr lang="en-US" altLang="ja-JP" sz="1200" b="1" u="sng" dirty="0">
              <a:solidFill>
                <a:prstClr val="black"/>
              </a:solidFill>
            </a:endParaRPr>
          </a:p>
          <a:p>
            <a:pPr defTabSz="912267"/>
            <a:r>
              <a:rPr lang="en-US" altLang="ja-JP" sz="1200" b="1" dirty="0">
                <a:solidFill>
                  <a:prstClr val="black"/>
                </a:solidFill>
              </a:rPr>
              <a:t>     </a:t>
            </a:r>
            <a:r>
              <a:rPr lang="ja-JP" altLang="en-US" sz="1200" b="1" u="sng" dirty="0" err="1">
                <a:solidFill>
                  <a:prstClr val="black"/>
                </a:solidFill>
              </a:rPr>
              <a:t>ー</a:t>
            </a:r>
            <a:r>
              <a:rPr lang="ja-JP" altLang="en-US" sz="1200" b="1" u="sng" dirty="0">
                <a:solidFill>
                  <a:prstClr val="black"/>
                </a:solidFill>
              </a:rPr>
              <a:t>クを構築</a:t>
            </a:r>
            <a:endParaRPr lang="en-US" altLang="ja-JP" sz="1200" u="sng" dirty="0">
              <a:solidFill>
                <a:prstClr val="black"/>
              </a:solidFill>
            </a:endParaRPr>
          </a:p>
          <a:p>
            <a:pPr defTabSz="912267"/>
            <a:endParaRPr lang="en-US" altLang="ja-JP" sz="1200" u="sng" dirty="0">
              <a:solidFill>
                <a:prstClr val="black"/>
              </a:solidFill>
            </a:endParaRPr>
          </a:p>
          <a:p>
            <a:pPr defTabSz="912267"/>
            <a:r>
              <a:rPr lang="ja-JP" altLang="en-US" sz="1200" dirty="0">
                <a:solidFill>
                  <a:prstClr val="black"/>
                </a:solidFill>
              </a:rPr>
              <a:t>②既に地域連携体制を構築している医療機関</a:t>
            </a:r>
            <a:endParaRPr lang="en-US" altLang="ja-JP" sz="1200" dirty="0">
              <a:solidFill>
                <a:prstClr val="black"/>
              </a:solidFill>
            </a:endParaRPr>
          </a:p>
          <a:p>
            <a:pPr defTabSz="912267"/>
            <a:r>
              <a:rPr lang="en-US" altLang="ja-JP" sz="1200" dirty="0">
                <a:solidFill>
                  <a:prstClr val="black"/>
                </a:solidFill>
              </a:rPr>
              <a:t>    </a:t>
            </a:r>
            <a:r>
              <a:rPr lang="ja-JP" altLang="en-US" sz="1200" dirty="0">
                <a:solidFill>
                  <a:prstClr val="black"/>
                </a:solidFill>
              </a:rPr>
              <a:t>よアドバイザーを招聘し、</a:t>
            </a:r>
            <a:r>
              <a:rPr lang="ja-JP" altLang="en-US" sz="1200" b="1" u="sng" dirty="0">
                <a:solidFill>
                  <a:prstClr val="black"/>
                </a:solidFill>
              </a:rPr>
              <a:t>地域連携体制の整</a:t>
            </a:r>
            <a:endParaRPr lang="en-US" altLang="ja-JP" sz="1200" b="1" u="sng" dirty="0">
              <a:solidFill>
                <a:prstClr val="black"/>
              </a:solidFill>
            </a:endParaRPr>
          </a:p>
          <a:p>
            <a:pPr defTabSz="912267"/>
            <a:r>
              <a:rPr lang="en-US" altLang="ja-JP" sz="1200" b="1" dirty="0">
                <a:solidFill>
                  <a:prstClr val="black"/>
                </a:solidFill>
              </a:rPr>
              <a:t>    </a:t>
            </a:r>
            <a:r>
              <a:rPr lang="ja-JP" altLang="en-US" sz="1200" b="1" u="sng" dirty="0">
                <a:solidFill>
                  <a:prstClr val="black"/>
                </a:solidFill>
              </a:rPr>
              <a:t>備に関する研修を行う</a:t>
            </a:r>
          </a:p>
          <a:p>
            <a:pPr defTabSz="912267"/>
            <a:endParaRPr lang="ja-JP" altLang="en-US" sz="1200" u="sng" dirty="0">
              <a:solidFill>
                <a:prstClr val="black"/>
              </a:solidFill>
            </a:endParaRPr>
          </a:p>
          <a:p>
            <a:pPr defTabSz="912267"/>
            <a:r>
              <a:rPr lang="ja-JP" altLang="en-US" sz="1200" dirty="0">
                <a:solidFill>
                  <a:prstClr val="black"/>
                </a:solidFill>
              </a:rPr>
              <a:t>③ネットワークに所属する医療機関による</a:t>
            </a:r>
            <a:r>
              <a:rPr lang="ja-JP" altLang="en-US" sz="1200" b="1" u="sng" dirty="0">
                <a:solidFill>
                  <a:prstClr val="black"/>
                </a:solidFill>
              </a:rPr>
              <a:t>連携</a:t>
            </a:r>
            <a:endParaRPr lang="en-US" altLang="ja-JP" sz="1200" b="1" u="sng" dirty="0">
              <a:solidFill>
                <a:prstClr val="black"/>
              </a:solidFill>
            </a:endParaRPr>
          </a:p>
          <a:p>
            <a:pPr defTabSz="912267"/>
            <a:r>
              <a:rPr lang="en-US" altLang="ja-JP" sz="1200" b="1" dirty="0">
                <a:solidFill>
                  <a:prstClr val="black"/>
                </a:solidFill>
              </a:rPr>
              <a:t>    </a:t>
            </a:r>
            <a:r>
              <a:rPr lang="ja-JP" altLang="en-US" sz="1200" b="1" u="sng" dirty="0">
                <a:solidFill>
                  <a:prstClr val="black"/>
                </a:solidFill>
              </a:rPr>
              <a:t>会議を開催</a:t>
            </a:r>
            <a:r>
              <a:rPr lang="ja-JP" altLang="en-US" sz="1200" dirty="0">
                <a:solidFill>
                  <a:prstClr val="black"/>
                </a:solidFill>
              </a:rPr>
              <a:t>し、活動状況のモニタリング、連携</a:t>
            </a:r>
            <a:endParaRPr lang="en-US" altLang="ja-JP" sz="1200" dirty="0">
              <a:solidFill>
                <a:prstClr val="black"/>
              </a:solidFill>
            </a:endParaRPr>
          </a:p>
          <a:p>
            <a:pPr defTabSz="912267"/>
            <a:r>
              <a:rPr lang="ja-JP" altLang="en-US" sz="1200" dirty="0">
                <a:solidFill>
                  <a:prstClr val="black"/>
                </a:solidFill>
              </a:rPr>
              <a:t>　 調整、連携維持を行い、専門的治療を入院、</a:t>
            </a:r>
            <a:endParaRPr lang="en-US" altLang="ja-JP" sz="1200" dirty="0">
              <a:solidFill>
                <a:prstClr val="black"/>
              </a:solidFill>
            </a:endParaRPr>
          </a:p>
          <a:p>
            <a:pPr defTabSz="912267"/>
            <a:r>
              <a:rPr lang="en-US" altLang="ja-JP" sz="1200" dirty="0">
                <a:solidFill>
                  <a:prstClr val="black"/>
                </a:solidFill>
              </a:rPr>
              <a:t>    </a:t>
            </a:r>
            <a:r>
              <a:rPr lang="ja-JP" altLang="en-US" sz="1200" dirty="0">
                <a:solidFill>
                  <a:prstClr val="black"/>
                </a:solidFill>
              </a:rPr>
              <a:t>外来で円滑に実施</a:t>
            </a:r>
          </a:p>
        </p:txBody>
      </p:sp>
      <p:sp>
        <p:nvSpPr>
          <p:cNvPr id="56" name="上カーブ矢印 55"/>
          <p:cNvSpPr/>
          <p:nvPr/>
        </p:nvSpPr>
        <p:spPr bwMode="auto">
          <a:xfrm>
            <a:off x="7358019" y="4132865"/>
            <a:ext cx="731158" cy="547549"/>
          </a:xfrm>
          <a:prstGeom prst="curvedUpArrow">
            <a:avLst/>
          </a:prstGeom>
          <a:solidFill>
            <a:srgbClr val="CCFF99"/>
          </a:solidFill>
          <a:ln w="25400">
            <a:noFill/>
            <a:round/>
            <a:headEnd/>
            <a:tailEnd/>
          </a:ln>
        </p:spPr>
        <p:txBody>
          <a:bodyPr lIns="68318" tIns="34159" rIns="68318" bIns="34159" rtlCol="0" anchor="ctr"/>
          <a:lstStyle/>
          <a:p>
            <a:pPr marL="201324" indent="-201324" algn="just" defTabSz="955891">
              <a:buFont typeface="Wingdings" pitchFamily="2" charset="2"/>
              <a:buChar char="p"/>
            </a:pPr>
            <a:endParaRPr lang="ja-JP" altLang="en-US">
              <a:solidFill>
                <a:prstClr val="black"/>
              </a:solidFill>
              <a:latin typeface="HGP創英角ｺﾞｼｯｸUB" pitchFamily="50" charset="-128"/>
            </a:endParaRPr>
          </a:p>
        </p:txBody>
      </p:sp>
      <p:sp>
        <p:nvSpPr>
          <p:cNvPr id="58" name="テキスト ボックス 57"/>
          <p:cNvSpPr txBox="1"/>
          <p:nvPr/>
        </p:nvSpPr>
        <p:spPr>
          <a:xfrm>
            <a:off x="7631087" y="4284386"/>
            <a:ext cx="1223147" cy="230701"/>
          </a:xfrm>
          <a:prstGeom prst="rect">
            <a:avLst/>
          </a:prstGeom>
          <a:noFill/>
        </p:spPr>
        <p:txBody>
          <a:bodyPr wrap="none" lIns="91309" tIns="45655" rIns="91309" bIns="45655" rtlCol="0">
            <a:spAutoFit/>
          </a:bodyPr>
          <a:lstStyle/>
          <a:p>
            <a:pPr defTabSz="912267"/>
            <a:r>
              <a:rPr lang="ja-JP" altLang="en-US" sz="900" b="1" dirty="0">
                <a:solidFill>
                  <a:prstClr val="black"/>
                </a:solidFill>
              </a:rPr>
              <a:t>専門治療提供の維持</a:t>
            </a:r>
            <a:endParaRPr lang="en-US" altLang="ja-JP" sz="900" b="1" dirty="0">
              <a:solidFill>
                <a:prstClr val="black"/>
              </a:solidFill>
            </a:endParaRPr>
          </a:p>
        </p:txBody>
      </p:sp>
      <p:sp>
        <p:nvSpPr>
          <p:cNvPr id="12" name="ひし形 11"/>
          <p:cNvSpPr/>
          <p:nvPr/>
        </p:nvSpPr>
        <p:spPr bwMode="auto">
          <a:xfrm>
            <a:off x="3824861" y="2945548"/>
            <a:ext cx="199407" cy="171194"/>
          </a:xfrm>
          <a:prstGeom prst="diamond">
            <a:avLst/>
          </a:prstGeom>
          <a:solidFill>
            <a:schemeClr val="bg1"/>
          </a:solidFill>
          <a:ln w="25400">
            <a:noFill/>
            <a:round/>
            <a:headEnd/>
            <a:tailEnd/>
          </a:ln>
        </p:spPr>
        <p:txBody>
          <a:bodyPr lIns="68318" tIns="34159" rIns="68318" bIns="34159" rtlCol="0" anchor="ctr"/>
          <a:lstStyle/>
          <a:p>
            <a:pPr marL="201324" indent="-201324" algn="just" defTabSz="955891">
              <a:buFont typeface="Wingdings" pitchFamily="2" charset="2"/>
              <a:buChar char="p"/>
            </a:pPr>
            <a:endParaRPr lang="ja-JP" altLang="en-US">
              <a:solidFill>
                <a:prstClr val="black"/>
              </a:solidFill>
              <a:latin typeface="HGP創英角ｺﾞｼｯｸUB" pitchFamily="50" charset="-128"/>
            </a:endParaRPr>
          </a:p>
        </p:txBody>
      </p:sp>
      <p:sp>
        <p:nvSpPr>
          <p:cNvPr id="48" name="ひし形 47"/>
          <p:cNvSpPr/>
          <p:nvPr/>
        </p:nvSpPr>
        <p:spPr bwMode="auto">
          <a:xfrm>
            <a:off x="5349544" y="3745637"/>
            <a:ext cx="159238" cy="132437"/>
          </a:xfrm>
          <a:prstGeom prst="diamond">
            <a:avLst/>
          </a:prstGeom>
          <a:solidFill>
            <a:schemeClr val="bg1"/>
          </a:solidFill>
          <a:ln w="25400">
            <a:noFill/>
            <a:round/>
            <a:headEnd/>
            <a:tailEnd/>
          </a:ln>
        </p:spPr>
        <p:txBody>
          <a:bodyPr lIns="68318" tIns="34159" rIns="68318" bIns="34159" rtlCol="0" anchor="ctr"/>
          <a:lstStyle/>
          <a:p>
            <a:pPr marL="201324" indent="-201324" algn="just" defTabSz="955891">
              <a:buFont typeface="Wingdings" pitchFamily="2" charset="2"/>
              <a:buChar char="p"/>
            </a:pPr>
            <a:endParaRPr lang="ja-JP" altLang="en-US">
              <a:solidFill>
                <a:prstClr val="black"/>
              </a:solidFill>
              <a:latin typeface="HGP創英角ｺﾞｼｯｸUB" pitchFamily="50" charset="-128"/>
            </a:endParaRPr>
          </a:p>
        </p:txBody>
      </p:sp>
      <p:sp>
        <p:nvSpPr>
          <p:cNvPr id="57" name="ひし形 56"/>
          <p:cNvSpPr/>
          <p:nvPr/>
        </p:nvSpPr>
        <p:spPr bwMode="auto">
          <a:xfrm>
            <a:off x="6699006" y="3752038"/>
            <a:ext cx="159238" cy="114188"/>
          </a:xfrm>
          <a:prstGeom prst="diamond">
            <a:avLst/>
          </a:prstGeom>
          <a:solidFill>
            <a:schemeClr val="bg1"/>
          </a:solidFill>
          <a:ln w="25400">
            <a:noFill/>
            <a:round/>
            <a:headEnd/>
            <a:tailEnd/>
          </a:ln>
        </p:spPr>
        <p:txBody>
          <a:bodyPr lIns="68318" tIns="34159" rIns="68318" bIns="34159" rtlCol="0" anchor="ctr"/>
          <a:lstStyle/>
          <a:p>
            <a:pPr marL="201324" indent="-201324" algn="just" defTabSz="955891">
              <a:buFont typeface="Wingdings" pitchFamily="2" charset="2"/>
              <a:buChar char="p"/>
            </a:pPr>
            <a:endParaRPr lang="ja-JP" altLang="en-US">
              <a:solidFill>
                <a:prstClr val="black"/>
              </a:solidFill>
              <a:latin typeface="HGP創英角ｺﾞｼｯｸUB" pitchFamily="50" charset="-128"/>
            </a:endParaRPr>
          </a:p>
        </p:txBody>
      </p:sp>
      <p:sp>
        <p:nvSpPr>
          <p:cNvPr id="47" name="正方形/長方形 46"/>
          <p:cNvSpPr/>
          <p:nvPr/>
        </p:nvSpPr>
        <p:spPr>
          <a:xfrm>
            <a:off x="4455235" y="1146155"/>
            <a:ext cx="4612318" cy="23431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83308" tIns="41654" rIns="83308" bIns="41654" rtlCol="0" anchor="ctr"/>
          <a:lstStyle/>
          <a:p>
            <a:pPr algn="ctr"/>
            <a:r>
              <a:rPr lang="ja-JP" altLang="en-US" sz="1100" dirty="0">
                <a:solidFill>
                  <a:prstClr val="black"/>
                </a:solidFill>
                <a:latin typeface="MS Gothic" pitchFamily="49" charset="-128"/>
                <a:ea typeface="MS Gothic" pitchFamily="49" charset="-128"/>
              </a:rPr>
              <a:t>平成</a:t>
            </a:r>
            <a:r>
              <a:rPr lang="en-US" altLang="ja-JP" sz="1100" dirty="0">
                <a:solidFill>
                  <a:prstClr val="black"/>
                </a:solidFill>
                <a:latin typeface="MS Gothic" pitchFamily="49" charset="-128"/>
                <a:ea typeface="MS Gothic" pitchFamily="49" charset="-128"/>
              </a:rPr>
              <a:t>27</a:t>
            </a:r>
            <a:r>
              <a:rPr lang="ja-JP" altLang="en-US" sz="1100" dirty="0">
                <a:solidFill>
                  <a:prstClr val="black"/>
                </a:solidFill>
                <a:latin typeface="MS Gothic" pitchFamily="49" charset="-128"/>
                <a:ea typeface="MS Gothic" pitchFamily="49" charset="-128"/>
              </a:rPr>
              <a:t>年度予算</a:t>
            </a:r>
            <a:r>
              <a:rPr lang="en-US" altLang="ja-JP" sz="1100" dirty="0">
                <a:solidFill>
                  <a:prstClr val="black"/>
                </a:solidFill>
                <a:latin typeface="MS Gothic" pitchFamily="49" charset="-128"/>
                <a:ea typeface="MS Gothic" pitchFamily="49" charset="-128"/>
              </a:rPr>
              <a:t>: 8,686</a:t>
            </a:r>
            <a:r>
              <a:rPr lang="ja-JP" altLang="en-US" sz="1100" dirty="0">
                <a:solidFill>
                  <a:prstClr val="black"/>
                </a:solidFill>
                <a:latin typeface="MS Gothic" pitchFamily="49" charset="-128"/>
                <a:ea typeface="MS Gothic" pitchFamily="49" charset="-128"/>
              </a:rPr>
              <a:t>千円　→　平成</a:t>
            </a:r>
            <a:r>
              <a:rPr lang="en-US" altLang="ja-JP" sz="1100" dirty="0">
                <a:solidFill>
                  <a:prstClr val="black"/>
                </a:solidFill>
                <a:latin typeface="MS Gothic" pitchFamily="49" charset="-128"/>
                <a:ea typeface="MS Gothic" pitchFamily="49" charset="-128"/>
              </a:rPr>
              <a:t>28</a:t>
            </a:r>
            <a:r>
              <a:rPr lang="ja-JP" altLang="en-US" sz="1100" dirty="0">
                <a:solidFill>
                  <a:prstClr val="black"/>
                </a:solidFill>
                <a:latin typeface="MS Gothic" pitchFamily="49" charset="-128"/>
                <a:ea typeface="MS Gothic" pitchFamily="49" charset="-128"/>
              </a:rPr>
              <a:t>年度予算（案）：</a:t>
            </a:r>
            <a:r>
              <a:rPr lang="en-US" altLang="ja-JP" sz="1100" dirty="0">
                <a:solidFill>
                  <a:prstClr val="black"/>
                </a:solidFill>
                <a:latin typeface="MS Gothic" pitchFamily="49" charset="-128"/>
                <a:ea typeface="MS Gothic" pitchFamily="49" charset="-128"/>
              </a:rPr>
              <a:t>4,800</a:t>
            </a:r>
            <a:r>
              <a:rPr lang="ja-JP" altLang="en-US" sz="1100" dirty="0">
                <a:solidFill>
                  <a:prstClr val="black"/>
                </a:solidFill>
                <a:latin typeface="MS Gothic" pitchFamily="49" charset="-128"/>
                <a:ea typeface="MS Gothic" pitchFamily="49" charset="-128"/>
              </a:rPr>
              <a:t>千円</a:t>
            </a:r>
          </a:p>
        </p:txBody>
      </p:sp>
      <p:sp>
        <p:nvSpPr>
          <p:cNvPr id="60" name="スライド番号プレースホルダ 7"/>
          <p:cNvSpPr txBox="1">
            <a:spLocks/>
          </p:cNvSpPr>
          <p:nvPr/>
        </p:nvSpPr>
        <p:spPr>
          <a:xfrm>
            <a:off x="7091239" y="6592386"/>
            <a:ext cx="2133600" cy="365125"/>
          </a:xfrm>
          <a:prstGeom prst="rect">
            <a:avLst/>
          </a:prstGeom>
        </p:spPr>
        <p:txBody>
          <a:bodyPr vert="horz" lIns="91309" tIns="45655" rIns="91309" bIns="45655"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fld id="{B493C6C3-F865-464B-A99A-2159A8AA7E9D}" type="slidenum">
              <a:rPr lang="ja-JP" altLang="en-US" sz="1400">
                <a:solidFill>
                  <a:prstClr val="black"/>
                </a:solidFill>
              </a:rPr>
              <a:pPr algn="r">
                <a:defRPr/>
              </a:pPr>
              <a:t>34</a:t>
            </a:fld>
            <a:endParaRPr lang="ja-JP" altLang="en-US" sz="1400" dirty="0">
              <a:solidFill>
                <a:prstClr val="black"/>
              </a:solidFill>
            </a:endParaRPr>
          </a:p>
        </p:txBody>
      </p:sp>
    </p:spTree>
    <p:extLst>
      <p:ext uri="{BB962C8B-B14F-4D97-AF65-F5344CB8AC3E}">
        <p14:creationId xmlns:p14="http://schemas.microsoft.com/office/powerpoint/2010/main" xmlns="" val="11612148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4356" y="3190"/>
            <a:ext cx="9144000" cy="533821"/>
          </a:xfrm>
          <a:prstGeom prst="rect">
            <a:avLst/>
          </a:prstGeom>
          <a:solidFill>
            <a:schemeClr val="accent4">
              <a:lumMod val="60000"/>
              <a:lumOff val="40000"/>
            </a:schemeClr>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91261" tIns="45631" rIns="91261" bIns="45631" anchor="ctr" anchorCtr="1"/>
          <a:lstStyle/>
          <a:p>
            <a:pPr defTabSz="912267"/>
            <a:r>
              <a:rPr lang="ja-JP" altLang="en-US" sz="2000" b="1" dirty="0">
                <a:solidFill>
                  <a:prstClr val="black"/>
                </a:solidFill>
                <a:latin typeface="ＭＳ Ｐゴシック" panose="020B0600070205080204" pitchFamily="50" charset="-128"/>
              </a:rPr>
              <a:t>クロザピン（</a:t>
            </a:r>
            <a:r>
              <a:rPr lang="en-US" altLang="ja-JP" sz="2000" b="1" dirty="0">
                <a:solidFill>
                  <a:prstClr val="black"/>
                </a:solidFill>
                <a:latin typeface="ＭＳ Ｐゴシック" panose="020B0600070205080204" pitchFamily="50" charset="-128"/>
              </a:rPr>
              <a:t>CLZ</a:t>
            </a:r>
            <a:r>
              <a:rPr lang="ja-JP" altLang="en-US" sz="2000" b="1" dirty="0">
                <a:solidFill>
                  <a:prstClr val="black"/>
                </a:solidFill>
                <a:latin typeface="ＭＳ Ｐゴシック" panose="020B0600070205080204" pitchFamily="50" charset="-128"/>
              </a:rPr>
              <a:t>）について（参考）</a:t>
            </a:r>
            <a:endParaRPr lang="ja-JP" altLang="en-US" sz="2000" b="1" dirty="0">
              <a:solidFill>
                <a:prstClr val="black"/>
              </a:solidFill>
              <a:latin typeface="HG丸ｺﾞｼｯｸM-PRO" pitchFamily="50" charset="-128"/>
              <a:ea typeface="HG丸ｺﾞｼｯｸM-PRO" pitchFamily="50" charset="-128"/>
            </a:endParaRPr>
          </a:p>
        </p:txBody>
      </p:sp>
      <p:sp>
        <p:nvSpPr>
          <p:cNvPr id="4" name="テキスト ボックス 3"/>
          <p:cNvSpPr txBox="1"/>
          <p:nvPr/>
        </p:nvSpPr>
        <p:spPr>
          <a:xfrm>
            <a:off x="118611" y="620707"/>
            <a:ext cx="8887956" cy="1169551"/>
          </a:xfrm>
          <a:prstGeom prst="rect">
            <a:avLst/>
          </a:prstGeom>
          <a:noFill/>
          <a:ln>
            <a:solidFill>
              <a:schemeClr val="accent6"/>
            </a:solidFill>
          </a:ln>
        </p:spPr>
        <p:txBody>
          <a:bodyPr wrap="square" lIns="91309" tIns="45655" rIns="91309" bIns="45655" rtlCol="0">
            <a:spAutoFit/>
          </a:bodyPr>
          <a:lstStyle/>
          <a:p>
            <a:pPr defTabSz="912267"/>
            <a:r>
              <a:rPr lang="ja-JP" altLang="ja-JP" b="1" dirty="0">
                <a:solidFill>
                  <a:prstClr val="black"/>
                </a:solidFill>
              </a:rPr>
              <a:t>１．クロザピン</a:t>
            </a:r>
            <a:r>
              <a:rPr lang="ja-JP" altLang="en-US" b="1" dirty="0">
                <a:solidFill>
                  <a:prstClr val="black"/>
                </a:solidFill>
              </a:rPr>
              <a:t>の効果</a:t>
            </a:r>
            <a:endParaRPr lang="ja-JP" altLang="ja-JP" b="1" dirty="0">
              <a:solidFill>
                <a:prstClr val="black"/>
              </a:solidFill>
            </a:endParaRPr>
          </a:p>
          <a:p>
            <a:pPr defTabSz="912267"/>
            <a:r>
              <a:rPr lang="ja-JP" altLang="en-US" sz="1600" dirty="0">
                <a:solidFill>
                  <a:prstClr val="black"/>
                </a:solidFill>
              </a:rPr>
              <a:t>　</a:t>
            </a:r>
            <a:r>
              <a:rPr lang="ja-JP" altLang="ja-JP" sz="1600" dirty="0">
                <a:solidFill>
                  <a:prstClr val="black"/>
                </a:solidFill>
              </a:rPr>
              <a:t>治療抵抗性統合失調症</a:t>
            </a:r>
            <a:r>
              <a:rPr lang="en-US" altLang="ja-JP" sz="1600" dirty="0">
                <a:solidFill>
                  <a:prstClr val="black"/>
                </a:solidFill>
              </a:rPr>
              <a:t>(</a:t>
            </a:r>
            <a:r>
              <a:rPr lang="ja-JP" altLang="ja-JP" sz="1600" dirty="0">
                <a:solidFill>
                  <a:prstClr val="black"/>
                </a:solidFill>
              </a:rPr>
              <a:t>※</a:t>
            </a:r>
            <a:r>
              <a:rPr lang="en-US" altLang="ja-JP" sz="1600" dirty="0">
                <a:solidFill>
                  <a:prstClr val="black"/>
                </a:solidFill>
              </a:rPr>
              <a:t>)</a:t>
            </a:r>
            <a:r>
              <a:rPr lang="ja-JP" altLang="ja-JP" sz="1600" dirty="0">
                <a:solidFill>
                  <a:prstClr val="black"/>
                </a:solidFill>
              </a:rPr>
              <a:t>の治療薬として世界各国で販売されている内服薬であ</a:t>
            </a:r>
            <a:r>
              <a:rPr lang="ja-JP" altLang="en-US" sz="1600" dirty="0">
                <a:solidFill>
                  <a:prstClr val="black"/>
                </a:solidFill>
              </a:rPr>
              <a:t>る。</a:t>
            </a:r>
            <a:endParaRPr lang="en-US" altLang="ja-JP" sz="1600" dirty="0">
              <a:solidFill>
                <a:prstClr val="black"/>
              </a:solidFill>
            </a:endParaRPr>
          </a:p>
          <a:p>
            <a:pPr defTabSz="912267"/>
            <a:r>
              <a:rPr lang="ja-JP" altLang="en-US" sz="1600" dirty="0">
                <a:solidFill>
                  <a:prstClr val="black"/>
                </a:solidFill>
              </a:rPr>
              <a:t>　</a:t>
            </a:r>
            <a:r>
              <a:rPr lang="ja-JP" altLang="ja-JP" sz="1600" dirty="0">
                <a:solidFill>
                  <a:prstClr val="black"/>
                </a:solidFill>
              </a:rPr>
              <a:t>治療抵抗性合失調症であっても、その</a:t>
            </a:r>
            <a:r>
              <a:rPr lang="en-US" altLang="ja-JP" sz="1600" dirty="0">
                <a:solidFill>
                  <a:prstClr val="black"/>
                </a:solidFill>
              </a:rPr>
              <a:t>30-70</a:t>
            </a:r>
            <a:r>
              <a:rPr lang="ja-JP" altLang="ja-JP" sz="1600" dirty="0">
                <a:solidFill>
                  <a:prstClr val="black"/>
                </a:solidFill>
              </a:rPr>
              <a:t>％に症状の大幅な改善または一部改善が見られる。</a:t>
            </a:r>
            <a:endParaRPr lang="en-US" altLang="ja-JP" sz="1600" dirty="0">
              <a:solidFill>
                <a:prstClr val="black"/>
              </a:solidFill>
            </a:endParaRPr>
          </a:p>
          <a:p>
            <a:pPr defTabSz="912267"/>
            <a:r>
              <a:rPr lang="ja-JP" altLang="en-US" sz="1000" dirty="0">
                <a:solidFill>
                  <a:prstClr val="black"/>
                </a:solidFill>
              </a:rPr>
              <a:t>　</a:t>
            </a:r>
            <a:r>
              <a:rPr lang="en-US" altLang="ja-JP" sz="1000" dirty="0">
                <a:solidFill>
                  <a:prstClr val="black"/>
                </a:solidFill>
              </a:rPr>
              <a:t>(</a:t>
            </a:r>
            <a:r>
              <a:rPr lang="ja-JP" altLang="ja-JP" sz="1000" dirty="0">
                <a:solidFill>
                  <a:prstClr val="black"/>
                </a:solidFill>
              </a:rPr>
              <a:t>※</a:t>
            </a:r>
            <a:r>
              <a:rPr lang="en-US" altLang="ja-JP" sz="1000" dirty="0">
                <a:solidFill>
                  <a:prstClr val="black"/>
                </a:solidFill>
              </a:rPr>
              <a:t>)</a:t>
            </a:r>
            <a:r>
              <a:rPr lang="ja-JP" altLang="ja-JP" sz="1000" dirty="0">
                <a:solidFill>
                  <a:prstClr val="black"/>
                </a:solidFill>
              </a:rPr>
              <a:t>　治療抵抗性統合失調症とは、他の薬剤を十分量、十分期間使用しても全く症状改善が見られない患者をいう。</a:t>
            </a:r>
            <a:endParaRPr lang="en-US" altLang="ja-JP" sz="1000" dirty="0">
              <a:solidFill>
                <a:prstClr val="black"/>
              </a:solidFill>
            </a:endParaRPr>
          </a:p>
          <a:p>
            <a:pPr defTabSz="912267"/>
            <a:endParaRPr lang="en-US" altLang="ja-JP" sz="1000" dirty="0">
              <a:solidFill>
                <a:prstClr val="black"/>
              </a:solidFill>
            </a:endParaRPr>
          </a:p>
        </p:txBody>
      </p:sp>
      <p:sp>
        <p:nvSpPr>
          <p:cNvPr id="5" name="テキスト ボックス 4"/>
          <p:cNvSpPr txBox="1"/>
          <p:nvPr/>
        </p:nvSpPr>
        <p:spPr>
          <a:xfrm>
            <a:off x="118584" y="4077076"/>
            <a:ext cx="8887955" cy="2642122"/>
          </a:xfrm>
          <a:prstGeom prst="rect">
            <a:avLst/>
          </a:prstGeom>
          <a:noFill/>
          <a:ln>
            <a:solidFill>
              <a:schemeClr val="accent6"/>
            </a:solidFill>
          </a:ln>
        </p:spPr>
        <p:txBody>
          <a:bodyPr wrap="square" lIns="91309" tIns="45655" rIns="91309" bIns="45655" rtlCol="0">
            <a:spAutoFit/>
          </a:bodyPr>
          <a:lstStyle/>
          <a:p>
            <a:pPr defTabSz="912267"/>
            <a:r>
              <a:rPr lang="ja-JP" altLang="en-US" b="1" dirty="0">
                <a:solidFill>
                  <a:prstClr val="black"/>
                </a:solidFill>
              </a:rPr>
              <a:t>３</a:t>
            </a:r>
            <a:r>
              <a:rPr lang="ja-JP" altLang="ja-JP" b="1" dirty="0">
                <a:solidFill>
                  <a:prstClr val="black"/>
                </a:solidFill>
              </a:rPr>
              <a:t>．</a:t>
            </a:r>
            <a:r>
              <a:rPr lang="en-US" altLang="ja-JP" b="1" dirty="0">
                <a:solidFill>
                  <a:prstClr val="black"/>
                </a:solidFill>
              </a:rPr>
              <a:t>CPMS</a:t>
            </a:r>
            <a:r>
              <a:rPr lang="ja-JP" altLang="ja-JP" b="1" dirty="0">
                <a:solidFill>
                  <a:prstClr val="black"/>
                </a:solidFill>
              </a:rPr>
              <a:t>（クロザピン患者モニタリングサービス）について</a:t>
            </a:r>
          </a:p>
          <a:p>
            <a:pPr defTabSz="912267"/>
            <a:endParaRPr lang="ja-JP" altLang="ja-JP" sz="1600" dirty="0">
              <a:solidFill>
                <a:prstClr val="black"/>
              </a:solidFill>
            </a:endParaRPr>
          </a:p>
          <a:p>
            <a:pPr defTabSz="912267"/>
            <a:r>
              <a:rPr lang="en-US" altLang="ja-JP" dirty="0">
                <a:solidFill>
                  <a:prstClr val="black"/>
                </a:solidFill>
              </a:rPr>
              <a:t> </a:t>
            </a:r>
          </a:p>
          <a:p>
            <a:pPr defTabSz="912267"/>
            <a:endParaRPr lang="en-US" altLang="ja-JP" sz="1600" dirty="0">
              <a:solidFill>
                <a:prstClr val="black"/>
              </a:solidFill>
            </a:endParaRPr>
          </a:p>
          <a:p>
            <a:pPr defTabSz="912267"/>
            <a:endParaRPr lang="en-US" altLang="ja-JP" sz="1600" dirty="0">
              <a:solidFill>
                <a:prstClr val="black"/>
              </a:solidFill>
            </a:endParaRPr>
          </a:p>
          <a:p>
            <a:pPr defTabSz="912267"/>
            <a:endParaRPr lang="en-US" altLang="ja-JP" sz="1600" dirty="0">
              <a:solidFill>
                <a:prstClr val="black"/>
              </a:solidFill>
            </a:endParaRPr>
          </a:p>
          <a:p>
            <a:pPr defTabSz="912267"/>
            <a:endParaRPr lang="en-US" altLang="ja-JP" sz="1600" dirty="0">
              <a:solidFill>
                <a:prstClr val="black"/>
              </a:solidFill>
            </a:endParaRPr>
          </a:p>
          <a:p>
            <a:pPr defTabSz="912267"/>
            <a:endParaRPr lang="en-US" altLang="ja-JP" sz="1600" dirty="0">
              <a:solidFill>
                <a:prstClr val="black"/>
              </a:solidFill>
            </a:endParaRPr>
          </a:p>
          <a:p>
            <a:pPr defTabSz="912267"/>
            <a:endParaRPr lang="en-US" altLang="ja-JP" sz="1600" dirty="0">
              <a:solidFill>
                <a:prstClr val="black"/>
              </a:solidFill>
            </a:endParaRPr>
          </a:p>
          <a:p>
            <a:pPr defTabSz="912267"/>
            <a:endParaRPr lang="en-US" altLang="ja-JP" sz="1600" dirty="0">
              <a:solidFill>
                <a:prstClr val="black"/>
              </a:solidFill>
            </a:endParaRPr>
          </a:p>
        </p:txBody>
      </p:sp>
      <p:sp>
        <p:nvSpPr>
          <p:cNvPr id="6" name="テキスト ボックス 5"/>
          <p:cNvSpPr txBox="1"/>
          <p:nvPr/>
        </p:nvSpPr>
        <p:spPr>
          <a:xfrm>
            <a:off x="115470" y="1881418"/>
            <a:ext cx="8887956" cy="2158473"/>
          </a:xfrm>
          <a:prstGeom prst="rect">
            <a:avLst/>
          </a:prstGeom>
          <a:noFill/>
          <a:ln>
            <a:solidFill>
              <a:schemeClr val="accent6"/>
            </a:solidFill>
          </a:ln>
        </p:spPr>
        <p:txBody>
          <a:bodyPr wrap="square" lIns="91309" tIns="45655" rIns="91309" bIns="45655" rtlCol="0">
            <a:spAutoFit/>
          </a:bodyPr>
          <a:lstStyle/>
          <a:p>
            <a:pPr defTabSz="912267"/>
            <a:r>
              <a:rPr lang="ja-JP" altLang="en-US" b="1" dirty="0">
                <a:solidFill>
                  <a:prstClr val="black"/>
                </a:solidFill>
              </a:rPr>
              <a:t>２．クロザピンの副作用</a:t>
            </a:r>
            <a:endParaRPr lang="en-US" altLang="ja-JP" b="1" dirty="0">
              <a:solidFill>
                <a:prstClr val="black"/>
              </a:solidFill>
            </a:endParaRPr>
          </a:p>
          <a:p>
            <a:pPr defTabSz="912267"/>
            <a:r>
              <a:rPr lang="ja-JP" altLang="ja-JP" sz="1400" dirty="0">
                <a:solidFill>
                  <a:prstClr val="black"/>
                </a:solidFill>
              </a:rPr>
              <a:t>重大な副作用は、</a:t>
            </a:r>
            <a:r>
              <a:rPr lang="ja-JP" altLang="ja-JP" sz="1400" b="1" u="sng" dirty="0">
                <a:solidFill>
                  <a:prstClr val="black"/>
                </a:solidFill>
              </a:rPr>
              <a:t>無顆粒球症</a:t>
            </a:r>
            <a:r>
              <a:rPr lang="en-US" altLang="ja-JP" sz="1400" b="1" u="sng" dirty="0">
                <a:solidFill>
                  <a:prstClr val="black"/>
                </a:solidFill>
              </a:rPr>
              <a:t>(</a:t>
            </a:r>
            <a:r>
              <a:rPr lang="ja-JP" altLang="ja-JP" sz="1400" b="1" u="sng" dirty="0">
                <a:solidFill>
                  <a:prstClr val="black"/>
                </a:solidFill>
              </a:rPr>
              <a:t>※</a:t>
            </a:r>
            <a:r>
              <a:rPr lang="en-US" altLang="ja-JP" sz="1400" b="1" u="sng" dirty="0">
                <a:solidFill>
                  <a:prstClr val="black"/>
                </a:solidFill>
              </a:rPr>
              <a:t>)</a:t>
            </a:r>
            <a:r>
              <a:rPr lang="ja-JP" altLang="en-US" sz="1400" b="1" u="sng" dirty="0">
                <a:solidFill>
                  <a:prstClr val="black"/>
                </a:solidFill>
              </a:rPr>
              <a:t>で、本邦での</a:t>
            </a:r>
            <a:r>
              <a:rPr lang="ja-JP" altLang="ja-JP" sz="1400" b="1" u="sng" dirty="0">
                <a:solidFill>
                  <a:prstClr val="black"/>
                </a:solidFill>
              </a:rPr>
              <a:t>頻度は</a:t>
            </a:r>
            <a:r>
              <a:rPr lang="ja-JP" altLang="en-US" sz="1400" b="1" u="sng" dirty="0">
                <a:solidFill>
                  <a:prstClr val="black"/>
                </a:solidFill>
              </a:rPr>
              <a:t>約</a:t>
            </a:r>
            <a:r>
              <a:rPr lang="en-US" altLang="ja-JP" sz="1400" b="1" u="sng" dirty="0">
                <a:solidFill>
                  <a:prstClr val="black"/>
                </a:solidFill>
              </a:rPr>
              <a:t>1</a:t>
            </a:r>
            <a:r>
              <a:rPr lang="ja-JP" altLang="ja-JP" sz="1400" b="1" u="sng" dirty="0">
                <a:solidFill>
                  <a:prstClr val="black"/>
                </a:solidFill>
              </a:rPr>
              <a:t>％。</a:t>
            </a:r>
            <a:endParaRPr lang="en-US" altLang="ja-JP" sz="1400" b="1" u="sng" dirty="0">
              <a:solidFill>
                <a:prstClr val="black"/>
              </a:solidFill>
            </a:endParaRPr>
          </a:p>
          <a:p>
            <a:pPr defTabSz="912267"/>
            <a:r>
              <a:rPr lang="ja-JP" altLang="en-US" sz="1600" dirty="0">
                <a:solidFill>
                  <a:prstClr val="black"/>
                </a:solidFill>
              </a:rPr>
              <a:t>　</a:t>
            </a:r>
            <a:endParaRPr lang="en-US" altLang="ja-JP" sz="1400" dirty="0">
              <a:solidFill>
                <a:prstClr val="black"/>
              </a:solidFill>
            </a:endParaRPr>
          </a:p>
          <a:p>
            <a:pPr defTabSz="912267"/>
            <a:endParaRPr lang="en-US" altLang="ja-JP" sz="1400" dirty="0">
              <a:solidFill>
                <a:prstClr val="black"/>
              </a:solidFill>
            </a:endParaRPr>
          </a:p>
          <a:p>
            <a:pPr defTabSz="912267"/>
            <a:endParaRPr lang="en-US" altLang="ja-JP" sz="1400" dirty="0">
              <a:solidFill>
                <a:prstClr val="black"/>
              </a:solidFill>
            </a:endParaRPr>
          </a:p>
          <a:p>
            <a:pPr defTabSz="912267"/>
            <a:endParaRPr lang="en-US" altLang="ja-JP" sz="1400" dirty="0">
              <a:solidFill>
                <a:prstClr val="black"/>
              </a:solidFill>
            </a:endParaRPr>
          </a:p>
          <a:p>
            <a:pPr defTabSz="912267"/>
            <a:endParaRPr lang="en-US" altLang="ja-JP" sz="1400" dirty="0">
              <a:solidFill>
                <a:prstClr val="black"/>
              </a:solidFill>
            </a:endParaRPr>
          </a:p>
          <a:p>
            <a:pPr defTabSz="912267"/>
            <a:endParaRPr lang="en-US" altLang="ja-JP" sz="1400" dirty="0">
              <a:solidFill>
                <a:prstClr val="black"/>
              </a:solidFill>
            </a:endParaRPr>
          </a:p>
          <a:p>
            <a:pPr defTabSz="912267"/>
            <a:endParaRPr lang="en-US" altLang="ja-JP" sz="1400" dirty="0">
              <a:solidFill>
                <a:prstClr val="black"/>
              </a:solidFill>
            </a:endParaRPr>
          </a:p>
        </p:txBody>
      </p:sp>
      <p:sp>
        <p:nvSpPr>
          <p:cNvPr id="8" name="テキスト ボックス 7"/>
          <p:cNvSpPr txBox="1"/>
          <p:nvPr/>
        </p:nvSpPr>
        <p:spPr>
          <a:xfrm>
            <a:off x="243532" y="2654323"/>
            <a:ext cx="5048548" cy="663558"/>
          </a:xfrm>
          <a:prstGeom prst="rect">
            <a:avLst/>
          </a:prstGeom>
          <a:noFill/>
        </p:spPr>
        <p:txBody>
          <a:bodyPr wrap="square" lIns="91309" tIns="45655" rIns="91309" bIns="45655" rtlCol="0">
            <a:spAutoFit/>
          </a:bodyPr>
          <a:lstStyle/>
          <a:p>
            <a:pPr defTabSz="912267"/>
            <a:r>
              <a:rPr lang="en-US" altLang="ja-JP" sz="1200" dirty="0">
                <a:solidFill>
                  <a:prstClr val="black"/>
                </a:solidFill>
              </a:rPr>
              <a:t>(</a:t>
            </a:r>
            <a:r>
              <a:rPr lang="ja-JP" altLang="ja-JP" sz="1200" dirty="0">
                <a:solidFill>
                  <a:prstClr val="black"/>
                </a:solidFill>
              </a:rPr>
              <a:t>※</a:t>
            </a:r>
            <a:r>
              <a:rPr lang="en-US" altLang="ja-JP" sz="1200" dirty="0">
                <a:solidFill>
                  <a:prstClr val="black"/>
                </a:solidFill>
              </a:rPr>
              <a:t>)</a:t>
            </a:r>
            <a:r>
              <a:rPr lang="ja-JP" altLang="ja-JP" sz="1200" dirty="0">
                <a:solidFill>
                  <a:prstClr val="black"/>
                </a:solidFill>
              </a:rPr>
              <a:t>　無顆粒球症とは、薬剤の影響で白血球の数が減り、その中でも細菌</a:t>
            </a:r>
            <a:endParaRPr lang="en-US" altLang="ja-JP" sz="1200" dirty="0">
              <a:solidFill>
                <a:prstClr val="black"/>
              </a:solidFill>
            </a:endParaRPr>
          </a:p>
          <a:p>
            <a:pPr defTabSz="912267"/>
            <a:r>
              <a:rPr lang="ja-JP" altLang="en-US" sz="1200" dirty="0">
                <a:solidFill>
                  <a:prstClr val="black"/>
                </a:solidFill>
              </a:rPr>
              <a:t>　　　  </a:t>
            </a:r>
            <a:r>
              <a:rPr lang="ja-JP" altLang="ja-JP" sz="1200" dirty="0">
                <a:solidFill>
                  <a:prstClr val="black"/>
                </a:solidFill>
              </a:rPr>
              <a:t>感染防御をおこなう好中球（顆粒球）が著明に減少し、感染しやすく、</a:t>
            </a:r>
            <a:endParaRPr lang="en-US" altLang="ja-JP" sz="1200" dirty="0">
              <a:solidFill>
                <a:prstClr val="black"/>
              </a:solidFill>
            </a:endParaRPr>
          </a:p>
          <a:p>
            <a:pPr defTabSz="912267"/>
            <a:r>
              <a:rPr lang="ja-JP" altLang="en-US" sz="1200" dirty="0">
                <a:solidFill>
                  <a:prstClr val="black"/>
                </a:solidFill>
              </a:rPr>
              <a:t>　　　  </a:t>
            </a:r>
            <a:r>
              <a:rPr lang="ja-JP" altLang="ja-JP" sz="1200" dirty="0">
                <a:solidFill>
                  <a:prstClr val="black"/>
                </a:solidFill>
              </a:rPr>
              <a:t>また感染症の重症化を引き起こし、時に死に至るもの。</a:t>
            </a:r>
            <a:endParaRPr lang="en-US" altLang="ja-JP" sz="1200" dirty="0">
              <a:solidFill>
                <a:prstClr val="black"/>
              </a:solidFill>
            </a:endParaRPr>
          </a:p>
        </p:txBody>
      </p:sp>
      <p:sp>
        <p:nvSpPr>
          <p:cNvPr id="9" name="テキスト ボックス 8"/>
          <p:cNvSpPr txBox="1"/>
          <p:nvPr/>
        </p:nvSpPr>
        <p:spPr>
          <a:xfrm>
            <a:off x="5436250" y="1963291"/>
            <a:ext cx="3240361" cy="1997257"/>
          </a:xfrm>
          <a:prstGeom prst="rect">
            <a:avLst/>
          </a:prstGeom>
          <a:solidFill>
            <a:schemeClr val="accent6">
              <a:lumMod val="20000"/>
              <a:lumOff val="80000"/>
            </a:schemeClr>
          </a:solidFill>
          <a:ln>
            <a:solidFill>
              <a:schemeClr val="accent6"/>
            </a:solidFill>
          </a:ln>
        </p:spPr>
        <p:txBody>
          <a:bodyPr wrap="square" lIns="91309" tIns="45655" rIns="91309" bIns="45655" rtlCol="0">
            <a:spAutoFit/>
          </a:bodyPr>
          <a:lstStyle/>
          <a:p>
            <a:pPr defTabSz="912267"/>
            <a:r>
              <a:rPr lang="ja-JP" altLang="en-US" sz="1400" dirty="0">
                <a:solidFill>
                  <a:prstClr val="black"/>
                </a:solidFill>
              </a:rPr>
              <a:t>他のまれで、重大な副作用</a:t>
            </a:r>
            <a:endParaRPr lang="en-US" altLang="ja-JP" sz="1400" dirty="0">
              <a:solidFill>
                <a:prstClr val="black"/>
              </a:solidFill>
            </a:endParaRPr>
          </a:p>
          <a:p>
            <a:pPr defTabSz="912267"/>
            <a:endParaRPr lang="en-US" altLang="ja-JP" sz="1000" dirty="0">
              <a:solidFill>
                <a:prstClr val="black"/>
              </a:solidFill>
            </a:endParaRPr>
          </a:p>
          <a:p>
            <a:pPr defTabSz="912267"/>
            <a:r>
              <a:rPr lang="en-US" altLang="ja-JP" sz="1400" dirty="0">
                <a:solidFill>
                  <a:prstClr val="black"/>
                </a:solidFill>
              </a:rPr>
              <a:t>1</a:t>
            </a:r>
            <a:r>
              <a:rPr lang="ja-JP" altLang="en-US" sz="1400" dirty="0" err="1">
                <a:solidFill>
                  <a:prstClr val="black"/>
                </a:solidFill>
              </a:rPr>
              <a:t>．</a:t>
            </a:r>
            <a:r>
              <a:rPr lang="ja-JP" altLang="en-US" sz="1400" dirty="0">
                <a:solidFill>
                  <a:prstClr val="black"/>
                </a:solidFill>
              </a:rPr>
              <a:t>心筋炎、心筋症</a:t>
            </a:r>
            <a:endParaRPr lang="en-US" altLang="ja-JP" sz="1400" dirty="0">
              <a:solidFill>
                <a:prstClr val="black"/>
              </a:solidFill>
            </a:endParaRPr>
          </a:p>
          <a:p>
            <a:pPr defTabSz="912267"/>
            <a:r>
              <a:rPr lang="en-US" altLang="ja-JP" sz="1400" dirty="0">
                <a:solidFill>
                  <a:prstClr val="black"/>
                </a:solidFill>
              </a:rPr>
              <a:t>2</a:t>
            </a:r>
            <a:r>
              <a:rPr lang="ja-JP" altLang="en-US" sz="1400" dirty="0" err="1">
                <a:solidFill>
                  <a:prstClr val="black"/>
                </a:solidFill>
              </a:rPr>
              <a:t>．</a:t>
            </a:r>
            <a:r>
              <a:rPr lang="ja-JP" altLang="en-US" sz="1400" dirty="0">
                <a:solidFill>
                  <a:prstClr val="black"/>
                </a:solidFill>
              </a:rPr>
              <a:t>糖尿病性ケトアシドーシス</a:t>
            </a:r>
            <a:endParaRPr lang="en-US" altLang="ja-JP" sz="1400" dirty="0">
              <a:solidFill>
                <a:prstClr val="black"/>
              </a:solidFill>
            </a:endParaRPr>
          </a:p>
          <a:p>
            <a:pPr defTabSz="912267"/>
            <a:r>
              <a:rPr lang="en-US" altLang="ja-JP" sz="1400" dirty="0">
                <a:solidFill>
                  <a:prstClr val="black"/>
                </a:solidFill>
              </a:rPr>
              <a:t>3</a:t>
            </a:r>
            <a:r>
              <a:rPr lang="ja-JP" altLang="en-US" sz="1400" dirty="0" err="1">
                <a:solidFill>
                  <a:prstClr val="black"/>
                </a:solidFill>
              </a:rPr>
              <a:t>．</a:t>
            </a:r>
            <a:r>
              <a:rPr lang="ja-JP" altLang="en-US" sz="1400" dirty="0">
                <a:solidFill>
                  <a:prstClr val="black"/>
                </a:solidFill>
              </a:rPr>
              <a:t>肺血栓塞栓症、深部静脈血栓症</a:t>
            </a:r>
            <a:endParaRPr lang="en-US" altLang="ja-JP" sz="1400" dirty="0">
              <a:solidFill>
                <a:prstClr val="black"/>
              </a:solidFill>
            </a:endParaRPr>
          </a:p>
          <a:p>
            <a:pPr defTabSz="912267"/>
            <a:r>
              <a:rPr lang="en-US" altLang="ja-JP" sz="1400" dirty="0">
                <a:solidFill>
                  <a:prstClr val="black"/>
                </a:solidFill>
              </a:rPr>
              <a:t>4</a:t>
            </a:r>
            <a:r>
              <a:rPr lang="ja-JP" altLang="en-US" sz="1400" dirty="0" err="1">
                <a:solidFill>
                  <a:prstClr val="black"/>
                </a:solidFill>
              </a:rPr>
              <a:t>．</a:t>
            </a:r>
            <a:r>
              <a:rPr lang="ja-JP" altLang="en-US" sz="1400" dirty="0">
                <a:solidFill>
                  <a:prstClr val="black"/>
                </a:solidFill>
              </a:rPr>
              <a:t>てんかん発作</a:t>
            </a:r>
            <a:endParaRPr lang="en-US" altLang="ja-JP" sz="1400" dirty="0">
              <a:solidFill>
                <a:prstClr val="black"/>
              </a:solidFill>
            </a:endParaRPr>
          </a:p>
          <a:p>
            <a:pPr defTabSz="912267"/>
            <a:r>
              <a:rPr lang="en-US" altLang="ja-JP" sz="1400" dirty="0">
                <a:solidFill>
                  <a:prstClr val="black"/>
                </a:solidFill>
              </a:rPr>
              <a:t>5</a:t>
            </a:r>
            <a:r>
              <a:rPr lang="ja-JP" altLang="en-US" sz="1400" dirty="0" err="1">
                <a:solidFill>
                  <a:prstClr val="black"/>
                </a:solidFill>
              </a:rPr>
              <a:t>．</a:t>
            </a:r>
            <a:r>
              <a:rPr lang="ja-JP" altLang="en-US" sz="1400" dirty="0">
                <a:solidFill>
                  <a:prstClr val="black"/>
                </a:solidFill>
              </a:rPr>
              <a:t>悪性症候群</a:t>
            </a:r>
            <a:endParaRPr lang="en-US" altLang="ja-JP" sz="1400" dirty="0">
              <a:solidFill>
                <a:prstClr val="black"/>
              </a:solidFill>
            </a:endParaRPr>
          </a:p>
          <a:p>
            <a:pPr defTabSz="912267"/>
            <a:r>
              <a:rPr lang="en-US" altLang="ja-JP" sz="1400" dirty="0">
                <a:solidFill>
                  <a:prstClr val="black"/>
                </a:solidFill>
              </a:rPr>
              <a:t>6</a:t>
            </a:r>
            <a:r>
              <a:rPr lang="ja-JP" altLang="en-US" sz="1400" dirty="0" err="1">
                <a:solidFill>
                  <a:prstClr val="black"/>
                </a:solidFill>
              </a:rPr>
              <a:t>．</a:t>
            </a:r>
            <a:r>
              <a:rPr lang="ja-JP" altLang="en-US" sz="1400" dirty="0">
                <a:solidFill>
                  <a:prstClr val="black"/>
                </a:solidFill>
              </a:rPr>
              <a:t>肝機能障害</a:t>
            </a:r>
            <a:endParaRPr lang="en-US" altLang="ja-JP" sz="1400" dirty="0">
              <a:solidFill>
                <a:prstClr val="black"/>
              </a:solidFill>
            </a:endParaRPr>
          </a:p>
          <a:p>
            <a:pPr defTabSz="912267"/>
            <a:r>
              <a:rPr lang="en-US" altLang="ja-JP" sz="1400" dirty="0">
                <a:solidFill>
                  <a:prstClr val="black"/>
                </a:solidFill>
              </a:rPr>
              <a:t>7</a:t>
            </a:r>
            <a:r>
              <a:rPr lang="ja-JP" altLang="en-US" sz="1400" dirty="0" err="1">
                <a:solidFill>
                  <a:prstClr val="black"/>
                </a:solidFill>
              </a:rPr>
              <a:t>．</a:t>
            </a:r>
            <a:r>
              <a:rPr lang="ja-JP" altLang="en-US" sz="1400" dirty="0">
                <a:solidFill>
                  <a:prstClr val="black"/>
                </a:solidFill>
              </a:rPr>
              <a:t>腸閉塞・麻痺性イレウス</a:t>
            </a:r>
            <a:endParaRPr lang="en-US" altLang="ja-JP" sz="1400" dirty="0">
              <a:solidFill>
                <a:prstClr val="black"/>
              </a:solidFill>
            </a:endParaRPr>
          </a:p>
        </p:txBody>
      </p:sp>
      <p:sp>
        <p:nvSpPr>
          <p:cNvPr id="14" name="テキスト ボックス 13"/>
          <p:cNvSpPr txBox="1"/>
          <p:nvPr/>
        </p:nvSpPr>
        <p:spPr>
          <a:xfrm>
            <a:off x="826920" y="3440435"/>
            <a:ext cx="3630858" cy="307645"/>
          </a:xfrm>
          <a:prstGeom prst="rect">
            <a:avLst/>
          </a:prstGeom>
          <a:noFill/>
        </p:spPr>
        <p:txBody>
          <a:bodyPr wrap="none" lIns="91309" tIns="45655" rIns="91309" bIns="45655" rtlCol="0">
            <a:spAutoFit/>
          </a:bodyPr>
          <a:lstStyle/>
          <a:p>
            <a:pPr defTabSz="912267"/>
            <a:r>
              <a:rPr lang="ja-JP" altLang="en-US" sz="1400" b="1" dirty="0">
                <a:solidFill>
                  <a:srgbClr val="FF0000"/>
                </a:solidFill>
              </a:rPr>
              <a:t>→緊急入院治療を血液内科で行う必要がある</a:t>
            </a:r>
          </a:p>
        </p:txBody>
      </p:sp>
      <p:sp>
        <p:nvSpPr>
          <p:cNvPr id="15" name="テキスト ボックス 14"/>
          <p:cNvSpPr txBox="1"/>
          <p:nvPr/>
        </p:nvSpPr>
        <p:spPr>
          <a:xfrm>
            <a:off x="130126" y="4365104"/>
            <a:ext cx="6170066" cy="2185214"/>
          </a:xfrm>
          <a:prstGeom prst="rect">
            <a:avLst/>
          </a:prstGeom>
          <a:noFill/>
        </p:spPr>
        <p:txBody>
          <a:bodyPr wrap="square" lIns="91309" tIns="45655" rIns="91309" bIns="45655" rtlCol="0">
            <a:spAutoFit/>
          </a:bodyPr>
          <a:lstStyle/>
          <a:p>
            <a:pPr defTabSz="912267"/>
            <a:r>
              <a:rPr lang="ja-JP" altLang="en-US" sz="1400" dirty="0">
                <a:solidFill>
                  <a:prstClr val="black"/>
                </a:solidFill>
              </a:rPr>
              <a:t>○</a:t>
            </a:r>
            <a:r>
              <a:rPr lang="en-US" altLang="ja-JP" sz="1400" dirty="0">
                <a:solidFill>
                  <a:prstClr val="black"/>
                </a:solidFill>
              </a:rPr>
              <a:t>CPMS</a:t>
            </a:r>
            <a:r>
              <a:rPr lang="ja-JP" altLang="en-US" sz="1400" dirty="0">
                <a:solidFill>
                  <a:prstClr val="black"/>
                </a:solidFill>
              </a:rPr>
              <a:t>は、米国を始め世界数ヶ国で導入されており、</a:t>
            </a:r>
            <a:r>
              <a:rPr lang="ja-JP" altLang="ja-JP" sz="1400" dirty="0">
                <a:solidFill>
                  <a:prstClr val="black"/>
                </a:solidFill>
              </a:rPr>
              <a:t>無顆粒球症等の</a:t>
            </a:r>
            <a:r>
              <a:rPr lang="ja-JP" altLang="en-US" sz="1400" dirty="0">
                <a:solidFill>
                  <a:prstClr val="black"/>
                </a:solidFill>
              </a:rPr>
              <a:t>重大な</a:t>
            </a:r>
            <a:r>
              <a:rPr lang="ja-JP" altLang="ja-JP" sz="1400" dirty="0">
                <a:solidFill>
                  <a:prstClr val="black"/>
                </a:solidFill>
              </a:rPr>
              <a:t>副</a:t>
            </a:r>
            <a:endParaRPr lang="en-US" altLang="ja-JP" sz="1400" dirty="0">
              <a:solidFill>
                <a:prstClr val="black"/>
              </a:solidFill>
            </a:endParaRPr>
          </a:p>
          <a:p>
            <a:pPr defTabSz="912267"/>
            <a:r>
              <a:rPr lang="ja-JP" altLang="en-US" sz="1400" dirty="0">
                <a:solidFill>
                  <a:prstClr val="black"/>
                </a:solidFill>
              </a:rPr>
              <a:t>　  </a:t>
            </a:r>
            <a:r>
              <a:rPr lang="ja-JP" altLang="ja-JP" sz="1400" dirty="0">
                <a:solidFill>
                  <a:prstClr val="black"/>
                </a:solidFill>
              </a:rPr>
              <a:t>作用の早期発見及び早期治療を目的と</a:t>
            </a:r>
            <a:r>
              <a:rPr lang="ja-JP" altLang="en-US" sz="1400" dirty="0">
                <a:solidFill>
                  <a:prstClr val="black"/>
                </a:solidFill>
              </a:rPr>
              <a:t>する。</a:t>
            </a:r>
            <a:endParaRPr lang="en-US" altLang="ja-JP" sz="1400" dirty="0">
              <a:solidFill>
                <a:prstClr val="black"/>
              </a:solidFill>
            </a:endParaRPr>
          </a:p>
          <a:p>
            <a:pPr defTabSz="912267"/>
            <a:endParaRPr lang="en-US" altLang="ja-JP" sz="800" dirty="0">
              <a:solidFill>
                <a:prstClr val="black"/>
              </a:solidFill>
            </a:endParaRPr>
          </a:p>
          <a:p>
            <a:pPr defTabSz="912267"/>
            <a:r>
              <a:rPr lang="ja-JP" altLang="en-US" sz="1400" dirty="0">
                <a:solidFill>
                  <a:prstClr val="black"/>
                </a:solidFill>
              </a:rPr>
              <a:t>○クロザピンを使用する医師</a:t>
            </a:r>
            <a:r>
              <a:rPr lang="ja-JP" altLang="ja-JP" sz="1400" dirty="0">
                <a:solidFill>
                  <a:prstClr val="black"/>
                </a:solidFill>
              </a:rPr>
              <a:t>、医療機関、薬局及び患者の登録を行った上で、血</a:t>
            </a:r>
            <a:endParaRPr lang="en-US" altLang="ja-JP" sz="1400" dirty="0">
              <a:solidFill>
                <a:prstClr val="black"/>
              </a:solidFill>
            </a:endParaRPr>
          </a:p>
          <a:p>
            <a:pPr defTabSz="912267"/>
            <a:r>
              <a:rPr lang="en-US" altLang="ja-JP" sz="1400" dirty="0">
                <a:solidFill>
                  <a:prstClr val="black"/>
                </a:solidFill>
              </a:rPr>
              <a:t>     </a:t>
            </a:r>
            <a:r>
              <a:rPr lang="ja-JP" altLang="ja-JP" sz="1400" dirty="0">
                <a:solidFill>
                  <a:prstClr val="black"/>
                </a:solidFill>
              </a:rPr>
              <a:t>液検査結果に関する医師の確実な評価を支援する</a:t>
            </a:r>
            <a:r>
              <a:rPr lang="ja-JP" altLang="en-US" sz="1400" dirty="0">
                <a:solidFill>
                  <a:prstClr val="black"/>
                </a:solidFill>
              </a:rPr>
              <a:t>。</a:t>
            </a:r>
            <a:endParaRPr lang="en-US" altLang="ja-JP" sz="1400" dirty="0">
              <a:solidFill>
                <a:prstClr val="black"/>
              </a:solidFill>
            </a:endParaRPr>
          </a:p>
          <a:p>
            <a:pPr defTabSz="912267"/>
            <a:endParaRPr lang="en-US" altLang="ja-JP" sz="800" dirty="0">
              <a:solidFill>
                <a:prstClr val="black"/>
              </a:solidFill>
            </a:endParaRPr>
          </a:p>
          <a:p>
            <a:pPr defTabSz="912267"/>
            <a:r>
              <a:rPr lang="ja-JP" altLang="en-US" sz="1400" dirty="0">
                <a:solidFill>
                  <a:prstClr val="black"/>
                </a:solidFill>
              </a:rPr>
              <a:t>○日本では</a:t>
            </a:r>
            <a:r>
              <a:rPr lang="ja-JP" altLang="ja-JP" sz="1400" dirty="0">
                <a:solidFill>
                  <a:prstClr val="black"/>
                </a:solidFill>
              </a:rPr>
              <a:t>薬事承認上、</a:t>
            </a:r>
            <a:r>
              <a:rPr lang="en-US" altLang="ja-JP" sz="1400" dirty="0">
                <a:solidFill>
                  <a:prstClr val="black"/>
                </a:solidFill>
              </a:rPr>
              <a:t>CPMS</a:t>
            </a:r>
            <a:r>
              <a:rPr lang="ja-JP" altLang="ja-JP" sz="1400" dirty="0">
                <a:solidFill>
                  <a:prstClr val="black"/>
                </a:solidFill>
              </a:rPr>
              <a:t>体制整備を条件とした上で、クロザピンの製造販</a:t>
            </a:r>
            <a:endParaRPr lang="en-US" altLang="ja-JP" sz="1400" dirty="0">
              <a:solidFill>
                <a:prstClr val="black"/>
              </a:solidFill>
            </a:endParaRPr>
          </a:p>
          <a:p>
            <a:pPr defTabSz="912267"/>
            <a:r>
              <a:rPr lang="en-US" altLang="ja-JP" sz="1400" dirty="0">
                <a:solidFill>
                  <a:prstClr val="black"/>
                </a:solidFill>
              </a:rPr>
              <a:t>     </a:t>
            </a:r>
            <a:r>
              <a:rPr lang="ja-JP" altLang="ja-JP" sz="1400" dirty="0">
                <a:solidFill>
                  <a:prstClr val="black"/>
                </a:solidFill>
              </a:rPr>
              <a:t>売承認を行っている。</a:t>
            </a:r>
            <a:endParaRPr lang="en-US" altLang="ja-JP" sz="1400" dirty="0">
              <a:solidFill>
                <a:prstClr val="black"/>
              </a:solidFill>
            </a:endParaRPr>
          </a:p>
          <a:p>
            <a:pPr defTabSz="912267"/>
            <a:endParaRPr lang="en-US" altLang="ja-JP" sz="800" dirty="0">
              <a:solidFill>
                <a:prstClr val="black"/>
              </a:solidFill>
            </a:endParaRPr>
          </a:p>
          <a:p>
            <a:pPr defTabSz="912267"/>
            <a:r>
              <a:rPr lang="ja-JP" altLang="en-US" sz="1400" dirty="0">
                <a:solidFill>
                  <a:prstClr val="black"/>
                </a:solidFill>
              </a:rPr>
              <a:t>○</a:t>
            </a:r>
            <a:r>
              <a:rPr lang="ja-JP" altLang="ja-JP" sz="1400" dirty="0">
                <a:solidFill>
                  <a:prstClr val="black"/>
                </a:solidFill>
              </a:rPr>
              <a:t>医療機関登録時には、精神科医の講習修了等のみならず、</a:t>
            </a:r>
            <a:r>
              <a:rPr lang="ja-JP" altLang="ja-JP" sz="1400" u="sng" dirty="0">
                <a:solidFill>
                  <a:prstClr val="black"/>
                </a:solidFill>
              </a:rPr>
              <a:t>無顆粒球症の早</a:t>
            </a:r>
            <a:endParaRPr lang="en-US" altLang="ja-JP" sz="1400" u="sng" dirty="0">
              <a:solidFill>
                <a:prstClr val="black"/>
              </a:solidFill>
            </a:endParaRPr>
          </a:p>
          <a:p>
            <a:pPr defTabSz="912267"/>
            <a:r>
              <a:rPr lang="en-US" altLang="ja-JP" sz="1400" dirty="0">
                <a:solidFill>
                  <a:prstClr val="black"/>
                </a:solidFill>
              </a:rPr>
              <a:t>     </a:t>
            </a:r>
            <a:r>
              <a:rPr lang="ja-JP" altLang="ja-JP" sz="1400" u="sng" dirty="0">
                <a:solidFill>
                  <a:prstClr val="black"/>
                </a:solidFill>
              </a:rPr>
              <a:t>期治療を行うために血液内科医と連携することが求められている。</a:t>
            </a:r>
            <a:endParaRPr lang="en-US" altLang="ja-JP" sz="1400" u="sng" dirty="0">
              <a:solidFill>
                <a:prstClr val="black"/>
              </a:solidFill>
            </a:endParaRPr>
          </a:p>
        </p:txBody>
      </p:sp>
      <p:pic>
        <p:nvPicPr>
          <p:cNvPr id="1027" name="Picture 3" descr="C:\Users\SWUJG\Desktop\zu_01.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91921" y="4182099"/>
            <a:ext cx="2259943" cy="2406061"/>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テキスト ボックス 11"/>
          <p:cNvSpPr txBox="1"/>
          <p:nvPr/>
        </p:nvSpPr>
        <p:spPr>
          <a:xfrm>
            <a:off x="6100803" y="6439549"/>
            <a:ext cx="2710734" cy="261479"/>
          </a:xfrm>
          <a:prstGeom prst="rect">
            <a:avLst/>
          </a:prstGeom>
          <a:noFill/>
        </p:spPr>
        <p:txBody>
          <a:bodyPr wrap="none" lIns="91309" tIns="45655" rIns="91309" bIns="45655" rtlCol="0">
            <a:spAutoFit/>
          </a:bodyPr>
          <a:lstStyle/>
          <a:p>
            <a:r>
              <a:rPr lang="ja-JP" altLang="en-US" sz="1100" dirty="0">
                <a:solidFill>
                  <a:prstClr val="black"/>
                </a:solidFill>
              </a:rPr>
              <a:t>出典；ＣＰＭＳ運営主体のホームページより</a:t>
            </a:r>
          </a:p>
        </p:txBody>
      </p:sp>
      <p:sp>
        <p:nvSpPr>
          <p:cNvPr id="13" name="スライド番号プレースホルダ 7"/>
          <p:cNvSpPr txBox="1">
            <a:spLocks/>
          </p:cNvSpPr>
          <p:nvPr/>
        </p:nvSpPr>
        <p:spPr>
          <a:xfrm>
            <a:off x="7031350" y="6520544"/>
            <a:ext cx="2133600" cy="365125"/>
          </a:xfrm>
          <a:prstGeom prst="rect">
            <a:avLst/>
          </a:prstGeom>
        </p:spPr>
        <p:txBody>
          <a:bodyPr vert="horz" lIns="91309" tIns="45655" rIns="91309" bIns="45655"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fld id="{B493C6C3-F865-464B-A99A-2159A8AA7E9D}" type="slidenum">
              <a:rPr lang="ja-JP" altLang="en-US" sz="1400">
                <a:solidFill>
                  <a:prstClr val="black"/>
                </a:solidFill>
              </a:rPr>
              <a:pPr algn="r">
                <a:defRPr/>
              </a:pPr>
              <a:t>35</a:t>
            </a:fld>
            <a:endParaRPr lang="ja-JP" altLang="en-US" sz="1400" dirty="0">
              <a:solidFill>
                <a:prstClr val="black"/>
              </a:solidFill>
            </a:endParaRPr>
          </a:p>
        </p:txBody>
      </p:sp>
    </p:spTree>
    <p:extLst>
      <p:ext uri="{BB962C8B-B14F-4D97-AF65-F5344CB8AC3E}">
        <p14:creationId xmlns:p14="http://schemas.microsoft.com/office/powerpoint/2010/main" xmlns="" val="39962007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17"/>
          <p:cNvSpPr/>
          <p:nvPr/>
        </p:nvSpPr>
        <p:spPr bwMode="auto">
          <a:xfrm>
            <a:off x="4613817" y="4402909"/>
            <a:ext cx="4471111" cy="2345750"/>
          </a:xfrm>
          <a:prstGeom prst="roundRect">
            <a:avLst>
              <a:gd name="adj" fmla="val 5943"/>
            </a:avLst>
          </a:prstGeom>
          <a:ln/>
        </p:spPr>
        <p:style>
          <a:lnRef idx="2">
            <a:schemeClr val="accent1"/>
          </a:lnRef>
          <a:fillRef idx="1">
            <a:schemeClr val="lt1"/>
          </a:fillRef>
          <a:effectRef idx="0">
            <a:schemeClr val="accent1"/>
          </a:effectRef>
          <a:fontRef idx="minor">
            <a:schemeClr val="dk1"/>
          </a:fontRef>
        </p:style>
        <p:txBody>
          <a:bodyPr lIns="35948" tIns="45655" rIns="0" bIns="45655"/>
          <a:lstStyle/>
          <a:p>
            <a:pPr marL="88774" indent="-88774" defTabSz="912267">
              <a:defRPr/>
            </a:pPr>
            <a:endParaRPr lang="en-US" altLang="ja-JP" sz="1000" b="1" dirty="0">
              <a:solidFill>
                <a:prstClr val="black"/>
              </a:solidFill>
              <a:latin typeface="HGｺﾞｼｯｸM"/>
              <a:ea typeface="HGｺﾞｼｯｸM"/>
            </a:endParaRPr>
          </a:p>
          <a:p>
            <a:pPr marL="88774" indent="-88774" defTabSz="912267">
              <a:defRPr/>
            </a:pPr>
            <a:r>
              <a:rPr lang="ja-JP" altLang="en-US" sz="1200" b="1" dirty="0">
                <a:solidFill>
                  <a:prstClr val="black"/>
                </a:solidFill>
                <a:latin typeface="HGｺﾞｼｯｸM"/>
                <a:ea typeface="HGｺﾞｼｯｸM"/>
              </a:rPr>
              <a:t>　　</a:t>
            </a:r>
            <a:endParaRPr lang="en-US" altLang="ja-JP" sz="1200" b="1" dirty="0">
              <a:solidFill>
                <a:prstClr val="black"/>
              </a:solidFill>
              <a:latin typeface="HGｺﾞｼｯｸM"/>
              <a:ea typeface="HGｺﾞｼｯｸM"/>
            </a:endParaRPr>
          </a:p>
        </p:txBody>
      </p:sp>
      <p:sp>
        <p:nvSpPr>
          <p:cNvPr id="9" name="テキスト ボックス 136"/>
          <p:cNvSpPr txBox="1">
            <a:spLocks noChangeArrowheads="1"/>
          </p:cNvSpPr>
          <p:nvPr/>
        </p:nvSpPr>
        <p:spPr bwMode="auto">
          <a:xfrm>
            <a:off x="29353" y="533575"/>
            <a:ext cx="9070696" cy="830865"/>
          </a:xfrm>
          <a:prstGeom prst="rect">
            <a:avLst/>
          </a:prstGeom>
          <a:solidFill>
            <a:schemeClr val="accent6">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a:extLst/>
        </p:spPr>
        <p:txBody>
          <a:bodyPr lIns="91309" tIns="45655" rIns="91309" bIns="45655">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defRPr/>
            </a:pPr>
            <a:r>
              <a:rPr lang="ja-JP" altLang="en-US" sz="1200" dirty="0">
                <a:solidFill>
                  <a:prstClr val="black"/>
                </a:solidFill>
              </a:rPr>
              <a:t>○</a:t>
            </a:r>
            <a:r>
              <a:rPr lang="en-US" altLang="ja-JP" sz="1200" dirty="0">
                <a:solidFill>
                  <a:prstClr val="black"/>
                </a:solidFill>
              </a:rPr>
              <a:t>CPMS</a:t>
            </a:r>
            <a:r>
              <a:rPr lang="ja-JP" altLang="en-US" sz="1200" dirty="0">
                <a:solidFill>
                  <a:prstClr val="black"/>
                </a:solidFill>
              </a:rPr>
              <a:t>登録上の課題である単科精神科病院と</a:t>
            </a:r>
            <a:r>
              <a:rPr lang="ja-JP" altLang="en-US" sz="1200" b="1" u="sng" dirty="0">
                <a:solidFill>
                  <a:prstClr val="black"/>
                </a:solidFill>
              </a:rPr>
              <a:t>血液内科と精神科を持つ総合病院との連携を、琉球病院を介することで実現</a:t>
            </a:r>
            <a:r>
              <a:rPr lang="ja-JP" altLang="en-US" sz="1200" dirty="0">
                <a:solidFill>
                  <a:prstClr val="black"/>
                </a:solidFill>
              </a:rPr>
              <a:t>。</a:t>
            </a:r>
            <a:endParaRPr lang="en-US" altLang="ja-JP" sz="1200" dirty="0">
              <a:solidFill>
                <a:prstClr val="black"/>
              </a:solidFill>
            </a:endParaRPr>
          </a:p>
          <a:p>
            <a:pPr>
              <a:defRPr/>
            </a:pPr>
            <a:r>
              <a:rPr lang="ja-JP" altLang="en-US" sz="1200" dirty="0">
                <a:solidFill>
                  <a:prstClr val="black"/>
                </a:solidFill>
              </a:rPr>
              <a:t>○連携会議に、関係機関に加え</a:t>
            </a:r>
            <a:r>
              <a:rPr lang="en-US" altLang="ja-JP" sz="1200" dirty="0">
                <a:solidFill>
                  <a:prstClr val="black"/>
                </a:solidFill>
              </a:rPr>
              <a:t>CPMS</a:t>
            </a:r>
            <a:r>
              <a:rPr lang="ja-JP" altLang="en-US" sz="1200" dirty="0">
                <a:solidFill>
                  <a:prstClr val="black"/>
                </a:solidFill>
              </a:rPr>
              <a:t>非登録医療機関も参加することで、</a:t>
            </a:r>
            <a:r>
              <a:rPr lang="en-US" altLang="ja-JP" sz="1200" dirty="0">
                <a:solidFill>
                  <a:prstClr val="black"/>
                </a:solidFill>
              </a:rPr>
              <a:t>CPMS</a:t>
            </a:r>
            <a:r>
              <a:rPr lang="ja-JP" altLang="en-US" sz="1200" dirty="0">
                <a:solidFill>
                  <a:prstClr val="black"/>
                </a:solidFill>
              </a:rPr>
              <a:t>登録医療機関と非登録機関とが顔の見える関係を構築でき、患者が</a:t>
            </a:r>
            <a:r>
              <a:rPr lang="ja-JP" altLang="en-US" sz="1200" b="1" u="sng" dirty="0">
                <a:solidFill>
                  <a:prstClr val="black"/>
                </a:solidFill>
              </a:rPr>
              <a:t>沖縄本島のどこに住んでいても、クロザピンの導入・使用維持が可能となる</a:t>
            </a:r>
            <a:r>
              <a:rPr lang="ja-JP" altLang="en-US" sz="1200" dirty="0">
                <a:solidFill>
                  <a:prstClr val="black"/>
                </a:solidFill>
              </a:rPr>
              <a:t>。</a:t>
            </a:r>
            <a:endParaRPr lang="en-US" altLang="ja-JP" sz="1200" dirty="0">
              <a:solidFill>
                <a:prstClr val="black"/>
              </a:solidFill>
            </a:endParaRPr>
          </a:p>
          <a:p>
            <a:pPr>
              <a:defRPr/>
            </a:pPr>
            <a:r>
              <a:rPr lang="ja-JP" altLang="en-US" sz="1200" dirty="0">
                <a:solidFill>
                  <a:prstClr val="black"/>
                </a:solidFill>
              </a:rPr>
              <a:t>○</a:t>
            </a:r>
            <a:r>
              <a:rPr lang="ja-JP" altLang="en-US" sz="1200" b="1" u="sng" dirty="0">
                <a:solidFill>
                  <a:prstClr val="black"/>
                </a:solidFill>
              </a:rPr>
              <a:t>入院導入を琉球病院で行い、最も副作用が出やすい時期を安全に経過</a:t>
            </a:r>
            <a:r>
              <a:rPr lang="ja-JP" altLang="en-US" sz="1200" dirty="0">
                <a:solidFill>
                  <a:prstClr val="black"/>
                </a:solidFill>
              </a:rPr>
              <a:t>させることで、クロザピン使用の不安を軽減。</a:t>
            </a:r>
            <a:endParaRPr lang="en-US" altLang="ja-JP" sz="1200" dirty="0">
              <a:solidFill>
                <a:prstClr val="black"/>
              </a:solidFill>
            </a:endParaRPr>
          </a:p>
        </p:txBody>
      </p:sp>
      <p:sp>
        <p:nvSpPr>
          <p:cNvPr id="10" name="テキスト ボックス 9"/>
          <p:cNvSpPr txBox="1"/>
          <p:nvPr/>
        </p:nvSpPr>
        <p:spPr>
          <a:xfrm>
            <a:off x="49911" y="1452668"/>
            <a:ext cx="4458378" cy="1941895"/>
          </a:xfrm>
          <a:prstGeom prst="rect">
            <a:avLst/>
          </a:prstGeom>
        </p:spPr>
        <p:style>
          <a:lnRef idx="2">
            <a:schemeClr val="accent2"/>
          </a:lnRef>
          <a:fillRef idx="1">
            <a:schemeClr val="lt1"/>
          </a:fillRef>
          <a:effectRef idx="0">
            <a:schemeClr val="accent2"/>
          </a:effectRef>
          <a:fontRef idx="minor">
            <a:schemeClr val="dk1"/>
          </a:fontRef>
        </p:style>
        <p:txBody>
          <a:bodyPr lIns="91309" tIns="45655" rIns="91309" bIns="45655">
            <a:noAutofit/>
          </a:bodyPr>
          <a:lstStyle/>
          <a:p>
            <a:pPr defTabSz="912267">
              <a:defRPr/>
            </a:pPr>
            <a:r>
              <a:rPr lang="en-US" altLang="ja-JP" sz="1400" b="1" dirty="0">
                <a:solidFill>
                  <a:prstClr val="black"/>
                </a:solidFill>
                <a:latin typeface="HGｺﾞｼｯｸM"/>
                <a:ea typeface="HGｺﾞｼｯｸM"/>
              </a:rPr>
              <a:t>【</a:t>
            </a:r>
            <a:r>
              <a:rPr lang="ja-JP" altLang="en-US" sz="1400" b="1" dirty="0">
                <a:solidFill>
                  <a:prstClr val="black"/>
                </a:solidFill>
                <a:latin typeface="HGｺﾞｼｯｸM"/>
                <a:ea typeface="HGｺﾞｼｯｸM"/>
              </a:rPr>
              <a:t>沖縄県の基本情報（平成</a:t>
            </a:r>
            <a:r>
              <a:rPr lang="en-US" altLang="ja-JP" sz="1400" b="1" dirty="0">
                <a:solidFill>
                  <a:prstClr val="black"/>
                </a:solidFill>
                <a:latin typeface="HGｺﾞｼｯｸM"/>
                <a:ea typeface="HGｺﾞｼｯｸM"/>
              </a:rPr>
              <a:t>25</a:t>
            </a:r>
            <a:r>
              <a:rPr lang="ja-JP" altLang="en-US" sz="1400" b="1" dirty="0">
                <a:solidFill>
                  <a:prstClr val="black"/>
                </a:solidFill>
                <a:latin typeface="HGｺﾞｼｯｸM"/>
                <a:ea typeface="HGｺﾞｼｯｸM"/>
              </a:rPr>
              <a:t>年</a:t>
            </a:r>
            <a:r>
              <a:rPr lang="en-US" altLang="ja-JP" sz="1400" b="1" dirty="0">
                <a:solidFill>
                  <a:prstClr val="black"/>
                </a:solidFill>
                <a:latin typeface="HGｺﾞｼｯｸM"/>
                <a:ea typeface="HGｺﾞｼｯｸM"/>
              </a:rPr>
              <a:t>6</a:t>
            </a:r>
            <a:r>
              <a:rPr lang="ja-JP" altLang="en-US" sz="1400" b="1" dirty="0">
                <a:solidFill>
                  <a:prstClr val="black"/>
                </a:solidFill>
                <a:latin typeface="HGｺﾞｼｯｸM"/>
                <a:ea typeface="HGｺﾞｼｯｸM"/>
              </a:rPr>
              <a:t>月現在）</a:t>
            </a:r>
            <a:r>
              <a:rPr lang="en-US" altLang="ja-JP" sz="1400" b="1" dirty="0">
                <a:solidFill>
                  <a:prstClr val="black"/>
                </a:solidFill>
                <a:latin typeface="HGｺﾞｼｯｸM"/>
                <a:ea typeface="HGｺﾞｼｯｸM"/>
              </a:rPr>
              <a:t>】</a:t>
            </a:r>
          </a:p>
          <a:p>
            <a:pPr defTabSz="912267">
              <a:defRPr/>
            </a:pPr>
            <a:endParaRPr lang="en-US" altLang="ja-JP" sz="1400" b="1" dirty="0">
              <a:solidFill>
                <a:prstClr val="black"/>
              </a:solidFill>
              <a:latin typeface="HGｺﾞｼｯｸM"/>
              <a:ea typeface="HGｺﾞｼｯｸM"/>
            </a:endParaRPr>
          </a:p>
          <a:p>
            <a:pPr defTabSz="912267">
              <a:defRPr/>
            </a:pPr>
            <a:endParaRPr lang="en-US" altLang="ja-JP" sz="1400" b="1" dirty="0">
              <a:solidFill>
                <a:prstClr val="black"/>
              </a:solidFill>
              <a:latin typeface="HGｺﾞｼｯｸM"/>
              <a:ea typeface="HGｺﾞｼｯｸM"/>
            </a:endParaRPr>
          </a:p>
          <a:p>
            <a:pPr defTabSz="912267">
              <a:defRPr/>
            </a:pPr>
            <a:endParaRPr lang="en-US" altLang="ja-JP" sz="1400" b="1" dirty="0">
              <a:solidFill>
                <a:prstClr val="black"/>
              </a:solidFill>
              <a:latin typeface="HGｺﾞｼｯｸM"/>
              <a:ea typeface="HGｺﾞｼｯｸM"/>
            </a:endParaRPr>
          </a:p>
          <a:p>
            <a:pPr defTabSz="912267">
              <a:defRPr/>
            </a:pPr>
            <a:endParaRPr lang="en-US" altLang="ja-JP" sz="1400" b="1" dirty="0">
              <a:solidFill>
                <a:prstClr val="black"/>
              </a:solidFill>
              <a:latin typeface="HGｺﾞｼｯｸM"/>
              <a:ea typeface="HGｺﾞｼｯｸM"/>
            </a:endParaRPr>
          </a:p>
          <a:p>
            <a:pPr defTabSz="912267">
              <a:defRPr/>
            </a:pPr>
            <a:endParaRPr lang="en-US" altLang="ja-JP" sz="1400" b="1" dirty="0">
              <a:solidFill>
                <a:prstClr val="black"/>
              </a:solidFill>
              <a:latin typeface="HGｺﾞｼｯｸM"/>
              <a:ea typeface="HGｺﾞｼｯｸM"/>
            </a:endParaRPr>
          </a:p>
          <a:p>
            <a:pPr defTabSz="912267">
              <a:defRPr/>
            </a:pPr>
            <a:endParaRPr lang="en-US" altLang="ja-JP" sz="1400" b="1" dirty="0">
              <a:solidFill>
                <a:prstClr val="black"/>
              </a:solidFill>
              <a:latin typeface="HGｺﾞｼｯｸM"/>
              <a:ea typeface="HGｺﾞｼｯｸM"/>
            </a:endParaRPr>
          </a:p>
          <a:p>
            <a:pPr defTabSz="912267">
              <a:defRPr/>
            </a:pPr>
            <a:endParaRPr lang="en-US" altLang="ja-JP" sz="1400" b="1" dirty="0">
              <a:solidFill>
                <a:prstClr val="black"/>
              </a:solidFill>
              <a:latin typeface="HGｺﾞｼｯｸM"/>
              <a:ea typeface="HGｺﾞｼｯｸM"/>
            </a:endParaRPr>
          </a:p>
          <a:p>
            <a:pPr defTabSz="912267">
              <a:defRPr/>
            </a:pPr>
            <a:endParaRPr lang="en-US" altLang="ja-JP" sz="1400" b="1" dirty="0">
              <a:solidFill>
                <a:prstClr val="black"/>
              </a:solidFill>
              <a:latin typeface="HGｺﾞｼｯｸM"/>
              <a:ea typeface="HGｺﾞｼｯｸM"/>
            </a:endParaRPr>
          </a:p>
        </p:txBody>
      </p:sp>
      <p:sp>
        <p:nvSpPr>
          <p:cNvPr id="15" name="角丸四角形 14"/>
          <p:cNvSpPr/>
          <p:nvPr/>
        </p:nvSpPr>
        <p:spPr bwMode="auto">
          <a:xfrm>
            <a:off x="4572740" y="1486909"/>
            <a:ext cx="4519953" cy="2916000"/>
          </a:xfrm>
          <a:prstGeom prst="roundRect">
            <a:avLst>
              <a:gd name="adj" fmla="val 5943"/>
            </a:avLst>
          </a:prstGeom>
          <a:ln/>
        </p:spPr>
        <p:style>
          <a:lnRef idx="2">
            <a:schemeClr val="accent1"/>
          </a:lnRef>
          <a:fillRef idx="1">
            <a:schemeClr val="lt1"/>
          </a:fillRef>
          <a:effectRef idx="0">
            <a:schemeClr val="accent1"/>
          </a:effectRef>
          <a:fontRef idx="minor">
            <a:schemeClr val="dk1"/>
          </a:fontRef>
        </p:style>
        <p:txBody>
          <a:bodyPr lIns="35948" tIns="45655" rIns="0" bIns="45655"/>
          <a:lstStyle/>
          <a:p>
            <a:pPr marL="88774" indent="-88774" defTabSz="912267">
              <a:defRPr/>
            </a:pPr>
            <a:r>
              <a:rPr lang="en-US" altLang="ja-JP" sz="1400" b="1" dirty="0">
                <a:solidFill>
                  <a:prstClr val="black"/>
                </a:solidFill>
                <a:latin typeface="HGｺﾞｼｯｸM"/>
                <a:ea typeface="HGｺﾞｼｯｸM"/>
              </a:rPr>
              <a:t>【</a:t>
            </a:r>
            <a:r>
              <a:rPr lang="ja-JP" altLang="en-US" sz="1400" b="1" dirty="0">
                <a:solidFill>
                  <a:prstClr val="black"/>
                </a:solidFill>
                <a:latin typeface="HGｺﾞｼｯｸM"/>
                <a:ea typeface="HGｺﾞｼｯｸM"/>
              </a:rPr>
              <a:t>沖縄県の役割</a:t>
            </a:r>
            <a:r>
              <a:rPr lang="en-US" altLang="ja-JP" sz="1400" b="1" dirty="0">
                <a:solidFill>
                  <a:prstClr val="black"/>
                </a:solidFill>
                <a:latin typeface="HGｺﾞｼｯｸM"/>
                <a:ea typeface="HGｺﾞｼｯｸM"/>
              </a:rPr>
              <a:t>】</a:t>
            </a:r>
          </a:p>
          <a:p>
            <a:pPr marL="88774" indent="-88774" defTabSz="912267">
              <a:defRPr/>
            </a:pPr>
            <a:r>
              <a:rPr lang="ja-JP" altLang="en-US" sz="1200" b="1" dirty="0">
                <a:solidFill>
                  <a:prstClr val="black"/>
                </a:solidFill>
                <a:latin typeface="HGｺﾞｼｯｸM"/>
                <a:ea typeface="HGｺﾞｼｯｸM"/>
              </a:rPr>
              <a:t>○ 連携会議の開催、各医療圏連携参加病院の調整</a:t>
            </a:r>
            <a:endParaRPr lang="en-US" altLang="ja-JP" sz="1200" b="1" dirty="0">
              <a:solidFill>
                <a:prstClr val="black"/>
              </a:solidFill>
              <a:latin typeface="HGｺﾞｼｯｸM"/>
              <a:ea typeface="HGｺﾞｼｯｸM"/>
            </a:endParaRPr>
          </a:p>
          <a:p>
            <a:pPr marL="88774" indent="-88774" defTabSz="912267">
              <a:defRPr/>
            </a:pPr>
            <a:r>
              <a:rPr lang="en-US" altLang="ja-JP" sz="1400" b="1" dirty="0">
                <a:solidFill>
                  <a:prstClr val="black"/>
                </a:solidFill>
                <a:latin typeface="HGｺﾞｼｯｸM"/>
                <a:ea typeface="HGｺﾞｼｯｸM"/>
              </a:rPr>
              <a:t>【</a:t>
            </a:r>
            <a:r>
              <a:rPr lang="ja-JP" altLang="en-US" sz="1400" b="1" dirty="0">
                <a:solidFill>
                  <a:prstClr val="black"/>
                </a:solidFill>
                <a:latin typeface="HGｺﾞｼｯｸM"/>
                <a:ea typeface="HGｺﾞｼｯｸM"/>
              </a:rPr>
              <a:t>琉球病院（コア医療機関）の役割</a:t>
            </a:r>
            <a:r>
              <a:rPr lang="en-US" altLang="ja-JP" sz="1400" b="1" dirty="0">
                <a:solidFill>
                  <a:prstClr val="black"/>
                </a:solidFill>
                <a:latin typeface="HGｺﾞｼｯｸM"/>
                <a:ea typeface="HGｺﾞｼｯｸM"/>
              </a:rPr>
              <a:t>】</a:t>
            </a:r>
          </a:p>
          <a:p>
            <a:pPr marL="88774" indent="-88774" defTabSz="912267">
              <a:defRPr/>
            </a:pPr>
            <a:r>
              <a:rPr lang="ja-JP" altLang="en-US" sz="1200" b="1" dirty="0">
                <a:solidFill>
                  <a:prstClr val="black"/>
                </a:solidFill>
                <a:latin typeface="HGｺﾞｼｯｸM"/>
                <a:ea typeface="HGｺﾞｼｯｸM"/>
              </a:rPr>
              <a:t>○ </a:t>
            </a:r>
            <a:r>
              <a:rPr lang="en-US" altLang="ja-JP" sz="1200" b="1" dirty="0">
                <a:solidFill>
                  <a:prstClr val="black"/>
                </a:solidFill>
                <a:latin typeface="HGｺﾞｼｯｸM"/>
                <a:ea typeface="HGｺﾞｼｯｸM"/>
              </a:rPr>
              <a:t>CLZ</a:t>
            </a:r>
            <a:r>
              <a:rPr lang="ja-JP" altLang="en-US" sz="1200" b="1" dirty="0">
                <a:solidFill>
                  <a:prstClr val="black"/>
                </a:solidFill>
                <a:latin typeface="HGｺﾞｼｯｸM"/>
                <a:ea typeface="HGｺﾞｼｯｸM"/>
              </a:rPr>
              <a:t>入院導入、連携機関緊急時相談・必要な連携連絡の中介、新規</a:t>
            </a:r>
            <a:r>
              <a:rPr lang="en-US" altLang="ja-JP" sz="1200" b="1" dirty="0">
                <a:solidFill>
                  <a:prstClr val="black"/>
                </a:solidFill>
                <a:latin typeface="HGｺﾞｼｯｸM"/>
                <a:ea typeface="HGｺﾞｼｯｸM"/>
              </a:rPr>
              <a:t>CPMS</a:t>
            </a:r>
            <a:r>
              <a:rPr lang="ja-JP" altLang="en-US" sz="1200" b="1" dirty="0">
                <a:solidFill>
                  <a:prstClr val="black"/>
                </a:solidFill>
                <a:latin typeface="HGｺﾞｼｯｸM"/>
                <a:ea typeface="HGｺﾞｼｯｸM"/>
              </a:rPr>
              <a:t>登録に向けた研修開催、新規入院引き受け機関の支援</a:t>
            </a:r>
            <a:endParaRPr lang="en-US" altLang="ja-JP" sz="1200" b="1" dirty="0">
              <a:solidFill>
                <a:prstClr val="black"/>
              </a:solidFill>
              <a:latin typeface="HGｺﾞｼｯｸM"/>
              <a:ea typeface="HGｺﾞｼｯｸM"/>
            </a:endParaRPr>
          </a:p>
          <a:p>
            <a:pPr marL="88774" indent="-88774" defTabSz="912267">
              <a:defRPr/>
            </a:pPr>
            <a:endParaRPr lang="en-US" altLang="ja-JP" sz="1200" b="1" dirty="0">
              <a:solidFill>
                <a:prstClr val="black"/>
              </a:solidFill>
              <a:latin typeface="HGｺﾞｼｯｸM"/>
              <a:ea typeface="HGｺﾞｼｯｸM"/>
            </a:endParaRPr>
          </a:p>
          <a:p>
            <a:pPr marL="88774" indent="-88774" defTabSz="912267">
              <a:defRPr/>
            </a:pPr>
            <a:endParaRPr lang="en-US" altLang="ja-JP" sz="1200" b="1" dirty="0">
              <a:solidFill>
                <a:prstClr val="black"/>
              </a:solidFill>
              <a:latin typeface="HGｺﾞｼｯｸM"/>
              <a:ea typeface="HGｺﾞｼｯｸM"/>
            </a:endParaRPr>
          </a:p>
          <a:p>
            <a:pPr marL="88774" indent="-88774" defTabSz="912267">
              <a:defRPr/>
            </a:pPr>
            <a:endParaRPr lang="en-US" altLang="ja-JP" sz="1200" b="1" dirty="0">
              <a:solidFill>
                <a:prstClr val="black"/>
              </a:solidFill>
              <a:latin typeface="HGｺﾞｼｯｸM"/>
              <a:ea typeface="HGｺﾞｼｯｸM"/>
            </a:endParaRPr>
          </a:p>
          <a:p>
            <a:pPr marL="88774" indent="-88774" defTabSz="912267">
              <a:defRPr/>
            </a:pPr>
            <a:endParaRPr lang="en-US" altLang="ja-JP" sz="1200" b="1" dirty="0">
              <a:solidFill>
                <a:prstClr val="black"/>
              </a:solidFill>
              <a:latin typeface="HGｺﾞｼｯｸM"/>
              <a:ea typeface="HGｺﾞｼｯｸM"/>
            </a:endParaRPr>
          </a:p>
          <a:p>
            <a:pPr marL="88774" indent="-88774" defTabSz="912267">
              <a:defRPr/>
            </a:pPr>
            <a:endParaRPr lang="en-US" altLang="ja-JP" sz="1200" b="1" dirty="0">
              <a:solidFill>
                <a:prstClr val="black"/>
              </a:solidFill>
              <a:latin typeface="HGｺﾞｼｯｸM"/>
              <a:ea typeface="HGｺﾞｼｯｸM"/>
            </a:endParaRPr>
          </a:p>
          <a:p>
            <a:pPr marL="88774" indent="-88774" defTabSz="912267">
              <a:defRPr/>
            </a:pPr>
            <a:endParaRPr lang="en-US" altLang="ja-JP" sz="1200" b="1" dirty="0">
              <a:solidFill>
                <a:prstClr val="black"/>
              </a:solidFill>
              <a:latin typeface="HGｺﾞｼｯｸM"/>
              <a:ea typeface="HGｺﾞｼｯｸM"/>
            </a:endParaRPr>
          </a:p>
          <a:p>
            <a:pPr marL="88774" indent="-88774" defTabSz="912267">
              <a:defRPr/>
            </a:pPr>
            <a:endParaRPr lang="en-US" altLang="ja-JP" sz="1200" b="1" dirty="0">
              <a:solidFill>
                <a:prstClr val="black"/>
              </a:solidFill>
              <a:latin typeface="HGｺﾞｼｯｸM"/>
              <a:ea typeface="HGｺﾞｼｯｸM"/>
            </a:endParaRPr>
          </a:p>
          <a:p>
            <a:pPr marL="88774" indent="-88774" defTabSz="912267">
              <a:defRPr/>
            </a:pPr>
            <a:endParaRPr lang="en-US" altLang="ja-JP" sz="1200" b="1" dirty="0">
              <a:solidFill>
                <a:prstClr val="black"/>
              </a:solidFill>
              <a:latin typeface="HGｺﾞｼｯｸM"/>
              <a:ea typeface="HGｺﾞｼｯｸM"/>
            </a:endParaRPr>
          </a:p>
          <a:p>
            <a:pPr marL="88774" indent="-88774" defTabSz="912267">
              <a:defRPr/>
            </a:pPr>
            <a:endParaRPr lang="en-US" altLang="ja-JP" sz="1200" b="1" dirty="0">
              <a:solidFill>
                <a:prstClr val="black"/>
              </a:solidFill>
              <a:latin typeface="HGｺﾞｼｯｸM"/>
              <a:ea typeface="HGｺﾞｼｯｸM"/>
            </a:endParaRPr>
          </a:p>
        </p:txBody>
      </p:sp>
      <p:graphicFrame>
        <p:nvGraphicFramePr>
          <p:cNvPr id="30" name="表 29"/>
          <p:cNvGraphicFramePr>
            <a:graphicFrameLocks noGrp="1"/>
          </p:cNvGraphicFramePr>
          <p:nvPr>
            <p:extLst>
              <p:ext uri="{D42A27DB-BD31-4B8C-83A1-F6EECF244321}">
                <p14:modId xmlns:p14="http://schemas.microsoft.com/office/powerpoint/2010/main" xmlns="" val="3756394546"/>
              </p:ext>
            </p:extLst>
          </p:nvPr>
        </p:nvGraphicFramePr>
        <p:xfrm>
          <a:off x="110216" y="1782715"/>
          <a:ext cx="2929503" cy="1527652"/>
        </p:xfrm>
        <a:graphic>
          <a:graphicData uri="http://schemas.openxmlformats.org/drawingml/2006/table">
            <a:tbl>
              <a:tblPr>
                <a:tableStyleId>{5C22544A-7EE6-4342-B048-85BDC9FD1C3A}</a:tableStyleId>
              </a:tblPr>
              <a:tblGrid>
                <a:gridCol w="1734735">
                  <a:extLst>
                    <a:ext uri="{9D8B030D-6E8A-4147-A177-3AD203B41FA5}">
                      <a16:colId xmlns="" xmlns:a16="http://schemas.microsoft.com/office/drawing/2014/main" val="20000"/>
                    </a:ext>
                  </a:extLst>
                </a:gridCol>
                <a:gridCol w="632524">
                  <a:extLst>
                    <a:ext uri="{9D8B030D-6E8A-4147-A177-3AD203B41FA5}">
                      <a16:colId xmlns="" xmlns:a16="http://schemas.microsoft.com/office/drawing/2014/main" val="20001"/>
                    </a:ext>
                  </a:extLst>
                </a:gridCol>
                <a:gridCol w="562244">
                  <a:extLst>
                    <a:ext uri="{9D8B030D-6E8A-4147-A177-3AD203B41FA5}">
                      <a16:colId xmlns="" xmlns:a16="http://schemas.microsoft.com/office/drawing/2014/main" val="20002"/>
                    </a:ext>
                  </a:extLst>
                </a:gridCol>
              </a:tblGrid>
              <a:tr h="188686">
                <a:tc>
                  <a:txBody>
                    <a:bodyPr/>
                    <a:lstStyle/>
                    <a:p>
                      <a:pPr marL="0" algn="l" defTabSz="914400" rtl="0" eaLnBrk="1" fontAlgn="ctr" latinLnBrk="0" hangingPunct="1"/>
                      <a:r>
                        <a:rPr kumimoji="1" lang="ja-JP" altLang="en-US" sz="1200" u="none" strike="noStrike" kern="1200" dirty="0">
                          <a:solidFill>
                            <a:schemeClr val="dk1"/>
                          </a:solidFill>
                          <a:effectLst/>
                          <a:latin typeface="ＭＳ Ｐゴシック" pitchFamily="50" charset="-128"/>
                          <a:ea typeface="ＭＳ Ｐゴシック" pitchFamily="50" charset="-128"/>
                          <a:cs typeface="+mn-cs"/>
                        </a:rPr>
                        <a:t>人口</a:t>
                      </a:r>
                    </a:p>
                  </a:txBody>
                  <a:tcPr marL="0" marR="0" marT="0" marB="0">
                    <a:solidFill>
                      <a:schemeClr val="accent1">
                        <a:lumMod val="20000"/>
                        <a:lumOff val="80000"/>
                      </a:schemeClr>
                    </a:solidFill>
                  </a:tcPr>
                </a:tc>
                <a:tc>
                  <a:txBody>
                    <a:bodyPr/>
                    <a:lstStyle/>
                    <a:p>
                      <a:pPr marL="0" algn="r" defTabSz="914400" rtl="0" eaLnBrk="1" fontAlgn="ctr" latinLnBrk="0" hangingPunct="1"/>
                      <a:r>
                        <a:rPr kumimoji="1" lang="en-US" altLang="ja-JP" sz="1200" u="none" strike="noStrike" kern="1200" dirty="0">
                          <a:solidFill>
                            <a:schemeClr val="dk1"/>
                          </a:solidFill>
                          <a:effectLst/>
                          <a:latin typeface="+mn-lt"/>
                          <a:ea typeface="ＭＳ Ｐゴシック" pitchFamily="50" charset="-128"/>
                          <a:cs typeface="+mn-cs"/>
                        </a:rPr>
                        <a:t>1,414,120</a:t>
                      </a:r>
                      <a:endParaRPr kumimoji="1" lang="ja-JP" altLang="en-US" sz="1200" u="none" strike="noStrike" kern="1200" dirty="0">
                        <a:solidFill>
                          <a:schemeClr val="dk1"/>
                        </a:solidFill>
                        <a:effectLst/>
                        <a:latin typeface="+mn-lt"/>
                        <a:ea typeface="ＭＳ Ｐゴシック" pitchFamily="50" charset="-128"/>
                        <a:cs typeface="+mn-cs"/>
                      </a:endParaRPr>
                    </a:p>
                  </a:txBody>
                  <a:tcPr marL="0" marR="0" marT="0" marB="0">
                    <a:solidFill>
                      <a:schemeClr val="accent1">
                        <a:lumMod val="20000"/>
                        <a:lumOff val="80000"/>
                      </a:schemeClr>
                    </a:solidFill>
                  </a:tcPr>
                </a:tc>
                <a:tc>
                  <a:txBody>
                    <a:bodyPr/>
                    <a:lstStyle/>
                    <a:p>
                      <a:pPr marL="0" algn="r" defTabSz="914400" rtl="0" eaLnBrk="1" fontAlgn="ctr" latinLnBrk="0" hangingPunct="1"/>
                      <a:r>
                        <a:rPr kumimoji="1" lang="ja-JP" altLang="en-US" sz="1200" u="none" strike="noStrike" kern="1200" dirty="0">
                          <a:solidFill>
                            <a:schemeClr val="dk1"/>
                          </a:solidFill>
                          <a:effectLst/>
                          <a:latin typeface="ＭＳ Ｐゴシック" pitchFamily="50" charset="-128"/>
                          <a:ea typeface="ＭＳ Ｐゴシック" pitchFamily="50" charset="-128"/>
                          <a:cs typeface="+mn-cs"/>
                        </a:rPr>
                        <a:t>人</a:t>
                      </a:r>
                    </a:p>
                  </a:txBody>
                  <a:tcPr marL="0" marR="0" marT="0" marB="0">
                    <a:solidFill>
                      <a:schemeClr val="accent1">
                        <a:lumMod val="20000"/>
                        <a:lumOff val="80000"/>
                      </a:schemeClr>
                    </a:solidFill>
                  </a:tcPr>
                </a:tc>
                <a:extLst>
                  <a:ext uri="{0D108BD9-81ED-4DB2-BD59-A6C34878D82A}">
                    <a16:rowId xmlns="" xmlns:a16="http://schemas.microsoft.com/office/drawing/2014/main" val="10000"/>
                  </a:ext>
                </a:extLst>
              </a:tr>
              <a:tr h="188686">
                <a:tc>
                  <a:txBody>
                    <a:bodyPr/>
                    <a:lstStyle/>
                    <a:p>
                      <a:pPr marL="0" algn="l" defTabSz="914400" rtl="0" eaLnBrk="1" fontAlgn="ctr" latinLnBrk="0" hangingPunct="1"/>
                      <a:r>
                        <a:rPr kumimoji="1" lang="ja-JP" altLang="en-US" sz="1200" u="none" strike="noStrike" kern="1200" dirty="0">
                          <a:solidFill>
                            <a:schemeClr val="dk1"/>
                          </a:solidFill>
                          <a:effectLst/>
                          <a:latin typeface="ＭＳ Ｐゴシック" pitchFamily="50" charset="-128"/>
                          <a:ea typeface="ＭＳ Ｐゴシック" pitchFamily="50" charset="-128"/>
                          <a:cs typeface="+mn-cs"/>
                        </a:rPr>
                        <a:t>面積</a:t>
                      </a:r>
                    </a:p>
                  </a:txBody>
                  <a:tcPr marL="0" marR="0" marT="0" marB="0">
                    <a:solidFill>
                      <a:schemeClr val="accent1">
                        <a:lumMod val="20000"/>
                        <a:lumOff val="80000"/>
                      </a:schemeClr>
                    </a:solidFill>
                  </a:tcPr>
                </a:tc>
                <a:tc>
                  <a:txBody>
                    <a:bodyPr/>
                    <a:lstStyle/>
                    <a:p>
                      <a:pPr marL="0" algn="r" defTabSz="914400" rtl="0" eaLnBrk="1" fontAlgn="ctr" latinLnBrk="0" hangingPunct="1"/>
                      <a:r>
                        <a:rPr kumimoji="1" lang="en-US" altLang="ja-JP" sz="1200" u="none" strike="noStrike" kern="1200" dirty="0">
                          <a:solidFill>
                            <a:schemeClr val="dk1"/>
                          </a:solidFill>
                          <a:effectLst/>
                          <a:latin typeface="+mn-lt"/>
                          <a:ea typeface="ＭＳ Ｐゴシック" pitchFamily="50" charset="-128"/>
                          <a:cs typeface="+mn-cs"/>
                        </a:rPr>
                        <a:t>2,281</a:t>
                      </a:r>
                      <a:endParaRPr kumimoji="1" lang="ja-JP" altLang="en-US" sz="1200" u="none" strike="noStrike" kern="1200" dirty="0">
                        <a:solidFill>
                          <a:schemeClr val="dk1"/>
                        </a:solidFill>
                        <a:effectLst/>
                        <a:latin typeface="+mn-lt"/>
                        <a:ea typeface="ＭＳ Ｐゴシック" pitchFamily="50" charset="-128"/>
                        <a:cs typeface="+mn-cs"/>
                      </a:endParaRPr>
                    </a:p>
                  </a:txBody>
                  <a:tcPr marL="0" marR="0" marT="0" marB="0">
                    <a:solidFill>
                      <a:schemeClr val="accent1">
                        <a:lumMod val="20000"/>
                        <a:lumOff val="80000"/>
                      </a:schemeClr>
                    </a:solidFill>
                  </a:tcPr>
                </a:tc>
                <a:tc>
                  <a:txBody>
                    <a:bodyPr/>
                    <a:lstStyle/>
                    <a:p>
                      <a:pPr marL="0" algn="r" defTabSz="914400" rtl="0" eaLnBrk="1" fontAlgn="ctr" latinLnBrk="0" hangingPunct="1"/>
                      <a:r>
                        <a:rPr kumimoji="1" lang="en-US" altLang="ja-JP" sz="1200" u="none" strike="noStrike" kern="1200" dirty="0">
                          <a:solidFill>
                            <a:schemeClr val="dk1"/>
                          </a:solidFill>
                          <a:effectLst/>
                          <a:latin typeface="ＭＳ Ｐゴシック" pitchFamily="50" charset="-128"/>
                          <a:ea typeface="ＭＳ Ｐゴシック" pitchFamily="50" charset="-128"/>
                          <a:cs typeface="+mn-cs"/>
                        </a:rPr>
                        <a:t>km</a:t>
                      </a:r>
                      <a:r>
                        <a:rPr kumimoji="1" lang="en-US" altLang="ja-JP" sz="1200" u="none" strike="noStrike" kern="1200" baseline="30000" dirty="0">
                          <a:solidFill>
                            <a:schemeClr val="dk1"/>
                          </a:solidFill>
                          <a:effectLst/>
                          <a:latin typeface="ＭＳ Ｐゴシック" pitchFamily="50" charset="-128"/>
                          <a:ea typeface="ＭＳ Ｐゴシック" pitchFamily="50" charset="-128"/>
                          <a:cs typeface="+mn-cs"/>
                        </a:rPr>
                        <a:t>2</a:t>
                      </a:r>
                      <a:endParaRPr kumimoji="1" lang="ja-JP" altLang="en-US" sz="1200" u="none" strike="noStrike" kern="1200" dirty="0">
                        <a:solidFill>
                          <a:schemeClr val="dk1"/>
                        </a:solidFill>
                        <a:effectLst/>
                        <a:latin typeface="ＭＳ Ｐゴシック" pitchFamily="50" charset="-128"/>
                        <a:ea typeface="ＭＳ Ｐゴシック" pitchFamily="50" charset="-128"/>
                        <a:cs typeface="+mn-cs"/>
                      </a:endParaRPr>
                    </a:p>
                  </a:txBody>
                  <a:tcPr marL="0" marR="0" marT="0" marB="0">
                    <a:solidFill>
                      <a:schemeClr val="accent1">
                        <a:lumMod val="20000"/>
                        <a:lumOff val="80000"/>
                      </a:schemeClr>
                    </a:solidFill>
                  </a:tcPr>
                </a:tc>
                <a:extLst>
                  <a:ext uri="{0D108BD9-81ED-4DB2-BD59-A6C34878D82A}">
                    <a16:rowId xmlns="" xmlns:a16="http://schemas.microsoft.com/office/drawing/2014/main" val="10001"/>
                  </a:ext>
                </a:extLst>
              </a:tr>
              <a:tr h="188686">
                <a:tc>
                  <a:txBody>
                    <a:bodyPr/>
                    <a:lstStyle/>
                    <a:p>
                      <a:pPr marL="0" algn="l" defTabSz="914400" rtl="0" eaLnBrk="1" fontAlgn="ctr" latinLnBrk="0" hangingPunct="1"/>
                      <a:r>
                        <a:rPr kumimoji="1" lang="ja-JP" altLang="en-US" sz="1200" u="none" strike="noStrike" kern="1200" dirty="0">
                          <a:solidFill>
                            <a:schemeClr val="dk1"/>
                          </a:solidFill>
                          <a:effectLst/>
                          <a:latin typeface="ＭＳ Ｐゴシック" pitchFamily="50" charset="-128"/>
                          <a:ea typeface="ＭＳ Ｐゴシック" pitchFamily="50" charset="-128"/>
                          <a:cs typeface="+mn-cs"/>
                        </a:rPr>
                        <a:t>市町村の数</a:t>
                      </a:r>
                    </a:p>
                  </a:txBody>
                  <a:tcPr marL="0" marR="0" marT="0" marB="0">
                    <a:solidFill>
                      <a:schemeClr val="accent1">
                        <a:lumMod val="20000"/>
                        <a:lumOff val="80000"/>
                      </a:schemeClr>
                    </a:solidFill>
                  </a:tcPr>
                </a:tc>
                <a:tc>
                  <a:txBody>
                    <a:bodyPr/>
                    <a:lstStyle/>
                    <a:p>
                      <a:pPr marL="0" algn="r" defTabSz="914400" rtl="0" eaLnBrk="1" fontAlgn="ctr" latinLnBrk="0" hangingPunct="1"/>
                      <a:r>
                        <a:rPr kumimoji="1" lang="en-US" altLang="ja-JP" sz="1200" u="none" strike="noStrike" kern="1200" dirty="0">
                          <a:solidFill>
                            <a:schemeClr val="dk1"/>
                          </a:solidFill>
                          <a:effectLst/>
                          <a:latin typeface="+mn-lt"/>
                          <a:ea typeface="ＭＳ Ｐゴシック" pitchFamily="50" charset="-128"/>
                          <a:cs typeface="+mn-cs"/>
                        </a:rPr>
                        <a:t>41</a:t>
                      </a:r>
                      <a:endParaRPr kumimoji="1" lang="ja-JP" altLang="en-US" sz="1200" u="none" strike="noStrike" kern="1200" dirty="0">
                        <a:solidFill>
                          <a:schemeClr val="dk1"/>
                        </a:solidFill>
                        <a:effectLst/>
                        <a:latin typeface="+mn-lt"/>
                        <a:ea typeface="ＭＳ Ｐゴシック" pitchFamily="50" charset="-128"/>
                        <a:cs typeface="+mn-cs"/>
                      </a:endParaRPr>
                    </a:p>
                  </a:txBody>
                  <a:tcPr marL="0" marR="0" marT="0" marB="0">
                    <a:solidFill>
                      <a:schemeClr val="accent1">
                        <a:lumMod val="20000"/>
                        <a:lumOff val="80000"/>
                      </a:schemeClr>
                    </a:solidFill>
                  </a:tcPr>
                </a:tc>
                <a:tc>
                  <a:txBody>
                    <a:bodyPr/>
                    <a:lstStyle/>
                    <a:p>
                      <a:pPr marL="0" algn="r" defTabSz="914400" rtl="0" eaLnBrk="1" fontAlgn="ctr" latinLnBrk="0" hangingPunct="1"/>
                      <a:r>
                        <a:rPr kumimoji="1" lang="ja-JP" altLang="en-US" sz="1200" u="none" strike="noStrike" kern="1200" dirty="0">
                          <a:solidFill>
                            <a:schemeClr val="dk1"/>
                          </a:solidFill>
                          <a:effectLst/>
                          <a:latin typeface="ＭＳ Ｐゴシック" pitchFamily="50" charset="-128"/>
                          <a:ea typeface="ＭＳ Ｐゴシック" pitchFamily="50" charset="-128"/>
                          <a:cs typeface="+mn-cs"/>
                        </a:rPr>
                        <a:t>自治体</a:t>
                      </a:r>
                    </a:p>
                  </a:txBody>
                  <a:tcPr marL="0" marR="0" marT="0" marB="0">
                    <a:solidFill>
                      <a:schemeClr val="accent1">
                        <a:lumMod val="20000"/>
                        <a:lumOff val="80000"/>
                      </a:schemeClr>
                    </a:solidFill>
                  </a:tcPr>
                </a:tc>
                <a:extLst>
                  <a:ext uri="{0D108BD9-81ED-4DB2-BD59-A6C34878D82A}">
                    <a16:rowId xmlns="" xmlns:a16="http://schemas.microsoft.com/office/drawing/2014/main" val="10002"/>
                  </a:ext>
                </a:extLst>
              </a:tr>
              <a:tr h="188686">
                <a:tc>
                  <a:txBody>
                    <a:bodyPr/>
                    <a:lstStyle/>
                    <a:p>
                      <a:pPr marL="0" algn="l" defTabSz="914400" rtl="0" eaLnBrk="1" fontAlgn="ctr" latinLnBrk="0" hangingPunct="1"/>
                      <a:r>
                        <a:rPr kumimoji="1" lang="ja-JP" altLang="en-US" sz="1200" u="none" strike="noStrike" kern="1200" dirty="0">
                          <a:solidFill>
                            <a:schemeClr val="dk1"/>
                          </a:solidFill>
                          <a:effectLst/>
                          <a:latin typeface="ＭＳ Ｐゴシック" pitchFamily="50" charset="-128"/>
                          <a:ea typeface="ＭＳ Ｐゴシック" pitchFamily="50" charset="-128"/>
                          <a:cs typeface="+mn-cs"/>
                        </a:rPr>
                        <a:t>単科精神科病院の数</a:t>
                      </a:r>
                    </a:p>
                  </a:txBody>
                  <a:tcPr marL="0" marR="0" marT="0" marB="0">
                    <a:solidFill>
                      <a:schemeClr val="accent1">
                        <a:lumMod val="20000"/>
                        <a:lumOff val="80000"/>
                      </a:schemeClr>
                    </a:solidFill>
                  </a:tcPr>
                </a:tc>
                <a:tc>
                  <a:txBody>
                    <a:bodyPr/>
                    <a:lstStyle/>
                    <a:p>
                      <a:pPr marL="0" algn="r" defTabSz="914400" rtl="0" eaLnBrk="1" fontAlgn="ctr" latinLnBrk="0" hangingPunct="1"/>
                      <a:r>
                        <a:rPr kumimoji="1" lang="en-US" altLang="ja-JP" sz="1200" u="none" strike="noStrike" kern="1200" dirty="0">
                          <a:solidFill>
                            <a:schemeClr val="dk1"/>
                          </a:solidFill>
                          <a:effectLst/>
                          <a:latin typeface="+mn-lt"/>
                          <a:ea typeface="ＭＳ Ｐゴシック" pitchFamily="50" charset="-128"/>
                          <a:cs typeface="+mn-cs"/>
                        </a:rPr>
                        <a:t>18</a:t>
                      </a:r>
                      <a:endParaRPr kumimoji="1" lang="ja-JP" altLang="en-US" sz="1200" u="none" strike="noStrike" kern="1200" dirty="0">
                        <a:solidFill>
                          <a:schemeClr val="dk1"/>
                        </a:solidFill>
                        <a:effectLst/>
                        <a:latin typeface="+mn-lt"/>
                        <a:ea typeface="ＭＳ Ｐゴシック" pitchFamily="50" charset="-128"/>
                        <a:cs typeface="+mn-cs"/>
                      </a:endParaRPr>
                    </a:p>
                  </a:txBody>
                  <a:tcPr marL="0" marR="0" marT="0" marB="0">
                    <a:solidFill>
                      <a:schemeClr val="accent1">
                        <a:lumMod val="20000"/>
                        <a:lumOff val="80000"/>
                      </a:schemeClr>
                    </a:solidFill>
                  </a:tcPr>
                </a:tc>
                <a:tc>
                  <a:txBody>
                    <a:bodyPr/>
                    <a:lstStyle/>
                    <a:p>
                      <a:pPr marL="0" algn="r" defTabSz="914400" rtl="0" eaLnBrk="1" fontAlgn="ctr" latinLnBrk="0" hangingPunct="1"/>
                      <a:r>
                        <a:rPr kumimoji="1" lang="ja-JP" altLang="en-US" sz="1200" u="none" strike="noStrike" kern="1200" dirty="0">
                          <a:solidFill>
                            <a:schemeClr val="dk1"/>
                          </a:solidFill>
                          <a:effectLst/>
                          <a:latin typeface="ＭＳ Ｐゴシック" pitchFamily="50" charset="-128"/>
                          <a:ea typeface="ＭＳ Ｐゴシック" pitchFamily="50" charset="-128"/>
                          <a:cs typeface="+mn-cs"/>
                        </a:rPr>
                        <a:t>病院</a:t>
                      </a:r>
                    </a:p>
                  </a:txBody>
                  <a:tcPr marL="0" marR="0" marT="0" marB="0">
                    <a:solidFill>
                      <a:schemeClr val="accent1">
                        <a:lumMod val="20000"/>
                        <a:lumOff val="80000"/>
                      </a:schemeClr>
                    </a:solidFill>
                  </a:tcPr>
                </a:tc>
                <a:extLst>
                  <a:ext uri="{0D108BD9-81ED-4DB2-BD59-A6C34878D82A}">
                    <a16:rowId xmlns="" xmlns:a16="http://schemas.microsoft.com/office/drawing/2014/main" val="10003"/>
                  </a:ext>
                </a:extLst>
              </a:tr>
              <a:tr h="198211">
                <a:tc>
                  <a:txBody>
                    <a:bodyPr/>
                    <a:lstStyle/>
                    <a:p>
                      <a:pPr marL="0" algn="l" defTabSz="914400" rtl="0" eaLnBrk="1" fontAlgn="ctr" latinLnBrk="0" hangingPunct="1"/>
                      <a:r>
                        <a:rPr kumimoji="1" lang="ja-JP" altLang="en-US" sz="1200" u="none" strike="noStrike" kern="1200" dirty="0">
                          <a:solidFill>
                            <a:schemeClr val="dk1"/>
                          </a:solidFill>
                          <a:effectLst/>
                          <a:latin typeface="ＭＳ Ｐゴシック" pitchFamily="50" charset="-128"/>
                          <a:ea typeface="ＭＳ Ｐゴシック" pitchFamily="50" charset="-128"/>
                          <a:cs typeface="+mn-cs"/>
                        </a:rPr>
                        <a:t>精神病床数</a:t>
                      </a:r>
                      <a:endParaRPr kumimoji="1" lang="zh-TW" altLang="en-US" sz="1200" u="none" strike="noStrike" kern="1200" dirty="0">
                        <a:solidFill>
                          <a:schemeClr val="dk1"/>
                        </a:solidFill>
                        <a:effectLst/>
                        <a:latin typeface="ＭＳ Ｐゴシック" pitchFamily="50" charset="-128"/>
                        <a:ea typeface="ＭＳ Ｐゴシック" pitchFamily="50" charset="-128"/>
                        <a:cs typeface="+mn-cs"/>
                      </a:endParaRPr>
                    </a:p>
                  </a:txBody>
                  <a:tcPr marL="0" marR="0" marT="0" marB="0">
                    <a:solidFill>
                      <a:schemeClr val="accent1">
                        <a:lumMod val="20000"/>
                        <a:lumOff val="80000"/>
                      </a:schemeClr>
                    </a:solidFill>
                  </a:tcPr>
                </a:tc>
                <a:tc>
                  <a:txBody>
                    <a:bodyPr/>
                    <a:lstStyle/>
                    <a:p>
                      <a:pPr marL="0" algn="r" defTabSz="914400" rtl="0" eaLnBrk="1" fontAlgn="ctr" latinLnBrk="0" hangingPunct="1"/>
                      <a:r>
                        <a:rPr kumimoji="1" lang="en-US" altLang="ja-JP" sz="1200" u="none" strike="noStrike" kern="1200" dirty="0">
                          <a:solidFill>
                            <a:schemeClr val="dk1"/>
                          </a:solidFill>
                          <a:effectLst/>
                          <a:latin typeface="+mn-lt"/>
                          <a:ea typeface="ＭＳ Ｐゴシック" pitchFamily="50" charset="-128"/>
                          <a:cs typeface="+mn-cs"/>
                        </a:rPr>
                        <a:t>5,412</a:t>
                      </a:r>
                    </a:p>
                  </a:txBody>
                  <a:tcPr marL="9523" marR="9523" marT="9526" marB="0">
                    <a:solidFill>
                      <a:schemeClr val="accent1">
                        <a:lumMod val="20000"/>
                        <a:lumOff val="80000"/>
                      </a:schemeClr>
                    </a:solidFill>
                  </a:tcPr>
                </a:tc>
                <a:tc>
                  <a:txBody>
                    <a:bodyPr/>
                    <a:lstStyle/>
                    <a:p>
                      <a:pPr marL="0" algn="r" defTabSz="914400" rtl="0" eaLnBrk="1" fontAlgn="ctr" latinLnBrk="0" hangingPunct="1"/>
                      <a:r>
                        <a:rPr kumimoji="1" lang="ja-JP" altLang="en-US" sz="1200" u="none" strike="noStrike" kern="1200" dirty="0">
                          <a:solidFill>
                            <a:schemeClr val="dk1"/>
                          </a:solidFill>
                          <a:effectLst/>
                          <a:latin typeface="ＭＳ Ｐゴシック" pitchFamily="50" charset="-128"/>
                          <a:ea typeface="ＭＳ Ｐゴシック" pitchFamily="50" charset="-128"/>
                          <a:cs typeface="+mn-cs"/>
                        </a:rPr>
                        <a:t>床</a:t>
                      </a:r>
                      <a:endParaRPr kumimoji="1" lang="en-US" altLang="ja-JP" sz="1200" u="none" strike="noStrike" kern="1200" dirty="0">
                        <a:solidFill>
                          <a:schemeClr val="dk1"/>
                        </a:solidFill>
                        <a:effectLst/>
                        <a:latin typeface="ＭＳ Ｐゴシック" pitchFamily="50" charset="-128"/>
                        <a:ea typeface="ＭＳ Ｐゴシック" pitchFamily="50" charset="-128"/>
                        <a:cs typeface="+mn-cs"/>
                      </a:endParaRPr>
                    </a:p>
                  </a:txBody>
                  <a:tcPr marL="0" marR="0" marT="0" marB="0">
                    <a:solidFill>
                      <a:schemeClr val="accent1">
                        <a:lumMod val="20000"/>
                        <a:lumOff val="80000"/>
                      </a:schemeClr>
                    </a:solidFill>
                  </a:tcPr>
                </a:tc>
                <a:extLst>
                  <a:ext uri="{0D108BD9-81ED-4DB2-BD59-A6C34878D82A}">
                    <a16:rowId xmlns="" xmlns:a16="http://schemas.microsoft.com/office/drawing/2014/main" val="10004"/>
                  </a:ext>
                </a:extLst>
              </a:tr>
              <a:tr h="197325">
                <a:tc>
                  <a:txBody>
                    <a:bodyPr/>
                    <a:lstStyle/>
                    <a:p>
                      <a:pPr marL="0" algn="l" defTabSz="914400" rtl="0" eaLnBrk="1" fontAlgn="ctr" latinLnBrk="0" hangingPunct="1"/>
                      <a:r>
                        <a:rPr kumimoji="1" lang="ja-JP" altLang="en-US" sz="1200" u="none" strike="noStrike" kern="1200" dirty="0">
                          <a:solidFill>
                            <a:schemeClr val="dk1"/>
                          </a:solidFill>
                          <a:effectLst/>
                          <a:latin typeface="ＭＳ Ｐゴシック" pitchFamily="50" charset="-128"/>
                          <a:ea typeface="ＭＳ Ｐゴシック" pitchFamily="50" charset="-128"/>
                          <a:cs typeface="+mn-cs"/>
                        </a:rPr>
                        <a:t>入院後</a:t>
                      </a:r>
                      <a:r>
                        <a:rPr kumimoji="1" lang="en-US" altLang="ja-JP" sz="1200" u="none" strike="noStrike" kern="1200" dirty="0">
                          <a:solidFill>
                            <a:schemeClr val="dk1"/>
                          </a:solidFill>
                          <a:effectLst/>
                          <a:latin typeface="ＭＳ Ｐゴシック" pitchFamily="50" charset="-128"/>
                          <a:ea typeface="ＭＳ Ｐゴシック" pitchFamily="50" charset="-128"/>
                          <a:cs typeface="+mn-cs"/>
                        </a:rPr>
                        <a:t>3</a:t>
                      </a:r>
                      <a:r>
                        <a:rPr kumimoji="1" lang="ja-JP" altLang="en-US" sz="1200" u="none" strike="noStrike" kern="1200" dirty="0">
                          <a:solidFill>
                            <a:schemeClr val="dk1"/>
                          </a:solidFill>
                          <a:effectLst/>
                          <a:latin typeface="ＭＳ Ｐゴシック" pitchFamily="50" charset="-128"/>
                          <a:ea typeface="ＭＳ Ｐゴシック" pitchFamily="50" charset="-128"/>
                          <a:cs typeface="+mn-cs"/>
                        </a:rPr>
                        <a:t>ヶ月時点の退院率</a:t>
                      </a:r>
                      <a:endParaRPr kumimoji="1" lang="zh-TW" altLang="en-US" sz="1200" u="none" strike="noStrike" kern="1200" dirty="0">
                        <a:solidFill>
                          <a:schemeClr val="dk1"/>
                        </a:solidFill>
                        <a:effectLst/>
                        <a:latin typeface="ＭＳ Ｐゴシック" pitchFamily="50" charset="-128"/>
                        <a:ea typeface="ＭＳ Ｐゴシック" pitchFamily="50" charset="-128"/>
                        <a:cs typeface="+mn-cs"/>
                      </a:endParaRPr>
                    </a:p>
                  </a:txBody>
                  <a:tcPr marL="0" marR="0" marT="0" marB="0">
                    <a:solidFill>
                      <a:schemeClr val="accent1">
                        <a:lumMod val="20000"/>
                        <a:lumOff val="80000"/>
                      </a:schemeClr>
                    </a:solidFill>
                  </a:tcPr>
                </a:tc>
                <a:tc>
                  <a:txBody>
                    <a:bodyPr/>
                    <a:lstStyle/>
                    <a:p>
                      <a:pPr marL="0" algn="r" defTabSz="914400" rtl="0" eaLnBrk="1" fontAlgn="ctr" latinLnBrk="0" hangingPunct="1"/>
                      <a:r>
                        <a:rPr kumimoji="1" lang="en-US" altLang="ja-JP" sz="1200" u="none" strike="noStrike" kern="1200" dirty="0">
                          <a:solidFill>
                            <a:schemeClr val="dk1"/>
                          </a:solidFill>
                          <a:effectLst/>
                          <a:latin typeface="+mn-lt"/>
                          <a:ea typeface="ＭＳ Ｐゴシック" pitchFamily="50" charset="-128"/>
                          <a:cs typeface="+mn-cs"/>
                        </a:rPr>
                        <a:t>69.2</a:t>
                      </a:r>
                    </a:p>
                  </a:txBody>
                  <a:tcPr marL="9523" marR="9523" marT="9526" marB="0">
                    <a:solidFill>
                      <a:schemeClr val="accent1">
                        <a:lumMod val="20000"/>
                        <a:lumOff val="80000"/>
                      </a:schemeClr>
                    </a:solidFill>
                  </a:tcPr>
                </a:tc>
                <a:tc>
                  <a:txBody>
                    <a:bodyPr/>
                    <a:lstStyle/>
                    <a:p>
                      <a:pPr marL="0" algn="r" defTabSz="914400" rtl="0" eaLnBrk="1" fontAlgn="ctr" latinLnBrk="0" hangingPunct="1"/>
                      <a:r>
                        <a:rPr kumimoji="1" lang="ja-JP" altLang="en-US" sz="1200" u="none" strike="noStrike" kern="1200" dirty="0">
                          <a:solidFill>
                            <a:schemeClr val="dk1"/>
                          </a:solidFill>
                          <a:effectLst/>
                          <a:latin typeface="ＭＳ Ｐゴシック" pitchFamily="50" charset="-128"/>
                          <a:ea typeface="ＭＳ Ｐゴシック" pitchFamily="50" charset="-128"/>
                          <a:cs typeface="+mn-cs"/>
                        </a:rPr>
                        <a:t>％</a:t>
                      </a:r>
                      <a:endParaRPr kumimoji="1" lang="en-US" altLang="ja-JP" sz="1200" u="none" strike="noStrike" kern="1200" dirty="0">
                        <a:solidFill>
                          <a:schemeClr val="dk1"/>
                        </a:solidFill>
                        <a:effectLst/>
                        <a:latin typeface="ＭＳ Ｐゴシック" pitchFamily="50" charset="-128"/>
                        <a:ea typeface="ＭＳ Ｐゴシック" pitchFamily="50" charset="-128"/>
                        <a:cs typeface="+mn-cs"/>
                      </a:endParaRPr>
                    </a:p>
                  </a:txBody>
                  <a:tcPr marL="0" marR="0" marT="0" marB="0">
                    <a:solidFill>
                      <a:schemeClr val="accent1">
                        <a:lumMod val="20000"/>
                        <a:lumOff val="80000"/>
                      </a:schemeClr>
                    </a:solidFill>
                  </a:tcPr>
                </a:tc>
                <a:extLst>
                  <a:ext uri="{0D108BD9-81ED-4DB2-BD59-A6C34878D82A}">
                    <a16:rowId xmlns="" xmlns:a16="http://schemas.microsoft.com/office/drawing/2014/main" val="10005"/>
                  </a:ext>
                </a:extLst>
              </a:tr>
              <a:tr h="188686">
                <a:tc>
                  <a:txBody>
                    <a:bodyPr/>
                    <a:lstStyle/>
                    <a:p>
                      <a:pPr marL="0" algn="l" defTabSz="914400" rtl="0" eaLnBrk="1" fontAlgn="ctr" latinLnBrk="0" hangingPunct="1"/>
                      <a:r>
                        <a:rPr kumimoji="1" lang="ja-JP" altLang="en-US" sz="1200" u="none" strike="noStrike" kern="1200" dirty="0">
                          <a:solidFill>
                            <a:schemeClr val="dk1"/>
                          </a:solidFill>
                          <a:effectLst/>
                          <a:latin typeface="ＭＳ Ｐゴシック" pitchFamily="50" charset="-128"/>
                          <a:ea typeface="ＭＳ Ｐゴシック" pitchFamily="50" charset="-128"/>
                          <a:cs typeface="+mn-cs"/>
                        </a:rPr>
                        <a:t>入院後</a:t>
                      </a:r>
                      <a:r>
                        <a:rPr kumimoji="1" lang="en-US" altLang="ja-JP" sz="1200" u="none" strike="noStrike" kern="1200" dirty="0">
                          <a:solidFill>
                            <a:schemeClr val="dk1"/>
                          </a:solidFill>
                          <a:effectLst/>
                          <a:latin typeface="ＭＳ Ｐゴシック" pitchFamily="50" charset="-128"/>
                          <a:ea typeface="ＭＳ Ｐゴシック" pitchFamily="50" charset="-128"/>
                          <a:cs typeface="+mn-cs"/>
                        </a:rPr>
                        <a:t>1</a:t>
                      </a:r>
                      <a:r>
                        <a:rPr kumimoji="1" lang="ja-JP" altLang="en-US" sz="1200" u="none" strike="noStrike" kern="1200" dirty="0">
                          <a:solidFill>
                            <a:schemeClr val="dk1"/>
                          </a:solidFill>
                          <a:effectLst/>
                          <a:latin typeface="ＭＳ Ｐゴシック" pitchFamily="50" charset="-128"/>
                          <a:ea typeface="ＭＳ Ｐゴシック" pitchFamily="50" charset="-128"/>
                          <a:cs typeface="+mn-cs"/>
                        </a:rPr>
                        <a:t>年時点の退院率</a:t>
                      </a:r>
                      <a:endParaRPr kumimoji="1" lang="zh-CN" altLang="en-US" sz="1200" u="none" strike="noStrike" kern="1200" dirty="0">
                        <a:solidFill>
                          <a:schemeClr val="dk1"/>
                        </a:solidFill>
                        <a:effectLst/>
                        <a:latin typeface="ＭＳ Ｐゴシック" pitchFamily="50" charset="-128"/>
                        <a:ea typeface="ＭＳ Ｐゴシック" pitchFamily="50" charset="-128"/>
                        <a:cs typeface="+mn-cs"/>
                      </a:endParaRPr>
                    </a:p>
                  </a:txBody>
                  <a:tcPr marL="0" marR="0" marT="0" marB="0">
                    <a:solidFill>
                      <a:schemeClr val="accent1">
                        <a:lumMod val="20000"/>
                        <a:lumOff val="80000"/>
                      </a:schemeClr>
                    </a:solidFill>
                  </a:tcPr>
                </a:tc>
                <a:tc>
                  <a:txBody>
                    <a:bodyPr/>
                    <a:lstStyle/>
                    <a:p>
                      <a:pPr marL="0" algn="r" defTabSz="914400" rtl="0" eaLnBrk="1" fontAlgn="ctr" latinLnBrk="0" hangingPunct="1"/>
                      <a:r>
                        <a:rPr kumimoji="1" lang="en-US" altLang="ja-JP" sz="1200" u="none" strike="noStrike" kern="1200" dirty="0">
                          <a:solidFill>
                            <a:schemeClr val="dk1"/>
                          </a:solidFill>
                          <a:effectLst/>
                          <a:latin typeface="+mn-lt"/>
                          <a:ea typeface="ＭＳ Ｐゴシック" pitchFamily="50" charset="-128"/>
                          <a:cs typeface="+mn-cs"/>
                        </a:rPr>
                        <a:t>86.8</a:t>
                      </a:r>
                      <a:r>
                        <a:rPr kumimoji="1" lang="ja-JP" altLang="en-US" sz="1200" u="none" strike="noStrike" kern="1200" dirty="0">
                          <a:solidFill>
                            <a:schemeClr val="dk1"/>
                          </a:solidFill>
                          <a:effectLst/>
                          <a:latin typeface="+mn-lt"/>
                          <a:ea typeface="ＭＳ Ｐゴシック" pitchFamily="50" charset="-128"/>
                          <a:cs typeface="+mn-cs"/>
                        </a:rPr>
                        <a:t>　</a:t>
                      </a:r>
                    </a:p>
                  </a:txBody>
                  <a:tcPr marL="0" marR="0" marT="0" marB="0">
                    <a:solidFill>
                      <a:schemeClr val="accent1">
                        <a:lumMod val="20000"/>
                        <a:lumOff val="80000"/>
                      </a:schemeClr>
                    </a:solidFill>
                  </a:tcPr>
                </a:tc>
                <a:tc>
                  <a:txBody>
                    <a:bodyPr/>
                    <a:lstStyle/>
                    <a:p>
                      <a:pPr marL="0" algn="r" defTabSz="914400" rtl="0" eaLnBrk="1" fontAlgn="ctr" latinLnBrk="0" hangingPunct="1"/>
                      <a:r>
                        <a:rPr kumimoji="1" lang="ja-JP" altLang="en-US" sz="1200" u="none" strike="noStrike" kern="1200" dirty="0">
                          <a:solidFill>
                            <a:schemeClr val="dk1"/>
                          </a:solidFill>
                          <a:effectLst/>
                          <a:latin typeface="ＭＳ Ｐゴシック" pitchFamily="50" charset="-128"/>
                          <a:ea typeface="ＭＳ Ｐゴシック" pitchFamily="50" charset="-128"/>
                          <a:cs typeface="+mn-cs"/>
                        </a:rPr>
                        <a:t>％</a:t>
                      </a:r>
                      <a:endParaRPr kumimoji="1" lang="en-US" altLang="ja-JP" sz="1200" u="none" strike="noStrike" kern="1200" dirty="0">
                        <a:solidFill>
                          <a:schemeClr val="dk1"/>
                        </a:solidFill>
                        <a:effectLst/>
                        <a:latin typeface="ＭＳ Ｐゴシック" pitchFamily="50" charset="-128"/>
                        <a:ea typeface="ＭＳ Ｐゴシック" pitchFamily="50" charset="-128"/>
                        <a:cs typeface="+mn-cs"/>
                      </a:endParaRPr>
                    </a:p>
                  </a:txBody>
                  <a:tcPr marL="0" marR="0" marT="0" marB="0">
                    <a:solidFill>
                      <a:schemeClr val="accent1">
                        <a:lumMod val="20000"/>
                        <a:lumOff val="80000"/>
                      </a:schemeClr>
                    </a:solidFill>
                  </a:tcPr>
                </a:tc>
                <a:extLst>
                  <a:ext uri="{0D108BD9-81ED-4DB2-BD59-A6C34878D82A}">
                    <a16:rowId xmlns="" xmlns:a16="http://schemas.microsoft.com/office/drawing/2014/main" val="10006"/>
                  </a:ext>
                </a:extLst>
              </a:tr>
              <a:tr h="188686">
                <a:tc>
                  <a:txBody>
                    <a:bodyPr/>
                    <a:lstStyle/>
                    <a:p>
                      <a:pPr marL="0" algn="l" defTabSz="914400" rtl="0" eaLnBrk="1" fontAlgn="ctr" latinLnBrk="0" hangingPunct="1"/>
                      <a:r>
                        <a:rPr kumimoji="1" lang="ja-JP" altLang="en-US" sz="1200" u="none" strike="noStrike" kern="1200" dirty="0">
                          <a:solidFill>
                            <a:schemeClr val="dk1"/>
                          </a:solidFill>
                          <a:effectLst/>
                          <a:latin typeface="ＭＳ Ｐゴシック" pitchFamily="50" charset="-128"/>
                          <a:ea typeface="ＭＳ Ｐゴシック" pitchFamily="50" charset="-128"/>
                          <a:cs typeface="+mn-cs"/>
                        </a:rPr>
                        <a:t>平均在院日数</a:t>
                      </a:r>
                      <a:endParaRPr kumimoji="1" lang="zh-CN" altLang="en-US" sz="1200" u="none" strike="noStrike" kern="1200" dirty="0">
                        <a:solidFill>
                          <a:schemeClr val="dk1"/>
                        </a:solidFill>
                        <a:effectLst/>
                        <a:latin typeface="ＭＳ Ｐゴシック" pitchFamily="50" charset="-128"/>
                        <a:ea typeface="ＭＳ Ｐゴシック" pitchFamily="50" charset="-128"/>
                        <a:cs typeface="+mn-cs"/>
                      </a:endParaRPr>
                    </a:p>
                  </a:txBody>
                  <a:tcPr marL="0" marR="0" marT="0" marB="0">
                    <a:solidFill>
                      <a:schemeClr val="accent1">
                        <a:lumMod val="20000"/>
                        <a:lumOff val="80000"/>
                      </a:schemeClr>
                    </a:solidFill>
                  </a:tcPr>
                </a:tc>
                <a:tc>
                  <a:txBody>
                    <a:bodyPr/>
                    <a:lstStyle/>
                    <a:p>
                      <a:pPr marL="0" algn="r" defTabSz="914400" rtl="0" eaLnBrk="1" fontAlgn="ctr" latinLnBrk="0" hangingPunct="1"/>
                      <a:r>
                        <a:rPr kumimoji="1" lang="en-US" altLang="ja-JP" sz="1200" u="none" strike="noStrike" kern="1200" dirty="0">
                          <a:solidFill>
                            <a:schemeClr val="dk1"/>
                          </a:solidFill>
                          <a:effectLst/>
                          <a:latin typeface="+mn-lt"/>
                          <a:ea typeface="ＭＳ Ｐゴシック" pitchFamily="50" charset="-128"/>
                          <a:cs typeface="+mn-cs"/>
                        </a:rPr>
                        <a:t>274.1</a:t>
                      </a:r>
                      <a:endParaRPr kumimoji="1" lang="ja-JP" altLang="en-US" sz="1200" u="none" strike="noStrike" kern="1200" dirty="0">
                        <a:solidFill>
                          <a:schemeClr val="dk1"/>
                        </a:solidFill>
                        <a:effectLst/>
                        <a:latin typeface="+mn-lt"/>
                        <a:ea typeface="ＭＳ Ｐゴシック" pitchFamily="50" charset="-128"/>
                        <a:cs typeface="+mn-cs"/>
                      </a:endParaRPr>
                    </a:p>
                  </a:txBody>
                  <a:tcPr marL="0" marR="0" marT="0" marB="0">
                    <a:solidFill>
                      <a:schemeClr val="accent1">
                        <a:lumMod val="20000"/>
                        <a:lumOff val="80000"/>
                      </a:schemeClr>
                    </a:solidFill>
                  </a:tcPr>
                </a:tc>
                <a:tc>
                  <a:txBody>
                    <a:bodyPr/>
                    <a:lstStyle/>
                    <a:p>
                      <a:pPr marL="0" algn="r" defTabSz="914400" rtl="0" eaLnBrk="1" fontAlgn="ctr" latinLnBrk="0" hangingPunct="1"/>
                      <a:r>
                        <a:rPr kumimoji="1" lang="ja-JP" altLang="en-US" sz="1200" u="none" strike="noStrike" kern="1200" dirty="0">
                          <a:solidFill>
                            <a:schemeClr val="dk1"/>
                          </a:solidFill>
                          <a:effectLst/>
                          <a:latin typeface="ＭＳ Ｐゴシック" pitchFamily="50" charset="-128"/>
                          <a:ea typeface="ＭＳ Ｐゴシック" pitchFamily="50" charset="-128"/>
                          <a:cs typeface="+mn-cs"/>
                        </a:rPr>
                        <a:t>日</a:t>
                      </a:r>
                      <a:endParaRPr kumimoji="1" lang="en-US" altLang="ja-JP" sz="1200" u="none" strike="noStrike" kern="1200" dirty="0">
                        <a:solidFill>
                          <a:schemeClr val="dk1"/>
                        </a:solidFill>
                        <a:effectLst/>
                        <a:latin typeface="ＭＳ Ｐゴシック" pitchFamily="50" charset="-128"/>
                        <a:ea typeface="ＭＳ Ｐゴシック" pitchFamily="50" charset="-128"/>
                        <a:cs typeface="+mn-cs"/>
                      </a:endParaRPr>
                    </a:p>
                  </a:txBody>
                  <a:tcPr marL="0" marR="0" marT="0" marB="0">
                    <a:solidFill>
                      <a:schemeClr val="accent1">
                        <a:lumMod val="20000"/>
                        <a:lumOff val="80000"/>
                      </a:schemeClr>
                    </a:solidFill>
                  </a:tcPr>
                </a:tc>
                <a:extLst>
                  <a:ext uri="{0D108BD9-81ED-4DB2-BD59-A6C34878D82A}">
                    <a16:rowId xmlns="" xmlns:a16="http://schemas.microsoft.com/office/drawing/2014/main" val="10007"/>
                  </a:ext>
                </a:extLst>
              </a:tr>
            </a:tbl>
          </a:graphicData>
        </a:graphic>
      </p:graphicFrame>
      <p:sp>
        <p:nvSpPr>
          <p:cNvPr id="23" name="正方形/長方形 22"/>
          <p:cNvSpPr/>
          <p:nvPr/>
        </p:nvSpPr>
        <p:spPr>
          <a:xfrm>
            <a:off x="14356" y="3190"/>
            <a:ext cx="9144000" cy="53382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261" tIns="45631" rIns="91261" bIns="45631" anchor="ctr"/>
          <a:lstStyle/>
          <a:p>
            <a:pPr algn="ctr" defTabSz="912267"/>
            <a:r>
              <a:rPr lang="ja-JP" altLang="en-US" sz="2000" b="1" dirty="0">
                <a:solidFill>
                  <a:prstClr val="white"/>
                </a:solidFill>
                <a:latin typeface="HG丸ｺﾞｼｯｸM-PRO" pitchFamily="50" charset="-128"/>
                <a:ea typeface="HG丸ｺﾞｼｯｸM-PRO" pitchFamily="50" charset="-128"/>
              </a:rPr>
              <a:t>沖縄県の取り組み　～</a:t>
            </a:r>
            <a:r>
              <a:rPr lang="ja-JP" altLang="en-US" sz="2000" b="1" dirty="0">
                <a:solidFill>
                  <a:prstClr val="white"/>
                </a:solidFill>
              </a:rPr>
              <a:t>琉球病院を拠点とした沖縄連携モデル</a:t>
            </a:r>
            <a:r>
              <a:rPr lang="ja-JP" altLang="en-US" sz="2000" b="1" dirty="0">
                <a:solidFill>
                  <a:prstClr val="white"/>
                </a:solidFill>
                <a:latin typeface="HG丸ｺﾞｼｯｸM-PRO" pitchFamily="50" charset="-128"/>
                <a:ea typeface="HG丸ｺﾞｼｯｸM-PRO" pitchFamily="50" charset="-128"/>
              </a:rPr>
              <a:t>～</a:t>
            </a:r>
          </a:p>
        </p:txBody>
      </p:sp>
      <p:pic>
        <p:nvPicPr>
          <p:cNvPr id="19" name="Picture 3" descr="R0042928_(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62540" y="2695279"/>
            <a:ext cx="1257946" cy="1156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3" name="表 2"/>
          <p:cNvGraphicFramePr>
            <a:graphicFrameLocks noGrp="1"/>
          </p:cNvGraphicFramePr>
          <p:nvPr>
            <p:extLst>
              <p:ext uri="{D42A27DB-BD31-4B8C-83A1-F6EECF244321}">
                <p14:modId xmlns:p14="http://schemas.microsoft.com/office/powerpoint/2010/main" xmlns="" val="2340497604"/>
              </p:ext>
            </p:extLst>
          </p:nvPr>
        </p:nvGraphicFramePr>
        <p:xfrm>
          <a:off x="4613758" y="2594786"/>
          <a:ext cx="3148782" cy="1711061"/>
        </p:xfrm>
        <a:graphic>
          <a:graphicData uri="http://schemas.openxmlformats.org/drawingml/2006/table">
            <a:tbl>
              <a:tblPr firstRow="1" bandRow="1">
                <a:tableStyleId>{5C22544A-7EE6-4342-B048-85BDC9FD1C3A}</a:tableStyleId>
              </a:tblPr>
              <a:tblGrid>
                <a:gridCol w="2406514">
                  <a:extLst>
                    <a:ext uri="{9D8B030D-6E8A-4147-A177-3AD203B41FA5}">
                      <a16:colId xmlns="" xmlns:a16="http://schemas.microsoft.com/office/drawing/2014/main" val="20000"/>
                    </a:ext>
                  </a:extLst>
                </a:gridCol>
                <a:gridCol w="432048">
                  <a:extLst>
                    <a:ext uri="{9D8B030D-6E8A-4147-A177-3AD203B41FA5}">
                      <a16:colId xmlns="" xmlns:a16="http://schemas.microsoft.com/office/drawing/2014/main" val="20001"/>
                    </a:ext>
                  </a:extLst>
                </a:gridCol>
                <a:gridCol w="310220">
                  <a:extLst>
                    <a:ext uri="{9D8B030D-6E8A-4147-A177-3AD203B41FA5}">
                      <a16:colId xmlns="" xmlns:a16="http://schemas.microsoft.com/office/drawing/2014/main" val="20002"/>
                    </a:ext>
                  </a:extLst>
                </a:gridCol>
              </a:tblGrid>
              <a:tr h="205627">
                <a:tc>
                  <a:txBody>
                    <a:bodyPr/>
                    <a:lstStyle/>
                    <a:p>
                      <a:pPr marL="0" marR="0" indent="0" algn="l" defTabSz="91396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baseline="0" dirty="0">
                          <a:solidFill>
                            <a:schemeClr val="tx1"/>
                          </a:solidFill>
                          <a:effectLst/>
                          <a:latin typeface="ＭＳ Ｐゴシック" pitchFamily="50" charset="-128"/>
                          <a:ea typeface="ＭＳ Ｐゴシック" pitchFamily="50" charset="-128"/>
                          <a:cs typeface="+mn-cs"/>
                        </a:rPr>
                        <a:t>病床数</a:t>
                      </a:r>
                    </a:p>
                  </a:txBody>
                  <a:tcPr marL="84406" marR="84406">
                    <a:solidFill>
                      <a:schemeClr val="tx2">
                        <a:lumMod val="20000"/>
                        <a:lumOff val="80000"/>
                      </a:schemeClr>
                    </a:solidFill>
                  </a:tcPr>
                </a:tc>
                <a:tc>
                  <a:txBody>
                    <a:bodyPr/>
                    <a:lstStyle/>
                    <a:p>
                      <a:pPr algn="l"/>
                      <a:r>
                        <a:rPr kumimoji="1" lang="en-US" altLang="ja-JP" sz="1000" b="0" dirty="0">
                          <a:solidFill>
                            <a:schemeClr val="tx1"/>
                          </a:solidFill>
                        </a:rPr>
                        <a:t>406</a:t>
                      </a:r>
                      <a:endParaRPr kumimoji="1" lang="ja-JP" altLang="en-US" sz="1000" b="0" dirty="0">
                        <a:solidFill>
                          <a:schemeClr val="tx1"/>
                        </a:solidFill>
                      </a:endParaRPr>
                    </a:p>
                  </a:txBody>
                  <a:tcPr marL="84406" marR="84406">
                    <a:solidFill>
                      <a:schemeClr val="tx2">
                        <a:lumMod val="20000"/>
                        <a:lumOff val="80000"/>
                      </a:schemeClr>
                    </a:solidFill>
                  </a:tcPr>
                </a:tc>
                <a:tc>
                  <a:txBody>
                    <a:bodyPr/>
                    <a:lstStyle/>
                    <a:p>
                      <a:r>
                        <a:rPr kumimoji="1" lang="ja-JP" altLang="en-US" sz="1000" b="0" dirty="0">
                          <a:solidFill>
                            <a:schemeClr val="tx1"/>
                          </a:solidFill>
                        </a:rPr>
                        <a:t>床</a:t>
                      </a:r>
                    </a:p>
                  </a:txBody>
                  <a:tcPr marL="84406" marR="84406">
                    <a:solidFill>
                      <a:schemeClr val="tx2">
                        <a:lumMod val="20000"/>
                        <a:lumOff val="80000"/>
                      </a:schemeClr>
                    </a:solidFill>
                  </a:tcPr>
                </a:tc>
                <a:extLst>
                  <a:ext uri="{0D108BD9-81ED-4DB2-BD59-A6C34878D82A}">
                    <a16:rowId xmlns="" xmlns:a16="http://schemas.microsoft.com/office/drawing/2014/main" val="10000"/>
                  </a:ext>
                </a:extLst>
              </a:tr>
              <a:tr h="205627">
                <a:tc>
                  <a:txBody>
                    <a:bodyPr/>
                    <a:lstStyle/>
                    <a:p>
                      <a:pPr marL="0" marR="0" indent="0" algn="l" defTabSz="913960" rtl="0" eaLnBrk="1" fontAlgn="auto" latinLnBrk="0" hangingPunct="1">
                        <a:lnSpc>
                          <a:spcPct val="100000"/>
                        </a:lnSpc>
                        <a:spcBef>
                          <a:spcPts val="0"/>
                        </a:spcBef>
                        <a:spcAft>
                          <a:spcPts val="0"/>
                        </a:spcAft>
                        <a:buClrTx/>
                        <a:buSzTx/>
                        <a:buFontTx/>
                        <a:buNone/>
                        <a:tabLst/>
                        <a:defRPr/>
                      </a:pPr>
                      <a:r>
                        <a:rPr kumimoji="1" lang="ja-JP" altLang="en-US" sz="1000" b="0" u="none" strike="noStrike" kern="1200" dirty="0">
                          <a:solidFill>
                            <a:schemeClr val="tx1"/>
                          </a:solidFill>
                          <a:effectLst/>
                          <a:latin typeface="ＭＳ Ｐゴシック" pitchFamily="50" charset="-128"/>
                          <a:ea typeface="ＭＳ Ｐゴシック" pitchFamily="50" charset="-128"/>
                          <a:cs typeface="+mn-cs"/>
                        </a:rPr>
                        <a:t>うち一般精神病床数</a:t>
                      </a:r>
                      <a:endParaRPr kumimoji="1" lang="zh-TW" altLang="en-US" sz="1000" b="0" u="none" strike="noStrike" kern="1200" dirty="0">
                        <a:solidFill>
                          <a:schemeClr val="tx1"/>
                        </a:solidFill>
                        <a:effectLst/>
                        <a:latin typeface="ＭＳ Ｐゴシック" pitchFamily="50" charset="-128"/>
                        <a:ea typeface="ＭＳ Ｐゴシック" pitchFamily="50" charset="-128"/>
                        <a:cs typeface="+mn-cs"/>
                      </a:endParaRPr>
                    </a:p>
                  </a:txBody>
                  <a:tcPr marL="84406" marR="84406">
                    <a:solidFill>
                      <a:schemeClr val="tx2">
                        <a:lumMod val="20000"/>
                        <a:lumOff val="80000"/>
                      </a:schemeClr>
                    </a:solidFill>
                  </a:tcPr>
                </a:tc>
                <a:tc>
                  <a:txBody>
                    <a:bodyPr/>
                    <a:lstStyle/>
                    <a:p>
                      <a:pPr algn="l"/>
                      <a:r>
                        <a:rPr kumimoji="1" lang="en-US" altLang="ja-JP" sz="1000" b="0" dirty="0">
                          <a:solidFill>
                            <a:schemeClr val="tx1"/>
                          </a:solidFill>
                        </a:rPr>
                        <a:t>289</a:t>
                      </a:r>
                      <a:endParaRPr kumimoji="1" lang="ja-JP" altLang="en-US" sz="1000" b="0" dirty="0">
                        <a:solidFill>
                          <a:schemeClr val="tx1"/>
                        </a:solidFill>
                      </a:endParaRPr>
                    </a:p>
                  </a:txBody>
                  <a:tcPr marL="84406" marR="84406">
                    <a:solidFill>
                      <a:schemeClr val="tx2">
                        <a:lumMod val="20000"/>
                        <a:lumOff val="80000"/>
                      </a:schemeClr>
                    </a:solidFill>
                  </a:tcPr>
                </a:tc>
                <a:tc>
                  <a:txBody>
                    <a:bodyPr/>
                    <a:lstStyle/>
                    <a:p>
                      <a:r>
                        <a:rPr kumimoji="1" lang="ja-JP" altLang="en-US" sz="1000" b="0" dirty="0">
                          <a:solidFill>
                            <a:schemeClr val="tx1"/>
                          </a:solidFill>
                        </a:rPr>
                        <a:t>床</a:t>
                      </a:r>
                    </a:p>
                  </a:txBody>
                  <a:tcPr marL="84406" marR="84406">
                    <a:solidFill>
                      <a:schemeClr val="tx2">
                        <a:lumMod val="20000"/>
                        <a:lumOff val="80000"/>
                      </a:schemeClr>
                    </a:solidFill>
                  </a:tcPr>
                </a:tc>
                <a:extLst>
                  <a:ext uri="{0D108BD9-81ED-4DB2-BD59-A6C34878D82A}">
                    <a16:rowId xmlns="" xmlns:a16="http://schemas.microsoft.com/office/drawing/2014/main" val="10001"/>
                  </a:ext>
                </a:extLst>
              </a:tr>
              <a:tr h="205627">
                <a:tc>
                  <a:txBody>
                    <a:bodyPr/>
                    <a:lstStyle/>
                    <a:p>
                      <a:pPr marL="0" marR="0" indent="0" algn="l" defTabSz="913960" rtl="0" eaLnBrk="1" fontAlgn="auto" latinLnBrk="0" hangingPunct="1">
                        <a:lnSpc>
                          <a:spcPct val="100000"/>
                        </a:lnSpc>
                        <a:spcBef>
                          <a:spcPts val="0"/>
                        </a:spcBef>
                        <a:spcAft>
                          <a:spcPts val="0"/>
                        </a:spcAft>
                        <a:buClrTx/>
                        <a:buSzTx/>
                        <a:buFontTx/>
                        <a:buNone/>
                        <a:tabLst/>
                        <a:defRPr/>
                      </a:pPr>
                      <a:r>
                        <a:rPr kumimoji="1" lang="ja-JP" altLang="en-US" sz="1000" u="none" strike="noStrike" kern="1200" dirty="0">
                          <a:solidFill>
                            <a:schemeClr val="dk1"/>
                          </a:solidFill>
                          <a:effectLst/>
                          <a:latin typeface="ＭＳ Ｐゴシック" pitchFamily="50" charset="-128"/>
                          <a:ea typeface="ＭＳ Ｐゴシック" pitchFamily="50" charset="-128"/>
                          <a:cs typeface="+mn-cs"/>
                        </a:rPr>
                        <a:t>うち医療観察法病床</a:t>
                      </a:r>
                      <a:endParaRPr kumimoji="1" lang="zh-TW" altLang="en-US" sz="1000" u="none" strike="noStrike" kern="1200" dirty="0">
                        <a:solidFill>
                          <a:schemeClr val="dk1"/>
                        </a:solidFill>
                        <a:effectLst/>
                        <a:latin typeface="ＭＳ Ｐゴシック" pitchFamily="50" charset="-128"/>
                        <a:ea typeface="ＭＳ Ｐゴシック" pitchFamily="50" charset="-128"/>
                        <a:cs typeface="+mn-cs"/>
                      </a:endParaRPr>
                    </a:p>
                  </a:txBody>
                  <a:tcPr marL="84406" marR="84406">
                    <a:solidFill>
                      <a:schemeClr val="tx2">
                        <a:lumMod val="20000"/>
                        <a:lumOff val="80000"/>
                      </a:schemeClr>
                    </a:solidFill>
                  </a:tcPr>
                </a:tc>
                <a:tc>
                  <a:txBody>
                    <a:bodyPr/>
                    <a:lstStyle/>
                    <a:p>
                      <a:pPr algn="l"/>
                      <a:r>
                        <a:rPr kumimoji="1" lang="en-US" altLang="ja-JP" sz="1000" dirty="0"/>
                        <a:t>37</a:t>
                      </a:r>
                      <a:endParaRPr kumimoji="1" lang="ja-JP" altLang="en-US" sz="1000" dirty="0"/>
                    </a:p>
                  </a:txBody>
                  <a:tcPr marL="84406" marR="84406">
                    <a:solidFill>
                      <a:schemeClr val="tx2">
                        <a:lumMod val="20000"/>
                        <a:lumOff val="80000"/>
                      </a:schemeClr>
                    </a:solidFill>
                  </a:tcPr>
                </a:tc>
                <a:tc>
                  <a:txBody>
                    <a:bodyPr/>
                    <a:lstStyle/>
                    <a:p>
                      <a:r>
                        <a:rPr kumimoji="1" lang="ja-JP" altLang="en-US" sz="1000" dirty="0"/>
                        <a:t>床</a:t>
                      </a:r>
                    </a:p>
                  </a:txBody>
                  <a:tcPr marL="84406" marR="84406">
                    <a:solidFill>
                      <a:schemeClr val="tx2">
                        <a:lumMod val="20000"/>
                        <a:lumOff val="80000"/>
                      </a:schemeClr>
                    </a:solidFill>
                  </a:tcPr>
                </a:tc>
                <a:extLst>
                  <a:ext uri="{0D108BD9-81ED-4DB2-BD59-A6C34878D82A}">
                    <a16:rowId xmlns="" xmlns:a16="http://schemas.microsoft.com/office/drawing/2014/main" val="10002"/>
                  </a:ext>
                </a:extLst>
              </a:tr>
              <a:tr h="205627">
                <a:tc>
                  <a:txBody>
                    <a:bodyPr/>
                    <a:lstStyle/>
                    <a:p>
                      <a:r>
                        <a:rPr kumimoji="1" lang="ja-JP" altLang="en-US" sz="1000" dirty="0"/>
                        <a:t>うち重症心身障害児病床</a:t>
                      </a:r>
                    </a:p>
                  </a:txBody>
                  <a:tcPr marL="84406" marR="84406">
                    <a:solidFill>
                      <a:schemeClr val="tx2">
                        <a:lumMod val="20000"/>
                        <a:lumOff val="80000"/>
                      </a:schemeClr>
                    </a:solidFill>
                  </a:tcPr>
                </a:tc>
                <a:tc>
                  <a:txBody>
                    <a:bodyPr/>
                    <a:lstStyle/>
                    <a:p>
                      <a:pPr algn="l"/>
                      <a:r>
                        <a:rPr kumimoji="1" lang="en-US" altLang="ja-JP" sz="1000" dirty="0"/>
                        <a:t>80</a:t>
                      </a:r>
                      <a:endParaRPr kumimoji="1" lang="ja-JP" altLang="en-US" sz="1000" dirty="0"/>
                    </a:p>
                  </a:txBody>
                  <a:tcPr marL="84406" marR="84406">
                    <a:solidFill>
                      <a:schemeClr val="tx2">
                        <a:lumMod val="20000"/>
                        <a:lumOff val="80000"/>
                      </a:schemeClr>
                    </a:solidFill>
                  </a:tcPr>
                </a:tc>
                <a:tc>
                  <a:txBody>
                    <a:bodyPr/>
                    <a:lstStyle/>
                    <a:p>
                      <a:r>
                        <a:rPr kumimoji="1" lang="ja-JP" altLang="en-US" sz="1000" dirty="0"/>
                        <a:t>床</a:t>
                      </a:r>
                    </a:p>
                  </a:txBody>
                  <a:tcPr marL="84406" marR="84406">
                    <a:solidFill>
                      <a:schemeClr val="tx2">
                        <a:lumMod val="20000"/>
                        <a:lumOff val="80000"/>
                      </a:schemeClr>
                    </a:solidFill>
                  </a:tcPr>
                </a:tc>
                <a:extLst>
                  <a:ext uri="{0D108BD9-81ED-4DB2-BD59-A6C34878D82A}">
                    <a16:rowId xmlns="" xmlns:a16="http://schemas.microsoft.com/office/drawing/2014/main" val="10003"/>
                  </a:ext>
                </a:extLst>
              </a:tr>
              <a:tr h="248021">
                <a:tc>
                  <a:txBody>
                    <a:bodyPr/>
                    <a:lstStyle/>
                    <a:p>
                      <a:pPr marL="0" marR="0" indent="0" algn="l" defTabSz="913960" rtl="0" eaLnBrk="1" fontAlgn="auto" latinLnBrk="0" hangingPunct="1">
                        <a:lnSpc>
                          <a:spcPct val="100000"/>
                        </a:lnSpc>
                        <a:spcBef>
                          <a:spcPts val="0"/>
                        </a:spcBef>
                        <a:spcAft>
                          <a:spcPts val="0"/>
                        </a:spcAft>
                        <a:buClrTx/>
                        <a:buSzTx/>
                        <a:buFontTx/>
                        <a:buNone/>
                        <a:tabLst/>
                        <a:defRPr/>
                      </a:pPr>
                      <a:r>
                        <a:rPr kumimoji="1" lang="ja-JP" altLang="en-US" sz="1000" u="none" strike="noStrike" kern="1200" dirty="0">
                          <a:solidFill>
                            <a:schemeClr val="dk1"/>
                          </a:solidFill>
                          <a:effectLst/>
                          <a:latin typeface="ＭＳ Ｐゴシック" pitchFamily="50" charset="-128"/>
                          <a:ea typeface="ＭＳ Ｐゴシック" pitchFamily="50" charset="-128"/>
                          <a:cs typeface="+mn-cs"/>
                        </a:rPr>
                        <a:t>入院後</a:t>
                      </a:r>
                      <a:r>
                        <a:rPr kumimoji="1" lang="en-US" altLang="ja-JP" sz="1000" u="none" strike="noStrike" kern="1200" dirty="0">
                          <a:solidFill>
                            <a:schemeClr val="dk1"/>
                          </a:solidFill>
                          <a:effectLst/>
                          <a:latin typeface="ＭＳ Ｐゴシック" pitchFamily="50" charset="-128"/>
                          <a:ea typeface="ＭＳ Ｐゴシック" pitchFamily="50" charset="-128"/>
                          <a:cs typeface="+mn-cs"/>
                        </a:rPr>
                        <a:t>3</a:t>
                      </a:r>
                      <a:r>
                        <a:rPr kumimoji="1" lang="ja-JP" altLang="en-US" sz="1000" u="none" strike="noStrike" kern="1200" dirty="0">
                          <a:solidFill>
                            <a:schemeClr val="dk1"/>
                          </a:solidFill>
                          <a:effectLst/>
                          <a:latin typeface="ＭＳ Ｐゴシック" pitchFamily="50" charset="-128"/>
                          <a:ea typeface="ＭＳ Ｐゴシック" pitchFamily="50" charset="-128"/>
                          <a:cs typeface="+mn-cs"/>
                        </a:rPr>
                        <a:t>ヶ月時点の退院率</a:t>
                      </a:r>
                      <a:r>
                        <a:rPr kumimoji="1" lang="ja-JP" altLang="en-US" sz="1000" dirty="0"/>
                        <a:t>（一般精神病床）</a:t>
                      </a:r>
                      <a:endParaRPr kumimoji="1" lang="zh-TW" altLang="en-US" sz="1000" u="none" strike="noStrike" kern="1200" dirty="0">
                        <a:solidFill>
                          <a:schemeClr val="dk1"/>
                        </a:solidFill>
                        <a:effectLst/>
                        <a:latin typeface="ＭＳ Ｐゴシック" pitchFamily="50" charset="-128"/>
                        <a:ea typeface="ＭＳ Ｐゴシック" pitchFamily="50" charset="-128"/>
                        <a:cs typeface="+mn-cs"/>
                      </a:endParaRPr>
                    </a:p>
                  </a:txBody>
                  <a:tcPr marL="84406" marR="0">
                    <a:solidFill>
                      <a:schemeClr val="tx2">
                        <a:lumMod val="20000"/>
                        <a:lumOff val="80000"/>
                      </a:schemeClr>
                    </a:solidFill>
                  </a:tcPr>
                </a:tc>
                <a:tc>
                  <a:txBody>
                    <a:bodyPr/>
                    <a:lstStyle/>
                    <a:p>
                      <a:r>
                        <a:rPr kumimoji="1" lang="en-US" altLang="ja-JP" sz="1000" dirty="0"/>
                        <a:t>63.2</a:t>
                      </a:r>
                      <a:endParaRPr kumimoji="1" lang="ja-JP" altLang="en-US" sz="1000" dirty="0"/>
                    </a:p>
                  </a:txBody>
                  <a:tcPr marL="84406" marR="84406">
                    <a:solidFill>
                      <a:schemeClr val="tx2">
                        <a:lumMod val="20000"/>
                        <a:lumOff val="80000"/>
                      </a:schemeClr>
                    </a:solidFill>
                  </a:tcPr>
                </a:tc>
                <a:tc>
                  <a:txBody>
                    <a:bodyPr/>
                    <a:lstStyle/>
                    <a:p>
                      <a:r>
                        <a:rPr kumimoji="1" lang="ja-JP" altLang="en-US" sz="1000" dirty="0"/>
                        <a:t>％</a:t>
                      </a:r>
                    </a:p>
                  </a:txBody>
                  <a:tcPr marL="84406" marR="84406">
                    <a:solidFill>
                      <a:schemeClr val="tx2">
                        <a:lumMod val="20000"/>
                        <a:lumOff val="80000"/>
                      </a:schemeClr>
                    </a:solidFill>
                  </a:tcPr>
                </a:tc>
                <a:extLst>
                  <a:ext uri="{0D108BD9-81ED-4DB2-BD59-A6C34878D82A}">
                    <a16:rowId xmlns="" xmlns:a16="http://schemas.microsoft.com/office/drawing/2014/main" val="10004"/>
                  </a:ext>
                </a:extLst>
              </a:tr>
              <a:tr h="205627">
                <a:tc>
                  <a:txBody>
                    <a:bodyPr/>
                    <a:lstStyle/>
                    <a:p>
                      <a:pPr marL="0" marR="0" indent="0" algn="l" defTabSz="913960" rtl="0" eaLnBrk="1" fontAlgn="auto" latinLnBrk="0" hangingPunct="1">
                        <a:lnSpc>
                          <a:spcPct val="100000"/>
                        </a:lnSpc>
                        <a:spcBef>
                          <a:spcPts val="0"/>
                        </a:spcBef>
                        <a:spcAft>
                          <a:spcPts val="0"/>
                        </a:spcAft>
                        <a:buClrTx/>
                        <a:buSzTx/>
                        <a:buFontTx/>
                        <a:buNone/>
                        <a:tabLst/>
                        <a:defRPr/>
                      </a:pPr>
                      <a:r>
                        <a:rPr kumimoji="1" lang="ja-JP" altLang="en-US" sz="1000" u="none" strike="noStrike" kern="1200" dirty="0">
                          <a:solidFill>
                            <a:schemeClr val="dk1"/>
                          </a:solidFill>
                          <a:effectLst/>
                          <a:latin typeface="ＭＳ Ｐゴシック" pitchFamily="50" charset="-128"/>
                          <a:ea typeface="ＭＳ Ｐゴシック" pitchFamily="50" charset="-128"/>
                          <a:cs typeface="+mn-cs"/>
                        </a:rPr>
                        <a:t>入院後</a:t>
                      </a:r>
                      <a:r>
                        <a:rPr kumimoji="1" lang="en-US" altLang="ja-JP" sz="1000" u="none" strike="noStrike" kern="1200" dirty="0">
                          <a:solidFill>
                            <a:schemeClr val="dk1"/>
                          </a:solidFill>
                          <a:effectLst/>
                          <a:latin typeface="ＭＳ Ｐゴシック" pitchFamily="50" charset="-128"/>
                          <a:ea typeface="ＭＳ Ｐゴシック" pitchFamily="50" charset="-128"/>
                          <a:cs typeface="+mn-cs"/>
                        </a:rPr>
                        <a:t>1</a:t>
                      </a:r>
                      <a:r>
                        <a:rPr kumimoji="1" lang="ja-JP" altLang="en-US" sz="1000" u="none" strike="noStrike" kern="1200" dirty="0">
                          <a:solidFill>
                            <a:schemeClr val="dk1"/>
                          </a:solidFill>
                          <a:effectLst/>
                          <a:latin typeface="ＭＳ Ｐゴシック" pitchFamily="50" charset="-128"/>
                          <a:ea typeface="ＭＳ Ｐゴシック" pitchFamily="50" charset="-128"/>
                          <a:cs typeface="+mn-cs"/>
                        </a:rPr>
                        <a:t>年時点の退院率</a:t>
                      </a:r>
                      <a:r>
                        <a:rPr kumimoji="1" lang="ja-JP" altLang="en-US" sz="1000" dirty="0"/>
                        <a:t>（一般精神病床）</a:t>
                      </a:r>
                      <a:endParaRPr kumimoji="1" lang="zh-CN" altLang="en-US" sz="1000" u="none" strike="noStrike" kern="1200" dirty="0">
                        <a:solidFill>
                          <a:schemeClr val="dk1"/>
                        </a:solidFill>
                        <a:effectLst/>
                        <a:latin typeface="ＭＳ Ｐゴシック" pitchFamily="50" charset="-128"/>
                        <a:ea typeface="ＭＳ Ｐゴシック" pitchFamily="50" charset="-128"/>
                        <a:cs typeface="+mn-cs"/>
                      </a:endParaRPr>
                    </a:p>
                  </a:txBody>
                  <a:tcPr marL="84406" marR="84406">
                    <a:solidFill>
                      <a:schemeClr val="tx2">
                        <a:lumMod val="20000"/>
                        <a:lumOff val="80000"/>
                      </a:schemeClr>
                    </a:solidFill>
                  </a:tcPr>
                </a:tc>
                <a:tc>
                  <a:txBody>
                    <a:bodyPr/>
                    <a:lstStyle/>
                    <a:p>
                      <a:r>
                        <a:rPr kumimoji="1" lang="en-US" altLang="ja-JP" sz="1000" dirty="0"/>
                        <a:t>90.4</a:t>
                      </a:r>
                      <a:r>
                        <a:rPr kumimoji="1" lang="ja-JP" altLang="en-US" sz="1000" dirty="0"/>
                        <a:t>　</a:t>
                      </a:r>
                    </a:p>
                  </a:txBody>
                  <a:tcPr marL="84406" marR="84406">
                    <a:solidFill>
                      <a:schemeClr val="tx2">
                        <a:lumMod val="20000"/>
                        <a:lumOff val="80000"/>
                      </a:schemeClr>
                    </a:solidFill>
                  </a:tcPr>
                </a:tc>
                <a:tc>
                  <a:txBody>
                    <a:bodyPr/>
                    <a:lstStyle/>
                    <a:p>
                      <a:r>
                        <a:rPr kumimoji="1" lang="ja-JP" altLang="en-US" sz="1000" dirty="0"/>
                        <a:t>％</a:t>
                      </a:r>
                    </a:p>
                  </a:txBody>
                  <a:tcPr marL="84406" marR="84406">
                    <a:solidFill>
                      <a:schemeClr val="tx2">
                        <a:lumMod val="20000"/>
                        <a:lumOff val="80000"/>
                      </a:schemeClr>
                    </a:solidFill>
                  </a:tcPr>
                </a:tc>
                <a:extLst>
                  <a:ext uri="{0D108BD9-81ED-4DB2-BD59-A6C34878D82A}">
                    <a16:rowId xmlns="" xmlns:a16="http://schemas.microsoft.com/office/drawing/2014/main" val="10005"/>
                  </a:ext>
                </a:extLst>
              </a:tr>
              <a:tr h="205627">
                <a:tc>
                  <a:txBody>
                    <a:bodyPr/>
                    <a:lstStyle/>
                    <a:p>
                      <a:r>
                        <a:rPr kumimoji="1" lang="ja-JP" altLang="en-US" sz="1000" dirty="0"/>
                        <a:t>平均在院日数（一般精神病床）</a:t>
                      </a:r>
                    </a:p>
                  </a:txBody>
                  <a:tcPr marL="84406" marR="84406">
                    <a:solidFill>
                      <a:schemeClr val="tx2">
                        <a:lumMod val="20000"/>
                        <a:lumOff val="80000"/>
                      </a:schemeClr>
                    </a:solidFill>
                  </a:tcPr>
                </a:tc>
                <a:tc>
                  <a:txBody>
                    <a:bodyPr/>
                    <a:lstStyle/>
                    <a:p>
                      <a:r>
                        <a:rPr kumimoji="1" lang="en-US" altLang="ja-JP" sz="1000" dirty="0"/>
                        <a:t>201</a:t>
                      </a:r>
                      <a:endParaRPr kumimoji="1" lang="ja-JP" altLang="en-US" sz="1000" dirty="0"/>
                    </a:p>
                  </a:txBody>
                  <a:tcPr marL="84406" marR="84406">
                    <a:solidFill>
                      <a:schemeClr val="tx2">
                        <a:lumMod val="20000"/>
                        <a:lumOff val="80000"/>
                      </a:schemeClr>
                    </a:solidFill>
                  </a:tcPr>
                </a:tc>
                <a:tc>
                  <a:txBody>
                    <a:bodyPr/>
                    <a:lstStyle/>
                    <a:p>
                      <a:r>
                        <a:rPr kumimoji="1" lang="ja-JP" altLang="en-US" sz="1000" dirty="0"/>
                        <a:t>日</a:t>
                      </a:r>
                    </a:p>
                  </a:txBody>
                  <a:tcPr marL="84406" marR="84406">
                    <a:solidFill>
                      <a:schemeClr val="tx2">
                        <a:lumMod val="20000"/>
                        <a:lumOff val="80000"/>
                      </a:schemeClr>
                    </a:solidFill>
                  </a:tcPr>
                </a:tc>
                <a:extLst>
                  <a:ext uri="{0D108BD9-81ED-4DB2-BD59-A6C34878D82A}">
                    <a16:rowId xmlns="" xmlns:a16="http://schemas.microsoft.com/office/drawing/2014/main" val="10006"/>
                  </a:ext>
                </a:extLst>
              </a:tr>
            </a:tbl>
          </a:graphicData>
        </a:graphic>
      </p:graphicFrame>
      <p:grpSp>
        <p:nvGrpSpPr>
          <p:cNvPr id="5" name="グループ化 25"/>
          <p:cNvGrpSpPr/>
          <p:nvPr/>
        </p:nvGrpSpPr>
        <p:grpSpPr>
          <a:xfrm>
            <a:off x="50390" y="3669435"/>
            <a:ext cx="4457899" cy="3169739"/>
            <a:chOff x="54550" y="3669435"/>
            <a:chExt cx="4829391" cy="3169739"/>
          </a:xfrm>
        </p:grpSpPr>
        <p:sp>
          <p:nvSpPr>
            <p:cNvPr id="13" name="テキスト ボックス 12"/>
            <p:cNvSpPr txBox="1"/>
            <p:nvPr/>
          </p:nvSpPr>
          <p:spPr>
            <a:xfrm>
              <a:off x="54550" y="3669435"/>
              <a:ext cx="4829391" cy="3169739"/>
            </a:xfrm>
            <a:prstGeom prst="rect">
              <a:avLst/>
            </a:prstGeom>
          </p:spPr>
          <p:style>
            <a:lnRef idx="2">
              <a:schemeClr val="accent2"/>
            </a:lnRef>
            <a:fillRef idx="1">
              <a:schemeClr val="lt1"/>
            </a:fillRef>
            <a:effectRef idx="0">
              <a:schemeClr val="accent2"/>
            </a:effectRef>
            <a:fontRef idx="minor">
              <a:schemeClr val="dk1"/>
            </a:fontRef>
          </p:style>
          <p:txBody>
            <a:bodyPr wrap="square" lIns="91309" tIns="45655" rIns="91309" bIns="45655">
              <a:spAutoFit/>
            </a:bodyPr>
            <a:lstStyle/>
            <a:p>
              <a:pPr defTabSz="912267">
                <a:defRPr/>
              </a:pPr>
              <a:r>
                <a:rPr lang="en-US" altLang="ja-JP" sz="1400" b="1" dirty="0">
                  <a:solidFill>
                    <a:prstClr val="black"/>
                  </a:solidFill>
                  <a:latin typeface="HGｺﾞｼｯｸM"/>
                  <a:ea typeface="HGｺﾞｼｯｸM"/>
                </a:rPr>
                <a:t>【</a:t>
              </a:r>
              <a:r>
                <a:rPr lang="ja-JP" altLang="en-US" sz="1400" b="1" dirty="0">
                  <a:solidFill>
                    <a:prstClr val="black"/>
                  </a:solidFill>
                  <a:latin typeface="HGｺﾞｼｯｸM"/>
                  <a:ea typeface="HGｺﾞｼｯｸM"/>
                </a:rPr>
                <a:t>具体的体制</a:t>
              </a:r>
              <a:r>
                <a:rPr lang="en-US" altLang="ja-JP" sz="1400" b="1" dirty="0">
                  <a:solidFill>
                    <a:prstClr val="black"/>
                  </a:solidFill>
                  <a:latin typeface="HGｺﾞｼｯｸM"/>
                  <a:ea typeface="HGｺﾞｼｯｸM"/>
                </a:rPr>
                <a:t>】</a:t>
              </a:r>
            </a:p>
            <a:p>
              <a:pPr defTabSz="912267">
                <a:defRPr/>
              </a:pPr>
              <a:endParaRPr lang="en-US" altLang="ja-JP" sz="1400" b="1" dirty="0">
                <a:solidFill>
                  <a:prstClr val="black"/>
                </a:solidFill>
                <a:latin typeface="HGｺﾞｼｯｸM"/>
                <a:ea typeface="HGｺﾞｼｯｸM"/>
              </a:endParaRPr>
            </a:p>
            <a:p>
              <a:pPr defTabSz="912267">
                <a:defRPr/>
              </a:pPr>
              <a:endParaRPr lang="en-US" altLang="ja-JP" sz="1400" b="1" dirty="0">
                <a:solidFill>
                  <a:prstClr val="black"/>
                </a:solidFill>
                <a:latin typeface="HGｺﾞｼｯｸM"/>
                <a:ea typeface="HGｺﾞｼｯｸM"/>
              </a:endParaRPr>
            </a:p>
            <a:p>
              <a:pPr defTabSz="912267">
                <a:defRPr/>
              </a:pPr>
              <a:endParaRPr lang="en-US" altLang="ja-JP" sz="1400" b="1" dirty="0">
                <a:solidFill>
                  <a:prstClr val="black"/>
                </a:solidFill>
                <a:latin typeface="HGｺﾞｼｯｸM"/>
                <a:ea typeface="HGｺﾞｼｯｸM"/>
              </a:endParaRPr>
            </a:p>
            <a:p>
              <a:pPr defTabSz="912267">
                <a:defRPr/>
              </a:pPr>
              <a:endParaRPr lang="en-US" altLang="ja-JP" sz="1400" b="1" dirty="0">
                <a:solidFill>
                  <a:prstClr val="black"/>
                </a:solidFill>
                <a:latin typeface="HGｺﾞｼｯｸM"/>
                <a:ea typeface="HGｺﾞｼｯｸM"/>
              </a:endParaRPr>
            </a:p>
            <a:p>
              <a:pPr defTabSz="912267">
                <a:defRPr/>
              </a:pPr>
              <a:endParaRPr lang="en-US" altLang="ja-JP" sz="1400" b="1" dirty="0">
                <a:solidFill>
                  <a:prstClr val="black"/>
                </a:solidFill>
                <a:latin typeface="HGｺﾞｼｯｸM"/>
                <a:ea typeface="HGｺﾞｼｯｸM"/>
              </a:endParaRPr>
            </a:p>
            <a:p>
              <a:pPr defTabSz="912267">
                <a:defRPr/>
              </a:pPr>
              <a:endParaRPr lang="en-US" altLang="ja-JP" sz="1400" b="1" dirty="0">
                <a:solidFill>
                  <a:prstClr val="black"/>
                </a:solidFill>
                <a:latin typeface="HGｺﾞｼｯｸM"/>
                <a:ea typeface="HGｺﾞｼｯｸM"/>
              </a:endParaRPr>
            </a:p>
            <a:p>
              <a:pPr defTabSz="912267">
                <a:defRPr/>
              </a:pPr>
              <a:endParaRPr lang="en-US" altLang="ja-JP" sz="1400" b="1" dirty="0">
                <a:solidFill>
                  <a:prstClr val="black"/>
                </a:solidFill>
                <a:latin typeface="HGｺﾞｼｯｸM"/>
                <a:ea typeface="HGｺﾞｼｯｸM"/>
              </a:endParaRPr>
            </a:p>
            <a:p>
              <a:pPr defTabSz="912267">
                <a:defRPr/>
              </a:pPr>
              <a:endParaRPr lang="en-US" altLang="ja-JP" sz="1400" b="1" dirty="0">
                <a:solidFill>
                  <a:prstClr val="black"/>
                </a:solidFill>
                <a:latin typeface="HGｺﾞｼｯｸM"/>
                <a:ea typeface="HGｺﾞｼｯｸM"/>
              </a:endParaRPr>
            </a:p>
            <a:p>
              <a:pPr defTabSz="912267">
                <a:defRPr/>
              </a:pPr>
              <a:endParaRPr lang="en-US" altLang="ja-JP" sz="1400" b="1" dirty="0">
                <a:solidFill>
                  <a:prstClr val="black"/>
                </a:solidFill>
                <a:latin typeface="HGｺﾞｼｯｸM"/>
                <a:ea typeface="HGｺﾞｼｯｸM"/>
              </a:endParaRPr>
            </a:p>
            <a:p>
              <a:pPr defTabSz="912267">
                <a:defRPr/>
              </a:pPr>
              <a:endParaRPr lang="en-US" altLang="ja-JP" sz="1400" b="1" dirty="0">
                <a:solidFill>
                  <a:prstClr val="black"/>
                </a:solidFill>
                <a:latin typeface="HGｺﾞｼｯｸM"/>
                <a:ea typeface="HGｺﾞｼｯｸM"/>
              </a:endParaRPr>
            </a:p>
            <a:p>
              <a:pPr defTabSz="912267">
                <a:defRPr/>
              </a:pPr>
              <a:endParaRPr lang="en-US" altLang="ja-JP" sz="1400" b="1" dirty="0">
                <a:solidFill>
                  <a:prstClr val="black"/>
                </a:solidFill>
                <a:latin typeface="HGｺﾞｼｯｸM"/>
                <a:ea typeface="HGｺﾞｼｯｸM"/>
              </a:endParaRPr>
            </a:p>
            <a:p>
              <a:pPr defTabSz="912267">
                <a:defRPr/>
              </a:pPr>
              <a:endParaRPr lang="en-US" altLang="ja-JP" sz="1400" b="1" dirty="0">
                <a:solidFill>
                  <a:prstClr val="black"/>
                </a:solidFill>
                <a:latin typeface="HGｺﾞｼｯｸM"/>
                <a:ea typeface="HGｺﾞｼｯｸM"/>
              </a:endParaRPr>
            </a:p>
            <a:p>
              <a:pPr defTabSz="912267">
                <a:defRPr/>
              </a:pPr>
              <a:endParaRPr lang="en-US" altLang="ja-JP" sz="1400" b="1" dirty="0">
                <a:solidFill>
                  <a:prstClr val="black"/>
                </a:solidFill>
                <a:latin typeface="HGｺﾞｼｯｸM"/>
                <a:ea typeface="HGｺﾞｼｯｸM"/>
              </a:endParaRPr>
            </a:p>
          </p:txBody>
        </p:sp>
        <p:sp>
          <p:nvSpPr>
            <p:cNvPr id="6" name="左右矢印 5"/>
            <p:cNvSpPr/>
            <p:nvPr/>
          </p:nvSpPr>
          <p:spPr bwMode="auto">
            <a:xfrm>
              <a:off x="1932377" y="5373216"/>
              <a:ext cx="1148420" cy="484632"/>
            </a:xfrm>
            <a:prstGeom prst="leftRightArrow">
              <a:avLst/>
            </a:prstGeom>
            <a:solidFill>
              <a:schemeClr val="bg2">
                <a:lumMod val="75000"/>
              </a:schemeClr>
            </a:solidFill>
            <a:ln w="25400">
              <a:solidFill>
                <a:schemeClr val="tx1"/>
              </a:solidFill>
              <a:round/>
              <a:headEnd/>
              <a:tailEnd/>
            </a:ln>
          </p:spPr>
          <p:txBody>
            <a:bodyPr lIns="68318" tIns="34159" rIns="68318" bIns="34159" rtlCol="0" anchor="ctr"/>
            <a:lstStyle/>
            <a:p>
              <a:pPr algn="ctr" defTabSz="955891"/>
              <a:r>
                <a:rPr lang="ja-JP" altLang="en-US" sz="1200" dirty="0">
                  <a:solidFill>
                    <a:prstClr val="black"/>
                  </a:solidFill>
                  <a:latin typeface="HGP創英角ｺﾞｼｯｸUB" pitchFamily="50" charset="-128"/>
                </a:rPr>
                <a:t>連絡相談</a:t>
              </a:r>
            </a:p>
          </p:txBody>
        </p:sp>
        <p:grpSp>
          <p:nvGrpSpPr>
            <p:cNvPr id="14" name="グループ化 4"/>
            <p:cNvGrpSpPr/>
            <p:nvPr/>
          </p:nvGrpSpPr>
          <p:grpSpPr>
            <a:xfrm>
              <a:off x="177817" y="4221088"/>
              <a:ext cx="4631181" cy="2520280"/>
              <a:chOff x="-2796940" y="3618493"/>
              <a:chExt cx="5863532" cy="3012975"/>
            </a:xfrm>
          </p:grpSpPr>
          <p:sp>
            <p:nvSpPr>
              <p:cNvPr id="22" name="円/楕円 21"/>
              <p:cNvSpPr/>
              <p:nvPr/>
            </p:nvSpPr>
            <p:spPr>
              <a:xfrm>
                <a:off x="-2312033" y="6020773"/>
                <a:ext cx="645433" cy="609961"/>
              </a:xfrm>
              <a:prstGeom prst="ellipse">
                <a:avLst/>
              </a:prstGeom>
              <a:ln>
                <a:solidFill>
                  <a:srgbClr val="00B050"/>
                </a:solidFill>
                <a:prstDash val="sysDash"/>
              </a:ln>
            </p:spPr>
            <p:style>
              <a:lnRef idx="2">
                <a:schemeClr val="accent3"/>
              </a:lnRef>
              <a:fillRef idx="1">
                <a:schemeClr val="lt1"/>
              </a:fillRef>
              <a:effectRef idx="0">
                <a:schemeClr val="accent3"/>
              </a:effectRef>
              <a:fontRef idx="minor">
                <a:schemeClr val="dk1"/>
              </a:fontRef>
            </p:style>
            <p:txBody>
              <a:bodyPr anchor="ctr"/>
              <a:lstStyle/>
              <a:p>
                <a:pPr algn="ctr" defTabSz="912267">
                  <a:defRPr/>
                </a:pPr>
                <a:r>
                  <a:rPr lang="ja-JP" altLang="en-US" sz="1200" b="1" dirty="0">
                    <a:solidFill>
                      <a:prstClr val="black"/>
                    </a:solidFill>
                  </a:rPr>
                  <a:t>診療所</a:t>
                </a:r>
              </a:p>
            </p:txBody>
          </p:sp>
          <p:sp>
            <p:nvSpPr>
              <p:cNvPr id="24" name="円/楕円 23"/>
              <p:cNvSpPr/>
              <p:nvPr/>
            </p:nvSpPr>
            <p:spPr>
              <a:xfrm>
                <a:off x="-631749" y="6044005"/>
                <a:ext cx="631749" cy="587463"/>
              </a:xfrm>
              <a:prstGeom prst="ellipse">
                <a:avLst/>
              </a:prstGeom>
              <a:ln>
                <a:solidFill>
                  <a:srgbClr val="00B050"/>
                </a:solidFill>
              </a:ln>
            </p:spPr>
            <p:style>
              <a:lnRef idx="2">
                <a:schemeClr val="accent3"/>
              </a:lnRef>
              <a:fillRef idx="1">
                <a:schemeClr val="lt1"/>
              </a:fillRef>
              <a:effectRef idx="0">
                <a:schemeClr val="accent3"/>
              </a:effectRef>
              <a:fontRef idx="minor">
                <a:schemeClr val="dk1"/>
              </a:fontRef>
            </p:style>
            <p:txBody>
              <a:bodyPr anchor="ctr"/>
              <a:lstStyle/>
              <a:p>
                <a:pPr algn="ctr" defTabSz="912267">
                  <a:defRPr/>
                </a:pPr>
                <a:r>
                  <a:rPr lang="ja-JP" altLang="en-US" sz="1400" b="1" dirty="0">
                    <a:solidFill>
                      <a:prstClr val="black"/>
                    </a:solidFill>
                  </a:rPr>
                  <a:t>病院</a:t>
                </a:r>
              </a:p>
            </p:txBody>
          </p:sp>
          <p:sp>
            <p:nvSpPr>
              <p:cNvPr id="28" name="円/楕円 27"/>
              <p:cNvSpPr/>
              <p:nvPr/>
            </p:nvSpPr>
            <p:spPr>
              <a:xfrm>
                <a:off x="-2796940" y="4185672"/>
                <a:ext cx="638308" cy="611481"/>
              </a:xfrm>
              <a:prstGeom prst="ellipse">
                <a:avLst/>
              </a:prstGeom>
              <a:ln>
                <a:solidFill>
                  <a:srgbClr val="00B0F0"/>
                </a:solidFill>
              </a:ln>
            </p:spPr>
            <p:style>
              <a:lnRef idx="2">
                <a:schemeClr val="accent1"/>
              </a:lnRef>
              <a:fillRef idx="1">
                <a:schemeClr val="lt1"/>
              </a:fillRef>
              <a:effectRef idx="0">
                <a:schemeClr val="accent1"/>
              </a:effectRef>
              <a:fontRef idx="minor">
                <a:schemeClr val="dk1"/>
              </a:fontRef>
            </p:style>
            <p:txBody>
              <a:bodyPr anchor="ctr"/>
              <a:lstStyle/>
              <a:p>
                <a:pPr algn="ctr" defTabSz="912267">
                  <a:defRPr/>
                </a:pPr>
                <a:r>
                  <a:rPr lang="ja-JP" altLang="en-US" sz="1400" b="1" dirty="0">
                    <a:solidFill>
                      <a:prstClr val="black"/>
                    </a:solidFill>
                  </a:rPr>
                  <a:t>病院</a:t>
                </a:r>
              </a:p>
            </p:txBody>
          </p:sp>
          <p:sp>
            <p:nvSpPr>
              <p:cNvPr id="32" name="円/楕円 31"/>
              <p:cNvSpPr/>
              <p:nvPr/>
            </p:nvSpPr>
            <p:spPr>
              <a:xfrm>
                <a:off x="-196310" y="4229894"/>
                <a:ext cx="670266" cy="587198"/>
              </a:xfrm>
              <a:prstGeom prst="ellipse">
                <a:avLst/>
              </a:prstGeom>
              <a:ln>
                <a:solidFill>
                  <a:srgbClr val="00B0F0"/>
                </a:solidFill>
                <a:prstDash val="sysDash"/>
              </a:ln>
            </p:spPr>
            <p:style>
              <a:lnRef idx="2">
                <a:schemeClr val="accent1"/>
              </a:lnRef>
              <a:fillRef idx="1">
                <a:schemeClr val="lt1"/>
              </a:fillRef>
              <a:effectRef idx="0">
                <a:schemeClr val="accent1"/>
              </a:effectRef>
              <a:fontRef idx="minor">
                <a:schemeClr val="dk1"/>
              </a:fontRef>
            </p:style>
            <p:txBody>
              <a:bodyPr anchor="ctr"/>
              <a:lstStyle/>
              <a:p>
                <a:pPr algn="ctr" defTabSz="912267">
                  <a:defRPr/>
                </a:pPr>
                <a:r>
                  <a:rPr lang="ja-JP" altLang="en-US" sz="1200" b="1" dirty="0">
                    <a:solidFill>
                      <a:prstClr val="black"/>
                    </a:solidFill>
                  </a:rPr>
                  <a:t>診療所</a:t>
                </a:r>
              </a:p>
            </p:txBody>
          </p:sp>
          <p:grpSp>
            <p:nvGrpSpPr>
              <p:cNvPr id="26" name="グループ化 7"/>
              <p:cNvGrpSpPr>
                <a:grpSpLocks/>
              </p:cNvGrpSpPr>
              <p:nvPr/>
            </p:nvGrpSpPr>
            <p:grpSpPr bwMode="auto">
              <a:xfrm>
                <a:off x="-1739000" y="4725143"/>
                <a:ext cx="1112898" cy="928139"/>
                <a:chOff x="2933104" y="2415397"/>
                <a:chExt cx="3393731" cy="3052736"/>
              </a:xfrm>
            </p:grpSpPr>
            <p:sp>
              <p:nvSpPr>
                <p:cNvPr id="66" name="円/楕円 65"/>
                <p:cNvSpPr/>
                <p:nvPr/>
              </p:nvSpPr>
              <p:spPr>
                <a:xfrm>
                  <a:off x="2933104" y="2415397"/>
                  <a:ext cx="3393731" cy="3052736"/>
                </a:xfrm>
                <a:prstGeom prst="ellipse">
                  <a:avLst/>
                </a:prstGeom>
                <a:ln>
                  <a:solidFill>
                    <a:srgbClr val="FF0000"/>
                  </a:solidFill>
                </a:ln>
              </p:spPr>
              <p:style>
                <a:lnRef idx="2">
                  <a:schemeClr val="accent2"/>
                </a:lnRef>
                <a:fillRef idx="1">
                  <a:schemeClr val="lt1"/>
                </a:fillRef>
                <a:effectRef idx="0">
                  <a:schemeClr val="accent2"/>
                </a:effectRef>
                <a:fontRef idx="minor">
                  <a:schemeClr val="dk1"/>
                </a:fontRef>
              </p:style>
              <p:txBody>
                <a:bodyPr/>
                <a:lstStyle/>
                <a:p>
                  <a:pPr algn="ctr" defTabSz="912267">
                    <a:defRPr/>
                  </a:pPr>
                  <a:endParaRPr lang="en-US" altLang="ja-JP" sz="1600" b="1" dirty="0">
                    <a:solidFill>
                      <a:srgbClr val="FFFF00"/>
                    </a:solidFill>
                  </a:endParaRPr>
                </a:p>
              </p:txBody>
            </p:sp>
            <p:sp>
              <p:nvSpPr>
                <p:cNvPr id="67" name="角丸四角形 66"/>
                <p:cNvSpPr/>
                <p:nvPr/>
              </p:nvSpPr>
              <p:spPr>
                <a:xfrm>
                  <a:off x="3342264" y="3640044"/>
                  <a:ext cx="2568581" cy="1364586"/>
                </a:xfrm>
                <a:prstGeom prst="round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267">
                    <a:defRPr/>
                  </a:pPr>
                  <a:r>
                    <a:rPr lang="ja-JP" altLang="en-US" sz="1600" b="1" dirty="0">
                      <a:solidFill>
                        <a:srgbClr val="FF0000"/>
                      </a:solidFill>
                    </a:rPr>
                    <a:t>琉球</a:t>
                  </a:r>
                  <a:endParaRPr lang="en-US" altLang="ja-JP" sz="1600" b="1" dirty="0">
                    <a:solidFill>
                      <a:srgbClr val="FF0000"/>
                    </a:solidFill>
                  </a:endParaRPr>
                </a:p>
                <a:p>
                  <a:pPr algn="ctr" defTabSz="912267">
                    <a:defRPr/>
                  </a:pPr>
                  <a:r>
                    <a:rPr lang="ja-JP" altLang="en-US" sz="1600" b="1" dirty="0">
                      <a:solidFill>
                        <a:srgbClr val="FF0000"/>
                      </a:solidFill>
                    </a:rPr>
                    <a:t>病院</a:t>
                  </a:r>
                  <a:endParaRPr lang="en-US" altLang="ja-JP" sz="1600" b="1" dirty="0">
                    <a:solidFill>
                      <a:srgbClr val="FF0000"/>
                    </a:solidFill>
                  </a:endParaRPr>
                </a:p>
                <a:p>
                  <a:pPr algn="ctr" defTabSz="912267">
                    <a:defRPr/>
                  </a:pPr>
                  <a:endParaRPr lang="ja-JP" altLang="en-US" sz="1600" b="1" dirty="0">
                    <a:solidFill>
                      <a:srgbClr val="FF0000"/>
                    </a:solidFill>
                  </a:endParaRPr>
                </a:p>
              </p:txBody>
            </p:sp>
          </p:grpSp>
          <p:sp>
            <p:nvSpPr>
              <p:cNvPr id="34" name="円/楕円 33"/>
              <p:cNvSpPr/>
              <p:nvPr/>
            </p:nvSpPr>
            <p:spPr>
              <a:xfrm>
                <a:off x="-1581534" y="3618493"/>
                <a:ext cx="638308" cy="611481"/>
              </a:xfrm>
              <a:prstGeom prst="ellipse">
                <a:avLst/>
              </a:prstGeom>
              <a:ln>
                <a:solidFill>
                  <a:srgbClr val="00B0F0"/>
                </a:solidFill>
              </a:ln>
            </p:spPr>
            <p:style>
              <a:lnRef idx="2">
                <a:schemeClr val="accent1"/>
              </a:lnRef>
              <a:fillRef idx="1">
                <a:schemeClr val="lt1"/>
              </a:fillRef>
              <a:effectRef idx="0">
                <a:schemeClr val="accent1"/>
              </a:effectRef>
              <a:fontRef idx="minor">
                <a:schemeClr val="dk1"/>
              </a:fontRef>
            </p:style>
            <p:txBody>
              <a:bodyPr anchor="ctr"/>
              <a:lstStyle/>
              <a:p>
                <a:pPr algn="ctr" defTabSz="912267">
                  <a:defRPr/>
                </a:pPr>
                <a:r>
                  <a:rPr lang="ja-JP" altLang="en-US" sz="1400" b="1" dirty="0">
                    <a:solidFill>
                      <a:prstClr val="black"/>
                    </a:solidFill>
                  </a:rPr>
                  <a:t>病院</a:t>
                </a:r>
              </a:p>
            </p:txBody>
          </p:sp>
          <p:grpSp>
            <p:nvGrpSpPr>
              <p:cNvPr id="27" name="グループ化 34"/>
              <p:cNvGrpSpPr/>
              <p:nvPr/>
            </p:nvGrpSpPr>
            <p:grpSpPr>
              <a:xfrm>
                <a:off x="-1397125" y="4239023"/>
                <a:ext cx="282270" cy="476069"/>
                <a:chOff x="2970961" y="3843189"/>
                <a:chExt cx="135536" cy="602002"/>
              </a:xfrm>
            </p:grpSpPr>
            <p:sp>
              <p:nvSpPr>
                <p:cNvPr id="62" name="右矢印 61"/>
                <p:cNvSpPr/>
                <p:nvPr/>
              </p:nvSpPr>
              <p:spPr>
                <a:xfrm rot="5400000" flipV="1">
                  <a:off x="2774345" y="4113038"/>
                  <a:ext cx="598648" cy="65657"/>
                </a:xfrm>
                <a:prstGeom prst="rightArrow">
                  <a:avLst/>
                </a:prstGeom>
                <a:solidFill>
                  <a:srgbClr val="FF0000"/>
                </a:solidFill>
                <a:ln w="63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267"/>
                  <a:endParaRPr lang="ja-JP" altLang="en-US">
                    <a:solidFill>
                      <a:prstClr val="white"/>
                    </a:solidFill>
                  </a:endParaRPr>
                </a:p>
              </p:txBody>
            </p:sp>
            <p:sp>
              <p:nvSpPr>
                <p:cNvPr id="63" name="右矢印 62"/>
                <p:cNvSpPr/>
                <p:nvPr/>
              </p:nvSpPr>
              <p:spPr>
                <a:xfrm rot="16200000">
                  <a:off x="2704467" y="4109683"/>
                  <a:ext cx="598646" cy="65657"/>
                </a:xfrm>
                <a:prstGeom prst="rightArrow">
                  <a:avLst/>
                </a:prstGeom>
                <a:solidFill>
                  <a:srgbClr val="00B0F0"/>
                </a:solidFill>
                <a:ln w="63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267"/>
                  <a:endParaRPr lang="ja-JP" altLang="en-US">
                    <a:solidFill>
                      <a:prstClr val="white"/>
                    </a:solidFill>
                  </a:endParaRPr>
                </a:p>
              </p:txBody>
            </p:sp>
          </p:grpSp>
          <p:grpSp>
            <p:nvGrpSpPr>
              <p:cNvPr id="33" name="グループ化 35"/>
              <p:cNvGrpSpPr/>
              <p:nvPr/>
            </p:nvGrpSpPr>
            <p:grpSpPr>
              <a:xfrm rot="20217675">
                <a:off x="-2312934" y="4696560"/>
                <a:ext cx="711637" cy="238791"/>
                <a:chOff x="1211753" y="4447437"/>
                <a:chExt cx="870308" cy="264084"/>
              </a:xfrm>
            </p:grpSpPr>
            <p:sp>
              <p:nvSpPr>
                <p:cNvPr id="61" name="右矢印 60"/>
                <p:cNvSpPr/>
                <p:nvPr/>
              </p:nvSpPr>
              <p:spPr>
                <a:xfrm rot="13264116" flipV="1">
                  <a:off x="1211753" y="4561588"/>
                  <a:ext cx="713297" cy="149933"/>
                </a:xfrm>
                <a:prstGeom prst="rightArrow">
                  <a:avLst/>
                </a:prstGeom>
                <a:solidFill>
                  <a:srgbClr val="00B0F0"/>
                </a:solidFill>
                <a:ln w="63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267"/>
                  <a:endParaRPr lang="ja-JP" altLang="en-US">
                    <a:solidFill>
                      <a:prstClr val="white"/>
                    </a:solidFill>
                  </a:endParaRPr>
                </a:p>
              </p:txBody>
            </p:sp>
            <p:sp>
              <p:nvSpPr>
                <p:cNvPr id="60" name="右矢印 59"/>
                <p:cNvSpPr/>
                <p:nvPr/>
              </p:nvSpPr>
              <p:spPr>
                <a:xfrm rot="2554275" flipV="1">
                  <a:off x="1408558" y="4447437"/>
                  <a:ext cx="673503" cy="174756"/>
                </a:xfrm>
                <a:prstGeom prst="rightArrow">
                  <a:avLst/>
                </a:prstGeom>
                <a:solidFill>
                  <a:srgbClr val="FF0000"/>
                </a:solidFill>
                <a:ln w="63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267"/>
                  <a:endParaRPr lang="ja-JP" altLang="en-US">
                    <a:solidFill>
                      <a:prstClr val="white"/>
                    </a:solidFill>
                  </a:endParaRPr>
                </a:p>
              </p:txBody>
            </p:sp>
          </p:grpSp>
          <p:sp>
            <p:nvSpPr>
              <p:cNvPr id="58" name="右矢印 57"/>
              <p:cNvSpPr/>
              <p:nvPr/>
            </p:nvSpPr>
            <p:spPr>
              <a:xfrm rot="18321477" flipV="1">
                <a:off x="-1889796" y="5746326"/>
                <a:ext cx="464089" cy="136739"/>
              </a:xfrm>
              <a:prstGeom prst="rightArrow">
                <a:avLst/>
              </a:prstGeom>
              <a:solidFill>
                <a:srgbClr val="FF0000"/>
              </a:solidFill>
              <a:ln w="63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267"/>
                <a:endParaRPr lang="ja-JP" altLang="en-US">
                  <a:solidFill>
                    <a:prstClr val="white"/>
                  </a:solidFill>
                </a:endParaRPr>
              </a:p>
            </p:txBody>
          </p:sp>
          <p:sp>
            <p:nvSpPr>
              <p:cNvPr id="56" name="右矢印 55"/>
              <p:cNvSpPr/>
              <p:nvPr/>
            </p:nvSpPr>
            <p:spPr>
              <a:xfrm rot="13872420" flipV="1">
                <a:off x="-934993" y="5737753"/>
                <a:ext cx="473415" cy="133989"/>
              </a:xfrm>
              <a:prstGeom prst="rightArrow">
                <a:avLst/>
              </a:prstGeom>
              <a:solidFill>
                <a:srgbClr val="FF0000"/>
              </a:solidFill>
              <a:ln w="63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267"/>
                <a:endParaRPr lang="ja-JP" altLang="en-US">
                  <a:solidFill>
                    <a:prstClr val="white"/>
                  </a:solidFill>
                </a:endParaRPr>
              </a:p>
            </p:txBody>
          </p:sp>
          <p:grpSp>
            <p:nvGrpSpPr>
              <p:cNvPr id="35" name="グループ化 38"/>
              <p:cNvGrpSpPr/>
              <p:nvPr/>
            </p:nvGrpSpPr>
            <p:grpSpPr>
              <a:xfrm>
                <a:off x="-746704" y="4655953"/>
                <a:ext cx="704060" cy="314296"/>
                <a:chOff x="3310235" y="4413110"/>
                <a:chExt cx="861040" cy="397438"/>
              </a:xfrm>
            </p:grpSpPr>
            <p:sp>
              <p:nvSpPr>
                <p:cNvPr id="54" name="右矢印 53"/>
                <p:cNvSpPr/>
                <p:nvPr/>
              </p:nvSpPr>
              <p:spPr>
                <a:xfrm rot="9410498" flipV="1">
                  <a:off x="3395659" y="4619957"/>
                  <a:ext cx="775616" cy="190591"/>
                </a:xfrm>
                <a:prstGeom prst="rightArrow">
                  <a:avLst/>
                </a:prstGeom>
                <a:solidFill>
                  <a:srgbClr val="FF0000"/>
                </a:solidFill>
                <a:ln w="63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267"/>
                  <a:endParaRPr lang="ja-JP" altLang="en-US">
                    <a:solidFill>
                      <a:srgbClr val="FF0000"/>
                    </a:solidFill>
                  </a:endParaRPr>
                </a:p>
              </p:txBody>
            </p:sp>
            <p:sp>
              <p:nvSpPr>
                <p:cNvPr id="55" name="右矢印 54"/>
                <p:cNvSpPr/>
                <p:nvPr/>
              </p:nvSpPr>
              <p:spPr>
                <a:xfrm rot="20018027" flipV="1">
                  <a:off x="3310235" y="4413110"/>
                  <a:ext cx="724647" cy="181354"/>
                </a:xfrm>
                <a:prstGeom prst="rightArrow">
                  <a:avLst/>
                </a:prstGeom>
                <a:solidFill>
                  <a:srgbClr val="00B0F0"/>
                </a:solidFill>
                <a:ln w="63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267"/>
                  <a:endParaRPr lang="ja-JP" altLang="en-US">
                    <a:solidFill>
                      <a:prstClr val="white"/>
                    </a:solidFill>
                  </a:endParaRPr>
                </a:p>
              </p:txBody>
            </p:sp>
          </p:grpSp>
          <p:sp>
            <p:nvSpPr>
              <p:cNvPr id="48" name="正方形/長方形 47"/>
              <p:cNvSpPr/>
              <p:nvPr/>
            </p:nvSpPr>
            <p:spPr>
              <a:xfrm>
                <a:off x="473958" y="5770618"/>
                <a:ext cx="2592634" cy="860116"/>
              </a:xfrm>
              <a:prstGeom prst="rect">
                <a:avLst/>
              </a:prstGeom>
              <a:solidFill>
                <a:schemeClr val="bg1"/>
              </a:solidFill>
              <a:ln>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defTabSz="912267"/>
                <a:r>
                  <a:rPr lang="ja-JP" altLang="en-US" sz="1100" b="1" dirty="0">
                    <a:solidFill>
                      <a:prstClr val="black"/>
                    </a:solidFill>
                  </a:rPr>
                  <a:t>連携会議参加医療機関　１１</a:t>
                </a:r>
                <a:endParaRPr lang="en-US" altLang="ja-JP" sz="1100" b="1" dirty="0">
                  <a:solidFill>
                    <a:prstClr val="black"/>
                  </a:solidFill>
                </a:endParaRPr>
              </a:p>
              <a:p>
                <a:pPr defTabSz="912267"/>
                <a:r>
                  <a:rPr lang="en-US" altLang="ja-JP" sz="1100" b="1" dirty="0">
                    <a:solidFill>
                      <a:prstClr val="black"/>
                    </a:solidFill>
                  </a:rPr>
                  <a:t>CPMS</a:t>
                </a:r>
                <a:r>
                  <a:rPr lang="ja-JP" altLang="en-US" sz="1100" b="1" dirty="0">
                    <a:solidFill>
                      <a:prstClr val="black"/>
                    </a:solidFill>
                  </a:rPr>
                  <a:t>登録済機関　３</a:t>
                </a:r>
                <a:endParaRPr lang="en-US" altLang="ja-JP" sz="1100" b="1" dirty="0">
                  <a:solidFill>
                    <a:prstClr val="black"/>
                  </a:solidFill>
                </a:endParaRPr>
              </a:p>
              <a:p>
                <a:pPr defTabSz="912267"/>
                <a:r>
                  <a:rPr lang="en-US" altLang="ja-JP" sz="1100" b="1" dirty="0">
                    <a:solidFill>
                      <a:prstClr val="black"/>
                    </a:solidFill>
                  </a:rPr>
                  <a:t>CPMS</a:t>
                </a:r>
                <a:r>
                  <a:rPr lang="ja-JP" altLang="en-US" sz="1100" b="1" dirty="0">
                    <a:solidFill>
                      <a:prstClr val="black"/>
                    </a:solidFill>
                  </a:rPr>
                  <a:t>登録検討機関　２</a:t>
                </a:r>
                <a:endParaRPr lang="en-US" altLang="ja-JP" sz="1100" b="1" dirty="0">
                  <a:solidFill>
                    <a:prstClr val="black"/>
                  </a:solidFill>
                </a:endParaRPr>
              </a:p>
              <a:p>
                <a:pPr defTabSz="912267"/>
                <a:r>
                  <a:rPr lang="en-US" altLang="ja-JP" sz="1100" b="1" dirty="0">
                    <a:solidFill>
                      <a:prstClr val="black"/>
                    </a:solidFill>
                  </a:rPr>
                  <a:t>CPMS</a:t>
                </a:r>
                <a:r>
                  <a:rPr lang="ja-JP" altLang="en-US" sz="1100" b="1" dirty="0">
                    <a:solidFill>
                      <a:prstClr val="black"/>
                    </a:solidFill>
                  </a:rPr>
                  <a:t>非登録機関　６</a:t>
                </a:r>
              </a:p>
            </p:txBody>
          </p:sp>
        </p:grpSp>
        <p:sp>
          <p:nvSpPr>
            <p:cNvPr id="8" name="テキスト ボックス 7"/>
            <p:cNvSpPr txBox="1"/>
            <p:nvPr/>
          </p:nvSpPr>
          <p:spPr>
            <a:xfrm>
              <a:off x="1669080" y="4221088"/>
              <a:ext cx="3063547" cy="646331"/>
            </a:xfrm>
            <a:prstGeom prst="rect">
              <a:avLst/>
            </a:prstGeom>
            <a:noFill/>
            <a:ln>
              <a:noFill/>
              <a:prstDash val="sysDash"/>
            </a:ln>
          </p:spPr>
          <p:txBody>
            <a:bodyPr wrap="square" rtlCol="0">
              <a:spAutoFit/>
            </a:bodyPr>
            <a:lstStyle/>
            <a:p>
              <a:pPr defTabSz="912267"/>
              <a:r>
                <a:rPr lang="ja-JP" altLang="en-US" sz="1200" b="1" dirty="0">
                  <a:solidFill>
                    <a:srgbClr val="FF0000"/>
                  </a:solidFill>
                </a:rPr>
                <a:t>入院導入は琉球病院</a:t>
              </a:r>
              <a:endParaRPr lang="en-US" altLang="ja-JP" sz="1200" dirty="0">
                <a:solidFill>
                  <a:prstClr val="black"/>
                </a:solidFill>
              </a:endParaRPr>
            </a:p>
            <a:p>
              <a:pPr defTabSz="912267"/>
              <a:r>
                <a:rPr lang="ja-JP" altLang="en-US" sz="1200" b="1" dirty="0">
                  <a:solidFill>
                    <a:srgbClr val="00B0F0"/>
                  </a:solidFill>
                </a:rPr>
                <a:t>維持・フォローは地域の</a:t>
              </a:r>
              <a:r>
                <a:rPr lang="en-US" altLang="ja-JP" sz="1200" b="1" dirty="0">
                  <a:solidFill>
                    <a:srgbClr val="00B0F0"/>
                  </a:solidFill>
                </a:rPr>
                <a:t>CPMS</a:t>
              </a:r>
              <a:r>
                <a:rPr lang="ja-JP" altLang="en-US" sz="1200" b="1" dirty="0">
                  <a:solidFill>
                    <a:srgbClr val="00B0F0"/>
                  </a:solidFill>
                </a:rPr>
                <a:t>登録医療機関</a:t>
              </a:r>
              <a:endParaRPr lang="ja-JP" altLang="en-US" sz="1200" dirty="0">
                <a:solidFill>
                  <a:srgbClr val="00B0F0"/>
                </a:solidFill>
              </a:endParaRPr>
            </a:p>
          </p:txBody>
        </p:sp>
        <p:sp>
          <p:nvSpPr>
            <p:cNvPr id="68" name="円/楕円 67"/>
            <p:cNvSpPr/>
            <p:nvPr/>
          </p:nvSpPr>
          <p:spPr>
            <a:xfrm>
              <a:off x="3098220" y="5063935"/>
              <a:ext cx="1710776" cy="885345"/>
            </a:xfrm>
            <a:prstGeom prst="ellipse">
              <a:avLst/>
            </a:prstGeom>
            <a:solidFill>
              <a:schemeClr val="tx2">
                <a:lumMod val="20000"/>
                <a:lumOff val="80000"/>
              </a:schemeClr>
            </a:solidFill>
            <a:ln>
              <a:noFill/>
              <a:prstDash val="sysDash"/>
            </a:ln>
          </p:spPr>
          <p:style>
            <a:lnRef idx="2">
              <a:schemeClr val="dk1"/>
            </a:lnRef>
            <a:fillRef idx="1">
              <a:schemeClr val="lt1"/>
            </a:fillRef>
            <a:effectRef idx="0">
              <a:schemeClr val="dk1"/>
            </a:effectRef>
            <a:fontRef idx="minor">
              <a:schemeClr val="dk1"/>
            </a:fontRef>
          </p:style>
          <p:txBody>
            <a:bodyPr anchor="ctr"/>
            <a:lstStyle/>
            <a:p>
              <a:pPr algn="ctr" defTabSz="912267">
                <a:defRPr/>
              </a:pPr>
              <a:r>
                <a:rPr lang="ja-JP" altLang="en-US" sz="1200" b="1" dirty="0">
                  <a:solidFill>
                    <a:srgbClr val="FF0000"/>
                  </a:solidFill>
                </a:rPr>
                <a:t>県立沖縄中部病院</a:t>
              </a:r>
              <a:r>
                <a:rPr lang="en-US" altLang="ja-JP" sz="1200" b="1" dirty="0">
                  <a:solidFill>
                    <a:prstClr val="black"/>
                  </a:solidFill>
                </a:rPr>
                <a:t/>
              </a:r>
              <a:br>
                <a:rPr lang="en-US" altLang="ja-JP" sz="1200" b="1" dirty="0">
                  <a:solidFill>
                    <a:prstClr val="black"/>
                  </a:solidFill>
                </a:rPr>
              </a:br>
              <a:r>
                <a:rPr lang="ja-JP" altLang="en-US" sz="1100" b="1" dirty="0">
                  <a:solidFill>
                    <a:prstClr val="black"/>
                  </a:solidFill>
                </a:rPr>
                <a:t>血液内科</a:t>
              </a:r>
              <a:endParaRPr lang="en-US" altLang="ja-JP" sz="1100" b="1" dirty="0">
                <a:solidFill>
                  <a:prstClr val="black"/>
                </a:solidFill>
              </a:endParaRPr>
            </a:p>
            <a:p>
              <a:pPr algn="ctr" defTabSz="912267">
                <a:defRPr/>
              </a:pPr>
              <a:r>
                <a:rPr lang="ja-JP" altLang="en-US" sz="1100" b="1" dirty="0">
                  <a:solidFill>
                    <a:prstClr val="black"/>
                  </a:solidFill>
                </a:rPr>
                <a:t>精神科</a:t>
              </a:r>
            </a:p>
          </p:txBody>
        </p:sp>
        <p:sp>
          <p:nvSpPr>
            <p:cNvPr id="12" name="テキスト ボックス 11"/>
            <p:cNvSpPr txBox="1"/>
            <p:nvPr/>
          </p:nvSpPr>
          <p:spPr>
            <a:xfrm>
              <a:off x="1809944" y="5805511"/>
              <a:ext cx="1321635" cy="400110"/>
            </a:xfrm>
            <a:prstGeom prst="rect">
              <a:avLst/>
            </a:prstGeom>
            <a:noFill/>
            <a:ln>
              <a:noFill/>
              <a:prstDash val="sysDash"/>
            </a:ln>
          </p:spPr>
          <p:txBody>
            <a:bodyPr wrap="square" rtlCol="0">
              <a:spAutoFit/>
            </a:bodyPr>
            <a:lstStyle/>
            <a:p>
              <a:pPr algn="ctr" defTabSz="912267"/>
              <a:r>
                <a:rPr lang="ja-JP" altLang="en-US" sz="1000" b="1" dirty="0">
                  <a:solidFill>
                    <a:prstClr val="black"/>
                  </a:solidFill>
                </a:rPr>
                <a:t>コア病院経由で連携実現</a:t>
              </a:r>
            </a:p>
          </p:txBody>
        </p:sp>
        <p:sp>
          <p:nvSpPr>
            <p:cNvPr id="16" name="正方形/長方形 15"/>
            <p:cNvSpPr/>
            <p:nvPr/>
          </p:nvSpPr>
          <p:spPr bwMode="auto">
            <a:xfrm>
              <a:off x="156543" y="4149106"/>
              <a:ext cx="4652734" cy="2591675"/>
            </a:xfrm>
            <a:prstGeom prst="rect">
              <a:avLst/>
            </a:prstGeom>
            <a:noFill/>
            <a:ln w="25400">
              <a:solidFill>
                <a:srgbClr val="FFFF00"/>
              </a:solidFill>
              <a:prstDash val="sysDash"/>
              <a:round/>
              <a:headEnd/>
              <a:tailEnd/>
            </a:ln>
          </p:spPr>
          <p:style>
            <a:lnRef idx="0">
              <a:scrgbClr r="0" g="0" b="0"/>
            </a:lnRef>
            <a:fillRef idx="1001">
              <a:schemeClr val="lt1"/>
            </a:fillRef>
            <a:effectRef idx="0">
              <a:scrgbClr r="0" g="0" b="0"/>
            </a:effectRef>
            <a:fontRef idx="major"/>
          </p:style>
          <p:txBody>
            <a:bodyPr lIns="68318" tIns="34159" rIns="68318" bIns="34159" rtlCol="0" anchor="ctr"/>
            <a:lstStyle/>
            <a:p>
              <a:pPr marL="201324" indent="-201324" algn="just" defTabSz="955891">
                <a:buFont typeface="Wingdings" pitchFamily="2" charset="2"/>
                <a:buChar char="p"/>
              </a:pPr>
              <a:endParaRPr lang="ja-JP" altLang="en-US">
                <a:solidFill>
                  <a:prstClr val="black"/>
                </a:solidFill>
                <a:latin typeface="HGP創英角ｺﾞｼｯｸUB" pitchFamily="50" charset="-128"/>
              </a:endParaRPr>
            </a:p>
          </p:txBody>
        </p:sp>
        <p:sp>
          <p:nvSpPr>
            <p:cNvPr id="4" name="テキスト ボックス 3"/>
            <p:cNvSpPr txBox="1"/>
            <p:nvPr/>
          </p:nvSpPr>
          <p:spPr>
            <a:xfrm>
              <a:off x="1506390" y="3701960"/>
              <a:ext cx="3302606" cy="473030"/>
            </a:xfrm>
            <a:prstGeom prst="rect">
              <a:avLst/>
            </a:prstGeom>
            <a:noFill/>
          </p:spPr>
          <p:txBody>
            <a:bodyPr wrap="square" lIns="91309" tIns="45655" rIns="91309" bIns="45655" rtlCol="0">
              <a:spAutoFit/>
            </a:bodyPr>
            <a:lstStyle/>
            <a:p>
              <a:pPr defTabSz="912267"/>
              <a:r>
                <a:rPr lang="ja-JP" altLang="en-US" sz="1200" b="1" dirty="0">
                  <a:solidFill>
                    <a:srgbClr val="FF0000"/>
                  </a:solidFill>
                </a:rPr>
                <a:t>○　</a:t>
              </a:r>
              <a:r>
                <a:rPr lang="ja-JP" altLang="en-US" sz="1200" b="1" dirty="0">
                  <a:solidFill>
                    <a:prstClr val="black"/>
                  </a:solidFill>
                </a:rPr>
                <a:t>コア医療機関　</a:t>
              </a:r>
              <a:r>
                <a:rPr lang="ja-JP" altLang="en-US" sz="1200" b="1" dirty="0">
                  <a:solidFill>
                    <a:srgbClr val="00B0F0"/>
                  </a:solidFill>
                </a:rPr>
                <a:t>○　</a:t>
              </a:r>
              <a:r>
                <a:rPr lang="en-US" altLang="ja-JP" sz="1200" b="1" dirty="0">
                  <a:solidFill>
                    <a:prstClr val="black"/>
                  </a:solidFill>
                </a:rPr>
                <a:t>CPMS</a:t>
              </a:r>
              <a:r>
                <a:rPr lang="ja-JP" altLang="en-US" sz="1200" b="1" dirty="0">
                  <a:solidFill>
                    <a:prstClr val="black"/>
                  </a:solidFill>
                </a:rPr>
                <a:t>登録医療機関　</a:t>
              </a:r>
              <a:r>
                <a:rPr lang="ja-JP" altLang="en-US" sz="1200" b="1" dirty="0">
                  <a:solidFill>
                    <a:srgbClr val="00B050"/>
                  </a:solidFill>
                </a:rPr>
                <a:t>○　</a:t>
              </a:r>
              <a:r>
                <a:rPr lang="en-US" altLang="ja-JP" sz="1200" b="1" dirty="0">
                  <a:solidFill>
                    <a:prstClr val="black"/>
                  </a:solidFill>
                </a:rPr>
                <a:t>CPMS</a:t>
              </a:r>
              <a:r>
                <a:rPr lang="ja-JP" altLang="en-US" sz="1200" b="1" dirty="0">
                  <a:solidFill>
                    <a:prstClr val="black"/>
                  </a:solidFill>
                </a:rPr>
                <a:t>非登録医療機関</a:t>
              </a:r>
            </a:p>
          </p:txBody>
        </p:sp>
      </p:grpSp>
      <p:pic>
        <p:nvPicPr>
          <p:cNvPr id="40" name="Picture 2" descr="沖縄県行政区画図"/>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144654" y="1875445"/>
            <a:ext cx="1315292" cy="1342192"/>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77" name="グラフ 76"/>
          <p:cNvGraphicFramePr/>
          <p:nvPr>
            <p:extLst>
              <p:ext uri="{D42A27DB-BD31-4B8C-83A1-F6EECF244321}">
                <p14:modId xmlns:p14="http://schemas.microsoft.com/office/powerpoint/2010/main" xmlns="" val="3490495081"/>
              </p:ext>
            </p:extLst>
          </p:nvPr>
        </p:nvGraphicFramePr>
        <p:xfrm>
          <a:off x="5540327" y="4327439"/>
          <a:ext cx="3534865" cy="2505473"/>
        </p:xfrm>
        <a:graphic>
          <a:graphicData uri="http://schemas.openxmlformats.org/drawingml/2006/chart">
            <c:chart xmlns:c="http://schemas.openxmlformats.org/drawingml/2006/chart" xmlns:r="http://schemas.openxmlformats.org/officeDocument/2006/relationships" r:id="rId5"/>
          </a:graphicData>
        </a:graphic>
      </p:graphicFrame>
      <p:sp>
        <p:nvSpPr>
          <p:cNvPr id="11" name="テキスト ボックス 10"/>
          <p:cNvSpPr txBox="1"/>
          <p:nvPr/>
        </p:nvSpPr>
        <p:spPr>
          <a:xfrm>
            <a:off x="4662175" y="4793534"/>
            <a:ext cx="3582233" cy="600033"/>
          </a:xfrm>
          <a:prstGeom prst="rect">
            <a:avLst/>
          </a:prstGeom>
          <a:solidFill>
            <a:srgbClr val="FFFF66"/>
          </a:solidFill>
          <a:ln>
            <a:solidFill>
              <a:schemeClr val="tx1"/>
            </a:solidFill>
          </a:ln>
        </p:spPr>
        <p:txBody>
          <a:bodyPr wrap="square" lIns="91309" tIns="45655" rIns="91309" bIns="45655" rtlCol="0">
            <a:spAutoFit/>
          </a:bodyPr>
          <a:lstStyle/>
          <a:p>
            <a:pPr marL="85599" indent="-85599" defTabSz="912267"/>
            <a:r>
              <a:rPr lang="ja-JP" altLang="en-US" sz="1100" dirty="0">
                <a:solidFill>
                  <a:prstClr val="black"/>
                </a:solidFill>
              </a:rPr>
              <a:t>○　</a:t>
            </a:r>
            <a:r>
              <a:rPr lang="ja-JP" altLang="ja-JP" sz="1100" dirty="0">
                <a:solidFill>
                  <a:prstClr val="black"/>
                </a:solidFill>
              </a:rPr>
              <a:t>沖縄県では、</a:t>
            </a:r>
            <a:r>
              <a:rPr lang="en-US" altLang="ja-JP" sz="1100" dirty="0">
                <a:solidFill>
                  <a:prstClr val="black"/>
                </a:solidFill>
              </a:rPr>
              <a:t>CLZ</a:t>
            </a:r>
            <a:r>
              <a:rPr lang="ja-JP" altLang="ja-JP" sz="1100" dirty="0">
                <a:solidFill>
                  <a:prstClr val="black"/>
                </a:solidFill>
              </a:rPr>
              <a:t>に関する地域連携を進めた結果、</a:t>
            </a:r>
            <a:r>
              <a:rPr lang="en-US" altLang="ja-JP" sz="1100" dirty="0">
                <a:solidFill>
                  <a:prstClr val="black"/>
                </a:solidFill>
              </a:rPr>
              <a:t>CLZ</a:t>
            </a:r>
            <a:r>
              <a:rPr lang="ja-JP" altLang="ja-JP" sz="1100" dirty="0">
                <a:solidFill>
                  <a:prstClr val="black"/>
                </a:solidFill>
              </a:rPr>
              <a:t>の導入者のうち琉球病院以外の患者の占める割合が増加し、地域の医療提供体制が整備されてきている。</a:t>
            </a:r>
          </a:p>
        </p:txBody>
      </p:sp>
      <p:sp>
        <p:nvSpPr>
          <p:cNvPr id="20" name="テキスト ボックス 19"/>
          <p:cNvSpPr txBox="1"/>
          <p:nvPr/>
        </p:nvSpPr>
        <p:spPr>
          <a:xfrm>
            <a:off x="7624586" y="3884510"/>
            <a:ext cx="1578247" cy="399978"/>
          </a:xfrm>
          <a:prstGeom prst="rect">
            <a:avLst/>
          </a:prstGeom>
          <a:noFill/>
        </p:spPr>
        <p:txBody>
          <a:bodyPr wrap="square" lIns="91309" tIns="45655" rIns="91309" bIns="45655" rtlCol="0">
            <a:spAutoFit/>
          </a:bodyPr>
          <a:lstStyle/>
          <a:p>
            <a:pPr marL="88774" indent="-88774" defTabSz="912267">
              <a:defRPr/>
            </a:pPr>
            <a:r>
              <a:rPr lang="ja-JP" altLang="en-US" sz="1000" b="1" dirty="0">
                <a:solidFill>
                  <a:prstClr val="black"/>
                </a:solidFill>
                <a:latin typeface="HGｺﾞｼｯｸM"/>
                <a:ea typeface="HGｺﾞｼｯｸM"/>
              </a:rPr>
              <a:t>（参考：国立病院機構 琉球病院の基本情報）</a:t>
            </a:r>
            <a:endParaRPr lang="en-US" altLang="ja-JP" sz="1000" b="1" dirty="0">
              <a:solidFill>
                <a:prstClr val="black"/>
              </a:solidFill>
              <a:latin typeface="HGｺﾞｼｯｸM"/>
              <a:ea typeface="HGｺﾞｼｯｸM"/>
            </a:endParaRPr>
          </a:p>
        </p:txBody>
      </p:sp>
      <p:sp>
        <p:nvSpPr>
          <p:cNvPr id="21" name="テキスト ボックス 20"/>
          <p:cNvSpPr txBox="1"/>
          <p:nvPr/>
        </p:nvSpPr>
        <p:spPr>
          <a:xfrm>
            <a:off x="4911238" y="5381859"/>
            <a:ext cx="1787767" cy="282502"/>
          </a:xfrm>
          <a:prstGeom prst="rect">
            <a:avLst/>
          </a:prstGeom>
          <a:noFill/>
        </p:spPr>
        <p:txBody>
          <a:bodyPr wrap="square" lIns="91309" tIns="45655" rIns="91309" bIns="45655" rtlCol="0">
            <a:spAutoFit/>
          </a:bodyPr>
          <a:lstStyle/>
          <a:p>
            <a:pPr defTabSz="912267"/>
            <a:r>
              <a:rPr lang="en-US" altLang="ja-JP" sz="1200" b="1" dirty="0">
                <a:solidFill>
                  <a:prstClr val="black"/>
                </a:solidFill>
              </a:rPr>
              <a:t>CLZ</a:t>
            </a:r>
            <a:r>
              <a:rPr lang="ja-JP" altLang="en-US" sz="1200" b="1" dirty="0">
                <a:solidFill>
                  <a:prstClr val="black"/>
                </a:solidFill>
              </a:rPr>
              <a:t>導入症例数の推移</a:t>
            </a:r>
          </a:p>
        </p:txBody>
      </p:sp>
      <p:sp>
        <p:nvSpPr>
          <p:cNvPr id="2" name="テキスト ボックス 1"/>
          <p:cNvSpPr txBox="1"/>
          <p:nvPr/>
        </p:nvSpPr>
        <p:spPr>
          <a:xfrm>
            <a:off x="4671000" y="4509395"/>
            <a:ext cx="1620692" cy="307645"/>
          </a:xfrm>
          <a:prstGeom prst="rect">
            <a:avLst/>
          </a:prstGeom>
          <a:noFill/>
        </p:spPr>
        <p:txBody>
          <a:bodyPr wrap="none" lIns="91309" tIns="45655" rIns="91309" bIns="45655" rtlCol="0">
            <a:spAutoFit/>
          </a:bodyPr>
          <a:lstStyle/>
          <a:p>
            <a:pPr defTabSz="912267"/>
            <a:r>
              <a:rPr lang="en-US" altLang="ja-JP" sz="1400" b="1" dirty="0">
                <a:solidFill>
                  <a:prstClr val="black"/>
                </a:solidFill>
              </a:rPr>
              <a:t>【</a:t>
            </a:r>
            <a:r>
              <a:rPr lang="ja-JP" altLang="en-US" sz="1400" b="1" dirty="0">
                <a:solidFill>
                  <a:prstClr val="black"/>
                </a:solidFill>
              </a:rPr>
              <a:t>地域連携の効果</a:t>
            </a:r>
            <a:r>
              <a:rPr lang="en-US" altLang="ja-JP" sz="1400" dirty="0">
                <a:solidFill>
                  <a:prstClr val="black"/>
                </a:solidFill>
              </a:rPr>
              <a:t>】</a:t>
            </a:r>
            <a:endParaRPr lang="ja-JP" altLang="en-US" sz="1400" dirty="0">
              <a:solidFill>
                <a:prstClr val="black"/>
              </a:solidFill>
            </a:endParaRPr>
          </a:p>
        </p:txBody>
      </p:sp>
      <p:sp>
        <p:nvSpPr>
          <p:cNvPr id="7" name="正方形/長方形 6"/>
          <p:cNvSpPr/>
          <p:nvPr/>
        </p:nvSpPr>
        <p:spPr bwMode="auto">
          <a:xfrm>
            <a:off x="4671704" y="6004884"/>
            <a:ext cx="166172" cy="150836"/>
          </a:xfrm>
          <a:prstGeom prst="rect">
            <a:avLst/>
          </a:prstGeom>
          <a:solidFill>
            <a:srgbClr val="CC0099"/>
          </a:solidFill>
          <a:ln w="9525">
            <a:solidFill>
              <a:schemeClr val="tx1"/>
            </a:solidFill>
            <a:round/>
            <a:headEnd/>
            <a:tailEnd/>
          </a:ln>
        </p:spPr>
        <p:txBody>
          <a:bodyPr lIns="68318" tIns="34159" rIns="68318" bIns="34159" rtlCol="0" anchor="ctr"/>
          <a:lstStyle/>
          <a:p>
            <a:pPr marL="201324" indent="-201324" algn="just" defTabSz="955891">
              <a:buFont typeface="Wingdings" pitchFamily="2" charset="2"/>
              <a:buChar char="p"/>
            </a:pPr>
            <a:endParaRPr lang="ja-JP" altLang="en-US">
              <a:solidFill>
                <a:prstClr val="black"/>
              </a:solidFill>
              <a:latin typeface="HGP創英角ｺﾞｼｯｸUB" pitchFamily="50" charset="-128"/>
            </a:endParaRPr>
          </a:p>
        </p:txBody>
      </p:sp>
      <p:sp>
        <p:nvSpPr>
          <p:cNvPr id="65" name="正方形/長方形 64"/>
          <p:cNvSpPr/>
          <p:nvPr/>
        </p:nvSpPr>
        <p:spPr bwMode="auto">
          <a:xfrm>
            <a:off x="4671704" y="5798444"/>
            <a:ext cx="166172" cy="150836"/>
          </a:xfrm>
          <a:prstGeom prst="rect">
            <a:avLst/>
          </a:prstGeom>
          <a:solidFill>
            <a:srgbClr val="00CC99"/>
          </a:solidFill>
          <a:ln w="9525">
            <a:solidFill>
              <a:schemeClr val="tx1"/>
            </a:solidFill>
            <a:round/>
            <a:headEnd/>
            <a:tailEnd/>
          </a:ln>
        </p:spPr>
        <p:txBody>
          <a:bodyPr lIns="68318" tIns="34159" rIns="68318" bIns="34159" rtlCol="0" anchor="ctr"/>
          <a:lstStyle/>
          <a:p>
            <a:pPr marL="201324" indent="-201324" algn="just" defTabSz="955891">
              <a:buFont typeface="Wingdings" pitchFamily="2" charset="2"/>
              <a:buChar char="p"/>
            </a:pPr>
            <a:endParaRPr lang="ja-JP" altLang="en-US">
              <a:solidFill>
                <a:prstClr val="black"/>
              </a:solidFill>
              <a:latin typeface="HGP創英角ｺﾞｼｯｸUB" pitchFamily="50" charset="-128"/>
            </a:endParaRPr>
          </a:p>
        </p:txBody>
      </p:sp>
      <p:grpSp>
        <p:nvGrpSpPr>
          <p:cNvPr id="36" name="グループ化 26"/>
          <p:cNvGrpSpPr/>
          <p:nvPr/>
        </p:nvGrpSpPr>
        <p:grpSpPr>
          <a:xfrm>
            <a:off x="4662175" y="6262207"/>
            <a:ext cx="365579" cy="150836"/>
            <a:chOff x="-1527720" y="3501008"/>
            <a:chExt cx="396044" cy="150836"/>
          </a:xfrm>
          <a:solidFill>
            <a:srgbClr val="FF9900"/>
          </a:solidFill>
        </p:grpSpPr>
        <p:cxnSp>
          <p:nvCxnSpPr>
            <p:cNvPr id="25" name="直線コネクタ 24"/>
            <p:cNvCxnSpPr/>
            <p:nvPr/>
          </p:nvCxnSpPr>
          <p:spPr>
            <a:xfrm>
              <a:off x="-1527720" y="3588663"/>
              <a:ext cx="396044" cy="0"/>
            </a:xfrm>
            <a:prstGeom prst="line">
              <a:avLst/>
            </a:prstGeom>
            <a:grpFill/>
            <a:ln w="38100">
              <a:solidFill>
                <a:srgbClr val="FF9900"/>
              </a:solidFill>
            </a:ln>
          </p:spPr>
          <p:style>
            <a:lnRef idx="1">
              <a:schemeClr val="accent1"/>
            </a:lnRef>
            <a:fillRef idx="0">
              <a:schemeClr val="accent1"/>
            </a:fillRef>
            <a:effectRef idx="0">
              <a:schemeClr val="accent1"/>
            </a:effectRef>
            <a:fontRef idx="minor">
              <a:schemeClr val="tx1"/>
            </a:fontRef>
          </p:style>
        </p:cxnSp>
        <p:sp>
          <p:nvSpPr>
            <p:cNvPr id="69" name="正方形/長方形 68"/>
            <p:cNvSpPr/>
            <p:nvPr/>
          </p:nvSpPr>
          <p:spPr bwMode="auto">
            <a:xfrm>
              <a:off x="-1419708" y="3501008"/>
              <a:ext cx="180020" cy="150836"/>
            </a:xfrm>
            <a:prstGeom prst="rect">
              <a:avLst/>
            </a:prstGeom>
            <a:grpFill/>
            <a:ln w="25400">
              <a:noFill/>
              <a:round/>
              <a:headEnd/>
              <a:tailEnd/>
            </a:ln>
          </p:spPr>
          <p:txBody>
            <a:bodyPr lIns="68415" tIns="34208" rIns="68415" bIns="34208" rtlCol="0" anchor="ctr"/>
            <a:lstStyle/>
            <a:p>
              <a:pPr marL="201324" indent="-201324" algn="just" defTabSz="955891">
                <a:buFont typeface="Wingdings" pitchFamily="2" charset="2"/>
                <a:buChar char="p"/>
              </a:pPr>
              <a:endParaRPr lang="ja-JP" altLang="en-US">
                <a:solidFill>
                  <a:prstClr val="black"/>
                </a:solidFill>
                <a:latin typeface="HGP創英角ｺﾞｼｯｸUB" pitchFamily="50" charset="-128"/>
              </a:endParaRPr>
            </a:p>
          </p:txBody>
        </p:sp>
      </p:grpSp>
      <p:sp>
        <p:nvSpPr>
          <p:cNvPr id="29" name="テキスト ボックス 28"/>
          <p:cNvSpPr txBox="1"/>
          <p:nvPr/>
        </p:nvSpPr>
        <p:spPr>
          <a:xfrm>
            <a:off x="4827762" y="5757019"/>
            <a:ext cx="953843" cy="246090"/>
          </a:xfrm>
          <a:prstGeom prst="rect">
            <a:avLst/>
          </a:prstGeom>
          <a:noFill/>
        </p:spPr>
        <p:txBody>
          <a:bodyPr wrap="none" lIns="91309" tIns="45655" rIns="91309" bIns="45655" rtlCol="0">
            <a:spAutoFit/>
          </a:bodyPr>
          <a:lstStyle/>
          <a:p>
            <a:pPr defTabSz="912267"/>
            <a:r>
              <a:rPr lang="ja-JP" altLang="en-US" sz="1000" dirty="0">
                <a:solidFill>
                  <a:prstClr val="black"/>
                </a:solidFill>
              </a:rPr>
              <a:t>琉球病院患者</a:t>
            </a:r>
          </a:p>
        </p:txBody>
      </p:sp>
      <p:sp>
        <p:nvSpPr>
          <p:cNvPr id="70" name="テキスト ボックス 69"/>
          <p:cNvSpPr txBox="1"/>
          <p:nvPr/>
        </p:nvSpPr>
        <p:spPr>
          <a:xfrm>
            <a:off x="4827762" y="5973631"/>
            <a:ext cx="953843" cy="246090"/>
          </a:xfrm>
          <a:prstGeom prst="rect">
            <a:avLst/>
          </a:prstGeom>
          <a:noFill/>
        </p:spPr>
        <p:txBody>
          <a:bodyPr wrap="none" lIns="91309" tIns="45655" rIns="91309" bIns="45655" rtlCol="0">
            <a:spAutoFit/>
          </a:bodyPr>
          <a:lstStyle/>
          <a:p>
            <a:pPr defTabSz="912267"/>
            <a:r>
              <a:rPr lang="ja-JP" altLang="en-US" sz="1000" dirty="0">
                <a:solidFill>
                  <a:prstClr val="black"/>
                </a:solidFill>
              </a:rPr>
              <a:t>他院紹介患者</a:t>
            </a:r>
          </a:p>
        </p:txBody>
      </p:sp>
      <p:sp>
        <p:nvSpPr>
          <p:cNvPr id="31" name="テキスト ボックス 30"/>
          <p:cNvSpPr txBox="1"/>
          <p:nvPr/>
        </p:nvSpPr>
        <p:spPr>
          <a:xfrm>
            <a:off x="4650081" y="6381328"/>
            <a:ext cx="1194293" cy="215312"/>
          </a:xfrm>
          <a:prstGeom prst="rect">
            <a:avLst/>
          </a:prstGeom>
          <a:noFill/>
        </p:spPr>
        <p:txBody>
          <a:bodyPr wrap="none" lIns="91309" tIns="45655" rIns="91309" bIns="45655" rtlCol="0">
            <a:spAutoFit/>
          </a:bodyPr>
          <a:lstStyle/>
          <a:p>
            <a:pPr defTabSz="912267"/>
            <a:r>
              <a:rPr lang="ja-JP" altLang="en-US" sz="800" dirty="0">
                <a:solidFill>
                  <a:prstClr val="black"/>
                </a:solidFill>
              </a:rPr>
              <a:t>紹介患者が占める割合</a:t>
            </a:r>
          </a:p>
        </p:txBody>
      </p:sp>
      <p:sp>
        <p:nvSpPr>
          <p:cNvPr id="17" name="テキスト ボックス 16"/>
          <p:cNvSpPr txBox="1"/>
          <p:nvPr/>
        </p:nvSpPr>
        <p:spPr>
          <a:xfrm>
            <a:off x="6312083" y="6669360"/>
            <a:ext cx="2612951" cy="215312"/>
          </a:xfrm>
          <a:prstGeom prst="rect">
            <a:avLst/>
          </a:prstGeom>
          <a:noFill/>
        </p:spPr>
        <p:txBody>
          <a:bodyPr wrap="none" lIns="91309" tIns="45655" rIns="91309" bIns="45655" rtlCol="0">
            <a:spAutoFit/>
          </a:bodyPr>
          <a:lstStyle/>
          <a:p>
            <a:pPr defTabSz="912267"/>
            <a:r>
              <a:rPr lang="zh-TW" altLang="en-US" sz="800" dirty="0">
                <a:solidFill>
                  <a:prstClr val="black"/>
                </a:solidFill>
                <a:latin typeface="ＭＳ Ｐゴシック" panose="020B0600070205080204" pitchFamily="50" charset="-128"/>
                <a:ea typeface="ＭＳ Ｐゴシック" panose="020B0600070205080204" pitchFamily="50" charset="-128"/>
              </a:rPr>
              <a:t>難治性精神疾患地域連携体制整備事業</a:t>
            </a:r>
            <a:r>
              <a:rPr lang="ja-JP" altLang="en-US" sz="800" dirty="0">
                <a:solidFill>
                  <a:prstClr val="black"/>
                </a:solidFill>
                <a:latin typeface="ＭＳ Ｐゴシック" panose="020B0600070205080204" pitchFamily="50" charset="-128"/>
              </a:rPr>
              <a:t>　沖縄県の報告</a:t>
            </a:r>
          </a:p>
        </p:txBody>
      </p:sp>
      <p:sp>
        <p:nvSpPr>
          <p:cNvPr id="57" name="スライド番号プレースホルダ 7"/>
          <p:cNvSpPr txBox="1">
            <a:spLocks/>
          </p:cNvSpPr>
          <p:nvPr/>
        </p:nvSpPr>
        <p:spPr>
          <a:xfrm>
            <a:off x="7031350" y="6520544"/>
            <a:ext cx="2133600" cy="365125"/>
          </a:xfrm>
          <a:prstGeom prst="rect">
            <a:avLst/>
          </a:prstGeom>
        </p:spPr>
        <p:txBody>
          <a:bodyPr vert="horz" lIns="91309" tIns="45655" rIns="91309" bIns="45655"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fld id="{B493C6C3-F865-464B-A99A-2159A8AA7E9D}" type="slidenum">
              <a:rPr lang="ja-JP" altLang="en-US" sz="1400">
                <a:solidFill>
                  <a:prstClr val="black"/>
                </a:solidFill>
              </a:rPr>
              <a:pPr algn="r">
                <a:defRPr/>
              </a:pPr>
              <a:t>36</a:t>
            </a:fld>
            <a:endParaRPr lang="ja-JP" altLang="en-US" sz="1400" dirty="0">
              <a:solidFill>
                <a:prstClr val="black"/>
              </a:solidFill>
            </a:endParaRPr>
          </a:p>
        </p:txBody>
      </p:sp>
    </p:spTree>
    <p:extLst>
      <p:ext uri="{BB962C8B-B14F-4D97-AF65-F5344CB8AC3E}">
        <p14:creationId xmlns:p14="http://schemas.microsoft.com/office/powerpoint/2010/main" xmlns="" val="1687426031"/>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xmlns="" val="2409909670"/>
              </p:ext>
            </p:extLst>
          </p:nvPr>
        </p:nvGraphicFramePr>
        <p:xfrm>
          <a:off x="38101" y="1690548"/>
          <a:ext cx="3366464" cy="1290321"/>
        </p:xfrm>
        <a:graphic>
          <a:graphicData uri="http://schemas.openxmlformats.org/drawingml/2006/table">
            <a:tbl>
              <a:tblPr>
                <a:tableStyleId>{5C22544A-7EE6-4342-B048-85BDC9FD1C3A}</a:tableStyleId>
              </a:tblPr>
              <a:tblGrid>
                <a:gridCol w="1886496">
                  <a:extLst>
                    <a:ext uri="{9D8B030D-6E8A-4147-A177-3AD203B41FA5}">
                      <a16:colId xmlns="" xmlns:a16="http://schemas.microsoft.com/office/drawing/2014/main" val="20000"/>
                    </a:ext>
                  </a:extLst>
                </a:gridCol>
                <a:gridCol w="865938">
                  <a:extLst>
                    <a:ext uri="{9D8B030D-6E8A-4147-A177-3AD203B41FA5}">
                      <a16:colId xmlns="" xmlns:a16="http://schemas.microsoft.com/office/drawing/2014/main" val="20001"/>
                    </a:ext>
                  </a:extLst>
                </a:gridCol>
                <a:gridCol w="614030">
                  <a:extLst>
                    <a:ext uri="{9D8B030D-6E8A-4147-A177-3AD203B41FA5}">
                      <a16:colId xmlns="" xmlns:a16="http://schemas.microsoft.com/office/drawing/2014/main" val="20002"/>
                    </a:ext>
                  </a:extLst>
                </a:gridCol>
              </a:tblGrid>
              <a:tr h="314326">
                <a:tc gridSpan="3">
                  <a:txBody>
                    <a:bodyPr/>
                    <a:lstStyle/>
                    <a:p>
                      <a:pPr algn="l" fontAlgn="ctr"/>
                      <a:r>
                        <a:rPr lang="en-US" altLang="ja-JP" sz="1200" b="1" u="none" strike="noStrike" dirty="0">
                          <a:effectLst/>
                        </a:rPr>
                        <a:t>【</a:t>
                      </a:r>
                      <a:r>
                        <a:rPr lang="ja-JP" altLang="en-US" sz="1200" b="1" u="none" strike="noStrike" dirty="0">
                          <a:effectLst/>
                        </a:rPr>
                        <a:t>千葉県の基本情報（平成</a:t>
                      </a:r>
                      <a:r>
                        <a:rPr lang="en-US" altLang="ja-JP" sz="1200" b="1" u="none" strike="noStrike" dirty="0">
                          <a:effectLst/>
                        </a:rPr>
                        <a:t>27</a:t>
                      </a:r>
                      <a:r>
                        <a:rPr lang="ja-JP" altLang="en-US" sz="1200" b="1" u="none" strike="noStrike" dirty="0">
                          <a:effectLst/>
                        </a:rPr>
                        <a:t>年</a:t>
                      </a:r>
                      <a:r>
                        <a:rPr lang="en-US" altLang="ja-JP" sz="1200" b="1" u="none" strike="noStrike" dirty="0">
                          <a:effectLst/>
                        </a:rPr>
                        <a:t>10</a:t>
                      </a:r>
                      <a:r>
                        <a:rPr lang="ja-JP" altLang="en-US" sz="1200" b="1" u="none" strike="noStrike" dirty="0">
                          <a:effectLst/>
                        </a:rPr>
                        <a:t>月現在</a:t>
                      </a:r>
                      <a:r>
                        <a:rPr lang="en-US" altLang="ja-JP" sz="1200" b="1" u="none" strike="noStrike" dirty="0">
                          <a:effectLst/>
                        </a:rPr>
                        <a:t>】</a:t>
                      </a:r>
                      <a:endParaRPr lang="en-US" altLang="ja-JP" sz="12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3175" cap="flat" cmpd="sng" algn="ctr">
                      <a:solidFill>
                        <a:srgbClr val="FF99FF"/>
                      </a:solidFill>
                      <a:prstDash val="solid"/>
                      <a:round/>
                      <a:headEnd type="none" w="med" len="med"/>
                      <a:tailEnd type="none" w="med" len="med"/>
                    </a:lnL>
                    <a:lnR w="3175" cap="flat" cmpd="sng" algn="ctr">
                      <a:solidFill>
                        <a:srgbClr val="FF99FF"/>
                      </a:solidFill>
                      <a:prstDash val="solid"/>
                      <a:round/>
                      <a:headEnd type="none" w="med" len="med"/>
                      <a:tailEnd type="none" w="med" len="med"/>
                    </a:lnR>
                    <a:lnT w="3175" cap="flat" cmpd="sng" algn="ctr">
                      <a:solidFill>
                        <a:srgbClr val="FF99FF"/>
                      </a:solidFill>
                      <a:prstDash val="solid"/>
                      <a:round/>
                      <a:headEnd type="none" w="med" len="med"/>
                      <a:tailEnd type="none" w="med" len="med"/>
                    </a:lnT>
                    <a:solidFill>
                      <a:schemeClr val="bg1"/>
                    </a:solidFill>
                  </a:tcPr>
                </a:tc>
                <a:tc hMerge="1">
                  <a:txBody>
                    <a:bodyPr/>
                    <a:lstStyle/>
                    <a:p>
                      <a:endParaRPr kumimoji="1" lang="ja-JP" altLang="en-US"/>
                    </a:p>
                  </a:txBody>
                  <a:tcPr/>
                </a:tc>
                <a:tc hMerge="1">
                  <a:txBody>
                    <a:bodyPr/>
                    <a:lstStyle/>
                    <a:p>
                      <a:pPr algn="l" fontAlgn="ct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 xmlns:a16="http://schemas.microsoft.com/office/drawing/2014/main" val="10000"/>
                  </a:ext>
                </a:extLst>
              </a:tr>
              <a:tr h="171450">
                <a:tc>
                  <a:txBody>
                    <a:bodyPr/>
                    <a:lstStyle/>
                    <a:p>
                      <a:pPr algn="l" fontAlgn="ctr"/>
                      <a:r>
                        <a:rPr lang="ja-JP" altLang="en-US" sz="1200" u="none" strike="noStrike" dirty="0">
                          <a:solidFill>
                            <a:schemeClr val="tx1"/>
                          </a:solidFill>
                          <a:effectLst/>
                          <a:latin typeface="+mn-ea"/>
                          <a:ea typeface="+mn-ea"/>
                        </a:rPr>
                        <a:t>人口</a:t>
                      </a:r>
                      <a:endParaRPr lang="ja-JP" altLang="en-US" sz="1200" b="0" i="0" u="none" strike="noStrike" dirty="0">
                        <a:solidFill>
                          <a:schemeClr val="tx1"/>
                        </a:solidFill>
                        <a:effectLst/>
                        <a:latin typeface="+mn-ea"/>
                        <a:ea typeface="+mn-ea"/>
                      </a:endParaRPr>
                    </a:p>
                  </a:txBody>
                  <a:tcPr marL="9525" marR="9525" marT="9525" marB="0" anchor="ctr">
                    <a:lnL w="3175" cap="flat" cmpd="sng" algn="ctr">
                      <a:solidFill>
                        <a:srgbClr val="FF99FF"/>
                      </a:solidFill>
                      <a:prstDash val="solid"/>
                      <a:round/>
                      <a:headEnd type="none" w="med" len="med"/>
                      <a:tailEnd type="none" w="med" len="med"/>
                    </a:lnL>
                  </a:tcPr>
                </a:tc>
                <a:tc>
                  <a:txBody>
                    <a:bodyPr/>
                    <a:lstStyle/>
                    <a:p>
                      <a:pPr algn="r" fontAlgn="ctr"/>
                      <a:r>
                        <a:rPr lang="en-US" altLang="ja-JP" sz="1200" u="none" strike="noStrike">
                          <a:effectLst/>
                          <a:latin typeface="+mn-ea"/>
                          <a:ea typeface="+mn-ea"/>
                        </a:rPr>
                        <a:t>6,207,990</a:t>
                      </a:r>
                      <a:endParaRPr lang="en-US" altLang="ja-JP" sz="1200" b="0" i="0" u="none" strike="noStrike">
                        <a:solidFill>
                          <a:srgbClr val="000000"/>
                        </a:solidFill>
                        <a:effectLst/>
                        <a:latin typeface="+mn-ea"/>
                        <a:ea typeface="+mn-ea"/>
                      </a:endParaRPr>
                    </a:p>
                  </a:txBody>
                  <a:tcPr marL="9525" marR="9525" marT="9525" marB="0" anchor="ctr"/>
                </a:tc>
                <a:tc>
                  <a:txBody>
                    <a:bodyPr/>
                    <a:lstStyle/>
                    <a:p>
                      <a:pPr algn="r" fontAlgn="ctr"/>
                      <a:r>
                        <a:rPr lang="ja-JP" altLang="en-US" sz="1200" u="none" strike="noStrike" dirty="0">
                          <a:effectLst/>
                          <a:latin typeface="+mn-ea"/>
                          <a:ea typeface="+mn-ea"/>
                        </a:rPr>
                        <a:t>人</a:t>
                      </a:r>
                      <a:endParaRPr lang="ja-JP" altLang="en-US" sz="1200" b="0" i="0" u="none" strike="noStrike" dirty="0">
                        <a:solidFill>
                          <a:srgbClr val="000000"/>
                        </a:solidFill>
                        <a:effectLst/>
                        <a:latin typeface="+mn-ea"/>
                        <a:ea typeface="+mn-ea"/>
                      </a:endParaRPr>
                    </a:p>
                  </a:txBody>
                  <a:tcPr marL="9525" marR="9525" marT="9525" marB="0" anchor="ctr">
                    <a:lnR w="3175" cap="flat" cmpd="sng" algn="ctr">
                      <a:solidFill>
                        <a:srgbClr val="FF99FF"/>
                      </a:solidFill>
                      <a:prstDash val="solid"/>
                      <a:round/>
                      <a:headEnd type="none" w="med" len="med"/>
                      <a:tailEnd type="none" w="med" len="med"/>
                    </a:lnR>
                  </a:tcPr>
                </a:tc>
                <a:extLst>
                  <a:ext uri="{0D108BD9-81ED-4DB2-BD59-A6C34878D82A}">
                    <a16:rowId xmlns="" xmlns:a16="http://schemas.microsoft.com/office/drawing/2014/main" val="10001"/>
                  </a:ext>
                </a:extLst>
              </a:tr>
              <a:tr h="171450">
                <a:tc>
                  <a:txBody>
                    <a:bodyPr/>
                    <a:lstStyle/>
                    <a:p>
                      <a:pPr algn="l" fontAlgn="ctr"/>
                      <a:r>
                        <a:rPr lang="ja-JP" altLang="en-US" sz="1200" u="none" strike="noStrike" dirty="0">
                          <a:solidFill>
                            <a:schemeClr val="tx1"/>
                          </a:solidFill>
                          <a:effectLst/>
                          <a:latin typeface="+mn-ea"/>
                          <a:ea typeface="+mn-ea"/>
                        </a:rPr>
                        <a:t>面積</a:t>
                      </a:r>
                      <a:endParaRPr lang="ja-JP" altLang="en-US" sz="1200" b="0" i="0" u="none" strike="noStrike" dirty="0">
                        <a:solidFill>
                          <a:schemeClr val="tx1"/>
                        </a:solidFill>
                        <a:effectLst/>
                        <a:latin typeface="+mn-ea"/>
                        <a:ea typeface="+mn-ea"/>
                      </a:endParaRPr>
                    </a:p>
                  </a:txBody>
                  <a:tcPr marL="9525" marR="9525" marT="9525" marB="0" anchor="ctr">
                    <a:lnL w="3175" cap="flat" cmpd="sng" algn="ctr">
                      <a:solidFill>
                        <a:srgbClr val="FF99FF"/>
                      </a:solidFill>
                      <a:prstDash val="solid"/>
                      <a:round/>
                      <a:headEnd type="none" w="med" len="med"/>
                      <a:tailEnd type="none" w="med" len="med"/>
                    </a:lnL>
                  </a:tcPr>
                </a:tc>
                <a:tc>
                  <a:txBody>
                    <a:bodyPr/>
                    <a:lstStyle/>
                    <a:p>
                      <a:pPr algn="r" fontAlgn="ctr"/>
                      <a:r>
                        <a:rPr lang="en-US" altLang="ja-JP" sz="1200" u="none" strike="noStrike" dirty="0">
                          <a:effectLst/>
                          <a:latin typeface="+mn-ea"/>
                          <a:ea typeface="+mn-ea"/>
                        </a:rPr>
                        <a:t>5,158</a:t>
                      </a:r>
                      <a:endParaRPr lang="en-US" altLang="ja-JP" sz="1200" b="0" i="0" u="none" strike="noStrike" dirty="0">
                        <a:solidFill>
                          <a:srgbClr val="000000"/>
                        </a:solidFill>
                        <a:effectLst/>
                        <a:latin typeface="+mn-ea"/>
                        <a:ea typeface="+mn-ea"/>
                      </a:endParaRPr>
                    </a:p>
                  </a:txBody>
                  <a:tcPr marL="9525" marR="9525" marT="9525" marB="0" anchor="ctr"/>
                </a:tc>
                <a:tc>
                  <a:txBody>
                    <a:bodyPr/>
                    <a:lstStyle/>
                    <a:p>
                      <a:pPr algn="r" fontAlgn="ctr"/>
                      <a:r>
                        <a:rPr lang="en-US" sz="1200" u="none" strike="noStrike">
                          <a:effectLst/>
                          <a:latin typeface="+mn-ea"/>
                          <a:ea typeface="+mn-ea"/>
                        </a:rPr>
                        <a:t>km2</a:t>
                      </a:r>
                      <a:endParaRPr lang="en-US" sz="1200" b="0" i="0" u="none" strike="noStrike">
                        <a:solidFill>
                          <a:srgbClr val="000000"/>
                        </a:solidFill>
                        <a:effectLst/>
                        <a:latin typeface="+mn-ea"/>
                        <a:ea typeface="+mn-ea"/>
                      </a:endParaRPr>
                    </a:p>
                  </a:txBody>
                  <a:tcPr marL="9525" marR="9525" marT="9525" marB="0" anchor="ctr">
                    <a:lnR w="3175" cap="flat" cmpd="sng" algn="ctr">
                      <a:solidFill>
                        <a:srgbClr val="FF99FF"/>
                      </a:solidFill>
                      <a:prstDash val="solid"/>
                      <a:round/>
                      <a:headEnd type="none" w="med" len="med"/>
                      <a:tailEnd type="none" w="med" len="med"/>
                    </a:lnR>
                  </a:tcPr>
                </a:tc>
                <a:extLst>
                  <a:ext uri="{0D108BD9-81ED-4DB2-BD59-A6C34878D82A}">
                    <a16:rowId xmlns="" xmlns:a16="http://schemas.microsoft.com/office/drawing/2014/main" val="10002"/>
                  </a:ext>
                </a:extLst>
              </a:tr>
              <a:tr h="171450">
                <a:tc>
                  <a:txBody>
                    <a:bodyPr/>
                    <a:lstStyle/>
                    <a:p>
                      <a:pPr algn="l" fontAlgn="ctr"/>
                      <a:r>
                        <a:rPr lang="ja-JP" altLang="en-US" sz="1200" u="none" strike="noStrike" dirty="0">
                          <a:solidFill>
                            <a:schemeClr val="tx1"/>
                          </a:solidFill>
                          <a:effectLst/>
                          <a:latin typeface="+mn-ea"/>
                          <a:ea typeface="+mn-ea"/>
                        </a:rPr>
                        <a:t>市町村の数</a:t>
                      </a:r>
                      <a:endParaRPr lang="ja-JP" altLang="en-US" sz="1200" b="0" i="0" u="none" strike="noStrike" dirty="0">
                        <a:solidFill>
                          <a:schemeClr val="tx1"/>
                        </a:solidFill>
                        <a:effectLst/>
                        <a:latin typeface="+mn-ea"/>
                        <a:ea typeface="+mn-ea"/>
                      </a:endParaRPr>
                    </a:p>
                  </a:txBody>
                  <a:tcPr marL="9525" marR="9525" marT="9525" marB="0" anchor="ctr">
                    <a:lnL w="3175" cap="flat" cmpd="sng" algn="ctr">
                      <a:solidFill>
                        <a:srgbClr val="FF99FF"/>
                      </a:solidFill>
                      <a:prstDash val="solid"/>
                      <a:round/>
                      <a:headEnd type="none" w="med" len="med"/>
                      <a:tailEnd type="none" w="med" len="med"/>
                    </a:lnL>
                  </a:tcPr>
                </a:tc>
                <a:tc>
                  <a:txBody>
                    <a:bodyPr/>
                    <a:lstStyle/>
                    <a:p>
                      <a:pPr algn="r" fontAlgn="ctr"/>
                      <a:r>
                        <a:rPr lang="en-US" altLang="ja-JP" sz="1200" u="none" strike="noStrike" dirty="0">
                          <a:effectLst/>
                          <a:latin typeface="+mn-ea"/>
                          <a:ea typeface="+mn-ea"/>
                        </a:rPr>
                        <a:t>54</a:t>
                      </a:r>
                      <a:endParaRPr lang="en-US" altLang="ja-JP" sz="1200" b="0" i="0" u="none" strike="noStrike" dirty="0">
                        <a:solidFill>
                          <a:srgbClr val="000000"/>
                        </a:solidFill>
                        <a:effectLst/>
                        <a:latin typeface="+mn-ea"/>
                        <a:ea typeface="+mn-ea"/>
                      </a:endParaRPr>
                    </a:p>
                  </a:txBody>
                  <a:tcPr marL="9525" marR="9525" marT="9525" marB="0" anchor="ctr"/>
                </a:tc>
                <a:tc>
                  <a:txBody>
                    <a:bodyPr/>
                    <a:lstStyle/>
                    <a:p>
                      <a:pPr algn="r" fontAlgn="ctr"/>
                      <a:r>
                        <a:rPr lang="ja-JP" altLang="en-US" sz="1200" u="none" strike="noStrike" dirty="0">
                          <a:effectLst/>
                          <a:latin typeface="+mn-ea"/>
                          <a:ea typeface="+mn-ea"/>
                        </a:rPr>
                        <a:t>自治体</a:t>
                      </a:r>
                      <a:endParaRPr lang="ja-JP" altLang="en-US" sz="1200" b="0" i="0" u="none" strike="noStrike" dirty="0">
                        <a:solidFill>
                          <a:srgbClr val="000000"/>
                        </a:solidFill>
                        <a:effectLst/>
                        <a:latin typeface="+mn-ea"/>
                        <a:ea typeface="+mn-ea"/>
                      </a:endParaRPr>
                    </a:p>
                  </a:txBody>
                  <a:tcPr marL="9525" marR="9525" marT="9525" marB="0" anchor="ctr">
                    <a:lnR w="3175" cap="flat" cmpd="sng" algn="ctr">
                      <a:solidFill>
                        <a:srgbClr val="FF99FF"/>
                      </a:solidFill>
                      <a:prstDash val="solid"/>
                      <a:round/>
                      <a:headEnd type="none" w="med" len="med"/>
                      <a:tailEnd type="none" w="med" len="med"/>
                    </a:lnR>
                  </a:tcPr>
                </a:tc>
                <a:extLst>
                  <a:ext uri="{0D108BD9-81ED-4DB2-BD59-A6C34878D82A}">
                    <a16:rowId xmlns="" xmlns:a16="http://schemas.microsoft.com/office/drawing/2014/main" val="10003"/>
                  </a:ext>
                </a:extLst>
              </a:tr>
              <a:tr h="206375">
                <a:tc>
                  <a:txBody>
                    <a:bodyPr/>
                    <a:lstStyle/>
                    <a:p>
                      <a:pPr algn="l" fontAlgn="ctr"/>
                      <a:r>
                        <a:rPr lang="ja-JP" altLang="en-US" sz="1200" u="none" strike="noStrike" dirty="0">
                          <a:solidFill>
                            <a:schemeClr val="tx1"/>
                          </a:solidFill>
                          <a:effectLst/>
                          <a:latin typeface="+mn-ea"/>
                          <a:ea typeface="+mn-ea"/>
                        </a:rPr>
                        <a:t>単科精神科病院の数</a:t>
                      </a:r>
                      <a:endParaRPr lang="ja-JP" altLang="en-US" sz="1200" b="0" i="0" u="none" strike="noStrike" dirty="0">
                        <a:solidFill>
                          <a:schemeClr val="tx1"/>
                        </a:solidFill>
                        <a:effectLst/>
                        <a:latin typeface="+mn-ea"/>
                        <a:ea typeface="+mn-ea"/>
                      </a:endParaRPr>
                    </a:p>
                  </a:txBody>
                  <a:tcPr marL="9525" marR="9525" marT="9525" marB="0" anchor="ctr">
                    <a:lnL w="3175" cap="flat" cmpd="sng" algn="ctr">
                      <a:solidFill>
                        <a:srgbClr val="FF99FF"/>
                      </a:solidFill>
                      <a:prstDash val="solid"/>
                      <a:round/>
                      <a:headEnd type="none" w="med" len="med"/>
                      <a:tailEnd type="none" w="med" len="med"/>
                    </a:lnL>
                  </a:tcPr>
                </a:tc>
                <a:tc>
                  <a:txBody>
                    <a:bodyPr/>
                    <a:lstStyle/>
                    <a:p>
                      <a:pPr algn="r" fontAlgn="ctr"/>
                      <a:r>
                        <a:rPr lang="en-US" altLang="ja-JP" sz="1200" u="none" strike="noStrike" dirty="0">
                          <a:effectLst/>
                          <a:latin typeface="+mn-ea"/>
                          <a:ea typeface="+mn-ea"/>
                        </a:rPr>
                        <a:t>40</a:t>
                      </a:r>
                      <a:endParaRPr lang="en-US" altLang="ja-JP" sz="1200" b="0" i="0" u="none" strike="noStrike" dirty="0">
                        <a:solidFill>
                          <a:srgbClr val="000000"/>
                        </a:solidFill>
                        <a:effectLst/>
                        <a:latin typeface="+mn-ea"/>
                        <a:ea typeface="+mn-ea"/>
                      </a:endParaRPr>
                    </a:p>
                  </a:txBody>
                  <a:tcPr marL="9525" marR="9525" marT="9525" marB="0" anchor="ctr"/>
                </a:tc>
                <a:tc>
                  <a:txBody>
                    <a:bodyPr/>
                    <a:lstStyle/>
                    <a:p>
                      <a:pPr algn="r" fontAlgn="ctr"/>
                      <a:r>
                        <a:rPr lang="ja-JP" altLang="en-US" sz="1200" u="none" strike="noStrike" dirty="0">
                          <a:effectLst/>
                          <a:latin typeface="+mn-ea"/>
                          <a:ea typeface="+mn-ea"/>
                        </a:rPr>
                        <a:t>病院</a:t>
                      </a:r>
                      <a:endParaRPr lang="ja-JP" altLang="en-US" sz="1200" b="0" i="0" u="none" strike="noStrike" dirty="0">
                        <a:solidFill>
                          <a:srgbClr val="000000"/>
                        </a:solidFill>
                        <a:effectLst/>
                        <a:latin typeface="+mn-ea"/>
                        <a:ea typeface="+mn-ea"/>
                      </a:endParaRPr>
                    </a:p>
                  </a:txBody>
                  <a:tcPr marL="9525" marR="9525" marT="9525" marB="0" anchor="ctr">
                    <a:lnR w="3175" cap="flat" cmpd="sng" algn="ctr">
                      <a:solidFill>
                        <a:srgbClr val="FF99FF"/>
                      </a:solidFill>
                      <a:prstDash val="solid"/>
                      <a:round/>
                      <a:headEnd type="none" w="med" len="med"/>
                      <a:tailEnd type="none" w="med" len="med"/>
                    </a:lnR>
                  </a:tcPr>
                </a:tc>
                <a:extLst>
                  <a:ext uri="{0D108BD9-81ED-4DB2-BD59-A6C34878D82A}">
                    <a16:rowId xmlns="" xmlns:a16="http://schemas.microsoft.com/office/drawing/2014/main" val="10004"/>
                  </a:ext>
                </a:extLst>
              </a:tr>
              <a:tr h="171450">
                <a:tc>
                  <a:txBody>
                    <a:bodyPr/>
                    <a:lstStyle/>
                    <a:p>
                      <a:pPr algn="l" fontAlgn="ctr"/>
                      <a:r>
                        <a:rPr lang="ja-JP" altLang="en-US" sz="1200" u="none" strike="noStrike" dirty="0">
                          <a:solidFill>
                            <a:schemeClr val="tx1"/>
                          </a:solidFill>
                          <a:effectLst/>
                          <a:latin typeface="+mn-ea"/>
                          <a:ea typeface="+mn-ea"/>
                        </a:rPr>
                        <a:t>精神病床数</a:t>
                      </a:r>
                      <a:endParaRPr lang="ja-JP" altLang="en-US" sz="1200" b="0" i="0" u="none" strike="noStrike" dirty="0">
                        <a:solidFill>
                          <a:schemeClr val="tx1"/>
                        </a:solidFill>
                        <a:effectLst/>
                        <a:latin typeface="+mn-ea"/>
                        <a:ea typeface="+mn-ea"/>
                      </a:endParaRPr>
                    </a:p>
                  </a:txBody>
                  <a:tcPr marL="9525" marR="9525" marT="9525" marB="0" anchor="ctr">
                    <a:lnL w="3175" cap="flat" cmpd="sng" algn="ctr">
                      <a:solidFill>
                        <a:srgbClr val="FF99FF"/>
                      </a:solidFill>
                      <a:prstDash val="solid"/>
                      <a:round/>
                      <a:headEnd type="none" w="med" len="med"/>
                      <a:tailEnd type="none" w="med" len="med"/>
                    </a:lnL>
                    <a:lnB w="3175" cap="flat" cmpd="sng" algn="ctr">
                      <a:solidFill>
                        <a:srgbClr val="FF99FF"/>
                      </a:solidFill>
                      <a:prstDash val="solid"/>
                      <a:round/>
                      <a:headEnd type="none" w="med" len="med"/>
                      <a:tailEnd type="none" w="med" len="med"/>
                    </a:lnB>
                  </a:tcPr>
                </a:tc>
                <a:tc>
                  <a:txBody>
                    <a:bodyPr/>
                    <a:lstStyle/>
                    <a:p>
                      <a:pPr algn="r" fontAlgn="ctr"/>
                      <a:r>
                        <a:rPr lang="en-US" altLang="ja-JP" sz="1200" u="none" strike="noStrike" dirty="0">
                          <a:effectLst/>
                          <a:latin typeface="+mn-ea"/>
                          <a:ea typeface="+mn-ea"/>
                        </a:rPr>
                        <a:t>12,936</a:t>
                      </a:r>
                      <a:endParaRPr lang="en-US" altLang="ja-JP" sz="1200" b="0" i="0" u="none" strike="noStrike" dirty="0">
                        <a:solidFill>
                          <a:srgbClr val="000000"/>
                        </a:solidFill>
                        <a:effectLst/>
                        <a:latin typeface="+mn-ea"/>
                        <a:ea typeface="+mn-ea"/>
                      </a:endParaRPr>
                    </a:p>
                  </a:txBody>
                  <a:tcPr marL="9525" marR="9525" marT="9525" marB="0" anchor="ctr">
                    <a:lnB w="3175" cap="flat" cmpd="sng" algn="ctr">
                      <a:solidFill>
                        <a:srgbClr val="FF99FF"/>
                      </a:solidFill>
                      <a:prstDash val="solid"/>
                      <a:round/>
                      <a:headEnd type="none" w="med" len="med"/>
                      <a:tailEnd type="none" w="med" len="med"/>
                    </a:lnB>
                  </a:tcPr>
                </a:tc>
                <a:tc>
                  <a:txBody>
                    <a:bodyPr/>
                    <a:lstStyle/>
                    <a:p>
                      <a:pPr algn="r" fontAlgn="ctr"/>
                      <a:r>
                        <a:rPr lang="ja-JP" altLang="en-US" sz="1200" u="none" strike="noStrike" dirty="0">
                          <a:effectLst/>
                          <a:latin typeface="+mn-ea"/>
                          <a:ea typeface="+mn-ea"/>
                        </a:rPr>
                        <a:t>床</a:t>
                      </a:r>
                      <a:endParaRPr lang="ja-JP" altLang="en-US" sz="1200" b="0" i="0" u="none" strike="noStrike" dirty="0">
                        <a:solidFill>
                          <a:srgbClr val="000000"/>
                        </a:solidFill>
                        <a:effectLst/>
                        <a:latin typeface="+mn-ea"/>
                        <a:ea typeface="+mn-ea"/>
                      </a:endParaRPr>
                    </a:p>
                  </a:txBody>
                  <a:tcPr marL="9525" marR="9525" marT="9525" marB="0" anchor="ctr">
                    <a:lnR w="3175" cap="flat" cmpd="sng" algn="ctr">
                      <a:solidFill>
                        <a:srgbClr val="FF99FF"/>
                      </a:solidFill>
                      <a:prstDash val="solid"/>
                      <a:round/>
                      <a:headEnd type="none" w="med" len="med"/>
                      <a:tailEnd type="none" w="med" len="med"/>
                    </a:lnR>
                    <a:lnB w="3175" cap="flat" cmpd="sng" algn="ctr">
                      <a:solidFill>
                        <a:srgbClr val="FF99FF"/>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
        <p:nvSpPr>
          <p:cNvPr id="23" name="正方形/長方形 22"/>
          <p:cNvSpPr/>
          <p:nvPr/>
        </p:nvSpPr>
        <p:spPr>
          <a:xfrm>
            <a:off x="29898" y="4653310"/>
            <a:ext cx="3366462" cy="2155143"/>
          </a:xfrm>
          <a:prstGeom prst="rect">
            <a:avLst/>
          </a:prstGeom>
          <a:no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 name="タイトル 3"/>
          <p:cNvSpPr>
            <a:spLocks noGrp="1"/>
          </p:cNvSpPr>
          <p:nvPr>
            <p:ph type="title"/>
          </p:nvPr>
        </p:nvSpPr>
        <p:spPr>
          <a:xfrm>
            <a:off x="0" y="0"/>
            <a:ext cx="9144000" cy="503240"/>
          </a:xfrm>
          <a:solidFill>
            <a:srgbClr val="000066"/>
          </a:solidFill>
        </p:spPr>
        <p:txBody>
          <a:bodyPr>
            <a:normAutofit/>
          </a:bodyPr>
          <a:lstStyle/>
          <a:p>
            <a:pPr algn="ctr"/>
            <a:r>
              <a:rPr kumimoji="1" lang="ja-JP" altLang="en-US" sz="1800" b="1" dirty="0">
                <a:solidFill>
                  <a:schemeClr val="bg1"/>
                </a:solidFill>
              </a:rPr>
              <a:t>千葉県の取り組み　～クロザピン・サターンプロジェクト　　　　　～</a:t>
            </a:r>
          </a:p>
        </p:txBody>
      </p:sp>
      <p:sp>
        <p:nvSpPr>
          <p:cNvPr id="5" name="正方形/長方形 4"/>
          <p:cNvSpPr/>
          <p:nvPr/>
        </p:nvSpPr>
        <p:spPr>
          <a:xfrm>
            <a:off x="14288" y="531813"/>
            <a:ext cx="9108000" cy="1127170"/>
          </a:xfrm>
          <a:prstGeom prst="rect">
            <a:avLst/>
          </a:prstGeom>
          <a:solidFill>
            <a:schemeClr val="accent2">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2563" indent="-182563"/>
            <a:r>
              <a:rPr lang="ja-JP" altLang="en-US" sz="1400" dirty="0">
                <a:solidFill>
                  <a:prstClr val="black"/>
                </a:solidFill>
                <a:latin typeface="ＭＳ Ｐゴシック"/>
              </a:rPr>
              <a:t>○ 単科精神科病院（リングホスピタル）で不安なくクロザピンを使用できるよう、 ①連携総合病院（コアホスピタル）のいずれかが無顆粒球症患者を必ず受け入れる体制、②単科精神病院と、連携総合病院で担当者同士の顔の見える関係を維持し、重篤な副作用を発症する前から各総合病院との情報共有・相談、 という２つの安心を実現することによって、難治性精神疾患地域連携体制を構築。（クロザピン・サターンプロジェクト）</a:t>
            </a:r>
            <a:endParaRPr lang="en-US" altLang="ja-JP" sz="1400" dirty="0">
              <a:solidFill>
                <a:prstClr val="black"/>
              </a:solidFill>
              <a:latin typeface="ＭＳ Ｐゴシック"/>
            </a:endParaRPr>
          </a:p>
          <a:p>
            <a:pPr marL="88900" indent="-88900"/>
            <a:r>
              <a:rPr lang="ja-JP" altLang="en-US" sz="1400" dirty="0">
                <a:solidFill>
                  <a:prstClr val="black"/>
                </a:solidFill>
                <a:latin typeface="ＭＳ Ｐゴシック"/>
              </a:rPr>
              <a:t>○ 千葉県は医療計画に</a:t>
            </a:r>
            <a:r>
              <a:rPr lang="ja-JP" altLang="en-US" sz="1400" dirty="0">
                <a:solidFill>
                  <a:prstClr val="black"/>
                </a:solidFill>
              </a:rPr>
              <a:t>治療抵抗性統合失調症治療薬の適切な使用の普及を明記し、連携体制を推進。</a:t>
            </a:r>
          </a:p>
        </p:txBody>
      </p:sp>
      <p:pic>
        <p:nvPicPr>
          <p:cNvPr id="17" name="図 16"/>
          <p:cNvPicPr>
            <a:picLocks noChangeAspect="1"/>
          </p:cNvPicPr>
          <p:nvPr/>
        </p:nvPicPr>
        <p:blipFill>
          <a:blip r:embed="rId3" cstate="print"/>
          <a:stretch>
            <a:fillRect/>
          </a:stretch>
        </p:blipFill>
        <p:spPr>
          <a:xfrm>
            <a:off x="57633" y="4854258"/>
            <a:ext cx="2203121" cy="1903590"/>
          </a:xfrm>
          <a:prstGeom prst="rect">
            <a:avLst/>
          </a:prstGeom>
        </p:spPr>
      </p:pic>
      <p:sp>
        <p:nvSpPr>
          <p:cNvPr id="26" name="テキスト ボックス 25"/>
          <p:cNvSpPr txBox="1"/>
          <p:nvPr/>
        </p:nvSpPr>
        <p:spPr>
          <a:xfrm>
            <a:off x="3488786" y="1687558"/>
            <a:ext cx="5635076" cy="2677656"/>
          </a:xfrm>
          <a:prstGeom prst="rect">
            <a:avLst/>
          </a:prstGeom>
          <a:noFill/>
          <a:ln>
            <a:solidFill>
              <a:srgbClr val="FF99FF"/>
            </a:solidFill>
          </a:ln>
        </p:spPr>
        <p:txBody>
          <a:bodyPr wrap="square" rtlCol="0">
            <a:spAutoFit/>
          </a:bodyPr>
          <a:lstStyle/>
          <a:p>
            <a:pPr marL="88900" indent="-88900"/>
            <a:r>
              <a:rPr lang="en-US" altLang="ja-JP" sz="1200" b="1" dirty="0">
                <a:solidFill>
                  <a:prstClr val="black"/>
                </a:solidFill>
                <a:latin typeface="ＭＳ Ｐゴシック"/>
              </a:rPr>
              <a:t>【</a:t>
            </a:r>
            <a:r>
              <a:rPr lang="ja-JP" altLang="en-US" sz="1200" b="1" dirty="0">
                <a:solidFill>
                  <a:prstClr val="black"/>
                </a:solidFill>
                <a:latin typeface="ＭＳ Ｐゴシック"/>
              </a:rPr>
              <a:t>サターンプロジェクト立ち上げまでの経緯</a:t>
            </a:r>
            <a:r>
              <a:rPr lang="en-US" altLang="ja-JP" sz="1200" b="1" dirty="0">
                <a:solidFill>
                  <a:prstClr val="black"/>
                </a:solidFill>
                <a:latin typeface="ＭＳ Ｐゴシック"/>
              </a:rPr>
              <a:t>】</a:t>
            </a:r>
          </a:p>
          <a:p>
            <a:pPr marL="88900" indent="-88900"/>
            <a:endParaRPr lang="en-US" altLang="ja-JP" sz="1200" dirty="0">
              <a:solidFill>
                <a:prstClr val="black"/>
              </a:solidFill>
              <a:latin typeface="ＭＳ Ｐゴシック"/>
            </a:endParaRPr>
          </a:p>
          <a:p>
            <a:pPr marL="88900" indent="-88900"/>
            <a:endParaRPr lang="en-US" altLang="ja-JP" sz="1200" dirty="0">
              <a:solidFill>
                <a:prstClr val="black"/>
              </a:solidFill>
              <a:latin typeface="ＭＳ Ｐゴシック"/>
            </a:endParaRPr>
          </a:p>
          <a:p>
            <a:pPr marL="88900" indent="-88900"/>
            <a:endParaRPr lang="en-US" altLang="ja-JP" sz="1200" dirty="0">
              <a:solidFill>
                <a:prstClr val="black"/>
              </a:solidFill>
              <a:latin typeface="ＭＳ Ｐゴシック"/>
            </a:endParaRPr>
          </a:p>
          <a:p>
            <a:pPr marL="88900" indent="-88900"/>
            <a:endParaRPr lang="en-US" altLang="ja-JP" sz="1200" dirty="0">
              <a:solidFill>
                <a:prstClr val="black"/>
              </a:solidFill>
              <a:latin typeface="ＭＳ Ｐゴシック"/>
            </a:endParaRPr>
          </a:p>
          <a:p>
            <a:pPr marL="88900" indent="-88900"/>
            <a:endParaRPr lang="en-US" altLang="ja-JP" sz="1200" dirty="0">
              <a:solidFill>
                <a:prstClr val="black"/>
              </a:solidFill>
              <a:latin typeface="ＭＳ Ｐゴシック"/>
            </a:endParaRPr>
          </a:p>
          <a:p>
            <a:pPr marL="88900" indent="-88900"/>
            <a:endParaRPr lang="en-US" altLang="ja-JP" sz="1200" dirty="0">
              <a:solidFill>
                <a:prstClr val="black"/>
              </a:solidFill>
              <a:latin typeface="ＭＳ Ｐゴシック"/>
            </a:endParaRPr>
          </a:p>
          <a:p>
            <a:pPr marL="88900" indent="-88900"/>
            <a:endParaRPr lang="en-US" altLang="ja-JP" sz="1200" dirty="0">
              <a:solidFill>
                <a:prstClr val="black"/>
              </a:solidFill>
              <a:latin typeface="ＭＳ Ｐゴシック"/>
            </a:endParaRPr>
          </a:p>
          <a:p>
            <a:pPr marL="88900" indent="-88900"/>
            <a:endParaRPr lang="en-US" altLang="ja-JP" sz="1200" dirty="0">
              <a:solidFill>
                <a:prstClr val="black"/>
              </a:solidFill>
              <a:latin typeface="ＭＳ Ｐゴシック"/>
            </a:endParaRPr>
          </a:p>
          <a:p>
            <a:pPr marL="88900" indent="-88900"/>
            <a:endParaRPr lang="en-US" altLang="ja-JP" sz="1050" dirty="0">
              <a:solidFill>
                <a:prstClr val="black"/>
              </a:solidFill>
              <a:latin typeface="ＭＳ Ｐゴシック"/>
            </a:endParaRPr>
          </a:p>
          <a:p>
            <a:pPr marL="88900" indent="-88900"/>
            <a:endParaRPr lang="en-US" altLang="ja-JP" sz="1200" dirty="0">
              <a:solidFill>
                <a:prstClr val="black"/>
              </a:solidFill>
              <a:latin typeface="ＭＳ Ｐゴシック"/>
            </a:endParaRPr>
          </a:p>
          <a:p>
            <a:pPr marL="88900" indent="-88900"/>
            <a:endParaRPr lang="en-US" altLang="ja-JP" sz="1200" dirty="0">
              <a:solidFill>
                <a:prstClr val="black"/>
              </a:solidFill>
              <a:latin typeface="ＭＳ Ｐゴシック"/>
            </a:endParaRPr>
          </a:p>
          <a:p>
            <a:pPr marL="88900" indent="-88900"/>
            <a:endParaRPr lang="en-US" altLang="ja-JP" sz="1200" dirty="0">
              <a:solidFill>
                <a:prstClr val="black"/>
              </a:solidFill>
              <a:latin typeface="ＭＳ Ｐゴシック"/>
            </a:endParaRPr>
          </a:p>
          <a:p>
            <a:pPr marL="88900" indent="-88900"/>
            <a:endParaRPr lang="en-US" altLang="ja-JP" sz="1200" dirty="0">
              <a:solidFill>
                <a:prstClr val="black"/>
              </a:solidFill>
              <a:latin typeface="ＭＳ Ｐゴシック"/>
            </a:endParaRPr>
          </a:p>
        </p:txBody>
      </p:sp>
      <p:sp>
        <p:nvSpPr>
          <p:cNvPr id="2" name="テキスト ボックス 1"/>
          <p:cNvSpPr txBox="1"/>
          <p:nvPr/>
        </p:nvSpPr>
        <p:spPr>
          <a:xfrm>
            <a:off x="3559966" y="4378807"/>
            <a:ext cx="2465317" cy="723275"/>
          </a:xfrm>
          <a:prstGeom prst="rect">
            <a:avLst/>
          </a:prstGeom>
          <a:noFill/>
        </p:spPr>
        <p:txBody>
          <a:bodyPr wrap="square" rtlCol="0">
            <a:spAutoFit/>
          </a:bodyPr>
          <a:lstStyle/>
          <a:p>
            <a:pPr>
              <a:spcAft>
                <a:spcPts val="300"/>
              </a:spcAft>
            </a:pPr>
            <a:r>
              <a:rPr lang="en-US" altLang="ja-JP" sz="1200" dirty="0">
                <a:solidFill>
                  <a:prstClr val="black"/>
                </a:solidFill>
                <a:latin typeface="ＭＳ Ｐゴシック"/>
              </a:rPr>
              <a:t>【</a:t>
            </a:r>
            <a:r>
              <a:rPr lang="ja-JP" altLang="en-US" sz="1200" dirty="0">
                <a:solidFill>
                  <a:prstClr val="black"/>
                </a:solidFill>
                <a:latin typeface="ＭＳ Ｐゴシック"/>
              </a:rPr>
              <a:t>アウトカム</a:t>
            </a:r>
            <a:r>
              <a:rPr lang="en-US" altLang="ja-JP" sz="1200" dirty="0">
                <a:solidFill>
                  <a:prstClr val="black"/>
                </a:solidFill>
                <a:latin typeface="ＭＳ Ｐゴシック"/>
              </a:rPr>
              <a:t>】</a:t>
            </a:r>
            <a:r>
              <a:rPr lang="ja-JP" altLang="en-US" sz="1200" dirty="0">
                <a:solidFill>
                  <a:prstClr val="black"/>
                </a:solidFill>
                <a:latin typeface="ＭＳ Ｐゴシック"/>
              </a:rPr>
              <a:t>（平成</a:t>
            </a:r>
            <a:r>
              <a:rPr lang="en-US" altLang="ja-JP" sz="1200" dirty="0">
                <a:solidFill>
                  <a:prstClr val="black"/>
                </a:solidFill>
                <a:latin typeface="ＭＳ Ｐゴシック"/>
              </a:rPr>
              <a:t>27</a:t>
            </a:r>
            <a:r>
              <a:rPr lang="ja-JP" altLang="en-US" sz="1200" dirty="0">
                <a:solidFill>
                  <a:prstClr val="black"/>
                </a:solidFill>
                <a:latin typeface="ＭＳ Ｐゴシック"/>
              </a:rPr>
              <a:t>年</a:t>
            </a:r>
            <a:r>
              <a:rPr lang="en-US" altLang="ja-JP" sz="1200" dirty="0">
                <a:solidFill>
                  <a:prstClr val="black"/>
                </a:solidFill>
                <a:latin typeface="ＭＳ Ｐゴシック"/>
              </a:rPr>
              <a:t>12</a:t>
            </a:r>
            <a:r>
              <a:rPr lang="ja-JP" altLang="en-US" sz="1200" dirty="0">
                <a:solidFill>
                  <a:prstClr val="black"/>
                </a:solidFill>
                <a:latin typeface="ＭＳ Ｐゴシック"/>
              </a:rPr>
              <a:t>月現在）</a:t>
            </a:r>
            <a:endParaRPr lang="en-US" altLang="ja-JP" sz="1200" dirty="0">
              <a:solidFill>
                <a:prstClr val="black"/>
              </a:solidFill>
              <a:latin typeface="ＭＳ Ｐゴシック"/>
            </a:endParaRPr>
          </a:p>
          <a:p>
            <a:pPr>
              <a:spcAft>
                <a:spcPts val="300"/>
              </a:spcAft>
            </a:pPr>
            <a:r>
              <a:rPr lang="en-US" altLang="ja-JP" sz="1200" b="1" dirty="0">
                <a:solidFill>
                  <a:prstClr val="black"/>
                </a:solidFill>
                <a:latin typeface="ＭＳ Ｐゴシック"/>
              </a:rPr>
              <a:t>CPMS</a:t>
            </a:r>
            <a:r>
              <a:rPr lang="ja-JP" altLang="en-US" sz="1200" b="1" dirty="0">
                <a:solidFill>
                  <a:prstClr val="black"/>
                </a:solidFill>
                <a:latin typeface="ＭＳ Ｐゴシック"/>
              </a:rPr>
              <a:t>登録施設：</a:t>
            </a:r>
            <a:r>
              <a:rPr lang="en-US" altLang="ja-JP" sz="1200" b="1" dirty="0">
                <a:solidFill>
                  <a:srgbClr val="FF0000"/>
                </a:solidFill>
                <a:latin typeface="ＭＳ Ｐゴシック"/>
              </a:rPr>
              <a:t>14</a:t>
            </a:r>
            <a:r>
              <a:rPr lang="ja-JP" altLang="en-US" sz="1200" b="1" dirty="0">
                <a:solidFill>
                  <a:prstClr val="black"/>
                </a:solidFill>
                <a:latin typeface="ＭＳ Ｐゴシック"/>
              </a:rPr>
              <a:t>施設</a:t>
            </a:r>
            <a:endParaRPr lang="en-US" altLang="ja-JP" sz="1200" b="1" dirty="0">
              <a:solidFill>
                <a:prstClr val="black"/>
              </a:solidFill>
              <a:latin typeface="ＭＳ Ｐゴシック"/>
            </a:endParaRPr>
          </a:p>
          <a:p>
            <a:pPr>
              <a:spcAft>
                <a:spcPts val="300"/>
              </a:spcAft>
            </a:pPr>
            <a:r>
              <a:rPr lang="en-US" altLang="ja-JP" sz="1200" b="1" dirty="0">
                <a:solidFill>
                  <a:prstClr val="black"/>
                </a:solidFill>
                <a:latin typeface="ＭＳ Ｐゴシック"/>
              </a:rPr>
              <a:t>CPMS</a:t>
            </a:r>
            <a:r>
              <a:rPr lang="ja-JP" altLang="en-US" sz="1200" b="1" dirty="0">
                <a:solidFill>
                  <a:prstClr val="black"/>
                </a:solidFill>
                <a:latin typeface="ＭＳ Ｐゴシック"/>
              </a:rPr>
              <a:t>登録患者数</a:t>
            </a:r>
            <a:r>
              <a:rPr lang="en-US" altLang="ja-JP" sz="1200" b="1" dirty="0">
                <a:solidFill>
                  <a:srgbClr val="FF0000"/>
                </a:solidFill>
                <a:latin typeface="ＭＳ Ｐゴシック"/>
              </a:rPr>
              <a:t>203</a:t>
            </a:r>
            <a:r>
              <a:rPr lang="ja-JP" altLang="en-US" sz="1200" b="1" dirty="0">
                <a:solidFill>
                  <a:prstClr val="black"/>
                </a:solidFill>
                <a:latin typeface="ＭＳ Ｐゴシック"/>
              </a:rPr>
              <a:t>名</a:t>
            </a:r>
            <a:endParaRPr lang="ja-JP" altLang="en-US" sz="1200" b="1" dirty="0">
              <a:solidFill>
                <a:srgbClr val="FF0000"/>
              </a:solidFill>
            </a:endParaRPr>
          </a:p>
        </p:txBody>
      </p:sp>
      <p:sp>
        <p:nvSpPr>
          <p:cNvPr id="3" name="テキスト ボックス 2"/>
          <p:cNvSpPr txBox="1"/>
          <p:nvPr/>
        </p:nvSpPr>
        <p:spPr>
          <a:xfrm>
            <a:off x="14513" y="3076116"/>
            <a:ext cx="3381848" cy="1477328"/>
          </a:xfrm>
          <a:prstGeom prst="rect">
            <a:avLst/>
          </a:prstGeom>
          <a:noFill/>
          <a:ln>
            <a:solidFill>
              <a:srgbClr val="FF99FF"/>
            </a:solidFill>
          </a:ln>
        </p:spPr>
        <p:txBody>
          <a:bodyPr wrap="square" rtlCol="0">
            <a:spAutoFit/>
          </a:bodyPr>
          <a:lstStyle/>
          <a:p>
            <a:r>
              <a:rPr lang="en-US" altLang="ja-JP" sz="1000" b="1" dirty="0">
                <a:solidFill>
                  <a:prstClr val="black"/>
                </a:solidFill>
              </a:rPr>
              <a:t>【</a:t>
            </a:r>
            <a:r>
              <a:rPr lang="ja-JP" altLang="en-US" sz="1000" b="1" dirty="0">
                <a:solidFill>
                  <a:prstClr val="black"/>
                </a:solidFill>
              </a:rPr>
              <a:t>連携総合病院</a:t>
            </a:r>
            <a:r>
              <a:rPr lang="en-US" altLang="ja-JP" sz="1000" b="1" dirty="0">
                <a:solidFill>
                  <a:prstClr val="black"/>
                </a:solidFill>
              </a:rPr>
              <a:t>(</a:t>
            </a:r>
            <a:r>
              <a:rPr lang="ja-JP" altLang="en-US" sz="1000" b="1" dirty="0">
                <a:solidFill>
                  <a:prstClr val="black"/>
                </a:solidFill>
              </a:rPr>
              <a:t>コアホスピタル</a:t>
            </a:r>
            <a:r>
              <a:rPr lang="en-US" altLang="ja-JP" sz="1000" b="1" dirty="0">
                <a:solidFill>
                  <a:prstClr val="black"/>
                </a:solidFill>
              </a:rPr>
              <a:t>)</a:t>
            </a:r>
            <a:r>
              <a:rPr lang="ja-JP" altLang="en-US" sz="1000" b="1" dirty="0">
                <a:solidFill>
                  <a:prstClr val="black"/>
                </a:solidFill>
              </a:rPr>
              <a:t>の役割</a:t>
            </a:r>
            <a:r>
              <a:rPr lang="en-US" altLang="ja-JP" sz="1000" b="1" dirty="0">
                <a:solidFill>
                  <a:prstClr val="black"/>
                </a:solidFill>
              </a:rPr>
              <a:t>】</a:t>
            </a:r>
          </a:p>
          <a:p>
            <a:r>
              <a:rPr lang="ja-JP" altLang="en-US" sz="1000" dirty="0">
                <a:solidFill>
                  <a:prstClr val="black"/>
                </a:solidFill>
              </a:rPr>
              <a:t>院内精神科と他科との連携を深化し重症副作用患者を受入</a:t>
            </a:r>
            <a:endParaRPr lang="en-US" altLang="ja-JP" sz="1000" dirty="0">
              <a:solidFill>
                <a:prstClr val="black"/>
              </a:solidFill>
            </a:endParaRPr>
          </a:p>
          <a:p>
            <a:r>
              <a:rPr lang="en-US" altLang="ja-JP" sz="1000" b="1" dirty="0">
                <a:solidFill>
                  <a:prstClr val="black"/>
                </a:solidFill>
              </a:rPr>
              <a:t>【</a:t>
            </a:r>
            <a:r>
              <a:rPr lang="ja-JP" altLang="en-US" sz="1000" b="1" dirty="0">
                <a:solidFill>
                  <a:prstClr val="black"/>
                </a:solidFill>
              </a:rPr>
              <a:t>単科精神科病院</a:t>
            </a:r>
            <a:r>
              <a:rPr lang="en-US" altLang="ja-JP" sz="1000" b="1" dirty="0">
                <a:solidFill>
                  <a:prstClr val="black"/>
                </a:solidFill>
              </a:rPr>
              <a:t>(</a:t>
            </a:r>
            <a:r>
              <a:rPr lang="ja-JP" altLang="en-US" sz="1000" b="1" dirty="0">
                <a:solidFill>
                  <a:prstClr val="black"/>
                </a:solidFill>
              </a:rPr>
              <a:t>リングホスピタル</a:t>
            </a:r>
            <a:r>
              <a:rPr lang="en-US" altLang="ja-JP" sz="1000" b="1" dirty="0">
                <a:solidFill>
                  <a:prstClr val="black"/>
                </a:solidFill>
              </a:rPr>
              <a:t>)</a:t>
            </a:r>
            <a:r>
              <a:rPr lang="ja-JP" altLang="en-US" sz="1000" b="1" dirty="0">
                <a:solidFill>
                  <a:prstClr val="black"/>
                </a:solidFill>
              </a:rPr>
              <a:t>の役割</a:t>
            </a:r>
            <a:r>
              <a:rPr lang="en-US" altLang="ja-JP" sz="1000" b="1" dirty="0">
                <a:solidFill>
                  <a:prstClr val="black"/>
                </a:solidFill>
              </a:rPr>
              <a:t>】</a:t>
            </a:r>
          </a:p>
          <a:p>
            <a:r>
              <a:rPr lang="ja-JP" altLang="en-US" sz="1000" dirty="0">
                <a:solidFill>
                  <a:prstClr val="black"/>
                </a:solidFill>
              </a:rPr>
              <a:t>コアホスピタルへの早期の情報提供や相談</a:t>
            </a:r>
            <a:endParaRPr lang="en-US" altLang="ja-JP" sz="1000" dirty="0">
              <a:solidFill>
                <a:prstClr val="black"/>
              </a:solidFill>
            </a:endParaRPr>
          </a:p>
          <a:p>
            <a:r>
              <a:rPr lang="en-US" altLang="ja-JP" sz="1000" b="1" dirty="0">
                <a:solidFill>
                  <a:prstClr val="black"/>
                </a:solidFill>
              </a:rPr>
              <a:t>【</a:t>
            </a:r>
            <a:r>
              <a:rPr lang="ja-JP" altLang="en-US" sz="1000" b="1" dirty="0">
                <a:solidFill>
                  <a:prstClr val="black"/>
                </a:solidFill>
              </a:rPr>
              <a:t>千葉大学</a:t>
            </a:r>
            <a:r>
              <a:rPr lang="en-US" altLang="ja-JP" sz="1000" b="1" dirty="0">
                <a:solidFill>
                  <a:prstClr val="black"/>
                </a:solidFill>
              </a:rPr>
              <a:t>】</a:t>
            </a:r>
          </a:p>
          <a:p>
            <a:r>
              <a:rPr lang="ja-JP" altLang="en-US" sz="1000" dirty="0">
                <a:solidFill>
                  <a:prstClr val="black"/>
                </a:solidFill>
              </a:rPr>
              <a:t>各病院の実務者の関係構築に医育機関としての強みを活かして、連携体制構築における課題を解決</a:t>
            </a:r>
            <a:endParaRPr lang="en-US" altLang="ja-JP" sz="1000" dirty="0">
              <a:solidFill>
                <a:prstClr val="black"/>
              </a:solidFill>
            </a:endParaRPr>
          </a:p>
          <a:p>
            <a:r>
              <a:rPr lang="en-US" altLang="ja-JP" sz="1000" b="1" dirty="0">
                <a:solidFill>
                  <a:prstClr val="black"/>
                </a:solidFill>
              </a:rPr>
              <a:t>【</a:t>
            </a:r>
            <a:r>
              <a:rPr lang="ja-JP" altLang="en-US" sz="1000" b="1" dirty="0">
                <a:solidFill>
                  <a:prstClr val="black"/>
                </a:solidFill>
              </a:rPr>
              <a:t>県</a:t>
            </a:r>
            <a:r>
              <a:rPr lang="en-US" altLang="ja-JP" sz="1000" b="1" dirty="0">
                <a:solidFill>
                  <a:prstClr val="black"/>
                </a:solidFill>
              </a:rPr>
              <a:t>】</a:t>
            </a:r>
          </a:p>
          <a:p>
            <a:r>
              <a:rPr lang="ja-JP" altLang="en-US" sz="1000" dirty="0">
                <a:solidFill>
                  <a:prstClr val="black"/>
                </a:solidFill>
              </a:rPr>
              <a:t>医療計画等の医療政策へ反映</a:t>
            </a:r>
            <a:endParaRPr lang="en-US" altLang="ja-JP" sz="1000" dirty="0">
              <a:solidFill>
                <a:prstClr val="black"/>
              </a:solidFill>
            </a:endParaRPr>
          </a:p>
        </p:txBody>
      </p:sp>
      <p:sp>
        <p:nvSpPr>
          <p:cNvPr id="8" name="正方形/長方形 7"/>
          <p:cNvSpPr/>
          <p:nvPr/>
        </p:nvSpPr>
        <p:spPr>
          <a:xfrm>
            <a:off x="3488806" y="4387004"/>
            <a:ext cx="5639488" cy="2370844"/>
          </a:xfrm>
          <a:prstGeom prst="rect">
            <a:avLst/>
          </a:prstGeom>
          <a:no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10" name="グループ化 20"/>
          <p:cNvGrpSpPr/>
          <p:nvPr/>
        </p:nvGrpSpPr>
        <p:grpSpPr>
          <a:xfrm>
            <a:off x="1966471" y="6120411"/>
            <a:ext cx="1325384" cy="645473"/>
            <a:chOff x="3200400" y="4072840"/>
            <a:chExt cx="1958052" cy="938100"/>
          </a:xfrm>
        </p:grpSpPr>
        <p:sp>
          <p:nvSpPr>
            <p:cNvPr id="12" name="テキスト ボックス 11"/>
            <p:cNvSpPr txBox="1"/>
            <p:nvPr/>
          </p:nvSpPr>
          <p:spPr>
            <a:xfrm>
              <a:off x="3358590" y="4072840"/>
              <a:ext cx="1333765" cy="492038"/>
            </a:xfrm>
            <a:prstGeom prst="rect">
              <a:avLst/>
            </a:prstGeom>
            <a:noFill/>
          </p:spPr>
          <p:txBody>
            <a:bodyPr wrap="none" rtlCol="0">
              <a:spAutoFit/>
            </a:bodyPr>
            <a:lstStyle/>
            <a:p>
              <a:r>
                <a:rPr lang="ja-JP" altLang="en-US" sz="800" dirty="0">
                  <a:solidFill>
                    <a:prstClr val="black"/>
                  </a:solidFill>
                </a:rPr>
                <a:t>コアホスピタル</a:t>
              </a:r>
              <a:endParaRPr lang="en-US" altLang="ja-JP" sz="800" dirty="0">
                <a:solidFill>
                  <a:prstClr val="black"/>
                </a:solidFill>
              </a:endParaRPr>
            </a:p>
            <a:p>
              <a:r>
                <a:rPr lang="ja-JP" altLang="en-US" sz="800" dirty="0">
                  <a:solidFill>
                    <a:prstClr val="black"/>
                  </a:solidFill>
                </a:rPr>
                <a:t>（連携総合病院）</a:t>
              </a:r>
            </a:p>
          </p:txBody>
        </p:sp>
        <p:sp>
          <p:nvSpPr>
            <p:cNvPr id="14" name="テキスト ボックス 13"/>
            <p:cNvSpPr txBox="1"/>
            <p:nvPr/>
          </p:nvSpPr>
          <p:spPr>
            <a:xfrm>
              <a:off x="3430123" y="4451796"/>
              <a:ext cx="1485329" cy="492038"/>
            </a:xfrm>
            <a:prstGeom prst="rect">
              <a:avLst/>
            </a:prstGeom>
            <a:noFill/>
          </p:spPr>
          <p:txBody>
            <a:bodyPr wrap="none" rtlCol="0">
              <a:spAutoFit/>
            </a:bodyPr>
            <a:lstStyle/>
            <a:p>
              <a:r>
                <a:rPr lang="ja-JP" altLang="en-US" sz="800" dirty="0">
                  <a:solidFill>
                    <a:prstClr val="black"/>
                  </a:solidFill>
                </a:rPr>
                <a:t>リングホスピタル</a:t>
              </a:r>
              <a:endParaRPr lang="en-US" altLang="ja-JP" sz="800" dirty="0">
                <a:solidFill>
                  <a:prstClr val="black"/>
                </a:solidFill>
              </a:endParaRPr>
            </a:p>
            <a:p>
              <a:r>
                <a:rPr lang="ja-JP" altLang="en-US" sz="800" dirty="0">
                  <a:solidFill>
                    <a:prstClr val="black"/>
                  </a:solidFill>
                </a:rPr>
                <a:t>（単科精神科病院）</a:t>
              </a:r>
            </a:p>
          </p:txBody>
        </p:sp>
        <p:sp>
          <p:nvSpPr>
            <p:cNvPr id="18" name="円/楕円 17"/>
            <p:cNvSpPr/>
            <p:nvPr/>
          </p:nvSpPr>
          <p:spPr>
            <a:xfrm>
              <a:off x="3276782" y="4177882"/>
              <a:ext cx="144000" cy="144000"/>
            </a:xfrm>
            <a:prstGeom prst="ellipse">
              <a:avLst/>
            </a:prstGeom>
            <a:solidFill>
              <a:srgbClr val="0099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9" name="円/楕円 18"/>
            <p:cNvSpPr/>
            <p:nvPr/>
          </p:nvSpPr>
          <p:spPr>
            <a:xfrm>
              <a:off x="3283286" y="4621074"/>
              <a:ext cx="144000" cy="144000"/>
            </a:xfrm>
            <a:prstGeom prst="ellipse">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0" name="正方形/長方形 19"/>
            <p:cNvSpPr/>
            <p:nvPr/>
          </p:nvSpPr>
          <p:spPr>
            <a:xfrm>
              <a:off x="3200400" y="4119846"/>
              <a:ext cx="1958052" cy="891094"/>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nvGrpSpPr>
          <p:cNvPr id="13" name="グループ化 12"/>
          <p:cNvGrpSpPr/>
          <p:nvPr/>
        </p:nvGrpSpPr>
        <p:grpSpPr>
          <a:xfrm>
            <a:off x="6745188" y="42194"/>
            <a:ext cx="717785" cy="409708"/>
            <a:chOff x="5255897" y="5604143"/>
            <a:chExt cx="1498820" cy="774674"/>
          </a:xfrm>
        </p:grpSpPr>
        <p:sp>
          <p:nvSpPr>
            <p:cNvPr id="11" name="ドーナツ 10"/>
            <p:cNvSpPr/>
            <p:nvPr/>
          </p:nvSpPr>
          <p:spPr>
            <a:xfrm rot="1341039">
              <a:off x="5255897" y="5746999"/>
              <a:ext cx="1498820" cy="543203"/>
            </a:xfrm>
            <a:prstGeom prst="donut">
              <a:avLst>
                <a:gd name="adj" fmla="val 20474"/>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9" name="円/楕円 8"/>
            <p:cNvSpPr/>
            <p:nvPr/>
          </p:nvSpPr>
          <p:spPr>
            <a:xfrm>
              <a:off x="5594132" y="5604143"/>
              <a:ext cx="822350" cy="774674"/>
            </a:xfrm>
            <a:prstGeom prst="ellipse">
              <a:avLst/>
            </a:prstGeom>
            <a:gradFill>
              <a:gsLst>
                <a:gs pos="0">
                  <a:schemeClr val="accent1">
                    <a:lumMod val="75000"/>
                  </a:schemeClr>
                </a:gs>
                <a:gs pos="7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7" name="テキスト ボックス 6"/>
          <p:cNvSpPr txBox="1"/>
          <p:nvPr/>
        </p:nvSpPr>
        <p:spPr>
          <a:xfrm>
            <a:off x="3517475" y="1974325"/>
            <a:ext cx="2536794" cy="553998"/>
          </a:xfrm>
          <a:prstGeom prst="rect">
            <a:avLst/>
          </a:prstGeom>
          <a:solidFill>
            <a:schemeClr val="accent4">
              <a:lumMod val="60000"/>
              <a:lumOff val="40000"/>
            </a:schemeClr>
          </a:solidFill>
          <a:ln>
            <a:solidFill>
              <a:schemeClr val="bg2">
                <a:lumMod val="75000"/>
              </a:schemeClr>
            </a:solidFill>
          </a:ln>
        </p:spPr>
        <p:txBody>
          <a:bodyPr wrap="square" lIns="36000" rIns="36000" rtlCol="0">
            <a:spAutoFit/>
          </a:bodyPr>
          <a:lstStyle/>
          <a:p>
            <a:pPr algn="ctr"/>
            <a:r>
              <a:rPr lang="en-US" altLang="ja-JP" sz="1000" b="1" dirty="0">
                <a:solidFill>
                  <a:prstClr val="black"/>
                </a:solidFill>
              </a:rPr>
              <a:t>【</a:t>
            </a:r>
            <a:r>
              <a:rPr lang="ja-JP" altLang="en-US" sz="1000" b="1" dirty="0">
                <a:solidFill>
                  <a:prstClr val="black"/>
                </a:solidFill>
              </a:rPr>
              <a:t>連携総合病院（コアホスピタル）の取組</a:t>
            </a:r>
            <a:r>
              <a:rPr lang="en-US" altLang="ja-JP" sz="1000" b="1" dirty="0">
                <a:solidFill>
                  <a:prstClr val="black"/>
                </a:solidFill>
              </a:rPr>
              <a:t>】</a:t>
            </a:r>
          </a:p>
          <a:p>
            <a:pPr algn="ctr"/>
            <a:r>
              <a:rPr lang="ja-JP" altLang="en-US" sz="1000" dirty="0">
                <a:solidFill>
                  <a:prstClr val="black"/>
                </a:solidFill>
              </a:rPr>
              <a:t>精神科と他科との良質なリエゾン連携により、</a:t>
            </a:r>
            <a:endParaRPr lang="en-US" altLang="ja-JP" sz="1000" dirty="0">
              <a:solidFill>
                <a:prstClr val="black"/>
              </a:solidFill>
            </a:endParaRPr>
          </a:p>
          <a:p>
            <a:pPr algn="ctr"/>
            <a:r>
              <a:rPr lang="ja-JP" altLang="en-US" sz="1000" dirty="0">
                <a:solidFill>
                  <a:prstClr val="black"/>
                </a:solidFill>
              </a:rPr>
              <a:t>顔の見える関係・信頼関係を構築</a:t>
            </a:r>
            <a:endParaRPr lang="en-US" altLang="ja-JP" sz="1000" dirty="0">
              <a:solidFill>
                <a:prstClr val="black"/>
              </a:solidFill>
            </a:endParaRPr>
          </a:p>
        </p:txBody>
      </p:sp>
      <p:sp>
        <p:nvSpPr>
          <p:cNvPr id="25" name="テキスト ボックス 24"/>
          <p:cNvSpPr txBox="1"/>
          <p:nvPr/>
        </p:nvSpPr>
        <p:spPr>
          <a:xfrm>
            <a:off x="6107218" y="1971657"/>
            <a:ext cx="3015070" cy="553998"/>
          </a:xfrm>
          <a:prstGeom prst="rect">
            <a:avLst/>
          </a:prstGeom>
          <a:solidFill>
            <a:schemeClr val="accent4">
              <a:lumMod val="60000"/>
              <a:lumOff val="40000"/>
            </a:schemeClr>
          </a:solidFill>
          <a:ln>
            <a:solidFill>
              <a:schemeClr val="bg2">
                <a:lumMod val="75000"/>
              </a:schemeClr>
            </a:solidFill>
          </a:ln>
        </p:spPr>
        <p:txBody>
          <a:bodyPr wrap="square" rtlCol="0">
            <a:spAutoFit/>
          </a:bodyPr>
          <a:lstStyle/>
          <a:p>
            <a:pPr algn="ctr"/>
            <a:r>
              <a:rPr lang="en-US" altLang="ja-JP" sz="1000" b="1" dirty="0">
                <a:solidFill>
                  <a:prstClr val="black"/>
                </a:solidFill>
              </a:rPr>
              <a:t>【</a:t>
            </a:r>
            <a:r>
              <a:rPr lang="ja-JP" altLang="en-US" sz="1000" b="1" dirty="0">
                <a:solidFill>
                  <a:prstClr val="black"/>
                </a:solidFill>
              </a:rPr>
              <a:t>単科精神科病院（リングホスピタル）の取組</a:t>
            </a:r>
            <a:r>
              <a:rPr lang="en-US" altLang="ja-JP" sz="1000" b="1" dirty="0">
                <a:solidFill>
                  <a:prstClr val="black"/>
                </a:solidFill>
              </a:rPr>
              <a:t>】</a:t>
            </a:r>
          </a:p>
          <a:p>
            <a:r>
              <a:rPr lang="ja-JP" altLang="en-US" sz="1000" dirty="0">
                <a:solidFill>
                  <a:prstClr val="black"/>
                </a:solidFill>
              </a:rPr>
              <a:t>大学病院としての強みを活かし、研修等により、県内の精神科医間の顔の見える関係・信頼関係を構築</a:t>
            </a:r>
          </a:p>
        </p:txBody>
      </p:sp>
      <p:sp>
        <p:nvSpPr>
          <p:cNvPr id="27" name="テキスト ボックス 26"/>
          <p:cNvSpPr txBox="1"/>
          <p:nvPr/>
        </p:nvSpPr>
        <p:spPr>
          <a:xfrm>
            <a:off x="3752911" y="2719823"/>
            <a:ext cx="5095875" cy="1015663"/>
          </a:xfrm>
          <a:prstGeom prst="rect">
            <a:avLst/>
          </a:prstGeom>
          <a:solidFill>
            <a:schemeClr val="accent4">
              <a:lumMod val="40000"/>
              <a:lumOff val="60000"/>
            </a:schemeClr>
          </a:solidFill>
          <a:ln>
            <a:solidFill>
              <a:schemeClr val="bg2">
                <a:lumMod val="75000"/>
              </a:schemeClr>
            </a:solidFill>
          </a:ln>
        </p:spPr>
        <p:txBody>
          <a:bodyPr wrap="square" rtlCol="0">
            <a:spAutoFit/>
          </a:bodyPr>
          <a:lstStyle/>
          <a:p>
            <a:pPr algn="ctr"/>
            <a:r>
              <a:rPr lang="en-US" altLang="ja-JP" sz="1000" b="1" dirty="0">
                <a:solidFill>
                  <a:prstClr val="black"/>
                </a:solidFill>
              </a:rPr>
              <a:t>【</a:t>
            </a:r>
            <a:r>
              <a:rPr lang="ja-JP" altLang="en-US" sz="1000" b="1" dirty="0">
                <a:solidFill>
                  <a:prstClr val="black"/>
                </a:solidFill>
              </a:rPr>
              <a:t>既存の取組のサターンプロジェクトによる統合</a:t>
            </a:r>
            <a:r>
              <a:rPr lang="en-US" altLang="ja-JP" sz="1000" b="1" dirty="0">
                <a:solidFill>
                  <a:prstClr val="black"/>
                </a:solidFill>
              </a:rPr>
              <a:t>】</a:t>
            </a:r>
          </a:p>
          <a:p>
            <a:pPr marL="171450" indent="-171450">
              <a:buFont typeface="Arial" panose="020B0604020202020204" pitchFamily="34" charset="0"/>
              <a:buChar char="•"/>
            </a:pPr>
            <a:r>
              <a:rPr lang="ja-JP" altLang="en-US" sz="1000" dirty="0">
                <a:solidFill>
                  <a:prstClr val="black"/>
                </a:solidFill>
              </a:rPr>
              <a:t>千葉大研修参加者有志にプロジェクト協力の呼びかけを行い、連携体制を構築</a:t>
            </a:r>
            <a:endParaRPr lang="en-US" altLang="ja-JP" sz="1000" dirty="0">
              <a:solidFill>
                <a:prstClr val="black"/>
              </a:solidFill>
            </a:endParaRPr>
          </a:p>
          <a:p>
            <a:pPr marL="171450" indent="-171450">
              <a:buFont typeface="Arial" panose="020B0604020202020204" pitchFamily="34" charset="0"/>
              <a:buChar char="•"/>
            </a:pPr>
            <a:r>
              <a:rPr lang="ja-JP" altLang="en-US" sz="1000" dirty="0">
                <a:solidFill>
                  <a:prstClr val="black"/>
                </a:solidFill>
              </a:rPr>
              <a:t>千葉大病院の病棟主任実務者が、コアホスピタル他科担当者から現場連携の相談をメールで受け付け、課題をリスト化して各リングホスピタル担当者に配布共有することで、総合病院リエゾン連携のような顔の見える連携を、プロジェクト内他科・精神科間連携にも拡大</a:t>
            </a:r>
            <a:endParaRPr lang="en-US" altLang="ja-JP" sz="1000" b="1" dirty="0">
              <a:solidFill>
                <a:prstClr val="black"/>
              </a:solidFill>
            </a:endParaRPr>
          </a:p>
          <a:p>
            <a:pPr marL="171450" indent="-171450">
              <a:buFont typeface="Arial" panose="020B0604020202020204" pitchFamily="34" charset="0"/>
              <a:buChar char="•"/>
            </a:pPr>
            <a:r>
              <a:rPr lang="ja-JP" altLang="en-US" sz="1000" dirty="0">
                <a:solidFill>
                  <a:prstClr val="black"/>
                </a:solidFill>
              </a:rPr>
              <a:t>定期的派遣訪問で連携に係る問題の解決を図り、良好な関係を維持</a:t>
            </a:r>
            <a:endParaRPr lang="en-US" altLang="ja-JP" sz="1000" dirty="0">
              <a:solidFill>
                <a:prstClr val="black"/>
              </a:solidFill>
            </a:endParaRPr>
          </a:p>
        </p:txBody>
      </p:sp>
      <p:sp>
        <p:nvSpPr>
          <p:cNvPr id="28" name="テキスト ボックス 27"/>
          <p:cNvSpPr txBox="1"/>
          <p:nvPr/>
        </p:nvSpPr>
        <p:spPr>
          <a:xfrm>
            <a:off x="4256957" y="3974845"/>
            <a:ext cx="4142460" cy="246221"/>
          </a:xfrm>
          <a:prstGeom prst="rect">
            <a:avLst/>
          </a:prstGeom>
          <a:solidFill>
            <a:schemeClr val="accent4">
              <a:lumMod val="60000"/>
              <a:lumOff val="40000"/>
            </a:schemeClr>
          </a:solidFill>
          <a:ln>
            <a:solidFill>
              <a:schemeClr val="bg2">
                <a:lumMod val="75000"/>
              </a:schemeClr>
            </a:solidFill>
          </a:ln>
        </p:spPr>
        <p:txBody>
          <a:bodyPr wrap="square" rtlCol="0">
            <a:spAutoFit/>
          </a:bodyPr>
          <a:lstStyle/>
          <a:p>
            <a:pPr algn="ctr"/>
            <a:r>
              <a:rPr lang="ja-JP" altLang="en-US" sz="1000" dirty="0">
                <a:solidFill>
                  <a:prstClr val="black"/>
                </a:solidFill>
              </a:rPr>
              <a:t>プロジェクト経験者の県内への拡がりとともに、クロザピン使用も拡大</a:t>
            </a:r>
            <a:endParaRPr lang="en-US" altLang="ja-JP" sz="1000" dirty="0">
              <a:solidFill>
                <a:prstClr val="black"/>
              </a:solidFill>
            </a:endParaRPr>
          </a:p>
        </p:txBody>
      </p:sp>
      <p:sp>
        <p:nvSpPr>
          <p:cNvPr id="15" name="二等辺三角形 14"/>
          <p:cNvSpPr/>
          <p:nvPr/>
        </p:nvSpPr>
        <p:spPr>
          <a:xfrm rot="10800000">
            <a:off x="4208701" y="2552418"/>
            <a:ext cx="1060704" cy="124285"/>
          </a:xfrm>
          <a:prstGeom prst="triangl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9" name="二等辺三角形 28"/>
          <p:cNvSpPr/>
          <p:nvPr/>
        </p:nvSpPr>
        <p:spPr>
          <a:xfrm rot="10800000">
            <a:off x="7066925" y="2556400"/>
            <a:ext cx="1060704" cy="124285"/>
          </a:xfrm>
          <a:prstGeom prst="triangl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0" name="二等辺三角形 29"/>
          <p:cNvSpPr/>
          <p:nvPr/>
        </p:nvSpPr>
        <p:spPr>
          <a:xfrm rot="10800000">
            <a:off x="5724128" y="3772761"/>
            <a:ext cx="1060704" cy="178042"/>
          </a:xfrm>
          <a:prstGeom prst="triangl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6" name="テキスト ボックス 15"/>
          <p:cNvSpPr txBox="1"/>
          <p:nvPr/>
        </p:nvSpPr>
        <p:spPr>
          <a:xfrm>
            <a:off x="8011332" y="6669360"/>
            <a:ext cx="986167" cy="215444"/>
          </a:xfrm>
          <a:prstGeom prst="rect">
            <a:avLst/>
          </a:prstGeom>
          <a:noFill/>
        </p:spPr>
        <p:txBody>
          <a:bodyPr wrap="none" rtlCol="0">
            <a:spAutoFit/>
          </a:bodyPr>
          <a:lstStyle/>
          <a:p>
            <a:r>
              <a:rPr lang="ja-JP" altLang="en-US" sz="800" dirty="0">
                <a:solidFill>
                  <a:prstClr val="black"/>
                </a:solidFill>
              </a:rPr>
              <a:t>千葉県からの報告</a:t>
            </a: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665720" y="5113605"/>
            <a:ext cx="2166873" cy="169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095575" y="4536893"/>
            <a:ext cx="2822411" cy="226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1" name="スライド番号プレースホルダ 7"/>
          <p:cNvSpPr txBox="1">
            <a:spLocks/>
          </p:cNvSpPr>
          <p:nvPr/>
        </p:nvSpPr>
        <p:spPr>
          <a:xfrm>
            <a:off x="7031350" y="6592386"/>
            <a:ext cx="2133600" cy="365125"/>
          </a:xfrm>
          <a:prstGeom prst="rect">
            <a:avLst/>
          </a:prstGeom>
        </p:spPr>
        <p:txBody>
          <a:bodyPr vert="horz" lIns="91309" tIns="45655" rIns="91309" bIns="45655"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fld id="{B493C6C3-F865-464B-A99A-2159A8AA7E9D}" type="slidenum">
              <a:rPr lang="ja-JP" altLang="en-US" sz="1400">
                <a:solidFill>
                  <a:prstClr val="black"/>
                </a:solidFill>
              </a:rPr>
              <a:pPr algn="r">
                <a:defRPr/>
              </a:pPr>
              <a:t>37</a:t>
            </a:fld>
            <a:endParaRPr lang="ja-JP" altLang="en-US" sz="1400" dirty="0">
              <a:solidFill>
                <a:prstClr val="black"/>
              </a:solidFill>
            </a:endParaRPr>
          </a:p>
        </p:txBody>
      </p:sp>
    </p:spTree>
    <p:extLst>
      <p:ext uri="{BB962C8B-B14F-4D97-AF65-F5344CB8AC3E}">
        <p14:creationId xmlns:p14="http://schemas.microsoft.com/office/powerpoint/2010/main" xmlns="" val="17603657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11528" y="2636914"/>
            <a:ext cx="8845391" cy="3139299"/>
          </a:xfrm>
          <a:prstGeom prst="rect">
            <a:avLst/>
          </a:prstGeom>
          <a:noFill/>
          <a:ln>
            <a:solidFill>
              <a:schemeClr val="tx1"/>
            </a:solidFill>
          </a:ln>
        </p:spPr>
        <p:txBody>
          <a:bodyPr wrap="square" lIns="91287" tIns="45644" rIns="91287" bIns="45644" rtlCol="0">
            <a:spAutoFit/>
          </a:bodyPr>
          <a:lstStyle/>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p:txBody>
      </p:sp>
      <p:sp>
        <p:nvSpPr>
          <p:cNvPr id="59" name="正方形/長方形 58"/>
          <p:cNvSpPr/>
          <p:nvPr/>
        </p:nvSpPr>
        <p:spPr bwMode="auto">
          <a:xfrm>
            <a:off x="175207" y="5080233"/>
            <a:ext cx="4396798" cy="591332"/>
          </a:xfrm>
          <a:prstGeom prst="rect">
            <a:avLst/>
          </a:prstGeom>
          <a:solidFill>
            <a:schemeClr val="bg1">
              <a:alpha val="0"/>
            </a:schemeClr>
          </a:solidFill>
          <a:ln w="25400">
            <a:solidFill>
              <a:schemeClr val="accent6"/>
            </a:solidFill>
            <a:round/>
            <a:headEnd/>
            <a:tailEnd/>
          </a:ln>
        </p:spPr>
        <p:txBody>
          <a:bodyPr lIns="68301" tIns="34151" rIns="68301" bIns="34151" rtlCol="0" anchor="t" anchorCtr="0"/>
          <a:lstStyle/>
          <a:p>
            <a:pPr>
              <a:spcBef>
                <a:spcPts val="574"/>
              </a:spcBef>
            </a:pPr>
            <a:r>
              <a:rPr lang="ja-JP" altLang="en-US" sz="1100" dirty="0">
                <a:solidFill>
                  <a:prstClr val="black"/>
                </a:solidFill>
                <a:latin typeface="MS Gothic" pitchFamily="49" charset="-128"/>
                <a:ea typeface="MS Gothic" pitchFamily="49" charset="-128"/>
              </a:rPr>
              <a:t>各依存症治療拠点機関で得られた知見を集積し、共通した有効な依存症支援プログラム、地域支援モデルガイドラインの開発等を行うと共に、都道府県・各治療拠点機関への技術的支援を行う。</a:t>
            </a:r>
            <a:endParaRPr lang="ja-JP" altLang="en-US" sz="1100" dirty="0">
              <a:solidFill>
                <a:prstClr val="black"/>
              </a:solidFill>
              <a:latin typeface="HGP創英角ｺﾞｼｯｸUB" pitchFamily="50" charset="-128"/>
            </a:endParaRPr>
          </a:p>
        </p:txBody>
      </p:sp>
      <p:sp>
        <p:nvSpPr>
          <p:cNvPr id="3" name="正方形/長方形 2"/>
          <p:cNvSpPr/>
          <p:nvPr/>
        </p:nvSpPr>
        <p:spPr>
          <a:xfrm>
            <a:off x="46828" y="95642"/>
            <a:ext cx="9025484" cy="399802"/>
          </a:xfrm>
          <a:prstGeom prst="rect">
            <a:avLst/>
          </a:prstGeom>
          <a:solidFill>
            <a:schemeClr val="accent6">
              <a:lumMod val="60000"/>
              <a:lumOff val="40000"/>
            </a:schemeClr>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91239" tIns="45619" rIns="91239" bIns="45619" anchor="ctr" anchorCtr="1"/>
          <a:lstStyle/>
          <a:p>
            <a:r>
              <a:rPr lang="ja-JP" altLang="en-US" b="1" dirty="0">
                <a:solidFill>
                  <a:prstClr val="black"/>
                </a:solidFill>
                <a:latin typeface="ＭＳ Ｐゴシック" panose="020B0600070205080204" pitchFamily="50" charset="-128"/>
              </a:rPr>
              <a:t>依存症治療拠点機関設置運営事業（モデル事業）</a:t>
            </a:r>
            <a:r>
              <a:rPr lang="ja-JP" altLang="en-US" b="1" dirty="0">
                <a:solidFill>
                  <a:prstClr val="black"/>
                </a:solidFill>
                <a:latin typeface="HG丸ｺﾞｼｯｸM-PRO" pitchFamily="50" charset="-128"/>
                <a:ea typeface="HG丸ｺﾞｼｯｸM-PRO" pitchFamily="50" charset="-128"/>
              </a:rPr>
              <a:t>　</a:t>
            </a:r>
          </a:p>
        </p:txBody>
      </p:sp>
      <p:sp>
        <p:nvSpPr>
          <p:cNvPr id="4" name="テキスト ボックス 3"/>
          <p:cNvSpPr txBox="1"/>
          <p:nvPr/>
        </p:nvSpPr>
        <p:spPr>
          <a:xfrm>
            <a:off x="124405" y="1394775"/>
            <a:ext cx="8831359" cy="1117895"/>
          </a:xfrm>
          <a:prstGeom prst="rect">
            <a:avLst/>
          </a:prstGeom>
          <a:noFill/>
          <a:ln>
            <a:solidFill>
              <a:schemeClr val="tx1"/>
            </a:solidFill>
          </a:ln>
        </p:spPr>
        <p:txBody>
          <a:bodyPr wrap="square" lIns="91287" tIns="45644" rIns="91287" bIns="45644" rtlCol="0">
            <a:spAutoFit/>
          </a:bodyPr>
          <a:lstStyle/>
          <a:p>
            <a:endParaRPr lang="en-US" altLang="ja-JP" sz="1000" dirty="0">
              <a:solidFill>
                <a:prstClr val="black"/>
              </a:solidFill>
            </a:endParaRPr>
          </a:p>
          <a:p>
            <a:r>
              <a:rPr lang="ja-JP" altLang="en-US" sz="1400" dirty="0">
                <a:solidFill>
                  <a:prstClr val="black"/>
                </a:solidFill>
              </a:rPr>
              <a:t>依存症の特性や支援方法に関する知識・技術が十分に浸透していないことから、早期発見・早期支援に課題がある。早期発見の観点からは、住民への普及啓発に加えて医療機関等を含めた関係者間の連携を構築していくことが必要である。また、早期支援の観点からは、依存症に対応することのできる医療機関の充実を図るとともに、患者・家族への相談支援や啓発のための体制を充実するなどの地域連携支援体制の構築が必要である。</a:t>
            </a:r>
            <a:endParaRPr lang="ja-JP" altLang="ja-JP" sz="1400" dirty="0">
              <a:solidFill>
                <a:prstClr val="black"/>
              </a:solidFill>
            </a:endParaRPr>
          </a:p>
        </p:txBody>
      </p:sp>
      <p:sp>
        <p:nvSpPr>
          <p:cNvPr id="7" name="テキスト ボックス 6"/>
          <p:cNvSpPr txBox="1"/>
          <p:nvPr/>
        </p:nvSpPr>
        <p:spPr>
          <a:xfrm>
            <a:off x="120296" y="1218522"/>
            <a:ext cx="1170204" cy="338401"/>
          </a:xfrm>
          <a:prstGeom prst="rect">
            <a:avLst/>
          </a:prstGeom>
          <a:solidFill>
            <a:schemeClr val="tx2">
              <a:lumMod val="20000"/>
              <a:lumOff val="80000"/>
            </a:schemeClr>
          </a:solidFill>
          <a:ln>
            <a:solidFill>
              <a:schemeClr val="tx1"/>
            </a:solidFill>
          </a:ln>
        </p:spPr>
        <p:txBody>
          <a:bodyPr wrap="none" lIns="91287" tIns="45644" rIns="91287" bIns="45644" rtlCol="0">
            <a:spAutoFit/>
          </a:bodyPr>
          <a:lstStyle/>
          <a:p>
            <a:r>
              <a:rPr lang="ja-JP" altLang="en-US" sz="1600" b="1" dirty="0">
                <a:solidFill>
                  <a:prstClr val="black"/>
                </a:solidFill>
              </a:rPr>
              <a:t>現状と課題</a:t>
            </a:r>
          </a:p>
        </p:txBody>
      </p:sp>
      <p:sp>
        <p:nvSpPr>
          <p:cNvPr id="8" name="テキスト ボックス 7"/>
          <p:cNvSpPr txBox="1"/>
          <p:nvPr/>
        </p:nvSpPr>
        <p:spPr>
          <a:xfrm>
            <a:off x="111464" y="2606335"/>
            <a:ext cx="1011506" cy="338401"/>
          </a:xfrm>
          <a:prstGeom prst="rect">
            <a:avLst/>
          </a:prstGeom>
          <a:solidFill>
            <a:schemeClr val="tx2">
              <a:lumMod val="20000"/>
              <a:lumOff val="80000"/>
            </a:schemeClr>
          </a:solidFill>
          <a:ln>
            <a:solidFill>
              <a:schemeClr val="tx1"/>
            </a:solidFill>
          </a:ln>
        </p:spPr>
        <p:txBody>
          <a:bodyPr wrap="none" lIns="91287" tIns="45644" rIns="91287" bIns="45644" rtlCol="0">
            <a:spAutoFit/>
          </a:bodyPr>
          <a:lstStyle/>
          <a:p>
            <a:r>
              <a:rPr lang="ja-JP" altLang="en-US" sz="1600" b="1" dirty="0">
                <a:solidFill>
                  <a:prstClr val="black"/>
                </a:solidFill>
              </a:rPr>
              <a:t>事業概要</a:t>
            </a:r>
          </a:p>
        </p:txBody>
      </p:sp>
      <p:grpSp>
        <p:nvGrpSpPr>
          <p:cNvPr id="2" name="グループ化 12"/>
          <p:cNvGrpSpPr/>
          <p:nvPr/>
        </p:nvGrpSpPr>
        <p:grpSpPr>
          <a:xfrm>
            <a:off x="111464" y="5830518"/>
            <a:ext cx="8835896" cy="605749"/>
            <a:chOff x="126009" y="5184930"/>
            <a:chExt cx="9572221" cy="605749"/>
          </a:xfrm>
        </p:grpSpPr>
        <p:sp>
          <p:nvSpPr>
            <p:cNvPr id="6" name="テキスト ボックス 5"/>
            <p:cNvSpPr txBox="1"/>
            <p:nvPr/>
          </p:nvSpPr>
          <p:spPr>
            <a:xfrm>
              <a:off x="140021" y="5263062"/>
              <a:ext cx="9558209" cy="527617"/>
            </a:xfrm>
            <a:prstGeom prst="rect">
              <a:avLst/>
            </a:prstGeom>
            <a:noFill/>
            <a:ln>
              <a:solidFill>
                <a:schemeClr val="tx1"/>
              </a:solidFill>
            </a:ln>
          </p:spPr>
          <p:txBody>
            <a:bodyPr wrap="square" rtlCol="0">
              <a:spAutoFit/>
            </a:bodyPr>
            <a:lstStyle/>
            <a:p>
              <a:r>
                <a:rPr lang="ja-JP" altLang="en-US" sz="1400" dirty="0">
                  <a:solidFill>
                    <a:prstClr val="black"/>
                  </a:solidFill>
                </a:rPr>
                <a:t>　　　　　　　　　　　　　　①効果的な依存症に関する地域連携支援体制の「見える化」とその横展開</a:t>
              </a:r>
              <a:endParaRPr lang="en-US" altLang="ja-JP" sz="1400" dirty="0">
                <a:solidFill>
                  <a:prstClr val="black"/>
                </a:solidFill>
              </a:endParaRPr>
            </a:p>
            <a:p>
              <a:r>
                <a:rPr lang="ja-JP" altLang="en-US" sz="1400" dirty="0">
                  <a:solidFill>
                    <a:prstClr val="black"/>
                  </a:solidFill>
                </a:rPr>
                <a:t>　　　　　　　　　　　　　　②依存症者の早期発見・早期支援の実現</a:t>
              </a:r>
              <a:endParaRPr lang="en-US" altLang="ja-JP" sz="1400" dirty="0">
                <a:solidFill>
                  <a:prstClr val="black"/>
                </a:solidFill>
              </a:endParaRPr>
            </a:p>
          </p:txBody>
        </p:sp>
        <p:sp>
          <p:nvSpPr>
            <p:cNvPr id="9" name="テキスト ボックス 8"/>
            <p:cNvSpPr txBox="1"/>
            <p:nvPr/>
          </p:nvSpPr>
          <p:spPr>
            <a:xfrm>
              <a:off x="126009" y="5184930"/>
              <a:ext cx="1684837" cy="338554"/>
            </a:xfrm>
            <a:prstGeom prst="rect">
              <a:avLst/>
            </a:prstGeom>
            <a:solidFill>
              <a:schemeClr val="tx2">
                <a:lumMod val="20000"/>
                <a:lumOff val="80000"/>
              </a:schemeClr>
            </a:solidFill>
            <a:ln>
              <a:solidFill>
                <a:schemeClr val="tx1"/>
              </a:solidFill>
            </a:ln>
          </p:spPr>
          <p:txBody>
            <a:bodyPr wrap="none" rtlCol="0">
              <a:spAutoFit/>
            </a:bodyPr>
            <a:lstStyle/>
            <a:p>
              <a:r>
                <a:rPr lang="ja-JP" altLang="en-US" sz="1600" b="1" dirty="0">
                  <a:solidFill>
                    <a:prstClr val="black"/>
                  </a:solidFill>
                </a:rPr>
                <a:t>期待される成果</a:t>
              </a:r>
            </a:p>
          </p:txBody>
        </p:sp>
      </p:grpSp>
      <p:sp>
        <p:nvSpPr>
          <p:cNvPr id="54" name="テキスト ボックス 136"/>
          <p:cNvSpPr txBox="1">
            <a:spLocks noChangeArrowheads="1"/>
          </p:cNvSpPr>
          <p:nvPr/>
        </p:nvSpPr>
        <p:spPr bwMode="auto">
          <a:xfrm>
            <a:off x="46828" y="561380"/>
            <a:ext cx="9025484" cy="560954"/>
          </a:xfrm>
          <a:prstGeom prst="rect">
            <a:avLst/>
          </a:prstGeom>
          <a:noFill/>
          <a:ln w="9525" cmpd="thickThin">
            <a:solidFill>
              <a:srgbClr val="1F497D"/>
            </a:solidFill>
            <a:miter lim="800000"/>
            <a:headEnd/>
            <a:tailEnd/>
          </a:ln>
          <a:effectLst>
            <a:outerShdw blurRad="50800" dist="38100" dir="2700000" algn="tl" rotWithShape="0">
              <a:prstClr val="black">
                <a:alpha val="0"/>
              </a:prstClr>
            </a:outerShdw>
          </a:effectLst>
          <a:extLst/>
        </p:spPr>
        <p:txBody>
          <a:bodyPr wrap="square" lIns="91287" tIns="45644" rIns="91287" bIns="45644">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0" indent="0">
              <a:defRPr/>
            </a:pPr>
            <a:r>
              <a:rPr lang="ja-JP" altLang="en-US" sz="1500" kern="0" dirty="0">
                <a:solidFill>
                  <a:prstClr val="black"/>
                </a:solidFill>
                <a:latin typeface="ＭＳ Ｐゴシック"/>
              </a:rPr>
              <a:t>依存症患者（アルコール、薬物、ギャンブル）が、早期に適切な支援を受けられるように、都道府県と依存症治療拠点機関の協働による地域連携支援体制のモデルを具体化する。</a:t>
            </a:r>
          </a:p>
        </p:txBody>
      </p:sp>
      <p:grpSp>
        <p:nvGrpSpPr>
          <p:cNvPr id="11" name="グループ化 33"/>
          <p:cNvGrpSpPr/>
          <p:nvPr/>
        </p:nvGrpSpPr>
        <p:grpSpPr>
          <a:xfrm>
            <a:off x="4896992" y="2754838"/>
            <a:ext cx="3938031" cy="2905484"/>
            <a:chOff x="5533751" y="2882074"/>
            <a:chExt cx="4450112" cy="2806608"/>
          </a:xfrm>
        </p:grpSpPr>
        <p:sp>
          <p:nvSpPr>
            <p:cNvPr id="15" name="円/楕円 14"/>
            <p:cNvSpPr/>
            <p:nvPr/>
          </p:nvSpPr>
          <p:spPr>
            <a:xfrm>
              <a:off x="5598567" y="2922675"/>
              <a:ext cx="4104456" cy="1191356"/>
            </a:xfrm>
            <a:prstGeom prst="ellipse">
              <a:avLst/>
            </a:prstGeom>
            <a:solidFill>
              <a:srgbClr val="99FF99"/>
            </a:solidFill>
            <a:ln w="12700">
              <a:solidFill>
                <a:schemeClr val="bg1"/>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00" dirty="0">
                <a:solidFill>
                  <a:prstClr val="black"/>
                </a:solidFill>
                <a:latin typeface="MS Gothic" pitchFamily="49" charset="-128"/>
                <a:ea typeface="MS Gothic" pitchFamily="49" charset="-128"/>
              </a:endParaRPr>
            </a:p>
          </p:txBody>
        </p:sp>
        <p:sp>
          <p:nvSpPr>
            <p:cNvPr id="83" name="角丸四角形 82"/>
            <p:cNvSpPr/>
            <p:nvPr/>
          </p:nvSpPr>
          <p:spPr>
            <a:xfrm>
              <a:off x="5533751" y="3765951"/>
              <a:ext cx="1243345" cy="281353"/>
            </a:xfrm>
            <a:prstGeom prst="roundRect">
              <a:avLst/>
            </a:prstGeom>
            <a:solidFill>
              <a:srgbClr val="FFCCF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prstClr val="black"/>
                  </a:solidFill>
                  <a:latin typeface="MS Gothic" pitchFamily="49" charset="-128"/>
                  <a:ea typeface="MS Gothic" pitchFamily="49" charset="-128"/>
                </a:rPr>
                <a:t>民間支援団体</a:t>
              </a:r>
            </a:p>
          </p:txBody>
        </p:sp>
        <p:sp>
          <p:nvSpPr>
            <p:cNvPr id="85" name="角丸四角形 84"/>
            <p:cNvSpPr/>
            <p:nvPr/>
          </p:nvSpPr>
          <p:spPr>
            <a:xfrm>
              <a:off x="8550895" y="3765951"/>
              <a:ext cx="955312" cy="281353"/>
            </a:xfrm>
            <a:prstGeom prst="roundRect">
              <a:avLst/>
            </a:prstGeom>
            <a:solidFill>
              <a:srgbClr val="FFCCF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prstClr val="black"/>
                  </a:solidFill>
                  <a:latin typeface="MS Gothic" pitchFamily="49" charset="-128"/>
                  <a:ea typeface="MS Gothic" pitchFamily="49" charset="-128"/>
                </a:rPr>
                <a:t>市町村</a:t>
              </a:r>
            </a:p>
          </p:txBody>
        </p:sp>
        <p:sp>
          <p:nvSpPr>
            <p:cNvPr id="89" name="角丸四角形 88"/>
            <p:cNvSpPr/>
            <p:nvPr/>
          </p:nvSpPr>
          <p:spPr>
            <a:xfrm>
              <a:off x="9028551" y="3186116"/>
              <a:ext cx="955312" cy="281353"/>
            </a:xfrm>
            <a:prstGeom prst="roundRect">
              <a:avLst/>
            </a:prstGeom>
            <a:solidFill>
              <a:srgbClr val="FFCCF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prstClr val="black"/>
                  </a:solidFill>
                  <a:latin typeface="MS Gothic" pitchFamily="49" charset="-128"/>
                  <a:ea typeface="MS Gothic" pitchFamily="49" charset="-128"/>
                </a:rPr>
                <a:t>医療機関</a:t>
              </a:r>
            </a:p>
          </p:txBody>
        </p:sp>
        <p:sp>
          <p:nvSpPr>
            <p:cNvPr id="20" name="テキスト ボックス 19"/>
            <p:cNvSpPr txBox="1"/>
            <p:nvPr/>
          </p:nvSpPr>
          <p:spPr>
            <a:xfrm>
              <a:off x="6894711" y="3373207"/>
              <a:ext cx="1715804" cy="282438"/>
            </a:xfrm>
            <a:prstGeom prst="rect">
              <a:avLst/>
            </a:prstGeom>
            <a:noFill/>
          </p:spPr>
          <p:txBody>
            <a:bodyPr wrap="none" rtlCol="0">
              <a:spAutoFit/>
            </a:bodyPr>
            <a:lstStyle/>
            <a:p>
              <a:r>
                <a:rPr lang="ja-JP" altLang="en-US" sz="1300" b="1" dirty="0">
                  <a:solidFill>
                    <a:prstClr val="black"/>
                  </a:solidFill>
                </a:rPr>
                <a:t>地域連携支援体制</a:t>
              </a:r>
            </a:p>
          </p:txBody>
        </p:sp>
        <p:sp>
          <p:nvSpPr>
            <p:cNvPr id="21" name="二等辺三角形 20"/>
            <p:cNvSpPr/>
            <p:nvPr/>
          </p:nvSpPr>
          <p:spPr>
            <a:xfrm>
              <a:off x="6777096" y="4236839"/>
              <a:ext cx="1807062" cy="288032"/>
            </a:xfrm>
            <a:prstGeom prst="triangle">
              <a:avLst/>
            </a:prstGeom>
            <a:solidFill>
              <a:srgbClr val="66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00" dirty="0">
                <a:solidFill>
                  <a:prstClr val="black"/>
                </a:solidFill>
                <a:latin typeface="MS Gothic" pitchFamily="49" charset="-128"/>
                <a:ea typeface="MS Gothic" pitchFamily="49" charset="-128"/>
              </a:endParaRPr>
            </a:p>
          </p:txBody>
        </p:sp>
        <p:sp>
          <p:nvSpPr>
            <p:cNvPr id="22" name="角丸四角形 21"/>
            <p:cNvSpPr/>
            <p:nvPr/>
          </p:nvSpPr>
          <p:spPr>
            <a:xfrm>
              <a:off x="5598567" y="4550390"/>
              <a:ext cx="4248472" cy="490220"/>
            </a:xfrm>
            <a:prstGeom prst="roundRect">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ja-JP" altLang="en-US" sz="1300" b="1" dirty="0">
                  <a:solidFill>
                    <a:prstClr val="black"/>
                  </a:solidFill>
                  <a:latin typeface="MS Gothic" pitchFamily="49" charset="-128"/>
                  <a:ea typeface="MS Gothic" pitchFamily="49" charset="-128"/>
                </a:rPr>
                <a:t>都道府県（精神保健福祉センター、保健所）</a:t>
              </a:r>
              <a:endParaRPr lang="en-US" altLang="ja-JP" sz="1300" b="1" dirty="0">
                <a:solidFill>
                  <a:prstClr val="black"/>
                </a:solidFill>
                <a:latin typeface="MS Gothic" pitchFamily="49" charset="-128"/>
                <a:ea typeface="MS Gothic" pitchFamily="49" charset="-128"/>
              </a:endParaRPr>
            </a:p>
            <a:p>
              <a:pPr algn="ctr"/>
              <a:r>
                <a:rPr lang="ja-JP" altLang="en-US" sz="1300" b="1" dirty="0">
                  <a:solidFill>
                    <a:prstClr val="black"/>
                  </a:solidFill>
                  <a:latin typeface="MS Gothic" pitchFamily="49" charset="-128"/>
                  <a:ea typeface="MS Gothic" pitchFamily="49" charset="-128"/>
                </a:rPr>
                <a:t>依存症治療拠点機関</a:t>
              </a:r>
              <a:endParaRPr lang="en-US" altLang="ja-JP" sz="1300" b="1" dirty="0">
                <a:solidFill>
                  <a:prstClr val="black"/>
                </a:solidFill>
                <a:latin typeface="MS Gothic" pitchFamily="49" charset="-128"/>
                <a:ea typeface="MS Gothic" pitchFamily="49" charset="-128"/>
              </a:endParaRPr>
            </a:p>
          </p:txBody>
        </p:sp>
        <p:sp>
          <p:nvSpPr>
            <p:cNvPr id="91" name="二等辺三角形 90"/>
            <p:cNvSpPr/>
            <p:nvPr/>
          </p:nvSpPr>
          <p:spPr>
            <a:xfrm>
              <a:off x="6822703" y="5063977"/>
              <a:ext cx="1807062" cy="251574"/>
            </a:xfrm>
            <a:prstGeom prst="triangle">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00" dirty="0">
                <a:solidFill>
                  <a:prstClr val="black"/>
                </a:solidFill>
                <a:latin typeface="MS Gothic" pitchFamily="49" charset="-128"/>
                <a:ea typeface="MS Gothic" pitchFamily="49" charset="-128"/>
              </a:endParaRPr>
            </a:p>
          </p:txBody>
        </p:sp>
        <p:sp>
          <p:nvSpPr>
            <p:cNvPr id="93" name="角丸四角形 92"/>
            <p:cNvSpPr/>
            <p:nvPr/>
          </p:nvSpPr>
          <p:spPr>
            <a:xfrm>
              <a:off x="6201031" y="5342478"/>
              <a:ext cx="3357976" cy="346204"/>
            </a:xfrm>
            <a:prstGeom prst="round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ja-JP" altLang="en-US" sz="1300" b="1" dirty="0">
                  <a:solidFill>
                    <a:prstClr val="black"/>
                  </a:solidFill>
                  <a:latin typeface="MS Gothic" pitchFamily="49" charset="-128"/>
                  <a:ea typeface="MS Gothic" pitchFamily="49" charset="-128"/>
                </a:rPr>
                <a:t>国・全国拠点（全国拠点機関）</a:t>
              </a:r>
              <a:endParaRPr lang="en-US" altLang="ja-JP" sz="1300" b="1" dirty="0">
                <a:solidFill>
                  <a:prstClr val="black"/>
                </a:solidFill>
                <a:latin typeface="MS Gothic" pitchFamily="49" charset="-128"/>
                <a:ea typeface="MS Gothic" pitchFamily="49" charset="-128"/>
              </a:endParaRPr>
            </a:p>
          </p:txBody>
        </p:sp>
        <p:sp>
          <p:nvSpPr>
            <p:cNvPr id="90" name="角丸四角形 89"/>
            <p:cNvSpPr/>
            <p:nvPr/>
          </p:nvSpPr>
          <p:spPr>
            <a:xfrm>
              <a:off x="7173139" y="2882074"/>
              <a:ext cx="955312" cy="281353"/>
            </a:xfrm>
            <a:prstGeom prst="roundRect">
              <a:avLst/>
            </a:prstGeom>
            <a:solidFill>
              <a:srgbClr val="FFCCF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prstClr val="black"/>
                  </a:solidFill>
                  <a:latin typeface="MS Gothic" pitchFamily="49" charset="-128"/>
                  <a:ea typeface="MS Gothic" pitchFamily="49" charset="-128"/>
                </a:rPr>
                <a:t>住民</a:t>
              </a:r>
            </a:p>
          </p:txBody>
        </p:sp>
      </p:grpSp>
      <p:sp>
        <p:nvSpPr>
          <p:cNvPr id="30" name="テキスト ボックス 29"/>
          <p:cNvSpPr txBox="1"/>
          <p:nvPr/>
        </p:nvSpPr>
        <p:spPr>
          <a:xfrm>
            <a:off x="175207" y="4027703"/>
            <a:ext cx="4396798" cy="791414"/>
          </a:xfrm>
          <a:prstGeom prst="rect">
            <a:avLst/>
          </a:prstGeom>
          <a:noFill/>
          <a:ln w="25400">
            <a:solidFill>
              <a:schemeClr val="accent6"/>
            </a:solidFill>
          </a:ln>
        </p:spPr>
        <p:txBody>
          <a:bodyPr wrap="square" lIns="87282" tIns="43641" rIns="87282" bIns="43641" rtlCol="0">
            <a:spAutoFit/>
          </a:bodyPr>
          <a:lstStyle/>
          <a:p>
            <a:pPr>
              <a:spcBef>
                <a:spcPts val="574"/>
              </a:spcBef>
            </a:pPr>
            <a:r>
              <a:rPr lang="ja-JP" altLang="en-US" sz="1100" dirty="0">
                <a:solidFill>
                  <a:prstClr val="black"/>
                </a:solidFill>
                <a:latin typeface="MS Gothic" pitchFamily="49" charset="-128"/>
                <a:ea typeface="MS Gothic" pitchFamily="49" charset="-128"/>
              </a:rPr>
              <a:t>依存症治療拠点機関を設置し、都道府県との協働によって、依存症に関する知識・技術の普及啓発、他医療機関への研修・技術的支援、患者・家族会への技術的支援、関係機関との地域連携支援体制の構築のための調整を行う。</a:t>
            </a:r>
            <a:endParaRPr lang="en-US" altLang="ja-JP" sz="1100" dirty="0">
              <a:solidFill>
                <a:prstClr val="black"/>
              </a:solidFill>
              <a:latin typeface="MS Gothic" pitchFamily="49" charset="-128"/>
              <a:ea typeface="MS Gothic" pitchFamily="49" charset="-128"/>
            </a:endParaRPr>
          </a:p>
        </p:txBody>
      </p:sp>
      <p:sp>
        <p:nvSpPr>
          <p:cNvPr id="31" name="正方形/長方形 30"/>
          <p:cNvSpPr/>
          <p:nvPr/>
        </p:nvSpPr>
        <p:spPr>
          <a:xfrm>
            <a:off x="47892" y="3771901"/>
            <a:ext cx="4690325" cy="257411"/>
          </a:xfrm>
          <a:prstGeom prst="rect">
            <a:avLst/>
          </a:prstGeom>
        </p:spPr>
        <p:txBody>
          <a:bodyPr wrap="none" lIns="87282" tIns="43641" rIns="87282" bIns="43641">
            <a:spAutoFit/>
          </a:bodyPr>
          <a:lstStyle/>
          <a:p>
            <a:r>
              <a:rPr lang="en-US" altLang="ja-JP" sz="1100" dirty="0">
                <a:solidFill>
                  <a:prstClr val="black"/>
                </a:solidFill>
                <a:latin typeface="MS Gothic" pitchFamily="49" charset="-128"/>
                <a:ea typeface="MS Gothic" pitchFamily="49" charset="-128"/>
              </a:rPr>
              <a:t>【</a:t>
            </a:r>
            <a:r>
              <a:rPr lang="ja-JP" altLang="en-US" sz="1100" dirty="0">
                <a:solidFill>
                  <a:prstClr val="black"/>
                </a:solidFill>
                <a:latin typeface="MS Gothic" pitchFamily="49" charset="-128"/>
                <a:ea typeface="MS Gothic" pitchFamily="49" charset="-128"/>
              </a:rPr>
              <a:t>都道府県（精神保健福祉センター、保健所）・依存症治療拠点機関</a:t>
            </a:r>
            <a:r>
              <a:rPr lang="en-US" altLang="ja-JP" sz="1100" dirty="0">
                <a:solidFill>
                  <a:prstClr val="black"/>
                </a:solidFill>
                <a:latin typeface="MS Gothic" pitchFamily="49" charset="-128"/>
                <a:ea typeface="MS Gothic" pitchFamily="49" charset="-128"/>
              </a:rPr>
              <a:t>】</a:t>
            </a:r>
            <a:endParaRPr lang="ja-JP" altLang="en-US" dirty="0">
              <a:solidFill>
                <a:prstClr val="black"/>
              </a:solidFill>
            </a:endParaRPr>
          </a:p>
        </p:txBody>
      </p:sp>
      <p:sp>
        <p:nvSpPr>
          <p:cNvPr id="32" name="テキスト ボックス 31"/>
          <p:cNvSpPr txBox="1"/>
          <p:nvPr/>
        </p:nvSpPr>
        <p:spPr>
          <a:xfrm>
            <a:off x="1818821" y="2743507"/>
            <a:ext cx="740526" cy="257411"/>
          </a:xfrm>
          <a:prstGeom prst="rect">
            <a:avLst/>
          </a:prstGeom>
          <a:noFill/>
        </p:spPr>
        <p:txBody>
          <a:bodyPr wrap="none" lIns="87282" tIns="43641" rIns="87282" bIns="43641" rtlCol="0">
            <a:spAutoFit/>
          </a:bodyPr>
          <a:lstStyle/>
          <a:p>
            <a:pPr>
              <a:spcBef>
                <a:spcPts val="574"/>
              </a:spcBef>
            </a:pPr>
            <a:r>
              <a:rPr lang="en-US" altLang="ja-JP" sz="1100" dirty="0">
                <a:solidFill>
                  <a:prstClr val="black"/>
                </a:solidFill>
                <a:latin typeface="MS Gothic" pitchFamily="49" charset="-128"/>
                <a:ea typeface="MS Gothic" pitchFamily="49" charset="-128"/>
              </a:rPr>
              <a:t>【</a:t>
            </a:r>
            <a:r>
              <a:rPr lang="ja-JP" altLang="en-US" sz="1100" dirty="0">
                <a:solidFill>
                  <a:prstClr val="black"/>
                </a:solidFill>
                <a:latin typeface="MS Gothic" pitchFamily="49" charset="-128"/>
                <a:ea typeface="MS Gothic" pitchFamily="49" charset="-128"/>
              </a:rPr>
              <a:t>地域</a:t>
            </a:r>
            <a:r>
              <a:rPr lang="en-US" altLang="ja-JP" sz="1100" dirty="0">
                <a:solidFill>
                  <a:prstClr val="black"/>
                </a:solidFill>
                <a:latin typeface="MS Gothic" pitchFamily="49" charset="-128"/>
                <a:ea typeface="MS Gothic" pitchFamily="49" charset="-128"/>
              </a:rPr>
              <a:t>】</a:t>
            </a:r>
          </a:p>
        </p:txBody>
      </p:sp>
      <p:sp>
        <p:nvSpPr>
          <p:cNvPr id="33" name="テキスト ボックス 32"/>
          <p:cNvSpPr txBox="1"/>
          <p:nvPr/>
        </p:nvSpPr>
        <p:spPr>
          <a:xfrm>
            <a:off x="1141641" y="4835851"/>
            <a:ext cx="2433297" cy="257411"/>
          </a:xfrm>
          <a:prstGeom prst="rect">
            <a:avLst/>
          </a:prstGeom>
          <a:noFill/>
        </p:spPr>
        <p:txBody>
          <a:bodyPr wrap="none" lIns="87282" tIns="43641" rIns="87282" bIns="43641" rtlCol="0">
            <a:spAutoFit/>
          </a:bodyPr>
          <a:lstStyle/>
          <a:p>
            <a:pPr>
              <a:spcBef>
                <a:spcPts val="574"/>
              </a:spcBef>
            </a:pPr>
            <a:r>
              <a:rPr lang="en-US" altLang="ja-JP" sz="1100" dirty="0">
                <a:solidFill>
                  <a:prstClr val="black"/>
                </a:solidFill>
                <a:latin typeface="MS Gothic" pitchFamily="49" charset="-128"/>
                <a:ea typeface="MS Gothic" pitchFamily="49" charset="-128"/>
              </a:rPr>
              <a:t>【</a:t>
            </a:r>
            <a:r>
              <a:rPr lang="ja-JP" altLang="en-US" sz="1100" dirty="0">
                <a:solidFill>
                  <a:prstClr val="black"/>
                </a:solidFill>
                <a:latin typeface="MS Gothic" pitchFamily="49" charset="-128"/>
                <a:ea typeface="MS Gothic" pitchFamily="49" charset="-128"/>
              </a:rPr>
              <a:t>国・全国拠点（全国拠点機関）</a:t>
            </a:r>
            <a:r>
              <a:rPr lang="en-US" altLang="ja-JP" sz="1100" dirty="0">
                <a:solidFill>
                  <a:prstClr val="black"/>
                </a:solidFill>
                <a:latin typeface="MS Gothic" pitchFamily="49" charset="-128"/>
                <a:ea typeface="MS Gothic" pitchFamily="49" charset="-128"/>
              </a:rPr>
              <a:t>】</a:t>
            </a:r>
          </a:p>
        </p:txBody>
      </p:sp>
      <p:sp>
        <p:nvSpPr>
          <p:cNvPr id="94" name="テキスト ボックス 93"/>
          <p:cNvSpPr txBox="1"/>
          <p:nvPr/>
        </p:nvSpPr>
        <p:spPr>
          <a:xfrm>
            <a:off x="175208" y="2982201"/>
            <a:ext cx="4396797" cy="765243"/>
          </a:xfrm>
          <a:prstGeom prst="rect">
            <a:avLst/>
          </a:prstGeom>
          <a:noFill/>
          <a:ln w="25400">
            <a:solidFill>
              <a:schemeClr val="accent6"/>
            </a:solidFill>
          </a:ln>
        </p:spPr>
        <p:txBody>
          <a:bodyPr wrap="square" lIns="87282" tIns="43641" rIns="87282" bIns="43641" rtlCol="0">
            <a:spAutoFit/>
          </a:bodyPr>
          <a:lstStyle/>
          <a:p>
            <a:pPr>
              <a:spcBef>
                <a:spcPts val="574"/>
              </a:spcBef>
            </a:pPr>
            <a:r>
              <a:rPr lang="ja-JP" altLang="en-US" sz="1100" dirty="0">
                <a:solidFill>
                  <a:prstClr val="black"/>
                </a:solidFill>
                <a:latin typeface="MS Gothic" pitchFamily="49" charset="-128"/>
                <a:ea typeface="MS Gothic" pitchFamily="49" charset="-128"/>
              </a:rPr>
              <a:t>依存症の特性や支援方法に関する知識・技術が浸透するように取り組むとともに、民間支援団体や関係機関、医療機関等との連携を深化し、患者・家族への相談支援や啓発のための体制を充実すること等により、早期発見・早期支援につながる地域の実現を目指す。</a:t>
            </a:r>
            <a:endParaRPr lang="en-US" altLang="ja-JP" sz="1100" dirty="0">
              <a:solidFill>
                <a:prstClr val="black"/>
              </a:solidFill>
              <a:latin typeface="MS Gothic" pitchFamily="49" charset="-128"/>
              <a:ea typeface="MS Gothic" pitchFamily="49" charset="-128"/>
            </a:endParaRPr>
          </a:p>
        </p:txBody>
      </p:sp>
      <p:sp>
        <p:nvSpPr>
          <p:cNvPr id="35" name="テキスト ボックス 34"/>
          <p:cNvSpPr txBox="1"/>
          <p:nvPr/>
        </p:nvSpPr>
        <p:spPr>
          <a:xfrm>
            <a:off x="6359280" y="4183376"/>
            <a:ext cx="891208" cy="257411"/>
          </a:xfrm>
          <a:prstGeom prst="rect">
            <a:avLst/>
          </a:prstGeom>
          <a:noFill/>
        </p:spPr>
        <p:txBody>
          <a:bodyPr wrap="none" lIns="87282" tIns="43641" rIns="87282" bIns="43641" rtlCol="0">
            <a:spAutoFit/>
          </a:bodyPr>
          <a:lstStyle/>
          <a:p>
            <a:r>
              <a:rPr lang="ja-JP" altLang="en-US" sz="1100" b="1" dirty="0">
                <a:solidFill>
                  <a:prstClr val="black"/>
                </a:solidFill>
              </a:rPr>
              <a:t>バックアップ</a:t>
            </a:r>
          </a:p>
        </p:txBody>
      </p:sp>
      <p:sp>
        <p:nvSpPr>
          <p:cNvPr id="36" name="角丸四角形 35"/>
          <p:cNvSpPr/>
          <p:nvPr/>
        </p:nvSpPr>
        <p:spPr>
          <a:xfrm>
            <a:off x="4690949" y="3014447"/>
            <a:ext cx="1274439" cy="294049"/>
          </a:xfrm>
          <a:prstGeom prst="roundRect">
            <a:avLst/>
          </a:prstGeom>
          <a:solidFill>
            <a:srgbClr val="FFCCF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7282" tIns="43641" rIns="87282" bIns="43641" rtlCol="0" anchor="ctr"/>
          <a:lstStyle/>
          <a:p>
            <a:pPr algn="ctr"/>
            <a:r>
              <a:rPr lang="ja-JP" altLang="en-US" sz="1100" dirty="0">
                <a:solidFill>
                  <a:prstClr val="black"/>
                </a:solidFill>
                <a:latin typeface="MS Gothic" pitchFamily="49" charset="-128"/>
                <a:ea typeface="MS Gothic" pitchFamily="49" charset="-128"/>
              </a:rPr>
              <a:t>患者・家族会</a:t>
            </a:r>
          </a:p>
        </p:txBody>
      </p:sp>
      <p:sp>
        <p:nvSpPr>
          <p:cNvPr id="37" name="テキスト ボックス 36"/>
          <p:cNvSpPr txBox="1"/>
          <p:nvPr/>
        </p:nvSpPr>
        <p:spPr>
          <a:xfrm>
            <a:off x="6356218" y="5050571"/>
            <a:ext cx="891208" cy="257411"/>
          </a:xfrm>
          <a:prstGeom prst="rect">
            <a:avLst/>
          </a:prstGeom>
          <a:noFill/>
        </p:spPr>
        <p:txBody>
          <a:bodyPr wrap="none" lIns="87282" tIns="43641" rIns="87282" bIns="43641" rtlCol="0">
            <a:spAutoFit/>
          </a:bodyPr>
          <a:lstStyle/>
          <a:p>
            <a:r>
              <a:rPr lang="ja-JP" altLang="en-US" sz="1100" b="1" dirty="0">
                <a:solidFill>
                  <a:prstClr val="black"/>
                </a:solidFill>
              </a:rPr>
              <a:t>バックアップ</a:t>
            </a:r>
          </a:p>
        </p:txBody>
      </p:sp>
      <p:sp>
        <p:nvSpPr>
          <p:cNvPr id="38" name="正方形/長方形 37"/>
          <p:cNvSpPr/>
          <p:nvPr/>
        </p:nvSpPr>
        <p:spPr>
          <a:xfrm>
            <a:off x="4317113" y="1146155"/>
            <a:ext cx="4612318" cy="23431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83308" tIns="41654" rIns="83308" bIns="41654" rtlCol="0" anchor="ctr"/>
          <a:lstStyle/>
          <a:p>
            <a:pPr algn="ctr"/>
            <a:r>
              <a:rPr lang="ja-JP" altLang="en-US" sz="1100" dirty="0">
                <a:solidFill>
                  <a:prstClr val="black"/>
                </a:solidFill>
                <a:latin typeface="MS Gothic" pitchFamily="49" charset="-128"/>
                <a:ea typeface="MS Gothic" pitchFamily="49" charset="-128"/>
              </a:rPr>
              <a:t>平成</a:t>
            </a:r>
            <a:r>
              <a:rPr lang="en-US" altLang="ja-JP" sz="1100" dirty="0">
                <a:solidFill>
                  <a:prstClr val="black"/>
                </a:solidFill>
                <a:latin typeface="MS Gothic" pitchFamily="49" charset="-128"/>
                <a:ea typeface="MS Gothic" pitchFamily="49" charset="-128"/>
              </a:rPr>
              <a:t>27</a:t>
            </a:r>
            <a:r>
              <a:rPr lang="ja-JP" altLang="en-US" sz="1100" dirty="0">
                <a:solidFill>
                  <a:prstClr val="black"/>
                </a:solidFill>
                <a:latin typeface="MS Gothic" pitchFamily="49" charset="-128"/>
                <a:ea typeface="MS Gothic" pitchFamily="49" charset="-128"/>
              </a:rPr>
              <a:t>年度予算</a:t>
            </a:r>
            <a:r>
              <a:rPr lang="en-US" altLang="ja-JP" sz="1100" dirty="0">
                <a:solidFill>
                  <a:prstClr val="black"/>
                </a:solidFill>
                <a:latin typeface="MS Gothic" pitchFamily="49" charset="-128"/>
                <a:ea typeface="MS Gothic" pitchFamily="49" charset="-128"/>
              </a:rPr>
              <a:t>: 12</a:t>
            </a:r>
            <a:r>
              <a:rPr lang="ja-JP" altLang="en-US" sz="1100" dirty="0">
                <a:solidFill>
                  <a:prstClr val="black"/>
                </a:solidFill>
                <a:latin typeface="MS Gothic" pitchFamily="49" charset="-128"/>
                <a:ea typeface="MS Gothic" pitchFamily="49" charset="-128"/>
              </a:rPr>
              <a:t>百万円　→　平成</a:t>
            </a:r>
            <a:r>
              <a:rPr lang="en-US" altLang="ja-JP" sz="1100" dirty="0">
                <a:solidFill>
                  <a:prstClr val="black"/>
                </a:solidFill>
                <a:latin typeface="MS Gothic" pitchFamily="49" charset="-128"/>
                <a:ea typeface="MS Gothic" pitchFamily="49" charset="-128"/>
              </a:rPr>
              <a:t>28</a:t>
            </a:r>
            <a:r>
              <a:rPr lang="ja-JP" altLang="en-US" sz="1100" dirty="0">
                <a:solidFill>
                  <a:prstClr val="black"/>
                </a:solidFill>
                <a:latin typeface="MS Gothic" pitchFamily="49" charset="-128"/>
                <a:ea typeface="MS Gothic" pitchFamily="49" charset="-128"/>
              </a:rPr>
              <a:t>年度予算（案）：</a:t>
            </a:r>
            <a:r>
              <a:rPr lang="en-US" altLang="ja-JP" sz="1100" dirty="0">
                <a:solidFill>
                  <a:prstClr val="black"/>
                </a:solidFill>
                <a:latin typeface="MS Gothic" pitchFamily="49" charset="-128"/>
                <a:ea typeface="MS Gothic" pitchFamily="49" charset="-128"/>
              </a:rPr>
              <a:t>11</a:t>
            </a:r>
            <a:r>
              <a:rPr lang="ja-JP" altLang="en-US" sz="1100" dirty="0">
                <a:solidFill>
                  <a:prstClr val="black"/>
                </a:solidFill>
                <a:latin typeface="MS Gothic" pitchFamily="49" charset="-128"/>
                <a:ea typeface="MS Gothic" pitchFamily="49" charset="-128"/>
              </a:rPr>
              <a:t>百万円</a:t>
            </a:r>
          </a:p>
        </p:txBody>
      </p:sp>
      <p:sp>
        <p:nvSpPr>
          <p:cNvPr id="10" name="正方形/長方形 9"/>
          <p:cNvSpPr/>
          <p:nvPr/>
        </p:nvSpPr>
        <p:spPr>
          <a:xfrm>
            <a:off x="175207" y="6483342"/>
            <a:ext cx="8890193" cy="365133"/>
          </a:xfrm>
          <a:prstGeom prst="rect">
            <a:avLst/>
          </a:prstGeom>
        </p:spPr>
        <p:txBody>
          <a:bodyPr wrap="none" lIns="87282" tIns="43641" rIns="87282" bIns="43641">
            <a:spAutoFit/>
          </a:bodyPr>
          <a:lstStyle/>
          <a:p>
            <a:r>
              <a:rPr lang="en-US" altLang="ja-JP" sz="900" dirty="0">
                <a:solidFill>
                  <a:prstClr val="black"/>
                </a:solidFill>
                <a:latin typeface="MS Gothic" pitchFamily="49" charset="-128"/>
                <a:ea typeface="MS Gothic" pitchFamily="49" charset="-128"/>
              </a:rPr>
              <a:t>【H27】</a:t>
            </a:r>
            <a:r>
              <a:rPr lang="ja-JP" altLang="en-US" sz="900" dirty="0">
                <a:solidFill>
                  <a:prstClr val="black"/>
                </a:solidFill>
                <a:latin typeface="MS Gothic" pitchFamily="49" charset="-128"/>
                <a:ea typeface="MS Gothic" pitchFamily="49" charset="-128"/>
              </a:rPr>
              <a:t>全国拠点機関：久里浜医療センター（薬物依存症は国立精神・神経医療研究センターに委託）　依存症治療拠点機関：神奈川県・神奈川県立精神医療センター、</a:t>
            </a:r>
            <a:endParaRPr lang="en-US" altLang="ja-JP" sz="900" dirty="0">
              <a:solidFill>
                <a:prstClr val="black"/>
              </a:solidFill>
              <a:latin typeface="MS Gothic" pitchFamily="49" charset="-128"/>
              <a:ea typeface="MS Gothic" pitchFamily="49" charset="-128"/>
            </a:endParaRPr>
          </a:p>
          <a:p>
            <a:r>
              <a:rPr lang="ja-JP" altLang="en-US" sz="900" dirty="0">
                <a:solidFill>
                  <a:prstClr val="black"/>
                </a:solidFill>
                <a:latin typeface="MS Gothic" pitchFamily="49" charset="-128"/>
                <a:ea typeface="MS Gothic" pitchFamily="49" charset="-128"/>
              </a:rPr>
              <a:t>　　　　　　　     岐阜県・各務原病院、大阪府・大阪府立精神科医療センター、岡山県・岡山県精神科医療センター、佐賀県・肥前精神医療センター</a:t>
            </a:r>
            <a:endParaRPr lang="ja-JP" altLang="en-US" sz="900" dirty="0">
              <a:solidFill>
                <a:prstClr val="black"/>
              </a:solidFill>
            </a:endParaRPr>
          </a:p>
        </p:txBody>
      </p:sp>
      <p:sp>
        <p:nvSpPr>
          <p:cNvPr id="39" name="角丸四角形 38"/>
          <p:cNvSpPr/>
          <p:nvPr/>
        </p:nvSpPr>
        <p:spPr>
          <a:xfrm>
            <a:off x="6347742" y="3815487"/>
            <a:ext cx="845382" cy="291265"/>
          </a:xfrm>
          <a:prstGeom prst="roundRect">
            <a:avLst/>
          </a:prstGeom>
          <a:solidFill>
            <a:srgbClr val="FFCCF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7292" tIns="43647" rIns="87292" bIns="43647" rtlCol="0" anchor="ctr"/>
          <a:lstStyle/>
          <a:p>
            <a:pPr algn="ctr"/>
            <a:r>
              <a:rPr lang="ja-JP" altLang="en-US" sz="1100" dirty="0">
                <a:solidFill>
                  <a:prstClr val="black"/>
                </a:solidFill>
                <a:latin typeface="MS Gothic" pitchFamily="49" charset="-128"/>
                <a:ea typeface="MS Gothic" pitchFamily="49" charset="-128"/>
              </a:rPr>
              <a:t>司法機関</a:t>
            </a:r>
          </a:p>
        </p:txBody>
      </p:sp>
      <p:sp>
        <p:nvSpPr>
          <p:cNvPr id="40" name="スライド番号プレースホルダ 7"/>
          <p:cNvSpPr txBox="1">
            <a:spLocks/>
          </p:cNvSpPr>
          <p:nvPr/>
        </p:nvSpPr>
        <p:spPr>
          <a:xfrm>
            <a:off x="7031350" y="6520544"/>
            <a:ext cx="2133600" cy="365125"/>
          </a:xfrm>
          <a:prstGeom prst="rect">
            <a:avLst/>
          </a:prstGeom>
        </p:spPr>
        <p:txBody>
          <a:bodyPr vert="horz" lIns="91309" tIns="45655" rIns="91309" bIns="45655"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fld id="{B493C6C3-F865-464B-A99A-2159A8AA7E9D}" type="slidenum">
              <a:rPr lang="ja-JP" altLang="en-US" sz="1400">
                <a:solidFill>
                  <a:prstClr val="black"/>
                </a:solidFill>
              </a:rPr>
              <a:pPr algn="r">
                <a:defRPr/>
              </a:pPr>
              <a:t>38</a:t>
            </a:fld>
            <a:endParaRPr lang="ja-JP" altLang="en-US" sz="1400" dirty="0">
              <a:solidFill>
                <a:prstClr val="black"/>
              </a:solidFill>
            </a:endParaRPr>
          </a:p>
        </p:txBody>
      </p:sp>
    </p:spTree>
    <p:extLst>
      <p:ext uri="{BB962C8B-B14F-4D97-AF65-F5344CB8AC3E}">
        <p14:creationId xmlns:p14="http://schemas.microsoft.com/office/powerpoint/2010/main" xmlns="" val="12271833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136"/>
          <p:cNvSpPr txBox="1">
            <a:spLocks noChangeArrowheads="1"/>
          </p:cNvSpPr>
          <p:nvPr/>
        </p:nvSpPr>
        <p:spPr bwMode="auto">
          <a:xfrm>
            <a:off x="34" y="692696"/>
            <a:ext cx="9050187" cy="784830"/>
          </a:xfrm>
          <a:prstGeom prst="rect">
            <a:avLst/>
          </a:prstGeom>
          <a:solidFill>
            <a:schemeClr val="accent6">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a:ex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defRPr/>
            </a:pPr>
            <a:r>
              <a:rPr lang="ja-JP" altLang="en-US" sz="1200" dirty="0">
                <a:solidFill>
                  <a:prstClr val="black"/>
                </a:solidFill>
              </a:rPr>
              <a:t>　</a:t>
            </a:r>
            <a:r>
              <a:rPr lang="ja-JP" altLang="en-US" sz="1100" dirty="0">
                <a:solidFill>
                  <a:prstClr val="black"/>
                </a:solidFill>
              </a:rPr>
              <a:t>　依存症支援に関しては、治療や相談を担う資源や、医療・関係団体等の相互連携体制の不足などの課題がある。この課題解決のために、特に治療機関が少ない薬物依存症について、治療プログラムテキストを作成し、アルコールの治療のノウハウを生かした試みを行うこととなった。さらに府内全体を網羅する、切れ目無く支援するための関係機関によるネットワークとして、大阪アディクションセンターを組織し、医療機関、司法機関、当事者団体、行政機関等が依</a:t>
            </a:r>
            <a:r>
              <a:rPr lang="ja-JP" altLang="ja-JP" sz="1100" dirty="0">
                <a:solidFill>
                  <a:prstClr val="black"/>
                </a:solidFill>
              </a:rPr>
              <a:t>存症対策に主体的に取組み、連携を強めることを通じて、相乗効果を発揮し、より有効なシステムとして機能するよう</a:t>
            </a:r>
            <a:r>
              <a:rPr lang="ja-JP" altLang="en-US" sz="1100" dirty="0">
                <a:solidFill>
                  <a:prstClr val="black"/>
                </a:solidFill>
              </a:rPr>
              <a:t>目指す</a:t>
            </a:r>
            <a:r>
              <a:rPr lang="ja-JP" altLang="ja-JP" sz="1100" dirty="0">
                <a:solidFill>
                  <a:prstClr val="black"/>
                </a:solidFill>
              </a:rPr>
              <a:t>。</a:t>
            </a:r>
          </a:p>
        </p:txBody>
      </p:sp>
      <p:sp>
        <p:nvSpPr>
          <p:cNvPr id="10" name="テキスト ボックス 9"/>
          <p:cNvSpPr txBox="1"/>
          <p:nvPr/>
        </p:nvSpPr>
        <p:spPr>
          <a:xfrm>
            <a:off x="26921" y="1536901"/>
            <a:ext cx="4801313" cy="196977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defTabSz="913575">
              <a:defRPr/>
            </a:pPr>
            <a:r>
              <a:rPr lang="en-US" altLang="ja-JP" sz="1400" b="1" dirty="0">
                <a:solidFill>
                  <a:prstClr val="black"/>
                </a:solidFill>
                <a:latin typeface="HGｺﾞｼｯｸM"/>
                <a:ea typeface="HGｺﾞｼｯｸM"/>
              </a:rPr>
              <a:t>【</a:t>
            </a:r>
            <a:r>
              <a:rPr lang="ja-JP" altLang="en-US" sz="1400" b="1" dirty="0">
                <a:solidFill>
                  <a:prstClr val="black"/>
                </a:solidFill>
                <a:latin typeface="HGｺﾞｼｯｸM"/>
                <a:ea typeface="HGｺﾞｼｯｸM"/>
              </a:rPr>
              <a:t>大阪府の基本情報（平成</a:t>
            </a:r>
            <a:r>
              <a:rPr lang="en-US" altLang="ja-JP" sz="1400" b="1" dirty="0">
                <a:solidFill>
                  <a:prstClr val="black"/>
                </a:solidFill>
                <a:latin typeface="HGｺﾞｼｯｸM"/>
                <a:ea typeface="HGｺﾞｼｯｸM"/>
              </a:rPr>
              <a:t>27</a:t>
            </a:r>
            <a:r>
              <a:rPr lang="ja-JP" altLang="en-US" sz="1400" b="1" dirty="0">
                <a:solidFill>
                  <a:prstClr val="black"/>
                </a:solidFill>
                <a:latin typeface="HGｺﾞｼｯｸM"/>
                <a:ea typeface="HGｺﾞｼｯｸM"/>
              </a:rPr>
              <a:t>年</a:t>
            </a:r>
            <a:r>
              <a:rPr lang="en-US" altLang="ja-JP" sz="1400" b="1" dirty="0">
                <a:solidFill>
                  <a:prstClr val="black"/>
                </a:solidFill>
                <a:latin typeface="HGｺﾞｼｯｸM"/>
                <a:ea typeface="HGｺﾞｼｯｸM"/>
              </a:rPr>
              <a:t>5</a:t>
            </a:r>
            <a:r>
              <a:rPr lang="ja-JP" altLang="en-US" sz="1400" b="1" dirty="0">
                <a:solidFill>
                  <a:prstClr val="black"/>
                </a:solidFill>
                <a:latin typeface="HGｺﾞｼｯｸM"/>
                <a:ea typeface="HGｺﾞｼｯｸM"/>
              </a:rPr>
              <a:t>月現在）</a:t>
            </a:r>
            <a:r>
              <a:rPr lang="en-US" altLang="ja-JP" sz="1400" b="1" dirty="0">
                <a:solidFill>
                  <a:prstClr val="black"/>
                </a:solidFill>
                <a:latin typeface="HGｺﾞｼｯｸM"/>
                <a:ea typeface="HGｺﾞｼｯｸM"/>
              </a:rPr>
              <a:t>】</a:t>
            </a:r>
          </a:p>
          <a:p>
            <a:pPr defTabSz="913575">
              <a:defRPr/>
            </a:pPr>
            <a:endParaRPr lang="en-US" altLang="ja-JP" sz="1400" b="1" dirty="0">
              <a:solidFill>
                <a:prstClr val="black"/>
              </a:solidFill>
              <a:latin typeface="HGｺﾞｼｯｸM"/>
              <a:ea typeface="HGｺﾞｼｯｸM"/>
            </a:endParaRPr>
          </a:p>
          <a:p>
            <a:pPr defTabSz="913575">
              <a:defRPr/>
            </a:pPr>
            <a:endParaRPr lang="en-US" altLang="ja-JP" sz="1400" b="1" dirty="0">
              <a:solidFill>
                <a:prstClr val="black"/>
              </a:solidFill>
              <a:latin typeface="HGｺﾞｼｯｸM"/>
              <a:ea typeface="HGｺﾞｼｯｸM"/>
            </a:endParaRPr>
          </a:p>
          <a:p>
            <a:pPr defTabSz="913575">
              <a:defRPr/>
            </a:pPr>
            <a:endParaRPr lang="en-US" altLang="ja-JP" sz="1400" b="1" dirty="0">
              <a:solidFill>
                <a:prstClr val="black"/>
              </a:solidFill>
              <a:latin typeface="HGｺﾞｼｯｸM"/>
              <a:ea typeface="HGｺﾞｼｯｸM"/>
            </a:endParaRPr>
          </a:p>
          <a:p>
            <a:pPr defTabSz="913575">
              <a:defRPr/>
            </a:pPr>
            <a:endParaRPr lang="en-US" altLang="ja-JP" sz="1400" b="1" dirty="0">
              <a:solidFill>
                <a:prstClr val="black"/>
              </a:solidFill>
              <a:latin typeface="HGｺﾞｼｯｸM"/>
              <a:ea typeface="HGｺﾞｼｯｸM"/>
            </a:endParaRPr>
          </a:p>
          <a:p>
            <a:pPr defTabSz="913575">
              <a:defRPr/>
            </a:pPr>
            <a:endParaRPr lang="en-US" altLang="ja-JP" sz="1400" b="1" dirty="0">
              <a:solidFill>
                <a:prstClr val="black"/>
              </a:solidFill>
              <a:latin typeface="HGｺﾞｼｯｸM"/>
              <a:ea typeface="HGｺﾞｼｯｸM"/>
            </a:endParaRPr>
          </a:p>
          <a:p>
            <a:pPr defTabSz="913575">
              <a:defRPr/>
            </a:pPr>
            <a:endParaRPr lang="en-US" altLang="ja-JP" sz="1400" b="1" dirty="0">
              <a:solidFill>
                <a:prstClr val="black"/>
              </a:solidFill>
              <a:latin typeface="HGｺﾞｼｯｸM"/>
              <a:ea typeface="HGｺﾞｼｯｸM"/>
            </a:endParaRPr>
          </a:p>
          <a:p>
            <a:pPr defTabSz="913575">
              <a:defRPr/>
            </a:pPr>
            <a:endParaRPr lang="en-US" altLang="ja-JP" sz="800" b="1" dirty="0">
              <a:solidFill>
                <a:prstClr val="black"/>
              </a:solidFill>
              <a:latin typeface="HGｺﾞｼｯｸM"/>
              <a:ea typeface="HGｺﾞｼｯｸM"/>
            </a:endParaRPr>
          </a:p>
          <a:p>
            <a:pPr defTabSz="913575">
              <a:defRPr/>
            </a:pPr>
            <a:endParaRPr lang="en-US" altLang="ja-JP" sz="800" b="1" dirty="0">
              <a:solidFill>
                <a:prstClr val="black"/>
              </a:solidFill>
              <a:latin typeface="HGｺﾞｼｯｸM"/>
              <a:ea typeface="HGｺﾞｼｯｸM"/>
            </a:endParaRPr>
          </a:p>
          <a:p>
            <a:pPr defTabSz="913575">
              <a:defRPr/>
            </a:pPr>
            <a:endParaRPr lang="en-US" altLang="ja-JP" sz="800" b="1" dirty="0">
              <a:solidFill>
                <a:prstClr val="black"/>
              </a:solidFill>
              <a:latin typeface="HGｺﾞｼｯｸM"/>
              <a:ea typeface="HGｺﾞｼｯｸM"/>
            </a:endParaRPr>
          </a:p>
        </p:txBody>
      </p:sp>
      <p:sp>
        <p:nvSpPr>
          <p:cNvPr id="23" name="正方形/長方形 22"/>
          <p:cNvSpPr/>
          <p:nvPr/>
        </p:nvSpPr>
        <p:spPr>
          <a:xfrm>
            <a:off x="14356" y="3186"/>
            <a:ext cx="9144000" cy="68951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nchorCtr="1"/>
          <a:lstStyle/>
          <a:p>
            <a:pPr defTabSz="913575"/>
            <a:r>
              <a:rPr lang="ja-JP" altLang="en-US" b="1" dirty="0">
                <a:solidFill>
                  <a:prstClr val="white"/>
                </a:solidFill>
                <a:latin typeface="HG丸ｺﾞｼｯｸM-PRO" pitchFamily="50" charset="-128"/>
                <a:ea typeface="HG丸ｺﾞｼｯｸM-PRO" pitchFamily="50" charset="-128"/>
              </a:rPr>
              <a:t>依存症者支援のための大阪アディクションセンター　</a:t>
            </a:r>
            <a:endParaRPr lang="en-US" altLang="ja-JP" b="1" dirty="0">
              <a:solidFill>
                <a:prstClr val="white"/>
              </a:solidFill>
              <a:latin typeface="HG丸ｺﾞｼｯｸM-PRO" pitchFamily="50" charset="-128"/>
              <a:ea typeface="HG丸ｺﾞｼｯｸM-PRO" pitchFamily="50" charset="-128"/>
            </a:endParaRPr>
          </a:p>
          <a:p>
            <a:pPr defTabSz="913575"/>
            <a:r>
              <a:rPr lang="ja-JP" altLang="en-US" b="1" dirty="0">
                <a:solidFill>
                  <a:prstClr val="white"/>
                </a:solidFill>
                <a:latin typeface="HG丸ｺﾞｼｯｸM-PRO" pitchFamily="50" charset="-128"/>
                <a:ea typeface="HG丸ｺﾞｼｯｸM-PRO" pitchFamily="50" charset="-128"/>
              </a:rPr>
              <a:t>～切れ目のない相談・治療・回復を支援する体制の整備～</a:t>
            </a:r>
          </a:p>
        </p:txBody>
      </p:sp>
      <p:sp>
        <p:nvSpPr>
          <p:cNvPr id="17" name="テキスト ボックス 16"/>
          <p:cNvSpPr txBox="1"/>
          <p:nvPr/>
        </p:nvSpPr>
        <p:spPr>
          <a:xfrm>
            <a:off x="6300192" y="6669360"/>
            <a:ext cx="2593980" cy="215444"/>
          </a:xfrm>
          <a:prstGeom prst="rect">
            <a:avLst/>
          </a:prstGeom>
          <a:noFill/>
        </p:spPr>
        <p:txBody>
          <a:bodyPr wrap="none" rtlCol="0">
            <a:spAutoFit/>
          </a:bodyPr>
          <a:lstStyle/>
          <a:p>
            <a:pPr defTabSz="913575"/>
            <a:r>
              <a:rPr lang="ja-JP" altLang="en-US" sz="800" dirty="0">
                <a:solidFill>
                  <a:prstClr val="black"/>
                </a:solidFill>
                <a:latin typeface="ＭＳ Ｐゴシック" panose="020B0600070205080204" pitchFamily="50" charset="-128"/>
              </a:rPr>
              <a:t>依存症治療拠点機関設置運営</a:t>
            </a:r>
            <a:r>
              <a:rPr lang="zh-TW" altLang="en-US" sz="800" dirty="0">
                <a:solidFill>
                  <a:prstClr val="black"/>
                </a:solidFill>
                <a:latin typeface="ＭＳ Ｐゴシック" panose="020B0600070205080204" pitchFamily="50" charset="-128"/>
                <a:ea typeface="ＭＳ Ｐゴシック" panose="020B0600070205080204" pitchFamily="50" charset="-128"/>
              </a:rPr>
              <a:t>事業</a:t>
            </a:r>
            <a:r>
              <a:rPr lang="ja-JP" altLang="en-US" sz="800" dirty="0">
                <a:solidFill>
                  <a:prstClr val="black"/>
                </a:solidFill>
                <a:latin typeface="ＭＳ Ｐゴシック" panose="020B0600070205080204" pitchFamily="50" charset="-128"/>
              </a:rPr>
              <a:t>　大阪府からの報告</a:t>
            </a:r>
          </a:p>
        </p:txBody>
      </p:sp>
      <p:pic>
        <p:nvPicPr>
          <p:cNvPr id="2" name="Picture 2" descr="https://upload.wikimedia.org/wikipedia/ja/thumb/e/e5/%E5%8C%85%E6%8B%AC%E8%87%AA%E6%B2%BB%E4%BD%93%E5%8C%BA%E7%94%BB%E5%9B%B3_27000.svg/727px-%E5%8C%85%E6%8B%AC%E8%87%AA%E6%B2%BB%E4%BD%93%E5%8C%BA%E7%94%BB%E5%9B%B3_27000.svg.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40317" y="1772816"/>
            <a:ext cx="1175703" cy="165618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テキスト ボックス 2"/>
          <p:cNvSpPr txBox="1"/>
          <p:nvPr/>
        </p:nvSpPr>
        <p:spPr>
          <a:xfrm>
            <a:off x="179512" y="3553239"/>
            <a:ext cx="1313180" cy="261610"/>
          </a:xfrm>
          <a:prstGeom prst="rect">
            <a:avLst/>
          </a:prstGeom>
          <a:noFill/>
        </p:spPr>
        <p:txBody>
          <a:bodyPr wrap="none" rtlCol="0">
            <a:spAutoFit/>
          </a:bodyPr>
          <a:lstStyle/>
          <a:p>
            <a:r>
              <a:rPr lang="ja-JP" altLang="en-US" sz="1100" b="1" u="sng" dirty="0">
                <a:solidFill>
                  <a:prstClr val="black"/>
                </a:solidFill>
              </a:rPr>
              <a:t>依存症対策の課題</a:t>
            </a:r>
          </a:p>
        </p:txBody>
      </p:sp>
      <p:sp>
        <p:nvSpPr>
          <p:cNvPr id="4" name="テキスト ボックス 3"/>
          <p:cNvSpPr txBox="1"/>
          <p:nvPr/>
        </p:nvSpPr>
        <p:spPr>
          <a:xfrm>
            <a:off x="179512" y="3783705"/>
            <a:ext cx="4427352" cy="430887"/>
          </a:xfrm>
          <a:prstGeom prst="rect">
            <a:avLst/>
          </a:prstGeom>
          <a:solidFill>
            <a:schemeClr val="accent6">
              <a:lumMod val="60000"/>
              <a:lumOff val="40000"/>
            </a:schemeClr>
          </a:solidFill>
          <a:ln>
            <a:solidFill>
              <a:schemeClr val="bg1"/>
            </a:solidFill>
          </a:ln>
        </p:spPr>
        <p:txBody>
          <a:bodyPr wrap="square" rtlCol="0">
            <a:spAutoFit/>
          </a:bodyPr>
          <a:lstStyle/>
          <a:p>
            <a:pPr marL="171450" indent="-171450">
              <a:buFont typeface="Wingdings" panose="05000000000000000000" pitchFamily="2" charset="2"/>
              <a:buChar char="l"/>
            </a:pPr>
            <a:r>
              <a:rPr lang="ja-JP" altLang="en-US" sz="1100" dirty="0">
                <a:solidFill>
                  <a:prstClr val="black"/>
                </a:solidFill>
              </a:rPr>
              <a:t>依存症の治療、相談を担う社会資源の不足</a:t>
            </a:r>
            <a:endParaRPr lang="en-US" altLang="ja-JP" sz="1100" dirty="0">
              <a:solidFill>
                <a:prstClr val="black"/>
              </a:solidFill>
            </a:endParaRPr>
          </a:p>
          <a:p>
            <a:pPr marL="171450" indent="-171450">
              <a:buFont typeface="Wingdings" panose="05000000000000000000" pitchFamily="2" charset="2"/>
              <a:buChar char="l"/>
            </a:pPr>
            <a:r>
              <a:rPr lang="ja-JP" altLang="en-US" sz="1100" dirty="0">
                <a:solidFill>
                  <a:prstClr val="black"/>
                </a:solidFill>
              </a:rPr>
              <a:t>医療機関や関係団体等の相互連携体制の不足</a:t>
            </a:r>
          </a:p>
        </p:txBody>
      </p:sp>
      <p:sp>
        <p:nvSpPr>
          <p:cNvPr id="5" name="テキスト ボックス 4"/>
          <p:cNvSpPr txBox="1"/>
          <p:nvPr/>
        </p:nvSpPr>
        <p:spPr>
          <a:xfrm>
            <a:off x="5003266" y="1839877"/>
            <a:ext cx="4022617" cy="1908215"/>
          </a:xfrm>
          <a:prstGeom prst="rect">
            <a:avLst/>
          </a:prstGeom>
          <a:solidFill>
            <a:schemeClr val="accent6">
              <a:lumMod val="60000"/>
              <a:lumOff val="40000"/>
            </a:schemeClr>
          </a:solidFill>
          <a:ln>
            <a:solidFill>
              <a:schemeClr val="bg1"/>
            </a:solidFill>
          </a:ln>
        </p:spPr>
        <p:txBody>
          <a:bodyPr wrap="square" rtlCol="0">
            <a:spAutoFit/>
          </a:bodyPr>
          <a:lstStyle/>
          <a:p>
            <a:r>
              <a:rPr lang="ja-JP" altLang="en-US" sz="1100" dirty="0">
                <a:solidFill>
                  <a:prstClr val="black"/>
                </a:solidFill>
              </a:rPr>
              <a:t>□各機関が作るネットワークが府内に点在</a:t>
            </a:r>
            <a:endParaRPr lang="en-US" altLang="ja-JP" sz="1100" dirty="0">
              <a:solidFill>
                <a:prstClr val="black"/>
              </a:solidFill>
            </a:endParaRPr>
          </a:p>
          <a:p>
            <a:r>
              <a:rPr lang="ja-JP" altLang="en-US" sz="1100" dirty="0">
                <a:solidFill>
                  <a:prstClr val="black"/>
                </a:solidFill>
              </a:rPr>
              <a:t>　→ 例） ・アルコール専門病院と保健所と断酒会</a:t>
            </a:r>
            <a:endParaRPr lang="en-US" altLang="ja-JP" sz="1100" dirty="0">
              <a:solidFill>
                <a:prstClr val="black"/>
              </a:solidFill>
            </a:endParaRPr>
          </a:p>
          <a:p>
            <a:r>
              <a:rPr lang="ja-JP" altLang="en-US" sz="1100" dirty="0">
                <a:solidFill>
                  <a:prstClr val="black"/>
                </a:solidFill>
              </a:rPr>
              <a:t>　　　　　　　　　　　　　　　　　　　　↓</a:t>
            </a:r>
            <a:endParaRPr lang="en-US" altLang="ja-JP" sz="1100" dirty="0">
              <a:solidFill>
                <a:prstClr val="black"/>
              </a:solidFill>
            </a:endParaRPr>
          </a:p>
          <a:p>
            <a:r>
              <a:rPr lang="ja-JP" altLang="en-US" sz="1100" dirty="0">
                <a:solidFill>
                  <a:prstClr val="black"/>
                </a:solidFill>
              </a:rPr>
              <a:t>　①核となる機関がなければネットワークが形成されない。</a:t>
            </a:r>
            <a:endParaRPr lang="en-US" altLang="ja-JP" sz="1100" dirty="0">
              <a:solidFill>
                <a:prstClr val="black"/>
              </a:solidFill>
            </a:endParaRPr>
          </a:p>
          <a:p>
            <a:r>
              <a:rPr lang="ja-JP" altLang="en-US" sz="1100" dirty="0">
                <a:solidFill>
                  <a:prstClr val="black"/>
                </a:solidFill>
              </a:rPr>
              <a:t>　②ネットワークが形成されず、十分な支援が届かない 依存症者</a:t>
            </a:r>
            <a:endParaRPr lang="en-US" altLang="ja-JP" sz="1100" dirty="0">
              <a:solidFill>
                <a:prstClr val="black"/>
              </a:solidFill>
            </a:endParaRPr>
          </a:p>
          <a:p>
            <a:r>
              <a:rPr lang="en-US" altLang="ja-JP" sz="1100" dirty="0">
                <a:solidFill>
                  <a:prstClr val="black"/>
                </a:solidFill>
              </a:rPr>
              <a:t>  </a:t>
            </a:r>
            <a:r>
              <a:rPr lang="ja-JP" altLang="en-US" sz="1100" dirty="0">
                <a:solidFill>
                  <a:prstClr val="black"/>
                </a:solidFill>
              </a:rPr>
              <a:t>　　が多く存在する。</a:t>
            </a:r>
            <a:endParaRPr lang="en-US" altLang="ja-JP" sz="1100" dirty="0">
              <a:solidFill>
                <a:prstClr val="black"/>
              </a:solidFill>
            </a:endParaRPr>
          </a:p>
          <a:p>
            <a:endParaRPr lang="en-US" altLang="ja-JP" sz="800" dirty="0">
              <a:solidFill>
                <a:prstClr val="black"/>
              </a:solidFill>
            </a:endParaRPr>
          </a:p>
          <a:p>
            <a:r>
              <a:rPr lang="ja-JP" altLang="en-US" sz="1100" dirty="0">
                <a:solidFill>
                  <a:prstClr val="black"/>
                </a:solidFill>
              </a:rPr>
              <a:t>　　　　従来のネットワークで構築した関係機関同士の顔の見える</a:t>
            </a:r>
            <a:endParaRPr lang="en-US" altLang="ja-JP" sz="1100" dirty="0">
              <a:solidFill>
                <a:prstClr val="black"/>
              </a:solidFill>
            </a:endParaRPr>
          </a:p>
          <a:p>
            <a:r>
              <a:rPr lang="ja-JP" altLang="en-US" sz="1100" dirty="0">
                <a:solidFill>
                  <a:prstClr val="black"/>
                </a:solidFill>
              </a:rPr>
              <a:t>　　　　関係や、情報共有の方法を生かしつつ、個々のネットワー</a:t>
            </a:r>
            <a:endParaRPr lang="en-US" altLang="ja-JP" sz="1100" dirty="0">
              <a:solidFill>
                <a:prstClr val="black"/>
              </a:solidFill>
            </a:endParaRPr>
          </a:p>
          <a:p>
            <a:r>
              <a:rPr lang="ja-JP" altLang="en-US" sz="1100" dirty="0">
                <a:solidFill>
                  <a:prstClr val="black"/>
                </a:solidFill>
              </a:rPr>
              <a:t>　　　　クに頼るのではなく、大阪全体を網羅する、切れ目のない</a:t>
            </a:r>
            <a:endParaRPr lang="en-US" altLang="ja-JP" sz="1100" dirty="0">
              <a:solidFill>
                <a:prstClr val="black"/>
              </a:solidFill>
            </a:endParaRPr>
          </a:p>
          <a:p>
            <a:r>
              <a:rPr lang="ja-JP" altLang="en-US" sz="1100" dirty="0">
                <a:solidFill>
                  <a:prstClr val="black"/>
                </a:solidFill>
              </a:rPr>
              <a:t>　　　　相談・治療・回復を支援する体制の整備を行う。</a:t>
            </a:r>
          </a:p>
        </p:txBody>
      </p:sp>
      <p:sp>
        <p:nvSpPr>
          <p:cNvPr id="18" name="テキスト ボックス 17"/>
          <p:cNvSpPr txBox="1"/>
          <p:nvPr/>
        </p:nvSpPr>
        <p:spPr>
          <a:xfrm>
            <a:off x="5003255" y="1574942"/>
            <a:ext cx="1723549" cy="276999"/>
          </a:xfrm>
          <a:prstGeom prst="rect">
            <a:avLst/>
          </a:prstGeom>
          <a:noFill/>
        </p:spPr>
        <p:txBody>
          <a:bodyPr wrap="none" rtlCol="0">
            <a:spAutoFit/>
          </a:bodyPr>
          <a:lstStyle/>
          <a:p>
            <a:r>
              <a:rPr lang="ja-JP" altLang="en-US" sz="1200" b="1" u="sng" dirty="0">
                <a:solidFill>
                  <a:prstClr val="black"/>
                </a:solidFill>
              </a:rPr>
              <a:t>関係機関の連携の現状</a:t>
            </a:r>
          </a:p>
        </p:txBody>
      </p:sp>
      <p:sp>
        <p:nvSpPr>
          <p:cNvPr id="16" name="テキスト ボックス 15"/>
          <p:cNvSpPr txBox="1"/>
          <p:nvPr/>
        </p:nvSpPr>
        <p:spPr>
          <a:xfrm>
            <a:off x="5036785" y="3791232"/>
            <a:ext cx="1390124" cy="276999"/>
          </a:xfrm>
          <a:prstGeom prst="rect">
            <a:avLst/>
          </a:prstGeom>
          <a:noFill/>
        </p:spPr>
        <p:txBody>
          <a:bodyPr wrap="none" rtlCol="0">
            <a:spAutoFit/>
          </a:bodyPr>
          <a:lstStyle/>
          <a:p>
            <a:r>
              <a:rPr lang="ja-JP" altLang="en-US" sz="1200" b="1" u="sng" dirty="0">
                <a:solidFill>
                  <a:prstClr val="black"/>
                </a:solidFill>
              </a:rPr>
              <a:t>新たな体制の構築</a:t>
            </a:r>
          </a:p>
        </p:txBody>
      </p:sp>
      <p:sp>
        <p:nvSpPr>
          <p:cNvPr id="19" name="テキスト ボックス 18"/>
          <p:cNvSpPr txBox="1"/>
          <p:nvPr/>
        </p:nvSpPr>
        <p:spPr>
          <a:xfrm>
            <a:off x="5003223" y="4045809"/>
            <a:ext cx="4024500" cy="1785104"/>
          </a:xfrm>
          <a:prstGeom prst="rect">
            <a:avLst/>
          </a:prstGeom>
          <a:solidFill>
            <a:schemeClr val="accent6">
              <a:lumMod val="60000"/>
              <a:lumOff val="40000"/>
            </a:schemeClr>
          </a:solidFill>
          <a:ln>
            <a:solidFill>
              <a:schemeClr val="bg1"/>
            </a:solidFill>
          </a:ln>
        </p:spPr>
        <p:txBody>
          <a:bodyPr wrap="square" rtlCol="0">
            <a:spAutoFit/>
          </a:bodyPr>
          <a:lstStyle/>
          <a:p>
            <a:r>
              <a:rPr lang="ja-JP" altLang="en-US" sz="1100" b="1" dirty="0">
                <a:solidFill>
                  <a:prstClr val="black"/>
                </a:solidFill>
              </a:rPr>
              <a:t>大阪アディクションセンターの設立</a:t>
            </a:r>
            <a:endParaRPr lang="en-US" altLang="ja-JP" sz="1100" b="1" dirty="0">
              <a:solidFill>
                <a:prstClr val="black"/>
              </a:solidFill>
            </a:endParaRPr>
          </a:p>
          <a:p>
            <a:pPr marL="171450" indent="-171450">
              <a:buFont typeface="Wingdings" panose="05000000000000000000" pitchFamily="2" charset="2"/>
              <a:buChar char="p"/>
            </a:pPr>
            <a:r>
              <a:rPr lang="ja-JP" altLang="en-US" sz="1100" dirty="0">
                <a:solidFill>
                  <a:prstClr val="black"/>
                </a:solidFill>
              </a:rPr>
              <a:t>今まで地域で培ってきたネットワークのノウハウを生かしつつ、 大阪府全体を網羅できる体制を整備</a:t>
            </a:r>
          </a:p>
          <a:p>
            <a:pPr marL="171450" indent="-171450">
              <a:buFont typeface="Wingdings" panose="05000000000000000000" pitchFamily="2" charset="2"/>
              <a:buChar char="p"/>
            </a:pPr>
            <a:r>
              <a:rPr lang="ja-JP" altLang="en-US" sz="1100" dirty="0">
                <a:solidFill>
                  <a:prstClr val="black"/>
                </a:solidFill>
              </a:rPr>
              <a:t>自助グループ、リハビリ施設、司法、医療、行政など、依存症に携わっている機関等が各々が主体的に役割を果たすネットワーク</a:t>
            </a:r>
          </a:p>
          <a:p>
            <a:pPr marL="171450" indent="-171450">
              <a:buFont typeface="Wingdings" panose="05000000000000000000" pitchFamily="2" charset="2"/>
              <a:buChar char="p"/>
            </a:pPr>
            <a:r>
              <a:rPr lang="ja-JP" altLang="en-US" sz="1100" dirty="0">
                <a:solidFill>
                  <a:prstClr val="black"/>
                </a:solidFill>
              </a:rPr>
              <a:t>どこの機関につながっても適切なサービスを受けることができる連携体制</a:t>
            </a:r>
            <a:endParaRPr lang="en-US" altLang="ja-JP" sz="1100" dirty="0">
              <a:solidFill>
                <a:prstClr val="black"/>
              </a:solidFill>
            </a:endParaRPr>
          </a:p>
          <a:p>
            <a:pPr marL="171450" indent="-171450">
              <a:buFont typeface="Wingdings" panose="05000000000000000000" pitchFamily="2" charset="2"/>
              <a:buChar char="p"/>
            </a:pPr>
            <a:r>
              <a:rPr lang="ja-JP" altLang="en-US" sz="1100" dirty="0">
                <a:solidFill>
                  <a:prstClr val="black"/>
                </a:solidFill>
              </a:rPr>
              <a:t>それぞれの機関の強みなどを共有、アイディアを提供、不足なところは具体的な提案をしていける組織体</a:t>
            </a:r>
            <a:endParaRPr lang="en-US" altLang="ja-JP" sz="1100" dirty="0">
              <a:solidFill>
                <a:prstClr val="black"/>
              </a:solidFill>
            </a:endParaRPr>
          </a:p>
        </p:txBody>
      </p:sp>
      <p:sp>
        <p:nvSpPr>
          <p:cNvPr id="6" name="右矢印 5"/>
          <p:cNvSpPr/>
          <p:nvPr/>
        </p:nvSpPr>
        <p:spPr bwMode="auto">
          <a:xfrm>
            <a:off x="5148081" y="3268784"/>
            <a:ext cx="163399" cy="287894"/>
          </a:xfrm>
          <a:prstGeom prst="rightArrow">
            <a:avLst/>
          </a:prstGeom>
          <a:solidFill>
            <a:schemeClr val="accent6">
              <a:lumMod val="50000"/>
            </a:schemeClr>
          </a:solidFill>
          <a:ln w="25400">
            <a:solidFill>
              <a:srgbClr val="660033"/>
            </a:solidFill>
            <a:round/>
            <a:headEnd/>
            <a:tailEnd/>
          </a:ln>
        </p:spPr>
        <p:txBody>
          <a:bodyPr lIns="68415" tIns="34208" rIns="68415" bIns="34208" rtlCol="0" anchor="ctr"/>
          <a:lstStyle/>
          <a:p>
            <a:pPr marL="201613" indent="-201613" algn="just" defTabSz="957263">
              <a:buFont typeface="Wingdings" pitchFamily="2" charset="2"/>
              <a:buChar char="p"/>
            </a:pPr>
            <a:endParaRPr lang="ja-JP" altLang="en-US">
              <a:solidFill>
                <a:srgbClr val="F79646">
                  <a:lumMod val="75000"/>
                </a:srgbClr>
              </a:solidFill>
              <a:latin typeface="HGP創英角ｺﾞｼｯｸUB" pitchFamily="50" charset="-128"/>
            </a:endParaRPr>
          </a:p>
        </p:txBody>
      </p:sp>
      <p:sp>
        <p:nvSpPr>
          <p:cNvPr id="20" name="テキスト ボックス 19"/>
          <p:cNvSpPr txBox="1"/>
          <p:nvPr/>
        </p:nvSpPr>
        <p:spPr>
          <a:xfrm>
            <a:off x="79415" y="4433133"/>
            <a:ext cx="4680520" cy="2454518"/>
          </a:xfrm>
          <a:prstGeom prst="rect">
            <a:avLst/>
          </a:prstGeom>
          <a:solidFill>
            <a:schemeClr val="accent6">
              <a:lumMod val="60000"/>
              <a:lumOff val="40000"/>
            </a:schemeClr>
          </a:solidFill>
          <a:ln>
            <a:solidFill>
              <a:schemeClr val="bg1"/>
            </a:solidFill>
          </a:ln>
        </p:spPr>
        <p:txBody>
          <a:bodyPr wrap="square" rtlCol="0">
            <a:spAutoFit/>
          </a:bodyPr>
          <a:lstStyle/>
          <a:p>
            <a:r>
              <a:rPr lang="ja-JP" altLang="en-US" sz="1200" b="1" dirty="0">
                <a:solidFill>
                  <a:prstClr val="black"/>
                </a:solidFill>
              </a:rPr>
              <a:t>依存症拠点機関設置運営事業</a:t>
            </a:r>
            <a:r>
              <a:rPr lang="ja-JP" altLang="en-US" sz="1100" dirty="0">
                <a:solidFill>
                  <a:prstClr val="black"/>
                </a:solidFill>
              </a:rPr>
              <a:t>　</a:t>
            </a:r>
            <a:r>
              <a:rPr lang="ja-JP" altLang="en-US" sz="1050" dirty="0">
                <a:solidFill>
                  <a:prstClr val="black"/>
                </a:solidFill>
              </a:rPr>
              <a:t>（大阪府立精神医療センターに委託）</a:t>
            </a:r>
            <a:endParaRPr lang="en-US" altLang="ja-JP" sz="1050" dirty="0">
              <a:solidFill>
                <a:prstClr val="black"/>
              </a:solidFill>
            </a:endParaRPr>
          </a:p>
          <a:p>
            <a:r>
              <a:rPr lang="ja-JP" altLang="en-US" sz="1100" dirty="0">
                <a:solidFill>
                  <a:prstClr val="black"/>
                </a:solidFill>
              </a:rPr>
              <a:t>　□大阪版認知行動療法のテキスト作成・普及　　</a:t>
            </a:r>
            <a:endParaRPr lang="en-US" altLang="ja-JP" sz="1100" dirty="0">
              <a:solidFill>
                <a:prstClr val="black"/>
              </a:solidFill>
            </a:endParaRPr>
          </a:p>
          <a:p>
            <a:r>
              <a:rPr lang="ja-JP" altLang="en-US" sz="1100" dirty="0">
                <a:solidFill>
                  <a:prstClr val="black"/>
                </a:solidFill>
              </a:rPr>
              <a:t>　　ＳＭＡＲＰＰを実施することで、治療者側の態度が薬物依存症者に対して</a:t>
            </a:r>
            <a:endParaRPr lang="en-US" altLang="ja-JP" sz="1100" dirty="0">
              <a:solidFill>
                <a:prstClr val="black"/>
              </a:solidFill>
            </a:endParaRPr>
          </a:p>
          <a:p>
            <a:r>
              <a:rPr lang="ja-JP" altLang="en-US" sz="1100" dirty="0">
                <a:solidFill>
                  <a:prstClr val="black"/>
                </a:solidFill>
              </a:rPr>
              <a:t>　　ポジティブに変化　→　ＳＭＡＲＰＰを普及することで、薬物依存症者への</a:t>
            </a:r>
            <a:endParaRPr lang="en-US" altLang="ja-JP" sz="1100" dirty="0">
              <a:solidFill>
                <a:prstClr val="black"/>
              </a:solidFill>
            </a:endParaRPr>
          </a:p>
          <a:p>
            <a:r>
              <a:rPr lang="ja-JP" altLang="en-US" sz="1100" dirty="0">
                <a:solidFill>
                  <a:prstClr val="black"/>
                </a:solidFill>
              </a:rPr>
              <a:t>　　治療者の抵抗を減らし、治療機関を増やす試みを実施。 </a:t>
            </a:r>
            <a:endParaRPr lang="en-US" altLang="ja-JP" sz="1100" dirty="0">
              <a:solidFill>
                <a:prstClr val="black"/>
              </a:solidFill>
            </a:endParaRPr>
          </a:p>
          <a:p>
            <a:r>
              <a:rPr lang="ja-JP" altLang="en-US" sz="1100" dirty="0">
                <a:solidFill>
                  <a:prstClr val="black"/>
                </a:solidFill>
              </a:rPr>
              <a:t>　　　　</a:t>
            </a:r>
            <a:r>
              <a:rPr lang="ja-JP" altLang="en-US" sz="1050" dirty="0">
                <a:solidFill>
                  <a:prstClr val="black"/>
                </a:solidFill>
              </a:rPr>
              <a:t>①ＳＭＡＲＰＰＪｒの大阪版「ぼちぼち」のテキストを作成</a:t>
            </a:r>
            <a:endParaRPr lang="en-US" altLang="ja-JP" sz="1050" dirty="0">
              <a:solidFill>
                <a:prstClr val="black"/>
              </a:solidFill>
            </a:endParaRPr>
          </a:p>
          <a:p>
            <a:r>
              <a:rPr lang="ja-JP" altLang="en-US" sz="1050" dirty="0">
                <a:solidFill>
                  <a:prstClr val="black"/>
                </a:solidFill>
              </a:rPr>
              <a:t>　　　　②通院患者を対象に「ぼちぼち」の実施・ノウハウの蓄積</a:t>
            </a:r>
            <a:endParaRPr lang="en-US" altLang="ja-JP" sz="1050" dirty="0">
              <a:solidFill>
                <a:prstClr val="black"/>
              </a:solidFill>
            </a:endParaRPr>
          </a:p>
          <a:p>
            <a:r>
              <a:rPr lang="ja-JP" altLang="en-US" sz="1050" dirty="0">
                <a:solidFill>
                  <a:prstClr val="black"/>
                </a:solidFill>
              </a:rPr>
              <a:t>　　　　③他医療機関でモデル実施・検証</a:t>
            </a:r>
            <a:r>
              <a:rPr lang="en-US" altLang="ja-JP" sz="1050" dirty="0">
                <a:solidFill>
                  <a:prstClr val="black"/>
                </a:solidFill>
              </a:rPr>
              <a:t>     </a:t>
            </a:r>
          </a:p>
          <a:p>
            <a:r>
              <a:rPr lang="en-US" altLang="ja-JP" sz="1050" dirty="0">
                <a:solidFill>
                  <a:prstClr val="black"/>
                </a:solidFill>
              </a:rPr>
              <a:t>  </a:t>
            </a:r>
          </a:p>
          <a:p>
            <a:r>
              <a:rPr lang="en-US" altLang="ja-JP" sz="1100" dirty="0">
                <a:solidFill>
                  <a:prstClr val="black"/>
                </a:solidFill>
              </a:rPr>
              <a:t>    </a:t>
            </a:r>
            <a:r>
              <a:rPr lang="en-US" altLang="ja-JP" sz="1100" u="sng" dirty="0">
                <a:solidFill>
                  <a:prstClr val="black"/>
                </a:solidFill>
              </a:rPr>
              <a:t> </a:t>
            </a:r>
            <a:r>
              <a:rPr lang="ja-JP" altLang="en-US" sz="1100" u="sng" dirty="0">
                <a:solidFill>
                  <a:prstClr val="black"/>
                </a:solidFill>
              </a:rPr>
              <a:t>課　題</a:t>
            </a:r>
            <a:r>
              <a:rPr lang="ja-JP" altLang="en-US" sz="1100" dirty="0">
                <a:solidFill>
                  <a:prstClr val="black"/>
                </a:solidFill>
              </a:rPr>
              <a:t>・・・精神科診療所で薬物依存症者を対象に「ぼちぼち」を実施する</a:t>
            </a:r>
            <a:endParaRPr lang="en-US" altLang="ja-JP" sz="1100" dirty="0">
              <a:solidFill>
                <a:prstClr val="black"/>
              </a:solidFill>
            </a:endParaRPr>
          </a:p>
          <a:p>
            <a:r>
              <a:rPr lang="ja-JP" altLang="en-US" sz="1100" dirty="0">
                <a:solidFill>
                  <a:prstClr val="black"/>
                </a:solidFill>
              </a:rPr>
              <a:t>　　　　　　　　こと</a:t>
            </a:r>
            <a:r>
              <a:rPr lang="en-US" altLang="ja-JP" sz="1100" dirty="0">
                <a:solidFill>
                  <a:prstClr val="black"/>
                </a:solidFill>
              </a:rPr>
              <a:t> </a:t>
            </a:r>
            <a:r>
              <a:rPr lang="ja-JP" altLang="en-US" sz="1100" dirty="0">
                <a:solidFill>
                  <a:prstClr val="black"/>
                </a:solidFill>
              </a:rPr>
              <a:t>が難しい。</a:t>
            </a:r>
            <a:r>
              <a:rPr lang="en-US" altLang="ja-JP" sz="1100" dirty="0">
                <a:solidFill>
                  <a:prstClr val="black"/>
                </a:solidFill>
              </a:rPr>
              <a:t>(</a:t>
            </a:r>
            <a:r>
              <a:rPr lang="ja-JP" altLang="en-US" sz="1100" dirty="0">
                <a:solidFill>
                  <a:prstClr val="black"/>
                </a:solidFill>
              </a:rPr>
              <a:t>スタッフ等の体制整備・対象者の確保等）</a:t>
            </a:r>
            <a:endParaRPr lang="en-US" altLang="ja-JP" sz="1100" dirty="0">
              <a:solidFill>
                <a:prstClr val="black"/>
              </a:solidFill>
            </a:endParaRPr>
          </a:p>
          <a:p>
            <a:r>
              <a:rPr lang="ja-JP" altLang="en-US" sz="1100" dirty="0">
                <a:solidFill>
                  <a:prstClr val="black"/>
                </a:solidFill>
              </a:rPr>
              <a:t>　 </a:t>
            </a:r>
            <a:r>
              <a:rPr lang="ja-JP" altLang="en-US" sz="1100" u="sng" dirty="0">
                <a:solidFill>
                  <a:prstClr val="black"/>
                </a:solidFill>
              </a:rPr>
              <a:t>解決策</a:t>
            </a:r>
            <a:r>
              <a:rPr lang="ja-JP" altLang="en-US" sz="1100" dirty="0">
                <a:solidFill>
                  <a:prstClr val="black"/>
                </a:solidFill>
              </a:rPr>
              <a:t>・・・アルコール専門診療所で、そのノウハウを生かして</a:t>
            </a:r>
            <a:r>
              <a:rPr lang="ja-JP" altLang="en-US" sz="1100" u="sng" dirty="0">
                <a:solidFill>
                  <a:prstClr val="black"/>
                </a:solidFill>
              </a:rPr>
              <a:t>アルコール</a:t>
            </a:r>
            <a:endParaRPr lang="en-US" altLang="ja-JP" sz="1100" u="sng" dirty="0">
              <a:solidFill>
                <a:prstClr val="black"/>
              </a:solidFill>
            </a:endParaRPr>
          </a:p>
          <a:p>
            <a:r>
              <a:rPr lang="ja-JP" altLang="en-US" sz="1100" dirty="0">
                <a:solidFill>
                  <a:prstClr val="black"/>
                </a:solidFill>
              </a:rPr>
              <a:t>　　　　　　　　</a:t>
            </a:r>
            <a:r>
              <a:rPr lang="ja-JP" altLang="en-US" sz="1100" u="sng" dirty="0">
                <a:solidFill>
                  <a:prstClr val="black"/>
                </a:solidFill>
              </a:rPr>
              <a:t>依存症者を対象</a:t>
            </a:r>
            <a:r>
              <a:rPr lang="ja-JP" altLang="en-US" sz="1100" dirty="0">
                <a:solidFill>
                  <a:prstClr val="black"/>
                </a:solidFill>
              </a:rPr>
              <a:t>に「ぼちぼち」をモデル実施。そのグループの</a:t>
            </a:r>
            <a:endParaRPr lang="en-US" altLang="ja-JP" sz="1100" dirty="0">
              <a:solidFill>
                <a:prstClr val="black"/>
              </a:solidFill>
            </a:endParaRPr>
          </a:p>
          <a:p>
            <a:r>
              <a:rPr lang="ja-JP" altLang="en-US" sz="1100" dirty="0">
                <a:solidFill>
                  <a:prstClr val="black"/>
                </a:solidFill>
              </a:rPr>
              <a:t>　　　　　　　　対象者に</a:t>
            </a:r>
            <a:r>
              <a:rPr lang="ja-JP" altLang="en-US" sz="1100" u="sng" dirty="0">
                <a:solidFill>
                  <a:prstClr val="black"/>
                </a:solidFill>
              </a:rPr>
              <a:t>薬物依存症者も含める</a:t>
            </a:r>
            <a:r>
              <a:rPr lang="ja-JP" altLang="en-US" sz="1100" dirty="0">
                <a:solidFill>
                  <a:prstClr val="black"/>
                </a:solidFill>
              </a:rPr>
              <a:t>。　</a:t>
            </a:r>
            <a:endParaRPr lang="en-US" altLang="ja-JP" sz="1100" dirty="0">
              <a:solidFill>
                <a:prstClr val="black"/>
              </a:solidFill>
            </a:endParaRPr>
          </a:p>
        </p:txBody>
      </p:sp>
      <p:sp>
        <p:nvSpPr>
          <p:cNvPr id="21" name="テキスト ボックス 20"/>
          <p:cNvSpPr txBox="1"/>
          <p:nvPr/>
        </p:nvSpPr>
        <p:spPr>
          <a:xfrm>
            <a:off x="208092" y="4214587"/>
            <a:ext cx="1571264" cy="261610"/>
          </a:xfrm>
          <a:prstGeom prst="rect">
            <a:avLst/>
          </a:prstGeom>
          <a:noFill/>
        </p:spPr>
        <p:txBody>
          <a:bodyPr wrap="none" rtlCol="0">
            <a:spAutoFit/>
          </a:bodyPr>
          <a:lstStyle/>
          <a:p>
            <a:r>
              <a:rPr lang="ja-JP" altLang="en-US" sz="1100" b="1" u="sng" dirty="0">
                <a:solidFill>
                  <a:prstClr val="black"/>
                </a:solidFill>
              </a:rPr>
              <a:t>治療機関を増やす試み</a:t>
            </a:r>
          </a:p>
        </p:txBody>
      </p:sp>
      <p:sp>
        <p:nvSpPr>
          <p:cNvPr id="24" name="角丸四角形 23"/>
          <p:cNvSpPr/>
          <p:nvPr/>
        </p:nvSpPr>
        <p:spPr bwMode="auto">
          <a:xfrm>
            <a:off x="5036800" y="5952624"/>
            <a:ext cx="3989038" cy="608467"/>
          </a:xfrm>
          <a:prstGeom prst="roundRect">
            <a:avLst>
              <a:gd name="adj" fmla="val 5943"/>
            </a:avLst>
          </a:prstGeom>
          <a:ln/>
        </p:spPr>
        <p:style>
          <a:lnRef idx="2">
            <a:schemeClr val="accent1"/>
          </a:lnRef>
          <a:fillRef idx="1">
            <a:schemeClr val="lt1"/>
          </a:fillRef>
          <a:effectRef idx="0">
            <a:schemeClr val="accent1"/>
          </a:effectRef>
          <a:fontRef idx="minor">
            <a:schemeClr val="dk1"/>
          </a:fontRef>
        </p:style>
        <p:txBody>
          <a:bodyPr lIns="36000" rIns="0"/>
          <a:lstStyle/>
          <a:p>
            <a:pPr marL="88900" indent="-88900" defTabSz="913575">
              <a:defRPr/>
            </a:pPr>
            <a:r>
              <a:rPr lang="en-US" altLang="ja-JP" sz="1200" b="1" dirty="0">
                <a:solidFill>
                  <a:prstClr val="black"/>
                </a:solidFill>
                <a:latin typeface="HGｺﾞｼｯｸM"/>
                <a:ea typeface="HGｺﾞｼｯｸM"/>
              </a:rPr>
              <a:t>【</a:t>
            </a:r>
            <a:r>
              <a:rPr lang="ja-JP" altLang="en-US" sz="1200" b="1" dirty="0">
                <a:solidFill>
                  <a:prstClr val="black"/>
                </a:solidFill>
                <a:latin typeface="HGｺﾞｼｯｸM"/>
                <a:ea typeface="HGｺﾞｼｯｸM"/>
              </a:rPr>
              <a:t>今後の方向性</a:t>
            </a:r>
            <a:r>
              <a:rPr lang="en-US" altLang="ja-JP" sz="1200" b="1" dirty="0">
                <a:solidFill>
                  <a:prstClr val="black"/>
                </a:solidFill>
                <a:latin typeface="HGｺﾞｼｯｸM"/>
                <a:ea typeface="HGｺﾞｼｯｸM"/>
              </a:rPr>
              <a:t>】</a:t>
            </a:r>
          </a:p>
          <a:p>
            <a:pPr marL="88900" indent="-88900" defTabSz="913575">
              <a:defRPr/>
            </a:pPr>
            <a:r>
              <a:rPr lang="ja-JP" altLang="en-US" sz="1200" b="1" dirty="0">
                <a:solidFill>
                  <a:prstClr val="black"/>
                </a:solidFill>
                <a:latin typeface="HGｺﾞｼｯｸM"/>
                <a:ea typeface="HGｺﾞｼｯｸM"/>
              </a:rPr>
              <a:t> </a:t>
            </a:r>
            <a:r>
              <a:rPr lang="ja-JP" altLang="en-US" sz="1100" b="1" dirty="0">
                <a:solidFill>
                  <a:prstClr val="black"/>
                </a:solidFill>
                <a:latin typeface="HGｺﾞｼｯｸM"/>
                <a:ea typeface="HGｺﾞｼｯｸM"/>
              </a:rPr>
              <a:t>薬物依存症についての支援方策を蓄積し、それをギャンブル依存症やその他依存症に応用することで、支援を拡大する</a:t>
            </a:r>
            <a:endParaRPr lang="en-US" altLang="ja-JP" sz="1100" b="1" dirty="0">
              <a:solidFill>
                <a:prstClr val="black"/>
              </a:solidFill>
              <a:latin typeface="HGｺﾞｼｯｸM"/>
              <a:ea typeface="HGｺﾞｼｯｸM"/>
            </a:endParaRPr>
          </a:p>
        </p:txBody>
      </p:sp>
      <p:sp>
        <p:nvSpPr>
          <p:cNvPr id="7" name="正方形/長方形 6"/>
          <p:cNvSpPr/>
          <p:nvPr/>
        </p:nvSpPr>
        <p:spPr bwMode="auto">
          <a:xfrm>
            <a:off x="4921368" y="1556792"/>
            <a:ext cx="4174612" cy="5112568"/>
          </a:xfrm>
          <a:prstGeom prst="rect">
            <a:avLst/>
          </a:prstGeom>
          <a:noFill/>
          <a:ln w="25400">
            <a:solidFill>
              <a:schemeClr val="accent2"/>
            </a:solidFill>
            <a:round/>
            <a:headEnd/>
            <a:tailEnd/>
          </a:ln>
        </p:spPr>
        <p:txBody>
          <a:bodyPr lIns="68415" tIns="34208" rIns="68415" bIns="34208" rtlCol="0" anchor="ctr"/>
          <a:lstStyle/>
          <a:p>
            <a:pPr marL="201613" indent="-201613" algn="just" defTabSz="957263">
              <a:buFont typeface="Wingdings" pitchFamily="2" charset="2"/>
              <a:buChar char="p"/>
            </a:pPr>
            <a:endParaRPr lang="ja-JP" altLang="en-US">
              <a:solidFill>
                <a:prstClr val="black"/>
              </a:solidFill>
              <a:latin typeface="HGP創英角ｺﾞｼｯｸUB" pitchFamily="50" charset="-128"/>
            </a:endParaRPr>
          </a:p>
        </p:txBody>
      </p:sp>
      <p:sp>
        <p:nvSpPr>
          <p:cNvPr id="25" name="正方形/長方形 24"/>
          <p:cNvSpPr/>
          <p:nvPr/>
        </p:nvSpPr>
        <p:spPr bwMode="auto">
          <a:xfrm>
            <a:off x="35500" y="3556678"/>
            <a:ext cx="4801313" cy="3301322"/>
          </a:xfrm>
          <a:prstGeom prst="rect">
            <a:avLst/>
          </a:prstGeom>
          <a:noFill/>
          <a:ln w="25400">
            <a:solidFill>
              <a:schemeClr val="accent2"/>
            </a:solidFill>
            <a:round/>
            <a:headEnd/>
            <a:tailEnd/>
          </a:ln>
        </p:spPr>
        <p:txBody>
          <a:bodyPr lIns="68415" tIns="34208" rIns="68415" bIns="34208" rtlCol="0" anchor="ctr"/>
          <a:lstStyle/>
          <a:p>
            <a:pPr marL="201613" indent="-201613" algn="just" defTabSz="957263">
              <a:buFont typeface="Wingdings" pitchFamily="2" charset="2"/>
              <a:buChar char="p"/>
            </a:pPr>
            <a:endParaRPr lang="ja-JP" altLang="en-US">
              <a:solidFill>
                <a:prstClr val="black"/>
              </a:solidFill>
              <a:latin typeface="HGP創英角ｺﾞｼｯｸUB" pitchFamily="50" charset="-128"/>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31400" y="1776096"/>
            <a:ext cx="3060700" cy="174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2" name="スライド番号プレースホルダ 7"/>
          <p:cNvSpPr txBox="1">
            <a:spLocks/>
          </p:cNvSpPr>
          <p:nvPr/>
        </p:nvSpPr>
        <p:spPr>
          <a:xfrm>
            <a:off x="7031350" y="6520544"/>
            <a:ext cx="2133600" cy="365125"/>
          </a:xfrm>
          <a:prstGeom prst="rect">
            <a:avLst/>
          </a:prstGeom>
        </p:spPr>
        <p:txBody>
          <a:bodyPr vert="horz" lIns="91309" tIns="45655" rIns="91309" bIns="45655"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fld id="{B493C6C3-F865-464B-A99A-2159A8AA7E9D}" type="slidenum">
              <a:rPr lang="ja-JP" altLang="en-US" sz="1400">
                <a:solidFill>
                  <a:prstClr val="black"/>
                </a:solidFill>
              </a:rPr>
              <a:pPr algn="r">
                <a:defRPr/>
              </a:pPr>
              <a:t>39</a:t>
            </a:fld>
            <a:endParaRPr lang="ja-JP" altLang="en-US" sz="1400" dirty="0">
              <a:solidFill>
                <a:prstClr val="black"/>
              </a:solidFill>
            </a:endParaRPr>
          </a:p>
        </p:txBody>
      </p:sp>
    </p:spTree>
    <p:extLst>
      <p:ext uri="{BB962C8B-B14F-4D97-AF65-F5344CB8AC3E}">
        <p14:creationId xmlns:p14="http://schemas.microsoft.com/office/powerpoint/2010/main" xmlns="" val="1824302159"/>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グラフ 21"/>
          <p:cNvGraphicFramePr/>
          <p:nvPr>
            <p:extLst>
              <p:ext uri="{D42A27DB-BD31-4B8C-83A1-F6EECF244321}">
                <p14:modId xmlns:p14="http://schemas.microsoft.com/office/powerpoint/2010/main" xmlns="" val="679251578"/>
              </p:ext>
            </p:extLst>
          </p:nvPr>
        </p:nvGraphicFramePr>
        <p:xfrm>
          <a:off x="225084" y="1047901"/>
          <a:ext cx="8965223" cy="5412861"/>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 Box 3"/>
          <p:cNvSpPr txBox="1">
            <a:spLocks noChangeArrowheads="1"/>
          </p:cNvSpPr>
          <p:nvPr/>
        </p:nvSpPr>
        <p:spPr bwMode="auto">
          <a:xfrm>
            <a:off x="323528" y="6410226"/>
            <a:ext cx="4536504" cy="400110"/>
          </a:xfrm>
          <a:prstGeom prst="rect">
            <a:avLst/>
          </a:prstGeom>
          <a:noFill/>
          <a:ln w="9525">
            <a:noFill/>
            <a:miter lim="800000"/>
            <a:headEnd/>
            <a:tailEnd/>
          </a:ln>
          <a:effectLst/>
        </p:spPr>
        <p:txBody>
          <a:bodyPr wrap="square">
            <a:spAutoFit/>
          </a:bodyPr>
          <a:lstStyle/>
          <a:p>
            <a:pPr defTabSz="879433">
              <a:spcBef>
                <a:spcPct val="50000"/>
              </a:spcBef>
              <a:defRPr/>
            </a:pPr>
            <a:r>
              <a:rPr lang="ja-JP" altLang="en-US" sz="2000" b="1" dirty="0">
                <a:solidFill>
                  <a:prstClr val="black"/>
                </a:solidFill>
                <a:effectLst>
                  <a:outerShdw blurRad="38100" dist="38100" dir="2700000" algn="tl">
                    <a:srgbClr val="C0C0C0"/>
                  </a:outerShdw>
                </a:effectLst>
                <a:latin typeface="HG丸ｺﾞｼｯｸM-PRO" pitchFamily="50" charset="-128"/>
                <a:ea typeface="HG丸ｺﾞｼｯｸM-PRO" pitchFamily="50" charset="-128"/>
              </a:rPr>
              <a:t>　</a:t>
            </a:r>
            <a:r>
              <a:rPr lang="en-US" altLang="ja-JP" sz="1200" b="1" dirty="0">
                <a:solidFill>
                  <a:prstClr val="black"/>
                </a:solidFill>
                <a:effectLst>
                  <a:outerShdw blurRad="38100" dist="38100" dir="2700000" algn="tl">
                    <a:srgbClr val="C0C0C0"/>
                  </a:outerShdw>
                </a:effectLst>
                <a:latin typeface="HG丸ｺﾞｼｯｸM-PRO" pitchFamily="50" charset="-128"/>
                <a:ea typeface="HG丸ｺﾞｼｯｸM-PRO" pitchFamily="50" charset="-128"/>
              </a:rPr>
              <a:t>※H23</a:t>
            </a:r>
            <a:r>
              <a:rPr lang="ja-JP" altLang="en-US" sz="1200" b="1" dirty="0">
                <a:solidFill>
                  <a:prstClr val="black"/>
                </a:solidFill>
                <a:effectLst>
                  <a:outerShdw blurRad="38100" dist="38100" dir="2700000" algn="tl">
                    <a:srgbClr val="C0C0C0"/>
                  </a:outerShdw>
                </a:effectLst>
                <a:latin typeface="HG丸ｺﾞｼｯｸM-PRO" pitchFamily="50" charset="-128"/>
                <a:ea typeface="HG丸ｺﾞｼｯｸM-PRO" pitchFamily="50" charset="-128"/>
              </a:rPr>
              <a:t>年の調査では宮城県の一部と福島県を除いている</a:t>
            </a:r>
          </a:p>
        </p:txBody>
      </p:sp>
      <p:sp>
        <p:nvSpPr>
          <p:cNvPr id="24" name="テキスト ボックス 23"/>
          <p:cNvSpPr txBox="1"/>
          <p:nvPr/>
        </p:nvSpPr>
        <p:spPr>
          <a:xfrm>
            <a:off x="971491" y="973914"/>
            <a:ext cx="828510" cy="408623"/>
          </a:xfrm>
          <a:prstGeom prst="roundRect">
            <a:avLst/>
          </a:prstGeom>
          <a:solidFill>
            <a:schemeClr val="bg1"/>
          </a:solidFill>
          <a:ln w="19050">
            <a:solidFill>
              <a:schemeClr val="tx1"/>
            </a:solidFill>
          </a:ln>
        </p:spPr>
        <p:txBody>
          <a:bodyPr wrap="square" rtlCol="0">
            <a:spAutoFit/>
          </a:bodyPr>
          <a:lstStyle/>
          <a:p>
            <a:pPr algn="ctr" fontAlgn="base">
              <a:spcBef>
                <a:spcPct val="0"/>
              </a:spcBef>
              <a:spcAft>
                <a:spcPct val="0"/>
              </a:spcAft>
            </a:pPr>
            <a:r>
              <a:rPr lang="en-US" altLang="ja-JP" dirty="0">
                <a:solidFill>
                  <a:prstClr val="black"/>
                </a:solidFill>
                <a:latin typeface="Arial" charset="0"/>
              </a:rPr>
              <a:t>32.9</a:t>
            </a:r>
            <a:endParaRPr lang="ja-JP" altLang="en-US" dirty="0">
              <a:solidFill>
                <a:prstClr val="black"/>
              </a:solidFill>
              <a:latin typeface="Arial" charset="0"/>
            </a:endParaRPr>
          </a:p>
        </p:txBody>
      </p:sp>
      <p:sp>
        <p:nvSpPr>
          <p:cNvPr id="25" name="テキスト ボックス 24"/>
          <p:cNvSpPr txBox="1"/>
          <p:nvPr/>
        </p:nvSpPr>
        <p:spPr>
          <a:xfrm>
            <a:off x="2167779" y="1069393"/>
            <a:ext cx="828510" cy="408623"/>
          </a:xfrm>
          <a:prstGeom prst="roundRect">
            <a:avLst/>
          </a:prstGeom>
          <a:solidFill>
            <a:schemeClr val="bg1"/>
          </a:solidFill>
          <a:ln w="19050">
            <a:solidFill>
              <a:schemeClr val="tx1"/>
            </a:solidFill>
          </a:ln>
        </p:spPr>
        <p:txBody>
          <a:bodyPr wrap="square" rtlCol="0">
            <a:spAutoFit/>
          </a:bodyPr>
          <a:lstStyle/>
          <a:p>
            <a:pPr algn="ctr" fontAlgn="base">
              <a:spcBef>
                <a:spcPct val="0"/>
              </a:spcBef>
              <a:spcAft>
                <a:spcPct val="0"/>
              </a:spcAft>
            </a:pPr>
            <a:r>
              <a:rPr lang="en-US" altLang="ja-JP" dirty="0">
                <a:solidFill>
                  <a:prstClr val="black"/>
                </a:solidFill>
                <a:latin typeface="Arial" charset="0"/>
              </a:rPr>
              <a:t>32.0</a:t>
            </a:r>
            <a:endParaRPr lang="ja-JP" altLang="en-US" dirty="0">
              <a:solidFill>
                <a:prstClr val="black"/>
              </a:solidFill>
              <a:latin typeface="Arial" charset="0"/>
            </a:endParaRPr>
          </a:p>
        </p:txBody>
      </p:sp>
      <p:sp>
        <p:nvSpPr>
          <p:cNvPr id="26" name="テキスト ボックス 25"/>
          <p:cNvSpPr txBox="1"/>
          <p:nvPr/>
        </p:nvSpPr>
        <p:spPr>
          <a:xfrm>
            <a:off x="3358095" y="1045918"/>
            <a:ext cx="828510" cy="408623"/>
          </a:xfrm>
          <a:prstGeom prst="roundRect">
            <a:avLst/>
          </a:prstGeom>
          <a:solidFill>
            <a:schemeClr val="bg1"/>
          </a:solidFill>
          <a:ln w="19050">
            <a:solidFill>
              <a:schemeClr val="tx1"/>
            </a:solidFill>
          </a:ln>
        </p:spPr>
        <p:txBody>
          <a:bodyPr wrap="square" rtlCol="0">
            <a:spAutoFit/>
          </a:bodyPr>
          <a:lstStyle/>
          <a:p>
            <a:pPr algn="ctr" fontAlgn="base">
              <a:spcBef>
                <a:spcPct val="0"/>
              </a:spcBef>
              <a:spcAft>
                <a:spcPct val="0"/>
              </a:spcAft>
            </a:pPr>
            <a:r>
              <a:rPr lang="en-US" altLang="ja-JP" dirty="0">
                <a:solidFill>
                  <a:prstClr val="black"/>
                </a:solidFill>
                <a:latin typeface="Arial" charset="0"/>
              </a:rPr>
              <a:t>32.4</a:t>
            </a:r>
            <a:endParaRPr lang="ja-JP" altLang="en-US" dirty="0">
              <a:solidFill>
                <a:prstClr val="black"/>
              </a:solidFill>
              <a:latin typeface="Arial" charset="0"/>
            </a:endParaRPr>
          </a:p>
        </p:txBody>
      </p:sp>
      <p:sp>
        <p:nvSpPr>
          <p:cNvPr id="27" name="テキスト ボックス 26"/>
          <p:cNvSpPr txBox="1"/>
          <p:nvPr/>
        </p:nvSpPr>
        <p:spPr>
          <a:xfrm>
            <a:off x="4525877" y="1285417"/>
            <a:ext cx="828510" cy="408623"/>
          </a:xfrm>
          <a:prstGeom prst="roundRect">
            <a:avLst/>
          </a:prstGeom>
          <a:solidFill>
            <a:schemeClr val="bg1"/>
          </a:solidFill>
          <a:ln w="19050">
            <a:solidFill>
              <a:schemeClr val="tx1"/>
            </a:solidFill>
          </a:ln>
        </p:spPr>
        <p:txBody>
          <a:bodyPr wrap="square" rtlCol="0">
            <a:spAutoFit/>
          </a:bodyPr>
          <a:lstStyle/>
          <a:p>
            <a:pPr algn="ctr" fontAlgn="base">
              <a:spcBef>
                <a:spcPct val="0"/>
              </a:spcBef>
              <a:spcAft>
                <a:spcPct val="0"/>
              </a:spcAft>
            </a:pPr>
            <a:r>
              <a:rPr lang="en-US" altLang="ja-JP" dirty="0">
                <a:solidFill>
                  <a:prstClr val="black"/>
                </a:solidFill>
                <a:latin typeface="Arial" charset="0"/>
              </a:rPr>
              <a:t>30.6</a:t>
            </a:r>
            <a:endParaRPr lang="ja-JP" altLang="en-US" dirty="0">
              <a:solidFill>
                <a:prstClr val="black"/>
              </a:solidFill>
              <a:latin typeface="Arial" charset="0"/>
            </a:endParaRPr>
          </a:p>
        </p:txBody>
      </p:sp>
      <p:sp>
        <p:nvSpPr>
          <p:cNvPr id="28" name="テキスト ボックス 27"/>
          <p:cNvSpPr txBox="1"/>
          <p:nvPr/>
        </p:nvSpPr>
        <p:spPr>
          <a:xfrm>
            <a:off x="5724364" y="1441430"/>
            <a:ext cx="828510" cy="408623"/>
          </a:xfrm>
          <a:prstGeom prst="roundRect">
            <a:avLst/>
          </a:prstGeom>
          <a:solidFill>
            <a:schemeClr val="bg1"/>
          </a:solidFill>
          <a:ln w="19050">
            <a:solidFill>
              <a:schemeClr val="tx1"/>
            </a:solidFill>
          </a:ln>
        </p:spPr>
        <p:txBody>
          <a:bodyPr wrap="square" rtlCol="0">
            <a:spAutoFit/>
          </a:bodyPr>
          <a:lstStyle/>
          <a:p>
            <a:pPr algn="ctr" fontAlgn="base">
              <a:spcBef>
                <a:spcPct val="0"/>
              </a:spcBef>
              <a:spcAft>
                <a:spcPct val="0"/>
              </a:spcAft>
            </a:pPr>
            <a:r>
              <a:rPr lang="en-US" altLang="ja-JP" dirty="0">
                <a:solidFill>
                  <a:prstClr val="black"/>
                </a:solidFill>
                <a:latin typeface="Arial" charset="0"/>
              </a:rPr>
              <a:t>29.2</a:t>
            </a:r>
            <a:endParaRPr lang="ja-JP" altLang="en-US" dirty="0">
              <a:solidFill>
                <a:prstClr val="black"/>
              </a:solidFill>
              <a:latin typeface="Arial" charset="0"/>
            </a:endParaRPr>
          </a:p>
        </p:txBody>
      </p:sp>
      <p:sp>
        <p:nvSpPr>
          <p:cNvPr id="29" name="テキスト ボックス 28"/>
          <p:cNvSpPr txBox="1"/>
          <p:nvPr/>
        </p:nvSpPr>
        <p:spPr>
          <a:xfrm>
            <a:off x="6914238" y="1549974"/>
            <a:ext cx="828510" cy="408623"/>
          </a:xfrm>
          <a:prstGeom prst="roundRect">
            <a:avLst/>
          </a:prstGeom>
          <a:solidFill>
            <a:schemeClr val="bg1"/>
          </a:solidFill>
          <a:ln w="19050">
            <a:solidFill>
              <a:schemeClr val="tx1"/>
            </a:solidFill>
          </a:ln>
        </p:spPr>
        <p:txBody>
          <a:bodyPr wrap="square" rtlCol="0">
            <a:spAutoFit/>
          </a:bodyPr>
          <a:lstStyle/>
          <a:p>
            <a:pPr algn="ctr" fontAlgn="base">
              <a:spcBef>
                <a:spcPct val="0"/>
              </a:spcBef>
              <a:spcAft>
                <a:spcPct val="0"/>
              </a:spcAft>
            </a:pPr>
            <a:r>
              <a:rPr lang="en-US" altLang="ja-JP" dirty="0">
                <a:solidFill>
                  <a:prstClr val="black"/>
                </a:solidFill>
                <a:latin typeface="Arial" charset="0"/>
              </a:rPr>
              <a:t>28.9</a:t>
            </a:r>
            <a:endParaRPr lang="ja-JP" altLang="en-US" dirty="0">
              <a:solidFill>
                <a:prstClr val="black"/>
              </a:solidFill>
              <a:latin typeface="Arial" charset="0"/>
            </a:endParaRPr>
          </a:p>
        </p:txBody>
      </p:sp>
      <p:sp>
        <p:nvSpPr>
          <p:cNvPr id="18" name="スライド番号プレースホルダ 7"/>
          <p:cNvSpPr txBox="1">
            <a:spLocks/>
          </p:cNvSpPr>
          <p:nvPr/>
        </p:nvSpPr>
        <p:spPr>
          <a:xfrm>
            <a:off x="7031350" y="6520324"/>
            <a:ext cx="2133600" cy="365125"/>
          </a:xfrm>
          <a:prstGeom prst="rect">
            <a:avLst/>
          </a:prstGeom>
        </p:spPr>
        <p:txBody>
          <a:bodyPr vert="horz" lIns="91440" tIns="45720" rIns="91440" bIns="45720"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fld id="{B493C6C3-F865-464B-A99A-2159A8AA7E9D}" type="slidenum">
              <a:rPr lang="ja-JP" altLang="en-US" sz="1400" smtClean="0">
                <a:solidFill>
                  <a:prstClr val="black"/>
                </a:solidFill>
              </a:rPr>
              <a:pPr algn="r">
                <a:defRPr/>
              </a:pPr>
              <a:t>4</a:t>
            </a:fld>
            <a:endParaRPr lang="ja-JP" altLang="en-US" sz="1400" dirty="0">
              <a:solidFill>
                <a:prstClr val="black"/>
              </a:solidFill>
            </a:endParaRPr>
          </a:p>
        </p:txBody>
      </p:sp>
      <p:sp>
        <p:nvSpPr>
          <p:cNvPr id="17" name="テキスト ボックス 16"/>
          <p:cNvSpPr txBox="1"/>
          <p:nvPr/>
        </p:nvSpPr>
        <p:spPr>
          <a:xfrm>
            <a:off x="-58668" y="744963"/>
            <a:ext cx="1440160" cy="307777"/>
          </a:xfrm>
          <a:prstGeom prst="rect">
            <a:avLst/>
          </a:prstGeom>
          <a:noFill/>
        </p:spPr>
        <p:txBody>
          <a:bodyPr wrap="square" rtlCol="0">
            <a:spAutoFit/>
          </a:bodyPr>
          <a:lstStyle/>
          <a:p>
            <a:pPr fontAlgn="base">
              <a:spcBef>
                <a:spcPct val="0"/>
              </a:spcBef>
              <a:spcAft>
                <a:spcPct val="0"/>
              </a:spcAft>
            </a:pPr>
            <a:r>
              <a:rPr lang="ja-JP" altLang="en-US" sz="1400" dirty="0">
                <a:solidFill>
                  <a:prstClr val="black"/>
                </a:solidFill>
                <a:latin typeface="Arial" charset="0"/>
              </a:rPr>
              <a:t>（単位：万人）</a:t>
            </a:r>
          </a:p>
        </p:txBody>
      </p:sp>
      <p:sp>
        <p:nvSpPr>
          <p:cNvPr id="19" name="Rectangle 2"/>
          <p:cNvSpPr txBox="1">
            <a:spLocks noChangeArrowheads="1"/>
          </p:cNvSpPr>
          <p:nvPr/>
        </p:nvSpPr>
        <p:spPr>
          <a:xfrm>
            <a:off x="118583" y="28582"/>
            <a:ext cx="8917914" cy="638780"/>
          </a:xfrm>
          <a:prstGeom prst="rect">
            <a:avLst/>
          </a:prstGeom>
        </p:spPr>
        <p:style>
          <a:lnRef idx="1">
            <a:schemeClr val="accent1"/>
          </a:lnRef>
          <a:fillRef idx="2">
            <a:schemeClr val="accent1"/>
          </a:fillRef>
          <a:effectRef idx="1">
            <a:schemeClr val="accent1"/>
          </a:effectRef>
          <a:fontRef idx="minor">
            <a:schemeClr val="dk1"/>
          </a:fontRef>
        </p:style>
        <p:txBody>
          <a:bodyPr anchor="ctr" anchorCtr="1"/>
          <a:lstStyle/>
          <a:p>
            <a:pPr fontAlgn="base">
              <a:spcBef>
                <a:spcPct val="0"/>
              </a:spcBef>
              <a:spcAft>
                <a:spcPct val="0"/>
              </a:spcAft>
              <a:defRPr/>
            </a:pPr>
            <a:r>
              <a:rPr lang="ja-JP" altLang="en-US" sz="3200" dirty="0">
                <a:solidFill>
                  <a:prstClr val="black"/>
                </a:solidFill>
                <a:latin typeface="ＭＳ Ｐゴシック"/>
              </a:rPr>
              <a:t>精神病床における入院患者数の推移</a:t>
            </a:r>
            <a:r>
              <a:rPr lang="ja-JP" altLang="en-US" sz="2000" dirty="0">
                <a:solidFill>
                  <a:prstClr val="black"/>
                </a:solidFill>
                <a:latin typeface="ＭＳ Ｐゴシック"/>
              </a:rPr>
              <a:t>（年齢階級別内訳）</a:t>
            </a:r>
          </a:p>
        </p:txBody>
      </p:sp>
      <p:sp>
        <p:nvSpPr>
          <p:cNvPr id="16" name="Text Box 3"/>
          <p:cNvSpPr txBox="1">
            <a:spLocks noChangeArrowheads="1"/>
          </p:cNvSpPr>
          <p:nvPr/>
        </p:nvSpPr>
        <p:spPr bwMode="auto">
          <a:xfrm>
            <a:off x="4173213" y="6342474"/>
            <a:ext cx="4759325" cy="515526"/>
          </a:xfrm>
          <a:prstGeom prst="rect">
            <a:avLst/>
          </a:prstGeom>
          <a:noFill/>
          <a:ln w="9525">
            <a:noFill/>
            <a:miter lim="800000"/>
            <a:headEnd/>
            <a:tailEnd/>
          </a:ln>
          <a:effectLst/>
        </p:spPr>
        <p:txBody>
          <a:bodyPr wrap="square">
            <a:spAutoFit/>
          </a:bodyPr>
          <a:lstStyle/>
          <a:p>
            <a:pPr algn="r" defTabSz="879433">
              <a:spcBef>
                <a:spcPct val="50000"/>
              </a:spcBef>
              <a:defRPr/>
            </a:pPr>
            <a:r>
              <a:rPr lang="ja-JP" altLang="en-US" sz="1100" b="1" dirty="0">
                <a:solidFill>
                  <a:prstClr val="black"/>
                </a:solidFill>
                <a:effectLst>
                  <a:outerShdw blurRad="38100" dist="38100" dir="2700000" algn="tl">
                    <a:srgbClr val="C0C0C0"/>
                  </a:outerShdw>
                </a:effectLst>
                <a:latin typeface="HG丸ｺﾞｼｯｸM-PRO" pitchFamily="50" charset="-128"/>
                <a:ea typeface="HG丸ｺﾞｼｯｸM-PRO" pitchFamily="50" charset="-128"/>
              </a:rPr>
              <a:t>資料：厚生労働省「患者調査」より</a:t>
            </a:r>
            <a:endParaRPr lang="en-US" altLang="ja-JP" sz="1100" b="1" dirty="0">
              <a:solidFill>
                <a:prstClr val="black"/>
              </a:solidFill>
              <a:effectLst>
                <a:outerShdw blurRad="38100" dist="38100" dir="2700000" algn="tl">
                  <a:srgbClr val="C0C0C0"/>
                </a:outerShdw>
              </a:effectLst>
              <a:latin typeface="HG丸ｺﾞｼｯｸM-PRO" pitchFamily="50" charset="-128"/>
              <a:ea typeface="HG丸ｺﾞｼｯｸM-PRO" pitchFamily="50" charset="-128"/>
            </a:endParaRPr>
          </a:p>
          <a:p>
            <a:pPr algn="r" defTabSz="879433">
              <a:spcBef>
                <a:spcPct val="50000"/>
              </a:spcBef>
              <a:defRPr/>
            </a:pPr>
            <a:r>
              <a:rPr lang="ja-JP" altLang="en-US" sz="1100" b="1" dirty="0">
                <a:solidFill>
                  <a:prstClr val="black"/>
                </a:solidFill>
                <a:effectLst>
                  <a:outerShdw blurRad="38100" dist="38100" dir="2700000" algn="tl">
                    <a:srgbClr val="C0C0C0"/>
                  </a:outerShdw>
                </a:effectLst>
                <a:latin typeface="HG丸ｺﾞｼｯｸM-PRO" pitchFamily="50" charset="-128"/>
                <a:ea typeface="HG丸ｺﾞｼｯｸM-PRO" pitchFamily="50" charset="-128"/>
              </a:rPr>
              <a:t>厚生労働省障害保健福祉部で作成</a:t>
            </a:r>
          </a:p>
        </p:txBody>
      </p:sp>
    </p:spTree>
    <p:extLst>
      <p:ext uri="{BB962C8B-B14F-4D97-AF65-F5344CB8AC3E}">
        <p14:creationId xmlns:p14="http://schemas.microsoft.com/office/powerpoint/2010/main" xmlns="" val="17292086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11528" y="2822602"/>
            <a:ext cx="8845391" cy="3023179"/>
          </a:xfrm>
          <a:prstGeom prst="rect">
            <a:avLst/>
          </a:prstGeom>
          <a:noFill/>
          <a:ln>
            <a:solidFill>
              <a:schemeClr val="tx1"/>
            </a:solidFill>
          </a:ln>
        </p:spPr>
        <p:txBody>
          <a:bodyPr wrap="square" lIns="91418" tIns="45709" rIns="91418" bIns="45709" rtlCol="0">
            <a:spAutoFit/>
          </a:bodyPr>
          <a:lstStyle/>
          <a:p>
            <a:pPr defTabSz="957709"/>
            <a:endParaRPr lang="en-US" altLang="ja-JP" sz="1900" dirty="0">
              <a:solidFill>
                <a:prstClr val="black"/>
              </a:solidFill>
            </a:endParaRPr>
          </a:p>
          <a:p>
            <a:pPr defTabSz="957709"/>
            <a:endParaRPr lang="en-US" altLang="ja-JP" sz="1900" dirty="0">
              <a:solidFill>
                <a:prstClr val="black"/>
              </a:solidFill>
            </a:endParaRPr>
          </a:p>
          <a:p>
            <a:pPr defTabSz="957709"/>
            <a:endParaRPr lang="en-US" altLang="ja-JP" sz="1900" dirty="0">
              <a:solidFill>
                <a:prstClr val="black"/>
              </a:solidFill>
            </a:endParaRPr>
          </a:p>
          <a:p>
            <a:pPr defTabSz="957709"/>
            <a:endParaRPr lang="en-US" altLang="ja-JP" sz="1900" dirty="0">
              <a:solidFill>
                <a:prstClr val="black"/>
              </a:solidFill>
            </a:endParaRPr>
          </a:p>
          <a:p>
            <a:pPr defTabSz="957709"/>
            <a:endParaRPr lang="en-US" altLang="ja-JP" sz="1900" dirty="0">
              <a:solidFill>
                <a:prstClr val="black"/>
              </a:solidFill>
            </a:endParaRPr>
          </a:p>
          <a:p>
            <a:pPr defTabSz="957709"/>
            <a:endParaRPr lang="en-US" altLang="ja-JP" sz="1900" dirty="0">
              <a:solidFill>
                <a:prstClr val="black"/>
              </a:solidFill>
            </a:endParaRPr>
          </a:p>
          <a:p>
            <a:pPr defTabSz="957709"/>
            <a:endParaRPr lang="en-US" altLang="ja-JP" sz="1900" dirty="0">
              <a:solidFill>
                <a:prstClr val="black"/>
              </a:solidFill>
            </a:endParaRPr>
          </a:p>
          <a:p>
            <a:pPr defTabSz="957709"/>
            <a:endParaRPr lang="en-US" altLang="ja-JP" sz="1900" dirty="0">
              <a:solidFill>
                <a:prstClr val="black"/>
              </a:solidFill>
            </a:endParaRPr>
          </a:p>
          <a:p>
            <a:pPr defTabSz="957709"/>
            <a:endParaRPr lang="en-US" altLang="ja-JP" sz="1900" dirty="0">
              <a:solidFill>
                <a:prstClr val="black"/>
              </a:solidFill>
            </a:endParaRPr>
          </a:p>
          <a:p>
            <a:pPr defTabSz="957709"/>
            <a:endParaRPr lang="en-US" altLang="ja-JP" sz="1900" dirty="0">
              <a:solidFill>
                <a:prstClr val="black"/>
              </a:solidFill>
            </a:endParaRPr>
          </a:p>
        </p:txBody>
      </p:sp>
      <p:sp>
        <p:nvSpPr>
          <p:cNvPr id="59" name="正方形/長方形 58"/>
          <p:cNvSpPr/>
          <p:nvPr/>
        </p:nvSpPr>
        <p:spPr bwMode="auto">
          <a:xfrm>
            <a:off x="167202" y="5155573"/>
            <a:ext cx="4277354" cy="554540"/>
          </a:xfrm>
          <a:prstGeom prst="rect">
            <a:avLst/>
          </a:prstGeom>
          <a:solidFill>
            <a:schemeClr val="bg1">
              <a:alpha val="0"/>
            </a:schemeClr>
          </a:solidFill>
          <a:ln w="25400">
            <a:solidFill>
              <a:schemeClr val="accent6"/>
            </a:solidFill>
            <a:round/>
            <a:headEnd/>
            <a:tailEnd/>
          </a:ln>
        </p:spPr>
        <p:txBody>
          <a:bodyPr lIns="68399" tIns="34200" rIns="68399" bIns="34200" rtlCol="0" anchor="t" anchorCtr="0"/>
          <a:lstStyle/>
          <a:p>
            <a:pPr defTabSz="957709">
              <a:spcBef>
                <a:spcPts val="574"/>
              </a:spcBef>
            </a:pPr>
            <a:r>
              <a:rPr lang="ja-JP" altLang="en-US" sz="1100" dirty="0">
                <a:solidFill>
                  <a:prstClr val="black"/>
                </a:solidFill>
                <a:latin typeface="MS Gothic" pitchFamily="49" charset="-128"/>
                <a:ea typeface="MS Gothic" pitchFamily="49" charset="-128"/>
              </a:rPr>
              <a:t>各摂食障害治療支援センターで得られた知見を集積し、共通した有効な摂食障害支援プログラム、地域支援モデルガイドラインの開発等を行うと共に、都道府県・各センターへの技術的支援を行う。</a:t>
            </a:r>
            <a:endParaRPr lang="ja-JP" altLang="en-US" sz="1100" dirty="0">
              <a:solidFill>
                <a:prstClr val="black"/>
              </a:solidFill>
              <a:latin typeface="HGP創英角ｺﾞｼｯｸUB" pitchFamily="50" charset="-128"/>
            </a:endParaRPr>
          </a:p>
        </p:txBody>
      </p:sp>
      <p:sp>
        <p:nvSpPr>
          <p:cNvPr id="3" name="正方形/長方形 2"/>
          <p:cNvSpPr/>
          <p:nvPr/>
        </p:nvSpPr>
        <p:spPr>
          <a:xfrm>
            <a:off x="14356" y="3187"/>
            <a:ext cx="9144000" cy="440158"/>
          </a:xfrm>
          <a:prstGeom prst="rect">
            <a:avLst/>
          </a:prstGeom>
          <a:solidFill>
            <a:schemeClr val="accent6">
              <a:lumMod val="60000"/>
              <a:lumOff val="40000"/>
            </a:schemeClr>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91371" tIns="45685" rIns="91371" bIns="45685" anchor="ctr" anchorCtr="1"/>
          <a:lstStyle/>
          <a:p>
            <a:pPr defTabSz="957709"/>
            <a:r>
              <a:rPr lang="ja-JP" altLang="en-US" sz="2000" b="1" dirty="0">
                <a:solidFill>
                  <a:prstClr val="black"/>
                </a:solidFill>
                <a:latin typeface="ＭＳ Ｐゴシック" panose="020B0600070205080204" pitchFamily="50" charset="-128"/>
              </a:rPr>
              <a:t>摂食障害治療支援センター設置</a:t>
            </a:r>
            <a:r>
              <a:rPr lang="ja-JP" altLang="en-US" sz="2000" b="1">
                <a:solidFill>
                  <a:prstClr val="black"/>
                </a:solidFill>
                <a:latin typeface="ＭＳ Ｐゴシック" panose="020B0600070205080204" pitchFamily="50" charset="-128"/>
              </a:rPr>
              <a:t>運営事業（モデル事業）</a:t>
            </a:r>
            <a:endParaRPr lang="ja-JP" altLang="en-US" sz="2000" b="1" dirty="0">
              <a:solidFill>
                <a:prstClr val="black"/>
              </a:solidFill>
              <a:latin typeface="HG丸ｺﾞｼｯｸM-PRO" pitchFamily="50" charset="-128"/>
              <a:ea typeface="HG丸ｺﾞｼｯｸM-PRO" pitchFamily="50" charset="-128"/>
            </a:endParaRPr>
          </a:p>
        </p:txBody>
      </p:sp>
      <p:sp>
        <p:nvSpPr>
          <p:cNvPr id="4" name="テキスト ボックス 3"/>
          <p:cNvSpPr txBox="1"/>
          <p:nvPr/>
        </p:nvSpPr>
        <p:spPr>
          <a:xfrm>
            <a:off x="143904" y="1527491"/>
            <a:ext cx="8831359" cy="1323417"/>
          </a:xfrm>
          <a:prstGeom prst="rect">
            <a:avLst/>
          </a:prstGeom>
          <a:noFill/>
          <a:ln>
            <a:solidFill>
              <a:schemeClr val="tx1"/>
            </a:solidFill>
          </a:ln>
        </p:spPr>
        <p:txBody>
          <a:bodyPr wrap="square" lIns="91418" tIns="45709" rIns="91418" bIns="45709" rtlCol="0">
            <a:spAutoFit/>
          </a:bodyPr>
          <a:lstStyle/>
          <a:p>
            <a:pPr defTabSz="957709"/>
            <a:endParaRPr lang="en-US" altLang="ja-JP" sz="1000" dirty="0">
              <a:solidFill>
                <a:prstClr val="black"/>
              </a:solidFill>
            </a:endParaRPr>
          </a:p>
          <a:p>
            <a:pPr defTabSz="957709"/>
            <a:r>
              <a:rPr lang="ja-JP" altLang="en-US" sz="1400" dirty="0">
                <a:solidFill>
                  <a:prstClr val="black"/>
                </a:solidFill>
              </a:rPr>
              <a:t>摂食障害の特性や支援方法に関する知識・技術が浸透していないことから、早期発見・早期支援に課題がある。早期発見の観点からは、若年女性に多く発症することを踏まえると、住民への普及啓発に加えて地域・行政等含めた関係者間の連携を構築していくことが必要である。また、早期支援の観点からは、</a:t>
            </a:r>
            <a:r>
              <a:rPr lang="ja-JP" altLang="en-US" sz="1400">
                <a:solidFill>
                  <a:prstClr val="black"/>
                </a:solidFill>
              </a:rPr>
              <a:t>摂食障害の治療ができる</a:t>
            </a:r>
            <a:r>
              <a:rPr lang="ja-JP" altLang="en-US" sz="1400" dirty="0">
                <a:solidFill>
                  <a:prstClr val="black"/>
                </a:solidFill>
              </a:rPr>
              <a:t>医療機関の充実を図るとともに、患者・家族への相談支援や啓発のための体制を充実するなどの地域連携支援体制の構築が必要である。</a:t>
            </a:r>
            <a:endParaRPr lang="ja-JP" altLang="ja-JP" sz="1400" dirty="0">
              <a:solidFill>
                <a:prstClr val="black"/>
              </a:solidFill>
            </a:endParaRPr>
          </a:p>
        </p:txBody>
      </p:sp>
      <p:sp>
        <p:nvSpPr>
          <p:cNvPr id="7" name="テキスト ボックス 6"/>
          <p:cNvSpPr txBox="1"/>
          <p:nvPr/>
        </p:nvSpPr>
        <p:spPr>
          <a:xfrm>
            <a:off x="132067" y="1337679"/>
            <a:ext cx="1101539" cy="323143"/>
          </a:xfrm>
          <a:prstGeom prst="rect">
            <a:avLst/>
          </a:prstGeom>
          <a:solidFill>
            <a:schemeClr val="tx2">
              <a:lumMod val="20000"/>
              <a:lumOff val="80000"/>
            </a:schemeClr>
          </a:solidFill>
          <a:ln>
            <a:solidFill>
              <a:schemeClr val="tx1"/>
            </a:solidFill>
          </a:ln>
        </p:spPr>
        <p:txBody>
          <a:bodyPr wrap="none" lIns="91418" tIns="45709" rIns="91418" bIns="45709" rtlCol="0">
            <a:spAutoFit/>
          </a:bodyPr>
          <a:lstStyle/>
          <a:p>
            <a:pPr defTabSz="957709"/>
            <a:r>
              <a:rPr lang="ja-JP" altLang="en-US" sz="1500" b="1" dirty="0">
                <a:solidFill>
                  <a:prstClr val="black"/>
                </a:solidFill>
              </a:rPr>
              <a:t>現状と課題</a:t>
            </a:r>
          </a:p>
        </p:txBody>
      </p:sp>
      <p:sp>
        <p:nvSpPr>
          <p:cNvPr id="8" name="テキスト ボックス 7"/>
          <p:cNvSpPr txBox="1"/>
          <p:nvPr/>
        </p:nvSpPr>
        <p:spPr>
          <a:xfrm>
            <a:off x="120273" y="2684325"/>
            <a:ext cx="954063" cy="323143"/>
          </a:xfrm>
          <a:prstGeom prst="rect">
            <a:avLst/>
          </a:prstGeom>
          <a:solidFill>
            <a:schemeClr val="tx2">
              <a:lumMod val="20000"/>
              <a:lumOff val="80000"/>
            </a:schemeClr>
          </a:solidFill>
          <a:ln>
            <a:solidFill>
              <a:schemeClr val="tx1"/>
            </a:solidFill>
          </a:ln>
        </p:spPr>
        <p:txBody>
          <a:bodyPr wrap="none" lIns="91418" tIns="45709" rIns="91418" bIns="45709" rtlCol="0">
            <a:spAutoFit/>
          </a:bodyPr>
          <a:lstStyle/>
          <a:p>
            <a:pPr defTabSz="957709"/>
            <a:r>
              <a:rPr lang="ja-JP" altLang="en-US" sz="1500" b="1" dirty="0">
                <a:solidFill>
                  <a:prstClr val="black"/>
                </a:solidFill>
              </a:rPr>
              <a:t>事業概要</a:t>
            </a:r>
          </a:p>
        </p:txBody>
      </p:sp>
      <p:grpSp>
        <p:nvGrpSpPr>
          <p:cNvPr id="2" name="グループ化 12"/>
          <p:cNvGrpSpPr/>
          <p:nvPr/>
        </p:nvGrpSpPr>
        <p:grpSpPr>
          <a:xfrm>
            <a:off x="111485" y="5898132"/>
            <a:ext cx="8835896" cy="893217"/>
            <a:chOff x="126009" y="5241489"/>
            <a:chExt cx="9572221" cy="893216"/>
          </a:xfrm>
        </p:grpSpPr>
        <p:sp>
          <p:nvSpPr>
            <p:cNvPr id="6" name="テキスト ボックス 5"/>
            <p:cNvSpPr txBox="1"/>
            <p:nvPr/>
          </p:nvSpPr>
          <p:spPr>
            <a:xfrm>
              <a:off x="130925" y="5401905"/>
              <a:ext cx="9567305" cy="732800"/>
            </a:xfrm>
            <a:prstGeom prst="rect">
              <a:avLst/>
            </a:prstGeom>
            <a:noFill/>
            <a:ln>
              <a:solidFill>
                <a:schemeClr val="tx1"/>
              </a:solidFill>
            </a:ln>
          </p:spPr>
          <p:txBody>
            <a:bodyPr wrap="square" rtlCol="0">
              <a:spAutoFit/>
            </a:bodyPr>
            <a:lstStyle/>
            <a:p>
              <a:pPr defTabSz="957709"/>
              <a:endParaRPr lang="en-US" altLang="ja-JP" sz="1000" dirty="0">
                <a:solidFill>
                  <a:prstClr val="black"/>
                </a:solidFill>
              </a:endParaRPr>
            </a:p>
            <a:p>
              <a:pPr defTabSz="957709"/>
              <a:r>
                <a:rPr lang="ja-JP" altLang="en-US" sz="1600" dirty="0">
                  <a:solidFill>
                    <a:prstClr val="black"/>
                  </a:solidFill>
                </a:rPr>
                <a:t>①効果的な摂食障害に関する地域連携支援体制の「見える化」とその横展開</a:t>
              </a:r>
              <a:endParaRPr lang="en-US" altLang="ja-JP" sz="1600" dirty="0">
                <a:solidFill>
                  <a:prstClr val="black"/>
                </a:solidFill>
              </a:endParaRPr>
            </a:p>
            <a:p>
              <a:pPr defTabSz="957709"/>
              <a:r>
                <a:rPr lang="ja-JP" altLang="en-US" sz="1600" dirty="0">
                  <a:solidFill>
                    <a:prstClr val="black"/>
                  </a:solidFill>
                </a:rPr>
                <a:t>②摂食障害への早期発見・早期支援の実現</a:t>
              </a:r>
              <a:endParaRPr lang="en-US" altLang="ja-JP" sz="1600" dirty="0">
                <a:solidFill>
                  <a:prstClr val="black"/>
                </a:solidFill>
              </a:endParaRPr>
            </a:p>
          </p:txBody>
        </p:sp>
        <p:sp>
          <p:nvSpPr>
            <p:cNvPr id="9" name="テキスト ボックス 8"/>
            <p:cNvSpPr txBox="1"/>
            <p:nvPr/>
          </p:nvSpPr>
          <p:spPr>
            <a:xfrm>
              <a:off x="126009" y="5241489"/>
              <a:ext cx="1684837" cy="338554"/>
            </a:xfrm>
            <a:prstGeom prst="rect">
              <a:avLst/>
            </a:prstGeom>
            <a:solidFill>
              <a:schemeClr val="tx2">
                <a:lumMod val="20000"/>
                <a:lumOff val="80000"/>
              </a:schemeClr>
            </a:solidFill>
            <a:ln>
              <a:solidFill>
                <a:schemeClr val="tx1"/>
              </a:solidFill>
            </a:ln>
          </p:spPr>
          <p:txBody>
            <a:bodyPr wrap="none" rtlCol="0">
              <a:spAutoFit/>
            </a:bodyPr>
            <a:lstStyle/>
            <a:p>
              <a:pPr defTabSz="957709"/>
              <a:r>
                <a:rPr lang="ja-JP" altLang="en-US" sz="1600" b="1" dirty="0">
                  <a:solidFill>
                    <a:prstClr val="black"/>
                  </a:solidFill>
                </a:rPr>
                <a:t>期待される成果</a:t>
              </a:r>
            </a:p>
          </p:txBody>
        </p:sp>
      </p:grpSp>
      <p:sp>
        <p:nvSpPr>
          <p:cNvPr id="54" name="テキスト ボックス 136"/>
          <p:cNvSpPr txBox="1">
            <a:spLocks noChangeArrowheads="1"/>
          </p:cNvSpPr>
          <p:nvPr/>
        </p:nvSpPr>
        <p:spPr bwMode="auto">
          <a:xfrm>
            <a:off x="53748" y="699933"/>
            <a:ext cx="9025484" cy="560966"/>
          </a:xfrm>
          <a:prstGeom prst="rect">
            <a:avLst/>
          </a:prstGeom>
          <a:noFill/>
          <a:ln w="9525" cmpd="thickThin">
            <a:solidFill>
              <a:srgbClr val="1F497D"/>
            </a:solidFill>
            <a:miter lim="800000"/>
            <a:headEnd/>
            <a:tailEnd/>
          </a:ln>
          <a:effectLst>
            <a:outerShdw blurRad="50800" dist="38100" dir="2700000" algn="tl" rotWithShape="0">
              <a:prstClr val="black">
                <a:alpha val="0"/>
              </a:prstClr>
            </a:outerShdw>
          </a:effectLst>
          <a:extLst/>
        </p:spPr>
        <p:txBody>
          <a:bodyPr wrap="square" lIns="91418" tIns="45709" rIns="91418" bIns="45709">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0" indent="0">
              <a:defRPr/>
            </a:pPr>
            <a:r>
              <a:rPr lang="ja-JP" altLang="en-US" sz="1500" kern="0" dirty="0">
                <a:solidFill>
                  <a:prstClr val="black"/>
                </a:solidFill>
                <a:latin typeface="ＭＳ Ｐゴシック"/>
              </a:rPr>
              <a:t>摂食障害患者が、早期に適切な支援を受けられるように、都道府県と摂食障害治療支援センターの協働による地域連携支援体制のモデルを具体化する。</a:t>
            </a:r>
          </a:p>
        </p:txBody>
      </p:sp>
      <p:grpSp>
        <p:nvGrpSpPr>
          <p:cNvPr id="10" name="グループ化 33"/>
          <p:cNvGrpSpPr/>
          <p:nvPr/>
        </p:nvGrpSpPr>
        <p:grpSpPr>
          <a:xfrm>
            <a:off x="4954347" y="2908509"/>
            <a:ext cx="3880674" cy="2905484"/>
            <a:chOff x="5598567" y="2882074"/>
            <a:chExt cx="4385296" cy="2806608"/>
          </a:xfrm>
        </p:grpSpPr>
        <p:sp>
          <p:nvSpPr>
            <p:cNvPr id="15" name="円/楕円 14"/>
            <p:cNvSpPr/>
            <p:nvPr/>
          </p:nvSpPr>
          <p:spPr>
            <a:xfrm>
              <a:off x="5598567" y="2922675"/>
              <a:ext cx="4104456" cy="1191356"/>
            </a:xfrm>
            <a:prstGeom prst="ellipse">
              <a:avLst/>
            </a:prstGeom>
            <a:solidFill>
              <a:srgbClr val="99FF99"/>
            </a:solidFill>
            <a:ln w="12700">
              <a:solidFill>
                <a:schemeClr val="bg1"/>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7709"/>
              <a:endParaRPr lang="ja-JP" altLang="en-US" sz="1500" dirty="0">
                <a:solidFill>
                  <a:prstClr val="black"/>
                </a:solidFill>
                <a:latin typeface="MS Gothic" pitchFamily="49" charset="-128"/>
                <a:ea typeface="MS Gothic" pitchFamily="49" charset="-128"/>
              </a:endParaRPr>
            </a:p>
          </p:txBody>
        </p:sp>
        <p:sp>
          <p:nvSpPr>
            <p:cNvPr id="83" name="角丸四角形 82"/>
            <p:cNvSpPr/>
            <p:nvPr/>
          </p:nvSpPr>
          <p:spPr>
            <a:xfrm>
              <a:off x="6030615" y="3765951"/>
              <a:ext cx="955312" cy="281353"/>
            </a:xfrm>
            <a:prstGeom prst="roundRect">
              <a:avLst/>
            </a:prstGeom>
            <a:solidFill>
              <a:srgbClr val="FFCCF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7709"/>
              <a:r>
                <a:rPr lang="ja-JP" altLang="en-US" sz="1100" dirty="0">
                  <a:solidFill>
                    <a:prstClr val="black"/>
                  </a:solidFill>
                  <a:latin typeface="MS Gothic" pitchFamily="49" charset="-128"/>
                  <a:ea typeface="MS Gothic" pitchFamily="49" charset="-128"/>
                </a:rPr>
                <a:t>教育機関</a:t>
              </a:r>
            </a:p>
          </p:txBody>
        </p:sp>
        <p:sp>
          <p:nvSpPr>
            <p:cNvPr id="85" name="角丸四角形 84"/>
            <p:cNvSpPr/>
            <p:nvPr/>
          </p:nvSpPr>
          <p:spPr>
            <a:xfrm>
              <a:off x="8387671" y="3765951"/>
              <a:ext cx="955312" cy="281353"/>
            </a:xfrm>
            <a:prstGeom prst="roundRect">
              <a:avLst/>
            </a:prstGeom>
            <a:solidFill>
              <a:srgbClr val="FFCCF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7709"/>
              <a:r>
                <a:rPr lang="ja-JP" altLang="en-US" sz="1100" dirty="0">
                  <a:solidFill>
                    <a:prstClr val="black"/>
                  </a:solidFill>
                  <a:latin typeface="MS Gothic" pitchFamily="49" charset="-128"/>
                  <a:ea typeface="MS Gothic" pitchFamily="49" charset="-128"/>
                </a:rPr>
                <a:t>市町村</a:t>
              </a:r>
            </a:p>
          </p:txBody>
        </p:sp>
        <p:sp>
          <p:nvSpPr>
            <p:cNvPr id="89" name="角丸四角形 88"/>
            <p:cNvSpPr/>
            <p:nvPr/>
          </p:nvSpPr>
          <p:spPr>
            <a:xfrm>
              <a:off x="9028551" y="3186116"/>
              <a:ext cx="955312" cy="281353"/>
            </a:xfrm>
            <a:prstGeom prst="roundRect">
              <a:avLst/>
            </a:prstGeom>
            <a:solidFill>
              <a:srgbClr val="FFCCF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7709"/>
              <a:r>
                <a:rPr lang="ja-JP" altLang="en-US" sz="1100" dirty="0">
                  <a:solidFill>
                    <a:prstClr val="black"/>
                  </a:solidFill>
                  <a:latin typeface="MS Gothic" pitchFamily="49" charset="-128"/>
                  <a:ea typeface="MS Gothic" pitchFamily="49" charset="-128"/>
                </a:rPr>
                <a:t>医療機関</a:t>
              </a:r>
            </a:p>
          </p:txBody>
        </p:sp>
        <p:sp>
          <p:nvSpPr>
            <p:cNvPr id="20" name="テキスト ボックス 19"/>
            <p:cNvSpPr txBox="1"/>
            <p:nvPr/>
          </p:nvSpPr>
          <p:spPr>
            <a:xfrm>
              <a:off x="6894711" y="3373207"/>
              <a:ext cx="1715804" cy="282438"/>
            </a:xfrm>
            <a:prstGeom prst="rect">
              <a:avLst/>
            </a:prstGeom>
            <a:noFill/>
          </p:spPr>
          <p:txBody>
            <a:bodyPr wrap="none" rtlCol="0">
              <a:spAutoFit/>
            </a:bodyPr>
            <a:lstStyle/>
            <a:p>
              <a:pPr defTabSz="957709"/>
              <a:r>
                <a:rPr lang="ja-JP" altLang="en-US" sz="1300" b="1" dirty="0">
                  <a:solidFill>
                    <a:prstClr val="black"/>
                  </a:solidFill>
                </a:rPr>
                <a:t>地域連携支援体制</a:t>
              </a:r>
            </a:p>
          </p:txBody>
        </p:sp>
        <p:sp>
          <p:nvSpPr>
            <p:cNvPr id="21" name="二等辺三角形 20"/>
            <p:cNvSpPr/>
            <p:nvPr/>
          </p:nvSpPr>
          <p:spPr>
            <a:xfrm>
              <a:off x="6777096" y="4236839"/>
              <a:ext cx="1807062" cy="288032"/>
            </a:xfrm>
            <a:prstGeom prst="triangle">
              <a:avLst/>
            </a:prstGeom>
            <a:solidFill>
              <a:srgbClr val="66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7709"/>
              <a:endParaRPr lang="ja-JP" altLang="en-US" sz="1500" dirty="0">
                <a:solidFill>
                  <a:prstClr val="black"/>
                </a:solidFill>
                <a:latin typeface="MS Gothic" pitchFamily="49" charset="-128"/>
                <a:ea typeface="MS Gothic" pitchFamily="49" charset="-128"/>
              </a:endParaRPr>
            </a:p>
          </p:txBody>
        </p:sp>
        <p:sp>
          <p:nvSpPr>
            <p:cNvPr id="22" name="角丸四角形 21"/>
            <p:cNvSpPr/>
            <p:nvPr/>
          </p:nvSpPr>
          <p:spPr>
            <a:xfrm>
              <a:off x="5598567" y="4550390"/>
              <a:ext cx="4248472" cy="490220"/>
            </a:xfrm>
            <a:prstGeom prst="roundRect">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defTabSz="957709"/>
              <a:r>
                <a:rPr lang="ja-JP" altLang="en-US" sz="1300" b="1" dirty="0">
                  <a:solidFill>
                    <a:prstClr val="black"/>
                  </a:solidFill>
                  <a:latin typeface="MS Gothic" pitchFamily="49" charset="-128"/>
                  <a:ea typeface="MS Gothic" pitchFamily="49" charset="-128"/>
                </a:rPr>
                <a:t>都道府県（精神保健福祉センター、保健所）</a:t>
              </a:r>
              <a:endParaRPr lang="en-US" altLang="ja-JP" sz="1300" b="1" dirty="0">
                <a:solidFill>
                  <a:prstClr val="black"/>
                </a:solidFill>
                <a:latin typeface="MS Gothic" pitchFamily="49" charset="-128"/>
                <a:ea typeface="MS Gothic" pitchFamily="49" charset="-128"/>
              </a:endParaRPr>
            </a:p>
            <a:p>
              <a:pPr algn="ctr" defTabSz="957709"/>
              <a:r>
                <a:rPr lang="ja-JP" altLang="en-US" sz="1300" b="1" dirty="0">
                  <a:solidFill>
                    <a:prstClr val="black"/>
                  </a:solidFill>
                  <a:latin typeface="MS Gothic" pitchFamily="49" charset="-128"/>
                  <a:ea typeface="MS Gothic" pitchFamily="49" charset="-128"/>
                </a:rPr>
                <a:t>摂食障害治療支援センター</a:t>
              </a:r>
              <a:endParaRPr lang="en-US" altLang="ja-JP" sz="1300" b="1" dirty="0">
                <a:solidFill>
                  <a:prstClr val="black"/>
                </a:solidFill>
                <a:latin typeface="MS Gothic" pitchFamily="49" charset="-128"/>
                <a:ea typeface="MS Gothic" pitchFamily="49" charset="-128"/>
              </a:endParaRPr>
            </a:p>
          </p:txBody>
        </p:sp>
        <p:sp>
          <p:nvSpPr>
            <p:cNvPr id="91" name="二等辺三角形 90"/>
            <p:cNvSpPr/>
            <p:nvPr/>
          </p:nvSpPr>
          <p:spPr>
            <a:xfrm>
              <a:off x="6822703" y="5063977"/>
              <a:ext cx="1807062" cy="251574"/>
            </a:xfrm>
            <a:prstGeom prst="triangle">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7709"/>
              <a:endParaRPr lang="ja-JP" altLang="en-US" sz="1500" dirty="0">
                <a:solidFill>
                  <a:prstClr val="black"/>
                </a:solidFill>
                <a:latin typeface="MS Gothic" pitchFamily="49" charset="-128"/>
                <a:ea typeface="MS Gothic" pitchFamily="49" charset="-128"/>
              </a:endParaRPr>
            </a:p>
          </p:txBody>
        </p:sp>
        <p:sp>
          <p:nvSpPr>
            <p:cNvPr id="93" name="角丸四角形 92"/>
            <p:cNvSpPr/>
            <p:nvPr/>
          </p:nvSpPr>
          <p:spPr>
            <a:xfrm>
              <a:off x="6606680" y="5342478"/>
              <a:ext cx="2304256" cy="346204"/>
            </a:xfrm>
            <a:prstGeom prst="round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defTabSz="957709"/>
              <a:r>
                <a:rPr lang="ja-JP" altLang="en-US" sz="1300" b="1" dirty="0">
                  <a:solidFill>
                    <a:prstClr val="black"/>
                  </a:solidFill>
                  <a:latin typeface="MS Gothic" pitchFamily="49" charset="-128"/>
                  <a:ea typeface="MS Gothic" pitchFamily="49" charset="-128"/>
                </a:rPr>
                <a:t>国・全国拠点</a:t>
              </a:r>
              <a:endParaRPr lang="en-US" altLang="ja-JP" sz="1300" b="1" dirty="0">
                <a:solidFill>
                  <a:prstClr val="black"/>
                </a:solidFill>
                <a:latin typeface="MS Gothic" pitchFamily="49" charset="-128"/>
                <a:ea typeface="MS Gothic" pitchFamily="49" charset="-128"/>
              </a:endParaRPr>
            </a:p>
          </p:txBody>
        </p:sp>
        <p:sp>
          <p:nvSpPr>
            <p:cNvPr id="90" name="角丸四角形 89"/>
            <p:cNvSpPr/>
            <p:nvPr/>
          </p:nvSpPr>
          <p:spPr>
            <a:xfrm>
              <a:off x="7173139" y="2882074"/>
              <a:ext cx="955312" cy="281353"/>
            </a:xfrm>
            <a:prstGeom prst="roundRect">
              <a:avLst/>
            </a:prstGeom>
            <a:solidFill>
              <a:srgbClr val="FFCCF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7709"/>
              <a:r>
                <a:rPr lang="ja-JP" altLang="en-US" sz="1100" dirty="0">
                  <a:solidFill>
                    <a:prstClr val="black"/>
                  </a:solidFill>
                  <a:latin typeface="MS Gothic" pitchFamily="49" charset="-128"/>
                  <a:ea typeface="MS Gothic" pitchFamily="49" charset="-128"/>
                </a:rPr>
                <a:t>住民</a:t>
              </a:r>
            </a:p>
          </p:txBody>
        </p:sp>
      </p:grpSp>
      <p:sp>
        <p:nvSpPr>
          <p:cNvPr id="30" name="テキスト ボックス 29"/>
          <p:cNvSpPr txBox="1"/>
          <p:nvPr/>
        </p:nvSpPr>
        <p:spPr>
          <a:xfrm>
            <a:off x="175207" y="4181370"/>
            <a:ext cx="4269369" cy="791414"/>
          </a:xfrm>
          <a:prstGeom prst="rect">
            <a:avLst/>
          </a:prstGeom>
          <a:noFill/>
          <a:ln w="25400">
            <a:solidFill>
              <a:schemeClr val="accent6"/>
            </a:solidFill>
          </a:ln>
        </p:spPr>
        <p:txBody>
          <a:bodyPr wrap="square" lIns="87406" tIns="43703" rIns="87406" bIns="43703" rtlCol="0">
            <a:spAutoFit/>
          </a:bodyPr>
          <a:lstStyle/>
          <a:p>
            <a:pPr defTabSz="957709">
              <a:spcBef>
                <a:spcPts val="574"/>
              </a:spcBef>
            </a:pPr>
            <a:r>
              <a:rPr lang="ja-JP" altLang="en-US" sz="1100" dirty="0">
                <a:solidFill>
                  <a:prstClr val="black"/>
                </a:solidFill>
                <a:latin typeface="MS Gothic" pitchFamily="49" charset="-128"/>
                <a:ea typeface="MS Gothic" pitchFamily="49" charset="-128"/>
              </a:rPr>
              <a:t>摂食障害治療支援センターを設置し、都道府県との協働によって、摂食障害に関する知識・技術の普及啓発、他医療機関への研修・技術的支援、患者・家族への技術的支援、関係機関との地域連携支援体制の構築のための調整を行う。</a:t>
            </a:r>
            <a:endParaRPr lang="en-US" altLang="ja-JP" sz="1100" dirty="0">
              <a:solidFill>
                <a:prstClr val="black"/>
              </a:solidFill>
              <a:latin typeface="MS Gothic" pitchFamily="49" charset="-128"/>
              <a:ea typeface="MS Gothic" pitchFamily="49" charset="-128"/>
            </a:endParaRPr>
          </a:p>
        </p:txBody>
      </p:sp>
      <p:sp>
        <p:nvSpPr>
          <p:cNvPr id="31" name="正方形/長方形 30"/>
          <p:cNvSpPr/>
          <p:nvPr/>
        </p:nvSpPr>
        <p:spPr>
          <a:xfrm>
            <a:off x="1151524" y="3977640"/>
            <a:ext cx="2856740" cy="257537"/>
          </a:xfrm>
          <a:prstGeom prst="rect">
            <a:avLst/>
          </a:prstGeom>
        </p:spPr>
        <p:txBody>
          <a:bodyPr wrap="none" lIns="87406" tIns="43703" rIns="87406" bIns="43703">
            <a:spAutoFit/>
          </a:bodyPr>
          <a:lstStyle/>
          <a:p>
            <a:pPr defTabSz="957709"/>
            <a:r>
              <a:rPr lang="en-US" altLang="ja-JP" sz="1100" dirty="0">
                <a:solidFill>
                  <a:prstClr val="black"/>
                </a:solidFill>
                <a:latin typeface="MS Gothic" pitchFamily="49" charset="-128"/>
                <a:ea typeface="MS Gothic" pitchFamily="49" charset="-128"/>
              </a:rPr>
              <a:t>【</a:t>
            </a:r>
            <a:r>
              <a:rPr lang="ja-JP" altLang="en-US" sz="1100" dirty="0">
                <a:solidFill>
                  <a:prstClr val="black"/>
                </a:solidFill>
                <a:latin typeface="MS Gothic" pitchFamily="49" charset="-128"/>
                <a:ea typeface="MS Gothic" pitchFamily="49" charset="-128"/>
              </a:rPr>
              <a:t>都道府県・摂食障害治療支援センター</a:t>
            </a:r>
            <a:r>
              <a:rPr lang="en-US" altLang="ja-JP" sz="1100" dirty="0">
                <a:solidFill>
                  <a:prstClr val="black"/>
                </a:solidFill>
                <a:latin typeface="MS Gothic" pitchFamily="49" charset="-128"/>
                <a:ea typeface="MS Gothic" pitchFamily="49" charset="-128"/>
              </a:rPr>
              <a:t>】</a:t>
            </a:r>
            <a:endParaRPr lang="ja-JP" altLang="en-US" sz="1900" dirty="0">
              <a:solidFill>
                <a:prstClr val="black"/>
              </a:solidFill>
            </a:endParaRPr>
          </a:p>
        </p:txBody>
      </p:sp>
      <p:sp>
        <p:nvSpPr>
          <p:cNvPr id="32" name="テキスト ボックス 31"/>
          <p:cNvSpPr txBox="1"/>
          <p:nvPr/>
        </p:nvSpPr>
        <p:spPr>
          <a:xfrm>
            <a:off x="1845343" y="2847563"/>
            <a:ext cx="740776" cy="257537"/>
          </a:xfrm>
          <a:prstGeom prst="rect">
            <a:avLst/>
          </a:prstGeom>
          <a:noFill/>
        </p:spPr>
        <p:txBody>
          <a:bodyPr wrap="none" lIns="87406" tIns="43703" rIns="87406" bIns="43703" rtlCol="0">
            <a:spAutoFit/>
          </a:bodyPr>
          <a:lstStyle/>
          <a:p>
            <a:pPr defTabSz="957709">
              <a:spcBef>
                <a:spcPts val="574"/>
              </a:spcBef>
            </a:pPr>
            <a:r>
              <a:rPr lang="en-US" altLang="ja-JP" sz="1100" dirty="0">
                <a:solidFill>
                  <a:prstClr val="black"/>
                </a:solidFill>
                <a:latin typeface="MS Gothic" pitchFamily="49" charset="-128"/>
                <a:ea typeface="MS Gothic" pitchFamily="49" charset="-128"/>
              </a:rPr>
              <a:t>【</a:t>
            </a:r>
            <a:r>
              <a:rPr lang="ja-JP" altLang="en-US" sz="1100" dirty="0">
                <a:solidFill>
                  <a:prstClr val="black"/>
                </a:solidFill>
                <a:latin typeface="MS Gothic" pitchFamily="49" charset="-128"/>
                <a:ea typeface="MS Gothic" pitchFamily="49" charset="-128"/>
              </a:rPr>
              <a:t>地域</a:t>
            </a:r>
            <a:r>
              <a:rPr lang="en-US" altLang="ja-JP" sz="1100" dirty="0">
                <a:solidFill>
                  <a:prstClr val="black"/>
                </a:solidFill>
                <a:latin typeface="MS Gothic" pitchFamily="49" charset="-128"/>
                <a:ea typeface="MS Gothic" pitchFamily="49" charset="-128"/>
              </a:rPr>
              <a:t>】</a:t>
            </a:r>
          </a:p>
        </p:txBody>
      </p:sp>
      <p:sp>
        <p:nvSpPr>
          <p:cNvPr id="33" name="テキスト ボックス 32"/>
          <p:cNvSpPr txBox="1"/>
          <p:nvPr/>
        </p:nvSpPr>
        <p:spPr>
          <a:xfrm>
            <a:off x="1141497" y="4950120"/>
            <a:ext cx="2997804" cy="257537"/>
          </a:xfrm>
          <a:prstGeom prst="rect">
            <a:avLst/>
          </a:prstGeom>
          <a:noFill/>
        </p:spPr>
        <p:txBody>
          <a:bodyPr wrap="none" lIns="87406" tIns="43703" rIns="87406" bIns="43703" rtlCol="0">
            <a:spAutoFit/>
          </a:bodyPr>
          <a:lstStyle/>
          <a:p>
            <a:pPr defTabSz="957709">
              <a:spcBef>
                <a:spcPts val="574"/>
              </a:spcBef>
            </a:pPr>
            <a:r>
              <a:rPr lang="en-US" altLang="ja-JP" sz="1100" dirty="0">
                <a:solidFill>
                  <a:prstClr val="black"/>
                </a:solidFill>
                <a:latin typeface="MS Gothic" pitchFamily="49" charset="-128"/>
                <a:ea typeface="MS Gothic" pitchFamily="49" charset="-128"/>
              </a:rPr>
              <a:t>【</a:t>
            </a:r>
            <a:r>
              <a:rPr lang="ja-JP" altLang="en-US" sz="1100" dirty="0">
                <a:solidFill>
                  <a:prstClr val="black"/>
                </a:solidFill>
                <a:latin typeface="MS Gothic" pitchFamily="49" charset="-128"/>
                <a:ea typeface="MS Gothic" pitchFamily="49" charset="-128"/>
              </a:rPr>
              <a:t>国・全国拠点（摂食障害基幹センター）</a:t>
            </a:r>
            <a:r>
              <a:rPr lang="en-US" altLang="ja-JP" sz="1100" dirty="0">
                <a:solidFill>
                  <a:prstClr val="black"/>
                </a:solidFill>
                <a:latin typeface="MS Gothic" pitchFamily="49" charset="-128"/>
                <a:ea typeface="MS Gothic" pitchFamily="49" charset="-128"/>
              </a:rPr>
              <a:t>】</a:t>
            </a:r>
          </a:p>
        </p:txBody>
      </p:sp>
      <p:sp>
        <p:nvSpPr>
          <p:cNvPr id="94" name="テキスト ボックス 93"/>
          <p:cNvSpPr txBox="1"/>
          <p:nvPr/>
        </p:nvSpPr>
        <p:spPr>
          <a:xfrm>
            <a:off x="175208" y="3071951"/>
            <a:ext cx="4292103" cy="1103922"/>
          </a:xfrm>
          <a:prstGeom prst="rect">
            <a:avLst/>
          </a:prstGeom>
          <a:noFill/>
          <a:ln w="25400">
            <a:solidFill>
              <a:schemeClr val="accent6"/>
            </a:solidFill>
          </a:ln>
        </p:spPr>
        <p:txBody>
          <a:bodyPr wrap="square" lIns="87406" tIns="43703" rIns="87406" bIns="43703" rtlCol="0">
            <a:spAutoFit/>
          </a:bodyPr>
          <a:lstStyle/>
          <a:p>
            <a:pPr defTabSz="957709">
              <a:spcBef>
                <a:spcPts val="574"/>
              </a:spcBef>
            </a:pPr>
            <a:r>
              <a:rPr lang="ja-JP" altLang="en-US" sz="1100" dirty="0">
                <a:solidFill>
                  <a:prstClr val="black"/>
                </a:solidFill>
                <a:latin typeface="MS Gothic" pitchFamily="49" charset="-128"/>
                <a:ea typeface="MS Gothic" pitchFamily="49" charset="-128"/>
              </a:rPr>
              <a:t>摂食障害の特性や支援方法に関する知識・技術が浸透するように取り組むとともに、摂食障害を発症した患者に関わる機会の多くなると見込まれる機関をはじめとした関係者と医療機関との連携を深化し、患者・家族への相談支援や啓発のための体制を充実すること等により、早期発見・早期支援につながる地域の実現を目指す。</a:t>
            </a:r>
            <a:endParaRPr lang="en-US" altLang="ja-JP" sz="1100" dirty="0">
              <a:solidFill>
                <a:prstClr val="black"/>
              </a:solidFill>
              <a:latin typeface="MS Gothic" pitchFamily="49" charset="-128"/>
              <a:ea typeface="MS Gothic" pitchFamily="49" charset="-128"/>
            </a:endParaRPr>
          </a:p>
        </p:txBody>
      </p:sp>
      <p:sp>
        <p:nvSpPr>
          <p:cNvPr id="35" name="テキスト ボックス 34"/>
          <p:cNvSpPr txBox="1"/>
          <p:nvPr/>
        </p:nvSpPr>
        <p:spPr>
          <a:xfrm>
            <a:off x="6359276" y="4378717"/>
            <a:ext cx="891458" cy="257537"/>
          </a:xfrm>
          <a:prstGeom prst="rect">
            <a:avLst/>
          </a:prstGeom>
          <a:noFill/>
        </p:spPr>
        <p:txBody>
          <a:bodyPr wrap="none" lIns="87406" tIns="43703" rIns="87406" bIns="43703" rtlCol="0">
            <a:spAutoFit/>
          </a:bodyPr>
          <a:lstStyle/>
          <a:p>
            <a:pPr defTabSz="957709"/>
            <a:r>
              <a:rPr lang="ja-JP" altLang="en-US" sz="1100" b="1" dirty="0">
                <a:solidFill>
                  <a:prstClr val="black"/>
                </a:solidFill>
              </a:rPr>
              <a:t>バックアップ</a:t>
            </a:r>
          </a:p>
        </p:txBody>
      </p:sp>
      <p:sp>
        <p:nvSpPr>
          <p:cNvPr id="36" name="角丸四角形 35"/>
          <p:cNvSpPr/>
          <p:nvPr/>
        </p:nvSpPr>
        <p:spPr>
          <a:xfrm>
            <a:off x="4572005" y="3223549"/>
            <a:ext cx="1274439" cy="294049"/>
          </a:xfrm>
          <a:prstGeom prst="roundRect">
            <a:avLst/>
          </a:prstGeom>
          <a:solidFill>
            <a:srgbClr val="FFCCF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7406" tIns="43703" rIns="87406" bIns="43703" rtlCol="0" anchor="ctr"/>
          <a:lstStyle/>
          <a:p>
            <a:pPr algn="ctr" defTabSz="957709"/>
            <a:r>
              <a:rPr lang="ja-JP" altLang="en-US" sz="1100" dirty="0">
                <a:solidFill>
                  <a:prstClr val="black"/>
                </a:solidFill>
                <a:latin typeface="MS Gothic" pitchFamily="49" charset="-128"/>
                <a:ea typeface="MS Gothic" pitchFamily="49" charset="-128"/>
              </a:rPr>
              <a:t>患者・家族会</a:t>
            </a:r>
          </a:p>
        </p:txBody>
      </p:sp>
      <p:sp>
        <p:nvSpPr>
          <p:cNvPr id="37" name="テキスト ボックス 36"/>
          <p:cNvSpPr txBox="1"/>
          <p:nvPr/>
        </p:nvSpPr>
        <p:spPr>
          <a:xfrm>
            <a:off x="6356216" y="5204239"/>
            <a:ext cx="891458" cy="257537"/>
          </a:xfrm>
          <a:prstGeom prst="rect">
            <a:avLst/>
          </a:prstGeom>
          <a:noFill/>
        </p:spPr>
        <p:txBody>
          <a:bodyPr wrap="none" lIns="87406" tIns="43703" rIns="87406" bIns="43703" rtlCol="0">
            <a:spAutoFit/>
          </a:bodyPr>
          <a:lstStyle/>
          <a:p>
            <a:pPr defTabSz="957709"/>
            <a:r>
              <a:rPr lang="ja-JP" altLang="en-US" sz="1100" b="1" dirty="0">
                <a:solidFill>
                  <a:prstClr val="black"/>
                </a:solidFill>
              </a:rPr>
              <a:t>バックアップ</a:t>
            </a:r>
          </a:p>
        </p:txBody>
      </p:sp>
      <p:sp>
        <p:nvSpPr>
          <p:cNvPr id="38" name="正方形/長方形 37"/>
          <p:cNvSpPr/>
          <p:nvPr/>
        </p:nvSpPr>
        <p:spPr>
          <a:xfrm>
            <a:off x="4586371" y="413772"/>
            <a:ext cx="4566438" cy="34289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87406" tIns="43703" rIns="87406" bIns="43703" rtlCol="0" anchor="ctr"/>
          <a:lstStyle/>
          <a:p>
            <a:pPr algn="ctr" defTabSz="957709"/>
            <a:r>
              <a:rPr lang="ja-JP" altLang="en-US" sz="1100" dirty="0">
                <a:solidFill>
                  <a:prstClr val="black"/>
                </a:solidFill>
                <a:latin typeface="MS Gothic" pitchFamily="49" charset="-128"/>
                <a:ea typeface="MS Gothic" pitchFamily="49" charset="-128"/>
              </a:rPr>
              <a:t>平成</a:t>
            </a:r>
            <a:r>
              <a:rPr lang="en-US" altLang="ja-JP" sz="1100" dirty="0">
                <a:solidFill>
                  <a:prstClr val="black"/>
                </a:solidFill>
                <a:latin typeface="MS Gothic" pitchFamily="49" charset="-128"/>
                <a:ea typeface="MS Gothic" pitchFamily="49" charset="-128"/>
              </a:rPr>
              <a:t>27</a:t>
            </a:r>
            <a:r>
              <a:rPr lang="ja-JP" altLang="en-US" sz="1100" dirty="0">
                <a:solidFill>
                  <a:prstClr val="black"/>
                </a:solidFill>
                <a:latin typeface="MS Gothic" pitchFamily="49" charset="-128"/>
                <a:ea typeface="MS Gothic" pitchFamily="49" charset="-128"/>
              </a:rPr>
              <a:t>年度予算：</a:t>
            </a:r>
            <a:r>
              <a:rPr lang="en-US" altLang="ja-JP" sz="1100" dirty="0">
                <a:solidFill>
                  <a:prstClr val="black"/>
                </a:solidFill>
                <a:latin typeface="MS Gothic" pitchFamily="49" charset="-128"/>
                <a:ea typeface="MS Gothic" pitchFamily="49" charset="-128"/>
              </a:rPr>
              <a:t>18,901</a:t>
            </a:r>
            <a:r>
              <a:rPr lang="ja-JP" altLang="en-US" sz="1100" dirty="0">
                <a:solidFill>
                  <a:prstClr val="black"/>
                </a:solidFill>
                <a:latin typeface="MS Gothic" pitchFamily="49" charset="-128"/>
                <a:ea typeface="MS Gothic" pitchFamily="49" charset="-128"/>
              </a:rPr>
              <a:t>千円　→　平成</a:t>
            </a:r>
            <a:r>
              <a:rPr lang="en-US" altLang="ja-JP" sz="1100" dirty="0">
                <a:solidFill>
                  <a:prstClr val="black"/>
                </a:solidFill>
                <a:latin typeface="MS Gothic" pitchFamily="49" charset="-128"/>
                <a:ea typeface="MS Gothic" pitchFamily="49" charset="-128"/>
              </a:rPr>
              <a:t>28</a:t>
            </a:r>
            <a:r>
              <a:rPr lang="ja-JP" altLang="en-US" sz="1100" dirty="0">
                <a:solidFill>
                  <a:prstClr val="black"/>
                </a:solidFill>
                <a:latin typeface="MS Gothic" pitchFamily="49" charset="-128"/>
                <a:ea typeface="MS Gothic" pitchFamily="49" charset="-128"/>
              </a:rPr>
              <a:t>年度予算（案）：</a:t>
            </a:r>
            <a:r>
              <a:rPr lang="en-US" altLang="ja-JP" sz="1100" dirty="0">
                <a:solidFill>
                  <a:prstClr val="black"/>
                </a:solidFill>
                <a:latin typeface="MS Gothic" pitchFamily="49" charset="-128"/>
                <a:ea typeface="MS Gothic" pitchFamily="49" charset="-128"/>
              </a:rPr>
              <a:t>13,486</a:t>
            </a:r>
            <a:r>
              <a:rPr lang="ja-JP" altLang="en-US" sz="1100" dirty="0">
                <a:solidFill>
                  <a:prstClr val="black"/>
                </a:solidFill>
                <a:latin typeface="MS Gothic" pitchFamily="49" charset="-128"/>
                <a:ea typeface="MS Gothic" pitchFamily="49" charset="-128"/>
              </a:rPr>
              <a:t>千円</a:t>
            </a:r>
          </a:p>
        </p:txBody>
      </p:sp>
      <p:sp>
        <p:nvSpPr>
          <p:cNvPr id="39" name="スライド番号プレースホルダ 7"/>
          <p:cNvSpPr txBox="1">
            <a:spLocks/>
          </p:cNvSpPr>
          <p:nvPr/>
        </p:nvSpPr>
        <p:spPr>
          <a:xfrm>
            <a:off x="7031350" y="6520568"/>
            <a:ext cx="2133600" cy="365125"/>
          </a:xfrm>
          <a:prstGeom prst="rect">
            <a:avLst/>
          </a:prstGeom>
        </p:spPr>
        <p:txBody>
          <a:bodyPr vert="horz" lIns="91309" tIns="45655" rIns="91309" bIns="45655"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fld id="{B493C6C3-F865-464B-A99A-2159A8AA7E9D}" type="slidenum">
              <a:rPr lang="ja-JP" altLang="en-US" sz="1400">
                <a:solidFill>
                  <a:prstClr val="black"/>
                </a:solidFill>
              </a:rPr>
              <a:pPr algn="r">
                <a:defRPr/>
              </a:pPr>
              <a:t>40</a:t>
            </a:fld>
            <a:endParaRPr lang="ja-JP" altLang="en-US" sz="1400" dirty="0">
              <a:solidFill>
                <a:prstClr val="black"/>
              </a:solidFill>
            </a:endParaRPr>
          </a:p>
        </p:txBody>
      </p:sp>
      <p:sp>
        <p:nvSpPr>
          <p:cNvPr id="40" name="スライド番号プレースホルダ 7"/>
          <p:cNvSpPr txBox="1">
            <a:spLocks/>
          </p:cNvSpPr>
          <p:nvPr/>
        </p:nvSpPr>
        <p:spPr>
          <a:xfrm>
            <a:off x="7031350" y="6520544"/>
            <a:ext cx="2133600" cy="365125"/>
          </a:xfrm>
          <a:prstGeom prst="rect">
            <a:avLst/>
          </a:prstGeom>
        </p:spPr>
        <p:txBody>
          <a:bodyPr vert="horz" lIns="91309" tIns="45655" rIns="91309" bIns="45655"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fld id="{B493C6C3-F865-464B-A99A-2159A8AA7E9D}" type="slidenum">
              <a:rPr lang="ja-JP" altLang="en-US" sz="1400">
                <a:solidFill>
                  <a:prstClr val="black"/>
                </a:solidFill>
              </a:rPr>
              <a:pPr algn="r">
                <a:defRPr/>
              </a:pPr>
              <a:t>40</a:t>
            </a:fld>
            <a:endParaRPr lang="ja-JP" altLang="en-US" sz="1400" dirty="0">
              <a:solidFill>
                <a:prstClr val="black"/>
              </a:solidFill>
            </a:endParaRPr>
          </a:p>
        </p:txBody>
      </p:sp>
    </p:spTree>
    <p:extLst>
      <p:ext uri="{BB962C8B-B14F-4D97-AF65-F5344CB8AC3E}">
        <p14:creationId xmlns:p14="http://schemas.microsoft.com/office/powerpoint/2010/main" xmlns="" val="1087154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85" name="テキスト ボックス 4"/>
          <p:cNvSpPr txBox="1">
            <a:spLocks noChangeArrowheads="1"/>
          </p:cNvSpPr>
          <p:nvPr/>
        </p:nvSpPr>
        <p:spPr bwMode="auto">
          <a:xfrm>
            <a:off x="6866889" y="4725144"/>
            <a:ext cx="2169607" cy="1855074"/>
          </a:xfrm>
          <a:prstGeom prst="rect">
            <a:avLst/>
          </a:prstGeom>
          <a:solidFill>
            <a:srgbClr val="FFFF66"/>
          </a:solidFill>
          <a:ln w="9525">
            <a:noFill/>
            <a:miter lim="800000"/>
            <a:headEnd/>
            <a:tailEnd/>
          </a:ln>
        </p:spPr>
        <p:txBody>
          <a:bodyPr wrap="square" lIns="95771" tIns="47885" rIns="95771" bIns="47885" anchor="ctr">
            <a:spAutoFit/>
          </a:bodyPr>
          <a:lstStyle/>
          <a:p>
            <a:pPr marL="179570" indent="-179570" defTabSz="957709">
              <a:buFont typeface="Arial" charset="0"/>
              <a:buChar char="•"/>
            </a:pPr>
            <a:r>
              <a:rPr lang="ja-JP" altLang="en-US" sz="1100" dirty="0">
                <a:solidFill>
                  <a:prstClr val="black"/>
                </a:solidFill>
              </a:rPr>
              <a:t>実践的な身体管理マニュアルを配布し、実際に治療にあたるチームへの研修を行うことにより、単科精神科病院における入院患者数は増加傾向。</a:t>
            </a:r>
            <a:endParaRPr lang="en-US" altLang="ja-JP" sz="1100" dirty="0">
              <a:solidFill>
                <a:prstClr val="black"/>
              </a:solidFill>
            </a:endParaRPr>
          </a:p>
          <a:p>
            <a:pPr marL="179570" indent="-179570" defTabSz="957709">
              <a:buFont typeface="Arial" charset="0"/>
              <a:buChar char="•"/>
            </a:pPr>
            <a:r>
              <a:rPr lang="ja-JP" altLang="en-US" sz="1100" dirty="0">
                <a:solidFill>
                  <a:prstClr val="black"/>
                </a:solidFill>
              </a:rPr>
              <a:t>重度の身体合併症は、</a:t>
            </a:r>
            <a:r>
              <a:rPr lang="en-US" altLang="ja-JP" sz="1100" dirty="0">
                <a:solidFill>
                  <a:prstClr val="black"/>
                </a:solidFill>
              </a:rPr>
              <a:t>2</a:t>
            </a:r>
            <a:r>
              <a:rPr lang="ja-JP" altLang="en-US" sz="1100" dirty="0" err="1">
                <a:solidFill>
                  <a:prstClr val="black"/>
                </a:solidFill>
              </a:rPr>
              <a:t>つの</a:t>
            </a:r>
            <a:r>
              <a:rPr lang="ja-JP" altLang="en-US" sz="1100" dirty="0">
                <a:solidFill>
                  <a:prstClr val="black"/>
                </a:solidFill>
              </a:rPr>
              <a:t>総合病院精神科で緊急入院を引き受けることにより、単科精神科病院における負担の軽減、安心感の醸成に寄与。</a:t>
            </a:r>
          </a:p>
        </p:txBody>
      </p:sp>
      <p:sp>
        <p:nvSpPr>
          <p:cNvPr id="14338" name="正方形/長方形 7"/>
          <p:cNvSpPr>
            <a:spLocks noChangeArrowheads="1"/>
          </p:cNvSpPr>
          <p:nvPr/>
        </p:nvSpPr>
        <p:spPr bwMode="auto">
          <a:xfrm>
            <a:off x="3700341" y="4569315"/>
            <a:ext cx="5399087" cy="2132013"/>
          </a:xfrm>
          <a:prstGeom prst="rect">
            <a:avLst/>
          </a:prstGeom>
          <a:solidFill>
            <a:srgbClr val="CCFF99">
              <a:alpha val="0"/>
            </a:srgbClr>
          </a:solidFill>
          <a:ln w="25400">
            <a:solidFill>
              <a:schemeClr val="accent1"/>
            </a:solidFill>
            <a:round/>
            <a:headEnd/>
            <a:tailEnd/>
          </a:ln>
        </p:spPr>
        <p:txBody>
          <a:bodyPr lIns="71655" tIns="35829" rIns="71655" bIns="35829" anchor="ctr"/>
          <a:lstStyle/>
          <a:p>
            <a:pPr algn="just" defTabSz="1002603"/>
            <a:endParaRPr lang="ja-JP" altLang="en-US" sz="1900">
              <a:solidFill>
                <a:prstClr val="black"/>
              </a:solidFill>
              <a:latin typeface="HGP創英角ｺﾞｼｯｸUB" pitchFamily="50" charset="-128"/>
            </a:endParaRPr>
          </a:p>
        </p:txBody>
      </p:sp>
      <p:sp>
        <p:nvSpPr>
          <p:cNvPr id="9" name="テキスト ボックス 136"/>
          <p:cNvSpPr txBox="1">
            <a:spLocks noChangeArrowheads="1"/>
          </p:cNvSpPr>
          <p:nvPr/>
        </p:nvSpPr>
        <p:spPr bwMode="auto">
          <a:xfrm>
            <a:off x="34947" y="604844"/>
            <a:ext cx="9070974" cy="1415393"/>
          </a:xfrm>
          <a:prstGeom prst="rect">
            <a:avLst/>
          </a:prstGeom>
          <a:solidFill>
            <a:schemeClr val="accent6">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a:extLst/>
        </p:spPr>
        <p:txBody>
          <a:bodyPr lIns="95771" tIns="47885" rIns="95771" bIns="47885">
            <a:spAutoFit/>
          </a:bodyPr>
          <a:lstStyle/>
          <a:p>
            <a:pPr marL="187885" indent="-187885" defTabSz="956048" eaLnBrk="0" hangingPunct="0">
              <a:defRPr/>
            </a:pPr>
            <a:r>
              <a:rPr lang="ja-JP" altLang="en-US" sz="1400" dirty="0">
                <a:solidFill>
                  <a:srgbClr val="000000"/>
                </a:solidFill>
              </a:rPr>
              <a:t>○</a:t>
            </a:r>
            <a:r>
              <a:rPr lang="ja-JP" altLang="ja-JP" sz="1400" dirty="0">
                <a:solidFill>
                  <a:prstClr val="black"/>
                </a:solidFill>
              </a:rPr>
              <a:t>摂食障害治療支援センター（浜松医</a:t>
            </a:r>
            <a:r>
              <a:rPr lang="ja-JP" altLang="en-US" sz="1400" dirty="0">
                <a:solidFill>
                  <a:prstClr val="black"/>
                </a:solidFill>
              </a:rPr>
              <a:t>科大学医学部附属病院：以下浜松医大</a:t>
            </a:r>
            <a:r>
              <a:rPr lang="ja-JP" altLang="ja-JP" sz="1400" dirty="0">
                <a:solidFill>
                  <a:prstClr val="black"/>
                </a:solidFill>
              </a:rPr>
              <a:t>）が、</a:t>
            </a:r>
            <a:r>
              <a:rPr lang="ja-JP" altLang="en-US" sz="1400" b="1" u="sng" dirty="0">
                <a:solidFill>
                  <a:prstClr val="black"/>
                </a:solidFill>
              </a:rPr>
              <a:t>①身体・栄養管理に関する</a:t>
            </a:r>
            <a:r>
              <a:rPr lang="ja-JP" altLang="ja-JP" sz="1400" b="1" u="sng" dirty="0">
                <a:solidFill>
                  <a:prstClr val="black"/>
                </a:solidFill>
              </a:rPr>
              <a:t>実践的なマニュアルの作成</a:t>
            </a:r>
            <a:r>
              <a:rPr lang="ja-JP" altLang="en-US" sz="1400" b="1" u="sng" dirty="0">
                <a:solidFill>
                  <a:prstClr val="black"/>
                </a:solidFill>
              </a:rPr>
              <a:t>と配布</a:t>
            </a:r>
            <a:r>
              <a:rPr lang="ja-JP" altLang="ja-JP" sz="1400" b="1" u="sng" dirty="0">
                <a:solidFill>
                  <a:prstClr val="black"/>
                </a:solidFill>
              </a:rPr>
              <a:t>、</a:t>
            </a:r>
            <a:r>
              <a:rPr lang="ja-JP" altLang="en-US" sz="1400" b="1" u="sng" dirty="0">
                <a:solidFill>
                  <a:prstClr val="black"/>
                </a:solidFill>
              </a:rPr>
              <a:t>②</a:t>
            </a:r>
            <a:r>
              <a:rPr lang="ja-JP" altLang="ja-JP" sz="1400" b="1" u="sng" dirty="0">
                <a:solidFill>
                  <a:prstClr val="black"/>
                </a:solidFill>
              </a:rPr>
              <a:t>他病院への実践的な研修、</a:t>
            </a:r>
            <a:r>
              <a:rPr lang="ja-JP" altLang="en-US" sz="1400" b="1" u="sng" dirty="0">
                <a:solidFill>
                  <a:prstClr val="black"/>
                </a:solidFill>
              </a:rPr>
              <a:t>③</a:t>
            </a:r>
            <a:r>
              <a:rPr lang="ja-JP" altLang="ja-JP" sz="1400" b="1" u="sng" dirty="0">
                <a:solidFill>
                  <a:prstClr val="black"/>
                </a:solidFill>
              </a:rPr>
              <a:t>重症</a:t>
            </a:r>
            <a:r>
              <a:rPr lang="ja-JP" altLang="en-US" sz="1400" b="1" u="sng" dirty="0">
                <a:solidFill>
                  <a:prstClr val="black"/>
                </a:solidFill>
              </a:rPr>
              <a:t>患者</a:t>
            </a:r>
            <a:r>
              <a:rPr lang="ja-JP" altLang="ja-JP" sz="1400" b="1" u="sng" dirty="0">
                <a:solidFill>
                  <a:prstClr val="black"/>
                </a:solidFill>
              </a:rPr>
              <a:t>の受入</a:t>
            </a:r>
            <a:r>
              <a:rPr lang="ja-JP" altLang="ja-JP" sz="1400" dirty="0">
                <a:solidFill>
                  <a:prstClr val="black"/>
                </a:solidFill>
              </a:rPr>
              <a:t>を行うことにより、</a:t>
            </a:r>
            <a:r>
              <a:rPr lang="ja-JP" altLang="en-US" sz="1400" dirty="0">
                <a:solidFill>
                  <a:prstClr val="black"/>
                </a:solidFill>
              </a:rPr>
              <a:t>新たに２つ</a:t>
            </a:r>
            <a:r>
              <a:rPr lang="ja-JP" altLang="ja-JP" sz="1400" dirty="0">
                <a:solidFill>
                  <a:prstClr val="black"/>
                </a:solidFill>
              </a:rPr>
              <a:t>の</a:t>
            </a:r>
            <a:r>
              <a:rPr lang="ja-JP" altLang="en-US" sz="1400" dirty="0">
                <a:solidFill>
                  <a:prstClr val="black"/>
                </a:solidFill>
              </a:rPr>
              <a:t>総合病院精神科において重症患者の受入を開始し、３つの単科精神科</a:t>
            </a:r>
            <a:r>
              <a:rPr lang="ja-JP" altLang="ja-JP" sz="1400" dirty="0">
                <a:solidFill>
                  <a:prstClr val="black"/>
                </a:solidFill>
              </a:rPr>
              <a:t>病院</a:t>
            </a:r>
            <a:r>
              <a:rPr lang="ja-JP" altLang="en-US" sz="1400" dirty="0">
                <a:solidFill>
                  <a:prstClr val="black"/>
                </a:solidFill>
              </a:rPr>
              <a:t>においても</a:t>
            </a:r>
            <a:r>
              <a:rPr lang="ja-JP" altLang="ja-JP" sz="1400" dirty="0">
                <a:solidFill>
                  <a:prstClr val="black"/>
                </a:solidFill>
              </a:rPr>
              <a:t>摂食障害患者の受入を開始し、</a:t>
            </a:r>
            <a:r>
              <a:rPr lang="ja-JP" altLang="en-US" sz="1400" dirty="0">
                <a:solidFill>
                  <a:prstClr val="black"/>
                </a:solidFill>
              </a:rPr>
              <a:t>県内における摂食障害患者への医療</a:t>
            </a:r>
            <a:r>
              <a:rPr lang="ja-JP" altLang="ja-JP" sz="1400" dirty="0">
                <a:solidFill>
                  <a:prstClr val="black"/>
                </a:solidFill>
              </a:rPr>
              <a:t>提供体制の</a:t>
            </a:r>
            <a:r>
              <a:rPr lang="ja-JP" altLang="en-US" sz="1400" dirty="0">
                <a:solidFill>
                  <a:prstClr val="black"/>
                </a:solidFill>
              </a:rPr>
              <a:t>充実を</a:t>
            </a:r>
            <a:r>
              <a:rPr lang="ja-JP" altLang="ja-JP" sz="1400" dirty="0">
                <a:solidFill>
                  <a:prstClr val="black"/>
                </a:solidFill>
              </a:rPr>
              <a:t>実現。</a:t>
            </a:r>
          </a:p>
          <a:p>
            <a:pPr marL="187885" indent="-187885" defTabSz="956048" eaLnBrk="0" hangingPunct="0">
              <a:defRPr/>
            </a:pPr>
            <a:r>
              <a:rPr lang="ja-JP" altLang="ja-JP" sz="1400" dirty="0">
                <a:solidFill>
                  <a:prstClr val="black"/>
                </a:solidFill>
              </a:rPr>
              <a:t>○それぞれの病院と</a:t>
            </a:r>
            <a:r>
              <a:rPr lang="ja-JP" altLang="en-US" sz="1400" dirty="0">
                <a:solidFill>
                  <a:prstClr val="black"/>
                </a:solidFill>
              </a:rPr>
              <a:t>静岡</a:t>
            </a:r>
            <a:r>
              <a:rPr lang="ja-JP" altLang="ja-JP" sz="1400" dirty="0">
                <a:solidFill>
                  <a:prstClr val="black"/>
                </a:solidFill>
              </a:rPr>
              <a:t>県の協働によって、医療機関・保健所・市町・</a:t>
            </a:r>
            <a:r>
              <a:rPr lang="ja-JP" altLang="en-US" sz="1400" dirty="0">
                <a:solidFill>
                  <a:prstClr val="black"/>
                </a:solidFill>
              </a:rPr>
              <a:t>教育機関</a:t>
            </a:r>
            <a:r>
              <a:rPr lang="ja-JP" altLang="ja-JP" sz="1400" dirty="0">
                <a:solidFill>
                  <a:prstClr val="black"/>
                </a:solidFill>
              </a:rPr>
              <a:t>・患者・家族等との地域連携支援体制の構築を進め、早期発見・早期支援体制の実現を目指す。</a:t>
            </a:r>
          </a:p>
        </p:txBody>
      </p:sp>
      <p:sp>
        <p:nvSpPr>
          <p:cNvPr id="10" name="テキスト ボックス 9"/>
          <p:cNvSpPr txBox="1"/>
          <p:nvPr/>
        </p:nvSpPr>
        <p:spPr>
          <a:xfrm>
            <a:off x="16" y="2060577"/>
            <a:ext cx="3576638" cy="4771624"/>
          </a:xfrm>
          <a:prstGeom prst="rect">
            <a:avLst/>
          </a:prstGeom>
        </p:spPr>
        <p:style>
          <a:lnRef idx="2">
            <a:schemeClr val="accent2"/>
          </a:lnRef>
          <a:fillRef idx="1">
            <a:schemeClr val="lt1"/>
          </a:fillRef>
          <a:effectRef idx="0">
            <a:schemeClr val="accent2"/>
          </a:effectRef>
          <a:fontRef idx="minor">
            <a:schemeClr val="dk1"/>
          </a:fontRef>
        </p:style>
        <p:txBody>
          <a:bodyPr lIns="95771" tIns="47885" rIns="95771" bIns="47885">
            <a:spAutoFit/>
          </a:bodyPr>
          <a:lstStyle/>
          <a:p>
            <a:pPr defTabSz="956048">
              <a:defRPr/>
            </a:pPr>
            <a:r>
              <a:rPr lang="en-US" altLang="ja-JP" sz="1400" b="1" dirty="0">
                <a:solidFill>
                  <a:srgbClr val="000000"/>
                </a:solidFill>
                <a:latin typeface="HGｺﾞｼｯｸM" pitchFamily="49" charset="-128"/>
                <a:ea typeface="HGｺﾞｼｯｸM" pitchFamily="49" charset="-128"/>
              </a:rPr>
              <a:t>【</a:t>
            </a:r>
            <a:r>
              <a:rPr lang="ja-JP" altLang="en-US" sz="1400" b="1" dirty="0">
                <a:solidFill>
                  <a:srgbClr val="000000"/>
                </a:solidFill>
                <a:latin typeface="HGｺﾞｼｯｸM" pitchFamily="49" charset="-128"/>
                <a:ea typeface="HGｺﾞｼｯｸM" pitchFamily="49" charset="-128"/>
              </a:rPr>
              <a:t>静岡県医療圏域の基本情報</a:t>
            </a:r>
            <a:r>
              <a:rPr lang="en-US" altLang="ja-JP" sz="1400" b="1" dirty="0">
                <a:solidFill>
                  <a:srgbClr val="000000"/>
                </a:solidFill>
                <a:latin typeface="HGｺﾞｼｯｸM" pitchFamily="49" charset="-128"/>
                <a:ea typeface="HGｺﾞｼｯｸM" pitchFamily="49" charset="-128"/>
              </a:rPr>
              <a:t>】</a:t>
            </a:r>
          </a:p>
          <a:p>
            <a:pPr defTabSz="956048">
              <a:defRPr/>
            </a:pPr>
            <a:r>
              <a:rPr lang="ja-JP" altLang="en-US" sz="1400" b="1" dirty="0">
                <a:solidFill>
                  <a:srgbClr val="000000"/>
                </a:solidFill>
                <a:latin typeface="HGｺﾞｼｯｸM" pitchFamily="49" charset="-128"/>
                <a:ea typeface="HGｺﾞｼｯｸM" pitchFamily="49" charset="-128"/>
              </a:rPr>
              <a:t>　　</a:t>
            </a:r>
            <a:endParaRPr lang="en-US" altLang="ja-JP" sz="1200" b="1" dirty="0">
              <a:solidFill>
                <a:srgbClr val="000000"/>
              </a:solidFill>
              <a:latin typeface="HGｺﾞｼｯｸM" pitchFamily="49" charset="-128"/>
              <a:ea typeface="HGｺﾞｼｯｸM" pitchFamily="49" charset="-128"/>
            </a:endParaRPr>
          </a:p>
          <a:p>
            <a:pPr defTabSz="956048">
              <a:defRPr/>
            </a:pPr>
            <a:endParaRPr lang="en-US" altLang="ja-JP" sz="1400" b="1" dirty="0">
              <a:solidFill>
                <a:srgbClr val="000000"/>
              </a:solidFill>
              <a:latin typeface="HGｺﾞｼｯｸM" pitchFamily="49" charset="-128"/>
              <a:ea typeface="HGｺﾞｼｯｸM" pitchFamily="49" charset="-128"/>
            </a:endParaRPr>
          </a:p>
          <a:p>
            <a:pPr defTabSz="956048">
              <a:defRPr/>
            </a:pPr>
            <a:endParaRPr lang="en-US" altLang="ja-JP" sz="1400" b="1" dirty="0">
              <a:solidFill>
                <a:srgbClr val="000000"/>
              </a:solidFill>
              <a:latin typeface="HGｺﾞｼｯｸM" pitchFamily="49" charset="-128"/>
              <a:ea typeface="HGｺﾞｼｯｸM" pitchFamily="49" charset="-128"/>
            </a:endParaRPr>
          </a:p>
          <a:p>
            <a:pPr defTabSz="956048">
              <a:defRPr/>
            </a:pPr>
            <a:endParaRPr lang="en-US" altLang="ja-JP" sz="1400" b="1" dirty="0">
              <a:solidFill>
                <a:srgbClr val="000000"/>
              </a:solidFill>
              <a:latin typeface="HGｺﾞｼｯｸM" pitchFamily="49" charset="-128"/>
              <a:ea typeface="HGｺﾞｼｯｸM" pitchFamily="49" charset="-128"/>
            </a:endParaRPr>
          </a:p>
          <a:p>
            <a:pPr defTabSz="956048">
              <a:defRPr/>
            </a:pPr>
            <a:endParaRPr lang="en-US" altLang="ja-JP" sz="1400" b="1" dirty="0">
              <a:solidFill>
                <a:srgbClr val="000000"/>
              </a:solidFill>
              <a:latin typeface="HGｺﾞｼｯｸM" pitchFamily="49" charset="-128"/>
              <a:ea typeface="HGｺﾞｼｯｸM" pitchFamily="49" charset="-128"/>
            </a:endParaRPr>
          </a:p>
          <a:p>
            <a:pPr defTabSz="956048">
              <a:defRPr/>
            </a:pPr>
            <a:endParaRPr lang="en-US" altLang="ja-JP" sz="1400" b="1" dirty="0">
              <a:solidFill>
                <a:srgbClr val="000000"/>
              </a:solidFill>
              <a:latin typeface="HGｺﾞｼｯｸM" pitchFamily="49" charset="-128"/>
              <a:ea typeface="HGｺﾞｼｯｸM" pitchFamily="49" charset="-128"/>
            </a:endParaRPr>
          </a:p>
          <a:p>
            <a:pPr defTabSz="956048">
              <a:defRPr/>
            </a:pPr>
            <a:endParaRPr lang="en-US" altLang="ja-JP" sz="1400" b="1" dirty="0">
              <a:solidFill>
                <a:srgbClr val="000000"/>
              </a:solidFill>
              <a:latin typeface="HGｺﾞｼｯｸM" pitchFamily="49" charset="-128"/>
              <a:ea typeface="HGｺﾞｼｯｸM" pitchFamily="49" charset="-128"/>
            </a:endParaRPr>
          </a:p>
          <a:p>
            <a:pPr defTabSz="956048">
              <a:defRPr/>
            </a:pPr>
            <a:endParaRPr lang="en-US" altLang="ja-JP" sz="1400" b="1" dirty="0">
              <a:solidFill>
                <a:srgbClr val="000000"/>
              </a:solidFill>
              <a:latin typeface="HGｺﾞｼｯｸM" pitchFamily="49" charset="-128"/>
              <a:ea typeface="HGｺﾞｼｯｸM" pitchFamily="49" charset="-128"/>
            </a:endParaRPr>
          </a:p>
          <a:p>
            <a:pPr defTabSz="956048">
              <a:defRPr/>
            </a:pPr>
            <a:endParaRPr lang="en-US" altLang="ja-JP" sz="1400" b="1" dirty="0">
              <a:solidFill>
                <a:srgbClr val="000000"/>
              </a:solidFill>
              <a:latin typeface="HGｺﾞｼｯｸM" pitchFamily="49" charset="-128"/>
              <a:ea typeface="HGｺﾞｼｯｸM" pitchFamily="49" charset="-128"/>
            </a:endParaRPr>
          </a:p>
          <a:p>
            <a:pPr defTabSz="956048">
              <a:defRPr/>
            </a:pPr>
            <a:endParaRPr lang="en-US" altLang="ja-JP" sz="900" b="1" dirty="0">
              <a:solidFill>
                <a:srgbClr val="000000"/>
              </a:solidFill>
              <a:latin typeface="HGｺﾞｼｯｸM" pitchFamily="49" charset="-128"/>
              <a:ea typeface="HGｺﾞｼｯｸM" pitchFamily="49" charset="-128"/>
            </a:endParaRPr>
          </a:p>
          <a:p>
            <a:pPr defTabSz="956048">
              <a:defRPr/>
            </a:pPr>
            <a:endParaRPr lang="en-US" altLang="ja-JP" sz="900" b="1" dirty="0">
              <a:solidFill>
                <a:srgbClr val="000000"/>
              </a:solidFill>
              <a:latin typeface="HGｺﾞｼｯｸM" pitchFamily="49" charset="-128"/>
              <a:ea typeface="HGｺﾞｼｯｸM" pitchFamily="49" charset="-128"/>
            </a:endParaRPr>
          </a:p>
          <a:p>
            <a:pPr defTabSz="956048">
              <a:defRPr/>
            </a:pPr>
            <a:endParaRPr lang="en-US" altLang="ja-JP" sz="900" b="1" dirty="0">
              <a:solidFill>
                <a:srgbClr val="000000"/>
              </a:solidFill>
              <a:latin typeface="HGｺﾞｼｯｸM" pitchFamily="49" charset="-128"/>
              <a:ea typeface="HGｺﾞｼｯｸM" pitchFamily="49" charset="-128"/>
            </a:endParaRPr>
          </a:p>
          <a:p>
            <a:pPr defTabSz="956048">
              <a:defRPr/>
            </a:pPr>
            <a:endParaRPr lang="en-US" altLang="ja-JP" sz="1400" b="1" dirty="0">
              <a:solidFill>
                <a:srgbClr val="000000"/>
              </a:solidFill>
              <a:latin typeface="HGｺﾞｼｯｸM" pitchFamily="49" charset="-128"/>
              <a:ea typeface="HGｺﾞｼｯｸM" pitchFamily="49" charset="-128"/>
            </a:endParaRPr>
          </a:p>
          <a:p>
            <a:pPr defTabSz="956048">
              <a:defRPr/>
            </a:pPr>
            <a:endParaRPr lang="en-US" altLang="ja-JP" sz="1400" b="1" dirty="0">
              <a:solidFill>
                <a:srgbClr val="000000"/>
              </a:solidFill>
              <a:latin typeface="HGｺﾞｼｯｸM" pitchFamily="49" charset="-128"/>
              <a:ea typeface="HGｺﾞｼｯｸM" pitchFamily="49" charset="-128"/>
            </a:endParaRPr>
          </a:p>
          <a:p>
            <a:pPr defTabSz="956048">
              <a:defRPr/>
            </a:pPr>
            <a:endParaRPr lang="en-US" altLang="ja-JP" sz="1400" b="1" dirty="0">
              <a:solidFill>
                <a:srgbClr val="000000"/>
              </a:solidFill>
              <a:latin typeface="HGｺﾞｼｯｸM" pitchFamily="49" charset="-128"/>
              <a:ea typeface="HGｺﾞｼｯｸM" pitchFamily="49" charset="-128"/>
            </a:endParaRPr>
          </a:p>
          <a:p>
            <a:pPr defTabSz="956048">
              <a:defRPr/>
            </a:pPr>
            <a:endParaRPr lang="en-US" altLang="ja-JP" sz="1100" b="1" dirty="0">
              <a:solidFill>
                <a:srgbClr val="000000"/>
              </a:solidFill>
              <a:latin typeface="HGｺﾞｼｯｸM" pitchFamily="49" charset="-128"/>
              <a:ea typeface="HGｺﾞｼｯｸM" pitchFamily="49" charset="-128"/>
            </a:endParaRPr>
          </a:p>
          <a:p>
            <a:pPr defTabSz="956048">
              <a:defRPr/>
            </a:pPr>
            <a:endParaRPr lang="en-US" altLang="ja-JP" sz="1100" b="1" dirty="0">
              <a:solidFill>
                <a:srgbClr val="000000"/>
              </a:solidFill>
              <a:latin typeface="HGｺﾞｼｯｸM" pitchFamily="49" charset="-128"/>
              <a:ea typeface="HGｺﾞｼｯｸM" pitchFamily="49" charset="-128"/>
            </a:endParaRPr>
          </a:p>
          <a:p>
            <a:pPr defTabSz="956048">
              <a:defRPr/>
            </a:pPr>
            <a:endParaRPr lang="en-US" altLang="ja-JP" sz="1400" b="1" dirty="0">
              <a:solidFill>
                <a:srgbClr val="000000"/>
              </a:solidFill>
              <a:latin typeface="HGｺﾞｼｯｸM" pitchFamily="49" charset="-128"/>
              <a:ea typeface="HGｺﾞｼｯｸM" pitchFamily="49" charset="-128"/>
            </a:endParaRPr>
          </a:p>
          <a:p>
            <a:pPr defTabSz="956048">
              <a:defRPr/>
            </a:pPr>
            <a:endParaRPr lang="en-US" altLang="ja-JP" sz="1400" b="1" dirty="0">
              <a:solidFill>
                <a:srgbClr val="000000"/>
              </a:solidFill>
              <a:latin typeface="HGｺﾞｼｯｸM" pitchFamily="49" charset="-128"/>
              <a:ea typeface="HGｺﾞｼｯｸM" pitchFamily="49" charset="-128"/>
            </a:endParaRPr>
          </a:p>
          <a:p>
            <a:pPr defTabSz="956048">
              <a:defRPr/>
            </a:pPr>
            <a:endParaRPr lang="en-US" altLang="ja-JP" sz="1400" b="1" dirty="0">
              <a:solidFill>
                <a:srgbClr val="000000"/>
              </a:solidFill>
              <a:latin typeface="HGｺﾞｼｯｸM" pitchFamily="49" charset="-128"/>
              <a:ea typeface="HGｺﾞｼｯｸM" pitchFamily="49" charset="-128"/>
            </a:endParaRPr>
          </a:p>
          <a:p>
            <a:pPr defTabSz="956048">
              <a:defRPr/>
            </a:pPr>
            <a:endParaRPr lang="en-US" altLang="ja-JP" sz="1400" b="1" dirty="0">
              <a:solidFill>
                <a:srgbClr val="000000"/>
              </a:solidFill>
              <a:latin typeface="HGｺﾞｼｯｸM" pitchFamily="49" charset="-128"/>
              <a:ea typeface="HGｺﾞｼｯｸM" pitchFamily="49" charset="-128"/>
            </a:endParaRPr>
          </a:p>
          <a:p>
            <a:pPr defTabSz="956048">
              <a:defRPr/>
            </a:pPr>
            <a:endParaRPr lang="en-US" altLang="ja-JP" sz="1400" b="1" dirty="0">
              <a:solidFill>
                <a:srgbClr val="000000"/>
              </a:solidFill>
              <a:latin typeface="HGｺﾞｼｯｸM" pitchFamily="49" charset="-128"/>
              <a:ea typeface="HGｺﾞｼｯｸM" pitchFamily="49" charset="-128"/>
            </a:endParaRPr>
          </a:p>
        </p:txBody>
      </p:sp>
      <p:graphicFrame>
        <p:nvGraphicFramePr>
          <p:cNvPr id="14474" name="Group 138"/>
          <p:cNvGraphicFramePr>
            <a:graphicFrameLocks noGrp="1"/>
          </p:cNvGraphicFramePr>
          <p:nvPr/>
        </p:nvGraphicFramePr>
        <p:xfrm>
          <a:off x="212742" y="5508625"/>
          <a:ext cx="3214689" cy="1125538"/>
        </p:xfrm>
        <a:graphic>
          <a:graphicData uri="http://schemas.openxmlformats.org/drawingml/2006/table">
            <a:tbl>
              <a:tblPr/>
              <a:tblGrid>
                <a:gridCol w="1592263">
                  <a:extLst>
                    <a:ext uri="{9D8B030D-6E8A-4147-A177-3AD203B41FA5}">
                      <a16:colId xmlns="" xmlns:a16="http://schemas.microsoft.com/office/drawing/2014/main" val="20000"/>
                    </a:ext>
                  </a:extLst>
                </a:gridCol>
                <a:gridCol w="431800">
                  <a:extLst>
                    <a:ext uri="{9D8B030D-6E8A-4147-A177-3AD203B41FA5}">
                      <a16:colId xmlns="" xmlns:a16="http://schemas.microsoft.com/office/drawing/2014/main" val="20001"/>
                    </a:ext>
                  </a:extLst>
                </a:gridCol>
                <a:gridCol w="398462">
                  <a:extLst>
                    <a:ext uri="{9D8B030D-6E8A-4147-A177-3AD203B41FA5}">
                      <a16:colId xmlns="" xmlns:a16="http://schemas.microsoft.com/office/drawing/2014/main" val="20002"/>
                    </a:ext>
                  </a:extLst>
                </a:gridCol>
                <a:gridCol w="393701">
                  <a:extLst>
                    <a:ext uri="{9D8B030D-6E8A-4147-A177-3AD203B41FA5}">
                      <a16:colId xmlns="" xmlns:a16="http://schemas.microsoft.com/office/drawing/2014/main" val="20003"/>
                    </a:ext>
                  </a:extLst>
                </a:gridCol>
                <a:gridCol w="398463">
                  <a:extLst>
                    <a:ext uri="{9D8B030D-6E8A-4147-A177-3AD203B41FA5}">
                      <a16:colId xmlns="" xmlns:a16="http://schemas.microsoft.com/office/drawing/2014/main" val="20004"/>
                    </a:ext>
                  </a:extLst>
                </a:gridCol>
              </a:tblGrid>
              <a:tr h="2032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1" i="0" u="none" strike="noStrike" cap="none" normalizeH="0" baseline="0">
                          <a:ln>
                            <a:noFill/>
                          </a:ln>
                          <a:solidFill>
                            <a:schemeClr val="tx1"/>
                          </a:solidFill>
                          <a:effectLst/>
                          <a:latin typeface="Calibri" pitchFamily="34" charset="0"/>
                          <a:ea typeface="ＭＳ Ｐゴシック" charset="-128"/>
                        </a:rPr>
                        <a:t>（平成</a:t>
                      </a:r>
                      <a:r>
                        <a:rPr kumimoji="1" lang="en-US" altLang="ja-JP" sz="1000" b="1" i="0" u="none" strike="noStrike" cap="none" normalizeH="0" baseline="0">
                          <a:ln>
                            <a:noFill/>
                          </a:ln>
                          <a:solidFill>
                            <a:schemeClr val="tx1"/>
                          </a:solidFill>
                          <a:effectLst/>
                          <a:latin typeface="Calibri" pitchFamily="34" charset="0"/>
                          <a:ea typeface="ＭＳ Ｐゴシック" charset="-128"/>
                        </a:rPr>
                        <a:t>27</a:t>
                      </a:r>
                      <a:r>
                        <a:rPr kumimoji="1" lang="ja-JP" altLang="en-US" sz="1000" b="1" i="0" u="none" strike="noStrike" cap="none" normalizeH="0" baseline="0">
                          <a:ln>
                            <a:noFill/>
                          </a:ln>
                          <a:solidFill>
                            <a:schemeClr val="tx1"/>
                          </a:solidFill>
                          <a:effectLst/>
                          <a:latin typeface="Calibri" pitchFamily="34" charset="0"/>
                          <a:ea typeface="ＭＳ Ｐゴシック" charset="-128"/>
                        </a:rPr>
                        <a:t>年</a:t>
                      </a:r>
                      <a:r>
                        <a:rPr kumimoji="1" lang="en-US" altLang="ja-JP" sz="1000" b="1" i="0" u="none" strike="noStrike" cap="none" normalizeH="0" baseline="0">
                          <a:ln>
                            <a:noFill/>
                          </a:ln>
                          <a:solidFill>
                            <a:schemeClr val="tx1"/>
                          </a:solidFill>
                          <a:effectLst/>
                          <a:latin typeface="Calibri" pitchFamily="34" charset="0"/>
                          <a:ea typeface="ＭＳ Ｐゴシック" charset="-128"/>
                        </a:rPr>
                        <a:t>9</a:t>
                      </a:r>
                      <a:r>
                        <a:rPr kumimoji="1" lang="ja-JP" altLang="en-US" sz="1000" b="1" i="0" u="none" strike="noStrike" cap="none" normalizeH="0" baseline="0">
                          <a:ln>
                            <a:noFill/>
                          </a:ln>
                          <a:solidFill>
                            <a:schemeClr val="tx1"/>
                          </a:solidFill>
                          <a:effectLst/>
                          <a:latin typeface="Calibri" pitchFamily="34" charset="0"/>
                          <a:ea typeface="ＭＳ Ｐゴシック" charset="-128"/>
                        </a:rPr>
                        <a:t>月現在）</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a:ln>
                            <a:noFill/>
                          </a:ln>
                          <a:solidFill>
                            <a:schemeClr val="tx1"/>
                          </a:solidFill>
                          <a:effectLst/>
                          <a:latin typeface="Calibri" pitchFamily="34" charset="0"/>
                          <a:ea typeface="ＭＳ Ｐゴシック" charset="-128"/>
                        </a:rPr>
                        <a:t>西部</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a:ln>
                            <a:noFill/>
                          </a:ln>
                          <a:solidFill>
                            <a:schemeClr val="tx1"/>
                          </a:solidFill>
                          <a:effectLst/>
                          <a:latin typeface="Calibri" pitchFamily="34" charset="0"/>
                          <a:ea typeface="ＭＳ Ｐゴシック" charset="-128"/>
                        </a:rPr>
                        <a:t>中部</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a:ln>
                            <a:noFill/>
                          </a:ln>
                          <a:solidFill>
                            <a:schemeClr val="tx1"/>
                          </a:solidFill>
                          <a:effectLst/>
                          <a:latin typeface="Calibri" pitchFamily="34" charset="0"/>
                          <a:ea typeface="ＭＳ Ｐゴシック" charset="-128"/>
                        </a:rPr>
                        <a:t>東部</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endParaRPr kumimoji="1" lang="ja-JP" altLang="en-US" sz="1000" b="0" i="0" u="none" strike="noStrike" cap="none" normalizeH="0" baseline="0">
                        <a:ln>
                          <a:noFill/>
                        </a:ln>
                        <a:solidFill>
                          <a:schemeClr val="tx1"/>
                        </a:solidFill>
                        <a:effectLst/>
                        <a:latin typeface="ＭＳ Ｐゴシック" charset="-128"/>
                        <a:ea typeface="ＭＳ Ｐゴシック"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extLst>
                  <a:ext uri="{0D108BD9-81ED-4DB2-BD59-A6C34878D82A}">
                    <a16:rowId xmlns="" xmlns:a16="http://schemas.microsoft.com/office/drawing/2014/main" val="10000"/>
                  </a:ext>
                </a:extLst>
              </a:tr>
              <a:tr h="28892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a:ln>
                            <a:noFill/>
                          </a:ln>
                          <a:solidFill>
                            <a:schemeClr val="tx1"/>
                          </a:solidFill>
                          <a:effectLst/>
                          <a:latin typeface="ＭＳ Ｐゴシック" charset="-128"/>
                          <a:ea typeface="ＭＳ Ｐゴシック" charset="-128"/>
                        </a:rPr>
                        <a:t> 人口</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a:ln>
                            <a:noFill/>
                          </a:ln>
                          <a:solidFill>
                            <a:schemeClr val="tx1"/>
                          </a:solidFill>
                          <a:effectLst/>
                          <a:latin typeface="Calibri" pitchFamily="34" charset="0"/>
                          <a:ea typeface="ＭＳ Ｐゴシック" charset="-128"/>
                        </a:rPr>
                        <a:t>1309</a:t>
                      </a:r>
                      <a:endParaRPr kumimoji="1" lang="ja-JP" altLang="en-US" sz="1000" b="0" i="0" u="none" strike="noStrike" cap="none" normalizeH="0" baseline="0">
                        <a:ln>
                          <a:noFill/>
                        </a:ln>
                        <a:solidFill>
                          <a:schemeClr val="tx1"/>
                        </a:solidFill>
                        <a:effectLst/>
                        <a:latin typeface="Calibri" pitchFamily="34" charset="0"/>
                        <a:ea typeface="ＭＳ Ｐゴシック"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a:ln>
                            <a:noFill/>
                          </a:ln>
                          <a:solidFill>
                            <a:schemeClr val="tx1"/>
                          </a:solidFill>
                          <a:effectLst/>
                          <a:latin typeface="Calibri" pitchFamily="34" charset="0"/>
                          <a:ea typeface="ＭＳ Ｐゴシック" charset="-128"/>
                        </a:rPr>
                        <a:t>1165</a:t>
                      </a:r>
                      <a:endParaRPr kumimoji="1" lang="ja-JP" altLang="en-US" sz="1000" b="0" i="0" u="none" strike="noStrike" cap="none" normalizeH="0" baseline="0">
                        <a:ln>
                          <a:noFill/>
                        </a:ln>
                        <a:solidFill>
                          <a:schemeClr val="tx1"/>
                        </a:solidFill>
                        <a:effectLst/>
                        <a:latin typeface="Calibri" pitchFamily="34" charset="0"/>
                        <a:ea typeface="ＭＳ Ｐゴシック"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a:ln>
                            <a:noFill/>
                          </a:ln>
                          <a:solidFill>
                            <a:schemeClr val="tx1"/>
                          </a:solidFill>
                          <a:effectLst/>
                          <a:latin typeface="Calibri" pitchFamily="34" charset="0"/>
                          <a:ea typeface="ＭＳ Ｐゴシック" charset="-128"/>
                        </a:rPr>
                        <a:t>1208</a:t>
                      </a:r>
                      <a:endParaRPr kumimoji="1" lang="ja-JP" altLang="en-US" sz="1000" b="0" i="0" u="none" strike="noStrike" cap="none" normalizeH="0" baseline="0">
                        <a:ln>
                          <a:noFill/>
                        </a:ln>
                        <a:solidFill>
                          <a:schemeClr val="tx1"/>
                        </a:solidFill>
                        <a:effectLst/>
                        <a:latin typeface="Calibri" pitchFamily="34" charset="0"/>
                        <a:ea typeface="ＭＳ Ｐゴシック"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a:ln>
                            <a:noFill/>
                          </a:ln>
                          <a:solidFill>
                            <a:schemeClr val="tx1"/>
                          </a:solidFill>
                          <a:effectLst/>
                          <a:latin typeface="ＭＳ Ｐゴシック" charset="-128"/>
                          <a:ea typeface="ＭＳ Ｐゴシック" charset="-128"/>
                        </a:rPr>
                        <a:t> 千人</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extLst>
                  <a:ext uri="{0D108BD9-81ED-4DB2-BD59-A6C34878D82A}">
                    <a16:rowId xmlns="" xmlns:a16="http://schemas.microsoft.com/office/drawing/2014/main" val="10001"/>
                  </a:ext>
                </a:extLst>
              </a:tr>
              <a:tr h="18097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a:ln>
                            <a:noFill/>
                          </a:ln>
                          <a:solidFill>
                            <a:srgbClr val="000000"/>
                          </a:solidFill>
                          <a:effectLst/>
                          <a:latin typeface="ＭＳ Ｐゴシック" charset="-128"/>
                          <a:ea typeface="ＭＳ Ｐゴシック" charset="-128"/>
                        </a:rPr>
                        <a:t> 市町村の数</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a:ln>
                            <a:noFill/>
                          </a:ln>
                          <a:solidFill>
                            <a:schemeClr val="tx1"/>
                          </a:solidFill>
                          <a:effectLst/>
                          <a:latin typeface="Calibri" pitchFamily="34" charset="0"/>
                          <a:ea typeface="ＭＳ Ｐゴシック" charset="-128"/>
                        </a:rPr>
                        <a:t>8</a:t>
                      </a:r>
                      <a:endParaRPr kumimoji="1" lang="ja-JP" altLang="en-US" sz="1000" b="0" i="0" u="none" strike="noStrike" cap="none" normalizeH="0" baseline="0">
                        <a:ln>
                          <a:noFill/>
                        </a:ln>
                        <a:solidFill>
                          <a:schemeClr val="tx1"/>
                        </a:solidFill>
                        <a:effectLst/>
                        <a:latin typeface="Calibri" pitchFamily="34" charset="0"/>
                        <a:ea typeface="ＭＳ Ｐゴシック"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a:ln>
                            <a:noFill/>
                          </a:ln>
                          <a:solidFill>
                            <a:schemeClr val="tx1"/>
                          </a:solidFill>
                          <a:effectLst/>
                          <a:latin typeface="Calibri" pitchFamily="34" charset="0"/>
                          <a:ea typeface="ＭＳ Ｐゴシック" charset="-128"/>
                        </a:rPr>
                        <a:t>7</a:t>
                      </a:r>
                      <a:endParaRPr kumimoji="1" lang="ja-JP" altLang="en-US" sz="1000" b="0" i="0" u="none" strike="noStrike" cap="none" normalizeH="0" baseline="0">
                        <a:ln>
                          <a:noFill/>
                        </a:ln>
                        <a:solidFill>
                          <a:schemeClr val="tx1"/>
                        </a:solidFill>
                        <a:effectLst/>
                        <a:latin typeface="Calibri" pitchFamily="34" charset="0"/>
                        <a:ea typeface="ＭＳ Ｐゴシック"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a:ln>
                            <a:noFill/>
                          </a:ln>
                          <a:solidFill>
                            <a:schemeClr val="tx1"/>
                          </a:solidFill>
                          <a:effectLst/>
                          <a:latin typeface="Calibri" pitchFamily="34" charset="0"/>
                          <a:ea typeface="ＭＳ Ｐゴシック" charset="-128"/>
                        </a:rPr>
                        <a:t>20</a:t>
                      </a:r>
                      <a:endParaRPr kumimoji="1" lang="ja-JP" altLang="en-US" sz="1000" b="0" i="0" u="none" strike="noStrike" cap="none" normalizeH="0" baseline="0">
                        <a:ln>
                          <a:noFill/>
                        </a:ln>
                        <a:solidFill>
                          <a:schemeClr val="tx1"/>
                        </a:solidFill>
                        <a:effectLst/>
                        <a:latin typeface="Calibri" pitchFamily="34" charset="0"/>
                        <a:ea typeface="ＭＳ Ｐゴシック"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a:ln>
                            <a:noFill/>
                          </a:ln>
                          <a:solidFill>
                            <a:schemeClr val="tx1"/>
                          </a:solidFill>
                          <a:effectLst/>
                          <a:latin typeface="ＭＳ Ｐゴシック" charset="-128"/>
                          <a:ea typeface="ＭＳ Ｐゴシック" charset="-128"/>
                        </a:rPr>
                        <a:t> 自治体</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extLst>
                  <a:ext uri="{0D108BD9-81ED-4DB2-BD59-A6C34878D82A}">
                    <a16:rowId xmlns="" xmlns:a16="http://schemas.microsoft.com/office/drawing/2014/main" val="10002"/>
                  </a:ext>
                </a:extLst>
              </a:tr>
              <a:tr h="18097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a:ln>
                            <a:noFill/>
                          </a:ln>
                          <a:solidFill>
                            <a:schemeClr val="tx1"/>
                          </a:solidFill>
                          <a:effectLst/>
                          <a:latin typeface="ＭＳ Ｐゴシック" charset="-128"/>
                          <a:ea typeface="ＭＳ Ｐゴシック" charset="-128"/>
                        </a:rPr>
                        <a:t> 単科精神病院数</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a:ln>
                            <a:noFill/>
                          </a:ln>
                          <a:solidFill>
                            <a:schemeClr val="tx1"/>
                          </a:solidFill>
                          <a:effectLst/>
                          <a:latin typeface="Calibri" pitchFamily="34" charset="0"/>
                          <a:ea typeface="ＭＳ Ｐゴシック" charset="-128"/>
                        </a:rPr>
                        <a:t>13</a:t>
                      </a:r>
                      <a:endParaRPr kumimoji="1" lang="ja-JP" altLang="en-US" sz="1000" b="0" i="0" u="none" strike="noStrike" cap="none" normalizeH="0" baseline="0">
                        <a:ln>
                          <a:noFill/>
                        </a:ln>
                        <a:solidFill>
                          <a:schemeClr val="tx1"/>
                        </a:solidFill>
                        <a:effectLst/>
                        <a:latin typeface="Calibri" pitchFamily="34" charset="0"/>
                        <a:ea typeface="ＭＳ Ｐゴシック"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a:ln>
                            <a:noFill/>
                          </a:ln>
                          <a:solidFill>
                            <a:schemeClr val="tx1"/>
                          </a:solidFill>
                          <a:effectLst/>
                          <a:latin typeface="Calibri" pitchFamily="34" charset="0"/>
                          <a:ea typeface="ＭＳ Ｐゴシック" charset="-128"/>
                        </a:rPr>
                        <a:t>7</a:t>
                      </a:r>
                      <a:endParaRPr kumimoji="1" lang="ja-JP" altLang="en-US" sz="1000" b="0" i="0" u="none" strike="noStrike" cap="none" normalizeH="0" baseline="0">
                        <a:ln>
                          <a:noFill/>
                        </a:ln>
                        <a:solidFill>
                          <a:schemeClr val="tx1"/>
                        </a:solidFill>
                        <a:effectLst/>
                        <a:latin typeface="Calibri" pitchFamily="34" charset="0"/>
                        <a:ea typeface="ＭＳ Ｐゴシック"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a:ln>
                            <a:noFill/>
                          </a:ln>
                          <a:solidFill>
                            <a:schemeClr val="tx1"/>
                          </a:solidFill>
                          <a:effectLst/>
                          <a:latin typeface="Calibri" pitchFamily="34" charset="0"/>
                          <a:ea typeface="ＭＳ Ｐゴシック" charset="-128"/>
                        </a:rPr>
                        <a:t>12</a:t>
                      </a:r>
                      <a:endParaRPr kumimoji="1" lang="ja-JP" altLang="en-US" sz="1000" b="0" i="0" u="none" strike="noStrike" cap="none" normalizeH="0" baseline="0">
                        <a:ln>
                          <a:noFill/>
                        </a:ln>
                        <a:solidFill>
                          <a:schemeClr val="tx1"/>
                        </a:solidFill>
                        <a:effectLst/>
                        <a:latin typeface="Calibri" pitchFamily="34" charset="0"/>
                        <a:ea typeface="ＭＳ Ｐゴシック"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a:ln>
                            <a:noFill/>
                          </a:ln>
                          <a:solidFill>
                            <a:schemeClr val="tx1"/>
                          </a:solidFill>
                          <a:effectLst/>
                          <a:latin typeface="ＭＳ Ｐゴシック" charset="-128"/>
                          <a:ea typeface="ＭＳ Ｐゴシック" charset="-128"/>
                        </a:rPr>
                        <a:t> 病院</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extLst>
                  <a:ext uri="{0D108BD9-81ED-4DB2-BD59-A6C34878D82A}">
                    <a16:rowId xmlns="" xmlns:a16="http://schemas.microsoft.com/office/drawing/2014/main" val="10003"/>
                  </a:ext>
                </a:extLst>
              </a:tr>
              <a:tr h="27146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a:ln>
                            <a:noFill/>
                          </a:ln>
                          <a:solidFill>
                            <a:srgbClr val="000000"/>
                          </a:solidFill>
                          <a:effectLst/>
                          <a:latin typeface="ＭＳ Ｐゴシック" charset="-128"/>
                          <a:ea typeface="ＭＳ Ｐゴシック" charset="-128"/>
                        </a:rPr>
                        <a:t> 総合病院数</a:t>
                      </a:r>
                      <a:endParaRPr kumimoji="1" lang="en-US" altLang="ja-JP" sz="800" b="0" i="0" u="none" strike="noStrike" cap="none" normalizeH="0" baseline="0">
                        <a:ln>
                          <a:noFill/>
                        </a:ln>
                        <a:solidFill>
                          <a:srgbClr val="000000"/>
                        </a:solidFill>
                        <a:effectLst/>
                        <a:latin typeface="ＭＳ Ｐゴシック" charset="-128"/>
                        <a:ea typeface="ＭＳ Ｐゴシック" charset="-128"/>
                      </a:endParaRPr>
                    </a:p>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700" b="0" i="0" u="none" strike="noStrike" cap="none" normalizeH="0" baseline="0">
                          <a:ln>
                            <a:noFill/>
                          </a:ln>
                          <a:solidFill>
                            <a:srgbClr val="000000"/>
                          </a:solidFill>
                          <a:effectLst/>
                          <a:latin typeface="ＭＳ Ｐゴシック" charset="-128"/>
                          <a:ea typeface="ＭＳ Ｐゴシック" charset="-128"/>
                        </a:rPr>
                        <a:t> （精神科閉鎖病棟</a:t>
                      </a:r>
                      <a:r>
                        <a:rPr kumimoji="1" lang="ja-JP" altLang="en-US" sz="700" b="0" i="0" u="none" strike="noStrike" cap="none" normalizeH="0" baseline="0">
                          <a:ln>
                            <a:noFill/>
                          </a:ln>
                          <a:solidFill>
                            <a:schemeClr val="tx1"/>
                          </a:solidFill>
                          <a:effectLst/>
                          <a:latin typeface="ＭＳ Ｐゴシック" charset="-128"/>
                          <a:ea typeface="ＭＳ Ｐゴシック" charset="-128"/>
                        </a:rPr>
                        <a:t>あり、児童病棟除く）</a:t>
                      </a:r>
                      <a:endParaRPr kumimoji="1" lang="en-US" altLang="ja-JP" sz="700" b="0" i="0" u="none" strike="noStrike" cap="none" normalizeH="0" baseline="0">
                        <a:ln>
                          <a:noFill/>
                        </a:ln>
                        <a:solidFill>
                          <a:schemeClr val="tx1"/>
                        </a:solidFill>
                        <a:effectLst/>
                        <a:latin typeface="ＭＳ Ｐゴシック" charset="-128"/>
                        <a:ea typeface="ＭＳ Ｐゴシック"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a:ln>
                            <a:noFill/>
                          </a:ln>
                          <a:solidFill>
                            <a:schemeClr val="tx1"/>
                          </a:solidFill>
                          <a:effectLst/>
                          <a:latin typeface="Calibri" pitchFamily="34" charset="0"/>
                          <a:ea typeface="ＭＳ Ｐゴシック" charset="-128"/>
                        </a:rPr>
                        <a:t>4</a:t>
                      </a:r>
                      <a:r>
                        <a:rPr kumimoji="1" lang="ja-JP" altLang="en-US" sz="1000" b="0" i="0" u="none" strike="noStrike" cap="none" normalizeH="0" baseline="0">
                          <a:ln>
                            <a:noFill/>
                          </a:ln>
                          <a:solidFill>
                            <a:schemeClr val="tx1"/>
                          </a:solidFill>
                          <a:effectLst/>
                          <a:latin typeface="Calibri" pitchFamily="34" charset="0"/>
                          <a:ea typeface="ＭＳ Ｐゴシック" charset="-128"/>
                        </a:rPr>
                        <a:t>（</a:t>
                      </a:r>
                      <a:r>
                        <a:rPr kumimoji="1" lang="en-US" altLang="ja-JP" sz="1000" b="0" i="0" u="none" strike="noStrike" cap="none" normalizeH="0" baseline="0">
                          <a:ln>
                            <a:noFill/>
                          </a:ln>
                          <a:solidFill>
                            <a:schemeClr val="tx1"/>
                          </a:solidFill>
                          <a:effectLst/>
                          <a:latin typeface="Calibri" pitchFamily="34" charset="0"/>
                          <a:ea typeface="ＭＳ Ｐゴシック" charset="-128"/>
                        </a:rPr>
                        <a:t>3</a:t>
                      </a:r>
                      <a:r>
                        <a:rPr kumimoji="1" lang="ja-JP" altLang="en-US" sz="1000" b="0" i="0" u="none" strike="noStrike" cap="none" normalizeH="0" baseline="0">
                          <a:ln>
                            <a:noFill/>
                          </a:ln>
                          <a:solidFill>
                            <a:schemeClr val="tx1"/>
                          </a:solidFill>
                          <a:effectLst/>
                          <a:latin typeface="Calibri" pitchFamily="34" charset="0"/>
                          <a:ea typeface="ＭＳ Ｐゴシック" charset="-128"/>
                        </a:rPr>
                        <a:t>）</a:t>
                      </a:r>
                      <a:endParaRPr kumimoji="1" lang="en-US" altLang="ja-JP" sz="1000" b="0" i="0" u="none" strike="noStrike" cap="none" normalizeH="0" baseline="0">
                        <a:ln>
                          <a:noFill/>
                        </a:ln>
                        <a:solidFill>
                          <a:schemeClr val="tx1"/>
                        </a:solidFill>
                        <a:effectLst/>
                        <a:latin typeface="Calibri" pitchFamily="34" charset="0"/>
                        <a:ea typeface="ＭＳ Ｐゴシック" charset="-128"/>
                      </a:endParaRPr>
                    </a:p>
                  </a:txBody>
                  <a:tcPr marL="9522" marR="9522" marT="952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a:ln>
                            <a:noFill/>
                          </a:ln>
                          <a:solidFill>
                            <a:schemeClr val="tx1"/>
                          </a:solidFill>
                          <a:effectLst/>
                          <a:latin typeface="Calibri" pitchFamily="34" charset="0"/>
                          <a:ea typeface="ＭＳ Ｐゴシック" charset="-128"/>
                        </a:rPr>
                        <a:t>1</a:t>
                      </a:r>
                      <a:r>
                        <a:rPr kumimoji="1" lang="ja-JP" altLang="en-US" sz="1000" b="0" i="0" u="none" strike="noStrike" cap="none" normalizeH="0" baseline="0">
                          <a:ln>
                            <a:noFill/>
                          </a:ln>
                          <a:solidFill>
                            <a:schemeClr val="tx1"/>
                          </a:solidFill>
                          <a:effectLst/>
                          <a:latin typeface="Calibri" pitchFamily="34" charset="0"/>
                          <a:ea typeface="ＭＳ Ｐゴシック" charset="-128"/>
                        </a:rPr>
                        <a:t>（</a:t>
                      </a:r>
                      <a:r>
                        <a:rPr kumimoji="1" lang="en-US" altLang="ja-JP" sz="1000" b="0" i="0" u="none" strike="noStrike" cap="none" normalizeH="0" baseline="0">
                          <a:ln>
                            <a:noFill/>
                          </a:ln>
                          <a:solidFill>
                            <a:schemeClr val="tx1"/>
                          </a:solidFill>
                          <a:effectLst/>
                          <a:latin typeface="Calibri" pitchFamily="34" charset="0"/>
                          <a:ea typeface="ＭＳ Ｐゴシック" charset="-128"/>
                        </a:rPr>
                        <a:t>0</a:t>
                      </a:r>
                      <a:r>
                        <a:rPr kumimoji="1" lang="ja-JP" altLang="en-US" sz="1000" b="0" i="0" u="none" strike="noStrike" cap="none" normalizeH="0" baseline="0">
                          <a:ln>
                            <a:noFill/>
                          </a:ln>
                          <a:solidFill>
                            <a:schemeClr val="tx1"/>
                          </a:solidFill>
                          <a:effectLst/>
                          <a:latin typeface="Calibri" pitchFamily="34" charset="0"/>
                          <a:ea typeface="ＭＳ Ｐゴシック" charset="-128"/>
                        </a:rPr>
                        <a:t>）</a:t>
                      </a:r>
                      <a:endParaRPr kumimoji="1" lang="en-US" altLang="ja-JP" sz="1000" b="0" i="0" u="none" strike="noStrike" cap="none" normalizeH="0" baseline="0">
                        <a:ln>
                          <a:noFill/>
                        </a:ln>
                        <a:solidFill>
                          <a:schemeClr val="tx1"/>
                        </a:solidFill>
                        <a:effectLst/>
                        <a:latin typeface="Calibri" pitchFamily="34" charset="0"/>
                        <a:ea typeface="ＭＳ Ｐゴシック" charset="-128"/>
                      </a:endParaRPr>
                    </a:p>
                  </a:txBody>
                  <a:tcPr marL="9522" marR="9522" marT="952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a:ln>
                            <a:noFill/>
                          </a:ln>
                          <a:solidFill>
                            <a:schemeClr val="tx1"/>
                          </a:solidFill>
                          <a:effectLst/>
                          <a:latin typeface="Calibri" pitchFamily="34" charset="0"/>
                          <a:ea typeface="ＭＳ Ｐゴシック" charset="-128"/>
                        </a:rPr>
                        <a:t>1</a:t>
                      </a:r>
                      <a:r>
                        <a:rPr kumimoji="1" lang="ja-JP" altLang="en-US" sz="1000" b="0" i="0" u="none" strike="noStrike" cap="none" normalizeH="0" baseline="0">
                          <a:ln>
                            <a:noFill/>
                          </a:ln>
                          <a:solidFill>
                            <a:schemeClr val="tx1"/>
                          </a:solidFill>
                          <a:effectLst/>
                          <a:latin typeface="Calibri" pitchFamily="34" charset="0"/>
                          <a:ea typeface="ＭＳ Ｐゴシック" charset="-128"/>
                        </a:rPr>
                        <a:t>（</a:t>
                      </a:r>
                      <a:r>
                        <a:rPr kumimoji="1" lang="en-US" altLang="ja-JP" sz="1000" b="0" i="0" u="none" strike="noStrike" cap="none" normalizeH="0" baseline="0">
                          <a:ln>
                            <a:noFill/>
                          </a:ln>
                          <a:solidFill>
                            <a:schemeClr val="tx1"/>
                          </a:solidFill>
                          <a:effectLst/>
                          <a:latin typeface="Calibri" pitchFamily="34" charset="0"/>
                          <a:ea typeface="ＭＳ Ｐゴシック" charset="-128"/>
                        </a:rPr>
                        <a:t>0</a:t>
                      </a:r>
                      <a:r>
                        <a:rPr kumimoji="1" lang="ja-JP" altLang="en-US" sz="1000" b="0" i="0" u="none" strike="noStrike" cap="none" normalizeH="0" baseline="0">
                          <a:ln>
                            <a:noFill/>
                          </a:ln>
                          <a:solidFill>
                            <a:schemeClr val="tx1"/>
                          </a:solidFill>
                          <a:effectLst/>
                          <a:latin typeface="Calibri" pitchFamily="34" charset="0"/>
                          <a:ea typeface="ＭＳ Ｐゴシック" charset="-128"/>
                        </a:rPr>
                        <a:t>）</a:t>
                      </a:r>
                      <a:endParaRPr kumimoji="1" lang="en-US" altLang="ja-JP" sz="1000" b="0" i="0" u="none" strike="noStrike" cap="none" normalizeH="0" baseline="0">
                        <a:ln>
                          <a:noFill/>
                        </a:ln>
                        <a:solidFill>
                          <a:schemeClr val="tx1"/>
                        </a:solidFill>
                        <a:effectLst/>
                        <a:latin typeface="Calibri" pitchFamily="34" charset="0"/>
                        <a:ea typeface="ＭＳ Ｐゴシック" charset="-128"/>
                      </a:endParaRPr>
                    </a:p>
                  </a:txBody>
                  <a:tcPr marL="9522" marR="9522" marT="952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Ｐゴシック" charset="-128"/>
                          <a:ea typeface="ＭＳ Ｐゴシック" charset="-128"/>
                        </a:rPr>
                        <a:t> 病院</a:t>
                      </a:r>
                      <a:endParaRPr kumimoji="1" lang="en-US" altLang="ja-JP" sz="800" b="0" i="0" u="none" strike="noStrike" cap="none" normalizeH="0" baseline="0" dirty="0">
                        <a:ln>
                          <a:noFill/>
                        </a:ln>
                        <a:solidFill>
                          <a:schemeClr val="tx1"/>
                        </a:solidFill>
                        <a:effectLst/>
                        <a:latin typeface="ＭＳ Ｐゴシック" charset="-128"/>
                        <a:ea typeface="ＭＳ Ｐゴシック"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extLst>
                  <a:ext uri="{0D108BD9-81ED-4DB2-BD59-A6C34878D82A}">
                    <a16:rowId xmlns="" xmlns:a16="http://schemas.microsoft.com/office/drawing/2014/main" val="10004"/>
                  </a:ext>
                </a:extLst>
              </a:tr>
            </a:tbl>
          </a:graphicData>
        </a:graphic>
      </p:graphicFrame>
      <p:sp>
        <p:nvSpPr>
          <p:cNvPr id="23" name="正方形/長方形 22"/>
          <p:cNvSpPr/>
          <p:nvPr/>
        </p:nvSpPr>
        <p:spPr>
          <a:xfrm>
            <a:off x="20950" y="31104"/>
            <a:ext cx="9015546" cy="533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defTabSz="956845">
              <a:defRPr/>
            </a:pPr>
            <a:r>
              <a:rPr lang="ja-JP" altLang="en-US" sz="2000" b="1" dirty="0">
                <a:solidFill>
                  <a:prstClr val="white"/>
                </a:solidFill>
                <a:latin typeface="HG丸ｺﾞｼｯｸM-PRO" pitchFamily="50" charset="-128"/>
                <a:ea typeface="HG丸ｺﾞｼｯｸM-PRO" pitchFamily="50" charset="-128"/>
              </a:rPr>
              <a:t>　静岡県の取組み～</a:t>
            </a:r>
            <a:r>
              <a:rPr lang="ja-JP" altLang="en-US" sz="2000" b="1" dirty="0">
                <a:solidFill>
                  <a:prstClr val="white"/>
                </a:solidFill>
              </a:rPr>
              <a:t>身体管理マニュアル普及・研修による医療提供体制の充実</a:t>
            </a:r>
            <a:r>
              <a:rPr lang="ja-JP" altLang="en-US" sz="2000" b="1" dirty="0">
                <a:solidFill>
                  <a:prstClr val="white"/>
                </a:solidFill>
                <a:latin typeface="HG丸ｺﾞｼｯｸM-PRO" pitchFamily="50" charset="-128"/>
                <a:ea typeface="HG丸ｺﾞｼｯｸM-PRO" pitchFamily="50" charset="-128"/>
              </a:rPr>
              <a:t>～</a:t>
            </a:r>
          </a:p>
        </p:txBody>
      </p:sp>
      <p:sp>
        <p:nvSpPr>
          <p:cNvPr id="14380" name="テキスト ボックス 16"/>
          <p:cNvSpPr txBox="1">
            <a:spLocks noChangeArrowheads="1"/>
          </p:cNvSpPr>
          <p:nvPr/>
        </p:nvSpPr>
        <p:spPr bwMode="auto">
          <a:xfrm>
            <a:off x="6154855" y="6661015"/>
            <a:ext cx="2960196" cy="235205"/>
          </a:xfrm>
          <a:prstGeom prst="rect">
            <a:avLst/>
          </a:prstGeom>
          <a:noFill/>
          <a:ln w="9525">
            <a:noFill/>
            <a:miter lim="800000"/>
            <a:headEnd/>
            <a:tailEnd/>
          </a:ln>
        </p:spPr>
        <p:txBody>
          <a:bodyPr wrap="none" lIns="95771" tIns="47885" rIns="95771" bIns="47885">
            <a:spAutoFit/>
          </a:bodyPr>
          <a:lstStyle/>
          <a:p>
            <a:pPr defTabSz="956048"/>
            <a:r>
              <a:rPr lang="ja-JP" altLang="en-US" sz="900" dirty="0">
                <a:solidFill>
                  <a:srgbClr val="000000"/>
                </a:solidFill>
                <a:latin typeface="ＭＳ Ｐゴシック" charset="-128"/>
              </a:rPr>
              <a:t>摂食障害治療支援センター設置事業　静岡県からの報告</a:t>
            </a:r>
          </a:p>
        </p:txBody>
      </p:sp>
      <p:sp>
        <p:nvSpPr>
          <p:cNvPr id="14381" name="円/楕円 6"/>
          <p:cNvSpPr>
            <a:spLocks noChangeArrowheads="1"/>
          </p:cNvSpPr>
          <p:nvPr/>
        </p:nvSpPr>
        <p:spPr bwMode="auto">
          <a:xfrm>
            <a:off x="-2339960" y="2897451"/>
            <a:ext cx="44450" cy="46037"/>
          </a:xfrm>
          <a:prstGeom prst="ellipse">
            <a:avLst/>
          </a:prstGeom>
          <a:solidFill>
            <a:srgbClr val="CCFF99"/>
          </a:solidFill>
          <a:ln w="25400">
            <a:noFill/>
            <a:round/>
            <a:headEnd/>
            <a:tailEnd/>
          </a:ln>
        </p:spPr>
        <p:txBody>
          <a:bodyPr lIns="71655" tIns="35829" rIns="71655" bIns="35829" anchor="ctr"/>
          <a:lstStyle/>
          <a:p>
            <a:pPr marL="211161" indent="-211161" algn="just" defTabSz="1002603">
              <a:buFont typeface="Wingdings" pitchFamily="2" charset="2"/>
              <a:buChar char="p"/>
            </a:pPr>
            <a:endParaRPr lang="ja-JP" altLang="en-US" sz="1900">
              <a:solidFill>
                <a:prstClr val="black"/>
              </a:solidFill>
              <a:latin typeface="HGP創英角ｺﾞｼｯｸUB" pitchFamily="50" charset="-128"/>
            </a:endParaRPr>
          </a:p>
        </p:txBody>
      </p:sp>
      <p:sp>
        <p:nvSpPr>
          <p:cNvPr id="14382" name="テキスト ボックス 3"/>
          <p:cNvSpPr txBox="1">
            <a:spLocks noChangeArrowheads="1"/>
          </p:cNvSpPr>
          <p:nvPr/>
        </p:nvSpPr>
        <p:spPr bwMode="auto">
          <a:xfrm flipH="1">
            <a:off x="107972" y="4508761"/>
            <a:ext cx="3457575" cy="1173923"/>
          </a:xfrm>
          <a:prstGeom prst="rect">
            <a:avLst/>
          </a:prstGeom>
          <a:solidFill>
            <a:schemeClr val="bg2"/>
          </a:solidFill>
          <a:ln w="9525">
            <a:solidFill>
              <a:schemeClr val="tx2"/>
            </a:solidFill>
            <a:miter lim="800000"/>
            <a:headEnd/>
            <a:tailEnd/>
          </a:ln>
        </p:spPr>
        <p:txBody>
          <a:bodyPr lIns="95771" tIns="47885" rIns="95771" bIns="47885">
            <a:spAutoFit/>
          </a:bodyPr>
          <a:lstStyle/>
          <a:p>
            <a:pPr marL="179570" indent="-179570" defTabSz="957709">
              <a:buFont typeface="Wingdings" pitchFamily="2" charset="2"/>
              <a:buChar char="p"/>
            </a:pPr>
            <a:r>
              <a:rPr lang="ja-JP" altLang="en-US" sz="1000">
                <a:solidFill>
                  <a:prstClr val="black"/>
                </a:solidFill>
              </a:rPr>
              <a:t>静岡県では、専門的治療を実施するために必要な設備をもつ総合病院精神科は西部に</a:t>
            </a:r>
            <a:r>
              <a:rPr lang="en-US" altLang="ja-JP" sz="1000">
                <a:solidFill>
                  <a:prstClr val="black"/>
                </a:solidFill>
              </a:rPr>
              <a:t>3</a:t>
            </a:r>
            <a:r>
              <a:rPr lang="ja-JP" altLang="en-US" sz="1000">
                <a:solidFill>
                  <a:prstClr val="black"/>
                </a:solidFill>
              </a:rPr>
              <a:t>つのみであった。</a:t>
            </a:r>
            <a:endParaRPr lang="en-US" altLang="ja-JP" sz="1000">
              <a:solidFill>
                <a:prstClr val="black"/>
              </a:solidFill>
            </a:endParaRPr>
          </a:p>
          <a:p>
            <a:pPr marL="179570" indent="-179570" defTabSz="957709">
              <a:buFont typeface="Wingdings" pitchFamily="2" charset="2"/>
              <a:buChar char="p"/>
            </a:pPr>
            <a:r>
              <a:rPr lang="ja-JP" altLang="en-US" sz="1000">
                <a:solidFill>
                  <a:prstClr val="black"/>
                </a:solidFill>
              </a:rPr>
              <a:t>この３つの総合病院精神科全てに実践的な研修を行い、重症患者の入院治療を可能とした。</a:t>
            </a:r>
            <a:endParaRPr lang="en-US" altLang="ja-JP" sz="1000">
              <a:solidFill>
                <a:prstClr val="black"/>
              </a:solidFill>
            </a:endParaRPr>
          </a:p>
          <a:p>
            <a:pPr marL="179570" indent="-179570" defTabSz="957709">
              <a:buFont typeface="Wingdings" pitchFamily="2" charset="2"/>
              <a:buChar char="p"/>
            </a:pPr>
            <a:r>
              <a:rPr lang="ja-JP" altLang="en-US" sz="1000">
                <a:solidFill>
                  <a:prstClr val="black"/>
                </a:solidFill>
              </a:rPr>
              <a:t>県西部、中部、東部に入院治療に対応可能な単科精神科病院を実践的な研修により整備し、早期に治療できる体制を整備した。</a:t>
            </a:r>
          </a:p>
        </p:txBody>
      </p:sp>
      <p:sp>
        <p:nvSpPr>
          <p:cNvPr id="14383" name="テキスト ボックス 25"/>
          <p:cNvSpPr txBox="1">
            <a:spLocks noChangeArrowheads="1"/>
          </p:cNvSpPr>
          <p:nvPr/>
        </p:nvSpPr>
        <p:spPr bwMode="auto">
          <a:xfrm>
            <a:off x="3707904" y="4562840"/>
            <a:ext cx="3574146" cy="265982"/>
          </a:xfrm>
          <a:prstGeom prst="rect">
            <a:avLst/>
          </a:prstGeom>
          <a:noFill/>
          <a:ln w="9525">
            <a:noFill/>
            <a:miter lim="800000"/>
            <a:headEnd/>
            <a:tailEnd/>
          </a:ln>
        </p:spPr>
        <p:txBody>
          <a:bodyPr wrap="none" lIns="95771" tIns="47885" rIns="95771" bIns="47885">
            <a:spAutoFit/>
          </a:bodyPr>
          <a:lstStyle/>
          <a:p>
            <a:pPr defTabSz="957709"/>
            <a:r>
              <a:rPr lang="en-US" altLang="ja-JP" sz="1100" b="1" dirty="0">
                <a:solidFill>
                  <a:prstClr val="black"/>
                </a:solidFill>
              </a:rPr>
              <a:t>【</a:t>
            </a:r>
            <a:r>
              <a:rPr lang="ja-JP" altLang="en-US" sz="1100" b="1" dirty="0">
                <a:solidFill>
                  <a:prstClr val="black"/>
                </a:solidFill>
              </a:rPr>
              <a:t>浜松医大及び摂食障害治療医療機関の受入患者推移</a:t>
            </a:r>
            <a:r>
              <a:rPr lang="en-US" altLang="ja-JP" sz="1100" b="1" dirty="0">
                <a:solidFill>
                  <a:prstClr val="black"/>
                </a:solidFill>
              </a:rPr>
              <a:t>】</a:t>
            </a:r>
            <a:endParaRPr lang="ja-JP" altLang="en-US" sz="1100" b="1" dirty="0">
              <a:solidFill>
                <a:prstClr val="black"/>
              </a:solidFill>
            </a:endParaRPr>
          </a:p>
        </p:txBody>
      </p:sp>
      <p:grpSp>
        <p:nvGrpSpPr>
          <p:cNvPr id="3" name="グループ化 79"/>
          <p:cNvGrpSpPr>
            <a:grpSpLocks/>
          </p:cNvGrpSpPr>
          <p:nvPr/>
        </p:nvGrpSpPr>
        <p:grpSpPr bwMode="auto">
          <a:xfrm>
            <a:off x="107954" y="2349763"/>
            <a:ext cx="3362715" cy="2123521"/>
            <a:chOff x="100673" y="331082"/>
            <a:chExt cx="4361045" cy="2614910"/>
          </a:xfrm>
        </p:grpSpPr>
        <p:grpSp>
          <p:nvGrpSpPr>
            <p:cNvPr id="4" name="グループ化 80"/>
            <p:cNvGrpSpPr>
              <a:grpSpLocks/>
            </p:cNvGrpSpPr>
            <p:nvPr/>
          </p:nvGrpSpPr>
          <p:grpSpPr bwMode="auto">
            <a:xfrm>
              <a:off x="100673" y="331082"/>
              <a:ext cx="4361045" cy="2614910"/>
              <a:chOff x="57705" y="404664"/>
              <a:chExt cx="4361045" cy="2614910"/>
            </a:xfrm>
          </p:grpSpPr>
          <p:sp>
            <p:nvSpPr>
              <p:cNvPr id="14399" name="フリーフォーム 89"/>
              <p:cNvSpPr>
                <a:spLocks/>
              </p:cNvSpPr>
              <p:nvPr/>
            </p:nvSpPr>
            <p:spPr bwMode="auto">
              <a:xfrm>
                <a:off x="827584" y="504329"/>
                <a:ext cx="3432131" cy="2345856"/>
              </a:xfrm>
              <a:custGeom>
                <a:avLst/>
                <a:gdLst>
                  <a:gd name="T0" fmla="*/ 2116899 w 3432131"/>
                  <a:gd name="T1" fmla="*/ 579686 h 2345856"/>
                  <a:gd name="T2" fmla="*/ 2292263 w 3432131"/>
                  <a:gd name="T3" fmla="*/ 967993 h 2345856"/>
                  <a:gd name="T4" fmla="*/ 2455101 w 3432131"/>
                  <a:gd name="T5" fmla="*/ 1055675 h 2345856"/>
                  <a:gd name="T6" fmla="*/ 2505205 w 3432131"/>
                  <a:gd name="T7" fmla="*/ 629791 h 2345856"/>
                  <a:gd name="T8" fmla="*/ 2580361 w 3432131"/>
                  <a:gd name="T9" fmla="*/ 466952 h 2345856"/>
                  <a:gd name="T10" fmla="*/ 2718149 w 3432131"/>
                  <a:gd name="T11" fmla="*/ 604738 h 2345856"/>
                  <a:gd name="T12" fmla="*/ 2918565 w 3432131"/>
                  <a:gd name="T13" fmla="*/ 729999 h 2345856"/>
                  <a:gd name="T14" fmla="*/ 3068877 w 3432131"/>
                  <a:gd name="T15" fmla="*/ 729999 h 2345856"/>
                  <a:gd name="T16" fmla="*/ 3194137 w 3432131"/>
                  <a:gd name="T17" fmla="*/ 967993 h 2345856"/>
                  <a:gd name="T18" fmla="*/ 3294345 w 3432131"/>
                  <a:gd name="T19" fmla="*/ 1168410 h 2345856"/>
                  <a:gd name="T20" fmla="*/ 3356975 w 3432131"/>
                  <a:gd name="T21" fmla="*/ 1268618 h 2345856"/>
                  <a:gd name="T22" fmla="*/ 3281819 w 3432131"/>
                  <a:gd name="T23" fmla="*/ 1469034 h 2345856"/>
                  <a:gd name="T24" fmla="*/ 3306871 w 3432131"/>
                  <a:gd name="T25" fmla="*/ 1694503 h 2345856"/>
                  <a:gd name="T26" fmla="*/ 3219189 w 3432131"/>
                  <a:gd name="T27" fmla="*/ 1807237 h 2345856"/>
                  <a:gd name="T28" fmla="*/ 3106455 w 3432131"/>
                  <a:gd name="T29" fmla="*/ 1932497 h 2345856"/>
                  <a:gd name="T30" fmla="*/ 3006247 w 3432131"/>
                  <a:gd name="T31" fmla="*/ 2032706 h 2345856"/>
                  <a:gd name="T32" fmla="*/ 2931091 w 3432131"/>
                  <a:gd name="T33" fmla="*/ 2183018 h 2345856"/>
                  <a:gd name="T34" fmla="*/ 2743201 w 3432131"/>
                  <a:gd name="T35" fmla="*/ 2245648 h 2345856"/>
                  <a:gd name="T36" fmla="*/ 2642991 w 3432131"/>
                  <a:gd name="T37" fmla="*/ 2208070 h 2345856"/>
                  <a:gd name="T38" fmla="*/ 2567835 w 3432131"/>
                  <a:gd name="T39" fmla="*/ 2020180 h 2345856"/>
                  <a:gd name="T40" fmla="*/ 2592887 w 3432131"/>
                  <a:gd name="T41" fmla="*/ 1744607 h 2345856"/>
                  <a:gd name="T42" fmla="*/ 2617939 w 3432131"/>
                  <a:gd name="T43" fmla="*/ 1481560 h 2345856"/>
                  <a:gd name="T44" fmla="*/ 2592887 w 3432131"/>
                  <a:gd name="T45" fmla="*/ 1318722 h 2345856"/>
                  <a:gd name="T46" fmla="*/ 2204581 w 3432131"/>
                  <a:gd name="T47" fmla="*/ 1243566 h 2345856"/>
                  <a:gd name="T48" fmla="*/ 2029219 w 3432131"/>
                  <a:gd name="T49" fmla="*/ 1381352 h 2345856"/>
                  <a:gd name="T50" fmla="*/ 1966589 w 3432131"/>
                  <a:gd name="T51" fmla="*/ 1456508 h 2345856"/>
                  <a:gd name="T52" fmla="*/ 1878907 w 3432131"/>
                  <a:gd name="T53" fmla="*/ 1581769 h 2345856"/>
                  <a:gd name="T54" fmla="*/ 1678490 w 3432131"/>
                  <a:gd name="T55" fmla="*/ 1669451 h 2345856"/>
                  <a:gd name="T56" fmla="*/ 1565756 w 3432131"/>
                  <a:gd name="T57" fmla="*/ 1782185 h 2345856"/>
                  <a:gd name="T58" fmla="*/ 1453022 w 3432131"/>
                  <a:gd name="T59" fmla="*/ 1919971 h 2345856"/>
                  <a:gd name="T60" fmla="*/ 1327761 w 3432131"/>
                  <a:gd name="T61" fmla="*/ 2070284 h 2345856"/>
                  <a:gd name="T62" fmla="*/ 1277657 w 3432131"/>
                  <a:gd name="T63" fmla="*/ 2320804 h 2345856"/>
                  <a:gd name="T64" fmla="*/ 1215027 w 3432131"/>
                  <a:gd name="T65" fmla="*/ 2283226 h 2345856"/>
                  <a:gd name="T66" fmla="*/ 1002082 w 3432131"/>
                  <a:gd name="T67" fmla="*/ 2045232 h 2345856"/>
                  <a:gd name="T68" fmla="*/ 826717 w 3432131"/>
                  <a:gd name="T69" fmla="*/ 1970075 h 2345856"/>
                  <a:gd name="T70" fmla="*/ 701457 w 3432131"/>
                  <a:gd name="T71" fmla="*/ 1919971 h 2345856"/>
                  <a:gd name="T72" fmla="*/ 325676 w 3432131"/>
                  <a:gd name="T73" fmla="*/ 1832289 h 2345856"/>
                  <a:gd name="T74" fmla="*/ 37578 w 3432131"/>
                  <a:gd name="T75" fmla="*/ 1744607 h 2345856"/>
                  <a:gd name="T76" fmla="*/ 175364 w 3432131"/>
                  <a:gd name="T77" fmla="*/ 1481560 h 2345856"/>
                  <a:gd name="T78" fmla="*/ 350728 w 3432131"/>
                  <a:gd name="T79" fmla="*/ 1381352 h 2345856"/>
                  <a:gd name="T80" fmla="*/ 576197 w 3432131"/>
                  <a:gd name="T81" fmla="*/ 1281144 h 2345856"/>
                  <a:gd name="T82" fmla="*/ 651353 w 3432131"/>
                  <a:gd name="T83" fmla="*/ 1055675 h 2345856"/>
                  <a:gd name="T84" fmla="*/ 826717 w 3432131"/>
                  <a:gd name="T85" fmla="*/ 867785 h 2345856"/>
                  <a:gd name="T86" fmla="*/ 964504 w 3432131"/>
                  <a:gd name="T87" fmla="*/ 729999 h 2345856"/>
                  <a:gd name="T88" fmla="*/ 1365340 w 3432131"/>
                  <a:gd name="T89" fmla="*/ 629791 h 2345856"/>
                  <a:gd name="T90" fmla="*/ 1515652 w 3432131"/>
                  <a:gd name="T91" fmla="*/ 554634 h 2345856"/>
                  <a:gd name="T92" fmla="*/ 1828803 w 3432131"/>
                  <a:gd name="T93" fmla="*/ 416848 h 2345856"/>
                  <a:gd name="T94" fmla="*/ 1954063 w 3432131"/>
                  <a:gd name="T95" fmla="*/ 178854 h 2345856"/>
                  <a:gd name="T96" fmla="*/ 2041745 w 3432131"/>
                  <a:gd name="T97" fmla="*/ 3489 h 23458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432131"/>
                  <a:gd name="T148" fmla="*/ 0 h 2345856"/>
                  <a:gd name="T149" fmla="*/ 3432131 w 3432131"/>
                  <a:gd name="T150" fmla="*/ 2345856 h 23458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432131" h="2345856">
                    <a:moveTo>
                      <a:pt x="2029216" y="116223"/>
                    </a:moveTo>
                    <a:cubicBezTo>
                      <a:pt x="2037567" y="199730"/>
                      <a:pt x="2056223" y="124551"/>
                      <a:pt x="2091846" y="504530"/>
                    </a:cubicBezTo>
                    <a:cubicBezTo>
                      <a:pt x="2094311" y="530822"/>
                      <a:pt x="2098225" y="561013"/>
                      <a:pt x="2116898" y="579686"/>
                    </a:cubicBezTo>
                    <a:cubicBezTo>
                      <a:pt x="2190173" y="652962"/>
                      <a:pt x="2154962" y="625940"/>
                      <a:pt x="2217106" y="667369"/>
                    </a:cubicBezTo>
                    <a:cubicBezTo>
                      <a:pt x="2223605" y="725857"/>
                      <a:pt x="2239049" y="883509"/>
                      <a:pt x="2254685" y="930415"/>
                    </a:cubicBezTo>
                    <a:cubicBezTo>
                      <a:pt x="2260287" y="947220"/>
                      <a:pt x="2279737" y="955467"/>
                      <a:pt x="2292263" y="967993"/>
                    </a:cubicBezTo>
                    <a:cubicBezTo>
                      <a:pt x="2313140" y="1030623"/>
                      <a:pt x="2292263" y="1001396"/>
                      <a:pt x="2379945" y="1030623"/>
                    </a:cubicBezTo>
                    <a:lnTo>
                      <a:pt x="2417523" y="1043149"/>
                    </a:lnTo>
                    <a:lnTo>
                      <a:pt x="2455101" y="1055675"/>
                    </a:lnTo>
                    <a:cubicBezTo>
                      <a:pt x="2445025" y="894458"/>
                      <a:pt x="2432467" y="878328"/>
                      <a:pt x="2455101" y="742525"/>
                    </a:cubicBezTo>
                    <a:cubicBezTo>
                      <a:pt x="2462972" y="695298"/>
                      <a:pt x="2471038" y="710650"/>
                      <a:pt x="2492679" y="667369"/>
                    </a:cubicBezTo>
                    <a:cubicBezTo>
                      <a:pt x="2498584" y="655559"/>
                      <a:pt x="2501030" y="642317"/>
                      <a:pt x="2505205" y="629791"/>
                    </a:cubicBezTo>
                    <a:cubicBezTo>
                      <a:pt x="2509380" y="596388"/>
                      <a:pt x="2505229" y="560837"/>
                      <a:pt x="2517731" y="529582"/>
                    </a:cubicBezTo>
                    <a:cubicBezTo>
                      <a:pt x="2523322" y="515604"/>
                      <a:pt x="2544664" y="515175"/>
                      <a:pt x="2555309" y="504530"/>
                    </a:cubicBezTo>
                    <a:cubicBezTo>
                      <a:pt x="2565954" y="493885"/>
                      <a:pt x="2572010" y="479478"/>
                      <a:pt x="2580361" y="466952"/>
                    </a:cubicBezTo>
                    <a:cubicBezTo>
                      <a:pt x="2592887" y="475303"/>
                      <a:pt x="2609960" y="479238"/>
                      <a:pt x="2617939" y="492004"/>
                    </a:cubicBezTo>
                    <a:cubicBezTo>
                      <a:pt x="2631935" y="514397"/>
                      <a:pt x="2621019" y="552512"/>
                      <a:pt x="2642991" y="567160"/>
                    </a:cubicBezTo>
                    <a:cubicBezTo>
                      <a:pt x="2691555" y="599536"/>
                      <a:pt x="2666287" y="587452"/>
                      <a:pt x="2718148" y="604738"/>
                    </a:cubicBezTo>
                    <a:cubicBezTo>
                      <a:pt x="2747961" y="694177"/>
                      <a:pt x="2728552" y="657923"/>
                      <a:pt x="2768252" y="717473"/>
                    </a:cubicBezTo>
                    <a:cubicBezTo>
                      <a:pt x="2793304" y="713298"/>
                      <a:pt x="2818098" y="702838"/>
                      <a:pt x="2843408" y="704947"/>
                    </a:cubicBezTo>
                    <a:cubicBezTo>
                      <a:pt x="2869724" y="707140"/>
                      <a:pt x="2918564" y="729999"/>
                      <a:pt x="2918564" y="729999"/>
                    </a:cubicBezTo>
                    <a:cubicBezTo>
                      <a:pt x="2926915" y="742525"/>
                      <a:pt x="2931861" y="758173"/>
                      <a:pt x="2943616" y="767577"/>
                    </a:cubicBezTo>
                    <a:cubicBezTo>
                      <a:pt x="2975515" y="793097"/>
                      <a:pt x="3025439" y="772729"/>
                      <a:pt x="3056350" y="767577"/>
                    </a:cubicBezTo>
                    <a:cubicBezTo>
                      <a:pt x="3060525" y="755051"/>
                      <a:pt x="3055826" y="732007"/>
                      <a:pt x="3068876" y="729999"/>
                    </a:cubicBezTo>
                    <a:cubicBezTo>
                      <a:pt x="3210483" y="708213"/>
                      <a:pt x="3198398" y="711339"/>
                      <a:pt x="3244241" y="780103"/>
                    </a:cubicBezTo>
                    <a:cubicBezTo>
                      <a:pt x="3252854" y="831782"/>
                      <a:pt x="3267961" y="850141"/>
                      <a:pt x="3244241" y="892837"/>
                    </a:cubicBezTo>
                    <a:cubicBezTo>
                      <a:pt x="3229619" y="919157"/>
                      <a:pt x="3194137" y="967993"/>
                      <a:pt x="3194137" y="967993"/>
                    </a:cubicBezTo>
                    <a:cubicBezTo>
                      <a:pt x="3198312" y="1005571"/>
                      <a:pt x="3200447" y="1043432"/>
                      <a:pt x="3206663" y="1080727"/>
                    </a:cubicBezTo>
                    <a:cubicBezTo>
                      <a:pt x="3208834" y="1093751"/>
                      <a:pt x="3209853" y="1108969"/>
                      <a:pt x="3219189" y="1118306"/>
                    </a:cubicBezTo>
                    <a:cubicBezTo>
                      <a:pt x="3240479" y="1139596"/>
                      <a:pt x="3264821" y="1162505"/>
                      <a:pt x="3294345" y="1168410"/>
                    </a:cubicBezTo>
                    <a:cubicBezTo>
                      <a:pt x="3315222" y="1172585"/>
                      <a:pt x="3336435" y="1175334"/>
                      <a:pt x="3356975" y="1180936"/>
                    </a:cubicBezTo>
                    <a:cubicBezTo>
                      <a:pt x="3382452" y="1187884"/>
                      <a:pt x="3432131" y="1205988"/>
                      <a:pt x="3432131" y="1205988"/>
                    </a:cubicBezTo>
                    <a:cubicBezTo>
                      <a:pt x="3404403" y="1224474"/>
                      <a:pt x="3376264" y="1239684"/>
                      <a:pt x="3356975" y="1268618"/>
                    </a:cubicBezTo>
                    <a:cubicBezTo>
                      <a:pt x="3349651" y="1279604"/>
                      <a:pt x="3352555" y="1295774"/>
                      <a:pt x="3344449" y="1306196"/>
                    </a:cubicBezTo>
                    <a:cubicBezTo>
                      <a:pt x="3322698" y="1334162"/>
                      <a:pt x="3269293" y="1381352"/>
                      <a:pt x="3269293" y="1381352"/>
                    </a:cubicBezTo>
                    <a:cubicBezTo>
                      <a:pt x="3273468" y="1410579"/>
                      <a:pt x="3271221" y="1441478"/>
                      <a:pt x="3281819" y="1469034"/>
                    </a:cubicBezTo>
                    <a:cubicBezTo>
                      <a:pt x="3292627" y="1497136"/>
                      <a:pt x="3331923" y="1544191"/>
                      <a:pt x="3331923" y="1544191"/>
                    </a:cubicBezTo>
                    <a:cubicBezTo>
                      <a:pt x="3327748" y="1581769"/>
                      <a:pt x="3325613" y="1619630"/>
                      <a:pt x="3319397" y="1656925"/>
                    </a:cubicBezTo>
                    <a:cubicBezTo>
                      <a:pt x="3317226" y="1669949"/>
                      <a:pt x="3315119" y="1684193"/>
                      <a:pt x="3306871" y="1694503"/>
                    </a:cubicBezTo>
                    <a:cubicBezTo>
                      <a:pt x="3297467" y="1706258"/>
                      <a:pt x="3281819" y="1711204"/>
                      <a:pt x="3269293" y="1719555"/>
                    </a:cubicBezTo>
                    <a:cubicBezTo>
                      <a:pt x="3260942" y="1732081"/>
                      <a:pt x="3251710" y="1744062"/>
                      <a:pt x="3244241" y="1757133"/>
                    </a:cubicBezTo>
                    <a:cubicBezTo>
                      <a:pt x="3234977" y="1773345"/>
                      <a:pt x="3231143" y="1792892"/>
                      <a:pt x="3219189" y="1807237"/>
                    </a:cubicBezTo>
                    <a:cubicBezTo>
                      <a:pt x="3200510" y="1829652"/>
                      <a:pt x="3169681" y="1836266"/>
                      <a:pt x="3144032" y="1844815"/>
                    </a:cubicBezTo>
                    <a:cubicBezTo>
                      <a:pt x="3135681" y="1861516"/>
                      <a:pt x="3126336" y="1877756"/>
                      <a:pt x="3118980" y="1894919"/>
                    </a:cubicBezTo>
                    <a:cubicBezTo>
                      <a:pt x="3113779" y="1907055"/>
                      <a:pt x="3112359" y="1920687"/>
                      <a:pt x="3106454" y="1932497"/>
                    </a:cubicBezTo>
                    <a:cubicBezTo>
                      <a:pt x="3099721" y="1945962"/>
                      <a:pt x="3090152" y="1957825"/>
                      <a:pt x="3081402" y="1970075"/>
                    </a:cubicBezTo>
                    <a:cubicBezTo>
                      <a:pt x="3069268" y="1987063"/>
                      <a:pt x="3059862" y="2006815"/>
                      <a:pt x="3043824" y="2020180"/>
                    </a:cubicBezTo>
                    <a:cubicBezTo>
                      <a:pt x="3033681" y="2028633"/>
                      <a:pt x="3018772" y="2028531"/>
                      <a:pt x="3006246" y="2032706"/>
                    </a:cubicBezTo>
                    <a:cubicBezTo>
                      <a:pt x="2997895" y="2045232"/>
                      <a:pt x="2985155" y="2055760"/>
                      <a:pt x="2981194" y="2070284"/>
                    </a:cubicBezTo>
                    <a:cubicBezTo>
                      <a:pt x="2972337" y="2102760"/>
                      <a:pt x="2982340" y="2139731"/>
                      <a:pt x="2968668" y="2170492"/>
                    </a:cubicBezTo>
                    <a:cubicBezTo>
                      <a:pt x="2963306" y="2182558"/>
                      <a:pt x="2943786" y="2179391"/>
                      <a:pt x="2931090" y="2183018"/>
                    </a:cubicBezTo>
                    <a:cubicBezTo>
                      <a:pt x="2914537" y="2187747"/>
                      <a:pt x="2897687" y="2191369"/>
                      <a:pt x="2880986" y="2195544"/>
                    </a:cubicBezTo>
                    <a:cubicBezTo>
                      <a:pt x="2868460" y="2203895"/>
                      <a:pt x="2856873" y="2213863"/>
                      <a:pt x="2843408" y="2220596"/>
                    </a:cubicBezTo>
                    <a:cubicBezTo>
                      <a:pt x="2816548" y="2234026"/>
                      <a:pt x="2768927" y="2239931"/>
                      <a:pt x="2743200" y="2245648"/>
                    </a:cubicBezTo>
                    <a:cubicBezTo>
                      <a:pt x="2726394" y="2249383"/>
                      <a:pt x="2709797" y="2253999"/>
                      <a:pt x="2693095" y="2258174"/>
                    </a:cubicBezTo>
                    <a:cubicBezTo>
                      <a:pt x="2680569" y="2253999"/>
                      <a:pt x="2664853" y="2254984"/>
                      <a:pt x="2655517" y="2245648"/>
                    </a:cubicBezTo>
                    <a:cubicBezTo>
                      <a:pt x="2646181" y="2236312"/>
                      <a:pt x="2645855" y="2220959"/>
                      <a:pt x="2642991" y="2208070"/>
                    </a:cubicBezTo>
                    <a:cubicBezTo>
                      <a:pt x="2637481" y="2183277"/>
                      <a:pt x="2640780" y="2156123"/>
                      <a:pt x="2630465" y="2132914"/>
                    </a:cubicBezTo>
                    <a:cubicBezTo>
                      <a:pt x="2623270" y="2116726"/>
                      <a:pt x="2605413" y="2107862"/>
                      <a:pt x="2592887" y="2095336"/>
                    </a:cubicBezTo>
                    <a:lnTo>
                      <a:pt x="2567835" y="2020180"/>
                    </a:lnTo>
                    <a:lnTo>
                      <a:pt x="2555309" y="1982601"/>
                    </a:lnTo>
                    <a:cubicBezTo>
                      <a:pt x="2567835" y="1970075"/>
                      <a:pt x="2583061" y="1959762"/>
                      <a:pt x="2592887" y="1945023"/>
                    </a:cubicBezTo>
                    <a:cubicBezTo>
                      <a:pt x="2625662" y="1895861"/>
                      <a:pt x="2593918" y="1755431"/>
                      <a:pt x="2592887" y="1744607"/>
                    </a:cubicBezTo>
                    <a:cubicBezTo>
                      <a:pt x="2583865" y="1649872"/>
                      <a:pt x="2585642" y="1665521"/>
                      <a:pt x="2567835" y="1594295"/>
                    </a:cubicBezTo>
                    <a:cubicBezTo>
                      <a:pt x="2572010" y="1569243"/>
                      <a:pt x="2570046" y="1542347"/>
                      <a:pt x="2580361" y="1519138"/>
                    </a:cubicBezTo>
                    <a:cubicBezTo>
                      <a:pt x="2587555" y="1502950"/>
                      <a:pt x="2613375" y="1498676"/>
                      <a:pt x="2617939" y="1481560"/>
                    </a:cubicBezTo>
                    <a:cubicBezTo>
                      <a:pt x="2630894" y="1432980"/>
                      <a:pt x="2623820" y="1381085"/>
                      <a:pt x="2630465" y="1331248"/>
                    </a:cubicBezTo>
                    <a:cubicBezTo>
                      <a:pt x="2632210" y="1318160"/>
                      <a:pt x="2655517" y="1297845"/>
                      <a:pt x="2642991" y="1293670"/>
                    </a:cubicBezTo>
                    <a:cubicBezTo>
                      <a:pt x="2625277" y="1287765"/>
                      <a:pt x="2609588" y="1310371"/>
                      <a:pt x="2592887" y="1318722"/>
                    </a:cubicBezTo>
                    <a:cubicBezTo>
                      <a:pt x="2572362" y="1298197"/>
                      <a:pt x="2531986" y="1254279"/>
                      <a:pt x="2505205" y="1243566"/>
                    </a:cubicBezTo>
                    <a:cubicBezTo>
                      <a:pt x="2481624" y="1234134"/>
                      <a:pt x="2455101" y="1235215"/>
                      <a:pt x="2430049" y="1231040"/>
                    </a:cubicBezTo>
                    <a:cubicBezTo>
                      <a:pt x="2354893" y="1235215"/>
                      <a:pt x="2278391" y="1228804"/>
                      <a:pt x="2204580" y="1243566"/>
                    </a:cubicBezTo>
                    <a:cubicBezTo>
                      <a:pt x="2189818" y="1246518"/>
                      <a:pt x="2190858" y="1271231"/>
                      <a:pt x="2179528" y="1281144"/>
                    </a:cubicBezTo>
                    <a:cubicBezTo>
                      <a:pt x="2119875" y="1333341"/>
                      <a:pt x="2116528" y="1328209"/>
                      <a:pt x="2054268" y="1343774"/>
                    </a:cubicBezTo>
                    <a:cubicBezTo>
                      <a:pt x="2045917" y="1356300"/>
                      <a:pt x="2042681" y="1374619"/>
                      <a:pt x="2029216" y="1381352"/>
                    </a:cubicBezTo>
                    <a:cubicBezTo>
                      <a:pt x="2006500" y="1392710"/>
                      <a:pt x="1973174" y="1377154"/>
                      <a:pt x="1954060" y="1393878"/>
                    </a:cubicBezTo>
                    <a:cubicBezTo>
                      <a:pt x="1934187" y="1411267"/>
                      <a:pt x="1903956" y="1477385"/>
                      <a:pt x="1929008" y="1469034"/>
                    </a:cubicBezTo>
                    <a:lnTo>
                      <a:pt x="1966586" y="1456508"/>
                    </a:lnTo>
                    <a:cubicBezTo>
                      <a:pt x="1975509" y="1483276"/>
                      <a:pt x="1994111" y="1516666"/>
                      <a:pt x="1966586" y="1544191"/>
                    </a:cubicBezTo>
                    <a:cubicBezTo>
                      <a:pt x="1954413" y="1556364"/>
                      <a:pt x="1933183" y="1552542"/>
                      <a:pt x="1916482" y="1556717"/>
                    </a:cubicBezTo>
                    <a:cubicBezTo>
                      <a:pt x="1903956" y="1565068"/>
                      <a:pt x="1892369" y="1575036"/>
                      <a:pt x="1878904" y="1581769"/>
                    </a:cubicBezTo>
                    <a:cubicBezTo>
                      <a:pt x="1867094" y="1587674"/>
                      <a:pt x="1852868" y="1587883"/>
                      <a:pt x="1841326" y="1594295"/>
                    </a:cubicBezTo>
                    <a:cubicBezTo>
                      <a:pt x="1815006" y="1608917"/>
                      <a:pt x="1795379" y="1637096"/>
                      <a:pt x="1766169" y="1644399"/>
                    </a:cubicBezTo>
                    <a:cubicBezTo>
                      <a:pt x="1703256" y="1660127"/>
                      <a:pt x="1732397" y="1651481"/>
                      <a:pt x="1678487" y="1669451"/>
                    </a:cubicBezTo>
                    <a:cubicBezTo>
                      <a:pt x="1665961" y="1677802"/>
                      <a:pt x="1654746" y="1688573"/>
                      <a:pt x="1640909" y="1694503"/>
                    </a:cubicBezTo>
                    <a:cubicBezTo>
                      <a:pt x="1625086" y="1701284"/>
                      <a:pt x="1602009" y="1693958"/>
                      <a:pt x="1590805" y="1707029"/>
                    </a:cubicBezTo>
                    <a:cubicBezTo>
                      <a:pt x="1573619" y="1727079"/>
                      <a:pt x="1584426" y="1763512"/>
                      <a:pt x="1565753" y="1782185"/>
                    </a:cubicBezTo>
                    <a:lnTo>
                      <a:pt x="1528175" y="1819763"/>
                    </a:lnTo>
                    <a:cubicBezTo>
                      <a:pt x="1524000" y="1832289"/>
                      <a:pt x="1521554" y="1845531"/>
                      <a:pt x="1515649" y="1857341"/>
                    </a:cubicBezTo>
                    <a:cubicBezTo>
                      <a:pt x="1500141" y="1888358"/>
                      <a:pt x="1485229" y="1905656"/>
                      <a:pt x="1453019" y="1919971"/>
                    </a:cubicBezTo>
                    <a:cubicBezTo>
                      <a:pt x="1428888" y="1930696"/>
                      <a:pt x="1377863" y="1945023"/>
                      <a:pt x="1377863" y="1945023"/>
                    </a:cubicBezTo>
                    <a:cubicBezTo>
                      <a:pt x="1369512" y="1957549"/>
                      <a:pt x="1358741" y="1968764"/>
                      <a:pt x="1352811" y="1982601"/>
                    </a:cubicBezTo>
                    <a:cubicBezTo>
                      <a:pt x="1328724" y="2038804"/>
                      <a:pt x="1352140" y="2021521"/>
                      <a:pt x="1327758" y="2070284"/>
                    </a:cubicBezTo>
                    <a:cubicBezTo>
                      <a:pt x="1279197" y="2167404"/>
                      <a:pt x="1321662" y="2050993"/>
                      <a:pt x="1290180" y="2145440"/>
                    </a:cubicBezTo>
                    <a:cubicBezTo>
                      <a:pt x="1286005" y="2178843"/>
                      <a:pt x="1283676" y="2212528"/>
                      <a:pt x="1277654" y="2245648"/>
                    </a:cubicBezTo>
                    <a:cubicBezTo>
                      <a:pt x="1271468" y="2279669"/>
                      <a:pt x="1250437" y="2286783"/>
                      <a:pt x="1277654" y="2320804"/>
                    </a:cubicBezTo>
                    <a:cubicBezTo>
                      <a:pt x="1287058" y="2332559"/>
                      <a:pt x="1302706" y="2337505"/>
                      <a:pt x="1315232" y="2345856"/>
                    </a:cubicBezTo>
                    <a:cubicBezTo>
                      <a:pt x="1280919" y="2208604"/>
                      <a:pt x="1321281" y="2236361"/>
                      <a:pt x="1252602" y="2270700"/>
                    </a:cubicBezTo>
                    <a:cubicBezTo>
                      <a:pt x="1240792" y="2276605"/>
                      <a:pt x="1227550" y="2279051"/>
                      <a:pt x="1215024" y="2283226"/>
                    </a:cubicBezTo>
                    <a:cubicBezTo>
                      <a:pt x="1133442" y="2256032"/>
                      <a:pt x="1209853" y="2294058"/>
                      <a:pt x="1164920" y="2170492"/>
                    </a:cubicBezTo>
                    <a:cubicBezTo>
                      <a:pt x="1157204" y="2149274"/>
                      <a:pt x="1107657" y="2119790"/>
                      <a:pt x="1089764" y="2107862"/>
                    </a:cubicBezTo>
                    <a:cubicBezTo>
                      <a:pt x="1068887" y="2045232"/>
                      <a:pt x="1089764" y="2074459"/>
                      <a:pt x="1002082" y="2045232"/>
                    </a:cubicBezTo>
                    <a:lnTo>
                      <a:pt x="964504" y="2032706"/>
                    </a:lnTo>
                    <a:cubicBezTo>
                      <a:pt x="956153" y="2020180"/>
                      <a:pt x="951978" y="2003478"/>
                      <a:pt x="939452" y="1995127"/>
                    </a:cubicBezTo>
                    <a:cubicBezTo>
                      <a:pt x="931870" y="1990073"/>
                      <a:pt x="828097" y="1970351"/>
                      <a:pt x="826717" y="1970075"/>
                    </a:cubicBezTo>
                    <a:cubicBezTo>
                      <a:pt x="814191" y="1961724"/>
                      <a:pt x="802976" y="1950953"/>
                      <a:pt x="789139" y="1945023"/>
                    </a:cubicBezTo>
                    <a:cubicBezTo>
                      <a:pt x="773316" y="1938242"/>
                      <a:pt x="755588" y="1937226"/>
                      <a:pt x="739035" y="1932497"/>
                    </a:cubicBezTo>
                    <a:cubicBezTo>
                      <a:pt x="726339" y="1928870"/>
                      <a:pt x="713983" y="1924146"/>
                      <a:pt x="701457" y="1919971"/>
                    </a:cubicBezTo>
                    <a:cubicBezTo>
                      <a:pt x="614967" y="1929581"/>
                      <a:pt x="510727" y="1948252"/>
                      <a:pt x="425885" y="1919971"/>
                    </a:cubicBezTo>
                    <a:cubicBezTo>
                      <a:pt x="397876" y="1910635"/>
                      <a:pt x="384131" y="1878218"/>
                      <a:pt x="363254" y="1857341"/>
                    </a:cubicBezTo>
                    <a:cubicBezTo>
                      <a:pt x="352609" y="1846696"/>
                      <a:pt x="340650" y="1833838"/>
                      <a:pt x="325676" y="1832289"/>
                    </a:cubicBezTo>
                    <a:cubicBezTo>
                      <a:pt x="217614" y="1821110"/>
                      <a:pt x="108559" y="1823938"/>
                      <a:pt x="0" y="1819763"/>
                    </a:cubicBezTo>
                    <a:cubicBezTo>
                      <a:pt x="4175" y="1807237"/>
                      <a:pt x="6621" y="1793995"/>
                      <a:pt x="12526" y="1782185"/>
                    </a:cubicBezTo>
                    <a:cubicBezTo>
                      <a:pt x="19259" y="1768720"/>
                      <a:pt x="34804" y="1759404"/>
                      <a:pt x="37578" y="1744607"/>
                    </a:cubicBezTo>
                    <a:cubicBezTo>
                      <a:pt x="71876" y="1561685"/>
                      <a:pt x="-6577" y="1600663"/>
                      <a:pt x="87682" y="1569243"/>
                    </a:cubicBezTo>
                    <a:cubicBezTo>
                      <a:pt x="91857" y="1556717"/>
                      <a:pt x="92884" y="1542650"/>
                      <a:pt x="100208" y="1531664"/>
                    </a:cubicBezTo>
                    <a:cubicBezTo>
                      <a:pt x="127016" y="1491452"/>
                      <a:pt x="135967" y="1494692"/>
                      <a:pt x="175364" y="1481560"/>
                    </a:cubicBezTo>
                    <a:cubicBezTo>
                      <a:pt x="217595" y="1418214"/>
                      <a:pt x="177491" y="1461708"/>
                      <a:pt x="237994" y="1431456"/>
                    </a:cubicBezTo>
                    <a:cubicBezTo>
                      <a:pt x="251459" y="1424723"/>
                      <a:pt x="261815" y="1412518"/>
                      <a:pt x="275572" y="1406404"/>
                    </a:cubicBezTo>
                    <a:cubicBezTo>
                      <a:pt x="299703" y="1395679"/>
                      <a:pt x="350728" y="1381352"/>
                      <a:pt x="350728" y="1381352"/>
                    </a:cubicBezTo>
                    <a:cubicBezTo>
                      <a:pt x="447857" y="1316600"/>
                      <a:pt x="397321" y="1340769"/>
                      <a:pt x="501041" y="1306196"/>
                    </a:cubicBezTo>
                    <a:lnTo>
                      <a:pt x="538619" y="1293670"/>
                    </a:lnTo>
                    <a:lnTo>
                      <a:pt x="576197" y="1281144"/>
                    </a:lnTo>
                    <a:cubicBezTo>
                      <a:pt x="584548" y="1268618"/>
                      <a:pt x="594516" y="1257031"/>
                      <a:pt x="601249" y="1243566"/>
                    </a:cubicBezTo>
                    <a:cubicBezTo>
                      <a:pt x="619168" y="1207728"/>
                      <a:pt x="616679" y="1169319"/>
                      <a:pt x="626301" y="1130832"/>
                    </a:cubicBezTo>
                    <a:cubicBezTo>
                      <a:pt x="632706" y="1105213"/>
                      <a:pt x="643002" y="1080727"/>
                      <a:pt x="651353" y="1055675"/>
                    </a:cubicBezTo>
                    <a:cubicBezTo>
                      <a:pt x="663505" y="1019218"/>
                      <a:pt x="657850" y="995189"/>
                      <a:pt x="688931" y="967993"/>
                    </a:cubicBezTo>
                    <a:cubicBezTo>
                      <a:pt x="741941" y="921609"/>
                      <a:pt x="750052" y="922567"/>
                      <a:pt x="801665" y="905363"/>
                    </a:cubicBezTo>
                    <a:cubicBezTo>
                      <a:pt x="810016" y="892837"/>
                      <a:pt x="815387" y="877698"/>
                      <a:pt x="826717" y="867785"/>
                    </a:cubicBezTo>
                    <a:cubicBezTo>
                      <a:pt x="849376" y="847958"/>
                      <a:pt x="876822" y="834382"/>
                      <a:pt x="901874" y="817681"/>
                    </a:cubicBezTo>
                    <a:cubicBezTo>
                      <a:pt x="950439" y="785305"/>
                      <a:pt x="925169" y="797390"/>
                      <a:pt x="977030" y="780103"/>
                    </a:cubicBezTo>
                    <a:cubicBezTo>
                      <a:pt x="972855" y="763402"/>
                      <a:pt x="971285" y="745822"/>
                      <a:pt x="964504" y="729999"/>
                    </a:cubicBezTo>
                    <a:cubicBezTo>
                      <a:pt x="958574" y="716162"/>
                      <a:pt x="939452" y="707475"/>
                      <a:pt x="939452" y="692421"/>
                    </a:cubicBezTo>
                    <a:cubicBezTo>
                      <a:pt x="939452" y="673748"/>
                      <a:pt x="946030" y="645034"/>
                      <a:pt x="964504" y="642317"/>
                    </a:cubicBezTo>
                    <a:cubicBezTo>
                      <a:pt x="1096758" y="622868"/>
                      <a:pt x="1231726" y="633966"/>
                      <a:pt x="1365337" y="629791"/>
                    </a:cubicBezTo>
                    <a:cubicBezTo>
                      <a:pt x="1377863" y="625615"/>
                      <a:pt x="1391373" y="623676"/>
                      <a:pt x="1402915" y="617264"/>
                    </a:cubicBezTo>
                    <a:cubicBezTo>
                      <a:pt x="1429235" y="602642"/>
                      <a:pt x="1449507" y="576681"/>
                      <a:pt x="1478071" y="567160"/>
                    </a:cubicBezTo>
                    <a:lnTo>
                      <a:pt x="1515649" y="554634"/>
                    </a:lnTo>
                    <a:cubicBezTo>
                      <a:pt x="1545231" y="534913"/>
                      <a:pt x="1587044" y="497516"/>
                      <a:pt x="1628383" y="492004"/>
                    </a:cubicBezTo>
                    <a:cubicBezTo>
                      <a:pt x="1678220" y="485359"/>
                      <a:pt x="1728591" y="483653"/>
                      <a:pt x="1778695" y="479478"/>
                    </a:cubicBezTo>
                    <a:cubicBezTo>
                      <a:pt x="1801998" y="456176"/>
                      <a:pt x="1812998" y="448452"/>
                      <a:pt x="1828800" y="416848"/>
                    </a:cubicBezTo>
                    <a:cubicBezTo>
                      <a:pt x="1834705" y="405038"/>
                      <a:pt x="1837151" y="391796"/>
                      <a:pt x="1841326" y="379270"/>
                    </a:cubicBezTo>
                    <a:cubicBezTo>
                      <a:pt x="1836799" y="347584"/>
                      <a:pt x="1810589" y="219043"/>
                      <a:pt x="1841326" y="191380"/>
                    </a:cubicBezTo>
                    <a:cubicBezTo>
                      <a:pt x="1869429" y="166087"/>
                      <a:pt x="1916482" y="183029"/>
                      <a:pt x="1954060" y="178854"/>
                    </a:cubicBezTo>
                    <a:cubicBezTo>
                      <a:pt x="1977315" y="39323"/>
                      <a:pt x="1947605" y="154184"/>
                      <a:pt x="1991638" y="66119"/>
                    </a:cubicBezTo>
                    <a:cubicBezTo>
                      <a:pt x="1997543" y="54309"/>
                      <a:pt x="1995916" y="38851"/>
                      <a:pt x="2004164" y="28541"/>
                    </a:cubicBezTo>
                    <a:cubicBezTo>
                      <a:pt x="2013568" y="16786"/>
                      <a:pt x="2033997" y="-9420"/>
                      <a:pt x="2041742" y="3489"/>
                    </a:cubicBezTo>
                    <a:cubicBezTo>
                      <a:pt x="2056779" y="28551"/>
                      <a:pt x="2020865" y="32716"/>
                      <a:pt x="2029216" y="116223"/>
                    </a:cubicBezTo>
                    <a:close/>
                  </a:path>
                </a:pathLst>
              </a:custGeom>
              <a:solidFill>
                <a:srgbClr val="CCFF99"/>
              </a:solidFill>
              <a:ln w="25400">
                <a:solidFill>
                  <a:srgbClr val="00B050"/>
                </a:solidFill>
                <a:round/>
                <a:headEnd/>
                <a:tailEnd/>
              </a:ln>
            </p:spPr>
            <p:txBody>
              <a:bodyPr lIns="68415" tIns="34208" rIns="68415" bIns="34208" anchor="ctr"/>
              <a:lstStyle/>
              <a:p>
                <a:pPr defTabSz="957709"/>
                <a:endParaRPr lang="ja-JP" altLang="en-US" sz="1900">
                  <a:solidFill>
                    <a:prstClr val="black"/>
                  </a:solidFill>
                </a:endParaRPr>
              </a:p>
            </p:txBody>
          </p:sp>
          <p:grpSp>
            <p:nvGrpSpPr>
              <p:cNvPr id="8" name="グループ化 90"/>
              <p:cNvGrpSpPr>
                <a:grpSpLocks/>
              </p:cNvGrpSpPr>
              <p:nvPr/>
            </p:nvGrpSpPr>
            <p:grpSpPr bwMode="auto">
              <a:xfrm>
                <a:off x="57705" y="1534569"/>
                <a:ext cx="2858732" cy="1034910"/>
                <a:chOff x="1058288" y="3628908"/>
                <a:chExt cx="2858732" cy="1034910"/>
              </a:xfrm>
            </p:grpSpPr>
            <p:sp>
              <p:nvSpPr>
                <p:cNvPr id="114" name="テキスト ボックス 113"/>
                <p:cNvSpPr txBox="1"/>
                <p:nvPr/>
              </p:nvSpPr>
              <p:spPr>
                <a:xfrm>
                  <a:off x="1058288" y="3628908"/>
                  <a:ext cx="1960824" cy="454796"/>
                </a:xfrm>
                <a:prstGeom prst="rect">
                  <a:avLst/>
                </a:prstGeom>
                <a:noFill/>
              </p:spPr>
              <p:txBody>
                <a:bodyPr wrap="none">
                  <a:spAutoFit/>
                </a:bodyPr>
                <a:lstStyle/>
                <a:p>
                  <a:pPr defTabSz="957709">
                    <a:defRPr/>
                  </a:pPr>
                  <a:r>
                    <a:rPr lang="ja-JP" altLang="en-US" sz="900" b="1" dirty="0">
                      <a:solidFill>
                        <a:srgbClr val="F79646">
                          <a:lumMod val="50000"/>
                        </a:srgbClr>
                      </a:solidFill>
                    </a:rPr>
                    <a:t>摂食障害治療支援センター</a:t>
                  </a:r>
                  <a:endParaRPr lang="en-US" altLang="ja-JP" sz="900" b="1" dirty="0">
                    <a:solidFill>
                      <a:srgbClr val="F79646">
                        <a:lumMod val="50000"/>
                      </a:srgbClr>
                    </a:solidFill>
                  </a:endParaRPr>
                </a:p>
                <a:p>
                  <a:pPr defTabSz="957709">
                    <a:defRPr/>
                  </a:pPr>
                  <a:r>
                    <a:rPr lang="ja-JP" altLang="en-US" sz="900" b="1" dirty="0">
                      <a:solidFill>
                        <a:srgbClr val="F79646">
                          <a:lumMod val="50000"/>
                        </a:srgbClr>
                      </a:solidFill>
                    </a:rPr>
                    <a:t>　　　　（浜松医大）</a:t>
                  </a:r>
                  <a:endParaRPr lang="en-US" altLang="ja-JP" sz="900" b="1" dirty="0">
                    <a:solidFill>
                      <a:srgbClr val="F79646">
                        <a:lumMod val="50000"/>
                      </a:srgbClr>
                    </a:solidFill>
                  </a:endParaRPr>
                </a:p>
              </p:txBody>
            </p:sp>
            <p:sp>
              <p:nvSpPr>
                <p:cNvPr id="117" name="テキスト ボックス 116"/>
                <p:cNvSpPr txBox="1"/>
                <p:nvPr/>
              </p:nvSpPr>
              <p:spPr>
                <a:xfrm>
                  <a:off x="1190049" y="4379571"/>
                  <a:ext cx="1287258" cy="284247"/>
                </a:xfrm>
                <a:prstGeom prst="rect">
                  <a:avLst/>
                </a:prstGeom>
                <a:noFill/>
              </p:spPr>
              <p:txBody>
                <a:bodyPr wrap="none">
                  <a:spAutoFit/>
                </a:bodyPr>
                <a:lstStyle/>
                <a:p>
                  <a:pPr defTabSz="957709">
                    <a:defRPr/>
                  </a:pPr>
                  <a:r>
                    <a:rPr lang="ja-JP" altLang="en-US" sz="900" b="1" dirty="0">
                      <a:solidFill>
                        <a:srgbClr val="F79646">
                          <a:lumMod val="50000"/>
                        </a:srgbClr>
                      </a:solidFill>
                    </a:rPr>
                    <a:t>聖隷三方原病院</a:t>
                  </a:r>
                </a:p>
              </p:txBody>
            </p:sp>
            <p:sp>
              <p:nvSpPr>
                <p:cNvPr id="118" name="テキスト ボックス 117"/>
                <p:cNvSpPr txBox="1"/>
                <p:nvPr/>
              </p:nvSpPr>
              <p:spPr>
                <a:xfrm>
                  <a:off x="2779443" y="4260326"/>
                  <a:ext cx="1137577" cy="284247"/>
                </a:xfrm>
                <a:prstGeom prst="rect">
                  <a:avLst/>
                </a:prstGeom>
                <a:noFill/>
              </p:spPr>
              <p:txBody>
                <a:bodyPr wrap="none">
                  <a:spAutoFit/>
                </a:bodyPr>
                <a:lstStyle/>
                <a:p>
                  <a:pPr defTabSz="957709">
                    <a:defRPr/>
                  </a:pPr>
                  <a:r>
                    <a:rPr lang="ja-JP" altLang="en-US" sz="900" b="1" dirty="0">
                      <a:solidFill>
                        <a:srgbClr val="F79646">
                          <a:lumMod val="50000"/>
                        </a:srgbClr>
                      </a:solidFill>
                    </a:rPr>
                    <a:t>菊川市立病院</a:t>
                  </a:r>
                </a:p>
              </p:txBody>
            </p:sp>
          </p:grpSp>
          <p:sp>
            <p:nvSpPr>
              <p:cNvPr id="14401" name="テキスト ボックス 91"/>
              <p:cNvSpPr txBox="1">
                <a:spLocks noChangeArrowheads="1"/>
              </p:cNvSpPr>
              <p:nvPr/>
            </p:nvSpPr>
            <p:spPr bwMode="auto">
              <a:xfrm>
                <a:off x="3252962" y="1655770"/>
                <a:ext cx="1137577" cy="284247"/>
              </a:xfrm>
              <a:prstGeom prst="rect">
                <a:avLst/>
              </a:prstGeom>
              <a:noFill/>
              <a:ln w="9525">
                <a:noFill/>
                <a:miter lim="800000"/>
                <a:headEnd/>
                <a:tailEnd/>
              </a:ln>
            </p:spPr>
            <p:txBody>
              <a:bodyPr wrap="none">
                <a:spAutoFit/>
              </a:bodyPr>
              <a:lstStyle/>
              <a:p>
                <a:pPr defTabSz="957709"/>
                <a:r>
                  <a:rPr lang="ja-JP" altLang="ja-JP" sz="900" b="1">
                    <a:solidFill>
                      <a:prstClr val="black"/>
                    </a:solidFill>
                  </a:rPr>
                  <a:t>沼津中央病院</a:t>
                </a:r>
                <a:endParaRPr lang="ja-JP" altLang="en-US" sz="900" b="1">
                  <a:solidFill>
                    <a:prstClr val="black"/>
                  </a:solidFill>
                </a:endParaRPr>
              </a:p>
            </p:txBody>
          </p:sp>
          <p:sp>
            <p:nvSpPr>
              <p:cNvPr id="14402" name="テキスト ボックス 92"/>
              <p:cNvSpPr txBox="1">
                <a:spLocks noChangeArrowheads="1"/>
              </p:cNvSpPr>
              <p:nvPr/>
            </p:nvSpPr>
            <p:spPr bwMode="auto">
              <a:xfrm>
                <a:off x="2027976" y="1124050"/>
                <a:ext cx="1879748" cy="284247"/>
              </a:xfrm>
              <a:prstGeom prst="rect">
                <a:avLst/>
              </a:prstGeom>
              <a:noFill/>
              <a:ln w="9525">
                <a:noFill/>
                <a:miter lim="800000"/>
                <a:headEnd/>
                <a:tailEnd/>
              </a:ln>
            </p:spPr>
            <p:txBody>
              <a:bodyPr wrap="none">
                <a:spAutoFit/>
              </a:bodyPr>
              <a:lstStyle/>
              <a:p>
                <a:pPr defTabSz="957709"/>
                <a:r>
                  <a:rPr lang="ja-JP" altLang="ja-JP" sz="900" b="1">
                    <a:solidFill>
                      <a:prstClr val="black"/>
                    </a:solidFill>
                  </a:rPr>
                  <a:t>県立こころの医療センター</a:t>
                </a:r>
                <a:endParaRPr lang="ja-JP" altLang="en-US" sz="900">
                  <a:solidFill>
                    <a:prstClr val="black"/>
                  </a:solidFill>
                </a:endParaRPr>
              </a:p>
            </p:txBody>
          </p:sp>
          <p:sp>
            <p:nvSpPr>
              <p:cNvPr id="14403" name="テキスト ボックス 93"/>
              <p:cNvSpPr txBox="1">
                <a:spLocks noChangeArrowheads="1"/>
              </p:cNvSpPr>
              <p:nvPr/>
            </p:nvSpPr>
            <p:spPr bwMode="auto">
              <a:xfrm>
                <a:off x="1282691" y="2564777"/>
                <a:ext cx="1416455" cy="454797"/>
              </a:xfrm>
              <a:prstGeom prst="rect">
                <a:avLst/>
              </a:prstGeom>
              <a:noFill/>
              <a:ln w="9525">
                <a:noFill/>
                <a:miter lim="800000"/>
                <a:headEnd/>
                <a:tailEnd/>
              </a:ln>
            </p:spPr>
            <p:txBody>
              <a:bodyPr>
                <a:spAutoFit/>
              </a:bodyPr>
              <a:lstStyle/>
              <a:p>
                <a:pPr defTabSz="957709"/>
                <a:r>
                  <a:rPr lang="ja-JP" altLang="ja-JP" sz="900" b="1">
                    <a:solidFill>
                      <a:prstClr val="black"/>
                    </a:solidFill>
                  </a:rPr>
                  <a:t>好生会 三方原病院</a:t>
                </a:r>
                <a:r>
                  <a:rPr lang="en-US" altLang="ja-JP" sz="900" b="1">
                    <a:solidFill>
                      <a:prstClr val="black"/>
                    </a:solidFill>
                  </a:rPr>
                  <a:t> </a:t>
                </a:r>
                <a:endParaRPr lang="ja-JP" altLang="en-US" sz="900" b="1">
                  <a:solidFill>
                    <a:prstClr val="black"/>
                  </a:solidFill>
                </a:endParaRPr>
              </a:p>
            </p:txBody>
          </p:sp>
          <p:sp>
            <p:nvSpPr>
              <p:cNvPr id="95" name="円/楕円 94"/>
              <p:cNvSpPr/>
              <p:nvPr/>
            </p:nvSpPr>
            <p:spPr bwMode="auto">
              <a:xfrm>
                <a:off x="1260044" y="1943133"/>
                <a:ext cx="72059" cy="44961"/>
              </a:xfrm>
              <a:prstGeom prst="ellipse">
                <a:avLst/>
              </a:prstGeom>
              <a:solidFill>
                <a:schemeClr val="accent6">
                  <a:lumMod val="50000"/>
                </a:schemeClr>
              </a:solidFill>
              <a:ln w="25400">
                <a:noFill/>
                <a:round/>
                <a:headEnd/>
                <a:tailEnd/>
              </a:ln>
            </p:spPr>
            <p:txBody>
              <a:bodyPr lIns="68415" tIns="34208" rIns="68415" bIns="34208" anchor="ctr"/>
              <a:lstStyle/>
              <a:p>
                <a:pPr marL="211161" indent="-211161" algn="just" defTabSz="1002603">
                  <a:buFont typeface="Wingdings" pitchFamily="2" charset="2"/>
                  <a:buChar char="p"/>
                  <a:defRPr/>
                </a:pPr>
                <a:endParaRPr lang="ja-JP" altLang="en-US" sz="1900">
                  <a:solidFill>
                    <a:prstClr val="black"/>
                  </a:solidFill>
                  <a:latin typeface="HGP創英角ｺﾞｼｯｸUB" pitchFamily="50" charset="-128"/>
                </a:endParaRPr>
              </a:p>
            </p:txBody>
          </p:sp>
          <p:sp>
            <p:nvSpPr>
              <p:cNvPr id="96" name="円/楕円 95"/>
              <p:cNvSpPr/>
              <p:nvPr/>
            </p:nvSpPr>
            <p:spPr bwMode="auto">
              <a:xfrm>
                <a:off x="1548276" y="2205084"/>
                <a:ext cx="72059" cy="44961"/>
              </a:xfrm>
              <a:prstGeom prst="ellipse">
                <a:avLst/>
              </a:prstGeom>
              <a:solidFill>
                <a:schemeClr val="accent6">
                  <a:lumMod val="50000"/>
                </a:schemeClr>
              </a:solidFill>
              <a:ln w="25400">
                <a:noFill/>
                <a:round/>
                <a:headEnd/>
                <a:tailEnd/>
              </a:ln>
            </p:spPr>
            <p:txBody>
              <a:bodyPr lIns="68415" tIns="34208" rIns="68415" bIns="34208" anchor="ctr"/>
              <a:lstStyle/>
              <a:p>
                <a:pPr marL="211161" indent="-211161" algn="just" defTabSz="1002603">
                  <a:buFont typeface="Wingdings" pitchFamily="2" charset="2"/>
                  <a:buChar char="p"/>
                  <a:defRPr/>
                </a:pPr>
                <a:endParaRPr lang="ja-JP" altLang="en-US" sz="1900">
                  <a:solidFill>
                    <a:prstClr val="black"/>
                  </a:solidFill>
                  <a:latin typeface="HGP創英角ｺﾞｼｯｸUB" pitchFamily="50" charset="-128"/>
                </a:endParaRPr>
              </a:p>
            </p:txBody>
          </p:sp>
          <p:sp>
            <p:nvSpPr>
              <p:cNvPr id="97" name="円/楕円 96"/>
              <p:cNvSpPr/>
              <p:nvPr/>
            </p:nvSpPr>
            <p:spPr bwMode="auto">
              <a:xfrm>
                <a:off x="971812" y="2205084"/>
                <a:ext cx="72059" cy="44961"/>
              </a:xfrm>
              <a:prstGeom prst="ellipse">
                <a:avLst/>
              </a:prstGeom>
              <a:solidFill>
                <a:schemeClr val="accent6">
                  <a:lumMod val="50000"/>
                </a:schemeClr>
              </a:solidFill>
              <a:ln w="25400">
                <a:noFill/>
                <a:round/>
                <a:headEnd/>
                <a:tailEnd/>
              </a:ln>
            </p:spPr>
            <p:txBody>
              <a:bodyPr lIns="68415" tIns="34208" rIns="68415" bIns="34208" anchor="ctr"/>
              <a:lstStyle/>
              <a:p>
                <a:pPr marL="211161" indent="-211161" algn="just" defTabSz="1002603">
                  <a:buFont typeface="Wingdings" pitchFamily="2" charset="2"/>
                  <a:buChar char="p"/>
                  <a:defRPr/>
                </a:pPr>
                <a:endParaRPr lang="ja-JP" altLang="en-US" sz="1900">
                  <a:solidFill>
                    <a:srgbClr val="F79646">
                      <a:lumMod val="50000"/>
                    </a:srgbClr>
                  </a:solidFill>
                  <a:latin typeface="HGP創英角ｺﾞｼｯｸUB" pitchFamily="50" charset="-128"/>
                </a:endParaRPr>
              </a:p>
            </p:txBody>
          </p:sp>
          <p:sp>
            <p:nvSpPr>
              <p:cNvPr id="14407" name="円/楕円 97"/>
              <p:cNvSpPr>
                <a:spLocks noChangeArrowheads="1"/>
              </p:cNvSpPr>
              <p:nvPr/>
            </p:nvSpPr>
            <p:spPr bwMode="auto">
              <a:xfrm>
                <a:off x="3635896" y="1871113"/>
                <a:ext cx="72008" cy="45719"/>
              </a:xfrm>
              <a:prstGeom prst="ellipse">
                <a:avLst/>
              </a:prstGeom>
              <a:solidFill>
                <a:schemeClr val="tx2"/>
              </a:solidFill>
              <a:ln w="25400">
                <a:noFill/>
                <a:round/>
                <a:headEnd/>
                <a:tailEnd/>
              </a:ln>
            </p:spPr>
            <p:txBody>
              <a:bodyPr lIns="68415" tIns="34208" rIns="68415" bIns="34208" anchor="ctr"/>
              <a:lstStyle/>
              <a:p>
                <a:pPr marL="211161" indent="-211161" algn="just" defTabSz="1002603">
                  <a:buFont typeface="Wingdings" pitchFamily="2" charset="2"/>
                  <a:buChar char="p"/>
                </a:pPr>
                <a:endParaRPr lang="ja-JP" altLang="en-US" sz="1900">
                  <a:solidFill>
                    <a:prstClr val="black"/>
                  </a:solidFill>
                  <a:latin typeface="HGP創英角ｺﾞｼｯｸUB" pitchFamily="50" charset="-128"/>
                </a:endParaRPr>
              </a:p>
            </p:txBody>
          </p:sp>
          <p:sp>
            <p:nvSpPr>
              <p:cNvPr id="14408" name="円/楕円 98"/>
              <p:cNvSpPr>
                <a:spLocks noChangeArrowheads="1"/>
              </p:cNvSpPr>
              <p:nvPr/>
            </p:nvSpPr>
            <p:spPr bwMode="auto">
              <a:xfrm>
                <a:off x="2411760" y="1367057"/>
                <a:ext cx="72008" cy="45719"/>
              </a:xfrm>
              <a:prstGeom prst="ellipse">
                <a:avLst/>
              </a:prstGeom>
              <a:solidFill>
                <a:schemeClr val="tx2"/>
              </a:solidFill>
              <a:ln w="25400">
                <a:noFill/>
                <a:round/>
                <a:headEnd/>
                <a:tailEnd/>
              </a:ln>
            </p:spPr>
            <p:txBody>
              <a:bodyPr lIns="68415" tIns="34208" rIns="68415" bIns="34208" anchor="ctr"/>
              <a:lstStyle/>
              <a:p>
                <a:pPr marL="211161" indent="-211161" algn="just" defTabSz="1002603">
                  <a:buFont typeface="Wingdings" pitchFamily="2" charset="2"/>
                  <a:buChar char="p"/>
                </a:pPr>
                <a:endParaRPr lang="ja-JP" altLang="en-US" sz="1900">
                  <a:solidFill>
                    <a:prstClr val="black"/>
                  </a:solidFill>
                  <a:latin typeface="HGP創英角ｺﾞｼｯｸUB" pitchFamily="50" charset="-128"/>
                </a:endParaRPr>
              </a:p>
            </p:txBody>
          </p:sp>
          <p:sp>
            <p:nvSpPr>
              <p:cNvPr id="14409" name="円/楕円 99"/>
              <p:cNvSpPr>
                <a:spLocks noChangeArrowheads="1"/>
              </p:cNvSpPr>
              <p:nvPr/>
            </p:nvSpPr>
            <p:spPr bwMode="auto">
              <a:xfrm>
                <a:off x="1979712" y="2519185"/>
                <a:ext cx="72008" cy="45719"/>
              </a:xfrm>
              <a:prstGeom prst="ellipse">
                <a:avLst/>
              </a:prstGeom>
              <a:solidFill>
                <a:schemeClr val="tx2"/>
              </a:solidFill>
              <a:ln w="25400">
                <a:noFill/>
                <a:round/>
                <a:headEnd/>
                <a:tailEnd/>
              </a:ln>
            </p:spPr>
            <p:txBody>
              <a:bodyPr lIns="68415" tIns="34208" rIns="68415" bIns="34208" anchor="ctr"/>
              <a:lstStyle/>
              <a:p>
                <a:pPr marL="211161" indent="-211161" algn="just" defTabSz="1002603">
                  <a:buFont typeface="Wingdings" pitchFamily="2" charset="2"/>
                  <a:buChar char="p"/>
                </a:pPr>
                <a:endParaRPr lang="ja-JP" altLang="en-US" sz="1900">
                  <a:solidFill>
                    <a:prstClr val="black"/>
                  </a:solidFill>
                  <a:latin typeface="HGP創英角ｺﾞｼｯｸUB" pitchFamily="50" charset="-128"/>
                </a:endParaRPr>
              </a:p>
            </p:txBody>
          </p:sp>
          <p:cxnSp>
            <p:nvCxnSpPr>
              <p:cNvPr id="103" name="直線矢印コネクタ 102"/>
              <p:cNvCxnSpPr/>
              <p:nvPr/>
            </p:nvCxnSpPr>
            <p:spPr>
              <a:xfrm flipH="1">
                <a:off x="1327985" y="1413368"/>
                <a:ext cx="1117927" cy="51021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4" name="直線矢印コネクタ 103"/>
              <p:cNvCxnSpPr>
                <a:endCxn id="96" idx="7"/>
              </p:cNvCxnSpPr>
              <p:nvPr/>
            </p:nvCxnSpPr>
            <p:spPr>
              <a:xfrm flipH="1">
                <a:off x="1610040" y="1413368"/>
                <a:ext cx="800874" cy="79758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5" name="直線矢印コネクタ 104"/>
              <p:cNvCxnSpPr>
                <a:stCxn id="14407" idx="2"/>
              </p:cNvCxnSpPr>
              <p:nvPr/>
            </p:nvCxnSpPr>
            <p:spPr>
              <a:xfrm flipH="1">
                <a:off x="1659451" y="1894262"/>
                <a:ext cx="1976447" cy="33428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6" name="直線矢印コネクタ 105"/>
              <p:cNvCxnSpPr>
                <a:stCxn id="14409" idx="0"/>
              </p:cNvCxnSpPr>
              <p:nvPr/>
            </p:nvCxnSpPr>
            <p:spPr>
              <a:xfrm flipH="1" flipV="1">
                <a:off x="1052106" y="2263729"/>
                <a:ext cx="963518" cy="25608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7" name="直線矢印コネクタ 106"/>
              <p:cNvCxnSpPr/>
              <p:nvPr/>
            </p:nvCxnSpPr>
            <p:spPr>
              <a:xfrm flipH="1" flipV="1">
                <a:off x="1332102" y="1966592"/>
                <a:ext cx="695874" cy="54931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8" name="直線矢印コネクタ 107"/>
              <p:cNvCxnSpPr/>
              <p:nvPr/>
            </p:nvCxnSpPr>
            <p:spPr>
              <a:xfrm>
                <a:off x="452994" y="621653"/>
                <a:ext cx="374701"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416" name="テキスト ボックス 108"/>
              <p:cNvSpPr txBox="1">
                <a:spLocks noChangeArrowheads="1"/>
              </p:cNvSpPr>
              <p:nvPr/>
            </p:nvSpPr>
            <p:spPr bwMode="auto">
              <a:xfrm>
                <a:off x="323290" y="621652"/>
                <a:ext cx="1436940" cy="284247"/>
              </a:xfrm>
              <a:prstGeom prst="rect">
                <a:avLst/>
              </a:prstGeom>
              <a:noFill/>
              <a:ln w="9525">
                <a:noFill/>
                <a:miter lim="800000"/>
                <a:headEnd/>
                <a:tailEnd/>
              </a:ln>
            </p:spPr>
            <p:txBody>
              <a:bodyPr wrap="none">
                <a:spAutoFit/>
              </a:bodyPr>
              <a:lstStyle/>
              <a:p>
                <a:pPr defTabSz="957709"/>
                <a:r>
                  <a:rPr lang="ja-JP" altLang="en-US" sz="900" b="1">
                    <a:solidFill>
                      <a:prstClr val="black"/>
                    </a:solidFill>
                  </a:rPr>
                  <a:t>重症入院患者受入</a:t>
                </a:r>
              </a:p>
            </p:txBody>
          </p:sp>
          <p:sp>
            <p:nvSpPr>
              <p:cNvPr id="110" name="円/楕円 109"/>
              <p:cNvSpPr/>
              <p:nvPr/>
            </p:nvSpPr>
            <p:spPr bwMode="auto">
              <a:xfrm>
                <a:off x="3131493" y="502407"/>
                <a:ext cx="72057" cy="46916"/>
              </a:xfrm>
              <a:prstGeom prst="ellipse">
                <a:avLst/>
              </a:prstGeom>
              <a:solidFill>
                <a:schemeClr val="accent6">
                  <a:lumMod val="50000"/>
                </a:schemeClr>
              </a:solidFill>
              <a:ln w="25400">
                <a:noFill/>
                <a:round/>
                <a:headEnd/>
                <a:tailEnd/>
              </a:ln>
            </p:spPr>
            <p:txBody>
              <a:bodyPr lIns="68415" tIns="34208" rIns="68415" bIns="34208" anchor="ctr"/>
              <a:lstStyle/>
              <a:p>
                <a:pPr marL="211161" indent="-211161" algn="just" defTabSz="1002603">
                  <a:buFont typeface="Wingdings" pitchFamily="2" charset="2"/>
                  <a:buChar char="p"/>
                  <a:defRPr/>
                </a:pPr>
                <a:endParaRPr lang="ja-JP" altLang="en-US" sz="1900">
                  <a:solidFill>
                    <a:srgbClr val="F79646">
                      <a:lumMod val="50000"/>
                    </a:srgbClr>
                  </a:solidFill>
                  <a:latin typeface="HGP創英角ｺﾞｼｯｸUB" pitchFamily="50" charset="-128"/>
                </a:endParaRPr>
              </a:p>
            </p:txBody>
          </p:sp>
          <p:sp>
            <p:nvSpPr>
              <p:cNvPr id="14418" name="円/楕円 110"/>
              <p:cNvSpPr>
                <a:spLocks noChangeArrowheads="1"/>
              </p:cNvSpPr>
              <p:nvPr/>
            </p:nvSpPr>
            <p:spPr bwMode="auto">
              <a:xfrm>
                <a:off x="3131840" y="764704"/>
                <a:ext cx="72008" cy="45719"/>
              </a:xfrm>
              <a:prstGeom prst="ellipse">
                <a:avLst/>
              </a:prstGeom>
              <a:solidFill>
                <a:schemeClr val="tx2"/>
              </a:solidFill>
              <a:ln w="25400">
                <a:noFill/>
                <a:round/>
                <a:headEnd/>
                <a:tailEnd/>
              </a:ln>
            </p:spPr>
            <p:txBody>
              <a:bodyPr lIns="68415" tIns="34208" rIns="68415" bIns="34208" anchor="ctr"/>
              <a:lstStyle/>
              <a:p>
                <a:pPr marL="211161" indent="-211161" algn="just" defTabSz="1002603">
                  <a:buFont typeface="Wingdings" pitchFamily="2" charset="2"/>
                  <a:buChar char="p"/>
                </a:pPr>
                <a:endParaRPr lang="ja-JP" altLang="en-US" sz="1900">
                  <a:solidFill>
                    <a:prstClr val="black"/>
                  </a:solidFill>
                  <a:latin typeface="HGP創英角ｺﾞｼｯｸUB" pitchFamily="50" charset="-128"/>
                </a:endParaRPr>
              </a:p>
            </p:txBody>
          </p:sp>
          <p:sp>
            <p:nvSpPr>
              <p:cNvPr id="14419" name="テキスト ボックス 111"/>
              <p:cNvSpPr txBox="1">
                <a:spLocks noChangeArrowheads="1"/>
              </p:cNvSpPr>
              <p:nvPr/>
            </p:nvSpPr>
            <p:spPr bwMode="auto">
              <a:xfrm>
                <a:off x="3131492" y="404664"/>
                <a:ext cx="1287258" cy="284247"/>
              </a:xfrm>
              <a:prstGeom prst="rect">
                <a:avLst/>
              </a:prstGeom>
              <a:noFill/>
              <a:ln w="9525">
                <a:noFill/>
                <a:miter lim="800000"/>
                <a:headEnd/>
                <a:tailEnd/>
              </a:ln>
            </p:spPr>
            <p:txBody>
              <a:bodyPr wrap="none">
                <a:spAutoFit/>
              </a:bodyPr>
              <a:lstStyle/>
              <a:p>
                <a:pPr defTabSz="957709"/>
                <a:r>
                  <a:rPr lang="ja-JP" altLang="en-US" sz="900" b="1">
                    <a:solidFill>
                      <a:prstClr val="black"/>
                    </a:solidFill>
                  </a:rPr>
                  <a:t>総合病院精神科</a:t>
                </a:r>
              </a:p>
            </p:txBody>
          </p:sp>
          <p:sp>
            <p:nvSpPr>
              <p:cNvPr id="14420" name="テキスト ボックス 112"/>
              <p:cNvSpPr txBox="1">
                <a:spLocks noChangeArrowheads="1"/>
              </p:cNvSpPr>
              <p:nvPr/>
            </p:nvSpPr>
            <p:spPr bwMode="auto">
              <a:xfrm>
                <a:off x="3131492" y="656841"/>
                <a:ext cx="1287258" cy="284247"/>
              </a:xfrm>
              <a:prstGeom prst="rect">
                <a:avLst/>
              </a:prstGeom>
              <a:noFill/>
              <a:ln w="9525">
                <a:noFill/>
                <a:miter lim="800000"/>
                <a:headEnd/>
                <a:tailEnd/>
              </a:ln>
            </p:spPr>
            <p:txBody>
              <a:bodyPr wrap="none">
                <a:spAutoFit/>
              </a:bodyPr>
              <a:lstStyle/>
              <a:p>
                <a:pPr defTabSz="957709"/>
                <a:r>
                  <a:rPr lang="ja-JP" altLang="en-US" sz="900" b="1">
                    <a:solidFill>
                      <a:prstClr val="black"/>
                    </a:solidFill>
                  </a:rPr>
                  <a:t>単科精神科病院</a:t>
                </a:r>
              </a:p>
            </p:txBody>
          </p:sp>
        </p:grpSp>
        <p:sp>
          <p:nvSpPr>
            <p:cNvPr id="14396" name="円/楕円 81"/>
            <p:cNvSpPr>
              <a:spLocks noChangeArrowheads="1"/>
            </p:cNvSpPr>
            <p:nvPr/>
          </p:nvSpPr>
          <p:spPr bwMode="auto">
            <a:xfrm>
              <a:off x="1951112" y="1036415"/>
              <a:ext cx="1152128" cy="661283"/>
            </a:xfrm>
            <a:prstGeom prst="ellipse">
              <a:avLst/>
            </a:prstGeom>
            <a:solidFill>
              <a:srgbClr val="FA06C6">
                <a:alpha val="20000"/>
              </a:srgbClr>
            </a:solidFill>
            <a:ln w="25400">
              <a:noFill/>
              <a:round/>
              <a:headEnd/>
              <a:tailEnd/>
            </a:ln>
          </p:spPr>
          <p:txBody>
            <a:bodyPr lIns="68415" tIns="34208" rIns="68415" bIns="34208" anchor="ctr"/>
            <a:lstStyle/>
            <a:p>
              <a:pPr marL="211161" indent="-211161" algn="just" defTabSz="1002603">
                <a:buFont typeface="Wingdings" pitchFamily="2" charset="2"/>
                <a:buChar char="p"/>
              </a:pPr>
              <a:endParaRPr lang="ja-JP" altLang="en-US" sz="1900">
                <a:solidFill>
                  <a:prstClr val="black"/>
                </a:solidFill>
                <a:latin typeface="HGP創英角ｺﾞｼｯｸUB" pitchFamily="50" charset="-128"/>
              </a:endParaRPr>
            </a:p>
          </p:txBody>
        </p:sp>
        <p:sp>
          <p:nvSpPr>
            <p:cNvPr id="14397" name="円/楕円 82"/>
            <p:cNvSpPr>
              <a:spLocks noChangeArrowheads="1"/>
            </p:cNvSpPr>
            <p:nvPr/>
          </p:nvSpPr>
          <p:spPr bwMode="auto">
            <a:xfrm rot="6476864">
              <a:off x="3156326" y="1608015"/>
              <a:ext cx="1152128" cy="661283"/>
            </a:xfrm>
            <a:prstGeom prst="ellipse">
              <a:avLst/>
            </a:prstGeom>
            <a:solidFill>
              <a:srgbClr val="FA06C6">
                <a:alpha val="20000"/>
              </a:srgbClr>
            </a:solidFill>
            <a:ln w="25400">
              <a:noFill/>
              <a:round/>
              <a:headEnd/>
              <a:tailEnd/>
            </a:ln>
          </p:spPr>
          <p:txBody>
            <a:bodyPr rot="10800000" vert="eaVert" lIns="68415" tIns="34208" rIns="68415" bIns="34208" anchor="ctr"/>
            <a:lstStyle/>
            <a:p>
              <a:pPr marL="211161" indent="-211161" algn="just" defTabSz="1002603">
                <a:buFont typeface="Wingdings" pitchFamily="2" charset="2"/>
                <a:buChar char="p"/>
              </a:pPr>
              <a:endParaRPr lang="ja-JP" altLang="en-US" sz="1900">
                <a:solidFill>
                  <a:prstClr val="black"/>
                </a:solidFill>
                <a:latin typeface="HGP創英角ｺﾞｼｯｸUB" pitchFamily="50" charset="-128"/>
              </a:endParaRPr>
            </a:p>
          </p:txBody>
        </p:sp>
        <p:sp>
          <p:nvSpPr>
            <p:cNvPr id="14398" name="円/楕円 83"/>
            <p:cNvSpPr>
              <a:spLocks noChangeArrowheads="1"/>
            </p:cNvSpPr>
            <p:nvPr/>
          </p:nvSpPr>
          <p:spPr bwMode="auto">
            <a:xfrm rot="1653266">
              <a:off x="942705" y="1782556"/>
              <a:ext cx="1152128" cy="661283"/>
            </a:xfrm>
            <a:prstGeom prst="ellipse">
              <a:avLst/>
            </a:prstGeom>
            <a:solidFill>
              <a:srgbClr val="FA06C6">
                <a:alpha val="20000"/>
              </a:srgbClr>
            </a:solidFill>
            <a:ln w="25400">
              <a:noFill/>
              <a:round/>
              <a:headEnd/>
              <a:tailEnd/>
            </a:ln>
          </p:spPr>
          <p:txBody>
            <a:bodyPr lIns="68415" tIns="34208" rIns="68415" bIns="34208" anchor="ctr"/>
            <a:lstStyle/>
            <a:p>
              <a:pPr algn="just" defTabSz="1002603"/>
              <a:endParaRPr lang="ja-JP" altLang="en-US" sz="1900">
                <a:solidFill>
                  <a:prstClr val="black"/>
                </a:solidFill>
                <a:latin typeface="HGP創英角ｺﾞｼｯｸUB" pitchFamily="50" charset="-128"/>
              </a:endParaRPr>
            </a:p>
          </p:txBody>
        </p:sp>
      </p:grpSp>
      <p:sp>
        <p:nvSpPr>
          <p:cNvPr id="14386" name="正方形/長方形 1"/>
          <p:cNvSpPr>
            <a:spLocks noChangeArrowheads="1"/>
          </p:cNvSpPr>
          <p:nvPr/>
        </p:nvSpPr>
        <p:spPr bwMode="auto">
          <a:xfrm>
            <a:off x="3689401" y="2043113"/>
            <a:ext cx="5419725" cy="2465387"/>
          </a:xfrm>
          <a:prstGeom prst="rect">
            <a:avLst/>
          </a:prstGeom>
          <a:solidFill>
            <a:srgbClr val="CCFF99">
              <a:alpha val="0"/>
            </a:srgbClr>
          </a:solidFill>
          <a:ln w="25400">
            <a:solidFill>
              <a:schemeClr val="accent1"/>
            </a:solidFill>
            <a:round/>
            <a:headEnd/>
            <a:tailEnd/>
          </a:ln>
        </p:spPr>
        <p:txBody>
          <a:bodyPr lIns="71655" tIns="35829" rIns="71655" bIns="35829"/>
          <a:lstStyle/>
          <a:p>
            <a:pPr marL="93111" indent="-93111" defTabSz="956048"/>
            <a:r>
              <a:rPr lang="en-US" altLang="ja-JP" sz="1200" b="1" dirty="0">
                <a:solidFill>
                  <a:srgbClr val="000000"/>
                </a:solidFill>
                <a:latin typeface="HGｺﾞｼｯｸM" pitchFamily="49" charset="-128"/>
                <a:ea typeface="HGｺﾞｼｯｸM" pitchFamily="49" charset="-128"/>
              </a:rPr>
              <a:t>【</a:t>
            </a:r>
            <a:r>
              <a:rPr lang="ja-JP" altLang="en-US" sz="1200" b="1" dirty="0">
                <a:solidFill>
                  <a:srgbClr val="000000"/>
                </a:solidFill>
                <a:latin typeface="HGｺﾞｼｯｸM" pitchFamily="49" charset="-128"/>
                <a:ea typeface="HGｺﾞｼｯｸM" pitchFamily="49" charset="-128"/>
              </a:rPr>
              <a:t>各事業主体の役割</a:t>
            </a:r>
            <a:r>
              <a:rPr lang="en-US" altLang="ja-JP" sz="1200" b="1" dirty="0">
                <a:solidFill>
                  <a:srgbClr val="000000"/>
                </a:solidFill>
                <a:latin typeface="HGｺﾞｼｯｸM" pitchFamily="49" charset="-128"/>
                <a:ea typeface="HGｺﾞｼｯｸM" pitchFamily="49" charset="-128"/>
              </a:rPr>
              <a:t>】</a:t>
            </a:r>
          </a:p>
          <a:p>
            <a:pPr marL="93111" indent="-93111" defTabSz="956048"/>
            <a:r>
              <a:rPr lang="ja-JP" altLang="en-US" sz="1200" b="1" dirty="0">
                <a:solidFill>
                  <a:srgbClr val="000000"/>
                </a:solidFill>
                <a:latin typeface="HGｺﾞｼｯｸM" pitchFamily="49" charset="-128"/>
                <a:ea typeface="HGｺﾞｼｯｸM" pitchFamily="49" charset="-128"/>
              </a:rPr>
              <a:t>○静岡県</a:t>
            </a:r>
            <a:endParaRPr lang="en-US" altLang="ja-JP" sz="1200" b="1" dirty="0">
              <a:solidFill>
                <a:srgbClr val="000000"/>
              </a:solidFill>
              <a:latin typeface="HGｺﾞｼｯｸM" pitchFamily="49" charset="-128"/>
              <a:ea typeface="HGｺﾞｼｯｸM" pitchFamily="49" charset="-128"/>
            </a:endParaRPr>
          </a:p>
          <a:p>
            <a:pPr marL="93111" indent="-93111" defTabSz="956048"/>
            <a:r>
              <a:rPr lang="ja-JP" altLang="en-US" sz="1200" b="1" dirty="0">
                <a:solidFill>
                  <a:prstClr val="black"/>
                </a:solidFill>
                <a:latin typeface="HGｺﾞｼｯｸM" pitchFamily="49" charset="-128"/>
                <a:ea typeface="HGｺﾞｼｯｸM" pitchFamily="49" charset="-128"/>
              </a:rPr>
              <a:t>◆圏域毎の相談・支援体制の構築、摂食障害対策推進協議会の企画運営、市町、教育委員会、関係機関等との連絡調整、県民に向けた広報</a:t>
            </a:r>
            <a:endParaRPr lang="en-US" altLang="ja-JP" sz="1200" b="1" dirty="0">
              <a:solidFill>
                <a:prstClr val="black"/>
              </a:solidFill>
              <a:latin typeface="HGｺﾞｼｯｸM" pitchFamily="49" charset="-128"/>
              <a:ea typeface="HGｺﾞｼｯｸM" pitchFamily="49" charset="-128"/>
            </a:endParaRPr>
          </a:p>
          <a:p>
            <a:pPr marL="93111" indent="-93111" defTabSz="956048"/>
            <a:endParaRPr lang="ja-JP" altLang="en-US" sz="1200" b="1" dirty="0">
              <a:solidFill>
                <a:prstClr val="black"/>
              </a:solidFill>
              <a:latin typeface="HGｺﾞｼｯｸM" pitchFamily="49" charset="-128"/>
              <a:ea typeface="HGｺﾞｼｯｸM" pitchFamily="49" charset="-128"/>
            </a:endParaRPr>
          </a:p>
          <a:p>
            <a:pPr marL="93111" indent="-93111" defTabSz="956048"/>
            <a:r>
              <a:rPr lang="ja-JP" altLang="en-US" sz="1200" b="1" dirty="0">
                <a:solidFill>
                  <a:prstClr val="black"/>
                </a:solidFill>
                <a:latin typeface="HGｺﾞｼｯｸM" pitchFamily="49" charset="-128"/>
                <a:ea typeface="HGｺﾞｼｯｸM" pitchFamily="49" charset="-128"/>
              </a:rPr>
              <a:t>○浜松医大（摂食障害治療支援センター）</a:t>
            </a:r>
            <a:endParaRPr lang="en-US" altLang="ja-JP" sz="1200" b="1" dirty="0">
              <a:solidFill>
                <a:prstClr val="black"/>
              </a:solidFill>
              <a:latin typeface="HGｺﾞｼｯｸM" pitchFamily="49" charset="-128"/>
              <a:ea typeface="HGｺﾞｼｯｸM" pitchFamily="49" charset="-128"/>
            </a:endParaRPr>
          </a:p>
          <a:p>
            <a:pPr marL="93111" indent="-93111" defTabSz="956048"/>
            <a:r>
              <a:rPr lang="ja-JP" altLang="en-US" sz="1200" b="1" dirty="0">
                <a:solidFill>
                  <a:prstClr val="black"/>
                </a:solidFill>
                <a:latin typeface="HGｺﾞｼｯｸM" pitchFamily="49" charset="-128"/>
                <a:ea typeface="HGｺﾞｼｯｸM" pitchFamily="49" charset="-128"/>
              </a:rPr>
              <a:t>◆身体合併症での重症患者入院に対応、身体管理マニュアルの普及・実践的研修の実施、摂食障害治療医療機関への技術支援・相談、県民への普及啓発、</a:t>
            </a:r>
            <a:r>
              <a:rPr lang="ja-JP" altLang="en-US" sz="1200" b="1" dirty="0">
                <a:solidFill>
                  <a:prstClr val="black"/>
                </a:solidFill>
                <a:ea typeface="HGｺﾞｼｯｸM" pitchFamily="49" charset="-128"/>
              </a:rPr>
              <a:t>摂食障害患者及び家族への相談・支援等</a:t>
            </a:r>
            <a:endParaRPr lang="en-US" altLang="ja-JP" sz="1200" b="1" dirty="0">
              <a:solidFill>
                <a:prstClr val="black"/>
              </a:solidFill>
              <a:latin typeface="HGｺﾞｼｯｸM" pitchFamily="49" charset="-128"/>
              <a:ea typeface="HGｺﾞｼｯｸM" pitchFamily="49" charset="-128"/>
            </a:endParaRPr>
          </a:p>
          <a:p>
            <a:pPr marL="93111" indent="-93111" defTabSz="956048"/>
            <a:endParaRPr lang="ja-JP" altLang="en-US" sz="1200" b="1" dirty="0">
              <a:solidFill>
                <a:prstClr val="black"/>
              </a:solidFill>
              <a:latin typeface="HGｺﾞｼｯｸM" pitchFamily="49" charset="-128"/>
              <a:ea typeface="HGｺﾞｼｯｸM" pitchFamily="49" charset="-128"/>
            </a:endParaRPr>
          </a:p>
          <a:p>
            <a:pPr marL="93111" indent="-93111" defTabSz="956048"/>
            <a:r>
              <a:rPr lang="ja-JP" altLang="en-US" sz="1200" b="1" dirty="0">
                <a:solidFill>
                  <a:prstClr val="black"/>
                </a:solidFill>
                <a:latin typeface="HGｺﾞｼｯｸM" pitchFamily="49" charset="-128"/>
                <a:ea typeface="HGｺﾞｼｯｸM" pitchFamily="49" charset="-128"/>
              </a:rPr>
              <a:t>○摂食障害治療医療機関（総合病院精神科 </a:t>
            </a:r>
            <a:r>
              <a:rPr lang="en-US" altLang="ja-JP" sz="1200" b="1" dirty="0">
                <a:solidFill>
                  <a:prstClr val="black"/>
                </a:solidFill>
                <a:latin typeface="HGｺﾞｼｯｸM" pitchFamily="49" charset="-128"/>
                <a:ea typeface="HGｺﾞｼｯｸM" pitchFamily="49" charset="-128"/>
              </a:rPr>
              <a:t>2</a:t>
            </a:r>
            <a:r>
              <a:rPr lang="ja-JP" altLang="en-US" sz="1200" b="1" dirty="0">
                <a:solidFill>
                  <a:prstClr val="black"/>
                </a:solidFill>
                <a:latin typeface="HGｺﾞｼｯｸM" pitchFamily="49" charset="-128"/>
                <a:ea typeface="HGｺﾞｼｯｸM" pitchFamily="49" charset="-128"/>
              </a:rPr>
              <a:t>箇所・単科精神科病院 </a:t>
            </a:r>
            <a:r>
              <a:rPr lang="en-US" altLang="ja-JP" sz="1200" b="1" dirty="0">
                <a:solidFill>
                  <a:prstClr val="black"/>
                </a:solidFill>
                <a:latin typeface="HGｺﾞｼｯｸM" pitchFamily="49" charset="-128"/>
                <a:ea typeface="HGｺﾞｼｯｸM" pitchFamily="49" charset="-128"/>
              </a:rPr>
              <a:t>3</a:t>
            </a:r>
            <a:r>
              <a:rPr lang="ja-JP" altLang="en-US" sz="1200" b="1" dirty="0">
                <a:solidFill>
                  <a:prstClr val="black"/>
                </a:solidFill>
                <a:latin typeface="HGｺﾞｼｯｸM" pitchFamily="49" charset="-128"/>
                <a:ea typeface="HGｺﾞｼｯｸM" pitchFamily="49" charset="-128"/>
              </a:rPr>
              <a:t>箇所）</a:t>
            </a:r>
            <a:endParaRPr lang="en-US" altLang="ja-JP" sz="1200" b="1" dirty="0">
              <a:solidFill>
                <a:prstClr val="black"/>
              </a:solidFill>
              <a:latin typeface="HGｺﾞｼｯｸM" pitchFamily="49" charset="-128"/>
              <a:ea typeface="HGｺﾞｼｯｸM" pitchFamily="49" charset="-128"/>
            </a:endParaRPr>
          </a:p>
          <a:p>
            <a:pPr marL="93111" indent="-93111" defTabSz="956048"/>
            <a:r>
              <a:rPr lang="ja-JP" altLang="en-US" sz="1200" b="1" dirty="0">
                <a:solidFill>
                  <a:prstClr val="black"/>
                </a:solidFill>
                <a:latin typeface="HGｺﾞｼｯｸM" pitchFamily="49" charset="-128"/>
                <a:ea typeface="HGｺﾞｼｯｸM" pitchFamily="49" charset="-128"/>
              </a:rPr>
              <a:t>◆身体管理マニュアルに準拠した入院治療の実施、摂食障害患者及び家族へ</a:t>
            </a:r>
            <a:r>
              <a:rPr lang="ja-JP" altLang="en-US" sz="1200" b="1" dirty="0">
                <a:solidFill>
                  <a:srgbClr val="000000"/>
                </a:solidFill>
                <a:latin typeface="HGｺﾞｼｯｸM" pitchFamily="49" charset="-128"/>
                <a:ea typeface="HGｺﾞｼｯｸM" pitchFamily="49" charset="-128"/>
              </a:rPr>
              <a:t>の相談・支援等、摂食障害治療支援センターへの患者紹介及び逆紹介</a:t>
            </a:r>
            <a:endParaRPr lang="en-US" altLang="ja-JP" sz="1200" b="1" dirty="0">
              <a:solidFill>
                <a:srgbClr val="000000"/>
              </a:solidFill>
              <a:latin typeface="HGｺﾞｼｯｸM" pitchFamily="49" charset="-128"/>
              <a:ea typeface="HGｺﾞｼｯｸM" pitchFamily="49" charset="-128"/>
            </a:endParaRPr>
          </a:p>
        </p:txBody>
      </p:sp>
      <p:sp>
        <p:nvSpPr>
          <p:cNvPr id="14387" name="テキスト ボックス 2"/>
          <p:cNvSpPr txBox="1">
            <a:spLocks noChangeArrowheads="1"/>
          </p:cNvSpPr>
          <p:nvPr/>
        </p:nvSpPr>
        <p:spPr bwMode="auto">
          <a:xfrm>
            <a:off x="3672987" y="6506282"/>
            <a:ext cx="3728034" cy="235205"/>
          </a:xfrm>
          <a:prstGeom prst="rect">
            <a:avLst/>
          </a:prstGeom>
          <a:noFill/>
          <a:ln w="9525">
            <a:noFill/>
            <a:miter lim="800000"/>
            <a:headEnd/>
            <a:tailEnd/>
          </a:ln>
        </p:spPr>
        <p:txBody>
          <a:bodyPr wrap="none" lIns="95771" tIns="47885" rIns="95771" bIns="47885">
            <a:spAutoFit/>
          </a:bodyPr>
          <a:lstStyle/>
          <a:p>
            <a:pPr defTabSz="957709"/>
            <a:r>
              <a:rPr lang="en-US" altLang="ja-JP" sz="900" dirty="0">
                <a:solidFill>
                  <a:srgbClr val="000000"/>
                </a:solidFill>
              </a:rPr>
              <a:t>※</a:t>
            </a:r>
            <a:r>
              <a:rPr lang="ja-JP" altLang="en-US" sz="900" dirty="0">
                <a:solidFill>
                  <a:srgbClr val="000000"/>
                </a:solidFill>
              </a:rPr>
              <a:t>（）内数字は、年度開始</a:t>
            </a:r>
            <a:r>
              <a:rPr lang="en-US" altLang="ja-JP" sz="900" dirty="0">
                <a:solidFill>
                  <a:srgbClr val="FF0000"/>
                </a:solidFill>
              </a:rPr>
              <a:t>8</a:t>
            </a:r>
            <a:r>
              <a:rPr lang="ja-JP" altLang="en-US" sz="900" dirty="0">
                <a:solidFill>
                  <a:srgbClr val="000000"/>
                </a:solidFill>
              </a:rPr>
              <a:t>ヶ月の傾向が継続した場合の</a:t>
            </a:r>
            <a:r>
              <a:rPr lang="ja-JP" altLang="en-US" sz="900" dirty="0">
                <a:solidFill>
                  <a:prstClr val="black"/>
                </a:solidFill>
              </a:rPr>
              <a:t>見込み入院件数</a:t>
            </a:r>
          </a:p>
        </p:txBody>
      </p:sp>
      <p:cxnSp>
        <p:nvCxnSpPr>
          <p:cNvPr id="53" name="直線矢印コネクタ 52"/>
          <p:cNvCxnSpPr/>
          <p:nvPr/>
        </p:nvCxnSpPr>
        <p:spPr>
          <a:xfrm flipH="1">
            <a:off x="827088" y="3141663"/>
            <a:ext cx="1109662" cy="65246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5" name="直線矢印コネクタ 54"/>
          <p:cNvCxnSpPr>
            <a:stCxn id="14409" idx="1"/>
          </p:cNvCxnSpPr>
          <p:nvPr/>
        </p:nvCxnSpPr>
        <p:spPr>
          <a:xfrm flipH="1" flipV="1">
            <a:off x="1304924" y="3830640"/>
            <a:ext cx="293688" cy="2413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2" name="直線矢印コネクタ 61"/>
          <p:cNvCxnSpPr>
            <a:endCxn id="14398" idx="3"/>
          </p:cNvCxnSpPr>
          <p:nvPr/>
        </p:nvCxnSpPr>
        <p:spPr>
          <a:xfrm flipH="1">
            <a:off x="835025" y="3559175"/>
            <a:ext cx="2044700" cy="2603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5" name="直線矢印コネクタ 64"/>
          <p:cNvCxnSpPr/>
          <p:nvPr/>
        </p:nvCxnSpPr>
        <p:spPr>
          <a:xfrm flipH="1">
            <a:off x="1043010" y="3573468"/>
            <a:ext cx="1831974" cy="5873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3995937" y="6285857"/>
            <a:ext cx="837820" cy="250594"/>
          </a:xfrm>
          <a:prstGeom prst="rect">
            <a:avLst/>
          </a:prstGeom>
          <a:noFill/>
        </p:spPr>
        <p:txBody>
          <a:bodyPr wrap="none" lIns="95771" tIns="47885" rIns="95771" bIns="47885" rtlCol="0">
            <a:spAutoFit/>
          </a:bodyPr>
          <a:lstStyle/>
          <a:p>
            <a:pPr defTabSz="957709"/>
            <a:r>
              <a:rPr lang="ja-JP" altLang="en-US" sz="1000" dirty="0">
                <a:solidFill>
                  <a:prstClr val="black"/>
                </a:solidFill>
              </a:rPr>
              <a:t>平成</a:t>
            </a:r>
            <a:r>
              <a:rPr lang="en-US" altLang="ja-JP" sz="1000" dirty="0">
                <a:solidFill>
                  <a:prstClr val="black"/>
                </a:solidFill>
              </a:rPr>
              <a:t>26</a:t>
            </a:r>
            <a:r>
              <a:rPr lang="ja-JP" altLang="en-US" sz="1000" dirty="0">
                <a:solidFill>
                  <a:prstClr val="black"/>
                </a:solidFill>
              </a:rPr>
              <a:t>年度</a:t>
            </a:r>
          </a:p>
        </p:txBody>
      </p:sp>
      <p:sp>
        <p:nvSpPr>
          <p:cNvPr id="50" name="テキスト ボックス 49"/>
          <p:cNvSpPr txBox="1"/>
          <p:nvPr/>
        </p:nvSpPr>
        <p:spPr>
          <a:xfrm>
            <a:off x="5516680" y="6216606"/>
            <a:ext cx="914765" cy="404482"/>
          </a:xfrm>
          <a:prstGeom prst="rect">
            <a:avLst/>
          </a:prstGeom>
          <a:noFill/>
        </p:spPr>
        <p:txBody>
          <a:bodyPr wrap="none" lIns="95771" tIns="47885" rIns="95771" bIns="47885" rtlCol="0">
            <a:spAutoFit/>
          </a:bodyPr>
          <a:lstStyle/>
          <a:p>
            <a:pPr algn="ctr" defTabSz="957709"/>
            <a:r>
              <a:rPr lang="ja-JP" altLang="en-US" sz="1000" dirty="0">
                <a:solidFill>
                  <a:prstClr val="black"/>
                </a:solidFill>
              </a:rPr>
              <a:t>平成</a:t>
            </a:r>
            <a:r>
              <a:rPr lang="en-US" altLang="ja-JP" sz="1000" dirty="0">
                <a:solidFill>
                  <a:prstClr val="black"/>
                </a:solidFill>
              </a:rPr>
              <a:t>27</a:t>
            </a:r>
            <a:r>
              <a:rPr lang="ja-JP" altLang="en-US" sz="1000" dirty="0">
                <a:solidFill>
                  <a:prstClr val="black"/>
                </a:solidFill>
              </a:rPr>
              <a:t>年度</a:t>
            </a:r>
            <a:r>
              <a:rPr lang="en-US" altLang="ja-JP" sz="1000" dirty="0">
                <a:solidFill>
                  <a:prstClr val="black"/>
                </a:solidFill>
              </a:rPr>
              <a:t/>
            </a:r>
            <a:br>
              <a:rPr lang="en-US" altLang="ja-JP" sz="1000" dirty="0">
                <a:solidFill>
                  <a:prstClr val="black"/>
                </a:solidFill>
              </a:rPr>
            </a:br>
            <a:r>
              <a:rPr lang="en-US" altLang="ja-JP" sz="1000" dirty="0">
                <a:solidFill>
                  <a:prstClr val="black"/>
                </a:solidFill>
              </a:rPr>
              <a:t>(11</a:t>
            </a:r>
            <a:r>
              <a:rPr lang="ja-JP" altLang="en-US" sz="1000" dirty="0">
                <a:solidFill>
                  <a:prstClr val="black"/>
                </a:solidFill>
              </a:rPr>
              <a:t>月末現在</a:t>
            </a:r>
            <a:r>
              <a:rPr lang="en-US" altLang="ja-JP" sz="1000" dirty="0">
                <a:solidFill>
                  <a:prstClr val="black"/>
                </a:solidFill>
              </a:rPr>
              <a:t>)</a:t>
            </a:r>
            <a:endParaRPr lang="ja-JP" altLang="en-US" sz="1000" dirty="0">
              <a:solidFill>
                <a:prstClr val="black"/>
              </a:solidFill>
            </a:endParaRPr>
          </a:p>
        </p:txBody>
      </p:sp>
      <p:graphicFrame>
        <p:nvGraphicFramePr>
          <p:cNvPr id="7" name="グラフ 6"/>
          <p:cNvGraphicFramePr/>
          <p:nvPr>
            <p:extLst>
              <p:ext uri="{D42A27DB-BD31-4B8C-83A1-F6EECF244321}">
                <p14:modId xmlns:p14="http://schemas.microsoft.com/office/powerpoint/2010/main" xmlns="" val="3749084099"/>
              </p:ext>
            </p:extLst>
          </p:nvPr>
        </p:nvGraphicFramePr>
        <p:xfrm>
          <a:off x="-3852187" y="3794132"/>
          <a:ext cx="1223408" cy="1636713"/>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グループ化 62"/>
          <p:cNvGrpSpPr/>
          <p:nvPr/>
        </p:nvGrpSpPr>
        <p:grpSpPr>
          <a:xfrm>
            <a:off x="3771173" y="4458730"/>
            <a:ext cx="2880320" cy="1944216"/>
            <a:chOff x="1403648" y="2348880"/>
            <a:chExt cx="2880319" cy="1944216"/>
          </a:xfrm>
        </p:grpSpPr>
        <p:graphicFrame>
          <p:nvGraphicFramePr>
            <p:cNvPr id="64" name="グラフ 63"/>
            <p:cNvGraphicFramePr/>
            <p:nvPr>
              <p:extLst>
                <p:ext uri="{D42A27DB-BD31-4B8C-83A1-F6EECF244321}">
                  <p14:modId xmlns:p14="http://schemas.microsoft.com/office/powerpoint/2010/main" xmlns="" val="2771949438"/>
                </p:ext>
              </p:extLst>
            </p:nvPr>
          </p:nvGraphicFramePr>
          <p:xfrm>
            <a:off x="2915815" y="2708920"/>
            <a:ext cx="1368152" cy="158417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6" name="グラフ 65"/>
            <p:cNvGraphicFramePr/>
            <p:nvPr>
              <p:extLst>
                <p:ext uri="{D42A27DB-BD31-4B8C-83A1-F6EECF244321}">
                  <p14:modId xmlns:p14="http://schemas.microsoft.com/office/powerpoint/2010/main" xmlns="" val="1247202533"/>
                </p:ext>
              </p:extLst>
            </p:nvPr>
          </p:nvGraphicFramePr>
          <p:xfrm>
            <a:off x="1403648" y="2348880"/>
            <a:ext cx="1368152" cy="1944216"/>
          </p:xfrm>
          <a:graphic>
            <a:graphicData uri="http://schemas.openxmlformats.org/drawingml/2006/chart">
              <c:chart xmlns:c="http://schemas.openxmlformats.org/drawingml/2006/chart" xmlns:r="http://schemas.openxmlformats.org/officeDocument/2006/relationships" r:id="rId5"/>
            </a:graphicData>
          </a:graphic>
        </p:graphicFrame>
      </p:grpSp>
      <p:sp>
        <p:nvSpPr>
          <p:cNvPr id="6" name="テキスト ボックス 5"/>
          <p:cNvSpPr txBox="1"/>
          <p:nvPr/>
        </p:nvSpPr>
        <p:spPr>
          <a:xfrm>
            <a:off x="4499482" y="5789698"/>
            <a:ext cx="350507" cy="281371"/>
          </a:xfrm>
          <a:prstGeom prst="rect">
            <a:avLst/>
          </a:prstGeom>
          <a:noFill/>
        </p:spPr>
        <p:txBody>
          <a:bodyPr wrap="none" lIns="95771" tIns="47885" rIns="95771" bIns="47885" rtlCol="0">
            <a:spAutoFit/>
          </a:bodyPr>
          <a:lstStyle/>
          <a:p>
            <a:pPr defTabSz="957709"/>
            <a:r>
              <a:rPr lang="en-US" altLang="ja-JP" sz="1200" dirty="0">
                <a:solidFill>
                  <a:prstClr val="black"/>
                </a:solidFill>
              </a:rPr>
              <a:t>19</a:t>
            </a:r>
            <a:endParaRPr lang="ja-JP" altLang="en-US" sz="1700" dirty="0">
              <a:solidFill>
                <a:prstClr val="black"/>
              </a:solidFill>
            </a:endParaRPr>
          </a:p>
        </p:txBody>
      </p:sp>
      <p:sp>
        <p:nvSpPr>
          <p:cNvPr id="56" name="テキスト ボックス 55"/>
          <p:cNvSpPr txBox="1"/>
          <p:nvPr/>
        </p:nvSpPr>
        <p:spPr>
          <a:xfrm>
            <a:off x="3924059" y="5789696"/>
            <a:ext cx="350507" cy="281371"/>
          </a:xfrm>
          <a:prstGeom prst="rect">
            <a:avLst/>
          </a:prstGeom>
          <a:noFill/>
        </p:spPr>
        <p:txBody>
          <a:bodyPr wrap="none" lIns="95771" tIns="47885" rIns="95771" bIns="47885" rtlCol="0">
            <a:spAutoFit/>
          </a:bodyPr>
          <a:lstStyle/>
          <a:p>
            <a:pPr defTabSz="957709"/>
            <a:r>
              <a:rPr lang="en-US" altLang="ja-JP" sz="1200" dirty="0">
                <a:solidFill>
                  <a:prstClr val="black"/>
                </a:solidFill>
              </a:rPr>
              <a:t>50</a:t>
            </a:r>
            <a:endParaRPr lang="ja-JP" altLang="en-US" sz="1700" dirty="0">
              <a:solidFill>
                <a:prstClr val="black"/>
              </a:solidFill>
            </a:endParaRPr>
          </a:p>
        </p:txBody>
      </p:sp>
      <p:sp>
        <p:nvSpPr>
          <p:cNvPr id="57" name="テキスト ボックス 56"/>
          <p:cNvSpPr txBox="1"/>
          <p:nvPr/>
        </p:nvSpPr>
        <p:spPr>
          <a:xfrm>
            <a:off x="6019871" y="5789697"/>
            <a:ext cx="350507" cy="281371"/>
          </a:xfrm>
          <a:prstGeom prst="rect">
            <a:avLst/>
          </a:prstGeom>
          <a:noFill/>
        </p:spPr>
        <p:txBody>
          <a:bodyPr wrap="none" lIns="95771" tIns="47885" rIns="95771" bIns="47885" rtlCol="0">
            <a:spAutoFit/>
          </a:bodyPr>
          <a:lstStyle/>
          <a:p>
            <a:pPr defTabSz="957709"/>
            <a:r>
              <a:rPr lang="en-US" altLang="ja-JP" sz="1200" dirty="0">
                <a:solidFill>
                  <a:prstClr val="black"/>
                </a:solidFill>
              </a:rPr>
              <a:t>25</a:t>
            </a:r>
            <a:endParaRPr lang="ja-JP" altLang="en-US" sz="1700" dirty="0">
              <a:solidFill>
                <a:prstClr val="black"/>
              </a:solidFill>
            </a:endParaRPr>
          </a:p>
        </p:txBody>
      </p:sp>
      <p:sp>
        <p:nvSpPr>
          <p:cNvPr id="58" name="テキスト ボックス 57"/>
          <p:cNvSpPr txBox="1"/>
          <p:nvPr/>
        </p:nvSpPr>
        <p:spPr>
          <a:xfrm>
            <a:off x="5469887" y="5786533"/>
            <a:ext cx="350507" cy="281371"/>
          </a:xfrm>
          <a:prstGeom prst="rect">
            <a:avLst/>
          </a:prstGeom>
          <a:noFill/>
        </p:spPr>
        <p:txBody>
          <a:bodyPr wrap="none" lIns="95771" tIns="47885" rIns="95771" bIns="47885" rtlCol="0">
            <a:spAutoFit/>
          </a:bodyPr>
          <a:lstStyle/>
          <a:p>
            <a:pPr defTabSz="957709"/>
            <a:r>
              <a:rPr lang="en-US" altLang="ja-JP" sz="1200" dirty="0">
                <a:solidFill>
                  <a:prstClr val="black"/>
                </a:solidFill>
              </a:rPr>
              <a:t>30</a:t>
            </a:r>
            <a:endParaRPr lang="ja-JP" altLang="en-US" sz="1700" dirty="0">
              <a:solidFill>
                <a:prstClr val="black"/>
              </a:solidFill>
            </a:endParaRPr>
          </a:p>
        </p:txBody>
      </p:sp>
      <p:sp>
        <p:nvSpPr>
          <p:cNvPr id="5" name="正方形/長方形 4"/>
          <p:cNvSpPr/>
          <p:nvPr/>
        </p:nvSpPr>
        <p:spPr bwMode="auto">
          <a:xfrm>
            <a:off x="4383237" y="4739347"/>
            <a:ext cx="1798375" cy="461169"/>
          </a:xfrm>
          <a:prstGeom prst="rect">
            <a:avLst/>
          </a:prstGeom>
          <a:solidFill>
            <a:schemeClr val="bg1">
              <a:alpha val="0"/>
            </a:schemeClr>
          </a:solidFill>
          <a:ln w="25400">
            <a:noFill/>
            <a:round/>
            <a:headEnd/>
            <a:tailEnd/>
          </a:ln>
        </p:spPr>
        <p:txBody>
          <a:bodyPr lIns="71655" tIns="35829" rIns="71655" bIns="35829" rtlCol="0" anchor="ctr"/>
          <a:lstStyle/>
          <a:p>
            <a:pPr algn="just" defTabSz="1002603"/>
            <a:r>
              <a:rPr lang="ja-JP" altLang="en-US" sz="1000" dirty="0">
                <a:solidFill>
                  <a:srgbClr val="92D050"/>
                </a:solidFill>
                <a:latin typeface="HGP創英角ｺﾞｼｯｸUB" pitchFamily="50" charset="-128"/>
              </a:rPr>
              <a:t>■</a:t>
            </a:r>
            <a:r>
              <a:rPr lang="ja-JP" altLang="en-US" sz="900" dirty="0">
                <a:solidFill>
                  <a:prstClr val="black"/>
                </a:solidFill>
                <a:latin typeface="HGP創英角ｺﾞｼｯｸUB" pitchFamily="50" charset="-128"/>
              </a:rPr>
              <a:t> 摂食障害治療医療機関の総計</a:t>
            </a:r>
            <a:endParaRPr lang="en-US" altLang="ja-JP" sz="900" dirty="0">
              <a:solidFill>
                <a:prstClr val="black"/>
              </a:solidFill>
              <a:latin typeface="HGP創英角ｺﾞｼｯｸUB" pitchFamily="50" charset="-128"/>
            </a:endParaRPr>
          </a:p>
          <a:p>
            <a:pPr algn="just" defTabSz="1002603"/>
            <a:r>
              <a:rPr lang="ja-JP" altLang="en-US" sz="1000" dirty="0">
                <a:solidFill>
                  <a:srgbClr val="4F81BD">
                    <a:lumMod val="40000"/>
                    <a:lumOff val="60000"/>
                  </a:srgbClr>
                </a:solidFill>
                <a:latin typeface="HGP創英角ｺﾞｼｯｸUB" pitchFamily="50" charset="-128"/>
              </a:rPr>
              <a:t>■</a:t>
            </a:r>
            <a:r>
              <a:rPr lang="ja-JP" altLang="en-US" sz="900" dirty="0">
                <a:solidFill>
                  <a:prstClr val="black"/>
                </a:solidFill>
                <a:latin typeface="HGP創英角ｺﾞｼｯｸUB" pitchFamily="50" charset="-128"/>
              </a:rPr>
              <a:t> 浜松医大</a:t>
            </a:r>
          </a:p>
        </p:txBody>
      </p:sp>
      <p:sp>
        <p:nvSpPr>
          <p:cNvPr id="59" name="テキスト ボックス 58"/>
          <p:cNvSpPr txBox="1"/>
          <p:nvPr/>
        </p:nvSpPr>
        <p:spPr>
          <a:xfrm>
            <a:off x="5909973" y="5292601"/>
            <a:ext cx="560501" cy="281371"/>
          </a:xfrm>
          <a:prstGeom prst="rect">
            <a:avLst/>
          </a:prstGeom>
          <a:noFill/>
        </p:spPr>
        <p:txBody>
          <a:bodyPr wrap="none" lIns="95771" tIns="47885" rIns="95771" bIns="47885" rtlCol="0">
            <a:spAutoFit/>
          </a:bodyPr>
          <a:lstStyle/>
          <a:p>
            <a:pPr defTabSz="957709"/>
            <a:r>
              <a:rPr lang="en-US" altLang="ja-JP" sz="1200" dirty="0">
                <a:solidFill>
                  <a:prstClr val="black"/>
                </a:solidFill>
              </a:rPr>
              <a:t>(37.5)</a:t>
            </a:r>
            <a:endParaRPr lang="ja-JP" altLang="en-US" sz="1700" dirty="0">
              <a:solidFill>
                <a:prstClr val="black"/>
              </a:solidFill>
            </a:endParaRPr>
          </a:p>
        </p:txBody>
      </p:sp>
      <p:sp>
        <p:nvSpPr>
          <p:cNvPr id="61" name="テキスト ボックス 60"/>
          <p:cNvSpPr txBox="1"/>
          <p:nvPr/>
        </p:nvSpPr>
        <p:spPr>
          <a:xfrm>
            <a:off x="5418577" y="5154102"/>
            <a:ext cx="443481" cy="281371"/>
          </a:xfrm>
          <a:prstGeom prst="rect">
            <a:avLst/>
          </a:prstGeom>
          <a:noFill/>
        </p:spPr>
        <p:txBody>
          <a:bodyPr wrap="none" lIns="95771" tIns="47885" rIns="95771" bIns="47885" rtlCol="0">
            <a:spAutoFit/>
          </a:bodyPr>
          <a:lstStyle/>
          <a:p>
            <a:pPr defTabSz="957709"/>
            <a:r>
              <a:rPr lang="en-US" altLang="ja-JP" sz="1200" dirty="0">
                <a:solidFill>
                  <a:prstClr val="black"/>
                </a:solidFill>
              </a:rPr>
              <a:t>(45)</a:t>
            </a:r>
            <a:endParaRPr lang="ja-JP" altLang="en-US" sz="1700" dirty="0">
              <a:solidFill>
                <a:prstClr val="black"/>
              </a:solidFill>
            </a:endParaRPr>
          </a:p>
        </p:txBody>
      </p:sp>
      <p:sp>
        <p:nvSpPr>
          <p:cNvPr id="67" name="スライド番号プレースホルダ 7"/>
          <p:cNvSpPr txBox="1">
            <a:spLocks/>
          </p:cNvSpPr>
          <p:nvPr/>
        </p:nvSpPr>
        <p:spPr>
          <a:xfrm>
            <a:off x="7031350" y="6520544"/>
            <a:ext cx="2133600" cy="365125"/>
          </a:xfrm>
          <a:prstGeom prst="rect">
            <a:avLst/>
          </a:prstGeom>
        </p:spPr>
        <p:txBody>
          <a:bodyPr vert="horz" lIns="91309" tIns="45655" rIns="91309" bIns="45655"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fld id="{B493C6C3-F865-464B-A99A-2159A8AA7E9D}" type="slidenum">
              <a:rPr lang="ja-JP" altLang="en-US" sz="1400">
                <a:solidFill>
                  <a:prstClr val="black"/>
                </a:solidFill>
              </a:rPr>
              <a:pPr algn="r">
                <a:defRPr/>
              </a:pPr>
              <a:t>41</a:t>
            </a:fld>
            <a:endParaRPr lang="ja-JP" altLang="en-US" sz="1400" dirty="0">
              <a:solidFill>
                <a:prstClr val="black"/>
              </a:solidFill>
            </a:endParaRPr>
          </a:p>
        </p:txBody>
      </p:sp>
    </p:spTree>
    <p:extLst>
      <p:ext uri="{BB962C8B-B14F-4D97-AF65-F5344CB8AC3E}">
        <p14:creationId xmlns:p14="http://schemas.microsoft.com/office/powerpoint/2010/main" xmlns="" val="428506590"/>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11528" y="2342887"/>
            <a:ext cx="8964263" cy="3462377"/>
          </a:xfrm>
          <a:prstGeom prst="rect">
            <a:avLst/>
          </a:prstGeom>
          <a:noFill/>
          <a:ln>
            <a:solidFill>
              <a:schemeClr val="tx1"/>
            </a:solidFill>
          </a:ln>
        </p:spPr>
        <p:txBody>
          <a:bodyPr wrap="square" lIns="91331" tIns="45666" rIns="91331" bIns="45666" rtlCol="0">
            <a:spAutoFit/>
          </a:bodyPr>
          <a:lstStyle/>
          <a:p>
            <a:pPr defTabSz="956908"/>
            <a:endParaRPr lang="en-US" altLang="ja-JP" sz="1900" dirty="0">
              <a:solidFill>
                <a:prstClr val="black"/>
              </a:solidFill>
            </a:endParaRPr>
          </a:p>
          <a:p>
            <a:pPr defTabSz="956908"/>
            <a:endParaRPr lang="en-US" altLang="ja-JP" sz="1900" dirty="0">
              <a:solidFill>
                <a:prstClr val="black"/>
              </a:solidFill>
            </a:endParaRPr>
          </a:p>
          <a:p>
            <a:pPr defTabSz="956908"/>
            <a:endParaRPr lang="en-US" altLang="ja-JP" sz="1900" dirty="0">
              <a:solidFill>
                <a:prstClr val="black"/>
              </a:solidFill>
            </a:endParaRPr>
          </a:p>
          <a:p>
            <a:pPr defTabSz="956908"/>
            <a:endParaRPr lang="en-US" altLang="ja-JP" sz="1900" dirty="0">
              <a:solidFill>
                <a:prstClr val="black"/>
              </a:solidFill>
            </a:endParaRPr>
          </a:p>
          <a:p>
            <a:pPr defTabSz="956908"/>
            <a:endParaRPr lang="en-US" altLang="ja-JP" sz="1900" dirty="0">
              <a:solidFill>
                <a:prstClr val="black"/>
              </a:solidFill>
            </a:endParaRPr>
          </a:p>
          <a:p>
            <a:pPr defTabSz="956908"/>
            <a:endParaRPr lang="en-US" altLang="ja-JP" sz="1900" dirty="0">
              <a:solidFill>
                <a:prstClr val="black"/>
              </a:solidFill>
            </a:endParaRPr>
          </a:p>
          <a:p>
            <a:pPr defTabSz="956908"/>
            <a:endParaRPr lang="en-US" altLang="ja-JP" sz="1900" dirty="0">
              <a:solidFill>
                <a:prstClr val="black"/>
              </a:solidFill>
            </a:endParaRPr>
          </a:p>
          <a:p>
            <a:pPr defTabSz="956908"/>
            <a:endParaRPr lang="en-US" altLang="ja-JP" sz="1900" dirty="0">
              <a:solidFill>
                <a:prstClr val="black"/>
              </a:solidFill>
            </a:endParaRPr>
          </a:p>
          <a:p>
            <a:pPr defTabSz="956908"/>
            <a:endParaRPr lang="en-US" altLang="ja-JP" sz="1900" dirty="0">
              <a:solidFill>
                <a:prstClr val="black"/>
              </a:solidFill>
            </a:endParaRPr>
          </a:p>
          <a:p>
            <a:pPr defTabSz="956908"/>
            <a:endParaRPr lang="en-US" altLang="ja-JP" sz="1900" dirty="0">
              <a:solidFill>
                <a:prstClr val="black"/>
              </a:solidFill>
            </a:endParaRPr>
          </a:p>
          <a:p>
            <a:pPr defTabSz="956908"/>
            <a:endParaRPr lang="en-US" altLang="ja-JP" sz="1900" dirty="0">
              <a:solidFill>
                <a:prstClr val="black"/>
              </a:solidFill>
            </a:endParaRPr>
          </a:p>
          <a:p>
            <a:pPr defTabSz="956908"/>
            <a:endParaRPr lang="en-US" altLang="ja-JP" sz="1000" dirty="0">
              <a:solidFill>
                <a:prstClr val="black"/>
              </a:solidFill>
            </a:endParaRPr>
          </a:p>
        </p:txBody>
      </p:sp>
      <p:sp>
        <p:nvSpPr>
          <p:cNvPr id="59" name="正方形/長方形 58"/>
          <p:cNvSpPr/>
          <p:nvPr/>
        </p:nvSpPr>
        <p:spPr bwMode="auto">
          <a:xfrm>
            <a:off x="167210" y="5105224"/>
            <a:ext cx="4659685" cy="591332"/>
          </a:xfrm>
          <a:prstGeom prst="rect">
            <a:avLst/>
          </a:prstGeom>
          <a:solidFill>
            <a:schemeClr val="bg1">
              <a:alpha val="0"/>
            </a:schemeClr>
          </a:solidFill>
          <a:ln w="25400">
            <a:solidFill>
              <a:schemeClr val="accent6"/>
            </a:solidFill>
            <a:round/>
            <a:headEnd/>
            <a:tailEnd/>
          </a:ln>
        </p:spPr>
        <p:txBody>
          <a:bodyPr lIns="68334" tIns="34167" rIns="68334" bIns="34167" rtlCol="0" anchor="t" anchorCtr="0"/>
          <a:lstStyle/>
          <a:p>
            <a:pPr defTabSz="956908">
              <a:spcBef>
                <a:spcPts val="574"/>
              </a:spcBef>
            </a:pPr>
            <a:r>
              <a:rPr lang="ja-JP" altLang="en-US" sz="1100" dirty="0">
                <a:solidFill>
                  <a:prstClr val="black"/>
                </a:solidFill>
                <a:latin typeface="MS Gothic" pitchFamily="49" charset="-128"/>
                <a:ea typeface="MS Gothic" pitchFamily="49" charset="-128"/>
              </a:rPr>
              <a:t>各てんかん診療拠点機関で得られた知見を集積し、</a:t>
            </a:r>
            <a:r>
              <a:rPr lang="ja-JP" altLang="en-US" sz="1100" dirty="0">
                <a:solidFill>
                  <a:prstClr val="black"/>
                </a:solidFill>
              </a:rPr>
              <a:t>てんかん診療における地域連携体制モデルを確立</a:t>
            </a:r>
            <a:r>
              <a:rPr lang="ja-JP" altLang="en-US" sz="1100" dirty="0">
                <a:solidFill>
                  <a:prstClr val="black"/>
                </a:solidFill>
                <a:latin typeface="MS Gothic" pitchFamily="49" charset="-128"/>
                <a:ea typeface="MS Gothic" pitchFamily="49" charset="-128"/>
              </a:rPr>
              <a:t>すると共に、都道府県・各診療拠点機関への技術的支援を行う。</a:t>
            </a:r>
            <a:endParaRPr lang="ja-JP" altLang="en-US" sz="1100" dirty="0">
              <a:solidFill>
                <a:prstClr val="black"/>
              </a:solidFill>
              <a:latin typeface="HGP創英角ｺﾞｼｯｸUB" pitchFamily="50" charset="-128"/>
            </a:endParaRPr>
          </a:p>
        </p:txBody>
      </p:sp>
      <p:sp>
        <p:nvSpPr>
          <p:cNvPr id="3" name="正方形/長方形 2"/>
          <p:cNvSpPr/>
          <p:nvPr/>
        </p:nvSpPr>
        <p:spPr>
          <a:xfrm>
            <a:off x="14356" y="3190"/>
            <a:ext cx="9144000" cy="533821"/>
          </a:xfrm>
          <a:prstGeom prst="rect">
            <a:avLst/>
          </a:prstGeom>
          <a:solidFill>
            <a:schemeClr val="accent6">
              <a:lumMod val="60000"/>
              <a:lumOff val="40000"/>
            </a:schemeClr>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91283" tIns="45641" rIns="91283" bIns="45641" anchor="ctr" anchorCtr="1"/>
          <a:lstStyle/>
          <a:p>
            <a:pPr defTabSz="956908"/>
            <a:r>
              <a:rPr lang="ja-JP" altLang="en-US" sz="2000" b="1" dirty="0">
                <a:solidFill>
                  <a:prstClr val="black"/>
                </a:solidFill>
                <a:latin typeface="ＭＳ Ｐゴシック" panose="020B0600070205080204" pitchFamily="50" charset="-128"/>
              </a:rPr>
              <a:t>てんかん地域診療連携体制整備試行事業（モデル事業）</a:t>
            </a:r>
            <a:r>
              <a:rPr lang="ja-JP" altLang="en-US" sz="2000" b="1" dirty="0">
                <a:solidFill>
                  <a:prstClr val="black"/>
                </a:solidFill>
                <a:latin typeface="HG丸ｺﾞｼｯｸM-PRO" pitchFamily="50" charset="-128"/>
                <a:ea typeface="HG丸ｺﾞｼｯｸM-PRO" pitchFamily="50" charset="-128"/>
              </a:rPr>
              <a:t>　</a:t>
            </a:r>
          </a:p>
        </p:txBody>
      </p:sp>
      <p:sp>
        <p:nvSpPr>
          <p:cNvPr id="4" name="テキスト ボックス 3"/>
          <p:cNvSpPr txBox="1"/>
          <p:nvPr/>
        </p:nvSpPr>
        <p:spPr>
          <a:xfrm>
            <a:off x="124405" y="1341377"/>
            <a:ext cx="8951386" cy="769332"/>
          </a:xfrm>
          <a:prstGeom prst="rect">
            <a:avLst/>
          </a:prstGeom>
          <a:noFill/>
          <a:ln>
            <a:solidFill>
              <a:schemeClr val="tx1"/>
            </a:solidFill>
          </a:ln>
        </p:spPr>
        <p:txBody>
          <a:bodyPr wrap="square" lIns="91331" tIns="45666" rIns="91331" bIns="45666" rtlCol="0">
            <a:spAutoFit/>
          </a:bodyPr>
          <a:lstStyle/>
          <a:p>
            <a:pPr defTabSz="956908"/>
            <a:endParaRPr lang="en-US" altLang="ja-JP" sz="500" dirty="0">
              <a:solidFill>
                <a:prstClr val="black"/>
              </a:solidFill>
            </a:endParaRPr>
          </a:p>
          <a:p>
            <a:pPr defTabSz="956908"/>
            <a:r>
              <a:rPr lang="ja-JP" altLang="en-US" sz="1300" dirty="0">
                <a:solidFill>
                  <a:prstClr val="black"/>
                </a:solidFill>
              </a:rPr>
              <a:t>てんかん患者が、地域において適切な支援が受けられるよう、地域住民に対する普及啓発、てんかん患者・家族への相談支援の充実、医療従事者への情報提供や研修の充実を推し進める必要がある。また、てんかん医療には、精神科、神経内科、脳神経外科、小児科など複数の診療科が関わるため、診療科の垣根を越えた集学的治療連携体制の構築を目指す必要がある。</a:t>
            </a:r>
            <a:endParaRPr lang="ja-JP" altLang="ja-JP" sz="1300" dirty="0">
              <a:solidFill>
                <a:prstClr val="black"/>
              </a:solidFill>
            </a:endParaRPr>
          </a:p>
        </p:txBody>
      </p:sp>
      <p:sp>
        <p:nvSpPr>
          <p:cNvPr id="7" name="テキスト ボックス 6"/>
          <p:cNvSpPr txBox="1"/>
          <p:nvPr/>
        </p:nvSpPr>
        <p:spPr>
          <a:xfrm>
            <a:off x="44302" y="1146161"/>
            <a:ext cx="1101363" cy="323056"/>
          </a:xfrm>
          <a:prstGeom prst="rect">
            <a:avLst/>
          </a:prstGeom>
          <a:solidFill>
            <a:schemeClr val="tx2">
              <a:lumMod val="20000"/>
              <a:lumOff val="80000"/>
            </a:schemeClr>
          </a:solidFill>
          <a:ln>
            <a:solidFill>
              <a:schemeClr val="tx1"/>
            </a:solidFill>
          </a:ln>
        </p:spPr>
        <p:txBody>
          <a:bodyPr wrap="none" lIns="91331" tIns="45666" rIns="91331" bIns="45666" rtlCol="0">
            <a:spAutoFit/>
          </a:bodyPr>
          <a:lstStyle/>
          <a:p>
            <a:pPr defTabSz="956908"/>
            <a:r>
              <a:rPr lang="ja-JP" altLang="en-US" sz="1500" b="1" dirty="0">
                <a:solidFill>
                  <a:prstClr val="black"/>
                </a:solidFill>
              </a:rPr>
              <a:t>現状と課題</a:t>
            </a:r>
          </a:p>
        </p:txBody>
      </p:sp>
      <p:grpSp>
        <p:nvGrpSpPr>
          <p:cNvPr id="2" name="グループ化 12"/>
          <p:cNvGrpSpPr/>
          <p:nvPr/>
        </p:nvGrpSpPr>
        <p:grpSpPr>
          <a:xfrm>
            <a:off x="47764" y="5746138"/>
            <a:ext cx="8999182" cy="617754"/>
            <a:chOff x="56977" y="5172924"/>
            <a:chExt cx="9641253" cy="617755"/>
          </a:xfrm>
        </p:grpSpPr>
        <p:sp>
          <p:nvSpPr>
            <p:cNvPr id="6" name="テキスト ボックス 5"/>
            <p:cNvSpPr txBox="1"/>
            <p:nvPr/>
          </p:nvSpPr>
          <p:spPr>
            <a:xfrm>
              <a:off x="140021" y="5263062"/>
              <a:ext cx="9558209" cy="527617"/>
            </a:xfrm>
            <a:prstGeom prst="rect">
              <a:avLst/>
            </a:prstGeom>
            <a:noFill/>
            <a:ln>
              <a:solidFill>
                <a:schemeClr val="tx1"/>
              </a:solidFill>
            </a:ln>
          </p:spPr>
          <p:txBody>
            <a:bodyPr wrap="square" rtlCol="0">
              <a:spAutoFit/>
            </a:bodyPr>
            <a:lstStyle/>
            <a:p>
              <a:pPr defTabSz="956908"/>
              <a:r>
                <a:rPr lang="ja-JP" altLang="en-US" sz="1400" dirty="0">
                  <a:solidFill>
                    <a:prstClr val="black"/>
                  </a:solidFill>
                </a:rPr>
                <a:t>　　　　　　　　　　　　　　①地域住民や医療従事者に対して、てんかんに関する正しい知識の普及</a:t>
              </a:r>
              <a:endParaRPr lang="en-US" altLang="ja-JP" sz="1400" dirty="0">
                <a:solidFill>
                  <a:prstClr val="black"/>
                </a:solidFill>
              </a:endParaRPr>
            </a:p>
            <a:p>
              <a:pPr defTabSz="956908"/>
              <a:r>
                <a:rPr lang="ja-JP" altLang="en-US" sz="1400" dirty="0">
                  <a:solidFill>
                    <a:prstClr val="black"/>
                  </a:solidFill>
                </a:rPr>
                <a:t>　　　　　　　　　　　　　　②てんかん診療における地域連携体制モデルの確立</a:t>
              </a:r>
              <a:endParaRPr lang="en-US" altLang="ja-JP" sz="1400" dirty="0">
                <a:solidFill>
                  <a:prstClr val="black"/>
                </a:solidFill>
              </a:endParaRPr>
            </a:p>
          </p:txBody>
        </p:sp>
        <p:sp>
          <p:nvSpPr>
            <p:cNvPr id="9" name="テキスト ボックス 8"/>
            <p:cNvSpPr txBox="1"/>
            <p:nvPr/>
          </p:nvSpPr>
          <p:spPr>
            <a:xfrm>
              <a:off x="56977" y="5172924"/>
              <a:ext cx="1582377" cy="323166"/>
            </a:xfrm>
            <a:prstGeom prst="rect">
              <a:avLst/>
            </a:prstGeom>
            <a:solidFill>
              <a:schemeClr val="tx2">
                <a:lumMod val="20000"/>
                <a:lumOff val="80000"/>
              </a:schemeClr>
            </a:solidFill>
            <a:ln>
              <a:solidFill>
                <a:schemeClr val="tx1"/>
              </a:solidFill>
            </a:ln>
          </p:spPr>
          <p:txBody>
            <a:bodyPr wrap="none" rtlCol="0">
              <a:spAutoFit/>
            </a:bodyPr>
            <a:lstStyle/>
            <a:p>
              <a:pPr defTabSz="956908"/>
              <a:r>
                <a:rPr lang="ja-JP" altLang="en-US" sz="1500" b="1" dirty="0">
                  <a:solidFill>
                    <a:prstClr val="black"/>
                  </a:solidFill>
                </a:rPr>
                <a:t>期待される成果</a:t>
              </a:r>
            </a:p>
          </p:txBody>
        </p:sp>
      </p:grpSp>
      <p:sp>
        <p:nvSpPr>
          <p:cNvPr id="54" name="テキスト ボックス 136"/>
          <p:cNvSpPr txBox="1">
            <a:spLocks noChangeArrowheads="1"/>
          </p:cNvSpPr>
          <p:nvPr/>
        </p:nvSpPr>
        <p:spPr bwMode="auto">
          <a:xfrm>
            <a:off x="124399" y="548680"/>
            <a:ext cx="8951392" cy="560954"/>
          </a:xfrm>
          <a:prstGeom prst="rect">
            <a:avLst/>
          </a:prstGeom>
          <a:noFill/>
          <a:ln w="9525" cmpd="thickThin">
            <a:solidFill>
              <a:srgbClr val="1F497D"/>
            </a:solidFill>
            <a:miter lim="800000"/>
            <a:headEnd/>
            <a:tailEnd/>
          </a:ln>
          <a:effectLst>
            <a:outerShdw blurRad="50800" dist="38100" dir="2700000" algn="tl" rotWithShape="0">
              <a:prstClr val="black">
                <a:alpha val="0"/>
              </a:prstClr>
            </a:outerShdw>
          </a:effectLst>
          <a:extLst/>
        </p:spPr>
        <p:txBody>
          <a:bodyPr wrap="square" lIns="91331" tIns="45666" rIns="91331" bIns="45666">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0" indent="0">
              <a:defRPr/>
            </a:pPr>
            <a:r>
              <a:rPr lang="ja-JP" altLang="en-US" sz="1500" kern="0" dirty="0">
                <a:solidFill>
                  <a:prstClr val="black"/>
                </a:solidFill>
                <a:latin typeface="ＭＳ Ｐゴシック"/>
              </a:rPr>
              <a:t>てんかん患者が、地域において適切な支援を受けられるように、都道府県とてんかん診療拠点機関の協働による地域連携支援体制のモデルを具体化する。</a:t>
            </a:r>
          </a:p>
        </p:txBody>
      </p:sp>
      <p:sp>
        <p:nvSpPr>
          <p:cNvPr id="30" name="テキスト ボックス 29"/>
          <p:cNvSpPr txBox="1"/>
          <p:nvPr/>
        </p:nvSpPr>
        <p:spPr>
          <a:xfrm>
            <a:off x="175213" y="3616231"/>
            <a:ext cx="4651701" cy="1273117"/>
          </a:xfrm>
          <a:prstGeom prst="rect">
            <a:avLst/>
          </a:prstGeom>
          <a:noFill/>
          <a:ln w="25400">
            <a:solidFill>
              <a:schemeClr val="accent6"/>
            </a:solidFill>
          </a:ln>
        </p:spPr>
        <p:txBody>
          <a:bodyPr wrap="square" lIns="87324" tIns="43662" rIns="87324" bIns="43662" rtlCol="0">
            <a:spAutoFit/>
          </a:bodyPr>
          <a:lstStyle/>
          <a:p>
            <a:pPr defTabSz="956908">
              <a:spcBef>
                <a:spcPts val="574"/>
              </a:spcBef>
            </a:pPr>
            <a:r>
              <a:rPr lang="ja-JP" altLang="en-US" sz="1100" dirty="0">
                <a:solidFill>
                  <a:prstClr val="black"/>
                </a:solidFill>
                <a:latin typeface="MS Gothic" pitchFamily="49" charset="-128"/>
                <a:ea typeface="MS Gothic" pitchFamily="49" charset="-128"/>
              </a:rPr>
              <a:t>てんかんの治療を専門的に行っている医療機関を「てんかん診療拠点機関」として指定し、都道府県との協働によって、てんかんに関する知識の普及啓発、てんかん患者及びその家族への相談支援及び治療、他医療機関への助言・指導、医療従事者等に対する研修、関係機関との地域連携支援体制の構築のための協議会を開催する。また、てんかん診療支援コーディネーターを配置し、てんかん患者及びその家族に対し、相談援助を適切に実施する。</a:t>
            </a:r>
            <a:endParaRPr lang="en-US" altLang="ja-JP" sz="1100" dirty="0">
              <a:solidFill>
                <a:prstClr val="black"/>
              </a:solidFill>
              <a:latin typeface="MS Gothic" pitchFamily="49" charset="-128"/>
              <a:ea typeface="MS Gothic" pitchFamily="49" charset="-128"/>
            </a:endParaRPr>
          </a:p>
        </p:txBody>
      </p:sp>
      <p:sp>
        <p:nvSpPr>
          <p:cNvPr id="31" name="正方形/長方形 30"/>
          <p:cNvSpPr/>
          <p:nvPr/>
        </p:nvSpPr>
        <p:spPr>
          <a:xfrm>
            <a:off x="42672" y="3425165"/>
            <a:ext cx="4831474" cy="257454"/>
          </a:xfrm>
          <a:prstGeom prst="rect">
            <a:avLst/>
          </a:prstGeom>
        </p:spPr>
        <p:txBody>
          <a:bodyPr wrap="none" lIns="87324" tIns="43662" rIns="87324" bIns="43662">
            <a:spAutoFit/>
          </a:bodyPr>
          <a:lstStyle/>
          <a:p>
            <a:pPr defTabSz="956908"/>
            <a:r>
              <a:rPr lang="en-US" altLang="ja-JP" sz="1100" dirty="0">
                <a:solidFill>
                  <a:prstClr val="black"/>
                </a:solidFill>
                <a:latin typeface="MS Gothic" pitchFamily="49" charset="-128"/>
                <a:ea typeface="MS Gothic" pitchFamily="49" charset="-128"/>
              </a:rPr>
              <a:t>【</a:t>
            </a:r>
            <a:r>
              <a:rPr lang="ja-JP" altLang="en-US" sz="1100" dirty="0">
                <a:solidFill>
                  <a:prstClr val="black"/>
                </a:solidFill>
                <a:latin typeface="MS Gothic" pitchFamily="49" charset="-128"/>
                <a:ea typeface="MS Gothic" pitchFamily="49" charset="-128"/>
              </a:rPr>
              <a:t>都道府県（精神保健福祉センター、保健所）・てんかん診療拠点機関</a:t>
            </a:r>
            <a:r>
              <a:rPr lang="en-US" altLang="ja-JP" sz="1100" dirty="0">
                <a:solidFill>
                  <a:prstClr val="black"/>
                </a:solidFill>
                <a:latin typeface="MS Gothic" pitchFamily="49" charset="-128"/>
                <a:ea typeface="MS Gothic" pitchFamily="49" charset="-128"/>
              </a:rPr>
              <a:t>】</a:t>
            </a:r>
            <a:endParaRPr lang="ja-JP" altLang="en-US" sz="1900" dirty="0">
              <a:solidFill>
                <a:prstClr val="black"/>
              </a:solidFill>
            </a:endParaRPr>
          </a:p>
        </p:txBody>
      </p:sp>
      <p:sp>
        <p:nvSpPr>
          <p:cNvPr id="32" name="テキスト ボックス 31"/>
          <p:cNvSpPr txBox="1"/>
          <p:nvPr/>
        </p:nvSpPr>
        <p:spPr>
          <a:xfrm>
            <a:off x="882331" y="2347192"/>
            <a:ext cx="740611" cy="257454"/>
          </a:xfrm>
          <a:prstGeom prst="rect">
            <a:avLst/>
          </a:prstGeom>
          <a:noFill/>
        </p:spPr>
        <p:txBody>
          <a:bodyPr wrap="none" lIns="87324" tIns="43662" rIns="87324" bIns="43662" rtlCol="0">
            <a:spAutoFit/>
          </a:bodyPr>
          <a:lstStyle/>
          <a:p>
            <a:pPr defTabSz="956908">
              <a:spcBef>
                <a:spcPts val="574"/>
              </a:spcBef>
            </a:pPr>
            <a:r>
              <a:rPr lang="en-US" altLang="ja-JP" sz="1100" dirty="0">
                <a:solidFill>
                  <a:prstClr val="black"/>
                </a:solidFill>
                <a:latin typeface="MS Gothic" pitchFamily="49" charset="-128"/>
                <a:ea typeface="MS Gothic" pitchFamily="49" charset="-128"/>
              </a:rPr>
              <a:t>【</a:t>
            </a:r>
            <a:r>
              <a:rPr lang="ja-JP" altLang="en-US" sz="1100" dirty="0">
                <a:solidFill>
                  <a:prstClr val="black"/>
                </a:solidFill>
                <a:latin typeface="MS Gothic" pitchFamily="49" charset="-128"/>
                <a:ea typeface="MS Gothic" pitchFamily="49" charset="-128"/>
              </a:rPr>
              <a:t>地域</a:t>
            </a:r>
            <a:r>
              <a:rPr lang="en-US" altLang="ja-JP" sz="1100" dirty="0">
                <a:solidFill>
                  <a:prstClr val="black"/>
                </a:solidFill>
                <a:latin typeface="MS Gothic" pitchFamily="49" charset="-128"/>
                <a:ea typeface="MS Gothic" pitchFamily="49" charset="-128"/>
              </a:rPr>
              <a:t>】</a:t>
            </a:r>
          </a:p>
        </p:txBody>
      </p:sp>
      <p:sp>
        <p:nvSpPr>
          <p:cNvPr id="33" name="テキスト ボックス 32"/>
          <p:cNvSpPr txBox="1"/>
          <p:nvPr/>
        </p:nvSpPr>
        <p:spPr>
          <a:xfrm>
            <a:off x="0" y="4891195"/>
            <a:ext cx="2433382" cy="257454"/>
          </a:xfrm>
          <a:prstGeom prst="rect">
            <a:avLst/>
          </a:prstGeom>
          <a:noFill/>
        </p:spPr>
        <p:txBody>
          <a:bodyPr wrap="none" lIns="87324" tIns="43662" rIns="87324" bIns="43662" rtlCol="0">
            <a:spAutoFit/>
          </a:bodyPr>
          <a:lstStyle/>
          <a:p>
            <a:pPr defTabSz="956908">
              <a:spcBef>
                <a:spcPts val="574"/>
              </a:spcBef>
            </a:pPr>
            <a:r>
              <a:rPr lang="en-US" altLang="ja-JP" sz="1100" dirty="0">
                <a:solidFill>
                  <a:prstClr val="black"/>
                </a:solidFill>
                <a:latin typeface="MS Gothic" pitchFamily="49" charset="-128"/>
                <a:ea typeface="MS Gothic" pitchFamily="49" charset="-128"/>
              </a:rPr>
              <a:t>【</a:t>
            </a:r>
            <a:r>
              <a:rPr lang="ja-JP" altLang="en-US" sz="1100" dirty="0">
                <a:solidFill>
                  <a:prstClr val="black"/>
                </a:solidFill>
                <a:latin typeface="MS Gothic" pitchFamily="49" charset="-128"/>
                <a:ea typeface="MS Gothic" pitchFamily="49" charset="-128"/>
              </a:rPr>
              <a:t>国・全国拠点（全国拠点機関）</a:t>
            </a:r>
            <a:r>
              <a:rPr lang="en-US" altLang="ja-JP" sz="1100" dirty="0">
                <a:solidFill>
                  <a:prstClr val="black"/>
                </a:solidFill>
                <a:latin typeface="MS Gothic" pitchFamily="49" charset="-128"/>
                <a:ea typeface="MS Gothic" pitchFamily="49" charset="-128"/>
              </a:rPr>
              <a:t>】</a:t>
            </a:r>
          </a:p>
        </p:txBody>
      </p:sp>
      <p:sp>
        <p:nvSpPr>
          <p:cNvPr id="94" name="テキスト ボックス 93"/>
          <p:cNvSpPr txBox="1"/>
          <p:nvPr/>
        </p:nvSpPr>
        <p:spPr>
          <a:xfrm>
            <a:off x="175195" y="2570563"/>
            <a:ext cx="4651700" cy="791414"/>
          </a:xfrm>
          <a:prstGeom prst="rect">
            <a:avLst/>
          </a:prstGeom>
          <a:noFill/>
          <a:ln w="25400">
            <a:solidFill>
              <a:schemeClr val="accent6"/>
            </a:solidFill>
          </a:ln>
        </p:spPr>
        <p:txBody>
          <a:bodyPr wrap="square" lIns="87324" tIns="43662" rIns="87324" bIns="43662" rtlCol="0">
            <a:spAutoFit/>
          </a:bodyPr>
          <a:lstStyle/>
          <a:p>
            <a:pPr defTabSz="956908">
              <a:spcBef>
                <a:spcPts val="574"/>
              </a:spcBef>
            </a:pPr>
            <a:r>
              <a:rPr lang="ja-JP" altLang="en-US" sz="1100" dirty="0">
                <a:solidFill>
                  <a:prstClr val="black"/>
                </a:solidFill>
                <a:latin typeface="MS Gothic" pitchFamily="49" charset="-128"/>
                <a:ea typeface="MS Gothic" pitchFamily="49" charset="-128"/>
              </a:rPr>
              <a:t>てんかんの特性や支援方法に関する知識が浸透するように取り組むとともに、市町村、医療機関等との連携を深化し、患者・家族への相談支援や啓発のための体制を充実すること等により、適切な医療につながる地域の実現を目指す。</a:t>
            </a:r>
            <a:endParaRPr lang="en-US" altLang="ja-JP" sz="1100" dirty="0">
              <a:solidFill>
                <a:prstClr val="black"/>
              </a:solidFill>
              <a:latin typeface="MS Gothic" pitchFamily="49" charset="-128"/>
              <a:ea typeface="MS Gothic" pitchFamily="49" charset="-128"/>
            </a:endParaRPr>
          </a:p>
        </p:txBody>
      </p:sp>
      <p:grpSp>
        <p:nvGrpSpPr>
          <p:cNvPr id="8" name="グループ化 7"/>
          <p:cNvGrpSpPr/>
          <p:nvPr/>
        </p:nvGrpSpPr>
        <p:grpSpPr>
          <a:xfrm>
            <a:off x="5081776" y="2537480"/>
            <a:ext cx="3759594" cy="2948899"/>
            <a:chOff x="5742583" y="2664346"/>
            <a:chExt cx="4248472" cy="3096344"/>
          </a:xfrm>
        </p:grpSpPr>
        <p:grpSp>
          <p:nvGrpSpPr>
            <p:cNvPr id="11" name="グループ化 33"/>
            <p:cNvGrpSpPr/>
            <p:nvPr/>
          </p:nvGrpSpPr>
          <p:grpSpPr>
            <a:xfrm>
              <a:off x="5742583" y="2664346"/>
              <a:ext cx="4248472" cy="3096344"/>
              <a:chOff x="5598567" y="2922675"/>
              <a:chExt cx="4248472" cy="2848546"/>
            </a:xfrm>
          </p:grpSpPr>
          <p:sp>
            <p:nvSpPr>
              <p:cNvPr id="15" name="円/楕円 14"/>
              <p:cNvSpPr/>
              <p:nvPr/>
            </p:nvSpPr>
            <p:spPr>
              <a:xfrm>
                <a:off x="5598567" y="2922675"/>
                <a:ext cx="4104456" cy="1191356"/>
              </a:xfrm>
              <a:prstGeom prst="ellipse">
                <a:avLst/>
              </a:prstGeom>
              <a:solidFill>
                <a:srgbClr val="99FF99"/>
              </a:solidFill>
              <a:ln w="12700">
                <a:solidFill>
                  <a:schemeClr val="bg1"/>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6908"/>
                <a:endParaRPr lang="ja-JP" altLang="en-US" sz="1500" dirty="0">
                  <a:solidFill>
                    <a:prstClr val="black"/>
                  </a:solidFill>
                  <a:latin typeface="MS Gothic" pitchFamily="49" charset="-128"/>
                  <a:ea typeface="MS Gothic" pitchFamily="49" charset="-128"/>
                </a:endParaRPr>
              </a:p>
            </p:txBody>
          </p:sp>
          <p:sp>
            <p:nvSpPr>
              <p:cNvPr id="85" name="角丸四角形 84"/>
              <p:cNvSpPr/>
              <p:nvPr/>
            </p:nvSpPr>
            <p:spPr>
              <a:xfrm>
                <a:off x="8387671" y="3765951"/>
                <a:ext cx="955312" cy="281353"/>
              </a:xfrm>
              <a:prstGeom prst="roundRect">
                <a:avLst/>
              </a:prstGeom>
              <a:solidFill>
                <a:srgbClr val="FFCCF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6908"/>
                <a:r>
                  <a:rPr lang="ja-JP" altLang="en-US" sz="1100" dirty="0">
                    <a:solidFill>
                      <a:prstClr val="black"/>
                    </a:solidFill>
                    <a:latin typeface="MS Gothic" pitchFamily="49" charset="-128"/>
                    <a:ea typeface="MS Gothic" pitchFamily="49" charset="-128"/>
                  </a:rPr>
                  <a:t>市町村</a:t>
                </a:r>
              </a:p>
            </p:txBody>
          </p:sp>
          <p:sp>
            <p:nvSpPr>
              <p:cNvPr id="89" name="角丸四角形 88"/>
              <p:cNvSpPr/>
              <p:nvPr/>
            </p:nvSpPr>
            <p:spPr>
              <a:xfrm>
                <a:off x="8603695" y="2963765"/>
                <a:ext cx="955312" cy="281353"/>
              </a:xfrm>
              <a:prstGeom prst="roundRect">
                <a:avLst/>
              </a:prstGeom>
              <a:solidFill>
                <a:srgbClr val="FFCCF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6908"/>
                <a:r>
                  <a:rPr lang="ja-JP" altLang="en-US" sz="1100" dirty="0">
                    <a:solidFill>
                      <a:prstClr val="black"/>
                    </a:solidFill>
                    <a:latin typeface="MS Gothic" pitchFamily="49" charset="-128"/>
                    <a:ea typeface="MS Gothic" pitchFamily="49" charset="-128"/>
                  </a:rPr>
                  <a:t>医療機関</a:t>
                </a:r>
              </a:p>
            </p:txBody>
          </p:sp>
          <p:sp>
            <p:nvSpPr>
              <p:cNvPr id="20" name="テキスト ボックス 19"/>
              <p:cNvSpPr txBox="1"/>
              <p:nvPr/>
            </p:nvSpPr>
            <p:spPr>
              <a:xfrm>
                <a:off x="6894711" y="3373207"/>
                <a:ext cx="1715804" cy="282438"/>
              </a:xfrm>
              <a:prstGeom prst="rect">
                <a:avLst/>
              </a:prstGeom>
              <a:noFill/>
            </p:spPr>
            <p:txBody>
              <a:bodyPr wrap="none" rtlCol="0">
                <a:spAutoFit/>
              </a:bodyPr>
              <a:lstStyle/>
              <a:p>
                <a:pPr defTabSz="956908"/>
                <a:r>
                  <a:rPr lang="ja-JP" altLang="en-US" sz="1300" b="1" dirty="0">
                    <a:solidFill>
                      <a:prstClr val="black"/>
                    </a:solidFill>
                  </a:rPr>
                  <a:t>地域連携支援体制</a:t>
                </a:r>
              </a:p>
            </p:txBody>
          </p:sp>
          <p:sp>
            <p:nvSpPr>
              <p:cNvPr id="21" name="二等辺三角形 20"/>
              <p:cNvSpPr/>
              <p:nvPr/>
            </p:nvSpPr>
            <p:spPr>
              <a:xfrm>
                <a:off x="6777096" y="4236839"/>
                <a:ext cx="1807062" cy="288032"/>
              </a:xfrm>
              <a:prstGeom prst="triangle">
                <a:avLst/>
              </a:prstGeom>
              <a:solidFill>
                <a:srgbClr val="66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6908"/>
                <a:endParaRPr lang="ja-JP" altLang="en-US" sz="1500" dirty="0">
                  <a:solidFill>
                    <a:prstClr val="black"/>
                  </a:solidFill>
                  <a:latin typeface="MS Gothic" pitchFamily="49" charset="-128"/>
                  <a:ea typeface="MS Gothic" pitchFamily="49" charset="-128"/>
                </a:endParaRPr>
              </a:p>
            </p:txBody>
          </p:sp>
          <p:sp>
            <p:nvSpPr>
              <p:cNvPr id="22" name="角丸四角形 21"/>
              <p:cNvSpPr/>
              <p:nvPr/>
            </p:nvSpPr>
            <p:spPr>
              <a:xfrm>
                <a:off x="5598567" y="4550390"/>
                <a:ext cx="4248472" cy="490220"/>
              </a:xfrm>
              <a:prstGeom prst="roundRect">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defTabSz="956908"/>
                <a:r>
                  <a:rPr lang="ja-JP" altLang="en-US" sz="1300" b="1" dirty="0">
                    <a:solidFill>
                      <a:prstClr val="black"/>
                    </a:solidFill>
                    <a:latin typeface="MS Gothic" pitchFamily="49" charset="-128"/>
                    <a:ea typeface="MS Gothic" pitchFamily="49" charset="-128"/>
                  </a:rPr>
                  <a:t>都道府県（精神保健福祉センター、保健所）</a:t>
                </a:r>
                <a:endParaRPr lang="en-US" altLang="ja-JP" sz="1300" b="1" dirty="0">
                  <a:solidFill>
                    <a:prstClr val="black"/>
                  </a:solidFill>
                  <a:latin typeface="MS Gothic" pitchFamily="49" charset="-128"/>
                  <a:ea typeface="MS Gothic" pitchFamily="49" charset="-128"/>
                </a:endParaRPr>
              </a:p>
              <a:p>
                <a:pPr algn="ctr" defTabSz="956908"/>
                <a:r>
                  <a:rPr lang="ja-JP" altLang="en-US" sz="1300" b="1" dirty="0">
                    <a:solidFill>
                      <a:prstClr val="black"/>
                    </a:solidFill>
                    <a:latin typeface="MS Gothic" pitchFamily="49" charset="-128"/>
                    <a:ea typeface="MS Gothic" pitchFamily="49" charset="-128"/>
                  </a:rPr>
                  <a:t>てんかん診療拠点機関</a:t>
                </a:r>
                <a:endParaRPr lang="en-US" altLang="ja-JP" sz="1300" b="1" dirty="0">
                  <a:solidFill>
                    <a:prstClr val="black"/>
                  </a:solidFill>
                  <a:latin typeface="MS Gothic" pitchFamily="49" charset="-128"/>
                  <a:ea typeface="MS Gothic" pitchFamily="49" charset="-128"/>
                </a:endParaRPr>
              </a:p>
            </p:txBody>
          </p:sp>
          <p:sp>
            <p:nvSpPr>
              <p:cNvPr id="91" name="二等辺三角形 90"/>
              <p:cNvSpPr/>
              <p:nvPr/>
            </p:nvSpPr>
            <p:spPr>
              <a:xfrm>
                <a:off x="6822703" y="5106370"/>
                <a:ext cx="1807062" cy="291721"/>
              </a:xfrm>
              <a:prstGeom prst="triangle">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6908"/>
                <a:endParaRPr lang="ja-JP" altLang="en-US" sz="1500" dirty="0">
                  <a:solidFill>
                    <a:prstClr val="black"/>
                  </a:solidFill>
                  <a:latin typeface="MS Gothic" pitchFamily="49" charset="-128"/>
                  <a:ea typeface="MS Gothic" pitchFamily="49" charset="-128"/>
                </a:endParaRPr>
              </a:p>
            </p:txBody>
          </p:sp>
          <p:sp>
            <p:nvSpPr>
              <p:cNvPr id="93" name="角丸四角形 92"/>
              <p:cNvSpPr/>
              <p:nvPr/>
            </p:nvSpPr>
            <p:spPr>
              <a:xfrm>
                <a:off x="6201031" y="5425017"/>
                <a:ext cx="3357976" cy="346204"/>
              </a:xfrm>
              <a:prstGeom prst="round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defTabSz="956908"/>
                <a:r>
                  <a:rPr lang="ja-JP" altLang="en-US" sz="1300" b="1" dirty="0">
                    <a:solidFill>
                      <a:prstClr val="black"/>
                    </a:solidFill>
                    <a:latin typeface="MS Gothic" pitchFamily="49" charset="-128"/>
                    <a:ea typeface="MS Gothic" pitchFamily="49" charset="-128"/>
                  </a:rPr>
                  <a:t>国・全国拠点（全国拠点機関）</a:t>
                </a:r>
                <a:endParaRPr lang="en-US" altLang="ja-JP" sz="1300" b="1" dirty="0">
                  <a:solidFill>
                    <a:prstClr val="black"/>
                  </a:solidFill>
                  <a:latin typeface="MS Gothic" pitchFamily="49" charset="-128"/>
                  <a:ea typeface="MS Gothic" pitchFamily="49" charset="-128"/>
                </a:endParaRPr>
              </a:p>
            </p:txBody>
          </p:sp>
          <p:sp>
            <p:nvSpPr>
              <p:cNvPr id="90" name="角丸四角形 89"/>
              <p:cNvSpPr/>
              <p:nvPr/>
            </p:nvSpPr>
            <p:spPr>
              <a:xfrm>
                <a:off x="6067826" y="3846637"/>
                <a:ext cx="955312" cy="281353"/>
              </a:xfrm>
              <a:prstGeom prst="roundRect">
                <a:avLst/>
              </a:prstGeom>
              <a:solidFill>
                <a:srgbClr val="FFCCF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6908"/>
                <a:r>
                  <a:rPr lang="ja-JP" altLang="en-US" sz="1100" dirty="0">
                    <a:solidFill>
                      <a:prstClr val="black"/>
                    </a:solidFill>
                    <a:latin typeface="MS Gothic" pitchFamily="49" charset="-128"/>
                    <a:ea typeface="MS Gothic" pitchFamily="49" charset="-128"/>
                  </a:rPr>
                  <a:t>住民</a:t>
                </a:r>
              </a:p>
            </p:txBody>
          </p:sp>
        </p:grpSp>
        <p:sp>
          <p:nvSpPr>
            <p:cNvPr id="35" name="テキスト ボックス 34"/>
            <p:cNvSpPr txBox="1"/>
            <p:nvPr/>
          </p:nvSpPr>
          <p:spPr>
            <a:xfrm>
              <a:off x="7295932" y="4176514"/>
              <a:ext cx="1016560" cy="274678"/>
            </a:xfrm>
            <a:prstGeom prst="rect">
              <a:avLst/>
            </a:prstGeom>
            <a:noFill/>
          </p:spPr>
          <p:txBody>
            <a:bodyPr wrap="none" lIns="91429" tIns="45714" rIns="91429" bIns="45714" rtlCol="0">
              <a:spAutoFit/>
            </a:bodyPr>
            <a:lstStyle/>
            <a:p>
              <a:pPr defTabSz="956908"/>
              <a:r>
                <a:rPr lang="ja-JP" altLang="en-US" sz="1100" b="1" dirty="0">
                  <a:solidFill>
                    <a:prstClr val="black"/>
                  </a:solidFill>
                </a:rPr>
                <a:t>バックアップ</a:t>
              </a:r>
            </a:p>
          </p:txBody>
        </p:sp>
        <p:sp>
          <p:nvSpPr>
            <p:cNvPr id="37" name="テキスト ボックス 36"/>
            <p:cNvSpPr txBox="1"/>
            <p:nvPr/>
          </p:nvSpPr>
          <p:spPr>
            <a:xfrm>
              <a:off x="7292472" y="5112618"/>
              <a:ext cx="1016560" cy="274678"/>
            </a:xfrm>
            <a:prstGeom prst="rect">
              <a:avLst/>
            </a:prstGeom>
            <a:noFill/>
          </p:spPr>
          <p:txBody>
            <a:bodyPr wrap="none" lIns="91429" tIns="45714" rIns="91429" bIns="45714" rtlCol="0">
              <a:spAutoFit/>
            </a:bodyPr>
            <a:lstStyle/>
            <a:p>
              <a:pPr defTabSz="956908"/>
              <a:r>
                <a:rPr lang="ja-JP" altLang="en-US" sz="1100" b="1" dirty="0">
                  <a:solidFill>
                    <a:prstClr val="black"/>
                  </a:solidFill>
                </a:rPr>
                <a:t>バックアップ</a:t>
              </a:r>
            </a:p>
          </p:txBody>
        </p:sp>
      </p:grpSp>
      <p:sp>
        <p:nvSpPr>
          <p:cNvPr id="38" name="正方形/長方形 37"/>
          <p:cNvSpPr/>
          <p:nvPr/>
        </p:nvSpPr>
        <p:spPr>
          <a:xfrm>
            <a:off x="4644008" y="1146161"/>
            <a:ext cx="4402938" cy="13443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83348" tIns="41674" rIns="83348" bIns="41674" rtlCol="0" anchor="ctr"/>
          <a:lstStyle/>
          <a:p>
            <a:pPr algn="ctr" defTabSz="956908"/>
            <a:r>
              <a:rPr lang="ja-JP" altLang="en-US" sz="1100" dirty="0">
                <a:solidFill>
                  <a:prstClr val="black"/>
                </a:solidFill>
                <a:latin typeface="MS Gothic" pitchFamily="49" charset="-128"/>
                <a:ea typeface="MS Gothic" pitchFamily="49" charset="-128"/>
              </a:rPr>
              <a:t>平成</a:t>
            </a:r>
            <a:r>
              <a:rPr lang="en-US" altLang="ja-JP" sz="1100" dirty="0">
                <a:solidFill>
                  <a:prstClr val="black"/>
                </a:solidFill>
                <a:latin typeface="MS Gothic" pitchFamily="49" charset="-128"/>
                <a:ea typeface="MS Gothic" pitchFamily="49" charset="-128"/>
              </a:rPr>
              <a:t>27</a:t>
            </a:r>
            <a:r>
              <a:rPr lang="ja-JP" altLang="en-US" sz="1100" dirty="0">
                <a:solidFill>
                  <a:prstClr val="black"/>
                </a:solidFill>
                <a:latin typeface="MS Gothic" pitchFamily="49" charset="-128"/>
                <a:ea typeface="MS Gothic" pitchFamily="49" charset="-128"/>
              </a:rPr>
              <a:t>年度予算</a:t>
            </a:r>
            <a:r>
              <a:rPr lang="en-US" altLang="ja-JP" sz="1100" dirty="0">
                <a:solidFill>
                  <a:prstClr val="black"/>
                </a:solidFill>
                <a:latin typeface="MS Gothic" pitchFamily="49" charset="-128"/>
                <a:ea typeface="MS Gothic" pitchFamily="49" charset="-128"/>
              </a:rPr>
              <a:t>: 7</a:t>
            </a:r>
            <a:r>
              <a:rPr lang="ja-JP" altLang="en-US" sz="1100" dirty="0">
                <a:solidFill>
                  <a:prstClr val="black"/>
                </a:solidFill>
                <a:latin typeface="MS Gothic" pitchFamily="49" charset="-128"/>
                <a:ea typeface="MS Gothic" pitchFamily="49" charset="-128"/>
              </a:rPr>
              <a:t>百万円　→　平成</a:t>
            </a:r>
            <a:r>
              <a:rPr lang="en-US" altLang="ja-JP" sz="1100" dirty="0">
                <a:solidFill>
                  <a:prstClr val="black"/>
                </a:solidFill>
                <a:latin typeface="MS Gothic" pitchFamily="49" charset="-128"/>
                <a:ea typeface="MS Gothic" pitchFamily="49" charset="-128"/>
              </a:rPr>
              <a:t>28</a:t>
            </a:r>
            <a:r>
              <a:rPr lang="ja-JP" altLang="en-US" sz="1100" dirty="0">
                <a:solidFill>
                  <a:prstClr val="black"/>
                </a:solidFill>
                <a:latin typeface="MS Gothic" pitchFamily="49" charset="-128"/>
                <a:ea typeface="MS Gothic" pitchFamily="49" charset="-128"/>
              </a:rPr>
              <a:t>年度予算（案）：</a:t>
            </a:r>
            <a:r>
              <a:rPr lang="en-US" altLang="ja-JP" sz="1100" dirty="0">
                <a:solidFill>
                  <a:prstClr val="black"/>
                </a:solidFill>
                <a:latin typeface="MS Gothic" pitchFamily="49" charset="-128"/>
                <a:ea typeface="MS Gothic" pitchFamily="49" charset="-128"/>
              </a:rPr>
              <a:t>9</a:t>
            </a:r>
            <a:r>
              <a:rPr lang="ja-JP" altLang="en-US" sz="1100" dirty="0">
                <a:solidFill>
                  <a:prstClr val="black"/>
                </a:solidFill>
                <a:latin typeface="MS Gothic" pitchFamily="49" charset="-128"/>
                <a:ea typeface="MS Gothic" pitchFamily="49" charset="-128"/>
              </a:rPr>
              <a:t>百万円</a:t>
            </a:r>
          </a:p>
        </p:txBody>
      </p:sp>
      <p:sp>
        <p:nvSpPr>
          <p:cNvPr id="10" name="正方形/長方形 9"/>
          <p:cNvSpPr/>
          <p:nvPr/>
        </p:nvSpPr>
        <p:spPr>
          <a:xfrm>
            <a:off x="-37545" y="6402753"/>
            <a:ext cx="9067484" cy="395953"/>
          </a:xfrm>
          <a:prstGeom prst="rect">
            <a:avLst/>
          </a:prstGeom>
        </p:spPr>
        <p:txBody>
          <a:bodyPr wrap="square" lIns="87324" tIns="43662" rIns="87324" bIns="43662">
            <a:spAutoFit/>
          </a:bodyPr>
          <a:lstStyle/>
          <a:p>
            <a:pPr defTabSz="956908" fontAlgn="ctr"/>
            <a:r>
              <a:rPr lang="en-US" altLang="ja-JP" sz="1000" dirty="0">
                <a:solidFill>
                  <a:prstClr val="black"/>
                </a:solidFill>
                <a:latin typeface="MS Gothic" pitchFamily="49" charset="-128"/>
                <a:ea typeface="MS Gothic" pitchFamily="49" charset="-128"/>
              </a:rPr>
              <a:t>【H27】</a:t>
            </a:r>
            <a:r>
              <a:rPr lang="ja-JP" altLang="en-US" sz="1000" dirty="0">
                <a:solidFill>
                  <a:prstClr val="black"/>
                </a:solidFill>
                <a:latin typeface="MS Gothic" pitchFamily="49" charset="-128"/>
                <a:ea typeface="MS Gothic" pitchFamily="49" charset="-128"/>
              </a:rPr>
              <a:t>てんかん診療拠点機関：宮城県</a:t>
            </a:r>
            <a:r>
              <a:rPr lang="en-US" altLang="ja-JP" sz="1000" dirty="0">
                <a:solidFill>
                  <a:prstClr val="black"/>
                </a:solidFill>
                <a:latin typeface="MS Gothic" pitchFamily="49" charset="-128"/>
                <a:ea typeface="MS Gothic" pitchFamily="49" charset="-128"/>
              </a:rPr>
              <a:t>/</a:t>
            </a:r>
            <a:r>
              <a:rPr lang="ja-JP" altLang="ja-JP" sz="1000" dirty="0">
                <a:solidFill>
                  <a:prstClr val="black"/>
                </a:solidFill>
                <a:latin typeface="ＭＳ ゴシック" panose="020B0609070205080204" pitchFamily="49" charset="-128"/>
                <a:ea typeface="ＭＳ ゴシック" panose="020B0609070205080204" pitchFamily="49" charset="-128"/>
              </a:rPr>
              <a:t>東北大学病院</a:t>
            </a:r>
            <a:r>
              <a:rPr lang="ja-JP" altLang="en-US" sz="1000" dirty="0">
                <a:solidFill>
                  <a:prstClr val="black"/>
                </a:solidFill>
                <a:latin typeface="ＭＳ ゴシック" panose="020B0609070205080204" pitchFamily="49" charset="-128"/>
                <a:ea typeface="ＭＳ ゴシック" panose="020B0609070205080204" pitchFamily="49" charset="-128"/>
              </a:rPr>
              <a:t>、栃木県</a:t>
            </a:r>
            <a:r>
              <a:rPr lang="en-US" altLang="ja-JP" sz="1000" dirty="0">
                <a:solidFill>
                  <a:prstClr val="black"/>
                </a:solidFill>
                <a:latin typeface="ＭＳ ゴシック" panose="020B0609070205080204" pitchFamily="49" charset="-128"/>
                <a:ea typeface="ＭＳ ゴシック" panose="020B0609070205080204" pitchFamily="49" charset="-128"/>
              </a:rPr>
              <a:t>/</a:t>
            </a:r>
            <a:r>
              <a:rPr lang="ja-JP" altLang="ja-JP" sz="1000" dirty="0">
                <a:solidFill>
                  <a:prstClr val="black"/>
                </a:solidFill>
                <a:latin typeface="ＭＳ ゴシック" panose="020B0609070205080204" pitchFamily="49" charset="-128"/>
                <a:ea typeface="ＭＳ ゴシック" panose="020B0609070205080204" pitchFamily="49" charset="-128"/>
              </a:rPr>
              <a:t>自治医科大学病附属病院</a:t>
            </a:r>
            <a:r>
              <a:rPr lang="ja-JP" altLang="en-US" sz="1000" dirty="0">
                <a:solidFill>
                  <a:prstClr val="black"/>
                </a:solidFill>
                <a:latin typeface="ＭＳ ゴシック" panose="020B0609070205080204" pitchFamily="49" charset="-128"/>
                <a:ea typeface="ＭＳ ゴシック" panose="020B0609070205080204" pitchFamily="49" charset="-128"/>
              </a:rPr>
              <a:t>、神奈川県</a:t>
            </a:r>
            <a:r>
              <a:rPr lang="en-US" altLang="ja-JP" sz="1000" dirty="0">
                <a:solidFill>
                  <a:prstClr val="black"/>
                </a:solidFill>
                <a:latin typeface="ＭＳ ゴシック" panose="020B0609070205080204" pitchFamily="49" charset="-128"/>
                <a:ea typeface="ＭＳ ゴシック" panose="020B0609070205080204" pitchFamily="49" charset="-128"/>
              </a:rPr>
              <a:t>/</a:t>
            </a:r>
            <a:r>
              <a:rPr lang="ja-JP" altLang="ja-JP" sz="1000" dirty="0">
                <a:solidFill>
                  <a:prstClr val="black"/>
                </a:solidFill>
                <a:latin typeface="ＭＳ ゴシック" panose="020B0609070205080204" pitchFamily="49" charset="-128"/>
                <a:ea typeface="ＭＳ ゴシック" panose="020B0609070205080204" pitchFamily="49" charset="-128"/>
              </a:rPr>
              <a:t>日本医科大学武蔵小杉病院</a:t>
            </a:r>
            <a:r>
              <a:rPr lang="ja-JP" altLang="en-US" sz="1000" dirty="0">
                <a:solidFill>
                  <a:prstClr val="black"/>
                </a:solidFill>
                <a:latin typeface="ＭＳ ゴシック" panose="020B0609070205080204" pitchFamily="49" charset="-128"/>
                <a:ea typeface="ＭＳ ゴシック" panose="020B0609070205080204" pitchFamily="49" charset="-128"/>
              </a:rPr>
              <a:t>、新潟県</a:t>
            </a:r>
            <a:r>
              <a:rPr lang="en-US" altLang="ja-JP" sz="1000" dirty="0">
                <a:solidFill>
                  <a:prstClr val="black"/>
                </a:solidFill>
                <a:latin typeface="ＭＳ ゴシック" panose="020B0609070205080204" pitchFamily="49" charset="-128"/>
                <a:ea typeface="ＭＳ ゴシック" panose="020B0609070205080204" pitchFamily="49" charset="-128"/>
              </a:rPr>
              <a:t>/</a:t>
            </a:r>
            <a:r>
              <a:rPr lang="ja-JP" altLang="ja-JP" sz="1000" dirty="0">
                <a:solidFill>
                  <a:prstClr val="black"/>
                </a:solidFill>
                <a:latin typeface="ＭＳ ゴシック" panose="020B0609070205080204" pitchFamily="49" charset="-128"/>
                <a:ea typeface="ＭＳ ゴシック" panose="020B0609070205080204" pitchFamily="49" charset="-128"/>
              </a:rPr>
              <a:t>国立病院機構</a:t>
            </a:r>
            <a:r>
              <a:rPr lang="ja-JP" altLang="ja-JP" sz="1000" dirty="0" smtClean="0">
                <a:solidFill>
                  <a:prstClr val="black"/>
                </a:solidFill>
                <a:latin typeface="ＭＳ ゴシック" panose="020B0609070205080204" pitchFamily="49" charset="-128"/>
                <a:ea typeface="ＭＳ ゴシック" panose="020B0609070205080204" pitchFamily="49" charset="-128"/>
              </a:rPr>
              <a:t>西</a:t>
            </a:r>
            <a:endParaRPr lang="en-US" altLang="ja-JP" sz="1000" dirty="0" smtClean="0">
              <a:solidFill>
                <a:prstClr val="black"/>
              </a:solidFill>
              <a:latin typeface="ＭＳ ゴシック" panose="020B0609070205080204" pitchFamily="49" charset="-128"/>
              <a:ea typeface="ＭＳ ゴシック" panose="020B0609070205080204" pitchFamily="49" charset="-128"/>
            </a:endParaRPr>
          </a:p>
          <a:p>
            <a:pPr defTabSz="956908" fontAlgn="ctr"/>
            <a:r>
              <a:rPr lang="ja-JP" altLang="en-US" sz="1000" dirty="0">
                <a:solidFill>
                  <a:prstClr val="black"/>
                </a:solidFill>
                <a:latin typeface="ＭＳ ゴシック" panose="020B0609070205080204" pitchFamily="49" charset="-128"/>
                <a:ea typeface="ＭＳ ゴシック" panose="020B0609070205080204" pitchFamily="49" charset="-128"/>
              </a:rPr>
              <a:t>　</a:t>
            </a:r>
            <a:r>
              <a:rPr lang="ja-JP" altLang="en-US" sz="1000" dirty="0" smtClean="0">
                <a:solidFill>
                  <a:prstClr val="black"/>
                </a:solidFill>
                <a:latin typeface="ＭＳ ゴシック" panose="020B0609070205080204" pitchFamily="49" charset="-128"/>
                <a:ea typeface="ＭＳ ゴシック" panose="020B0609070205080204" pitchFamily="49" charset="-128"/>
              </a:rPr>
              <a:t>　</a:t>
            </a:r>
            <a:r>
              <a:rPr lang="ja-JP" altLang="ja-JP" sz="1000" dirty="0" smtClean="0">
                <a:solidFill>
                  <a:prstClr val="black"/>
                </a:solidFill>
                <a:latin typeface="ＭＳ ゴシック" panose="020B0609070205080204" pitchFamily="49" charset="-128"/>
                <a:ea typeface="ＭＳ ゴシック" panose="020B0609070205080204" pitchFamily="49" charset="-128"/>
              </a:rPr>
              <a:t>新潟</a:t>
            </a:r>
            <a:r>
              <a:rPr lang="ja-JP" altLang="ja-JP" sz="1000" dirty="0">
                <a:solidFill>
                  <a:prstClr val="black"/>
                </a:solidFill>
                <a:latin typeface="ＭＳ ゴシック" panose="020B0609070205080204" pitchFamily="49" charset="-128"/>
                <a:ea typeface="ＭＳ ゴシック" panose="020B0609070205080204" pitchFamily="49" charset="-128"/>
              </a:rPr>
              <a:t>中央病院</a:t>
            </a:r>
            <a:r>
              <a:rPr lang="ja-JP" altLang="en-US" sz="1000" dirty="0" smtClean="0">
                <a:solidFill>
                  <a:prstClr val="black"/>
                </a:solidFill>
                <a:latin typeface="ＭＳ ゴシック" panose="020B0609070205080204" pitchFamily="49" charset="-128"/>
                <a:ea typeface="ＭＳ ゴシック" panose="020B0609070205080204" pitchFamily="49" charset="-128"/>
              </a:rPr>
              <a:t>、静岡県</a:t>
            </a:r>
            <a:r>
              <a:rPr lang="en-US" altLang="ja-JP" sz="1000" dirty="0">
                <a:solidFill>
                  <a:prstClr val="black"/>
                </a:solidFill>
                <a:latin typeface="ＭＳ ゴシック" panose="020B0609070205080204" pitchFamily="49" charset="-128"/>
                <a:ea typeface="ＭＳ ゴシック" panose="020B0609070205080204" pitchFamily="49" charset="-128"/>
              </a:rPr>
              <a:t>/</a:t>
            </a:r>
            <a:r>
              <a:rPr lang="ja-JP" altLang="ja-JP" sz="1000" dirty="0">
                <a:solidFill>
                  <a:prstClr val="black"/>
                </a:solidFill>
                <a:latin typeface="ＭＳ ゴシック" panose="020B0609070205080204" pitchFamily="49" charset="-128"/>
                <a:ea typeface="ＭＳ ゴシック" panose="020B0609070205080204" pitchFamily="49" charset="-128"/>
              </a:rPr>
              <a:t>国立病院機構静岡てんかん・神経医療センター</a:t>
            </a:r>
            <a:r>
              <a:rPr lang="ja-JP" altLang="en-US" sz="1000" dirty="0">
                <a:solidFill>
                  <a:prstClr val="black"/>
                </a:solidFill>
                <a:latin typeface="ＭＳ ゴシック" panose="020B0609070205080204" pitchFamily="49" charset="-128"/>
                <a:ea typeface="ＭＳ ゴシック" panose="020B0609070205080204" pitchFamily="49" charset="-128"/>
              </a:rPr>
              <a:t>、鳥取県</a:t>
            </a:r>
            <a:r>
              <a:rPr lang="en-US" altLang="ja-JP" sz="1000" dirty="0">
                <a:solidFill>
                  <a:prstClr val="black"/>
                </a:solidFill>
                <a:latin typeface="ＭＳ ゴシック" panose="020B0609070205080204" pitchFamily="49" charset="-128"/>
                <a:ea typeface="ＭＳ ゴシック" panose="020B0609070205080204" pitchFamily="49" charset="-128"/>
              </a:rPr>
              <a:t>/</a:t>
            </a:r>
            <a:r>
              <a:rPr lang="ja-JP" altLang="ja-JP" sz="1000" dirty="0">
                <a:solidFill>
                  <a:prstClr val="black"/>
                </a:solidFill>
                <a:latin typeface="ＭＳ ゴシック" panose="020B0609070205080204" pitchFamily="49" charset="-128"/>
                <a:ea typeface="ＭＳ ゴシック" panose="020B0609070205080204" pitchFamily="49" charset="-128"/>
              </a:rPr>
              <a:t>鳥取大学医学部附属病院</a:t>
            </a:r>
            <a:r>
              <a:rPr lang="ja-JP" altLang="en-US" sz="1000" dirty="0">
                <a:solidFill>
                  <a:prstClr val="black"/>
                </a:solidFill>
                <a:latin typeface="ＭＳ ゴシック" panose="020B0609070205080204" pitchFamily="49" charset="-128"/>
                <a:ea typeface="ＭＳ ゴシック" panose="020B0609070205080204" pitchFamily="49" charset="-128"/>
              </a:rPr>
              <a:t>、岡山県</a:t>
            </a:r>
            <a:r>
              <a:rPr lang="en-US" altLang="ja-JP" sz="1000" dirty="0">
                <a:solidFill>
                  <a:prstClr val="black"/>
                </a:solidFill>
                <a:latin typeface="ＭＳ ゴシック" panose="020B0609070205080204" pitchFamily="49" charset="-128"/>
                <a:ea typeface="ＭＳ ゴシック" panose="020B0609070205080204" pitchFamily="49" charset="-128"/>
              </a:rPr>
              <a:t>/</a:t>
            </a:r>
            <a:r>
              <a:rPr lang="ja-JP" altLang="ja-JP" sz="1000" dirty="0">
                <a:solidFill>
                  <a:prstClr val="black"/>
                </a:solidFill>
                <a:latin typeface="ＭＳ ゴシック" panose="020B0609070205080204" pitchFamily="49" charset="-128"/>
                <a:ea typeface="ＭＳ ゴシック" panose="020B0609070205080204" pitchFamily="49" charset="-128"/>
              </a:rPr>
              <a:t>岡山大学病院</a:t>
            </a:r>
            <a:r>
              <a:rPr lang="ja-JP" altLang="en-US" sz="1000" dirty="0">
                <a:solidFill>
                  <a:prstClr val="black"/>
                </a:solidFill>
                <a:latin typeface="ＭＳ ゴシック" panose="020B0609070205080204" pitchFamily="49" charset="-128"/>
                <a:ea typeface="ＭＳ ゴシック" panose="020B0609070205080204" pitchFamily="49" charset="-128"/>
              </a:rPr>
              <a:t>、広島県</a:t>
            </a:r>
            <a:r>
              <a:rPr lang="en-US" altLang="ja-JP" sz="1000" dirty="0">
                <a:solidFill>
                  <a:prstClr val="black"/>
                </a:solidFill>
                <a:latin typeface="ＭＳ ゴシック" panose="020B0609070205080204" pitchFamily="49" charset="-128"/>
                <a:ea typeface="ＭＳ ゴシック" panose="020B0609070205080204" pitchFamily="49" charset="-128"/>
              </a:rPr>
              <a:t>/</a:t>
            </a:r>
            <a:r>
              <a:rPr lang="ja-JP" altLang="ja-JP" sz="1000" dirty="0">
                <a:solidFill>
                  <a:prstClr val="black"/>
                </a:solidFill>
                <a:latin typeface="ＭＳ ゴシック" panose="020B0609070205080204" pitchFamily="49" charset="-128"/>
                <a:ea typeface="ＭＳ ゴシック" panose="020B0609070205080204" pitchFamily="49" charset="-128"/>
              </a:rPr>
              <a:t>広島大学病院</a:t>
            </a:r>
          </a:p>
        </p:txBody>
      </p:sp>
      <p:sp>
        <p:nvSpPr>
          <p:cNvPr id="39" name="テキスト ボックス 38"/>
          <p:cNvSpPr txBox="1"/>
          <p:nvPr/>
        </p:nvSpPr>
        <p:spPr>
          <a:xfrm>
            <a:off x="43888" y="2185846"/>
            <a:ext cx="953887" cy="323056"/>
          </a:xfrm>
          <a:prstGeom prst="rect">
            <a:avLst/>
          </a:prstGeom>
          <a:solidFill>
            <a:schemeClr val="tx2">
              <a:lumMod val="20000"/>
              <a:lumOff val="80000"/>
            </a:schemeClr>
          </a:solidFill>
          <a:ln>
            <a:solidFill>
              <a:schemeClr val="tx1"/>
            </a:solidFill>
          </a:ln>
        </p:spPr>
        <p:txBody>
          <a:bodyPr wrap="none" lIns="91331" tIns="45666" rIns="91331" bIns="45666" rtlCol="0">
            <a:spAutoFit/>
          </a:bodyPr>
          <a:lstStyle/>
          <a:p>
            <a:pPr defTabSz="956908"/>
            <a:r>
              <a:rPr lang="ja-JP" altLang="en-US" sz="1500" b="1" dirty="0">
                <a:solidFill>
                  <a:prstClr val="black"/>
                </a:solidFill>
              </a:rPr>
              <a:t>事業概要</a:t>
            </a:r>
          </a:p>
        </p:txBody>
      </p:sp>
      <p:sp>
        <p:nvSpPr>
          <p:cNvPr id="40" name="角丸四角形 39"/>
          <p:cNvSpPr/>
          <p:nvPr/>
        </p:nvSpPr>
        <p:spPr>
          <a:xfrm>
            <a:off x="5081777" y="2713729"/>
            <a:ext cx="1274439" cy="294049"/>
          </a:xfrm>
          <a:prstGeom prst="roundRect">
            <a:avLst/>
          </a:prstGeom>
          <a:solidFill>
            <a:srgbClr val="FFCCF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7324" tIns="43662" rIns="87324" bIns="43662" rtlCol="0" anchor="ctr"/>
          <a:lstStyle/>
          <a:p>
            <a:pPr algn="ctr" defTabSz="956908"/>
            <a:r>
              <a:rPr lang="ja-JP" altLang="en-US" sz="1100" dirty="0">
                <a:solidFill>
                  <a:prstClr val="black"/>
                </a:solidFill>
                <a:latin typeface="MS Gothic" pitchFamily="49" charset="-128"/>
                <a:ea typeface="MS Gothic" pitchFamily="49" charset="-128"/>
              </a:rPr>
              <a:t>患者・家族会</a:t>
            </a:r>
          </a:p>
        </p:txBody>
      </p:sp>
      <p:sp>
        <p:nvSpPr>
          <p:cNvPr id="36" name="スライド番号プレースホルダ 7"/>
          <p:cNvSpPr txBox="1">
            <a:spLocks/>
          </p:cNvSpPr>
          <p:nvPr/>
        </p:nvSpPr>
        <p:spPr>
          <a:xfrm>
            <a:off x="7031350" y="6520568"/>
            <a:ext cx="2133600" cy="365125"/>
          </a:xfrm>
          <a:prstGeom prst="rect">
            <a:avLst/>
          </a:prstGeom>
        </p:spPr>
        <p:txBody>
          <a:bodyPr vert="horz" lIns="91309" tIns="45655" rIns="91309" bIns="45655"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fld id="{B493C6C3-F865-464B-A99A-2159A8AA7E9D}" type="slidenum">
              <a:rPr lang="ja-JP" altLang="en-US" sz="1400">
                <a:solidFill>
                  <a:prstClr val="black"/>
                </a:solidFill>
              </a:rPr>
              <a:pPr algn="r">
                <a:defRPr/>
              </a:pPr>
              <a:t>42</a:t>
            </a:fld>
            <a:endParaRPr lang="ja-JP" altLang="en-US" sz="1400" dirty="0">
              <a:solidFill>
                <a:prstClr val="black"/>
              </a:solidFill>
            </a:endParaRPr>
          </a:p>
        </p:txBody>
      </p:sp>
      <p:sp>
        <p:nvSpPr>
          <p:cNvPr id="41" name="スライド番号プレースホルダ 7"/>
          <p:cNvSpPr txBox="1">
            <a:spLocks/>
          </p:cNvSpPr>
          <p:nvPr/>
        </p:nvSpPr>
        <p:spPr>
          <a:xfrm>
            <a:off x="7031350" y="6520544"/>
            <a:ext cx="2133600" cy="365125"/>
          </a:xfrm>
          <a:prstGeom prst="rect">
            <a:avLst/>
          </a:prstGeom>
        </p:spPr>
        <p:txBody>
          <a:bodyPr vert="horz" lIns="91309" tIns="45655" rIns="91309" bIns="45655"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fld id="{B493C6C3-F865-464B-A99A-2159A8AA7E9D}" type="slidenum">
              <a:rPr lang="ja-JP" altLang="en-US" sz="1400">
                <a:solidFill>
                  <a:prstClr val="black"/>
                </a:solidFill>
              </a:rPr>
              <a:pPr algn="r">
                <a:defRPr/>
              </a:pPr>
              <a:t>42</a:t>
            </a:fld>
            <a:endParaRPr lang="ja-JP" altLang="en-US" sz="1400" dirty="0">
              <a:solidFill>
                <a:prstClr val="black"/>
              </a:solidFill>
            </a:endParaRPr>
          </a:p>
        </p:txBody>
      </p:sp>
    </p:spTree>
    <p:extLst>
      <p:ext uri="{BB962C8B-B14F-4D97-AF65-F5344CB8AC3E}">
        <p14:creationId xmlns:p14="http://schemas.microsoft.com/office/powerpoint/2010/main" xmlns="" val="31751235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角丸四角形 35"/>
          <p:cNvSpPr/>
          <p:nvPr/>
        </p:nvSpPr>
        <p:spPr>
          <a:xfrm>
            <a:off x="5119935" y="3152591"/>
            <a:ext cx="3838374" cy="3487844"/>
          </a:xfrm>
          <a:prstGeom prst="roundRect">
            <a:avLst>
              <a:gd name="adj" fmla="val 0"/>
            </a:avLst>
          </a:prstGeom>
          <a:gradFill flip="none" rotWithShape="1">
            <a:gsLst>
              <a:gs pos="0">
                <a:srgbClr val="FFCCFF"/>
              </a:gs>
              <a:gs pos="50000">
                <a:srgbClr val="FFE1FF"/>
              </a:gs>
              <a:gs pos="100000">
                <a:srgbClr val="FFE1FF"/>
              </a:gs>
            </a:gsLst>
            <a:lin ang="13500000" scaled="1"/>
            <a:tileRect/>
          </a:gradFill>
          <a:ln>
            <a:solidFill>
              <a:srgbClr val="FFCCFF"/>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ja-JP" altLang="en-US">
              <a:solidFill>
                <a:prstClr val="black"/>
              </a:solidFill>
            </a:endParaRPr>
          </a:p>
        </p:txBody>
      </p:sp>
      <p:sp>
        <p:nvSpPr>
          <p:cNvPr id="10" name="L 字 9"/>
          <p:cNvSpPr/>
          <p:nvPr/>
        </p:nvSpPr>
        <p:spPr>
          <a:xfrm flipV="1">
            <a:off x="257845" y="1064018"/>
            <a:ext cx="8689221" cy="3523780"/>
          </a:xfrm>
          <a:prstGeom prst="corner">
            <a:avLst>
              <a:gd name="adj1" fmla="val 52076"/>
              <a:gd name="adj2" fmla="val 145232"/>
            </a:avLst>
          </a:prstGeom>
          <a:gradFill flip="none" rotWithShape="1">
            <a:gsLst>
              <a:gs pos="0">
                <a:srgbClr val="FFCC66"/>
              </a:gs>
              <a:gs pos="50000">
                <a:srgbClr val="EAE8A6"/>
              </a:gs>
              <a:gs pos="100000">
                <a:srgbClr val="FFFFD5"/>
              </a:gs>
            </a:gsLst>
            <a:lin ang="18900000" scaled="1"/>
            <a:tileRect/>
          </a:gradFill>
          <a:ln>
            <a:solidFill>
              <a:srgbClr val="FFCC99"/>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ja-JP" altLang="en-US">
              <a:solidFill>
                <a:prstClr val="black"/>
              </a:solidFill>
            </a:endParaRPr>
          </a:p>
        </p:txBody>
      </p:sp>
      <p:sp>
        <p:nvSpPr>
          <p:cNvPr id="33" name="角丸四角形 32"/>
          <p:cNvSpPr/>
          <p:nvPr/>
        </p:nvSpPr>
        <p:spPr>
          <a:xfrm>
            <a:off x="257830" y="4882183"/>
            <a:ext cx="4400043" cy="1758337"/>
          </a:xfrm>
          <a:prstGeom prst="roundRect">
            <a:avLst>
              <a:gd name="adj" fmla="val 0"/>
            </a:avLst>
          </a:prstGeom>
          <a:solidFill>
            <a:srgbClr val="CCFF99"/>
          </a:solidFill>
          <a:ln>
            <a:solidFill>
              <a:srgbClr val="CCFF99"/>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ja-JP" altLang="en-US">
              <a:solidFill>
                <a:prstClr val="black"/>
              </a:solidFill>
            </a:endParaRPr>
          </a:p>
        </p:txBody>
      </p:sp>
      <p:pic>
        <p:nvPicPr>
          <p:cNvPr id="12" name="Picture 12"/>
          <p:cNvPicPr>
            <a:picLocks noChangeAspect="1" noChangeArrowheads="1"/>
          </p:cNvPicPr>
          <p:nvPr/>
        </p:nvPicPr>
        <p:blipFill>
          <a:blip r:embed="rId3" cstate="print"/>
          <a:srcRect/>
          <a:stretch>
            <a:fillRect/>
          </a:stretch>
        </p:blipFill>
        <p:spPr bwMode="auto">
          <a:xfrm>
            <a:off x="3015390" y="5675289"/>
            <a:ext cx="1306656" cy="968446"/>
          </a:xfrm>
          <a:prstGeom prst="rect">
            <a:avLst/>
          </a:prstGeom>
          <a:noFill/>
          <a:ln w="9525">
            <a:noFill/>
            <a:miter lim="800000"/>
            <a:headEnd/>
            <a:tailEnd/>
          </a:ln>
        </p:spPr>
      </p:pic>
      <p:sp>
        <p:nvSpPr>
          <p:cNvPr id="5" name="テキスト ボックス 4"/>
          <p:cNvSpPr txBox="1"/>
          <p:nvPr/>
        </p:nvSpPr>
        <p:spPr>
          <a:xfrm>
            <a:off x="2483768" y="931883"/>
            <a:ext cx="1827174" cy="461665"/>
          </a:xfrm>
          <a:prstGeom prst="rect">
            <a:avLst/>
          </a:prstGeom>
          <a:solidFill>
            <a:srgbClr val="C86400"/>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ja-JP" altLang="en-US" sz="2400" dirty="0">
                <a:solidFill>
                  <a:prstClr val="white"/>
                </a:solidFill>
              </a:rPr>
              <a:t>精神科病院</a:t>
            </a:r>
          </a:p>
        </p:txBody>
      </p:sp>
      <p:sp>
        <p:nvSpPr>
          <p:cNvPr id="18" name="テキスト ボックス 17"/>
          <p:cNvSpPr txBox="1"/>
          <p:nvPr/>
        </p:nvSpPr>
        <p:spPr>
          <a:xfrm>
            <a:off x="111085" y="6327812"/>
            <a:ext cx="2521101" cy="461665"/>
          </a:xfrm>
          <a:prstGeom prst="rect">
            <a:avLst/>
          </a:prstGeom>
          <a:solidFill>
            <a:srgbClr val="5AB400"/>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ja-JP" altLang="en-US" sz="2400" dirty="0">
                <a:solidFill>
                  <a:prstClr val="white"/>
                </a:solidFill>
              </a:rPr>
              <a:t>診療所</a:t>
            </a:r>
          </a:p>
        </p:txBody>
      </p:sp>
      <p:sp>
        <p:nvSpPr>
          <p:cNvPr id="25" name="角丸四角形 24"/>
          <p:cNvSpPr/>
          <p:nvPr/>
        </p:nvSpPr>
        <p:spPr>
          <a:xfrm>
            <a:off x="5962701" y="1196851"/>
            <a:ext cx="2636435" cy="45559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600" dirty="0">
                <a:solidFill>
                  <a:prstClr val="black"/>
                </a:solidFill>
                <a:latin typeface="ＤＨＰ特太ゴシック体" panose="020B0500000000000000" pitchFamily="50" charset="-128"/>
                <a:ea typeface="ＤＨＰ特太ゴシック体" panose="020B0500000000000000" pitchFamily="50" charset="-128"/>
              </a:rPr>
              <a:t>身体合併症を有する</a:t>
            </a:r>
            <a:r>
              <a:rPr lang="en-US" altLang="ja-JP" sz="1600" dirty="0">
                <a:solidFill>
                  <a:prstClr val="black"/>
                </a:solidFill>
                <a:latin typeface="ＤＨＰ特太ゴシック体" panose="020B0500000000000000" pitchFamily="50" charset="-128"/>
                <a:ea typeface="ＤＨＰ特太ゴシック体" panose="020B0500000000000000" pitchFamily="50" charset="-128"/>
              </a:rPr>
              <a:t/>
            </a:r>
            <a:br>
              <a:rPr lang="en-US" altLang="ja-JP" sz="1600" dirty="0">
                <a:solidFill>
                  <a:prstClr val="black"/>
                </a:solidFill>
                <a:latin typeface="ＤＨＰ特太ゴシック体" panose="020B0500000000000000" pitchFamily="50" charset="-128"/>
                <a:ea typeface="ＤＨＰ特太ゴシック体" panose="020B0500000000000000" pitchFamily="50" charset="-128"/>
              </a:rPr>
            </a:br>
            <a:r>
              <a:rPr lang="ja-JP" altLang="en-US" sz="1600" dirty="0">
                <a:solidFill>
                  <a:prstClr val="black"/>
                </a:solidFill>
                <a:latin typeface="ＤＨＰ特太ゴシック体" panose="020B0500000000000000" pitchFamily="50" charset="-128"/>
                <a:ea typeface="ＤＨＰ特太ゴシック体" panose="020B0500000000000000" pitchFamily="50" charset="-128"/>
              </a:rPr>
              <a:t>精神疾患患者への医療</a:t>
            </a:r>
          </a:p>
        </p:txBody>
      </p:sp>
      <p:sp>
        <p:nvSpPr>
          <p:cNvPr id="27" name="正方形/長方形 26"/>
          <p:cNvSpPr/>
          <p:nvPr/>
        </p:nvSpPr>
        <p:spPr>
          <a:xfrm>
            <a:off x="468782" y="1793785"/>
            <a:ext cx="2503864" cy="1815882"/>
          </a:xfrm>
          <a:prstGeom prst="rect">
            <a:avLst/>
          </a:prstGeom>
          <a:ln w="28575"/>
        </p:spPr>
        <p:style>
          <a:lnRef idx="2">
            <a:schemeClr val="accent1"/>
          </a:lnRef>
          <a:fillRef idx="1">
            <a:schemeClr val="lt1"/>
          </a:fillRef>
          <a:effectRef idx="0">
            <a:schemeClr val="accent1"/>
          </a:effectRef>
          <a:fontRef idx="minor">
            <a:schemeClr val="dk1"/>
          </a:fontRef>
        </p:style>
        <p:txBody>
          <a:bodyPr wrap="square">
            <a:spAutoFit/>
          </a:bodyPr>
          <a:lstStyle/>
          <a:p>
            <a:pPr marL="216000" indent="-216000"/>
            <a:endParaRPr lang="en-US" altLang="ja-JP" sz="1600" dirty="0">
              <a:solidFill>
                <a:prstClr val="black"/>
              </a:solidFill>
            </a:endParaRPr>
          </a:p>
          <a:p>
            <a:pPr marL="216000" indent="-216000"/>
            <a:r>
              <a:rPr lang="ja-JP" altLang="en-US" sz="1600" dirty="0">
                <a:solidFill>
                  <a:prstClr val="black"/>
                </a:solidFill>
              </a:rPr>
              <a:t>○「地域移行機能強化病棟」の新設による重点的な地域移行の取り組み</a:t>
            </a:r>
            <a:endParaRPr lang="en-US" altLang="ja-JP" sz="1600" dirty="0">
              <a:solidFill>
                <a:prstClr val="black"/>
              </a:solidFill>
            </a:endParaRPr>
          </a:p>
          <a:p>
            <a:pPr marL="216000" indent="-216000"/>
            <a:endParaRPr lang="en-US" altLang="ja-JP" sz="1600" dirty="0">
              <a:solidFill>
                <a:prstClr val="black"/>
              </a:solidFill>
            </a:endParaRPr>
          </a:p>
          <a:p>
            <a:pPr marL="216000" indent="-216000"/>
            <a:r>
              <a:rPr lang="ja-JP" altLang="en-US" sz="1600" dirty="0">
                <a:solidFill>
                  <a:prstClr val="black"/>
                </a:solidFill>
              </a:rPr>
              <a:t>○地域移行に関する評価の充実</a:t>
            </a:r>
            <a:endParaRPr lang="en-US" altLang="ja-JP" sz="1600" dirty="0">
              <a:solidFill>
                <a:prstClr val="black"/>
              </a:solidFill>
            </a:endParaRPr>
          </a:p>
        </p:txBody>
      </p:sp>
      <p:sp>
        <p:nvSpPr>
          <p:cNvPr id="28" name="テキスト ボックス 27"/>
          <p:cNvSpPr txBox="1"/>
          <p:nvPr/>
        </p:nvSpPr>
        <p:spPr>
          <a:xfrm>
            <a:off x="549662" y="4125262"/>
            <a:ext cx="2351734" cy="2062103"/>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marL="216000" indent="-216000"/>
            <a:endParaRPr lang="en-US" altLang="ja-JP" sz="1600" dirty="0">
              <a:solidFill>
                <a:prstClr val="black"/>
              </a:solidFill>
            </a:endParaRPr>
          </a:p>
          <a:p>
            <a:pPr marL="216000" indent="-216000"/>
            <a:r>
              <a:rPr lang="ja-JP" altLang="en-US" sz="1600" dirty="0">
                <a:solidFill>
                  <a:prstClr val="black"/>
                </a:solidFill>
              </a:rPr>
              <a:t>○自宅等で暮らす重症精神疾患患者への集中的な支援</a:t>
            </a:r>
            <a:endParaRPr lang="en-US" altLang="ja-JP" sz="1600" dirty="0">
              <a:solidFill>
                <a:prstClr val="black"/>
              </a:solidFill>
            </a:endParaRPr>
          </a:p>
          <a:p>
            <a:pPr marL="216000" indent="-216000"/>
            <a:endParaRPr lang="en-US" altLang="ja-JP" sz="1600" dirty="0">
              <a:solidFill>
                <a:prstClr val="black"/>
              </a:solidFill>
            </a:endParaRPr>
          </a:p>
          <a:p>
            <a:pPr marL="216000" indent="-216000"/>
            <a:r>
              <a:rPr lang="ja-JP" altLang="en-US" sz="1600" dirty="0">
                <a:solidFill>
                  <a:prstClr val="black"/>
                </a:solidFill>
              </a:rPr>
              <a:t>○より自立した生活への移行を促す精神科デイ・ケア等の提供</a:t>
            </a:r>
            <a:endParaRPr lang="en-US" altLang="ja-JP" sz="1600" dirty="0">
              <a:solidFill>
                <a:prstClr val="black"/>
              </a:solidFill>
            </a:endParaRPr>
          </a:p>
        </p:txBody>
      </p:sp>
      <p:sp>
        <p:nvSpPr>
          <p:cNvPr id="3" name="角丸四角形 2"/>
          <p:cNvSpPr/>
          <p:nvPr/>
        </p:nvSpPr>
        <p:spPr>
          <a:xfrm>
            <a:off x="463146" y="1552949"/>
            <a:ext cx="2515137" cy="34528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dirty="0">
                <a:solidFill>
                  <a:prstClr val="black"/>
                </a:solidFill>
                <a:latin typeface="ＤＨＰ特太ゴシック体" panose="020B0500000000000000" pitchFamily="50" charset="-128"/>
                <a:ea typeface="ＤＨＰ特太ゴシック体" panose="020B0500000000000000" pitchFamily="50" charset="-128"/>
              </a:rPr>
              <a:t>長期入院患者の地域移行</a:t>
            </a:r>
            <a:endParaRPr lang="en-US" altLang="ja-JP" sz="1600" dirty="0">
              <a:solidFill>
                <a:prstClr val="black"/>
              </a:solidFill>
              <a:latin typeface="ＤＨＰ特太ゴシック体" panose="020B0500000000000000" pitchFamily="50" charset="-128"/>
              <a:ea typeface="ＤＨＰ特太ゴシック体" panose="020B0500000000000000" pitchFamily="50" charset="-128"/>
            </a:endParaRPr>
          </a:p>
        </p:txBody>
      </p:sp>
      <p:sp>
        <p:nvSpPr>
          <p:cNvPr id="26" name="テキスト ボックス 25"/>
          <p:cNvSpPr txBox="1"/>
          <p:nvPr/>
        </p:nvSpPr>
        <p:spPr>
          <a:xfrm>
            <a:off x="5849589" y="3765750"/>
            <a:ext cx="3019774" cy="2554545"/>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pPr marL="216000" indent="-216000"/>
            <a:r>
              <a:rPr lang="ja-JP" altLang="en-US" sz="1600" dirty="0">
                <a:solidFill>
                  <a:prstClr val="black"/>
                </a:solidFill>
              </a:rPr>
              <a:t>○いわゆる「総合病院」精神病棟の手厚い医師配置の評価</a:t>
            </a:r>
            <a:endParaRPr lang="en-US" altLang="ja-JP" sz="1600" dirty="0">
              <a:solidFill>
                <a:prstClr val="black"/>
              </a:solidFill>
            </a:endParaRPr>
          </a:p>
          <a:p>
            <a:pPr marL="216000" indent="-216000"/>
            <a:r>
              <a:rPr lang="ja-JP" altLang="en-US" sz="1600" dirty="0">
                <a:solidFill>
                  <a:prstClr val="black"/>
                </a:solidFill>
              </a:rPr>
              <a:t>○リエゾンチーム医療の推進</a:t>
            </a:r>
            <a:endParaRPr lang="en-US" altLang="ja-JP" sz="1600" dirty="0">
              <a:solidFill>
                <a:prstClr val="black"/>
              </a:solidFill>
            </a:endParaRPr>
          </a:p>
          <a:p>
            <a:pPr marL="216000" indent="-216000"/>
            <a:r>
              <a:rPr lang="ja-JP" altLang="en-US" sz="1600" dirty="0">
                <a:solidFill>
                  <a:prstClr val="black"/>
                </a:solidFill>
              </a:rPr>
              <a:t>○精神症状を伴う救急搬送患者に対する精神科医の診断治療</a:t>
            </a:r>
            <a:endParaRPr lang="en-US" altLang="ja-JP" sz="1600" dirty="0">
              <a:solidFill>
                <a:prstClr val="black"/>
              </a:solidFill>
            </a:endParaRPr>
          </a:p>
          <a:p>
            <a:pPr marL="216000" indent="-216000"/>
            <a:r>
              <a:rPr lang="ja-JP" altLang="en-US" sz="1600" dirty="0">
                <a:solidFill>
                  <a:prstClr val="black"/>
                </a:solidFill>
              </a:rPr>
              <a:t>○総合入院体制加算における精神疾患患者受入の要件の強化</a:t>
            </a:r>
            <a:endParaRPr lang="en-US" altLang="ja-JP" sz="1600" dirty="0">
              <a:solidFill>
                <a:prstClr val="black"/>
              </a:solidFill>
            </a:endParaRPr>
          </a:p>
          <a:p>
            <a:pPr marL="216000" indent="-216000"/>
            <a:r>
              <a:rPr lang="ja-JP" altLang="en-US" sz="1600" dirty="0">
                <a:solidFill>
                  <a:prstClr val="black"/>
                </a:solidFill>
              </a:rPr>
              <a:t>○自殺企図者に対する</a:t>
            </a:r>
            <a:endParaRPr lang="en-US" altLang="ja-JP" sz="1600" dirty="0">
              <a:solidFill>
                <a:prstClr val="black"/>
              </a:solidFill>
            </a:endParaRPr>
          </a:p>
          <a:p>
            <a:pPr marL="216000" indent="-216000"/>
            <a:r>
              <a:rPr lang="ja-JP" altLang="en-US" sz="1600" dirty="0">
                <a:solidFill>
                  <a:prstClr val="black"/>
                </a:solidFill>
              </a:rPr>
              <a:t>　　継続的な指導</a:t>
            </a:r>
          </a:p>
        </p:txBody>
      </p:sp>
      <p:sp>
        <p:nvSpPr>
          <p:cNvPr id="30" name="テキスト ボックス 29"/>
          <p:cNvSpPr txBox="1"/>
          <p:nvPr/>
        </p:nvSpPr>
        <p:spPr>
          <a:xfrm>
            <a:off x="3243166" y="2496819"/>
            <a:ext cx="2337199" cy="2800767"/>
          </a:xfrm>
          <a:prstGeom prst="rect">
            <a:avLst/>
          </a:prstGeom>
          <a:ln w="28575"/>
        </p:spPr>
        <p:style>
          <a:lnRef idx="2">
            <a:schemeClr val="accent6"/>
          </a:lnRef>
          <a:fillRef idx="1">
            <a:schemeClr val="lt1"/>
          </a:fillRef>
          <a:effectRef idx="0">
            <a:schemeClr val="accent6"/>
          </a:effectRef>
          <a:fontRef idx="minor">
            <a:schemeClr val="dk1"/>
          </a:fontRef>
        </p:style>
        <p:txBody>
          <a:bodyPr wrap="square" rtlCol="0" anchor="ctr">
            <a:spAutoFit/>
          </a:bodyPr>
          <a:lstStyle/>
          <a:p>
            <a:pPr marL="93663" indent="-93663"/>
            <a:endParaRPr lang="en-US" altLang="ja-JP" sz="1600" dirty="0">
              <a:solidFill>
                <a:prstClr val="black"/>
              </a:solidFill>
            </a:endParaRPr>
          </a:p>
          <a:p>
            <a:pPr marL="216000" indent="-216000"/>
            <a:r>
              <a:rPr lang="ja-JP" altLang="en-US" sz="1600" dirty="0">
                <a:solidFill>
                  <a:prstClr val="black"/>
                </a:solidFill>
              </a:rPr>
              <a:t>○専門的な児童思春期精神科外来医療の充実</a:t>
            </a:r>
            <a:endParaRPr lang="en-US" altLang="ja-JP" sz="1600" dirty="0">
              <a:solidFill>
                <a:prstClr val="black"/>
              </a:solidFill>
            </a:endParaRPr>
          </a:p>
          <a:p>
            <a:pPr marL="216000" indent="-216000"/>
            <a:r>
              <a:rPr lang="ja-JP" altLang="en-US" sz="1600" dirty="0">
                <a:solidFill>
                  <a:prstClr val="black"/>
                </a:solidFill>
              </a:rPr>
              <a:t>○薬物依存症に対する集団療法の新設</a:t>
            </a:r>
            <a:endParaRPr lang="en-US" altLang="ja-JP" sz="1600" dirty="0">
              <a:solidFill>
                <a:prstClr val="black"/>
              </a:solidFill>
            </a:endParaRPr>
          </a:p>
          <a:p>
            <a:pPr marL="216000" indent="-216000"/>
            <a:r>
              <a:rPr lang="ja-JP" altLang="en-US" sz="1600" dirty="0">
                <a:solidFill>
                  <a:prstClr val="black"/>
                </a:solidFill>
              </a:rPr>
              <a:t>○医師・看護師による認知療法・認知行動療法の充実</a:t>
            </a:r>
            <a:endParaRPr lang="en-US" altLang="ja-JP" sz="1600" dirty="0">
              <a:solidFill>
                <a:prstClr val="black"/>
              </a:solidFill>
            </a:endParaRPr>
          </a:p>
          <a:p>
            <a:pPr marL="216000" indent="-216000"/>
            <a:r>
              <a:rPr lang="ja-JP" altLang="en-US" sz="1600" dirty="0">
                <a:solidFill>
                  <a:prstClr val="black"/>
                </a:solidFill>
              </a:rPr>
              <a:t>○向精神薬の適切な処方の推進</a:t>
            </a:r>
            <a:endParaRPr lang="en-US" altLang="ja-JP" sz="1600" dirty="0">
              <a:solidFill>
                <a:prstClr val="black"/>
              </a:solidFill>
            </a:endParaRPr>
          </a:p>
        </p:txBody>
      </p:sp>
      <p:sp>
        <p:nvSpPr>
          <p:cNvPr id="24" name="Rectangle 2"/>
          <p:cNvSpPr txBox="1">
            <a:spLocks noChangeArrowheads="1"/>
          </p:cNvSpPr>
          <p:nvPr/>
        </p:nvSpPr>
        <p:spPr>
          <a:xfrm>
            <a:off x="57769" y="177342"/>
            <a:ext cx="9059013" cy="471591"/>
          </a:xfrm>
          <a:prstGeom prst="rect">
            <a:avLst/>
          </a:prstGeom>
          <a:solidFill>
            <a:srgbClr val="CFDEB0"/>
          </a:solidFill>
          <a:ln>
            <a:solidFill>
              <a:srgbClr val="44546A">
                <a:lumMod val="50000"/>
              </a:srgbClr>
            </a:solidFill>
          </a:ln>
          <a:effectLst>
            <a:outerShdw blurRad="57150" dist="19050" dir="5400000" algn="ctr" rotWithShape="0">
              <a:srgbClr val="000000">
                <a:alpha val="63000"/>
              </a:srgbClr>
            </a:outerShdw>
          </a:effectLst>
        </p:spPr>
        <p:txBody>
          <a:bodyPr vert="horz" lIns="91440" tIns="45720" rIns="91440" bIns="45720" rtlCol="0" anchor="ctr">
            <a:noAutofit/>
          </a:bodyPr>
          <a:lstStyle>
            <a:lvl1pPr algn="ctr" defTabSz="914377" rtl="0" eaLnBrk="1" latinLnBrk="0" hangingPunct="1">
              <a:lnSpc>
                <a:spcPct val="90000"/>
              </a:lnSpc>
              <a:spcBef>
                <a:spcPct val="0"/>
              </a:spcBef>
              <a:buNone/>
              <a:defRPr kumimoji="1"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r>
              <a:rPr lang="ja-JP" altLang="en-US" sz="2400" dirty="0">
                <a:solidFill>
                  <a:prstClr val="black"/>
                </a:solidFill>
              </a:rPr>
              <a:t>地域移行・地域生活支援を含む質の高い精神医療の評価</a:t>
            </a:r>
            <a:endParaRPr lang="en-US" altLang="ja-JP" sz="2400" dirty="0">
              <a:solidFill>
                <a:sysClr val="windowText" lastClr="000000"/>
              </a:solidFill>
            </a:endParaRPr>
          </a:p>
        </p:txBody>
      </p:sp>
      <p:sp>
        <p:nvSpPr>
          <p:cNvPr id="32" name="正方形/長方形 31"/>
          <p:cNvSpPr/>
          <p:nvPr/>
        </p:nvSpPr>
        <p:spPr>
          <a:xfrm>
            <a:off x="-64910" y="-58614"/>
            <a:ext cx="1877437" cy="276999"/>
          </a:xfrm>
          <a:prstGeom prst="rect">
            <a:avLst/>
          </a:prstGeom>
        </p:spPr>
        <p:txBody>
          <a:bodyPr wrap="none">
            <a:spAutoFit/>
          </a:bodyPr>
          <a:lstStyle/>
          <a:p>
            <a:r>
              <a:rPr lang="ja-JP" altLang="en-US" sz="1200" dirty="0">
                <a:solidFill>
                  <a:prstClr val="black"/>
                </a:solidFill>
                <a:latin typeface="ＭＳ Ｐゴシック" panose="020B0600070205080204" pitchFamily="50" charset="-128"/>
              </a:rPr>
              <a:t>平成</a:t>
            </a:r>
            <a:r>
              <a:rPr lang="en-US" altLang="ja-JP" sz="1200" dirty="0">
                <a:solidFill>
                  <a:prstClr val="black"/>
                </a:solidFill>
                <a:latin typeface="ＭＳ Ｐゴシック" panose="020B0600070205080204" pitchFamily="50" charset="-128"/>
              </a:rPr>
              <a:t>28</a:t>
            </a:r>
            <a:r>
              <a:rPr lang="ja-JP" altLang="en-US" sz="1200" dirty="0">
                <a:solidFill>
                  <a:prstClr val="black"/>
                </a:solidFill>
                <a:latin typeface="ＭＳ Ｐゴシック" panose="020B0600070205080204" pitchFamily="50" charset="-128"/>
              </a:rPr>
              <a:t>年度診療報酬改定</a:t>
            </a:r>
          </a:p>
        </p:txBody>
      </p:sp>
      <p:pic>
        <p:nvPicPr>
          <p:cNvPr id="16" name="Picture 2" descr="C:\Users\KTIOM\AppData\Local\Microsoft\Windows\Temporary Internet Files\Content.IE5\YO97QDGR\MC900239657[1].wmf"/>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4213663" y="1036587"/>
            <a:ext cx="1119337" cy="1076254"/>
          </a:xfrm>
          <a:prstGeom prst="rect">
            <a:avLst/>
          </a:prstGeom>
          <a:noFill/>
          <a:ln w="28575">
            <a:noFill/>
            <a:prstDash val="sysDash"/>
          </a:ln>
          <a:extLst>
            <a:ext uri="{909E8E84-426E-40DD-AFC4-6F175D3DCCD1}">
              <a14:hiddenFill xmlns:a14="http://schemas.microsoft.com/office/drawing/2010/main" xmlns="">
                <a:solidFill>
                  <a:srgbClr val="FFFFFF"/>
                </a:solidFill>
              </a14:hiddenFill>
            </a:ext>
          </a:extLst>
        </p:spPr>
      </p:pic>
      <p:sp>
        <p:nvSpPr>
          <p:cNvPr id="21" name="テキスト ボックス 20"/>
          <p:cNvSpPr txBox="1"/>
          <p:nvPr/>
        </p:nvSpPr>
        <p:spPr>
          <a:xfrm>
            <a:off x="5836867" y="1822933"/>
            <a:ext cx="3032495" cy="830997"/>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pPr marL="216000" indent="-216000"/>
            <a:r>
              <a:rPr lang="ja-JP" altLang="en-US" sz="1600" dirty="0">
                <a:solidFill>
                  <a:prstClr val="black"/>
                </a:solidFill>
              </a:rPr>
              <a:t>○精神病棟での特に重篤な急性疾患等への対応（身体合併症加算の対象疾患拡大）</a:t>
            </a:r>
          </a:p>
        </p:txBody>
      </p:sp>
      <p:sp>
        <p:nvSpPr>
          <p:cNvPr id="2" name="下矢印 1"/>
          <p:cNvSpPr/>
          <p:nvPr/>
        </p:nvSpPr>
        <p:spPr>
          <a:xfrm>
            <a:off x="1336920" y="3505862"/>
            <a:ext cx="767587" cy="374374"/>
          </a:xfrm>
          <a:prstGeom prst="downArrow">
            <a:avLst/>
          </a:prstGeom>
          <a:solidFill>
            <a:srgbClr val="93CDDD"/>
          </a:solidFill>
          <a:ln>
            <a:solidFill>
              <a:srgbClr val="93CD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 name="下矢印 3"/>
          <p:cNvSpPr/>
          <p:nvPr/>
        </p:nvSpPr>
        <p:spPr>
          <a:xfrm>
            <a:off x="6960476" y="2654014"/>
            <a:ext cx="526197" cy="1087089"/>
          </a:xfrm>
          <a:prstGeom prst="downArrow">
            <a:avLst>
              <a:gd name="adj1" fmla="val 50000"/>
              <a:gd name="adj2" fmla="val 3075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a:solidFill>
                <a:prstClr val="black"/>
              </a:solidFill>
            </a:endParaRPr>
          </a:p>
        </p:txBody>
      </p:sp>
      <p:sp>
        <p:nvSpPr>
          <p:cNvPr id="34" name="角丸四角形 33"/>
          <p:cNvSpPr/>
          <p:nvPr/>
        </p:nvSpPr>
        <p:spPr>
          <a:xfrm>
            <a:off x="544201" y="3904052"/>
            <a:ext cx="2364244" cy="31714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dirty="0">
                <a:solidFill>
                  <a:prstClr val="black"/>
                </a:solidFill>
                <a:latin typeface="ＤＨＰ特太ゴシック体" panose="020B0500000000000000" pitchFamily="50" charset="-128"/>
                <a:ea typeface="ＤＨＰ特太ゴシック体" panose="020B0500000000000000" pitchFamily="50" charset="-128"/>
              </a:rPr>
              <a:t>地域生活支援</a:t>
            </a:r>
          </a:p>
        </p:txBody>
      </p:sp>
      <p:sp>
        <p:nvSpPr>
          <p:cNvPr id="29" name="角丸四角形 28"/>
          <p:cNvSpPr/>
          <p:nvPr/>
        </p:nvSpPr>
        <p:spPr>
          <a:xfrm>
            <a:off x="3214843" y="2177965"/>
            <a:ext cx="2351504" cy="47743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dirty="0">
                <a:solidFill>
                  <a:prstClr val="black"/>
                </a:solidFill>
                <a:latin typeface="ＤＨＰ特太ゴシック体" panose="020B0500000000000000" pitchFamily="50" charset="-128"/>
                <a:ea typeface="ＤＨＰ特太ゴシック体" panose="020B0500000000000000" pitchFamily="50" charset="-128"/>
              </a:rPr>
              <a:t>専門的な精神医療の</a:t>
            </a:r>
            <a:r>
              <a:rPr lang="en-US" altLang="ja-JP" sz="1600" dirty="0">
                <a:solidFill>
                  <a:prstClr val="black"/>
                </a:solidFill>
                <a:latin typeface="ＤＨＰ特太ゴシック体" panose="020B0500000000000000" pitchFamily="50" charset="-128"/>
                <a:ea typeface="ＤＨＰ特太ゴシック体" panose="020B0500000000000000" pitchFamily="50" charset="-128"/>
              </a:rPr>
              <a:t/>
            </a:r>
            <a:br>
              <a:rPr lang="en-US" altLang="ja-JP" sz="1600" dirty="0">
                <a:solidFill>
                  <a:prstClr val="black"/>
                </a:solidFill>
                <a:latin typeface="ＤＨＰ特太ゴシック体" panose="020B0500000000000000" pitchFamily="50" charset="-128"/>
                <a:ea typeface="ＤＨＰ特太ゴシック体" panose="020B0500000000000000" pitchFamily="50" charset="-128"/>
              </a:rPr>
            </a:br>
            <a:r>
              <a:rPr lang="ja-JP" altLang="en-US" sz="1600" dirty="0">
                <a:solidFill>
                  <a:prstClr val="black"/>
                </a:solidFill>
                <a:latin typeface="ＤＨＰ特太ゴシック体" panose="020B0500000000000000" pitchFamily="50" charset="-128"/>
                <a:ea typeface="ＤＨＰ特太ゴシック体" panose="020B0500000000000000" pitchFamily="50" charset="-128"/>
              </a:rPr>
              <a:t>充実</a:t>
            </a:r>
          </a:p>
        </p:txBody>
      </p:sp>
      <p:sp>
        <p:nvSpPr>
          <p:cNvPr id="37" name="テキスト ボックス 36"/>
          <p:cNvSpPr txBox="1"/>
          <p:nvPr/>
        </p:nvSpPr>
        <p:spPr>
          <a:xfrm>
            <a:off x="5849589" y="2946723"/>
            <a:ext cx="3019773" cy="584775"/>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pPr marL="216000" indent="-216000"/>
            <a:r>
              <a:rPr lang="ja-JP" altLang="en-US" sz="1600" dirty="0">
                <a:solidFill>
                  <a:prstClr val="black"/>
                </a:solidFill>
              </a:rPr>
              <a:t>○精神科病院からの患者の受入の評価</a:t>
            </a:r>
          </a:p>
        </p:txBody>
      </p:sp>
      <p:sp>
        <p:nvSpPr>
          <p:cNvPr id="7" name="スライド番号プレースホルダー 6"/>
          <p:cNvSpPr>
            <a:spLocks noGrp="1"/>
          </p:cNvSpPr>
          <p:nvPr>
            <p:ph type="sldNum" sz="quarter" idx="12"/>
          </p:nvPr>
        </p:nvSpPr>
        <p:spPr>
          <a:xfrm>
            <a:off x="7036046" y="6457957"/>
            <a:ext cx="2057400" cy="365125"/>
          </a:xfrm>
        </p:spPr>
        <p:txBody>
          <a:bodyPr/>
          <a:lstStyle/>
          <a:p>
            <a:fld id="{8A527DD1-E86B-41E1-9B03-BFDD8D0E227C}" type="slidenum">
              <a:rPr lang="ja-JP" altLang="en-US" smtClean="0">
                <a:solidFill>
                  <a:prstClr val="black"/>
                </a:solidFill>
              </a:rPr>
              <a:pPr/>
              <a:t>43</a:t>
            </a:fld>
            <a:endParaRPr lang="ja-JP" altLang="en-US" dirty="0">
              <a:solidFill>
                <a:prstClr val="black"/>
              </a:solidFill>
            </a:endParaRPr>
          </a:p>
        </p:txBody>
      </p:sp>
      <p:sp>
        <p:nvSpPr>
          <p:cNvPr id="6" name="角丸四角形 5"/>
          <p:cNvSpPr/>
          <p:nvPr/>
        </p:nvSpPr>
        <p:spPr>
          <a:xfrm>
            <a:off x="3145864" y="2105330"/>
            <a:ext cx="2585903" cy="61403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2800">
              <a:solidFill>
                <a:prstClr val="white"/>
              </a:solidFill>
            </a:endParaRPr>
          </a:p>
        </p:txBody>
      </p:sp>
      <p:sp>
        <p:nvSpPr>
          <p:cNvPr id="31" name="角丸四角形 30"/>
          <p:cNvSpPr/>
          <p:nvPr/>
        </p:nvSpPr>
        <p:spPr>
          <a:xfrm>
            <a:off x="5766535" y="1052736"/>
            <a:ext cx="3125946" cy="68286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2800">
              <a:solidFill>
                <a:prstClr val="white"/>
              </a:solidFill>
            </a:endParaRPr>
          </a:p>
        </p:txBody>
      </p:sp>
      <p:sp>
        <p:nvSpPr>
          <p:cNvPr id="9" name="テキスト ボックス 8"/>
          <p:cNvSpPr txBox="1"/>
          <p:nvPr/>
        </p:nvSpPr>
        <p:spPr>
          <a:xfrm>
            <a:off x="4743186" y="6406569"/>
            <a:ext cx="3226172" cy="400110"/>
          </a:xfrm>
          <a:prstGeom prst="rect">
            <a:avLst/>
          </a:prstGeom>
          <a:solidFill>
            <a:srgbClr val="EE00EE"/>
          </a:solidFill>
          <a:ln>
            <a:solidFill>
              <a:srgbClr val="FFCCFF"/>
            </a:solidFill>
          </a:ln>
        </p:spPr>
        <p:style>
          <a:lnRef idx="3">
            <a:schemeClr val="lt1"/>
          </a:lnRef>
          <a:fillRef idx="1">
            <a:schemeClr val="accent3"/>
          </a:fillRef>
          <a:effectRef idx="1">
            <a:schemeClr val="accent3"/>
          </a:effectRef>
          <a:fontRef idx="minor">
            <a:schemeClr val="lt1"/>
          </a:fontRef>
        </p:style>
        <p:txBody>
          <a:bodyPr wrap="square" rtlCol="0">
            <a:spAutoFit/>
          </a:bodyPr>
          <a:lstStyle/>
          <a:p>
            <a:r>
              <a:rPr lang="ja-JP" altLang="en-US" sz="2000" dirty="0">
                <a:solidFill>
                  <a:prstClr val="white"/>
                </a:solidFill>
              </a:rPr>
              <a:t>総合的な機能を有する病院</a:t>
            </a:r>
          </a:p>
        </p:txBody>
      </p:sp>
      <p:pic>
        <p:nvPicPr>
          <p:cNvPr id="11" name="Picture 1"/>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7930334" y="5496345"/>
            <a:ext cx="1118292" cy="1135215"/>
          </a:xfrm>
          <a:prstGeom prst="rect">
            <a:avLst/>
          </a:prstGeom>
          <a:noFill/>
          <a:ln w="28575">
            <a:noFill/>
            <a:prstDash val="sysDot"/>
            <a:miter lim="800000"/>
            <a:headEnd/>
            <a:tailEnd/>
          </a:ln>
          <a:effectLst/>
        </p:spPr>
      </p:pic>
    </p:spTree>
    <p:extLst>
      <p:ext uri="{BB962C8B-B14F-4D97-AF65-F5344CB8AC3E}">
        <p14:creationId xmlns:p14="http://schemas.microsoft.com/office/powerpoint/2010/main" xmlns="" val="11572904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7"/>
          <p:cNvSpPr>
            <a:spLocks noChangeArrowheads="1"/>
          </p:cNvSpPr>
          <p:nvPr/>
        </p:nvSpPr>
        <p:spPr bwMode="auto">
          <a:xfrm>
            <a:off x="179390" y="1148667"/>
            <a:ext cx="8779559" cy="4381627"/>
          </a:xfrm>
          <a:prstGeom prst="rect">
            <a:avLst/>
          </a:prstGeom>
          <a:solidFill>
            <a:srgbClr val="FFFFAF">
              <a:alpha val="49804"/>
            </a:srgbClr>
          </a:solidFill>
          <a:ln w="9525">
            <a:solidFill>
              <a:schemeClr val="tx1"/>
            </a:solidFill>
            <a:miter lim="800000"/>
            <a:headEnd/>
            <a:tailEnd/>
          </a:ln>
        </p:spPr>
        <p:txBody>
          <a:bodyPr/>
          <a:lstStyle/>
          <a:p>
            <a:pPr marL="342900" indent="-342900" fontAlgn="ctr">
              <a:buFont typeface="Wingdings" panose="05000000000000000000" pitchFamily="2" charset="2"/>
              <a:buChar char="Ø"/>
            </a:pPr>
            <a:r>
              <a:rPr lang="ja-JP" altLang="en-US" dirty="0">
                <a:solidFill>
                  <a:prstClr val="black"/>
                </a:solidFill>
              </a:rPr>
              <a:t>一般病院において、身体合併症に対する入院治療が必要な精神疾患患者の受け入れや、精神症状を併せ持つ救急搬送患者に対し精神科医が診療を行った場合の評価を新設する。</a:t>
            </a:r>
            <a:endParaRPr lang="en-US" altLang="ja-JP" dirty="0">
              <a:solidFill>
                <a:prstClr val="black"/>
              </a:solidFill>
            </a:endParaRPr>
          </a:p>
          <a:p>
            <a:pPr fontAlgn="ctr"/>
            <a:endParaRPr lang="en-US" altLang="ja-JP" dirty="0">
              <a:solidFill>
                <a:prstClr val="black"/>
              </a:solidFill>
            </a:endParaRPr>
          </a:p>
          <a:p>
            <a:pPr fontAlgn="ctr"/>
            <a:r>
              <a:rPr lang="en-US" altLang="ja-JP" b="1" dirty="0">
                <a:solidFill>
                  <a:srgbClr val="0070C0"/>
                </a:solidFill>
              </a:rPr>
              <a:t>(</a:t>
            </a:r>
            <a:r>
              <a:rPr lang="ja-JP" altLang="en-US" b="1" dirty="0">
                <a:solidFill>
                  <a:srgbClr val="0070C0"/>
                </a:solidFill>
              </a:rPr>
              <a:t>新</a:t>
            </a:r>
            <a:r>
              <a:rPr lang="en-US" altLang="ja-JP" b="1" dirty="0">
                <a:solidFill>
                  <a:srgbClr val="0070C0"/>
                </a:solidFill>
              </a:rPr>
              <a:t>)</a:t>
            </a:r>
            <a:r>
              <a:rPr lang="ja-JP" altLang="en-US" b="1" dirty="0">
                <a:solidFill>
                  <a:srgbClr val="0070C0"/>
                </a:solidFill>
              </a:rPr>
              <a:t>　</a:t>
            </a:r>
            <a:r>
              <a:rPr lang="ja-JP" altLang="en-US" b="1" u="sng" dirty="0">
                <a:solidFill>
                  <a:srgbClr val="0070C0"/>
                </a:solidFill>
              </a:rPr>
              <a:t>精神疾患診療体制加算</a:t>
            </a:r>
            <a:endParaRPr lang="en-US" altLang="ja-JP" b="1" u="sng" dirty="0">
              <a:solidFill>
                <a:srgbClr val="0070C0"/>
              </a:solidFill>
            </a:endParaRPr>
          </a:p>
          <a:p>
            <a:pPr marL="985838" indent="-179388" fontAlgn="ctr"/>
            <a:r>
              <a:rPr lang="ja-JP" altLang="en-US" b="1" u="sng" dirty="0">
                <a:solidFill>
                  <a:srgbClr val="0070C0"/>
                </a:solidFill>
              </a:rPr>
              <a:t>１　精神科病院の求めに応じ、身体合併症に対する入院治療を要する精神疾患患者の転院を受け入れた場合</a:t>
            </a:r>
            <a:r>
              <a:rPr lang="ja-JP" altLang="en-US" b="1" dirty="0">
                <a:solidFill>
                  <a:srgbClr val="0070C0"/>
                </a:solidFill>
              </a:rPr>
              <a:t>　　　　　　 </a:t>
            </a:r>
            <a:r>
              <a:rPr lang="en-US" altLang="ja-JP" b="1" u="sng" dirty="0">
                <a:solidFill>
                  <a:srgbClr val="0070C0"/>
                </a:solidFill>
              </a:rPr>
              <a:t>1,000</a:t>
            </a:r>
            <a:r>
              <a:rPr lang="ja-JP" altLang="en-US" b="1" u="sng" dirty="0">
                <a:solidFill>
                  <a:srgbClr val="0070C0"/>
                </a:solidFill>
              </a:rPr>
              <a:t>点</a:t>
            </a:r>
            <a:r>
              <a:rPr lang="ja-JP" altLang="en-US" b="1" dirty="0">
                <a:solidFill>
                  <a:srgbClr val="0070C0"/>
                </a:solidFill>
              </a:rPr>
              <a:t>（</a:t>
            </a:r>
            <a:r>
              <a:rPr lang="ja-JP" altLang="ja-JP" b="1" dirty="0">
                <a:solidFill>
                  <a:srgbClr val="0070C0"/>
                </a:solidFill>
              </a:rPr>
              <a:t>入院初日</a:t>
            </a:r>
            <a:r>
              <a:rPr lang="ja-JP" altLang="en-US" b="1" dirty="0">
                <a:solidFill>
                  <a:srgbClr val="0070C0"/>
                </a:solidFill>
              </a:rPr>
              <a:t>）</a:t>
            </a:r>
            <a:endParaRPr lang="en-US" altLang="ja-JP" b="1" u="sng" dirty="0">
              <a:solidFill>
                <a:srgbClr val="0070C0"/>
              </a:solidFill>
            </a:endParaRPr>
          </a:p>
          <a:p>
            <a:pPr marL="990600" indent="-184150" fontAlgn="ctr"/>
            <a:r>
              <a:rPr lang="en-US" altLang="ja-JP" b="1" u="sng" dirty="0">
                <a:solidFill>
                  <a:srgbClr val="0070C0"/>
                </a:solidFill>
              </a:rPr>
              <a:t>2</a:t>
            </a:r>
            <a:r>
              <a:rPr lang="ja-JP" altLang="en-US" b="1" u="sng" dirty="0">
                <a:solidFill>
                  <a:srgbClr val="0070C0"/>
                </a:solidFill>
              </a:rPr>
              <a:t>　身体疾患又は外傷と精神症状を併せ持つ救急搬送患者を精神科医が診療した場合</a:t>
            </a:r>
            <a:r>
              <a:rPr lang="ja-JP" altLang="en-US" b="1" dirty="0">
                <a:solidFill>
                  <a:srgbClr val="0070C0"/>
                </a:solidFill>
              </a:rPr>
              <a:t>　　　　　　　　　　　　　　　　　　　　</a:t>
            </a:r>
            <a:r>
              <a:rPr lang="en-US" altLang="ja-JP" b="1" u="sng" dirty="0">
                <a:solidFill>
                  <a:srgbClr val="0070C0"/>
                </a:solidFill>
              </a:rPr>
              <a:t>330</a:t>
            </a:r>
            <a:r>
              <a:rPr lang="ja-JP" altLang="en-US" b="1" u="sng" dirty="0">
                <a:solidFill>
                  <a:srgbClr val="0070C0"/>
                </a:solidFill>
              </a:rPr>
              <a:t>点（</a:t>
            </a:r>
            <a:r>
              <a:rPr lang="ja-JP" altLang="ja-JP" b="1" dirty="0">
                <a:solidFill>
                  <a:srgbClr val="0070C0"/>
                </a:solidFill>
              </a:rPr>
              <a:t>入院初日から</a:t>
            </a:r>
            <a:r>
              <a:rPr lang="en-US" altLang="ja-JP" b="1" dirty="0">
                <a:solidFill>
                  <a:srgbClr val="0070C0"/>
                </a:solidFill>
              </a:rPr>
              <a:t>3</a:t>
            </a:r>
            <a:r>
              <a:rPr lang="ja-JP" altLang="ja-JP" b="1" dirty="0">
                <a:solidFill>
                  <a:srgbClr val="0070C0"/>
                </a:solidFill>
              </a:rPr>
              <a:t>日以内に</a:t>
            </a:r>
            <a:r>
              <a:rPr lang="en-US" altLang="ja-JP" b="1" dirty="0">
                <a:solidFill>
                  <a:srgbClr val="0070C0"/>
                </a:solidFill>
              </a:rPr>
              <a:t>1</a:t>
            </a:r>
            <a:r>
              <a:rPr lang="ja-JP" altLang="ja-JP" b="1" dirty="0">
                <a:solidFill>
                  <a:srgbClr val="0070C0"/>
                </a:solidFill>
              </a:rPr>
              <a:t>回</a:t>
            </a:r>
            <a:r>
              <a:rPr lang="ja-JP" altLang="en-US" b="1" dirty="0">
                <a:solidFill>
                  <a:srgbClr val="0070C0"/>
                </a:solidFill>
              </a:rPr>
              <a:t>）</a:t>
            </a:r>
            <a:endParaRPr lang="en-US" altLang="ja-JP" b="1" u="sng" dirty="0">
              <a:solidFill>
                <a:srgbClr val="0070C0"/>
              </a:solidFill>
            </a:endParaRPr>
          </a:p>
          <a:p>
            <a:pPr marL="576000" fontAlgn="ctr"/>
            <a:endParaRPr lang="en-US" altLang="ja-JP" sz="800" dirty="0">
              <a:solidFill>
                <a:prstClr val="black"/>
              </a:solidFill>
            </a:endParaRPr>
          </a:p>
          <a:p>
            <a:pPr marL="576000" fontAlgn="ctr"/>
            <a:r>
              <a:rPr lang="en-US" altLang="ja-JP" dirty="0">
                <a:solidFill>
                  <a:prstClr val="black"/>
                </a:solidFill>
              </a:rPr>
              <a:t>[</a:t>
            </a:r>
            <a:r>
              <a:rPr lang="ja-JP" altLang="en-US" dirty="0">
                <a:solidFill>
                  <a:prstClr val="black"/>
                </a:solidFill>
              </a:rPr>
              <a:t>施設基準</a:t>
            </a:r>
            <a:r>
              <a:rPr lang="en-US" altLang="ja-JP" dirty="0">
                <a:solidFill>
                  <a:prstClr val="black"/>
                </a:solidFill>
              </a:rPr>
              <a:t>]</a:t>
            </a:r>
          </a:p>
          <a:p>
            <a:pPr marL="717550" indent="-142875" fontAlgn="ctr"/>
            <a:r>
              <a:rPr lang="en-US" altLang="ja-JP" dirty="0">
                <a:solidFill>
                  <a:prstClr val="black"/>
                </a:solidFill>
              </a:rPr>
              <a:t>(1)</a:t>
            </a:r>
            <a:r>
              <a:rPr lang="ja-JP" altLang="en-US" dirty="0">
                <a:solidFill>
                  <a:prstClr val="black"/>
                </a:solidFill>
              </a:rPr>
              <a:t>　</a:t>
            </a:r>
            <a:r>
              <a:rPr lang="ja-JP" altLang="ja-JP" dirty="0">
                <a:solidFill>
                  <a:prstClr val="black"/>
                </a:solidFill>
              </a:rPr>
              <a:t>許可病床数が</a:t>
            </a:r>
            <a:r>
              <a:rPr lang="en-US" altLang="ja-JP" dirty="0">
                <a:solidFill>
                  <a:prstClr val="black"/>
                </a:solidFill>
              </a:rPr>
              <a:t>100</a:t>
            </a:r>
            <a:r>
              <a:rPr lang="ja-JP" altLang="ja-JP" dirty="0">
                <a:solidFill>
                  <a:prstClr val="black"/>
                </a:solidFill>
              </a:rPr>
              <a:t>床以上であり、内科、外科を標榜し、当該診療科に係る入院医療を提供している保険医療機関であること。</a:t>
            </a:r>
            <a:endParaRPr lang="en-US" altLang="ja-JP" dirty="0">
              <a:solidFill>
                <a:prstClr val="black"/>
              </a:solidFill>
            </a:endParaRPr>
          </a:p>
          <a:p>
            <a:pPr marL="717550" indent="-142875" fontAlgn="ctr"/>
            <a:r>
              <a:rPr lang="en-US" altLang="ja-JP" dirty="0">
                <a:solidFill>
                  <a:prstClr val="black"/>
                </a:solidFill>
              </a:rPr>
              <a:t>(2)</a:t>
            </a:r>
            <a:r>
              <a:rPr lang="ja-JP" altLang="en-US" dirty="0">
                <a:solidFill>
                  <a:prstClr val="black"/>
                </a:solidFill>
              </a:rPr>
              <a:t>　</a:t>
            </a:r>
            <a:r>
              <a:rPr lang="ja-JP" altLang="ja-JP" dirty="0">
                <a:solidFill>
                  <a:prstClr val="black"/>
                </a:solidFill>
              </a:rPr>
              <a:t>精神病床の数が、当該保険医療機関全体の病床数の</a:t>
            </a:r>
            <a:r>
              <a:rPr lang="en-US" altLang="ja-JP" dirty="0">
                <a:solidFill>
                  <a:prstClr val="black"/>
                </a:solidFill>
              </a:rPr>
              <a:t>50</a:t>
            </a:r>
            <a:r>
              <a:rPr lang="ja-JP" altLang="ja-JP" dirty="0">
                <a:solidFill>
                  <a:prstClr val="black"/>
                </a:solidFill>
              </a:rPr>
              <a:t>％未満であること。</a:t>
            </a:r>
            <a:endParaRPr lang="en-US" altLang="ja-JP" dirty="0">
              <a:solidFill>
                <a:prstClr val="black"/>
              </a:solidFill>
            </a:endParaRPr>
          </a:p>
          <a:p>
            <a:pPr marL="717550" indent="-142875" fontAlgn="ctr"/>
            <a:r>
              <a:rPr lang="en-US" altLang="ja-JP" dirty="0">
                <a:solidFill>
                  <a:prstClr val="black"/>
                </a:solidFill>
              </a:rPr>
              <a:t>(3)</a:t>
            </a:r>
            <a:r>
              <a:rPr lang="ja-JP" altLang="en-US" dirty="0">
                <a:solidFill>
                  <a:prstClr val="black"/>
                </a:solidFill>
              </a:rPr>
              <a:t>　</a:t>
            </a:r>
            <a:r>
              <a:rPr lang="ja-JP" altLang="ja-JP" dirty="0">
                <a:solidFill>
                  <a:prstClr val="black"/>
                </a:solidFill>
              </a:rPr>
              <a:t>第</a:t>
            </a:r>
            <a:r>
              <a:rPr lang="en-US" altLang="ja-JP" dirty="0">
                <a:solidFill>
                  <a:prstClr val="black"/>
                </a:solidFill>
              </a:rPr>
              <a:t>2</a:t>
            </a:r>
            <a:r>
              <a:rPr lang="ja-JP" altLang="ja-JP" dirty="0">
                <a:solidFill>
                  <a:prstClr val="black"/>
                </a:solidFill>
              </a:rPr>
              <a:t>次救急医療体制を有していること。又は、救命救急センター、高度救命救急センター若しくは総合周産期母子医療センターを設置していること。</a:t>
            </a:r>
            <a:endParaRPr lang="en-US" altLang="ja-JP" dirty="0">
              <a:solidFill>
                <a:prstClr val="black"/>
              </a:solidFill>
            </a:endParaRPr>
          </a:p>
        </p:txBody>
      </p:sp>
      <p:sp>
        <p:nvSpPr>
          <p:cNvPr id="3" name="Rectangle 2"/>
          <p:cNvSpPr txBox="1">
            <a:spLocks noChangeArrowheads="1"/>
          </p:cNvSpPr>
          <p:nvPr/>
        </p:nvSpPr>
        <p:spPr>
          <a:xfrm>
            <a:off x="179391" y="163990"/>
            <a:ext cx="8785225" cy="539210"/>
          </a:xfrm>
          <a:prstGeom prst="rect">
            <a:avLst/>
          </a:prstGeom>
          <a:solidFill>
            <a:srgbClr val="CFDEB0"/>
          </a:solidFill>
          <a:ln>
            <a:solidFill>
              <a:schemeClr val="tx2">
                <a:lumMod val="50000"/>
              </a:schemeClr>
            </a:solidFill>
          </a:ln>
        </p:spPr>
        <p:style>
          <a:lnRef idx="0">
            <a:schemeClr val="accent2"/>
          </a:lnRef>
          <a:fillRef idx="3">
            <a:schemeClr val="accent2"/>
          </a:fillRef>
          <a:effectRef idx="3">
            <a:schemeClr val="accent2"/>
          </a:effectRef>
          <a:fontRef idx="minor">
            <a:schemeClr val="lt1"/>
          </a:fontRef>
        </p:style>
        <p:txBody>
          <a:bodyPr anchor="ctr">
            <a:norm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400" dirty="0">
                <a:solidFill>
                  <a:prstClr val="black"/>
                </a:solidFill>
              </a:rPr>
              <a:t>質の高い精神医療の評価②</a:t>
            </a:r>
            <a:endParaRPr lang="en-US" altLang="ja-JP" sz="2400" dirty="0">
              <a:solidFill>
                <a:prstClr val="black"/>
              </a:solidFill>
            </a:endParaRPr>
          </a:p>
        </p:txBody>
      </p:sp>
      <p:sp>
        <p:nvSpPr>
          <p:cNvPr id="4" name="Rectangle 36"/>
          <p:cNvSpPr>
            <a:spLocks noChangeArrowheads="1"/>
          </p:cNvSpPr>
          <p:nvPr/>
        </p:nvSpPr>
        <p:spPr bwMode="auto">
          <a:xfrm>
            <a:off x="174851" y="752124"/>
            <a:ext cx="7272929" cy="40738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a:spcBef>
                <a:spcPct val="20000"/>
              </a:spcBef>
            </a:pPr>
            <a:r>
              <a:rPr lang="ja-JP" altLang="ja-JP" sz="2000" dirty="0">
                <a:solidFill>
                  <a:prstClr val="black"/>
                </a:solidFill>
              </a:rPr>
              <a:t>身体</a:t>
            </a:r>
            <a:r>
              <a:rPr lang="ja-JP" altLang="en-US" sz="2000" dirty="0">
                <a:solidFill>
                  <a:prstClr val="black"/>
                </a:solidFill>
              </a:rPr>
              <a:t>疾患等と精神症状を併せ持つ</a:t>
            </a:r>
            <a:r>
              <a:rPr lang="ja-JP" altLang="ja-JP" sz="2000" dirty="0">
                <a:solidFill>
                  <a:prstClr val="black"/>
                </a:solidFill>
              </a:rPr>
              <a:t>患者の受け入れ体制の確保</a:t>
            </a:r>
            <a:endParaRPr lang="en-US" altLang="ja-JP" sz="2000" dirty="0">
              <a:solidFill>
                <a:prstClr val="black"/>
              </a:solidFill>
            </a:endParaRPr>
          </a:p>
        </p:txBody>
      </p:sp>
      <p:sp>
        <p:nvSpPr>
          <p:cNvPr id="5" name="正方形/長方形 4"/>
          <p:cNvSpPr/>
          <p:nvPr/>
        </p:nvSpPr>
        <p:spPr>
          <a:xfrm>
            <a:off x="-64926" y="-58614"/>
            <a:ext cx="1877437" cy="276999"/>
          </a:xfrm>
          <a:prstGeom prst="rect">
            <a:avLst/>
          </a:prstGeom>
        </p:spPr>
        <p:txBody>
          <a:bodyPr wrap="none">
            <a:spAutoFit/>
          </a:bodyPr>
          <a:lstStyle/>
          <a:p>
            <a:r>
              <a:rPr lang="ja-JP" altLang="en-US" sz="1200" dirty="0">
                <a:solidFill>
                  <a:prstClr val="black"/>
                </a:solidFill>
                <a:latin typeface="ＭＳ Ｐゴシック"/>
              </a:rPr>
              <a:t>平成</a:t>
            </a:r>
            <a:r>
              <a:rPr lang="en-US" altLang="ja-JP" sz="1200" dirty="0">
                <a:solidFill>
                  <a:prstClr val="black"/>
                </a:solidFill>
                <a:latin typeface="ＭＳ Ｐゴシック"/>
              </a:rPr>
              <a:t>28</a:t>
            </a:r>
            <a:r>
              <a:rPr lang="ja-JP" altLang="en-US" sz="1200" dirty="0">
                <a:solidFill>
                  <a:prstClr val="black"/>
                </a:solidFill>
                <a:latin typeface="ＭＳ Ｐゴシック"/>
              </a:rPr>
              <a:t>年度診療報酬改定</a:t>
            </a:r>
          </a:p>
        </p:txBody>
      </p:sp>
      <p:sp>
        <p:nvSpPr>
          <p:cNvPr id="6" name="Rectangle 37"/>
          <p:cNvSpPr>
            <a:spLocks noChangeArrowheads="1"/>
          </p:cNvSpPr>
          <p:nvPr/>
        </p:nvSpPr>
        <p:spPr bwMode="auto">
          <a:xfrm>
            <a:off x="179390" y="6015110"/>
            <a:ext cx="8779559" cy="684000"/>
          </a:xfrm>
          <a:prstGeom prst="rect">
            <a:avLst/>
          </a:prstGeom>
          <a:solidFill>
            <a:srgbClr val="FFFFAF">
              <a:alpha val="49804"/>
            </a:srgbClr>
          </a:solidFill>
          <a:ln w="9525">
            <a:solidFill>
              <a:schemeClr val="tx1"/>
            </a:solidFill>
            <a:miter lim="800000"/>
            <a:headEnd/>
            <a:tailEnd/>
          </a:ln>
        </p:spPr>
        <p:txBody>
          <a:bodyPr/>
          <a:lstStyle/>
          <a:p>
            <a:pPr marL="285750" indent="-285750">
              <a:buFont typeface="Wingdings" panose="05000000000000000000" pitchFamily="2" charset="2"/>
              <a:buChar char="Ø"/>
            </a:pPr>
            <a:r>
              <a:rPr lang="ja-JP" altLang="en-US" sz="1600" dirty="0">
                <a:solidFill>
                  <a:prstClr val="black"/>
                </a:solidFill>
              </a:rPr>
              <a:t>難病等特別入院診療加算（二類感染症患者入院診療加算）及び二類感染症患者療養環境特別加算の対象を</a:t>
            </a:r>
            <a:r>
              <a:rPr lang="ja-JP" altLang="en-US" sz="1600" b="1" u="sng" dirty="0">
                <a:solidFill>
                  <a:srgbClr val="0070C0"/>
                </a:solidFill>
              </a:rPr>
              <a:t>精神病棟入院基本料、特定機能病院入院基本料（精神病棟）にも拡大</a:t>
            </a:r>
            <a:r>
              <a:rPr lang="ja-JP" altLang="en-US" sz="1600" dirty="0">
                <a:solidFill>
                  <a:prstClr val="black"/>
                </a:solidFill>
              </a:rPr>
              <a:t>する。</a:t>
            </a:r>
            <a:endParaRPr lang="en-US" altLang="ja-JP" sz="1600" dirty="0">
              <a:solidFill>
                <a:prstClr val="black"/>
              </a:solidFill>
              <a:latin typeface="ＭＳ Ｐゴシック"/>
            </a:endParaRPr>
          </a:p>
        </p:txBody>
      </p:sp>
      <p:sp>
        <p:nvSpPr>
          <p:cNvPr id="7" name="Rectangle 36"/>
          <p:cNvSpPr>
            <a:spLocks noChangeArrowheads="1"/>
          </p:cNvSpPr>
          <p:nvPr/>
        </p:nvSpPr>
        <p:spPr bwMode="auto">
          <a:xfrm>
            <a:off x="179390" y="5644597"/>
            <a:ext cx="5976786" cy="375037"/>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a:spcBef>
                <a:spcPct val="20000"/>
              </a:spcBef>
            </a:pPr>
            <a:r>
              <a:rPr lang="ja-JP" altLang="en-US" sz="2000" dirty="0">
                <a:solidFill>
                  <a:prstClr val="black"/>
                </a:solidFill>
              </a:rPr>
              <a:t>精神病床における結核等の二類感染症管理の充実</a:t>
            </a:r>
          </a:p>
        </p:txBody>
      </p:sp>
      <p:sp>
        <p:nvSpPr>
          <p:cNvPr id="9" name="スライド番号プレースホルダー 8"/>
          <p:cNvSpPr>
            <a:spLocks noGrp="1"/>
          </p:cNvSpPr>
          <p:nvPr>
            <p:ph type="sldNum" sz="quarter" idx="12"/>
          </p:nvPr>
        </p:nvSpPr>
        <p:spPr/>
        <p:txBody>
          <a:bodyPr/>
          <a:lstStyle/>
          <a:p>
            <a:fld id="{3CD7FEE9-580A-4EA0-A7DE-8D177AC2609D}" type="slidenum">
              <a:rPr lang="ja-JP" altLang="en-US" smtClean="0">
                <a:solidFill>
                  <a:prstClr val="black"/>
                </a:solidFill>
              </a:rPr>
              <a:pPr/>
              <a:t>44</a:t>
            </a:fld>
            <a:endParaRPr lang="ja-JP" altLang="en-US">
              <a:solidFill>
                <a:prstClr val="black"/>
              </a:solidFill>
            </a:endParaRPr>
          </a:p>
        </p:txBody>
      </p:sp>
    </p:spTree>
    <p:extLst>
      <p:ext uri="{BB962C8B-B14F-4D97-AF65-F5344CB8AC3E}">
        <p14:creationId xmlns:p14="http://schemas.microsoft.com/office/powerpoint/2010/main" xmlns="" val="38030426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37"/>
          <p:cNvSpPr>
            <a:spLocks noChangeArrowheads="1"/>
          </p:cNvSpPr>
          <p:nvPr/>
        </p:nvSpPr>
        <p:spPr bwMode="auto">
          <a:xfrm>
            <a:off x="107504" y="1273335"/>
            <a:ext cx="8928992" cy="3560213"/>
          </a:xfrm>
          <a:prstGeom prst="rect">
            <a:avLst/>
          </a:prstGeom>
          <a:solidFill>
            <a:srgbClr val="FFFFAF">
              <a:alpha val="49804"/>
            </a:srgbClr>
          </a:solidFill>
          <a:ln w="9525">
            <a:solidFill>
              <a:schemeClr val="tx1"/>
            </a:solidFill>
            <a:miter lim="800000"/>
            <a:headEnd/>
            <a:tailEnd/>
          </a:ln>
        </p:spPr>
        <p:txBody>
          <a:bodyPr/>
          <a:lstStyle/>
          <a:p>
            <a:pPr marL="342900" indent="-342900">
              <a:buFont typeface="Wingdings" panose="05000000000000000000" pitchFamily="2" charset="2"/>
              <a:buChar char="Ø"/>
            </a:pPr>
            <a:r>
              <a:rPr lang="ja-JP" altLang="en-US"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精神疾患患者の身体合併症治療の体制等を整備する精神病棟を新たに評価する。</a:t>
            </a:r>
            <a:r>
              <a:rPr lang="en-US" altLang="ja-JP"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 </a:t>
            </a:r>
            <a:endParaRPr lang="ja-JP" altLang="ja-JP"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a:spcAft>
                <a:spcPts val="600"/>
              </a:spcAft>
            </a:pPr>
            <a:r>
              <a:rPr lang="en-US" altLang="ja-JP" b="1" dirty="0">
                <a:solidFill>
                  <a:srgbClr val="0070C0"/>
                </a:solidFill>
              </a:rPr>
              <a:t>(</a:t>
            </a:r>
            <a:r>
              <a:rPr lang="ja-JP" altLang="ja-JP" b="1" dirty="0">
                <a:solidFill>
                  <a:srgbClr val="0070C0"/>
                </a:solidFill>
              </a:rPr>
              <a:t>新</a:t>
            </a:r>
            <a:r>
              <a:rPr lang="en-US" altLang="ja-JP" b="1" dirty="0">
                <a:solidFill>
                  <a:srgbClr val="0070C0"/>
                </a:solidFill>
              </a:rPr>
              <a:t>)</a:t>
            </a:r>
            <a:r>
              <a:rPr lang="ja-JP" altLang="ja-JP" b="1" dirty="0">
                <a:solidFill>
                  <a:srgbClr val="0070C0"/>
                </a:solidFill>
              </a:rPr>
              <a:t>　　</a:t>
            </a:r>
            <a:r>
              <a:rPr lang="ja-JP" altLang="en-US" b="1" u="sng" dirty="0">
                <a:solidFill>
                  <a:srgbClr val="0070C0"/>
                </a:solidFill>
              </a:rPr>
              <a:t>精神科急性期医師配置加算　５００点（１日につき）</a:t>
            </a:r>
            <a:endParaRPr lang="en-US" altLang="ja-JP" b="1" u="sng" dirty="0">
              <a:solidFill>
                <a:srgbClr val="0070C0"/>
              </a:solidFill>
              <a:latin typeface="ＭＳ Ｐゴシック"/>
            </a:endParaRPr>
          </a:p>
          <a:p>
            <a:r>
              <a:rPr lang="ja-JP" altLang="en-US" sz="1600" b="1" dirty="0">
                <a:solidFill>
                  <a:srgbClr val="0070C0"/>
                </a:solidFill>
                <a:latin typeface="ＭＳ Ｐゴシック"/>
              </a:rPr>
              <a:t>　　　　</a:t>
            </a:r>
            <a:r>
              <a:rPr lang="en-US" altLang="ja-JP" sz="1600" dirty="0">
                <a:solidFill>
                  <a:prstClr val="black"/>
                </a:solidFill>
                <a:latin typeface="ＭＳ Ｐゴシック"/>
              </a:rPr>
              <a:t>[</a:t>
            </a:r>
            <a:r>
              <a:rPr lang="ja-JP" altLang="ja-JP" sz="1600" dirty="0">
                <a:solidFill>
                  <a:prstClr val="black"/>
                </a:solidFill>
                <a:latin typeface="ＭＳ Ｐゴシック"/>
              </a:rPr>
              <a:t>施設基準</a:t>
            </a:r>
            <a:r>
              <a:rPr lang="en-US" altLang="ja-JP" sz="1600" dirty="0">
                <a:solidFill>
                  <a:prstClr val="black"/>
                </a:solidFill>
                <a:latin typeface="ＭＳ Ｐゴシック"/>
              </a:rPr>
              <a:t>]</a:t>
            </a:r>
          </a:p>
          <a:p>
            <a:endParaRPr lang="en-US" altLang="ja-JP" sz="500" dirty="0">
              <a:solidFill>
                <a:prstClr val="black"/>
              </a:solidFill>
              <a:latin typeface="ＭＳ Ｐゴシック"/>
            </a:endParaRPr>
          </a:p>
          <a:p>
            <a:r>
              <a:rPr lang="ja-JP" altLang="en-US" sz="1600" dirty="0">
                <a:solidFill>
                  <a:prstClr val="black"/>
                </a:solidFill>
                <a:latin typeface="ＭＳ Ｐゴシック"/>
              </a:rPr>
              <a:t>　　　　　</a:t>
            </a:r>
            <a:r>
              <a:rPr lang="en-US" altLang="ja-JP" sz="1600" dirty="0">
                <a:solidFill>
                  <a:prstClr val="black"/>
                </a:solidFill>
              </a:rPr>
              <a:t>(1)  </a:t>
            </a:r>
            <a:r>
              <a:rPr lang="ja-JP" altLang="en-US" sz="1600" dirty="0">
                <a:solidFill>
                  <a:prstClr val="black"/>
                </a:solidFill>
              </a:rPr>
              <a:t>入院患者数が</a:t>
            </a:r>
            <a:r>
              <a:rPr lang="en-US" altLang="ja-JP" sz="1600" dirty="0">
                <a:solidFill>
                  <a:prstClr val="black"/>
                </a:solidFill>
              </a:rPr>
              <a:t>16</a:t>
            </a:r>
            <a:r>
              <a:rPr lang="ja-JP" altLang="en-US" sz="1600" dirty="0">
                <a:solidFill>
                  <a:prstClr val="black"/>
                </a:solidFill>
              </a:rPr>
              <a:t>又はその端数を増すごとに</a:t>
            </a:r>
            <a:r>
              <a:rPr lang="en-US" altLang="ja-JP" sz="1600" dirty="0">
                <a:solidFill>
                  <a:prstClr val="black"/>
                </a:solidFill>
              </a:rPr>
              <a:t>1</a:t>
            </a:r>
            <a:r>
              <a:rPr lang="ja-JP" altLang="en-US" sz="1600" dirty="0">
                <a:solidFill>
                  <a:prstClr val="black"/>
                </a:solidFill>
              </a:rPr>
              <a:t>以上の医師が配置されていること。</a:t>
            </a:r>
            <a:endParaRPr lang="en-US" altLang="ja-JP" sz="1600" dirty="0">
              <a:solidFill>
                <a:prstClr val="black"/>
              </a:solidFill>
            </a:endParaRPr>
          </a:p>
          <a:p>
            <a:r>
              <a:rPr lang="ja-JP" altLang="en-US" sz="1600" dirty="0">
                <a:solidFill>
                  <a:prstClr val="black"/>
                </a:solidFill>
              </a:rPr>
              <a:t>　　　　　</a:t>
            </a:r>
            <a:r>
              <a:rPr lang="en-US" altLang="ja-JP" sz="1600" dirty="0">
                <a:solidFill>
                  <a:prstClr val="black"/>
                </a:solidFill>
              </a:rPr>
              <a:t>(2)</a:t>
            </a:r>
            <a:r>
              <a:rPr lang="ja-JP" altLang="en-US" sz="1600" dirty="0">
                <a:solidFill>
                  <a:prstClr val="black"/>
                </a:solidFill>
              </a:rPr>
              <a:t>　</a:t>
            </a:r>
            <a:r>
              <a:rPr lang="ja-JP" altLang="ja-JP" sz="1600" dirty="0">
                <a:solidFill>
                  <a:prstClr val="black"/>
                </a:solidFill>
              </a:rPr>
              <a:t>病床数が</a:t>
            </a:r>
            <a:r>
              <a:rPr lang="en-US" altLang="ja-JP" sz="1600" dirty="0">
                <a:solidFill>
                  <a:prstClr val="black"/>
                </a:solidFill>
              </a:rPr>
              <a:t>100</a:t>
            </a:r>
            <a:r>
              <a:rPr lang="ja-JP" altLang="ja-JP" sz="1600" dirty="0">
                <a:solidFill>
                  <a:prstClr val="black"/>
                </a:solidFill>
              </a:rPr>
              <a:t>床以上の病院であって、内科、外科、耳鼻科、眼科、整形外科及び精神科を</a:t>
            </a:r>
            <a:r>
              <a:rPr lang="ja-JP" altLang="en-US" sz="1600" dirty="0">
                <a:solidFill>
                  <a:prstClr val="black"/>
                </a:solidFill>
              </a:rPr>
              <a:t>　</a:t>
            </a:r>
            <a:endParaRPr lang="en-US" altLang="ja-JP" sz="1600" dirty="0">
              <a:solidFill>
                <a:prstClr val="black"/>
              </a:solidFill>
            </a:endParaRPr>
          </a:p>
          <a:p>
            <a:r>
              <a:rPr lang="ja-JP" altLang="en-US" sz="1600" dirty="0">
                <a:solidFill>
                  <a:prstClr val="black"/>
                </a:solidFill>
              </a:rPr>
              <a:t>　　　　　　　</a:t>
            </a:r>
            <a:r>
              <a:rPr lang="ja-JP" altLang="ja-JP" sz="1600" dirty="0">
                <a:solidFill>
                  <a:prstClr val="black"/>
                </a:solidFill>
              </a:rPr>
              <a:t>標榜していること。</a:t>
            </a:r>
            <a:endParaRPr lang="en-US" altLang="ja-JP" sz="1600" dirty="0">
              <a:solidFill>
                <a:prstClr val="black"/>
              </a:solidFill>
            </a:endParaRPr>
          </a:p>
          <a:p>
            <a:r>
              <a:rPr lang="ja-JP" altLang="en-US" sz="1600" dirty="0">
                <a:solidFill>
                  <a:prstClr val="black"/>
                </a:solidFill>
              </a:rPr>
              <a:t>　　　　　</a:t>
            </a:r>
            <a:r>
              <a:rPr lang="en-US" altLang="ja-JP" sz="1600" dirty="0">
                <a:solidFill>
                  <a:prstClr val="black"/>
                </a:solidFill>
              </a:rPr>
              <a:t>(3)</a:t>
            </a:r>
            <a:r>
              <a:rPr lang="ja-JP" altLang="en-US" sz="1600" dirty="0">
                <a:solidFill>
                  <a:prstClr val="black"/>
                </a:solidFill>
              </a:rPr>
              <a:t>　</a:t>
            </a:r>
            <a:r>
              <a:rPr lang="ja-JP" altLang="ja-JP" sz="1600" dirty="0">
                <a:solidFill>
                  <a:prstClr val="black"/>
                </a:solidFill>
              </a:rPr>
              <a:t>精神病床の数が病床数の</a:t>
            </a:r>
            <a:r>
              <a:rPr lang="en-US" altLang="ja-JP" sz="1600" dirty="0">
                <a:solidFill>
                  <a:prstClr val="black"/>
                </a:solidFill>
              </a:rPr>
              <a:t>50</a:t>
            </a:r>
            <a:r>
              <a:rPr lang="ja-JP" altLang="ja-JP" sz="1600" dirty="0">
                <a:solidFill>
                  <a:prstClr val="black"/>
                </a:solidFill>
              </a:rPr>
              <a:t>％未満かつ</a:t>
            </a:r>
            <a:r>
              <a:rPr lang="en-US" altLang="ja-JP" sz="1600" dirty="0">
                <a:solidFill>
                  <a:prstClr val="black"/>
                </a:solidFill>
              </a:rPr>
              <a:t>2</a:t>
            </a:r>
            <a:r>
              <a:rPr lang="ja-JP" altLang="ja-JP" sz="1600" dirty="0">
                <a:solidFill>
                  <a:prstClr val="black"/>
                </a:solidFill>
              </a:rPr>
              <a:t>病棟以下であること。</a:t>
            </a:r>
            <a:endParaRPr lang="en-US" altLang="ja-JP" sz="1600" dirty="0">
              <a:solidFill>
                <a:prstClr val="black"/>
              </a:solidFill>
            </a:endParaRPr>
          </a:p>
          <a:p>
            <a:r>
              <a:rPr lang="ja-JP" altLang="en-US" sz="1600" dirty="0">
                <a:solidFill>
                  <a:prstClr val="black"/>
                </a:solidFill>
              </a:rPr>
              <a:t>　　　　　</a:t>
            </a:r>
            <a:r>
              <a:rPr lang="en-US" altLang="ja-JP" sz="1600" dirty="0">
                <a:solidFill>
                  <a:prstClr val="black"/>
                </a:solidFill>
              </a:rPr>
              <a:t>(4)</a:t>
            </a:r>
            <a:r>
              <a:rPr lang="ja-JP" altLang="en-US" sz="1600" dirty="0">
                <a:solidFill>
                  <a:prstClr val="black"/>
                </a:solidFill>
              </a:rPr>
              <a:t>　</a:t>
            </a:r>
            <a:r>
              <a:rPr lang="ja-JP" altLang="ja-JP" sz="1600" dirty="0">
                <a:solidFill>
                  <a:prstClr val="black"/>
                </a:solidFill>
              </a:rPr>
              <a:t>精神科リエゾンチーム加算の届出を行っていること。</a:t>
            </a:r>
            <a:endParaRPr lang="en-US" altLang="ja-JP" sz="1600" dirty="0">
              <a:solidFill>
                <a:prstClr val="black"/>
              </a:solidFill>
            </a:endParaRPr>
          </a:p>
          <a:p>
            <a:r>
              <a:rPr lang="ja-JP" altLang="en-US" sz="1600" dirty="0">
                <a:solidFill>
                  <a:prstClr val="black"/>
                </a:solidFill>
              </a:rPr>
              <a:t>　　　　　</a:t>
            </a:r>
            <a:r>
              <a:rPr lang="en-US" altLang="ja-JP" sz="1600" dirty="0">
                <a:solidFill>
                  <a:prstClr val="black"/>
                </a:solidFill>
              </a:rPr>
              <a:t>(5)</a:t>
            </a:r>
            <a:r>
              <a:rPr lang="ja-JP" altLang="en-US" sz="1600" dirty="0">
                <a:solidFill>
                  <a:prstClr val="black"/>
                </a:solidFill>
              </a:rPr>
              <a:t>　</a:t>
            </a:r>
            <a:r>
              <a:rPr lang="ja-JP" altLang="ja-JP" sz="1600" dirty="0">
                <a:solidFill>
                  <a:prstClr val="black"/>
                </a:solidFill>
              </a:rPr>
              <a:t>第２次救急医療体制を有していること。又は、救命救急センター、高度救命救急センター</a:t>
            </a:r>
            <a:endParaRPr lang="en-US" altLang="ja-JP" sz="1600" dirty="0">
              <a:solidFill>
                <a:prstClr val="black"/>
              </a:solidFill>
            </a:endParaRPr>
          </a:p>
          <a:p>
            <a:r>
              <a:rPr lang="ja-JP" altLang="en-US" sz="1600" dirty="0">
                <a:solidFill>
                  <a:prstClr val="black"/>
                </a:solidFill>
              </a:rPr>
              <a:t>　　　　　　　</a:t>
            </a:r>
            <a:r>
              <a:rPr lang="ja-JP" altLang="ja-JP" sz="1600" dirty="0">
                <a:solidFill>
                  <a:prstClr val="black"/>
                </a:solidFill>
              </a:rPr>
              <a:t>若しくは総合周産期母子医療センターを設置していること。</a:t>
            </a:r>
            <a:endParaRPr lang="en-US" altLang="ja-JP" sz="1600" dirty="0">
              <a:solidFill>
                <a:prstClr val="black"/>
              </a:solidFill>
            </a:endParaRPr>
          </a:p>
          <a:p>
            <a:r>
              <a:rPr lang="ja-JP" altLang="en-US" sz="1600" dirty="0">
                <a:solidFill>
                  <a:prstClr val="black"/>
                </a:solidFill>
              </a:rPr>
              <a:t>　　　　　</a:t>
            </a:r>
            <a:r>
              <a:rPr lang="en-US" altLang="ja-JP" sz="1600" dirty="0">
                <a:solidFill>
                  <a:prstClr val="black"/>
                </a:solidFill>
              </a:rPr>
              <a:t>(6)</a:t>
            </a:r>
            <a:r>
              <a:rPr lang="ja-JP" altLang="en-US" sz="1600" dirty="0">
                <a:solidFill>
                  <a:prstClr val="black"/>
                </a:solidFill>
              </a:rPr>
              <a:t>　</a:t>
            </a:r>
            <a:r>
              <a:rPr lang="ja-JP" altLang="ja-JP" sz="1600" dirty="0">
                <a:solidFill>
                  <a:prstClr val="black"/>
                </a:solidFill>
              </a:rPr>
              <a:t>精神科医が</a:t>
            </a:r>
            <a:r>
              <a:rPr lang="ja-JP" altLang="en-US" sz="1600" dirty="0">
                <a:solidFill>
                  <a:prstClr val="black"/>
                </a:solidFill>
              </a:rPr>
              <a:t>、</a:t>
            </a:r>
            <a:r>
              <a:rPr lang="ja-JP" altLang="ja-JP" sz="1600" dirty="0">
                <a:solidFill>
                  <a:prstClr val="black"/>
                </a:solidFill>
              </a:rPr>
              <a:t>身体の傷病と精神症状を併せ持つ救急搬送患者</a:t>
            </a:r>
            <a:r>
              <a:rPr lang="ja-JP" altLang="en-US" sz="1600" dirty="0">
                <a:solidFill>
                  <a:prstClr val="black"/>
                </a:solidFill>
              </a:rPr>
              <a:t>を、毎月</a:t>
            </a:r>
            <a:r>
              <a:rPr lang="en-US" altLang="ja-JP" sz="1600" dirty="0">
                <a:solidFill>
                  <a:prstClr val="black"/>
                </a:solidFill>
              </a:rPr>
              <a:t>5</a:t>
            </a:r>
            <a:r>
              <a:rPr lang="ja-JP" altLang="en-US" sz="1600" dirty="0">
                <a:solidFill>
                  <a:prstClr val="black"/>
                </a:solidFill>
              </a:rPr>
              <a:t>名以上、</a:t>
            </a:r>
            <a:r>
              <a:rPr lang="ja-JP" altLang="ja-JP" sz="1600" dirty="0">
                <a:solidFill>
                  <a:prstClr val="black"/>
                </a:solidFill>
              </a:rPr>
              <a:t>到着後</a:t>
            </a:r>
            <a:endParaRPr lang="en-US" altLang="ja-JP" sz="1600" dirty="0">
              <a:solidFill>
                <a:prstClr val="black"/>
              </a:solidFill>
            </a:endParaRPr>
          </a:p>
          <a:p>
            <a:r>
              <a:rPr lang="ja-JP" altLang="en-US" sz="1600" dirty="0">
                <a:solidFill>
                  <a:prstClr val="black"/>
                </a:solidFill>
              </a:rPr>
              <a:t>　　　　　　　</a:t>
            </a:r>
            <a:r>
              <a:rPr lang="en-US" altLang="ja-JP" sz="1600" dirty="0">
                <a:solidFill>
                  <a:prstClr val="black"/>
                </a:solidFill>
              </a:rPr>
              <a:t>12</a:t>
            </a:r>
            <a:r>
              <a:rPr lang="ja-JP" altLang="ja-JP" sz="1600" dirty="0">
                <a:solidFill>
                  <a:prstClr val="black"/>
                </a:solidFill>
              </a:rPr>
              <a:t>時間以内</a:t>
            </a:r>
            <a:r>
              <a:rPr lang="ja-JP" altLang="en-US" sz="1600" dirty="0">
                <a:solidFill>
                  <a:prstClr val="black"/>
                </a:solidFill>
              </a:rPr>
              <a:t>に</a:t>
            </a:r>
            <a:r>
              <a:rPr lang="ja-JP" altLang="ja-JP" sz="1600" dirty="0">
                <a:solidFill>
                  <a:prstClr val="black"/>
                </a:solidFill>
              </a:rPr>
              <a:t>診察していること。</a:t>
            </a:r>
          </a:p>
          <a:p>
            <a:pPr marL="806450" indent="-88900">
              <a:tabLst>
                <a:tab pos="896938" algn="l"/>
              </a:tabLst>
            </a:pPr>
            <a:r>
              <a:rPr lang="en-US" altLang="ja-JP" sz="1600" dirty="0">
                <a:solidFill>
                  <a:prstClr val="black"/>
                </a:solidFill>
              </a:rPr>
              <a:t>(7)</a:t>
            </a:r>
            <a:r>
              <a:rPr lang="ja-JP" altLang="en-US" sz="1600" dirty="0">
                <a:solidFill>
                  <a:prstClr val="black"/>
                </a:solidFill>
              </a:rPr>
              <a:t>　</a:t>
            </a:r>
            <a:r>
              <a:rPr lang="ja-JP" altLang="ja-JP" sz="1600" dirty="0">
                <a:solidFill>
                  <a:prstClr val="black"/>
                </a:solidFill>
              </a:rPr>
              <a:t>入院患者の</a:t>
            </a:r>
            <a:r>
              <a:rPr lang="en-US" altLang="ja-JP" sz="1600" dirty="0">
                <a:solidFill>
                  <a:prstClr val="black"/>
                </a:solidFill>
              </a:rPr>
              <a:t>5</a:t>
            </a:r>
            <a:r>
              <a:rPr lang="ja-JP" altLang="ja-JP" sz="1600" dirty="0">
                <a:solidFill>
                  <a:prstClr val="black"/>
                </a:solidFill>
              </a:rPr>
              <a:t>％以上が</a:t>
            </a:r>
            <a:r>
              <a:rPr lang="ja-JP" altLang="en-US" sz="1600" dirty="0">
                <a:solidFill>
                  <a:prstClr val="black"/>
                </a:solidFill>
              </a:rPr>
              <a:t>入院時に</a:t>
            </a:r>
            <a:r>
              <a:rPr lang="ja-JP" altLang="ja-JP" sz="1600" dirty="0">
                <a:solidFill>
                  <a:prstClr val="black"/>
                </a:solidFill>
              </a:rPr>
              <a:t>精神科身体合併症管理加算の対象となる患者であること。</a:t>
            </a:r>
          </a:p>
          <a:p>
            <a:pPr marL="806450" indent="-88900" defTabSz="900113">
              <a:tabLst>
                <a:tab pos="896938" algn="l"/>
              </a:tabLst>
            </a:pPr>
            <a:endParaRPr lang="en-US" altLang="ja-JP" dirty="0">
              <a:solidFill>
                <a:prstClr val="black"/>
              </a:solidFill>
            </a:endParaRPr>
          </a:p>
        </p:txBody>
      </p:sp>
      <p:sp>
        <p:nvSpPr>
          <p:cNvPr id="2050" name="Rectangle 2"/>
          <p:cNvSpPr>
            <a:spLocks noGrp="1" noChangeArrowheads="1"/>
          </p:cNvSpPr>
          <p:nvPr>
            <p:ph type="ctrTitle"/>
          </p:nvPr>
        </p:nvSpPr>
        <p:spPr>
          <a:xfrm>
            <a:off x="179391" y="163990"/>
            <a:ext cx="8785225" cy="539210"/>
          </a:xfrm>
          <a:solidFill>
            <a:srgbClr val="CFDEB0"/>
          </a:solidFill>
          <a:ln>
            <a:solidFill>
              <a:schemeClr val="tx2">
                <a:lumMod val="50000"/>
              </a:schemeClr>
            </a:solidFill>
          </a:ln>
        </p:spPr>
        <p:style>
          <a:lnRef idx="0">
            <a:schemeClr val="accent2"/>
          </a:lnRef>
          <a:fillRef idx="3">
            <a:schemeClr val="accent2"/>
          </a:fillRef>
          <a:effectRef idx="3">
            <a:schemeClr val="accent2"/>
          </a:effectRef>
          <a:fontRef idx="minor">
            <a:schemeClr val="lt1"/>
          </a:fontRef>
        </p:style>
        <p:txBody>
          <a:bodyPr>
            <a:normAutofit/>
          </a:bodyPr>
          <a:lstStyle/>
          <a:p>
            <a:pPr eaLnBrk="1" hangingPunct="1"/>
            <a:r>
              <a:rPr lang="ja-JP" altLang="en-US" sz="2400" dirty="0">
                <a:solidFill>
                  <a:schemeClr val="tx1"/>
                </a:solidFill>
              </a:rPr>
              <a:t>質の高い精神医療の評価③</a:t>
            </a:r>
            <a:endParaRPr lang="en-US" altLang="ja-JP" sz="2400" dirty="0">
              <a:solidFill>
                <a:schemeClr val="tx1"/>
              </a:solidFill>
            </a:endParaRPr>
          </a:p>
        </p:txBody>
      </p:sp>
      <p:sp>
        <p:nvSpPr>
          <p:cNvPr id="2052" name="Rectangle 36"/>
          <p:cNvSpPr>
            <a:spLocks noChangeArrowheads="1"/>
          </p:cNvSpPr>
          <p:nvPr/>
        </p:nvSpPr>
        <p:spPr bwMode="auto">
          <a:xfrm>
            <a:off x="179390" y="829559"/>
            <a:ext cx="7704978" cy="40738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a:spcBef>
                <a:spcPct val="20000"/>
              </a:spcBef>
            </a:pPr>
            <a:r>
              <a:rPr lang="ja-JP" altLang="en-US" sz="2000" dirty="0">
                <a:solidFill>
                  <a:prstClr val="black"/>
                </a:solidFill>
              </a:rPr>
              <a:t>いわゆる「総合病院」の精神病棟における手厚い医師配置の評価</a:t>
            </a:r>
            <a:endParaRPr lang="en-US" altLang="ja-JP" sz="2000" dirty="0">
              <a:solidFill>
                <a:prstClr val="black"/>
              </a:solidFill>
            </a:endParaRPr>
          </a:p>
        </p:txBody>
      </p:sp>
      <p:sp>
        <p:nvSpPr>
          <p:cNvPr id="7" name="正方形/長方形 6"/>
          <p:cNvSpPr/>
          <p:nvPr/>
        </p:nvSpPr>
        <p:spPr>
          <a:xfrm>
            <a:off x="-64926" y="-58614"/>
            <a:ext cx="1877437" cy="276999"/>
          </a:xfrm>
          <a:prstGeom prst="rect">
            <a:avLst/>
          </a:prstGeom>
        </p:spPr>
        <p:txBody>
          <a:bodyPr wrap="none">
            <a:spAutoFit/>
          </a:bodyPr>
          <a:lstStyle/>
          <a:p>
            <a:r>
              <a:rPr lang="ja-JP" altLang="en-US" sz="1200" dirty="0">
                <a:solidFill>
                  <a:prstClr val="black"/>
                </a:solidFill>
                <a:latin typeface="ＭＳ Ｐゴシック"/>
              </a:rPr>
              <a:t>平成</a:t>
            </a:r>
            <a:r>
              <a:rPr lang="en-US" altLang="ja-JP" sz="1200" dirty="0">
                <a:solidFill>
                  <a:prstClr val="black"/>
                </a:solidFill>
                <a:latin typeface="ＭＳ Ｐゴシック"/>
              </a:rPr>
              <a:t>28</a:t>
            </a:r>
            <a:r>
              <a:rPr lang="ja-JP" altLang="en-US" sz="1200" dirty="0">
                <a:solidFill>
                  <a:prstClr val="black"/>
                </a:solidFill>
                <a:latin typeface="ＭＳ Ｐゴシック"/>
              </a:rPr>
              <a:t>年度診療報酬改定</a:t>
            </a:r>
          </a:p>
        </p:txBody>
      </p:sp>
      <p:sp>
        <p:nvSpPr>
          <p:cNvPr id="10" name="Rectangle 36"/>
          <p:cNvSpPr>
            <a:spLocks noChangeArrowheads="1"/>
          </p:cNvSpPr>
          <p:nvPr/>
        </p:nvSpPr>
        <p:spPr bwMode="auto">
          <a:xfrm>
            <a:off x="274748" y="4959907"/>
            <a:ext cx="5400721" cy="40738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a:spcBef>
                <a:spcPct val="20000"/>
              </a:spcBef>
            </a:pPr>
            <a:r>
              <a:rPr lang="ja-JP" altLang="en-US" sz="2000" dirty="0">
                <a:solidFill>
                  <a:prstClr val="black"/>
                </a:solidFill>
              </a:rPr>
              <a:t>精神病棟における身体合併症治療体制の確保</a:t>
            </a:r>
            <a:endParaRPr lang="en-US" altLang="ja-JP" sz="2000" dirty="0">
              <a:solidFill>
                <a:prstClr val="black"/>
              </a:solidFill>
            </a:endParaRPr>
          </a:p>
        </p:txBody>
      </p:sp>
      <p:sp>
        <p:nvSpPr>
          <p:cNvPr id="11" name="Rectangle 37"/>
          <p:cNvSpPr>
            <a:spLocks noChangeArrowheads="1"/>
          </p:cNvSpPr>
          <p:nvPr/>
        </p:nvSpPr>
        <p:spPr bwMode="auto">
          <a:xfrm>
            <a:off x="107504" y="5367287"/>
            <a:ext cx="8928992" cy="1444936"/>
          </a:xfrm>
          <a:prstGeom prst="rect">
            <a:avLst/>
          </a:prstGeom>
          <a:solidFill>
            <a:srgbClr val="FFFFAF">
              <a:alpha val="49804"/>
            </a:srgbClr>
          </a:solidFill>
          <a:ln w="9525">
            <a:solidFill>
              <a:schemeClr val="tx1"/>
            </a:solidFill>
            <a:miter lim="800000"/>
            <a:headEnd/>
            <a:tailEnd/>
          </a:ln>
        </p:spPr>
        <p:txBody>
          <a:bodyPr/>
          <a:lstStyle/>
          <a:p>
            <a:pPr marL="342900" indent="-342900">
              <a:buFont typeface="Wingdings" panose="05000000000000000000" pitchFamily="2" charset="2"/>
              <a:buChar char="Ø"/>
            </a:pPr>
            <a:r>
              <a:rPr lang="ja-JP" altLang="en-US" sz="1600"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精神科救急・合併症入院料合併症ユニット及び精神科身体合併症管理加算の対象疾患に、特に重篤な急性疾患等を追加</a:t>
            </a:r>
            <a:endParaRPr lang="en-US" altLang="ja-JP" sz="1600"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marL="358775">
              <a:spcBef>
                <a:spcPts val="600"/>
              </a:spcBef>
            </a:pPr>
            <a:r>
              <a:rPr lang="en-US" altLang="ja-JP" sz="1600"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600"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追加する疾患・病態</a:t>
            </a:r>
            <a:r>
              <a:rPr lang="en-US" altLang="ja-JP" sz="1600"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 </a:t>
            </a:r>
          </a:p>
          <a:p>
            <a:pPr marL="358775"/>
            <a:r>
              <a:rPr lang="ja-JP" altLang="en-US" sz="1600"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間質性肺炎の急性増悪、劇症肝炎、末期の悪性腫瘍、重篤な血液疾患、急性かつ重篤な腎疾患　等</a:t>
            </a:r>
            <a:endParaRPr lang="ja-JP" altLang="ja-JP" sz="1600"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2" name="スライド番号プレースホルダー 1"/>
          <p:cNvSpPr>
            <a:spLocks noGrp="1"/>
          </p:cNvSpPr>
          <p:nvPr>
            <p:ph type="sldNum" sz="quarter" idx="12"/>
          </p:nvPr>
        </p:nvSpPr>
        <p:spPr/>
        <p:txBody>
          <a:bodyPr/>
          <a:lstStyle/>
          <a:p>
            <a:fld id="{3CD7FEE9-580A-4EA0-A7DE-8D177AC2609D}" type="slidenum">
              <a:rPr lang="ja-JP" altLang="en-US" smtClean="0">
                <a:solidFill>
                  <a:prstClr val="black"/>
                </a:solidFill>
              </a:rPr>
              <a:pPr/>
              <a:t>45</a:t>
            </a:fld>
            <a:endParaRPr lang="ja-JP" altLang="en-US" dirty="0">
              <a:solidFill>
                <a:prstClr val="black"/>
              </a:solidFill>
            </a:endParaRPr>
          </a:p>
        </p:txBody>
      </p:sp>
    </p:spTree>
    <p:extLst>
      <p:ext uri="{BB962C8B-B14F-4D97-AF65-F5344CB8AC3E}">
        <p14:creationId xmlns:p14="http://schemas.microsoft.com/office/powerpoint/2010/main" xmlns="" val="35791254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7"/>
          <p:cNvSpPr>
            <a:spLocks noChangeArrowheads="1"/>
          </p:cNvSpPr>
          <p:nvPr/>
        </p:nvSpPr>
        <p:spPr bwMode="auto">
          <a:xfrm>
            <a:off x="188550" y="1035528"/>
            <a:ext cx="8779559" cy="3659116"/>
          </a:xfrm>
          <a:prstGeom prst="rect">
            <a:avLst/>
          </a:prstGeom>
          <a:solidFill>
            <a:srgbClr val="FFFFAF">
              <a:alpha val="49804"/>
            </a:srgbClr>
          </a:solidFill>
          <a:ln w="9525">
            <a:solidFill>
              <a:schemeClr val="tx1"/>
            </a:solidFill>
            <a:miter lim="800000"/>
            <a:headEnd/>
            <a:tailEnd/>
          </a:ln>
        </p:spPr>
        <p:txBody>
          <a:bodyPr/>
          <a:lstStyle/>
          <a:p>
            <a:pPr marL="342900" indent="-342900">
              <a:buFont typeface="Wingdings" panose="05000000000000000000" pitchFamily="2" charset="2"/>
              <a:buChar char="Ø"/>
            </a:pPr>
            <a:r>
              <a:rPr lang="ja-JP" altLang="en-US"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チームを構成する看護師や精神保健福祉士等の要件を緩和するとともに評価を充実する。</a:t>
            </a:r>
            <a:endParaRPr lang="ja-JP" altLang="ja-JP"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5" name="Rectangle 36"/>
          <p:cNvSpPr>
            <a:spLocks noChangeArrowheads="1"/>
          </p:cNvSpPr>
          <p:nvPr/>
        </p:nvSpPr>
        <p:spPr bwMode="auto">
          <a:xfrm>
            <a:off x="179388" y="658648"/>
            <a:ext cx="4248595" cy="3600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p>
            <a:pPr>
              <a:spcBef>
                <a:spcPct val="20000"/>
              </a:spcBef>
            </a:pPr>
            <a:r>
              <a:rPr lang="ja-JP" altLang="en-US" sz="2000" dirty="0">
                <a:solidFill>
                  <a:prstClr val="black"/>
                </a:solidFill>
              </a:rPr>
              <a:t>精神科リエゾンチームのさらなる普及</a:t>
            </a:r>
            <a:endParaRPr lang="en-US" altLang="ja-JP" sz="2000" dirty="0">
              <a:solidFill>
                <a:prstClr val="black"/>
              </a:solidFill>
            </a:endParaRPr>
          </a:p>
        </p:txBody>
      </p:sp>
      <p:sp>
        <p:nvSpPr>
          <p:cNvPr id="6" name="Rectangle 2"/>
          <p:cNvSpPr txBox="1">
            <a:spLocks noChangeArrowheads="1"/>
          </p:cNvSpPr>
          <p:nvPr/>
        </p:nvSpPr>
        <p:spPr>
          <a:xfrm>
            <a:off x="179390" y="177334"/>
            <a:ext cx="8785225" cy="417931"/>
          </a:xfrm>
          <a:prstGeom prst="rect">
            <a:avLst/>
          </a:prstGeom>
          <a:solidFill>
            <a:srgbClr val="CFDEB0"/>
          </a:solidFill>
          <a:ln>
            <a:solidFill>
              <a:schemeClr val="tx2">
                <a:lumMod val="50000"/>
              </a:schemeClr>
            </a:solidFill>
          </a:ln>
        </p:spPr>
        <p:style>
          <a:lnRef idx="0">
            <a:schemeClr val="accent1"/>
          </a:lnRef>
          <a:fillRef idx="3">
            <a:schemeClr val="accent1"/>
          </a:fillRef>
          <a:effectRef idx="3">
            <a:schemeClr val="accent1"/>
          </a:effectRef>
          <a:fontRef idx="minor">
            <a:schemeClr val="lt1"/>
          </a:fontRef>
        </p:style>
        <p:txBody>
          <a:bodyPr rtlCol="0"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400" dirty="0">
                <a:solidFill>
                  <a:prstClr val="black"/>
                </a:solidFill>
              </a:rPr>
              <a:t>質の高い精神医療の評価④</a:t>
            </a:r>
            <a:endParaRPr lang="en-US" altLang="ja-JP" sz="2400" dirty="0">
              <a:solidFill>
                <a:prstClr val="black"/>
              </a:solidFill>
            </a:endParaRPr>
          </a:p>
        </p:txBody>
      </p:sp>
      <p:graphicFrame>
        <p:nvGraphicFramePr>
          <p:cNvPr id="7" name="表 6"/>
          <p:cNvGraphicFramePr>
            <a:graphicFrameLocks noGrp="1"/>
          </p:cNvGraphicFramePr>
          <p:nvPr>
            <p:extLst>
              <p:ext uri="{D42A27DB-BD31-4B8C-83A1-F6EECF244321}">
                <p14:modId xmlns:p14="http://schemas.microsoft.com/office/powerpoint/2010/main" xmlns="" val="268410431"/>
              </p:ext>
            </p:extLst>
          </p:nvPr>
        </p:nvGraphicFramePr>
        <p:xfrm>
          <a:off x="331654" y="1742800"/>
          <a:ext cx="3884293" cy="2794952"/>
        </p:xfrm>
        <a:graphic>
          <a:graphicData uri="http://schemas.openxmlformats.org/drawingml/2006/table">
            <a:tbl>
              <a:tblPr firstRow="1" bandRow="1">
                <a:tableStyleId>{FABFCF23-3B69-468F-B69F-88F6DE6A72F2}</a:tableStyleId>
              </a:tblPr>
              <a:tblGrid>
                <a:gridCol w="3884293">
                  <a:extLst>
                    <a:ext uri="{9D8B030D-6E8A-4147-A177-3AD203B41FA5}">
                      <a16:colId xmlns="" xmlns:a16="http://schemas.microsoft.com/office/drawing/2014/main" val="20000"/>
                    </a:ext>
                  </a:extLst>
                </a:gridCol>
              </a:tblGrid>
              <a:tr h="264918">
                <a:tc>
                  <a:txBody>
                    <a:bodyPr/>
                    <a:lstStyle/>
                    <a:p>
                      <a:pPr algn="ctr"/>
                      <a:r>
                        <a:rPr kumimoji="1" lang="ja-JP" altLang="en-US" sz="1400" dirty="0"/>
                        <a:t>現行</a:t>
                      </a:r>
                      <a:endParaRPr kumimoji="1" lang="ja-JP" altLang="en-US" sz="1400" b="1" dirty="0"/>
                    </a:p>
                  </a:txBody>
                  <a:tcPr/>
                </a:tc>
                <a:extLst>
                  <a:ext uri="{0D108BD9-81ED-4DB2-BD59-A6C34878D82A}">
                    <a16:rowId xmlns="" xmlns:a16="http://schemas.microsoft.com/office/drawing/2014/main" val="10000"/>
                  </a:ext>
                </a:extLst>
              </a:tr>
              <a:tr h="2490152">
                <a:tc>
                  <a:txBody>
                    <a:bodyPr/>
                    <a:lstStyle/>
                    <a:p>
                      <a:r>
                        <a:rPr kumimoji="1" lang="ja-JP" altLang="en-US" sz="1400" kern="1200" dirty="0">
                          <a:effectLst/>
                        </a:rPr>
                        <a:t>精神科リエゾンチーム加算</a:t>
                      </a:r>
                      <a:endParaRPr kumimoji="1" lang="en-US" altLang="ja-JP" sz="1400" kern="1200" dirty="0">
                        <a:effectLst/>
                      </a:endParaRPr>
                    </a:p>
                    <a:p>
                      <a:pPr algn="r"/>
                      <a:r>
                        <a:rPr kumimoji="1" lang="ja-JP" altLang="en-US" sz="1400" kern="1200" dirty="0">
                          <a:effectLst/>
                        </a:rPr>
                        <a:t>２００点（週１回）</a:t>
                      </a:r>
                      <a:endParaRPr kumimoji="1" lang="en-US" altLang="ja-JP" sz="1400" kern="1200" dirty="0">
                        <a:effectLst/>
                      </a:endParaRPr>
                    </a:p>
                    <a:p>
                      <a:r>
                        <a:rPr kumimoji="1" lang="en-US" altLang="ja-JP" sz="1400" kern="1200" dirty="0">
                          <a:effectLst/>
                        </a:rPr>
                        <a:t>[</a:t>
                      </a:r>
                      <a:r>
                        <a:rPr kumimoji="1" lang="ja-JP" altLang="en-US" sz="1400" kern="1200" dirty="0">
                          <a:effectLst/>
                        </a:rPr>
                        <a:t>施設基準</a:t>
                      </a:r>
                      <a:r>
                        <a:rPr kumimoji="1" lang="en-US" altLang="ja-JP" sz="1400" kern="1200" dirty="0">
                          <a:effectLst/>
                        </a:rPr>
                        <a:t>]</a:t>
                      </a:r>
                    </a:p>
                    <a:p>
                      <a:r>
                        <a:rPr kumimoji="1" lang="ja-JP" altLang="ja-JP" sz="1400" kern="1200" dirty="0">
                          <a:effectLst/>
                        </a:rPr>
                        <a:t>（１）以下の３名以上から構成され</a:t>
                      </a:r>
                      <a:r>
                        <a:rPr kumimoji="1" lang="ja-JP" altLang="en-US" sz="1400" kern="1200" dirty="0">
                          <a:effectLst/>
                        </a:rPr>
                        <a:t>る</a:t>
                      </a:r>
                      <a:r>
                        <a:rPr kumimoji="1" lang="ja-JP" altLang="ja-JP" sz="1400" kern="1200" dirty="0">
                          <a:effectLst/>
                        </a:rPr>
                        <a:t>精神科リエゾンチーム</a:t>
                      </a:r>
                      <a:r>
                        <a:rPr kumimoji="1" lang="ja-JP" altLang="en-US" sz="1400" kern="1200" dirty="0">
                          <a:effectLst/>
                        </a:rPr>
                        <a:t>が設置されていること。</a:t>
                      </a:r>
                      <a:endParaRPr kumimoji="1" lang="ja-JP" altLang="ja-JP" sz="1400" kern="1200" dirty="0">
                        <a:effectLst/>
                      </a:endParaRPr>
                    </a:p>
                    <a:p>
                      <a:pPr marL="268288" indent="-88900"/>
                      <a:r>
                        <a:rPr kumimoji="1" lang="ja-JP" altLang="ja-JP" sz="1400" kern="1200" dirty="0">
                          <a:effectLst/>
                        </a:rPr>
                        <a:t>ア ５年以上の経験を有する専任精神科の医師</a:t>
                      </a:r>
                    </a:p>
                    <a:p>
                      <a:pPr marL="268288" indent="-88900"/>
                      <a:r>
                        <a:rPr kumimoji="1" lang="ja-JP" altLang="ja-JP" sz="1400" kern="1200" dirty="0">
                          <a:effectLst/>
                        </a:rPr>
                        <a:t>イ </a:t>
                      </a:r>
                      <a:r>
                        <a:rPr kumimoji="1" lang="ja-JP" altLang="ja-JP" sz="1400" u="none" kern="1200" dirty="0">
                          <a:effectLst/>
                        </a:rPr>
                        <a:t>精神科等の経験を５年以上</a:t>
                      </a:r>
                      <a:r>
                        <a:rPr kumimoji="1" lang="ja-JP" altLang="ja-JP" sz="1400" kern="1200" dirty="0">
                          <a:effectLst/>
                        </a:rPr>
                        <a:t>有する、所定の研修を修了した専任の常勤の看護師 </a:t>
                      </a:r>
                    </a:p>
                    <a:p>
                      <a:pPr marL="268288" indent="-88900"/>
                      <a:r>
                        <a:rPr kumimoji="1" lang="ja-JP" altLang="ja-JP" sz="1400" kern="1200" dirty="0">
                          <a:effectLst/>
                        </a:rPr>
                        <a:t>ウ 精神科病院</a:t>
                      </a:r>
                      <a:r>
                        <a:rPr kumimoji="1" lang="ja-JP" altLang="en-US" sz="1400" kern="1200" dirty="0">
                          <a:effectLst/>
                        </a:rPr>
                        <a:t>等</a:t>
                      </a:r>
                      <a:r>
                        <a:rPr kumimoji="1" lang="ja-JP" altLang="ja-JP" sz="1400" kern="1200" dirty="0">
                          <a:effectLst/>
                        </a:rPr>
                        <a:t>での精神医療に３年以上の経験を有する</a:t>
                      </a:r>
                      <a:r>
                        <a:rPr kumimoji="1" lang="ja-JP" altLang="ja-JP" sz="1400" u="none" kern="1200" dirty="0">
                          <a:effectLst/>
                        </a:rPr>
                        <a:t>専従</a:t>
                      </a:r>
                      <a:r>
                        <a:rPr kumimoji="1" lang="ja-JP" altLang="en-US" sz="1400" u="none" kern="1200" dirty="0">
                          <a:effectLst/>
                        </a:rPr>
                        <a:t>の</a:t>
                      </a:r>
                      <a:r>
                        <a:rPr kumimoji="1" lang="ja-JP" altLang="ja-JP" sz="1400" u="none" kern="1200" dirty="0">
                          <a:effectLst/>
                        </a:rPr>
                        <a:t>常勤精神保健福祉</a:t>
                      </a:r>
                      <a:r>
                        <a:rPr kumimoji="1" lang="ja-JP" altLang="en-US" sz="1400" u="none" kern="1200" dirty="0">
                          <a:effectLst/>
                        </a:rPr>
                        <a:t>士等</a:t>
                      </a:r>
                      <a:endParaRPr kumimoji="1" lang="en-US" altLang="ja-JP" sz="1400" u="none" kern="1200" dirty="0">
                        <a:solidFill>
                          <a:schemeClr val="dk1"/>
                        </a:solidFill>
                        <a:effectLst/>
                        <a:latin typeface="+mn-lt"/>
                        <a:ea typeface="+mn-ea"/>
                        <a:cs typeface="+mn-cs"/>
                      </a:endParaRPr>
                    </a:p>
                  </a:txBody>
                  <a:tcPr/>
                </a:tc>
                <a:extLst>
                  <a:ext uri="{0D108BD9-81ED-4DB2-BD59-A6C34878D82A}">
                    <a16:rowId xmlns="" xmlns:a16="http://schemas.microsoft.com/office/drawing/2014/main" val="10001"/>
                  </a:ext>
                </a:extLst>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xmlns="" val="4038413052"/>
              </p:ext>
            </p:extLst>
          </p:nvPr>
        </p:nvGraphicFramePr>
        <p:xfrm>
          <a:off x="4908661" y="1448636"/>
          <a:ext cx="3974122" cy="3169920"/>
        </p:xfrm>
        <a:graphic>
          <a:graphicData uri="http://schemas.openxmlformats.org/drawingml/2006/table">
            <a:tbl>
              <a:tblPr firstRow="1" bandRow="1">
                <a:tableStyleId>{9DCAF9ED-07DC-4A11-8D7F-57B35C25682E}</a:tableStyleId>
              </a:tblPr>
              <a:tblGrid>
                <a:gridCol w="3974122">
                  <a:extLst>
                    <a:ext uri="{9D8B030D-6E8A-4147-A177-3AD203B41FA5}">
                      <a16:colId xmlns="" xmlns:a16="http://schemas.microsoft.com/office/drawing/2014/main" val="20000"/>
                    </a:ext>
                  </a:extLst>
                </a:gridCol>
              </a:tblGrid>
              <a:tr h="288032">
                <a:tc>
                  <a:txBody>
                    <a:bodyPr/>
                    <a:lstStyle/>
                    <a:p>
                      <a:pPr algn="ctr"/>
                      <a:r>
                        <a:rPr kumimoji="1" lang="ja-JP" altLang="en-US" sz="1400" dirty="0"/>
                        <a:t>改定後</a:t>
                      </a:r>
                    </a:p>
                  </a:txBody>
                  <a:tcPr/>
                </a:tc>
                <a:extLst>
                  <a:ext uri="{0D108BD9-81ED-4DB2-BD59-A6C34878D82A}">
                    <a16:rowId xmlns=""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t>精神科リエゾンチーム加算　</a:t>
                      </a:r>
                      <a:endParaRPr kumimoji="1" lang="en-US" altLang="ja-JP" sz="1400" dirty="0"/>
                    </a:p>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1400" b="1" u="sng" dirty="0">
                          <a:solidFill>
                            <a:srgbClr val="0070C0"/>
                          </a:solidFill>
                        </a:rPr>
                        <a:t>３００点（週１回）</a:t>
                      </a:r>
                      <a:endParaRPr kumimoji="1" lang="en-US" altLang="ja-JP" sz="1400" b="1" u="sng" dirty="0">
                        <a:solidFill>
                          <a:srgbClr val="0070C0"/>
                        </a:solidFill>
                      </a:endParaRPr>
                    </a:p>
                    <a:p>
                      <a:r>
                        <a:rPr kumimoji="1" lang="en-US" altLang="ja-JP" sz="1400" kern="1200" dirty="0">
                          <a:effectLst/>
                        </a:rPr>
                        <a:t>[</a:t>
                      </a:r>
                      <a:r>
                        <a:rPr kumimoji="1" lang="ja-JP" altLang="en-US" sz="1400" kern="1200" dirty="0">
                          <a:effectLst/>
                        </a:rPr>
                        <a:t>施設基準</a:t>
                      </a:r>
                      <a:r>
                        <a:rPr kumimoji="1" lang="en-US" altLang="ja-JP" sz="1400" kern="1200" dirty="0">
                          <a:effectLst/>
                        </a:rPr>
                        <a:t>]</a:t>
                      </a:r>
                    </a:p>
                    <a:p>
                      <a:r>
                        <a:rPr kumimoji="1" lang="ja-JP" altLang="ja-JP" sz="1400" kern="1200" dirty="0">
                          <a:effectLst/>
                        </a:rPr>
                        <a:t>（１）以下の３名以上から構成され</a:t>
                      </a:r>
                      <a:r>
                        <a:rPr kumimoji="1" lang="ja-JP" altLang="en-US" sz="1400" kern="1200" dirty="0">
                          <a:effectLst/>
                        </a:rPr>
                        <a:t>る</a:t>
                      </a:r>
                      <a:r>
                        <a:rPr kumimoji="1" lang="ja-JP" altLang="ja-JP" sz="1400" kern="1200" dirty="0">
                          <a:effectLst/>
                        </a:rPr>
                        <a:t>精神科リエゾンチーム</a:t>
                      </a:r>
                      <a:r>
                        <a:rPr kumimoji="1" lang="ja-JP" altLang="en-US" sz="1400" kern="1200" dirty="0">
                          <a:effectLst/>
                        </a:rPr>
                        <a:t>が設置されていること。</a:t>
                      </a:r>
                      <a:endParaRPr kumimoji="1" lang="ja-JP" altLang="ja-JP" sz="1400" kern="1200" dirty="0">
                        <a:effectLst/>
                      </a:endParaRPr>
                    </a:p>
                    <a:p>
                      <a:pPr marL="268288" indent="-88900"/>
                      <a:r>
                        <a:rPr kumimoji="1" lang="ja-JP" altLang="ja-JP" sz="1400" kern="1200" dirty="0">
                          <a:effectLst/>
                        </a:rPr>
                        <a:t>ア ５年以上の経験を有する専任の精神科医師</a:t>
                      </a:r>
                    </a:p>
                    <a:p>
                      <a:pPr marL="268288" indent="-88900"/>
                      <a:r>
                        <a:rPr kumimoji="1" lang="ja-JP" altLang="ja-JP" sz="1400" kern="1200" dirty="0">
                          <a:effectLst/>
                        </a:rPr>
                        <a:t>イ </a:t>
                      </a:r>
                      <a:r>
                        <a:rPr kumimoji="1" lang="ja-JP" altLang="ja-JP" sz="1400" b="1" u="sng" kern="1200" dirty="0">
                          <a:solidFill>
                            <a:srgbClr val="0070C0"/>
                          </a:solidFill>
                          <a:effectLst/>
                        </a:rPr>
                        <a:t>精神科の経験を</a:t>
                      </a:r>
                      <a:r>
                        <a:rPr kumimoji="1" lang="ja-JP" altLang="en-US" sz="1400" b="1" u="sng" kern="1200" dirty="0">
                          <a:solidFill>
                            <a:srgbClr val="0070C0"/>
                          </a:solidFill>
                          <a:effectLst/>
                        </a:rPr>
                        <a:t>３</a:t>
                      </a:r>
                      <a:r>
                        <a:rPr kumimoji="1" lang="ja-JP" altLang="ja-JP" sz="1400" b="1" u="sng" kern="1200" dirty="0">
                          <a:solidFill>
                            <a:srgbClr val="0070C0"/>
                          </a:solidFill>
                          <a:effectLst/>
                        </a:rPr>
                        <a:t>年以上</a:t>
                      </a:r>
                      <a:r>
                        <a:rPr kumimoji="1" lang="ja-JP" altLang="ja-JP" sz="1400" kern="1200" dirty="0">
                          <a:effectLst/>
                        </a:rPr>
                        <a:t>有する、所定の研修を修了した専任の常勤の看護師 </a:t>
                      </a:r>
                    </a:p>
                    <a:p>
                      <a:pPr marL="268288" indent="-88900"/>
                      <a:r>
                        <a:rPr kumimoji="1" lang="ja-JP" altLang="ja-JP" sz="1400" kern="1200" dirty="0">
                          <a:effectLst/>
                        </a:rPr>
                        <a:t>ウ 精神科病院</a:t>
                      </a:r>
                      <a:r>
                        <a:rPr kumimoji="1" lang="ja-JP" altLang="en-US" sz="1400" kern="1200" dirty="0">
                          <a:effectLst/>
                        </a:rPr>
                        <a:t>等</a:t>
                      </a:r>
                      <a:r>
                        <a:rPr kumimoji="1" lang="ja-JP" altLang="ja-JP" sz="1400" kern="1200" dirty="0">
                          <a:effectLst/>
                        </a:rPr>
                        <a:t>での精神医療に３年以上の経験を有する</a:t>
                      </a:r>
                      <a:r>
                        <a:rPr kumimoji="1" lang="ja-JP" altLang="ja-JP" sz="1400" u="none" kern="1200" dirty="0">
                          <a:effectLst/>
                        </a:rPr>
                        <a:t>専従</a:t>
                      </a:r>
                      <a:r>
                        <a:rPr kumimoji="1" lang="ja-JP" altLang="en-US" sz="1400" u="none" kern="1200" dirty="0">
                          <a:effectLst/>
                        </a:rPr>
                        <a:t>の</a:t>
                      </a:r>
                      <a:r>
                        <a:rPr kumimoji="1" lang="ja-JP" altLang="ja-JP" sz="1400" u="none" kern="1200" dirty="0">
                          <a:effectLst/>
                        </a:rPr>
                        <a:t>常勤精神保健福祉</a:t>
                      </a:r>
                      <a:r>
                        <a:rPr kumimoji="1" lang="ja-JP" altLang="en-US" sz="1400" u="none" kern="1200" dirty="0">
                          <a:effectLst/>
                        </a:rPr>
                        <a:t>士等。</a:t>
                      </a:r>
                      <a:r>
                        <a:rPr kumimoji="1" lang="ja-JP" altLang="en-US" sz="1400" u="sng" kern="1200" dirty="0">
                          <a:effectLst/>
                        </a:rPr>
                        <a:t>ただし、</a:t>
                      </a:r>
                      <a:r>
                        <a:rPr kumimoji="1" lang="ja-JP" altLang="ja-JP" sz="1400" u="sng" kern="1200" dirty="0">
                          <a:effectLst/>
                        </a:rPr>
                        <a:t>当該チームが</a:t>
                      </a:r>
                      <a:r>
                        <a:rPr kumimoji="1" lang="ja-JP" altLang="en-US" sz="1400" u="sng" kern="1200" dirty="0">
                          <a:effectLst/>
                        </a:rPr>
                        <a:t>診療する患者が</a:t>
                      </a:r>
                      <a:r>
                        <a:rPr kumimoji="1" lang="ja-JP" altLang="ja-JP" sz="1400" u="sng" kern="1200" dirty="0">
                          <a:effectLst/>
                        </a:rPr>
                        <a:t>週に</a:t>
                      </a:r>
                      <a:r>
                        <a:rPr kumimoji="1" lang="en-US" altLang="ja-JP" sz="1400" u="sng" kern="1200" dirty="0">
                          <a:effectLst/>
                        </a:rPr>
                        <a:t>15</a:t>
                      </a:r>
                      <a:r>
                        <a:rPr kumimoji="1" lang="ja-JP" altLang="ja-JP" sz="1400" u="sng" kern="1200" dirty="0">
                          <a:effectLst/>
                        </a:rPr>
                        <a:t>人以内の場合には、</a:t>
                      </a:r>
                      <a:r>
                        <a:rPr kumimoji="1" lang="ja-JP" altLang="en-US" sz="1400" b="1" u="sng" kern="1200" dirty="0">
                          <a:solidFill>
                            <a:srgbClr val="0070C0"/>
                          </a:solidFill>
                          <a:effectLst/>
                        </a:rPr>
                        <a:t>専任</a:t>
                      </a:r>
                      <a:r>
                        <a:rPr kumimoji="1" lang="ja-JP" altLang="ja-JP" sz="1400" b="1" u="sng" kern="1200" dirty="0">
                          <a:solidFill>
                            <a:srgbClr val="0070C0"/>
                          </a:solidFill>
                          <a:effectLst/>
                        </a:rPr>
                        <a:t>の常勤</a:t>
                      </a:r>
                      <a:r>
                        <a:rPr kumimoji="1" lang="ja-JP" altLang="en-US" sz="1400" b="1" u="sng" kern="1200" dirty="0">
                          <a:solidFill>
                            <a:srgbClr val="0070C0"/>
                          </a:solidFill>
                          <a:effectLst/>
                        </a:rPr>
                        <a:t>精神保健福祉士等</a:t>
                      </a:r>
                      <a:r>
                        <a:rPr kumimoji="1" lang="ja-JP" altLang="ja-JP" sz="1400" b="1" u="sng" kern="1200" dirty="0">
                          <a:solidFill>
                            <a:srgbClr val="0070C0"/>
                          </a:solidFill>
                          <a:effectLst/>
                        </a:rPr>
                        <a:t>とすることができる。</a:t>
                      </a:r>
                      <a:endParaRPr kumimoji="1" lang="ja-JP" altLang="ja-JP" sz="1400" b="1" kern="1200" dirty="0">
                        <a:solidFill>
                          <a:srgbClr val="0070C0"/>
                        </a:solidFill>
                        <a:effectLst/>
                        <a:latin typeface="+mn-lt"/>
                        <a:ea typeface="+mn-ea"/>
                        <a:cs typeface="+mn-cs"/>
                      </a:endParaRPr>
                    </a:p>
                  </a:txBody>
                  <a:tcPr/>
                </a:tc>
                <a:extLst>
                  <a:ext uri="{0D108BD9-81ED-4DB2-BD59-A6C34878D82A}">
                    <a16:rowId xmlns="" xmlns:a16="http://schemas.microsoft.com/office/drawing/2014/main" val="10001"/>
                  </a:ext>
                </a:extLst>
              </a:tr>
            </a:tbl>
          </a:graphicData>
        </a:graphic>
      </p:graphicFrame>
      <p:sp>
        <p:nvSpPr>
          <p:cNvPr id="9" name="右矢印 8"/>
          <p:cNvSpPr/>
          <p:nvPr/>
        </p:nvSpPr>
        <p:spPr>
          <a:xfrm>
            <a:off x="4277678" y="2814045"/>
            <a:ext cx="569251" cy="652462"/>
          </a:xfrm>
          <a:prstGeom prst="rightArrow">
            <a:avLst/>
          </a:prstGeom>
          <a:noFill/>
          <a:ln>
            <a:solidFill>
              <a:srgbClr val="FFC000"/>
            </a:solidFill>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ja-JP" altLang="en-US">
              <a:solidFill>
                <a:prstClr val="black"/>
              </a:solidFill>
              <a:latin typeface="ＭＳ Ｐゴシック" pitchFamily="50" charset="-128"/>
            </a:endParaRPr>
          </a:p>
        </p:txBody>
      </p:sp>
      <p:sp>
        <p:nvSpPr>
          <p:cNvPr id="10" name="Rectangle 36"/>
          <p:cNvSpPr>
            <a:spLocks noChangeArrowheads="1"/>
          </p:cNvSpPr>
          <p:nvPr/>
        </p:nvSpPr>
        <p:spPr bwMode="auto">
          <a:xfrm>
            <a:off x="178468" y="4800585"/>
            <a:ext cx="5617667" cy="3600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p>
            <a:pPr>
              <a:spcBef>
                <a:spcPct val="20000"/>
              </a:spcBef>
            </a:pPr>
            <a:r>
              <a:rPr lang="ja-JP" altLang="en-US" sz="2000" dirty="0">
                <a:solidFill>
                  <a:prstClr val="black"/>
                </a:solidFill>
              </a:rPr>
              <a:t>自殺企図後の患者に対する継続的な指導の評価</a:t>
            </a:r>
            <a:endParaRPr lang="en-US" altLang="ja-JP" sz="2000" dirty="0">
              <a:solidFill>
                <a:prstClr val="black"/>
              </a:solidFill>
            </a:endParaRPr>
          </a:p>
        </p:txBody>
      </p:sp>
      <p:sp>
        <p:nvSpPr>
          <p:cNvPr id="11" name="Rectangle 37"/>
          <p:cNvSpPr>
            <a:spLocks noChangeArrowheads="1"/>
          </p:cNvSpPr>
          <p:nvPr/>
        </p:nvSpPr>
        <p:spPr bwMode="auto">
          <a:xfrm>
            <a:off x="185057" y="5157192"/>
            <a:ext cx="8779559" cy="1656184"/>
          </a:xfrm>
          <a:prstGeom prst="rect">
            <a:avLst/>
          </a:prstGeom>
          <a:solidFill>
            <a:srgbClr val="FFFFAF">
              <a:alpha val="49804"/>
            </a:srgbClr>
          </a:solidFill>
          <a:ln w="9525">
            <a:solidFill>
              <a:schemeClr val="tx1"/>
            </a:solidFill>
            <a:miter lim="800000"/>
            <a:headEnd/>
            <a:tailEnd/>
          </a:ln>
        </p:spPr>
        <p:txBody>
          <a:bodyPr/>
          <a:lstStyle/>
          <a:p>
            <a:pPr marL="342900" indent="-342900">
              <a:buFont typeface="Wingdings" panose="05000000000000000000" pitchFamily="2" charset="2"/>
              <a:buChar char="Ø"/>
            </a:pPr>
            <a:r>
              <a:rPr lang="ja-JP" altLang="en-US" sz="1600"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精神科リエゾンチームの医師・精神保健福祉士等が自殺企図により入院した患者に対し、一定期間継続して、生活上の課題の確認、助言及び指導を行った場合の評価を新設する。</a:t>
            </a:r>
            <a:endParaRPr lang="en-US" altLang="ja-JP" sz="1600"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r>
              <a:rPr lang="en-US" altLang="ja-JP" sz="1600" b="1" kern="100" dirty="0">
                <a:solidFill>
                  <a:srgbClr val="0070C0"/>
                </a:solidFill>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600" b="1" kern="100" dirty="0">
                <a:solidFill>
                  <a:srgbClr val="0070C0"/>
                </a:solidFill>
                <a:latin typeface="ＭＳ ゴシック" panose="020B0609070205080204" pitchFamily="49" charset="-128"/>
                <a:ea typeface="ＭＳ ゴシック" panose="020B0609070205080204" pitchFamily="49" charset="-128"/>
                <a:cs typeface="Times New Roman" panose="02020603050405020304" pitchFamily="18" charset="0"/>
              </a:rPr>
              <a:t>新</a:t>
            </a:r>
            <a:r>
              <a:rPr lang="en-US" altLang="ja-JP" sz="1600" b="1" kern="100" dirty="0">
                <a:solidFill>
                  <a:srgbClr val="0070C0"/>
                </a:solidFill>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600" b="1" kern="100" dirty="0">
                <a:solidFill>
                  <a:srgbClr val="0070C0"/>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1600" b="1" u="sng" kern="100" dirty="0">
                <a:solidFill>
                  <a:srgbClr val="0070C0"/>
                </a:solidFill>
                <a:latin typeface="ＭＳ ゴシック" panose="020B0609070205080204" pitchFamily="49" charset="-128"/>
                <a:ea typeface="ＭＳ ゴシック" panose="020B0609070205080204" pitchFamily="49" charset="-128"/>
                <a:cs typeface="Times New Roman" panose="02020603050405020304" pitchFamily="18" charset="0"/>
              </a:rPr>
              <a:t>救急患者精神科継続支援料　入院中の患者　４３５点（月１回）</a:t>
            </a:r>
            <a:endParaRPr lang="en-US" altLang="ja-JP" sz="1600" b="1" u="sng" kern="100" dirty="0">
              <a:solidFill>
                <a:srgbClr val="0070C0"/>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r>
              <a:rPr lang="ja-JP" altLang="en-US" sz="1600" b="1" kern="100" dirty="0">
                <a:solidFill>
                  <a:srgbClr val="0070C0"/>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1600" b="1" u="sng" kern="100" dirty="0">
                <a:solidFill>
                  <a:srgbClr val="0070C0"/>
                </a:solidFill>
                <a:latin typeface="ＭＳ ゴシック" panose="020B0609070205080204" pitchFamily="49" charset="-128"/>
                <a:ea typeface="ＭＳ ゴシック" panose="020B0609070205080204" pitchFamily="49" charset="-128"/>
                <a:cs typeface="Times New Roman" panose="02020603050405020304" pitchFamily="18" charset="0"/>
              </a:rPr>
              <a:t>入院中以外の患者　１３５点（６ヶ月に６回まで）</a:t>
            </a:r>
            <a:endParaRPr lang="en-US" altLang="ja-JP" sz="1600" b="1" u="sng" kern="100" dirty="0">
              <a:solidFill>
                <a:srgbClr val="0070C0"/>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marL="717550"/>
            <a:r>
              <a:rPr lang="en-US" altLang="ja-JP" sz="1400"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400"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施設基準</a:t>
            </a:r>
            <a:r>
              <a:rPr lang="en-US" altLang="ja-JP" sz="1400"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a:t>
            </a:r>
          </a:p>
          <a:p>
            <a:pPr marL="717550"/>
            <a:r>
              <a:rPr lang="ja-JP" altLang="en-US" sz="1400"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適切な研修を受けた専任の常勤医師１名及び専任の常勤精神保健福祉士等１名が適切に配置されていること。</a:t>
            </a:r>
            <a:endParaRPr lang="en-US" altLang="ja-JP" sz="1400"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endParaRPr lang="ja-JP" altLang="ja-JP" sz="1600"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2" name="正方形/長方形 11"/>
          <p:cNvSpPr/>
          <p:nvPr/>
        </p:nvSpPr>
        <p:spPr>
          <a:xfrm>
            <a:off x="-64927" y="-58614"/>
            <a:ext cx="1877437" cy="276999"/>
          </a:xfrm>
          <a:prstGeom prst="rect">
            <a:avLst/>
          </a:prstGeom>
        </p:spPr>
        <p:txBody>
          <a:bodyPr wrap="none">
            <a:spAutoFit/>
          </a:bodyPr>
          <a:lstStyle/>
          <a:p>
            <a:r>
              <a:rPr lang="ja-JP" altLang="en-US" sz="1200" dirty="0">
                <a:solidFill>
                  <a:prstClr val="black"/>
                </a:solidFill>
                <a:latin typeface="ＭＳ Ｐゴシック" panose="020B0600070205080204" pitchFamily="50" charset="-128"/>
              </a:rPr>
              <a:t>平成</a:t>
            </a:r>
            <a:r>
              <a:rPr lang="en-US" altLang="ja-JP" sz="1200" dirty="0">
                <a:solidFill>
                  <a:prstClr val="black"/>
                </a:solidFill>
                <a:latin typeface="ＭＳ Ｐゴシック" panose="020B0600070205080204" pitchFamily="50" charset="-128"/>
              </a:rPr>
              <a:t>28</a:t>
            </a:r>
            <a:r>
              <a:rPr lang="ja-JP" altLang="en-US" sz="1200" dirty="0">
                <a:solidFill>
                  <a:prstClr val="black"/>
                </a:solidFill>
                <a:latin typeface="ＭＳ Ｐゴシック" panose="020B0600070205080204" pitchFamily="50" charset="-128"/>
              </a:rPr>
              <a:t>年度診療報酬改定</a:t>
            </a:r>
          </a:p>
        </p:txBody>
      </p:sp>
      <p:sp>
        <p:nvSpPr>
          <p:cNvPr id="3" name="スライド番号プレースホルダー 2"/>
          <p:cNvSpPr>
            <a:spLocks noGrp="1"/>
          </p:cNvSpPr>
          <p:nvPr>
            <p:ph type="sldNum" sz="quarter" idx="12"/>
          </p:nvPr>
        </p:nvSpPr>
        <p:spPr/>
        <p:txBody>
          <a:bodyPr/>
          <a:lstStyle/>
          <a:p>
            <a:fld id="{3CD7FEE9-580A-4EA0-A7DE-8D177AC2609D}" type="slidenum">
              <a:rPr lang="ja-JP" altLang="en-US" smtClean="0">
                <a:solidFill>
                  <a:prstClr val="black"/>
                </a:solidFill>
              </a:rPr>
              <a:pPr/>
              <a:t>46</a:t>
            </a:fld>
            <a:endParaRPr lang="ja-JP" altLang="en-US">
              <a:solidFill>
                <a:prstClr val="black"/>
              </a:solidFill>
            </a:endParaRPr>
          </a:p>
        </p:txBody>
      </p:sp>
    </p:spTree>
    <p:extLst>
      <p:ext uri="{BB962C8B-B14F-4D97-AF65-F5344CB8AC3E}">
        <p14:creationId xmlns:p14="http://schemas.microsoft.com/office/powerpoint/2010/main" xmlns="" val="17925778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79390" y="177334"/>
            <a:ext cx="8785225" cy="417931"/>
          </a:xfrm>
          <a:prstGeom prst="rect">
            <a:avLst/>
          </a:prstGeom>
          <a:solidFill>
            <a:srgbClr val="CFDEB0"/>
          </a:solidFill>
          <a:ln>
            <a:solidFill>
              <a:schemeClr val="tx2">
                <a:lumMod val="50000"/>
              </a:schemeClr>
            </a:solidFill>
          </a:ln>
        </p:spPr>
        <p:style>
          <a:lnRef idx="0">
            <a:schemeClr val="accent1"/>
          </a:lnRef>
          <a:fillRef idx="3">
            <a:schemeClr val="accent1"/>
          </a:fillRef>
          <a:effectRef idx="3">
            <a:schemeClr val="accent1"/>
          </a:effectRef>
          <a:fontRef idx="minor">
            <a:schemeClr val="lt1"/>
          </a:fontRef>
        </p:style>
        <p:txBody>
          <a:bodyPr rtlCol="0"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400" dirty="0">
                <a:solidFill>
                  <a:prstClr val="black"/>
                </a:solidFill>
              </a:rPr>
              <a:t>質の高い精神医療の評価⑤</a:t>
            </a:r>
            <a:endParaRPr lang="en-US" altLang="ja-JP" sz="2400" dirty="0">
              <a:solidFill>
                <a:prstClr val="black"/>
              </a:solidFill>
            </a:endParaRPr>
          </a:p>
        </p:txBody>
      </p:sp>
      <p:sp>
        <p:nvSpPr>
          <p:cNvPr id="3" name="Rectangle 37"/>
          <p:cNvSpPr>
            <a:spLocks noChangeArrowheads="1"/>
          </p:cNvSpPr>
          <p:nvPr/>
        </p:nvSpPr>
        <p:spPr bwMode="auto">
          <a:xfrm>
            <a:off x="185057" y="1030168"/>
            <a:ext cx="8779559" cy="1856965"/>
          </a:xfrm>
          <a:prstGeom prst="rect">
            <a:avLst/>
          </a:prstGeom>
          <a:solidFill>
            <a:srgbClr val="FFFFAF">
              <a:alpha val="49804"/>
            </a:srgbClr>
          </a:solidFill>
          <a:ln w="9525">
            <a:solidFill>
              <a:schemeClr val="tx1"/>
            </a:solidFill>
            <a:miter lim="800000"/>
            <a:headEnd/>
            <a:tailEnd/>
          </a:ln>
        </p:spPr>
        <p:txBody>
          <a:bodyPr/>
          <a:lstStyle/>
          <a:p>
            <a:pPr marL="342900" indent="-342900">
              <a:buFont typeface="Wingdings" panose="05000000000000000000" pitchFamily="2" charset="2"/>
              <a:buChar char="Ø"/>
            </a:pPr>
            <a:r>
              <a:rPr lang="ja-JP" altLang="en-US" kern="100" dirty="0">
                <a:solidFill>
                  <a:prstClr val="black"/>
                </a:solidFill>
                <a:latin typeface="ＭＳ Ｐゴシック"/>
                <a:cs typeface="Times New Roman" panose="02020603050405020304" pitchFamily="18" charset="0"/>
              </a:rPr>
              <a:t>薬物依存症の患者に対し、標準化された方法で実施する集団療法の評価を新設する。</a:t>
            </a:r>
            <a:endParaRPr lang="en-US" altLang="ja-JP" kern="100" dirty="0">
              <a:solidFill>
                <a:prstClr val="black"/>
              </a:solidFill>
              <a:latin typeface="ＭＳ Ｐゴシック"/>
              <a:cs typeface="Times New Roman" panose="02020603050405020304" pitchFamily="18" charset="0"/>
            </a:endParaRPr>
          </a:p>
          <a:p>
            <a:r>
              <a:rPr lang="en-US" altLang="ja-JP" b="1" kern="100" dirty="0">
                <a:solidFill>
                  <a:srgbClr val="0070C0"/>
                </a:solidFill>
                <a:latin typeface="ＭＳ Ｐゴシック"/>
                <a:cs typeface="Times New Roman" panose="02020603050405020304" pitchFamily="18" charset="0"/>
              </a:rPr>
              <a:t>(</a:t>
            </a:r>
            <a:r>
              <a:rPr lang="ja-JP" altLang="en-US" b="1" kern="100" dirty="0">
                <a:solidFill>
                  <a:srgbClr val="0070C0"/>
                </a:solidFill>
                <a:latin typeface="ＭＳ Ｐゴシック"/>
                <a:cs typeface="Times New Roman" panose="02020603050405020304" pitchFamily="18" charset="0"/>
              </a:rPr>
              <a:t>新</a:t>
            </a:r>
            <a:r>
              <a:rPr lang="en-US" altLang="ja-JP" b="1" kern="100" dirty="0">
                <a:solidFill>
                  <a:srgbClr val="0070C0"/>
                </a:solidFill>
                <a:latin typeface="ＭＳ Ｐゴシック"/>
                <a:cs typeface="Times New Roman" panose="02020603050405020304" pitchFamily="18" charset="0"/>
              </a:rPr>
              <a:t>)</a:t>
            </a:r>
            <a:r>
              <a:rPr lang="ja-JP" altLang="en-US" b="1" kern="100" dirty="0">
                <a:solidFill>
                  <a:srgbClr val="0070C0"/>
                </a:solidFill>
                <a:latin typeface="ＭＳ Ｐゴシック"/>
                <a:cs typeface="Times New Roman" panose="02020603050405020304" pitchFamily="18" charset="0"/>
              </a:rPr>
              <a:t>　</a:t>
            </a:r>
            <a:r>
              <a:rPr lang="ja-JP" altLang="en-US" b="1" u="sng" kern="100" dirty="0">
                <a:solidFill>
                  <a:srgbClr val="0070C0"/>
                </a:solidFill>
                <a:latin typeface="ＭＳ Ｐゴシック"/>
                <a:cs typeface="Times New Roman" panose="02020603050405020304" pitchFamily="18" charset="0"/>
              </a:rPr>
              <a:t>依存症集団療法　３４０点（１回につき</a:t>
            </a:r>
            <a:r>
              <a:rPr lang="ja-JP" altLang="en-US" u="sng" kern="100" dirty="0">
                <a:solidFill>
                  <a:srgbClr val="0070C0"/>
                </a:solidFill>
                <a:latin typeface="ＭＳ Ｐゴシック"/>
                <a:cs typeface="Times New Roman" panose="02020603050405020304" pitchFamily="18" charset="0"/>
              </a:rPr>
              <a:t>）</a:t>
            </a:r>
            <a:endParaRPr lang="en-US" altLang="ja-JP" u="sng" kern="100" dirty="0">
              <a:solidFill>
                <a:srgbClr val="0070C0"/>
              </a:solidFill>
              <a:latin typeface="ＭＳ Ｐゴシック"/>
              <a:cs typeface="Times New Roman" panose="02020603050405020304" pitchFamily="18" charset="0"/>
            </a:endParaRPr>
          </a:p>
          <a:p>
            <a:pPr lvl="1"/>
            <a:r>
              <a:rPr lang="en-US" altLang="ja-JP" sz="1600" kern="100" dirty="0">
                <a:solidFill>
                  <a:prstClr val="black"/>
                </a:solidFill>
                <a:latin typeface="ＭＳ Ｐゴシック"/>
                <a:cs typeface="Times New Roman" panose="02020603050405020304" pitchFamily="18" charset="0"/>
              </a:rPr>
              <a:t>[</a:t>
            </a:r>
            <a:r>
              <a:rPr lang="ja-JP" altLang="en-US" sz="1600" kern="100" dirty="0">
                <a:solidFill>
                  <a:prstClr val="black"/>
                </a:solidFill>
                <a:latin typeface="ＭＳ Ｐゴシック"/>
                <a:cs typeface="Times New Roman" panose="02020603050405020304" pitchFamily="18" charset="0"/>
              </a:rPr>
              <a:t>算定要件</a:t>
            </a:r>
            <a:r>
              <a:rPr lang="en-US" altLang="ja-JP" sz="1600" kern="100" dirty="0">
                <a:solidFill>
                  <a:prstClr val="black"/>
                </a:solidFill>
                <a:latin typeface="ＭＳ Ｐゴシック"/>
                <a:cs typeface="Times New Roman" panose="02020603050405020304" pitchFamily="18" charset="0"/>
              </a:rPr>
              <a:t>]</a:t>
            </a:r>
            <a:endParaRPr lang="en-US" altLang="ja-JP" sz="1600" dirty="0">
              <a:solidFill>
                <a:prstClr val="black"/>
              </a:solidFill>
              <a:latin typeface="ＭＳ Ｐゴシック"/>
            </a:endParaRPr>
          </a:p>
          <a:p>
            <a:pPr lvl="1"/>
            <a:r>
              <a:rPr lang="ja-JP" altLang="ja-JP" sz="1600" dirty="0">
                <a:solidFill>
                  <a:prstClr val="black"/>
                </a:solidFill>
                <a:latin typeface="ＭＳ Ｐゴシック"/>
              </a:rPr>
              <a:t>医師又は医師の指示を受けた看護師</a:t>
            </a:r>
            <a:r>
              <a:rPr lang="ja-JP" altLang="en-US" sz="1600" dirty="0">
                <a:solidFill>
                  <a:prstClr val="black"/>
                </a:solidFill>
                <a:latin typeface="ＭＳ Ｐゴシック"/>
              </a:rPr>
              <a:t>・精神保健福祉士等で構成される</a:t>
            </a:r>
            <a:r>
              <a:rPr lang="en-US" altLang="ja-JP" sz="1600" dirty="0">
                <a:solidFill>
                  <a:prstClr val="black"/>
                </a:solidFill>
                <a:latin typeface="ＭＳ Ｐゴシック"/>
              </a:rPr>
              <a:t>2</a:t>
            </a:r>
            <a:r>
              <a:rPr lang="ja-JP" altLang="en-US" sz="1600" dirty="0">
                <a:solidFill>
                  <a:prstClr val="black"/>
                </a:solidFill>
                <a:latin typeface="ＭＳ Ｐゴシック"/>
              </a:rPr>
              <a:t>人以上の従事者</a:t>
            </a:r>
            <a:r>
              <a:rPr lang="ja-JP" altLang="en-US" sz="1600" dirty="0">
                <a:solidFill>
                  <a:prstClr val="black"/>
                </a:solidFill>
              </a:rPr>
              <a:t>（このうち１人以上は、当該療法の実施時間において専従する医師、看護師又は作業療法士（いずれも依存症集団療法に関する適切な研修を修了した者に限る。）であること。）が </a:t>
            </a:r>
            <a:r>
              <a:rPr lang="ja-JP" altLang="ja-JP" sz="1600" dirty="0">
                <a:solidFill>
                  <a:prstClr val="black"/>
                </a:solidFill>
                <a:latin typeface="ＭＳ Ｐゴシック"/>
              </a:rPr>
              <a:t>実施した場合に､６月以内に限り､週１回を限度として算定する｡</a:t>
            </a:r>
            <a:endParaRPr lang="ja-JP" altLang="ja-JP" sz="1400" dirty="0">
              <a:solidFill>
                <a:prstClr val="black"/>
              </a:solidFill>
            </a:endParaRPr>
          </a:p>
        </p:txBody>
      </p:sp>
      <p:sp>
        <p:nvSpPr>
          <p:cNvPr id="4" name="Rectangle 36"/>
          <p:cNvSpPr>
            <a:spLocks noChangeArrowheads="1"/>
          </p:cNvSpPr>
          <p:nvPr/>
        </p:nvSpPr>
        <p:spPr bwMode="auto">
          <a:xfrm>
            <a:off x="179389" y="658648"/>
            <a:ext cx="4951385" cy="3600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a:spcBef>
                <a:spcPct val="20000"/>
              </a:spcBef>
            </a:pPr>
            <a:r>
              <a:rPr lang="ja-JP" altLang="en-US" sz="2000" dirty="0">
                <a:solidFill>
                  <a:prstClr val="black"/>
                </a:solidFill>
              </a:rPr>
              <a:t>薬物依存症に対する集団療法の評価</a:t>
            </a:r>
            <a:endParaRPr lang="en-US" altLang="ja-JP" sz="2000" dirty="0">
              <a:solidFill>
                <a:prstClr val="black"/>
              </a:solidFill>
            </a:endParaRPr>
          </a:p>
        </p:txBody>
      </p:sp>
      <p:sp>
        <p:nvSpPr>
          <p:cNvPr id="5" name="Rectangle 37"/>
          <p:cNvSpPr>
            <a:spLocks noChangeArrowheads="1"/>
          </p:cNvSpPr>
          <p:nvPr/>
        </p:nvSpPr>
        <p:spPr bwMode="auto">
          <a:xfrm>
            <a:off x="185057" y="3288055"/>
            <a:ext cx="8779559" cy="3525320"/>
          </a:xfrm>
          <a:prstGeom prst="rect">
            <a:avLst/>
          </a:prstGeom>
          <a:solidFill>
            <a:srgbClr val="FFFFAF">
              <a:alpha val="49804"/>
            </a:srgbClr>
          </a:solidFill>
          <a:ln w="9525">
            <a:solidFill>
              <a:schemeClr val="tx1"/>
            </a:solidFill>
            <a:miter lim="800000"/>
            <a:headEnd/>
            <a:tailEnd/>
          </a:ln>
        </p:spPr>
        <p:txBody>
          <a:bodyPr/>
          <a:lstStyle/>
          <a:p>
            <a:pPr marL="285750" indent="-285750">
              <a:buFont typeface="Wingdings" panose="05000000000000000000" pitchFamily="2" charset="2"/>
              <a:buChar char="Ø"/>
            </a:pPr>
            <a:r>
              <a:rPr lang="ja-JP" altLang="en-US" kern="100" dirty="0">
                <a:solidFill>
                  <a:prstClr val="black"/>
                </a:solidFill>
                <a:latin typeface="ＭＳ Ｐゴシック"/>
                <a:cs typeface="Times New Roman" panose="02020603050405020304" pitchFamily="18" charset="0"/>
              </a:rPr>
              <a:t>専門的な精神医療を提供している保険医療機関や特定機能病院が行う、</a:t>
            </a:r>
            <a:r>
              <a:rPr lang="en-US" altLang="ja-JP" kern="100" dirty="0">
                <a:solidFill>
                  <a:prstClr val="black"/>
                </a:solidFill>
                <a:latin typeface="ＭＳ Ｐゴシック"/>
                <a:cs typeface="Times New Roman" panose="02020603050405020304" pitchFamily="18" charset="0"/>
              </a:rPr>
              <a:t> 20</a:t>
            </a:r>
            <a:r>
              <a:rPr lang="ja-JP" altLang="en-US" kern="100" dirty="0">
                <a:solidFill>
                  <a:prstClr val="black"/>
                </a:solidFill>
                <a:latin typeface="ＭＳ Ｐゴシック"/>
                <a:cs typeface="Times New Roman" panose="02020603050405020304" pitchFamily="18" charset="0"/>
              </a:rPr>
              <a:t>歳未満の患者に対する通院・在宅精神療法の評価を新設する。</a:t>
            </a:r>
            <a:endParaRPr lang="en-US" altLang="ja-JP" kern="100" dirty="0">
              <a:solidFill>
                <a:prstClr val="black"/>
              </a:solidFill>
              <a:latin typeface="ＭＳ Ｐゴシック"/>
              <a:cs typeface="Times New Roman" panose="02020603050405020304" pitchFamily="18" charset="0"/>
            </a:endParaRPr>
          </a:p>
          <a:p>
            <a:r>
              <a:rPr lang="ja-JP" altLang="en-US" b="1" kern="100" dirty="0">
                <a:solidFill>
                  <a:prstClr val="black"/>
                </a:solidFill>
                <a:latin typeface="ＭＳ Ｐゴシック"/>
                <a:cs typeface="Times New Roman" panose="02020603050405020304" pitchFamily="18" charset="0"/>
              </a:rPr>
              <a:t>       </a:t>
            </a:r>
            <a:r>
              <a:rPr lang="ja-JP" altLang="en-US" b="1" kern="100" dirty="0">
                <a:solidFill>
                  <a:srgbClr val="0070C0"/>
                </a:solidFill>
                <a:latin typeface="ＭＳ Ｐゴシック"/>
                <a:cs typeface="Times New Roman" panose="02020603050405020304" pitchFamily="18" charset="0"/>
              </a:rPr>
              <a:t>通院・在宅精神療法　　児童思春期専門管理加算</a:t>
            </a:r>
            <a:endParaRPr lang="en-US" altLang="ja-JP" b="1" kern="100" dirty="0">
              <a:solidFill>
                <a:srgbClr val="0070C0"/>
              </a:solidFill>
              <a:latin typeface="ＭＳ Ｐゴシック"/>
              <a:cs typeface="Times New Roman" panose="02020603050405020304" pitchFamily="18" charset="0"/>
            </a:endParaRPr>
          </a:p>
          <a:p>
            <a:r>
              <a:rPr lang="en-US" altLang="ja-JP" b="1" kern="100" dirty="0">
                <a:solidFill>
                  <a:srgbClr val="0070C0"/>
                </a:solidFill>
                <a:latin typeface="ＭＳ Ｐゴシック"/>
                <a:cs typeface="Times New Roman" panose="02020603050405020304" pitchFamily="18" charset="0"/>
              </a:rPr>
              <a:t>(</a:t>
            </a:r>
            <a:r>
              <a:rPr lang="ja-JP" altLang="en-US" b="1" kern="100" dirty="0">
                <a:solidFill>
                  <a:srgbClr val="0070C0"/>
                </a:solidFill>
                <a:latin typeface="ＭＳ Ｐゴシック"/>
                <a:cs typeface="Times New Roman" panose="02020603050405020304" pitchFamily="18" charset="0"/>
              </a:rPr>
              <a:t>新</a:t>
            </a:r>
            <a:r>
              <a:rPr lang="en-US" altLang="ja-JP" b="1" kern="100" dirty="0">
                <a:solidFill>
                  <a:srgbClr val="0070C0"/>
                </a:solidFill>
                <a:latin typeface="ＭＳ Ｐゴシック"/>
                <a:cs typeface="Times New Roman" panose="02020603050405020304" pitchFamily="18" charset="0"/>
              </a:rPr>
              <a:t>)</a:t>
            </a:r>
            <a:r>
              <a:rPr lang="ja-JP" altLang="en-US" b="1" kern="100" dirty="0">
                <a:solidFill>
                  <a:srgbClr val="0070C0"/>
                </a:solidFill>
                <a:latin typeface="ＭＳ Ｐゴシック"/>
                <a:cs typeface="Times New Roman" panose="02020603050405020304" pitchFamily="18" charset="0"/>
              </a:rPr>
              <a:t>　１　</a:t>
            </a:r>
            <a:r>
              <a:rPr lang="ja-JP" altLang="en-US" b="1" u="sng" kern="100" dirty="0">
                <a:solidFill>
                  <a:srgbClr val="0070C0"/>
                </a:solidFill>
                <a:latin typeface="ＭＳ Ｐゴシック"/>
                <a:cs typeface="Times New Roman" panose="02020603050405020304" pitchFamily="18" charset="0"/>
              </a:rPr>
              <a:t>１６歳未満の患者に実施した場合　　　　　　　　　　　５００点（</a:t>
            </a:r>
            <a:r>
              <a:rPr lang="en-US" altLang="ja-JP" b="1" u="sng" dirty="0">
                <a:solidFill>
                  <a:srgbClr val="0070C0"/>
                </a:solidFill>
              </a:rPr>
              <a:t>1</a:t>
            </a:r>
            <a:r>
              <a:rPr lang="ja-JP" altLang="ja-JP" b="1" u="sng" dirty="0">
                <a:solidFill>
                  <a:srgbClr val="0070C0"/>
                </a:solidFill>
              </a:rPr>
              <a:t>回につき</a:t>
            </a:r>
            <a:r>
              <a:rPr lang="ja-JP" altLang="en-US" b="1" u="sng" dirty="0">
                <a:solidFill>
                  <a:srgbClr val="0070C0"/>
                </a:solidFill>
              </a:rPr>
              <a:t>）</a:t>
            </a:r>
            <a:endParaRPr lang="en-US" altLang="ja-JP" b="1" u="sng" kern="100" dirty="0">
              <a:solidFill>
                <a:srgbClr val="0070C0"/>
              </a:solidFill>
              <a:latin typeface="ＭＳ Ｐゴシック"/>
              <a:cs typeface="Times New Roman" panose="02020603050405020304" pitchFamily="18" charset="0"/>
            </a:endParaRPr>
          </a:p>
          <a:p>
            <a:r>
              <a:rPr lang="en-US" altLang="ja-JP" b="1" kern="100" dirty="0">
                <a:solidFill>
                  <a:srgbClr val="0070C0"/>
                </a:solidFill>
                <a:latin typeface="ＭＳ Ｐゴシック"/>
                <a:cs typeface="Times New Roman" panose="02020603050405020304" pitchFamily="18" charset="0"/>
              </a:rPr>
              <a:t>(</a:t>
            </a:r>
            <a:r>
              <a:rPr lang="ja-JP" altLang="en-US" b="1" kern="100" dirty="0">
                <a:solidFill>
                  <a:srgbClr val="0070C0"/>
                </a:solidFill>
                <a:latin typeface="ＭＳ Ｐゴシック"/>
                <a:cs typeface="Times New Roman" panose="02020603050405020304" pitchFamily="18" charset="0"/>
              </a:rPr>
              <a:t>新</a:t>
            </a:r>
            <a:r>
              <a:rPr lang="en-US" altLang="ja-JP" b="1" kern="100" dirty="0">
                <a:solidFill>
                  <a:srgbClr val="0070C0"/>
                </a:solidFill>
                <a:latin typeface="ＭＳ Ｐゴシック"/>
                <a:cs typeface="Times New Roman" panose="02020603050405020304" pitchFamily="18" charset="0"/>
              </a:rPr>
              <a:t>) </a:t>
            </a:r>
            <a:r>
              <a:rPr lang="ja-JP" altLang="en-US" b="1" kern="100" dirty="0">
                <a:solidFill>
                  <a:srgbClr val="0070C0"/>
                </a:solidFill>
                <a:latin typeface="ＭＳ Ｐゴシック"/>
                <a:cs typeface="Times New Roman" panose="02020603050405020304" pitchFamily="18" charset="0"/>
              </a:rPr>
              <a:t> ２　</a:t>
            </a:r>
            <a:r>
              <a:rPr lang="ja-JP" altLang="en-US" b="1" u="sng" kern="100" dirty="0">
                <a:solidFill>
                  <a:srgbClr val="0070C0"/>
                </a:solidFill>
                <a:latin typeface="ＭＳ Ｐゴシック"/>
                <a:cs typeface="Times New Roman" panose="02020603050405020304" pitchFamily="18" charset="0"/>
              </a:rPr>
              <a:t>２０歳未満の患者の病状の評価等を</a:t>
            </a:r>
            <a:r>
              <a:rPr lang="en-US" altLang="ja-JP" b="1" u="sng" kern="100" dirty="0">
                <a:solidFill>
                  <a:srgbClr val="0070C0"/>
                </a:solidFill>
                <a:latin typeface="ＭＳ Ｐゴシック"/>
                <a:cs typeface="Times New Roman" panose="02020603050405020304" pitchFamily="18" charset="0"/>
              </a:rPr>
              <a:t>60</a:t>
            </a:r>
            <a:r>
              <a:rPr lang="ja-JP" altLang="en-US" b="1" u="sng" kern="100" dirty="0">
                <a:solidFill>
                  <a:srgbClr val="0070C0"/>
                </a:solidFill>
                <a:latin typeface="ＭＳ Ｐゴシック"/>
                <a:cs typeface="Times New Roman" panose="02020603050405020304" pitchFamily="18" charset="0"/>
              </a:rPr>
              <a:t>分以上実施した場合</a:t>
            </a:r>
            <a:endParaRPr lang="en-US" altLang="ja-JP" b="1" kern="100" dirty="0">
              <a:solidFill>
                <a:srgbClr val="0070C0"/>
              </a:solidFill>
              <a:latin typeface="ＭＳ Ｐゴシック"/>
              <a:cs typeface="Times New Roman" panose="02020603050405020304" pitchFamily="18" charset="0"/>
            </a:endParaRPr>
          </a:p>
          <a:p>
            <a:pPr algn="r"/>
            <a:r>
              <a:rPr lang="ja-JP" altLang="en-US" b="1" u="sng" kern="100" dirty="0">
                <a:solidFill>
                  <a:srgbClr val="0070C0"/>
                </a:solidFill>
                <a:latin typeface="ＭＳ Ｐゴシック"/>
                <a:cs typeface="Times New Roman" panose="02020603050405020304" pitchFamily="18" charset="0"/>
              </a:rPr>
              <a:t>１，２００点（</a:t>
            </a:r>
            <a:r>
              <a:rPr lang="ja-JP" altLang="ja-JP" b="1" u="sng" dirty="0">
                <a:solidFill>
                  <a:srgbClr val="0070C0"/>
                </a:solidFill>
              </a:rPr>
              <a:t>初診から</a:t>
            </a:r>
            <a:r>
              <a:rPr lang="ja-JP" altLang="en-US" b="1" u="sng" dirty="0">
                <a:solidFill>
                  <a:srgbClr val="0070C0"/>
                </a:solidFill>
              </a:rPr>
              <a:t>３</a:t>
            </a:r>
            <a:r>
              <a:rPr lang="ja-JP" altLang="ja-JP" b="1" u="sng" dirty="0">
                <a:solidFill>
                  <a:srgbClr val="0070C0"/>
                </a:solidFill>
              </a:rPr>
              <a:t>ヶ月以内に</a:t>
            </a:r>
            <a:r>
              <a:rPr lang="ja-JP" altLang="en-US" b="1" u="sng" dirty="0">
                <a:solidFill>
                  <a:srgbClr val="0070C0"/>
                </a:solidFill>
              </a:rPr>
              <a:t>１</a:t>
            </a:r>
            <a:r>
              <a:rPr lang="ja-JP" altLang="ja-JP" b="1" u="sng" dirty="0">
                <a:solidFill>
                  <a:srgbClr val="0070C0"/>
                </a:solidFill>
              </a:rPr>
              <a:t>回</a:t>
            </a:r>
            <a:r>
              <a:rPr lang="ja-JP" altLang="en-US" u="sng" dirty="0">
                <a:solidFill>
                  <a:srgbClr val="0070C0"/>
                </a:solidFill>
              </a:rPr>
              <a:t>）</a:t>
            </a:r>
            <a:endParaRPr lang="en-US" altLang="ja-JP" b="1" u="sng" kern="100" dirty="0">
              <a:solidFill>
                <a:srgbClr val="0070C0"/>
              </a:solidFill>
              <a:latin typeface="ＭＳ Ｐゴシック"/>
              <a:cs typeface="Times New Roman" panose="02020603050405020304" pitchFamily="18" charset="0"/>
            </a:endParaRPr>
          </a:p>
          <a:p>
            <a:pPr lvl="1">
              <a:tabLst>
                <a:tab pos="447675" algn="l"/>
              </a:tabLst>
            </a:pPr>
            <a:r>
              <a:rPr lang="en-US" altLang="ja-JP" sz="1400" kern="100" dirty="0">
                <a:solidFill>
                  <a:prstClr val="black"/>
                </a:solidFill>
                <a:latin typeface="ＭＳ Ｐゴシック"/>
                <a:cs typeface="Times New Roman" panose="02020603050405020304" pitchFamily="18" charset="0"/>
              </a:rPr>
              <a:t>[</a:t>
            </a:r>
            <a:r>
              <a:rPr lang="ja-JP" altLang="en-US" sz="1400" kern="100" dirty="0">
                <a:solidFill>
                  <a:prstClr val="black"/>
                </a:solidFill>
                <a:latin typeface="ＭＳ Ｐゴシック"/>
                <a:cs typeface="Times New Roman" panose="02020603050405020304" pitchFamily="18" charset="0"/>
              </a:rPr>
              <a:t>施設基準</a:t>
            </a:r>
            <a:r>
              <a:rPr lang="en-US" altLang="ja-JP" sz="1400" kern="100" dirty="0">
                <a:solidFill>
                  <a:prstClr val="black"/>
                </a:solidFill>
                <a:latin typeface="ＭＳ Ｐゴシック"/>
                <a:cs typeface="Times New Roman" panose="02020603050405020304" pitchFamily="18" charset="0"/>
              </a:rPr>
              <a:t>]</a:t>
            </a:r>
            <a:endParaRPr lang="en-US" altLang="ja-JP" sz="1400" dirty="0">
              <a:solidFill>
                <a:prstClr val="black"/>
              </a:solidFill>
              <a:latin typeface="ＭＳ Ｐゴシック"/>
            </a:endParaRPr>
          </a:p>
          <a:p>
            <a:pPr marL="538163" lvl="1" indent="-80963">
              <a:tabLst>
                <a:tab pos="538163" algn="l"/>
              </a:tabLst>
            </a:pPr>
            <a:r>
              <a:rPr lang="en-US" altLang="ja-JP" sz="1400" dirty="0">
                <a:solidFill>
                  <a:prstClr val="black"/>
                </a:solidFill>
              </a:rPr>
              <a:t>(1)</a:t>
            </a:r>
            <a:r>
              <a:rPr lang="ja-JP" altLang="ja-JP" sz="1400" dirty="0">
                <a:solidFill>
                  <a:prstClr val="black"/>
                </a:solidFill>
              </a:rPr>
              <a:t>　</a:t>
            </a:r>
            <a:r>
              <a:rPr lang="ja-JP" altLang="en-US" sz="1400" dirty="0">
                <a:solidFill>
                  <a:prstClr val="black"/>
                </a:solidFill>
              </a:rPr>
              <a:t>①</a:t>
            </a:r>
            <a:r>
              <a:rPr lang="ja-JP" altLang="ja-JP" sz="1400" dirty="0">
                <a:solidFill>
                  <a:prstClr val="black"/>
                </a:solidFill>
              </a:rPr>
              <a:t>精神保健指定医に指定されてから</a:t>
            </a:r>
            <a:r>
              <a:rPr lang="en-US" altLang="ja-JP" sz="1400" dirty="0">
                <a:solidFill>
                  <a:prstClr val="black"/>
                </a:solidFill>
              </a:rPr>
              <a:t>5</a:t>
            </a:r>
            <a:r>
              <a:rPr lang="ja-JP" altLang="ja-JP" sz="1400" dirty="0">
                <a:solidFill>
                  <a:prstClr val="black"/>
                </a:solidFill>
              </a:rPr>
              <a:t>年以上主として</a:t>
            </a:r>
            <a:r>
              <a:rPr lang="en-US" altLang="ja-JP" sz="1400" dirty="0">
                <a:solidFill>
                  <a:prstClr val="black"/>
                </a:solidFill>
              </a:rPr>
              <a:t>20</a:t>
            </a:r>
            <a:r>
              <a:rPr lang="ja-JP" altLang="en-US" sz="1400" dirty="0">
                <a:solidFill>
                  <a:prstClr val="black"/>
                </a:solidFill>
              </a:rPr>
              <a:t>歳未満</a:t>
            </a:r>
            <a:r>
              <a:rPr lang="ja-JP" altLang="ja-JP" sz="1400" dirty="0">
                <a:solidFill>
                  <a:prstClr val="black"/>
                </a:solidFill>
              </a:rPr>
              <a:t>の患者の精神医療に従事した経験を</a:t>
            </a:r>
            <a:endParaRPr lang="en-US" altLang="ja-JP" sz="1400" dirty="0">
              <a:solidFill>
                <a:prstClr val="black"/>
              </a:solidFill>
            </a:endParaRPr>
          </a:p>
          <a:p>
            <a:pPr marL="538163" lvl="1" indent="-80963">
              <a:tabLst>
                <a:tab pos="538163" algn="l"/>
              </a:tabLst>
            </a:pPr>
            <a:r>
              <a:rPr lang="ja-JP" altLang="en-US" sz="1400" dirty="0">
                <a:solidFill>
                  <a:prstClr val="black"/>
                </a:solidFill>
              </a:rPr>
              <a:t>　</a:t>
            </a:r>
            <a:r>
              <a:rPr lang="ja-JP" altLang="ja-JP" sz="1400" dirty="0">
                <a:solidFill>
                  <a:prstClr val="black"/>
                </a:solidFill>
              </a:rPr>
              <a:t>有する常勤</a:t>
            </a:r>
            <a:r>
              <a:rPr lang="ja-JP" altLang="en-US" sz="1400" dirty="0">
                <a:solidFill>
                  <a:prstClr val="black"/>
                </a:solidFill>
              </a:rPr>
              <a:t>精神保健指定医</a:t>
            </a:r>
            <a:r>
              <a:rPr lang="ja-JP" altLang="ja-JP" sz="1400" dirty="0">
                <a:solidFill>
                  <a:prstClr val="black"/>
                </a:solidFill>
              </a:rPr>
              <a:t>及び</a:t>
            </a:r>
            <a:r>
              <a:rPr lang="ja-JP" altLang="en-US" sz="1400" dirty="0">
                <a:solidFill>
                  <a:prstClr val="black"/>
                </a:solidFill>
              </a:rPr>
              <a:t>②</a:t>
            </a:r>
            <a:r>
              <a:rPr lang="en-US" altLang="ja-JP" sz="1400" dirty="0">
                <a:solidFill>
                  <a:prstClr val="black"/>
                </a:solidFill>
              </a:rPr>
              <a:t>20</a:t>
            </a:r>
            <a:r>
              <a:rPr lang="ja-JP" altLang="en-US" sz="1400" dirty="0">
                <a:solidFill>
                  <a:prstClr val="black"/>
                </a:solidFill>
              </a:rPr>
              <a:t>歳未満</a:t>
            </a:r>
            <a:r>
              <a:rPr lang="ja-JP" altLang="ja-JP" sz="1400" dirty="0">
                <a:solidFill>
                  <a:prstClr val="black"/>
                </a:solidFill>
              </a:rPr>
              <a:t>の患者の精神医療に従事した経験</a:t>
            </a:r>
            <a:r>
              <a:rPr lang="en-US" altLang="ja-JP" sz="1400" dirty="0">
                <a:solidFill>
                  <a:prstClr val="black"/>
                </a:solidFill>
              </a:rPr>
              <a:t>1</a:t>
            </a:r>
            <a:r>
              <a:rPr lang="ja-JP" altLang="ja-JP" sz="1400" dirty="0">
                <a:solidFill>
                  <a:prstClr val="black"/>
                </a:solidFill>
              </a:rPr>
              <a:t>年以上を含む精神科</a:t>
            </a:r>
            <a:endParaRPr lang="en-US" altLang="ja-JP" sz="1400" dirty="0">
              <a:solidFill>
                <a:prstClr val="black"/>
              </a:solidFill>
            </a:endParaRPr>
          </a:p>
          <a:p>
            <a:pPr marL="538163" lvl="1" indent="-80963">
              <a:tabLst>
                <a:tab pos="538163" algn="l"/>
              </a:tabLst>
            </a:pPr>
            <a:r>
              <a:rPr lang="ja-JP" altLang="en-US" sz="1400" dirty="0">
                <a:solidFill>
                  <a:prstClr val="black"/>
                </a:solidFill>
              </a:rPr>
              <a:t>　</a:t>
            </a:r>
            <a:r>
              <a:rPr lang="ja-JP" altLang="ja-JP" sz="1400" dirty="0">
                <a:solidFill>
                  <a:prstClr val="black"/>
                </a:solidFill>
              </a:rPr>
              <a:t>の経験</a:t>
            </a:r>
            <a:r>
              <a:rPr lang="en-US" altLang="ja-JP" sz="1400" dirty="0">
                <a:solidFill>
                  <a:prstClr val="black"/>
                </a:solidFill>
              </a:rPr>
              <a:t>3</a:t>
            </a:r>
            <a:r>
              <a:rPr lang="ja-JP" altLang="ja-JP" sz="1400" dirty="0">
                <a:solidFill>
                  <a:prstClr val="black"/>
                </a:solidFill>
              </a:rPr>
              <a:t>年以上の常勤医師が、それぞれ</a:t>
            </a:r>
            <a:r>
              <a:rPr lang="en-US" altLang="ja-JP" sz="1400" dirty="0">
                <a:solidFill>
                  <a:prstClr val="black"/>
                </a:solidFill>
              </a:rPr>
              <a:t>1</a:t>
            </a:r>
            <a:r>
              <a:rPr lang="ja-JP" altLang="ja-JP" sz="1400" dirty="0">
                <a:solidFill>
                  <a:prstClr val="black"/>
                </a:solidFill>
              </a:rPr>
              <a:t>名以上勤務していること。</a:t>
            </a:r>
            <a:endParaRPr lang="en-US" altLang="ja-JP" sz="1400" dirty="0">
              <a:solidFill>
                <a:prstClr val="black"/>
              </a:solidFill>
            </a:endParaRPr>
          </a:p>
          <a:p>
            <a:pPr marL="538163" lvl="1" indent="-80963">
              <a:tabLst>
                <a:tab pos="538163" algn="l"/>
              </a:tabLst>
            </a:pPr>
            <a:r>
              <a:rPr lang="en-US" altLang="ja-JP" sz="1400" dirty="0">
                <a:solidFill>
                  <a:prstClr val="black"/>
                </a:solidFill>
              </a:rPr>
              <a:t>(2)</a:t>
            </a:r>
            <a:r>
              <a:rPr lang="ja-JP" altLang="ja-JP" sz="1400" dirty="0">
                <a:solidFill>
                  <a:prstClr val="black"/>
                </a:solidFill>
              </a:rPr>
              <a:t>　専任の精神保健福祉士又は臨床心理技術者が</a:t>
            </a:r>
            <a:r>
              <a:rPr lang="en-US" altLang="ja-JP" sz="1400" dirty="0">
                <a:solidFill>
                  <a:prstClr val="black"/>
                </a:solidFill>
              </a:rPr>
              <a:t>1</a:t>
            </a:r>
            <a:r>
              <a:rPr lang="ja-JP" altLang="ja-JP" sz="1400" dirty="0">
                <a:solidFill>
                  <a:prstClr val="black"/>
                </a:solidFill>
              </a:rPr>
              <a:t>名以上配置されていること。</a:t>
            </a:r>
            <a:endParaRPr lang="en-US" altLang="ja-JP" sz="1400" dirty="0">
              <a:solidFill>
                <a:prstClr val="black"/>
              </a:solidFill>
            </a:endParaRPr>
          </a:p>
          <a:p>
            <a:pPr marL="538163" lvl="1" indent="-80963">
              <a:tabLst>
                <a:tab pos="538163" algn="l"/>
              </a:tabLst>
            </a:pPr>
            <a:r>
              <a:rPr lang="en-US" altLang="ja-JP" sz="1400" dirty="0">
                <a:solidFill>
                  <a:prstClr val="black"/>
                </a:solidFill>
              </a:rPr>
              <a:t>(3)</a:t>
            </a:r>
            <a:r>
              <a:rPr lang="ja-JP" altLang="ja-JP" sz="1400" dirty="0">
                <a:solidFill>
                  <a:prstClr val="black"/>
                </a:solidFill>
              </a:rPr>
              <a:t>　精神療法を実施した</a:t>
            </a:r>
            <a:r>
              <a:rPr lang="en-US" altLang="ja-JP" sz="1400" dirty="0">
                <a:solidFill>
                  <a:prstClr val="black"/>
                </a:solidFill>
              </a:rPr>
              <a:t>16</a:t>
            </a:r>
            <a:r>
              <a:rPr lang="ja-JP" altLang="ja-JP" sz="1400" dirty="0">
                <a:solidFill>
                  <a:prstClr val="black"/>
                </a:solidFill>
              </a:rPr>
              <a:t>歳未満の患者の数が、月平均</a:t>
            </a:r>
            <a:r>
              <a:rPr lang="en-US" altLang="ja-JP" sz="1400" dirty="0">
                <a:solidFill>
                  <a:prstClr val="black"/>
                </a:solidFill>
              </a:rPr>
              <a:t>40</a:t>
            </a:r>
            <a:r>
              <a:rPr lang="ja-JP" altLang="ja-JP" sz="1400" dirty="0">
                <a:solidFill>
                  <a:prstClr val="black"/>
                </a:solidFill>
              </a:rPr>
              <a:t>人以上であること。</a:t>
            </a:r>
            <a:endParaRPr lang="en-US" altLang="ja-JP" sz="1400" dirty="0">
              <a:solidFill>
                <a:prstClr val="black"/>
              </a:solidFill>
            </a:endParaRPr>
          </a:p>
          <a:p>
            <a:pPr marL="538163" lvl="1" indent="-80963">
              <a:tabLst>
                <a:tab pos="538163" algn="l"/>
              </a:tabLst>
            </a:pPr>
            <a:r>
              <a:rPr lang="en-US" altLang="ja-JP" sz="1400" dirty="0">
                <a:solidFill>
                  <a:prstClr val="black"/>
                </a:solidFill>
              </a:rPr>
              <a:t>(4)   </a:t>
            </a:r>
            <a:r>
              <a:rPr lang="ja-JP" altLang="ja-JP" sz="1400" dirty="0">
                <a:solidFill>
                  <a:prstClr val="black"/>
                </a:solidFill>
              </a:rPr>
              <a:t>診療所については</a:t>
            </a:r>
            <a:r>
              <a:rPr lang="en-US" altLang="ja-JP" sz="1400" dirty="0">
                <a:solidFill>
                  <a:prstClr val="black"/>
                </a:solidFill>
              </a:rPr>
              <a:t>(1)</a:t>
            </a:r>
            <a:r>
              <a:rPr lang="ja-JP" altLang="en-US" sz="1400" dirty="0">
                <a:solidFill>
                  <a:prstClr val="black"/>
                </a:solidFill>
              </a:rPr>
              <a:t>～</a:t>
            </a:r>
            <a:r>
              <a:rPr lang="en-US" altLang="ja-JP" sz="1400" dirty="0">
                <a:solidFill>
                  <a:prstClr val="black"/>
                </a:solidFill>
              </a:rPr>
              <a:t>(3)</a:t>
            </a:r>
            <a:r>
              <a:rPr lang="ja-JP" altLang="ja-JP" sz="1400" dirty="0">
                <a:solidFill>
                  <a:prstClr val="black"/>
                </a:solidFill>
              </a:rPr>
              <a:t>に加え、精神療法を実施した患者の</a:t>
            </a:r>
            <a:r>
              <a:rPr lang="en-US" altLang="ja-JP" sz="1400" dirty="0">
                <a:solidFill>
                  <a:prstClr val="black"/>
                </a:solidFill>
              </a:rPr>
              <a:t>50</a:t>
            </a:r>
            <a:r>
              <a:rPr lang="ja-JP" altLang="ja-JP" sz="1400" dirty="0">
                <a:solidFill>
                  <a:prstClr val="black"/>
                </a:solidFill>
              </a:rPr>
              <a:t>％以上が</a:t>
            </a:r>
            <a:r>
              <a:rPr lang="en-US" altLang="ja-JP" sz="1400" dirty="0">
                <a:solidFill>
                  <a:prstClr val="black"/>
                </a:solidFill>
              </a:rPr>
              <a:t>16</a:t>
            </a:r>
            <a:r>
              <a:rPr lang="ja-JP" altLang="ja-JP" sz="1400" dirty="0">
                <a:solidFill>
                  <a:prstClr val="black"/>
                </a:solidFill>
              </a:rPr>
              <a:t>歳未満の者であること。</a:t>
            </a:r>
            <a:endParaRPr lang="en-US" altLang="ja-JP" sz="1400" dirty="0">
              <a:solidFill>
                <a:prstClr val="black"/>
              </a:solidFill>
              <a:latin typeface="ＭＳ Ｐゴシック"/>
            </a:endParaRPr>
          </a:p>
          <a:p>
            <a:pPr marL="627063"/>
            <a:endParaRPr lang="ja-JP" altLang="ja-JP" sz="1600" dirty="0">
              <a:solidFill>
                <a:prstClr val="black"/>
              </a:solidFill>
            </a:endParaRPr>
          </a:p>
        </p:txBody>
      </p:sp>
      <p:sp>
        <p:nvSpPr>
          <p:cNvPr id="6" name="Rectangle 36"/>
          <p:cNvSpPr>
            <a:spLocks noChangeArrowheads="1"/>
          </p:cNvSpPr>
          <p:nvPr/>
        </p:nvSpPr>
        <p:spPr bwMode="auto">
          <a:xfrm>
            <a:off x="179389" y="2928055"/>
            <a:ext cx="5256707" cy="3600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a:spcBef>
                <a:spcPct val="20000"/>
              </a:spcBef>
            </a:pPr>
            <a:r>
              <a:rPr lang="ja-JP" altLang="en-US" sz="2000" dirty="0">
                <a:solidFill>
                  <a:prstClr val="black"/>
                </a:solidFill>
              </a:rPr>
              <a:t>専門的な児童・思春期精神科外来医療の評価</a:t>
            </a:r>
            <a:endParaRPr lang="en-US" altLang="ja-JP" sz="2000" dirty="0">
              <a:solidFill>
                <a:prstClr val="black"/>
              </a:solidFill>
            </a:endParaRPr>
          </a:p>
        </p:txBody>
      </p:sp>
      <p:sp>
        <p:nvSpPr>
          <p:cNvPr id="7" name="正方形/長方形 6"/>
          <p:cNvSpPr/>
          <p:nvPr/>
        </p:nvSpPr>
        <p:spPr>
          <a:xfrm>
            <a:off x="-64927" y="-58614"/>
            <a:ext cx="1877437" cy="276999"/>
          </a:xfrm>
          <a:prstGeom prst="rect">
            <a:avLst/>
          </a:prstGeom>
        </p:spPr>
        <p:txBody>
          <a:bodyPr wrap="none">
            <a:spAutoFit/>
          </a:bodyPr>
          <a:lstStyle/>
          <a:p>
            <a:r>
              <a:rPr lang="ja-JP" altLang="en-US" sz="1200" dirty="0">
                <a:solidFill>
                  <a:prstClr val="black"/>
                </a:solidFill>
                <a:latin typeface="ＭＳ Ｐゴシック" panose="020B0600070205080204" pitchFamily="50" charset="-128"/>
              </a:rPr>
              <a:t>平成</a:t>
            </a:r>
            <a:r>
              <a:rPr lang="en-US" altLang="ja-JP" sz="1200" dirty="0">
                <a:solidFill>
                  <a:prstClr val="black"/>
                </a:solidFill>
                <a:latin typeface="ＭＳ Ｐゴシック" panose="020B0600070205080204" pitchFamily="50" charset="-128"/>
              </a:rPr>
              <a:t>28</a:t>
            </a:r>
            <a:r>
              <a:rPr lang="ja-JP" altLang="en-US" sz="1200" dirty="0">
                <a:solidFill>
                  <a:prstClr val="black"/>
                </a:solidFill>
                <a:latin typeface="ＭＳ Ｐゴシック" panose="020B0600070205080204" pitchFamily="50" charset="-128"/>
              </a:rPr>
              <a:t>年度診療報酬改定</a:t>
            </a:r>
          </a:p>
        </p:txBody>
      </p:sp>
      <p:sp>
        <p:nvSpPr>
          <p:cNvPr id="9" name="スライド番号プレースホルダー 8"/>
          <p:cNvSpPr>
            <a:spLocks noGrp="1"/>
          </p:cNvSpPr>
          <p:nvPr>
            <p:ph type="sldNum" sz="quarter" idx="12"/>
          </p:nvPr>
        </p:nvSpPr>
        <p:spPr/>
        <p:txBody>
          <a:bodyPr/>
          <a:lstStyle/>
          <a:p>
            <a:fld id="{3CD7FEE9-580A-4EA0-A7DE-8D177AC2609D}" type="slidenum">
              <a:rPr lang="ja-JP" altLang="en-US" smtClean="0">
                <a:solidFill>
                  <a:prstClr val="black"/>
                </a:solidFill>
              </a:rPr>
              <a:pPr/>
              <a:t>47</a:t>
            </a:fld>
            <a:endParaRPr lang="ja-JP" altLang="en-US" dirty="0">
              <a:solidFill>
                <a:prstClr val="black"/>
              </a:solidFill>
            </a:endParaRPr>
          </a:p>
        </p:txBody>
      </p:sp>
    </p:spTree>
    <p:extLst>
      <p:ext uri="{BB962C8B-B14F-4D97-AF65-F5344CB8AC3E}">
        <p14:creationId xmlns:p14="http://schemas.microsoft.com/office/powerpoint/2010/main" xmlns="" val="21787096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3996" y="300401"/>
            <a:ext cx="9144000" cy="663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000" b="1" dirty="0">
              <a:solidFill>
                <a:sysClr val="windowText" lastClr="000000"/>
              </a:solidFill>
            </a:endParaRPr>
          </a:p>
        </p:txBody>
      </p:sp>
      <p:sp>
        <p:nvSpPr>
          <p:cNvPr id="8" name="正方形/長方形 7"/>
          <p:cNvSpPr/>
          <p:nvPr/>
        </p:nvSpPr>
        <p:spPr>
          <a:xfrm>
            <a:off x="168275" y="3481001"/>
            <a:ext cx="8759462" cy="2448272"/>
          </a:xfrm>
          <a:prstGeom prst="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ctr" anchorCtr="0"/>
          <a:lstStyle/>
          <a:p>
            <a:pPr marL="179388" indent="-179388" fontAlgn="t">
              <a:lnSpc>
                <a:spcPts val="2200"/>
              </a:lnSpc>
              <a:spcBef>
                <a:spcPts val="600"/>
              </a:spcBef>
            </a:pPr>
            <a:r>
              <a:rPr lang="ja-JP" altLang="en-US" sz="1600" dirty="0">
                <a:solidFill>
                  <a:prstClr val="black"/>
                </a:solidFill>
              </a:rPr>
              <a:t>＜主な検討事項（案）＞　　　●は附則規定事項</a:t>
            </a:r>
            <a:endParaRPr lang="en-US" altLang="ja-JP" sz="1600" dirty="0">
              <a:solidFill>
                <a:prstClr val="black"/>
              </a:solidFill>
            </a:endParaRPr>
          </a:p>
          <a:p>
            <a:pPr marL="179388" indent="-179388" fontAlgn="t">
              <a:lnSpc>
                <a:spcPts val="2200"/>
              </a:lnSpc>
              <a:spcBef>
                <a:spcPts val="600"/>
              </a:spcBef>
            </a:pPr>
            <a:r>
              <a:rPr lang="ja-JP" altLang="en-US" sz="1600" dirty="0">
                <a:solidFill>
                  <a:prstClr val="black"/>
                </a:solidFill>
              </a:rPr>
              <a:t>●医療保護入院における移送及び入院等の手続の在り方</a:t>
            </a:r>
            <a:endParaRPr lang="en-US" altLang="ja-JP" sz="1600" dirty="0">
              <a:solidFill>
                <a:prstClr val="black"/>
              </a:solidFill>
            </a:endParaRPr>
          </a:p>
          <a:p>
            <a:pPr marL="179388" indent="-179388" fontAlgn="t">
              <a:lnSpc>
                <a:spcPts val="2200"/>
              </a:lnSpc>
              <a:spcBef>
                <a:spcPts val="600"/>
              </a:spcBef>
            </a:pPr>
            <a:r>
              <a:rPr lang="ja-JP" altLang="en-US" sz="1600" dirty="0">
                <a:solidFill>
                  <a:prstClr val="black"/>
                </a:solidFill>
              </a:rPr>
              <a:t>●医療保護入院者の退院を促進するための措置の在り方</a:t>
            </a:r>
            <a:endParaRPr lang="en-US" altLang="ja-JP" sz="1600" dirty="0">
              <a:solidFill>
                <a:prstClr val="black"/>
              </a:solidFill>
            </a:endParaRPr>
          </a:p>
          <a:p>
            <a:pPr marL="179388" indent="-179388" fontAlgn="t">
              <a:lnSpc>
                <a:spcPts val="2200"/>
              </a:lnSpc>
              <a:spcBef>
                <a:spcPts val="600"/>
              </a:spcBef>
            </a:pPr>
            <a:r>
              <a:rPr lang="ja-JP" altLang="en-US" sz="1600" dirty="0">
                <a:solidFill>
                  <a:prstClr val="black"/>
                </a:solidFill>
              </a:rPr>
              <a:t>●入院中の処遇、退院等に関する精神障害者の意思決定及び意思の表明の支援の在り方</a:t>
            </a:r>
            <a:endParaRPr lang="en-US" altLang="ja-JP" sz="1600" dirty="0">
              <a:solidFill>
                <a:prstClr val="black"/>
              </a:solidFill>
            </a:endParaRPr>
          </a:p>
          <a:p>
            <a:pPr marL="179388" indent="-179388" fontAlgn="t">
              <a:lnSpc>
                <a:spcPts val="2200"/>
              </a:lnSpc>
              <a:spcBef>
                <a:spcPts val="600"/>
              </a:spcBef>
            </a:pPr>
            <a:r>
              <a:rPr lang="ja-JP" altLang="en-US" sz="1600" dirty="0">
                <a:solidFill>
                  <a:prstClr val="black"/>
                </a:solidFill>
              </a:rPr>
              <a:t>○精神病床のさらなる機能分化</a:t>
            </a:r>
            <a:endParaRPr lang="en-US" altLang="ja-JP" sz="1600" dirty="0">
              <a:solidFill>
                <a:prstClr val="black"/>
              </a:solidFill>
            </a:endParaRPr>
          </a:p>
          <a:p>
            <a:pPr marL="179388" indent="-179388" fontAlgn="t">
              <a:lnSpc>
                <a:spcPts val="2200"/>
              </a:lnSpc>
              <a:spcBef>
                <a:spcPts val="600"/>
              </a:spcBef>
            </a:pPr>
            <a:r>
              <a:rPr lang="ja-JP" altLang="en-US" sz="1600" dirty="0">
                <a:solidFill>
                  <a:prstClr val="black"/>
                </a:solidFill>
              </a:rPr>
              <a:t>○精神障害者を地域で支える医療の在り方</a:t>
            </a:r>
            <a:endParaRPr lang="en-US" altLang="ja-JP" sz="1600" dirty="0">
              <a:solidFill>
                <a:prstClr val="black"/>
              </a:solidFill>
            </a:endParaRPr>
          </a:p>
          <a:p>
            <a:pPr marL="179388" indent="-179388" fontAlgn="t">
              <a:lnSpc>
                <a:spcPts val="2200"/>
              </a:lnSpc>
              <a:spcBef>
                <a:spcPts val="600"/>
              </a:spcBef>
            </a:pPr>
            <a:r>
              <a:rPr lang="ja-JP" altLang="en-US" sz="1600" dirty="0">
                <a:solidFill>
                  <a:prstClr val="black"/>
                </a:solidFill>
              </a:rPr>
              <a:t>○精神疾患に係る医療体制の在り方　　　　　等</a:t>
            </a:r>
            <a:endParaRPr lang="en-US" altLang="ja-JP" sz="1600" dirty="0">
              <a:solidFill>
                <a:prstClr val="black"/>
              </a:solidFill>
            </a:endParaRPr>
          </a:p>
        </p:txBody>
      </p:sp>
      <p:sp>
        <p:nvSpPr>
          <p:cNvPr id="4" name="角丸四角形 3"/>
          <p:cNvSpPr/>
          <p:nvPr/>
        </p:nvSpPr>
        <p:spPr>
          <a:xfrm>
            <a:off x="66004" y="797752"/>
            <a:ext cx="8964000" cy="2577298"/>
          </a:xfrm>
          <a:prstGeom prst="roundRect">
            <a:avLst/>
          </a:prstGeom>
          <a:ln/>
        </p:spPr>
        <p:style>
          <a:lnRef idx="2">
            <a:schemeClr val="accent3"/>
          </a:lnRef>
          <a:fillRef idx="1">
            <a:schemeClr val="lt1"/>
          </a:fillRef>
          <a:effectRef idx="0">
            <a:schemeClr val="accent3"/>
          </a:effectRef>
          <a:fontRef idx="minor">
            <a:schemeClr val="dk1"/>
          </a:fontRef>
        </p:style>
        <p:txBody>
          <a:bodyPr lIns="0" tIns="36000" rIns="0" bIns="36000" rtlCol="0" anchor="ctr"/>
          <a:lstStyle/>
          <a:p>
            <a:pPr marL="179388" indent="-179388">
              <a:lnSpc>
                <a:spcPts val="2200"/>
              </a:lnSpc>
            </a:pPr>
            <a:r>
              <a:rPr lang="ja-JP" altLang="en-US" sz="1600" dirty="0">
                <a:solidFill>
                  <a:sysClr val="windowText" lastClr="000000"/>
                </a:solidFill>
              </a:rPr>
              <a:t>○　平成２５年の精神保健福祉法の改正</a:t>
            </a:r>
            <a:r>
              <a:rPr lang="ja-JP" altLang="en-US" sz="1600" dirty="0">
                <a:solidFill>
                  <a:sysClr val="windowText" lastClr="000000"/>
                </a:solidFill>
                <a:latin typeface="ＭＳ Ｐゴシック"/>
              </a:rPr>
              <a:t>の附則において、同法の施行後３年（平成２９年４月）を目途として、医療保護入院の手続の在り方等について検討を加え、所要の措置を講ずるものとされている。</a:t>
            </a:r>
            <a:endParaRPr lang="en-US" altLang="ja-JP" sz="1600" dirty="0">
              <a:solidFill>
                <a:sysClr val="windowText" lastClr="000000"/>
              </a:solidFill>
              <a:latin typeface="ＭＳ Ｐゴシック"/>
            </a:endParaRPr>
          </a:p>
          <a:p>
            <a:pPr marL="179388" indent="-179388">
              <a:lnSpc>
                <a:spcPts val="400"/>
              </a:lnSpc>
            </a:pPr>
            <a:endParaRPr lang="en-US" altLang="ja-JP" sz="1400" dirty="0">
              <a:solidFill>
                <a:prstClr val="black"/>
              </a:solidFill>
              <a:latin typeface="ＭＳ Ｐ明朝" panose="02020600040205080304" pitchFamily="18" charset="-128"/>
              <a:ea typeface="ＭＳ Ｐ明朝" panose="02020600040205080304" pitchFamily="18" charset="-128"/>
            </a:endParaRPr>
          </a:p>
          <a:p>
            <a:pPr marL="179388" indent="-179388">
              <a:lnSpc>
                <a:spcPts val="1400"/>
              </a:lnSpc>
            </a:pPr>
            <a:r>
              <a:rPr lang="ja-JP" altLang="en-US" sz="1400" dirty="0">
                <a:solidFill>
                  <a:prstClr val="black"/>
                </a:solidFill>
                <a:latin typeface="ＭＳ Ｐ明朝" panose="02020600040205080304" pitchFamily="18" charset="-128"/>
                <a:ea typeface="ＭＳ Ｐ明朝" panose="02020600040205080304" pitchFamily="18" charset="-128"/>
              </a:rPr>
              <a:t>　　</a:t>
            </a:r>
            <a:r>
              <a:rPr lang="en-US" altLang="ja-JP" sz="1400" dirty="0">
                <a:solidFill>
                  <a:prstClr val="black"/>
                </a:solidFill>
                <a:latin typeface="ＭＳ Ｐ明朝" panose="02020600040205080304" pitchFamily="18" charset="-128"/>
                <a:ea typeface="ＭＳ Ｐ明朝" panose="02020600040205080304" pitchFamily="18" charset="-128"/>
              </a:rPr>
              <a:t>【</a:t>
            </a:r>
            <a:r>
              <a:rPr lang="ja-JP" altLang="en-US" sz="1400" dirty="0">
                <a:solidFill>
                  <a:prstClr val="black"/>
                </a:solidFill>
                <a:latin typeface="ＭＳ Ｐ明朝" panose="02020600040205080304" pitchFamily="18" charset="-128"/>
                <a:ea typeface="ＭＳ Ｐ明朝" panose="02020600040205080304" pitchFamily="18" charset="-128"/>
              </a:rPr>
              <a:t>検討規定</a:t>
            </a:r>
            <a:r>
              <a:rPr lang="en-US" altLang="ja-JP" sz="1400" dirty="0">
                <a:solidFill>
                  <a:prstClr val="black"/>
                </a:solidFill>
                <a:latin typeface="ＭＳ Ｐ明朝" panose="02020600040205080304" pitchFamily="18" charset="-128"/>
                <a:ea typeface="ＭＳ Ｐ明朝" panose="02020600040205080304" pitchFamily="18" charset="-128"/>
              </a:rPr>
              <a:t>】</a:t>
            </a:r>
          </a:p>
          <a:p>
            <a:pPr marL="360000" indent="-179388">
              <a:lnSpc>
                <a:spcPts val="1400"/>
              </a:lnSpc>
            </a:pPr>
            <a:r>
              <a:rPr lang="ja-JP" altLang="en-US" sz="1400" dirty="0">
                <a:solidFill>
                  <a:prstClr val="black"/>
                </a:solidFill>
                <a:latin typeface="ＭＳ Ｐ明朝" panose="02020600040205080304" pitchFamily="18" charset="-128"/>
                <a:ea typeface="ＭＳ Ｐ明朝" panose="02020600040205080304" pitchFamily="18" charset="-128"/>
              </a:rPr>
              <a:t>　　　政府は、施行後３年を目途として、施行の状況並びに精神保健及び精神障害者の福祉を取り巻く環境の変化を勘案し、医療保護入院における移送及び入院の手続の在り方、医療保護入院者の退院を促進するための措置の在り方、入院中の処遇、退院等に関する精神障害者の意思決定及び意思の表明の支援の在り方について検討を加え、必要があると認めるときは、その結果に基づいて所要の措置を講ずる。</a:t>
            </a:r>
            <a:endParaRPr lang="en-US" altLang="ja-JP" sz="1400" dirty="0">
              <a:solidFill>
                <a:prstClr val="black"/>
              </a:solidFill>
              <a:latin typeface="ＭＳ Ｐ明朝" panose="02020600040205080304" pitchFamily="18" charset="-128"/>
              <a:ea typeface="ＭＳ Ｐ明朝" panose="02020600040205080304" pitchFamily="18" charset="-128"/>
            </a:endParaRPr>
          </a:p>
          <a:p>
            <a:pPr marL="180000" indent="-179388">
              <a:lnSpc>
                <a:spcPts val="1600"/>
              </a:lnSpc>
            </a:pPr>
            <a:endParaRPr lang="en-US" altLang="ja-JP" sz="1600" dirty="0">
              <a:solidFill>
                <a:sysClr val="windowText" lastClr="000000"/>
              </a:solidFill>
            </a:endParaRPr>
          </a:p>
          <a:p>
            <a:pPr marL="180000" indent="-179388">
              <a:lnSpc>
                <a:spcPts val="2200"/>
              </a:lnSpc>
            </a:pPr>
            <a:r>
              <a:rPr lang="ja-JP" altLang="en-US" sz="1600" dirty="0">
                <a:solidFill>
                  <a:sysClr val="windowText" lastClr="000000"/>
                </a:solidFill>
              </a:rPr>
              <a:t>○　また、</a:t>
            </a:r>
            <a:r>
              <a:rPr lang="ja-JP" altLang="ja-JP" sz="1600" dirty="0">
                <a:solidFill>
                  <a:prstClr val="black"/>
                </a:solidFill>
              </a:rPr>
              <a:t>平成２６年７月に取りまとめた「長期入院精神障害者の地域移行に向けた具体的方策の今後の方向性」を踏まえた精神科医療の</a:t>
            </a:r>
            <a:r>
              <a:rPr lang="ja-JP" altLang="en-US" sz="1600" dirty="0">
                <a:solidFill>
                  <a:prstClr val="black"/>
                </a:solidFill>
              </a:rPr>
              <a:t>在</a:t>
            </a:r>
            <a:r>
              <a:rPr lang="ja-JP" altLang="ja-JP" sz="1600" dirty="0">
                <a:solidFill>
                  <a:prstClr val="black"/>
                </a:solidFill>
              </a:rPr>
              <a:t>り方の更なる検討を行う</a:t>
            </a:r>
            <a:r>
              <a:rPr lang="ja-JP" altLang="en-US" sz="1600" dirty="0">
                <a:solidFill>
                  <a:prstClr val="black"/>
                </a:solidFill>
              </a:rPr>
              <a:t>必要がある。</a:t>
            </a:r>
            <a:endParaRPr lang="en-US" altLang="ja-JP" sz="1600" dirty="0">
              <a:solidFill>
                <a:sysClr val="windowText" lastClr="000000"/>
              </a:solidFill>
              <a:latin typeface="ＭＳ Ｐゴシック"/>
            </a:endParaRPr>
          </a:p>
        </p:txBody>
      </p:sp>
      <p:sp>
        <p:nvSpPr>
          <p:cNvPr id="3" name="テキスト ボックス 2"/>
          <p:cNvSpPr txBox="1"/>
          <p:nvPr/>
        </p:nvSpPr>
        <p:spPr>
          <a:xfrm>
            <a:off x="174618" y="5929970"/>
            <a:ext cx="4668266" cy="923330"/>
          </a:xfrm>
          <a:prstGeom prst="rect">
            <a:avLst/>
          </a:prstGeom>
          <a:noFill/>
        </p:spPr>
        <p:txBody>
          <a:bodyPr wrap="none" rtlCol="0">
            <a:spAutoFit/>
          </a:bodyPr>
          <a:lstStyle/>
          <a:p>
            <a:r>
              <a:rPr lang="ja-JP" altLang="en-US" dirty="0">
                <a:solidFill>
                  <a:prstClr val="black"/>
                </a:solidFill>
              </a:rPr>
              <a:t>＜検討スケジュール案＞</a:t>
            </a:r>
            <a:endParaRPr lang="en-US" altLang="ja-JP" dirty="0">
              <a:solidFill>
                <a:prstClr val="black"/>
              </a:solidFill>
            </a:endParaRPr>
          </a:p>
          <a:p>
            <a:r>
              <a:rPr lang="ja-JP" altLang="en-US" dirty="0">
                <a:solidFill>
                  <a:prstClr val="black"/>
                </a:solidFill>
              </a:rPr>
              <a:t>・　平成２８年１月７日　　　第１回検討会を開催</a:t>
            </a:r>
            <a:endParaRPr lang="en-US" altLang="ja-JP" dirty="0">
              <a:solidFill>
                <a:prstClr val="black"/>
              </a:solidFill>
            </a:endParaRPr>
          </a:p>
          <a:p>
            <a:r>
              <a:rPr lang="ja-JP" altLang="en-US" dirty="0">
                <a:solidFill>
                  <a:prstClr val="black"/>
                </a:solidFill>
              </a:rPr>
              <a:t>・　平成２８年夏頃　　　　　意見取りまとめ</a:t>
            </a:r>
            <a:endParaRPr lang="en-US" altLang="ja-JP" dirty="0">
              <a:solidFill>
                <a:prstClr val="black"/>
              </a:solidFill>
            </a:endParaRPr>
          </a:p>
        </p:txBody>
      </p:sp>
      <p:sp>
        <p:nvSpPr>
          <p:cNvPr id="2" name="正方形/長方形 1"/>
          <p:cNvSpPr/>
          <p:nvPr/>
        </p:nvSpPr>
        <p:spPr>
          <a:xfrm>
            <a:off x="66004" y="188640"/>
            <a:ext cx="8964000" cy="4432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prstClr val="black"/>
                </a:solidFill>
              </a:rPr>
              <a:t>「これからの精神保健医療福祉のあり方に関する検討会」の開催について</a:t>
            </a:r>
          </a:p>
        </p:txBody>
      </p:sp>
      <p:sp>
        <p:nvSpPr>
          <p:cNvPr id="7" name="スライド番号プレースホルダー 3"/>
          <p:cNvSpPr>
            <a:spLocks noGrp="1"/>
          </p:cNvSpPr>
          <p:nvPr>
            <p:ph type="sldNum" sz="quarter" idx="12"/>
          </p:nvPr>
        </p:nvSpPr>
        <p:spPr>
          <a:xfrm>
            <a:off x="7010400" y="6493187"/>
            <a:ext cx="2133600" cy="365125"/>
          </a:xfrm>
        </p:spPr>
        <p:txBody>
          <a:bodyPr/>
          <a:lstStyle/>
          <a:p>
            <a:fld id="{D2D8002D-B5B0-4BAC-B1F6-782DDCCE6D9C}" type="slidenum">
              <a:rPr lang="ja-JP" altLang="en-US" sz="1800" smtClean="0">
                <a:solidFill>
                  <a:prstClr val="black">
                    <a:tint val="75000"/>
                  </a:prstClr>
                </a:solidFill>
              </a:rPr>
              <a:pPr/>
              <a:t>48</a:t>
            </a:fld>
            <a:endParaRPr lang="ja-JP" altLang="en-US" sz="1800" dirty="0">
              <a:solidFill>
                <a:prstClr val="black">
                  <a:tint val="75000"/>
                </a:prstClr>
              </a:solidFill>
            </a:endParaRPr>
          </a:p>
        </p:txBody>
      </p:sp>
    </p:spTree>
    <p:extLst>
      <p:ext uri="{BB962C8B-B14F-4D97-AF65-F5344CB8AC3E}">
        <p14:creationId xmlns:p14="http://schemas.microsoft.com/office/powerpoint/2010/main" xmlns="" val="9034811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3" name="直線コネクタ 232"/>
          <p:cNvCxnSpPr/>
          <p:nvPr/>
        </p:nvCxnSpPr>
        <p:spPr>
          <a:xfrm>
            <a:off x="1290440" y="908720"/>
            <a:ext cx="11163" cy="5832648"/>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94" name="上矢印 93"/>
          <p:cNvSpPr/>
          <p:nvPr/>
        </p:nvSpPr>
        <p:spPr>
          <a:xfrm>
            <a:off x="5139703" y="1737358"/>
            <a:ext cx="168890" cy="3923890"/>
          </a:xfrm>
          <a:prstGeom prst="upArrow">
            <a:avLst>
              <a:gd name="adj1" fmla="val 50000"/>
              <a:gd name="adj2" fmla="val 59131"/>
            </a:avLst>
          </a:prstGeom>
          <a:solidFill>
            <a:schemeClr val="accent2"/>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1479">
              <a:defRPr/>
            </a:pPr>
            <a:endParaRPr lang="ja-JP" altLang="en-US">
              <a:solidFill>
                <a:prstClr val="white"/>
              </a:solidFill>
            </a:endParaRPr>
          </a:p>
        </p:txBody>
      </p:sp>
      <p:cxnSp>
        <p:nvCxnSpPr>
          <p:cNvPr id="80" name="直線矢印コネクタ 79"/>
          <p:cNvCxnSpPr/>
          <p:nvPr/>
        </p:nvCxnSpPr>
        <p:spPr>
          <a:xfrm>
            <a:off x="1822628" y="4113076"/>
            <a:ext cx="3437594"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1" name="直線矢印コネクタ 90"/>
          <p:cNvCxnSpPr/>
          <p:nvPr/>
        </p:nvCxnSpPr>
        <p:spPr>
          <a:xfrm>
            <a:off x="1815069" y="5110086"/>
            <a:ext cx="3455158"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5" name="直線矢印コネクタ 84"/>
          <p:cNvCxnSpPr/>
          <p:nvPr/>
        </p:nvCxnSpPr>
        <p:spPr>
          <a:xfrm>
            <a:off x="1815069" y="4615987"/>
            <a:ext cx="3455158"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0" name="右矢印 59"/>
          <p:cNvSpPr/>
          <p:nvPr/>
        </p:nvSpPr>
        <p:spPr>
          <a:xfrm>
            <a:off x="1846774" y="1412776"/>
            <a:ext cx="4244610" cy="354126"/>
          </a:xfrm>
          <a:prstGeom prst="rightArrow">
            <a:avLst>
              <a:gd name="adj1" fmla="val 64286"/>
              <a:gd name="adj2" fmla="val 65551"/>
            </a:avLst>
          </a:prstGeom>
          <a:ln/>
        </p:spPr>
        <p:style>
          <a:lnRef idx="2">
            <a:schemeClr val="accent3"/>
          </a:lnRef>
          <a:fillRef idx="1">
            <a:schemeClr val="lt1"/>
          </a:fillRef>
          <a:effectRef idx="0">
            <a:schemeClr val="accent3"/>
          </a:effectRef>
          <a:fontRef idx="minor">
            <a:schemeClr val="dk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a:defRPr/>
            </a:pPr>
            <a:endParaRPr lang="ja-JP" altLang="en-US" sz="1050" dirty="0">
              <a:solidFill>
                <a:prstClr val="black"/>
              </a:solidFill>
              <a:latin typeface="HGPｺﾞｼｯｸM" pitchFamily="50" charset="-128"/>
              <a:ea typeface="HGPｺﾞｼｯｸM" pitchFamily="50" charset="-128"/>
            </a:endParaRPr>
          </a:p>
        </p:txBody>
      </p:sp>
      <p:sp>
        <p:nvSpPr>
          <p:cNvPr id="2" name="正方形/長方形 1"/>
          <p:cNvSpPr/>
          <p:nvPr/>
        </p:nvSpPr>
        <p:spPr>
          <a:xfrm>
            <a:off x="2769351" y="1446458"/>
            <a:ext cx="2337076" cy="461665"/>
          </a:xfrm>
          <a:prstGeom prst="rect">
            <a:avLst/>
          </a:prstGeom>
        </p:spPr>
        <p:txBody>
          <a:bodyPr wrap="square">
            <a:spAutoFit/>
          </a:bodyPr>
          <a:lstStyle/>
          <a:p>
            <a:pPr algn="ctr" defTabSz="911479">
              <a:defRPr/>
            </a:pPr>
            <a:r>
              <a:rPr lang="ja-JP" altLang="en-US" sz="1200" dirty="0">
                <a:solidFill>
                  <a:prstClr val="black"/>
                </a:solidFill>
                <a:latin typeface="HGPｺﾞｼｯｸM" pitchFamily="50" charset="-128"/>
                <a:ea typeface="HGPｺﾞｼｯｸM" pitchFamily="50" charset="-128"/>
              </a:rPr>
              <a:t>医療計画の見直し等に関する検討会</a:t>
            </a:r>
          </a:p>
        </p:txBody>
      </p:sp>
      <p:sp>
        <p:nvSpPr>
          <p:cNvPr id="99" name="角丸四角形 98"/>
          <p:cNvSpPr/>
          <p:nvPr/>
        </p:nvSpPr>
        <p:spPr>
          <a:xfrm>
            <a:off x="7819087" y="1271114"/>
            <a:ext cx="1272800" cy="1471126"/>
          </a:xfrm>
          <a:prstGeom prst="roundRect">
            <a:avLst>
              <a:gd name="adj" fmla="val 9917"/>
            </a:avLst>
          </a:prstGeom>
          <a:ln/>
        </p:spPr>
        <p:style>
          <a:lnRef idx="2">
            <a:schemeClr val="accent3"/>
          </a:lnRef>
          <a:fillRef idx="1">
            <a:schemeClr val="lt1"/>
          </a:fillRef>
          <a:effectRef idx="0">
            <a:schemeClr val="accent3"/>
          </a:effectRef>
          <a:fontRef idx="minor">
            <a:schemeClr val="dk1"/>
          </a:fontRef>
        </p:style>
        <p:txBody>
          <a:bodyPr lIns="0" tIns="45574" rIns="0" bIns="45574"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a:defRPr/>
            </a:pPr>
            <a:endParaRPr lang="en-US" altLang="ja-JP" sz="1050" dirty="0">
              <a:solidFill>
                <a:prstClr val="black"/>
              </a:solidFill>
              <a:latin typeface="HGPｺﾞｼｯｸM" pitchFamily="50" charset="-128"/>
              <a:ea typeface="HGPｺﾞｼｯｸM" pitchFamily="50" charset="-128"/>
            </a:endParaRPr>
          </a:p>
        </p:txBody>
      </p:sp>
      <p:sp>
        <p:nvSpPr>
          <p:cNvPr id="265" name="角丸四角形 264"/>
          <p:cNvSpPr/>
          <p:nvPr/>
        </p:nvSpPr>
        <p:spPr>
          <a:xfrm>
            <a:off x="80600" y="2780928"/>
            <a:ext cx="1044218" cy="723214"/>
          </a:xfrm>
          <a:prstGeom prst="roundRect">
            <a:avLst>
              <a:gd name="adj" fmla="val 5625"/>
            </a:avLst>
          </a:prstGeom>
          <a:ln/>
        </p:spPr>
        <p:style>
          <a:lnRef idx="2">
            <a:schemeClr val="accent2"/>
          </a:lnRef>
          <a:fillRef idx="1">
            <a:schemeClr val="lt1"/>
          </a:fillRef>
          <a:effectRef idx="0">
            <a:schemeClr val="accent2"/>
          </a:effectRef>
          <a:fontRef idx="minor">
            <a:schemeClr val="dk1"/>
          </a:fontRef>
        </p:style>
        <p:txBody>
          <a:bodyPr lIns="0" rIns="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a:defRPr/>
            </a:pPr>
            <a:r>
              <a:rPr lang="ja-JP" altLang="en-US" sz="1200" dirty="0">
                <a:solidFill>
                  <a:sysClr val="windowText" lastClr="000000"/>
                </a:solidFill>
                <a:latin typeface="HGPｺﾞｼｯｸM" pitchFamily="50" charset="-128"/>
                <a:ea typeface="HGPｺﾞｼｯｸM" pitchFamily="50" charset="-128"/>
              </a:rPr>
              <a:t>地域医療構想</a:t>
            </a:r>
            <a:endParaRPr lang="en-US" altLang="ja-JP" sz="1200" dirty="0">
              <a:solidFill>
                <a:sysClr val="windowText" lastClr="000000"/>
              </a:solidFill>
              <a:latin typeface="HGPｺﾞｼｯｸM" pitchFamily="50" charset="-128"/>
              <a:ea typeface="HGPｺﾞｼｯｸM" pitchFamily="50" charset="-128"/>
            </a:endParaRPr>
          </a:p>
        </p:txBody>
      </p:sp>
      <p:cxnSp>
        <p:nvCxnSpPr>
          <p:cNvPr id="125" name="直線コネクタ 124"/>
          <p:cNvCxnSpPr/>
          <p:nvPr/>
        </p:nvCxnSpPr>
        <p:spPr>
          <a:xfrm>
            <a:off x="6712295" y="919859"/>
            <a:ext cx="11163" cy="5832648"/>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a:xfrm>
            <a:off x="7801223" y="908720"/>
            <a:ext cx="11163" cy="5832648"/>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93" name="角丸四角形 92"/>
          <p:cNvSpPr/>
          <p:nvPr/>
        </p:nvSpPr>
        <p:spPr>
          <a:xfrm>
            <a:off x="7812362" y="4185084"/>
            <a:ext cx="1272800" cy="1010402"/>
          </a:xfrm>
          <a:prstGeom prst="roundRect">
            <a:avLst/>
          </a:prstGeom>
          <a:ln/>
        </p:spPr>
        <p:style>
          <a:lnRef idx="2">
            <a:schemeClr val="dk1"/>
          </a:lnRef>
          <a:fillRef idx="1">
            <a:schemeClr val="lt1"/>
          </a:fillRef>
          <a:effectRef idx="0">
            <a:schemeClr val="dk1"/>
          </a:effectRef>
          <a:fontRef idx="minor">
            <a:schemeClr val="dk1"/>
          </a:fontRef>
        </p:style>
        <p:txBody>
          <a:bodyPr lIns="0" tIns="45574" rIns="0" bIns="45574"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a:defRPr/>
            </a:pPr>
            <a:r>
              <a:rPr lang="ja-JP" altLang="en-US" sz="1200" dirty="0">
                <a:solidFill>
                  <a:prstClr val="black"/>
                </a:solidFill>
                <a:latin typeface="HGPｺﾞｼｯｸM" pitchFamily="50" charset="-128"/>
                <a:ea typeface="HGPｺﾞｼｯｸM" pitchFamily="50" charset="-128"/>
              </a:rPr>
              <a:t>医療機能の分化・連携と地域包括ケアシステムの構築を一体的に推進</a:t>
            </a:r>
            <a:endParaRPr lang="en-US" altLang="ja-JP" sz="1200" dirty="0">
              <a:solidFill>
                <a:prstClr val="black"/>
              </a:solidFill>
              <a:latin typeface="HGPｺﾞｼｯｸM" pitchFamily="50" charset="-128"/>
              <a:ea typeface="HGPｺﾞｼｯｸM" pitchFamily="50" charset="-128"/>
            </a:endParaRPr>
          </a:p>
        </p:txBody>
      </p:sp>
      <p:sp>
        <p:nvSpPr>
          <p:cNvPr id="45" name="角丸四角形 44"/>
          <p:cNvSpPr/>
          <p:nvPr/>
        </p:nvSpPr>
        <p:spPr>
          <a:xfrm>
            <a:off x="1198742" y="581512"/>
            <a:ext cx="7896902" cy="255200"/>
          </a:xfrm>
          <a:prstGeom prst="roundRect">
            <a:avLst>
              <a:gd name="adj" fmla="val 1"/>
            </a:avLst>
          </a:prstGeom>
          <a:noFill/>
          <a:effectLst/>
        </p:spPr>
        <p:style>
          <a:lnRef idx="2">
            <a:schemeClr val="accent1">
              <a:shade val="50000"/>
            </a:schemeClr>
          </a:lnRef>
          <a:fillRef idx="1">
            <a:schemeClr val="accent1"/>
          </a:fillRef>
          <a:effectRef idx="0">
            <a:schemeClr val="accent1"/>
          </a:effectRef>
          <a:fontRef idx="minor">
            <a:schemeClr val="lt1"/>
          </a:fontRef>
        </p:style>
        <p:txBody>
          <a:bodyPr lIns="91148" tIns="45574" rIns="91148" bIns="45574" anchor="ctr"/>
          <a:lstStyle/>
          <a:p>
            <a:pPr defTabSz="911479">
              <a:defRPr/>
            </a:pPr>
            <a:r>
              <a:rPr lang="ja-JP" altLang="en-US" sz="1200" b="1" dirty="0">
                <a:solidFill>
                  <a:prstClr val="black"/>
                </a:solidFill>
                <a:latin typeface="HGPｺﾞｼｯｸM" pitchFamily="50" charset="-128"/>
                <a:ea typeface="HGPｺﾞｼｯｸM" pitchFamily="50" charset="-128"/>
              </a:rPr>
              <a:t>　</a:t>
            </a:r>
          </a:p>
        </p:txBody>
      </p:sp>
      <p:sp>
        <p:nvSpPr>
          <p:cNvPr id="2056" name="正方形/長方形 79"/>
          <p:cNvSpPr>
            <a:spLocks noChangeArrowheads="1"/>
          </p:cNvSpPr>
          <p:nvPr/>
        </p:nvSpPr>
        <p:spPr bwMode="auto">
          <a:xfrm>
            <a:off x="3312135" y="560008"/>
            <a:ext cx="1004814" cy="2767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148" tIns="45574" rIns="91148" bIns="45574">
            <a:spAutoFit/>
          </a:bodyPr>
          <a:lstStyle>
            <a:lvl1pPr defTabSz="911225">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1225">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1225">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1225">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1225">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200" b="1" dirty="0">
                <a:solidFill>
                  <a:srgbClr val="000000"/>
                </a:solidFill>
                <a:latin typeface="HGPｺﾞｼｯｸM" pitchFamily="50" charset="-128"/>
                <a:ea typeface="HGPｺﾞｼｯｸM" pitchFamily="50" charset="-128"/>
              </a:rPr>
              <a:t>平成２８年度</a:t>
            </a:r>
          </a:p>
        </p:txBody>
      </p:sp>
      <p:sp>
        <p:nvSpPr>
          <p:cNvPr id="2057" name="正方形/長方形 80"/>
          <p:cNvSpPr>
            <a:spLocks noChangeArrowheads="1"/>
          </p:cNvSpPr>
          <p:nvPr/>
        </p:nvSpPr>
        <p:spPr bwMode="auto">
          <a:xfrm>
            <a:off x="6707632" y="560008"/>
            <a:ext cx="1004814" cy="2767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148" tIns="45574" rIns="91148" bIns="45574">
            <a:spAutoFit/>
          </a:bodyPr>
          <a:lstStyle>
            <a:lvl1pPr defTabSz="911225">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1225">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1225">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1225">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1225">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200" b="1" dirty="0">
                <a:solidFill>
                  <a:srgbClr val="000000"/>
                </a:solidFill>
                <a:latin typeface="HGPｺﾞｼｯｸM" pitchFamily="50" charset="-128"/>
                <a:ea typeface="HGPｺﾞｼｯｸM" pitchFamily="50" charset="-128"/>
              </a:rPr>
              <a:t>平成２９年度</a:t>
            </a:r>
          </a:p>
        </p:txBody>
      </p:sp>
      <p:sp>
        <p:nvSpPr>
          <p:cNvPr id="2059" name="正方形/長方形 89"/>
          <p:cNvSpPr>
            <a:spLocks noChangeArrowheads="1"/>
          </p:cNvSpPr>
          <p:nvPr/>
        </p:nvSpPr>
        <p:spPr bwMode="auto">
          <a:xfrm>
            <a:off x="7961915" y="560315"/>
            <a:ext cx="1004814" cy="2767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148" tIns="45574" rIns="91148" bIns="45574">
            <a:spAutoFit/>
          </a:bodyPr>
          <a:lstStyle>
            <a:lvl1pPr defTabSz="911225">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1225">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1225">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1225">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1225">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200" b="1" dirty="0">
                <a:solidFill>
                  <a:srgbClr val="000000"/>
                </a:solidFill>
                <a:latin typeface="HGPｺﾞｼｯｸM" pitchFamily="50" charset="-128"/>
                <a:ea typeface="HGPｺﾞｼｯｸM" pitchFamily="50" charset="-128"/>
              </a:rPr>
              <a:t>平成３０年度</a:t>
            </a:r>
          </a:p>
        </p:txBody>
      </p:sp>
      <p:sp>
        <p:nvSpPr>
          <p:cNvPr id="319" name="角丸四角形 318"/>
          <p:cNvSpPr/>
          <p:nvPr/>
        </p:nvSpPr>
        <p:spPr>
          <a:xfrm>
            <a:off x="80614" y="6046442"/>
            <a:ext cx="1044219" cy="478902"/>
          </a:xfrm>
          <a:prstGeom prst="roundRect">
            <a:avLst>
              <a:gd name="adj" fmla="val 6097"/>
            </a:avLst>
          </a:prstGeom>
          <a:ln/>
        </p:spPr>
        <p:style>
          <a:lnRef idx="2">
            <a:schemeClr val="accent4"/>
          </a:lnRef>
          <a:fillRef idx="1">
            <a:schemeClr val="lt1"/>
          </a:fillRef>
          <a:effectRef idx="0">
            <a:schemeClr val="accent4"/>
          </a:effectRef>
          <a:fontRef idx="minor">
            <a:schemeClr val="dk1"/>
          </a:fontRef>
        </p:style>
        <p:txBody>
          <a:bodyPr lIns="36000" rIns="3600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a:defRPr/>
            </a:pPr>
            <a:r>
              <a:rPr lang="ja-JP" altLang="en-US" sz="1200" dirty="0">
                <a:solidFill>
                  <a:prstClr val="black"/>
                </a:solidFill>
                <a:latin typeface="HGPｺﾞｼｯｸM" pitchFamily="50" charset="-128"/>
                <a:ea typeface="HGPｺﾞｼｯｸM" pitchFamily="50" charset="-128"/>
              </a:rPr>
              <a:t>介護保険事業</a:t>
            </a:r>
            <a:endParaRPr lang="en-US" altLang="ja-JP" sz="1200" dirty="0">
              <a:solidFill>
                <a:prstClr val="black"/>
              </a:solidFill>
              <a:latin typeface="HGPｺﾞｼｯｸM" pitchFamily="50" charset="-128"/>
              <a:ea typeface="HGPｺﾞｼｯｸM" pitchFamily="50" charset="-128"/>
            </a:endParaRPr>
          </a:p>
          <a:p>
            <a:pPr algn="ctr" defTabSz="911479">
              <a:defRPr/>
            </a:pPr>
            <a:r>
              <a:rPr lang="ja-JP" altLang="en-US" sz="1200" dirty="0">
                <a:solidFill>
                  <a:prstClr val="black"/>
                </a:solidFill>
                <a:latin typeface="HGPｺﾞｼｯｸM" pitchFamily="50" charset="-128"/>
                <a:ea typeface="HGPｺﾞｼｯｸM" pitchFamily="50" charset="-128"/>
              </a:rPr>
              <a:t>（支援）計画</a:t>
            </a:r>
          </a:p>
        </p:txBody>
      </p:sp>
      <p:sp>
        <p:nvSpPr>
          <p:cNvPr id="74" name="右矢印 73"/>
          <p:cNvSpPr/>
          <p:nvPr/>
        </p:nvSpPr>
        <p:spPr>
          <a:xfrm>
            <a:off x="1226438" y="2932973"/>
            <a:ext cx="5467534" cy="391033"/>
          </a:xfrm>
          <a:prstGeom prst="rightArrow">
            <a:avLst>
              <a:gd name="adj1" fmla="val 64286"/>
              <a:gd name="adj2" fmla="val 106767"/>
            </a:avLst>
          </a:prstGeom>
          <a:solidFill>
            <a:schemeClr val="accent2">
              <a:lumMod val="40000"/>
              <a:lumOff val="60000"/>
            </a:schemeClr>
          </a:solidFill>
          <a:ln w="19050">
            <a:prstDash val="sysDash"/>
          </a:ln>
        </p:spPr>
        <p:style>
          <a:lnRef idx="2">
            <a:schemeClr val="accent2"/>
          </a:lnRef>
          <a:fillRef idx="1">
            <a:schemeClr val="lt1"/>
          </a:fillRef>
          <a:effectRef idx="0">
            <a:schemeClr val="accent2"/>
          </a:effectRef>
          <a:fontRef idx="minor">
            <a:schemeClr val="dk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1479">
              <a:defRPr/>
            </a:pPr>
            <a:r>
              <a:rPr lang="ja-JP" altLang="en-US" sz="1200" dirty="0">
                <a:solidFill>
                  <a:prstClr val="black"/>
                </a:solidFill>
                <a:latin typeface="HGPｺﾞｼｯｸM" pitchFamily="50" charset="-128"/>
                <a:ea typeface="HGPｺﾞｼｯｸM" pitchFamily="50" charset="-128"/>
              </a:rPr>
              <a:t>地域医療構想の策定</a:t>
            </a:r>
          </a:p>
        </p:txBody>
      </p:sp>
      <p:sp>
        <p:nvSpPr>
          <p:cNvPr id="97" name="角丸四角形 96"/>
          <p:cNvSpPr/>
          <p:nvPr/>
        </p:nvSpPr>
        <p:spPr>
          <a:xfrm>
            <a:off x="1226441" y="2523704"/>
            <a:ext cx="6581485" cy="185269"/>
          </a:xfrm>
          <a:prstGeom prst="roundRect">
            <a:avLst/>
          </a:prstGeom>
          <a:ln/>
        </p:spPr>
        <p:style>
          <a:lnRef idx="1">
            <a:schemeClr val="accent3"/>
          </a:lnRef>
          <a:fillRef idx="2">
            <a:schemeClr val="accent3"/>
          </a:fillRef>
          <a:effectRef idx="1">
            <a:schemeClr val="accent3"/>
          </a:effectRef>
          <a:fontRef idx="minor">
            <a:schemeClr val="dk1"/>
          </a:fontRef>
        </p:style>
        <p:txBody>
          <a:bodyPr lIns="0" tIns="45574" rIns="0" bIns="45574"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a:defRPr/>
            </a:pPr>
            <a:r>
              <a:rPr lang="ja-JP" altLang="en-US" sz="1200" dirty="0">
                <a:solidFill>
                  <a:sysClr val="windowText" lastClr="000000"/>
                </a:solidFill>
                <a:latin typeface="HGPｺﾞｼｯｸM" pitchFamily="50" charset="-128"/>
                <a:ea typeface="HGPｺﾞｼｯｸM" pitchFamily="50" charset="-128"/>
              </a:rPr>
              <a:t>　　　　　　　　                 第６次医療計画</a:t>
            </a:r>
            <a:endParaRPr lang="en-US" altLang="ja-JP" sz="1200" dirty="0">
              <a:solidFill>
                <a:sysClr val="windowText" lastClr="000000"/>
              </a:solidFill>
              <a:latin typeface="HGPｺﾞｼｯｸM" pitchFamily="50" charset="-128"/>
              <a:ea typeface="HGPｺﾞｼｯｸM" pitchFamily="50" charset="-128"/>
            </a:endParaRPr>
          </a:p>
        </p:txBody>
      </p:sp>
      <p:sp>
        <p:nvSpPr>
          <p:cNvPr id="106" name="角丸四角形 105"/>
          <p:cNvSpPr/>
          <p:nvPr/>
        </p:nvSpPr>
        <p:spPr>
          <a:xfrm>
            <a:off x="1226439" y="6374068"/>
            <a:ext cx="6574758" cy="223284"/>
          </a:xfrm>
          <a:prstGeom prst="roundRect">
            <a:avLst/>
          </a:prstGeom>
          <a:ln/>
        </p:spPr>
        <p:style>
          <a:lnRef idx="1">
            <a:schemeClr val="accent4"/>
          </a:lnRef>
          <a:fillRef idx="2">
            <a:schemeClr val="accent4"/>
          </a:fillRef>
          <a:effectRef idx="1">
            <a:schemeClr val="accent4"/>
          </a:effectRef>
          <a:fontRef idx="minor">
            <a:schemeClr val="dk1"/>
          </a:fontRef>
        </p:style>
        <p:txBody>
          <a:bodyPr lIns="0" tIns="45574" rIns="0" bIns="45574"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a:defRPr/>
            </a:pPr>
            <a:r>
              <a:rPr lang="ja-JP" altLang="en-US" sz="1200" dirty="0">
                <a:solidFill>
                  <a:prstClr val="black"/>
                </a:solidFill>
                <a:latin typeface="HGPｺﾞｼｯｸM" pitchFamily="50" charset="-128"/>
                <a:ea typeface="HGPｺﾞｼｯｸM" pitchFamily="50" charset="-128"/>
              </a:rPr>
              <a:t>第６期介護保険事業計画</a:t>
            </a:r>
            <a:endParaRPr lang="en-US" altLang="ja-JP" sz="1200" dirty="0">
              <a:solidFill>
                <a:prstClr val="black"/>
              </a:solidFill>
              <a:latin typeface="HGPｺﾞｼｯｸM" pitchFamily="50" charset="-128"/>
              <a:ea typeface="HGPｺﾞｼｯｸM" pitchFamily="50" charset="-128"/>
            </a:endParaRPr>
          </a:p>
        </p:txBody>
      </p:sp>
      <p:sp>
        <p:nvSpPr>
          <p:cNvPr id="70" name="正方形/長方形 69"/>
          <p:cNvSpPr/>
          <p:nvPr/>
        </p:nvSpPr>
        <p:spPr>
          <a:xfrm>
            <a:off x="80600" y="74404"/>
            <a:ext cx="7395270" cy="378545"/>
          </a:xfrm>
          <a:prstGeom prst="rect">
            <a:avLst/>
          </a:prstGeom>
          <a:ln/>
        </p:spPr>
        <p:style>
          <a:lnRef idx="2">
            <a:schemeClr val="dk1"/>
          </a:lnRef>
          <a:fillRef idx="1">
            <a:schemeClr val="lt1"/>
          </a:fillRef>
          <a:effectRef idx="0">
            <a:schemeClr val="dk1"/>
          </a:effectRef>
          <a:fontRef idx="minor">
            <a:schemeClr val="dk1"/>
          </a:fontRef>
        </p:style>
        <p:txBody>
          <a:bodyPr lIns="91420" tIns="45713" rIns="91420" bIns="45713" anchor="ctr"/>
          <a:lstStyle/>
          <a:p>
            <a:pPr algn="ctr">
              <a:defRPr/>
            </a:pPr>
            <a:r>
              <a:rPr lang="ja-JP" altLang="en-US" sz="2000" dirty="0">
                <a:solidFill>
                  <a:prstClr val="black"/>
                </a:solidFill>
              </a:rPr>
              <a:t>　医療・介護制度および関連施策に係る検討会のスケジュール　　</a:t>
            </a:r>
            <a:endParaRPr lang="ja-JP" altLang="en-US" sz="2000" spc="-10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81" name="角丸四角形 80"/>
          <p:cNvSpPr/>
          <p:nvPr/>
        </p:nvSpPr>
        <p:spPr bwMode="auto">
          <a:xfrm>
            <a:off x="87350" y="1268760"/>
            <a:ext cx="1037491" cy="1473480"/>
          </a:xfrm>
          <a:prstGeom prst="roundRect">
            <a:avLst>
              <a:gd name="adj" fmla="val 5223"/>
            </a:avLst>
          </a:prstGeom>
          <a:ln/>
        </p:spPr>
        <p:style>
          <a:lnRef idx="2">
            <a:schemeClr val="accent3"/>
          </a:lnRef>
          <a:fillRef idx="1">
            <a:schemeClr val="lt1"/>
          </a:fillRef>
          <a:effectRef idx="0">
            <a:schemeClr val="accent3"/>
          </a:effectRef>
          <a:fontRef idx="minor">
            <a:schemeClr val="dk1"/>
          </a:fontRef>
        </p:style>
        <p:txBody>
          <a:bodyPr vert="horz" lIns="0" rIns="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a:defRPr/>
            </a:pPr>
            <a:r>
              <a:rPr lang="ja-JP" altLang="en-US" sz="1800" b="1" dirty="0">
                <a:solidFill>
                  <a:sysClr val="windowText" lastClr="000000"/>
                </a:solidFill>
                <a:latin typeface="HGPｺﾞｼｯｸM" pitchFamily="50" charset="-128"/>
                <a:ea typeface="HGPｺﾞｼｯｸM" pitchFamily="50" charset="-128"/>
              </a:rPr>
              <a:t>医療計画</a:t>
            </a:r>
            <a:endParaRPr lang="en-US" altLang="ja-JP" sz="1800" b="1" dirty="0">
              <a:solidFill>
                <a:sysClr val="windowText" lastClr="000000"/>
              </a:solidFill>
              <a:latin typeface="HGPｺﾞｼｯｸM" pitchFamily="50" charset="-128"/>
              <a:ea typeface="HGPｺﾞｼｯｸM" pitchFamily="50" charset="-128"/>
            </a:endParaRPr>
          </a:p>
        </p:txBody>
      </p:sp>
      <p:sp>
        <p:nvSpPr>
          <p:cNvPr id="82" name="角丸四角形 81"/>
          <p:cNvSpPr/>
          <p:nvPr/>
        </p:nvSpPr>
        <p:spPr>
          <a:xfrm>
            <a:off x="2435806" y="2072058"/>
            <a:ext cx="2807440" cy="404430"/>
          </a:xfrm>
          <a:prstGeom prst="round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45574" rIns="0" bIns="45574"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1479">
              <a:defRPr/>
            </a:pPr>
            <a:r>
              <a:rPr lang="ja-JP" altLang="en-US" sz="1400" dirty="0">
                <a:solidFill>
                  <a:prstClr val="black"/>
                </a:solidFill>
                <a:latin typeface="HGPｺﾞｼｯｸM" pitchFamily="50" charset="-128"/>
                <a:ea typeface="HGPｺﾞｼｯｸM" pitchFamily="50" charset="-128"/>
              </a:rPr>
              <a:t>ワーキンググループでの議論</a:t>
            </a:r>
            <a:endParaRPr lang="en-US" altLang="ja-JP" sz="1400" dirty="0">
              <a:solidFill>
                <a:prstClr val="black"/>
              </a:solidFill>
              <a:latin typeface="HGPｺﾞｼｯｸM" pitchFamily="50" charset="-128"/>
              <a:ea typeface="HGPｺﾞｼｯｸM" pitchFamily="50" charset="-128"/>
            </a:endParaRPr>
          </a:p>
          <a:p>
            <a:pPr defTabSz="911479">
              <a:defRPr/>
            </a:pPr>
            <a:r>
              <a:rPr lang="ja-JP" altLang="en-US" sz="1400" dirty="0">
                <a:solidFill>
                  <a:prstClr val="black"/>
                </a:solidFill>
                <a:latin typeface="HGPｺﾞｼｯｸM" pitchFamily="50" charset="-128"/>
                <a:ea typeface="HGPｺﾞｼｯｸM" pitchFamily="50" charset="-128"/>
              </a:rPr>
              <a:t>（地域医療構想・地域包括ケア）</a:t>
            </a:r>
            <a:endParaRPr lang="en-US" altLang="ja-JP" sz="1400" dirty="0">
              <a:solidFill>
                <a:prstClr val="black"/>
              </a:solidFill>
              <a:latin typeface="HGPｺﾞｼｯｸM" pitchFamily="50" charset="-128"/>
              <a:ea typeface="HGPｺﾞｼｯｸM" pitchFamily="50" charset="-128"/>
            </a:endParaRPr>
          </a:p>
        </p:txBody>
      </p:sp>
      <p:sp>
        <p:nvSpPr>
          <p:cNvPr id="120" name="角丸四角形 119"/>
          <p:cNvSpPr/>
          <p:nvPr/>
        </p:nvSpPr>
        <p:spPr>
          <a:xfrm>
            <a:off x="7801201" y="6021288"/>
            <a:ext cx="1294954" cy="434112"/>
          </a:xfrm>
          <a:prstGeom prst="roundRect">
            <a:avLst>
              <a:gd name="adj" fmla="val 11831"/>
            </a:avLst>
          </a:prstGeom>
          <a:ln/>
        </p:spPr>
        <p:style>
          <a:lnRef idx="2">
            <a:schemeClr val="accent4"/>
          </a:lnRef>
          <a:fillRef idx="1">
            <a:schemeClr val="lt1"/>
          </a:fillRef>
          <a:effectRef idx="0">
            <a:schemeClr val="accent4"/>
          </a:effectRef>
          <a:fontRef idx="minor">
            <a:schemeClr val="dk1"/>
          </a:fontRef>
        </p:style>
        <p:txBody>
          <a:bodyPr lIns="0" tIns="45574" rIns="0" bIns="45574"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a:defRPr/>
            </a:pPr>
            <a:r>
              <a:rPr lang="ja-JP" altLang="en-US" sz="1400" dirty="0">
                <a:solidFill>
                  <a:prstClr val="black"/>
                </a:solidFill>
                <a:latin typeface="HGPｺﾞｼｯｸM" pitchFamily="50" charset="-128"/>
                <a:ea typeface="HGPｺﾞｼｯｸM" pitchFamily="50" charset="-128"/>
              </a:rPr>
              <a:t>第７期介護保険</a:t>
            </a:r>
            <a:endParaRPr lang="en-US" altLang="ja-JP" sz="1400" dirty="0">
              <a:solidFill>
                <a:prstClr val="black"/>
              </a:solidFill>
              <a:latin typeface="HGPｺﾞｼｯｸM" pitchFamily="50" charset="-128"/>
              <a:ea typeface="HGPｺﾞｼｯｸM" pitchFamily="50" charset="-128"/>
            </a:endParaRPr>
          </a:p>
          <a:p>
            <a:pPr algn="ctr" defTabSz="911479">
              <a:defRPr/>
            </a:pPr>
            <a:r>
              <a:rPr lang="ja-JP" altLang="en-US" sz="1400" dirty="0">
                <a:solidFill>
                  <a:prstClr val="black"/>
                </a:solidFill>
                <a:latin typeface="HGPｺﾞｼｯｸM" pitchFamily="50" charset="-128"/>
                <a:ea typeface="HGPｺﾞｼｯｸM" pitchFamily="50" charset="-128"/>
              </a:rPr>
              <a:t>事業計画</a:t>
            </a:r>
            <a:endParaRPr lang="en-US" altLang="ja-JP" sz="1400" dirty="0">
              <a:solidFill>
                <a:prstClr val="black"/>
              </a:solidFill>
              <a:latin typeface="HGPｺﾞｼｯｸM" pitchFamily="50" charset="-128"/>
              <a:ea typeface="HGPｺﾞｼｯｸM" pitchFamily="50" charset="-128"/>
            </a:endParaRPr>
          </a:p>
        </p:txBody>
      </p:sp>
      <p:sp>
        <p:nvSpPr>
          <p:cNvPr id="67" name="右矢印 66"/>
          <p:cNvSpPr/>
          <p:nvPr/>
        </p:nvSpPr>
        <p:spPr>
          <a:xfrm>
            <a:off x="6730156" y="1803501"/>
            <a:ext cx="1046452" cy="470772"/>
          </a:xfrm>
          <a:prstGeom prst="rightArrow">
            <a:avLst>
              <a:gd name="adj1" fmla="val 64286"/>
              <a:gd name="adj2" fmla="val 48881"/>
            </a:avLst>
          </a:prstGeom>
          <a:solidFill>
            <a:schemeClr val="accent3">
              <a:lumMod val="40000"/>
              <a:lumOff val="60000"/>
            </a:schemeClr>
          </a:solidFill>
          <a:ln w="19050">
            <a:prstDash val="sysDash"/>
          </a:ln>
        </p:spPr>
        <p:style>
          <a:lnRef idx="2">
            <a:schemeClr val="accent3"/>
          </a:lnRef>
          <a:fillRef idx="1">
            <a:schemeClr val="lt1"/>
          </a:fillRef>
          <a:effectRef idx="0">
            <a:schemeClr val="accent3"/>
          </a:effectRef>
          <a:fontRef idx="minor">
            <a:schemeClr val="dk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a:defRPr/>
            </a:pPr>
            <a:r>
              <a:rPr lang="ja-JP" altLang="en-US" sz="1200" dirty="0">
                <a:solidFill>
                  <a:prstClr val="black"/>
                </a:solidFill>
                <a:latin typeface="HGPｺﾞｼｯｸM" pitchFamily="50" charset="-128"/>
                <a:ea typeface="HGPｺﾞｼｯｸM" pitchFamily="50" charset="-128"/>
              </a:rPr>
              <a:t>医療計画の策定</a:t>
            </a:r>
          </a:p>
        </p:txBody>
      </p:sp>
      <p:sp>
        <p:nvSpPr>
          <p:cNvPr id="71" name="右矢印 70"/>
          <p:cNvSpPr/>
          <p:nvPr/>
        </p:nvSpPr>
        <p:spPr>
          <a:xfrm>
            <a:off x="6707658" y="2912413"/>
            <a:ext cx="1176138" cy="432048"/>
          </a:xfrm>
          <a:prstGeom prst="rightArrow">
            <a:avLst>
              <a:gd name="adj1" fmla="val 64286"/>
              <a:gd name="adj2" fmla="val 49582"/>
            </a:avLst>
          </a:prstGeom>
          <a:solidFill>
            <a:schemeClr val="accent2">
              <a:lumMod val="40000"/>
              <a:lumOff val="60000"/>
            </a:schemeClr>
          </a:solidFill>
          <a:ln w="19050">
            <a:prstDash val="sysDash"/>
          </a:ln>
        </p:spPr>
        <p:style>
          <a:lnRef idx="2">
            <a:schemeClr val="accent2"/>
          </a:lnRef>
          <a:fillRef idx="1">
            <a:schemeClr val="lt1"/>
          </a:fillRef>
          <a:effectRef idx="0">
            <a:schemeClr val="accent2"/>
          </a:effectRef>
          <a:fontRef idx="minor">
            <a:schemeClr val="dk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a:defRPr/>
            </a:pPr>
            <a:r>
              <a:rPr lang="ja-JP" altLang="en-US" sz="1200" dirty="0">
                <a:solidFill>
                  <a:prstClr val="black"/>
                </a:solidFill>
                <a:latin typeface="HGPｺﾞｼｯｸM" pitchFamily="50" charset="-128"/>
                <a:ea typeface="HGPｺﾞｼｯｸM" pitchFamily="50" charset="-128"/>
              </a:rPr>
              <a:t>進捗管理</a:t>
            </a:r>
            <a:r>
              <a:rPr lang="ja-JP" altLang="en-US" dirty="0">
                <a:solidFill>
                  <a:prstClr val="black"/>
                </a:solidFill>
                <a:latin typeface="HGPｺﾞｼｯｸM" pitchFamily="50" charset="-128"/>
                <a:ea typeface="HGPｺﾞｼｯｸM" pitchFamily="50" charset="-128"/>
              </a:rPr>
              <a:t>および</a:t>
            </a:r>
            <a:r>
              <a:rPr lang="ja-JP" altLang="en-US" sz="1200" dirty="0">
                <a:solidFill>
                  <a:prstClr val="black"/>
                </a:solidFill>
                <a:latin typeface="HGPｺﾞｼｯｸM" pitchFamily="50" charset="-128"/>
                <a:ea typeface="HGPｺﾞｼｯｸM" pitchFamily="50" charset="-128"/>
              </a:rPr>
              <a:t>適宜見直し</a:t>
            </a:r>
          </a:p>
        </p:txBody>
      </p:sp>
      <p:sp>
        <p:nvSpPr>
          <p:cNvPr id="72" name="右矢印 71"/>
          <p:cNvSpPr/>
          <p:nvPr/>
        </p:nvSpPr>
        <p:spPr>
          <a:xfrm>
            <a:off x="6730162" y="6118450"/>
            <a:ext cx="1071040" cy="262878"/>
          </a:xfrm>
          <a:prstGeom prst="rightArrow">
            <a:avLst>
              <a:gd name="adj1" fmla="val 64286"/>
              <a:gd name="adj2" fmla="val 77217"/>
            </a:avLst>
          </a:prstGeom>
          <a:solidFill>
            <a:schemeClr val="accent4">
              <a:lumMod val="40000"/>
              <a:lumOff val="60000"/>
            </a:schemeClr>
          </a:solidFill>
          <a:ln w="19050">
            <a:prstDash val="sysDash"/>
          </a:ln>
        </p:spPr>
        <p:style>
          <a:lnRef idx="2">
            <a:schemeClr val="accent4"/>
          </a:lnRef>
          <a:fillRef idx="1">
            <a:schemeClr val="lt1"/>
          </a:fillRef>
          <a:effectRef idx="0">
            <a:schemeClr val="accent4"/>
          </a:effectRef>
          <a:fontRef idx="minor">
            <a:schemeClr val="dk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a:defRPr/>
            </a:pPr>
            <a:r>
              <a:rPr lang="ja-JP" altLang="en-US" sz="800" dirty="0">
                <a:solidFill>
                  <a:prstClr val="black"/>
                </a:solidFill>
                <a:latin typeface="HGPｺﾞｼｯｸM" pitchFamily="50" charset="-128"/>
                <a:ea typeface="HGPｺﾞｼｯｸM" pitchFamily="50" charset="-128"/>
              </a:rPr>
              <a:t>介護保険事業（支援）計画策定作業</a:t>
            </a:r>
          </a:p>
        </p:txBody>
      </p:sp>
      <p:sp>
        <p:nvSpPr>
          <p:cNvPr id="76" name="角丸四角形 75"/>
          <p:cNvSpPr/>
          <p:nvPr/>
        </p:nvSpPr>
        <p:spPr>
          <a:xfrm>
            <a:off x="6499624" y="5842270"/>
            <a:ext cx="766077" cy="276233"/>
          </a:xfrm>
          <a:prstGeom prst="roundRect">
            <a:avLst/>
          </a:prstGeom>
          <a:ln/>
        </p:spPr>
        <p:style>
          <a:lnRef idx="2">
            <a:schemeClr val="accent4"/>
          </a:lnRef>
          <a:fillRef idx="1">
            <a:schemeClr val="lt1"/>
          </a:fillRef>
          <a:effectRef idx="0">
            <a:schemeClr val="accent4"/>
          </a:effectRef>
          <a:fontRef idx="minor">
            <a:schemeClr val="dk1"/>
          </a:fontRef>
        </p:style>
        <p:txBody>
          <a:bodyPr lIns="0" rIns="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a:defRPr/>
            </a:pPr>
            <a:r>
              <a:rPr lang="ja-JP" altLang="en-US" sz="1000" dirty="0">
                <a:solidFill>
                  <a:prstClr val="black"/>
                </a:solidFill>
                <a:latin typeface="HGPｺﾞｼｯｸM" pitchFamily="50" charset="-128"/>
                <a:ea typeface="HGPｺﾞｼｯｸM" pitchFamily="50" charset="-128"/>
              </a:rPr>
              <a:t>介護保険事業計画基本指針</a:t>
            </a:r>
          </a:p>
        </p:txBody>
      </p:sp>
      <p:sp>
        <p:nvSpPr>
          <p:cNvPr id="3" name="正方形/長方形 2"/>
          <p:cNvSpPr/>
          <p:nvPr/>
        </p:nvSpPr>
        <p:spPr>
          <a:xfrm>
            <a:off x="7841746" y="1268813"/>
            <a:ext cx="1114408" cy="646331"/>
          </a:xfrm>
          <a:prstGeom prst="rect">
            <a:avLst/>
          </a:prstGeom>
        </p:spPr>
        <p:txBody>
          <a:bodyPr vert="horz" wrap="none">
            <a:spAutoFit/>
          </a:bodyPr>
          <a:lstStyle/>
          <a:p>
            <a:pPr algn="ctr" defTabSz="911479">
              <a:defRPr/>
            </a:pPr>
            <a:r>
              <a:rPr lang="ja-JP" altLang="en-US" b="1" dirty="0">
                <a:solidFill>
                  <a:prstClr val="black"/>
                </a:solidFill>
                <a:latin typeface="HGPｺﾞｼｯｸM" pitchFamily="50" charset="-128"/>
                <a:ea typeface="HGPｺﾞｼｯｸM" pitchFamily="50" charset="-128"/>
              </a:rPr>
              <a:t>第７次</a:t>
            </a:r>
            <a:endParaRPr lang="en-US" altLang="ja-JP" b="1" dirty="0">
              <a:solidFill>
                <a:prstClr val="black"/>
              </a:solidFill>
              <a:latin typeface="HGPｺﾞｼｯｸM" pitchFamily="50" charset="-128"/>
              <a:ea typeface="HGPｺﾞｼｯｸM" pitchFamily="50" charset="-128"/>
            </a:endParaRPr>
          </a:p>
          <a:p>
            <a:pPr algn="ctr" defTabSz="911479">
              <a:defRPr/>
            </a:pPr>
            <a:r>
              <a:rPr lang="ja-JP" altLang="en-US" b="1" dirty="0">
                <a:solidFill>
                  <a:prstClr val="black"/>
                </a:solidFill>
                <a:latin typeface="HGPｺﾞｼｯｸM" pitchFamily="50" charset="-128"/>
                <a:ea typeface="HGPｺﾞｼｯｸM" pitchFamily="50" charset="-128"/>
              </a:rPr>
              <a:t>医療計画</a:t>
            </a:r>
            <a:endParaRPr lang="en-US" altLang="ja-JP" b="1" dirty="0">
              <a:solidFill>
                <a:prstClr val="black"/>
              </a:solidFill>
              <a:latin typeface="HGPｺﾞｼｯｸM" pitchFamily="50" charset="-128"/>
              <a:ea typeface="HGPｺﾞｼｯｸM" pitchFamily="50" charset="-128"/>
            </a:endParaRPr>
          </a:p>
        </p:txBody>
      </p:sp>
      <p:sp>
        <p:nvSpPr>
          <p:cNvPr id="77" name="正方形/長方形 76"/>
          <p:cNvSpPr/>
          <p:nvPr/>
        </p:nvSpPr>
        <p:spPr>
          <a:xfrm>
            <a:off x="7884619" y="1843084"/>
            <a:ext cx="1158611" cy="830997"/>
          </a:xfrm>
          <a:prstGeom prst="rect">
            <a:avLst/>
          </a:prstGeom>
        </p:spPr>
        <p:txBody>
          <a:bodyPr vert="horz" wrap="square">
            <a:spAutoFit/>
          </a:bodyPr>
          <a:lstStyle/>
          <a:p>
            <a:pPr defTabSz="911479">
              <a:defRPr/>
            </a:pPr>
            <a:r>
              <a:rPr lang="en-US" altLang="ja-JP" sz="1200" dirty="0">
                <a:solidFill>
                  <a:prstClr val="black"/>
                </a:solidFill>
                <a:latin typeface="HGPｺﾞｼｯｸM" pitchFamily="50" charset="-128"/>
                <a:ea typeface="HGPｺﾞｼｯｸM" pitchFamily="50" charset="-128"/>
              </a:rPr>
              <a:t>※</a:t>
            </a:r>
            <a:r>
              <a:rPr lang="ja-JP" altLang="en-US" sz="1200" dirty="0">
                <a:solidFill>
                  <a:prstClr val="black"/>
                </a:solidFill>
                <a:latin typeface="HGPｺﾞｼｯｸM" pitchFamily="50" charset="-128"/>
                <a:ea typeface="HGPｺﾞｼｯｸM" pitchFamily="50" charset="-128"/>
              </a:rPr>
              <a:t>第７次からは、地域医療構想も含めた一体的な計画とする。</a:t>
            </a:r>
            <a:endParaRPr lang="en-US" altLang="ja-JP" sz="1200" dirty="0">
              <a:solidFill>
                <a:prstClr val="black"/>
              </a:solidFill>
              <a:latin typeface="HGPｺﾞｼｯｸM" pitchFamily="50" charset="-128"/>
              <a:ea typeface="HGPｺﾞｼｯｸM" pitchFamily="50" charset="-128"/>
            </a:endParaRPr>
          </a:p>
        </p:txBody>
      </p:sp>
      <p:sp>
        <p:nvSpPr>
          <p:cNvPr id="6" name="大かっこ 5"/>
          <p:cNvSpPr/>
          <p:nvPr/>
        </p:nvSpPr>
        <p:spPr>
          <a:xfrm>
            <a:off x="7884619" y="1915094"/>
            <a:ext cx="1158611" cy="718365"/>
          </a:xfrm>
          <a:prstGeom prst="bracketPair">
            <a:avLst>
              <a:gd name="adj" fmla="val 1140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8" name="二等辺三角形 7"/>
          <p:cNvSpPr/>
          <p:nvPr/>
        </p:nvSpPr>
        <p:spPr>
          <a:xfrm>
            <a:off x="7832463" y="3786109"/>
            <a:ext cx="1224136" cy="256702"/>
          </a:xfrm>
          <a:prstGeom prst="triangl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a:solidFill>
                <a:prstClr val="black"/>
              </a:solidFill>
            </a:endParaRPr>
          </a:p>
        </p:txBody>
      </p:sp>
      <p:sp>
        <p:nvSpPr>
          <p:cNvPr id="83" name="二等辺三角形 82"/>
          <p:cNvSpPr/>
          <p:nvPr/>
        </p:nvSpPr>
        <p:spPr>
          <a:xfrm rot="10800000">
            <a:off x="7832470" y="5295647"/>
            <a:ext cx="1224136" cy="256702"/>
          </a:xfrm>
          <a:prstGeom prst="triangl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a:solidFill>
                <a:prstClr val="black"/>
              </a:solidFill>
            </a:endParaRPr>
          </a:p>
        </p:txBody>
      </p:sp>
      <p:sp>
        <p:nvSpPr>
          <p:cNvPr id="102" name="角丸四角形 101"/>
          <p:cNvSpPr/>
          <p:nvPr/>
        </p:nvSpPr>
        <p:spPr>
          <a:xfrm>
            <a:off x="80625" y="3573016"/>
            <a:ext cx="1893773" cy="259214"/>
          </a:xfrm>
          <a:prstGeom prst="roundRect">
            <a:avLst>
              <a:gd name="adj" fmla="val 6097"/>
            </a:avLst>
          </a:prstGeom>
          <a:solidFill>
            <a:srgbClr val="C6D9F1">
              <a:alpha val="89804"/>
            </a:srgbClr>
          </a:solidFill>
          <a:ln/>
        </p:spPr>
        <p:style>
          <a:lnRef idx="2">
            <a:schemeClr val="dk1"/>
          </a:lnRef>
          <a:fillRef idx="1">
            <a:schemeClr val="lt1"/>
          </a:fillRef>
          <a:effectRef idx="0">
            <a:schemeClr val="dk1"/>
          </a:effectRef>
          <a:fontRef idx="minor">
            <a:schemeClr val="dk1"/>
          </a:fontRef>
        </p:style>
        <p:txBody>
          <a:bodyPr lIns="36000" rIns="3600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a:defRPr/>
            </a:pPr>
            <a:r>
              <a:rPr lang="ja-JP" altLang="en-US" sz="1200" dirty="0">
                <a:solidFill>
                  <a:prstClr val="black"/>
                </a:solidFill>
                <a:latin typeface="HGPｺﾞｼｯｸM" pitchFamily="50" charset="-128"/>
                <a:ea typeface="HGPｺﾞｼｯｸM" pitchFamily="50" charset="-128"/>
              </a:rPr>
              <a:t>関連施策に係る検討会</a:t>
            </a:r>
          </a:p>
        </p:txBody>
      </p:sp>
      <p:sp>
        <p:nvSpPr>
          <p:cNvPr id="59" name="上矢印 58"/>
          <p:cNvSpPr/>
          <p:nvPr/>
        </p:nvSpPr>
        <p:spPr>
          <a:xfrm>
            <a:off x="4985558" y="1737359"/>
            <a:ext cx="154064" cy="263756"/>
          </a:xfrm>
          <a:prstGeom prst="upArrow">
            <a:avLst>
              <a:gd name="adj1" fmla="val 50000"/>
              <a:gd name="adj2" fmla="val 62807"/>
            </a:avLst>
          </a:prstGeom>
          <a:solidFill>
            <a:schemeClr val="accent2"/>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1479">
              <a:defRPr/>
            </a:pPr>
            <a:endParaRPr lang="ja-JP" altLang="en-US">
              <a:solidFill>
                <a:prstClr val="white"/>
              </a:solidFill>
            </a:endParaRPr>
          </a:p>
        </p:txBody>
      </p:sp>
      <p:cxnSp>
        <p:nvCxnSpPr>
          <p:cNvPr id="62" name="直線矢印コネクタ 61"/>
          <p:cNvCxnSpPr/>
          <p:nvPr/>
        </p:nvCxnSpPr>
        <p:spPr>
          <a:xfrm>
            <a:off x="2202646" y="1995089"/>
            <a:ext cx="2921872"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7654255" y="85450"/>
            <a:ext cx="877163" cy="369332"/>
          </a:xfrm>
          <a:prstGeom prst="rect">
            <a:avLst/>
          </a:prstGeom>
          <a:noFill/>
        </p:spPr>
        <p:txBody>
          <a:bodyPr wrap="none" rtlCol="0">
            <a:spAutoFit/>
          </a:bodyPr>
          <a:lstStyle/>
          <a:p>
            <a:r>
              <a:rPr lang="ja-JP" altLang="en-US" dirty="0">
                <a:solidFill>
                  <a:prstClr val="black"/>
                </a:solidFill>
              </a:rPr>
              <a:t>（別紙）</a:t>
            </a:r>
          </a:p>
        </p:txBody>
      </p:sp>
      <p:sp>
        <p:nvSpPr>
          <p:cNvPr id="50" name="角丸四角形 49"/>
          <p:cNvSpPr/>
          <p:nvPr/>
        </p:nvSpPr>
        <p:spPr>
          <a:xfrm>
            <a:off x="5502564" y="883811"/>
            <a:ext cx="667487" cy="422206"/>
          </a:xfrm>
          <a:prstGeom prst="roundRect">
            <a:avLst/>
          </a:prstGeom>
          <a:ln/>
        </p:spPr>
        <p:style>
          <a:lnRef idx="2">
            <a:schemeClr val="accent5"/>
          </a:lnRef>
          <a:fillRef idx="1">
            <a:schemeClr val="lt1"/>
          </a:fillRef>
          <a:effectRef idx="0">
            <a:schemeClr val="accent5"/>
          </a:effectRef>
          <a:fontRef idx="minor">
            <a:schemeClr val="dk1"/>
          </a:fontRef>
        </p:style>
        <p:txBody>
          <a:bodyPr lIns="0" rIns="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a:defRPr/>
            </a:pPr>
            <a:r>
              <a:rPr lang="ja-JP" altLang="en-US" sz="1200" dirty="0">
                <a:solidFill>
                  <a:prstClr val="black"/>
                </a:solidFill>
                <a:latin typeface="HGPｺﾞｼｯｸM" pitchFamily="50" charset="-128"/>
                <a:ea typeface="HGPｺﾞｼｯｸM" pitchFamily="50" charset="-128"/>
              </a:rPr>
              <a:t>総合確保</a:t>
            </a:r>
            <a:endParaRPr lang="en-US" altLang="ja-JP" sz="1200" dirty="0">
              <a:solidFill>
                <a:prstClr val="black"/>
              </a:solidFill>
              <a:latin typeface="HGPｺﾞｼｯｸM" pitchFamily="50" charset="-128"/>
              <a:ea typeface="HGPｺﾞｼｯｸM" pitchFamily="50" charset="-128"/>
            </a:endParaRPr>
          </a:p>
          <a:p>
            <a:pPr algn="ctr" defTabSz="911479">
              <a:defRPr/>
            </a:pPr>
            <a:r>
              <a:rPr lang="ja-JP" altLang="en-US" sz="1200" dirty="0">
                <a:solidFill>
                  <a:prstClr val="black"/>
                </a:solidFill>
                <a:latin typeface="HGPｺﾞｼｯｸM" pitchFamily="50" charset="-128"/>
                <a:ea typeface="HGPｺﾞｼｯｸM" pitchFamily="50" charset="-128"/>
              </a:rPr>
              <a:t>方針改定</a:t>
            </a:r>
            <a:endParaRPr lang="en-US" altLang="ja-JP" sz="1200" dirty="0">
              <a:solidFill>
                <a:prstClr val="black"/>
              </a:solidFill>
              <a:latin typeface="HGPｺﾞｼｯｸM" pitchFamily="50" charset="-128"/>
              <a:ea typeface="HGPｺﾞｼｯｸM" pitchFamily="50" charset="-128"/>
            </a:endParaRPr>
          </a:p>
        </p:txBody>
      </p:sp>
      <p:sp>
        <p:nvSpPr>
          <p:cNvPr id="52" name="角丸四角形 51"/>
          <p:cNvSpPr/>
          <p:nvPr/>
        </p:nvSpPr>
        <p:spPr>
          <a:xfrm>
            <a:off x="87327" y="836712"/>
            <a:ext cx="1036680" cy="408990"/>
          </a:xfrm>
          <a:prstGeom prst="roundRect">
            <a:avLst>
              <a:gd name="adj" fmla="val 11115"/>
            </a:avLst>
          </a:prstGeom>
          <a:ln/>
        </p:spPr>
        <p:style>
          <a:lnRef idx="2">
            <a:schemeClr val="accent5"/>
          </a:lnRef>
          <a:fillRef idx="1">
            <a:schemeClr val="lt1"/>
          </a:fillRef>
          <a:effectRef idx="0">
            <a:schemeClr val="accent5"/>
          </a:effectRef>
          <a:fontRef idx="minor">
            <a:schemeClr val="dk1"/>
          </a:fontRef>
        </p:style>
        <p:txBody>
          <a:bodyPr lIns="0" rIns="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a:defRPr/>
            </a:pPr>
            <a:r>
              <a:rPr lang="ja-JP" altLang="en-US" sz="1200" dirty="0">
                <a:solidFill>
                  <a:prstClr val="black"/>
                </a:solidFill>
                <a:latin typeface="HGPｺﾞｼｯｸM" pitchFamily="50" charset="-128"/>
                <a:ea typeface="HGPｺﾞｼｯｸM" pitchFamily="50" charset="-128"/>
              </a:rPr>
              <a:t>医療介護</a:t>
            </a:r>
            <a:endParaRPr lang="en-US" altLang="ja-JP" sz="1200" dirty="0">
              <a:solidFill>
                <a:prstClr val="black"/>
              </a:solidFill>
              <a:latin typeface="HGPｺﾞｼｯｸM" pitchFamily="50" charset="-128"/>
              <a:ea typeface="HGPｺﾞｼｯｸM" pitchFamily="50" charset="-128"/>
            </a:endParaRPr>
          </a:p>
          <a:p>
            <a:pPr algn="ctr" defTabSz="911479">
              <a:defRPr/>
            </a:pPr>
            <a:r>
              <a:rPr lang="ja-JP" altLang="en-US" sz="1200" dirty="0">
                <a:solidFill>
                  <a:prstClr val="black"/>
                </a:solidFill>
                <a:latin typeface="HGPｺﾞｼｯｸM" pitchFamily="50" charset="-128"/>
                <a:ea typeface="HGPｺﾞｼｯｸM" pitchFamily="50" charset="-128"/>
              </a:rPr>
              <a:t>総合確保促進法</a:t>
            </a:r>
            <a:endParaRPr lang="en-US" altLang="ja-JP" sz="1200" dirty="0">
              <a:solidFill>
                <a:prstClr val="black"/>
              </a:solidFill>
              <a:latin typeface="HGPｺﾞｼｯｸM" pitchFamily="50" charset="-128"/>
              <a:ea typeface="HGPｺﾞｼｯｸM" pitchFamily="50" charset="-128"/>
            </a:endParaRPr>
          </a:p>
        </p:txBody>
      </p:sp>
      <p:sp>
        <p:nvSpPr>
          <p:cNvPr id="54" name="右矢印 53"/>
          <p:cNvSpPr/>
          <p:nvPr/>
        </p:nvSpPr>
        <p:spPr>
          <a:xfrm>
            <a:off x="1226438" y="883815"/>
            <a:ext cx="4276128" cy="343385"/>
          </a:xfrm>
          <a:prstGeom prst="rightArrow">
            <a:avLst>
              <a:gd name="adj1" fmla="val 64286"/>
              <a:gd name="adj2" fmla="val 50135"/>
            </a:avLst>
          </a:prstGeom>
          <a:ln/>
        </p:spPr>
        <p:style>
          <a:lnRef idx="2">
            <a:schemeClr val="accent5"/>
          </a:lnRef>
          <a:fillRef idx="1">
            <a:schemeClr val="lt1"/>
          </a:fillRef>
          <a:effectRef idx="0">
            <a:schemeClr val="accent5"/>
          </a:effectRef>
          <a:fontRef idx="minor">
            <a:schemeClr val="dk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a:defRPr/>
            </a:pPr>
            <a:r>
              <a:rPr lang="ja-JP" altLang="en-US" sz="1200" dirty="0">
                <a:solidFill>
                  <a:prstClr val="black"/>
                </a:solidFill>
                <a:latin typeface="HGPｺﾞｼｯｸM" pitchFamily="50" charset="-128"/>
                <a:ea typeface="HGPｺﾞｼｯｸM" pitchFamily="50" charset="-128"/>
              </a:rPr>
              <a:t>医療介護総合確保促進会議</a:t>
            </a:r>
            <a:endParaRPr lang="en-US" altLang="ja-JP" sz="1200" dirty="0">
              <a:solidFill>
                <a:prstClr val="black"/>
              </a:solidFill>
              <a:latin typeface="HGPｺﾞｼｯｸM" pitchFamily="50" charset="-128"/>
              <a:ea typeface="HGPｺﾞｼｯｸM" pitchFamily="50" charset="-128"/>
            </a:endParaRPr>
          </a:p>
        </p:txBody>
      </p:sp>
      <p:sp>
        <p:nvSpPr>
          <p:cNvPr id="251" name="角丸四角形 250"/>
          <p:cNvSpPr/>
          <p:nvPr/>
        </p:nvSpPr>
        <p:spPr>
          <a:xfrm>
            <a:off x="6091387" y="1371453"/>
            <a:ext cx="679407" cy="432048"/>
          </a:xfrm>
          <a:prstGeom prst="roundRect">
            <a:avLst/>
          </a:prstGeom>
          <a:ln/>
        </p:spPr>
        <p:style>
          <a:lnRef idx="2">
            <a:schemeClr val="accent3"/>
          </a:lnRef>
          <a:fillRef idx="1">
            <a:schemeClr val="lt1"/>
          </a:fillRef>
          <a:effectRef idx="0">
            <a:schemeClr val="accent3"/>
          </a:effectRef>
          <a:fontRef idx="minor">
            <a:schemeClr val="dk1"/>
          </a:fontRef>
        </p:style>
        <p:txBody>
          <a:bodyPr lIns="0" rIns="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a:defRPr/>
            </a:pPr>
            <a:r>
              <a:rPr lang="ja-JP" altLang="en-US" sz="1200" dirty="0">
                <a:solidFill>
                  <a:sysClr val="windowText" lastClr="000000"/>
                </a:solidFill>
                <a:latin typeface="HGPｺﾞｼｯｸM" pitchFamily="50" charset="-128"/>
                <a:ea typeface="HGPｺﾞｼｯｸM" pitchFamily="50" charset="-128"/>
              </a:rPr>
              <a:t>医療計画</a:t>
            </a:r>
            <a:endParaRPr lang="en-US" altLang="ja-JP" sz="1200" dirty="0">
              <a:solidFill>
                <a:sysClr val="windowText" lastClr="000000"/>
              </a:solidFill>
              <a:latin typeface="HGPｺﾞｼｯｸM" pitchFamily="50" charset="-128"/>
              <a:ea typeface="HGPｺﾞｼｯｸM" pitchFamily="50" charset="-128"/>
            </a:endParaRPr>
          </a:p>
          <a:p>
            <a:pPr algn="ctr" defTabSz="911479">
              <a:defRPr/>
            </a:pPr>
            <a:r>
              <a:rPr lang="ja-JP" altLang="en-US" sz="1200" dirty="0">
                <a:solidFill>
                  <a:sysClr val="windowText" lastClr="000000"/>
                </a:solidFill>
                <a:latin typeface="HGPｺﾞｼｯｸM" pitchFamily="50" charset="-128"/>
                <a:ea typeface="HGPｺﾞｼｯｸM" pitchFamily="50" charset="-128"/>
              </a:rPr>
              <a:t>作成指針</a:t>
            </a:r>
            <a:endParaRPr lang="en-US" altLang="ja-JP" sz="1200" dirty="0">
              <a:solidFill>
                <a:sysClr val="windowText" lastClr="000000"/>
              </a:solidFill>
              <a:latin typeface="HGPｺﾞｼｯｸM" pitchFamily="50" charset="-128"/>
              <a:ea typeface="HGPｺﾞｼｯｸM" pitchFamily="50" charset="-128"/>
            </a:endParaRPr>
          </a:p>
        </p:txBody>
      </p:sp>
      <p:sp>
        <p:nvSpPr>
          <p:cNvPr id="9" name="テキスト ボックス 8"/>
          <p:cNvSpPr txBox="1"/>
          <p:nvPr/>
        </p:nvSpPr>
        <p:spPr>
          <a:xfrm>
            <a:off x="90608" y="4860829"/>
            <a:ext cx="2112038" cy="461665"/>
          </a:xfrm>
          <a:prstGeom prst="rect">
            <a:avLst/>
          </a:prstGeom>
          <a:solidFill>
            <a:srgbClr val="FFFFFF">
              <a:alpha val="69804"/>
            </a:srgbClr>
          </a:solidFill>
          <a:ln w="6350">
            <a:solidFill>
              <a:schemeClr val="tx1"/>
            </a:solidFill>
          </a:ln>
        </p:spPr>
        <p:txBody>
          <a:bodyPr wrap="square" rtlCol="0">
            <a:spAutoFit/>
          </a:bodyPr>
          <a:lstStyle/>
          <a:p>
            <a:r>
              <a:rPr lang="ja-JP" altLang="en-US" sz="1200" dirty="0">
                <a:solidFill>
                  <a:prstClr val="black"/>
                </a:solidFill>
              </a:rPr>
              <a:t>・医療従事者の需給に関す</a:t>
            </a:r>
            <a:endParaRPr lang="en-US" altLang="ja-JP" sz="1200" dirty="0">
              <a:solidFill>
                <a:prstClr val="black"/>
              </a:solidFill>
            </a:endParaRPr>
          </a:p>
          <a:p>
            <a:r>
              <a:rPr lang="en-US" altLang="ja-JP" sz="1200" dirty="0">
                <a:solidFill>
                  <a:prstClr val="black"/>
                </a:solidFill>
              </a:rPr>
              <a:t> </a:t>
            </a:r>
            <a:r>
              <a:rPr lang="ja-JP" altLang="en-US" sz="1200" dirty="0">
                <a:solidFill>
                  <a:prstClr val="black"/>
                </a:solidFill>
              </a:rPr>
              <a:t>る検討会</a:t>
            </a:r>
          </a:p>
        </p:txBody>
      </p:sp>
      <p:sp>
        <p:nvSpPr>
          <p:cNvPr id="53" name="テキスト ボックス 52"/>
          <p:cNvSpPr txBox="1"/>
          <p:nvPr/>
        </p:nvSpPr>
        <p:spPr>
          <a:xfrm>
            <a:off x="100616" y="4323462"/>
            <a:ext cx="2102030" cy="461665"/>
          </a:xfrm>
          <a:prstGeom prst="rect">
            <a:avLst/>
          </a:prstGeom>
          <a:solidFill>
            <a:srgbClr val="FFFFFF">
              <a:alpha val="69804"/>
            </a:srgbClr>
          </a:solidFill>
          <a:ln w="6350">
            <a:solidFill>
              <a:schemeClr val="tx1"/>
            </a:solidFill>
          </a:ln>
        </p:spPr>
        <p:txBody>
          <a:bodyPr wrap="square" rtlCol="0">
            <a:spAutoFit/>
          </a:bodyPr>
          <a:lstStyle/>
          <a:p>
            <a:r>
              <a:rPr lang="ja-JP" altLang="en-US" sz="1200" dirty="0">
                <a:solidFill>
                  <a:prstClr val="black"/>
                </a:solidFill>
              </a:rPr>
              <a:t>・周産期医療体制のあり方に</a:t>
            </a:r>
            <a:endParaRPr lang="en-US" altLang="ja-JP" sz="1200" dirty="0">
              <a:solidFill>
                <a:prstClr val="black"/>
              </a:solidFill>
            </a:endParaRPr>
          </a:p>
          <a:p>
            <a:r>
              <a:rPr lang="ja-JP" altLang="en-US" sz="1200" dirty="0">
                <a:solidFill>
                  <a:prstClr val="black"/>
                </a:solidFill>
              </a:rPr>
              <a:t> 関する検討会</a:t>
            </a:r>
          </a:p>
        </p:txBody>
      </p:sp>
      <p:sp>
        <p:nvSpPr>
          <p:cNvPr id="55" name="テキスト ボックス 54"/>
          <p:cNvSpPr txBox="1"/>
          <p:nvPr/>
        </p:nvSpPr>
        <p:spPr>
          <a:xfrm>
            <a:off x="90608" y="3861053"/>
            <a:ext cx="2112038" cy="461665"/>
          </a:xfrm>
          <a:prstGeom prst="rect">
            <a:avLst/>
          </a:prstGeom>
          <a:solidFill>
            <a:srgbClr val="FFFFFF">
              <a:alpha val="69804"/>
            </a:srgbClr>
          </a:solidFill>
          <a:ln w="6350">
            <a:solidFill>
              <a:schemeClr val="tx1"/>
            </a:solidFill>
          </a:ln>
        </p:spPr>
        <p:txBody>
          <a:bodyPr wrap="square" rtlCol="0">
            <a:spAutoFit/>
          </a:bodyPr>
          <a:lstStyle/>
          <a:p>
            <a:r>
              <a:rPr lang="ja-JP" altLang="en-US" sz="1200" dirty="0">
                <a:solidFill>
                  <a:prstClr val="black"/>
                </a:solidFill>
              </a:rPr>
              <a:t>・これからの精神保健医療福</a:t>
            </a:r>
            <a:endParaRPr lang="en-US" altLang="ja-JP" sz="1200" dirty="0">
              <a:solidFill>
                <a:prstClr val="black"/>
              </a:solidFill>
            </a:endParaRPr>
          </a:p>
          <a:p>
            <a:r>
              <a:rPr lang="en-US" altLang="ja-JP" sz="1200" dirty="0">
                <a:solidFill>
                  <a:prstClr val="black"/>
                </a:solidFill>
              </a:rPr>
              <a:t> </a:t>
            </a:r>
            <a:r>
              <a:rPr lang="ja-JP" altLang="en-US" sz="1200" dirty="0">
                <a:solidFill>
                  <a:prstClr val="black"/>
                </a:solidFill>
              </a:rPr>
              <a:t>祉のあり方に関する検討会</a:t>
            </a:r>
          </a:p>
        </p:txBody>
      </p:sp>
      <p:cxnSp>
        <p:nvCxnSpPr>
          <p:cNvPr id="47" name="直線矢印コネクタ 46"/>
          <p:cNvCxnSpPr/>
          <p:nvPr/>
        </p:nvCxnSpPr>
        <p:spPr>
          <a:xfrm>
            <a:off x="1813846" y="5546849"/>
            <a:ext cx="3455158"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テキスト ボックス 45"/>
          <p:cNvSpPr txBox="1"/>
          <p:nvPr/>
        </p:nvSpPr>
        <p:spPr>
          <a:xfrm>
            <a:off x="80598" y="5343621"/>
            <a:ext cx="2122047" cy="461665"/>
          </a:xfrm>
          <a:prstGeom prst="rect">
            <a:avLst/>
          </a:prstGeom>
          <a:solidFill>
            <a:srgbClr val="FFFFFF">
              <a:alpha val="69804"/>
            </a:srgbClr>
          </a:solidFill>
          <a:ln w="6350">
            <a:solidFill>
              <a:schemeClr val="tx1"/>
            </a:solidFill>
          </a:ln>
        </p:spPr>
        <p:txBody>
          <a:bodyPr wrap="square" rtlCol="0">
            <a:spAutoFit/>
          </a:bodyPr>
          <a:lstStyle/>
          <a:p>
            <a:r>
              <a:rPr lang="ja-JP" altLang="en-US" sz="1200" dirty="0">
                <a:solidFill>
                  <a:prstClr val="black"/>
                </a:solidFill>
              </a:rPr>
              <a:t>・がん診療提供体制のあり方</a:t>
            </a:r>
            <a:endParaRPr lang="en-US" altLang="ja-JP" sz="1200" dirty="0">
              <a:solidFill>
                <a:prstClr val="black"/>
              </a:solidFill>
            </a:endParaRPr>
          </a:p>
          <a:p>
            <a:r>
              <a:rPr lang="en-US" altLang="ja-JP" sz="1200" dirty="0">
                <a:solidFill>
                  <a:prstClr val="black"/>
                </a:solidFill>
              </a:rPr>
              <a:t> </a:t>
            </a:r>
            <a:r>
              <a:rPr lang="ja-JP" altLang="en-US" sz="1200" dirty="0">
                <a:solidFill>
                  <a:prstClr val="black"/>
                </a:solidFill>
              </a:rPr>
              <a:t>に関する検討会</a:t>
            </a:r>
          </a:p>
        </p:txBody>
      </p:sp>
      <p:sp>
        <p:nvSpPr>
          <p:cNvPr id="48" name="Text Box 1"/>
          <p:cNvSpPr txBox="1">
            <a:spLocks noChangeArrowheads="1"/>
          </p:cNvSpPr>
          <p:nvPr/>
        </p:nvSpPr>
        <p:spPr bwMode="auto">
          <a:xfrm>
            <a:off x="7695988" y="19582"/>
            <a:ext cx="1447961" cy="548351"/>
          </a:xfrm>
          <a:prstGeom prst="rect">
            <a:avLst/>
          </a:prstGeom>
          <a:solidFill>
            <a:srgbClr val="FFFFFF"/>
          </a:solidFill>
          <a:ln w="19050">
            <a:solidFill>
              <a:srgbClr val="000000"/>
            </a:solidFill>
            <a:miter lim="800000"/>
            <a:headEnd/>
            <a:tailEnd/>
          </a:ln>
        </p:spPr>
        <p:txBody>
          <a:bodyPr vert="horz" wrap="square" lIns="74295" tIns="8890" rIns="74295" bIns="8890" numCol="1" anchor="t" anchorCtr="0" compatLnSpc="1">
            <a:prstTxWarp prst="textNoShape">
              <a:avLst/>
            </a:prstTxWarp>
          </a:bodyPr>
          <a:lstStyle/>
          <a:p>
            <a:pPr algn="dist" fontAlgn="base">
              <a:spcBef>
                <a:spcPct val="0"/>
              </a:spcBef>
              <a:spcAft>
                <a:spcPct val="0"/>
              </a:spcAft>
            </a:pPr>
            <a:r>
              <a:rPr lang="ja-JP" altLang="en-US" sz="1200" dirty="0">
                <a:solidFill>
                  <a:prstClr val="black"/>
                </a:solidFill>
                <a:latin typeface="ＭＳ ゴシック 本文"/>
                <a:cs typeface="ＭＳ Ｐゴシック" pitchFamily="50" charset="-128"/>
              </a:rPr>
              <a:t>医療計画の見直し等に関する検討会</a:t>
            </a:r>
            <a:endParaRPr lang="en-US" altLang="ja-JP" sz="1200" dirty="0">
              <a:solidFill>
                <a:prstClr val="black"/>
              </a:solidFill>
              <a:latin typeface="ＭＳ ゴシック 本文"/>
              <a:cs typeface="ＭＳ Ｐゴシック" pitchFamily="50" charset="-128"/>
            </a:endParaRPr>
          </a:p>
          <a:p>
            <a:pPr algn="dist" fontAlgn="base">
              <a:spcBef>
                <a:spcPct val="0"/>
              </a:spcBef>
              <a:spcAft>
                <a:spcPct val="0"/>
              </a:spcAft>
            </a:pPr>
            <a:r>
              <a:rPr lang="ja-JP" altLang="en-US" sz="1200" dirty="0">
                <a:solidFill>
                  <a:prstClr val="black"/>
                </a:solidFill>
                <a:latin typeface="ＭＳ ゴシック 本文"/>
                <a:cs typeface="ＭＳ Ｐゴシック" pitchFamily="50" charset="-128"/>
              </a:rPr>
              <a:t>Ｈ２８．５．２０</a:t>
            </a:r>
            <a:endParaRPr lang="ja-JP" altLang="en-US" sz="1200" dirty="0">
              <a:solidFill>
                <a:prstClr val="black"/>
              </a:solidFill>
              <a:latin typeface="ＭＳ 明朝" pitchFamily="17" charset="-128"/>
              <a:ea typeface="ＭＳ 明朝" pitchFamily="17" charset="-128"/>
              <a:cs typeface="ＭＳ Ｐゴシック" pitchFamily="50" charset="-128"/>
            </a:endParaRPr>
          </a:p>
          <a:p>
            <a:pPr fontAlgn="base">
              <a:spcBef>
                <a:spcPct val="0"/>
              </a:spcBef>
              <a:spcAft>
                <a:spcPct val="0"/>
              </a:spcAft>
            </a:pPr>
            <a:endParaRPr lang="ja-JP" altLang="en-US" sz="2800" dirty="0">
              <a:solidFill>
                <a:prstClr val="black"/>
              </a:solidFill>
              <a:latin typeface="Arial" pitchFamily="34" charset="0"/>
              <a:cs typeface="ＭＳ Ｐゴシック" pitchFamily="50" charset="-128"/>
            </a:endParaRPr>
          </a:p>
        </p:txBody>
      </p:sp>
      <p:sp>
        <p:nvSpPr>
          <p:cNvPr id="49" name="スライド番号プレースホルダー 3"/>
          <p:cNvSpPr>
            <a:spLocks noGrp="1"/>
          </p:cNvSpPr>
          <p:nvPr>
            <p:ph type="sldNum" sz="quarter" idx="12"/>
          </p:nvPr>
        </p:nvSpPr>
        <p:spPr>
          <a:xfrm>
            <a:off x="7010400" y="6493187"/>
            <a:ext cx="2133600" cy="365125"/>
          </a:xfrm>
        </p:spPr>
        <p:txBody>
          <a:bodyPr/>
          <a:lstStyle/>
          <a:p>
            <a:fld id="{D2D8002D-B5B0-4BAC-B1F6-782DDCCE6D9C}" type="slidenum">
              <a:rPr lang="ja-JP" altLang="en-US" sz="1800" smtClean="0">
                <a:solidFill>
                  <a:prstClr val="black">
                    <a:tint val="75000"/>
                  </a:prstClr>
                </a:solidFill>
              </a:rPr>
              <a:pPr/>
              <a:t>49</a:t>
            </a:fld>
            <a:endParaRPr lang="ja-JP" altLang="en-US" sz="1800" dirty="0">
              <a:solidFill>
                <a:prstClr val="black">
                  <a:tint val="75000"/>
                </a:prstClr>
              </a:solidFill>
            </a:endParaRPr>
          </a:p>
        </p:txBody>
      </p:sp>
    </p:spTree>
    <p:extLst>
      <p:ext uri="{BB962C8B-B14F-4D97-AF65-F5344CB8AC3E}">
        <p14:creationId xmlns:p14="http://schemas.microsoft.com/office/powerpoint/2010/main" xmlns="" val="3755600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343844" y="6355703"/>
            <a:ext cx="5076056" cy="276999"/>
          </a:xfrm>
          <a:prstGeom prst="rect">
            <a:avLst/>
          </a:prstGeom>
          <a:noFill/>
          <a:ln w="9525">
            <a:noFill/>
            <a:miter lim="800000"/>
            <a:headEnd/>
            <a:tailEnd/>
          </a:ln>
          <a:effectLst/>
        </p:spPr>
        <p:txBody>
          <a:bodyPr wrap="square">
            <a:spAutoFit/>
          </a:bodyPr>
          <a:lstStyle/>
          <a:p>
            <a:pPr defTabSz="879433">
              <a:spcBef>
                <a:spcPct val="50000"/>
              </a:spcBef>
              <a:defRPr/>
            </a:pPr>
            <a:r>
              <a:rPr lang="en-US" altLang="ja-JP" sz="1200" b="1" dirty="0">
                <a:solidFill>
                  <a:prstClr val="black"/>
                </a:solidFill>
                <a:effectLst>
                  <a:outerShdw blurRad="38100" dist="38100" dir="2700000" algn="tl">
                    <a:srgbClr val="C0C0C0"/>
                  </a:outerShdw>
                </a:effectLst>
                <a:latin typeface="HG丸ｺﾞｼｯｸM-PRO" pitchFamily="50" charset="-128"/>
                <a:ea typeface="HG丸ｺﾞｼｯｸM-PRO" pitchFamily="50" charset="-128"/>
              </a:rPr>
              <a:t>※H23</a:t>
            </a:r>
            <a:r>
              <a:rPr lang="ja-JP" altLang="en-US" sz="1200" b="1" dirty="0">
                <a:solidFill>
                  <a:prstClr val="black"/>
                </a:solidFill>
                <a:effectLst>
                  <a:outerShdw blurRad="38100" dist="38100" dir="2700000" algn="tl">
                    <a:srgbClr val="C0C0C0"/>
                  </a:outerShdw>
                </a:effectLst>
                <a:latin typeface="HG丸ｺﾞｼｯｸM-PRO" pitchFamily="50" charset="-128"/>
                <a:ea typeface="HG丸ｺﾞｼｯｸM-PRO" pitchFamily="50" charset="-128"/>
              </a:rPr>
              <a:t>年の調査では宮城県の一部と福島県を除いている</a:t>
            </a:r>
          </a:p>
        </p:txBody>
      </p:sp>
      <p:graphicFrame>
        <p:nvGraphicFramePr>
          <p:cNvPr id="7" name="グラフ 6"/>
          <p:cNvGraphicFramePr/>
          <p:nvPr>
            <p:extLst>
              <p:ext uri="{D42A27DB-BD31-4B8C-83A1-F6EECF244321}">
                <p14:modId xmlns:p14="http://schemas.microsoft.com/office/powerpoint/2010/main" xmlns="" val="137132277"/>
              </p:ext>
            </p:extLst>
          </p:nvPr>
        </p:nvGraphicFramePr>
        <p:xfrm>
          <a:off x="245558" y="939006"/>
          <a:ext cx="8441552" cy="5102314"/>
        </p:xfrm>
        <a:graphic>
          <a:graphicData uri="http://schemas.openxmlformats.org/drawingml/2006/chart">
            <c:chart xmlns:c="http://schemas.openxmlformats.org/drawingml/2006/chart" xmlns:r="http://schemas.openxmlformats.org/officeDocument/2006/relationships" r:id="rId3"/>
          </a:graphicData>
        </a:graphic>
      </p:graphicFrame>
      <p:sp>
        <p:nvSpPr>
          <p:cNvPr id="10" name="テキスト ボックス 9"/>
          <p:cNvSpPr txBox="1"/>
          <p:nvPr/>
        </p:nvSpPr>
        <p:spPr>
          <a:xfrm>
            <a:off x="7697608" y="5692339"/>
            <a:ext cx="1423326" cy="338554"/>
          </a:xfrm>
          <a:prstGeom prst="rect">
            <a:avLst/>
          </a:prstGeom>
          <a:noFill/>
        </p:spPr>
        <p:txBody>
          <a:bodyPr wrap="square" rtlCol="0">
            <a:spAutoFit/>
          </a:bodyPr>
          <a:lstStyle/>
          <a:p>
            <a:pPr fontAlgn="base">
              <a:spcBef>
                <a:spcPct val="0"/>
              </a:spcBef>
              <a:spcAft>
                <a:spcPct val="0"/>
              </a:spcAft>
            </a:pPr>
            <a:r>
              <a:rPr lang="ja-JP" altLang="en-US" sz="1600" dirty="0">
                <a:solidFill>
                  <a:prstClr val="black"/>
                </a:solidFill>
                <a:latin typeface="Arial" charset="0"/>
              </a:rPr>
              <a:t>（単位：万人）</a:t>
            </a:r>
          </a:p>
        </p:txBody>
      </p:sp>
      <p:sp>
        <p:nvSpPr>
          <p:cNvPr id="12" name="テキスト ボックス 11"/>
          <p:cNvSpPr txBox="1">
            <a:spLocks noChangeAspect="1"/>
          </p:cNvSpPr>
          <p:nvPr/>
        </p:nvSpPr>
        <p:spPr>
          <a:xfrm>
            <a:off x="8164458" y="1214676"/>
            <a:ext cx="728022" cy="408623"/>
          </a:xfrm>
          <a:prstGeom prst="roundRect">
            <a:avLst/>
          </a:prstGeom>
          <a:solidFill>
            <a:schemeClr val="bg1"/>
          </a:solidFill>
          <a:ln w="19050">
            <a:solidFill>
              <a:schemeClr val="tx1"/>
            </a:solidFill>
          </a:ln>
        </p:spPr>
        <p:txBody>
          <a:bodyPr wrap="square" rtlCol="0">
            <a:spAutoFit/>
          </a:bodyPr>
          <a:lstStyle/>
          <a:p>
            <a:pPr algn="ctr" fontAlgn="base">
              <a:spcBef>
                <a:spcPct val="0"/>
              </a:spcBef>
              <a:spcAft>
                <a:spcPct val="0"/>
              </a:spcAft>
            </a:pPr>
            <a:r>
              <a:rPr lang="en-US" altLang="ja-JP" b="1" dirty="0">
                <a:solidFill>
                  <a:prstClr val="black"/>
                </a:solidFill>
                <a:latin typeface="Arial" charset="0"/>
              </a:rPr>
              <a:t>32.9</a:t>
            </a:r>
            <a:endParaRPr lang="ja-JP" altLang="en-US" b="1" dirty="0">
              <a:solidFill>
                <a:prstClr val="black"/>
              </a:solidFill>
              <a:latin typeface="Arial" charset="0"/>
            </a:endParaRPr>
          </a:p>
        </p:txBody>
      </p:sp>
      <p:sp>
        <p:nvSpPr>
          <p:cNvPr id="13" name="テキスト ボックス 12"/>
          <p:cNvSpPr txBox="1">
            <a:spLocks noChangeAspect="1"/>
          </p:cNvSpPr>
          <p:nvPr/>
        </p:nvSpPr>
        <p:spPr>
          <a:xfrm>
            <a:off x="7965050" y="1864278"/>
            <a:ext cx="722059" cy="408623"/>
          </a:xfrm>
          <a:prstGeom prst="roundRect">
            <a:avLst/>
          </a:prstGeom>
          <a:solidFill>
            <a:schemeClr val="bg1"/>
          </a:solidFill>
          <a:ln w="19050">
            <a:solidFill>
              <a:schemeClr val="tx1"/>
            </a:solidFill>
          </a:ln>
        </p:spPr>
        <p:txBody>
          <a:bodyPr wrap="square" rtlCol="0">
            <a:spAutoFit/>
          </a:bodyPr>
          <a:lstStyle/>
          <a:p>
            <a:pPr algn="ctr" fontAlgn="base">
              <a:spcBef>
                <a:spcPct val="0"/>
              </a:spcBef>
              <a:spcAft>
                <a:spcPct val="0"/>
              </a:spcAft>
            </a:pPr>
            <a:r>
              <a:rPr lang="en-US" altLang="ja-JP" b="1" dirty="0">
                <a:solidFill>
                  <a:prstClr val="black"/>
                </a:solidFill>
                <a:latin typeface="Arial" charset="0"/>
              </a:rPr>
              <a:t>32.1</a:t>
            </a:r>
            <a:endParaRPr lang="ja-JP" altLang="en-US" b="1" dirty="0">
              <a:solidFill>
                <a:prstClr val="black"/>
              </a:solidFill>
              <a:latin typeface="Arial" charset="0"/>
            </a:endParaRPr>
          </a:p>
        </p:txBody>
      </p:sp>
      <p:sp>
        <p:nvSpPr>
          <p:cNvPr id="14" name="テキスト ボックス 13"/>
          <p:cNvSpPr txBox="1">
            <a:spLocks noChangeAspect="1"/>
          </p:cNvSpPr>
          <p:nvPr/>
        </p:nvSpPr>
        <p:spPr>
          <a:xfrm>
            <a:off x="8031520" y="2592209"/>
            <a:ext cx="768058" cy="408623"/>
          </a:xfrm>
          <a:prstGeom prst="roundRect">
            <a:avLst/>
          </a:prstGeom>
          <a:solidFill>
            <a:schemeClr val="bg1"/>
          </a:solidFill>
          <a:ln w="19050">
            <a:solidFill>
              <a:schemeClr val="tx1"/>
            </a:solidFill>
          </a:ln>
        </p:spPr>
        <p:txBody>
          <a:bodyPr wrap="square" rtlCol="0">
            <a:spAutoFit/>
          </a:bodyPr>
          <a:lstStyle/>
          <a:p>
            <a:pPr algn="ctr" fontAlgn="base">
              <a:spcBef>
                <a:spcPct val="0"/>
              </a:spcBef>
              <a:spcAft>
                <a:spcPct val="0"/>
              </a:spcAft>
            </a:pPr>
            <a:r>
              <a:rPr lang="en-US" altLang="ja-JP" b="1" dirty="0">
                <a:solidFill>
                  <a:prstClr val="black"/>
                </a:solidFill>
                <a:latin typeface="Arial" charset="0"/>
              </a:rPr>
              <a:t>32.4</a:t>
            </a:r>
            <a:endParaRPr lang="ja-JP" altLang="en-US" b="1" dirty="0">
              <a:solidFill>
                <a:prstClr val="black"/>
              </a:solidFill>
              <a:latin typeface="Arial" charset="0"/>
            </a:endParaRPr>
          </a:p>
        </p:txBody>
      </p:sp>
      <p:sp>
        <p:nvSpPr>
          <p:cNvPr id="15" name="テキスト ボックス 14"/>
          <p:cNvSpPr txBox="1">
            <a:spLocks noChangeAspect="1"/>
          </p:cNvSpPr>
          <p:nvPr/>
        </p:nvSpPr>
        <p:spPr>
          <a:xfrm>
            <a:off x="7697607" y="3247927"/>
            <a:ext cx="928998" cy="408623"/>
          </a:xfrm>
          <a:prstGeom prst="roundRect">
            <a:avLst/>
          </a:prstGeom>
          <a:solidFill>
            <a:schemeClr val="bg1"/>
          </a:solidFill>
          <a:ln w="19050">
            <a:solidFill>
              <a:schemeClr val="tx1"/>
            </a:solidFill>
          </a:ln>
        </p:spPr>
        <p:txBody>
          <a:bodyPr wrap="square" rtlCol="0">
            <a:spAutoFit/>
          </a:bodyPr>
          <a:lstStyle/>
          <a:p>
            <a:pPr algn="ctr" fontAlgn="base">
              <a:spcBef>
                <a:spcPct val="0"/>
              </a:spcBef>
              <a:spcAft>
                <a:spcPct val="0"/>
              </a:spcAft>
            </a:pPr>
            <a:r>
              <a:rPr lang="en-US" altLang="ja-JP" b="1" dirty="0">
                <a:solidFill>
                  <a:prstClr val="black"/>
                </a:solidFill>
                <a:latin typeface="Arial" charset="0"/>
              </a:rPr>
              <a:t>30.7</a:t>
            </a:r>
            <a:endParaRPr lang="ja-JP" altLang="en-US" b="1" dirty="0">
              <a:solidFill>
                <a:prstClr val="black"/>
              </a:solidFill>
              <a:latin typeface="Arial" charset="0"/>
            </a:endParaRPr>
          </a:p>
        </p:txBody>
      </p:sp>
      <p:sp>
        <p:nvSpPr>
          <p:cNvPr id="16" name="テキスト ボックス 15"/>
          <p:cNvSpPr txBox="1">
            <a:spLocks noChangeAspect="1"/>
          </p:cNvSpPr>
          <p:nvPr/>
        </p:nvSpPr>
        <p:spPr>
          <a:xfrm>
            <a:off x="7369965" y="3943259"/>
            <a:ext cx="794491" cy="408623"/>
          </a:xfrm>
          <a:prstGeom prst="roundRect">
            <a:avLst/>
          </a:prstGeom>
          <a:solidFill>
            <a:schemeClr val="bg1"/>
          </a:solidFill>
          <a:ln w="19050">
            <a:solidFill>
              <a:schemeClr val="tx1"/>
            </a:solidFill>
          </a:ln>
        </p:spPr>
        <p:txBody>
          <a:bodyPr wrap="square" rtlCol="0">
            <a:spAutoFit/>
          </a:bodyPr>
          <a:lstStyle/>
          <a:p>
            <a:pPr algn="ctr" fontAlgn="base">
              <a:spcBef>
                <a:spcPct val="0"/>
              </a:spcBef>
              <a:spcAft>
                <a:spcPct val="0"/>
              </a:spcAft>
            </a:pPr>
            <a:r>
              <a:rPr lang="en-US" altLang="ja-JP" b="1" dirty="0">
                <a:solidFill>
                  <a:prstClr val="black"/>
                </a:solidFill>
                <a:latin typeface="Arial" charset="0"/>
              </a:rPr>
              <a:t>29.3</a:t>
            </a:r>
            <a:endParaRPr lang="ja-JP" altLang="en-US" b="1" dirty="0">
              <a:solidFill>
                <a:prstClr val="black"/>
              </a:solidFill>
              <a:latin typeface="Arial" charset="0"/>
            </a:endParaRPr>
          </a:p>
        </p:txBody>
      </p:sp>
      <p:sp>
        <p:nvSpPr>
          <p:cNvPr id="17" name="テキスト ボックス 16"/>
          <p:cNvSpPr txBox="1">
            <a:spLocks noChangeAspect="1"/>
          </p:cNvSpPr>
          <p:nvPr/>
        </p:nvSpPr>
        <p:spPr>
          <a:xfrm>
            <a:off x="7303496" y="4643179"/>
            <a:ext cx="860961" cy="408623"/>
          </a:xfrm>
          <a:prstGeom prst="roundRect">
            <a:avLst/>
          </a:prstGeom>
          <a:solidFill>
            <a:schemeClr val="bg1"/>
          </a:solidFill>
          <a:ln w="19050">
            <a:solidFill>
              <a:schemeClr val="tx1"/>
            </a:solidFill>
          </a:ln>
        </p:spPr>
        <p:txBody>
          <a:bodyPr wrap="square" rtlCol="0">
            <a:spAutoFit/>
          </a:bodyPr>
          <a:lstStyle/>
          <a:p>
            <a:pPr algn="ctr" fontAlgn="base">
              <a:spcBef>
                <a:spcPct val="0"/>
              </a:spcBef>
              <a:spcAft>
                <a:spcPct val="0"/>
              </a:spcAft>
            </a:pPr>
            <a:r>
              <a:rPr lang="en-US" altLang="ja-JP" b="1" dirty="0">
                <a:solidFill>
                  <a:prstClr val="black"/>
                </a:solidFill>
                <a:latin typeface="Arial" charset="0"/>
              </a:rPr>
              <a:t>28.9</a:t>
            </a:r>
            <a:endParaRPr lang="ja-JP" altLang="en-US" b="1" dirty="0">
              <a:solidFill>
                <a:prstClr val="black"/>
              </a:solidFill>
              <a:latin typeface="Arial" charset="0"/>
            </a:endParaRPr>
          </a:p>
        </p:txBody>
      </p:sp>
      <p:sp>
        <p:nvSpPr>
          <p:cNvPr id="20" name="スライド番号プレースホルダ 7"/>
          <p:cNvSpPr txBox="1">
            <a:spLocks/>
          </p:cNvSpPr>
          <p:nvPr/>
        </p:nvSpPr>
        <p:spPr>
          <a:xfrm>
            <a:off x="7031350" y="6520324"/>
            <a:ext cx="2133600" cy="365125"/>
          </a:xfrm>
          <a:prstGeom prst="rect">
            <a:avLst/>
          </a:prstGeom>
        </p:spPr>
        <p:txBody>
          <a:bodyPr vert="horz" lIns="91440" tIns="45720" rIns="91440" bIns="45720"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fld id="{B493C6C3-F865-464B-A99A-2159A8AA7E9D}" type="slidenum">
              <a:rPr lang="ja-JP" altLang="en-US" sz="1400" smtClean="0">
                <a:solidFill>
                  <a:prstClr val="black"/>
                </a:solidFill>
              </a:rPr>
              <a:pPr algn="r">
                <a:defRPr/>
              </a:pPr>
              <a:t>5</a:t>
            </a:fld>
            <a:endParaRPr lang="ja-JP" altLang="en-US" sz="1400" dirty="0">
              <a:solidFill>
                <a:prstClr val="black"/>
              </a:solidFill>
            </a:endParaRPr>
          </a:p>
        </p:txBody>
      </p:sp>
      <p:sp>
        <p:nvSpPr>
          <p:cNvPr id="19" name="Rectangle 2"/>
          <p:cNvSpPr txBox="1">
            <a:spLocks noChangeArrowheads="1"/>
          </p:cNvSpPr>
          <p:nvPr/>
        </p:nvSpPr>
        <p:spPr>
          <a:xfrm>
            <a:off x="59363" y="71446"/>
            <a:ext cx="9025417" cy="638780"/>
          </a:xfrm>
          <a:prstGeom prst="rect">
            <a:avLst/>
          </a:prstGeom>
        </p:spPr>
        <p:style>
          <a:lnRef idx="1">
            <a:schemeClr val="accent1"/>
          </a:lnRef>
          <a:fillRef idx="2">
            <a:schemeClr val="accent1"/>
          </a:fillRef>
          <a:effectRef idx="1">
            <a:schemeClr val="accent1"/>
          </a:effectRef>
          <a:fontRef idx="minor">
            <a:schemeClr val="dk1"/>
          </a:fontRef>
        </p:style>
        <p:txBody>
          <a:bodyPr anchor="ctr" anchorCtr="1"/>
          <a:lstStyle/>
          <a:p>
            <a:pPr algn="ctr" fontAlgn="base">
              <a:spcBef>
                <a:spcPct val="0"/>
              </a:spcBef>
              <a:spcAft>
                <a:spcPct val="0"/>
              </a:spcAft>
              <a:defRPr/>
            </a:pPr>
            <a:r>
              <a:rPr lang="ja-JP" altLang="en-US" sz="3200" dirty="0">
                <a:solidFill>
                  <a:prstClr val="black"/>
                </a:solidFill>
                <a:latin typeface="ＭＳ Ｐゴシック"/>
              </a:rPr>
              <a:t>精神病床における入院患者数の推移</a:t>
            </a:r>
            <a:r>
              <a:rPr lang="ja-JP" altLang="en-US" sz="2000" dirty="0">
                <a:solidFill>
                  <a:prstClr val="black"/>
                </a:solidFill>
                <a:latin typeface="ＭＳ Ｐゴシック"/>
              </a:rPr>
              <a:t>（在院期間別内訳）</a:t>
            </a:r>
          </a:p>
        </p:txBody>
      </p:sp>
      <p:sp>
        <p:nvSpPr>
          <p:cNvPr id="18" name="Text Box 3"/>
          <p:cNvSpPr txBox="1">
            <a:spLocks noChangeArrowheads="1"/>
          </p:cNvSpPr>
          <p:nvPr/>
        </p:nvSpPr>
        <p:spPr bwMode="auto">
          <a:xfrm>
            <a:off x="4040253" y="6313898"/>
            <a:ext cx="4759325" cy="515526"/>
          </a:xfrm>
          <a:prstGeom prst="rect">
            <a:avLst/>
          </a:prstGeom>
          <a:noFill/>
          <a:ln w="9525">
            <a:noFill/>
            <a:miter lim="800000"/>
            <a:headEnd/>
            <a:tailEnd/>
          </a:ln>
          <a:effectLst/>
        </p:spPr>
        <p:txBody>
          <a:bodyPr wrap="square">
            <a:spAutoFit/>
          </a:bodyPr>
          <a:lstStyle/>
          <a:p>
            <a:pPr algn="r" defTabSz="879433">
              <a:spcBef>
                <a:spcPct val="50000"/>
              </a:spcBef>
              <a:defRPr/>
            </a:pPr>
            <a:r>
              <a:rPr lang="ja-JP" altLang="en-US" sz="1100" b="1" dirty="0">
                <a:solidFill>
                  <a:prstClr val="black"/>
                </a:solidFill>
                <a:effectLst>
                  <a:outerShdw blurRad="38100" dist="38100" dir="2700000" algn="tl">
                    <a:srgbClr val="C0C0C0"/>
                  </a:outerShdw>
                </a:effectLst>
                <a:latin typeface="HG丸ｺﾞｼｯｸM-PRO" pitchFamily="50" charset="-128"/>
                <a:ea typeface="HG丸ｺﾞｼｯｸM-PRO" pitchFamily="50" charset="-128"/>
              </a:rPr>
              <a:t>資料：厚生労働省「患者調査」より</a:t>
            </a:r>
            <a:endParaRPr lang="en-US" altLang="ja-JP" sz="1100" b="1" dirty="0">
              <a:solidFill>
                <a:prstClr val="black"/>
              </a:solidFill>
              <a:effectLst>
                <a:outerShdw blurRad="38100" dist="38100" dir="2700000" algn="tl">
                  <a:srgbClr val="C0C0C0"/>
                </a:outerShdw>
              </a:effectLst>
              <a:latin typeface="HG丸ｺﾞｼｯｸM-PRO" pitchFamily="50" charset="-128"/>
              <a:ea typeface="HG丸ｺﾞｼｯｸM-PRO" pitchFamily="50" charset="-128"/>
            </a:endParaRPr>
          </a:p>
          <a:p>
            <a:pPr algn="r" defTabSz="879433">
              <a:spcBef>
                <a:spcPct val="50000"/>
              </a:spcBef>
              <a:defRPr/>
            </a:pPr>
            <a:r>
              <a:rPr lang="ja-JP" altLang="en-US" sz="1100" b="1" dirty="0">
                <a:solidFill>
                  <a:prstClr val="black"/>
                </a:solidFill>
                <a:effectLst>
                  <a:outerShdw blurRad="38100" dist="38100" dir="2700000" algn="tl">
                    <a:srgbClr val="C0C0C0"/>
                  </a:outerShdw>
                </a:effectLst>
                <a:latin typeface="HG丸ｺﾞｼｯｸM-PRO" pitchFamily="50" charset="-128"/>
                <a:ea typeface="HG丸ｺﾞｼｯｸM-PRO" pitchFamily="50" charset="-128"/>
              </a:rPr>
              <a:t>厚生労働省障害保健福祉部で作成</a:t>
            </a:r>
          </a:p>
        </p:txBody>
      </p:sp>
    </p:spTree>
    <p:extLst>
      <p:ext uri="{BB962C8B-B14F-4D97-AF65-F5344CB8AC3E}">
        <p14:creationId xmlns:p14="http://schemas.microsoft.com/office/powerpoint/2010/main" xmlns="" val="1904977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グラフ 13"/>
          <p:cNvGraphicFramePr/>
          <p:nvPr>
            <p:extLst>
              <p:ext uri="{D42A27DB-BD31-4B8C-83A1-F6EECF244321}">
                <p14:modId xmlns:p14="http://schemas.microsoft.com/office/powerpoint/2010/main" xmlns="" val="3937565500"/>
              </p:ext>
            </p:extLst>
          </p:nvPr>
        </p:nvGraphicFramePr>
        <p:xfrm>
          <a:off x="71686" y="894616"/>
          <a:ext cx="8604363" cy="5457362"/>
        </p:xfrm>
        <a:graphic>
          <a:graphicData uri="http://schemas.openxmlformats.org/drawingml/2006/chart">
            <c:chart xmlns:c="http://schemas.openxmlformats.org/drawingml/2006/chart" xmlns:r="http://schemas.openxmlformats.org/officeDocument/2006/relationships" r:id="rId3"/>
          </a:graphicData>
        </a:graphic>
      </p:graphicFrame>
      <p:sp>
        <p:nvSpPr>
          <p:cNvPr id="2" name="テキスト ボックス 1"/>
          <p:cNvSpPr txBox="1"/>
          <p:nvPr/>
        </p:nvSpPr>
        <p:spPr>
          <a:xfrm>
            <a:off x="85565" y="888978"/>
            <a:ext cx="901852" cy="307777"/>
          </a:xfrm>
          <a:prstGeom prst="rect">
            <a:avLst/>
          </a:prstGeom>
          <a:noFill/>
          <a:ln>
            <a:solidFill>
              <a:schemeClr val="tx1"/>
            </a:solidFill>
          </a:ln>
        </p:spPr>
        <p:txBody>
          <a:bodyPr wrap="square" rtlCol="0">
            <a:spAutoFit/>
          </a:bodyPr>
          <a:lstStyle/>
          <a:p>
            <a:pPr fontAlgn="base">
              <a:spcBef>
                <a:spcPct val="0"/>
              </a:spcBef>
              <a:spcAft>
                <a:spcPct val="0"/>
              </a:spcAft>
            </a:pPr>
            <a:r>
              <a:rPr lang="ja-JP" altLang="en-US" sz="1400" dirty="0">
                <a:solidFill>
                  <a:prstClr val="black"/>
                </a:solidFill>
                <a:latin typeface="Arial" charset="0"/>
              </a:rPr>
              <a:t>入院期間</a:t>
            </a:r>
          </a:p>
        </p:txBody>
      </p:sp>
      <p:grpSp>
        <p:nvGrpSpPr>
          <p:cNvPr id="4" name="グループ化 6"/>
          <p:cNvGrpSpPr/>
          <p:nvPr/>
        </p:nvGrpSpPr>
        <p:grpSpPr>
          <a:xfrm>
            <a:off x="8280926" y="1340770"/>
            <a:ext cx="971600" cy="3762411"/>
            <a:chOff x="8100392" y="432049"/>
            <a:chExt cx="1043608" cy="3762411"/>
          </a:xfrm>
        </p:grpSpPr>
        <p:sp>
          <p:nvSpPr>
            <p:cNvPr id="8" name="テキスト ボックス 6"/>
            <p:cNvSpPr txBox="1"/>
            <p:nvPr/>
          </p:nvSpPr>
          <p:spPr>
            <a:xfrm>
              <a:off x="8100392" y="432049"/>
              <a:ext cx="1043608"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ase">
                <a:spcBef>
                  <a:spcPct val="0"/>
                </a:spcBef>
                <a:spcAft>
                  <a:spcPct val="0"/>
                </a:spcAft>
              </a:pPr>
              <a:r>
                <a:rPr lang="ja-JP" altLang="en-US" sz="1200" dirty="0">
                  <a:solidFill>
                    <a:prstClr val="black"/>
                  </a:solidFill>
                </a:rPr>
                <a:t>（</a:t>
              </a:r>
              <a:r>
                <a:rPr lang="en-US" altLang="ja-JP" sz="1200" dirty="0">
                  <a:solidFill>
                    <a:prstClr val="black"/>
                  </a:solidFill>
                </a:rPr>
                <a:t>33,200</a:t>
              </a:r>
              <a:r>
                <a:rPr lang="ja-JP" altLang="en-US" sz="1200" dirty="0">
                  <a:solidFill>
                    <a:prstClr val="black"/>
                  </a:solidFill>
                </a:rPr>
                <a:t>人）</a:t>
              </a:r>
            </a:p>
          </p:txBody>
        </p:sp>
        <p:sp>
          <p:nvSpPr>
            <p:cNvPr id="9" name="テキスト ボックス 7"/>
            <p:cNvSpPr txBox="1"/>
            <p:nvPr/>
          </p:nvSpPr>
          <p:spPr>
            <a:xfrm>
              <a:off x="8100392" y="1296145"/>
              <a:ext cx="1043608"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ase">
                <a:spcBef>
                  <a:spcPct val="0"/>
                </a:spcBef>
                <a:spcAft>
                  <a:spcPct val="0"/>
                </a:spcAft>
              </a:pPr>
              <a:r>
                <a:rPr lang="ja-JP" altLang="en-US" sz="1200" dirty="0">
                  <a:solidFill>
                    <a:prstClr val="black"/>
                  </a:solidFill>
                </a:rPr>
                <a:t>（</a:t>
              </a:r>
              <a:r>
                <a:rPr lang="en-US" altLang="ja-JP" sz="1200" dirty="0">
                  <a:solidFill>
                    <a:prstClr val="black"/>
                  </a:solidFill>
                </a:rPr>
                <a:t>22,600</a:t>
              </a:r>
              <a:r>
                <a:rPr lang="ja-JP" altLang="en-US" sz="1200" dirty="0">
                  <a:solidFill>
                    <a:prstClr val="black"/>
                  </a:solidFill>
                </a:rPr>
                <a:t>人）</a:t>
              </a:r>
            </a:p>
          </p:txBody>
        </p:sp>
        <p:sp>
          <p:nvSpPr>
            <p:cNvPr id="10" name="テキスト ボックス 8"/>
            <p:cNvSpPr txBox="1"/>
            <p:nvPr/>
          </p:nvSpPr>
          <p:spPr>
            <a:xfrm>
              <a:off x="8100392" y="2160241"/>
              <a:ext cx="1043608"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ase">
                <a:spcBef>
                  <a:spcPct val="0"/>
                </a:spcBef>
                <a:spcAft>
                  <a:spcPct val="0"/>
                </a:spcAft>
              </a:pPr>
              <a:r>
                <a:rPr lang="ja-JP" altLang="en-US" sz="1200" dirty="0">
                  <a:solidFill>
                    <a:prstClr val="black"/>
                  </a:solidFill>
                </a:rPr>
                <a:t>（</a:t>
              </a:r>
              <a:r>
                <a:rPr lang="en-US" altLang="ja-JP" sz="1200" dirty="0">
                  <a:solidFill>
                    <a:prstClr val="black"/>
                  </a:solidFill>
                </a:rPr>
                <a:t>7,100</a:t>
              </a:r>
              <a:r>
                <a:rPr lang="ja-JP" altLang="en-US" sz="1200" dirty="0">
                  <a:solidFill>
                    <a:prstClr val="black"/>
                  </a:solidFill>
                </a:rPr>
                <a:t>人）</a:t>
              </a:r>
            </a:p>
          </p:txBody>
        </p:sp>
        <p:sp>
          <p:nvSpPr>
            <p:cNvPr id="11" name="テキスト ボックス 9"/>
            <p:cNvSpPr txBox="1"/>
            <p:nvPr/>
          </p:nvSpPr>
          <p:spPr>
            <a:xfrm>
              <a:off x="8100392" y="3024336"/>
              <a:ext cx="1043608"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ase">
                <a:spcBef>
                  <a:spcPct val="0"/>
                </a:spcBef>
                <a:spcAft>
                  <a:spcPct val="0"/>
                </a:spcAft>
              </a:pPr>
              <a:r>
                <a:rPr lang="ja-JP" altLang="en-US" sz="1200" dirty="0">
                  <a:solidFill>
                    <a:prstClr val="black"/>
                  </a:solidFill>
                </a:rPr>
                <a:t>（</a:t>
              </a:r>
              <a:r>
                <a:rPr lang="en-US" altLang="ja-JP" sz="1200" dirty="0">
                  <a:solidFill>
                    <a:prstClr val="black"/>
                  </a:solidFill>
                </a:rPr>
                <a:t>24,000</a:t>
              </a:r>
              <a:r>
                <a:rPr lang="ja-JP" altLang="en-US" sz="1200" dirty="0">
                  <a:solidFill>
                    <a:prstClr val="black"/>
                  </a:solidFill>
                </a:rPr>
                <a:t>人）</a:t>
              </a:r>
            </a:p>
          </p:txBody>
        </p:sp>
        <p:sp>
          <p:nvSpPr>
            <p:cNvPr id="12" name="テキスト ボックス 10"/>
            <p:cNvSpPr txBox="1"/>
            <p:nvPr/>
          </p:nvSpPr>
          <p:spPr>
            <a:xfrm>
              <a:off x="8172400" y="3917461"/>
              <a:ext cx="971600"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ase">
                <a:spcBef>
                  <a:spcPct val="0"/>
                </a:spcBef>
                <a:spcAft>
                  <a:spcPct val="0"/>
                </a:spcAft>
              </a:pPr>
              <a:r>
                <a:rPr lang="ja-JP" altLang="en-US" sz="1200" dirty="0">
                  <a:solidFill>
                    <a:prstClr val="black"/>
                  </a:solidFill>
                </a:rPr>
                <a:t>（</a:t>
              </a:r>
              <a:r>
                <a:rPr lang="en-US" altLang="ja-JP" sz="1200" dirty="0">
                  <a:solidFill>
                    <a:prstClr val="black"/>
                  </a:solidFill>
                </a:rPr>
                <a:t>1,300</a:t>
              </a:r>
              <a:r>
                <a:rPr lang="ja-JP" altLang="en-US" sz="1200" dirty="0">
                  <a:solidFill>
                    <a:prstClr val="black"/>
                  </a:solidFill>
                </a:rPr>
                <a:t>人）</a:t>
              </a:r>
            </a:p>
          </p:txBody>
        </p:sp>
      </p:grpSp>
      <p:sp>
        <p:nvSpPr>
          <p:cNvPr id="13" name="テキスト ボックス 6"/>
          <p:cNvSpPr txBox="1"/>
          <p:nvPr/>
        </p:nvSpPr>
        <p:spPr>
          <a:xfrm>
            <a:off x="7616974" y="778358"/>
            <a:ext cx="1224136"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ase">
              <a:spcBef>
                <a:spcPct val="0"/>
              </a:spcBef>
              <a:spcAft>
                <a:spcPct val="0"/>
              </a:spcAft>
            </a:pPr>
            <a:r>
              <a:rPr lang="ja-JP" altLang="en-US" sz="1400" dirty="0">
                <a:solidFill>
                  <a:prstClr val="black"/>
                </a:solidFill>
              </a:rPr>
              <a:t>（単位：％）</a:t>
            </a:r>
          </a:p>
        </p:txBody>
      </p:sp>
      <p:sp>
        <p:nvSpPr>
          <p:cNvPr id="15" name="Rectangle 2"/>
          <p:cNvSpPr txBox="1">
            <a:spLocks noChangeArrowheads="1"/>
          </p:cNvSpPr>
          <p:nvPr/>
        </p:nvSpPr>
        <p:spPr>
          <a:xfrm>
            <a:off x="185051" y="44624"/>
            <a:ext cx="8801594" cy="650320"/>
          </a:xfrm>
          <a:prstGeom prst="rect">
            <a:avLst/>
          </a:prstGeom>
        </p:spPr>
        <p:style>
          <a:lnRef idx="1">
            <a:schemeClr val="accent1"/>
          </a:lnRef>
          <a:fillRef idx="2">
            <a:schemeClr val="accent1"/>
          </a:fillRef>
          <a:effectRef idx="1">
            <a:schemeClr val="accent1"/>
          </a:effectRef>
          <a:fontRef idx="minor">
            <a:schemeClr val="dk1"/>
          </a:fontRef>
        </p:style>
        <p:txBody>
          <a:bodyPr anchor="ctr" anchorCtr="1"/>
          <a:lstStyle/>
          <a:p>
            <a:pPr algn="ctr" fontAlgn="base">
              <a:spcBef>
                <a:spcPct val="0"/>
              </a:spcBef>
              <a:spcAft>
                <a:spcPct val="0"/>
              </a:spcAft>
            </a:pPr>
            <a:r>
              <a:rPr lang="ja-JP" altLang="en-US" sz="3200" dirty="0">
                <a:solidFill>
                  <a:prstClr val="black"/>
                </a:solidFill>
                <a:latin typeface="ＭＳ Ｐゴシック"/>
              </a:rPr>
              <a:t>平成</a:t>
            </a:r>
            <a:r>
              <a:rPr lang="en-US" altLang="ja-JP" sz="3200" dirty="0">
                <a:solidFill>
                  <a:prstClr val="black"/>
                </a:solidFill>
                <a:latin typeface="ＭＳ Ｐゴシック"/>
              </a:rPr>
              <a:t>26</a:t>
            </a:r>
            <a:r>
              <a:rPr lang="ja-JP" altLang="en-US" sz="3200" dirty="0">
                <a:solidFill>
                  <a:prstClr val="black"/>
                </a:solidFill>
                <a:latin typeface="ＭＳ Ｐゴシック"/>
              </a:rPr>
              <a:t>年 精神病床退院患者の退院後の行き先</a:t>
            </a:r>
            <a:endParaRPr lang="ja-JP" altLang="en-US" sz="3200" baseline="30000" dirty="0">
              <a:solidFill>
                <a:prstClr val="black"/>
              </a:solidFill>
              <a:latin typeface="ＭＳ Ｐゴシック"/>
            </a:endParaRPr>
          </a:p>
        </p:txBody>
      </p:sp>
      <p:sp>
        <p:nvSpPr>
          <p:cNvPr id="16" name="スライド番号プレースホルダ 7"/>
          <p:cNvSpPr txBox="1">
            <a:spLocks/>
          </p:cNvSpPr>
          <p:nvPr/>
        </p:nvSpPr>
        <p:spPr>
          <a:xfrm>
            <a:off x="7031350" y="6520326"/>
            <a:ext cx="2133600" cy="365125"/>
          </a:xfrm>
          <a:prstGeom prst="rect">
            <a:avLst/>
          </a:prstGeom>
        </p:spPr>
        <p:txBody>
          <a:bodyPr vert="horz" lIns="91440" tIns="45720" rIns="91440" bIns="45720"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fld id="{B493C6C3-F865-464B-A99A-2159A8AA7E9D}" type="slidenum">
              <a:rPr lang="ja-JP" altLang="en-US" sz="1400" smtClean="0">
                <a:solidFill>
                  <a:prstClr val="black"/>
                </a:solidFill>
              </a:rPr>
              <a:pPr algn="r">
                <a:defRPr/>
              </a:pPr>
              <a:t>6</a:t>
            </a:fld>
            <a:endParaRPr lang="ja-JP" altLang="en-US" sz="1400" dirty="0">
              <a:solidFill>
                <a:prstClr val="black"/>
              </a:solidFill>
            </a:endParaRPr>
          </a:p>
        </p:txBody>
      </p:sp>
      <p:sp>
        <p:nvSpPr>
          <p:cNvPr id="3" name="テキスト ボックス 2"/>
          <p:cNvSpPr txBox="1"/>
          <p:nvPr/>
        </p:nvSpPr>
        <p:spPr>
          <a:xfrm>
            <a:off x="1447960" y="5314655"/>
            <a:ext cx="398814" cy="369332"/>
          </a:xfrm>
          <a:prstGeom prst="rect">
            <a:avLst/>
          </a:prstGeom>
          <a:noFill/>
        </p:spPr>
        <p:txBody>
          <a:bodyPr wrap="square" rtlCol="0">
            <a:spAutoFit/>
          </a:bodyPr>
          <a:lstStyle/>
          <a:p>
            <a:pPr algn="ctr" fontAlgn="base">
              <a:spcBef>
                <a:spcPct val="0"/>
              </a:spcBef>
              <a:spcAft>
                <a:spcPct val="0"/>
              </a:spcAft>
            </a:pPr>
            <a:r>
              <a:rPr lang="ja-JP" altLang="en-US" dirty="0">
                <a:solidFill>
                  <a:prstClr val="black"/>
                </a:solidFill>
                <a:latin typeface="ＭＳ Ｐゴシック"/>
              </a:rPr>
              <a:t>０</a:t>
            </a:r>
          </a:p>
        </p:txBody>
      </p:sp>
      <p:sp>
        <p:nvSpPr>
          <p:cNvPr id="17" name="テキスト ボックス 16"/>
          <p:cNvSpPr txBox="1"/>
          <p:nvPr/>
        </p:nvSpPr>
        <p:spPr>
          <a:xfrm>
            <a:off x="2661939" y="5314655"/>
            <a:ext cx="598220" cy="369332"/>
          </a:xfrm>
          <a:prstGeom prst="rect">
            <a:avLst/>
          </a:prstGeom>
          <a:noFill/>
        </p:spPr>
        <p:txBody>
          <a:bodyPr wrap="square" rtlCol="0">
            <a:spAutoFit/>
          </a:bodyPr>
          <a:lstStyle/>
          <a:p>
            <a:pPr algn="ctr" fontAlgn="base">
              <a:spcBef>
                <a:spcPct val="0"/>
              </a:spcBef>
              <a:spcAft>
                <a:spcPct val="0"/>
              </a:spcAft>
            </a:pPr>
            <a:r>
              <a:rPr lang="en-US" altLang="ja-JP" dirty="0">
                <a:solidFill>
                  <a:prstClr val="black"/>
                </a:solidFill>
                <a:latin typeface="ＭＳ Ｐゴシック"/>
              </a:rPr>
              <a:t>20</a:t>
            </a:r>
            <a:endParaRPr lang="ja-JP" altLang="en-US" dirty="0">
              <a:solidFill>
                <a:prstClr val="black"/>
              </a:solidFill>
              <a:latin typeface="ＭＳ Ｐゴシック"/>
            </a:endParaRPr>
          </a:p>
        </p:txBody>
      </p:sp>
      <p:sp>
        <p:nvSpPr>
          <p:cNvPr id="18" name="テキスト ボックス 17"/>
          <p:cNvSpPr txBox="1"/>
          <p:nvPr/>
        </p:nvSpPr>
        <p:spPr>
          <a:xfrm>
            <a:off x="4002419" y="5314655"/>
            <a:ext cx="598220" cy="369332"/>
          </a:xfrm>
          <a:prstGeom prst="rect">
            <a:avLst/>
          </a:prstGeom>
          <a:noFill/>
        </p:spPr>
        <p:txBody>
          <a:bodyPr wrap="square" rtlCol="0">
            <a:spAutoFit/>
          </a:bodyPr>
          <a:lstStyle/>
          <a:p>
            <a:pPr algn="ctr" fontAlgn="base">
              <a:spcBef>
                <a:spcPct val="0"/>
              </a:spcBef>
              <a:spcAft>
                <a:spcPct val="0"/>
              </a:spcAft>
            </a:pPr>
            <a:r>
              <a:rPr lang="en-US" altLang="ja-JP" dirty="0">
                <a:solidFill>
                  <a:prstClr val="black"/>
                </a:solidFill>
                <a:latin typeface="ＭＳ Ｐゴシック"/>
              </a:rPr>
              <a:t>40</a:t>
            </a:r>
            <a:endParaRPr lang="ja-JP" altLang="en-US" dirty="0">
              <a:solidFill>
                <a:prstClr val="black"/>
              </a:solidFill>
              <a:latin typeface="ＭＳ Ｐゴシック"/>
            </a:endParaRPr>
          </a:p>
        </p:txBody>
      </p:sp>
      <p:sp>
        <p:nvSpPr>
          <p:cNvPr id="19" name="テキスト ボックス 18"/>
          <p:cNvSpPr txBox="1"/>
          <p:nvPr/>
        </p:nvSpPr>
        <p:spPr>
          <a:xfrm>
            <a:off x="5327624" y="5314655"/>
            <a:ext cx="598220" cy="369332"/>
          </a:xfrm>
          <a:prstGeom prst="rect">
            <a:avLst/>
          </a:prstGeom>
          <a:noFill/>
        </p:spPr>
        <p:txBody>
          <a:bodyPr wrap="square" rtlCol="0">
            <a:spAutoFit/>
          </a:bodyPr>
          <a:lstStyle/>
          <a:p>
            <a:pPr algn="ctr" fontAlgn="base">
              <a:spcBef>
                <a:spcPct val="0"/>
              </a:spcBef>
              <a:spcAft>
                <a:spcPct val="0"/>
              </a:spcAft>
            </a:pPr>
            <a:r>
              <a:rPr lang="en-US" altLang="ja-JP" dirty="0">
                <a:solidFill>
                  <a:prstClr val="black"/>
                </a:solidFill>
                <a:latin typeface="ＭＳ Ｐゴシック"/>
              </a:rPr>
              <a:t>60</a:t>
            </a:r>
            <a:endParaRPr lang="ja-JP" altLang="en-US" dirty="0">
              <a:solidFill>
                <a:prstClr val="black"/>
              </a:solidFill>
              <a:latin typeface="ＭＳ Ｐゴシック"/>
            </a:endParaRPr>
          </a:p>
        </p:txBody>
      </p:sp>
      <p:sp>
        <p:nvSpPr>
          <p:cNvPr id="20" name="テキスト ボックス 19"/>
          <p:cNvSpPr txBox="1"/>
          <p:nvPr/>
        </p:nvSpPr>
        <p:spPr>
          <a:xfrm>
            <a:off x="6657002" y="5314655"/>
            <a:ext cx="598220" cy="369332"/>
          </a:xfrm>
          <a:prstGeom prst="rect">
            <a:avLst/>
          </a:prstGeom>
          <a:noFill/>
        </p:spPr>
        <p:txBody>
          <a:bodyPr wrap="square" rtlCol="0">
            <a:spAutoFit/>
          </a:bodyPr>
          <a:lstStyle/>
          <a:p>
            <a:pPr algn="ctr" fontAlgn="base">
              <a:spcBef>
                <a:spcPct val="0"/>
              </a:spcBef>
              <a:spcAft>
                <a:spcPct val="0"/>
              </a:spcAft>
            </a:pPr>
            <a:r>
              <a:rPr lang="en-US" altLang="ja-JP" dirty="0">
                <a:solidFill>
                  <a:prstClr val="black"/>
                </a:solidFill>
                <a:latin typeface="ＭＳ Ｐゴシック"/>
              </a:rPr>
              <a:t>80</a:t>
            </a:r>
            <a:endParaRPr lang="ja-JP" altLang="en-US" dirty="0">
              <a:solidFill>
                <a:prstClr val="black"/>
              </a:solidFill>
              <a:latin typeface="ＭＳ Ｐゴシック"/>
            </a:endParaRPr>
          </a:p>
        </p:txBody>
      </p:sp>
      <p:sp>
        <p:nvSpPr>
          <p:cNvPr id="21" name="テキスト ボックス 20"/>
          <p:cNvSpPr txBox="1"/>
          <p:nvPr/>
        </p:nvSpPr>
        <p:spPr>
          <a:xfrm>
            <a:off x="7981812" y="5314655"/>
            <a:ext cx="598220" cy="369332"/>
          </a:xfrm>
          <a:prstGeom prst="rect">
            <a:avLst/>
          </a:prstGeom>
          <a:noFill/>
        </p:spPr>
        <p:txBody>
          <a:bodyPr wrap="square" rtlCol="0">
            <a:spAutoFit/>
          </a:bodyPr>
          <a:lstStyle/>
          <a:p>
            <a:pPr algn="ctr" fontAlgn="base">
              <a:spcBef>
                <a:spcPct val="0"/>
              </a:spcBef>
              <a:spcAft>
                <a:spcPct val="0"/>
              </a:spcAft>
            </a:pPr>
            <a:r>
              <a:rPr lang="en-US" altLang="ja-JP" dirty="0">
                <a:solidFill>
                  <a:prstClr val="black"/>
                </a:solidFill>
                <a:latin typeface="ＭＳ Ｐゴシック"/>
              </a:rPr>
              <a:t>100</a:t>
            </a:r>
            <a:endParaRPr lang="ja-JP" altLang="en-US" dirty="0">
              <a:solidFill>
                <a:prstClr val="black"/>
              </a:solidFill>
              <a:latin typeface="ＭＳ Ｐゴシック"/>
            </a:endParaRPr>
          </a:p>
        </p:txBody>
      </p:sp>
      <p:sp>
        <p:nvSpPr>
          <p:cNvPr id="22" name="Text Box 3"/>
          <p:cNvSpPr txBox="1">
            <a:spLocks noChangeArrowheads="1"/>
          </p:cNvSpPr>
          <p:nvPr/>
        </p:nvSpPr>
        <p:spPr bwMode="auto">
          <a:xfrm>
            <a:off x="4066701" y="6342474"/>
            <a:ext cx="4759325" cy="515526"/>
          </a:xfrm>
          <a:prstGeom prst="rect">
            <a:avLst/>
          </a:prstGeom>
          <a:noFill/>
          <a:ln w="9525">
            <a:noFill/>
            <a:miter lim="800000"/>
            <a:headEnd/>
            <a:tailEnd/>
          </a:ln>
          <a:effectLst/>
        </p:spPr>
        <p:txBody>
          <a:bodyPr wrap="square">
            <a:spAutoFit/>
          </a:bodyPr>
          <a:lstStyle/>
          <a:p>
            <a:pPr algn="r" defTabSz="879433">
              <a:spcBef>
                <a:spcPct val="50000"/>
              </a:spcBef>
              <a:defRPr/>
            </a:pPr>
            <a:r>
              <a:rPr lang="ja-JP" altLang="en-US" sz="1100" b="1" dirty="0">
                <a:solidFill>
                  <a:prstClr val="black"/>
                </a:solidFill>
                <a:effectLst>
                  <a:outerShdw blurRad="38100" dist="38100" dir="2700000" algn="tl">
                    <a:srgbClr val="C0C0C0"/>
                  </a:outerShdw>
                </a:effectLst>
                <a:latin typeface="HG丸ｺﾞｼｯｸM-PRO" pitchFamily="50" charset="-128"/>
                <a:ea typeface="HG丸ｺﾞｼｯｸM-PRO" pitchFamily="50" charset="-128"/>
              </a:rPr>
              <a:t>資料：厚生労働省「患者調査」より</a:t>
            </a:r>
            <a:endParaRPr lang="en-US" altLang="ja-JP" sz="1100" b="1" dirty="0">
              <a:solidFill>
                <a:prstClr val="black"/>
              </a:solidFill>
              <a:effectLst>
                <a:outerShdw blurRad="38100" dist="38100" dir="2700000" algn="tl">
                  <a:srgbClr val="C0C0C0"/>
                </a:outerShdw>
              </a:effectLst>
              <a:latin typeface="HG丸ｺﾞｼｯｸM-PRO" pitchFamily="50" charset="-128"/>
              <a:ea typeface="HG丸ｺﾞｼｯｸM-PRO" pitchFamily="50" charset="-128"/>
            </a:endParaRPr>
          </a:p>
          <a:p>
            <a:pPr algn="r" defTabSz="879433">
              <a:spcBef>
                <a:spcPct val="50000"/>
              </a:spcBef>
              <a:defRPr/>
            </a:pPr>
            <a:r>
              <a:rPr lang="ja-JP" altLang="en-US" sz="1100" b="1" dirty="0">
                <a:solidFill>
                  <a:prstClr val="black"/>
                </a:solidFill>
                <a:effectLst>
                  <a:outerShdw blurRad="38100" dist="38100" dir="2700000" algn="tl">
                    <a:srgbClr val="C0C0C0"/>
                  </a:outerShdw>
                </a:effectLst>
                <a:latin typeface="HG丸ｺﾞｼｯｸM-PRO" pitchFamily="50" charset="-128"/>
                <a:ea typeface="HG丸ｺﾞｼｯｸM-PRO" pitchFamily="50" charset="-128"/>
              </a:rPr>
              <a:t>厚生労働省障害保健福祉部で作成</a:t>
            </a:r>
          </a:p>
        </p:txBody>
      </p:sp>
    </p:spTree>
    <p:extLst>
      <p:ext uri="{BB962C8B-B14F-4D97-AF65-F5344CB8AC3E}">
        <p14:creationId xmlns:p14="http://schemas.microsoft.com/office/powerpoint/2010/main" xmlns="" val="3796986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0" y="803846"/>
            <a:ext cx="1331640" cy="456535"/>
          </a:xfrm>
          <a:prstGeom prst="rect">
            <a:avLst/>
          </a:prstGeom>
          <a:noFill/>
          <a:ln w="9525">
            <a:noFill/>
            <a:miter lim="800000"/>
            <a:headEnd/>
            <a:tailEnd/>
          </a:ln>
          <a:effectLst/>
        </p:spPr>
        <p:txBody>
          <a:bodyPr wrap="square">
            <a:spAutoFit/>
          </a:bodyPr>
          <a:lstStyle/>
          <a:p>
            <a:pPr algn="ctr" defTabSz="879433">
              <a:lnSpc>
                <a:spcPts val="1000"/>
              </a:lnSpc>
              <a:spcBef>
                <a:spcPct val="50000"/>
              </a:spcBef>
              <a:defRPr/>
            </a:pPr>
            <a:r>
              <a:rPr lang="ja-JP" altLang="en-US" sz="1400" b="1" dirty="0">
                <a:solidFill>
                  <a:prstClr val="black"/>
                </a:solidFill>
                <a:effectLst>
                  <a:outerShdw blurRad="38100" dist="38100" dir="2700000" algn="tl">
                    <a:srgbClr val="C0C0C0"/>
                  </a:outerShdw>
                </a:effectLst>
                <a:latin typeface="HG丸ｺﾞｼｯｸM-PRO" pitchFamily="50" charset="-128"/>
                <a:ea typeface="HG丸ｺﾞｼｯｸM-PRO" pitchFamily="50" charset="-128"/>
              </a:rPr>
              <a:t>在院日数</a:t>
            </a:r>
            <a:endParaRPr lang="en-US" altLang="ja-JP" sz="1400" b="1" dirty="0">
              <a:solidFill>
                <a:prstClr val="black"/>
              </a:solidFill>
              <a:effectLst>
                <a:outerShdw blurRad="38100" dist="38100" dir="2700000" algn="tl">
                  <a:srgbClr val="C0C0C0"/>
                </a:outerShdw>
              </a:effectLst>
              <a:latin typeface="HG丸ｺﾞｼｯｸM-PRO" pitchFamily="50" charset="-128"/>
              <a:ea typeface="HG丸ｺﾞｼｯｸM-PRO" pitchFamily="50" charset="-128"/>
            </a:endParaRPr>
          </a:p>
          <a:p>
            <a:pPr algn="ctr" defTabSz="879433">
              <a:lnSpc>
                <a:spcPts val="1000"/>
              </a:lnSpc>
              <a:spcBef>
                <a:spcPct val="50000"/>
              </a:spcBef>
              <a:defRPr/>
            </a:pPr>
            <a:r>
              <a:rPr lang="ja-JP" altLang="en-US" sz="1400" b="1" dirty="0">
                <a:solidFill>
                  <a:prstClr val="black"/>
                </a:solidFill>
                <a:effectLst>
                  <a:outerShdw blurRad="38100" dist="38100" dir="2700000" algn="tl">
                    <a:srgbClr val="C0C0C0"/>
                  </a:outerShdw>
                </a:effectLst>
                <a:latin typeface="HG丸ｺﾞｼｯｸM-PRO" pitchFamily="50" charset="-128"/>
                <a:ea typeface="HG丸ｺﾞｼｯｸM-PRO" pitchFamily="50" charset="-128"/>
              </a:rPr>
              <a:t>（単位：日）</a:t>
            </a:r>
          </a:p>
        </p:txBody>
      </p:sp>
      <p:grpSp>
        <p:nvGrpSpPr>
          <p:cNvPr id="2" name="グループ化 6"/>
          <p:cNvGrpSpPr/>
          <p:nvPr/>
        </p:nvGrpSpPr>
        <p:grpSpPr>
          <a:xfrm>
            <a:off x="155009" y="6111770"/>
            <a:ext cx="5872293" cy="694798"/>
            <a:chOff x="543659" y="5929315"/>
            <a:chExt cx="5872293" cy="694798"/>
          </a:xfrm>
        </p:grpSpPr>
        <p:sp>
          <p:nvSpPr>
            <p:cNvPr id="8" name="Text Box 5"/>
            <p:cNvSpPr txBox="1">
              <a:spLocks noChangeArrowheads="1"/>
            </p:cNvSpPr>
            <p:nvPr/>
          </p:nvSpPr>
          <p:spPr bwMode="auto">
            <a:xfrm>
              <a:off x="543659" y="6107115"/>
              <a:ext cx="1734770" cy="338554"/>
            </a:xfrm>
            <a:prstGeom prst="rect">
              <a:avLst/>
            </a:prstGeom>
            <a:noFill/>
            <a:ln w="9525">
              <a:noFill/>
              <a:miter lim="800000"/>
              <a:headEnd/>
              <a:tailEnd/>
            </a:ln>
            <a:effectLst/>
          </p:spPr>
          <p:txBody>
            <a:bodyPr wrap="none">
              <a:spAutoFit/>
            </a:bodyPr>
            <a:lstStyle/>
            <a:p>
              <a:pPr defTabSz="879433">
                <a:defRPr/>
              </a:pPr>
              <a:r>
                <a:rPr lang="en-US" altLang="ja-JP" sz="1600" b="1" dirty="0">
                  <a:solidFill>
                    <a:prstClr val="black"/>
                  </a:solidFill>
                  <a:effectLst>
                    <a:outerShdw blurRad="38100" dist="38100" dir="2700000" algn="tl">
                      <a:srgbClr val="C0C0C0"/>
                    </a:outerShdw>
                  </a:effectLst>
                  <a:ea typeface="HG丸ｺﾞｼｯｸM-PRO" pitchFamily="50" charset="-128"/>
                </a:rPr>
                <a:t>※</a:t>
              </a:r>
              <a:r>
                <a:rPr lang="ja-JP" altLang="en-US" sz="1600" b="1" dirty="0">
                  <a:solidFill>
                    <a:prstClr val="black"/>
                  </a:solidFill>
                  <a:effectLst>
                    <a:outerShdw blurRad="38100" dist="38100" dir="2700000" algn="tl">
                      <a:srgbClr val="C0C0C0"/>
                    </a:outerShdw>
                  </a:effectLst>
                  <a:ea typeface="HG丸ｺﾞｼｯｸM-PRO" pitchFamily="50" charset="-128"/>
                </a:rPr>
                <a:t>平均在院日数</a:t>
              </a:r>
              <a:r>
                <a:rPr lang="en-US" altLang="ja-JP" sz="1600" b="1" dirty="0">
                  <a:solidFill>
                    <a:prstClr val="black"/>
                  </a:solidFill>
                  <a:effectLst>
                    <a:outerShdw blurRad="38100" dist="38100" dir="2700000" algn="tl">
                      <a:srgbClr val="C0C0C0"/>
                    </a:outerShdw>
                  </a:effectLst>
                  <a:ea typeface="HG丸ｺﾞｼｯｸM-PRO" pitchFamily="50" charset="-128"/>
                </a:rPr>
                <a:t>=</a:t>
              </a:r>
            </a:p>
          </p:txBody>
        </p:sp>
        <p:sp>
          <p:nvSpPr>
            <p:cNvPr id="9" name="Text Box 6"/>
            <p:cNvSpPr txBox="1">
              <a:spLocks noChangeArrowheads="1"/>
            </p:cNvSpPr>
            <p:nvPr/>
          </p:nvSpPr>
          <p:spPr bwMode="auto">
            <a:xfrm>
              <a:off x="2900114" y="5929315"/>
              <a:ext cx="1838965" cy="338554"/>
            </a:xfrm>
            <a:prstGeom prst="rect">
              <a:avLst/>
            </a:prstGeom>
            <a:noFill/>
            <a:ln w="9525">
              <a:noFill/>
              <a:miter lim="800000"/>
              <a:headEnd/>
              <a:tailEnd/>
            </a:ln>
            <a:effectLst/>
          </p:spPr>
          <p:txBody>
            <a:bodyPr wrap="none">
              <a:spAutoFit/>
            </a:bodyPr>
            <a:lstStyle/>
            <a:p>
              <a:pPr defTabSz="879433">
                <a:defRPr/>
              </a:pPr>
              <a:r>
                <a:rPr lang="ja-JP" altLang="en-US" sz="1600" b="1" dirty="0">
                  <a:solidFill>
                    <a:prstClr val="black"/>
                  </a:solidFill>
                  <a:effectLst>
                    <a:outerShdw blurRad="38100" dist="38100" dir="2700000" algn="tl">
                      <a:srgbClr val="C0C0C0"/>
                    </a:outerShdw>
                  </a:effectLst>
                  <a:ea typeface="HG丸ｺﾞｼｯｸM-PRO" pitchFamily="50" charset="-128"/>
                </a:rPr>
                <a:t>年間在院患者延数</a:t>
              </a:r>
            </a:p>
          </p:txBody>
        </p:sp>
        <p:sp>
          <p:nvSpPr>
            <p:cNvPr id="10" name="Line 7"/>
            <p:cNvSpPr>
              <a:spLocks noChangeShapeType="1"/>
            </p:cNvSpPr>
            <p:nvPr/>
          </p:nvSpPr>
          <p:spPr bwMode="auto">
            <a:xfrm>
              <a:off x="2161262" y="6273799"/>
              <a:ext cx="3862891" cy="11759"/>
            </a:xfrm>
            <a:prstGeom prst="line">
              <a:avLst/>
            </a:prstGeom>
            <a:noFill/>
            <a:ln w="38100">
              <a:solidFill>
                <a:schemeClr val="tx1"/>
              </a:solidFill>
              <a:round/>
              <a:headEnd/>
              <a:tailEnd/>
            </a:ln>
          </p:spPr>
          <p:txBody>
            <a:bodyPr/>
            <a:lstStyle/>
            <a:p>
              <a:endParaRPr lang="ja-JP" altLang="en-US" sz="1600" dirty="0">
                <a:solidFill>
                  <a:prstClr val="black"/>
                </a:solidFill>
              </a:endParaRPr>
            </a:p>
          </p:txBody>
        </p:sp>
        <p:sp>
          <p:nvSpPr>
            <p:cNvPr id="11" name="Text Box 8"/>
            <p:cNvSpPr txBox="1">
              <a:spLocks noChangeArrowheads="1"/>
            </p:cNvSpPr>
            <p:nvPr/>
          </p:nvSpPr>
          <p:spPr bwMode="auto">
            <a:xfrm>
              <a:off x="2161261" y="6285559"/>
              <a:ext cx="4254691" cy="338554"/>
            </a:xfrm>
            <a:prstGeom prst="rect">
              <a:avLst/>
            </a:prstGeom>
            <a:noFill/>
            <a:ln w="9525">
              <a:noFill/>
              <a:miter lim="800000"/>
              <a:headEnd/>
              <a:tailEnd/>
            </a:ln>
            <a:effectLst/>
          </p:spPr>
          <p:txBody>
            <a:bodyPr wrap="none">
              <a:spAutoFit/>
            </a:bodyPr>
            <a:lstStyle/>
            <a:p>
              <a:pPr defTabSz="879433">
                <a:defRPr/>
              </a:pPr>
              <a:r>
                <a:rPr lang="en-US" altLang="ja-JP" sz="1600" b="1" dirty="0">
                  <a:solidFill>
                    <a:prstClr val="black"/>
                  </a:solidFill>
                  <a:effectLst>
                    <a:outerShdw blurRad="38100" dist="38100" dir="2700000" algn="tl">
                      <a:srgbClr val="C0C0C0"/>
                    </a:outerShdw>
                  </a:effectLst>
                  <a:ea typeface="HG丸ｺﾞｼｯｸM-PRO" pitchFamily="50" charset="-128"/>
                </a:rPr>
                <a:t>½×</a:t>
              </a:r>
              <a:r>
                <a:rPr lang="ja-JP" altLang="en-US" sz="1600" b="1" dirty="0">
                  <a:solidFill>
                    <a:prstClr val="black"/>
                  </a:solidFill>
                  <a:effectLst>
                    <a:outerShdw blurRad="38100" dist="38100" dir="2700000" algn="tl">
                      <a:srgbClr val="C0C0C0"/>
                    </a:outerShdw>
                  </a:effectLst>
                  <a:ea typeface="HG丸ｺﾞｼｯｸM-PRO" pitchFamily="50" charset="-128"/>
                </a:rPr>
                <a:t>（年間新入院患者数＋年間退院患者数）</a:t>
              </a:r>
            </a:p>
          </p:txBody>
        </p:sp>
      </p:grpSp>
      <p:graphicFrame>
        <p:nvGraphicFramePr>
          <p:cNvPr id="15" name="コンテンツ プレースホルダー 14"/>
          <p:cNvGraphicFramePr>
            <a:graphicFrameLocks noGrp="1"/>
          </p:cNvGraphicFramePr>
          <p:nvPr>
            <p:ph idx="1"/>
            <p:extLst>
              <p:ext uri="{D42A27DB-BD31-4B8C-83A1-F6EECF244321}">
                <p14:modId xmlns:p14="http://schemas.microsoft.com/office/powerpoint/2010/main" xmlns="" val="203326091"/>
              </p:ext>
            </p:extLst>
          </p:nvPr>
        </p:nvGraphicFramePr>
        <p:xfrm>
          <a:off x="155010" y="1260380"/>
          <a:ext cx="8803940" cy="4976932"/>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2"/>
          <p:cNvSpPr txBox="1">
            <a:spLocks noChangeArrowheads="1"/>
          </p:cNvSpPr>
          <p:nvPr/>
        </p:nvSpPr>
        <p:spPr>
          <a:xfrm>
            <a:off x="38732" y="62397"/>
            <a:ext cx="9036496" cy="674704"/>
          </a:xfrm>
          <a:prstGeom prst="rect">
            <a:avLst/>
          </a:prstGeom>
        </p:spPr>
        <p:style>
          <a:lnRef idx="1">
            <a:schemeClr val="accent1"/>
          </a:lnRef>
          <a:fillRef idx="2">
            <a:schemeClr val="accent1"/>
          </a:fillRef>
          <a:effectRef idx="1">
            <a:schemeClr val="accent1"/>
          </a:effectRef>
          <a:fontRef idx="minor">
            <a:schemeClr val="dk1"/>
          </a:fontRef>
        </p:style>
        <p:txBody>
          <a:bodyPr anchor="ctr" anchorCtr="1"/>
          <a:lstStyle/>
          <a:p>
            <a:pPr algn="ctr"/>
            <a:r>
              <a:rPr lang="ja-JP" altLang="en-US" sz="3200" dirty="0">
                <a:solidFill>
                  <a:prstClr val="black"/>
                </a:solidFill>
                <a:latin typeface="ＭＳ Ｐゴシック"/>
              </a:rPr>
              <a:t>精神病床における退院患者の平均在院日数の推移</a:t>
            </a:r>
            <a:endParaRPr lang="ja-JP" altLang="en-US" sz="3200" baseline="30000" dirty="0">
              <a:solidFill>
                <a:prstClr val="black"/>
              </a:solidFill>
              <a:latin typeface="ＭＳ Ｐゴシック"/>
            </a:endParaRPr>
          </a:p>
        </p:txBody>
      </p:sp>
      <p:sp>
        <p:nvSpPr>
          <p:cNvPr id="14" name="スライド番号プレースホルダ 7"/>
          <p:cNvSpPr txBox="1">
            <a:spLocks/>
          </p:cNvSpPr>
          <p:nvPr/>
        </p:nvSpPr>
        <p:spPr>
          <a:xfrm>
            <a:off x="7031350" y="6520272"/>
            <a:ext cx="2133600" cy="365125"/>
          </a:xfrm>
          <a:prstGeom prst="rect">
            <a:avLst/>
          </a:prstGeom>
        </p:spPr>
        <p:txBody>
          <a:bodyPr vert="horz" lIns="91440" tIns="45720" rIns="91440" bIns="45720"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fld id="{B493C6C3-F865-464B-A99A-2159A8AA7E9D}" type="slidenum">
              <a:rPr lang="ja-JP" altLang="en-US" sz="1400" smtClean="0">
                <a:solidFill>
                  <a:prstClr val="black"/>
                </a:solidFill>
              </a:rPr>
              <a:pPr algn="r">
                <a:defRPr/>
              </a:pPr>
              <a:t>7</a:t>
            </a:fld>
            <a:endParaRPr lang="ja-JP" altLang="en-US" sz="1400" dirty="0">
              <a:solidFill>
                <a:prstClr val="black"/>
              </a:solidFill>
            </a:endParaRPr>
          </a:p>
        </p:txBody>
      </p:sp>
      <p:sp>
        <p:nvSpPr>
          <p:cNvPr id="13" name="Text Box 3"/>
          <p:cNvSpPr txBox="1">
            <a:spLocks noChangeArrowheads="1"/>
          </p:cNvSpPr>
          <p:nvPr/>
        </p:nvSpPr>
        <p:spPr bwMode="auto">
          <a:xfrm>
            <a:off x="5369627" y="6195002"/>
            <a:ext cx="3505200" cy="1015663"/>
          </a:xfrm>
          <a:prstGeom prst="rect">
            <a:avLst/>
          </a:prstGeom>
          <a:noFill/>
          <a:ln w="9525">
            <a:noFill/>
            <a:miter lim="800000"/>
            <a:headEnd/>
            <a:tailEnd/>
          </a:ln>
          <a:effectLst/>
        </p:spPr>
        <p:txBody>
          <a:bodyPr>
            <a:spAutoFit/>
          </a:bodyPr>
          <a:lstStyle/>
          <a:p>
            <a:pPr algn="r" defTabSz="879433">
              <a:spcBef>
                <a:spcPct val="50000"/>
              </a:spcBef>
              <a:defRPr/>
            </a:pPr>
            <a:r>
              <a:rPr lang="ja-JP" altLang="en-US" sz="1200" b="1" dirty="0">
                <a:solidFill>
                  <a:prstClr val="black"/>
                </a:solidFill>
                <a:latin typeface="HG丸ｺﾞｼｯｸM-PRO" pitchFamily="50" charset="-128"/>
                <a:ea typeface="HG丸ｺﾞｼｯｸM-PRO" pitchFamily="50" charset="-128"/>
              </a:rPr>
              <a:t>　資料：厚生労働省「病院報告」より</a:t>
            </a:r>
          </a:p>
          <a:p>
            <a:pPr algn="r" defTabSz="879433">
              <a:spcBef>
                <a:spcPct val="50000"/>
              </a:spcBef>
              <a:defRPr/>
            </a:pPr>
            <a:r>
              <a:rPr lang="ja-JP" altLang="en-US" sz="1200" b="1" dirty="0">
                <a:solidFill>
                  <a:prstClr val="black"/>
                </a:solidFill>
                <a:latin typeface="HG丸ｺﾞｼｯｸM-PRO" pitchFamily="50" charset="-128"/>
                <a:ea typeface="HG丸ｺﾞｼｯｸM-PRO" pitchFamily="50" charset="-128"/>
              </a:rPr>
              <a:t>厚生労働省障害保健福祉部で作成</a:t>
            </a:r>
          </a:p>
          <a:p>
            <a:pPr algn="r" defTabSz="879433">
              <a:spcBef>
                <a:spcPct val="50000"/>
              </a:spcBef>
              <a:defRPr/>
            </a:pPr>
            <a:endParaRPr lang="ja-JP" altLang="en-US" sz="2000" b="1" dirty="0">
              <a:solidFill>
                <a:prstClr val="black"/>
              </a:solidFill>
              <a:effectLst>
                <a:outerShdw blurRad="38100" dist="38100" dir="2700000" algn="tl">
                  <a:srgbClr val="C0C0C0"/>
                </a:outerShdw>
              </a:effectLst>
              <a:latin typeface="HG丸ｺﾞｼｯｸM-PRO" pitchFamily="50" charset="-128"/>
              <a:ea typeface="HG丸ｺﾞｼｯｸM-PRO" pitchFamily="50" charset="-128"/>
            </a:endParaRPr>
          </a:p>
        </p:txBody>
      </p:sp>
      <p:sp>
        <p:nvSpPr>
          <p:cNvPr id="16" name="テキスト ボックス 15"/>
          <p:cNvSpPr txBox="1"/>
          <p:nvPr/>
        </p:nvSpPr>
        <p:spPr>
          <a:xfrm>
            <a:off x="-2274299" y="188640"/>
            <a:ext cx="1728192" cy="369332"/>
          </a:xfrm>
          <a:prstGeom prst="rect">
            <a:avLst/>
          </a:prstGeom>
          <a:noFill/>
        </p:spPr>
        <p:txBody>
          <a:bodyPr wrap="square" rtlCol="0">
            <a:spAutoFit/>
          </a:bodyPr>
          <a:lstStyle/>
          <a:p>
            <a:r>
              <a:rPr lang="ja-JP" altLang="en-US" dirty="0">
                <a:solidFill>
                  <a:prstClr val="black"/>
                </a:solidFill>
              </a:rPr>
              <a:t>修正</a:t>
            </a:r>
          </a:p>
        </p:txBody>
      </p:sp>
    </p:spTree>
    <p:extLst>
      <p:ext uri="{BB962C8B-B14F-4D97-AF65-F5344CB8AC3E}">
        <p14:creationId xmlns:p14="http://schemas.microsoft.com/office/powerpoint/2010/main" xmlns="" val="2447978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3" name="AutoShape 11"/>
          <p:cNvSpPr>
            <a:spLocks noChangeArrowheads="1"/>
          </p:cNvSpPr>
          <p:nvPr/>
        </p:nvSpPr>
        <p:spPr bwMode="auto">
          <a:xfrm rot="5400000">
            <a:off x="7562043" y="4186796"/>
            <a:ext cx="216024" cy="428625"/>
          </a:xfrm>
          <a:prstGeom prst="rightArrow">
            <a:avLst>
              <a:gd name="adj1" fmla="val 50000"/>
              <a:gd name="adj2" fmla="val 25000"/>
            </a:avLst>
          </a:prstGeom>
          <a:solidFill>
            <a:srgbClr val="FFFF99"/>
          </a:solidFill>
          <a:ln w="38100">
            <a:solidFill>
              <a:schemeClr val="bg2"/>
            </a:solidFill>
            <a:miter lim="800000"/>
            <a:headEnd/>
            <a:tailEnd/>
          </a:ln>
          <a:effectLst/>
        </p:spPr>
        <p:txBody>
          <a:bodyPr wrap="none" anchor="ctr"/>
          <a:lstStyle/>
          <a:p>
            <a:pPr fontAlgn="base">
              <a:spcBef>
                <a:spcPct val="0"/>
              </a:spcBef>
              <a:spcAft>
                <a:spcPct val="0"/>
              </a:spcAft>
            </a:pPr>
            <a:endParaRPr lang="ja-JP" altLang="en-US" sz="2800">
              <a:solidFill>
                <a:srgbClr val="000000"/>
              </a:solidFill>
              <a:latin typeface="Arial" charset="0"/>
            </a:endParaRPr>
          </a:p>
        </p:txBody>
      </p:sp>
      <p:sp>
        <p:nvSpPr>
          <p:cNvPr id="3094" name="AutoShape 22"/>
          <p:cNvSpPr>
            <a:spLocks noChangeArrowheads="1"/>
          </p:cNvSpPr>
          <p:nvPr/>
        </p:nvSpPr>
        <p:spPr bwMode="auto">
          <a:xfrm rot="5400000">
            <a:off x="4534285" y="4186796"/>
            <a:ext cx="216024" cy="428625"/>
          </a:xfrm>
          <a:prstGeom prst="rightArrow">
            <a:avLst>
              <a:gd name="adj1" fmla="val 50000"/>
              <a:gd name="adj2" fmla="val 25000"/>
            </a:avLst>
          </a:prstGeom>
          <a:solidFill>
            <a:srgbClr val="FF99CC"/>
          </a:solidFill>
          <a:ln w="38100">
            <a:solidFill>
              <a:srgbClr val="FF7C80"/>
            </a:solidFill>
            <a:miter lim="800000"/>
            <a:headEnd/>
            <a:tailEnd/>
          </a:ln>
          <a:effectLst/>
        </p:spPr>
        <p:txBody>
          <a:bodyPr wrap="none" anchor="ctr"/>
          <a:lstStyle/>
          <a:p>
            <a:pPr fontAlgn="base">
              <a:spcBef>
                <a:spcPct val="0"/>
              </a:spcBef>
              <a:spcAft>
                <a:spcPct val="0"/>
              </a:spcAft>
            </a:pPr>
            <a:endParaRPr lang="ja-JP" altLang="en-US" sz="2800">
              <a:solidFill>
                <a:srgbClr val="000000"/>
              </a:solidFill>
              <a:latin typeface="Arial" charset="0"/>
            </a:endParaRPr>
          </a:p>
        </p:txBody>
      </p:sp>
      <p:sp>
        <p:nvSpPr>
          <p:cNvPr id="3074" name="Text Box 2"/>
          <p:cNvSpPr txBox="1">
            <a:spLocks noChangeArrowheads="1"/>
          </p:cNvSpPr>
          <p:nvPr/>
        </p:nvSpPr>
        <p:spPr bwMode="auto">
          <a:xfrm>
            <a:off x="4101635" y="6553931"/>
            <a:ext cx="5042822" cy="461665"/>
          </a:xfrm>
          <a:prstGeom prst="rect">
            <a:avLst/>
          </a:prstGeom>
          <a:noFill/>
          <a:ln w="9525">
            <a:noFill/>
            <a:miter lim="800000"/>
            <a:headEnd/>
            <a:tailEnd/>
          </a:ln>
          <a:effectLst/>
        </p:spPr>
        <p:txBody>
          <a:bodyPr wrap="square">
            <a:spAutoFit/>
          </a:bodyPr>
          <a:lstStyle/>
          <a:p>
            <a:pPr fontAlgn="base">
              <a:spcBef>
                <a:spcPct val="50000"/>
              </a:spcBef>
              <a:spcAft>
                <a:spcPct val="0"/>
              </a:spcAft>
            </a:pPr>
            <a:r>
              <a:rPr lang="ja-JP" altLang="en-US" sz="1200" dirty="0">
                <a:solidFill>
                  <a:srgbClr val="000000"/>
                </a:solidFill>
                <a:latin typeface="HG丸ｺﾞｼｯｸM-PRO" pitchFamily="50" charset="-128"/>
                <a:ea typeface="HG丸ｺﾞｼｯｸM-PRO" pitchFamily="50" charset="-128"/>
              </a:rPr>
              <a:t>資料：平成</a:t>
            </a:r>
            <a:r>
              <a:rPr lang="en-US" altLang="ja-JP" sz="1200" dirty="0">
                <a:solidFill>
                  <a:srgbClr val="000000"/>
                </a:solidFill>
                <a:latin typeface="HG丸ｺﾞｼｯｸM-PRO" pitchFamily="50" charset="-128"/>
                <a:ea typeface="HG丸ｺﾞｼｯｸM-PRO" pitchFamily="50" charset="-128"/>
              </a:rPr>
              <a:t>25</a:t>
            </a:r>
            <a:r>
              <a:rPr lang="ja-JP" altLang="en-US" sz="1200" dirty="0">
                <a:solidFill>
                  <a:srgbClr val="000000"/>
                </a:solidFill>
                <a:latin typeface="HG丸ｺﾞｼｯｸM-PRO" pitchFamily="50" charset="-128"/>
                <a:ea typeface="HG丸ｺﾞｼｯｸM-PRO" pitchFamily="50" charset="-128"/>
              </a:rPr>
              <a:t>年厚生労働省障害保健福祉部精神・障害保健課調より推計　</a:t>
            </a:r>
          </a:p>
        </p:txBody>
      </p:sp>
      <p:sp>
        <p:nvSpPr>
          <p:cNvPr id="3075" name="Rectangle 3"/>
          <p:cNvSpPr>
            <a:spLocks noChangeArrowheads="1"/>
          </p:cNvSpPr>
          <p:nvPr/>
        </p:nvSpPr>
        <p:spPr bwMode="auto">
          <a:xfrm>
            <a:off x="2123743" y="1254355"/>
            <a:ext cx="1368152" cy="2951658"/>
          </a:xfrm>
          <a:prstGeom prst="rect">
            <a:avLst/>
          </a:prstGeom>
          <a:solidFill>
            <a:srgbClr val="FF99CC">
              <a:alpha val="50000"/>
            </a:srgbClr>
          </a:solidFill>
          <a:ln w="38100">
            <a:solidFill>
              <a:srgbClr val="FF7C80"/>
            </a:solidFill>
            <a:miter lim="800000"/>
            <a:headEnd/>
            <a:tailEnd/>
          </a:ln>
          <a:effectLst/>
        </p:spPr>
        <p:txBody>
          <a:bodyPr wrap="none" anchor="ctr"/>
          <a:lstStyle/>
          <a:p>
            <a:pPr algn="ctr" fontAlgn="base">
              <a:spcBef>
                <a:spcPct val="0"/>
              </a:spcBef>
              <a:spcAft>
                <a:spcPct val="0"/>
              </a:spcAft>
            </a:pPr>
            <a:endParaRPr lang="en-US" altLang="ja-JP" sz="1000" b="1" dirty="0">
              <a:solidFill>
                <a:srgbClr val="000000"/>
              </a:solidFill>
              <a:latin typeface="HG丸ｺﾞｼｯｸM-PRO" pitchFamily="50" charset="-128"/>
              <a:ea typeface="HG丸ｺﾞｼｯｸM-PRO" pitchFamily="50" charset="-128"/>
            </a:endParaRPr>
          </a:p>
          <a:p>
            <a:pPr algn="ctr" fontAlgn="base">
              <a:spcBef>
                <a:spcPct val="0"/>
              </a:spcBef>
              <a:spcAft>
                <a:spcPct val="0"/>
              </a:spcAft>
            </a:pPr>
            <a:endParaRPr lang="en-US" altLang="ja-JP" sz="1000" b="1" dirty="0">
              <a:solidFill>
                <a:srgbClr val="000000"/>
              </a:solidFill>
              <a:latin typeface="HG丸ｺﾞｼｯｸM-PRO" pitchFamily="50" charset="-128"/>
              <a:ea typeface="HG丸ｺﾞｼｯｸM-PRO" pitchFamily="50" charset="-128"/>
            </a:endParaRPr>
          </a:p>
          <a:p>
            <a:pPr algn="ctr" fontAlgn="base">
              <a:spcBef>
                <a:spcPct val="0"/>
              </a:spcBef>
              <a:spcAft>
                <a:spcPct val="0"/>
              </a:spcAft>
            </a:pPr>
            <a:endParaRPr lang="en-US" altLang="ja-JP" sz="1000" b="1" dirty="0">
              <a:solidFill>
                <a:srgbClr val="000000"/>
              </a:solidFill>
              <a:latin typeface="HG丸ｺﾞｼｯｸM-PRO" pitchFamily="50" charset="-128"/>
              <a:ea typeface="HG丸ｺﾞｼｯｸM-PRO" pitchFamily="50" charset="-128"/>
            </a:endParaRPr>
          </a:p>
          <a:p>
            <a:pPr algn="ctr" fontAlgn="base">
              <a:spcBef>
                <a:spcPct val="0"/>
              </a:spcBef>
              <a:spcAft>
                <a:spcPct val="0"/>
              </a:spcAft>
            </a:pPr>
            <a:endParaRPr lang="en-US" altLang="ja-JP" sz="1000" b="1" dirty="0">
              <a:solidFill>
                <a:srgbClr val="000000"/>
              </a:solidFill>
              <a:latin typeface="HG丸ｺﾞｼｯｸM-PRO" pitchFamily="50" charset="-128"/>
              <a:ea typeface="HG丸ｺﾞｼｯｸM-PRO" pitchFamily="50" charset="-128"/>
            </a:endParaRPr>
          </a:p>
          <a:p>
            <a:pPr algn="ctr" fontAlgn="base">
              <a:spcBef>
                <a:spcPct val="0"/>
              </a:spcBef>
              <a:spcAft>
                <a:spcPct val="0"/>
              </a:spcAft>
            </a:pPr>
            <a:endParaRPr lang="en-US" altLang="ja-JP" sz="1000" b="1" dirty="0">
              <a:solidFill>
                <a:srgbClr val="000000"/>
              </a:solidFill>
              <a:latin typeface="HG丸ｺﾞｼｯｸM-PRO" pitchFamily="50" charset="-128"/>
              <a:ea typeface="HG丸ｺﾞｼｯｸM-PRO" pitchFamily="50" charset="-128"/>
            </a:endParaRPr>
          </a:p>
          <a:p>
            <a:pPr algn="ctr" fontAlgn="base">
              <a:spcBef>
                <a:spcPct val="0"/>
              </a:spcBef>
              <a:spcAft>
                <a:spcPct val="0"/>
              </a:spcAft>
            </a:pPr>
            <a:endParaRPr lang="en-US" altLang="ja-JP" sz="1000" b="1" dirty="0">
              <a:solidFill>
                <a:srgbClr val="000000"/>
              </a:solidFill>
              <a:latin typeface="HG丸ｺﾞｼｯｸM-PRO" pitchFamily="50" charset="-128"/>
              <a:ea typeface="HG丸ｺﾞｼｯｸM-PRO" pitchFamily="50" charset="-128"/>
            </a:endParaRPr>
          </a:p>
          <a:p>
            <a:pPr algn="ctr" fontAlgn="base">
              <a:spcBef>
                <a:spcPct val="0"/>
              </a:spcBef>
              <a:spcAft>
                <a:spcPct val="0"/>
              </a:spcAft>
            </a:pPr>
            <a:endParaRPr lang="en-US" altLang="ja-JP" sz="1000" b="1" dirty="0">
              <a:solidFill>
                <a:srgbClr val="000000"/>
              </a:solidFill>
              <a:latin typeface="HG丸ｺﾞｼｯｸM-PRO" pitchFamily="50" charset="-128"/>
              <a:ea typeface="HG丸ｺﾞｼｯｸM-PRO" pitchFamily="50" charset="-128"/>
            </a:endParaRPr>
          </a:p>
          <a:p>
            <a:pPr algn="ctr" fontAlgn="base">
              <a:spcBef>
                <a:spcPct val="0"/>
              </a:spcBef>
              <a:spcAft>
                <a:spcPct val="0"/>
              </a:spcAft>
            </a:pPr>
            <a:endParaRPr lang="en-US" altLang="ja-JP" sz="1000" b="1" dirty="0">
              <a:solidFill>
                <a:srgbClr val="000000"/>
              </a:solidFill>
              <a:latin typeface="HG丸ｺﾞｼｯｸM-PRO" pitchFamily="50" charset="-128"/>
              <a:ea typeface="HG丸ｺﾞｼｯｸM-PRO" pitchFamily="50" charset="-128"/>
            </a:endParaRPr>
          </a:p>
          <a:p>
            <a:pPr algn="ctr" fontAlgn="base">
              <a:spcBef>
                <a:spcPct val="0"/>
              </a:spcBef>
              <a:spcAft>
                <a:spcPct val="0"/>
              </a:spcAft>
            </a:pPr>
            <a:endParaRPr lang="en-US" altLang="ja-JP" sz="1000" b="1" dirty="0">
              <a:solidFill>
                <a:srgbClr val="000000"/>
              </a:solidFill>
              <a:latin typeface="HG丸ｺﾞｼｯｸM-PRO" pitchFamily="50" charset="-128"/>
              <a:ea typeface="HG丸ｺﾞｼｯｸM-PRO" pitchFamily="50" charset="-128"/>
            </a:endParaRPr>
          </a:p>
          <a:p>
            <a:pPr algn="ctr" fontAlgn="base">
              <a:spcBef>
                <a:spcPct val="0"/>
              </a:spcBef>
              <a:spcAft>
                <a:spcPct val="0"/>
              </a:spcAft>
            </a:pPr>
            <a:endParaRPr lang="en-US" altLang="ja-JP" sz="1000" b="1" dirty="0">
              <a:solidFill>
                <a:srgbClr val="000000"/>
              </a:solidFill>
              <a:latin typeface="HG丸ｺﾞｼｯｸM-PRO" pitchFamily="50" charset="-128"/>
              <a:ea typeface="HG丸ｺﾞｼｯｸM-PRO" pitchFamily="50" charset="-128"/>
            </a:endParaRPr>
          </a:p>
          <a:p>
            <a:pPr algn="ctr" fontAlgn="base">
              <a:spcBef>
                <a:spcPct val="0"/>
              </a:spcBef>
              <a:spcAft>
                <a:spcPct val="0"/>
              </a:spcAft>
            </a:pPr>
            <a:endParaRPr lang="en-US" altLang="ja-JP" sz="1200" b="1" dirty="0">
              <a:solidFill>
                <a:srgbClr val="000000"/>
              </a:solidFill>
              <a:latin typeface="HG丸ｺﾞｼｯｸM-PRO" pitchFamily="50" charset="-128"/>
              <a:ea typeface="HG丸ｺﾞｼｯｸM-PRO" pitchFamily="50" charset="-128"/>
            </a:endParaRPr>
          </a:p>
        </p:txBody>
      </p:sp>
      <p:sp>
        <p:nvSpPr>
          <p:cNvPr id="3076" name="Rectangle 4"/>
          <p:cNvSpPr>
            <a:spLocks noChangeArrowheads="1"/>
          </p:cNvSpPr>
          <p:nvPr/>
        </p:nvSpPr>
        <p:spPr bwMode="auto">
          <a:xfrm>
            <a:off x="3995936" y="1091840"/>
            <a:ext cx="1727895" cy="2952328"/>
          </a:xfrm>
          <a:prstGeom prst="rect">
            <a:avLst/>
          </a:prstGeom>
          <a:solidFill>
            <a:srgbClr val="FF99CC">
              <a:alpha val="50000"/>
            </a:srgbClr>
          </a:solidFill>
          <a:ln w="38100">
            <a:solidFill>
              <a:srgbClr val="FF7C80"/>
            </a:solidFill>
            <a:miter lim="800000"/>
            <a:headEnd/>
            <a:tailEnd/>
          </a:ln>
          <a:effectLst/>
        </p:spPr>
        <p:txBody>
          <a:bodyPr wrap="none" anchor="ctr"/>
          <a:lstStyle/>
          <a:p>
            <a:pPr algn="ctr" fontAlgn="base">
              <a:spcBef>
                <a:spcPct val="0"/>
              </a:spcBef>
              <a:spcAft>
                <a:spcPct val="0"/>
              </a:spcAft>
            </a:pPr>
            <a:endParaRPr lang="en-US" altLang="ja-JP" sz="1000" b="1" dirty="0">
              <a:solidFill>
                <a:srgbClr val="000000"/>
              </a:solidFill>
              <a:latin typeface="HG丸ｺﾞｼｯｸM-PRO" pitchFamily="50" charset="-128"/>
              <a:ea typeface="HG丸ｺﾞｼｯｸM-PRO" pitchFamily="50" charset="-128"/>
            </a:endParaRPr>
          </a:p>
          <a:p>
            <a:pPr algn="ctr" fontAlgn="base">
              <a:spcBef>
                <a:spcPct val="0"/>
              </a:spcBef>
              <a:spcAft>
                <a:spcPct val="0"/>
              </a:spcAft>
            </a:pPr>
            <a:endParaRPr lang="en-US" altLang="ja-JP" sz="1000" b="1" dirty="0">
              <a:solidFill>
                <a:srgbClr val="000000"/>
              </a:solidFill>
              <a:latin typeface="HG丸ｺﾞｼｯｸM-PRO" pitchFamily="50" charset="-128"/>
              <a:ea typeface="HG丸ｺﾞｼｯｸM-PRO" pitchFamily="50" charset="-128"/>
            </a:endParaRPr>
          </a:p>
          <a:p>
            <a:pPr algn="ctr" fontAlgn="base">
              <a:spcBef>
                <a:spcPct val="0"/>
              </a:spcBef>
              <a:spcAft>
                <a:spcPct val="0"/>
              </a:spcAft>
            </a:pPr>
            <a:endParaRPr lang="en-US" altLang="ja-JP" sz="1000" b="1" dirty="0">
              <a:solidFill>
                <a:srgbClr val="000000"/>
              </a:solidFill>
              <a:latin typeface="HG丸ｺﾞｼｯｸM-PRO" pitchFamily="50" charset="-128"/>
              <a:ea typeface="HG丸ｺﾞｼｯｸM-PRO" pitchFamily="50" charset="-128"/>
            </a:endParaRPr>
          </a:p>
          <a:p>
            <a:pPr algn="ctr" fontAlgn="base">
              <a:spcBef>
                <a:spcPct val="0"/>
              </a:spcBef>
              <a:spcAft>
                <a:spcPct val="0"/>
              </a:spcAft>
            </a:pPr>
            <a:endParaRPr lang="en-US" altLang="ja-JP" sz="1000" b="1" dirty="0">
              <a:solidFill>
                <a:srgbClr val="000000"/>
              </a:solidFill>
              <a:latin typeface="HG丸ｺﾞｼｯｸM-PRO" pitchFamily="50" charset="-128"/>
              <a:ea typeface="HG丸ｺﾞｼｯｸM-PRO" pitchFamily="50" charset="-128"/>
            </a:endParaRPr>
          </a:p>
          <a:p>
            <a:pPr algn="ctr" fontAlgn="base">
              <a:spcBef>
                <a:spcPct val="0"/>
              </a:spcBef>
              <a:spcAft>
                <a:spcPct val="0"/>
              </a:spcAft>
            </a:pPr>
            <a:endParaRPr lang="en-US" altLang="ja-JP" sz="1000" b="1" dirty="0">
              <a:solidFill>
                <a:srgbClr val="000000"/>
              </a:solidFill>
              <a:latin typeface="HG丸ｺﾞｼｯｸM-PRO" pitchFamily="50" charset="-128"/>
              <a:ea typeface="HG丸ｺﾞｼｯｸM-PRO" pitchFamily="50" charset="-128"/>
            </a:endParaRPr>
          </a:p>
          <a:p>
            <a:pPr algn="ctr" fontAlgn="base">
              <a:spcBef>
                <a:spcPct val="0"/>
              </a:spcBef>
              <a:spcAft>
                <a:spcPct val="0"/>
              </a:spcAft>
            </a:pPr>
            <a:endParaRPr lang="en-US" altLang="ja-JP" sz="1000" b="1" dirty="0">
              <a:solidFill>
                <a:srgbClr val="000000"/>
              </a:solidFill>
              <a:latin typeface="HG丸ｺﾞｼｯｸM-PRO" pitchFamily="50" charset="-128"/>
              <a:ea typeface="HG丸ｺﾞｼｯｸM-PRO" pitchFamily="50" charset="-128"/>
            </a:endParaRPr>
          </a:p>
          <a:p>
            <a:pPr algn="ctr" fontAlgn="base">
              <a:spcBef>
                <a:spcPct val="0"/>
              </a:spcBef>
              <a:spcAft>
                <a:spcPct val="0"/>
              </a:spcAft>
            </a:pPr>
            <a:endParaRPr lang="en-US" altLang="ja-JP" sz="1000" b="1" dirty="0">
              <a:solidFill>
                <a:srgbClr val="000000"/>
              </a:solidFill>
              <a:latin typeface="HG丸ｺﾞｼｯｸM-PRO" pitchFamily="50" charset="-128"/>
              <a:ea typeface="HG丸ｺﾞｼｯｸM-PRO" pitchFamily="50" charset="-128"/>
            </a:endParaRPr>
          </a:p>
          <a:p>
            <a:pPr algn="ctr" fontAlgn="base">
              <a:spcBef>
                <a:spcPct val="0"/>
              </a:spcBef>
              <a:spcAft>
                <a:spcPct val="0"/>
              </a:spcAft>
            </a:pPr>
            <a:endParaRPr lang="en-US" altLang="ja-JP" sz="1000" b="1" dirty="0">
              <a:solidFill>
                <a:srgbClr val="000000"/>
              </a:solidFill>
              <a:latin typeface="HG丸ｺﾞｼｯｸM-PRO" pitchFamily="50" charset="-128"/>
              <a:ea typeface="HG丸ｺﾞｼｯｸM-PRO" pitchFamily="50" charset="-128"/>
            </a:endParaRPr>
          </a:p>
          <a:p>
            <a:pPr algn="ctr" fontAlgn="base">
              <a:spcBef>
                <a:spcPct val="0"/>
              </a:spcBef>
              <a:spcAft>
                <a:spcPct val="0"/>
              </a:spcAft>
            </a:pPr>
            <a:endParaRPr lang="en-US" altLang="ja-JP" sz="1000" b="1" dirty="0">
              <a:solidFill>
                <a:srgbClr val="000000"/>
              </a:solidFill>
              <a:latin typeface="HG丸ｺﾞｼｯｸM-PRO" pitchFamily="50" charset="-128"/>
              <a:ea typeface="HG丸ｺﾞｼｯｸM-PRO" pitchFamily="50" charset="-128"/>
            </a:endParaRPr>
          </a:p>
          <a:p>
            <a:pPr algn="ctr" fontAlgn="base">
              <a:spcBef>
                <a:spcPct val="0"/>
              </a:spcBef>
              <a:spcAft>
                <a:spcPct val="0"/>
              </a:spcAft>
            </a:pPr>
            <a:endParaRPr lang="en-US" altLang="ja-JP" sz="1000" b="1" dirty="0">
              <a:solidFill>
                <a:srgbClr val="000000"/>
              </a:solidFill>
              <a:latin typeface="HG丸ｺﾞｼｯｸM-PRO" pitchFamily="50" charset="-128"/>
              <a:ea typeface="HG丸ｺﾞｼｯｸM-PRO" pitchFamily="50" charset="-128"/>
            </a:endParaRPr>
          </a:p>
          <a:p>
            <a:pPr algn="ctr" fontAlgn="base">
              <a:spcBef>
                <a:spcPct val="0"/>
              </a:spcBef>
              <a:spcAft>
                <a:spcPct val="0"/>
              </a:spcAft>
            </a:pPr>
            <a:endParaRPr lang="en-US" altLang="ja-JP" sz="1200" b="1" dirty="0">
              <a:solidFill>
                <a:srgbClr val="000000"/>
              </a:solidFill>
              <a:latin typeface="HG丸ｺﾞｼｯｸM-PRO" pitchFamily="50" charset="-128"/>
              <a:ea typeface="HG丸ｺﾞｼｯｸM-PRO" pitchFamily="50" charset="-128"/>
            </a:endParaRPr>
          </a:p>
          <a:p>
            <a:pPr algn="ctr" fontAlgn="base">
              <a:spcBef>
                <a:spcPct val="0"/>
              </a:spcBef>
              <a:spcAft>
                <a:spcPct val="0"/>
              </a:spcAft>
            </a:pPr>
            <a:endParaRPr lang="en-US" altLang="ja-JP" sz="1200" b="1" dirty="0">
              <a:solidFill>
                <a:srgbClr val="000000"/>
              </a:solidFill>
              <a:latin typeface="HG丸ｺﾞｼｯｸM-PRO" pitchFamily="50" charset="-128"/>
              <a:ea typeface="HG丸ｺﾞｼｯｸM-PRO" pitchFamily="50" charset="-128"/>
            </a:endParaRPr>
          </a:p>
        </p:txBody>
      </p:sp>
      <p:sp>
        <p:nvSpPr>
          <p:cNvPr id="3078" name="AutoShape 6"/>
          <p:cNvSpPr>
            <a:spLocks noChangeArrowheads="1"/>
          </p:cNvSpPr>
          <p:nvPr/>
        </p:nvSpPr>
        <p:spPr bwMode="auto">
          <a:xfrm rot="5400000">
            <a:off x="2734084" y="4186796"/>
            <a:ext cx="216024" cy="428625"/>
          </a:xfrm>
          <a:prstGeom prst="rightArrow">
            <a:avLst>
              <a:gd name="adj1" fmla="val 50000"/>
              <a:gd name="adj2" fmla="val 25000"/>
            </a:avLst>
          </a:prstGeom>
          <a:solidFill>
            <a:srgbClr val="FF99CC"/>
          </a:solidFill>
          <a:ln w="38100">
            <a:solidFill>
              <a:srgbClr val="FF7C80"/>
            </a:solidFill>
            <a:miter lim="800000"/>
            <a:headEnd/>
            <a:tailEnd/>
          </a:ln>
          <a:effectLst/>
        </p:spPr>
        <p:txBody>
          <a:bodyPr wrap="none" anchor="ctr"/>
          <a:lstStyle/>
          <a:p>
            <a:pPr fontAlgn="base">
              <a:spcBef>
                <a:spcPct val="0"/>
              </a:spcBef>
              <a:spcAft>
                <a:spcPct val="0"/>
              </a:spcAft>
            </a:pPr>
            <a:endParaRPr lang="ja-JP" altLang="en-US" sz="2800">
              <a:solidFill>
                <a:srgbClr val="000000"/>
              </a:solidFill>
              <a:latin typeface="Arial" charset="0"/>
            </a:endParaRPr>
          </a:p>
        </p:txBody>
      </p:sp>
      <p:sp>
        <p:nvSpPr>
          <p:cNvPr id="3082" name="Oval 10"/>
          <p:cNvSpPr>
            <a:spLocks noChangeArrowheads="1"/>
          </p:cNvSpPr>
          <p:nvPr/>
        </p:nvSpPr>
        <p:spPr bwMode="auto">
          <a:xfrm>
            <a:off x="6911886" y="4260192"/>
            <a:ext cx="1525141" cy="2160240"/>
          </a:xfrm>
          <a:prstGeom prst="ellipse">
            <a:avLst/>
          </a:prstGeom>
          <a:solidFill>
            <a:srgbClr val="FFFF99"/>
          </a:solidFill>
          <a:ln w="38100">
            <a:solidFill>
              <a:schemeClr val="bg2"/>
            </a:solidFill>
            <a:round/>
            <a:headEnd/>
            <a:tailEnd/>
          </a:ln>
          <a:effectLst/>
        </p:spPr>
        <p:txBody>
          <a:bodyPr wrap="none" anchor="ctr"/>
          <a:lstStyle/>
          <a:p>
            <a:pPr algn="ctr" fontAlgn="base">
              <a:spcBef>
                <a:spcPct val="0"/>
              </a:spcBef>
              <a:spcAft>
                <a:spcPct val="0"/>
              </a:spcAft>
            </a:pPr>
            <a:r>
              <a:rPr lang="ja-JP" altLang="en-US" sz="1400" b="1" dirty="0">
                <a:solidFill>
                  <a:srgbClr val="000000"/>
                </a:solidFill>
                <a:latin typeface="HG丸ｺﾞｼｯｸM-PRO" pitchFamily="50" charset="-128"/>
                <a:ea typeface="HG丸ｺﾞｼｯｸM-PRO" pitchFamily="50" charset="-128"/>
              </a:rPr>
              <a:t>Ｈ２５に</a:t>
            </a:r>
            <a:endParaRPr lang="en-US" altLang="ja-JP" sz="1400" b="1" dirty="0">
              <a:solidFill>
                <a:srgbClr val="000000"/>
              </a:solidFill>
              <a:latin typeface="HG丸ｺﾞｼｯｸM-PRO" pitchFamily="50" charset="-128"/>
              <a:ea typeface="HG丸ｺﾞｼｯｸM-PRO" pitchFamily="50" charset="-128"/>
            </a:endParaRPr>
          </a:p>
          <a:p>
            <a:pPr algn="ctr" fontAlgn="base">
              <a:spcBef>
                <a:spcPct val="0"/>
              </a:spcBef>
              <a:spcAft>
                <a:spcPct val="0"/>
              </a:spcAft>
            </a:pPr>
            <a:r>
              <a:rPr lang="ja-JP" altLang="en-US" sz="1400" b="1" dirty="0">
                <a:solidFill>
                  <a:srgbClr val="000000"/>
                </a:solidFill>
                <a:latin typeface="HG丸ｺﾞｼｯｸM-PRO" pitchFamily="50" charset="-128"/>
                <a:ea typeface="HG丸ｺﾞｼｯｸM-PRO" pitchFamily="50" charset="-128"/>
              </a:rPr>
              <a:t>退院した</a:t>
            </a:r>
            <a:endParaRPr lang="en-US" altLang="ja-JP" sz="1400" b="1" dirty="0">
              <a:solidFill>
                <a:srgbClr val="000000"/>
              </a:solidFill>
              <a:latin typeface="HG丸ｺﾞｼｯｸM-PRO" pitchFamily="50" charset="-128"/>
              <a:ea typeface="HG丸ｺﾞｼｯｸM-PRO" pitchFamily="50" charset="-128"/>
            </a:endParaRPr>
          </a:p>
          <a:p>
            <a:pPr algn="ctr" fontAlgn="base">
              <a:spcBef>
                <a:spcPct val="0"/>
              </a:spcBef>
              <a:spcAft>
                <a:spcPct val="0"/>
              </a:spcAft>
            </a:pPr>
            <a:r>
              <a:rPr lang="ja-JP" altLang="en-US" sz="1400" b="1" dirty="0">
                <a:solidFill>
                  <a:srgbClr val="000000"/>
                </a:solidFill>
                <a:latin typeface="HG丸ｺﾞｼｯｸM-PRO" pitchFamily="50" charset="-128"/>
                <a:ea typeface="HG丸ｺﾞｼｯｸM-PRO" pitchFamily="50" charset="-128"/>
              </a:rPr>
              <a:t>１年以上入院者</a:t>
            </a:r>
            <a:endParaRPr lang="en-US" altLang="ja-JP" sz="1400" b="1" dirty="0">
              <a:solidFill>
                <a:srgbClr val="000000"/>
              </a:solidFill>
              <a:latin typeface="HG丸ｺﾞｼｯｸM-PRO" pitchFamily="50" charset="-128"/>
              <a:ea typeface="HG丸ｺﾞｼｯｸM-PRO" pitchFamily="50" charset="-128"/>
            </a:endParaRPr>
          </a:p>
          <a:p>
            <a:pPr algn="ctr" fontAlgn="base">
              <a:spcBef>
                <a:spcPct val="0"/>
              </a:spcBef>
              <a:spcAft>
                <a:spcPct val="0"/>
              </a:spcAft>
            </a:pPr>
            <a:r>
              <a:rPr lang="ja-JP" altLang="en-US" sz="1400" b="1" dirty="0">
                <a:solidFill>
                  <a:srgbClr val="000000"/>
                </a:solidFill>
                <a:latin typeface="HG丸ｺﾞｼｯｸM-PRO" pitchFamily="50" charset="-128"/>
                <a:ea typeface="HG丸ｺﾞｼｯｸM-PRO" pitchFamily="50" charset="-128"/>
              </a:rPr>
              <a:t>４</a:t>
            </a:r>
            <a:r>
              <a:rPr lang="en-US" altLang="ja-JP" sz="1400" b="1" dirty="0">
                <a:solidFill>
                  <a:srgbClr val="000000"/>
                </a:solidFill>
                <a:latin typeface="HG丸ｺﾞｼｯｸM-PRO" pitchFamily="50" charset="-128"/>
                <a:ea typeface="HG丸ｺﾞｼｯｸM-PRO" pitchFamily="50" charset="-128"/>
              </a:rPr>
              <a:t>.</a:t>
            </a:r>
            <a:r>
              <a:rPr lang="ja-JP" altLang="en-US" sz="1400" b="1" dirty="0">
                <a:solidFill>
                  <a:srgbClr val="000000"/>
                </a:solidFill>
                <a:latin typeface="HG丸ｺﾞｼｯｸM-PRO" pitchFamily="50" charset="-128"/>
                <a:ea typeface="HG丸ｺﾞｼｯｸM-PRO" pitchFamily="50" charset="-128"/>
              </a:rPr>
              <a:t>６万人</a:t>
            </a:r>
            <a:endParaRPr lang="en-US" altLang="ja-JP" sz="1400" b="1" dirty="0">
              <a:solidFill>
                <a:srgbClr val="000000"/>
              </a:solidFill>
              <a:latin typeface="HG丸ｺﾞｼｯｸM-PRO" pitchFamily="50" charset="-128"/>
              <a:ea typeface="HG丸ｺﾞｼｯｸM-PRO" pitchFamily="50" charset="-128"/>
            </a:endParaRPr>
          </a:p>
          <a:p>
            <a:pPr algn="ctr" fontAlgn="base">
              <a:spcBef>
                <a:spcPct val="0"/>
              </a:spcBef>
              <a:spcAft>
                <a:spcPct val="0"/>
              </a:spcAft>
            </a:pPr>
            <a:r>
              <a:rPr lang="ja-JP" altLang="en-US" sz="1400" b="1" dirty="0">
                <a:solidFill>
                  <a:srgbClr val="000000"/>
                </a:solidFill>
                <a:latin typeface="HG丸ｺﾞｼｯｸM-PRO" pitchFamily="50" charset="-128"/>
                <a:ea typeface="HG丸ｺﾞｼｯｸM-PRO" pitchFamily="50" charset="-128"/>
              </a:rPr>
              <a:t>（－</a:t>
            </a:r>
            <a:r>
              <a:rPr lang="en-US" altLang="ja-JP" sz="1400" b="1" dirty="0">
                <a:solidFill>
                  <a:srgbClr val="000000"/>
                </a:solidFill>
                <a:latin typeface="HG丸ｺﾞｼｯｸM-PRO" pitchFamily="50" charset="-128"/>
                <a:ea typeface="HG丸ｺﾞｼｯｸM-PRO" pitchFamily="50" charset="-128"/>
              </a:rPr>
              <a:t>0.</a:t>
            </a:r>
            <a:r>
              <a:rPr lang="ja-JP" altLang="en-US" sz="1400" b="1" dirty="0">
                <a:solidFill>
                  <a:srgbClr val="000000"/>
                </a:solidFill>
                <a:latin typeface="HG丸ｺﾞｼｯｸM-PRO" pitchFamily="50" charset="-128"/>
                <a:ea typeface="HG丸ｺﾞｼｯｸM-PRO" pitchFamily="50" charset="-128"/>
              </a:rPr>
              <a:t>１万人）</a:t>
            </a:r>
            <a:endParaRPr lang="en-US" altLang="ja-JP" sz="1400" b="1" dirty="0">
              <a:solidFill>
                <a:srgbClr val="000000"/>
              </a:solidFill>
              <a:latin typeface="HG丸ｺﾞｼｯｸM-PRO" pitchFamily="50" charset="-128"/>
              <a:ea typeface="HG丸ｺﾞｼｯｸM-PRO" pitchFamily="50" charset="-128"/>
            </a:endParaRPr>
          </a:p>
          <a:p>
            <a:pPr algn="ctr" fontAlgn="base">
              <a:spcBef>
                <a:spcPct val="0"/>
              </a:spcBef>
              <a:spcAft>
                <a:spcPct val="0"/>
              </a:spcAft>
            </a:pPr>
            <a:endParaRPr lang="en-US" altLang="ja-JP" sz="1400" b="1" dirty="0">
              <a:solidFill>
                <a:srgbClr val="000000"/>
              </a:solidFill>
              <a:latin typeface="HG丸ｺﾞｼｯｸM-PRO" pitchFamily="50" charset="-128"/>
              <a:ea typeface="HG丸ｺﾞｼｯｸM-PRO" pitchFamily="50" charset="-128"/>
            </a:endParaRPr>
          </a:p>
          <a:p>
            <a:pPr algn="ctr" fontAlgn="base">
              <a:spcBef>
                <a:spcPct val="0"/>
              </a:spcBef>
              <a:spcAft>
                <a:spcPct val="0"/>
              </a:spcAft>
            </a:pPr>
            <a:r>
              <a:rPr lang="en-US" altLang="ja-JP" sz="1200" dirty="0">
                <a:solidFill>
                  <a:srgbClr val="000000"/>
                </a:solidFill>
                <a:latin typeface="HG丸ｺﾞｼｯｸM-PRO" pitchFamily="50" charset="-128"/>
                <a:ea typeface="HG丸ｺﾞｼｯｸM-PRO" pitchFamily="50" charset="-128"/>
              </a:rPr>
              <a:t>H1</a:t>
            </a:r>
            <a:r>
              <a:rPr lang="ja-JP" altLang="en-US" sz="1200" dirty="0">
                <a:solidFill>
                  <a:srgbClr val="000000"/>
                </a:solidFill>
                <a:latin typeface="HG丸ｺﾞｼｯｸM-PRO" pitchFamily="50" charset="-128"/>
                <a:ea typeface="HG丸ｺﾞｼｯｸM-PRO" pitchFamily="50" charset="-128"/>
              </a:rPr>
              <a:t>６：</a:t>
            </a:r>
            <a:r>
              <a:rPr lang="en-US" altLang="ja-JP" sz="1200" dirty="0">
                <a:solidFill>
                  <a:srgbClr val="000000"/>
                </a:solidFill>
                <a:latin typeface="HG丸ｺﾞｼｯｸM-PRO" pitchFamily="50" charset="-128"/>
                <a:ea typeface="HG丸ｺﾞｼｯｸM-PRO" pitchFamily="50" charset="-128"/>
              </a:rPr>
              <a:t>4.7</a:t>
            </a:r>
            <a:r>
              <a:rPr lang="ja-JP" altLang="en-US" sz="1200" dirty="0">
                <a:solidFill>
                  <a:srgbClr val="000000"/>
                </a:solidFill>
                <a:latin typeface="HG丸ｺﾞｼｯｸM-PRO" pitchFamily="50" charset="-128"/>
                <a:ea typeface="HG丸ｺﾞｼｯｸM-PRO" pitchFamily="50" charset="-128"/>
              </a:rPr>
              <a:t>万人</a:t>
            </a:r>
          </a:p>
        </p:txBody>
      </p:sp>
      <p:sp>
        <p:nvSpPr>
          <p:cNvPr id="3084" name="Rectangle 12"/>
          <p:cNvSpPr>
            <a:spLocks noChangeArrowheads="1"/>
          </p:cNvSpPr>
          <p:nvPr/>
        </p:nvSpPr>
        <p:spPr bwMode="auto">
          <a:xfrm>
            <a:off x="6084185" y="1091841"/>
            <a:ext cx="2880320" cy="2952328"/>
          </a:xfrm>
          <a:prstGeom prst="rect">
            <a:avLst/>
          </a:prstGeom>
          <a:solidFill>
            <a:srgbClr val="FFFF99"/>
          </a:solidFill>
          <a:ln w="38100">
            <a:solidFill>
              <a:schemeClr val="bg2"/>
            </a:solidFill>
            <a:miter lim="800000"/>
            <a:headEnd/>
            <a:tailEnd/>
          </a:ln>
          <a:effectLst/>
        </p:spPr>
        <p:txBody>
          <a:bodyPr wrap="none" anchor="ctr"/>
          <a:lstStyle/>
          <a:p>
            <a:pPr algn="ctr" fontAlgn="base">
              <a:spcBef>
                <a:spcPct val="0"/>
              </a:spcBef>
              <a:spcAft>
                <a:spcPct val="0"/>
              </a:spcAft>
            </a:pPr>
            <a:r>
              <a:rPr lang="ja-JP" altLang="en-US" sz="1600" b="1" dirty="0">
                <a:solidFill>
                  <a:srgbClr val="000000"/>
                </a:solidFill>
                <a:latin typeface="HG丸ｺﾞｼｯｸM-PRO" pitchFamily="50" charset="-128"/>
                <a:ea typeface="HG丸ｺﾞｼｯｸM-PRO" pitchFamily="50" charset="-128"/>
              </a:rPr>
              <a:t>Ｈ</a:t>
            </a:r>
            <a:r>
              <a:rPr lang="en-US" altLang="ja-JP" sz="1600" b="1" dirty="0">
                <a:solidFill>
                  <a:srgbClr val="000000"/>
                </a:solidFill>
                <a:latin typeface="HG丸ｺﾞｼｯｸM-PRO" pitchFamily="50" charset="-128"/>
                <a:ea typeface="HG丸ｺﾞｼｯｸM-PRO" pitchFamily="50" charset="-128"/>
              </a:rPr>
              <a:t>2</a:t>
            </a:r>
            <a:r>
              <a:rPr lang="ja-JP" altLang="en-US" sz="1600" b="1" dirty="0">
                <a:solidFill>
                  <a:srgbClr val="000000"/>
                </a:solidFill>
                <a:latin typeface="HG丸ｺﾞｼｯｸM-PRO" pitchFamily="50" charset="-128"/>
                <a:ea typeface="HG丸ｺﾞｼｯｸM-PRO" pitchFamily="50" charset="-128"/>
              </a:rPr>
              <a:t>５の１年以上入院者数</a:t>
            </a:r>
            <a:endParaRPr lang="en-US" altLang="ja-JP" sz="1600" b="1" dirty="0">
              <a:solidFill>
                <a:srgbClr val="000000"/>
              </a:solidFill>
              <a:latin typeface="HG丸ｺﾞｼｯｸM-PRO" pitchFamily="50" charset="-128"/>
              <a:ea typeface="HG丸ｺﾞｼｯｸM-PRO" pitchFamily="50" charset="-128"/>
            </a:endParaRPr>
          </a:p>
          <a:p>
            <a:pPr algn="ctr" fontAlgn="base">
              <a:spcBef>
                <a:spcPct val="0"/>
              </a:spcBef>
              <a:spcAft>
                <a:spcPct val="0"/>
              </a:spcAft>
            </a:pPr>
            <a:r>
              <a:rPr lang="ja-JP" altLang="en-US" sz="1600" b="1" dirty="0">
                <a:solidFill>
                  <a:srgbClr val="000000"/>
                </a:solidFill>
                <a:latin typeface="HG丸ｺﾞｼｯｸM-PRO" pitchFamily="50" charset="-128"/>
                <a:ea typeface="HG丸ｺﾞｼｯｸM-PRO" pitchFamily="50" charset="-128"/>
              </a:rPr>
              <a:t>：１９</a:t>
            </a:r>
            <a:r>
              <a:rPr lang="en-US" altLang="ja-JP" sz="1600" b="1" dirty="0">
                <a:solidFill>
                  <a:srgbClr val="000000"/>
                </a:solidFill>
                <a:latin typeface="HG丸ｺﾞｼｯｸM-PRO" pitchFamily="50" charset="-128"/>
                <a:ea typeface="HG丸ｺﾞｼｯｸM-PRO" pitchFamily="50" charset="-128"/>
              </a:rPr>
              <a:t>.</a:t>
            </a:r>
            <a:r>
              <a:rPr lang="ja-JP" altLang="en-US" sz="1600" b="1" dirty="0">
                <a:solidFill>
                  <a:srgbClr val="000000"/>
                </a:solidFill>
                <a:latin typeface="HG丸ｺﾞｼｯｸM-PRO" pitchFamily="50" charset="-128"/>
                <a:ea typeface="HG丸ｺﾞｼｯｸM-PRO" pitchFamily="50" charset="-128"/>
              </a:rPr>
              <a:t>２万人</a:t>
            </a:r>
            <a:endParaRPr lang="en-US" altLang="ja-JP" sz="1600" b="1" dirty="0">
              <a:solidFill>
                <a:srgbClr val="000000"/>
              </a:solidFill>
              <a:latin typeface="HG丸ｺﾞｼｯｸM-PRO" pitchFamily="50" charset="-128"/>
              <a:ea typeface="HG丸ｺﾞｼｯｸM-PRO" pitchFamily="50" charset="-128"/>
            </a:endParaRPr>
          </a:p>
          <a:p>
            <a:pPr algn="ctr" fontAlgn="base">
              <a:spcBef>
                <a:spcPct val="0"/>
              </a:spcBef>
              <a:spcAft>
                <a:spcPct val="0"/>
              </a:spcAft>
            </a:pPr>
            <a:r>
              <a:rPr lang="ja-JP" altLang="en-US" sz="1600" b="1" dirty="0">
                <a:solidFill>
                  <a:srgbClr val="000000"/>
                </a:solidFill>
                <a:latin typeface="HG丸ｺﾞｼｯｸM-PRO" pitchFamily="50" charset="-128"/>
                <a:ea typeface="HG丸ｺﾞｼｯｸM-PRO" pitchFamily="50" charset="-128"/>
              </a:rPr>
              <a:t>（－</a:t>
            </a:r>
            <a:r>
              <a:rPr lang="en-US" altLang="ja-JP" sz="1600" b="1" dirty="0">
                <a:solidFill>
                  <a:srgbClr val="000000"/>
                </a:solidFill>
                <a:latin typeface="HG丸ｺﾞｼｯｸM-PRO" pitchFamily="50" charset="-128"/>
                <a:ea typeface="HG丸ｺﾞｼｯｸM-PRO" pitchFamily="50" charset="-128"/>
              </a:rPr>
              <a:t>3.4</a:t>
            </a:r>
            <a:r>
              <a:rPr lang="ja-JP" altLang="en-US" sz="1600" b="1" dirty="0">
                <a:solidFill>
                  <a:srgbClr val="000000"/>
                </a:solidFill>
                <a:latin typeface="HG丸ｺﾞｼｯｸM-PRO" pitchFamily="50" charset="-128"/>
                <a:ea typeface="HG丸ｺﾞｼｯｸM-PRO" pitchFamily="50" charset="-128"/>
              </a:rPr>
              <a:t>万人）</a:t>
            </a:r>
            <a:endParaRPr lang="en-US" altLang="ja-JP" sz="1600" b="1" dirty="0">
              <a:solidFill>
                <a:srgbClr val="000000"/>
              </a:solidFill>
              <a:latin typeface="HG丸ｺﾞｼｯｸM-PRO" pitchFamily="50" charset="-128"/>
              <a:ea typeface="HG丸ｺﾞｼｯｸM-PRO" pitchFamily="50" charset="-128"/>
            </a:endParaRPr>
          </a:p>
          <a:p>
            <a:pPr algn="ctr" fontAlgn="base">
              <a:spcBef>
                <a:spcPct val="0"/>
              </a:spcBef>
              <a:spcAft>
                <a:spcPct val="0"/>
              </a:spcAft>
            </a:pPr>
            <a:endParaRPr lang="en-US" altLang="ja-JP" sz="800" dirty="0">
              <a:solidFill>
                <a:srgbClr val="000000"/>
              </a:solidFill>
              <a:latin typeface="HG丸ｺﾞｼｯｸM-PRO" pitchFamily="50" charset="-128"/>
              <a:ea typeface="HG丸ｺﾞｼｯｸM-PRO" pitchFamily="50" charset="-128"/>
            </a:endParaRPr>
          </a:p>
          <a:p>
            <a:pPr algn="ctr" fontAlgn="base">
              <a:spcBef>
                <a:spcPct val="0"/>
              </a:spcBef>
              <a:spcAft>
                <a:spcPct val="0"/>
              </a:spcAft>
            </a:pPr>
            <a:r>
              <a:rPr lang="ja-JP" altLang="en-US" sz="1400" dirty="0">
                <a:solidFill>
                  <a:srgbClr val="000000"/>
                </a:solidFill>
                <a:latin typeface="HG丸ｺﾞｼｯｸM-PRO" pitchFamily="50" charset="-128"/>
                <a:ea typeface="HG丸ｺﾞｼｯｸM-PRO" pitchFamily="50" charset="-128"/>
              </a:rPr>
              <a:t>Ｈ１６：</a:t>
            </a:r>
            <a:r>
              <a:rPr lang="en-US" altLang="ja-JP" sz="1400" dirty="0">
                <a:solidFill>
                  <a:srgbClr val="000000"/>
                </a:solidFill>
                <a:latin typeface="HG丸ｺﾞｼｯｸM-PRO" pitchFamily="50" charset="-128"/>
                <a:ea typeface="HG丸ｺﾞｼｯｸM-PRO" pitchFamily="50" charset="-128"/>
              </a:rPr>
              <a:t>22.6</a:t>
            </a:r>
            <a:r>
              <a:rPr lang="ja-JP" altLang="en-US" sz="1400" dirty="0">
                <a:solidFill>
                  <a:srgbClr val="000000"/>
                </a:solidFill>
                <a:latin typeface="HG丸ｺﾞｼｯｸM-PRO" pitchFamily="50" charset="-128"/>
                <a:ea typeface="HG丸ｺﾞｼｯｸM-PRO" pitchFamily="50" charset="-128"/>
              </a:rPr>
              <a:t>万人</a:t>
            </a:r>
            <a:endParaRPr lang="en-US" altLang="ja-JP" sz="1400" dirty="0">
              <a:solidFill>
                <a:srgbClr val="000000"/>
              </a:solidFill>
              <a:latin typeface="HG丸ｺﾞｼｯｸM-PRO" pitchFamily="50" charset="-128"/>
              <a:ea typeface="HG丸ｺﾞｼｯｸM-PRO" pitchFamily="50" charset="-128"/>
            </a:endParaRPr>
          </a:p>
          <a:p>
            <a:pPr algn="ctr" fontAlgn="base">
              <a:spcBef>
                <a:spcPct val="0"/>
              </a:spcBef>
              <a:spcAft>
                <a:spcPct val="0"/>
              </a:spcAft>
            </a:pPr>
            <a:endParaRPr lang="en-US" altLang="ja-JP" sz="800" dirty="0">
              <a:solidFill>
                <a:srgbClr val="000000"/>
              </a:solidFill>
              <a:latin typeface="HG丸ｺﾞｼｯｸM-PRO" pitchFamily="50" charset="-128"/>
              <a:ea typeface="HG丸ｺﾞｼｯｸM-PRO" pitchFamily="50" charset="-128"/>
            </a:endParaRPr>
          </a:p>
          <a:p>
            <a:pPr algn="ctr" fontAlgn="base">
              <a:spcBef>
                <a:spcPct val="0"/>
              </a:spcBef>
              <a:spcAft>
                <a:spcPct val="0"/>
              </a:spcAft>
            </a:pPr>
            <a:endParaRPr lang="ja-JP" altLang="en-US" sz="800" dirty="0">
              <a:solidFill>
                <a:srgbClr val="000000"/>
              </a:solidFill>
              <a:latin typeface="HG丸ｺﾞｼｯｸM-PRO" pitchFamily="50" charset="-128"/>
              <a:ea typeface="HG丸ｺﾞｼｯｸM-PRO" pitchFamily="50" charset="-128"/>
            </a:endParaRPr>
          </a:p>
          <a:p>
            <a:pPr algn="ctr" fontAlgn="base">
              <a:spcBef>
                <a:spcPct val="0"/>
              </a:spcBef>
              <a:spcAft>
                <a:spcPct val="0"/>
              </a:spcAft>
            </a:pPr>
            <a:endParaRPr lang="en-US" altLang="ja-JP" sz="1000" b="1" dirty="0">
              <a:solidFill>
                <a:srgbClr val="000000"/>
              </a:solidFill>
              <a:latin typeface="HG丸ｺﾞｼｯｸM-PRO" pitchFamily="50" charset="-128"/>
              <a:ea typeface="HG丸ｺﾞｼｯｸM-PRO" pitchFamily="50" charset="-128"/>
            </a:endParaRPr>
          </a:p>
        </p:txBody>
      </p:sp>
      <p:sp>
        <p:nvSpPr>
          <p:cNvPr id="3085" name="Text Box 13"/>
          <p:cNvSpPr txBox="1">
            <a:spLocks noChangeArrowheads="1"/>
          </p:cNvSpPr>
          <p:nvPr/>
        </p:nvSpPr>
        <p:spPr bwMode="auto">
          <a:xfrm>
            <a:off x="2417856" y="796925"/>
            <a:ext cx="184731" cy="338554"/>
          </a:xfrm>
          <a:prstGeom prst="rect">
            <a:avLst/>
          </a:prstGeom>
          <a:noFill/>
          <a:ln w="9525">
            <a:noFill/>
            <a:miter lim="800000"/>
            <a:headEnd/>
            <a:tailEnd/>
          </a:ln>
          <a:effectLst/>
        </p:spPr>
        <p:txBody>
          <a:bodyPr wrap="none">
            <a:spAutoFit/>
          </a:bodyPr>
          <a:lstStyle/>
          <a:p>
            <a:pPr fontAlgn="base">
              <a:spcBef>
                <a:spcPct val="0"/>
              </a:spcBef>
              <a:spcAft>
                <a:spcPct val="0"/>
              </a:spcAft>
            </a:pPr>
            <a:endParaRPr lang="ja-JP" altLang="ja-JP" sz="1600">
              <a:solidFill>
                <a:srgbClr val="000000"/>
              </a:solidFill>
              <a:latin typeface="Arial" charset="0"/>
              <a:ea typeface="HG丸ｺﾞｼｯｸM-PRO" pitchFamily="50" charset="-128"/>
            </a:endParaRPr>
          </a:p>
        </p:txBody>
      </p:sp>
      <p:sp>
        <p:nvSpPr>
          <p:cNvPr id="3086" name="Text Box 14"/>
          <p:cNvSpPr txBox="1">
            <a:spLocks noChangeArrowheads="1"/>
          </p:cNvSpPr>
          <p:nvPr/>
        </p:nvSpPr>
        <p:spPr bwMode="auto">
          <a:xfrm>
            <a:off x="6556504" y="817202"/>
            <a:ext cx="2070100" cy="274638"/>
          </a:xfrm>
          <a:prstGeom prst="rect">
            <a:avLst/>
          </a:prstGeom>
          <a:noFill/>
          <a:ln w="9525">
            <a:noFill/>
            <a:miter lim="800000"/>
            <a:headEnd/>
            <a:tailEnd/>
          </a:ln>
          <a:effectLst/>
        </p:spPr>
        <p:txBody>
          <a:bodyPr>
            <a:spAutoFit/>
          </a:bodyPr>
          <a:lstStyle/>
          <a:p>
            <a:pPr algn="ctr" fontAlgn="base">
              <a:spcBef>
                <a:spcPct val="0"/>
              </a:spcBef>
              <a:spcAft>
                <a:spcPct val="0"/>
              </a:spcAft>
            </a:pPr>
            <a:r>
              <a:rPr lang="en-US" altLang="ja-JP" sz="1200" b="1" dirty="0">
                <a:solidFill>
                  <a:srgbClr val="000000"/>
                </a:solidFill>
                <a:latin typeface="HG丸ｺﾞｼｯｸM-PRO" pitchFamily="50" charset="-128"/>
                <a:ea typeface="HG丸ｺﾞｼｯｸM-PRO" pitchFamily="50" charset="-128"/>
              </a:rPr>
              <a:t>1</a:t>
            </a:r>
            <a:r>
              <a:rPr lang="ja-JP" altLang="en-US" sz="1200" b="1" dirty="0">
                <a:solidFill>
                  <a:srgbClr val="000000"/>
                </a:solidFill>
                <a:latin typeface="HG丸ｺﾞｼｯｸM-PRO" pitchFamily="50" charset="-128"/>
                <a:ea typeface="HG丸ｺﾞｼｯｸM-PRO" pitchFamily="50" charset="-128"/>
              </a:rPr>
              <a:t>年以上</a:t>
            </a:r>
          </a:p>
        </p:txBody>
      </p:sp>
      <p:sp>
        <p:nvSpPr>
          <p:cNvPr id="3087" name="Text Box 15"/>
          <p:cNvSpPr txBox="1">
            <a:spLocks noChangeArrowheads="1"/>
          </p:cNvSpPr>
          <p:nvPr/>
        </p:nvSpPr>
        <p:spPr bwMode="auto">
          <a:xfrm>
            <a:off x="3998228" y="634640"/>
            <a:ext cx="1725673" cy="457200"/>
          </a:xfrm>
          <a:prstGeom prst="rect">
            <a:avLst/>
          </a:prstGeom>
          <a:noFill/>
          <a:ln w="9525">
            <a:noFill/>
            <a:miter lim="800000"/>
            <a:headEnd/>
            <a:tailEnd/>
          </a:ln>
          <a:effectLst/>
        </p:spPr>
        <p:txBody>
          <a:bodyPr wrap="square">
            <a:spAutoFit/>
          </a:bodyPr>
          <a:lstStyle/>
          <a:p>
            <a:pPr algn="ctr" fontAlgn="base">
              <a:spcBef>
                <a:spcPct val="0"/>
              </a:spcBef>
              <a:spcAft>
                <a:spcPct val="0"/>
              </a:spcAft>
            </a:pPr>
            <a:r>
              <a:rPr lang="en-US" altLang="ja-JP" sz="1200" b="1" dirty="0">
                <a:solidFill>
                  <a:srgbClr val="000000"/>
                </a:solidFill>
                <a:latin typeface="HG丸ｺﾞｼｯｸM-PRO" pitchFamily="50" charset="-128"/>
                <a:ea typeface="HG丸ｺﾞｼｯｸM-PRO" pitchFamily="50" charset="-128"/>
              </a:rPr>
              <a:t>3</a:t>
            </a:r>
            <a:r>
              <a:rPr lang="ja-JP" altLang="en-US" sz="1200" b="1" dirty="0">
                <a:solidFill>
                  <a:srgbClr val="000000"/>
                </a:solidFill>
                <a:latin typeface="HG丸ｺﾞｼｯｸM-PRO" pitchFamily="50" charset="-128"/>
                <a:ea typeface="HG丸ｺﾞｼｯｸM-PRO" pitchFamily="50" charset="-128"/>
              </a:rPr>
              <a:t>ヶ月以上</a:t>
            </a:r>
          </a:p>
          <a:p>
            <a:pPr algn="ctr" fontAlgn="base">
              <a:spcBef>
                <a:spcPct val="0"/>
              </a:spcBef>
              <a:spcAft>
                <a:spcPct val="0"/>
              </a:spcAft>
            </a:pPr>
            <a:r>
              <a:rPr lang="en-US" altLang="ja-JP" sz="1200" b="1" dirty="0">
                <a:solidFill>
                  <a:srgbClr val="000000"/>
                </a:solidFill>
                <a:latin typeface="HG丸ｺﾞｼｯｸM-PRO" pitchFamily="50" charset="-128"/>
                <a:ea typeface="HG丸ｺﾞｼｯｸM-PRO" pitchFamily="50" charset="-128"/>
              </a:rPr>
              <a:t>1</a:t>
            </a:r>
            <a:r>
              <a:rPr lang="ja-JP" altLang="en-US" sz="1200" b="1" dirty="0">
                <a:solidFill>
                  <a:srgbClr val="000000"/>
                </a:solidFill>
                <a:latin typeface="HG丸ｺﾞｼｯｸM-PRO" pitchFamily="50" charset="-128"/>
                <a:ea typeface="HG丸ｺﾞｼｯｸM-PRO" pitchFamily="50" charset="-128"/>
              </a:rPr>
              <a:t>年未満</a:t>
            </a:r>
          </a:p>
        </p:txBody>
      </p:sp>
      <p:sp>
        <p:nvSpPr>
          <p:cNvPr id="3091" name="Text Box 19"/>
          <p:cNvSpPr txBox="1">
            <a:spLocks noChangeArrowheads="1"/>
          </p:cNvSpPr>
          <p:nvPr/>
        </p:nvSpPr>
        <p:spPr bwMode="auto">
          <a:xfrm>
            <a:off x="2369084" y="817202"/>
            <a:ext cx="1006475" cy="274638"/>
          </a:xfrm>
          <a:prstGeom prst="rect">
            <a:avLst/>
          </a:prstGeom>
          <a:noFill/>
          <a:ln w="9525">
            <a:noFill/>
            <a:miter lim="800000"/>
            <a:headEnd/>
            <a:tailEnd/>
          </a:ln>
          <a:effectLst/>
        </p:spPr>
        <p:txBody>
          <a:bodyPr>
            <a:spAutoFit/>
          </a:bodyPr>
          <a:lstStyle/>
          <a:p>
            <a:pPr fontAlgn="base">
              <a:spcBef>
                <a:spcPct val="0"/>
              </a:spcBef>
              <a:spcAft>
                <a:spcPct val="0"/>
              </a:spcAft>
            </a:pPr>
            <a:r>
              <a:rPr lang="ja-JP" altLang="en-US" sz="1200" b="1" dirty="0">
                <a:solidFill>
                  <a:srgbClr val="000000"/>
                </a:solidFill>
                <a:latin typeface="HG丸ｺﾞｼｯｸM-PRO" pitchFamily="50" charset="-128"/>
                <a:ea typeface="HG丸ｺﾞｼｯｸM-PRO" pitchFamily="50" charset="-128"/>
              </a:rPr>
              <a:t>３ヶ月未満</a:t>
            </a:r>
          </a:p>
        </p:txBody>
      </p:sp>
      <p:sp>
        <p:nvSpPr>
          <p:cNvPr id="3092" name="AutoShape 20"/>
          <p:cNvSpPr>
            <a:spLocks noChangeArrowheads="1"/>
          </p:cNvSpPr>
          <p:nvPr/>
        </p:nvSpPr>
        <p:spPr bwMode="auto">
          <a:xfrm>
            <a:off x="107950" y="875816"/>
            <a:ext cx="2015778" cy="3744416"/>
          </a:xfrm>
          <a:prstGeom prst="rightArrow">
            <a:avLst>
              <a:gd name="adj1" fmla="val 73698"/>
              <a:gd name="adj2" fmla="val 34157"/>
            </a:avLst>
          </a:prstGeom>
          <a:solidFill>
            <a:srgbClr val="FF99CC"/>
          </a:solidFill>
          <a:ln w="38100">
            <a:solidFill>
              <a:srgbClr val="CC0000"/>
            </a:solidFill>
            <a:miter lim="800000"/>
            <a:headEnd/>
            <a:tailEnd/>
          </a:ln>
          <a:effectLst/>
        </p:spPr>
        <p:txBody>
          <a:bodyPr wrap="none" anchor="ctr"/>
          <a:lstStyle/>
          <a:p>
            <a:pPr algn="ctr" fontAlgn="base">
              <a:spcBef>
                <a:spcPct val="0"/>
              </a:spcBef>
              <a:spcAft>
                <a:spcPct val="0"/>
              </a:spcAft>
            </a:pPr>
            <a:r>
              <a:rPr lang="ja-JP" altLang="en-US" sz="1600" b="1" dirty="0">
                <a:solidFill>
                  <a:srgbClr val="000000"/>
                </a:solidFill>
                <a:latin typeface="HG丸ｺﾞｼｯｸM-PRO" pitchFamily="50" charset="-128"/>
                <a:ea typeface="HG丸ｺﾞｼｯｸM-PRO" pitchFamily="50" charset="-128"/>
              </a:rPr>
              <a:t>　</a:t>
            </a:r>
            <a:endParaRPr lang="en-US" altLang="ja-JP" sz="1600" b="1" dirty="0">
              <a:solidFill>
                <a:srgbClr val="000000"/>
              </a:solidFill>
              <a:latin typeface="HG丸ｺﾞｼｯｸM-PRO" pitchFamily="50" charset="-128"/>
              <a:ea typeface="HG丸ｺﾞｼｯｸM-PRO" pitchFamily="50" charset="-128"/>
            </a:endParaRPr>
          </a:p>
          <a:p>
            <a:pPr algn="ctr" fontAlgn="base">
              <a:spcBef>
                <a:spcPct val="0"/>
              </a:spcBef>
              <a:spcAft>
                <a:spcPct val="0"/>
              </a:spcAft>
            </a:pPr>
            <a:r>
              <a:rPr lang="ja-JP" altLang="en-US" sz="1600" b="1" dirty="0">
                <a:solidFill>
                  <a:srgbClr val="000000"/>
                </a:solidFill>
                <a:latin typeface="HG丸ｺﾞｼｯｸM-PRO" pitchFamily="50" charset="-128"/>
                <a:ea typeface="HG丸ｺﾞｼｯｸM-PRO" pitchFamily="50" charset="-128"/>
              </a:rPr>
              <a:t>　　Ｈ２</a:t>
            </a:r>
            <a:r>
              <a:rPr lang="en-US" altLang="ja-JP" sz="1600" b="1" dirty="0">
                <a:solidFill>
                  <a:srgbClr val="000000"/>
                </a:solidFill>
                <a:latin typeface="HG丸ｺﾞｼｯｸM-PRO" pitchFamily="50" charset="-128"/>
                <a:ea typeface="HG丸ｺﾞｼｯｸM-PRO" pitchFamily="50" charset="-128"/>
              </a:rPr>
              <a:t>4</a:t>
            </a:r>
            <a:r>
              <a:rPr lang="ja-JP" altLang="en-US" sz="1600" b="1" dirty="0">
                <a:solidFill>
                  <a:srgbClr val="000000"/>
                </a:solidFill>
                <a:latin typeface="HG丸ｺﾞｼｯｸM-PRO" pitchFamily="50" charset="-128"/>
                <a:ea typeface="HG丸ｺﾞｼｯｸM-PRO" pitchFamily="50" charset="-128"/>
              </a:rPr>
              <a:t>の新規入院者</a:t>
            </a:r>
            <a:endParaRPr lang="en-US" altLang="ja-JP" sz="1600" b="1" dirty="0">
              <a:solidFill>
                <a:srgbClr val="000000"/>
              </a:solidFill>
              <a:latin typeface="HG丸ｺﾞｼｯｸM-PRO" pitchFamily="50" charset="-128"/>
              <a:ea typeface="HG丸ｺﾞｼｯｸM-PRO" pitchFamily="50" charset="-128"/>
            </a:endParaRPr>
          </a:p>
          <a:p>
            <a:pPr algn="ctr" fontAlgn="base">
              <a:spcBef>
                <a:spcPct val="0"/>
              </a:spcBef>
              <a:spcAft>
                <a:spcPct val="0"/>
              </a:spcAft>
            </a:pPr>
            <a:r>
              <a:rPr lang="ja-JP" altLang="en-US" sz="1600" b="1" dirty="0">
                <a:solidFill>
                  <a:srgbClr val="000000"/>
                </a:solidFill>
                <a:latin typeface="HG丸ｺﾞｼｯｸM-PRO" pitchFamily="50" charset="-128"/>
                <a:ea typeface="HG丸ｺﾞｼｯｸM-PRO" pitchFamily="50" charset="-128"/>
              </a:rPr>
              <a:t>：３９．</a:t>
            </a:r>
            <a:r>
              <a:rPr lang="en-US" altLang="ja-JP" sz="1600" b="1" dirty="0">
                <a:solidFill>
                  <a:srgbClr val="000000"/>
                </a:solidFill>
                <a:latin typeface="HG丸ｺﾞｼｯｸM-PRO" pitchFamily="50" charset="-128"/>
                <a:ea typeface="HG丸ｺﾞｼｯｸM-PRO" pitchFamily="50" charset="-128"/>
              </a:rPr>
              <a:t>0</a:t>
            </a:r>
            <a:r>
              <a:rPr lang="ja-JP" altLang="en-US" sz="1600" b="1" dirty="0">
                <a:solidFill>
                  <a:srgbClr val="000000"/>
                </a:solidFill>
                <a:latin typeface="HG丸ｺﾞｼｯｸM-PRO" pitchFamily="50" charset="-128"/>
                <a:ea typeface="HG丸ｺﾞｼｯｸM-PRO" pitchFamily="50" charset="-128"/>
              </a:rPr>
              <a:t>万人</a:t>
            </a:r>
            <a:endParaRPr lang="en-US" altLang="ja-JP" sz="1600" b="1" dirty="0">
              <a:solidFill>
                <a:srgbClr val="000000"/>
              </a:solidFill>
              <a:latin typeface="HG丸ｺﾞｼｯｸM-PRO" pitchFamily="50" charset="-128"/>
              <a:ea typeface="HG丸ｺﾞｼｯｸM-PRO" pitchFamily="50" charset="-128"/>
            </a:endParaRPr>
          </a:p>
          <a:p>
            <a:pPr algn="ctr" fontAlgn="base">
              <a:spcBef>
                <a:spcPct val="0"/>
              </a:spcBef>
              <a:spcAft>
                <a:spcPct val="0"/>
              </a:spcAft>
            </a:pPr>
            <a:r>
              <a:rPr lang="ja-JP" altLang="en-US" sz="1600" b="1" dirty="0">
                <a:solidFill>
                  <a:srgbClr val="000000"/>
                </a:solidFill>
                <a:latin typeface="HG丸ｺﾞｼｯｸM-PRO" pitchFamily="50" charset="-128"/>
                <a:ea typeface="HG丸ｺﾞｼｯｸM-PRO" pitchFamily="50" charset="-128"/>
              </a:rPr>
              <a:t>（＋</a:t>
            </a:r>
            <a:r>
              <a:rPr lang="en-US" altLang="ja-JP" sz="1600" b="1" dirty="0">
                <a:solidFill>
                  <a:srgbClr val="000000"/>
                </a:solidFill>
                <a:latin typeface="HG丸ｺﾞｼｯｸM-PRO" pitchFamily="50" charset="-128"/>
                <a:ea typeface="HG丸ｺﾞｼｯｸM-PRO" pitchFamily="50" charset="-128"/>
              </a:rPr>
              <a:t>3.4</a:t>
            </a:r>
            <a:r>
              <a:rPr lang="ja-JP" altLang="en-US" sz="1600" b="1" dirty="0">
                <a:solidFill>
                  <a:srgbClr val="000000"/>
                </a:solidFill>
                <a:latin typeface="HG丸ｺﾞｼｯｸM-PRO" pitchFamily="50" charset="-128"/>
                <a:ea typeface="HG丸ｺﾞｼｯｸM-PRO" pitchFamily="50" charset="-128"/>
              </a:rPr>
              <a:t>万人）</a:t>
            </a:r>
            <a:endParaRPr lang="en-US" altLang="ja-JP" sz="1600" b="1" dirty="0">
              <a:solidFill>
                <a:srgbClr val="000000"/>
              </a:solidFill>
              <a:latin typeface="HG丸ｺﾞｼｯｸM-PRO" pitchFamily="50" charset="-128"/>
              <a:ea typeface="HG丸ｺﾞｼｯｸM-PRO" pitchFamily="50" charset="-128"/>
            </a:endParaRPr>
          </a:p>
          <a:p>
            <a:pPr algn="ctr" fontAlgn="base">
              <a:spcBef>
                <a:spcPct val="0"/>
              </a:spcBef>
              <a:spcAft>
                <a:spcPct val="0"/>
              </a:spcAft>
            </a:pPr>
            <a:endParaRPr lang="ja-JP" altLang="en-US" sz="800" b="1" dirty="0">
              <a:solidFill>
                <a:srgbClr val="000000"/>
              </a:solidFill>
              <a:latin typeface="HG丸ｺﾞｼｯｸM-PRO" pitchFamily="50" charset="-128"/>
              <a:ea typeface="HG丸ｺﾞｼｯｸM-PRO" pitchFamily="50" charset="-128"/>
            </a:endParaRPr>
          </a:p>
          <a:p>
            <a:pPr algn="ctr" fontAlgn="base">
              <a:spcBef>
                <a:spcPct val="0"/>
              </a:spcBef>
              <a:spcAft>
                <a:spcPct val="0"/>
              </a:spcAft>
            </a:pPr>
            <a:r>
              <a:rPr lang="en-US" altLang="ja-JP" sz="1400" dirty="0">
                <a:solidFill>
                  <a:srgbClr val="000000"/>
                </a:solidFill>
                <a:latin typeface="HG丸ｺﾞｼｯｸM-PRO" pitchFamily="50" charset="-128"/>
                <a:ea typeface="HG丸ｺﾞｼｯｸM-PRO" pitchFamily="50" charset="-128"/>
              </a:rPr>
              <a:t>H15</a:t>
            </a:r>
            <a:r>
              <a:rPr lang="ja-JP" altLang="en-US" sz="1400" dirty="0">
                <a:solidFill>
                  <a:srgbClr val="000000"/>
                </a:solidFill>
                <a:latin typeface="HG丸ｺﾞｼｯｸM-PRO" pitchFamily="50" charset="-128"/>
                <a:ea typeface="HG丸ｺﾞｼｯｸM-PRO" pitchFamily="50" charset="-128"/>
              </a:rPr>
              <a:t>：</a:t>
            </a:r>
            <a:r>
              <a:rPr lang="en-US" altLang="ja-JP" sz="1400" dirty="0">
                <a:solidFill>
                  <a:srgbClr val="000000"/>
                </a:solidFill>
                <a:latin typeface="HG丸ｺﾞｼｯｸM-PRO" pitchFamily="50" charset="-128"/>
                <a:ea typeface="HG丸ｺﾞｼｯｸM-PRO" pitchFamily="50" charset="-128"/>
              </a:rPr>
              <a:t>35.6</a:t>
            </a:r>
            <a:r>
              <a:rPr lang="ja-JP" altLang="en-US" sz="1400" dirty="0">
                <a:solidFill>
                  <a:srgbClr val="000000"/>
                </a:solidFill>
                <a:latin typeface="HG丸ｺﾞｼｯｸM-PRO" pitchFamily="50" charset="-128"/>
                <a:ea typeface="HG丸ｺﾞｼｯｸM-PRO" pitchFamily="50" charset="-128"/>
              </a:rPr>
              <a:t>万人</a:t>
            </a:r>
          </a:p>
        </p:txBody>
      </p:sp>
      <p:sp>
        <p:nvSpPr>
          <p:cNvPr id="3096" name="AutoShape 24"/>
          <p:cNvSpPr>
            <a:spLocks noChangeArrowheads="1"/>
          </p:cNvSpPr>
          <p:nvPr/>
        </p:nvSpPr>
        <p:spPr bwMode="auto">
          <a:xfrm>
            <a:off x="2267744" y="1163952"/>
            <a:ext cx="1944216" cy="2736205"/>
          </a:xfrm>
          <a:prstGeom prst="rightArrow">
            <a:avLst>
              <a:gd name="adj1" fmla="val 66296"/>
              <a:gd name="adj2" fmla="val 37745"/>
            </a:avLst>
          </a:prstGeom>
          <a:solidFill>
            <a:srgbClr val="FF99CC"/>
          </a:solidFill>
          <a:ln w="38100">
            <a:solidFill>
              <a:srgbClr val="CC0000"/>
            </a:solidFill>
            <a:miter lim="800000"/>
            <a:headEnd/>
            <a:tailEnd/>
          </a:ln>
          <a:effectLst/>
        </p:spPr>
        <p:txBody>
          <a:bodyPr wrap="none" lIns="288000" anchor="ctr"/>
          <a:lstStyle/>
          <a:p>
            <a:pPr algn="ctr" fontAlgn="base">
              <a:spcBef>
                <a:spcPct val="0"/>
              </a:spcBef>
              <a:spcAft>
                <a:spcPct val="0"/>
              </a:spcAft>
            </a:pPr>
            <a:r>
              <a:rPr lang="ja-JP" altLang="en-US" sz="1300" b="1" dirty="0">
                <a:solidFill>
                  <a:srgbClr val="000000"/>
                </a:solidFill>
                <a:latin typeface="HG丸ｺﾞｼｯｸM-PRO" pitchFamily="50" charset="-128"/>
                <a:ea typeface="HG丸ｺﾞｼｯｸM-PRO" pitchFamily="50" charset="-128"/>
              </a:rPr>
              <a:t>Ｈ</a:t>
            </a:r>
            <a:r>
              <a:rPr lang="en-US" altLang="ja-JP" sz="1300" b="1" dirty="0">
                <a:solidFill>
                  <a:srgbClr val="000000"/>
                </a:solidFill>
                <a:latin typeface="HG丸ｺﾞｼｯｸM-PRO" pitchFamily="50" charset="-128"/>
                <a:ea typeface="HG丸ｺﾞｼｯｸM-PRO" pitchFamily="50" charset="-128"/>
              </a:rPr>
              <a:t>2</a:t>
            </a:r>
            <a:r>
              <a:rPr lang="ja-JP" altLang="en-US" sz="1300" b="1" dirty="0">
                <a:solidFill>
                  <a:srgbClr val="000000"/>
                </a:solidFill>
                <a:latin typeface="HG丸ｺﾞｼｯｸM-PRO" pitchFamily="50" charset="-128"/>
                <a:ea typeface="HG丸ｺﾞｼｯｸM-PRO" pitchFamily="50" charset="-128"/>
              </a:rPr>
              <a:t>４の新規入院者</a:t>
            </a:r>
            <a:endParaRPr lang="en-US" altLang="ja-JP" sz="1300" b="1" dirty="0">
              <a:solidFill>
                <a:srgbClr val="000000"/>
              </a:solidFill>
              <a:latin typeface="HG丸ｺﾞｼｯｸM-PRO" pitchFamily="50" charset="-128"/>
              <a:ea typeface="HG丸ｺﾞｼｯｸM-PRO" pitchFamily="50" charset="-128"/>
            </a:endParaRPr>
          </a:p>
          <a:p>
            <a:pPr algn="ctr" fontAlgn="base">
              <a:spcBef>
                <a:spcPct val="0"/>
              </a:spcBef>
              <a:spcAft>
                <a:spcPct val="0"/>
              </a:spcAft>
            </a:pPr>
            <a:r>
              <a:rPr lang="ja-JP" altLang="en-US" sz="1300" b="1" dirty="0">
                <a:solidFill>
                  <a:srgbClr val="000000"/>
                </a:solidFill>
                <a:latin typeface="HG丸ｺﾞｼｯｸM-PRO" pitchFamily="50" charset="-128"/>
                <a:ea typeface="HG丸ｺﾞｼｯｸM-PRO" pitchFamily="50" charset="-128"/>
              </a:rPr>
              <a:t>のうち、３か月以上</a:t>
            </a:r>
            <a:endParaRPr lang="en-US" altLang="ja-JP" sz="1300" b="1" dirty="0">
              <a:solidFill>
                <a:srgbClr val="000000"/>
              </a:solidFill>
              <a:latin typeface="HG丸ｺﾞｼｯｸM-PRO" pitchFamily="50" charset="-128"/>
              <a:ea typeface="HG丸ｺﾞｼｯｸM-PRO" pitchFamily="50" charset="-128"/>
            </a:endParaRPr>
          </a:p>
          <a:p>
            <a:pPr algn="ctr" fontAlgn="base">
              <a:spcBef>
                <a:spcPct val="0"/>
              </a:spcBef>
              <a:spcAft>
                <a:spcPct val="0"/>
              </a:spcAft>
            </a:pPr>
            <a:r>
              <a:rPr lang="ja-JP" altLang="en-US" sz="1300" b="1" dirty="0">
                <a:solidFill>
                  <a:srgbClr val="000000"/>
                </a:solidFill>
                <a:latin typeface="HG丸ｺﾞｼｯｸM-PRO" pitchFamily="50" charset="-128"/>
                <a:ea typeface="HG丸ｺﾞｼｯｸM-PRO" pitchFamily="50" charset="-128"/>
              </a:rPr>
              <a:t>入院する者</a:t>
            </a:r>
            <a:endParaRPr lang="en-US" altLang="ja-JP" sz="1300" b="1" dirty="0">
              <a:solidFill>
                <a:srgbClr val="000000"/>
              </a:solidFill>
              <a:latin typeface="HG丸ｺﾞｼｯｸM-PRO" pitchFamily="50" charset="-128"/>
              <a:ea typeface="HG丸ｺﾞｼｯｸM-PRO" pitchFamily="50" charset="-128"/>
            </a:endParaRPr>
          </a:p>
          <a:p>
            <a:pPr algn="ctr" fontAlgn="base">
              <a:spcBef>
                <a:spcPct val="0"/>
              </a:spcBef>
              <a:spcAft>
                <a:spcPct val="0"/>
              </a:spcAft>
            </a:pPr>
            <a:r>
              <a:rPr lang="ja-JP" altLang="en-US" sz="1300" b="1" dirty="0">
                <a:solidFill>
                  <a:srgbClr val="000000"/>
                </a:solidFill>
                <a:latin typeface="HG丸ｺﾞｼｯｸM-PRO" pitchFamily="50" charset="-128"/>
                <a:ea typeface="HG丸ｺﾞｼｯｸM-PRO" pitchFamily="50" charset="-128"/>
              </a:rPr>
              <a:t>：１５．９万人</a:t>
            </a:r>
            <a:endParaRPr lang="en-US" altLang="ja-JP" sz="1300" b="1" dirty="0">
              <a:solidFill>
                <a:srgbClr val="000000"/>
              </a:solidFill>
              <a:latin typeface="HG丸ｺﾞｼｯｸM-PRO" pitchFamily="50" charset="-128"/>
              <a:ea typeface="HG丸ｺﾞｼｯｸM-PRO" pitchFamily="50" charset="-128"/>
            </a:endParaRPr>
          </a:p>
          <a:p>
            <a:pPr algn="ctr" fontAlgn="base">
              <a:spcBef>
                <a:spcPct val="0"/>
              </a:spcBef>
              <a:spcAft>
                <a:spcPct val="0"/>
              </a:spcAft>
            </a:pPr>
            <a:r>
              <a:rPr lang="ja-JP" altLang="en-US" sz="1300" b="1" dirty="0">
                <a:solidFill>
                  <a:srgbClr val="000000"/>
                </a:solidFill>
                <a:latin typeface="HG丸ｺﾞｼｯｸM-PRO" pitchFamily="50" charset="-128"/>
                <a:ea typeface="HG丸ｺﾞｼｯｸM-PRO" pitchFamily="50" charset="-128"/>
              </a:rPr>
              <a:t>（＋</a:t>
            </a:r>
            <a:r>
              <a:rPr lang="en-US" altLang="ja-JP" sz="1300" b="1" dirty="0">
                <a:solidFill>
                  <a:srgbClr val="000000"/>
                </a:solidFill>
                <a:latin typeface="HG丸ｺﾞｼｯｸM-PRO" pitchFamily="50" charset="-128"/>
                <a:ea typeface="HG丸ｺﾞｼｯｸM-PRO" pitchFamily="50" charset="-128"/>
              </a:rPr>
              <a:t>0.7</a:t>
            </a:r>
            <a:r>
              <a:rPr lang="ja-JP" altLang="en-US" sz="1300" b="1" dirty="0">
                <a:solidFill>
                  <a:srgbClr val="000000"/>
                </a:solidFill>
                <a:latin typeface="HG丸ｺﾞｼｯｸM-PRO" pitchFamily="50" charset="-128"/>
                <a:ea typeface="HG丸ｺﾞｼｯｸM-PRO" pitchFamily="50" charset="-128"/>
              </a:rPr>
              <a:t>万人</a:t>
            </a:r>
            <a:r>
              <a:rPr lang="en-US" altLang="ja-JP" sz="1300" b="1" dirty="0">
                <a:solidFill>
                  <a:srgbClr val="000000"/>
                </a:solidFill>
                <a:latin typeface="HG丸ｺﾞｼｯｸM-PRO" pitchFamily="50" charset="-128"/>
                <a:ea typeface="HG丸ｺﾞｼｯｸM-PRO" pitchFamily="50" charset="-128"/>
              </a:rPr>
              <a:t>)</a:t>
            </a:r>
          </a:p>
          <a:p>
            <a:pPr algn="ctr" fontAlgn="base">
              <a:spcBef>
                <a:spcPct val="0"/>
              </a:spcBef>
              <a:spcAft>
                <a:spcPct val="0"/>
              </a:spcAft>
            </a:pPr>
            <a:endParaRPr lang="en-US" altLang="ja-JP" sz="1300" b="1" dirty="0">
              <a:solidFill>
                <a:srgbClr val="000000"/>
              </a:solidFill>
              <a:latin typeface="HG丸ｺﾞｼｯｸM-PRO" pitchFamily="50" charset="-128"/>
              <a:ea typeface="HG丸ｺﾞｼｯｸM-PRO" pitchFamily="50" charset="-128"/>
            </a:endParaRPr>
          </a:p>
          <a:p>
            <a:pPr algn="ctr" fontAlgn="base">
              <a:spcBef>
                <a:spcPct val="0"/>
              </a:spcBef>
              <a:spcAft>
                <a:spcPct val="0"/>
              </a:spcAft>
            </a:pPr>
            <a:r>
              <a:rPr lang="en-US" altLang="ja-JP" sz="1300" dirty="0">
                <a:solidFill>
                  <a:srgbClr val="000000"/>
                </a:solidFill>
                <a:latin typeface="HG丸ｺﾞｼｯｸM-PRO" pitchFamily="50" charset="-128"/>
                <a:ea typeface="HG丸ｺﾞｼｯｸM-PRO" pitchFamily="50" charset="-128"/>
              </a:rPr>
              <a:t>H15</a:t>
            </a:r>
            <a:r>
              <a:rPr lang="ja-JP" altLang="en-US" sz="1300" dirty="0">
                <a:solidFill>
                  <a:srgbClr val="000000"/>
                </a:solidFill>
                <a:latin typeface="HG丸ｺﾞｼｯｸM-PRO" pitchFamily="50" charset="-128"/>
                <a:ea typeface="HG丸ｺﾞｼｯｸM-PRO" pitchFamily="50" charset="-128"/>
              </a:rPr>
              <a:t>：</a:t>
            </a:r>
            <a:r>
              <a:rPr lang="en-US" altLang="ja-JP" sz="1300" dirty="0">
                <a:solidFill>
                  <a:srgbClr val="000000"/>
                </a:solidFill>
                <a:latin typeface="HG丸ｺﾞｼｯｸM-PRO" pitchFamily="50" charset="-128"/>
                <a:ea typeface="HG丸ｺﾞｼｯｸM-PRO" pitchFamily="50" charset="-128"/>
              </a:rPr>
              <a:t>15.2</a:t>
            </a:r>
            <a:r>
              <a:rPr lang="ja-JP" altLang="en-US" sz="1300" dirty="0">
                <a:solidFill>
                  <a:srgbClr val="000000"/>
                </a:solidFill>
                <a:latin typeface="HG丸ｺﾞｼｯｸM-PRO" pitchFamily="50" charset="-128"/>
                <a:ea typeface="HG丸ｺﾞｼｯｸM-PRO" pitchFamily="50" charset="-128"/>
              </a:rPr>
              <a:t>万人</a:t>
            </a:r>
          </a:p>
        </p:txBody>
      </p:sp>
      <p:sp>
        <p:nvSpPr>
          <p:cNvPr id="3100" name="AutoShape 28"/>
          <p:cNvSpPr>
            <a:spLocks noChangeArrowheads="1"/>
          </p:cNvSpPr>
          <p:nvPr/>
        </p:nvSpPr>
        <p:spPr bwMode="auto">
          <a:xfrm>
            <a:off x="4355993" y="1163848"/>
            <a:ext cx="2016224" cy="2736304"/>
          </a:xfrm>
          <a:prstGeom prst="rightArrow">
            <a:avLst>
              <a:gd name="adj1" fmla="val 66296"/>
              <a:gd name="adj2" fmla="val 42692"/>
            </a:avLst>
          </a:prstGeom>
          <a:solidFill>
            <a:srgbClr val="FF99CC"/>
          </a:solidFill>
          <a:ln w="38100">
            <a:solidFill>
              <a:srgbClr val="CC0000"/>
            </a:solidFill>
            <a:miter lim="800000"/>
            <a:headEnd/>
            <a:tailEnd/>
          </a:ln>
          <a:effectLst/>
        </p:spPr>
        <p:txBody>
          <a:bodyPr wrap="none" lIns="288000" anchor="ctr"/>
          <a:lstStyle/>
          <a:p>
            <a:pPr algn="ctr" fontAlgn="base">
              <a:spcBef>
                <a:spcPct val="0"/>
              </a:spcBef>
              <a:spcAft>
                <a:spcPct val="0"/>
              </a:spcAft>
            </a:pPr>
            <a:r>
              <a:rPr lang="ja-JP" altLang="en-US" sz="1300" b="1" dirty="0">
                <a:solidFill>
                  <a:srgbClr val="000000"/>
                </a:solidFill>
                <a:latin typeface="HG丸ｺﾞｼｯｸM-PRO" pitchFamily="50" charset="-128"/>
                <a:ea typeface="HG丸ｺﾞｼｯｸM-PRO" pitchFamily="50" charset="-128"/>
              </a:rPr>
              <a:t>Ｈ</a:t>
            </a:r>
            <a:r>
              <a:rPr lang="en-US" altLang="ja-JP" sz="1300" b="1" dirty="0">
                <a:solidFill>
                  <a:srgbClr val="000000"/>
                </a:solidFill>
                <a:latin typeface="HG丸ｺﾞｼｯｸM-PRO" pitchFamily="50" charset="-128"/>
                <a:ea typeface="HG丸ｺﾞｼｯｸM-PRO" pitchFamily="50" charset="-128"/>
              </a:rPr>
              <a:t>2</a:t>
            </a:r>
            <a:r>
              <a:rPr lang="ja-JP" altLang="en-US" sz="1300" b="1" dirty="0">
                <a:solidFill>
                  <a:srgbClr val="000000"/>
                </a:solidFill>
                <a:latin typeface="HG丸ｺﾞｼｯｸM-PRO" pitchFamily="50" charset="-128"/>
                <a:ea typeface="HG丸ｺﾞｼｯｸM-PRO" pitchFamily="50" charset="-128"/>
              </a:rPr>
              <a:t>４の新規入院者</a:t>
            </a:r>
            <a:endParaRPr lang="en-US" altLang="ja-JP" sz="1300" b="1" dirty="0">
              <a:solidFill>
                <a:srgbClr val="000000"/>
              </a:solidFill>
              <a:latin typeface="HG丸ｺﾞｼｯｸM-PRO" pitchFamily="50" charset="-128"/>
              <a:ea typeface="HG丸ｺﾞｼｯｸM-PRO" pitchFamily="50" charset="-128"/>
            </a:endParaRPr>
          </a:p>
          <a:p>
            <a:pPr algn="ctr" fontAlgn="base">
              <a:spcBef>
                <a:spcPct val="0"/>
              </a:spcBef>
              <a:spcAft>
                <a:spcPct val="0"/>
              </a:spcAft>
            </a:pPr>
            <a:r>
              <a:rPr lang="ja-JP" altLang="en-US" sz="1300" b="1" dirty="0">
                <a:solidFill>
                  <a:srgbClr val="000000"/>
                </a:solidFill>
                <a:latin typeface="HG丸ｺﾞｼｯｸM-PRO" pitchFamily="50" charset="-128"/>
                <a:ea typeface="HG丸ｺﾞｼｯｸM-PRO" pitchFamily="50" charset="-128"/>
              </a:rPr>
              <a:t>のうち、１年以上</a:t>
            </a:r>
            <a:endParaRPr lang="en-US" altLang="ja-JP" sz="1300" b="1" dirty="0">
              <a:solidFill>
                <a:srgbClr val="000000"/>
              </a:solidFill>
              <a:latin typeface="HG丸ｺﾞｼｯｸM-PRO" pitchFamily="50" charset="-128"/>
              <a:ea typeface="HG丸ｺﾞｼｯｸM-PRO" pitchFamily="50" charset="-128"/>
            </a:endParaRPr>
          </a:p>
          <a:p>
            <a:pPr algn="ctr" fontAlgn="base">
              <a:spcBef>
                <a:spcPct val="0"/>
              </a:spcBef>
              <a:spcAft>
                <a:spcPct val="0"/>
              </a:spcAft>
            </a:pPr>
            <a:r>
              <a:rPr lang="ja-JP" altLang="en-US" sz="1300" b="1" dirty="0">
                <a:solidFill>
                  <a:srgbClr val="000000"/>
                </a:solidFill>
                <a:latin typeface="HG丸ｺﾞｼｯｸM-PRO" pitchFamily="50" charset="-128"/>
                <a:ea typeface="HG丸ｺﾞｼｯｸM-PRO" pitchFamily="50" charset="-128"/>
              </a:rPr>
              <a:t>入院する者</a:t>
            </a:r>
            <a:endParaRPr lang="en-US" altLang="ja-JP" sz="1300" b="1" dirty="0">
              <a:solidFill>
                <a:srgbClr val="000000"/>
              </a:solidFill>
              <a:latin typeface="HG丸ｺﾞｼｯｸM-PRO" pitchFamily="50" charset="-128"/>
              <a:ea typeface="HG丸ｺﾞｼｯｸM-PRO" pitchFamily="50" charset="-128"/>
            </a:endParaRPr>
          </a:p>
          <a:p>
            <a:pPr algn="ctr" fontAlgn="base">
              <a:spcBef>
                <a:spcPct val="0"/>
              </a:spcBef>
              <a:spcAft>
                <a:spcPct val="0"/>
              </a:spcAft>
            </a:pPr>
            <a:r>
              <a:rPr lang="ja-JP" altLang="en-US" sz="1300" b="1" dirty="0">
                <a:solidFill>
                  <a:srgbClr val="000000"/>
                </a:solidFill>
                <a:latin typeface="HG丸ｺﾞｼｯｸM-PRO" pitchFamily="50" charset="-128"/>
                <a:ea typeface="HG丸ｺﾞｼｯｸM-PRO" pitchFamily="50" charset="-128"/>
              </a:rPr>
              <a:t>：４．５万人</a:t>
            </a:r>
            <a:endParaRPr lang="en-US" altLang="ja-JP" sz="1300" b="1" dirty="0">
              <a:solidFill>
                <a:srgbClr val="000000"/>
              </a:solidFill>
              <a:latin typeface="HG丸ｺﾞｼｯｸM-PRO" pitchFamily="50" charset="-128"/>
              <a:ea typeface="HG丸ｺﾞｼｯｸM-PRO" pitchFamily="50" charset="-128"/>
            </a:endParaRPr>
          </a:p>
          <a:p>
            <a:pPr algn="ctr" fontAlgn="base">
              <a:spcBef>
                <a:spcPct val="0"/>
              </a:spcBef>
              <a:spcAft>
                <a:spcPct val="0"/>
              </a:spcAft>
            </a:pPr>
            <a:r>
              <a:rPr lang="ja-JP" altLang="en-US" sz="1300" b="1" dirty="0">
                <a:solidFill>
                  <a:srgbClr val="000000"/>
                </a:solidFill>
                <a:latin typeface="HG丸ｺﾞｼｯｸM-PRO" pitchFamily="50" charset="-128"/>
                <a:ea typeface="HG丸ｺﾞｼｯｸM-PRO" pitchFamily="50" charset="-128"/>
              </a:rPr>
              <a:t>（</a:t>
            </a:r>
            <a:r>
              <a:rPr lang="en-US" altLang="ja-JP" sz="1300" b="1" dirty="0">
                <a:solidFill>
                  <a:srgbClr val="000000"/>
                </a:solidFill>
                <a:latin typeface="HG丸ｺﾞｼｯｸM-PRO" pitchFamily="50" charset="-128"/>
                <a:ea typeface="HG丸ｺﾞｼｯｸM-PRO" pitchFamily="50" charset="-128"/>
              </a:rPr>
              <a:t>-0.4</a:t>
            </a:r>
            <a:r>
              <a:rPr lang="ja-JP" altLang="en-US" sz="1300" b="1" dirty="0">
                <a:solidFill>
                  <a:srgbClr val="000000"/>
                </a:solidFill>
                <a:latin typeface="HG丸ｺﾞｼｯｸM-PRO" pitchFamily="50" charset="-128"/>
                <a:ea typeface="HG丸ｺﾞｼｯｸM-PRO" pitchFamily="50" charset="-128"/>
              </a:rPr>
              <a:t>万人）</a:t>
            </a:r>
            <a:endParaRPr lang="en-US" altLang="ja-JP" sz="1300" b="1" dirty="0">
              <a:solidFill>
                <a:srgbClr val="000000"/>
              </a:solidFill>
              <a:latin typeface="HG丸ｺﾞｼｯｸM-PRO" pitchFamily="50" charset="-128"/>
              <a:ea typeface="HG丸ｺﾞｼｯｸM-PRO" pitchFamily="50" charset="-128"/>
            </a:endParaRPr>
          </a:p>
          <a:p>
            <a:pPr algn="ctr" fontAlgn="base">
              <a:spcBef>
                <a:spcPct val="0"/>
              </a:spcBef>
              <a:spcAft>
                <a:spcPct val="0"/>
              </a:spcAft>
            </a:pPr>
            <a:endParaRPr lang="en-US" altLang="ja-JP" sz="1300" dirty="0">
              <a:solidFill>
                <a:srgbClr val="000000"/>
              </a:solidFill>
              <a:latin typeface="HG丸ｺﾞｼｯｸM-PRO" pitchFamily="50" charset="-128"/>
              <a:ea typeface="HG丸ｺﾞｼｯｸM-PRO" pitchFamily="50" charset="-128"/>
            </a:endParaRPr>
          </a:p>
          <a:p>
            <a:pPr algn="ctr" fontAlgn="base">
              <a:spcBef>
                <a:spcPct val="0"/>
              </a:spcBef>
              <a:spcAft>
                <a:spcPct val="0"/>
              </a:spcAft>
            </a:pPr>
            <a:r>
              <a:rPr lang="en-US" altLang="ja-JP" sz="1300" dirty="0">
                <a:solidFill>
                  <a:srgbClr val="000000"/>
                </a:solidFill>
                <a:latin typeface="HG丸ｺﾞｼｯｸM-PRO" pitchFamily="50" charset="-128"/>
                <a:ea typeface="HG丸ｺﾞｼｯｸM-PRO" pitchFamily="50" charset="-128"/>
              </a:rPr>
              <a:t>H15</a:t>
            </a:r>
            <a:r>
              <a:rPr lang="ja-JP" altLang="en-US" sz="1300" dirty="0">
                <a:solidFill>
                  <a:srgbClr val="000000"/>
                </a:solidFill>
                <a:latin typeface="HG丸ｺﾞｼｯｸM-PRO" pitchFamily="50" charset="-128"/>
                <a:ea typeface="HG丸ｺﾞｼｯｸM-PRO" pitchFamily="50" charset="-128"/>
              </a:rPr>
              <a:t>：</a:t>
            </a:r>
            <a:r>
              <a:rPr lang="en-US" altLang="ja-JP" sz="1300" dirty="0">
                <a:solidFill>
                  <a:srgbClr val="000000"/>
                </a:solidFill>
                <a:latin typeface="HG丸ｺﾞｼｯｸM-PRO" pitchFamily="50" charset="-128"/>
                <a:ea typeface="HG丸ｺﾞｼｯｸM-PRO" pitchFamily="50" charset="-128"/>
              </a:rPr>
              <a:t>4.9</a:t>
            </a:r>
            <a:r>
              <a:rPr lang="ja-JP" altLang="en-US" sz="1300" dirty="0">
                <a:solidFill>
                  <a:srgbClr val="000000"/>
                </a:solidFill>
                <a:latin typeface="HG丸ｺﾞｼｯｸM-PRO" pitchFamily="50" charset="-128"/>
                <a:ea typeface="HG丸ｺﾞｼｯｸM-PRO" pitchFamily="50" charset="-128"/>
              </a:rPr>
              <a:t>万人  </a:t>
            </a:r>
          </a:p>
        </p:txBody>
      </p:sp>
      <p:sp>
        <p:nvSpPr>
          <p:cNvPr id="21" name="Oval 10"/>
          <p:cNvSpPr>
            <a:spLocks noChangeArrowheads="1"/>
          </p:cNvSpPr>
          <p:nvPr/>
        </p:nvSpPr>
        <p:spPr bwMode="auto">
          <a:xfrm>
            <a:off x="3910962" y="4260192"/>
            <a:ext cx="1525141" cy="2160240"/>
          </a:xfrm>
          <a:prstGeom prst="ellipse">
            <a:avLst/>
          </a:prstGeom>
          <a:solidFill>
            <a:srgbClr val="FF99CC"/>
          </a:solidFill>
          <a:ln w="38100">
            <a:solidFill>
              <a:srgbClr val="FF7C80"/>
            </a:solidFill>
            <a:round/>
            <a:headEnd/>
            <a:tailEnd/>
          </a:ln>
          <a:effectLst/>
        </p:spPr>
        <p:txBody>
          <a:bodyPr wrap="none" anchor="ctr"/>
          <a:lstStyle/>
          <a:p>
            <a:pPr algn="ctr" fontAlgn="base">
              <a:spcBef>
                <a:spcPct val="0"/>
              </a:spcBef>
              <a:spcAft>
                <a:spcPct val="0"/>
              </a:spcAft>
            </a:pPr>
            <a:r>
              <a:rPr lang="ja-JP" altLang="en-US" sz="1200" b="1" dirty="0">
                <a:solidFill>
                  <a:srgbClr val="000000"/>
                </a:solidFill>
                <a:latin typeface="HG丸ｺﾞｼｯｸM-PRO" pitchFamily="50" charset="-128"/>
                <a:ea typeface="HG丸ｺﾞｼｯｸM-PRO" pitchFamily="50" charset="-128"/>
              </a:rPr>
              <a:t>Ｈ２４の</a:t>
            </a:r>
            <a:endParaRPr lang="en-US" altLang="ja-JP" sz="1200" b="1" dirty="0">
              <a:solidFill>
                <a:srgbClr val="000000"/>
              </a:solidFill>
              <a:latin typeface="HG丸ｺﾞｼｯｸM-PRO" pitchFamily="50" charset="-128"/>
              <a:ea typeface="HG丸ｺﾞｼｯｸM-PRO" pitchFamily="50" charset="-128"/>
            </a:endParaRPr>
          </a:p>
          <a:p>
            <a:pPr algn="ctr" fontAlgn="base">
              <a:spcBef>
                <a:spcPct val="0"/>
              </a:spcBef>
              <a:spcAft>
                <a:spcPct val="0"/>
              </a:spcAft>
            </a:pPr>
            <a:r>
              <a:rPr lang="ja-JP" altLang="en-US" sz="1200" b="1" dirty="0">
                <a:solidFill>
                  <a:srgbClr val="000000"/>
                </a:solidFill>
                <a:latin typeface="HG丸ｺﾞｼｯｸM-PRO" pitchFamily="50" charset="-128"/>
                <a:ea typeface="HG丸ｺﾞｼｯｸM-PRO" pitchFamily="50" charset="-128"/>
              </a:rPr>
              <a:t>新規入院者</a:t>
            </a:r>
            <a:endParaRPr lang="en-US" altLang="ja-JP" sz="1200" b="1" dirty="0">
              <a:solidFill>
                <a:srgbClr val="000000"/>
              </a:solidFill>
              <a:latin typeface="HG丸ｺﾞｼｯｸM-PRO" pitchFamily="50" charset="-128"/>
              <a:ea typeface="HG丸ｺﾞｼｯｸM-PRO" pitchFamily="50" charset="-128"/>
            </a:endParaRPr>
          </a:p>
          <a:p>
            <a:pPr algn="ctr" fontAlgn="base">
              <a:spcBef>
                <a:spcPct val="0"/>
              </a:spcBef>
              <a:spcAft>
                <a:spcPct val="0"/>
              </a:spcAft>
            </a:pPr>
            <a:r>
              <a:rPr lang="ja-JP" altLang="en-US" sz="1200" b="1" dirty="0">
                <a:solidFill>
                  <a:srgbClr val="000000"/>
                </a:solidFill>
                <a:latin typeface="HG丸ｺﾞｼｯｸM-PRO" pitchFamily="50" charset="-128"/>
                <a:ea typeface="HG丸ｺﾞｼｯｸM-PRO" pitchFamily="50" charset="-128"/>
              </a:rPr>
              <a:t>のうち</a:t>
            </a:r>
            <a:endParaRPr lang="en-US" altLang="ja-JP" sz="1200" b="1" dirty="0">
              <a:solidFill>
                <a:srgbClr val="000000"/>
              </a:solidFill>
              <a:latin typeface="HG丸ｺﾞｼｯｸM-PRO" pitchFamily="50" charset="-128"/>
              <a:ea typeface="HG丸ｺﾞｼｯｸM-PRO" pitchFamily="50" charset="-128"/>
            </a:endParaRPr>
          </a:p>
          <a:p>
            <a:pPr algn="ctr" fontAlgn="base">
              <a:spcBef>
                <a:spcPct val="0"/>
              </a:spcBef>
              <a:spcAft>
                <a:spcPct val="0"/>
              </a:spcAft>
            </a:pPr>
            <a:r>
              <a:rPr lang="ja-JP" altLang="en-US" sz="1200" b="1" dirty="0">
                <a:solidFill>
                  <a:srgbClr val="000000"/>
                </a:solidFill>
                <a:latin typeface="HG丸ｺﾞｼｯｸM-PRO" pitchFamily="50" charset="-128"/>
                <a:ea typeface="HG丸ｺﾞｼｯｸM-PRO" pitchFamily="50" charset="-128"/>
              </a:rPr>
              <a:t>３か月以上１年未満</a:t>
            </a:r>
            <a:endParaRPr lang="en-US" altLang="ja-JP" sz="1200" b="1" dirty="0">
              <a:solidFill>
                <a:srgbClr val="000000"/>
              </a:solidFill>
              <a:latin typeface="HG丸ｺﾞｼｯｸM-PRO" pitchFamily="50" charset="-128"/>
              <a:ea typeface="HG丸ｺﾞｼｯｸM-PRO" pitchFamily="50" charset="-128"/>
            </a:endParaRPr>
          </a:p>
          <a:p>
            <a:pPr algn="ctr" fontAlgn="base">
              <a:spcBef>
                <a:spcPct val="0"/>
              </a:spcBef>
              <a:spcAft>
                <a:spcPct val="0"/>
              </a:spcAft>
            </a:pPr>
            <a:r>
              <a:rPr lang="ja-JP" altLang="en-US" sz="1200" b="1" dirty="0">
                <a:solidFill>
                  <a:srgbClr val="000000"/>
                </a:solidFill>
                <a:latin typeface="HG丸ｺﾞｼｯｸM-PRO" pitchFamily="50" charset="-128"/>
                <a:ea typeface="HG丸ｺﾞｼｯｸM-PRO" pitchFamily="50" charset="-128"/>
              </a:rPr>
              <a:t>で退院した者</a:t>
            </a:r>
            <a:endParaRPr lang="en-US" altLang="ja-JP" sz="1200" b="1" dirty="0">
              <a:solidFill>
                <a:srgbClr val="000000"/>
              </a:solidFill>
              <a:latin typeface="HG丸ｺﾞｼｯｸM-PRO" pitchFamily="50" charset="-128"/>
              <a:ea typeface="HG丸ｺﾞｼｯｸM-PRO" pitchFamily="50" charset="-128"/>
            </a:endParaRPr>
          </a:p>
          <a:p>
            <a:pPr algn="ctr" fontAlgn="base">
              <a:spcBef>
                <a:spcPct val="0"/>
              </a:spcBef>
              <a:spcAft>
                <a:spcPct val="0"/>
              </a:spcAft>
            </a:pPr>
            <a:r>
              <a:rPr lang="ja-JP" altLang="en-US" sz="1200" b="1" dirty="0">
                <a:solidFill>
                  <a:srgbClr val="000000"/>
                </a:solidFill>
                <a:latin typeface="HG丸ｺﾞｼｯｸM-PRO" pitchFamily="50" charset="-128"/>
                <a:ea typeface="HG丸ｺﾞｼｯｸM-PRO" pitchFamily="50" charset="-128"/>
              </a:rPr>
              <a:t>１１．４万人</a:t>
            </a:r>
            <a:endParaRPr lang="en-US" altLang="ja-JP" sz="1200" b="1" dirty="0">
              <a:solidFill>
                <a:srgbClr val="000000"/>
              </a:solidFill>
              <a:latin typeface="HG丸ｺﾞｼｯｸM-PRO" pitchFamily="50" charset="-128"/>
              <a:ea typeface="HG丸ｺﾞｼｯｸM-PRO" pitchFamily="50" charset="-128"/>
            </a:endParaRPr>
          </a:p>
          <a:p>
            <a:pPr algn="ctr" fontAlgn="base">
              <a:spcBef>
                <a:spcPct val="0"/>
              </a:spcBef>
              <a:spcAft>
                <a:spcPct val="0"/>
              </a:spcAft>
            </a:pPr>
            <a:r>
              <a:rPr lang="ja-JP" altLang="en-US" sz="1200" b="1" dirty="0">
                <a:solidFill>
                  <a:srgbClr val="000000"/>
                </a:solidFill>
                <a:latin typeface="HG丸ｺﾞｼｯｸM-PRO" pitchFamily="50" charset="-128"/>
                <a:ea typeface="HG丸ｺﾞｼｯｸM-PRO" pitchFamily="50" charset="-128"/>
              </a:rPr>
              <a:t>（＋</a:t>
            </a:r>
            <a:r>
              <a:rPr lang="en-US" altLang="ja-JP" sz="1200" b="1" dirty="0">
                <a:solidFill>
                  <a:srgbClr val="000000"/>
                </a:solidFill>
                <a:latin typeface="HG丸ｺﾞｼｯｸM-PRO" pitchFamily="50" charset="-128"/>
                <a:ea typeface="HG丸ｺﾞｼｯｸM-PRO" pitchFamily="50" charset="-128"/>
              </a:rPr>
              <a:t>1.1</a:t>
            </a:r>
            <a:r>
              <a:rPr lang="ja-JP" altLang="en-US" sz="1200" b="1" dirty="0">
                <a:solidFill>
                  <a:srgbClr val="000000"/>
                </a:solidFill>
                <a:latin typeface="HG丸ｺﾞｼｯｸM-PRO" pitchFamily="50" charset="-128"/>
                <a:ea typeface="HG丸ｺﾞｼｯｸM-PRO" pitchFamily="50" charset="-128"/>
              </a:rPr>
              <a:t>万人</a:t>
            </a:r>
            <a:r>
              <a:rPr lang="en-US" altLang="ja-JP" sz="1200" b="1" dirty="0">
                <a:solidFill>
                  <a:srgbClr val="000000"/>
                </a:solidFill>
                <a:latin typeface="HG丸ｺﾞｼｯｸM-PRO" pitchFamily="50" charset="-128"/>
                <a:ea typeface="HG丸ｺﾞｼｯｸM-PRO" pitchFamily="50" charset="-128"/>
              </a:rPr>
              <a:t>)</a:t>
            </a:r>
          </a:p>
          <a:p>
            <a:pPr algn="ctr" fontAlgn="base">
              <a:spcBef>
                <a:spcPct val="0"/>
              </a:spcBef>
              <a:spcAft>
                <a:spcPct val="0"/>
              </a:spcAft>
            </a:pPr>
            <a:endParaRPr lang="en-US" altLang="ja-JP" sz="1050" dirty="0">
              <a:solidFill>
                <a:srgbClr val="000000"/>
              </a:solidFill>
              <a:latin typeface="HG丸ｺﾞｼｯｸM-PRO" pitchFamily="50" charset="-128"/>
              <a:ea typeface="HG丸ｺﾞｼｯｸM-PRO" pitchFamily="50" charset="-128"/>
            </a:endParaRPr>
          </a:p>
          <a:p>
            <a:pPr algn="ctr" fontAlgn="base">
              <a:spcBef>
                <a:spcPct val="0"/>
              </a:spcBef>
              <a:spcAft>
                <a:spcPct val="0"/>
              </a:spcAft>
            </a:pPr>
            <a:r>
              <a:rPr lang="en-US" altLang="ja-JP" sz="1050" dirty="0">
                <a:solidFill>
                  <a:srgbClr val="000000"/>
                </a:solidFill>
                <a:latin typeface="HG丸ｺﾞｼｯｸM-PRO" pitchFamily="50" charset="-128"/>
                <a:ea typeface="HG丸ｺﾞｼｯｸM-PRO" pitchFamily="50" charset="-128"/>
              </a:rPr>
              <a:t>H15</a:t>
            </a:r>
            <a:r>
              <a:rPr lang="ja-JP" altLang="en-US" sz="1050" dirty="0">
                <a:solidFill>
                  <a:srgbClr val="000000"/>
                </a:solidFill>
                <a:latin typeface="HG丸ｺﾞｼｯｸM-PRO" pitchFamily="50" charset="-128"/>
                <a:ea typeface="HG丸ｺﾞｼｯｸM-PRO" pitchFamily="50" charset="-128"/>
              </a:rPr>
              <a:t>：</a:t>
            </a:r>
            <a:r>
              <a:rPr lang="en-US" altLang="ja-JP" sz="1050" dirty="0">
                <a:solidFill>
                  <a:srgbClr val="000000"/>
                </a:solidFill>
                <a:latin typeface="HG丸ｺﾞｼｯｸM-PRO" pitchFamily="50" charset="-128"/>
                <a:ea typeface="HG丸ｺﾞｼｯｸM-PRO" pitchFamily="50" charset="-128"/>
              </a:rPr>
              <a:t>10.3</a:t>
            </a:r>
            <a:r>
              <a:rPr lang="ja-JP" altLang="en-US" sz="1050" dirty="0">
                <a:solidFill>
                  <a:srgbClr val="000000"/>
                </a:solidFill>
                <a:latin typeface="HG丸ｺﾞｼｯｸM-PRO" pitchFamily="50" charset="-128"/>
                <a:ea typeface="HG丸ｺﾞｼｯｸM-PRO" pitchFamily="50" charset="-128"/>
              </a:rPr>
              <a:t>万人</a:t>
            </a:r>
          </a:p>
        </p:txBody>
      </p:sp>
      <p:sp>
        <p:nvSpPr>
          <p:cNvPr id="22" name="Oval 10"/>
          <p:cNvSpPr>
            <a:spLocks noChangeArrowheads="1"/>
          </p:cNvSpPr>
          <p:nvPr/>
        </p:nvSpPr>
        <p:spPr bwMode="auto">
          <a:xfrm>
            <a:off x="2075470" y="4260192"/>
            <a:ext cx="1525141" cy="2160240"/>
          </a:xfrm>
          <a:prstGeom prst="ellipse">
            <a:avLst/>
          </a:prstGeom>
          <a:solidFill>
            <a:srgbClr val="FF99CC"/>
          </a:solidFill>
          <a:ln w="38100">
            <a:solidFill>
              <a:srgbClr val="FF7C80"/>
            </a:solidFill>
            <a:round/>
            <a:headEnd/>
            <a:tailEnd/>
          </a:ln>
          <a:effectLst/>
        </p:spPr>
        <p:txBody>
          <a:bodyPr wrap="none" anchor="ctr"/>
          <a:lstStyle/>
          <a:p>
            <a:pPr algn="ctr" fontAlgn="base">
              <a:spcBef>
                <a:spcPct val="0"/>
              </a:spcBef>
              <a:spcAft>
                <a:spcPct val="0"/>
              </a:spcAft>
            </a:pPr>
            <a:r>
              <a:rPr lang="ja-JP" altLang="en-US" sz="1200" b="1" dirty="0">
                <a:solidFill>
                  <a:srgbClr val="000000"/>
                </a:solidFill>
                <a:latin typeface="HG丸ｺﾞｼｯｸM-PRO" pitchFamily="50" charset="-128"/>
                <a:ea typeface="HG丸ｺﾞｼｯｸM-PRO" pitchFamily="50" charset="-128"/>
              </a:rPr>
              <a:t>Ｈ２４の</a:t>
            </a:r>
            <a:endParaRPr lang="en-US" altLang="ja-JP" sz="1200" b="1" dirty="0">
              <a:solidFill>
                <a:srgbClr val="000000"/>
              </a:solidFill>
              <a:latin typeface="HG丸ｺﾞｼｯｸM-PRO" pitchFamily="50" charset="-128"/>
              <a:ea typeface="HG丸ｺﾞｼｯｸM-PRO" pitchFamily="50" charset="-128"/>
            </a:endParaRPr>
          </a:p>
          <a:p>
            <a:pPr algn="ctr" fontAlgn="base">
              <a:spcBef>
                <a:spcPct val="0"/>
              </a:spcBef>
              <a:spcAft>
                <a:spcPct val="0"/>
              </a:spcAft>
            </a:pPr>
            <a:r>
              <a:rPr lang="ja-JP" altLang="en-US" sz="1200" b="1" dirty="0">
                <a:solidFill>
                  <a:srgbClr val="000000"/>
                </a:solidFill>
                <a:latin typeface="HG丸ｺﾞｼｯｸM-PRO" pitchFamily="50" charset="-128"/>
                <a:ea typeface="HG丸ｺﾞｼｯｸM-PRO" pitchFamily="50" charset="-128"/>
              </a:rPr>
              <a:t>新規入院者</a:t>
            </a:r>
            <a:endParaRPr lang="en-US" altLang="ja-JP" sz="1200" b="1" dirty="0">
              <a:solidFill>
                <a:srgbClr val="000000"/>
              </a:solidFill>
              <a:latin typeface="HG丸ｺﾞｼｯｸM-PRO" pitchFamily="50" charset="-128"/>
              <a:ea typeface="HG丸ｺﾞｼｯｸM-PRO" pitchFamily="50" charset="-128"/>
            </a:endParaRPr>
          </a:p>
          <a:p>
            <a:pPr algn="ctr" fontAlgn="base">
              <a:spcBef>
                <a:spcPct val="0"/>
              </a:spcBef>
              <a:spcAft>
                <a:spcPct val="0"/>
              </a:spcAft>
            </a:pPr>
            <a:r>
              <a:rPr lang="ja-JP" altLang="en-US" sz="1200" b="1" dirty="0">
                <a:solidFill>
                  <a:srgbClr val="000000"/>
                </a:solidFill>
                <a:latin typeface="HG丸ｺﾞｼｯｸM-PRO" pitchFamily="50" charset="-128"/>
                <a:ea typeface="HG丸ｺﾞｼｯｸM-PRO" pitchFamily="50" charset="-128"/>
              </a:rPr>
              <a:t>のうち</a:t>
            </a:r>
            <a:endParaRPr lang="en-US" altLang="ja-JP" sz="1200" b="1" dirty="0">
              <a:solidFill>
                <a:srgbClr val="000000"/>
              </a:solidFill>
              <a:latin typeface="HG丸ｺﾞｼｯｸM-PRO" pitchFamily="50" charset="-128"/>
              <a:ea typeface="HG丸ｺﾞｼｯｸM-PRO" pitchFamily="50" charset="-128"/>
            </a:endParaRPr>
          </a:p>
          <a:p>
            <a:pPr algn="ctr" fontAlgn="base">
              <a:spcBef>
                <a:spcPct val="0"/>
              </a:spcBef>
              <a:spcAft>
                <a:spcPct val="0"/>
              </a:spcAft>
            </a:pPr>
            <a:r>
              <a:rPr lang="ja-JP" altLang="en-US" sz="1200" b="1" dirty="0">
                <a:solidFill>
                  <a:srgbClr val="000000"/>
                </a:solidFill>
                <a:latin typeface="HG丸ｺﾞｼｯｸM-PRO" pitchFamily="50" charset="-128"/>
                <a:ea typeface="HG丸ｺﾞｼｯｸM-PRO" pitchFamily="50" charset="-128"/>
              </a:rPr>
              <a:t>３か月未満で</a:t>
            </a:r>
            <a:endParaRPr lang="en-US" altLang="ja-JP" sz="1200" b="1" dirty="0">
              <a:solidFill>
                <a:srgbClr val="000000"/>
              </a:solidFill>
              <a:latin typeface="HG丸ｺﾞｼｯｸM-PRO" pitchFamily="50" charset="-128"/>
              <a:ea typeface="HG丸ｺﾞｼｯｸM-PRO" pitchFamily="50" charset="-128"/>
            </a:endParaRPr>
          </a:p>
          <a:p>
            <a:pPr algn="ctr" fontAlgn="base">
              <a:spcBef>
                <a:spcPct val="0"/>
              </a:spcBef>
              <a:spcAft>
                <a:spcPct val="0"/>
              </a:spcAft>
            </a:pPr>
            <a:r>
              <a:rPr lang="ja-JP" altLang="en-US" sz="1200" b="1" dirty="0">
                <a:solidFill>
                  <a:srgbClr val="000000"/>
                </a:solidFill>
                <a:latin typeface="HG丸ｺﾞｼｯｸM-PRO" pitchFamily="50" charset="-128"/>
                <a:ea typeface="HG丸ｺﾞｼｯｸM-PRO" pitchFamily="50" charset="-128"/>
              </a:rPr>
              <a:t>退院した者</a:t>
            </a:r>
            <a:endParaRPr lang="en-US" altLang="ja-JP" sz="1200" b="1" dirty="0">
              <a:solidFill>
                <a:srgbClr val="000000"/>
              </a:solidFill>
              <a:latin typeface="HG丸ｺﾞｼｯｸM-PRO" pitchFamily="50" charset="-128"/>
              <a:ea typeface="HG丸ｺﾞｼｯｸM-PRO" pitchFamily="50" charset="-128"/>
            </a:endParaRPr>
          </a:p>
          <a:p>
            <a:pPr algn="ctr" fontAlgn="base">
              <a:spcBef>
                <a:spcPct val="0"/>
              </a:spcBef>
              <a:spcAft>
                <a:spcPct val="0"/>
              </a:spcAft>
            </a:pPr>
            <a:r>
              <a:rPr lang="ja-JP" altLang="en-US" sz="1200" b="1" dirty="0">
                <a:solidFill>
                  <a:srgbClr val="000000"/>
                </a:solidFill>
                <a:latin typeface="HG丸ｺﾞｼｯｸM-PRO" pitchFamily="50" charset="-128"/>
                <a:ea typeface="HG丸ｺﾞｼｯｸM-PRO" pitchFamily="50" charset="-128"/>
              </a:rPr>
              <a:t>２３．０万人</a:t>
            </a:r>
            <a:endParaRPr lang="en-US" altLang="ja-JP" sz="1200" b="1" dirty="0">
              <a:solidFill>
                <a:srgbClr val="000000"/>
              </a:solidFill>
              <a:latin typeface="HG丸ｺﾞｼｯｸM-PRO" pitchFamily="50" charset="-128"/>
              <a:ea typeface="HG丸ｺﾞｼｯｸM-PRO" pitchFamily="50" charset="-128"/>
            </a:endParaRPr>
          </a:p>
          <a:p>
            <a:pPr algn="ctr" fontAlgn="base">
              <a:spcBef>
                <a:spcPct val="0"/>
              </a:spcBef>
              <a:spcAft>
                <a:spcPct val="0"/>
              </a:spcAft>
            </a:pPr>
            <a:r>
              <a:rPr lang="ja-JP" altLang="en-US" sz="1200" b="1" dirty="0">
                <a:solidFill>
                  <a:srgbClr val="000000"/>
                </a:solidFill>
                <a:latin typeface="HG丸ｺﾞｼｯｸM-PRO" pitchFamily="50" charset="-128"/>
                <a:ea typeface="HG丸ｺﾞｼｯｸM-PRO" pitchFamily="50" charset="-128"/>
              </a:rPr>
              <a:t>（＋</a:t>
            </a:r>
            <a:r>
              <a:rPr lang="en-US" altLang="ja-JP" sz="1200" b="1" dirty="0">
                <a:solidFill>
                  <a:srgbClr val="000000"/>
                </a:solidFill>
                <a:latin typeface="HG丸ｺﾞｼｯｸM-PRO" pitchFamily="50" charset="-128"/>
                <a:ea typeface="HG丸ｺﾞｼｯｸM-PRO" pitchFamily="50" charset="-128"/>
              </a:rPr>
              <a:t>2.</a:t>
            </a:r>
            <a:r>
              <a:rPr lang="ja-JP" altLang="en-US" sz="1200" b="1" dirty="0">
                <a:solidFill>
                  <a:srgbClr val="000000"/>
                </a:solidFill>
                <a:latin typeface="HG丸ｺﾞｼｯｸM-PRO" pitchFamily="50" charset="-128"/>
                <a:ea typeface="HG丸ｺﾞｼｯｸM-PRO" pitchFamily="50" charset="-128"/>
              </a:rPr>
              <a:t>６万人）</a:t>
            </a:r>
            <a:endParaRPr lang="en-US" altLang="ja-JP" sz="1200" b="1" dirty="0">
              <a:solidFill>
                <a:srgbClr val="000000"/>
              </a:solidFill>
              <a:latin typeface="HG丸ｺﾞｼｯｸM-PRO" pitchFamily="50" charset="-128"/>
              <a:ea typeface="HG丸ｺﾞｼｯｸM-PRO" pitchFamily="50" charset="-128"/>
            </a:endParaRPr>
          </a:p>
          <a:p>
            <a:pPr algn="ctr" fontAlgn="base">
              <a:spcBef>
                <a:spcPct val="0"/>
              </a:spcBef>
              <a:spcAft>
                <a:spcPct val="0"/>
              </a:spcAft>
            </a:pPr>
            <a:endParaRPr lang="en-US" altLang="ja-JP" sz="1050" dirty="0">
              <a:solidFill>
                <a:srgbClr val="000000"/>
              </a:solidFill>
              <a:latin typeface="HG丸ｺﾞｼｯｸM-PRO" pitchFamily="50" charset="-128"/>
              <a:ea typeface="HG丸ｺﾞｼｯｸM-PRO" pitchFamily="50" charset="-128"/>
            </a:endParaRPr>
          </a:p>
          <a:p>
            <a:pPr algn="ctr" fontAlgn="base">
              <a:spcBef>
                <a:spcPct val="0"/>
              </a:spcBef>
              <a:spcAft>
                <a:spcPct val="0"/>
              </a:spcAft>
            </a:pPr>
            <a:r>
              <a:rPr lang="en-US" altLang="ja-JP" sz="1050" dirty="0">
                <a:solidFill>
                  <a:srgbClr val="000000"/>
                </a:solidFill>
                <a:latin typeface="HG丸ｺﾞｼｯｸM-PRO" pitchFamily="50" charset="-128"/>
                <a:ea typeface="HG丸ｺﾞｼｯｸM-PRO" pitchFamily="50" charset="-128"/>
              </a:rPr>
              <a:t>H15</a:t>
            </a:r>
            <a:r>
              <a:rPr lang="ja-JP" altLang="en-US" sz="1050" dirty="0">
                <a:solidFill>
                  <a:srgbClr val="000000"/>
                </a:solidFill>
                <a:latin typeface="HG丸ｺﾞｼｯｸM-PRO" pitchFamily="50" charset="-128"/>
                <a:ea typeface="HG丸ｺﾞｼｯｸM-PRO" pitchFamily="50" charset="-128"/>
              </a:rPr>
              <a:t>：</a:t>
            </a:r>
            <a:r>
              <a:rPr lang="en-US" altLang="ja-JP" sz="1050" dirty="0">
                <a:solidFill>
                  <a:srgbClr val="000000"/>
                </a:solidFill>
                <a:latin typeface="HG丸ｺﾞｼｯｸM-PRO" pitchFamily="50" charset="-128"/>
                <a:ea typeface="HG丸ｺﾞｼｯｸM-PRO" pitchFamily="50" charset="-128"/>
              </a:rPr>
              <a:t>20.4</a:t>
            </a:r>
            <a:r>
              <a:rPr lang="ja-JP" altLang="en-US" sz="1050" dirty="0">
                <a:solidFill>
                  <a:srgbClr val="000000"/>
                </a:solidFill>
                <a:latin typeface="HG丸ｺﾞｼｯｸM-PRO" pitchFamily="50" charset="-128"/>
                <a:ea typeface="HG丸ｺﾞｼｯｸM-PRO" pitchFamily="50" charset="-128"/>
              </a:rPr>
              <a:t>万人</a:t>
            </a:r>
          </a:p>
        </p:txBody>
      </p:sp>
      <p:sp>
        <p:nvSpPr>
          <p:cNvPr id="24" name="角丸四角形 23"/>
          <p:cNvSpPr/>
          <p:nvPr/>
        </p:nvSpPr>
        <p:spPr>
          <a:xfrm>
            <a:off x="1763690" y="4188184"/>
            <a:ext cx="3960440" cy="216024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2800">
              <a:solidFill>
                <a:prstClr val="white"/>
              </a:solidFill>
            </a:endParaRPr>
          </a:p>
        </p:txBody>
      </p:sp>
      <p:sp>
        <p:nvSpPr>
          <p:cNvPr id="25" name="テキスト ボックス 24"/>
          <p:cNvSpPr txBox="1"/>
          <p:nvPr/>
        </p:nvSpPr>
        <p:spPr>
          <a:xfrm>
            <a:off x="2724246" y="6195116"/>
            <a:ext cx="2129109" cy="369332"/>
          </a:xfrm>
          <a:prstGeom prst="rect">
            <a:avLst/>
          </a:prstGeom>
          <a:solidFill>
            <a:schemeClr val="bg1"/>
          </a:solidFill>
          <a:ln w="38100">
            <a:solidFill>
              <a:srgbClr val="FF0000"/>
            </a:solidFill>
          </a:ln>
        </p:spPr>
        <p:txBody>
          <a:bodyPr wrap="none" rtlCol="0">
            <a:spAutoFit/>
          </a:bodyPr>
          <a:lstStyle/>
          <a:p>
            <a:pPr algn="ctr" fontAlgn="base">
              <a:spcBef>
                <a:spcPct val="0"/>
              </a:spcBef>
              <a:spcAft>
                <a:spcPct val="0"/>
              </a:spcAft>
            </a:pPr>
            <a:r>
              <a:rPr lang="ja-JP" altLang="en-US" b="1" dirty="0">
                <a:solidFill>
                  <a:prstClr val="black"/>
                </a:solidFill>
                <a:latin typeface="Arial" charset="0"/>
              </a:rPr>
              <a:t>新規入院者の８８％</a:t>
            </a:r>
          </a:p>
        </p:txBody>
      </p:sp>
      <p:sp>
        <p:nvSpPr>
          <p:cNvPr id="26" name="Rectangle 2"/>
          <p:cNvSpPr txBox="1">
            <a:spLocks noChangeArrowheads="1"/>
          </p:cNvSpPr>
          <p:nvPr/>
        </p:nvSpPr>
        <p:spPr>
          <a:xfrm>
            <a:off x="536511" y="44624"/>
            <a:ext cx="8237190" cy="504056"/>
          </a:xfrm>
          <a:prstGeom prst="rect">
            <a:avLst/>
          </a:prstGeom>
        </p:spPr>
        <p:style>
          <a:lnRef idx="1">
            <a:schemeClr val="accent1"/>
          </a:lnRef>
          <a:fillRef idx="2">
            <a:schemeClr val="accent1"/>
          </a:fillRef>
          <a:effectRef idx="1">
            <a:schemeClr val="accent1"/>
          </a:effectRef>
          <a:fontRef idx="minor">
            <a:schemeClr val="dk1"/>
          </a:fontRef>
        </p:style>
        <p:txBody>
          <a:bodyPr anchor="ctr" anchorCtr="1"/>
          <a:lstStyle/>
          <a:p>
            <a:pPr algn="ctr" fontAlgn="base">
              <a:spcBef>
                <a:spcPct val="0"/>
              </a:spcBef>
              <a:spcAft>
                <a:spcPct val="0"/>
              </a:spcAft>
            </a:pPr>
            <a:r>
              <a:rPr lang="ja-JP" altLang="en-US" sz="2000" dirty="0">
                <a:solidFill>
                  <a:prstClr val="black"/>
                </a:solidFill>
                <a:latin typeface="ＭＳ Ｐゴシック"/>
              </a:rPr>
              <a:t>精神病床における患者の動態</a:t>
            </a:r>
            <a:endParaRPr lang="ja-JP" altLang="en-US" sz="2000" baseline="30000" dirty="0">
              <a:solidFill>
                <a:prstClr val="black"/>
              </a:solidFill>
              <a:latin typeface="ＭＳ Ｐゴシック"/>
            </a:endParaRPr>
          </a:p>
        </p:txBody>
      </p:sp>
      <p:sp>
        <p:nvSpPr>
          <p:cNvPr id="27" name="スライド番号プレースホルダ 7"/>
          <p:cNvSpPr txBox="1">
            <a:spLocks/>
          </p:cNvSpPr>
          <p:nvPr/>
        </p:nvSpPr>
        <p:spPr>
          <a:xfrm>
            <a:off x="7031350" y="6520392"/>
            <a:ext cx="2133600" cy="365125"/>
          </a:xfrm>
          <a:prstGeom prst="rect">
            <a:avLst/>
          </a:prstGeom>
        </p:spPr>
        <p:txBody>
          <a:bodyPr vert="horz" lIns="91440" tIns="45720" rIns="91440" bIns="45720"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fld id="{B493C6C3-F865-464B-A99A-2159A8AA7E9D}" type="slidenum">
              <a:rPr lang="ja-JP" altLang="en-US" sz="1400" smtClean="0">
                <a:solidFill>
                  <a:prstClr val="black"/>
                </a:solidFill>
              </a:rPr>
              <a:pPr algn="r">
                <a:defRPr/>
              </a:pPr>
              <a:t>8</a:t>
            </a:fld>
            <a:endParaRPr lang="ja-JP" altLang="en-US" sz="1400" dirty="0">
              <a:solidFill>
                <a:prstClr val="black"/>
              </a:solidFill>
            </a:endParaRPr>
          </a:p>
        </p:txBody>
      </p:sp>
    </p:spTree>
    <p:extLst>
      <p:ext uri="{BB962C8B-B14F-4D97-AF65-F5344CB8AC3E}">
        <p14:creationId xmlns:p14="http://schemas.microsoft.com/office/powerpoint/2010/main" xmlns="" val="2501267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85900" y="274638"/>
            <a:ext cx="6172200" cy="490066"/>
          </a:xfrm>
        </p:spPr>
        <p:txBody>
          <a:bodyPr>
            <a:normAutofit fontScale="90000"/>
          </a:bodyPr>
          <a:lstStyle/>
          <a:p>
            <a:r>
              <a:rPr kumimoji="1" lang="ja-JP" altLang="en-US" dirty="0"/>
              <a:t>図</a:t>
            </a:r>
            <a:r>
              <a:rPr lang="en-US" altLang="ja-JP" dirty="0"/>
              <a:t>1</a:t>
            </a:r>
            <a:r>
              <a:rPr kumimoji="1" lang="en-US" altLang="ja-JP" dirty="0"/>
              <a:t>.</a:t>
            </a:r>
            <a:r>
              <a:rPr kumimoji="1" lang="ja-JP" altLang="en-US" dirty="0"/>
              <a:t>精神病床数の長期推移</a:t>
            </a:r>
          </a:p>
        </p:txBody>
      </p:sp>
      <p:pic>
        <p:nvPicPr>
          <p:cNvPr id="22530" name="Picture 2" descr="https://nippon.zaidan.info/seikabutsu/2006/00270/images/070_03.jpg"/>
          <p:cNvPicPr>
            <a:picLocks noChangeAspect="1" noChangeArrowheads="1"/>
          </p:cNvPicPr>
          <p:nvPr/>
        </p:nvPicPr>
        <p:blipFill>
          <a:blip r:embed="rId3" cstate="print"/>
          <a:srcRect/>
          <a:stretch>
            <a:fillRect/>
          </a:stretch>
        </p:blipFill>
        <p:spPr bwMode="auto">
          <a:xfrm>
            <a:off x="1836624" y="727755"/>
            <a:ext cx="6316776" cy="5543451"/>
          </a:xfrm>
          <a:prstGeom prst="rect">
            <a:avLst/>
          </a:prstGeom>
          <a:noFill/>
        </p:spPr>
      </p:pic>
      <p:sp>
        <p:nvSpPr>
          <p:cNvPr id="5" name="正方形/長方形 4"/>
          <p:cNvSpPr/>
          <p:nvPr/>
        </p:nvSpPr>
        <p:spPr>
          <a:xfrm>
            <a:off x="3396343" y="6313269"/>
            <a:ext cx="5595257" cy="646331"/>
          </a:xfrm>
          <a:prstGeom prst="rect">
            <a:avLst/>
          </a:prstGeom>
        </p:spPr>
        <p:txBody>
          <a:bodyPr wrap="square">
            <a:spAutoFit/>
          </a:bodyPr>
          <a:lstStyle/>
          <a:p>
            <a:r>
              <a:rPr lang="en-US" altLang="ja-JP" dirty="0"/>
              <a:t>https://nippon.zaidan.info/seikabutsu/2006/00270/contents/0009.htm</a:t>
            </a:r>
            <a:endParaRPr lang="ja-JP" altLang="en-US" dirty="0"/>
          </a:p>
        </p:txBody>
      </p:sp>
      <p:sp>
        <p:nvSpPr>
          <p:cNvPr id="6" name="テキスト ボックス 5"/>
          <p:cNvSpPr txBox="1"/>
          <p:nvPr/>
        </p:nvSpPr>
        <p:spPr>
          <a:xfrm>
            <a:off x="206829" y="6241143"/>
            <a:ext cx="3069771" cy="646331"/>
          </a:xfrm>
          <a:prstGeom prst="rect">
            <a:avLst/>
          </a:prstGeom>
          <a:noFill/>
        </p:spPr>
        <p:txBody>
          <a:bodyPr wrap="square" rtlCol="0">
            <a:spAutoFit/>
          </a:bodyPr>
          <a:lstStyle/>
          <a:p>
            <a:r>
              <a:rPr kumimoji="1" lang="ja-JP" altLang="en-US" dirty="0"/>
              <a:t>出典</a:t>
            </a:r>
            <a:r>
              <a:rPr kumimoji="1" lang="en-US" altLang="ja-JP" dirty="0"/>
              <a:t>: </a:t>
            </a:r>
            <a:r>
              <a:rPr lang="ja-JP" altLang="en-US" dirty="0"/>
              <a:t>日本訪問看護財団資料 </a:t>
            </a:r>
            <a:r>
              <a:rPr lang="en-US" altLang="ja-JP" dirty="0"/>
              <a:t>(2006)</a:t>
            </a:r>
            <a:r>
              <a:rPr lang="ja-JP" altLang="en-US" dirty="0"/>
              <a:t>　</a:t>
            </a:r>
            <a:endParaRPr kumimoji="1" lang="ja-JP" altLang="en-US" dirty="0"/>
          </a:p>
        </p:txBody>
      </p:sp>
    </p:spTree>
    <p:extLst>
      <p:ext uri="{BB962C8B-B14F-4D97-AF65-F5344CB8AC3E}">
        <p14:creationId xmlns:p14="http://schemas.microsoft.com/office/powerpoint/2010/main" xmlns="" val="12343542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モジュール">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モジュール">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295</TotalTime>
  <Words>10564</Words>
  <Application>Microsoft Office PowerPoint</Application>
  <PresentationFormat>画面に合わせる (4:3)</PresentationFormat>
  <Paragraphs>1762</Paragraphs>
  <Slides>49</Slides>
  <Notes>49</Notes>
  <HiddenSlides>0</HiddenSlides>
  <MMClips>0</MMClips>
  <ScaleCrop>false</ScaleCrop>
  <HeadingPairs>
    <vt:vector size="4" baseType="variant">
      <vt:variant>
        <vt:lpstr>テーマ</vt:lpstr>
      </vt:variant>
      <vt:variant>
        <vt:i4>1</vt:i4>
      </vt:variant>
      <vt:variant>
        <vt:lpstr>スライド タイトル</vt:lpstr>
      </vt:variant>
      <vt:variant>
        <vt:i4>49</vt:i4>
      </vt:variant>
    </vt:vector>
  </HeadingPairs>
  <TitlesOfParts>
    <vt:vector size="50" baseType="lpstr">
      <vt:lpstr>Office テーマ</vt:lpstr>
      <vt:lpstr>精神医療の動向</vt:lpstr>
      <vt:lpstr>スライド 2</vt:lpstr>
      <vt:lpstr>スライド 3</vt:lpstr>
      <vt:lpstr>スライド 4</vt:lpstr>
      <vt:lpstr>スライド 5</vt:lpstr>
      <vt:lpstr>スライド 6</vt:lpstr>
      <vt:lpstr>スライド 7</vt:lpstr>
      <vt:lpstr>スライド 8</vt:lpstr>
      <vt:lpstr>図1.精神病床数の長期推移</vt:lpstr>
      <vt:lpstr>スライド 10</vt:lpstr>
      <vt:lpstr>スライド 11</vt:lpstr>
      <vt:lpstr>スライド 12</vt:lpstr>
      <vt:lpstr>スライド 13</vt:lpstr>
      <vt:lpstr>スライド 14</vt:lpstr>
      <vt:lpstr>スライド 15</vt:lpstr>
      <vt:lpstr>スライド 16</vt:lpstr>
      <vt:lpstr>スライド 17</vt:lpstr>
      <vt:lpstr>スライド 18</vt:lpstr>
      <vt:lpstr>スライド 19</vt:lpstr>
      <vt:lpstr>スライド 20</vt:lpstr>
      <vt:lpstr>スライド 21</vt:lpstr>
      <vt:lpstr>スライド 22</vt:lpstr>
      <vt:lpstr>スライド 23</vt:lpstr>
      <vt:lpstr>スライド 24</vt:lpstr>
      <vt:lpstr>スライド 25</vt:lpstr>
      <vt:lpstr>スライド 26</vt:lpstr>
      <vt:lpstr>ポイント</vt:lpstr>
      <vt:lpstr>精神障害者の地域移行の推進</vt:lpstr>
      <vt:lpstr>スライド 29</vt:lpstr>
      <vt:lpstr>スライド 30</vt:lpstr>
      <vt:lpstr>スライド 31</vt:lpstr>
      <vt:lpstr>スライド 32</vt:lpstr>
      <vt:lpstr>スライド 33</vt:lpstr>
      <vt:lpstr>スライド 34</vt:lpstr>
      <vt:lpstr>スライド 35</vt:lpstr>
      <vt:lpstr>スライド 36</vt:lpstr>
      <vt:lpstr>千葉県の取り組み　～クロザピン・サターンプロジェクト　　　　　～</vt:lpstr>
      <vt:lpstr>スライド 38</vt:lpstr>
      <vt:lpstr>スライド 39</vt:lpstr>
      <vt:lpstr>スライド 40</vt:lpstr>
      <vt:lpstr>スライド 41</vt:lpstr>
      <vt:lpstr>スライド 42</vt:lpstr>
      <vt:lpstr>スライド 43</vt:lpstr>
      <vt:lpstr>スライド 44</vt:lpstr>
      <vt:lpstr>質の高い精神医療の評価③</vt:lpstr>
      <vt:lpstr>スライド 46</vt:lpstr>
      <vt:lpstr>スライド 47</vt:lpstr>
      <vt:lpstr>スライド 48</vt:lpstr>
      <vt:lpstr>スライド 49</vt:lpstr>
    </vt:vector>
  </TitlesOfParts>
  <Company>NCNP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精神医療の動向</dc:title>
  <dc:creator>山之内</dc:creator>
  <cp:lastModifiedBy>福岡県</cp:lastModifiedBy>
  <cp:revision>31</cp:revision>
  <dcterms:created xsi:type="dcterms:W3CDTF">2016-09-14T09:35:28Z</dcterms:created>
  <dcterms:modified xsi:type="dcterms:W3CDTF">2017-04-13T01:20:08Z</dcterms:modified>
</cp:coreProperties>
</file>