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444" r:id="rId2"/>
    <p:sldId id="469" r:id="rId3"/>
    <p:sldId id="586" r:id="rId4"/>
    <p:sldId id="611" r:id="rId5"/>
    <p:sldId id="595" r:id="rId6"/>
    <p:sldId id="587" r:id="rId7"/>
    <p:sldId id="612" r:id="rId8"/>
    <p:sldId id="597" r:id="rId9"/>
    <p:sldId id="598" r:id="rId10"/>
    <p:sldId id="599" r:id="rId11"/>
    <p:sldId id="588" r:id="rId12"/>
    <p:sldId id="589" r:id="rId13"/>
    <p:sldId id="613" r:id="rId14"/>
    <p:sldId id="592" r:id="rId15"/>
    <p:sldId id="591" r:id="rId16"/>
    <p:sldId id="596" r:id="rId17"/>
    <p:sldId id="600" r:id="rId18"/>
    <p:sldId id="614" r:id="rId19"/>
    <p:sldId id="617" r:id="rId20"/>
    <p:sldId id="618" r:id="rId21"/>
    <p:sldId id="619" r:id="rId22"/>
    <p:sldId id="620" r:id="rId23"/>
    <p:sldId id="621" r:id="rId24"/>
    <p:sldId id="622" r:id="rId25"/>
    <p:sldId id="623" r:id="rId26"/>
    <p:sldId id="624" r:id="rId27"/>
    <p:sldId id="625" r:id="rId28"/>
    <p:sldId id="626" r:id="rId29"/>
    <p:sldId id="627" r:id="rId30"/>
    <p:sldId id="629" r:id="rId31"/>
    <p:sldId id="601" r:id="rId32"/>
    <p:sldId id="602" r:id="rId33"/>
    <p:sldId id="603" r:id="rId34"/>
    <p:sldId id="604" r:id="rId35"/>
    <p:sldId id="605" r:id="rId36"/>
    <p:sldId id="606" r:id="rId37"/>
    <p:sldId id="607" r:id="rId38"/>
    <p:sldId id="608" r:id="rId39"/>
    <p:sldId id="609" r:id="rId40"/>
    <p:sldId id="615" r:id="rId41"/>
    <p:sldId id="628" r:id="rId4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26"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30" userDrawn="1">
          <p15:clr>
            <a:srgbClr val="A4A3A4"/>
          </p15:clr>
        </p15:guide>
        <p15:guide id="2" pos="214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28" autoAdjust="0"/>
    <p:restoredTop sz="93196" autoAdjust="0"/>
  </p:normalViewPr>
  <p:slideViewPr>
    <p:cSldViewPr snapToGrid="0" showGuides="1">
      <p:cViewPr varScale="1">
        <p:scale>
          <a:sx n="71" d="100"/>
          <a:sy n="71" d="100"/>
        </p:scale>
        <p:origin x="1308" y="60"/>
      </p:cViewPr>
      <p:guideLst>
        <p:guide orient="horz" pos="3226"/>
        <p:guide pos="2880"/>
      </p:guideLst>
    </p:cSldViewPr>
  </p:slideViewPr>
  <p:notesTextViewPr>
    <p:cViewPr>
      <p:scale>
        <a:sx n="1" d="1"/>
        <a:sy n="1" d="1"/>
      </p:scale>
      <p:origin x="0" y="0"/>
    </p:cViewPr>
  </p:notesTextViewPr>
  <p:sorterViewPr>
    <p:cViewPr varScale="1">
      <p:scale>
        <a:sx n="100" d="100"/>
        <a:sy n="100" d="100"/>
      </p:scale>
      <p:origin x="0" y="-9336"/>
    </p:cViewPr>
  </p:sorterViewPr>
  <p:notesViewPr>
    <p:cSldViewPr snapToGrid="0" showGuides="1">
      <p:cViewPr varScale="1">
        <p:scale>
          <a:sx n="53" d="100"/>
          <a:sy n="53" d="100"/>
        </p:scale>
        <p:origin x="2946" y="72"/>
      </p:cViewPr>
      <p:guideLst>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8693"/>
          </a:xfrm>
          <a:prstGeom prst="rect">
            <a:avLst/>
          </a:prstGeom>
        </p:spPr>
        <p:txBody>
          <a:bodyPr vert="horz" lIns="92236" tIns="46118" rIns="92236" bIns="46118"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55838" y="0"/>
            <a:ext cx="2949787" cy="498693"/>
          </a:xfrm>
          <a:prstGeom prst="rect">
            <a:avLst/>
          </a:prstGeom>
        </p:spPr>
        <p:txBody>
          <a:bodyPr vert="horz" lIns="92236" tIns="46118" rIns="92236" bIns="46118" rtlCol="0"/>
          <a:lstStyle>
            <a:lvl1pPr algn="r">
              <a:defRPr sz="1200"/>
            </a:lvl1pPr>
          </a:lstStyle>
          <a:p>
            <a:fld id="{9817C583-26E7-4315-8D91-B784747D8E4C}" type="datetimeFigureOut">
              <a:rPr kumimoji="1" lang="ja-JP" altLang="en-US" smtClean="0"/>
              <a:t>2021/11/22</a:t>
            </a:fld>
            <a:endParaRPr kumimoji="1" lang="ja-JP" altLang="en-US" dirty="0"/>
          </a:p>
        </p:txBody>
      </p:sp>
      <p:sp>
        <p:nvSpPr>
          <p:cNvPr id="4" name="スライド イメージ プレースホルダー 3"/>
          <p:cNvSpPr>
            <a:spLocks noGrp="1" noRot="1" noChangeAspect="1"/>
          </p:cNvSpPr>
          <p:nvPr>
            <p:ph type="sldImg" idx="2"/>
          </p:nvPr>
        </p:nvSpPr>
        <p:spPr>
          <a:xfrm>
            <a:off x="1168400" y="1243013"/>
            <a:ext cx="4470400" cy="3352800"/>
          </a:xfrm>
          <a:prstGeom prst="rect">
            <a:avLst/>
          </a:prstGeom>
          <a:noFill/>
          <a:ln w="12700">
            <a:solidFill>
              <a:prstClr val="black"/>
            </a:solidFill>
          </a:ln>
        </p:spPr>
        <p:txBody>
          <a:bodyPr vert="horz" lIns="92236" tIns="46118" rIns="92236" bIns="46118" rtlCol="0" anchor="ctr"/>
          <a:lstStyle/>
          <a:p>
            <a:endParaRPr lang="ja-JP" altLang="en-US" dirty="0"/>
          </a:p>
        </p:txBody>
      </p:sp>
      <p:sp>
        <p:nvSpPr>
          <p:cNvPr id="5" name="ノート プレースホルダー 4"/>
          <p:cNvSpPr>
            <a:spLocks noGrp="1"/>
          </p:cNvSpPr>
          <p:nvPr>
            <p:ph type="body" sz="quarter" idx="3"/>
          </p:nvPr>
        </p:nvSpPr>
        <p:spPr>
          <a:xfrm>
            <a:off x="680721" y="4783307"/>
            <a:ext cx="5445760" cy="3913615"/>
          </a:xfrm>
          <a:prstGeom prst="rect">
            <a:avLst/>
          </a:prstGeom>
        </p:spPr>
        <p:txBody>
          <a:bodyPr vert="horz" lIns="92236" tIns="46118" rIns="92236" bIns="4611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647"/>
            <a:ext cx="2949787" cy="498692"/>
          </a:xfrm>
          <a:prstGeom prst="rect">
            <a:avLst/>
          </a:prstGeom>
        </p:spPr>
        <p:txBody>
          <a:bodyPr vert="horz" lIns="92236" tIns="46118" rIns="92236" bIns="46118"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2236" tIns="46118" rIns="92236" bIns="46118" rtlCol="0" anchor="b"/>
          <a:lstStyle>
            <a:lvl1pPr algn="r">
              <a:defRPr sz="1200"/>
            </a:lvl1pPr>
          </a:lstStyle>
          <a:p>
            <a:fld id="{49C09A3B-E5B9-47A2-8E16-90FA5FF03713}" type="slidenum">
              <a:rPr kumimoji="1" lang="ja-JP" altLang="en-US" smtClean="0"/>
              <a:t>‹#›</a:t>
            </a:fld>
            <a:endParaRPr kumimoji="1" lang="ja-JP" altLang="en-US" dirty="0"/>
          </a:p>
        </p:txBody>
      </p:sp>
    </p:spTree>
    <p:extLst>
      <p:ext uri="{BB962C8B-B14F-4D97-AF65-F5344CB8AC3E}">
        <p14:creationId xmlns:p14="http://schemas.microsoft.com/office/powerpoint/2010/main" val="54649277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49C09A3B-E5B9-47A2-8E16-90FA5FF03713}" type="slidenum">
              <a:rPr kumimoji="1" lang="ja-JP" altLang="en-US" smtClean="0"/>
              <a:t>1</a:t>
            </a:fld>
            <a:endParaRPr kumimoji="1" lang="ja-JP" altLang="en-US" dirty="0"/>
          </a:p>
        </p:txBody>
      </p:sp>
    </p:spTree>
    <p:extLst>
      <p:ext uri="{BB962C8B-B14F-4D97-AF65-F5344CB8AC3E}">
        <p14:creationId xmlns:p14="http://schemas.microsoft.com/office/powerpoint/2010/main" val="2106736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1619B7A5-3575-4821-B971-30555FB78779}" type="slidenum">
              <a:rPr kumimoji="1" lang="ja-JP" altLang="en-US" smtClean="0"/>
              <a:t>7</a:t>
            </a:fld>
            <a:endParaRPr kumimoji="1" lang="ja-JP" altLang="en-US"/>
          </a:p>
        </p:txBody>
      </p:sp>
    </p:spTree>
    <p:extLst>
      <p:ext uri="{BB962C8B-B14F-4D97-AF65-F5344CB8AC3E}">
        <p14:creationId xmlns:p14="http://schemas.microsoft.com/office/powerpoint/2010/main" val="3694308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7283"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14340"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68A762-EEF9-4ACE-904F-61B54EFBEAFE}" type="slidenum">
              <a:rPr lang="ja-JP" altLang="en-US" smtClean="0"/>
              <a:pPr fontAlgn="base">
                <a:spcBef>
                  <a:spcPct val="0"/>
                </a:spcBef>
                <a:spcAft>
                  <a:spcPct val="0"/>
                </a:spcAft>
                <a:defRPr/>
              </a:pPr>
              <a:t>32</a:t>
            </a:fld>
            <a:endParaRPr lang="en-US" altLang="ja-JP" smtClean="0"/>
          </a:p>
        </p:txBody>
      </p:sp>
    </p:spTree>
    <p:extLst>
      <p:ext uri="{BB962C8B-B14F-4D97-AF65-F5344CB8AC3E}">
        <p14:creationId xmlns:p14="http://schemas.microsoft.com/office/powerpoint/2010/main" val="3881499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0609D84-39CB-4A5A-84C2-E98A11B6F4A7}" type="slidenum">
              <a:rPr lang="en-US" altLang="ja-JP" smtClean="0"/>
              <a:pPr fontAlgn="base">
                <a:spcBef>
                  <a:spcPct val="0"/>
                </a:spcBef>
                <a:spcAft>
                  <a:spcPct val="0"/>
                </a:spcAft>
                <a:defRPr/>
              </a:pPr>
              <a:t>38</a:t>
            </a:fld>
            <a:endParaRPr lang="en-US" altLang="ja-JP" dirty="0" smtClean="0"/>
          </a:p>
        </p:txBody>
      </p:sp>
      <p:sp>
        <p:nvSpPr>
          <p:cNvPr id="901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01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b="1" smtClean="0"/>
          </a:p>
        </p:txBody>
      </p:sp>
    </p:spTree>
    <p:extLst>
      <p:ext uri="{BB962C8B-B14F-4D97-AF65-F5344CB8AC3E}">
        <p14:creationId xmlns:p14="http://schemas.microsoft.com/office/powerpoint/2010/main" val="1574830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81F336D-F30E-4DAF-AB93-71F33B975FD8}" type="datetime1">
              <a:rPr kumimoji="1" lang="ja-JP" altLang="en-US" smtClean="0"/>
              <a:t>2021/11/22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8F03022-F22C-4ECF-81DF-D30B36FEB915}" type="slidenum">
              <a:rPr kumimoji="1" lang="ja-JP" altLang="en-US" smtClean="0"/>
              <a:t>‹#›</a:t>
            </a:fld>
            <a:endParaRPr kumimoji="1" lang="ja-JP" altLang="en-US" dirty="0"/>
          </a:p>
        </p:txBody>
      </p:sp>
    </p:spTree>
    <p:extLst>
      <p:ext uri="{BB962C8B-B14F-4D97-AF65-F5344CB8AC3E}">
        <p14:creationId xmlns:p14="http://schemas.microsoft.com/office/powerpoint/2010/main" val="96676103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3EF649-5AC4-4302-ADD4-0DDEC4DEB079}" type="datetime1">
              <a:rPr kumimoji="1" lang="ja-JP" altLang="en-US" smtClean="0"/>
              <a:t>2021/11/22</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C8F03022-F22C-4ECF-81DF-D30B36FEB915}" type="slidenum">
              <a:rPr kumimoji="1" lang="ja-JP" altLang="en-US" smtClean="0"/>
              <a:t>‹#›</a:t>
            </a:fld>
            <a:endParaRPr kumimoji="1" lang="ja-JP" altLang="en-US" dirty="0"/>
          </a:p>
        </p:txBody>
      </p:sp>
    </p:spTree>
    <p:extLst>
      <p:ext uri="{BB962C8B-B14F-4D97-AF65-F5344CB8AC3E}">
        <p14:creationId xmlns:p14="http://schemas.microsoft.com/office/powerpoint/2010/main" val="13977527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E2366A-D7D6-4887-A0DB-7160037DA1D6}" type="datetime1">
              <a:rPr kumimoji="1" lang="ja-JP" altLang="en-US" smtClean="0"/>
              <a:t>2021/11/22</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FBD2CEB3-E5C6-46D5-A13E-6746FE00D39B}" type="slidenum">
              <a:rPr kumimoji="1" lang="ja-JP" altLang="en-US" smtClean="0"/>
              <a:t>‹#›</a:t>
            </a:fld>
            <a:endParaRPr kumimoji="1" lang="ja-JP" altLang="en-US" dirty="0"/>
          </a:p>
        </p:txBody>
      </p:sp>
      <p:cxnSp>
        <p:nvCxnSpPr>
          <p:cNvPr id="6" name="直線コネクタ 5"/>
          <p:cNvCxnSpPr/>
          <p:nvPr userDrawn="1"/>
        </p:nvCxnSpPr>
        <p:spPr>
          <a:xfrm flipV="1">
            <a:off x="0" y="1057275"/>
            <a:ext cx="8162925" cy="9525"/>
          </a:xfrm>
          <a:prstGeom prst="line">
            <a:avLst/>
          </a:prstGeom>
          <a:ln w="41275">
            <a:gradFill flip="none" rotWithShape="1">
              <a:gsLst>
                <a:gs pos="67000">
                  <a:srgbClr val="FFFF00"/>
                </a:gs>
                <a:gs pos="33000">
                  <a:srgbClr val="FF0000"/>
                </a:gs>
                <a:gs pos="0">
                  <a:srgbClr val="FF99CC"/>
                </a:gs>
                <a:gs pos="100000">
                  <a:srgbClr val="7030A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p:nvPr>
        </p:nvSpPr>
        <p:spPr>
          <a:xfrm>
            <a:off x="628650" y="1"/>
            <a:ext cx="7886700" cy="1066800"/>
          </a:xfrm>
        </p:spPr>
        <p:txBody>
          <a:bodyPr>
            <a:noAutofit/>
          </a:bodyPr>
          <a:lstStyle>
            <a:lvl1pPr>
              <a:defRPr sz="4000"/>
            </a:lvl1pPr>
          </a:lstStyle>
          <a:p>
            <a:r>
              <a:rPr lang="ja-JP" altLang="en-US" dirty="0" smtClean="0"/>
              <a:t>マスター タイトルの書式設定</a:t>
            </a:r>
            <a:endParaRPr lang="en-US" dirty="0"/>
          </a:p>
        </p:txBody>
      </p:sp>
    </p:spTree>
    <p:extLst>
      <p:ext uri="{BB962C8B-B14F-4D97-AF65-F5344CB8AC3E}">
        <p14:creationId xmlns:p14="http://schemas.microsoft.com/office/powerpoint/2010/main" val="21502122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6CE987-3628-4060-BD55-897AA91882CB}" type="datetime1">
              <a:rPr kumimoji="1" lang="ja-JP" altLang="en-US" smtClean="0"/>
              <a:t>2021/11/22</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FBD2CEB3-E5C6-46D5-A13E-6746FE00D39B}" type="slidenum">
              <a:rPr kumimoji="1" lang="ja-JP" altLang="en-US" smtClean="0"/>
              <a:t>‹#›</a:t>
            </a:fld>
            <a:endParaRPr kumimoji="1" lang="ja-JP" altLang="en-US" dirty="0"/>
          </a:p>
        </p:txBody>
      </p:sp>
      <p:cxnSp>
        <p:nvCxnSpPr>
          <p:cNvPr id="6" name="直線コネクタ 5"/>
          <p:cNvCxnSpPr/>
          <p:nvPr userDrawn="1"/>
        </p:nvCxnSpPr>
        <p:spPr>
          <a:xfrm>
            <a:off x="0" y="1057275"/>
            <a:ext cx="7715250" cy="19050"/>
          </a:xfrm>
          <a:prstGeom prst="line">
            <a:avLst/>
          </a:prstGeom>
          <a:ln w="41275">
            <a:gradFill flip="none" rotWithShape="1">
              <a:gsLst>
                <a:gs pos="67000">
                  <a:srgbClr val="FFFF00"/>
                </a:gs>
                <a:gs pos="33000">
                  <a:srgbClr val="FF0000"/>
                </a:gs>
                <a:gs pos="0">
                  <a:srgbClr val="FF99CC"/>
                </a:gs>
                <a:gs pos="100000">
                  <a:srgbClr val="7030A0"/>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userDrawn="1"/>
        </p:nvCxnSpPr>
        <p:spPr>
          <a:xfrm flipH="1">
            <a:off x="1219200" y="5295900"/>
            <a:ext cx="7924800" cy="9525"/>
          </a:xfrm>
          <a:prstGeom prst="line">
            <a:avLst/>
          </a:prstGeom>
          <a:ln w="41275">
            <a:gradFill flip="none" rotWithShape="1">
              <a:gsLst>
                <a:gs pos="67000">
                  <a:srgbClr val="FFFF00"/>
                </a:gs>
                <a:gs pos="33000">
                  <a:srgbClr val="FF0000"/>
                </a:gs>
                <a:gs pos="0">
                  <a:srgbClr val="FF99CC"/>
                </a:gs>
                <a:gs pos="100000">
                  <a:srgbClr val="7030A0"/>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3263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タイトルのみ">
    <p:spTree>
      <p:nvGrpSpPr>
        <p:cNvPr id="1" name=""/>
        <p:cNvGrpSpPr/>
        <p:nvPr/>
      </p:nvGrpSpPr>
      <p:grpSpPr>
        <a:xfrm>
          <a:off x="0" y="0"/>
          <a:ext cx="0" cy="0"/>
          <a:chOff x="0" y="0"/>
          <a:chExt cx="0" cy="0"/>
        </a:xfrm>
      </p:grpSpPr>
      <p:cxnSp>
        <p:nvCxnSpPr>
          <p:cNvPr id="2" name="直線コネクタ 1"/>
          <p:cNvCxnSpPr/>
          <p:nvPr userDrawn="1"/>
        </p:nvCxnSpPr>
        <p:spPr>
          <a:xfrm>
            <a:off x="0" y="969169"/>
            <a:ext cx="9144000" cy="0"/>
          </a:xfrm>
          <a:prstGeom prst="line">
            <a:avLst/>
          </a:prstGeom>
          <a:ln w="38100">
            <a:gradFill flip="none" rotWithShape="1">
              <a:gsLst>
                <a:gs pos="0">
                  <a:srgbClr val="FF99CC"/>
                </a:gs>
                <a:gs pos="33000">
                  <a:srgbClr val="FF0000"/>
                </a:gs>
                <a:gs pos="66000">
                  <a:srgbClr val="FFFF00"/>
                </a:gs>
                <a:gs pos="100000">
                  <a:srgbClr val="7030A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0"/>
          </p:nvPr>
        </p:nvSpPr>
        <p:spPr/>
        <p:txBody>
          <a:bodyPr/>
          <a:lstStyle>
            <a:lvl1pPr>
              <a:defRPr/>
            </a:lvl1pPr>
          </a:lstStyle>
          <a:p>
            <a:pPr>
              <a:defRPr/>
            </a:pPr>
            <a:fld id="{559C93F8-B26B-4096-B78A-75B1169DFD25}" type="datetime1">
              <a:rPr lang="ja-JP" altLang="en-US" smtClean="0"/>
              <a:t>2021/11/22</a:t>
            </a:fld>
            <a:endParaRPr lang="ja-JP" altLang="en-US"/>
          </a:p>
        </p:txBody>
      </p:sp>
      <p:sp>
        <p:nvSpPr>
          <p:cNvPr id="4" name="Footer Placeholder 3"/>
          <p:cNvSpPr>
            <a:spLocks noGrp="1"/>
          </p:cNvSpPr>
          <p:nvPr>
            <p:ph type="ftr" sz="quarter" idx="11"/>
          </p:nvPr>
        </p:nvSpPr>
        <p:spPr/>
        <p:txBody>
          <a:bodyPr/>
          <a:lstStyle>
            <a:lvl1pPr>
              <a:defRPr/>
            </a:lvl1pPr>
          </a:lstStyle>
          <a:p>
            <a:pPr>
              <a:defRPr/>
            </a:pPr>
            <a:endParaRPr lang="ja-JP" altLang="en-US"/>
          </a:p>
        </p:txBody>
      </p:sp>
      <p:sp>
        <p:nvSpPr>
          <p:cNvPr id="5" name="Slide Number Placeholder 4"/>
          <p:cNvSpPr>
            <a:spLocks noGrp="1"/>
          </p:cNvSpPr>
          <p:nvPr>
            <p:ph type="sldNum" sz="quarter" idx="12"/>
          </p:nvPr>
        </p:nvSpPr>
        <p:spPr/>
        <p:txBody>
          <a:bodyPr/>
          <a:lstStyle>
            <a:lvl1pPr>
              <a:defRPr/>
            </a:lvl1pPr>
          </a:lstStyle>
          <a:p>
            <a:fld id="{E3458A7F-867A-4866-8360-1BA463A08F86}" type="slidenum">
              <a:rPr lang="ja-JP" altLang="en-US"/>
              <a:pPr/>
              <a:t>‹#›</a:t>
            </a:fld>
            <a:endParaRPr lang="ja-JP" altLang="en-US"/>
          </a:p>
        </p:txBody>
      </p:sp>
    </p:spTree>
    <p:extLst>
      <p:ext uri="{BB962C8B-B14F-4D97-AF65-F5344CB8AC3E}">
        <p14:creationId xmlns:p14="http://schemas.microsoft.com/office/powerpoint/2010/main" val="412851021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070220-1230-401F-BABC-2D1029EA2FFD}" type="datetime1">
              <a:rPr kumimoji="1" lang="ja-JP" altLang="en-US" smtClean="0"/>
              <a:t>2021/11/22</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FBD2CEB3-E5C6-46D5-A13E-6746FE00D39B}" type="slidenum">
              <a:rPr kumimoji="1" lang="ja-JP" altLang="en-US" smtClean="0"/>
              <a:t>‹#›</a:t>
            </a:fld>
            <a:endParaRPr kumimoji="1" lang="ja-JP" altLang="en-US" dirty="0"/>
          </a:p>
        </p:txBody>
      </p:sp>
      <p:cxnSp>
        <p:nvCxnSpPr>
          <p:cNvPr id="6" name="直線コネクタ 5"/>
          <p:cNvCxnSpPr/>
          <p:nvPr userDrawn="1"/>
        </p:nvCxnSpPr>
        <p:spPr>
          <a:xfrm>
            <a:off x="1428750" y="5276850"/>
            <a:ext cx="7715250" cy="19050"/>
          </a:xfrm>
          <a:prstGeom prst="line">
            <a:avLst/>
          </a:prstGeom>
          <a:ln w="41275">
            <a:gradFill flip="none" rotWithShape="1">
              <a:gsLst>
                <a:gs pos="67000">
                  <a:srgbClr val="FFFF00"/>
                </a:gs>
                <a:gs pos="33000">
                  <a:srgbClr val="FF0000"/>
                </a:gs>
                <a:gs pos="0">
                  <a:srgbClr val="FF99CC"/>
                </a:gs>
                <a:gs pos="100000">
                  <a:srgbClr val="7030A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p:nvPr>
        </p:nvSpPr>
        <p:spPr>
          <a:xfrm>
            <a:off x="1257300" y="4210050"/>
            <a:ext cx="7886700" cy="1066800"/>
          </a:xfrm>
        </p:spPr>
        <p:txBody>
          <a:bodyPr>
            <a:noAutofit/>
          </a:bodyPr>
          <a:lstStyle>
            <a:lvl1pPr algn="r">
              <a:defRPr sz="3600"/>
            </a:lvl1pPr>
          </a:lstStyle>
          <a:p>
            <a:r>
              <a:rPr lang="ja-JP" altLang="en-US" dirty="0" smtClean="0"/>
              <a:t>マスター タイトルの書式設定</a:t>
            </a:r>
            <a:endParaRPr lang="en-US" dirty="0"/>
          </a:p>
        </p:txBody>
      </p:sp>
    </p:spTree>
    <p:extLst>
      <p:ext uri="{BB962C8B-B14F-4D97-AF65-F5344CB8AC3E}">
        <p14:creationId xmlns:p14="http://schemas.microsoft.com/office/powerpoint/2010/main" val="25895995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1_タイトルのみ">
    <p:spTree>
      <p:nvGrpSpPr>
        <p:cNvPr id="1" name=""/>
        <p:cNvGrpSpPr/>
        <p:nvPr/>
      </p:nvGrpSpPr>
      <p:grpSpPr>
        <a:xfrm>
          <a:off x="0" y="0"/>
          <a:ext cx="0" cy="0"/>
          <a:chOff x="0" y="0"/>
          <a:chExt cx="0" cy="0"/>
        </a:xfrm>
      </p:grpSpPr>
      <p:cxnSp>
        <p:nvCxnSpPr>
          <p:cNvPr id="3" name="直線コネクタ 2"/>
          <p:cNvCxnSpPr/>
          <p:nvPr userDrawn="1"/>
        </p:nvCxnSpPr>
        <p:spPr>
          <a:xfrm>
            <a:off x="0" y="969169"/>
            <a:ext cx="9144000" cy="0"/>
          </a:xfrm>
          <a:prstGeom prst="line">
            <a:avLst/>
          </a:prstGeom>
          <a:ln w="38100">
            <a:gradFill flip="none" rotWithShape="1">
              <a:gsLst>
                <a:gs pos="0">
                  <a:srgbClr val="FF99CC"/>
                </a:gs>
                <a:gs pos="33000">
                  <a:srgbClr val="FF0000"/>
                </a:gs>
                <a:gs pos="66000">
                  <a:srgbClr val="FFFF00"/>
                </a:gs>
                <a:gs pos="100000">
                  <a:srgbClr val="7030A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47675" y="0"/>
            <a:ext cx="8248650" cy="971550"/>
          </a:xfrm>
        </p:spPr>
        <p:txBody>
          <a:bodyPr>
            <a:noAutofit/>
          </a:bodyPr>
          <a:lstStyle>
            <a:lvl1pPr algn="l">
              <a:defRPr sz="3600"/>
            </a:lvl1pPr>
          </a:lstStyle>
          <a:p>
            <a:r>
              <a:rPr lang="ja-JP" altLang="en-US" dirty="0" smtClean="0"/>
              <a:t>マスター タイトルの書式設定</a:t>
            </a:r>
            <a:endParaRPr lang="en-US" dirty="0"/>
          </a:p>
        </p:txBody>
      </p:sp>
      <p:sp>
        <p:nvSpPr>
          <p:cNvPr id="4" name="Date Placeholder 2"/>
          <p:cNvSpPr>
            <a:spLocks noGrp="1"/>
          </p:cNvSpPr>
          <p:nvPr>
            <p:ph type="dt" sz="half" idx="10"/>
          </p:nvPr>
        </p:nvSpPr>
        <p:spPr/>
        <p:txBody>
          <a:bodyPr/>
          <a:lstStyle>
            <a:lvl1pPr>
              <a:defRPr/>
            </a:lvl1pPr>
          </a:lstStyle>
          <a:p>
            <a:pPr>
              <a:defRPr/>
            </a:pPr>
            <a:fld id="{0A9F4F0E-3DBC-43D8-9DAA-609A9890E308}" type="datetime1">
              <a:rPr lang="ja-JP" altLang="en-US" smtClean="0"/>
              <a:t>2021/11/22</a:t>
            </a:fld>
            <a:endParaRPr lang="ja-JP" altLang="en-US"/>
          </a:p>
        </p:txBody>
      </p:sp>
      <p:sp>
        <p:nvSpPr>
          <p:cNvPr id="5" name="Footer Placeholder 3"/>
          <p:cNvSpPr>
            <a:spLocks noGrp="1"/>
          </p:cNvSpPr>
          <p:nvPr>
            <p:ph type="ftr" sz="quarter" idx="11"/>
          </p:nvPr>
        </p:nvSpPr>
        <p:spPr/>
        <p:txBody>
          <a:bodyPr/>
          <a:lstStyle>
            <a:lvl1pPr>
              <a:defRPr/>
            </a:lvl1pPr>
          </a:lstStyle>
          <a:p>
            <a:pPr>
              <a:defRPr/>
            </a:pPr>
            <a:endParaRPr lang="ja-JP" altLang="en-US"/>
          </a:p>
        </p:txBody>
      </p:sp>
      <p:sp>
        <p:nvSpPr>
          <p:cNvPr id="6" name="Slide Number Placeholder 4"/>
          <p:cNvSpPr>
            <a:spLocks noGrp="1"/>
          </p:cNvSpPr>
          <p:nvPr>
            <p:ph type="sldNum" sz="quarter" idx="12"/>
          </p:nvPr>
        </p:nvSpPr>
        <p:spPr/>
        <p:txBody>
          <a:bodyPr/>
          <a:lstStyle>
            <a:lvl1pPr>
              <a:defRPr/>
            </a:lvl1pPr>
          </a:lstStyle>
          <a:p>
            <a:fld id="{B633FFCF-FAA0-4AAB-87AC-78123861AE78}" type="slidenum">
              <a:rPr lang="ja-JP" altLang="en-US"/>
              <a:pPr/>
              <a:t>‹#›</a:t>
            </a:fld>
            <a:endParaRPr lang="ja-JP" altLang="en-US"/>
          </a:p>
        </p:txBody>
      </p:sp>
    </p:spTree>
    <p:extLst>
      <p:ext uri="{BB962C8B-B14F-4D97-AF65-F5344CB8AC3E}">
        <p14:creationId xmlns:p14="http://schemas.microsoft.com/office/powerpoint/2010/main" val="410774260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12648" y="228600"/>
            <a:ext cx="8153400" cy="990600"/>
          </a:xfrm>
        </p:spPr>
        <p:txBody>
          <a:bodyPr/>
          <a:lstStyle>
            <a:lvl1pPr>
              <a:defRPr sz="2800">
                <a:latin typeface="BIZ UDPゴシック" panose="020B0400000000000000" pitchFamily="50" charset="-128"/>
                <a:ea typeface="BIZ UDPゴシック" panose="020B0400000000000000" pitchFamily="50" charset="-128"/>
              </a:defRPr>
            </a:lvl1pPr>
          </a:lstStyle>
          <a:p>
            <a:r>
              <a:rPr lang="ja-JP" altLang="en-US" dirty="0"/>
              <a:t>マスター タイトルの書式設定</a:t>
            </a:r>
            <a:endParaRPr lang="en-US" dirty="0"/>
          </a:p>
        </p:txBody>
      </p:sp>
      <p:sp>
        <p:nvSpPr>
          <p:cNvPr id="8" name="コンテンツ プレースホルダー 7"/>
          <p:cNvSpPr>
            <a:spLocks noGrp="1"/>
          </p:cNvSpPr>
          <p:nvPr>
            <p:ph sz="quarter" idx="1"/>
          </p:nvPr>
        </p:nvSpPr>
        <p:spPr>
          <a:xfrm>
            <a:off x="609600" y="1841679"/>
            <a:ext cx="7941972" cy="4254321"/>
          </a:xfrm>
        </p:spPr>
        <p:txBody>
          <a:bodyPr/>
          <a:lstStyle>
            <a:lvl1pPr marL="319088" indent="-319088">
              <a:buClr>
                <a:srgbClr val="FFC000"/>
              </a:buClr>
              <a:buSzPct val="85000"/>
              <a:buFont typeface="Wingdings" panose="05000000000000000000" pitchFamily="2" charset="2"/>
              <a:buChar char="l"/>
              <a:defRPr sz="2400">
                <a:latin typeface="游ゴシック" panose="020B0400000000000000" pitchFamily="50" charset="-128"/>
                <a:ea typeface="游ゴシック" panose="020B0400000000000000" pitchFamily="50" charset="-128"/>
              </a:defRPr>
            </a:lvl1pPr>
            <a:lvl2pPr marL="639763" indent="-273050">
              <a:buSzPct val="75000"/>
              <a:buFont typeface="Wingdings" panose="05000000000000000000" pitchFamily="2" charset="2"/>
              <a:buChar char="l"/>
              <a:defRPr sz="2200">
                <a:latin typeface="游ゴシック" panose="020B0400000000000000" pitchFamily="50" charset="-128"/>
                <a:ea typeface="游ゴシック" panose="020B0400000000000000" pitchFamily="50" charset="-128"/>
              </a:defRPr>
            </a:lvl2pPr>
            <a:lvl3pPr marL="914400" indent="-228600">
              <a:buSzPct val="60000"/>
              <a:buFont typeface="Wingdings" panose="05000000000000000000" pitchFamily="2" charset="2"/>
              <a:buChar char="l"/>
              <a:defRPr sz="2000">
                <a:latin typeface="游ゴシック" panose="020B0400000000000000" pitchFamily="50" charset="-128"/>
                <a:ea typeface="游ゴシック" panose="020B0400000000000000" pitchFamily="50" charset="-128"/>
              </a:defRPr>
            </a:lvl3pPr>
            <a:lvl4pPr marL="1371600" indent="-228600">
              <a:buSzPct val="50000"/>
              <a:buFont typeface="Wingdings" panose="05000000000000000000" pitchFamily="2" charset="2"/>
              <a:buChar char="l"/>
              <a:defRPr sz="1800">
                <a:latin typeface="游ゴシック" panose="020B0400000000000000" pitchFamily="50" charset="-128"/>
                <a:ea typeface="游ゴシック" panose="020B0400000000000000" pitchFamily="50" charset="-128"/>
              </a:defRPr>
            </a:lvl4pPr>
            <a:lvl5pPr marL="1828800" indent="-228600">
              <a:buSzPct val="35000"/>
              <a:buFont typeface="Wingdings" panose="05000000000000000000" pitchFamily="2" charset="2"/>
              <a:buChar char="l"/>
              <a:defRPr sz="1600">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日付プレースホルダー 13"/>
          <p:cNvSpPr>
            <a:spLocks noGrp="1"/>
          </p:cNvSpPr>
          <p:nvPr>
            <p:ph type="dt" sz="half" idx="10"/>
          </p:nvPr>
        </p:nvSpPr>
        <p:spPr/>
        <p:txBody>
          <a:bodyPr/>
          <a:lstStyle>
            <a:lvl1pPr>
              <a:defRPr/>
            </a:lvl1pPr>
          </a:lstStyle>
          <a:p>
            <a:pPr>
              <a:defRPr/>
            </a:pPr>
            <a:fld id="{1C2AA2D5-38C4-4471-8C29-F8F3DA48E693}" type="datetime1">
              <a:rPr lang="ja-JP" altLang="en-US">
                <a:solidFill>
                  <a:srgbClr val="5B6973"/>
                </a:solidFill>
              </a:rPr>
              <a:pPr>
                <a:defRPr/>
              </a:pPr>
              <a:t>2021/11/22</a:t>
            </a:fld>
            <a:endParaRPr lang="ja-JP" altLang="en-US">
              <a:solidFill>
                <a:srgbClr val="5B6973"/>
              </a:solidFill>
            </a:endParaRPr>
          </a:p>
        </p:txBody>
      </p:sp>
      <p:sp>
        <p:nvSpPr>
          <p:cNvPr id="5" name="フッター プレースホルダー 2"/>
          <p:cNvSpPr>
            <a:spLocks noGrp="1"/>
          </p:cNvSpPr>
          <p:nvPr>
            <p:ph type="ftr" sz="quarter" idx="11"/>
          </p:nvPr>
        </p:nvSpPr>
        <p:spPr/>
        <p:txBody>
          <a:bodyPr/>
          <a:lstStyle>
            <a:lvl1pPr>
              <a:defRPr/>
            </a:lvl1pPr>
          </a:lstStyle>
          <a:p>
            <a:pPr>
              <a:defRPr/>
            </a:pPr>
            <a:endParaRPr lang="ja-JP" altLang="en-US">
              <a:solidFill>
                <a:srgbClr val="5B6973"/>
              </a:solidFill>
            </a:endParaRPr>
          </a:p>
        </p:txBody>
      </p:sp>
      <p:sp>
        <p:nvSpPr>
          <p:cNvPr id="6" name="スライド番号プレースホルダー 22"/>
          <p:cNvSpPr>
            <a:spLocks noGrp="1"/>
          </p:cNvSpPr>
          <p:nvPr>
            <p:ph type="sldNum" sz="quarter" idx="12"/>
          </p:nvPr>
        </p:nvSpPr>
        <p:spPr/>
        <p:txBody>
          <a:bodyPr/>
          <a:lstStyle>
            <a:lvl1pPr>
              <a:defRPr/>
            </a:lvl1pPr>
          </a:lstStyle>
          <a:p>
            <a:pPr>
              <a:defRPr/>
            </a:pPr>
            <a:fld id="{37BF68C8-E2C6-47D7-B885-3E47FCA1BCCA}" type="slidenum">
              <a:rPr lang="ja-JP" altLang="en-US"/>
              <a:pPr>
                <a:defRPr/>
              </a:pPr>
              <a:t>‹#›</a:t>
            </a:fld>
            <a:endParaRPr lang="ja-JP" altLang="en-US"/>
          </a:p>
        </p:txBody>
      </p:sp>
    </p:spTree>
    <p:extLst>
      <p:ext uri="{BB962C8B-B14F-4D97-AF65-F5344CB8AC3E}">
        <p14:creationId xmlns:p14="http://schemas.microsoft.com/office/powerpoint/2010/main" val="661584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A14267-8CD6-4CFC-BA62-593C3C2A306C}" type="datetime1">
              <a:rPr kumimoji="1" lang="ja-JP" altLang="en-US" smtClean="0"/>
              <a:t>2021/11/22</a:t>
            </a:fld>
            <a:endParaRPr kumimoji="1" lang="ja-JP" alt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0" y="0"/>
            <a:ext cx="2057400" cy="365125"/>
          </a:xfrm>
          <a:prstGeom prst="rect">
            <a:avLst/>
          </a:prstGeom>
        </p:spPr>
        <p:txBody>
          <a:bodyPr vert="horz" lIns="91440" tIns="45720" rIns="91440" bIns="45720" rtlCol="0" anchor="ctr"/>
          <a:lstStyle>
            <a:lvl1pPr algn="l">
              <a:defRPr sz="1600">
                <a:solidFill>
                  <a:schemeClr val="tx1"/>
                </a:solidFill>
              </a:defRPr>
            </a:lvl1pPr>
          </a:lstStyle>
          <a:p>
            <a:fld id="{C8F03022-F22C-4ECF-81DF-D30B36FEB915}" type="slidenum">
              <a:rPr lang="ja-JP" altLang="en-US" smtClean="0"/>
              <a:pPr/>
              <a:t>‹#›</a:t>
            </a:fld>
            <a:endParaRPr lang="ja-JP" altLang="en-US" dirty="0"/>
          </a:p>
        </p:txBody>
      </p:sp>
    </p:spTree>
    <p:extLst>
      <p:ext uri="{BB962C8B-B14F-4D97-AF65-F5344CB8AC3E}">
        <p14:creationId xmlns:p14="http://schemas.microsoft.com/office/powerpoint/2010/main" val="3337442625"/>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72" r:id="rId3"/>
    <p:sldLayoutId id="2147483674" r:id="rId4"/>
    <p:sldLayoutId id="2147483678" r:id="rId5"/>
    <p:sldLayoutId id="2147483679" r:id="rId6"/>
    <p:sldLayoutId id="2147483680" r:id="rId7"/>
    <p:sldLayoutId id="2147483681" r:id="rId8"/>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wmf"/><Relationship Id="rId1" Type="http://schemas.openxmlformats.org/officeDocument/2006/relationships/slideLayout" Target="../slideLayouts/slideLayout5.xml"/><Relationship Id="rId4" Type="http://schemas.openxmlformats.org/officeDocument/2006/relationships/image" Target="../media/image19.gif"/></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25170" y="1235075"/>
            <a:ext cx="8570912" cy="2404690"/>
          </a:xfrm>
        </p:spPr>
        <p:txBody>
          <a:bodyPr anchor="t">
            <a:noAutofit/>
          </a:bodyPr>
          <a:lstStyle/>
          <a:p>
            <a:pPr algn="l"/>
            <a:r>
              <a:rPr kumimoji="1" lang="ja-JP" altLang="en-US" sz="4800" dirty="0" smtClean="0">
                <a:solidFill>
                  <a:srgbClr val="FF6600"/>
                </a:solidFill>
                <a:latin typeface="+mj-ea"/>
              </a:rPr>
              <a:t>講義</a:t>
            </a:r>
            <a:r>
              <a:rPr lang="ja-JP" altLang="en-US" sz="4800" dirty="0">
                <a:solidFill>
                  <a:srgbClr val="FF6600"/>
                </a:solidFill>
                <a:latin typeface="+mj-ea"/>
              </a:rPr>
              <a:t>Ｄ</a:t>
            </a:r>
            <a:r>
              <a:rPr kumimoji="1" lang="en-US" altLang="ja-JP" sz="4800" dirty="0" smtClean="0">
                <a:solidFill>
                  <a:srgbClr val="FF6600"/>
                </a:solidFill>
                <a:latin typeface="+mj-ea"/>
              </a:rPr>
              <a:t/>
            </a:r>
            <a:br>
              <a:rPr kumimoji="1" lang="en-US" altLang="ja-JP" sz="4800" dirty="0" smtClean="0">
                <a:solidFill>
                  <a:srgbClr val="FF6600"/>
                </a:solidFill>
                <a:latin typeface="+mj-ea"/>
              </a:rPr>
            </a:br>
            <a:r>
              <a:rPr kumimoji="1" lang="ja-JP" altLang="en-US" sz="4800" dirty="0" smtClean="0">
                <a:solidFill>
                  <a:srgbClr val="FF6600"/>
                </a:solidFill>
                <a:latin typeface="+mj-ea"/>
              </a:rPr>
              <a:t>３０歳</a:t>
            </a:r>
            <a:r>
              <a:rPr kumimoji="1" lang="ja-JP" altLang="en-US" sz="4800" dirty="0" smtClean="0">
                <a:solidFill>
                  <a:srgbClr val="FF6600"/>
                </a:solidFill>
                <a:latin typeface="+mj-ea"/>
              </a:rPr>
              <a:t>危機</a:t>
            </a:r>
            <a:r>
              <a:rPr kumimoji="1" lang="en-US" altLang="ja-JP" sz="4800" dirty="0" smtClean="0">
                <a:solidFill>
                  <a:srgbClr val="FF6600"/>
                </a:solidFill>
                <a:latin typeface="+mj-ea"/>
              </a:rPr>
              <a:t/>
            </a:r>
            <a:br>
              <a:rPr kumimoji="1" lang="en-US" altLang="ja-JP" sz="4800" dirty="0" smtClean="0">
                <a:solidFill>
                  <a:srgbClr val="FF6600"/>
                </a:solidFill>
                <a:latin typeface="+mj-ea"/>
              </a:rPr>
            </a:br>
            <a:r>
              <a:rPr lang="ja-JP" altLang="en-US" sz="4800" dirty="0" smtClean="0">
                <a:solidFill>
                  <a:srgbClr val="FF6600"/>
                </a:solidFill>
                <a:latin typeface="+mj-ea"/>
              </a:rPr>
              <a:t>～ひきこもり予備軍への関わり～</a:t>
            </a:r>
            <a:endParaRPr kumimoji="1" lang="ja-JP" altLang="en-US" sz="4800" dirty="0">
              <a:solidFill>
                <a:srgbClr val="FF6600"/>
              </a:solidFill>
              <a:latin typeface="+mj-ea"/>
            </a:endParaRPr>
          </a:p>
        </p:txBody>
      </p:sp>
      <p:sp>
        <p:nvSpPr>
          <p:cNvPr id="3" name="サブタイトル 2"/>
          <p:cNvSpPr>
            <a:spLocks noGrp="1"/>
          </p:cNvSpPr>
          <p:nvPr>
            <p:ph type="subTitle" idx="1"/>
          </p:nvPr>
        </p:nvSpPr>
        <p:spPr>
          <a:xfrm>
            <a:off x="3990703" y="5602034"/>
            <a:ext cx="5153297" cy="594360"/>
          </a:xfrm>
        </p:spPr>
        <p:txBody>
          <a:bodyPr anchor="ctr">
            <a:normAutofit/>
          </a:bodyPr>
          <a:lstStyle/>
          <a:p>
            <a:r>
              <a:rPr kumimoji="1" lang="ja-JP" altLang="en-US" dirty="0" smtClean="0">
                <a:latin typeface="+mj-ea"/>
                <a:ea typeface="+mj-ea"/>
              </a:rPr>
              <a:t>鳥取県立精神保健福祉センター</a:t>
            </a:r>
            <a:endParaRPr kumimoji="1" lang="en-US" altLang="ja-JP" dirty="0" smtClean="0">
              <a:latin typeface="+mj-ea"/>
              <a:ea typeface="+mj-ea"/>
            </a:endParaRPr>
          </a:p>
        </p:txBody>
      </p:sp>
      <p:sp>
        <p:nvSpPr>
          <p:cNvPr id="7" name="スライド番号プレースホルダー 6"/>
          <p:cNvSpPr>
            <a:spLocks noGrp="1"/>
          </p:cNvSpPr>
          <p:nvPr>
            <p:ph type="sldNum" sz="quarter" idx="12"/>
          </p:nvPr>
        </p:nvSpPr>
        <p:spPr/>
        <p:txBody>
          <a:bodyPr/>
          <a:lstStyle/>
          <a:p>
            <a:fld id="{C8F03022-F22C-4ECF-81DF-D30B36FEB915}" type="slidenum">
              <a:rPr kumimoji="1" lang="ja-JP" altLang="en-US" smtClean="0"/>
              <a:t>1</a:t>
            </a:fld>
            <a:endParaRPr kumimoji="1" lang="ja-JP" altLang="en-US" dirty="0"/>
          </a:p>
        </p:txBody>
      </p:sp>
      <p:sp>
        <p:nvSpPr>
          <p:cNvPr id="4" name="テキスト ボックス 3"/>
          <p:cNvSpPr txBox="1"/>
          <p:nvPr/>
        </p:nvSpPr>
        <p:spPr>
          <a:xfrm>
            <a:off x="5278919" y="165099"/>
            <a:ext cx="3576620" cy="923330"/>
          </a:xfrm>
          <a:prstGeom prst="rect">
            <a:avLst/>
          </a:prstGeom>
          <a:noFill/>
        </p:spPr>
        <p:txBody>
          <a:bodyPr wrap="none" rtlCol="0">
            <a:spAutoFit/>
          </a:bodyPr>
          <a:lstStyle/>
          <a:p>
            <a:pPr algn="ctr"/>
            <a:r>
              <a:rPr lang="zh-TW" altLang="en-US" dirty="0"/>
              <a:t>令和３年度地域保健総合推進</a:t>
            </a:r>
            <a:r>
              <a:rPr lang="zh-TW" altLang="en-US" dirty="0" smtClean="0"/>
              <a:t>事業</a:t>
            </a:r>
            <a:endParaRPr lang="en-US" altLang="zh-TW" dirty="0" smtClean="0"/>
          </a:p>
          <a:p>
            <a:pPr algn="ctr"/>
            <a:r>
              <a:rPr lang="ja-JP" altLang="en-US" dirty="0"/>
              <a:t>ひきこもり相談支援の実践</a:t>
            </a:r>
            <a:r>
              <a:rPr lang="ja-JP" altLang="en-US" dirty="0" smtClean="0"/>
              <a:t>研修会</a:t>
            </a:r>
            <a:endParaRPr lang="en-US" altLang="ja-JP" dirty="0" smtClean="0"/>
          </a:p>
          <a:p>
            <a:pPr algn="ctr"/>
            <a:r>
              <a:rPr lang="zh-TW" altLang="en-US" dirty="0" smtClean="0"/>
              <a:t>第</a:t>
            </a:r>
            <a:r>
              <a:rPr lang="ja-JP" altLang="en-US" dirty="0"/>
              <a:t>２</a:t>
            </a:r>
            <a:r>
              <a:rPr lang="zh-TW" altLang="en-US" dirty="0" smtClean="0"/>
              <a:t>回 </a:t>
            </a:r>
            <a:r>
              <a:rPr lang="ja-JP" altLang="en-US" dirty="0" smtClean="0"/>
              <a:t>応用</a:t>
            </a:r>
            <a:r>
              <a:rPr lang="zh-TW" altLang="en-US" dirty="0" smtClean="0"/>
              <a:t>編 令和</a:t>
            </a:r>
            <a:r>
              <a:rPr lang="ja-JP" altLang="en-US" dirty="0" smtClean="0"/>
              <a:t>３</a:t>
            </a:r>
            <a:r>
              <a:rPr lang="zh-TW" altLang="en-US" dirty="0" smtClean="0"/>
              <a:t>年</a:t>
            </a:r>
            <a:r>
              <a:rPr lang="ja-JP" altLang="en-US" dirty="0" smtClean="0"/>
              <a:t>１１</a:t>
            </a:r>
            <a:r>
              <a:rPr lang="zh-TW" altLang="en-US" dirty="0" smtClean="0"/>
              <a:t>月</a:t>
            </a:r>
            <a:r>
              <a:rPr lang="ja-JP" altLang="en-US" dirty="0" smtClean="0"/>
              <a:t>２９</a:t>
            </a:r>
            <a:r>
              <a:rPr lang="zh-TW" altLang="en-US" dirty="0" smtClean="0"/>
              <a:t>日</a:t>
            </a:r>
            <a:endParaRPr kumimoji="1" lang="ja-JP" altLang="en-US" dirty="0"/>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464" y="3530917"/>
            <a:ext cx="3345174" cy="3429000"/>
          </a:xfrm>
          <a:prstGeom prst="rect">
            <a:avLst/>
          </a:prstGeom>
        </p:spPr>
      </p:pic>
    </p:spTree>
    <p:extLst>
      <p:ext uri="{BB962C8B-B14F-4D97-AF65-F5344CB8AC3E}">
        <p14:creationId xmlns:p14="http://schemas.microsoft.com/office/powerpoint/2010/main" val="39905193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中高年層のひきこもり者の特徴　３</a:t>
            </a:r>
            <a:r>
              <a:rPr lang="en-US" altLang="ja-JP" dirty="0" smtClean="0"/>
              <a:t/>
            </a:r>
            <a:br>
              <a:rPr lang="en-US" altLang="ja-JP" dirty="0" smtClean="0"/>
            </a:br>
            <a:r>
              <a:rPr lang="ja-JP" altLang="en-US" sz="1800" dirty="0" smtClean="0"/>
              <a:t>　　　　　　　　　　　　　　　　　　　　　　　　　　（山下ら　精神科治療学　</a:t>
            </a:r>
            <a:r>
              <a:rPr lang="en-US" altLang="ja-JP" sz="1800" dirty="0" smtClean="0"/>
              <a:t>2019</a:t>
            </a:r>
            <a:r>
              <a:rPr lang="ja-JP" altLang="en-US" sz="1800" dirty="0" smtClean="0"/>
              <a:t>　より）</a:t>
            </a:r>
            <a:endParaRPr kumimoji="1" lang="ja-JP" altLang="en-US" sz="1800" dirty="0"/>
          </a:p>
        </p:txBody>
      </p:sp>
      <p:sp>
        <p:nvSpPr>
          <p:cNvPr id="3" name="テキスト ボックス 2"/>
          <p:cNvSpPr txBox="1"/>
          <p:nvPr/>
        </p:nvSpPr>
        <p:spPr>
          <a:xfrm>
            <a:off x="628651" y="1341437"/>
            <a:ext cx="8128984" cy="5188151"/>
          </a:xfrm>
          <a:prstGeom prst="rect">
            <a:avLst/>
          </a:prstGeom>
          <a:noFill/>
        </p:spPr>
        <p:txBody>
          <a:bodyPr wrap="square" rtlCol="0">
            <a:noAutofit/>
          </a:bodyPr>
          <a:lstStyle/>
          <a:p>
            <a:r>
              <a:rPr lang="ja-JP" altLang="en-US" sz="3600" dirty="0"/>
              <a:t>⑥</a:t>
            </a:r>
            <a:r>
              <a:rPr lang="ja-JP" altLang="en-US" sz="3600" dirty="0" smtClean="0"/>
              <a:t>　現在ひきこもり状態にあるものの、</a:t>
            </a:r>
            <a:r>
              <a:rPr lang="ja-JP" altLang="en-US" sz="3600" dirty="0" smtClean="0">
                <a:solidFill>
                  <a:srgbClr val="FF0000"/>
                </a:solidFill>
              </a:rPr>
              <a:t>４割に支援の拒否</a:t>
            </a:r>
            <a:r>
              <a:rPr lang="ja-JP" altLang="en-US" sz="3600" dirty="0" smtClean="0"/>
              <a:t>が認められた。</a:t>
            </a:r>
            <a:endParaRPr lang="en-US" altLang="ja-JP" sz="3600" dirty="0" smtClean="0"/>
          </a:p>
          <a:p>
            <a:r>
              <a:rPr lang="ja-JP" altLang="en-US" sz="3600" dirty="0"/>
              <a:t>⑦</a:t>
            </a:r>
            <a:r>
              <a:rPr lang="ja-JP" altLang="en-US" sz="3600" dirty="0" smtClean="0"/>
              <a:t>　対人緊張、攻撃性、こだわり等と有する事例があり、特に、</a:t>
            </a:r>
            <a:r>
              <a:rPr lang="ja-JP" altLang="en-US" sz="3600" dirty="0"/>
              <a:t>現在</a:t>
            </a:r>
            <a:r>
              <a:rPr lang="ja-JP" altLang="en-US" sz="3600" dirty="0" smtClean="0"/>
              <a:t>もひきこもり状態にあるもの、支援を拒否しているものに多く認められた。</a:t>
            </a:r>
            <a:endParaRPr lang="en-US" altLang="ja-JP" sz="3600" dirty="0" smtClean="0"/>
          </a:p>
          <a:p>
            <a:r>
              <a:rPr kumimoji="1" lang="ja-JP" altLang="en-US" sz="3600" dirty="0">
                <a:solidFill>
                  <a:srgbClr val="0070C0"/>
                </a:solidFill>
              </a:rPr>
              <a:t>支援</a:t>
            </a:r>
            <a:r>
              <a:rPr kumimoji="1" lang="ja-JP" altLang="en-US" sz="3600" dirty="0" smtClean="0">
                <a:solidFill>
                  <a:srgbClr val="0070C0"/>
                </a:solidFill>
              </a:rPr>
              <a:t>にあたって</a:t>
            </a:r>
            <a:r>
              <a:rPr lang="ja-JP" altLang="en-US" sz="3600" dirty="0" smtClean="0">
                <a:solidFill>
                  <a:srgbClr val="0070C0"/>
                </a:solidFill>
              </a:rPr>
              <a:t>→</a:t>
            </a:r>
            <a:endParaRPr lang="en-US" altLang="ja-JP" sz="3600" dirty="0" smtClean="0">
              <a:solidFill>
                <a:srgbClr val="0070C0"/>
              </a:solidFill>
            </a:endParaRPr>
          </a:p>
          <a:p>
            <a:r>
              <a:rPr kumimoji="1" lang="ja-JP" altLang="en-US" sz="3600" dirty="0"/>
              <a:t>　</a:t>
            </a:r>
            <a:r>
              <a:rPr kumimoji="1" lang="ja-JP" altLang="en-US" sz="3600" b="1" dirty="0" smtClean="0">
                <a:solidFill>
                  <a:srgbClr val="FF0000"/>
                </a:solidFill>
              </a:rPr>
              <a:t>支援拒否</a:t>
            </a:r>
            <a:r>
              <a:rPr kumimoji="1" lang="ja-JP" altLang="en-US" sz="3600" dirty="0" smtClean="0"/>
              <a:t>は大きな課題、</a:t>
            </a:r>
            <a:r>
              <a:rPr lang="ja-JP" altLang="en-US" sz="3600" dirty="0" smtClean="0"/>
              <a:t>その背景にある</a:t>
            </a:r>
            <a:r>
              <a:rPr lang="ja-JP" altLang="en-US" sz="3600" b="1" dirty="0" smtClean="0">
                <a:solidFill>
                  <a:srgbClr val="FF0000"/>
                </a:solidFill>
              </a:rPr>
              <a:t>精神症状</a:t>
            </a:r>
            <a:r>
              <a:rPr lang="ja-JP" altLang="en-US" sz="3600" dirty="0" smtClean="0"/>
              <a:t>への理解、対応も重要。</a:t>
            </a:r>
            <a:endParaRPr kumimoji="1" lang="en-US" altLang="ja-JP" sz="3600" dirty="0" smtClean="0"/>
          </a:p>
        </p:txBody>
      </p:sp>
      <p:sp>
        <p:nvSpPr>
          <p:cNvPr id="4" name="スライド番号プレースホルダー 3"/>
          <p:cNvSpPr>
            <a:spLocks noGrp="1"/>
          </p:cNvSpPr>
          <p:nvPr>
            <p:ph type="sldNum" sz="quarter" idx="12"/>
          </p:nvPr>
        </p:nvSpPr>
        <p:spPr/>
        <p:txBody>
          <a:bodyPr/>
          <a:lstStyle/>
          <a:p>
            <a:fld id="{FBD2CEB3-E5C6-46D5-A13E-6746FE00D39B}" type="slidenum">
              <a:rPr kumimoji="1" lang="ja-JP" altLang="en-US" smtClean="0"/>
              <a:t>10</a:t>
            </a:fld>
            <a:endParaRPr kumimoji="1" lang="ja-JP" altLang="en-US" dirty="0"/>
          </a:p>
        </p:txBody>
      </p:sp>
    </p:spTree>
    <p:extLst>
      <p:ext uri="{BB962C8B-B14F-4D97-AF65-F5344CB8AC3E}">
        <p14:creationId xmlns:p14="http://schemas.microsoft.com/office/powerpoint/2010/main" val="2450513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11</a:t>
            </a:fld>
            <a:endParaRPr kumimoji="1" lang="ja-JP" altLang="en-US" dirty="0"/>
          </a:p>
        </p:txBody>
      </p:sp>
      <p:sp>
        <p:nvSpPr>
          <p:cNvPr id="3" name="タイトル 2"/>
          <p:cNvSpPr>
            <a:spLocks noGrp="1"/>
          </p:cNvSpPr>
          <p:nvPr>
            <p:ph type="title"/>
          </p:nvPr>
        </p:nvSpPr>
        <p:spPr/>
        <p:txBody>
          <a:bodyPr/>
          <a:lstStyle/>
          <a:p>
            <a:r>
              <a:rPr lang="ja-JP" altLang="en-US" dirty="0" smtClean="0"/>
              <a:t>３０歳</a:t>
            </a:r>
            <a:r>
              <a:rPr lang="ja-JP" altLang="en-US" dirty="0"/>
              <a:t>危機</a:t>
            </a:r>
            <a:endParaRPr kumimoji="1" lang="ja-JP" altLang="en-US" dirty="0"/>
          </a:p>
        </p:txBody>
      </p:sp>
      <p:sp>
        <p:nvSpPr>
          <p:cNvPr id="8" name="正方形/長方形 7"/>
          <p:cNvSpPr/>
          <p:nvPr/>
        </p:nvSpPr>
        <p:spPr>
          <a:xfrm>
            <a:off x="1324535" y="5268891"/>
            <a:ext cx="1465729" cy="899085"/>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学校</a:t>
            </a:r>
            <a:endParaRPr kumimoji="1" lang="ja-JP" altLang="en-US" sz="2800" dirty="0"/>
          </a:p>
        </p:txBody>
      </p:sp>
      <p:sp>
        <p:nvSpPr>
          <p:cNvPr id="11" name="正方形/長方形 10"/>
          <p:cNvSpPr/>
          <p:nvPr/>
        </p:nvSpPr>
        <p:spPr>
          <a:xfrm>
            <a:off x="2860863" y="5268891"/>
            <a:ext cx="1465729" cy="89908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仕事</a:t>
            </a:r>
            <a:endParaRPr kumimoji="1" lang="ja-JP" altLang="en-US" sz="2800" dirty="0"/>
          </a:p>
        </p:txBody>
      </p:sp>
      <p:sp>
        <p:nvSpPr>
          <p:cNvPr id="12" name="正方形/長方形 11"/>
          <p:cNvSpPr/>
          <p:nvPr/>
        </p:nvSpPr>
        <p:spPr>
          <a:xfrm>
            <a:off x="4413999" y="5268890"/>
            <a:ext cx="376518" cy="89908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p:sp>
        <p:nvSpPr>
          <p:cNvPr id="13" name="正方形/長方形 12"/>
          <p:cNvSpPr/>
          <p:nvPr/>
        </p:nvSpPr>
        <p:spPr>
          <a:xfrm>
            <a:off x="4918266" y="5268890"/>
            <a:ext cx="208426" cy="89908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p:sp>
        <p:nvSpPr>
          <p:cNvPr id="14" name="正方形/長方形 13"/>
          <p:cNvSpPr/>
          <p:nvPr/>
        </p:nvSpPr>
        <p:spPr>
          <a:xfrm>
            <a:off x="5331765" y="5268889"/>
            <a:ext cx="131104" cy="89908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p:sp>
        <p:nvSpPr>
          <p:cNvPr id="15" name="正方形/長方形 14"/>
          <p:cNvSpPr/>
          <p:nvPr/>
        </p:nvSpPr>
        <p:spPr>
          <a:xfrm>
            <a:off x="6538633" y="5580042"/>
            <a:ext cx="1976717" cy="603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ひきこもり</a:t>
            </a:r>
            <a:endParaRPr kumimoji="1" lang="ja-JP" altLang="en-US" sz="2800" dirty="0">
              <a:solidFill>
                <a:schemeClr val="tx1"/>
              </a:solidFill>
            </a:endParaRPr>
          </a:p>
        </p:txBody>
      </p:sp>
      <p:cxnSp>
        <p:nvCxnSpPr>
          <p:cNvPr id="10" name="直線矢印コネクタ 9"/>
          <p:cNvCxnSpPr/>
          <p:nvPr/>
        </p:nvCxnSpPr>
        <p:spPr>
          <a:xfrm>
            <a:off x="2773457" y="6167977"/>
            <a:ext cx="574189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角丸四角形 20"/>
          <p:cNvSpPr/>
          <p:nvPr/>
        </p:nvSpPr>
        <p:spPr>
          <a:xfrm>
            <a:off x="4723282" y="5079696"/>
            <a:ext cx="1492624" cy="1277470"/>
          </a:xfrm>
          <a:prstGeom prst="round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1761565" y="4475980"/>
            <a:ext cx="6523505" cy="4975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rgbClr val="FF0000"/>
                </a:solidFill>
              </a:rPr>
              <a:t>仕事を辞めて（３０歳頃）から、ひきこもりの状態が始まる</a:t>
            </a:r>
            <a:endParaRPr kumimoji="1" lang="ja-JP" altLang="en-US" sz="2000" dirty="0">
              <a:solidFill>
                <a:srgbClr val="FF0000"/>
              </a:solidFill>
            </a:endParaRPr>
          </a:p>
        </p:txBody>
      </p:sp>
      <p:sp>
        <p:nvSpPr>
          <p:cNvPr id="24" name="正方形/長方形 23"/>
          <p:cNvSpPr/>
          <p:nvPr/>
        </p:nvSpPr>
        <p:spPr>
          <a:xfrm>
            <a:off x="356346" y="4573005"/>
            <a:ext cx="576542" cy="5492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２</a:t>
            </a:r>
            <a:endParaRPr lang="en-US" altLang="ja-JP" sz="2800" dirty="0" smtClean="0">
              <a:solidFill>
                <a:schemeClr val="tx1"/>
              </a:solidFill>
            </a:endParaRPr>
          </a:p>
        </p:txBody>
      </p:sp>
      <p:sp>
        <p:nvSpPr>
          <p:cNvPr id="5" name="テキスト ボックス 4"/>
          <p:cNvSpPr txBox="1"/>
          <p:nvPr/>
        </p:nvSpPr>
        <p:spPr>
          <a:xfrm>
            <a:off x="299273" y="1276435"/>
            <a:ext cx="8449719" cy="3093370"/>
          </a:xfrm>
          <a:prstGeom prst="rect">
            <a:avLst/>
          </a:prstGeom>
          <a:noFill/>
        </p:spPr>
        <p:txBody>
          <a:bodyPr wrap="square" rtlCol="0">
            <a:noAutofit/>
          </a:bodyPr>
          <a:lstStyle/>
          <a:p>
            <a:r>
              <a:rPr kumimoji="1" lang="ja-JP" altLang="en-US" sz="2800" dirty="0" smtClean="0"/>
              <a:t>中高年層</a:t>
            </a:r>
            <a:r>
              <a:rPr lang="ja-JP" altLang="en-US" sz="2800" dirty="0"/>
              <a:t>ひきこもり者は</a:t>
            </a:r>
            <a:r>
              <a:rPr lang="ja-JP" altLang="en-US" sz="2800" dirty="0" smtClean="0"/>
              <a:t>、この頃から、ひきこもり状態になっている人も少なくない。しかし、ひきこもりが始まった時に、すぐに相談ができず、ひきこもりが長期化してしまっている。この時に、十分な相談ができなかった（３０歳危機）という課題は大きい。逆に、この時に早期に介入ができれば、ひきこもり長期化の予防が可能と考えられ</a:t>
            </a:r>
            <a:r>
              <a:rPr lang="ja-JP" altLang="en-US" sz="2800" dirty="0"/>
              <a:t>る。</a:t>
            </a:r>
            <a:endParaRPr kumimoji="1" lang="ja-JP" altLang="en-US" sz="2800" dirty="0"/>
          </a:p>
        </p:txBody>
      </p:sp>
      <p:sp>
        <p:nvSpPr>
          <p:cNvPr id="6" name="下矢印 5"/>
          <p:cNvSpPr/>
          <p:nvPr/>
        </p:nvSpPr>
        <p:spPr>
          <a:xfrm>
            <a:off x="5126692" y="3970659"/>
            <a:ext cx="781739" cy="1217559"/>
          </a:xfrm>
          <a:prstGeom prst="downArrow">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832019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12</a:t>
            </a:fld>
            <a:endParaRPr kumimoji="1" lang="ja-JP" altLang="en-US" dirty="0"/>
          </a:p>
        </p:txBody>
      </p:sp>
      <p:sp>
        <p:nvSpPr>
          <p:cNvPr id="3" name="タイトル 2"/>
          <p:cNvSpPr>
            <a:spLocks noGrp="1"/>
          </p:cNvSpPr>
          <p:nvPr>
            <p:ph type="title"/>
          </p:nvPr>
        </p:nvSpPr>
        <p:spPr/>
        <p:txBody>
          <a:bodyPr/>
          <a:lstStyle/>
          <a:p>
            <a:r>
              <a:rPr lang="ja-JP" altLang="en-US" dirty="0" smtClean="0"/>
              <a:t>３０歳危機はなぜ、難しい？</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862695994"/>
              </p:ext>
            </p:extLst>
          </p:nvPr>
        </p:nvGraphicFramePr>
        <p:xfrm>
          <a:off x="542925" y="1358900"/>
          <a:ext cx="8058150" cy="5303520"/>
        </p:xfrm>
        <a:graphic>
          <a:graphicData uri="http://schemas.openxmlformats.org/drawingml/2006/table">
            <a:tbl>
              <a:tblPr bandRow="1">
                <a:tableStyleId>{5C22544A-7EE6-4342-B048-85BDC9FD1C3A}</a:tableStyleId>
              </a:tblPr>
              <a:tblGrid>
                <a:gridCol w="571500"/>
                <a:gridCol w="7486650"/>
              </a:tblGrid>
              <a:tr h="370840">
                <a:tc>
                  <a:txBody>
                    <a:bodyPr/>
                    <a:lstStyle/>
                    <a:p>
                      <a:pPr algn="ctr"/>
                      <a:r>
                        <a:rPr kumimoji="1" lang="ja-JP" altLang="en-US" sz="2000" dirty="0" smtClean="0"/>
                        <a:t>１</a:t>
                      </a: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相談できる場所が少ない。一部は、医療機関に、「適応障害」「うつ状態」などで受診するも、支援は不十分。</a:t>
                      </a:r>
                      <a:endParaRPr kumimoji="1" lang="ja-JP" altLang="en-US" sz="2000" dirty="0"/>
                    </a:p>
                  </a:txBody>
                  <a:tcPr>
                    <a:lnL w="12700" cmpd="sng">
                      <a:noFill/>
                    </a:lnL>
                    <a:lnR w="12700" cmpd="sng">
                      <a:noFill/>
                    </a:lnR>
                    <a:lnT w="12700" cmpd="sng">
                      <a:noFill/>
                    </a:lnT>
                    <a:lnB w="12700" cmpd="sng">
                      <a:noFill/>
                    </a:lnB>
                    <a:noFill/>
                  </a:tcPr>
                </a:tc>
              </a:tr>
              <a:tr h="370840">
                <a:tc>
                  <a:txBody>
                    <a:bodyPr/>
                    <a:lstStyle/>
                    <a:p>
                      <a:pPr algn="ct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⇒今後、ひきこもり地域生活支援センターや市町村等相談窓口の充実、広報などが必要。</a:t>
                      </a:r>
                      <a:endParaRPr kumimoji="1" lang="en-US" altLang="ja-JP" sz="2000" dirty="0" smtClean="0"/>
                    </a:p>
                    <a:p>
                      <a:r>
                        <a:rPr kumimoji="1" lang="ja-JP" altLang="en-US" sz="2000" dirty="0" smtClean="0"/>
                        <a:t>⇒</a:t>
                      </a:r>
                      <a:r>
                        <a:rPr kumimoji="1" lang="ja-JP" altLang="en-US" sz="2000" b="0" u="sng" dirty="0" smtClean="0">
                          <a:solidFill>
                            <a:srgbClr val="FF0000"/>
                          </a:solidFill>
                        </a:rPr>
                        <a:t>ハローワークから紹介される人が増えて来ている。</a:t>
                      </a:r>
                      <a:endParaRPr kumimoji="1" lang="ja-JP" altLang="en-US" sz="2000" b="0" u="sng" dirty="0">
                        <a:solidFill>
                          <a:srgbClr val="FF0000"/>
                        </a:solidFill>
                      </a:endParaRPr>
                    </a:p>
                  </a:txBody>
                  <a:tcPr>
                    <a:lnL w="12700" cmpd="sng">
                      <a:noFill/>
                    </a:lnL>
                    <a:lnR w="12700" cmpd="sng">
                      <a:noFill/>
                    </a:lnR>
                    <a:lnT w="12700" cmpd="sng">
                      <a:noFill/>
                    </a:lnT>
                    <a:lnB w="12700" cmpd="sng">
                      <a:noFill/>
                    </a:lnB>
                    <a:noFill/>
                  </a:tcPr>
                </a:tc>
              </a:tr>
              <a:tr h="370840">
                <a:tc>
                  <a:txBody>
                    <a:bodyPr/>
                    <a:lstStyle/>
                    <a:p>
                      <a:pPr algn="ctr"/>
                      <a:r>
                        <a:rPr kumimoji="1" lang="ja-JP" altLang="en-US" sz="2000" dirty="0" smtClean="0"/>
                        <a:t>２</a:t>
                      </a: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相談後の、支援体制も課題。</a:t>
                      </a:r>
                      <a:endParaRPr kumimoji="1" lang="ja-JP" altLang="en-US" sz="2000" dirty="0"/>
                    </a:p>
                  </a:txBody>
                  <a:tcPr>
                    <a:lnL w="12700" cmpd="sng">
                      <a:noFill/>
                    </a:lnL>
                    <a:lnR w="12700" cmpd="sng">
                      <a:noFill/>
                    </a:lnR>
                    <a:lnT w="12700" cmpd="sng">
                      <a:noFill/>
                    </a:lnT>
                    <a:lnB w="12700" cmpd="sng">
                      <a:noFill/>
                    </a:lnB>
                    <a:noFill/>
                  </a:tcPr>
                </a:tc>
              </a:tr>
              <a:tr h="370840">
                <a:tc>
                  <a:txBody>
                    <a:bodyPr/>
                    <a:lstStyle/>
                    <a:p>
                      <a:pPr algn="ct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⇒経済支援、医学的判断・支援（発達障害等の診断、うつ状態への治療等）、機関同士の連携体制の充実。</a:t>
                      </a:r>
                      <a:endParaRPr kumimoji="1" lang="ja-JP" altLang="en-US" sz="2000" dirty="0"/>
                    </a:p>
                  </a:txBody>
                  <a:tcPr>
                    <a:lnL w="12700" cmpd="sng">
                      <a:noFill/>
                    </a:lnL>
                    <a:lnR w="12700" cmpd="sng">
                      <a:noFill/>
                    </a:lnR>
                    <a:lnT w="12700" cmpd="sng">
                      <a:noFill/>
                    </a:lnT>
                    <a:lnB w="12700" cmpd="sng">
                      <a:noFill/>
                    </a:lnB>
                    <a:noFill/>
                  </a:tcPr>
                </a:tc>
              </a:tr>
              <a:tr h="370840">
                <a:tc>
                  <a:txBody>
                    <a:bodyPr/>
                    <a:lstStyle/>
                    <a:p>
                      <a:pPr algn="ctr"/>
                      <a:r>
                        <a:rPr kumimoji="1" lang="ja-JP" altLang="en-US" sz="2000" dirty="0" smtClean="0"/>
                        <a:t>３</a:t>
                      </a: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就労経験はあるが、心的ダメージを負っていることが少なくない。エネルギーの低下とともに、対人恐怖、対人不信を抱いている。そのため、相談支援に対する抵抗が強い。（家族相談のみのことも）</a:t>
                      </a:r>
                      <a:endParaRPr kumimoji="1" lang="ja-JP" altLang="en-US" sz="2000" dirty="0"/>
                    </a:p>
                  </a:txBody>
                  <a:tcPr>
                    <a:lnL w="12700" cmpd="sng">
                      <a:noFill/>
                    </a:lnL>
                    <a:lnR w="12700" cmpd="sng">
                      <a:noFill/>
                    </a:lnR>
                    <a:lnT w="12700" cmpd="sng">
                      <a:noFill/>
                    </a:lnT>
                    <a:lnB w="12700" cmpd="sng">
                      <a:noFill/>
                    </a:lnB>
                    <a:noFill/>
                  </a:tcPr>
                </a:tc>
              </a:tr>
              <a:tr h="370840">
                <a:tc>
                  <a:txBody>
                    <a:bodyPr/>
                    <a:lstStyle/>
                    <a:p>
                      <a:pPr algn="ct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⇒就労中の不適応時に、早期に介入できることが重要。</a:t>
                      </a:r>
                      <a:endParaRPr kumimoji="1" lang="en-US" altLang="ja-JP" sz="2000" dirty="0" smtClean="0"/>
                    </a:p>
                  </a:txBody>
                  <a:tcPr>
                    <a:lnL w="12700" cmpd="sng">
                      <a:noFill/>
                    </a:lnL>
                    <a:lnR w="12700" cmpd="sng">
                      <a:noFill/>
                    </a:lnR>
                    <a:lnT w="12700" cmpd="sng">
                      <a:noFill/>
                    </a:lnT>
                    <a:lnB w="12700" cmpd="sng">
                      <a:noFill/>
                    </a:lnB>
                    <a:noFill/>
                  </a:tcPr>
                </a:tc>
              </a:tr>
              <a:tr h="370840">
                <a:tc>
                  <a:txBody>
                    <a:bodyPr/>
                    <a:lstStyle/>
                    <a:p>
                      <a:pPr algn="ctr"/>
                      <a:r>
                        <a:rPr kumimoji="1" lang="ja-JP" altLang="en-US" sz="2000" dirty="0" smtClean="0"/>
                        <a:t>４</a:t>
                      </a: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退職により社会の中での所属が無くなる。あるいは、退職前より、すでに所属感が薄くなり、支援の継続が難しい。</a:t>
                      </a:r>
                      <a:endParaRPr kumimoji="1" lang="ja-JP" altLang="en-US" sz="2000" dirty="0"/>
                    </a:p>
                  </a:txBody>
                  <a:tcPr>
                    <a:lnL w="12700" cmpd="sng">
                      <a:noFill/>
                    </a:lnL>
                    <a:lnR w="12700" cmpd="sng">
                      <a:noFill/>
                    </a:lnR>
                    <a:lnT w="12700" cmpd="sng">
                      <a:noFill/>
                    </a:lnT>
                    <a:lnB w="12700" cmpd="sng">
                      <a:noFill/>
                    </a:lnB>
                    <a:noFill/>
                  </a:tcPr>
                </a:tc>
              </a:tr>
              <a:tr h="370840">
                <a:tc>
                  <a:txBody>
                    <a:bodyPr/>
                    <a:lstStyle/>
                    <a:p>
                      <a:pPr algn="ct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⇒就労中より、職場内もしくは職場外の相談体制を充実。</a:t>
                      </a:r>
                      <a:endParaRPr kumimoji="1" lang="ja-JP" altLang="en-US" sz="2000" dirty="0"/>
                    </a:p>
                  </a:txBody>
                  <a:tcPr>
                    <a:lnL w="12700" cmpd="sng">
                      <a:noFill/>
                    </a:lnL>
                    <a:lnR w="12700" cmpd="sng">
                      <a:noFill/>
                    </a:lnR>
                    <a:lnT w="12700" cmpd="sng">
                      <a:noFill/>
                    </a:lnT>
                    <a:lnB w="12700" cmpd="sng">
                      <a:noFill/>
                    </a:lnB>
                    <a:noFill/>
                  </a:tcPr>
                </a:tc>
              </a:tr>
            </a:tbl>
          </a:graphicData>
        </a:graphic>
      </p:graphicFrame>
    </p:spTree>
    <p:extLst>
      <p:ext uri="{BB962C8B-B14F-4D97-AF65-F5344CB8AC3E}">
        <p14:creationId xmlns:p14="http://schemas.microsoft.com/office/powerpoint/2010/main" val="3182850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３０歳危機と長期化予防の課題</a:t>
            </a:r>
            <a:endParaRPr kumimoji="1" lang="ja-JP" altLang="en-US" dirty="0"/>
          </a:p>
        </p:txBody>
      </p:sp>
      <p:sp>
        <p:nvSpPr>
          <p:cNvPr id="11" name="テキスト ボックス 10">
            <a:extLst>
              <a:ext uri="{FF2B5EF4-FFF2-40B4-BE49-F238E27FC236}">
                <a16:creationId xmlns:a16="http://schemas.microsoft.com/office/drawing/2014/main" xmlns="" id="{7E7A9A97-E582-439C-A4F3-2B62DD7C07C8}"/>
              </a:ext>
            </a:extLst>
          </p:cNvPr>
          <p:cNvSpPr txBox="1"/>
          <p:nvPr/>
        </p:nvSpPr>
        <p:spPr>
          <a:xfrm>
            <a:off x="5488641" y="1427163"/>
            <a:ext cx="2742468" cy="2268000"/>
          </a:xfrm>
          <a:prstGeom prst="rect">
            <a:avLst/>
          </a:prstGeom>
          <a:solidFill>
            <a:srgbClr val="99CC00">
              <a:lumMod val="20000"/>
              <a:lumOff val="80000"/>
            </a:srgbClr>
          </a:solidFill>
        </p:spPr>
        <p:txBody>
          <a:bodyPr wrap="square" rtlCol="0" anchor="ctr">
            <a:noAutofit/>
          </a:bodyPr>
          <a:lstStyle/>
          <a:p>
            <a:pPr marL="285750" marR="0" lvl="0" indent="-285750" defTabSz="914400" eaLnBrk="1" fontAlgn="auto" latinLnBrk="0" hangingPunct="1">
              <a:lnSpc>
                <a:spcPct val="100000"/>
              </a:lnSpc>
              <a:spcBef>
                <a:spcPts val="0"/>
              </a:spcBef>
              <a:spcAft>
                <a:spcPts val="0"/>
              </a:spcAft>
              <a:buClr>
                <a:srgbClr val="0070C0"/>
              </a:buClr>
              <a:buSzPct val="80000"/>
              <a:buFont typeface="Wingdings" panose="05000000000000000000" pitchFamily="2" charset="2"/>
              <a:buChar char="l"/>
              <a:tabLst/>
              <a:defRPr/>
            </a:pPr>
            <a:r>
              <a:rPr kumimoji="1" lang="ja-JP" altLang="en-US" sz="1600" b="0" i="0" u="none" strike="noStrike" kern="0" cap="none" spc="0" normalizeH="0" baseline="0" noProof="0" dirty="0">
                <a:ln>
                  <a:noFill/>
                </a:ln>
                <a:effectLst/>
                <a:uLnTx/>
                <a:uFillTx/>
                <a:latin typeface="游ゴシック"/>
                <a:ea typeface="游ゴシック"/>
              </a:rPr>
              <a:t>度重なる就労への失敗、パワハラなど</a:t>
            </a:r>
          </a:p>
          <a:p>
            <a:pPr marL="0" marR="0" lvl="0" indent="0" algn="ctr" defTabSz="914400" eaLnBrk="1" fontAlgn="auto" latinLnBrk="0" hangingPunct="1">
              <a:lnSpc>
                <a:spcPct val="100000"/>
              </a:lnSpc>
              <a:spcBef>
                <a:spcPts val="0"/>
              </a:spcBef>
              <a:spcAft>
                <a:spcPts val="0"/>
              </a:spcAft>
              <a:buClr>
                <a:srgbClr val="0070C0"/>
              </a:buClr>
              <a:buSzPct val="80000"/>
              <a:buFontTx/>
              <a:buNone/>
              <a:tabLst/>
              <a:defRPr/>
            </a:pPr>
            <a:r>
              <a:rPr kumimoji="1" lang="ja-JP" altLang="en-US" sz="1600" b="0" i="0" u="none" strike="noStrike" kern="0" cap="none" spc="0" normalizeH="0" baseline="0" noProof="0" dirty="0">
                <a:ln>
                  <a:noFill/>
                </a:ln>
                <a:effectLst/>
                <a:uLnTx/>
                <a:uFillTx/>
                <a:latin typeface="游ゴシック"/>
                <a:ea typeface="游ゴシック"/>
              </a:rPr>
              <a:t>↓</a:t>
            </a:r>
          </a:p>
          <a:p>
            <a:pPr marL="285750" marR="0" lvl="0" indent="-285750" defTabSz="914400" eaLnBrk="1" fontAlgn="auto" latinLnBrk="0" hangingPunct="1">
              <a:lnSpc>
                <a:spcPct val="100000"/>
              </a:lnSpc>
              <a:spcBef>
                <a:spcPts val="0"/>
              </a:spcBef>
              <a:spcAft>
                <a:spcPts val="0"/>
              </a:spcAft>
              <a:buClr>
                <a:srgbClr val="0070C0"/>
              </a:buClr>
              <a:buSzPct val="80000"/>
              <a:buFont typeface="Wingdings" panose="05000000000000000000" pitchFamily="2" charset="2"/>
              <a:buChar char="l"/>
              <a:tabLst/>
              <a:defRPr/>
            </a:pPr>
            <a:r>
              <a:rPr kumimoji="1" lang="ja-JP" altLang="en-US" sz="1600" b="1" i="0" u="none" strike="noStrike" kern="0" cap="none" spc="0" normalizeH="0" baseline="0" noProof="0" dirty="0">
                <a:ln>
                  <a:noFill/>
                </a:ln>
                <a:effectLst/>
                <a:uLnTx/>
                <a:uFillTx/>
                <a:latin typeface="游ゴシック"/>
                <a:ea typeface="游ゴシック"/>
              </a:rPr>
              <a:t>対人緊張</a:t>
            </a:r>
            <a:r>
              <a:rPr kumimoji="1" lang="ja-JP" altLang="en-US" sz="1600" b="0" i="0" u="none" strike="noStrike" kern="0" cap="none" spc="0" normalizeH="0" baseline="0" noProof="0" dirty="0">
                <a:ln>
                  <a:noFill/>
                </a:ln>
                <a:effectLst/>
                <a:uLnTx/>
                <a:uFillTx/>
                <a:latin typeface="游ゴシック"/>
                <a:ea typeface="游ゴシック"/>
              </a:rPr>
              <a:t>が高まっている</a:t>
            </a:r>
          </a:p>
          <a:p>
            <a:pPr marL="285750" marR="0" lvl="0" indent="-285750" defTabSz="914400" eaLnBrk="1" fontAlgn="auto" latinLnBrk="0" hangingPunct="1">
              <a:lnSpc>
                <a:spcPct val="100000"/>
              </a:lnSpc>
              <a:spcBef>
                <a:spcPts val="0"/>
              </a:spcBef>
              <a:spcAft>
                <a:spcPts val="0"/>
              </a:spcAft>
              <a:buClr>
                <a:srgbClr val="0070C0"/>
              </a:buClr>
              <a:buSzPct val="80000"/>
              <a:buFont typeface="Wingdings" panose="05000000000000000000" pitchFamily="2" charset="2"/>
              <a:buChar char="l"/>
              <a:tabLst/>
              <a:defRPr/>
            </a:pPr>
            <a:r>
              <a:rPr kumimoji="1" lang="ja-JP" altLang="en-US" sz="1600" b="0" i="0" u="none" strike="noStrike" kern="0" cap="none" spc="0" normalizeH="0" baseline="0" noProof="0" dirty="0">
                <a:ln>
                  <a:noFill/>
                </a:ln>
                <a:effectLst/>
                <a:uLnTx/>
                <a:uFillTx/>
                <a:latin typeface="游ゴシック"/>
                <a:ea typeface="游ゴシック"/>
              </a:rPr>
              <a:t>相談の動機付けが不十分なことも</a:t>
            </a:r>
          </a:p>
        </p:txBody>
      </p:sp>
      <p:sp>
        <p:nvSpPr>
          <p:cNvPr id="12" name="テキスト ボックス 11">
            <a:extLst>
              <a:ext uri="{FF2B5EF4-FFF2-40B4-BE49-F238E27FC236}">
                <a16:creationId xmlns:a16="http://schemas.microsoft.com/office/drawing/2014/main" xmlns="" id="{D8214E88-79DC-4D9C-9908-1DD05B076C24}"/>
              </a:ext>
            </a:extLst>
          </p:cNvPr>
          <p:cNvSpPr txBox="1"/>
          <p:nvPr/>
        </p:nvSpPr>
        <p:spPr>
          <a:xfrm>
            <a:off x="915133" y="4490418"/>
            <a:ext cx="7319718" cy="595932"/>
          </a:xfrm>
          <a:prstGeom prst="rect">
            <a:avLst/>
          </a:prstGeom>
          <a:solidFill>
            <a:srgbClr val="FFCC00">
              <a:lumMod val="20000"/>
              <a:lumOff val="80000"/>
            </a:srgbClr>
          </a:solidFill>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2400" b="0" i="0" u="none" strike="noStrike" kern="0" cap="none" spc="0" normalizeH="0" baseline="0" noProof="0" dirty="0">
                <a:ln>
                  <a:noFill/>
                </a:ln>
                <a:effectLst/>
                <a:uLnTx/>
                <a:uFillTx/>
                <a:latin typeface="+mn-ea"/>
              </a:rPr>
              <a:t>ひきこもりの状態が長期化：８０５０問題</a:t>
            </a:r>
          </a:p>
        </p:txBody>
      </p:sp>
      <p:sp>
        <p:nvSpPr>
          <p:cNvPr id="13" name="テキスト ボックス 12">
            <a:extLst>
              <a:ext uri="{FF2B5EF4-FFF2-40B4-BE49-F238E27FC236}">
                <a16:creationId xmlns:a16="http://schemas.microsoft.com/office/drawing/2014/main" xmlns="" id="{F3CE981C-B96D-49FD-8FA0-6441869DB864}"/>
              </a:ext>
            </a:extLst>
          </p:cNvPr>
          <p:cNvSpPr txBox="1"/>
          <p:nvPr/>
        </p:nvSpPr>
        <p:spPr>
          <a:xfrm>
            <a:off x="523875" y="5218796"/>
            <a:ext cx="7710975" cy="1286779"/>
          </a:xfrm>
          <a:prstGeom prst="rect">
            <a:avLst/>
          </a:prstGeom>
          <a:solidFill>
            <a:srgbClr val="FF0000"/>
          </a:solidFill>
        </p:spPr>
        <p:txBody>
          <a:bodyPr wrap="square" rtlCol="0" anchor="ctr">
            <a:noAutofit/>
          </a:bodyPr>
          <a:lstStyle/>
          <a:p>
            <a:pPr algn="ctr"/>
            <a:r>
              <a:rPr kumimoji="1" lang="ja-JP" altLang="en-US" sz="2400" dirty="0">
                <a:solidFill>
                  <a:schemeClr val="bg1"/>
                </a:solidFill>
                <a:latin typeface="+mn-ea"/>
              </a:rPr>
              <a:t>長期ひきこもりの</a:t>
            </a:r>
            <a:r>
              <a:rPr kumimoji="1" lang="ja-JP" altLang="en-US" sz="2400" dirty="0" smtClean="0">
                <a:solidFill>
                  <a:schemeClr val="bg1"/>
                </a:solidFill>
                <a:latin typeface="+mn-ea"/>
              </a:rPr>
              <a:t>予防</a:t>
            </a:r>
            <a:endParaRPr kumimoji="1" lang="en-US" altLang="ja-JP" sz="2400" dirty="0" smtClean="0">
              <a:solidFill>
                <a:schemeClr val="bg1"/>
              </a:solidFill>
              <a:latin typeface="+mn-ea"/>
            </a:endParaRPr>
          </a:p>
          <a:p>
            <a:pPr algn="ctr"/>
            <a:r>
              <a:rPr kumimoji="1" lang="ja-JP" altLang="en-US" sz="2400" dirty="0" smtClean="0">
                <a:solidFill>
                  <a:schemeClr val="bg1"/>
                </a:solidFill>
                <a:latin typeface="+mn-ea"/>
              </a:rPr>
              <a:t>「</a:t>
            </a:r>
            <a:r>
              <a:rPr kumimoji="1" lang="en-US" altLang="ja-JP" sz="2400" dirty="0">
                <a:solidFill>
                  <a:schemeClr val="bg1"/>
                </a:solidFill>
                <a:latin typeface="+mn-ea"/>
              </a:rPr>
              <a:t>30</a:t>
            </a:r>
            <a:r>
              <a:rPr kumimoji="1" lang="ja-JP" altLang="en-US" sz="2400" dirty="0">
                <a:solidFill>
                  <a:schemeClr val="bg1"/>
                </a:solidFill>
                <a:latin typeface="+mn-ea"/>
              </a:rPr>
              <a:t>歳危機」の時に相談できる</a:t>
            </a:r>
            <a:r>
              <a:rPr kumimoji="1" lang="ja-JP" altLang="en-US" sz="2400" dirty="0" smtClean="0">
                <a:solidFill>
                  <a:schemeClr val="bg1"/>
                </a:solidFill>
                <a:latin typeface="+mn-ea"/>
              </a:rPr>
              <a:t>機関</a:t>
            </a:r>
            <a:endParaRPr lang="en-US" altLang="ja-JP" sz="2400" dirty="0">
              <a:solidFill>
                <a:schemeClr val="bg1"/>
              </a:solidFill>
              <a:latin typeface="+mn-ea"/>
            </a:endParaRPr>
          </a:p>
          <a:p>
            <a:pPr algn="ctr"/>
            <a:r>
              <a:rPr kumimoji="1" lang="ja-JP" altLang="en-US" sz="2400" dirty="0" smtClean="0">
                <a:solidFill>
                  <a:schemeClr val="bg1"/>
                </a:solidFill>
                <a:latin typeface="+mn-ea"/>
              </a:rPr>
              <a:t>適切</a:t>
            </a:r>
            <a:r>
              <a:rPr kumimoji="1" lang="ja-JP" altLang="en-US" sz="2400" dirty="0">
                <a:solidFill>
                  <a:schemeClr val="bg1"/>
                </a:solidFill>
                <a:latin typeface="+mn-ea"/>
              </a:rPr>
              <a:t>に介入できる支援が今後重要</a:t>
            </a:r>
          </a:p>
        </p:txBody>
      </p:sp>
      <p:sp>
        <p:nvSpPr>
          <p:cNvPr id="14" name="テキスト ボックス 13">
            <a:extLst>
              <a:ext uri="{FF2B5EF4-FFF2-40B4-BE49-F238E27FC236}">
                <a16:creationId xmlns:a16="http://schemas.microsoft.com/office/drawing/2014/main" xmlns="" id="{193AC6DB-E4BA-412B-8689-C7F1FBC2CA1F}"/>
              </a:ext>
            </a:extLst>
          </p:cNvPr>
          <p:cNvSpPr txBox="1"/>
          <p:nvPr/>
        </p:nvSpPr>
        <p:spPr>
          <a:xfrm>
            <a:off x="915132" y="1422896"/>
            <a:ext cx="2742468" cy="2268000"/>
          </a:xfrm>
          <a:prstGeom prst="rect">
            <a:avLst/>
          </a:prstGeom>
          <a:solidFill>
            <a:srgbClr val="99CC00">
              <a:lumMod val="20000"/>
              <a:lumOff val="80000"/>
            </a:srgbClr>
          </a:solidFill>
        </p:spPr>
        <p:txBody>
          <a:bodyPr wrap="square" rtlCol="0" anchor="ctr">
            <a:noAutofit/>
          </a:bodyPr>
          <a:lstStyle/>
          <a:p>
            <a:pPr marL="285750" marR="0" lvl="0" indent="-285750" defTabSz="914400" eaLnBrk="1" fontAlgn="auto" latinLnBrk="0" hangingPunct="1">
              <a:lnSpc>
                <a:spcPct val="100000"/>
              </a:lnSpc>
              <a:spcBef>
                <a:spcPts val="0"/>
              </a:spcBef>
              <a:spcAft>
                <a:spcPts val="0"/>
              </a:spcAft>
              <a:buClr>
                <a:srgbClr val="0070C0"/>
              </a:buClr>
              <a:buSzPct val="80000"/>
              <a:buFont typeface="Wingdings" panose="05000000000000000000" pitchFamily="2" charset="2"/>
              <a:buChar char="l"/>
              <a:tabLst/>
              <a:defRPr/>
            </a:pPr>
            <a:r>
              <a:rPr kumimoji="1" lang="ja-JP" altLang="en-US" sz="1600" b="0" i="0" u="none" strike="noStrike" kern="0" cap="none" spc="0" normalizeH="0" baseline="0" noProof="0" dirty="0">
                <a:ln>
                  <a:noFill/>
                </a:ln>
                <a:effectLst/>
                <a:uLnTx/>
                <a:uFillTx/>
                <a:latin typeface="游ゴシック"/>
                <a:ea typeface="游ゴシック"/>
              </a:rPr>
              <a:t>社会の中に</a:t>
            </a:r>
            <a:r>
              <a:rPr kumimoji="1" lang="ja-JP" altLang="en-US" sz="1600" b="1" i="0" u="none" strike="noStrike" kern="0" cap="none" spc="0" normalizeH="0" baseline="0" noProof="0" dirty="0">
                <a:ln>
                  <a:noFill/>
                </a:ln>
                <a:effectLst/>
                <a:uLnTx/>
                <a:uFillTx/>
                <a:latin typeface="游ゴシック"/>
                <a:ea typeface="游ゴシック"/>
              </a:rPr>
              <a:t>所属する場所</a:t>
            </a:r>
            <a:r>
              <a:rPr kumimoji="1" lang="ja-JP" altLang="en-US" sz="1600" b="0" i="0" u="none" strike="noStrike" kern="0" cap="none" spc="0" normalizeH="0" baseline="0" noProof="0" dirty="0">
                <a:ln>
                  <a:noFill/>
                </a:ln>
                <a:effectLst/>
                <a:uLnTx/>
                <a:uFillTx/>
                <a:latin typeface="游ゴシック"/>
                <a:ea typeface="游ゴシック"/>
              </a:rPr>
              <a:t>がなくなる</a:t>
            </a:r>
          </a:p>
          <a:p>
            <a:pPr marL="285750" marR="0" lvl="0" indent="-285750" defTabSz="914400" eaLnBrk="1" fontAlgn="auto" latinLnBrk="0" hangingPunct="1">
              <a:lnSpc>
                <a:spcPct val="100000"/>
              </a:lnSpc>
              <a:spcBef>
                <a:spcPts val="0"/>
              </a:spcBef>
              <a:spcAft>
                <a:spcPts val="0"/>
              </a:spcAft>
              <a:buClr>
                <a:srgbClr val="0070C0"/>
              </a:buClr>
              <a:buSzPct val="80000"/>
              <a:buFont typeface="Wingdings" panose="05000000000000000000" pitchFamily="2" charset="2"/>
              <a:buChar char="l"/>
              <a:tabLst/>
              <a:defRPr/>
            </a:pPr>
            <a:r>
              <a:rPr kumimoji="1" lang="ja-JP" altLang="en-US" sz="1600" b="0" i="0" u="none" strike="noStrike" kern="0" cap="none" spc="0" normalizeH="0" baseline="0" noProof="0" dirty="0">
                <a:ln>
                  <a:noFill/>
                </a:ln>
                <a:effectLst/>
                <a:uLnTx/>
                <a:uFillTx/>
                <a:latin typeface="游ゴシック"/>
                <a:ea typeface="游ゴシック"/>
              </a:rPr>
              <a:t>周囲から本人へかかわりをもつことが困難に</a:t>
            </a:r>
          </a:p>
          <a:p>
            <a:pPr marL="285750" marR="0" lvl="0" indent="-285750" defTabSz="914400" eaLnBrk="1" fontAlgn="auto" latinLnBrk="0" hangingPunct="1">
              <a:lnSpc>
                <a:spcPct val="100000"/>
              </a:lnSpc>
              <a:spcBef>
                <a:spcPts val="0"/>
              </a:spcBef>
              <a:spcAft>
                <a:spcPts val="0"/>
              </a:spcAft>
              <a:buClr>
                <a:srgbClr val="0070C0"/>
              </a:buClr>
              <a:buSzPct val="80000"/>
              <a:buFont typeface="Wingdings" panose="05000000000000000000" pitchFamily="2" charset="2"/>
              <a:buChar char="l"/>
              <a:tabLst/>
              <a:defRPr/>
            </a:pPr>
            <a:r>
              <a:rPr kumimoji="1" lang="ja-JP" altLang="en-US" sz="1600" b="0" i="0" u="none" strike="noStrike" kern="0" cap="none" spc="0" normalizeH="0" baseline="0" noProof="0" dirty="0">
                <a:ln>
                  <a:noFill/>
                </a:ln>
                <a:effectLst/>
                <a:uLnTx/>
                <a:uFillTx/>
                <a:latin typeface="游ゴシック"/>
                <a:ea typeface="游ゴシック"/>
              </a:rPr>
              <a:t>本人、家族自らが相談を行うことが必要</a:t>
            </a:r>
          </a:p>
          <a:p>
            <a:pPr marL="285750" marR="0" lvl="0" indent="-285750" defTabSz="914400" eaLnBrk="1" fontAlgn="auto" latinLnBrk="0" hangingPunct="1">
              <a:lnSpc>
                <a:spcPct val="100000"/>
              </a:lnSpc>
              <a:spcBef>
                <a:spcPts val="0"/>
              </a:spcBef>
              <a:spcAft>
                <a:spcPts val="0"/>
              </a:spcAft>
              <a:buClr>
                <a:srgbClr val="0070C0"/>
              </a:buClr>
              <a:buSzPct val="80000"/>
              <a:buFont typeface="Wingdings" panose="05000000000000000000" pitchFamily="2" charset="2"/>
              <a:buChar char="l"/>
              <a:tabLst/>
              <a:defRPr/>
            </a:pPr>
            <a:r>
              <a:rPr kumimoji="1" lang="ja-JP" altLang="en-US" sz="1600" b="0" i="0" u="none" strike="noStrike" kern="0" cap="none" spc="0" normalizeH="0" baseline="0" noProof="0" dirty="0">
                <a:ln>
                  <a:noFill/>
                </a:ln>
                <a:effectLst/>
                <a:uLnTx/>
                <a:uFillTx/>
                <a:latin typeface="游ゴシック"/>
                <a:ea typeface="游ゴシック"/>
              </a:rPr>
              <a:t>このような状態で</a:t>
            </a:r>
            <a:r>
              <a:rPr kumimoji="1" lang="ja-JP" altLang="en-US" sz="1600" b="1" i="0" u="none" strike="noStrike" kern="0" cap="none" spc="0" normalizeH="0" baseline="0" noProof="0" dirty="0">
                <a:ln>
                  <a:noFill/>
                </a:ln>
                <a:effectLst/>
                <a:uLnTx/>
                <a:uFillTx/>
                <a:latin typeface="游ゴシック"/>
                <a:ea typeface="游ゴシック"/>
              </a:rPr>
              <a:t>相談できる機関</a:t>
            </a:r>
            <a:r>
              <a:rPr kumimoji="1" lang="ja-JP" altLang="en-US" sz="1600" b="0" i="0" u="none" strike="noStrike" kern="0" cap="none" spc="0" normalizeH="0" baseline="0" noProof="0" dirty="0">
                <a:ln>
                  <a:noFill/>
                </a:ln>
                <a:effectLst/>
                <a:uLnTx/>
                <a:uFillTx/>
                <a:latin typeface="游ゴシック"/>
                <a:ea typeface="游ゴシック"/>
              </a:rPr>
              <a:t>少ない</a:t>
            </a:r>
          </a:p>
        </p:txBody>
      </p:sp>
      <p:sp>
        <p:nvSpPr>
          <p:cNvPr id="15" name="矢印: 下 3">
            <a:extLst>
              <a:ext uri="{FF2B5EF4-FFF2-40B4-BE49-F238E27FC236}">
                <a16:creationId xmlns:a16="http://schemas.microsoft.com/office/drawing/2014/main" xmlns="" id="{A368AE84-AE09-4584-8A48-1D6AD75360E4}"/>
              </a:ext>
            </a:extLst>
          </p:cNvPr>
          <p:cNvSpPr/>
          <p:nvPr/>
        </p:nvSpPr>
        <p:spPr bwMode="auto">
          <a:xfrm>
            <a:off x="911391" y="1422896"/>
            <a:ext cx="7319718" cy="3064383"/>
          </a:xfrm>
          <a:prstGeom prst="downArrow">
            <a:avLst>
              <a:gd name="adj1" fmla="val 24753"/>
              <a:gd name="adj2" fmla="val 26118"/>
            </a:avLst>
          </a:prstGeom>
          <a:solidFill>
            <a:schemeClr val="accent3">
              <a:lumMod val="40000"/>
              <a:lumOff val="60000"/>
            </a:schemeClr>
          </a:solidFill>
          <a:ln w="25400" cap="flat" cmpd="sng" algn="ctr">
            <a:solidFill>
              <a:srgbClr val="FFFFFF"/>
            </a:solidFill>
            <a:prstDash val="solid"/>
            <a:round/>
            <a:headEnd type="none" w="med" len="med"/>
            <a:tailEnd type="none" w="med" len="med"/>
          </a:ln>
          <a:effectLst/>
        </p:spPr>
        <p:txBody>
          <a:bodyPr vert="horz" wrap="none" lIns="0" tIns="45720" rIns="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altLang="ja-JP" sz="1800" b="0" i="0" u="none" strike="noStrike" kern="0" cap="none" spc="0" normalizeH="0" baseline="0" noProof="0" dirty="0">
              <a:ln>
                <a:noFill/>
              </a:ln>
              <a:effectLst/>
              <a:uLnTx/>
              <a:uFillTx/>
              <a:latin typeface="游ゴシック"/>
              <a:ea typeface="游ゴシック"/>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altLang="ja-JP" sz="1800" b="0" i="0" u="none" strike="noStrike" kern="0" cap="none" spc="0" normalizeH="0" baseline="0" noProof="0" dirty="0">
              <a:ln>
                <a:noFill/>
              </a:ln>
              <a:effectLst/>
              <a:uLnTx/>
              <a:uFillTx/>
              <a:latin typeface="游ゴシック"/>
              <a:ea typeface="游ゴシック"/>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2400" b="0" i="0" u="none" strike="noStrike" kern="0" cap="none" spc="0" normalizeH="0" baseline="0" noProof="0" dirty="0" smtClean="0">
                <a:ln>
                  <a:noFill/>
                </a:ln>
                <a:effectLst/>
                <a:uLnTx/>
                <a:uFillTx/>
                <a:latin typeface="+mn-ea"/>
              </a:rPr>
              <a:t>退職</a:t>
            </a:r>
            <a:endParaRPr kumimoji="1" lang="en-US" altLang="ja-JP" sz="2400" b="0" i="0" u="none" strike="noStrike" kern="0" cap="none" spc="0" normalizeH="0" baseline="0" noProof="0" dirty="0" smtClean="0">
              <a:ln>
                <a:noFill/>
              </a:ln>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lang="ja-JP" altLang="en-US" sz="2400" kern="0" dirty="0">
                <a:latin typeface="+mn-ea"/>
              </a:rPr>
              <a:t>⇓</a:t>
            </a:r>
            <a:endParaRPr kumimoji="1" lang="en-US" altLang="ja-JP" sz="2400" b="0" i="0" u="none" strike="noStrike" kern="0" cap="none" spc="0" normalizeH="0" baseline="0" noProof="0" dirty="0">
              <a:ln>
                <a:noFill/>
              </a:ln>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2400" b="0" i="0" u="none" strike="noStrike" kern="0" cap="none" spc="0" normalizeH="0" baseline="0" noProof="0" dirty="0">
                <a:ln>
                  <a:noFill/>
                </a:ln>
                <a:effectLst/>
                <a:uLnTx/>
                <a:uFillTx/>
                <a:latin typeface="+mn-ea"/>
              </a:rPr>
              <a:t>ひきこもり</a:t>
            </a:r>
            <a:endParaRPr kumimoji="1" lang="en-US" altLang="ja-JP" sz="2400" b="0" i="0" u="none" strike="noStrike" kern="0" cap="none" spc="0" normalizeH="0" baseline="0" noProof="0" dirty="0">
              <a:ln>
                <a:noFill/>
              </a:ln>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altLang="ja-JP" sz="1800" b="0" i="0" u="none" strike="noStrike" kern="0" cap="none" spc="0" normalizeH="0" baseline="0" noProof="0" dirty="0">
              <a:ln>
                <a:noFill/>
              </a:ln>
              <a:effectLst/>
              <a:uLnTx/>
              <a:uFillTx/>
              <a:latin typeface="游ゴシック"/>
              <a:ea typeface="游ゴシック"/>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000" b="0" i="0" u="none" strike="noStrike" kern="0" cap="none" spc="0" normalizeH="0" baseline="0" noProof="0" dirty="0">
              <a:ln>
                <a:noFill/>
              </a:ln>
              <a:effectLst/>
              <a:uLnTx/>
              <a:uFillTx/>
              <a:latin typeface="Arial" charset="0"/>
              <a:ea typeface="游ゴシック"/>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000" b="0" i="0" u="none" strike="noStrike" kern="0" cap="none" spc="0" normalizeH="0" baseline="0" noProof="0" dirty="0">
              <a:ln>
                <a:noFill/>
              </a:ln>
              <a:effectLst/>
              <a:uLnTx/>
              <a:uFillTx/>
              <a:latin typeface="Arial" charset="0"/>
              <a:ea typeface="游ゴシック"/>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000" b="0" i="0" u="none" strike="noStrike" kern="0" cap="none" spc="0" normalizeH="0" baseline="0" noProof="0" dirty="0">
              <a:ln>
                <a:noFill/>
              </a:ln>
              <a:effectLst/>
              <a:uLnTx/>
              <a:uFillTx/>
              <a:latin typeface="Arial" charset="0"/>
              <a:ea typeface="游ゴシック"/>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400" b="0" i="0" u="none" strike="noStrike" kern="0" cap="none" spc="0" normalizeH="0" baseline="0" noProof="0" dirty="0">
                <a:ln>
                  <a:noFill/>
                </a:ln>
                <a:solidFill>
                  <a:srgbClr val="FF0000"/>
                </a:solidFill>
                <a:effectLst/>
                <a:uLnTx/>
                <a:uFillTx/>
                <a:latin typeface="+mn-ea"/>
              </a:rPr>
              <a:t>どこにも相談できないまま数年来経過</a:t>
            </a:r>
          </a:p>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effectLst/>
              <a:uLnTx/>
              <a:uFillTx/>
              <a:latin typeface="游ゴシック"/>
              <a:ea typeface="游ゴシック"/>
            </a:endParaRPr>
          </a:p>
        </p:txBody>
      </p:sp>
    </p:spTree>
    <p:extLst>
      <p:ext uri="{BB962C8B-B14F-4D97-AF65-F5344CB8AC3E}">
        <p14:creationId xmlns:p14="http://schemas.microsoft.com/office/powerpoint/2010/main" val="32991114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519112" y="1676400"/>
            <a:ext cx="8105775" cy="4772026"/>
          </a:xfrm>
          <a:prstGeom prst="roundRect">
            <a:avLst>
              <a:gd name="adj" fmla="val 5837"/>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838575" y="1819276"/>
            <a:ext cx="1257300" cy="36957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14</a:t>
            </a:fld>
            <a:endParaRPr kumimoji="1" lang="ja-JP" altLang="en-US" dirty="0"/>
          </a:p>
        </p:txBody>
      </p:sp>
      <p:sp>
        <p:nvSpPr>
          <p:cNvPr id="3" name="タイトル 2"/>
          <p:cNvSpPr>
            <a:spLocks noGrp="1"/>
          </p:cNvSpPr>
          <p:nvPr>
            <p:ph type="title"/>
          </p:nvPr>
        </p:nvSpPr>
        <p:spPr/>
        <p:txBody>
          <a:bodyPr/>
          <a:lstStyle/>
          <a:p>
            <a:r>
              <a:rPr lang="ja-JP" altLang="en-US" dirty="0" smtClean="0"/>
              <a:t>３０歳危機に必要なもの</a:t>
            </a:r>
            <a:endParaRPr kumimoji="1" lang="ja-JP" altLang="en-US" dirty="0"/>
          </a:p>
        </p:txBody>
      </p:sp>
      <p:sp>
        <p:nvSpPr>
          <p:cNvPr id="5" name="角丸四角形 4"/>
          <p:cNvSpPr/>
          <p:nvPr/>
        </p:nvSpPr>
        <p:spPr>
          <a:xfrm>
            <a:off x="2009775" y="1270794"/>
            <a:ext cx="5219700" cy="70485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安心して相談できる場所</a:t>
            </a:r>
            <a:endParaRPr kumimoji="1" lang="ja-JP" altLang="en-US" sz="2400" dirty="0"/>
          </a:p>
        </p:txBody>
      </p:sp>
      <p:sp>
        <p:nvSpPr>
          <p:cNvPr id="6" name="角丸四角形 5"/>
          <p:cNvSpPr/>
          <p:nvPr/>
        </p:nvSpPr>
        <p:spPr>
          <a:xfrm>
            <a:off x="2457450" y="2852738"/>
            <a:ext cx="4057651" cy="7048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必要な、連携がとれる</a:t>
            </a:r>
            <a:endParaRPr kumimoji="1" lang="ja-JP" altLang="en-US" sz="2400" dirty="0"/>
          </a:p>
        </p:txBody>
      </p:sp>
      <p:sp>
        <p:nvSpPr>
          <p:cNvPr id="7" name="角丸四角形 6"/>
          <p:cNvSpPr/>
          <p:nvPr/>
        </p:nvSpPr>
        <p:spPr>
          <a:xfrm>
            <a:off x="1428750" y="3924300"/>
            <a:ext cx="2057400" cy="8382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見立て</a:t>
            </a:r>
            <a:endParaRPr kumimoji="1" lang="ja-JP" altLang="en-US" sz="2400" dirty="0"/>
          </a:p>
        </p:txBody>
      </p:sp>
      <p:sp>
        <p:nvSpPr>
          <p:cNvPr id="8" name="角丸四角形 7"/>
          <p:cNvSpPr/>
          <p:nvPr/>
        </p:nvSpPr>
        <p:spPr>
          <a:xfrm>
            <a:off x="4210049" y="3924300"/>
            <a:ext cx="3724276" cy="8382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治療（必要性の有無）</a:t>
            </a:r>
            <a:endParaRPr kumimoji="1" lang="ja-JP" altLang="en-US" sz="2400" dirty="0"/>
          </a:p>
        </p:txBody>
      </p:sp>
      <p:sp>
        <p:nvSpPr>
          <p:cNvPr id="9" name="角丸四角形 8"/>
          <p:cNvSpPr/>
          <p:nvPr/>
        </p:nvSpPr>
        <p:spPr>
          <a:xfrm>
            <a:off x="1019176" y="5129213"/>
            <a:ext cx="2266950" cy="8382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t>経済支援</a:t>
            </a:r>
            <a:endParaRPr kumimoji="1" lang="ja-JP" altLang="en-US" sz="2400" dirty="0"/>
          </a:p>
        </p:txBody>
      </p:sp>
      <p:sp>
        <p:nvSpPr>
          <p:cNvPr id="11" name="角丸四角形 10"/>
          <p:cNvSpPr/>
          <p:nvPr/>
        </p:nvSpPr>
        <p:spPr>
          <a:xfrm>
            <a:off x="3486150" y="5129213"/>
            <a:ext cx="2266950" cy="8382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生活支援</a:t>
            </a:r>
            <a:endParaRPr kumimoji="1" lang="ja-JP" altLang="en-US" sz="2400" dirty="0"/>
          </a:p>
        </p:txBody>
      </p:sp>
      <p:sp>
        <p:nvSpPr>
          <p:cNvPr id="12" name="角丸四角形 11"/>
          <p:cNvSpPr/>
          <p:nvPr/>
        </p:nvSpPr>
        <p:spPr>
          <a:xfrm>
            <a:off x="5953124" y="5121275"/>
            <a:ext cx="2266950" cy="8382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就労支援</a:t>
            </a:r>
            <a:endParaRPr kumimoji="1" lang="ja-JP" altLang="en-US" sz="2400" dirty="0"/>
          </a:p>
        </p:txBody>
      </p:sp>
      <p:sp>
        <p:nvSpPr>
          <p:cNvPr id="15" name="テキスト ボックス 14"/>
          <p:cNvSpPr txBox="1"/>
          <p:nvPr/>
        </p:nvSpPr>
        <p:spPr>
          <a:xfrm>
            <a:off x="1620711" y="2188270"/>
            <a:ext cx="5902578" cy="461665"/>
          </a:xfrm>
          <a:prstGeom prst="rect">
            <a:avLst/>
          </a:prstGeom>
          <a:noFill/>
        </p:spPr>
        <p:txBody>
          <a:bodyPr wrap="none" rtlCol="0">
            <a:spAutoFit/>
          </a:bodyPr>
          <a:lstStyle/>
          <a:p>
            <a:r>
              <a:rPr kumimoji="1" lang="ja-JP" altLang="en-US" sz="2400" dirty="0" smtClean="0"/>
              <a:t>本人が来所せず、家族相談から始まることも</a:t>
            </a:r>
            <a:endParaRPr kumimoji="1" lang="ja-JP" altLang="en-US" sz="2400" dirty="0"/>
          </a:p>
        </p:txBody>
      </p:sp>
    </p:spTree>
    <p:extLst>
      <p:ext uri="{BB962C8B-B14F-4D97-AF65-F5344CB8AC3E}">
        <p14:creationId xmlns:p14="http://schemas.microsoft.com/office/powerpoint/2010/main" val="42594705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15</a:t>
            </a:fld>
            <a:endParaRPr kumimoji="1" lang="ja-JP" altLang="en-US" dirty="0"/>
          </a:p>
        </p:txBody>
      </p:sp>
      <p:sp>
        <p:nvSpPr>
          <p:cNvPr id="3" name="タイトル 2"/>
          <p:cNvSpPr>
            <a:spLocks noGrp="1"/>
          </p:cNvSpPr>
          <p:nvPr>
            <p:ph type="title"/>
          </p:nvPr>
        </p:nvSpPr>
        <p:spPr/>
        <p:txBody>
          <a:bodyPr/>
          <a:lstStyle/>
          <a:p>
            <a:r>
              <a:rPr lang="ja-JP" altLang="en-US" dirty="0" smtClean="0"/>
              <a:t>考えられる経済支援</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3220221799"/>
              </p:ext>
            </p:extLst>
          </p:nvPr>
        </p:nvGraphicFramePr>
        <p:xfrm>
          <a:off x="457200" y="1149350"/>
          <a:ext cx="8058150" cy="5486400"/>
        </p:xfrm>
        <a:graphic>
          <a:graphicData uri="http://schemas.openxmlformats.org/drawingml/2006/table">
            <a:tbl>
              <a:tblPr bandRow="1">
                <a:tableStyleId>{5C22544A-7EE6-4342-B048-85BDC9FD1C3A}</a:tableStyleId>
              </a:tblPr>
              <a:tblGrid>
                <a:gridCol w="571500"/>
                <a:gridCol w="7486650"/>
              </a:tblGrid>
              <a:tr h="370840">
                <a:tc gridSpan="2">
                  <a:txBody>
                    <a:bodyPr/>
                    <a:lstStyle/>
                    <a:p>
                      <a:pPr algn="l"/>
                      <a:r>
                        <a:rPr kumimoji="1" lang="ja-JP" altLang="en-US" sz="2400" dirty="0" smtClean="0"/>
                        <a:t>多くの場合、直ぐに再就職は難しい。</a:t>
                      </a:r>
                      <a:endParaRPr kumimoji="1" lang="en-US" altLang="ja-JP" sz="2400" dirty="0" smtClean="0"/>
                    </a:p>
                    <a:p>
                      <a:pPr algn="l"/>
                      <a:r>
                        <a:rPr kumimoji="1" lang="ja-JP" altLang="en-US" sz="2400" dirty="0" smtClean="0"/>
                        <a:t>しばらくは、クールダウンの時間も必要。</a:t>
                      </a:r>
                      <a:endParaRPr kumimoji="1" lang="en-US" altLang="ja-JP" sz="2400" dirty="0" smtClean="0"/>
                    </a:p>
                    <a:p>
                      <a:pPr algn="l"/>
                      <a:r>
                        <a:rPr kumimoji="1" lang="ja-JP" altLang="en-US" sz="2400" dirty="0" smtClean="0"/>
                        <a:t>その間の経済支援は？　（当面は、家族が支援の中心）</a:t>
                      </a:r>
                      <a:endParaRPr kumimoji="1" lang="ja-JP" altLang="en-US" sz="2400" dirty="0"/>
                    </a:p>
                  </a:txBody>
                  <a:tcPr>
                    <a:lnL w="12700" cmpd="sng">
                      <a:noFill/>
                    </a:lnL>
                    <a:lnR w="12700" cmpd="sng">
                      <a:noFill/>
                    </a:lnR>
                    <a:lnT w="12700" cmpd="sng">
                      <a:noFill/>
                    </a:lnT>
                    <a:lnB w="12700" cmpd="sng">
                      <a:noFill/>
                    </a:lnB>
                    <a:noFill/>
                  </a:tcPr>
                </a:tc>
                <a:tc hMerge="1">
                  <a:txBody>
                    <a:bodyPr/>
                    <a:lstStyle/>
                    <a:p>
                      <a:endParaRPr kumimoji="1" lang="ja-JP" altLang="en-US" sz="2000" dirty="0"/>
                    </a:p>
                  </a:txBody>
                  <a:tcPr>
                    <a:lnL w="12700" cmpd="sng">
                      <a:noFill/>
                    </a:lnL>
                    <a:lnR w="12700" cmpd="sng">
                      <a:noFill/>
                    </a:lnR>
                    <a:lnT w="12700" cmpd="sng">
                      <a:noFill/>
                    </a:lnT>
                    <a:lnB w="12700" cmpd="sng">
                      <a:noFill/>
                    </a:lnB>
                    <a:noFill/>
                  </a:tcPr>
                </a:tc>
              </a:tr>
              <a:tr h="370840">
                <a:tc>
                  <a:txBody>
                    <a:bodyPr/>
                    <a:lstStyle/>
                    <a:p>
                      <a:pPr algn="ctr"/>
                      <a:r>
                        <a:rPr kumimoji="1" lang="ja-JP" altLang="en-US" sz="2400" dirty="0" smtClean="0"/>
                        <a:t>１</a:t>
                      </a:r>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傷病手当、雇用保険　（医療機関への受診）</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pPr algn="ctr"/>
                      <a:r>
                        <a:rPr kumimoji="1" lang="ja-JP" altLang="en-US" sz="2400" dirty="0" smtClean="0"/>
                        <a:t>２</a:t>
                      </a:r>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生活困窮者自立支援制度相談窓口等の利用</a:t>
                      </a:r>
                      <a:endParaRPr kumimoji="1" lang="en-US" altLang="ja-JP" sz="2400" dirty="0" smtClean="0"/>
                    </a:p>
                    <a:p>
                      <a:r>
                        <a:rPr kumimoji="1" lang="ja-JP" altLang="en-US" sz="2400" dirty="0" smtClean="0"/>
                        <a:t>　（市区町村、社会福祉協議会など）</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pPr algn="ctr"/>
                      <a:r>
                        <a:rPr kumimoji="1" lang="ja-JP" altLang="en-US" sz="2400" dirty="0" smtClean="0"/>
                        <a:t>３</a:t>
                      </a:r>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生活保護⇒受給要件は？　本人・家族の拒否。</a:t>
                      </a:r>
                    </a:p>
                  </a:txBody>
                  <a:tcPr>
                    <a:lnL w="12700" cmpd="sng">
                      <a:noFill/>
                    </a:lnL>
                    <a:lnR w="12700" cmpd="sng">
                      <a:noFill/>
                    </a:lnR>
                    <a:lnT w="12700" cmpd="sng">
                      <a:noFill/>
                    </a:lnT>
                    <a:lnB w="12700" cmpd="sng">
                      <a:noFill/>
                    </a:lnB>
                    <a:noFill/>
                  </a:tcPr>
                </a:tc>
              </a:tr>
              <a:tr h="370840">
                <a:tc>
                  <a:txBody>
                    <a:bodyPr/>
                    <a:lstStyle/>
                    <a:p>
                      <a:pPr algn="ctr"/>
                      <a:r>
                        <a:rPr kumimoji="1" lang="ja-JP" altLang="en-US" sz="2400" dirty="0" smtClean="0"/>
                        <a:t>４</a:t>
                      </a:r>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障害年金の申請</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pPr algn="ctr"/>
                      <a:r>
                        <a:rPr kumimoji="1" lang="ja-JP" altLang="en-US" sz="2400" dirty="0" smtClean="0"/>
                        <a:t>５</a:t>
                      </a:r>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就労支援</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pPr algn="ctr"/>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⇒一般就労か、福祉的就労・障害者雇用か。</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pPr algn="ctr"/>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⇒福祉的就労・障害者雇用の場合は、精神障害者保健福祉手帳の取得等が必要。そのためには、医療機関の受診、診断の必要性。</a:t>
                      </a:r>
                      <a:endParaRPr kumimoji="1" lang="ja-JP" altLang="en-US" sz="2400" dirty="0"/>
                    </a:p>
                  </a:txBody>
                  <a:tcPr>
                    <a:lnL w="12700" cmpd="sng">
                      <a:noFill/>
                    </a:lnL>
                    <a:lnR w="12700" cmpd="sng">
                      <a:noFill/>
                    </a:lnR>
                    <a:lnT w="12700" cmpd="sng">
                      <a:noFill/>
                    </a:lnT>
                    <a:lnB w="12700" cmpd="sng">
                      <a:noFill/>
                    </a:lnB>
                    <a:noFill/>
                  </a:tcPr>
                </a:tc>
              </a:tr>
            </a:tbl>
          </a:graphicData>
        </a:graphic>
      </p:graphicFrame>
    </p:spTree>
    <p:extLst>
      <p:ext uri="{BB962C8B-B14F-4D97-AF65-F5344CB8AC3E}">
        <p14:creationId xmlns:p14="http://schemas.microsoft.com/office/powerpoint/2010/main" val="10939626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16</a:t>
            </a:fld>
            <a:endParaRPr kumimoji="1" lang="ja-JP" altLang="en-US" dirty="0"/>
          </a:p>
        </p:txBody>
      </p:sp>
      <p:sp>
        <p:nvSpPr>
          <p:cNvPr id="3" name="タイトル 2"/>
          <p:cNvSpPr>
            <a:spLocks noGrp="1"/>
          </p:cNvSpPr>
          <p:nvPr>
            <p:ph type="title"/>
          </p:nvPr>
        </p:nvSpPr>
        <p:spPr/>
        <p:txBody>
          <a:bodyPr/>
          <a:lstStyle/>
          <a:p>
            <a:r>
              <a:rPr lang="ja-JP" altLang="en-US" dirty="0"/>
              <a:t>障害年金</a:t>
            </a:r>
            <a:r>
              <a:rPr lang="ja-JP" altLang="en-US" dirty="0" smtClean="0"/>
              <a:t>の申請</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3035209575"/>
              </p:ext>
            </p:extLst>
          </p:nvPr>
        </p:nvGraphicFramePr>
        <p:xfrm>
          <a:off x="542925" y="1066801"/>
          <a:ext cx="8058150" cy="5669280"/>
        </p:xfrm>
        <a:graphic>
          <a:graphicData uri="http://schemas.openxmlformats.org/drawingml/2006/table">
            <a:tbl>
              <a:tblPr bandRow="1">
                <a:tableStyleId>{5C22544A-7EE6-4342-B048-85BDC9FD1C3A}</a:tableStyleId>
              </a:tblPr>
              <a:tblGrid>
                <a:gridCol w="571500"/>
                <a:gridCol w="7486650"/>
              </a:tblGrid>
              <a:tr h="1052195">
                <a:tc gridSpan="2">
                  <a:txBody>
                    <a:bodyPr/>
                    <a:lstStyle/>
                    <a:p>
                      <a:pPr algn="l"/>
                      <a:r>
                        <a:rPr kumimoji="1" lang="ja-JP" altLang="en-US" sz="2400" dirty="0" smtClean="0"/>
                        <a:t>障害年金を申請できる要件を満たしているか？</a:t>
                      </a:r>
                      <a:endParaRPr kumimoji="1" lang="en-US" altLang="ja-JP" sz="2400" dirty="0" smtClean="0"/>
                    </a:p>
                    <a:p>
                      <a:pPr algn="l"/>
                      <a:r>
                        <a:rPr kumimoji="1" lang="ja-JP" altLang="en-US" sz="2400" dirty="0" smtClean="0"/>
                        <a:t>本人が、障害年金を申請したいと思っているか？</a:t>
                      </a:r>
                      <a:endParaRPr kumimoji="1" lang="en-US" altLang="ja-JP" sz="2400" dirty="0" smtClean="0"/>
                    </a:p>
                    <a:p>
                      <a:pPr algn="l"/>
                      <a:r>
                        <a:rPr kumimoji="1" lang="ja-JP" altLang="en-US" sz="2400" dirty="0" smtClean="0"/>
                        <a:t>　　　「診断名」「障害」を受容できるか？</a:t>
                      </a:r>
                      <a:endParaRPr kumimoji="1" lang="en-US" altLang="ja-JP" sz="2400" dirty="0" smtClean="0"/>
                    </a:p>
                    <a:p>
                      <a:pPr algn="l"/>
                      <a:r>
                        <a:rPr kumimoji="1" lang="ja-JP" altLang="en-US" sz="2400" dirty="0" smtClean="0"/>
                        <a:t>必ずしも、支給できるとは限らない。</a:t>
                      </a:r>
                      <a:endParaRPr kumimoji="1" lang="en-US" altLang="ja-JP" sz="2400" dirty="0" smtClean="0"/>
                    </a:p>
                    <a:p>
                      <a:pPr algn="l"/>
                      <a:r>
                        <a:rPr kumimoji="1" lang="ja-JP" altLang="en-US" sz="2400" dirty="0" smtClean="0"/>
                        <a:t>安易に、「障害年金をもらったら」とは言わない。</a:t>
                      </a:r>
                      <a:endParaRPr kumimoji="1" lang="en-US" altLang="ja-JP" sz="2400" dirty="0" smtClean="0"/>
                    </a:p>
                    <a:p>
                      <a:pPr algn="l"/>
                      <a:r>
                        <a:rPr kumimoji="1" lang="ja-JP" altLang="en-US" sz="2400" dirty="0" smtClean="0"/>
                        <a:t>　「申請できるか、受給の可能性があるかを相談みては」と。</a:t>
                      </a:r>
                      <a:endParaRPr kumimoji="1" lang="ja-JP" altLang="en-US" sz="2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noFill/>
                  </a:tcPr>
                </a:tc>
                <a:tc hMerge="1">
                  <a:txBody>
                    <a:bodyPr/>
                    <a:lstStyle/>
                    <a:p>
                      <a:endParaRPr kumimoji="1" lang="ja-JP" altLang="en-US" sz="2000" dirty="0"/>
                    </a:p>
                  </a:txBody>
                  <a:tcPr>
                    <a:lnL w="12700" cmpd="sng">
                      <a:noFill/>
                    </a:lnL>
                    <a:lnR w="12700" cmpd="sng">
                      <a:noFill/>
                    </a:lnR>
                    <a:lnT w="12700" cmpd="sng">
                      <a:noFill/>
                    </a:lnT>
                    <a:lnB w="12700" cmpd="sng">
                      <a:noFill/>
                    </a:lnB>
                    <a:noFill/>
                  </a:tcPr>
                </a:tc>
              </a:tr>
              <a:tr h="370840">
                <a:tc>
                  <a:txBody>
                    <a:bodyPr/>
                    <a:lstStyle/>
                    <a:p>
                      <a:pPr algn="ctr"/>
                      <a:r>
                        <a:rPr kumimoji="1" lang="ja-JP" altLang="en-US" sz="2400" dirty="0" smtClean="0"/>
                        <a:t>１</a:t>
                      </a:r>
                      <a:endParaRPr kumimoji="1" lang="ja-JP" altLang="en-US" sz="2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noFill/>
                  </a:tcPr>
                </a:tc>
                <a:tc>
                  <a:txBody>
                    <a:bodyPr/>
                    <a:lstStyle/>
                    <a:p>
                      <a:r>
                        <a:rPr kumimoji="1" lang="ja-JP" altLang="en-US" sz="2400" dirty="0" smtClean="0"/>
                        <a:t>これまでの年金の支払い状況は？</a:t>
                      </a:r>
                      <a:endParaRPr kumimoji="1" lang="en-US" altLang="ja-JP" sz="2400" dirty="0" smtClean="0"/>
                    </a:p>
                    <a:p>
                      <a:r>
                        <a:rPr kumimoji="1" lang="en-US" altLang="ja-JP" sz="2400" dirty="0" smtClean="0"/>
                        <a:t>※</a:t>
                      </a:r>
                      <a:r>
                        <a:rPr kumimoji="1" lang="ja-JP" altLang="en-US" sz="2400" dirty="0" smtClean="0"/>
                        <a:t>新しく</a:t>
                      </a:r>
                      <a:r>
                        <a:rPr kumimoji="1" lang="en-US" altLang="ja-JP" sz="2400" dirty="0" smtClean="0"/>
                        <a:t>20</a:t>
                      </a:r>
                      <a:r>
                        <a:rPr kumimoji="1" lang="ja-JP" altLang="en-US" sz="2400" dirty="0" smtClean="0"/>
                        <a:t>歳になる人には、年金の申請（猶予申請を含む）・支払いをきちんとするように説明する。</a:t>
                      </a:r>
                      <a:endParaRPr kumimoji="1" lang="ja-JP" altLang="en-US" sz="2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noFill/>
                  </a:tcPr>
                </a:tc>
              </a:tr>
              <a:tr h="370840">
                <a:tc>
                  <a:txBody>
                    <a:bodyPr/>
                    <a:lstStyle/>
                    <a:p>
                      <a:pPr algn="ctr"/>
                      <a:r>
                        <a:rPr kumimoji="1" lang="ja-JP" altLang="en-US" sz="2400" dirty="0" smtClean="0"/>
                        <a:t>２</a:t>
                      </a:r>
                      <a:endParaRPr kumimoji="1" lang="ja-JP" altLang="en-US" sz="2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noFill/>
                  </a:tcPr>
                </a:tc>
                <a:tc>
                  <a:txBody>
                    <a:bodyPr/>
                    <a:lstStyle/>
                    <a:p>
                      <a:r>
                        <a:rPr kumimoji="1" lang="ja-JP" altLang="en-US" sz="2400" dirty="0" smtClean="0"/>
                        <a:t>これまでの医療機関受診状況は？　</a:t>
                      </a:r>
                      <a:endParaRPr kumimoji="1" lang="en-US" altLang="ja-JP" sz="2400" dirty="0" smtClean="0"/>
                    </a:p>
                    <a:p>
                      <a:r>
                        <a:rPr kumimoji="1" lang="ja-JP" altLang="en-US" sz="2400" dirty="0" smtClean="0"/>
                        <a:t>初診はどこか？　（受診状況証明書は書けるか？）</a:t>
                      </a:r>
                      <a:endParaRPr kumimoji="1" lang="ja-JP" altLang="en-US" sz="2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noFill/>
                  </a:tcPr>
                </a:tc>
              </a:tr>
              <a:tr h="370840">
                <a:tc>
                  <a:txBody>
                    <a:bodyPr/>
                    <a:lstStyle/>
                    <a:p>
                      <a:pPr algn="ctr"/>
                      <a:r>
                        <a:rPr kumimoji="1" lang="ja-JP" altLang="en-US" sz="2400" dirty="0" smtClean="0"/>
                        <a:t>３</a:t>
                      </a:r>
                      <a:endParaRPr kumimoji="1" lang="ja-JP" altLang="en-US" sz="2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noFill/>
                  </a:tcPr>
                </a:tc>
                <a:tc>
                  <a:txBody>
                    <a:bodyPr/>
                    <a:lstStyle/>
                    <a:p>
                      <a:r>
                        <a:rPr kumimoji="1" lang="ja-JP" altLang="en-US" sz="2400" dirty="0" smtClean="0"/>
                        <a:t>診断書を書いてくれる医師は？</a:t>
                      </a:r>
                      <a:endParaRPr kumimoji="1" lang="ja-JP" altLang="en-US" sz="2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noFill/>
                  </a:tcPr>
                </a:tc>
              </a:tr>
              <a:tr h="370840">
                <a:tc>
                  <a:txBody>
                    <a:bodyPr/>
                    <a:lstStyle/>
                    <a:p>
                      <a:pPr algn="ctr"/>
                      <a:r>
                        <a:rPr kumimoji="1" lang="ja-JP" altLang="en-US" sz="2400" dirty="0" smtClean="0"/>
                        <a:t>４</a:t>
                      </a:r>
                      <a:endParaRPr kumimoji="1" lang="ja-JP" altLang="en-US" sz="2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noFill/>
                  </a:tcPr>
                </a:tc>
                <a:tc>
                  <a:txBody>
                    <a:bodyPr/>
                    <a:lstStyle/>
                    <a:p>
                      <a:r>
                        <a:rPr kumimoji="1" lang="ja-JP" altLang="en-US" sz="2400" dirty="0" smtClean="0"/>
                        <a:t>申立書は書けるか？　（支援者が協力して）</a:t>
                      </a:r>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noFill/>
                  </a:tcPr>
                </a:tc>
              </a:tr>
              <a:tr h="370840">
                <a:tc>
                  <a:txBody>
                    <a:bodyPr/>
                    <a:lstStyle/>
                    <a:p>
                      <a:pPr algn="ctr"/>
                      <a:r>
                        <a:rPr kumimoji="1" lang="ja-JP" altLang="en-US" sz="2400" dirty="0" smtClean="0"/>
                        <a:t>５</a:t>
                      </a:r>
                      <a:endParaRPr kumimoji="1" lang="ja-JP" altLang="en-US" sz="2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noFill/>
                  </a:tcPr>
                </a:tc>
                <a:tc>
                  <a:txBody>
                    <a:bodyPr/>
                    <a:lstStyle/>
                    <a:p>
                      <a:r>
                        <a:rPr kumimoji="1" lang="ja-JP" altLang="en-US" sz="2400" dirty="0" smtClean="0"/>
                        <a:t>その他　（銀行口座等はあるか、　　　　　　　　　　　）</a:t>
                      </a:r>
                      <a:endParaRPr kumimoji="1" lang="ja-JP" altLang="en-US" sz="2400" dirty="0"/>
                    </a:p>
                  </a:txBody>
                  <a:tcP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noFill/>
                  </a:tcPr>
                </a:tc>
              </a:tr>
            </a:tbl>
          </a:graphicData>
        </a:graphic>
      </p:graphicFrame>
    </p:spTree>
    <p:extLst>
      <p:ext uri="{BB962C8B-B14F-4D97-AF65-F5344CB8AC3E}">
        <p14:creationId xmlns:p14="http://schemas.microsoft.com/office/powerpoint/2010/main" val="136551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17</a:t>
            </a:fld>
            <a:endParaRPr kumimoji="1" lang="ja-JP" altLang="en-US" dirty="0"/>
          </a:p>
        </p:txBody>
      </p:sp>
      <p:sp>
        <p:nvSpPr>
          <p:cNvPr id="3" name="タイトル 2"/>
          <p:cNvSpPr>
            <a:spLocks noGrp="1"/>
          </p:cNvSpPr>
          <p:nvPr>
            <p:ph type="title"/>
          </p:nvPr>
        </p:nvSpPr>
        <p:spPr/>
        <p:txBody>
          <a:bodyPr/>
          <a:lstStyle/>
          <a:p>
            <a:r>
              <a:rPr kumimoji="1" lang="ja-JP" altLang="en-US" dirty="0" smtClean="0"/>
              <a:t>経済支援は、介入のきっかけに</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892615896"/>
              </p:ext>
            </p:extLst>
          </p:nvPr>
        </p:nvGraphicFramePr>
        <p:xfrm>
          <a:off x="495300" y="1330325"/>
          <a:ext cx="8153400" cy="5181600"/>
        </p:xfrm>
        <a:graphic>
          <a:graphicData uri="http://schemas.openxmlformats.org/drawingml/2006/table">
            <a:tbl>
              <a:tblPr bandRow="1">
                <a:tableStyleId>{5C22544A-7EE6-4342-B048-85BDC9FD1C3A}</a:tableStyleId>
              </a:tblPr>
              <a:tblGrid>
                <a:gridCol w="8153400"/>
              </a:tblGrid>
              <a:tr h="370840">
                <a:tc>
                  <a:txBody>
                    <a:bodyPr/>
                    <a:lstStyle/>
                    <a:p>
                      <a:r>
                        <a:rPr kumimoji="1" lang="ja-JP" altLang="en-US" sz="2400" dirty="0" smtClean="0"/>
                        <a:t>「金の切れ目が、縁の切れ目」</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r>
                        <a:rPr kumimoji="1" lang="ja-JP" altLang="en-US" sz="2400" dirty="0" smtClean="0"/>
                        <a:t>　⇓</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solidFill>
                            <a:srgbClr val="FF0000"/>
                          </a:solidFill>
                        </a:rPr>
                        <a:t>「金のつなぎ目が、縁のつなぎ目」</a:t>
                      </a:r>
                      <a:endParaRPr kumimoji="1" lang="ja-JP" altLang="en-US" sz="2800" dirty="0">
                        <a:solidFill>
                          <a:srgbClr val="FF0000"/>
                        </a:solidFill>
                      </a:endParaRPr>
                    </a:p>
                  </a:txBody>
                  <a:tcPr>
                    <a:lnL w="12700" cmpd="sng">
                      <a:noFill/>
                    </a:lnL>
                    <a:lnR w="12700" cmpd="sng">
                      <a:noFill/>
                    </a:lnR>
                    <a:lnT w="12700" cmpd="sng">
                      <a:noFill/>
                    </a:lnT>
                    <a:lnB w="12700" cmpd="sng">
                      <a:noFill/>
                    </a:lnB>
                    <a:noFill/>
                  </a:tcPr>
                </a:tc>
              </a:tr>
              <a:tr h="370840">
                <a:tc>
                  <a:txBody>
                    <a:bodyPr/>
                    <a:lstStyle/>
                    <a:p>
                      <a:r>
                        <a:rPr kumimoji="1" lang="ja-JP" altLang="en-US" sz="2400" dirty="0" smtClean="0"/>
                        <a:t>経済的不安は、ひきこもり者にとって大きな課題</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r>
                        <a:rPr kumimoji="1" lang="ja-JP" altLang="en-US" sz="2400" dirty="0" smtClean="0"/>
                        <a:t>　「親亡き後」どうなるか。いつまでも、親に頼りたくない。</a:t>
                      </a:r>
                      <a:endParaRPr kumimoji="1" lang="en-US" altLang="ja-JP" sz="2400" dirty="0" smtClean="0"/>
                    </a:p>
                    <a:p>
                      <a:r>
                        <a:rPr kumimoji="1" lang="ja-JP" altLang="en-US" sz="2400" dirty="0" smtClean="0"/>
                        <a:t>　自由になる収入が欲しい。安心して福祉サービスを受ける。</a:t>
                      </a:r>
                      <a:endParaRPr kumimoji="1" lang="en-US" altLang="ja-JP" sz="2400" dirty="0" smtClean="0"/>
                    </a:p>
                  </a:txBody>
                  <a:tcPr>
                    <a:lnL w="12700" cmpd="sng">
                      <a:noFill/>
                    </a:lnL>
                    <a:lnR w="12700" cmpd="sng">
                      <a:noFill/>
                    </a:lnR>
                    <a:lnT w="12700" cmpd="sng">
                      <a:noFill/>
                    </a:lnT>
                    <a:lnB w="12700" cmpd="sng">
                      <a:noFill/>
                    </a:lnB>
                    <a:noFill/>
                  </a:tcPr>
                </a:tc>
              </a:tr>
              <a:tr h="370840">
                <a:tc>
                  <a:txBody>
                    <a:bodyPr/>
                    <a:lstStyle/>
                    <a:p>
                      <a:r>
                        <a:rPr kumimoji="1" lang="ja-JP" altLang="en-US" sz="2400" dirty="0" smtClean="0"/>
                        <a:t>障害年金の申請を機会に、</a:t>
                      </a:r>
                      <a:endParaRPr kumimoji="1" lang="en-US" altLang="ja-JP" sz="2400" dirty="0" smtClean="0"/>
                    </a:p>
                    <a:p>
                      <a:r>
                        <a:rPr kumimoji="1" lang="ja-JP" altLang="en-US" sz="2400" dirty="0" smtClean="0"/>
                        <a:t>　医療機関や自治体との関係が生まれる。</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r>
                        <a:rPr kumimoji="1" lang="ja-JP" altLang="en-US" sz="2400" dirty="0" smtClean="0"/>
                        <a:t>生活保護受給を機会に、</a:t>
                      </a:r>
                      <a:endParaRPr kumimoji="1" lang="en-US" altLang="ja-JP" sz="2400" dirty="0" smtClean="0"/>
                    </a:p>
                    <a:p>
                      <a:r>
                        <a:rPr kumimoji="1" lang="ja-JP" altLang="en-US" sz="2400" dirty="0" smtClean="0"/>
                        <a:t>　市区町村の担当者との関係が生まれる。</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r>
                        <a:rPr kumimoji="1" lang="ja-JP" altLang="en-US" sz="2400" dirty="0" smtClean="0"/>
                        <a:t>これらの「縁」が、生活支援、就労支援につながる。</a:t>
                      </a:r>
                      <a:endParaRPr kumimoji="1" lang="en-US" altLang="ja-JP" sz="2400" dirty="0" smtClean="0"/>
                    </a:p>
                    <a:p>
                      <a:r>
                        <a:rPr kumimoji="1" lang="ja-JP" altLang="en-US" sz="2400" dirty="0" smtClean="0"/>
                        <a:t>　医療機関、福祉サービスにつながる。</a:t>
                      </a:r>
                      <a:endParaRPr kumimoji="1" lang="ja-JP" altLang="en-US" sz="2400" dirty="0"/>
                    </a:p>
                  </a:txBody>
                  <a:tcPr>
                    <a:lnL w="12700" cmpd="sng">
                      <a:noFill/>
                    </a:lnL>
                    <a:lnR w="12700" cmpd="sng">
                      <a:noFill/>
                    </a:lnR>
                    <a:lnT w="12700" cmpd="sng">
                      <a:noFill/>
                    </a:lnT>
                    <a:lnB w="12700" cmpd="sng">
                      <a:noFill/>
                    </a:lnB>
                    <a:noFill/>
                  </a:tcPr>
                </a:tc>
              </a:tr>
            </a:tbl>
          </a:graphicData>
        </a:graphic>
      </p:graphicFrame>
    </p:spTree>
    <p:extLst>
      <p:ext uri="{BB962C8B-B14F-4D97-AF65-F5344CB8AC3E}">
        <p14:creationId xmlns:p14="http://schemas.microsoft.com/office/powerpoint/2010/main" val="10643240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18</a:t>
            </a:fld>
            <a:endParaRPr kumimoji="1" lang="ja-JP" altLang="en-US" dirty="0"/>
          </a:p>
        </p:txBody>
      </p:sp>
      <p:sp>
        <p:nvSpPr>
          <p:cNvPr id="3" name="タイトル 2"/>
          <p:cNvSpPr>
            <a:spLocks noGrp="1"/>
          </p:cNvSpPr>
          <p:nvPr>
            <p:ph type="title"/>
          </p:nvPr>
        </p:nvSpPr>
        <p:spPr/>
        <p:txBody>
          <a:bodyPr/>
          <a:lstStyle/>
          <a:p>
            <a:r>
              <a:rPr kumimoji="1" lang="ja-JP" altLang="en-US" dirty="0" smtClean="0"/>
              <a:t>医学的な見立ても必要</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532239179"/>
              </p:ext>
            </p:extLst>
          </p:nvPr>
        </p:nvGraphicFramePr>
        <p:xfrm>
          <a:off x="628650" y="1443355"/>
          <a:ext cx="7639050" cy="4663440"/>
        </p:xfrm>
        <a:graphic>
          <a:graphicData uri="http://schemas.openxmlformats.org/drawingml/2006/table">
            <a:tbl>
              <a:tblPr bandRow="1">
                <a:tableStyleId>{5C22544A-7EE6-4342-B048-85BDC9FD1C3A}</a:tableStyleId>
              </a:tblPr>
              <a:tblGrid>
                <a:gridCol w="560992"/>
                <a:gridCol w="7078058"/>
              </a:tblGrid>
              <a:tr h="370840">
                <a:tc>
                  <a:txBody>
                    <a:bodyPr/>
                    <a:lstStyle/>
                    <a:p>
                      <a:r>
                        <a:rPr kumimoji="1" lang="ja-JP" altLang="en-US" sz="2400" dirty="0" smtClean="0"/>
                        <a:t>１</a:t>
                      </a:r>
                      <a:endParaRPr kumimoji="1" lang="ja-JP" altLang="en-US" sz="2400" dirty="0"/>
                    </a:p>
                  </a:txBody>
                  <a:tcPr>
                    <a:lnL w="12700" cmpd="sng">
                      <a:noFill/>
                    </a:lnL>
                    <a:lnR w="12700" cmpd="sng">
                      <a:noFill/>
                    </a:lnR>
                    <a:lnT w="12700" cmpd="sng">
                      <a:noFill/>
                    </a:lnT>
                    <a:lnB w="12700" cmpd="sng">
                      <a:noFill/>
                    </a:lnB>
                    <a:solidFill>
                      <a:schemeClr val="bg1"/>
                    </a:solidFill>
                  </a:tcPr>
                </a:tc>
                <a:tc>
                  <a:txBody>
                    <a:bodyPr/>
                    <a:lstStyle/>
                    <a:p>
                      <a:r>
                        <a:rPr kumimoji="1" lang="ja-JP" altLang="en-US" sz="2400" dirty="0" smtClean="0"/>
                        <a:t>受診勧奨を考える疾患</a:t>
                      </a:r>
                      <a:endParaRPr kumimoji="1" lang="ja-JP" altLang="en-US" sz="2400" dirty="0"/>
                    </a:p>
                  </a:txBody>
                  <a:tcPr>
                    <a:lnL w="12700" cmpd="sng">
                      <a:noFill/>
                    </a:lnL>
                    <a:lnR w="12700" cmpd="sng">
                      <a:noFill/>
                    </a:lnR>
                    <a:lnT w="12700" cmpd="sng">
                      <a:noFill/>
                    </a:lnT>
                    <a:lnB w="12700" cmpd="sng">
                      <a:noFill/>
                    </a:lnB>
                    <a:solidFill>
                      <a:schemeClr val="bg1"/>
                    </a:solidFill>
                  </a:tcPr>
                </a:tc>
              </a:tr>
              <a:tr h="370840">
                <a:tc>
                  <a:txBody>
                    <a:bodyPr/>
                    <a:lstStyle/>
                    <a:p>
                      <a:endParaRPr kumimoji="1" lang="ja-JP" altLang="en-US" sz="2400"/>
                    </a:p>
                  </a:txBody>
                  <a:tcPr>
                    <a:lnL w="12700" cmpd="sng">
                      <a:noFill/>
                    </a:lnL>
                    <a:lnR w="12700" cmpd="sng">
                      <a:noFill/>
                    </a:lnR>
                    <a:lnT w="12700" cmpd="sng">
                      <a:noFill/>
                    </a:lnT>
                    <a:lnB w="12700" cmpd="sng">
                      <a:noFill/>
                    </a:lnB>
                    <a:solidFill>
                      <a:schemeClr val="bg1"/>
                    </a:solidFill>
                  </a:tcPr>
                </a:tc>
                <a:tc>
                  <a:txBody>
                    <a:bodyPr/>
                    <a:lstStyle/>
                    <a:p>
                      <a:r>
                        <a:rPr kumimoji="1" lang="ja-JP" altLang="en-US" sz="2400" dirty="0" smtClean="0"/>
                        <a:t>統合失調症</a:t>
                      </a:r>
                      <a:endParaRPr kumimoji="1" lang="ja-JP" altLang="en-US" sz="2400" dirty="0"/>
                    </a:p>
                  </a:txBody>
                  <a:tcPr>
                    <a:lnL w="12700" cmpd="sng">
                      <a:noFill/>
                    </a:lnL>
                    <a:lnR w="12700" cmpd="sng">
                      <a:noFill/>
                    </a:lnR>
                    <a:lnT w="12700" cmpd="sng">
                      <a:noFill/>
                    </a:lnT>
                    <a:lnB w="12700" cmpd="sng">
                      <a:noFill/>
                    </a:lnB>
                    <a:solidFill>
                      <a:schemeClr val="bg1"/>
                    </a:solidFill>
                  </a:tcPr>
                </a:tc>
              </a:tr>
              <a:tr h="370840">
                <a:tc>
                  <a:txBody>
                    <a:bodyPr/>
                    <a:lstStyle/>
                    <a:p>
                      <a:endParaRPr kumimoji="1" lang="ja-JP" altLang="en-US" sz="2400"/>
                    </a:p>
                  </a:txBody>
                  <a:tcPr>
                    <a:lnL w="12700" cmpd="sng">
                      <a:noFill/>
                    </a:lnL>
                    <a:lnR w="12700" cmpd="sng">
                      <a:noFill/>
                    </a:lnR>
                    <a:lnT w="12700" cmpd="sng">
                      <a:noFill/>
                    </a:lnT>
                    <a:lnB w="12700" cmpd="sng">
                      <a:noFill/>
                    </a:lnB>
                    <a:solidFill>
                      <a:schemeClr val="bg1"/>
                    </a:solidFill>
                  </a:tcPr>
                </a:tc>
                <a:tc>
                  <a:txBody>
                    <a:bodyPr/>
                    <a:lstStyle/>
                    <a:p>
                      <a:r>
                        <a:rPr kumimoji="1" lang="ja-JP" altLang="en-US" sz="2400" dirty="0" smtClean="0"/>
                        <a:t>気分障害（うつ病など）</a:t>
                      </a:r>
                      <a:endParaRPr kumimoji="1" lang="ja-JP" altLang="en-US" sz="2400" dirty="0"/>
                    </a:p>
                  </a:txBody>
                  <a:tcPr>
                    <a:lnL w="12700" cmpd="sng">
                      <a:noFill/>
                    </a:lnL>
                    <a:lnR w="12700" cmpd="sng">
                      <a:noFill/>
                    </a:lnR>
                    <a:lnT w="12700" cmpd="sng">
                      <a:noFill/>
                    </a:lnT>
                    <a:lnB w="12700" cmpd="sng">
                      <a:noFill/>
                    </a:lnB>
                    <a:solidFill>
                      <a:schemeClr val="bg1"/>
                    </a:solidFill>
                  </a:tcPr>
                </a:tc>
              </a:tr>
              <a:tr h="370840">
                <a:tc>
                  <a:txBody>
                    <a:bodyPr/>
                    <a:lstStyle/>
                    <a:p>
                      <a:r>
                        <a:rPr kumimoji="1" lang="ja-JP" altLang="en-US" sz="2400" dirty="0" smtClean="0"/>
                        <a:t>２</a:t>
                      </a:r>
                      <a:endParaRPr kumimoji="1" lang="ja-JP" altLang="en-US" sz="2400" dirty="0"/>
                    </a:p>
                  </a:txBody>
                  <a:tcPr>
                    <a:lnL w="12700" cmpd="sng">
                      <a:noFill/>
                    </a:lnL>
                    <a:lnR w="12700" cmpd="sng">
                      <a:noFill/>
                    </a:lnR>
                    <a:lnT w="12700" cmpd="sng">
                      <a:noFill/>
                    </a:lnT>
                    <a:lnB w="12700" cmpd="sng">
                      <a:noFill/>
                    </a:lnB>
                    <a:solidFill>
                      <a:schemeClr val="bg1"/>
                    </a:solidFill>
                  </a:tcPr>
                </a:tc>
                <a:tc>
                  <a:txBody>
                    <a:bodyPr/>
                    <a:lstStyle/>
                    <a:p>
                      <a:r>
                        <a:rPr kumimoji="1" lang="ja-JP" altLang="en-US" sz="2400" dirty="0" smtClean="0"/>
                        <a:t>発達障害</a:t>
                      </a:r>
                      <a:endParaRPr kumimoji="1" lang="ja-JP" altLang="en-US" sz="2400" dirty="0"/>
                    </a:p>
                  </a:txBody>
                  <a:tcPr>
                    <a:lnL w="12700" cmpd="sng">
                      <a:noFill/>
                    </a:lnL>
                    <a:lnR w="12700" cmpd="sng">
                      <a:noFill/>
                    </a:lnR>
                    <a:lnT w="12700" cmpd="sng">
                      <a:noFill/>
                    </a:lnT>
                    <a:lnB w="12700" cmpd="sng">
                      <a:noFill/>
                    </a:lnB>
                    <a:solidFill>
                      <a:schemeClr val="bg1"/>
                    </a:solidFill>
                  </a:tcPr>
                </a:tc>
              </a:tr>
              <a:tr h="370840">
                <a:tc>
                  <a:txBody>
                    <a:bodyPr/>
                    <a:lstStyle/>
                    <a:p>
                      <a:r>
                        <a:rPr kumimoji="1" lang="ja-JP" altLang="en-US" sz="2400" dirty="0" smtClean="0"/>
                        <a:t>３</a:t>
                      </a:r>
                      <a:endParaRPr kumimoji="1" lang="ja-JP" altLang="en-US" sz="2400" dirty="0"/>
                    </a:p>
                  </a:txBody>
                  <a:tcPr>
                    <a:lnL w="12700" cmpd="sng">
                      <a:noFill/>
                    </a:lnL>
                    <a:lnR w="12700" cmpd="sng">
                      <a:noFill/>
                    </a:lnR>
                    <a:lnT w="12700" cmpd="sng">
                      <a:noFill/>
                    </a:lnT>
                    <a:lnB w="12700" cmpd="sng">
                      <a:noFill/>
                    </a:lnB>
                    <a:solidFill>
                      <a:schemeClr val="bg1"/>
                    </a:solidFill>
                  </a:tcPr>
                </a:tc>
                <a:tc>
                  <a:txBody>
                    <a:bodyPr/>
                    <a:lstStyle/>
                    <a:p>
                      <a:r>
                        <a:rPr kumimoji="1" lang="ja-JP" altLang="en-US" sz="2400" dirty="0" smtClean="0"/>
                        <a:t>知的障害の存在</a:t>
                      </a:r>
                      <a:endParaRPr kumimoji="1" lang="en-US" altLang="ja-JP" sz="2400" dirty="0" smtClean="0"/>
                    </a:p>
                    <a:p>
                      <a:r>
                        <a:rPr kumimoji="1" lang="ja-JP" altLang="en-US" sz="2400" dirty="0" smtClean="0"/>
                        <a:t>⇒療育手帳を取得し、福祉サービスの利用も</a:t>
                      </a:r>
                      <a:endParaRPr kumimoji="1" lang="ja-JP" altLang="en-US" sz="2400" dirty="0"/>
                    </a:p>
                  </a:txBody>
                  <a:tcPr>
                    <a:lnL w="12700" cmpd="sng">
                      <a:noFill/>
                    </a:lnL>
                    <a:lnR w="12700" cmpd="sng">
                      <a:noFill/>
                    </a:lnR>
                    <a:lnT w="12700" cmpd="sng">
                      <a:noFill/>
                    </a:lnT>
                    <a:lnB w="12700" cmpd="sng">
                      <a:noFill/>
                    </a:lnB>
                    <a:solidFill>
                      <a:schemeClr val="bg1"/>
                    </a:solidFill>
                  </a:tcPr>
                </a:tc>
              </a:tr>
              <a:tr h="370840">
                <a:tc>
                  <a:txBody>
                    <a:bodyPr/>
                    <a:lstStyle/>
                    <a:p>
                      <a:r>
                        <a:rPr kumimoji="1" lang="ja-JP" altLang="en-US" sz="2400" dirty="0" smtClean="0"/>
                        <a:t>４</a:t>
                      </a:r>
                      <a:endParaRPr kumimoji="1" lang="ja-JP" altLang="en-US" sz="2400" dirty="0"/>
                    </a:p>
                  </a:txBody>
                  <a:tcPr>
                    <a:lnL w="12700" cmpd="sng">
                      <a:noFill/>
                    </a:lnL>
                    <a:lnR w="12700" cmpd="sng">
                      <a:noFill/>
                    </a:lnR>
                    <a:lnT w="12700" cmpd="sng">
                      <a:noFill/>
                    </a:lnT>
                    <a:lnB w="12700" cmpd="sng">
                      <a:noFill/>
                    </a:lnB>
                    <a:solidFill>
                      <a:schemeClr val="bg1"/>
                    </a:solidFill>
                  </a:tcPr>
                </a:tc>
                <a:tc>
                  <a:txBody>
                    <a:bodyPr/>
                    <a:lstStyle/>
                    <a:p>
                      <a:r>
                        <a:rPr kumimoji="1" lang="ja-JP" altLang="en-US" sz="2400" dirty="0" smtClean="0"/>
                        <a:t>時に、併存する不安、抑うつ気分、強迫症状等の改善のために、精神科治療が有効な場合も。</a:t>
                      </a:r>
                      <a:endParaRPr kumimoji="1" lang="ja-JP" altLang="en-US" sz="2400" dirty="0"/>
                    </a:p>
                  </a:txBody>
                  <a:tcPr>
                    <a:lnL w="12700" cmpd="sng">
                      <a:noFill/>
                    </a:lnL>
                    <a:lnR w="12700" cmpd="sng">
                      <a:noFill/>
                    </a:lnR>
                    <a:lnT w="12700" cmpd="sng">
                      <a:noFill/>
                    </a:lnT>
                    <a:lnB w="12700" cmpd="sng">
                      <a:noFill/>
                    </a:lnB>
                    <a:solidFill>
                      <a:schemeClr val="bg1"/>
                    </a:solidFill>
                  </a:tcPr>
                </a:tc>
              </a:tr>
              <a:tr h="370840">
                <a:tc gridSpan="2">
                  <a:txBody>
                    <a:bodyPr/>
                    <a:lstStyle/>
                    <a:p>
                      <a:r>
                        <a:rPr kumimoji="1" lang="ja-JP" altLang="en-US" sz="2400" dirty="0" smtClean="0">
                          <a:solidFill>
                            <a:srgbClr val="FF0000"/>
                          </a:solidFill>
                        </a:rPr>
                        <a:t>早急な精神科受診を促すには、注意が必要。</a:t>
                      </a:r>
                      <a:endParaRPr kumimoji="1" lang="en-US" altLang="ja-JP" sz="2400" dirty="0" smtClean="0">
                        <a:solidFill>
                          <a:srgbClr val="FF0000"/>
                        </a:solidFill>
                      </a:endParaRPr>
                    </a:p>
                    <a:p>
                      <a:r>
                        <a:rPr kumimoji="1" lang="ja-JP" altLang="en-US" sz="2400" dirty="0" smtClean="0">
                          <a:solidFill>
                            <a:srgbClr val="FF0000"/>
                          </a:solidFill>
                        </a:rPr>
                        <a:t>まずは、関係作りから。</a:t>
                      </a:r>
                      <a:endParaRPr kumimoji="1" lang="en-US" altLang="ja-JP" sz="2400" dirty="0" smtClean="0">
                        <a:solidFill>
                          <a:srgbClr val="FF0000"/>
                        </a:solidFill>
                      </a:endParaRPr>
                    </a:p>
                    <a:p>
                      <a:r>
                        <a:rPr kumimoji="1" lang="ja-JP" altLang="en-US" sz="2400" dirty="0" smtClean="0">
                          <a:solidFill>
                            <a:srgbClr val="FF0000"/>
                          </a:solidFill>
                        </a:rPr>
                        <a:t>普段から、医療機関との連携を持っておきたい。</a:t>
                      </a:r>
                      <a:endParaRPr kumimoji="1" lang="ja-JP" altLang="en-US" sz="2400" dirty="0">
                        <a:solidFill>
                          <a:srgbClr val="FF0000"/>
                        </a:solidFill>
                      </a:endParaRPr>
                    </a:p>
                  </a:txBody>
                  <a:tcPr>
                    <a:lnL w="12700" cmpd="sng">
                      <a:noFill/>
                    </a:lnL>
                    <a:lnR w="12700" cmpd="sng">
                      <a:noFill/>
                    </a:lnR>
                    <a:lnT w="12700" cmpd="sng">
                      <a:noFill/>
                    </a:lnT>
                    <a:lnB w="12700" cmpd="sng">
                      <a:noFill/>
                    </a:lnB>
                    <a:solidFill>
                      <a:schemeClr val="bg1"/>
                    </a:solidFill>
                  </a:tcPr>
                </a:tc>
                <a:tc hMerge="1">
                  <a:txBody>
                    <a:bodyPr/>
                    <a:lstStyle/>
                    <a:p>
                      <a:endParaRPr kumimoji="1" lang="ja-JP" altLang="en-US" dirty="0"/>
                    </a:p>
                  </a:txBody>
                  <a:tcPr/>
                </a:tc>
              </a:tr>
            </a:tbl>
          </a:graphicData>
        </a:graphic>
      </p:graphicFrame>
    </p:spTree>
    <p:extLst>
      <p:ext uri="{BB962C8B-B14F-4D97-AF65-F5344CB8AC3E}">
        <p14:creationId xmlns:p14="http://schemas.microsoft.com/office/powerpoint/2010/main" val="26506768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ひきこもり</a:t>
            </a:r>
            <a:r>
              <a:rPr kumimoji="1" lang="ja-JP" altLang="en-US" smtClean="0"/>
              <a:t>の回復段階</a:t>
            </a:r>
            <a:endParaRPr kumimoji="1" lang="ja-JP" altLang="en-US" dirty="0"/>
          </a:p>
        </p:txBody>
      </p:sp>
      <p:sp>
        <p:nvSpPr>
          <p:cNvPr id="5" name="右矢印 4"/>
          <p:cNvSpPr/>
          <p:nvPr/>
        </p:nvSpPr>
        <p:spPr>
          <a:xfrm>
            <a:off x="5972175" y="1278570"/>
            <a:ext cx="2981325" cy="2779077"/>
          </a:xfrm>
          <a:prstGeom prst="rightArrow">
            <a:avLst>
              <a:gd name="adj1" fmla="val 78664"/>
              <a:gd name="adj2" fmla="val 22964"/>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latin typeface="+mn-ea"/>
              </a:rPr>
              <a:t>家族以外の</a:t>
            </a:r>
            <a:endParaRPr kumimoji="1" lang="en-US" altLang="ja-JP" sz="2000" dirty="0" smtClean="0">
              <a:latin typeface="+mn-ea"/>
            </a:endParaRPr>
          </a:p>
          <a:p>
            <a:pPr algn="ctr"/>
            <a:r>
              <a:rPr kumimoji="1" lang="ja-JP" altLang="en-US" sz="2000" dirty="0" smtClean="0">
                <a:latin typeface="+mn-ea"/>
              </a:rPr>
              <a:t>人と出会ったり、</a:t>
            </a:r>
            <a:endParaRPr kumimoji="1" lang="en-US" altLang="ja-JP" sz="2000" dirty="0" smtClean="0">
              <a:latin typeface="+mn-ea"/>
            </a:endParaRPr>
          </a:p>
          <a:p>
            <a:pPr algn="ctr"/>
            <a:r>
              <a:rPr lang="ja-JP" altLang="en-US" sz="2000" dirty="0">
                <a:latin typeface="+mn-ea"/>
              </a:rPr>
              <a:t>外出</a:t>
            </a:r>
            <a:r>
              <a:rPr lang="ja-JP" altLang="en-US" sz="2000" dirty="0" smtClean="0">
                <a:latin typeface="+mn-ea"/>
              </a:rPr>
              <a:t>しても、</a:t>
            </a:r>
            <a:endParaRPr lang="en-US" altLang="ja-JP" sz="2000" dirty="0" smtClean="0">
              <a:latin typeface="+mn-ea"/>
            </a:endParaRPr>
          </a:p>
          <a:p>
            <a:pPr algn="ctr"/>
            <a:r>
              <a:rPr kumimoji="1" lang="ja-JP" altLang="en-US" sz="2000" dirty="0" smtClean="0">
                <a:latin typeface="+mn-ea"/>
              </a:rPr>
              <a:t>それ程疲れを</a:t>
            </a:r>
            <a:endParaRPr kumimoji="1" lang="en-US" altLang="ja-JP" sz="2000" dirty="0" smtClean="0">
              <a:latin typeface="+mn-ea"/>
            </a:endParaRPr>
          </a:p>
          <a:p>
            <a:pPr algn="ctr"/>
            <a:r>
              <a:rPr lang="ja-JP" altLang="en-US" sz="2000" dirty="0" smtClean="0">
                <a:latin typeface="+mn-ea"/>
              </a:rPr>
              <a:t>感じなくなる。</a:t>
            </a:r>
            <a:endParaRPr kumimoji="1" lang="ja-JP" altLang="en-US" sz="2000" dirty="0">
              <a:latin typeface="+mn-ea"/>
            </a:endParaRPr>
          </a:p>
        </p:txBody>
      </p:sp>
      <p:sp>
        <p:nvSpPr>
          <p:cNvPr id="4" name="右矢印 3"/>
          <p:cNvSpPr/>
          <p:nvPr/>
        </p:nvSpPr>
        <p:spPr>
          <a:xfrm>
            <a:off x="3171825" y="1284325"/>
            <a:ext cx="2981325" cy="2773324"/>
          </a:xfrm>
          <a:prstGeom prst="rightArrow">
            <a:avLst>
              <a:gd name="adj1" fmla="val 78664"/>
              <a:gd name="adj2" fmla="val 22964"/>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bg1"/>
                </a:solidFill>
                <a:latin typeface="+mn-ea"/>
              </a:rPr>
              <a:t>自宅では</a:t>
            </a:r>
            <a:endParaRPr kumimoji="1" lang="en-US" altLang="ja-JP" sz="2000" dirty="0" smtClean="0">
              <a:solidFill>
                <a:schemeClr val="bg1"/>
              </a:solidFill>
              <a:latin typeface="+mn-ea"/>
            </a:endParaRPr>
          </a:p>
          <a:p>
            <a:pPr algn="ctr"/>
            <a:r>
              <a:rPr lang="ja-JP" altLang="en-US" sz="2000" dirty="0">
                <a:solidFill>
                  <a:schemeClr val="bg1"/>
                </a:solidFill>
                <a:latin typeface="+mn-ea"/>
              </a:rPr>
              <a:t>落ち着</a:t>
            </a:r>
            <a:r>
              <a:rPr lang="ja-JP" altLang="en-US" sz="2000" dirty="0" smtClean="0">
                <a:solidFill>
                  <a:schemeClr val="bg1"/>
                </a:solidFill>
                <a:latin typeface="+mn-ea"/>
              </a:rPr>
              <a:t>いているが、</a:t>
            </a:r>
            <a:endParaRPr lang="en-US" altLang="ja-JP" sz="2000" dirty="0" smtClean="0">
              <a:solidFill>
                <a:schemeClr val="bg1"/>
              </a:solidFill>
              <a:latin typeface="+mn-ea"/>
            </a:endParaRPr>
          </a:p>
          <a:p>
            <a:pPr algn="ctr"/>
            <a:r>
              <a:rPr lang="ja-JP" altLang="en-US" sz="2000" dirty="0" smtClean="0">
                <a:solidFill>
                  <a:schemeClr val="bg1"/>
                </a:solidFill>
                <a:latin typeface="+mn-ea"/>
              </a:rPr>
              <a:t>家族以外の</a:t>
            </a:r>
            <a:endParaRPr lang="en-US" altLang="ja-JP" sz="2000" dirty="0" smtClean="0">
              <a:solidFill>
                <a:schemeClr val="bg1"/>
              </a:solidFill>
              <a:latin typeface="+mn-ea"/>
            </a:endParaRPr>
          </a:p>
          <a:p>
            <a:pPr algn="ctr"/>
            <a:r>
              <a:rPr kumimoji="1" lang="ja-JP" altLang="en-US" sz="2000" dirty="0">
                <a:solidFill>
                  <a:schemeClr val="bg1"/>
                </a:solidFill>
                <a:latin typeface="+mn-ea"/>
              </a:rPr>
              <a:t>人</a:t>
            </a:r>
            <a:r>
              <a:rPr kumimoji="1" lang="ja-JP" altLang="en-US" sz="2000" dirty="0" smtClean="0">
                <a:solidFill>
                  <a:schemeClr val="bg1"/>
                </a:solidFill>
                <a:latin typeface="+mn-ea"/>
              </a:rPr>
              <a:t>と</a:t>
            </a:r>
            <a:r>
              <a:rPr kumimoji="1" lang="ja-JP" altLang="en-US" sz="2000" dirty="0">
                <a:solidFill>
                  <a:schemeClr val="bg1"/>
                </a:solidFill>
                <a:latin typeface="+mn-ea"/>
              </a:rPr>
              <a:t>出会</a:t>
            </a:r>
            <a:r>
              <a:rPr kumimoji="1" lang="ja-JP" altLang="en-US" sz="2000" dirty="0" smtClean="0">
                <a:solidFill>
                  <a:schemeClr val="bg1"/>
                </a:solidFill>
                <a:latin typeface="+mn-ea"/>
              </a:rPr>
              <a:t>ったり、</a:t>
            </a:r>
            <a:endParaRPr kumimoji="1" lang="en-US" altLang="ja-JP" sz="2000" dirty="0" smtClean="0">
              <a:solidFill>
                <a:schemeClr val="bg1"/>
              </a:solidFill>
              <a:latin typeface="+mn-ea"/>
            </a:endParaRPr>
          </a:p>
          <a:p>
            <a:pPr algn="ctr"/>
            <a:r>
              <a:rPr lang="ja-JP" altLang="en-US" sz="2000" dirty="0">
                <a:solidFill>
                  <a:schemeClr val="bg1"/>
                </a:solidFill>
                <a:latin typeface="+mn-ea"/>
              </a:rPr>
              <a:t>外出</a:t>
            </a:r>
            <a:r>
              <a:rPr lang="ja-JP" altLang="en-US" sz="2000" dirty="0" smtClean="0">
                <a:solidFill>
                  <a:schemeClr val="bg1"/>
                </a:solidFill>
                <a:latin typeface="+mn-ea"/>
              </a:rPr>
              <a:t>すると</a:t>
            </a:r>
            <a:endParaRPr lang="en-US" altLang="ja-JP" sz="2000" dirty="0" smtClean="0">
              <a:solidFill>
                <a:schemeClr val="bg1"/>
              </a:solidFill>
              <a:latin typeface="+mn-ea"/>
            </a:endParaRPr>
          </a:p>
          <a:p>
            <a:pPr algn="ctr"/>
            <a:r>
              <a:rPr kumimoji="1" lang="ja-JP" altLang="en-US" sz="2000" dirty="0" smtClean="0">
                <a:solidFill>
                  <a:schemeClr val="bg1"/>
                </a:solidFill>
                <a:latin typeface="+mn-ea"/>
              </a:rPr>
              <a:t>ひどく疲れる。</a:t>
            </a:r>
            <a:endParaRPr kumimoji="1" lang="ja-JP" altLang="en-US" sz="2000" dirty="0">
              <a:solidFill>
                <a:schemeClr val="bg1"/>
              </a:solidFill>
              <a:latin typeface="+mn-ea"/>
            </a:endParaRPr>
          </a:p>
        </p:txBody>
      </p:sp>
      <p:sp>
        <p:nvSpPr>
          <p:cNvPr id="3" name="右矢印 2"/>
          <p:cNvSpPr/>
          <p:nvPr/>
        </p:nvSpPr>
        <p:spPr>
          <a:xfrm>
            <a:off x="371475" y="1292727"/>
            <a:ext cx="2981325" cy="2764921"/>
          </a:xfrm>
          <a:prstGeom prst="rightArrow">
            <a:avLst>
              <a:gd name="adj1" fmla="val 78664"/>
              <a:gd name="adj2" fmla="val 2296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latin typeface="+mn-ea"/>
              </a:rPr>
              <a:t>自宅</a:t>
            </a:r>
            <a:r>
              <a:rPr lang="ja-JP" altLang="en-US" sz="2000" dirty="0" smtClean="0">
                <a:latin typeface="+mn-ea"/>
              </a:rPr>
              <a:t>でも</a:t>
            </a:r>
            <a:endParaRPr lang="en-US" altLang="ja-JP" sz="2000" dirty="0" smtClean="0">
              <a:latin typeface="+mn-ea"/>
            </a:endParaRPr>
          </a:p>
          <a:p>
            <a:pPr algn="ctr"/>
            <a:r>
              <a:rPr kumimoji="1" lang="ja-JP" altLang="en-US" sz="2000" dirty="0" smtClean="0">
                <a:latin typeface="+mn-ea"/>
              </a:rPr>
              <a:t>１人でいる</a:t>
            </a:r>
            <a:endParaRPr kumimoji="1" lang="en-US" altLang="ja-JP" sz="2000" dirty="0" smtClean="0">
              <a:latin typeface="+mn-ea"/>
            </a:endParaRPr>
          </a:p>
          <a:p>
            <a:pPr algn="ctr"/>
            <a:r>
              <a:rPr kumimoji="1" lang="ja-JP" altLang="en-US" sz="2000" dirty="0" smtClean="0">
                <a:latin typeface="+mn-ea"/>
              </a:rPr>
              <a:t>ことが多く、</a:t>
            </a:r>
            <a:endParaRPr kumimoji="1" lang="en-US" altLang="ja-JP" sz="2000" dirty="0" smtClean="0">
              <a:latin typeface="+mn-ea"/>
            </a:endParaRPr>
          </a:p>
          <a:p>
            <a:pPr algn="ctr"/>
            <a:r>
              <a:rPr kumimoji="1" lang="ja-JP" altLang="en-US" sz="2000" dirty="0" smtClean="0">
                <a:latin typeface="+mn-ea"/>
              </a:rPr>
              <a:t>イライラする</a:t>
            </a:r>
            <a:r>
              <a:rPr kumimoji="1" lang="ja-JP" altLang="en-US" sz="2000" dirty="0">
                <a:latin typeface="+mn-ea"/>
              </a:rPr>
              <a:t>。</a:t>
            </a:r>
          </a:p>
        </p:txBody>
      </p:sp>
      <p:cxnSp>
        <p:nvCxnSpPr>
          <p:cNvPr id="16" name="直線コネクタ 15"/>
          <p:cNvCxnSpPr/>
          <p:nvPr/>
        </p:nvCxnSpPr>
        <p:spPr>
          <a:xfrm>
            <a:off x="66675" y="6381750"/>
            <a:ext cx="18669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V="1">
            <a:off x="1905000" y="4467225"/>
            <a:ext cx="7048500" cy="1914526"/>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4369266" y="3769796"/>
            <a:ext cx="3108543" cy="461665"/>
          </a:xfrm>
          <a:prstGeom prst="rect">
            <a:avLst/>
          </a:prstGeom>
          <a:noFill/>
        </p:spPr>
        <p:txBody>
          <a:bodyPr wrap="none" rtlCol="0">
            <a:spAutoFit/>
          </a:bodyPr>
          <a:lstStyle/>
          <a:p>
            <a:r>
              <a:rPr kumimoji="1" lang="ja-JP" altLang="en-US" sz="2400" dirty="0" smtClean="0">
                <a:solidFill>
                  <a:srgbClr val="00B050"/>
                </a:solidFill>
              </a:rPr>
              <a:t>対人不安・疲労の回復</a:t>
            </a:r>
            <a:endParaRPr kumimoji="1" lang="ja-JP" altLang="en-US" sz="2400" dirty="0">
              <a:solidFill>
                <a:srgbClr val="00B050"/>
              </a:solidFill>
            </a:endParaRPr>
          </a:p>
        </p:txBody>
      </p:sp>
      <p:sp>
        <p:nvSpPr>
          <p:cNvPr id="21" name="上矢印 20"/>
          <p:cNvSpPr/>
          <p:nvPr/>
        </p:nvSpPr>
        <p:spPr>
          <a:xfrm>
            <a:off x="1003247" y="3693538"/>
            <a:ext cx="428625" cy="809624"/>
          </a:xfrm>
          <a:prstGeom prst="up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上矢印 21"/>
          <p:cNvSpPr/>
          <p:nvPr/>
        </p:nvSpPr>
        <p:spPr>
          <a:xfrm>
            <a:off x="3898634" y="3714950"/>
            <a:ext cx="428625" cy="809624"/>
          </a:xfrm>
          <a:prstGeom prst="upArrow">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上矢印 22"/>
          <p:cNvSpPr/>
          <p:nvPr/>
        </p:nvSpPr>
        <p:spPr>
          <a:xfrm>
            <a:off x="7519816" y="3691173"/>
            <a:ext cx="428625" cy="809624"/>
          </a:xfrm>
          <a:prstGeom prst="upArrow">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正方形/長方形 23"/>
          <p:cNvSpPr/>
          <p:nvPr/>
        </p:nvSpPr>
        <p:spPr>
          <a:xfrm>
            <a:off x="476250" y="4358681"/>
            <a:ext cx="2705100" cy="2028825"/>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自分のペースで</a:t>
            </a:r>
            <a:endParaRPr kumimoji="1" lang="en-US" altLang="ja-JP" sz="2000" dirty="0" smtClean="0">
              <a:solidFill>
                <a:schemeClr val="tx1"/>
              </a:solidFill>
            </a:endParaRPr>
          </a:p>
          <a:p>
            <a:pPr algn="ctr"/>
            <a:r>
              <a:rPr lang="ja-JP" altLang="en-US" sz="2000" dirty="0" smtClean="0">
                <a:solidFill>
                  <a:schemeClr val="tx1"/>
                </a:solidFill>
              </a:rPr>
              <a:t>のんびりと</a:t>
            </a:r>
            <a:endParaRPr lang="en-US" altLang="ja-JP" sz="2000" dirty="0" smtClean="0">
              <a:solidFill>
                <a:schemeClr val="tx1"/>
              </a:solidFill>
            </a:endParaRPr>
          </a:p>
          <a:p>
            <a:pPr algn="ctr"/>
            <a:r>
              <a:rPr kumimoji="1" lang="ja-JP" altLang="en-US" sz="2000" dirty="0" smtClean="0">
                <a:solidFill>
                  <a:schemeClr val="tx1"/>
                </a:solidFill>
              </a:rPr>
              <a:t>過</a:t>
            </a:r>
            <a:r>
              <a:rPr lang="ja-JP" altLang="en-US" sz="2000" dirty="0">
                <a:solidFill>
                  <a:schemeClr val="tx1"/>
                </a:solidFill>
              </a:rPr>
              <a:t>ご</a:t>
            </a:r>
            <a:r>
              <a:rPr kumimoji="1" lang="ja-JP" altLang="en-US" sz="2000" dirty="0" smtClean="0">
                <a:solidFill>
                  <a:schemeClr val="tx1"/>
                </a:solidFill>
              </a:rPr>
              <a:t>す。</a:t>
            </a:r>
            <a:endParaRPr kumimoji="1" lang="en-US" altLang="ja-JP" sz="2000" dirty="0" smtClean="0">
              <a:solidFill>
                <a:schemeClr val="tx1"/>
              </a:solidFill>
            </a:endParaRPr>
          </a:p>
          <a:p>
            <a:pPr algn="ctr"/>
            <a:r>
              <a:rPr lang="ja-JP" altLang="en-US" sz="2000" dirty="0" smtClean="0">
                <a:solidFill>
                  <a:schemeClr val="tx1"/>
                </a:solidFill>
              </a:rPr>
              <a:t>声掛け</a:t>
            </a:r>
            <a:r>
              <a:rPr lang="ja-JP" altLang="en-US" sz="2000" dirty="0">
                <a:solidFill>
                  <a:schemeClr val="tx1"/>
                </a:solidFill>
              </a:rPr>
              <a:t>程度</a:t>
            </a:r>
            <a:r>
              <a:rPr lang="ja-JP" altLang="en-US" sz="2000" dirty="0" smtClean="0">
                <a:solidFill>
                  <a:schemeClr val="tx1"/>
                </a:solidFill>
              </a:rPr>
              <a:t>。</a:t>
            </a:r>
            <a:endParaRPr kumimoji="1" lang="en-US" altLang="ja-JP" sz="2000" dirty="0" smtClean="0">
              <a:solidFill>
                <a:schemeClr val="tx1"/>
              </a:solidFill>
            </a:endParaRPr>
          </a:p>
          <a:p>
            <a:pPr algn="ctr"/>
            <a:r>
              <a:rPr lang="ja-JP" altLang="en-US" sz="2000" dirty="0" smtClean="0">
                <a:solidFill>
                  <a:schemeClr val="tx1"/>
                </a:solidFill>
              </a:rPr>
              <a:t>（</a:t>
            </a:r>
            <a:r>
              <a:rPr lang="ja-JP" altLang="en-US" sz="2000" dirty="0">
                <a:solidFill>
                  <a:schemeClr val="tx1"/>
                </a:solidFill>
              </a:rPr>
              <a:t>本人</a:t>
            </a:r>
            <a:r>
              <a:rPr lang="ja-JP" altLang="en-US" sz="2000" dirty="0" smtClean="0">
                <a:solidFill>
                  <a:schemeClr val="tx1"/>
                </a:solidFill>
              </a:rPr>
              <a:t>からの</a:t>
            </a:r>
            <a:r>
              <a:rPr lang="ja-JP" altLang="en-US" sz="2000" dirty="0">
                <a:solidFill>
                  <a:schemeClr val="tx1"/>
                </a:solidFill>
              </a:rPr>
              <a:t>話</a:t>
            </a:r>
            <a:r>
              <a:rPr lang="ja-JP" altLang="en-US" sz="2000" dirty="0" smtClean="0">
                <a:solidFill>
                  <a:schemeClr val="tx1"/>
                </a:solidFill>
              </a:rPr>
              <a:t>は、</a:t>
            </a:r>
            <a:endParaRPr lang="en-US" altLang="ja-JP" sz="2000" dirty="0" smtClean="0">
              <a:solidFill>
                <a:schemeClr val="tx1"/>
              </a:solidFill>
            </a:endParaRPr>
          </a:p>
          <a:p>
            <a:pPr algn="ctr"/>
            <a:r>
              <a:rPr lang="ja-JP" altLang="en-US" sz="2000" dirty="0" smtClean="0">
                <a:solidFill>
                  <a:schemeClr val="tx1"/>
                </a:solidFill>
              </a:rPr>
              <a:t>じっくりと聞く）</a:t>
            </a:r>
            <a:endParaRPr kumimoji="1" lang="ja-JP" altLang="en-US" sz="2000" dirty="0">
              <a:solidFill>
                <a:schemeClr val="tx1"/>
              </a:solidFill>
            </a:endParaRPr>
          </a:p>
        </p:txBody>
      </p:sp>
      <p:sp>
        <p:nvSpPr>
          <p:cNvPr id="25" name="正方形/長方形 24"/>
          <p:cNvSpPr/>
          <p:nvPr/>
        </p:nvSpPr>
        <p:spPr>
          <a:xfrm>
            <a:off x="3362325" y="4358681"/>
            <a:ext cx="2352676" cy="1432520"/>
          </a:xfrm>
          <a:prstGeom prst="rect">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家の中で</a:t>
            </a:r>
            <a:endParaRPr kumimoji="1" lang="en-US" altLang="ja-JP" sz="2000" dirty="0" smtClean="0">
              <a:solidFill>
                <a:schemeClr val="tx1"/>
              </a:solidFill>
            </a:endParaRPr>
          </a:p>
          <a:p>
            <a:pPr algn="ctr"/>
            <a:r>
              <a:rPr lang="ja-JP" altLang="en-US" sz="2000" dirty="0" smtClean="0">
                <a:solidFill>
                  <a:schemeClr val="tx1"/>
                </a:solidFill>
              </a:rPr>
              <a:t>できることから、</a:t>
            </a:r>
            <a:endParaRPr lang="en-US" altLang="ja-JP" sz="2000" dirty="0" smtClean="0">
              <a:solidFill>
                <a:schemeClr val="tx1"/>
              </a:solidFill>
            </a:endParaRPr>
          </a:p>
          <a:p>
            <a:pPr algn="ctr"/>
            <a:r>
              <a:rPr kumimoji="1" lang="ja-JP" altLang="en-US" sz="2000" dirty="0">
                <a:solidFill>
                  <a:schemeClr val="tx1"/>
                </a:solidFill>
              </a:rPr>
              <a:t>少</a:t>
            </a:r>
            <a:r>
              <a:rPr kumimoji="1" lang="ja-JP" altLang="en-US" sz="2000" dirty="0" smtClean="0">
                <a:solidFill>
                  <a:schemeClr val="tx1"/>
                </a:solidFill>
              </a:rPr>
              <a:t>しずつ。</a:t>
            </a:r>
            <a:endParaRPr kumimoji="1" lang="ja-JP" altLang="en-US" sz="2000" dirty="0">
              <a:solidFill>
                <a:schemeClr val="tx1"/>
              </a:solidFill>
            </a:endParaRPr>
          </a:p>
        </p:txBody>
      </p:sp>
      <p:sp>
        <p:nvSpPr>
          <p:cNvPr id="26" name="正方形/長方形 25"/>
          <p:cNvSpPr/>
          <p:nvPr/>
        </p:nvSpPr>
        <p:spPr>
          <a:xfrm>
            <a:off x="5886450" y="4358680"/>
            <a:ext cx="2705100" cy="2028825"/>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少しずつ、</a:t>
            </a:r>
            <a:endParaRPr lang="en-US" altLang="ja-JP" sz="2000" dirty="0">
              <a:solidFill>
                <a:schemeClr val="tx1"/>
              </a:solidFill>
            </a:endParaRPr>
          </a:p>
          <a:p>
            <a:pPr algn="ctr"/>
            <a:r>
              <a:rPr kumimoji="1" lang="ja-JP" altLang="en-US" sz="2000" dirty="0" smtClean="0">
                <a:solidFill>
                  <a:schemeClr val="tx1"/>
                </a:solidFill>
              </a:rPr>
              <a:t>自分のペースで、</a:t>
            </a:r>
            <a:endParaRPr kumimoji="1" lang="en-US" altLang="ja-JP" sz="2000" dirty="0" smtClean="0">
              <a:solidFill>
                <a:schemeClr val="tx1"/>
              </a:solidFill>
            </a:endParaRPr>
          </a:p>
          <a:p>
            <a:pPr algn="ctr"/>
            <a:r>
              <a:rPr lang="ja-JP" altLang="en-US" sz="2000" dirty="0">
                <a:solidFill>
                  <a:schemeClr val="tx1"/>
                </a:solidFill>
              </a:rPr>
              <a:t>外出</a:t>
            </a:r>
            <a:r>
              <a:rPr lang="ja-JP" altLang="en-US" sz="2000" dirty="0" smtClean="0">
                <a:solidFill>
                  <a:schemeClr val="tx1"/>
                </a:solidFill>
              </a:rPr>
              <a:t>を。</a:t>
            </a:r>
            <a:endParaRPr lang="en-US" altLang="ja-JP" sz="2000" dirty="0" smtClean="0">
              <a:solidFill>
                <a:schemeClr val="tx1"/>
              </a:solidFill>
            </a:endParaRPr>
          </a:p>
          <a:p>
            <a:pPr algn="ctr"/>
            <a:r>
              <a:rPr kumimoji="1" lang="ja-JP" altLang="en-US" sz="2000" dirty="0" smtClean="0">
                <a:solidFill>
                  <a:schemeClr val="tx1"/>
                </a:solidFill>
              </a:rPr>
              <a:t>情報</a:t>
            </a:r>
            <a:r>
              <a:rPr kumimoji="1" lang="ja-JP" altLang="en-US" sz="2000" dirty="0">
                <a:solidFill>
                  <a:schemeClr val="tx1"/>
                </a:solidFill>
              </a:rPr>
              <a:t>提供</a:t>
            </a:r>
            <a:r>
              <a:rPr kumimoji="1" lang="ja-JP" altLang="en-US" sz="2000" dirty="0" smtClean="0">
                <a:solidFill>
                  <a:schemeClr val="tx1"/>
                </a:solidFill>
              </a:rPr>
              <a:t>。</a:t>
            </a:r>
            <a:endParaRPr kumimoji="1" lang="en-US" altLang="ja-JP" sz="2000" dirty="0" smtClean="0">
              <a:solidFill>
                <a:schemeClr val="tx1"/>
              </a:solidFill>
            </a:endParaRPr>
          </a:p>
          <a:p>
            <a:pPr algn="ctr"/>
            <a:r>
              <a:rPr lang="ja-JP" altLang="en-US" sz="2000" dirty="0" smtClean="0">
                <a:solidFill>
                  <a:schemeClr val="tx1"/>
                </a:solidFill>
              </a:rPr>
              <a:t>社会</a:t>
            </a:r>
            <a:r>
              <a:rPr lang="ja-JP" altLang="en-US" sz="2000" dirty="0">
                <a:solidFill>
                  <a:schemeClr val="tx1"/>
                </a:solidFill>
              </a:rPr>
              <a:t>資源</a:t>
            </a:r>
            <a:r>
              <a:rPr lang="ja-JP" altLang="en-US" sz="2000" dirty="0" smtClean="0">
                <a:solidFill>
                  <a:schemeClr val="tx1"/>
                </a:solidFill>
              </a:rPr>
              <a:t>の利用。</a:t>
            </a:r>
            <a:endParaRPr kumimoji="1" lang="ja-JP" altLang="en-US" sz="2000" dirty="0">
              <a:solidFill>
                <a:schemeClr val="tx1"/>
              </a:solidFill>
            </a:endParaRPr>
          </a:p>
        </p:txBody>
      </p:sp>
      <p:sp>
        <p:nvSpPr>
          <p:cNvPr id="19" name="テキスト ボックス 18"/>
          <p:cNvSpPr txBox="1"/>
          <p:nvPr/>
        </p:nvSpPr>
        <p:spPr>
          <a:xfrm>
            <a:off x="1369960" y="3769797"/>
            <a:ext cx="2571538" cy="461665"/>
          </a:xfrm>
          <a:prstGeom prst="rect">
            <a:avLst/>
          </a:prstGeom>
          <a:noFill/>
        </p:spPr>
        <p:txBody>
          <a:bodyPr wrap="none" rtlCol="0">
            <a:spAutoFit/>
          </a:bodyPr>
          <a:lstStyle/>
          <a:p>
            <a:r>
              <a:rPr kumimoji="1" lang="ja-JP" altLang="en-US" sz="2400" dirty="0" smtClean="0">
                <a:solidFill>
                  <a:srgbClr val="FF0000"/>
                </a:solidFill>
              </a:rPr>
              <a:t>エネルギーの回復</a:t>
            </a:r>
            <a:endParaRPr kumimoji="1" lang="ja-JP" altLang="en-US" sz="2400" dirty="0">
              <a:solidFill>
                <a:srgbClr val="FF0000"/>
              </a:solidFill>
            </a:endParaRPr>
          </a:p>
        </p:txBody>
      </p:sp>
      <p:sp>
        <p:nvSpPr>
          <p:cNvPr id="6" name="左右矢印 5"/>
          <p:cNvSpPr/>
          <p:nvPr/>
        </p:nvSpPr>
        <p:spPr>
          <a:xfrm>
            <a:off x="2981325" y="5791201"/>
            <a:ext cx="3095625" cy="897336"/>
          </a:xfrm>
          <a:prstGeom prst="leftRightArrow">
            <a:avLst>
              <a:gd name="adj1" fmla="val 68919"/>
              <a:gd name="adj2" fmla="val 29832"/>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症状によっては</a:t>
            </a:r>
            <a:endParaRPr kumimoji="1" lang="en-US" altLang="ja-JP" dirty="0" smtClean="0"/>
          </a:p>
          <a:p>
            <a:pPr algn="ctr"/>
            <a:r>
              <a:rPr lang="ja-JP" altLang="en-US" dirty="0" smtClean="0"/>
              <a:t>医療機関との連携</a:t>
            </a:r>
            <a:endParaRPr kumimoji="1" lang="ja-JP" altLang="en-US" dirty="0"/>
          </a:p>
        </p:txBody>
      </p:sp>
      <p:sp>
        <p:nvSpPr>
          <p:cNvPr id="7" name="正方形/長方形 6"/>
          <p:cNvSpPr/>
          <p:nvPr/>
        </p:nvSpPr>
        <p:spPr>
          <a:xfrm>
            <a:off x="984869" y="1194020"/>
            <a:ext cx="1211919" cy="332604"/>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充電期</a:t>
            </a:r>
            <a:endParaRPr kumimoji="1" lang="ja-JP" altLang="en-US" b="1" dirty="0">
              <a:solidFill>
                <a:schemeClr val="bg1"/>
              </a:solidFill>
            </a:endParaRPr>
          </a:p>
        </p:txBody>
      </p:sp>
      <p:sp>
        <p:nvSpPr>
          <p:cNvPr id="27" name="正方形/長方形 26"/>
          <p:cNvSpPr/>
          <p:nvPr/>
        </p:nvSpPr>
        <p:spPr>
          <a:xfrm>
            <a:off x="3880834" y="1201531"/>
            <a:ext cx="1211919" cy="332604"/>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安定期</a:t>
            </a:r>
            <a:endParaRPr kumimoji="1" lang="ja-JP" altLang="en-US" b="1" dirty="0">
              <a:solidFill>
                <a:schemeClr val="bg1"/>
              </a:solidFill>
            </a:endParaRPr>
          </a:p>
        </p:txBody>
      </p:sp>
      <p:sp>
        <p:nvSpPr>
          <p:cNvPr id="28" name="正方形/長方形 27"/>
          <p:cNvSpPr/>
          <p:nvPr/>
        </p:nvSpPr>
        <p:spPr>
          <a:xfrm>
            <a:off x="6586147" y="1190840"/>
            <a:ext cx="1211919" cy="332604"/>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活動期</a:t>
            </a:r>
            <a:endParaRPr kumimoji="1" lang="ja-JP" altLang="en-US" b="1" dirty="0">
              <a:solidFill>
                <a:schemeClr val="bg1"/>
              </a:solidFill>
            </a:endParaRPr>
          </a:p>
        </p:txBody>
      </p:sp>
      <p:sp>
        <p:nvSpPr>
          <p:cNvPr id="8" name="スライド番号プレースホルダー 7"/>
          <p:cNvSpPr>
            <a:spLocks noGrp="1"/>
          </p:cNvSpPr>
          <p:nvPr>
            <p:ph type="sldNum" sz="quarter" idx="12"/>
          </p:nvPr>
        </p:nvSpPr>
        <p:spPr/>
        <p:txBody>
          <a:bodyPr/>
          <a:lstStyle/>
          <a:p>
            <a:fld id="{FBD2CEB3-E5C6-46D5-A13E-6746FE00D39B}" type="slidenum">
              <a:rPr kumimoji="1" lang="ja-JP" altLang="en-US" smtClean="0"/>
              <a:t>19</a:t>
            </a:fld>
            <a:endParaRPr kumimoji="1" lang="ja-JP" altLang="en-US" dirty="0"/>
          </a:p>
        </p:txBody>
      </p:sp>
    </p:spTree>
    <p:extLst>
      <p:ext uri="{BB962C8B-B14F-4D97-AF65-F5344CB8AC3E}">
        <p14:creationId xmlns:p14="http://schemas.microsoft.com/office/powerpoint/2010/main" val="34683075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50476" y="857250"/>
            <a:ext cx="8243047" cy="5632311"/>
          </a:xfrm>
          <a:prstGeom prst="rect">
            <a:avLst/>
          </a:prstGeom>
          <a:noFill/>
          <a:ln>
            <a:solidFill>
              <a:schemeClr val="accent1"/>
            </a:solidFill>
          </a:ln>
        </p:spPr>
        <p:txBody>
          <a:bodyPr wrap="square" rtlCol="0">
            <a:spAutoFit/>
          </a:bodyPr>
          <a:lstStyle/>
          <a:p>
            <a:r>
              <a:rPr lang="ja-JP" altLang="en-US" sz="2400" dirty="0" smtClean="0">
                <a:latin typeface="+mn-ea"/>
              </a:rPr>
              <a:t>この資料は、</a:t>
            </a:r>
            <a:endParaRPr lang="en-US" altLang="ja-JP" sz="2400" dirty="0" smtClean="0">
              <a:latin typeface="+mn-ea"/>
            </a:endParaRPr>
          </a:p>
          <a:p>
            <a:r>
              <a:rPr lang="ja-JP" altLang="ja-JP" sz="2400" dirty="0"/>
              <a:t>令和３年度地域保健総合推進</a:t>
            </a:r>
            <a:r>
              <a:rPr lang="ja-JP" altLang="ja-JP" sz="2400" dirty="0" smtClean="0"/>
              <a:t>事業「</a:t>
            </a:r>
            <a:r>
              <a:rPr lang="ja-JP" altLang="ja-JP" sz="2400" dirty="0"/>
              <a:t>保健所、精神保健福祉センターの連携による、ひきこもりの精神保健相談・支援の実践研修と、重層的支援体制をはじめとした地域包括ケアシステムによるひきこもり支援に関する研修の開催と検討</a:t>
            </a:r>
            <a:r>
              <a:rPr lang="ja-JP" altLang="ja-JP" sz="2400" dirty="0" smtClean="0"/>
              <a:t>」</a:t>
            </a:r>
            <a:r>
              <a:rPr lang="ja-JP" altLang="en-US" sz="2400" dirty="0" smtClean="0">
                <a:latin typeface="+mn-ea"/>
              </a:rPr>
              <a:t>における研修において、使用するものです。</a:t>
            </a:r>
            <a:endParaRPr lang="en-US" altLang="ja-JP" sz="2400" dirty="0" smtClean="0">
              <a:latin typeface="+mn-ea"/>
            </a:endParaRPr>
          </a:p>
          <a:p>
            <a:endParaRPr lang="en-US" altLang="ja-JP" sz="2400" dirty="0" smtClean="0">
              <a:latin typeface="+mn-ea"/>
            </a:endParaRPr>
          </a:p>
          <a:p>
            <a:r>
              <a:rPr lang="ja-JP" altLang="en-US" sz="2400" dirty="0">
                <a:latin typeface="+mn-ea"/>
              </a:rPr>
              <a:t>主</a:t>
            </a:r>
            <a:r>
              <a:rPr lang="ja-JP" altLang="en-US" sz="2400" dirty="0" smtClean="0">
                <a:latin typeface="+mn-ea"/>
              </a:rPr>
              <a:t>に、保健所や精神保健福祉センター、市町村、ひきこもり地域支援センター、地域包括支援センター等のスタッフを対象に、</a:t>
            </a:r>
            <a:endParaRPr lang="en-US" altLang="ja-JP" sz="2400" dirty="0" smtClean="0">
              <a:latin typeface="+mn-ea"/>
            </a:endParaRPr>
          </a:p>
          <a:p>
            <a:r>
              <a:rPr lang="ja-JP" altLang="en-US" sz="2400" dirty="0" smtClean="0">
                <a:latin typeface="+mn-ea"/>
              </a:rPr>
              <a:t>研修等での使用を目的として作成したものです。</a:t>
            </a:r>
            <a:endParaRPr lang="en-US" altLang="ja-JP" sz="2400" dirty="0" smtClean="0">
              <a:latin typeface="+mn-ea"/>
            </a:endParaRPr>
          </a:p>
          <a:p>
            <a:endParaRPr kumimoji="1" lang="en-US" altLang="ja-JP" sz="2400" dirty="0">
              <a:latin typeface="+mn-ea"/>
            </a:endParaRPr>
          </a:p>
          <a:p>
            <a:r>
              <a:rPr kumimoji="1" lang="ja-JP" altLang="en-US" sz="2400" dirty="0" smtClean="0">
                <a:latin typeface="+mn-ea"/>
              </a:rPr>
              <a:t>なお、研修等の場面では、時間の関係上、すべての説明はできませんが、</a:t>
            </a:r>
            <a:r>
              <a:rPr lang="ja-JP" altLang="en-US" sz="2400" dirty="0" smtClean="0">
                <a:latin typeface="+mn-ea"/>
              </a:rPr>
              <a:t>資料の中には、今後の</a:t>
            </a:r>
            <a:r>
              <a:rPr lang="ja-JP" altLang="en-US" sz="2400" dirty="0">
                <a:latin typeface="+mn-ea"/>
              </a:rPr>
              <a:t>参考</a:t>
            </a:r>
            <a:r>
              <a:rPr lang="ja-JP" altLang="en-US" sz="2400" dirty="0" smtClean="0">
                <a:latin typeface="+mn-ea"/>
              </a:rPr>
              <a:t>のために、研修</a:t>
            </a:r>
            <a:r>
              <a:rPr lang="ja-JP" altLang="en-US" sz="2400" dirty="0">
                <a:latin typeface="+mn-ea"/>
              </a:rPr>
              <a:t>等</a:t>
            </a:r>
            <a:r>
              <a:rPr lang="ja-JP" altLang="en-US" sz="2400" dirty="0" smtClean="0">
                <a:latin typeface="+mn-ea"/>
              </a:rPr>
              <a:t>では使用しないものも含まれています。</a:t>
            </a:r>
            <a:r>
              <a:rPr kumimoji="1" lang="ja-JP" altLang="en-US" sz="2400" dirty="0" smtClean="0">
                <a:latin typeface="+mn-ea"/>
              </a:rPr>
              <a:t>また、一部、内容が、</a:t>
            </a:r>
            <a:r>
              <a:rPr lang="ja-JP" altLang="en-US" sz="2400" dirty="0" smtClean="0">
                <a:latin typeface="+mn-ea"/>
              </a:rPr>
              <a:t>重複している部分もあります。</a:t>
            </a:r>
            <a:endParaRPr lang="en-US" altLang="ja-JP" sz="2400" dirty="0" smtClean="0">
              <a:latin typeface="+mn-ea"/>
            </a:endParaRPr>
          </a:p>
        </p:txBody>
      </p:sp>
      <p:sp>
        <p:nvSpPr>
          <p:cNvPr id="4" name="正方形/長方形 3"/>
          <p:cNvSpPr/>
          <p:nvPr/>
        </p:nvSpPr>
        <p:spPr>
          <a:xfrm>
            <a:off x="8067675" y="0"/>
            <a:ext cx="1076325" cy="876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C8F03022-F22C-4ECF-81DF-D30B36FEB915}" type="slidenum">
              <a:rPr kumimoji="1" lang="ja-JP" altLang="en-US" smtClean="0"/>
              <a:t>2</a:t>
            </a:fld>
            <a:endParaRPr kumimoji="1" lang="ja-JP" altLang="en-US" dirty="0"/>
          </a:p>
        </p:txBody>
      </p:sp>
    </p:spTree>
    <p:extLst>
      <p:ext uri="{BB962C8B-B14F-4D97-AF65-F5344CB8AC3E}">
        <p14:creationId xmlns:p14="http://schemas.microsoft.com/office/powerpoint/2010/main" val="41949503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ひきこもりの回復段階の指標　１</a:t>
            </a:r>
            <a:endParaRPr kumimoji="1" lang="ja-JP" altLang="en-US" dirty="0"/>
          </a:p>
        </p:txBody>
      </p:sp>
      <p:sp>
        <p:nvSpPr>
          <p:cNvPr id="5" name="右矢印 4"/>
          <p:cNvSpPr/>
          <p:nvPr/>
        </p:nvSpPr>
        <p:spPr>
          <a:xfrm>
            <a:off x="5972175" y="1278570"/>
            <a:ext cx="2981325" cy="2779077"/>
          </a:xfrm>
          <a:prstGeom prst="rightArrow">
            <a:avLst>
              <a:gd name="adj1" fmla="val 78664"/>
              <a:gd name="adj2" fmla="val 22964"/>
            </a:avLst>
          </a:prstGeom>
          <a:solidFill>
            <a:schemeClr val="bg2"/>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rgbClr val="00B050"/>
                </a:solidFill>
                <a:latin typeface="+mn-ea"/>
              </a:rPr>
              <a:t>家族以外の</a:t>
            </a:r>
          </a:p>
          <a:p>
            <a:pPr algn="ctr"/>
            <a:r>
              <a:rPr kumimoji="1" lang="ja-JP" altLang="en-US" sz="2000" dirty="0" smtClean="0">
                <a:solidFill>
                  <a:srgbClr val="00B050"/>
                </a:solidFill>
                <a:latin typeface="+mn-ea"/>
              </a:rPr>
              <a:t>人と出会ったり、</a:t>
            </a:r>
            <a:endParaRPr kumimoji="1" lang="en-US" altLang="ja-JP" sz="2000" dirty="0" smtClean="0">
              <a:solidFill>
                <a:srgbClr val="00B050"/>
              </a:solidFill>
              <a:latin typeface="+mn-ea"/>
            </a:endParaRPr>
          </a:p>
          <a:p>
            <a:pPr algn="ctr"/>
            <a:r>
              <a:rPr lang="ja-JP" altLang="en-US" sz="2000" dirty="0">
                <a:solidFill>
                  <a:srgbClr val="00B050"/>
                </a:solidFill>
                <a:latin typeface="+mn-ea"/>
              </a:rPr>
              <a:t>外出</a:t>
            </a:r>
            <a:r>
              <a:rPr lang="ja-JP" altLang="en-US" sz="2000" dirty="0" smtClean="0">
                <a:solidFill>
                  <a:srgbClr val="00B050"/>
                </a:solidFill>
                <a:latin typeface="+mn-ea"/>
              </a:rPr>
              <a:t>しても、</a:t>
            </a:r>
            <a:endParaRPr lang="en-US" altLang="ja-JP" sz="2000" dirty="0" smtClean="0">
              <a:solidFill>
                <a:srgbClr val="00B050"/>
              </a:solidFill>
              <a:latin typeface="+mn-ea"/>
            </a:endParaRPr>
          </a:p>
          <a:p>
            <a:pPr algn="ctr"/>
            <a:r>
              <a:rPr kumimoji="1" lang="ja-JP" altLang="en-US" sz="2000" dirty="0" smtClean="0">
                <a:solidFill>
                  <a:srgbClr val="00B050"/>
                </a:solidFill>
                <a:latin typeface="+mn-ea"/>
              </a:rPr>
              <a:t>それ程疲れを</a:t>
            </a:r>
            <a:endParaRPr kumimoji="1" lang="en-US" altLang="ja-JP" sz="2000" dirty="0" smtClean="0">
              <a:solidFill>
                <a:srgbClr val="00B050"/>
              </a:solidFill>
              <a:latin typeface="+mn-ea"/>
            </a:endParaRPr>
          </a:p>
          <a:p>
            <a:pPr algn="ctr"/>
            <a:r>
              <a:rPr lang="ja-JP" altLang="en-US" sz="2000" dirty="0" smtClean="0">
                <a:solidFill>
                  <a:srgbClr val="00B050"/>
                </a:solidFill>
                <a:latin typeface="+mn-ea"/>
              </a:rPr>
              <a:t>感じなくなる。</a:t>
            </a:r>
            <a:endParaRPr kumimoji="1" lang="ja-JP" altLang="en-US" sz="2000" dirty="0">
              <a:solidFill>
                <a:srgbClr val="00B050"/>
              </a:solidFill>
              <a:latin typeface="+mn-ea"/>
            </a:endParaRPr>
          </a:p>
        </p:txBody>
      </p:sp>
      <p:sp>
        <p:nvSpPr>
          <p:cNvPr id="4" name="右矢印 3"/>
          <p:cNvSpPr/>
          <p:nvPr/>
        </p:nvSpPr>
        <p:spPr>
          <a:xfrm>
            <a:off x="3171825" y="1284325"/>
            <a:ext cx="2981325" cy="2773324"/>
          </a:xfrm>
          <a:prstGeom prst="rightArrow">
            <a:avLst>
              <a:gd name="adj1" fmla="val 78664"/>
              <a:gd name="adj2" fmla="val 22964"/>
            </a:avLst>
          </a:prstGeom>
          <a:solidFill>
            <a:schemeClr val="bg2"/>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rgbClr val="00B0F0"/>
                </a:solidFill>
                <a:latin typeface="+mn-ea"/>
              </a:rPr>
              <a:t>自宅では</a:t>
            </a:r>
            <a:endParaRPr kumimoji="1" lang="en-US" altLang="ja-JP" sz="2000" dirty="0" smtClean="0">
              <a:solidFill>
                <a:srgbClr val="00B0F0"/>
              </a:solidFill>
              <a:latin typeface="+mn-ea"/>
            </a:endParaRPr>
          </a:p>
          <a:p>
            <a:pPr algn="ctr"/>
            <a:r>
              <a:rPr lang="ja-JP" altLang="en-US" sz="2000" dirty="0">
                <a:solidFill>
                  <a:srgbClr val="00B0F0"/>
                </a:solidFill>
                <a:latin typeface="+mn-ea"/>
              </a:rPr>
              <a:t>落ち着</a:t>
            </a:r>
            <a:r>
              <a:rPr lang="ja-JP" altLang="en-US" sz="2000" dirty="0" smtClean="0">
                <a:solidFill>
                  <a:srgbClr val="00B0F0"/>
                </a:solidFill>
                <a:latin typeface="+mn-ea"/>
              </a:rPr>
              <a:t>いているが、</a:t>
            </a:r>
            <a:endParaRPr lang="en-US" altLang="ja-JP" sz="2000" dirty="0" smtClean="0">
              <a:solidFill>
                <a:srgbClr val="00B0F0"/>
              </a:solidFill>
              <a:latin typeface="+mn-ea"/>
            </a:endParaRPr>
          </a:p>
          <a:p>
            <a:pPr algn="ctr"/>
            <a:r>
              <a:rPr lang="ja-JP" altLang="en-US" sz="2000" dirty="0">
                <a:solidFill>
                  <a:srgbClr val="00B0F0"/>
                </a:solidFill>
                <a:latin typeface="+mn-ea"/>
              </a:rPr>
              <a:t>家族以外</a:t>
            </a:r>
            <a:r>
              <a:rPr lang="ja-JP" altLang="en-US" sz="2000" dirty="0" smtClean="0">
                <a:solidFill>
                  <a:srgbClr val="00B0F0"/>
                </a:solidFill>
                <a:latin typeface="+mn-ea"/>
              </a:rPr>
              <a:t>の</a:t>
            </a:r>
            <a:endParaRPr lang="en-US" altLang="ja-JP" sz="2000" dirty="0" smtClean="0">
              <a:solidFill>
                <a:srgbClr val="00B0F0"/>
              </a:solidFill>
              <a:latin typeface="+mn-ea"/>
            </a:endParaRPr>
          </a:p>
          <a:p>
            <a:pPr algn="ctr"/>
            <a:r>
              <a:rPr kumimoji="1" lang="ja-JP" altLang="en-US" sz="2000" dirty="0" smtClean="0">
                <a:solidFill>
                  <a:srgbClr val="00B0F0"/>
                </a:solidFill>
                <a:latin typeface="+mn-ea"/>
              </a:rPr>
              <a:t>人と</a:t>
            </a:r>
            <a:r>
              <a:rPr kumimoji="1" lang="ja-JP" altLang="en-US" sz="2000" dirty="0">
                <a:solidFill>
                  <a:srgbClr val="00B0F0"/>
                </a:solidFill>
                <a:latin typeface="+mn-ea"/>
              </a:rPr>
              <a:t>出会</a:t>
            </a:r>
            <a:r>
              <a:rPr kumimoji="1" lang="ja-JP" altLang="en-US" sz="2000" dirty="0" smtClean="0">
                <a:solidFill>
                  <a:srgbClr val="00B0F0"/>
                </a:solidFill>
                <a:latin typeface="+mn-ea"/>
              </a:rPr>
              <a:t>ったり、</a:t>
            </a:r>
            <a:endParaRPr kumimoji="1" lang="en-US" altLang="ja-JP" sz="2000" dirty="0" smtClean="0">
              <a:solidFill>
                <a:srgbClr val="00B0F0"/>
              </a:solidFill>
              <a:latin typeface="+mn-ea"/>
            </a:endParaRPr>
          </a:p>
          <a:p>
            <a:pPr algn="ctr"/>
            <a:r>
              <a:rPr lang="ja-JP" altLang="en-US" sz="2000" dirty="0">
                <a:solidFill>
                  <a:srgbClr val="00B0F0"/>
                </a:solidFill>
                <a:latin typeface="+mn-ea"/>
              </a:rPr>
              <a:t>外出</a:t>
            </a:r>
            <a:r>
              <a:rPr lang="ja-JP" altLang="en-US" sz="2000" dirty="0" smtClean="0">
                <a:solidFill>
                  <a:srgbClr val="00B0F0"/>
                </a:solidFill>
                <a:latin typeface="+mn-ea"/>
              </a:rPr>
              <a:t>すると</a:t>
            </a:r>
            <a:endParaRPr lang="en-US" altLang="ja-JP" sz="2000" dirty="0" smtClean="0">
              <a:solidFill>
                <a:srgbClr val="00B0F0"/>
              </a:solidFill>
              <a:latin typeface="+mn-ea"/>
            </a:endParaRPr>
          </a:p>
          <a:p>
            <a:pPr algn="ctr"/>
            <a:r>
              <a:rPr kumimoji="1" lang="ja-JP" altLang="en-US" sz="2000" dirty="0" smtClean="0">
                <a:solidFill>
                  <a:srgbClr val="00B0F0"/>
                </a:solidFill>
                <a:latin typeface="+mn-ea"/>
              </a:rPr>
              <a:t>ひどく疲れる。</a:t>
            </a:r>
            <a:endParaRPr kumimoji="1" lang="ja-JP" altLang="en-US" sz="2000" dirty="0">
              <a:solidFill>
                <a:srgbClr val="00B0F0"/>
              </a:solidFill>
              <a:latin typeface="+mn-ea"/>
            </a:endParaRPr>
          </a:p>
        </p:txBody>
      </p:sp>
      <p:sp>
        <p:nvSpPr>
          <p:cNvPr id="3" name="右矢印 2"/>
          <p:cNvSpPr/>
          <p:nvPr/>
        </p:nvSpPr>
        <p:spPr>
          <a:xfrm>
            <a:off x="371475" y="1292727"/>
            <a:ext cx="2981325" cy="2764921"/>
          </a:xfrm>
          <a:prstGeom prst="rightArrow">
            <a:avLst>
              <a:gd name="adj1" fmla="val 78664"/>
              <a:gd name="adj2" fmla="val 22964"/>
            </a:avLst>
          </a:prstGeom>
          <a:solidFill>
            <a:schemeClr val="bg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rgbClr val="FF0000"/>
                </a:solidFill>
                <a:latin typeface="+mn-ea"/>
              </a:rPr>
              <a:t>自宅</a:t>
            </a:r>
            <a:r>
              <a:rPr lang="ja-JP" altLang="en-US" sz="2000" dirty="0" smtClean="0">
                <a:solidFill>
                  <a:srgbClr val="FF0000"/>
                </a:solidFill>
                <a:latin typeface="+mn-ea"/>
              </a:rPr>
              <a:t>でも</a:t>
            </a:r>
            <a:endParaRPr lang="en-US" altLang="ja-JP" sz="2000" dirty="0" smtClean="0">
              <a:solidFill>
                <a:srgbClr val="FF0000"/>
              </a:solidFill>
              <a:latin typeface="+mn-ea"/>
            </a:endParaRPr>
          </a:p>
          <a:p>
            <a:pPr algn="ctr"/>
            <a:r>
              <a:rPr kumimoji="1" lang="ja-JP" altLang="en-US" sz="2000" dirty="0" smtClean="0">
                <a:solidFill>
                  <a:srgbClr val="FF0000"/>
                </a:solidFill>
                <a:latin typeface="+mn-ea"/>
              </a:rPr>
              <a:t>１人でいる</a:t>
            </a:r>
            <a:endParaRPr kumimoji="1" lang="en-US" altLang="ja-JP" sz="2000" dirty="0" smtClean="0">
              <a:solidFill>
                <a:srgbClr val="FF0000"/>
              </a:solidFill>
              <a:latin typeface="+mn-ea"/>
            </a:endParaRPr>
          </a:p>
          <a:p>
            <a:pPr algn="ctr"/>
            <a:r>
              <a:rPr kumimoji="1" lang="ja-JP" altLang="en-US" sz="2000" dirty="0" smtClean="0">
                <a:solidFill>
                  <a:srgbClr val="FF0000"/>
                </a:solidFill>
                <a:latin typeface="+mn-ea"/>
              </a:rPr>
              <a:t>ことが多く、</a:t>
            </a:r>
            <a:endParaRPr kumimoji="1" lang="en-US" altLang="ja-JP" sz="2000" dirty="0" smtClean="0">
              <a:solidFill>
                <a:srgbClr val="FF0000"/>
              </a:solidFill>
              <a:latin typeface="+mn-ea"/>
            </a:endParaRPr>
          </a:p>
          <a:p>
            <a:pPr algn="ctr"/>
            <a:r>
              <a:rPr kumimoji="1" lang="ja-JP" altLang="en-US" sz="2000" dirty="0" smtClean="0">
                <a:solidFill>
                  <a:srgbClr val="FF0000"/>
                </a:solidFill>
                <a:latin typeface="+mn-ea"/>
              </a:rPr>
              <a:t>イライラする</a:t>
            </a:r>
            <a:r>
              <a:rPr kumimoji="1" lang="ja-JP" altLang="en-US" sz="2000" dirty="0">
                <a:solidFill>
                  <a:srgbClr val="FF0000"/>
                </a:solidFill>
                <a:latin typeface="+mn-ea"/>
              </a:rPr>
              <a:t>。</a:t>
            </a:r>
          </a:p>
        </p:txBody>
      </p:sp>
      <p:sp>
        <p:nvSpPr>
          <p:cNvPr id="7" name="正方形/長方形 6"/>
          <p:cNvSpPr/>
          <p:nvPr/>
        </p:nvSpPr>
        <p:spPr>
          <a:xfrm>
            <a:off x="984869" y="1194020"/>
            <a:ext cx="1211919" cy="332604"/>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充電期</a:t>
            </a:r>
            <a:endParaRPr kumimoji="1" lang="ja-JP" altLang="en-US" b="1" dirty="0">
              <a:solidFill>
                <a:schemeClr val="bg1"/>
              </a:solidFill>
            </a:endParaRPr>
          </a:p>
        </p:txBody>
      </p:sp>
      <p:sp>
        <p:nvSpPr>
          <p:cNvPr id="27" name="正方形/長方形 26"/>
          <p:cNvSpPr/>
          <p:nvPr/>
        </p:nvSpPr>
        <p:spPr>
          <a:xfrm>
            <a:off x="3880834" y="1201531"/>
            <a:ext cx="1211919" cy="332604"/>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安定期</a:t>
            </a:r>
            <a:endParaRPr kumimoji="1" lang="ja-JP" altLang="en-US" b="1" dirty="0">
              <a:solidFill>
                <a:schemeClr val="bg1"/>
              </a:solidFill>
            </a:endParaRPr>
          </a:p>
        </p:txBody>
      </p:sp>
      <p:sp>
        <p:nvSpPr>
          <p:cNvPr id="28" name="正方形/長方形 27"/>
          <p:cNvSpPr/>
          <p:nvPr/>
        </p:nvSpPr>
        <p:spPr>
          <a:xfrm>
            <a:off x="6586147" y="1190840"/>
            <a:ext cx="1211919" cy="332604"/>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活動期</a:t>
            </a:r>
            <a:endParaRPr kumimoji="1" lang="ja-JP" altLang="en-US" b="1" dirty="0">
              <a:solidFill>
                <a:schemeClr val="bg1"/>
              </a:solidFill>
            </a:endParaRPr>
          </a:p>
        </p:txBody>
      </p:sp>
      <p:sp>
        <p:nvSpPr>
          <p:cNvPr id="8" name="スライド番号プレースホルダー 7"/>
          <p:cNvSpPr>
            <a:spLocks noGrp="1"/>
          </p:cNvSpPr>
          <p:nvPr>
            <p:ph type="sldNum" sz="quarter" idx="12"/>
          </p:nvPr>
        </p:nvSpPr>
        <p:spPr/>
        <p:txBody>
          <a:bodyPr/>
          <a:lstStyle/>
          <a:p>
            <a:fld id="{FBD2CEB3-E5C6-46D5-A13E-6746FE00D39B}" type="slidenum">
              <a:rPr kumimoji="1" lang="ja-JP" altLang="en-US" smtClean="0"/>
              <a:t>20</a:t>
            </a:fld>
            <a:endParaRPr kumimoji="1" lang="ja-JP" altLang="en-US" dirty="0"/>
          </a:p>
        </p:txBody>
      </p:sp>
      <p:sp>
        <p:nvSpPr>
          <p:cNvPr id="9" name="テキスト ボックス 8"/>
          <p:cNvSpPr txBox="1"/>
          <p:nvPr/>
        </p:nvSpPr>
        <p:spPr>
          <a:xfrm>
            <a:off x="661918" y="3990501"/>
            <a:ext cx="7853432" cy="2677656"/>
          </a:xfrm>
          <a:prstGeom prst="rect">
            <a:avLst/>
          </a:prstGeom>
          <a:noFill/>
        </p:spPr>
        <p:txBody>
          <a:bodyPr wrap="none" rtlCol="0">
            <a:spAutoFit/>
          </a:bodyPr>
          <a:lstStyle/>
          <a:p>
            <a:r>
              <a:rPr kumimoji="1" lang="ja-JP" altLang="en-US" sz="2800" dirty="0" smtClean="0"/>
              <a:t>ひきこもり者の課題の一つとして、</a:t>
            </a:r>
            <a:endParaRPr kumimoji="1" lang="en-US" altLang="ja-JP" sz="2800" dirty="0" smtClean="0"/>
          </a:p>
          <a:p>
            <a:r>
              <a:rPr kumimoji="1" lang="ja-JP" altLang="en-US" sz="2800" dirty="0" smtClean="0"/>
              <a:t>著しい対人不安・緊張、対人疲労があげられます。</a:t>
            </a:r>
            <a:endParaRPr kumimoji="1" lang="en-US" altLang="ja-JP" sz="2800" dirty="0" smtClean="0"/>
          </a:p>
          <a:p>
            <a:r>
              <a:rPr lang="ja-JP" altLang="en-US" sz="2800" dirty="0"/>
              <a:t>　</a:t>
            </a:r>
            <a:r>
              <a:rPr lang="ja-JP" altLang="en-US" sz="2800" dirty="0" smtClean="0"/>
              <a:t>この程度が、回復の指標になります。</a:t>
            </a:r>
            <a:endParaRPr kumimoji="1" lang="en-US" altLang="ja-JP" sz="2800" dirty="0" smtClean="0"/>
          </a:p>
          <a:p>
            <a:r>
              <a:rPr lang="ja-JP" altLang="en-US" sz="2800" dirty="0"/>
              <a:t>それぞれ</a:t>
            </a:r>
            <a:r>
              <a:rPr lang="ja-JP" altLang="en-US" sz="2800" dirty="0" smtClean="0"/>
              <a:t>にあった段階での支援が必要となります。</a:t>
            </a:r>
            <a:endParaRPr lang="en-US" altLang="ja-JP" sz="2800" dirty="0" smtClean="0"/>
          </a:p>
          <a:p>
            <a:r>
              <a:rPr kumimoji="1" lang="ja-JP" altLang="en-US" sz="2800" dirty="0" smtClean="0"/>
              <a:t>表面的な、外出の回数や時間は、</a:t>
            </a:r>
            <a:endParaRPr kumimoji="1" lang="en-US" altLang="ja-JP" sz="2800" dirty="0" smtClean="0"/>
          </a:p>
          <a:p>
            <a:r>
              <a:rPr lang="ja-JP" altLang="en-US" sz="2800" dirty="0"/>
              <a:t>　</a:t>
            </a:r>
            <a:r>
              <a:rPr lang="ja-JP" altLang="en-US" sz="2800" dirty="0" smtClean="0"/>
              <a:t>必ずしも、回復の度合いとは一致しません。</a:t>
            </a:r>
            <a:endParaRPr kumimoji="1" lang="ja-JP" altLang="en-US" sz="2800" dirty="0"/>
          </a:p>
        </p:txBody>
      </p:sp>
    </p:spTree>
    <p:extLst>
      <p:ext uri="{BB962C8B-B14F-4D97-AF65-F5344CB8AC3E}">
        <p14:creationId xmlns:p14="http://schemas.microsoft.com/office/powerpoint/2010/main" val="27685729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直線矢印コネクタ 44"/>
          <p:cNvCxnSpPr/>
          <p:nvPr/>
        </p:nvCxnSpPr>
        <p:spPr>
          <a:xfrm flipH="1">
            <a:off x="6227763" y="4438650"/>
            <a:ext cx="11112" cy="227647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flipH="1">
            <a:off x="3656684" y="4449847"/>
            <a:ext cx="8520" cy="212644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右矢印 19"/>
          <p:cNvSpPr/>
          <p:nvPr/>
        </p:nvSpPr>
        <p:spPr>
          <a:xfrm>
            <a:off x="189868" y="6098234"/>
            <a:ext cx="8764263" cy="215153"/>
          </a:xfrm>
          <a:prstGeom prst="rightArrow">
            <a:avLst/>
          </a:prstGeom>
          <a:gradFill flip="none" rotWithShape="1">
            <a:gsLst>
              <a:gs pos="0">
                <a:srgbClr val="FF0000"/>
              </a:gs>
              <a:gs pos="83000">
                <a:srgbClr val="00B0F0"/>
              </a:gs>
              <a:gs pos="100000">
                <a:srgbClr val="00B050"/>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右矢印 9"/>
          <p:cNvSpPr/>
          <p:nvPr/>
        </p:nvSpPr>
        <p:spPr>
          <a:xfrm>
            <a:off x="189237" y="4904816"/>
            <a:ext cx="8764263" cy="215153"/>
          </a:xfrm>
          <a:prstGeom prst="rightArrow">
            <a:avLst/>
          </a:prstGeom>
          <a:gradFill flip="none" rotWithShape="1">
            <a:gsLst>
              <a:gs pos="0">
                <a:srgbClr val="FF0000"/>
              </a:gs>
              <a:gs pos="83000">
                <a:srgbClr val="00B0F0"/>
              </a:gs>
              <a:gs pos="100000">
                <a:srgbClr val="00B050"/>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ひきこもりの回復段階の指標　２</a:t>
            </a:r>
            <a:endParaRPr kumimoji="1" lang="ja-JP" altLang="en-US" dirty="0"/>
          </a:p>
        </p:txBody>
      </p:sp>
      <p:sp>
        <p:nvSpPr>
          <p:cNvPr id="5" name="右矢印 4"/>
          <p:cNvSpPr/>
          <p:nvPr/>
        </p:nvSpPr>
        <p:spPr>
          <a:xfrm>
            <a:off x="5972175" y="1278570"/>
            <a:ext cx="2981325" cy="2779077"/>
          </a:xfrm>
          <a:prstGeom prst="rightArrow">
            <a:avLst>
              <a:gd name="adj1" fmla="val 78664"/>
              <a:gd name="adj2" fmla="val 22964"/>
            </a:avLst>
          </a:prstGeom>
          <a:solidFill>
            <a:schemeClr val="bg2"/>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rgbClr val="00B050"/>
                </a:solidFill>
                <a:latin typeface="+mn-ea"/>
              </a:rPr>
              <a:t>家族以外の</a:t>
            </a:r>
          </a:p>
          <a:p>
            <a:pPr algn="ctr"/>
            <a:r>
              <a:rPr kumimoji="1" lang="ja-JP" altLang="en-US" sz="2000" dirty="0" smtClean="0">
                <a:solidFill>
                  <a:srgbClr val="00B050"/>
                </a:solidFill>
                <a:latin typeface="+mn-ea"/>
              </a:rPr>
              <a:t>人と出会ったり、</a:t>
            </a:r>
            <a:endParaRPr kumimoji="1" lang="en-US" altLang="ja-JP" sz="2000" dirty="0" smtClean="0">
              <a:solidFill>
                <a:srgbClr val="00B050"/>
              </a:solidFill>
              <a:latin typeface="+mn-ea"/>
            </a:endParaRPr>
          </a:p>
          <a:p>
            <a:pPr algn="ctr"/>
            <a:r>
              <a:rPr lang="ja-JP" altLang="en-US" sz="2000" dirty="0">
                <a:solidFill>
                  <a:srgbClr val="00B050"/>
                </a:solidFill>
                <a:latin typeface="+mn-ea"/>
              </a:rPr>
              <a:t>外出</a:t>
            </a:r>
            <a:r>
              <a:rPr lang="ja-JP" altLang="en-US" sz="2000" dirty="0" smtClean="0">
                <a:solidFill>
                  <a:srgbClr val="00B050"/>
                </a:solidFill>
                <a:latin typeface="+mn-ea"/>
              </a:rPr>
              <a:t>しても、</a:t>
            </a:r>
            <a:endParaRPr lang="en-US" altLang="ja-JP" sz="2000" dirty="0" smtClean="0">
              <a:solidFill>
                <a:srgbClr val="00B050"/>
              </a:solidFill>
              <a:latin typeface="+mn-ea"/>
            </a:endParaRPr>
          </a:p>
          <a:p>
            <a:pPr algn="ctr"/>
            <a:r>
              <a:rPr kumimoji="1" lang="ja-JP" altLang="en-US" sz="2000" dirty="0" smtClean="0">
                <a:solidFill>
                  <a:srgbClr val="00B050"/>
                </a:solidFill>
                <a:latin typeface="+mn-ea"/>
              </a:rPr>
              <a:t>それ程疲れを</a:t>
            </a:r>
            <a:endParaRPr kumimoji="1" lang="en-US" altLang="ja-JP" sz="2000" dirty="0" smtClean="0">
              <a:solidFill>
                <a:srgbClr val="00B050"/>
              </a:solidFill>
              <a:latin typeface="+mn-ea"/>
            </a:endParaRPr>
          </a:p>
          <a:p>
            <a:pPr algn="ctr"/>
            <a:r>
              <a:rPr lang="ja-JP" altLang="en-US" sz="2000" dirty="0" smtClean="0">
                <a:solidFill>
                  <a:srgbClr val="00B050"/>
                </a:solidFill>
                <a:latin typeface="+mn-ea"/>
              </a:rPr>
              <a:t>感じなくなる。</a:t>
            </a:r>
            <a:endParaRPr kumimoji="1" lang="ja-JP" altLang="en-US" sz="2000" dirty="0">
              <a:solidFill>
                <a:srgbClr val="00B050"/>
              </a:solidFill>
              <a:latin typeface="+mn-ea"/>
            </a:endParaRPr>
          </a:p>
        </p:txBody>
      </p:sp>
      <p:sp>
        <p:nvSpPr>
          <p:cNvPr id="4" name="右矢印 3"/>
          <p:cNvSpPr/>
          <p:nvPr/>
        </p:nvSpPr>
        <p:spPr>
          <a:xfrm>
            <a:off x="3171825" y="1284325"/>
            <a:ext cx="2981325" cy="2773324"/>
          </a:xfrm>
          <a:prstGeom prst="rightArrow">
            <a:avLst>
              <a:gd name="adj1" fmla="val 78664"/>
              <a:gd name="adj2" fmla="val 22964"/>
            </a:avLst>
          </a:prstGeom>
          <a:solidFill>
            <a:schemeClr val="bg2"/>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rgbClr val="00B0F0"/>
                </a:solidFill>
                <a:latin typeface="+mn-ea"/>
              </a:rPr>
              <a:t>自宅では</a:t>
            </a:r>
            <a:endParaRPr kumimoji="1" lang="en-US" altLang="ja-JP" sz="2000" dirty="0" smtClean="0">
              <a:solidFill>
                <a:srgbClr val="00B0F0"/>
              </a:solidFill>
              <a:latin typeface="+mn-ea"/>
            </a:endParaRPr>
          </a:p>
          <a:p>
            <a:pPr algn="ctr"/>
            <a:r>
              <a:rPr lang="ja-JP" altLang="en-US" sz="2000" dirty="0">
                <a:solidFill>
                  <a:srgbClr val="00B0F0"/>
                </a:solidFill>
                <a:latin typeface="+mn-ea"/>
              </a:rPr>
              <a:t>落ち着</a:t>
            </a:r>
            <a:r>
              <a:rPr lang="ja-JP" altLang="en-US" sz="2000" dirty="0" smtClean="0">
                <a:solidFill>
                  <a:srgbClr val="00B0F0"/>
                </a:solidFill>
                <a:latin typeface="+mn-ea"/>
              </a:rPr>
              <a:t>いているが、</a:t>
            </a:r>
            <a:endParaRPr lang="en-US" altLang="ja-JP" sz="2000" dirty="0" smtClean="0">
              <a:solidFill>
                <a:srgbClr val="00B0F0"/>
              </a:solidFill>
              <a:latin typeface="+mn-ea"/>
            </a:endParaRPr>
          </a:p>
          <a:p>
            <a:pPr algn="ctr"/>
            <a:r>
              <a:rPr lang="ja-JP" altLang="en-US" sz="2000" dirty="0">
                <a:solidFill>
                  <a:srgbClr val="00B0F0"/>
                </a:solidFill>
                <a:latin typeface="+mn-ea"/>
              </a:rPr>
              <a:t>家族以外</a:t>
            </a:r>
            <a:r>
              <a:rPr lang="ja-JP" altLang="en-US" sz="2000" dirty="0" smtClean="0">
                <a:solidFill>
                  <a:srgbClr val="00B0F0"/>
                </a:solidFill>
                <a:latin typeface="+mn-ea"/>
              </a:rPr>
              <a:t>の</a:t>
            </a:r>
            <a:endParaRPr lang="en-US" altLang="ja-JP" sz="2000" dirty="0" smtClean="0">
              <a:solidFill>
                <a:srgbClr val="00B0F0"/>
              </a:solidFill>
              <a:latin typeface="+mn-ea"/>
            </a:endParaRPr>
          </a:p>
          <a:p>
            <a:pPr algn="ctr"/>
            <a:r>
              <a:rPr kumimoji="1" lang="ja-JP" altLang="en-US" sz="2000" dirty="0" smtClean="0">
                <a:solidFill>
                  <a:srgbClr val="00B0F0"/>
                </a:solidFill>
                <a:latin typeface="+mn-ea"/>
              </a:rPr>
              <a:t>人と</a:t>
            </a:r>
            <a:r>
              <a:rPr kumimoji="1" lang="ja-JP" altLang="en-US" sz="2000" dirty="0">
                <a:solidFill>
                  <a:srgbClr val="00B0F0"/>
                </a:solidFill>
                <a:latin typeface="+mn-ea"/>
              </a:rPr>
              <a:t>出会</a:t>
            </a:r>
            <a:r>
              <a:rPr kumimoji="1" lang="ja-JP" altLang="en-US" sz="2000" dirty="0" smtClean="0">
                <a:solidFill>
                  <a:srgbClr val="00B0F0"/>
                </a:solidFill>
                <a:latin typeface="+mn-ea"/>
              </a:rPr>
              <a:t>ったり、</a:t>
            </a:r>
            <a:endParaRPr kumimoji="1" lang="en-US" altLang="ja-JP" sz="2000" dirty="0" smtClean="0">
              <a:solidFill>
                <a:srgbClr val="00B0F0"/>
              </a:solidFill>
              <a:latin typeface="+mn-ea"/>
            </a:endParaRPr>
          </a:p>
          <a:p>
            <a:pPr algn="ctr"/>
            <a:r>
              <a:rPr lang="ja-JP" altLang="en-US" sz="2000" dirty="0">
                <a:solidFill>
                  <a:srgbClr val="00B0F0"/>
                </a:solidFill>
                <a:latin typeface="+mn-ea"/>
              </a:rPr>
              <a:t>外出</a:t>
            </a:r>
            <a:r>
              <a:rPr lang="ja-JP" altLang="en-US" sz="2000" dirty="0" smtClean="0">
                <a:solidFill>
                  <a:srgbClr val="00B0F0"/>
                </a:solidFill>
                <a:latin typeface="+mn-ea"/>
              </a:rPr>
              <a:t>すると</a:t>
            </a:r>
            <a:endParaRPr lang="en-US" altLang="ja-JP" sz="2000" dirty="0" smtClean="0">
              <a:solidFill>
                <a:srgbClr val="00B0F0"/>
              </a:solidFill>
              <a:latin typeface="+mn-ea"/>
            </a:endParaRPr>
          </a:p>
          <a:p>
            <a:pPr algn="ctr"/>
            <a:r>
              <a:rPr kumimoji="1" lang="ja-JP" altLang="en-US" sz="2000" dirty="0" smtClean="0">
                <a:solidFill>
                  <a:srgbClr val="00B0F0"/>
                </a:solidFill>
                <a:latin typeface="+mn-ea"/>
              </a:rPr>
              <a:t>ひどく疲れる。</a:t>
            </a:r>
            <a:endParaRPr kumimoji="1" lang="ja-JP" altLang="en-US" sz="2000" dirty="0">
              <a:solidFill>
                <a:srgbClr val="00B0F0"/>
              </a:solidFill>
              <a:latin typeface="+mn-ea"/>
            </a:endParaRPr>
          </a:p>
        </p:txBody>
      </p:sp>
      <p:sp>
        <p:nvSpPr>
          <p:cNvPr id="3" name="右矢印 2"/>
          <p:cNvSpPr/>
          <p:nvPr/>
        </p:nvSpPr>
        <p:spPr>
          <a:xfrm>
            <a:off x="371475" y="1292727"/>
            <a:ext cx="2981325" cy="2764921"/>
          </a:xfrm>
          <a:prstGeom prst="rightArrow">
            <a:avLst>
              <a:gd name="adj1" fmla="val 78664"/>
              <a:gd name="adj2" fmla="val 22964"/>
            </a:avLst>
          </a:prstGeom>
          <a:solidFill>
            <a:schemeClr val="bg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rgbClr val="FF0000"/>
                </a:solidFill>
                <a:latin typeface="+mn-ea"/>
              </a:rPr>
              <a:t>自宅</a:t>
            </a:r>
            <a:r>
              <a:rPr lang="ja-JP" altLang="en-US" sz="2000" dirty="0" smtClean="0">
                <a:solidFill>
                  <a:srgbClr val="FF0000"/>
                </a:solidFill>
                <a:latin typeface="+mn-ea"/>
              </a:rPr>
              <a:t>でも</a:t>
            </a:r>
            <a:endParaRPr lang="en-US" altLang="ja-JP" sz="2000" dirty="0" smtClean="0">
              <a:solidFill>
                <a:srgbClr val="FF0000"/>
              </a:solidFill>
              <a:latin typeface="+mn-ea"/>
            </a:endParaRPr>
          </a:p>
          <a:p>
            <a:pPr algn="ctr"/>
            <a:r>
              <a:rPr kumimoji="1" lang="ja-JP" altLang="en-US" sz="2000" dirty="0" smtClean="0">
                <a:solidFill>
                  <a:srgbClr val="FF0000"/>
                </a:solidFill>
                <a:latin typeface="+mn-ea"/>
              </a:rPr>
              <a:t>１人でいる</a:t>
            </a:r>
            <a:endParaRPr kumimoji="1" lang="en-US" altLang="ja-JP" sz="2000" dirty="0" smtClean="0">
              <a:solidFill>
                <a:srgbClr val="FF0000"/>
              </a:solidFill>
              <a:latin typeface="+mn-ea"/>
            </a:endParaRPr>
          </a:p>
          <a:p>
            <a:pPr algn="ctr"/>
            <a:r>
              <a:rPr kumimoji="1" lang="ja-JP" altLang="en-US" sz="2000" dirty="0" smtClean="0">
                <a:solidFill>
                  <a:srgbClr val="FF0000"/>
                </a:solidFill>
                <a:latin typeface="+mn-ea"/>
              </a:rPr>
              <a:t>ことが多く、</a:t>
            </a:r>
            <a:endParaRPr kumimoji="1" lang="en-US" altLang="ja-JP" sz="2000" dirty="0" smtClean="0">
              <a:solidFill>
                <a:srgbClr val="FF0000"/>
              </a:solidFill>
              <a:latin typeface="+mn-ea"/>
            </a:endParaRPr>
          </a:p>
          <a:p>
            <a:pPr algn="ctr"/>
            <a:r>
              <a:rPr kumimoji="1" lang="ja-JP" altLang="en-US" sz="2000" dirty="0" smtClean="0">
                <a:solidFill>
                  <a:srgbClr val="FF0000"/>
                </a:solidFill>
                <a:latin typeface="+mn-ea"/>
              </a:rPr>
              <a:t>イライラする</a:t>
            </a:r>
            <a:r>
              <a:rPr kumimoji="1" lang="ja-JP" altLang="en-US" sz="2000" dirty="0">
                <a:solidFill>
                  <a:srgbClr val="FF0000"/>
                </a:solidFill>
                <a:latin typeface="+mn-ea"/>
              </a:rPr>
              <a:t>。</a:t>
            </a:r>
          </a:p>
        </p:txBody>
      </p:sp>
      <p:sp>
        <p:nvSpPr>
          <p:cNvPr id="7" name="正方形/長方形 6"/>
          <p:cNvSpPr/>
          <p:nvPr/>
        </p:nvSpPr>
        <p:spPr>
          <a:xfrm>
            <a:off x="984869" y="1194020"/>
            <a:ext cx="1211919" cy="332604"/>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充電期</a:t>
            </a:r>
            <a:endParaRPr kumimoji="1" lang="ja-JP" altLang="en-US" b="1" dirty="0">
              <a:solidFill>
                <a:schemeClr val="bg1"/>
              </a:solidFill>
            </a:endParaRPr>
          </a:p>
        </p:txBody>
      </p:sp>
      <p:sp>
        <p:nvSpPr>
          <p:cNvPr id="27" name="正方形/長方形 26"/>
          <p:cNvSpPr/>
          <p:nvPr/>
        </p:nvSpPr>
        <p:spPr>
          <a:xfrm>
            <a:off x="3880834" y="1201531"/>
            <a:ext cx="1211919" cy="332604"/>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安定期</a:t>
            </a:r>
            <a:endParaRPr kumimoji="1" lang="ja-JP" altLang="en-US" b="1" dirty="0">
              <a:solidFill>
                <a:schemeClr val="bg1"/>
              </a:solidFill>
            </a:endParaRPr>
          </a:p>
        </p:txBody>
      </p:sp>
      <p:sp>
        <p:nvSpPr>
          <p:cNvPr id="28" name="正方形/長方形 27"/>
          <p:cNvSpPr/>
          <p:nvPr/>
        </p:nvSpPr>
        <p:spPr>
          <a:xfrm>
            <a:off x="6586147" y="1190840"/>
            <a:ext cx="1211919" cy="332604"/>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活動期</a:t>
            </a:r>
            <a:endParaRPr kumimoji="1" lang="ja-JP" altLang="en-US" b="1" dirty="0">
              <a:solidFill>
                <a:schemeClr val="bg1"/>
              </a:solidFill>
            </a:endParaRPr>
          </a:p>
        </p:txBody>
      </p:sp>
      <p:sp>
        <p:nvSpPr>
          <p:cNvPr id="8" name="スライド番号プレースホルダー 7"/>
          <p:cNvSpPr>
            <a:spLocks noGrp="1"/>
          </p:cNvSpPr>
          <p:nvPr>
            <p:ph type="sldNum" sz="quarter" idx="12"/>
          </p:nvPr>
        </p:nvSpPr>
        <p:spPr/>
        <p:txBody>
          <a:bodyPr/>
          <a:lstStyle/>
          <a:p>
            <a:fld id="{FBD2CEB3-E5C6-46D5-A13E-6746FE00D39B}" type="slidenum">
              <a:rPr kumimoji="1" lang="ja-JP" altLang="en-US" smtClean="0"/>
              <a:t>21</a:t>
            </a:fld>
            <a:endParaRPr kumimoji="1" lang="ja-JP" altLang="en-US" dirty="0"/>
          </a:p>
        </p:txBody>
      </p:sp>
      <p:sp>
        <p:nvSpPr>
          <p:cNvPr id="6" name="角丸四角形 5"/>
          <p:cNvSpPr/>
          <p:nvPr/>
        </p:nvSpPr>
        <p:spPr>
          <a:xfrm>
            <a:off x="485087" y="4743449"/>
            <a:ext cx="1368366" cy="524436"/>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自室</a:t>
            </a:r>
            <a:endParaRPr kumimoji="1" lang="ja-JP" altLang="en-US" dirty="0"/>
          </a:p>
        </p:txBody>
      </p:sp>
      <p:sp>
        <p:nvSpPr>
          <p:cNvPr id="12" name="角丸四角形 11"/>
          <p:cNvSpPr/>
          <p:nvPr/>
        </p:nvSpPr>
        <p:spPr>
          <a:xfrm>
            <a:off x="2149303" y="4743442"/>
            <a:ext cx="1368366" cy="524436"/>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自宅</a:t>
            </a:r>
            <a:endParaRPr kumimoji="1" lang="ja-JP" altLang="en-US" dirty="0"/>
          </a:p>
        </p:txBody>
      </p:sp>
      <p:sp>
        <p:nvSpPr>
          <p:cNvPr id="13" name="角丸四角形 12"/>
          <p:cNvSpPr/>
          <p:nvPr/>
        </p:nvSpPr>
        <p:spPr>
          <a:xfrm>
            <a:off x="3813519" y="4645951"/>
            <a:ext cx="2274530" cy="719417"/>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コミュニケーション</a:t>
            </a:r>
            <a:endParaRPr kumimoji="1" lang="en-US" altLang="ja-JP" dirty="0" smtClean="0"/>
          </a:p>
          <a:p>
            <a:pPr algn="ctr"/>
            <a:r>
              <a:rPr lang="ja-JP" altLang="en-US" dirty="0" smtClean="0"/>
              <a:t>を必要としない場所</a:t>
            </a:r>
            <a:endParaRPr kumimoji="1" lang="ja-JP" altLang="en-US" dirty="0"/>
          </a:p>
        </p:txBody>
      </p:sp>
      <p:sp>
        <p:nvSpPr>
          <p:cNvPr id="14" name="角丸四角形 13"/>
          <p:cNvSpPr/>
          <p:nvPr/>
        </p:nvSpPr>
        <p:spPr>
          <a:xfrm>
            <a:off x="6383899" y="4645951"/>
            <a:ext cx="2274530" cy="719417"/>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コミュニケーション</a:t>
            </a:r>
            <a:endParaRPr kumimoji="1" lang="en-US" altLang="ja-JP" dirty="0" smtClean="0"/>
          </a:p>
          <a:p>
            <a:pPr algn="ctr"/>
            <a:r>
              <a:rPr lang="ja-JP" altLang="en-US" dirty="0" smtClean="0"/>
              <a:t>を必要</a:t>
            </a:r>
            <a:r>
              <a:rPr kumimoji="1" lang="ja-JP" altLang="en-US" dirty="0" smtClean="0"/>
              <a:t>とする場所</a:t>
            </a:r>
            <a:endParaRPr kumimoji="1" lang="ja-JP" altLang="en-US" dirty="0"/>
          </a:p>
        </p:txBody>
      </p:sp>
      <p:sp>
        <p:nvSpPr>
          <p:cNvPr id="15" name="角丸四角形 14"/>
          <p:cNvSpPr/>
          <p:nvPr/>
        </p:nvSpPr>
        <p:spPr>
          <a:xfrm>
            <a:off x="485087" y="5943601"/>
            <a:ext cx="1368366" cy="524436"/>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（最小限）</a:t>
            </a:r>
            <a:endParaRPr kumimoji="1" lang="ja-JP" altLang="en-US" dirty="0"/>
          </a:p>
        </p:txBody>
      </p:sp>
      <p:sp>
        <p:nvSpPr>
          <p:cNvPr id="16" name="角丸四角形 15"/>
          <p:cNvSpPr/>
          <p:nvPr/>
        </p:nvSpPr>
        <p:spPr>
          <a:xfrm>
            <a:off x="2149303" y="5943594"/>
            <a:ext cx="1368366" cy="524436"/>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家族</a:t>
            </a:r>
            <a:endParaRPr kumimoji="1" lang="ja-JP" altLang="en-US" dirty="0"/>
          </a:p>
        </p:txBody>
      </p:sp>
      <p:sp>
        <p:nvSpPr>
          <p:cNvPr id="17" name="角丸四角形 16"/>
          <p:cNvSpPr/>
          <p:nvPr/>
        </p:nvSpPr>
        <p:spPr>
          <a:xfrm>
            <a:off x="3813519" y="5846103"/>
            <a:ext cx="2274530" cy="719417"/>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安心できる</a:t>
            </a:r>
            <a:endParaRPr kumimoji="1" lang="en-US" altLang="ja-JP" dirty="0" smtClean="0"/>
          </a:p>
          <a:p>
            <a:pPr algn="ctr"/>
            <a:r>
              <a:rPr lang="ja-JP" altLang="en-US" dirty="0"/>
              <a:t>第</a:t>
            </a:r>
            <a:r>
              <a:rPr lang="en-US" altLang="ja-JP" dirty="0"/>
              <a:t>3</a:t>
            </a:r>
            <a:r>
              <a:rPr lang="ja-JP" altLang="en-US" dirty="0" smtClean="0"/>
              <a:t>者（支援者等）</a:t>
            </a:r>
            <a:endParaRPr kumimoji="1" lang="ja-JP" altLang="en-US" dirty="0"/>
          </a:p>
        </p:txBody>
      </p:sp>
      <p:sp>
        <p:nvSpPr>
          <p:cNvPr id="18" name="角丸四角形 17"/>
          <p:cNvSpPr/>
          <p:nvPr/>
        </p:nvSpPr>
        <p:spPr>
          <a:xfrm>
            <a:off x="6383899" y="5846103"/>
            <a:ext cx="2274530" cy="719417"/>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第３者</a:t>
            </a:r>
            <a:endParaRPr kumimoji="1" lang="ja-JP" altLang="en-US" dirty="0"/>
          </a:p>
        </p:txBody>
      </p:sp>
      <p:sp>
        <p:nvSpPr>
          <p:cNvPr id="11" name="テキスト ボックス 10"/>
          <p:cNvSpPr txBox="1"/>
          <p:nvPr/>
        </p:nvSpPr>
        <p:spPr>
          <a:xfrm>
            <a:off x="168915" y="4219015"/>
            <a:ext cx="3183885" cy="461665"/>
          </a:xfrm>
          <a:prstGeom prst="rect">
            <a:avLst/>
          </a:prstGeom>
          <a:noFill/>
        </p:spPr>
        <p:txBody>
          <a:bodyPr wrap="none" rtlCol="0">
            <a:spAutoFit/>
          </a:bodyPr>
          <a:lstStyle/>
          <a:p>
            <a:r>
              <a:rPr kumimoji="1" lang="ja-JP" altLang="en-US" sz="2400" dirty="0" smtClean="0"/>
              <a:t>＝生活空間の広がり＝</a:t>
            </a:r>
            <a:endParaRPr kumimoji="1" lang="ja-JP" altLang="en-US" sz="2400" dirty="0"/>
          </a:p>
        </p:txBody>
      </p:sp>
      <p:sp>
        <p:nvSpPr>
          <p:cNvPr id="26" name="テキスト ボックス 25"/>
          <p:cNvSpPr txBox="1"/>
          <p:nvPr/>
        </p:nvSpPr>
        <p:spPr>
          <a:xfrm>
            <a:off x="168914" y="5448858"/>
            <a:ext cx="4254691" cy="461665"/>
          </a:xfrm>
          <a:prstGeom prst="rect">
            <a:avLst/>
          </a:prstGeom>
          <a:noFill/>
        </p:spPr>
        <p:txBody>
          <a:bodyPr wrap="none" rtlCol="0">
            <a:spAutoFit/>
          </a:bodyPr>
          <a:lstStyle/>
          <a:p>
            <a:r>
              <a:rPr kumimoji="1" lang="ja-JP" altLang="en-US" sz="2400" dirty="0" smtClean="0">
                <a:solidFill>
                  <a:srgbClr val="FF0000"/>
                </a:solidFill>
              </a:rPr>
              <a:t>＝コミュニケーションの広がり＝</a:t>
            </a:r>
            <a:endParaRPr kumimoji="1" lang="ja-JP" altLang="en-US" sz="2400" dirty="0">
              <a:solidFill>
                <a:srgbClr val="FF0000"/>
              </a:solidFill>
            </a:endParaRPr>
          </a:p>
        </p:txBody>
      </p:sp>
      <p:pic>
        <p:nvPicPr>
          <p:cNvPr id="9" name="図 8"/>
          <p:cNvPicPr>
            <a:picLocks noChangeAspect="1"/>
          </p:cNvPicPr>
          <p:nvPr/>
        </p:nvPicPr>
        <p:blipFill>
          <a:blip r:embed="rId2"/>
          <a:stretch>
            <a:fillRect/>
          </a:stretch>
        </p:blipFill>
        <p:spPr>
          <a:xfrm>
            <a:off x="3609000" y="4793239"/>
            <a:ext cx="112409" cy="451096"/>
          </a:xfrm>
          <a:prstGeom prst="rect">
            <a:avLst/>
          </a:prstGeom>
        </p:spPr>
      </p:pic>
      <p:pic>
        <p:nvPicPr>
          <p:cNvPr id="23" name="図 22"/>
          <p:cNvPicPr>
            <a:picLocks noChangeAspect="1"/>
          </p:cNvPicPr>
          <p:nvPr/>
        </p:nvPicPr>
        <p:blipFill>
          <a:blip r:embed="rId2"/>
          <a:stretch>
            <a:fillRect/>
          </a:stretch>
        </p:blipFill>
        <p:spPr>
          <a:xfrm>
            <a:off x="3609000" y="5979925"/>
            <a:ext cx="112409" cy="451096"/>
          </a:xfrm>
          <a:prstGeom prst="rect">
            <a:avLst/>
          </a:prstGeom>
        </p:spPr>
      </p:pic>
      <p:pic>
        <p:nvPicPr>
          <p:cNvPr id="19" name="図 18"/>
          <p:cNvPicPr>
            <a:picLocks noChangeAspect="1"/>
          </p:cNvPicPr>
          <p:nvPr/>
        </p:nvPicPr>
        <p:blipFill>
          <a:blip r:embed="rId3"/>
          <a:stretch>
            <a:fillRect/>
          </a:stretch>
        </p:blipFill>
        <p:spPr>
          <a:xfrm>
            <a:off x="6180159" y="4634839"/>
            <a:ext cx="132805" cy="741640"/>
          </a:xfrm>
          <a:prstGeom prst="rect">
            <a:avLst/>
          </a:prstGeom>
        </p:spPr>
      </p:pic>
      <p:pic>
        <p:nvPicPr>
          <p:cNvPr id="29" name="図 28"/>
          <p:cNvPicPr>
            <a:picLocks noChangeAspect="1"/>
          </p:cNvPicPr>
          <p:nvPr/>
        </p:nvPicPr>
        <p:blipFill>
          <a:blip r:embed="rId3"/>
          <a:stretch>
            <a:fillRect/>
          </a:stretch>
        </p:blipFill>
        <p:spPr>
          <a:xfrm>
            <a:off x="6196968" y="5834653"/>
            <a:ext cx="132805" cy="741640"/>
          </a:xfrm>
          <a:prstGeom prst="rect">
            <a:avLst/>
          </a:prstGeom>
        </p:spPr>
      </p:pic>
      <p:pic>
        <p:nvPicPr>
          <p:cNvPr id="24" name="図 23"/>
          <p:cNvPicPr>
            <a:picLocks noChangeAspect="1"/>
          </p:cNvPicPr>
          <p:nvPr/>
        </p:nvPicPr>
        <p:blipFill>
          <a:blip r:embed="rId4"/>
          <a:stretch>
            <a:fillRect/>
          </a:stretch>
        </p:blipFill>
        <p:spPr>
          <a:xfrm>
            <a:off x="5811064" y="4600279"/>
            <a:ext cx="358245" cy="358245"/>
          </a:xfrm>
          <a:prstGeom prst="rect">
            <a:avLst/>
          </a:prstGeom>
        </p:spPr>
      </p:pic>
      <p:pic>
        <p:nvPicPr>
          <p:cNvPr id="30" name="図 29"/>
          <p:cNvPicPr>
            <a:picLocks noChangeAspect="1"/>
          </p:cNvPicPr>
          <p:nvPr/>
        </p:nvPicPr>
        <p:blipFill>
          <a:blip r:embed="rId4"/>
          <a:stretch>
            <a:fillRect/>
          </a:stretch>
        </p:blipFill>
        <p:spPr>
          <a:xfrm>
            <a:off x="5830363" y="5838720"/>
            <a:ext cx="358245" cy="358245"/>
          </a:xfrm>
          <a:prstGeom prst="rect">
            <a:avLst/>
          </a:prstGeom>
        </p:spPr>
      </p:pic>
      <p:pic>
        <p:nvPicPr>
          <p:cNvPr id="31" name="図 30"/>
          <p:cNvPicPr>
            <a:picLocks noChangeAspect="1"/>
          </p:cNvPicPr>
          <p:nvPr/>
        </p:nvPicPr>
        <p:blipFill>
          <a:blip r:embed="rId4"/>
          <a:stretch>
            <a:fillRect/>
          </a:stretch>
        </p:blipFill>
        <p:spPr>
          <a:xfrm>
            <a:off x="3313929" y="4703553"/>
            <a:ext cx="276985" cy="276985"/>
          </a:xfrm>
          <a:prstGeom prst="rect">
            <a:avLst/>
          </a:prstGeom>
        </p:spPr>
      </p:pic>
      <p:pic>
        <p:nvPicPr>
          <p:cNvPr id="32" name="図 31"/>
          <p:cNvPicPr>
            <a:picLocks noChangeAspect="1"/>
          </p:cNvPicPr>
          <p:nvPr/>
        </p:nvPicPr>
        <p:blipFill>
          <a:blip r:embed="rId4"/>
          <a:stretch>
            <a:fillRect/>
          </a:stretch>
        </p:blipFill>
        <p:spPr>
          <a:xfrm>
            <a:off x="3313928" y="5894833"/>
            <a:ext cx="276985" cy="276985"/>
          </a:xfrm>
          <a:prstGeom prst="rect">
            <a:avLst/>
          </a:prstGeom>
        </p:spPr>
      </p:pic>
      <p:sp>
        <p:nvSpPr>
          <p:cNvPr id="52" name="テキスト ボックス 51"/>
          <p:cNvSpPr txBox="1"/>
          <p:nvPr/>
        </p:nvSpPr>
        <p:spPr>
          <a:xfrm>
            <a:off x="3706962" y="3952298"/>
            <a:ext cx="4208203" cy="646331"/>
          </a:xfrm>
          <a:prstGeom prst="rect">
            <a:avLst/>
          </a:prstGeom>
          <a:noFill/>
        </p:spPr>
        <p:txBody>
          <a:bodyPr wrap="none" rtlCol="0">
            <a:spAutoFit/>
          </a:bodyPr>
          <a:lstStyle/>
          <a:p>
            <a:r>
              <a:rPr kumimoji="1" lang="ja-JP" altLang="en-US" dirty="0" smtClean="0"/>
              <a:t>対人恐怖等が強いと、このハードルが高く</a:t>
            </a:r>
            <a:endParaRPr kumimoji="1" lang="en-US" altLang="ja-JP" dirty="0" smtClean="0"/>
          </a:p>
          <a:p>
            <a:r>
              <a:rPr lang="ja-JP" altLang="en-US" dirty="0"/>
              <a:t>その手前で</a:t>
            </a:r>
            <a:r>
              <a:rPr lang="ja-JP" altLang="en-US" dirty="0" smtClean="0"/>
              <a:t>、停滞、長期化することがある</a:t>
            </a:r>
            <a:endParaRPr kumimoji="1" lang="ja-JP" altLang="en-US" dirty="0"/>
          </a:p>
        </p:txBody>
      </p:sp>
    </p:spTree>
    <p:extLst>
      <p:ext uri="{BB962C8B-B14F-4D97-AF65-F5344CB8AC3E}">
        <p14:creationId xmlns:p14="http://schemas.microsoft.com/office/powerpoint/2010/main" val="3034188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ひきこもりの回復段階に応じた支援</a:t>
            </a:r>
            <a:endParaRPr kumimoji="1" lang="ja-JP" altLang="en-US" dirty="0"/>
          </a:p>
        </p:txBody>
      </p:sp>
      <p:sp>
        <p:nvSpPr>
          <p:cNvPr id="5" name="右矢印 4"/>
          <p:cNvSpPr/>
          <p:nvPr/>
        </p:nvSpPr>
        <p:spPr>
          <a:xfrm>
            <a:off x="5972175" y="1278570"/>
            <a:ext cx="2981325" cy="2779077"/>
          </a:xfrm>
          <a:prstGeom prst="rightArrow">
            <a:avLst>
              <a:gd name="adj1" fmla="val 78664"/>
              <a:gd name="adj2" fmla="val 22964"/>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latin typeface="+mn-ea"/>
              </a:rPr>
              <a:t>家族以外の</a:t>
            </a:r>
          </a:p>
          <a:p>
            <a:pPr algn="ctr"/>
            <a:r>
              <a:rPr kumimoji="1" lang="ja-JP" altLang="en-US" sz="2000" dirty="0" smtClean="0">
                <a:latin typeface="+mn-ea"/>
              </a:rPr>
              <a:t>人と出会ったり、</a:t>
            </a:r>
            <a:endParaRPr kumimoji="1" lang="en-US" altLang="ja-JP" sz="2000" dirty="0" smtClean="0">
              <a:latin typeface="+mn-ea"/>
            </a:endParaRPr>
          </a:p>
          <a:p>
            <a:pPr algn="ctr"/>
            <a:r>
              <a:rPr lang="ja-JP" altLang="en-US" sz="2000" dirty="0">
                <a:latin typeface="+mn-ea"/>
              </a:rPr>
              <a:t>外出</a:t>
            </a:r>
            <a:r>
              <a:rPr lang="ja-JP" altLang="en-US" sz="2000" dirty="0" smtClean="0">
                <a:latin typeface="+mn-ea"/>
              </a:rPr>
              <a:t>しても、</a:t>
            </a:r>
            <a:endParaRPr lang="en-US" altLang="ja-JP" sz="2000" dirty="0" smtClean="0">
              <a:latin typeface="+mn-ea"/>
            </a:endParaRPr>
          </a:p>
          <a:p>
            <a:pPr algn="ctr"/>
            <a:r>
              <a:rPr kumimoji="1" lang="ja-JP" altLang="en-US" sz="2000" dirty="0" smtClean="0">
                <a:latin typeface="+mn-ea"/>
              </a:rPr>
              <a:t>それ程疲れを</a:t>
            </a:r>
            <a:endParaRPr kumimoji="1" lang="en-US" altLang="ja-JP" sz="2000" dirty="0" smtClean="0">
              <a:latin typeface="+mn-ea"/>
            </a:endParaRPr>
          </a:p>
          <a:p>
            <a:pPr algn="ctr"/>
            <a:r>
              <a:rPr lang="ja-JP" altLang="en-US" sz="2000" dirty="0" smtClean="0">
                <a:latin typeface="+mn-ea"/>
              </a:rPr>
              <a:t>感じなくなる。</a:t>
            </a:r>
            <a:endParaRPr kumimoji="1" lang="ja-JP" altLang="en-US" sz="2000" dirty="0">
              <a:latin typeface="+mn-ea"/>
            </a:endParaRPr>
          </a:p>
        </p:txBody>
      </p:sp>
      <p:sp>
        <p:nvSpPr>
          <p:cNvPr id="4" name="右矢印 3"/>
          <p:cNvSpPr/>
          <p:nvPr/>
        </p:nvSpPr>
        <p:spPr>
          <a:xfrm>
            <a:off x="3171825" y="1284325"/>
            <a:ext cx="2981325" cy="2773324"/>
          </a:xfrm>
          <a:prstGeom prst="rightArrow">
            <a:avLst>
              <a:gd name="adj1" fmla="val 78664"/>
              <a:gd name="adj2" fmla="val 22964"/>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bg1"/>
                </a:solidFill>
                <a:latin typeface="+mn-ea"/>
              </a:rPr>
              <a:t>自宅では</a:t>
            </a:r>
            <a:endParaRPr kumimoji="1" lang="en-US" altLang="ja-JP" sz="2000" dirty="0" smtClean="0">
              <a:solidFill>
                <a:schemeClr val="bg1"/>
              </a:solidFill>
              <a:latin typeface="+mn-ea"/>
            </a:endParaRPr>
          </a:p>
          <a:p>
            <a:pPr algn="ctr"/>
            <a:r>
              <a:rPr lang="ja-JP" altLang="en-US" sz="2000" dirty="0">
                <a:solidFill>
                  <a:schemeClr val="bg1"/>
                </a:solidFill>
                <a:latin typeface="+mn-ea"/>
              </a:rPr>
              <a:t>落ち着</a:t>
            </a:r>
            <a:r>
              <a:rPr lang="ja-JP" altLang="en-US" sz="2000" dirty="0" smtClean="0">
                <a:solidFill>
                  <a:schemeClr val="bg1"/>
                </a:solidFill>
                <a:latin typeface="+mn-ea"/>
              </a:rPr>
              <a:t>いているが、</a:t>
            </a:r>
            <a:endParaRPr lang="en-US" altLang="ja-JP" sz="2000" dirty="0" smtClean="0">
              <a:solidFill>
                <a:schemeClr val="bg1"/>
              </a:solidFill>
              <a:latin typeface="+mn-ea"/>
            </a:endParaRPr>
          </a:p>
          <a:p>
            <a:pPr algn="ctr"/>
            <a:r>
              <a:rPr lang="ja-JP" altLang="en-US" sz="2000" dirty="0">
                <a:solidFill>
                  <a:schemeClr val="bg1"/>
                </a:solidFill>
                <a:latin typeface="+mn-ea"/>
              </a:rPr>
              <a:t>家族以外の</a:t>
            </a:r>
          </a:p>
          <a:p>
            <a:pPr algn="ctr"/>
            <a:r>
              <a:rPr kumimoji="1" lang="ja-JP" altLang="en-US" sz="2000" dirty="0" smtClean="0">
                <a:solidFill>
                  <a:schemeClr val="bg1"/>
                </a:solidFill>
                <a:latin typeface="+mn-ea"/>
              </a:rPr>
              <a:t>人と</a:t>
            </a:r>
            <a:r>
              <a:rPr kumimoji="1" lang="ja-JP" altLang="en-US" sz="2000" dirty="0">
                <a:solidFill>
                  <a:schemeClr val="bg1"/>
                </a:solidFill>
                <a:latin typeface="+mn-ea"/>
              </a:rPr>
              <a:t>出会</a:t>
            </a:r>
            <a:r>
              <a:rPr kumimoji="1" lang="ja-JP" altLang="en-US" sz="2000" dirty="0" smtClean="0">
                <a:solidFill>
                  <a:schemeClr val="bg1"/>
                </a:solidFill>
                <a:latin typeface="+mn-ea"/>
              </a:rPr>
              <a:t>ったり、</a:t>
            </a:r>
            <a:endParaRPr kumimoji="1" lang="en-US" altLang="ja-JP" sz="2000" dirty="0" smtClean="0">
              <a:solidFill>
                <a:schemeClr val="bg1"/>
              </a:solidFill>
              <a:latin typeface="+mn-ea"/>
            </a:endParaRPr>
          </a:p>
          <a:p>
            <a:pPr algn="ctr"/>
            <a:r>
              <a:rPr lang="ja-JP" altLang="en-US" sz="2000" dirty="0">
                <a:solidFill>
                  <a:schemeClr val="bg1"/>
                </a:solidFill>
                <a:latin typeface="+mn-ea"/>
              </a:rPr>
              <a:t>外出</a:t>
            </a:r>
            <a:r>
              <a:rPr lang="ja-JP" altLang="en-US" sz="2000" dirty="0" smtClean="0">
                <a:solidFill>
                  <a:schemeClr val="bg1"/>
                </a:solidFill>
                <a:latin typeface="+mn-ea"/>
              </a:rPr>
              <a:t>すると</a:t>
            </a:r>
            <a:endParaRPr lang="en-US" altLang="ja-JP" sz="2000" dirty="0" smtClean="0">
              <a:solidFill>
                <a:schemeClr val="bg1"/>
              </a:solidFill>
              <a:latin typeface="+mn-ea"/>
            </a:endParaRPr>
          </a:p>
          <a:p>
            <a:pPr algn="ctr"/>
            <a:r>
              <a:rPr kumimoji="1" lang="ja-JP" altLang="en-US" sz="2000" dirty="0" smtClean="0">
                <a:solidFill>
                  <a:schemeClr val="bg1"/>
                </a:solidFill>
                <a:latin typeface="+mn-ea"/>
              </a:rPr>
              <a:t>ひどく疲れる。</a:t>
            </a:r>
            <a:endParaRPr kumimoji="1" lang="ja-JP" altLang="en-US" sz="2000" dirty="0">
              <a:solidFill>
                <a:schemeClr val="bg1"/>
              </a:solidFill>
              <a:latin typeface="+mn-ea"/>
            </a:endParaRPr>
          </a:p>
        </p:txBody>
      </p:sp>
      <p:sp>
        <p:nvSpPr>
          <p:cNvPr id="3" name="右矢印 2"/>
          <p:cNvSpPr/>
          <p:nvPr/>
        </p:nvSpPr>
        <p:spPr>
          <a:xfrm>
            <a:off x="371475" y="1292727"/>
            <a:ext cx="2981325" cy="2764921"/>
          </a:xfrm>
          <a:prstGeom prst="rightArrow">
            <a:avLst>
              <a:gd name="adj1" fmla="val 78664"/>
              <a:gd name="adj2" fmla="val 2296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latin typeface="+mn-ea"/>
              </a:rPr>
              <a:t>自宅</a:t>
            </a:r>
            <a:r>
              <a:rPr lang="ja-JP" altLang="en-US" sz="2000" dirty="0" smtClean="0">
                <a:latin typeface="+mn-ea"/>
              </a:rPr>
              <a:t>でも</a:t>
            </a:r>
            <a:endParaRPr lang="en-US" altLang="ja-JP" sz="2000" dirty="0" smtClean="0">
              <a:latin typeface="+mn-ea"/>
            </a:endParaRPr>
          </a:p>
          <a:p>
            <a:pPr algn="ctr"/>
            <a:r>
              <a:rPr kumimoji="1" lang="ja-JP" altLang="en-US" sz="2000" dirty="0" smtClean="0">
                <a:latin typeface="+mn-ea"/>
              </a:rPr>
              <a:t>１人でいる</a:t>
            </a:r>
            <a:endParaRPr kumimoji="1" lang="en-US" altLang="ja-JP" sz="2000" dirty="0" smtClean="0">
              <a:latin typeface="+mn-ea"/>
            </a:endParaRPr>
          </a:p>
          <a:p>
            <a:pPr algn="ctr"/>
            <a:r>
              <a:rPr kumimoji="1" lang="ja-JP" altLang="en-US" sz="2000" dirty="0" smtClean="0">
                <a:latin typeface="+mn-ea"/>
              </a:rPr>
              <a:t>ことが多く、</a:t>
            </a:r>
            <a:endParaRPr kumimoji="1" lang="en-US" altLang="ja-JP" sz="2000" dirty="0" smtClean="0">
              <a:latin typeface="+mn-ea"/>
            </a:endParaRPr>
          </a:p>
          <a:p>
            <a:pPr algn="ctr"/>
            <a:r>
              <a:rPr kumimoji="1" lang="ja-JP" altLang="en-US" sz="2000" dirty="0" smtClean="0">
                <a:latin typeface="+mn-ea"/>
              </a:rPr>
              <a:t>イライラする</a:t>
            </a:r>
            <a:r>
              <a:rPr kumimoji="1" lang="ja-JP" altLang="en-US" sz="2000" dirty="0">
                <a:latin typeface="+mn-ea"/>
              </a:rPr>
              <a:t>。</a:t>
            </a:r>
          </a:p>
        </p:txBody>
      </p:sp>
      <p:sp>
        <p:nvSpPr>
          <p:cNvPr id="7" name="正方形/長方形 6"/>
          <p:cNvSpPr/>
          <p:nvPr/>
        </p:nvSpPr>
        <p:spPr>
          <a:xfrm>
            <a:off x="984869" y="1194020"/>
            <a:ext cx="1211919" cy="332604"/>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充電期</a:t>
            </a:r>
            <a:endParaRPr kumimoji="1" lang="ja-JP" altLang="en-US" b="1" dirty="0">
              <a:solidFill>
                <a:schemeClr val="bg1"/>
              </a:solidFill>
            </a:endParaRPr>
          </a:p>
        </p:txBody>
      </p:sp>
      <p:sp>
        <p:nvSpPr>
          <p:cNvPr id="27" name="正方形/長方形 26"/>
          <p:cNvSpPr/>
          <p:nvPr/>
        </p:nvSpPr>
        <p:spPr>
          <a:xfrm>
            <a:off x="3880834" y="1201531"/>
            <a:ext cx="1211919" cy="332604"/>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安定期</a:t>
            </a:r>
            <a:endParaRPr kumimoji="1" lang="ja-JP" altLang="en-US" b="1" dirty="0">
              <a:solidFill>
                <a:schemeClr val="bg1"/>
              </a:solidFill>
            </a:endParaRPr>
          </a:p>
        </p:txBody>
      </p:sp>
      <p:sp>
        <p:nvSpPr>
          <p:cNvPr id="28" name="正方形/長方形 27"/>
          <p:cNvSpPr/>
          <p:nvPr/>
        </p:nvSpPr>
        <p:spPr>
          <a:xfrm>
            <a:off x="6586147" y="1190840"/>
            <a:ext cx="1211919" cy="332604"/>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rPr>
              <a:t>活動期</a:t>
            </a:r>
            <a:endParaRPr kumimoji="1" lang="ja-JP" altLang="en-US" b="1" dirty="0">
              <a:solidFill>
                <a:schemeClr val="bg1"/>
              </a:solidFill>
            </a:endParaRPr>
          </a:p>
        </p:txBody>
      </p:sp>
      <p:sp>
        <p:nvSpPr>
          <p:cNvPr id="8" name="スライド番号プレースホルダー 7"/>
          <p:cNvSpPr>
            <a:spLocks noGrp="1"/>
          </p:cNvSpPr>
          <p:nvPr>
            <p:ph type="sldNum" sz="quarter" idx="12"/>
          </p:nvPr>
        </p:nvSpPr>
        <p:spPr/>
        <p:txBody>
          <a:bodyPr/>
          <a:lstStyle/>
          <a:p>
            <a:fld id="{FBD2CEB3-E5C6-46D5-A13E-6746FE00D39B}" type="slidenum">
              <a:rPr kumimoji="1" lang="ja-JP" altLang="en-US" smtClean="0"/>
              <a:t>22</a:t>
            </a:fld>
            <a:endParaRPr kumimoji="1" lang="ja-JP" altLang="en-US" dirty="0"/>
          </a:p>
        </p:txBody>
      </p:sp>
      <p:graphicFrame>
        <p:nvGraphicFramePr>
          <p:cNvPr id="29" name="表 28"/>
          <p:cNvGraphicFramePr>
            <a:graphicFrameLocks noGrp="1"/>
          </p:cNvGraphicFramePr>
          <p:nvPr>
            <p:extLst/>
          </p:nvPr>
        </p:nvGraphicFramePr>
        <p:xfrm>
          <a:off x="442761" y="4181029"/>
          <a:ext cx="7911964" cy="2246160"/>
        </p:xfrm>
        <a:graphic>
          <a:graphicData uri="http://schemas.openxmlformats.org/drawingml/2006/table">
            <a:tbl>
              <a:tblPr bandRow="1">
                <a:tableStyleId>{5C22544A-7EE6-4342-B048-85BDC9FD1C3A}</a:tableStyleId>
              </a:tblPr>
              <a:tblGrid>
                <a:gridCol w="1977991"/>
                <a:gridCol w="1977991"/>
                <a:gridCol w="1977991"/>
                <a:gridCol w="1977991"/>
              </a:tblGrid>
              <a:tr h="504000">
                <a:tc gridSpan="2">
                  <a:txBody>
                    <a:bodyPr/>
                    <a:lstStyle/>
                    <a:p>
                      <a:pPr algn="ctr"/>
                      <a:r>
                        <a:rPr kumimoji="1" lang="en-US" altLang="ja-JP" sz="2800" dirty="0" smtClean="0"/>
                        <a:t>【</a:t>
                      </a:r>
                      <a:r>
                        <a:rPr kumimoji="1" lang="ja-JP" altLang="en-US" sz="2800" dirty="0" smtClean="0"/>
                        <a:t>支援の段階</a:t>
                      </a:r>
                      <a:r>
                        <a:rPr kumimoji="1" lang="en-US" altLang="ja-JP" sz="2800" dirty="0" smtClean="0"/>
                        <a:t>】</a:t>
                      </a:r>
                      <a:endParaRPr kumimoji="1" lang="ja-JP" altLang="en-US" sz="2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hMerge="1">
                  <a:txBody>
                    <a:bodyPr/>
                    <a:lstStyle/>
                    <a:p>
                      <a:pPr algn="ctr"/>
                      <a:endParaRPr kumimoji="1" lang="ja-JP" altLang="en-US" sz="14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kumimoji="1" lang="ja-JP" altLang="en-US" sz="20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dirty="0" smtClean="0">
                          <a:solidFill>
                            <a:schemeClr val="bg1"/>
                          </a:solidFill>
                        </a:rPr>
                        <a:t>就労支援</a:t>
                      </a:r>
                      <a:endParaRPr kumimoji="1" lang="ja-JP" altLang="en-US" sz="20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720000">
                <a:tc>
                  <a:txBody>
                    <a:bodyPr/>
                    <a:lstStyle/>
                    <a:p>
                      <a:pPr algn="ctr"/>
                      <a:endParaRPr kumimoji="1" lang="ja-JP" alt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kumimoji="1" lang="ja-JP" altLang="en-US" sz="20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dirty="0" smtClean="0">
                          <a:solidFill>
                            <a:schemeClr val="bg1"/>
                          </a:solidFill>
                        </a:rPr>
                        <a:t>集団療法</a:t>
                      </a:r>
                      <a:endParaRPr kumimoji="1" lang="en-US" altLang="ja-JP" sz="2000" dirty="0" smtClean="0">
                        <a:solidFill>
                          <a:schemeClr val="bg1"/>
                        </a:solidFill>
                      </a:endParaRPr>
                    </a:p>
                    <a:p>
                      <a:pPr algn="ctr"/>
                      <a:r>
                        <a:rPr kumimoji="1" lang="ja-JP" altLang="en-US" sz="2000" dirty="0" smtClean="0">
                          <a:solidFill>
                            <a:schemeClr val="bg1"/>
                          </a:solidFill>
                        </a:rPr>
                        <a:t>居場所の提供</a:t>
                      </a:r>
                      <a:endParaRPr kumimoji="1" lang="ja-JP" altLang="en-US" sz="20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kumimoji="1" lang="ja-JP" altLang="en-US" sz="2000" dirty="0" smtClean="0">
                          <a:solidFill>
                            <a:schemeClr val="bg1"/>
                          </a:solidFill>
                        </a:rPr>
                        <a:t>生活支援</a:t>
                      </a:r>
                      <a:endParaRPr kumimoji="1" lang="en-US" altLang="ja-JP" sz="2000" dirty="0" smtClean="0">
                        <a:solidFill>
                          <a:schemeClr val="bg1"/>
                        </a:solidFill>
                      </a:endParaRPr>
                    </a:p>
                    <a:p>
                      <a:pPr algn="ctr"/>
                      <a:endParaRPr kumimoji="1" lang="ja-JP" altLang="en-US" sz="2000" dirty="0">
                        <a:solidFill>
                          <a:schemeClr val="bg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r>
              <a:tr h="504000">
                <a:tc>
                  <a:txBody>
                    <a:bodyPr/>
                    <a:lstStyle/>
                    <a:p>
                      <a:pPr algn="ctr"/>
                      <a:endParaRPr kumimoji="1" lang="ja-JP" altLang="en-US" sz="20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dirty="0" smtClean="0">
                          <a:solidFill>
                            <a:schemeClr val="bg1"/>
                          </a:solidFill>
                        </a:rPr>
                        <a:t>個人面接</a:t>
                      </a:r>
                      <a:endParaRPr kumimoji="1" lang="ja-JP" altLang="en-US" sz="20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tc>
                  <a:txBody>
                    <a:bodyPr/>
                    <a:lstStyle/>
                    <a:p>
                      <a:pPr algn="ctr"/>
                      <a:endParaRPr kumimoji="1" lang="ja-JP" altLang="en-US" sz="20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tc>
                  <a:txBody>
                    <a:bodyPr/>
                    <a:lstStyle/>
                    <a:p>
                      <a:pPr algn="ctr"/>
                      <a:endParaRPr kumimoji="1" lang="ja-JP" altLang="en-US" sz="2000" dirty="0">
                        <a:solidFill>
                          <a:schemeClr val="bg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tr>
              <a:tr h="504000">
                <a:tc>
                  <a:txBody>
                    <a:bodyPr/>
                    <a:lstStyle/>
                    <a:p>
                      <a:pPr algn="ctr"/>
                      <a:r>
                        <a:rPr kumimoji="1" lang="ja-JP" altLang="en-US" sz="2000" dirty="0" smtClean="0">
                          <a:solidFill>
                            <a:schemeClr val="bg1"/>
                          </a:solidFill>
                        </a:rPr>
                        <a:t>家族支援</a:t>
                      </a:r>
                      <a:endParaRPr kumimoji="1" lang="ja-JP" altLang="en-US" sz="20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endParaRPr kumimoji="1" lang="ja-JP" altLang="en-US" sz="20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endParaRPr kumimoji="1" lang="ja-JP" altLang="en-US" sz="20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endParaRPr kumimoji="1" lang="ja-JP" altLang="en-US" sz="2000" dirty="0">
                        <a:solidFill>
                          <a:schemeClr val="bg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bl>
          </a:graphicData>
        </a:graphic>
      </p:graphicFrame>
    </p:spTree>
    <p:extLst>
      <p:ext uri="{BB962C8B-B14F-4D97-AF65-F5344CB8AC3E}">
        <p14:creationId xmlns:p14="http://schemas.microsoft.com/office/powerpoint/2010/main" val="28979111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2349" y="2274386"/>
            <a:ext cx="2069346" cy="2983414"/>
          </a:xfrm>
          <a:prstGeom prst="rect">
            <a:avLst/>
          </a:prstGeom>
        </p:spPr>
      </p:pic>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23</a:t>
            </a:fld>
            <a:endParaRPr kumimoji="1" lang="ja-JP" altLang="en-US" dirty="0"/>
          </a:p>
        </p:txBody>
      </p:sp>
      <p:sp>
        <p:nvSpPr>
          <p:cNvPr id="3" name="タイトル 2"/>
          <p:cNvSpPr>
            <a:spLocks noGrp="1"/>
          </p:cNvSpPr>
          <p:nvPr>
            <p:ph type="title"/>
          </p:nvPr>
        </p:nvSpPr>
        <p:spPr/>
        <p:txBody>
          <a:bodyPr/>
          <a:lstStyle/>
          <a:p>
            <a:r>
              <a:rPr kumimoji="1" lang="ja-JP" altLang="en-US" dirty="0" smtClean="0"/>
              <a:t>助言が、負担になっていないか？</a:t>
            </a:r>
            <a:endParaRPr kumimoji="1" lang="ja-JP" altLang="en-US" dirty="0"/>
          </a:p>
        </p:txBody>
      </p:sp>
      <p:graphicFrame>
        <p:nvGraphicFramePr>
          <p:cNvPr id="4" name="表 3"/>
          <p:cNvGraphicFramePr>
            <a:graphicFrameLocks noGrp="1"/>
          </p:cNvGraphicFramePr>
          <p:nvPr>
            <p:extLst/>
          </p:nvPr>
        </p:nvGraphicFramePr>
        <p:xfrm>
          <a:off x="452437" y="1247683"/>
          <a:ext cx="7858125" cy="3118485"/>
        </p:xfrm>
        <a:graphic>
          <a:graphicData uri="http://schemas.openxmlformats.org/drawingml/2006/table">
            <a:tbl>
              <a:tblPr bandRow="1">
                <a:tableStyleId>{5C22544A-7EE6-4342-B048-85BDC9FD1C3A}</a:tableStyleId>
              </a:tblPr>
              <a:tblGrid>
                <a:gridCol w="7858125"/>
              </a:tblGrid>
              <a:tr h="527685">
                <a:tc>
                  <a:txBody>
                    <a:bodyPr/>
                    <a:lstStyle/>
                    <a:p>
                      <a:r>
                        <a:rPr kumimoji="1" lang="ja-JP" altLang="en-US" sz="2800" dirty="0" smtClean="0"/>
                        <a:t>本人の気持ちを聞いて来て下さい。</a:t>
                      </a:r>
                      <a:endParaRPr kumimoji="1" lang="ja-JP" altLang="en-US" sz="2800" dirty="0"/>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t>次回は、本人を誘ってみてください。</a:t>
                      </a:r>
                      <a:endParaRPr kumimoji="1" lang="ja-JP" altLang="en-US" sz="2800" dirty="0"/>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t>食事は、一緒にとるようにしましょう。</a:t>
                      </a:r>
                      <a:endParaRPr kumimoji="1" lang="ja-JP" altLang="en-US" sz="2800" dirty="0"/>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t>本人にしている〇〇は、やめましょう。</a:t>
                      </a:r>
                      <a:endParaRPr kumimoji="1" lang="ja-JP" altLang="en-US" sz="2800" dirty="0"/>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t>お父さん（お母さん）にも協力してもらいましょう。</a:t>
                      </a:r>
                      <a:endParaRPr kumimoji="1" lang="ja-JP" altLang="en-US" sz="2800" dirty="0"/>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t>毎朝、声かけをして、一緒に朝ご飯を食べましょう。</a:t>
                      </a:r>
                      <a:endParaRPr kumimoji="1" lang="ja-JP" altLang="en-US" sz="2800" dirty="0"/>
                    </a:p>
                  </a:txBody>
                  <a:tcPr>
                    <a:lnL w="12700" cmpd="sng">
                      <a:noFill/>
                    </a:lnL>
                    <a:lnR w="12700" cmpd="sng">
                      <a:noFill/>
                    </a:lnR>
                    <a:lnT w="12700" cmpd="sng">
                      <a:noFill/>
                    </a:lnT>
                    <a:lnB w="12700" cmpd="sng">
                      <a:noFill/>
                    </a:lnB>
                    <a:noFill/>
                  </a:tcPr>
                </a:tc>
              </a:tr>
            </a:tbl>
          </a:graphicData>
        </a:graphic>
      </p:graphicFrame>
      <p:graphicFrame>
        <p:nvGraphicFramePr>
          <p:cNvPr id="7" name="表 6"/>
          <p:cNvGraphicFramePr>
            <a:graphicFrameLocks noGrp="1"/>
          </p:cNvGraphicFramePr>
          <p:nvPr>
            <p:extLst/>
          </p:nvPr>
        </p:nvGraphicFramePr>
        <p:xfrm>
          <a:off x="3231741" y="4547051"/>
          <a:ext cx="5610225" cy="1981200"/>
        </p:xfrm>
        <a:graphic>
          <a:graphicData uri="http://schemas.openxmlformats.org/drawingml/2006/table">
            <a:tbl>
              <a:tblPr bandRow="1">
                <a:tableStyleId>{5C22544A-7EE6-4342-B048-85BDC9FD1C3A}</a:tableStyleId>
              </a:tblPr>
              <a:tblGrid>
                <a:gridCol w="5610225"/>
              </a:tblGrid>
              <a:tr h="370840">
                <a:tc>
                  <a:txBody>
                    <a:bodyPr/>
                    <a:lstStyle/>
                    <a:p>
                      <a:r>
                        <a:rPr kumimoji="1" lang="ja-JP" altLang="en-US" sz="2800" dirty="0" smtClean="0">
                          <a:solidFill>
                            <a:srgbClr val="FF0000"/>
                          </a:solidFill>
                        </a:rPr>
                        <a:t>その助言は、何の根拠がある？</a:t>
                      </a:r>
                      <a:endParaRPr kumimoji="1" lang="ja-JP" altLang="en-US" sz="2800" dirty="0">
                        <a:solidFill>
                          <a:srgbClr val="FF0000"/>
                        </a:solidFill>
                      </a:endParaRPr>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solidFill>
                            <a:srgbClr val="FF0000"/>
                          </a:solidFill>
                        </a:rPr>
                        <a:t>親子関係を、安定させているか？</a:t>
                      </a:r>
                      <a:endParaRPr kumimoji="1" lang="ja-JP" altLang="en-US" sz="2800" dirty="0">
                        <a:solidFill>
                          <a:srgbClr val="FF0000"/>
                        </a:solidFill>
                      </a:endParaRPr>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solidFill>
                            <a:srgbClr val="FF0000"/>
                          </a:solidFill>
                        </a:rPr>
                        <a:t>その助言は、</a:t>
                      </a:r>
                      <a:endParaRPr kumimoji="1" lang="en-US" altLang="ja-JP" sz="2800" dirty="0" smtClean="0">
                        <a:solidFill>
                          <a:srgbClr val="FF0000"/>
                        </a:solidFill>
                      </a:endParaRPr>
                    </a:p>
                    <a:p>
                      <a:r>
                        <a:rPr kumimoji="1" lang="ja-JP" altLang="en-US" sz="2800" dirty="0" smtClean="0">
                          <a:solidFill>
                            <a:srgbClr val="FF0000"/>
                          </a:solidFill>
                        </a:rPr>
                        <a:t>　家族の負担になっていないか？</a:t>
                      </a:r>
                      <a:endParaRPr kumimoji="1" lang="ja-JP" altLang="en-US" sz="2800" dirty="0">
                        <a:solidFill>
                          <a:srgbClr val="FF0000"/>
                        </a:solidFill>
                      </a:endParaRPr>
                    </a:p>
                  </a:txBody>
                  <a:tcPr>
                    <a:lnL w="12700" cmpd="sng">
                      <a:noFill/>
                    </a:lnL>
                    <a:lnR w="12700" cmpd="sng">
                      <a:noFill/>
                    </a:lnR>
                    <a:lnT w="12700" cmpd="sng">
                      <a:noFill/>
                    </a:lnT>
                    <a:lnB w="12700" cmpd="sng">
                      <a:noFill/>
                    </a:lnB>
                    <a:noFill/>
                  </a:tcPr>
                </a:tc>
              </a:tr>
            </a:tbl>
          </a:graphicData>
        </a:graphic>
      </p:graphicFrame>
    </p:spTree>
    <p:extLst>
      <p:ext uri="{BB962C8B-B14F-4D97-AF65-F5344CB8AC3E}">
        <p14:creationId xmlns:p14="http://schemas.microsoft.com/office/powerpoint/2010/main" val="2897579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24</a:t>
            </a:fld>
            <a:endParaRPr kumimoji="1" lang="ja-JP" altLang="en-US" dirty="0"/>
          </a:p>
        </p:txBody>
      </p:sp>
      <p:sp>
        <p:nvSpPr>
          <p:cNvPr id="3" name="タイトル 2"/>
          <p:cNvSpPr>
            <a:spLocks noGrp="1"/>
          </p:cNvSpPr>
          <p:nvPr>
            <p:ph type="title"/>
          </p:nvPr>
        </p:nvSpPr>
        <p:spPr/>
        <p:txBody>
          <a:bodyPr/>
          <a:lstStyle/>
          <a:p>
            <a:r>
              <a:rPr kumimoji="1" lang="ja-JP" altLang="en-US" dirty="0" smtClean="0"/>
              <a:t>家族相談においては、</a:t>
            </a:r>
            <a:endParaRPr kumimoji="1" lang="ja-JP" altLang="en-US" dirty="0"/>
          </a:p>
        </p:txBody>
      </p:sp>
      <p:pic>
        <p:nvPicPr>
          <p:cNvPr id="22" name="図 21"/>
          <p:cNvPicPr>
            <a:picLocks noChangeAspect="1"/>
          </p:cNvPicPr>
          <p:nvPr/>
        </p:nvPicPr>
        <p:blipFill>
          <a:blip r:embed="rId2"/>
          <a:stretch>
            <a:fillRect/>
          </a:stretch>
        </p:blipFill>
        <p:spPr>
          <a:xfrm>
            <a:off x="1538939" y="1187344"/>
            <a:ext cx="652329" cy="1609483"/>
          </a:xfrm>
          <a:prstGeom prst="rect">
            <a:avLst/>
          </a:prstGeom>
        </p:spPr>
      </p:pic>
      <p:pic>
        <p:nvPicPr>
          <p:cNvPr id="23" name="図 22"/>
          <p:cNvPicPr>
            <a:picLocks noChangeAspect="1"/>
          </p:cNvPicPr>
          <p:nvPr/>
        </p:nvPicPr>
        <p:blipFill>
          <a:blip r:embed="rId3"/>
          <a:stretch>
            <a:fillRect/>
          </a:stretch>
        </p:blipFill>
        <p:spPr>
          <a:xfrm>
            <a:off x="4181631" y="1534901"/>
            <a:ext cx="859611" cy="1072989"/>
          </a:xfrm>
          <a:prstGeom prst="rect">
            <a:avLst/>
          </a:prstGeom>
        </p:spPr>
      </p:pic>
      <p:pic>
        <p:nvPicPr>
          <p:cNvPr id="24" name="図 23"/>
          <p:cNvPicPr>
            <a:picLocks noChangeAspect="1"/>
          </p:cNvPicPr>
          <p:nvPr/>
        </p:nvPicPr>
        <p:blipFill>
          <a:blip r:embed="rId4"/>
          <a:stretch>
            <a:fillRect/>
          </a:stretch>
        </p:blipFill>
        <p:spPr>
          <a:xfrm>
            <a:off x="7036427" y="1534901"/>
            <a:ext cx="859611" cy="1072989"/>
          </a:xfrm>
          <a:prstGeom prst="rect">
            <a:avLst/>
          </a:prstGeom>
        </p:spPr>
      </p:pic>
      <p:sp>
        <p:nvSpPr>
          <p:cNvPr id="25" name="二等辺三角形 24"/>
          <p:cNvSpPr/>
          <p:nvPr/>
        </p:nvSpPr>
        <p:spPr>
          <a:xfrm rot="16200000">
            <a:off x="2638157" y="1830475"/>
            <a:ext cx="457104" cy="40294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25"/>
          <p:cNvSpPr/>
          <p:nvPr/>
        </p:nvSpPr>
        <p:spPr>
          <a:xfrm rot="5400000" flipH="1">
            <a:off x="3111444" y="1830476"/>
            <a:ext cx="457104" cy="40294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二等辺三角形 26"/>
          <p:cNvSpPr/>
          <p:nvPr/>
        </p:nvSpPr>
        <p:spPr>
          <a:xfrm rot="16200000">
            <a:off x="2625309" y="1830475"/>
            <a:ext cx="457104" cy="40294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p:cNvSpPr/>
          <p:nvPr/>
        </p:nvSpPr>
        <p:spPr>
          <a:xfrm rot="5400000" flipH="1">
            <a:off x="3098596" y="1830476"/>
            <a:ext cx="457104" cy="40294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二等辺三角形 29"/>
          <p:cNvSpPr/>
          <p:nvPr/>
        </p:nvSpPr>
        <p:spPr>
          <a:xfrm rot="16200000">
            <a:off x="2651034" y="1838653"/>
            <a:ext cx="457104" cy="402945"/>
          </a:xfrm>
          <a:prstGeom prs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二等辺三角形 30"/>
          <p:cNvSpPr/>
          <p:nvPr/>
        </p:nvSpPr>
        <p:spPr>
          <a:xfrm rot="5400000" flipH="1">
            <a:off x="3108834" y="1830476"/>
            <a:ext cx="457104" cy="402945"/>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二等辺三角形 31"/>
          <p:cNvSpPr/>
          <p:nvPr/>
        </p:nvSpPr>
        <p:spPr>
          <a:xfrm rot="16200000">
            <a:off x="5613979" y="1838653"/>
            <a:ext cx="457104" cy="402945"/>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二等辺三角形 32"/>
          <p:cNvSpPr/>
          <p:nvPr/>
        </p:nvSpPr>
        <p:spPr>
          <a:xfrm rot="5400000" flipH="1">
            <a:off x="6076228" y="1838653"/>
            <a:ext cx="457104" cy="402945"/>
          </a:xfrm>
          <a:prstGeom prs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716092" y="2910043"/>
            <a:ext cx="8143576" cy="954107"/>
          </a:xfrm>
          <a:prstGeom prst="rect">
            <a:avLst/>
          </a:prstGeom>
          <a:noFill/>
        </p:spPr>
        <p:txBody>
          <a:bodyPr wrap="none" rtlCol="0">
            <a:spAutoFit/>
          </a:bodyPr>
          <a:lstStyle/>
          <a:p>
            <a:r>
              <a:rPr kumimoji="1" lang="ja-JP" altLang="en-US" sz="2800" dirty="0" smtClean="0"/>
              <a:t>支援者は、家族と良好な関係を保つだけではなく、</a:t>
            </a:r>
            <a:endParaRPr kumimoji="1" lang="en-US" altLang="ja-JP" sz="2800" dirty="0" smtClean="0"/>
          </a:p>
          <a:p>
            <a:r>
              <a:rPr lang="ja-JP" altLang="en-US" sz="2800" dirty="0"/>
              <a:t>家族</a:t>
            </a:r>
            <a:r>
              <a:rPr lang="ja-JP" altLang="en-US" sz="2800" dirty="0" smtClean="0"/>
              <a:t>と本人が良好な関係を維持できることを大切に。</a:t>
            </a:r>
            <a:endParaRPr kumimoji="1" lang="ja-JP" altLang="en-US" sz="2800" dirty="0"/>
          </a:p>
        </p:txBody>
      </p:sp>
      <p:sp>
        <p:nvSpPr>
          <p:cNvPr id="5" name="テキスト ボックス 4"/>
          <p:cNvSpPr txBox="1"/>
          <p:nvPr/>
        </p:nvSpPr>
        <p:spPr>
          <a:xfrm>
            <a:off x="2771416" y="1397342"/>
            <a:ext cx="671645" cy="369332"/>
          </a:xfrm>
          <a:prstGeom prst="rect">
            <a:avLst/>
          </a:prstGeom>
          <a:noFill/>
        </p:spPr>
        <p:txBody>
          <a:bodyPr wrap="square" rtlCol="0">
            <a:spAutoFit/>
          </a:bodyPr>
          <a:lstStyle/>
          <a:p>
            <a:r>
              <a:rPr kumimoji="1" lang="ja-JP" altLang="en-US" dirty="0" smtClean="0"/>
              <a:t>信頼</a:t>
            </a:r>
            <a:endParaRPr kumimoji="1" lang="ja-JP" altLang="en-US" dirty="0"/>
          </a:p>
        </p:txBody>
      </p:sp>
      <p:sp>
        <p:nvSpPr>
          <p:cNvPr id="29" name="テキスト ボックス 28"/>
          <p:cNvSpPr txBox="1"/>
          <p:nvPr/>
        </p:nvSpPr>
        <p:spPr>
          <a:xfrm>
            <a:off x="5734528" y="1397342"/>
            <a:ext cx="671645" cy="369332"/>
          </a:xfrm>
          <a:prstGeom prst="rect">
            <a:avLst/>
          </a:prstGeom>
          <a:noFill/>
        </p:spPr>
        <p:txBody>
          <a:bodyPr wrap="square" rtlCol="0">
            <a:spAutoFit/>
          </a:bodyPr>
          <a:lstStyle/>
          <a:p>
            <a:r>
              <a:rPr kumimoji="1" lang="ja-JP" altLang="en-US" dirty="0" smtClean="0"/>
              <a:t>信頼</a:t>
            </a:r>
            <a:endParaRPr kumimoji="1" lang="ja-JP" altLang="en-US" dirty="0"/>
          </a:p>
        </p:txBody>
      </p:sp>
      <p:pic>
        <p:nvPicPr>
          <p:cNvPr id="48" name="図 47"/>
          <p:cNvPicPr>
            <a:picLocks noChangeAspect="1"/>
          </p:cNvPicPr>
          <p:nvPr/>
        </p:nvPicPr>
        <p:blipFill>
          <a:blip r:embed="rId2"/>
          <a:stretch>
            <a:fillRect/>
          </a:stretch>
        </p:blipFill>
        <p:spPr>
          <a:xfrm>
            <a:off x="1538939" y="3977366"/>
            <a:ext cx="652329" cy="1609483"/>
          </a:xfrm>
          <a:prstGeom prst="rect">
            <a:avLst/>
          </a:prstGeom>
        </p:spPr>
      </p:pic>
      <p:pic>
        <p:nvPicPr>
          <p:cNvPr id="49" name="図 48"/>
          <p:cNvPicPr>
            <a:picLocks noChangeAspect="1"/>
          </p:cNvPicPr>
          <p:nvPr/>
        </p:nvPicPr>
        <p:blipFill>
          <a:blip r:embed="rId3"/>
          <a:stretch>
            <a:fillRect/>
          </a:stretch>
        </p:blipFill>
        <p:spPr>
          <a:xfrm>
            <a:off x="4181631" y="4324923"/>
            <a:ext cx="859611" cy="1072989"/>
          </a:xfrm>
          <a:prstGeom prst="rect">
            <a:avLst/>
          </a:prstGeom>
        </p:spPr>
      </p:pic>
      <p:pic>
        <p:nvPicPr>
          <p:cNvPr id="50" name="図 49"/>
          <p:cNvPicPr>
            <a:picLocks noChangeAspect="1"/>
          </p:cNvPicPr>
          <p:nvPr/>
        </p:nvPicPr>
        <p:blipFill>
          <a:blip r:embed="rId4"/>
          <a:stretch>
            <a:fillRect/>
          </a:stretch>
        </p:blipFill>
        <p:spPr>
          <a:xfrm>
            <a:off x="7036427" y="4324923"/>
            <a:ext cx="859611" cy="1072989"/>
          </a:xfrm>
          <a:prstGeom prst="rect">
            <a:avLst/>
          </a:prstGeom>
        </p:spPr>
      </p:pic>
      <p:sp>
        <p:nvSpPr>
          <p:cNvPr id="52" name="二等辺三角形 51"/>
          <p:cNvSpPr/>
          <p:nvPr/>
        </p:nvSpPr>
        <p:spPr>
          <a:xfrm rot="5400000" flipH="1">
            <a:off x="3111444" y="4620498"/>
            <a:ext cx="457104" cy="40294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二等辺三角形 53"/>
          <p:cNvSpPr/>
          <p:nvPr/>
        </p:nvSpPr>
        <p:spPr>
          <a:xfrm rot="5400000" flipH="1">
            <a:off x="3098596" y="4620498"/>
            <a:ext cx="457104" cy="40294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二等辺三角形 55"/>
          <p:cNvSpPr/>
          <p:nvPr/>
        </p:nvSpPr>
        <p:spPr>
          <a:xfrm rot="5400000" flipH="1">
            <a:off x="3108834" y="4620498"/>
            <a:ext cx="457104" cy="40294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二等辺三角形 56"/>
          <p:cNvSpPr/>
          <p:nvPr/>
        </p:nvSpPr>
        <p:spPr>
          <a:xfrm rot="16200000">
            <a:off x="6104015" y="4659944"/>
            <a:ext cx="457104" cy="40294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二等辺三角形 57"/>
          <p:cNvSpPr/>
          <p:nvPr/>
        </p:nvSpPr>
        <p:spPr>
          <a:xfrm rot="5400000" flipH="1">
            <a:off x="5601627" y="4659943"/>
            <a:ext cx="457104" cy="40294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p:cNvSpPr txBox="1"/>
          <p:nvPr/>
        </p:nvSpPr>
        <p:spPr>
          <a:xfrm>
            <a:off x="716092" y="5700065"/>
            <a:ext cx="7879080" cy="954107"/>
          </a:xfrm>
          <a:prstGeom prst="rect">
            <a:avLst/>
          </a:prstGeom>
          <a:noFill/>
        </p:spPr>
        <p:txBody>
          <a:bodyPr wrap="none" rtlCol="0">
            <a:spAutoFit/>
          </a:bodyPr>
          <a:lstStyle/>
          <a:p>
            <a:r>
              <a:rPr kumimoji="1" lang="ja-JP" altLang="en-US" sz="2800" dirty="0" smtClean="0"/>
              <a:t>支援者の不適切な指示・指導が、親子の信頼関係</a:t>
            </a:r>
            <a:endParaRPr kumimoji="1" lang="en-US" altLang="ja-JP" sz="2800" dirty="0" smtClean="0"/>
          </a:p>
          <a:p>
            <a:r>
              <a:rPr lang="ja-JP" altLang="en-US" sz="2800" dirty="0" smtClean="0"/>
              <a:t>を崩すことのないように。</a:t>
            </a:r>
            <a:endParaRPr kumimoji="1" lang="ja-JP" altLang="en-US" sz="2800" dirty="0"/>
          </a:p>
        </p:txBody>
      </p:sp>
      <p:sp>
        <p:nvSpPr>
          <p:cNvPr id="60" name="テキスト ボックス 59"/>
          <p:cNvSpPr txBox="1"/>
          <p:nvPr/>
        </p:nvSpPr>
        <p:spPr>
          <a:xfrm>
            <a:off x="2191268" y="4187364"/>
            <a:ext cx="1990363" cy="369332"/>
          </a:xfrm>
          <a:prstGeom prst="rect">
            <a:avLst/>
          </a:prstGeom>
          <a:noFill/>
        </p:spPr>
        <p:txBody>
          <a:bodyPr wrap="square" rtlCol="0">
            <a:spAutoFit/>
          </a:bodyPr>
          <a:lstStyle/>
          <a:p>
            <a:pPr algn="ctr"/>
            <a:r>
              <a:rPr lang="ja-JP" altLang="en-US" dirty="0"/>
              <a:t>不適切</a:t>
            </a:r>
            <a:r>
              <a:rPr lang="ja-JP" altLang="en-US" dirty="0" smtClean="0"/>
              <a:t>な指示</a:t>
            </a:r>
            <a:endParaRPr kumimoji="1" lang="ja-JP" altLang="en-US" dirty="0"/>
          </a:p>
        </p:txBody>
      </p:sp>
      <p:sp>
        <p:nvSpPr>
          <p:cNvPr id="62" name="テキスト ボックス 61"/>
          <p:cNvSpPr txBox="1"/>
          <p:nvPr/>
        </p:nvSpPr>
        <p:spPr>
          <a:xfrm>
            <a:off x="5048822" y="4048864"/>
            <a:ext cx="1990363" cy="646331"/>
          </a:xfrm>
          <a:prstGeom prst="rect">
            <a:avLst/>
          </a:prstGeom>
          <a:noFill/>
        </p:spPr>
        <p:txBody>
          <a:bodyPr wrap="square" rtlCol="0">
            <a:spAutoFit/>
          </a:bodyPr>
          <a:lstStyle/>
          <a:p>
            <a:pPr algn="ctr"/>
            <a:r>
              <a:rPr lang="ja-JP" altLang="en-US" dirty="0" smtClean="0"/>
              <a:t>親子の対立</a:t>
            </a:r>
            <a:endParaRPr lang="en-US" altLang="ja-JP" dirty="0" smtClean="0"/>
          </a:p>
          <a:p>
            <a:pPr algn="ctr"/>
            <a:r>
              <a:rPr lang="ja-JP" altLang="en-US" dirty="0" smtClean="0"/>
              <a:t>不信</a:t>
            </a:r>
            <a:endParaRPr kumimoji="1" lang="ja-JP" altLang="en-US" dirty="0"/>
          </a:p>
        </p:txBody>
      </p:sp>
      <p:sp>
        <p:nvSpPr>
          <p:cNvPr id="7" name="減算記号 6"/>
          <p:cNvSpPr/>
          <p:nvPr/>
        </p:nvSpPr>
        <p:spPr>
          <a:xfrm rot="762589">
            <a:off x="-206406" y="4489650"/>
            <a:ext cx="9391844" cy="599727"/>
          </a:xfrm>
          <a:prstGeom prst="mathMinus">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減算記号 62"/>
          <p:cNvSpPr/>
          <p:nvPr/>
        </p:nvSpPr>
        <p:spPr>
          <a:xfrm rot="20837411" flipH="1">
            <a:off x="-206407" y="4489650"/>
            <a:ext cx="9391844" cy="599727"/>
          </a:xfrm>
          <a:prstGeom prst="mathMinus">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4749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wipe(down)">
                                      <p:cBhvr>
                                        <p:cTn id="1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400" dirty="0" smtClean="0"/>
              <a:t>とくに、この言葉は避けたい</a:t>
            </a:r>
            <a:endParaRPr kumimoji="1" lang="ja-JP" altLang="en-US" sz="4400" dirty="0"/>
          </a:p>
        </p:txBody>
      </p:sp>
      <p:sp>
        <p:nvSpPr>
          <p:cNvPr id="4" name="スライド番号プレースホルダー 3"/>
          <p:cNvSpPr>
            <a:spLocks noGrp="1"/>
          </p:cNvSpPr>
          <p:nvPr>
            <p:ph type="sldNum" sz="quarter" idx="12"/>
          </p:nvPr>
        </p:nvSpPr>
        <p:spPr/>
        <p:txBody>
          <a:bodyPr/>
          <a:lstStyle/>
          <a:p>
            <a:fld id="{FBD2CEB3-E5C6-46D5-A13E-6746FE00D39B}" type="slidenum">
              <a:rPr kumimoji="1" lang="ja-JP" altLang="en-US" smtClean="0"/>
              <a:t>25</a:t>
            </a:fld>
            <a:endParaRPr kumimoji="1" lang="ja-JP" altLang="en-US"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4391" y="3075093"/>
            <a:ext cx="1295217" cy="1807160"/>
          </a:xfrm>
          <a:prstGeom prst="rect">
            <a:avLst/>
          </a:prstGeom>
        </p:spPr>
      </p:pic>
      <p:sp>
        <p:nvSpPr>
          <p:cNvPr id="6" name="角丸四角形 5"/>
          <p:cNvSpPr/>
          <p:nvPr/>
        </p:nvSpPr>
        <p:spPr>
          <a:xfrm>
            <a:off x="466725" y="2266950"/>
            <a:ext cx="2562225" cy="152400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mj-ea"/>
                <a:ea typeface="+mj-ea"/>
              </a:rPr>
              <a:t>仕事</a:t>
            </a:r>
            <a:endParaRPr kumimoji="1" lang="en-US" altLang="ja-JP" sz="4000" dirty="0" smtClean="0">
              <a:solidFill>
                <a:schemeClr val="tx1"/>
              </a:solidFill>
              <a:latin typeface="+mj-ea"/>
              <a:ea typeface="+mj-ea"/>
            </a:endParaRPr>
          </a:p>
          <a:p>
            <a:pPr algn="ctr"/>
            <a:r>
              <a:rPr lang="ja-JP" altLang="en-US" sz="4000" dirty="0">
                <a:solidFill>
                  <a:schemeClr val="tx1"/>
                </a:solidFill>
                <a:latin typeface="+mj-ea"/>
                <a:ea typeface="+mj-ea"/>
              </a:rPr>
              <a:t>（</a:t>
            </a:r>
            <a:r>
              <a:rPr lang="ja-JP" altLang="en-US" sz="4000" dirty="0" smtClean="0">
                <a:solidFill>
                  <a:schemeClr val="tx1"/>
                </a:solidFill>
                <a:latin typeface="+mj-ea"/>
                <a:ea typeface="+mj-ea"/>
              </a:rPr>
              <a:t>学校）</a:t>
            </a:r>
            <a:endParaRPr kumimoji="1" lang="ja-JP" altLang="en-US" sz="4000" dirty="0">
              <a:solidFill>
                <a:schemeClr val="tx1"/>
              </a:solidFill>
              <a:latin typeface="+mj-ea"/>
              <a:ea typeface="+mj-ea"/>
            </a:endParaRPr>
          </a:p>
        </p:txBody>
      </p:sp>
      <p:sp>
        <p:nvSpPr>
          <p:cNvPr id="7" name="角丸四角形 6"/>
          <p:cNvSpPr/>
          <p:nvPr/>
        </p:nvSpPr>
        <p:spPr>
          <a:xfrm>
            <a:off x="3290887" y="1371600"/>
            <a:ext cx="2562225" cy="152400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smtClean="0">
                <a:solidFill>
                  <a:schemeClr val="tx1"/>
                </a:solidFill>
                <a:latin typeface="+mj-ea"/>
                <a:ea typeface="+mj-ea"/>
              </a:rPr>
              <a:t>病院</a:t>
            </a:r>
            <a:endParaRPr kumimoji="1" lang="ja-JP" altLang="en-US" sz="4000" dirty="0">
              <a:solidFill>
                <a:schemeClr val="tx1"/>
              </a:solidFill>
              <a:latin typeface="+mj-ea"/>
              <a:ea typeface="+mj-ea"/>
            </a:endParaRPr>
          </a:p>
        </p:txBody>
      </p:sp>
      <p:sp>
        <p:nvSpPr>
          <p:cNvPr id="8" name="角丸四角形 7"/>
          <p:cNvSpPr/>
          <p:nvPr/>
        </p:nvSpPr>
        <p:spPr>
          <a:xfrm>
            <a:off x="6115049" y="2286105"/>
            <a:ext cx="2562225" cy="152400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mj-ea"/>
                <a:ea typeface="+mj-ea"/>
              </a:rPr>
              <a:t>将来</a:t>
            </a:r>
            <a:endParaRPr kumimoji="1" lang="ja-JP" altLang="en-US" sz="4000" dirty="0">
              <a:solidFill>
                <a:schemeClr val="tx1"/>
              </a:solidFill>
              <a:latin typeface="+mj-ea"/>
              <a:ea typeface="+mj-ea"/>
            </a:endParaRPr>
          </a:p>
        </p:txBody>
      </p:sp>
      <p:sp>
        <p:nvSpPr>
          <p:cNvPr id="9" name="テキスト ボックス 8"/>
          <p:cNvSpPr txBox="1"/>
          <p:nvPr/>
        </p:nvSpPr>
        <p:spPr>
          <a:xfrm>
            <a:off x="1089316" y="5061746"/>
            <a:ext cx="6965368" cy="1569660"/>
          </a:xfrm>
          <a:prstGeom prst="rect">
            <a:avLst/>
          </a:prstGeom>
          <a:noFill/>
        </p:spPr>
        <p:txBody>
          <a:bodyPr wrap="none" rtlCol="0">
            <a:spAutoFit/>
          </a:bodyPr>
          <a:lstStyle/>
          <a:p>
            <a:r>
              <a:rPr kumimoji="1" lang="ja-JP" altLang="en-US" sz="2400" dirty="0" smtClean="0"/>
              <a:t>本人も、このままでは</a:t>
            </a:r>
            <a:r>
              <a:rPr lang="ja-JP" altLang="en-US" sz="2400" dirty="0"/>
              <a:t>良くない</a:t>
            </a:r>
            <a:r>
              <a:rPr lang="ja-JP" altLang="en-US" sz="2400" dirty="0" smtClean="0"/>
              <a:t>と感じている。</a:t>
            </a:r>
            <a:endParaRPr lang="en-US" altLang="ja-JP" sz="2400" dirty="0" smtClean="0"/>
          </a:p>
          <a:p>
            <a:r>
              <a:rPr kumimoji="1" lang="ja-JP" altLang="en-US" sz="2400" dirty="0"/>
              <a:t>しかし</a:t>
            </a:r>
            <a:r>
              <a:rPr kumimoji="1" lang="ja-JP" altLang="en-US" sz="2400" dirty="0" smtClean="0"/>
              <a:t>、どうにもできない自分もいる。</a:t>
            </a:r>
            <a:endParaRPr kumimoji="1" lang="en-US" altLang="ja-JP" sz="2400" dirty="0" smtClean="0"/>
          </a:p>
          <a:p>
            <a:r>
              <a:rPr kumimoji="1" lang="ja-JP" altLang="en-US" sz="2400" dirty="0" smtClean="0"/>
              <a:t>この話題をしようとする⇒親と会うことを避ける</a:t>
            </a:r>
            <a:endParaRPr kumimoji="1" lang="en-US" altLang="ja-JP" sz="2400" dirty="0" smtClean="0"/>
          </a:p>
          <a:p>
            <a:r>
              <a:rPr kumimoji="1" lang="ja-JP" altLang="en-US" sz="2400" dirty="0" smtClean="0"/>
              <a:t>結果的に、親子の会話が減る（これは好ましくない）。</a:t>
            </a:r>
            <a:endParaRPr kumimoji="1" lang="en-US" altLang="ja-JP" sz="2400" dirty="0" smtClean="0"/>
          </a:p>
        </p:txBody>
      </p:sp>
    </p:spTree>
    <p:extLst>
      <p:ext uri="{BB962C8B-B14F-4D97-AF65-F5344CB8AC3E}">
        <p14:creationId xmlns:p14="http://schemas.microsoft.com/office/powerpoint/2010/main" val="32189156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26</a:t>
            </a:fld>
            <a:endParaRPr kumimoji="1" lang="ja-JP" altLang="en-US" dirty="0"/>
          </a:p>
        </p:txBody>
      </p:sp>
      <p:sp>
        <p:nvSpPr>
          <p:cNvPr id="3" name="タイトル 2"/>
          <p:cNvSpPr>
            <a:spLocks noGrp="1"/>
          </p:cNvSpPr>
          <p:nvPr>
            <p:ph type="title"/>
          </p:nvPr>
        </p:nvSpPr>
        <p:spPr/>
        <p:txBody>
          <a:bodyPr/>
          <a:lstStyle/>
          <a:p>
            <a:r>
              <a:rPr kumimoji="1" lang="ja-JP" altLang="en-US" dirty="0" smtClean="0"/>
              <a:t>なぜ、病院受診を拒否する？</a:t>
            </a:r>
            <a:endParaRPr kumimoji="1" lang="ja-JP" altLang="en-US" dirty="0"/>
          </a:p>
        </p:txBody>
      </p:sp>
      <p:graphicFrame>
        <p:nvGraphicFramePr>
          <p:cNvPr id="4" name="表 3"/>
          <p:cNvGraphicFramePr>
            <a:graphicFrameLocks noGrp="1"/>
          </p:cNvGraphicFramePr>
          <p:nvPr>
            <p:extLst/>
          </p:nvPr>
        </p:nvGraphicFramePr>
        <p:xfrm>
          <a:off x="890587" y="1368425"/>
          <a:ext cx="7362825" cy="4815840"/>
        </p:xfrm>
        <a:graphic>
          <a:graphicData uri="http://schemas.openxmlformats.org/drawingml/2006/table">
            <a:tbl>
              <a:tblPr bandRow="1">
                <a:tableStyleId>{5C22544A-7EE6-4342-B048-85BDC9FD1C3A}</a:tableStyleId>
              </a:tblPr>
              <a:tblGrid>
                <a:gridCol w="724778"/>
                <a:gridCol w="6638047"/>
              </a:tblGrid>
              <a:tr h="370840">
                <a:tc>
                  <a:txBody>
                    <a:bodyPr/>
                    <a:lstStyle/>
                    <a:p>
                      <a:r>
                        <a:rPr kumimoji="1" lang="ja-JP" altLang="en-US" sz="2800" dirty="0" smtClean="0"/>
                        <a:t>１</a:t>
                      </a:r>
                      <a:endParaRPr kumimoji="1" lang="ja-JP" altLang="en-US" sz="2800" dirty="0"/>
                    </a:p>
                  </a:txBody>
                  <a:tcPr>
                    <a:lnL w="12700" cmpd="sng">
                      <a:noFill/>
                    </a:lnL>
                    <a:lnR w="12700" cmpd="sng">
                      <a:noFill/>
                    </a:lnR>
                    <a:lnT w="12700" cmpd="sng">
                      <a:noFill/>
                    </a:lnT>
                    <a:lnB w="12700" cmpd="sng">
                      <a:noFill/>
                    </a:lnB>
                    <a:noFill/>
                  </a:tcPr>
                </a:tc>
                <a:tc>
                  <a:txBody>
                    <a:bodyPr/>
                    <a:lstStyle/>
                    <a:p>
                      <a:r>
                        <a:rPr kumimoji="1" lang="ja-JP" altLang="en-US" sz="2800" dirty="0" smtClean="0"/>
                        <a:t>病院受診をしても解決しないと感じている。</a:t>
                      </a:r>
                      <a:endParaRPr kumimoji="1" lang="en-US" altLang="ja-JP" sz="2800" dirty="0" smtClean="0"/>
                    </a:p>
                    <a:p>
                      <a:r>
                        <a:rPr kumimoji="1" lang="ja-JP" altLang="en-US" sz="2800" dirty="0" smtClean="0"/>
                        <a:t>（決して、間違ってはいない）</a:t>
                      </a:r>
                      <a:endParaRPr kumimoji="1" lang="ja-JP" altLang="en-US" sz="2800" dirty="0"/>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t>２</a:t>
                      </a:r>
                      <a:endParaRPr kumimoji="1" lang="ja-JP" altLang="en-US" sz="2800" dirty="0"/>
                    </a:p>
                  </a:txBody>
                  <a:tcPr>
                    <a:lnL w="12700" cmpd="sng">
                      <a:noFill/>
                    </a:lnL>
                    <a:lnR w="12700" cmpd="sng">
                      <a:noFill/>
                    </a:lnR>
                    <a:lnT w="12700" cmpd="sng">
                      <a:noFill/>
                    </a:lnT>
                    <a:lnB w="12700" cmpd="sng">
                      <a:noFill/>
                    </a:lnB>
                    <a:noFill/>
                  </a:tcPr>
                </a:tc>
                <a:tc>
                  <a:txBody>
                    <a:bodyPr/>
                    <a:lstStyle/>
                    <a:p>
                      <a:r>
                        <a:rPr kumimoji="1" lang="ja-JP" altLang="en-US" sz="2800" dirty="0" smtClean="0"/>
                        <a:t>叱責、説教されたくない。</a:t>
                      </a:r>
                      <a:endParaRPr kumimoji="1" lang="en-US" altLang="ja-JP" sz="2800" dirty="0" smtClean="0"/>
                    </a:p>
                    <a:p>
                      <a:r>
                        <a:rPr kumimoji="1" lang="ja-JP" altLang="en-US" sz="2800" dirty="0" smtClean="0"/>
                        <a:t>人が多いことへの不安。</a:t>
                      </a:r>
                      <a:endParaRPr kumimoji="1" lang="en-US" altLang="ja-JP" sz="2800" dirty="0" smtClean="0"/>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t>３</a:t>
                      </a:r>
                      <a:endParaRPr kumimoji="1" lang="ja-JP" altLang="en-US" sz="2800" dirty="0"/>
                    </a:p>
                  </a:txBody>
                  <a:tcPr>
                    <a:lnL w="12700" cmpd="sng">
                      <a:noFill/>
                    </a:lnL>
                    <a:lnR w="12700" cmpd="sng">
                      <a:noFill/>
                    </a:lnR>
                    <a:lnT w="12700" cmpd="sng">
                      <a:noFill/>
                    </a:lnT>
                    <a:lnB w="12700" cmpd="sng">
                      <a:noFill/>
                    </a:lnB>
                    <a:noFill/>
                  </a:tcPr>
                </a:tc>
                <a:tc>
                  <a:txBody>
                    <a:bodyPr/>
                    <a:lstStyle/>
                    <a:p>
                      <a:r>
                        <a:rPr kumimoji="1" lang="ja-JP" altLang="en-US" sz="2800" dirty="0" smtClean="0"/>
                        <a:t>診断名をつけられることへの不安。</a:t>
                      </a:r>
                      <a:endParaRPr kumimoji="1" lang="en-US" altLang="ja-JP" sz="2800" dirty="0" smtClean="0"/>
                    </a:p>
                    <a:p>
                      <a:r>
                        <a:rPr kumimoji="1" lang="ja-JP" altLang="en-US" sz="2800" dirty="0" smtClean="0"/>
                        <a:t>病気があったらどうなるか不安。</a:t>
                      </a:r>
                      <a:endParaRPr kumimoji="1" lang="ja-JP" altLang="en-US" sz="2800" dirty="0"/>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t>４</a:t>
                      </a:r>
                      <a:endParaRPr kumimoji="1" lang="ja-JP" altLang="en-US" sz="2800" dirty="0"/>
                    </a:p>
                  </a:txBody>
                  <a:tcPr>
                    <a:lnL w="12700" cmpd="sng">
                      <a:noFill/>
                    </a:lnL>
                    <a:lnR w="12700" cmpd="sng">
                      <a:noFill/>
                    </a:lnR>
                    <a:lnT w="12700" cmpd="sng">
                      <a:noFill/>
                    </a:lnT>
                    <a:lnB w="12700" cmpd="sng">
                      <a:noFill/>
                    </a:lnB>
                    <a:noFill/>
                  </a:tcPr>
                </a:tc>
                <a:tc>
                  <a:txBody>
                    <a:bodyPr/>
                    <a:lstStyle/>
                    <a:p>
                      <a:r>
                        <a:rPr kumimoji="1" lang="ja-JP" altLang="en-US" sz="2800" dirty="0" smtClean="0"/>
                        <a:t>入院させられるのでは？</a:t>
                      </a:r>
                      <a:endParaRPr kumimoji="1" lang="ja-JP" altLang="en-US" sz="2800" dirty="0"/>
                    </a:p>
                  </a:txBody>
                  <a:tcPr>
                    <a:lnL w="12700" cmpd="sng">
                      <a:noFill/>
                    </a:lnL>
                    <a:lnR w="12700" cmpd="sng">
                      <a:noFill/>
                    </a:lnR>
                    <a:lnT w="12700" cmpd="sng">
                      <a:noFill/>
                    </a:lnT>
                    <a:lnB w="12700" cmpd="sng">
                      <a:noFill/>
                    </a:lnB>
                    <a:noFill/>
                  </a:tcPr>
                </a:tc>
              </a:tr>
              <a:tr h="370840">
                <a:tc>
                  <a:txBody>
                    <a:bodyPr/>
                    <a:lstStyle/>
                    <a:p>
                      <a:r>
                        <a:rPr kumimoji="1" lang="ja-JP" altLang="en-US" sz="2800" dirty="0" smtClean="0"/>
                        <a:t>５</a:t>
                      </a:r>
                      <a:endParaRPr kumimoji="1" lang="ja-JP" altLang="en-US" sz="2800" dirty="0"/>
                    </a:p>
                  </a:txBody>
                  <a:tcPr>
                    <a:lnL w="12700" cmpd="sng">
                      <a:noFill/>
                    </a:lnL>
                    <a:lnR w="12700" cmpd="sng">
                      <a:noFill/>
                    </a:lnR>
                    <a:lnT w="12700" cmpd="sng">
                      <a:noFill/>
                    </a:lnT>
                    <a:lnB w="12700" cmpd="sng">
                      <a:noFill/>
                    </a:lnB>
                    <a:noFill/>
                  </a:tcPr>
                </a:tc>
                <a:tc>
                  <a:txBody>
                    <a:bodyPr/>
                    <a:lstStyle/>
                    <a:p>
                      <a:r>
                        <a:rPr kumimoji="1" lang="ja-JP" altLang="en-US" sz="2800" dirty="0" smtClean="0"/>
                        <a:t>「健康」でいることに関心がない。</a:t>
                      </a:r>
                      <a:endParaRPr kumimoji="1" lang="en-US" altLang="ja-JP" sz="2800" dirty="0" smtClean="0"/>
                    </a:p>
                  </a:txBody>
                  <a:tcPr>
                    <a:lnL w="12700" cmpd="sng">
                      <a:noFill/>
                    </a:lnL>
                    <a:lnR w="12700" cmpd="sng">
                      <a:noFill/>
                    </a:lnR>
                    <a:lnT w="12700" cmpd="sng">
                      <a:noFill/>
                    </a:lnT>
                    <a:lnB w="12700" cmpd="sng">
                      <a:noFill/>
                    </a:lnB>
                    <a:noFill/>
                  </a:tcPr>
                </a:tc>
              </a:tr>
              <a:tr h="370840">
                <a:tc>
                  <a:txBody>
                    <a:bodyPr/>
                    <a:lstStyle/>
                    <a:p>
                      <a:endParaRPr kumimoji="1" lang="ja-JP" altLang="en-US" sz="2800"/>
                    </a:p>
                  </a:txBody>
                  <a:tcPr>
                    <a:lnL w="12700" cmpd="sng">
                      <a:noFill/>
                    </a:lnL>
                    <a:lnR w="12700" cmpd="sng">
                      <a:noFill/>
                    </a:lnR>
                    <a:lnT w="12700" cmpd="sng">
                      <a:noFill/>
                    </a:lnT>
                    <a:lnB w="12700" cmpd="sng">
                      <a:noFill/>
                    </a:lnB>
                    <a:noFill/>
                  </a:tcPr>
                </a:tc>
                <a:tc>
                  <a:txBody>
                    <a:bodyPr/>
                    <a:lstStyle/>
                    <a:p>
                      <a:r>
                        <a:rPr kumimoji="1" lang="ja-JP" altLang="en-US" sz="2800" dirty="0" smtClean="0"/>
                        <a:t>⇐なぜ、人は「健康」でいようとするのか。</a:t>
                      </a:r>
                      <a:endParaRPr kumimoji="1" lang="en-US" altLang="ja-JP" sz="2800" dirty="0" smtClean="0"/>
                    </a:p>
                    <a:p>
                      <a:r>
                        <a:rPr kumimoji="1" lang="ja-JP" altLang="en-US" sz="2800" dirty="0" smtClean="0"/>
                        <a:t>　家族のため？生きがいのため？</a:t>
                      </a:r>
                      <a:endParaRPr kumimoji="1" lang="en-US" altLang="ja-JP" sz="2800" dirty="0" smtClean="0"/>
                    </a:p>
                  </a:txBody>
                  <a:tcPr>
                    <a:lnL w="12700" cmpd="sng">
                      <a:noFill/>
                    </a:lnL>
                    <a:lnR w="12700" cmpd="sng">
                      <a:noFill/>
                    </a:lnR>
                    <a:lnT w="12700" cmpd="sng">
                      <a:noFill/>
                    </a:lnT>
                    <a:lnB w="12700" cmpd="sng">
                      <a:noFill/>
                    </a:lnB>
                    <a:noFill/>
                  </a:tcPr>
                </a:tc>
              </a:tr>
            </a:tbl>
          </a:graphicData>
        </a:graphic>
      </p:graphicFrame>
    </p:spTree>
    <p:extLst>
      <p:ext uri="{BB962C8B-B14F-4D97-AF65-F5344CB8AC3E}">
        <p14:creationId xmlns:p14="http://schemas.microsoft.com/office/powerpoint/2010/main" val="37154805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11188" y="1341438"/>
            <a:ext cx="7265130" cy="5016758"/>
          </a:xfrm>
          <a:prstGeom prst="rect">
            <a:avLst/>
          </a:prstGeom>
          <a:noFill/>
        </p:spPr>
        <p:txBody>
          <a:bodyPr wrap="none" rtlCol="0">
            <a:spAutoFit/>
          </a:bodyPr>
          <a:lstStyle/>
          <a:p>
            <a:r>
              <a:rPr kumimoji="1" lang="ja-JP" altLang="en-US" sz="4000" dirty="0" smtClean="0">
                <a:latin typeface="+mn-ea"/>
                <a:ea typeface="+mn-ea"/>
              </a:rPr>
              <a:t>就労には、大きく、「一般就労」と</a:t>
            </a:r>
            <a:endParaRPr kumimoji="1" lang="en-US" altLang="ja-JP" sz="4000" dirty="0" smtClean="0">
              <a:latin typeface="+mn-ea"/>
              <a:ea typeface="+mn-ea"/>
            </a:endParaRPr>
          </a:p>
          <a:p>
            <a:r>
              <a:rPr kumimoji="1" lang="ja-JP" altLang="en-US" sz="4000" dirty="0" smtClean="0">
                <a:latin typeface="+mn-ea"/>
                <a:ea typeface="+mn-ea"/>
              </a:rPr>
              <a:t>　「福祉就労」があります。</a:t>
            </a:r>
            <a:endParaRPr kumimoji="1" lang="en-US" altLang="ja-JP" sz="4000" dirty="0" smtClean="0">
              <a:latin typeface="+mn-ea"/>
              <a:ea typeface="+mn-ea"/>
            </a:endParaRPr>
          </a:p>
          <a:p>
            <a:r>
              <a:rPr kumimoji="1" lang="ja-JP" altLang="en-US" sz="4000" b="1" dirty="0" smtClean="0">
                <a:solidFill>
                  <a:srgbClr val="FF0000"/>
                </a:solidFill>
                <a:latin typeface="+mn-ea"/>
                <a:ea typeface="+mn-ea"/>
              </a:rPr>
              <a:t>一般就労</a:t>
            </a:r>
            <a:r>
              <a:rPr kumimoji="1" lang="ja-JP" altLang="en-US" sz="4000" dirty="0" smtClean="0">
                <a:latin typeface="+mn-ea"/>
                <a:ea typeface="+mn-ea"/>
              </a:rPr>
              <a:t>：</a:t>
            </a:r>
            <a:endParaRPr kumimoji="1" lang="en-US" altLang="ja-JP" sz="4000" dirty="0" smtClean="0">
              <a:latin typeface="+mn-ea"/>
              <a:ea typeface="+mn-ea"/>
            </a:endParaRPr>
          </a:p>
          <a:p>
            <a:r>
              <a:rPr kumimoji="1" lang="ja-JP" altLang="en-US" sz="4000" dirty="0" smtClean="0">
                <a:latin typeface="+mn-ea"/>
                <a:ea typeface="+mn-ea"/>
              </a:rPr>
              <a:t>　収入はよいが、配慮は少ない。</a:t>
            </a:r>
            <a:endParaRPr kumimoji="1" lang="en-US" altLang="ja-JP" sz="4000" dirty="0" smtClean="0">
              <a:latin typeface="+mn-ea"/>
              <a:ea typeface="+mn-ea"/>
            </a:endParaRPr>
          </a:p>
          <a:p>
            <a:r>
              <a:rPr kumimoji="1" lang="ja-JP" altLang="en-US" sz="4000" b="1" dirty="0" smtClean="0">
                <a:solidFill>
                  <a:srgbClr val="FF0000"/>
                </a:solidFill>
                <a:latin typeface="+mn-ea"/>
                <a:ea typeface="+mn-ea"/>
              </a:rPr>
              <a:t>福祉的就労（障害者就労）</a:t>
            </a:r>
            <a:r>
              <a:rPr kumimoji="1" lang="ja-JP" altLang="en-US" sz="4000" dirty="0" smtClean="0">
                <a:latin typeface="+mn-ea"/>
                <a:ea typeface="+mn-ea"/>
              </a:rPr>
              <a:t>：</a:t>
            </a:r>
            <a:endParaRPr kumimoji="1" lang="en-US" altLang="ja-JP" sz="4000" dirty="0" smtClean="0">
              <a:latin typeface="+mn-ea"/>
              <a:ea typeface="+mn-ea"/>
            </a:endParaRPr>
          </a:p>
          <a:p>
            <a:r>
              <a:rPr kumimoji="1" lang="ja-JP" altLang="en-US" sz="4000" dirty="0" smtClean="0">
                <a:latin typeface="+mn-ea"/>
                <a:ea typeface="+mn-ea"/>
              </a:rPr>
              <a:t>　配慮はあるが、収入が少ない。</a:t>
            </a:r>
            <a:endParaRPr kumimoji="1" lang="en-US" altLang="ja-JP" sz="4000" dirty="0" smtClean="0">
              <a:latin typeface="+mn-ea"/>
              <a:ea typeface="+mn-ea"/>
            </a:endParaRPr>
          </a:p>
          <a:p>
            <a:r>
              <a:rPr kumimoji="1" lang="ja-JP" altLang="en-US" sz="4000" dirty="0" smtClean="0">
                <a:latin typeface="+mn-ea"/>
                <a:ea typeface="+mn-ea"/>
              </a:rPr>
              <a:t>　「障害者」を受け入れられるか。</a:t>
            </a:r>
            <a:endParaRPr kumimoji="1" lang="en-US" altLang="ja-JP" sz="4000" dirty="0" smtClean="0">
              <a:latin typeface="+mn-ea"/>
              <a:ea typeface="+mn-ea"/>
            </a:endParaRPr>
          </a:p>
          <a:p>
            <a:r>
              <a:rPr lang="ja-JP" altLang="en-US" sz="4000" dirty="0" smtClean="0">
                <a:latin typeface="+mn-ea"/>
              </a:rPr>
              <a:t>まずは、</a:t>
            </a:r>
            <a:r>
              <a:rPr lang="ja-JP" altLang="en-US" sz="4000" dirty="0">
                <a:latin typeface="+mn-ea"/>
              </a:rPr>
              <a:t>本人</a:t>
            </a:r>
            <a:r>
              <a:rPr lang="ja-JP" altLang="en-US" sz="4000" dirty="0" smtClean="0">
                <a:latin typeface="+mn-ea"/>
              </a:rPr>
              <a:t>の</a:t>
            </a:r>
            <a:r>
              <a:rPr lang="ja-JP" altLang="en-US" sz="4000" dirty="0">
                <a:latin typeface="+mn-ea"/>
              </a:rPr>
              <a:t>思</a:t>
            </a:r>
            <a:r>
              <a:rPr lang="ja-JP" altLang="en-US" sz="4000" dirty="0" smtClean="0">
                <a:latin typeface="+mn-ea"/>
              </a:rPr>
              <a:t>いを</a:t>
            </a:r>
            <a:r>
              <a:rPr lang="ja-JP" altLang="en-US" sz="4000" dirty="0">
                <a:latin typeface="+mn-ea"/>
              </a:rPr>
              <a:t>大切</a:t>
            </a:r>
            <a:r>
              <a:rPr lang="ja-JP" altLang="en-US" sz="4000" dirty="0" smtClean="0">
                <a:latin typeface="+mn-ea"/>
              </a:rPr>
              <a:t>に</a:t>
            </a:r>
            <a:r>
              <a:rPr lang="ja-JP" altLang="en-US" sz="4000" dirty="0">
                <a:latin typeface="+mn-ea"/>
              </a:rPr>
              <a:t>。</a:t>
            </a:r>
            <a:endParaRPr kumimoji="1" lang="ja-JP" altLang="en-US" sz="4000" dirty="0">
              <a:latin typeface="+mn-ea"/>
              <a:ea typeface="+mn-ea"/>
            </a:endParaRPr>
          </a:p>
        </p:txBody>
      </p:sp>
      <p:sp>
        <p:nvSpPr>
          <p:cNvPr id="4" name="タイトル 3"/>
          <p:cNvSpPr>
            <a:spLocks noGrp="1"/>
          </p:cNvSpPr>
          <p:nvPr>
            <p:ph type="title"/>
          </p:nvPr>
        </p:nvSpPr>
        <p:spPr/>
        <p:txBody>
          <a:bodyPr/>
          <a:lstStyle/>
          <a:p>
            <a:r>
              <a:rPr lang="ja-JP" altLang="en-US" dirty="0"/>
              <a:t>就労支援を考えるとき</a:t>
            </a:r>
            <a:r>
              <a:rPr lang="ja-JP" altLang="en-US" dirty="0" smtClean="0"/>
              <a:t>、</a:t>
            </a:r>
            <a:endParaRPr kumimoji="1" lang="ja-JP" altLang="en-US" dirty="0"/>
          </a:p>
        </p:txBody>
      </p:sp>
      <p:sp>
        <p:nvSpPr>
          <p:cNvPr id="3" name="スライド番号プレースホルダー 2"/>
          <p:cNvSpPr>
            <a:spLocks noGrp="1"/>
          </p:cNvSpPr>
          <p:nvPr>
            <p:ph type="sldNum" sz="quarter" idx="12"/>
          </p:nvPr>
        </p:nvSpPr>
        <p:spPr/>
        <p:txBody>
          <a:bodyPr/>
          <a:lstStyle/>
          <a:p>
            <a:fld id="{FBD2CEB3-E5C6-46D5-A13E-6746FE00D39B}" type="slidenum">
              <a:rPr kumimoji="1" lang="ja-JP" altLang="en-US" smtClean="0"/>
              <a:t>27</a:t>
            </a:fld>
            <a:endParaRPr kumimoji="1" lang="ja-JP" altLang="en-US" dirty="0"/>
          </a:p>
        </p:txBody>
      </p:sp>
    </p:spTree>
    <p:extLst>
      <p:ext uri="{BB962C8B-B14F-4D97-AF65-F5344CB8AC3E}">
        <p14:creationId xmlns:p14="http://schemas.microsoft.com/office/powerpoint/2010/main" val="27096895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nvPr>
        </p:nvGraphicFramePr>
        <p:xfrm>
          <a:off x="312822" y="1595542"/>
          <a:ext cx="4126832" cy="1981200"/>
        </p:xfrm>
        <a:graphic>
          <a:graphicData uri="http://schemas.openxmlformats.org/drawingml/2006/table">
            <a:tbl>
              <a:tblPr firstRow="1" bandRow="1">
                <a:tableStyleId>{F5AB1C69-6EDB-4FF4-983F-18BD219EF322}</a:tableStyleId>
              </a:tblPr>
              <a:tblGrid>
                <a:gridCol w="262373"/>
                <a:gridCol w="3864459"/>
              </a:tblGrid>
              <a:tr h="370840">
                <a:tc gridSpan="2">
                  <a:txBody>
                    <a:bodyPr/>
                    <a:lstStyle/>
                    <a:p>
                      <a:r>
                        <a:rPr kumimoji="1" lang="ja-JP" altLang="en-US" sz="2000" b="1" dirty="0" smtClean="0">
                          <a:solidFill>
                            <a:schemeClr val="tx1"/>
                          </a:solidFill>
                        </a:rPr>
                        <a:t>一般就労</a:t>
                      </a:r>
                      <a:endParaRPr kumimoji="1" lang="ja-JP" altLang="en-US" sz="2000" b="1" dirty="0">
                        <a:solidFill>
                          <a:schemeClr val="tx1"/>
                        </a:solidFill>
                      </a:endParaRPr>
                    </a:p>
                  </a:txBody>
                  <a:tcP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solidFill>
                      <a:srgbClr val="FFFF00"/>
                    </a:solidFill>
                  </a:tcPr>
                </a:tc>
                <a:tc hMerge="1">
                  <a:txBody>
                    <a:bodyPr/>
                    <a:lstStyle/>
                    <a:p>
                      <a:endParaRPr kumimoji="1" lang="ja-JP" altLang="en-US" dirty="0"/>
                    </a:p>
                  </a:txBody>
                  <a:tcPr/>
                </a:tc>
              </a:tr>
              <a:tr h="370840">
                <a:tc>
                  <a:txBody>
                    <a:bodyPr/>
                    <a:lstStyle/>
                    <a:p>
                      <a:endParaRPr kumimoji="1" lang="ja-JP" altLang="en-US" sz="2000" dirty="0">
                        <a:solidFill>
                          <a:schemeClr val="tx1"/>
                        </a:solidFill>
                      </a:endParaRPr>
                    </a:p>
                  </a:txBody>
                  <a:tcPr>
                    <a:lnL w="12700" cap="flat" cmpd="sng" algn="ctr">
                      <a:solidFill>
                        <a:srgbClr val="FFFF00"/>
                      </a:solidFill>
                      <a:prstDash val="solid"/>
                      <a:round/>
                      <a:headEnd type="none" w="med" len="med"/>
                      <a:tailEnd type="none" w="med" len="med"/>
                    </a:lnL>
                    <a:noFill/>
                  </a:tcPr>
                </a:tc>
                <a:tc>
                  <a:txBody>
                    <a:bodyPr/>
                    <a:lstStyle/>
                    <a:p>
                      <a:r>
                        <a:rPr kumimoji="1" lang="ja-JP" altLang="en-US" sz="2000" dirty="0" smtClean="0">
                          <a:solidFill>
                            <a:schemeClr val="tx1"/>
                          </a:solidFill>
                        </a:rPr>
                        <a:t>ハローワーク</a:t>
                      </a:r>
                      <a:endParaRPr kumimoji="1" lang="ja-JP" altLang="en-US" sz="2000" dirty="0">
                        <a:solidFill>
                          <a:schemeClr val="tx1"/>
                        </a:solidFill>
                      </a:endParaRPr>
                    </a:p>
                  </a:txBody>
                  <a:tcPr>
                    <a:lnR w="12700" cap="flat" cmpd="sng" algn="ctr">
                      <a:solidFill>
                        <a:srgbClr val="FFFF00"/>
                      </a:solidFill>
                      <a:prstDash val="solid"/>
                      <a:round/>
                      <a:headEnd type="none" w="med" len="med"/>
                      <a:tailEnd type="none" w="med" len="med"/>
                    </a:lnR>
                    <a:noFill/>
                  </a:tcPr>
                </a:tc>
              </a:tr>
              <a:tr h="370840">
                <a:tc>
                  <a:txBody>
                    <a:bodyPr/>
                    <a:lstStyle/>
                    <a:p>
                      <a:endParaRPr kumimoji="1" lang="ja-JP" altLang="en-US" sz="2000" dirty="0">
                        <a:solidFill>
                          <a:schemeClr val="tx1"/>
                        </a:solidFill>
                      </a:endParaRPr>
                    </a:p>
                  </a:txBody>
                  <a:tcPr>
                    <a:lnL w="12700" cap="flat" cmpd="sng" algn="ctr">
                      <a:solidFill>
                        <a:srgbClr val="FFFF00"/>
                      </a:solidFill>
                      <a:prstDash val="solid"/>
                      <a:round/>
                      <a:headEnd type="none" w="med" len="med"/>
                      <a:tailEnd type="none" w="med" len="med"/>
                    </a:lnL>
                    <a:noFill/>
                  </a:tcPr>
                </a:tc>
                <a:tc>
                  <a:txBody>
                    <a:bodyPr/>
                    <a:lstStyle/>
                    <a:p>
                      <a:r>
                        <a:rPr kumimoji="1" lang="ja-JP" altLang="en-US" sz="2000" dirty="0" smtClean="0">
                          <a:solidFill>
                            <a:schemeClr val="tx1"/>
                          </a:solidFill>
                        </a:rPr>
                        <a:t>ヤングハローワーク</a:t>
                      </a:r>
                      <a:endParaRPr kumimoji="1" lang="ja-JP" altLang="en-US" sz="2000" dirty="0">
                        <a:solidFill>
                          <a:schemeClr val="tx1"/>
                        </a:solidFill>
                      </a:endParaRPr>
                    </a:p>
                  </a:txBody>
                  <a:tcPr>
                    <a:lnR w="12700" cap="flat" cmpd="sng" algn="ctr">
                      <a:solidFill>
                        <a:srgbClr val="FFFF00"/>
                      </a:solidFill>
                      <a:prstDash val="solid"/>
                      <a:round/>
                      <a:headEnd type="none" w="med" len="med"/>
                      <a:tailEnd type="none" w="med" len="med"/>
                    </a:lnR>
                    <a:noFill/>
                  </a:tcPr>
                </a:tc>
              </a:tr>
              <a:tr h="370840">
                <a:tc>
                  <a:txBody>
                    <a:bodyPr/>
                    <a:lstStyle/>
                    <a:p>
                      <a:endParaRPr kumimoji="1" lang="ja-JP" altLang="en-US" sz="2000" dirty="0">
                        <a:solidFill>
                          <a:schemeClr val="tx1"/>
                        </a:solidFill>
                      </a:endParaRPr>
                    </a:p>
                  </a:txBody>
                  <a:tcPr>
                    <a:lnL w="12700" cap="flat" cmpd="sng" algn="ctr">
                      <a:solidFill>
                        <a:srgbClr val="FFFF00"/>
                      </a:solidFill>
                      <a:prstDash val="solid"/>
                      <a:round/>
                      <a:headEnd type="none" w="med" len="med"/>
                      <a:tailEnd type="none" w="med" len="med"/>
                    </a:lnL>
                    <a:noFill/>
                  </a:tcPr>
                </a:tc>
                <a:tc>
                  <a:txBody>
                    <a:bodyPr/>
                    <a:lstStyle/>
                    <a:p>
                      <a:r>
                        <a:rPr kumimoji="1" lang="ja-JP" altLang="en-US" sz="2000" dirty="0" smtClean="0">
                          <a:solidFill>
                            <a:schemeClr val="tx1"/>
                          </a:solidFill>
                        </a:rPr>
                        <a:t>地域若者サポートステーション</a:t>
                      </a:r>
                      <a:endParaRPr kumimoji="1" lang="ja-JP" altLang="en-US" sz="2000" dirty="0">
                        <a:solidFill>
                          <a:schemeClr val="tx1"/>
                        </a:solidFill>
                      </a:endParaRPr>
                    </a:p>
                  </a:txBody>
                  <a:tcPr>
                    <a:lnR w="12700" cap="flat" cmpd="sng" algn="ctr">
                      <a:solidFill>
                        <a:srgbClr val="FFFF00"/>
                      </a:solidFill>
                      <a:prstDash val="solid"/>
                      <a:round/>
                      <a:headEnd type="none" w="med" len="med"/>
                      <a:tailEnd type="none" w="med" len="med"/>
                    </a:lnR>
                    <a:noFill/>
                  </a:tcPr>
                </a:tc>
              </a:tr>
              <a:tr h="370840">
                <a:tc>
                  <a:txBody>
                    <a:bodyPr/>
                    <a:lstStyle/>
                    <a:p>
                      <a:endParaRPr kumimoji="1" lang="ja-JP" altLang="en-US" sz="2000" dirty="0">
                        <a:solidFill>
                          <a:schemeClr val="tx1"/>
                        </a:solidFill>
                      </a:endParaRPr>
                    </a:p>
                  </a:txBody>
                  <a:tcPr>
                    <a:lnL w="12700" cap="flat" cmpd="sng" algn="ctr">
                      <a:solidFill>
                        <a:srgbClr val="FFFF00"/>
                      </a:solidFill>
                      <a:prstDash val="solid"/>
                      <a:round/>
                      <a:headEnd type="none" w="med" len="med"/>
                      <a:tailEnd type="none" w="med" len="med"/>
                    </a:lnL>
                    <a:lnB w="12700" cap="flat" cmpd="sng" algn="ctr">
                      <a:solidFill>
                        <a:srgbClr val="FFFF00"/>
                      </a:solidFill>
                      <a:prstDash val="solid"/>
                      <a:round/>
                      <a:headEnd type="none" w="med" len="med"/>
                      <a:tailEnd type="none" w="med" len="med"/>
                    </a:lnB>
                    <a:noFill/>
                  </a:tcPr>
                </a:tc>
                <a:tc>
                  <a:txBody>
                    <a:bodyPr/>
                    <a:lstStyle/>
                    <a:p>
                      <a:r>
                        <a:rPr kumimoji="1" lang="ja-JP" altLang="en-US" sz="2000" dirty="0" smtClean="0">
                          <a:solidFill>
                            <a:schemeClr val="tx1"/>
                          </a:solidFill>
                        </a:rPr>
                        <a:t>ＮＰＯ・その他</a:t>
                      </a:r>
                      <a:endParaRPr kumimoji="1" lang="ja-JP" altLang="en-US" sz="2000" dirty="0">
                        <a:solidFill>
                          <a:schemeClr val="tx1"/>
                        </a:solidFill>
                      </a:endParaRPr>
                    </a:p>
                  </a:txBody>
                  <a:tcPr>
                    <a:lnR w="12700" cap="flat" cmpd="sng" algn="ctr">
                      <a:solidFill>
                        <a:srgbClr val="FFFF00"/>
                      </a:solidFill>
                      <a:prstDash val="solid"/>
                      <a:round/>
                      <a:headEnd type="none" w="med" len="med"/>
                      <a:tailEnd type="none" w="med" len="med"/>
                    </a:lnR>
                    <a:lnB w="12700" cap="flat" cmpd="sng" algn="ctr">
                      <a:solidFill>
                        <a:srgbClr val="FFFF00"/>
                      </a:solidFill>
                      <a:prstDash val="solid"/>
                      <a:round/>
                      <a:headEnd type="none" w="med" len="med"/>
                      <a:tailEnd type="none" w="med" len="med"/>
                    </a:lnB>
                    <a:noFill/>
                  </a:tcPr>
                </a:tc>
              </a:tr>
            </a:tbl>
          </a:graphicData>
        </a:graphic>
      </p:graphicFrame>
      <p:graphicFrame>
        <p:nvGraphicFramePr>
          <p:cNvPr id="7" name="表 6"/>
          <p:cNvGraphicFramePr>
            <a:graphicFrameLocks noGrp="1"/>
          </p:cNvGraphicFramePr>
          <p:nvPr>
            <p:extLst/>
          </p:nvPr>
        </p:nvGraphicFramePr>
        <p:xfrm>
          <a:off x="4728411" y="1617801"/>
          <a:ext cx="4089018" cy="2590800"/>
        </p:xfrm>
        <a:graphic>
          <a:graphicData uri="http://schemas.openxmlformats.org/drawingml/2006/table">
            <a:tbl>
              <a:tblPr firstRow="1" bandRow="1">
                <a:tableStyleId>{21E4AEA4-8DFA-4A89-87EB-49C32662AFE0}</a:tableStyleId>
              </a:tblPr>
              <a:tblGrid>
                <a:gridCol w="259968"/>
                <a:gridCol w="3829050"/>
              </a:tblGrid>
              <a:tr h="370840">
                <a:tc gridSpan="2">
                  <a:txBody>
                    <a:bodyPr/>
                    <a:lstStyle/>
                    <a:p>
                      <a:r>
                        <a:rPr kumimoji="1" lang="ja-JP" altLang="en-US" sz="2000" dirty="0" smtClean="0">
                          <a:solidFill>
                            <a:schemeClr val="bg1"/>
                          </a:solidFill>
                        </a:rPr>
                        <a:t>福祉的就労および障害者雇用</a:t>
                      </a:r>
                      <a:endParaRPr kumimoji="1" lang="ja-JP" altLang="en-US" sz="2000" dirty="0">
                        <a:solidFill>
                          <a:schemeClr val="bg1"/>
                        </a:solidFill>
                      </a:endParaRPr>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solidFill>
                      <a:srgbClr val="00B050"/>
                    </a:solidFill>
                  </a:tcPr>
                </a:tc>
                <a:tc hMerge="1">
                  <a:txBody>
                    <a:bodyPr/>
                    <a:lstStyle/>
                    <a:p>
                      <a:endParaRPr kumimoji="1" lang="ja-JP" altLang="en-US" dirty="0"/>
                    </a:p>
                  </a:txBody>
                  <a:tcPr/>
                </a:tc>
              </a:tr>
              <a:tr h="370840">
                <a:tc>
                  <a:txBody>
                    <a:bodyPr/>
                    <a:lstStyle/>
                    <a:p>
                      <a:endParaRPr kumimoji="1" lang="ja-JP" altLang="en-US" sz="2000" dirty="0">
                        <a:solidFill>
                          <a:schemeClr val="tx1"/>
                        </a:solidFill>
                      </a:endParaRPr>
                    </a:p>
                  </a:txBody>
                  <a:tcPr>
                    <a:lnL w="12700" cap="flat" cmpd="sng" algn="ctr">
                      <a:solidFill>
                        <a:srgbClr val="00B050"/>
                      </a:solidFill>
                      <a:prstDash val="solid"/>
                      <a:round/>
                      <a:headEnd type="none" w="med" len="med"/>
                      <a:tailEnd type="none" w="med" len="med"/>
                    </a:lnL>
                    <a:solidFill>
                      <a:schemeClr val="bg1"/>
                    </a:solidFill>
                  </a:tcPr>
                </a:tc>
                <a:tc>
                  <a:txBody>
                    <a:bodyPr/>
                    <a:lstStyle/>
                    <a:p>
                      <a:r>
                        <a:rPr kumimoji="1" lang="ja-JP" altLang="en-US" sz="2000" dirty="0" smtClean="0">
                          <a:solidFill>
                            <a:schemeClr val="tx1"/>
                          </a:solidFill>
                        </a:rPr>
                        <a:t>ハローワーク</a:t>
                      </a:r>
                      <a:endParaRPr kumimoji="1" lang="en-US" altLang="ja-JP" sz="2000" dirty="0" smtClean="0">
                        <a:solidFill>
                          <a:schemeClr val="tx1"/>
                        </a:solidFill>
                      </a:endParaRPr>
                    </a:p>
                    <a:p>
                      <a:r>
                        <a:rPr kumimoji="1" lang="ja-JP" altLang="en-US" sz="2000" dirty="0" smtClean="0">
                          <a:solidFill>
                            <a:schemeClr val="tx1"/>
                          </a:solidFill>
                        </a:rPr>
                        <a:t>　（専門相談窓口）</a:t>
                      </a:r>
                      <a:endParaRPr kumimoji="1" lang="ja-JP" altLang="en-US" sz="2000" dirty="0">
                        <a:solidFill>
                          <a:schemeClr val="tx1"/>
                        </a:solidFill>
                      </a:endParaRPr>
                    </a:p>
                  </a:txBody>
                  <a:tcPr>
                    <a:lnR w="12700" cap="flat" cmpd="sng" algn="ctr">
                      <a:solidFill>
                        <a:srgbClr val="00B050"/>
                      </a:solidFill>
                      <a:prstDash val="solid"/>
                      <a:round/>
                      <a:headEnd type="none" w="med" len="med"/>
                      <a:tailEnd type="none" w="med" len="med"/>
                    </a:lnR>
                    <a:solidFill>
                      <a:schemeClr val="bg1"/>
                    </a:solidFill>
                  </a:tcPr>
                </a:tc>
              </a:tr>
              <a:tr h="370840">
                <a:tc>
                  <a:txBody>
                    <a:bodyPr/>
                    <a:lstStyle/>
                    <a:p>
                      <a:endParaRPr kumimoji="1" lang="ja-JP" altLang="en-US" sz="2000" dirty="0">
                        <a:solidFill>
                          <a:schemeClr val="tx1"/>
                        </a:solidFill>
                      </a:endParaRPr>
                    </a:p>
                  </a:txBody>
                  <a:tcPr>
                    <a:lnL w="12700" cap="flat" cmpd="sng" algn="ctr">
                      <a:solidFill>
                        <a:srgbClr val="00B050"/>
                      </a:solidFill>
                      <a:prstDash val="solid"/>
                      <a:round/>
                      <a:headEnd type="none" w="med" len="med"/>
                      <a:tailEnd type="none" w="med" len="med"/>
                    </a:lnL>
                    <a:solidFill>
                      <a:schemeClr val="bg1"/>
                    </a:solidFill>
                  </a:tcPr>
                </a:tc>
                <a:tc>
                  <a:txBody>
                    <a:bodyPr/>
                    <a:lstStyle/>
                    <a:p>
                      <a:r>
                        <a:rPr kumimoji="1" lang="ja-JP" altLang="en-US" sz="2000" dirty="0" smtClean="0">
                          <a:solidFill>
                            <a:schemeClr val="tx1"/>
                          </a:solidFill>
                        </a:rPr>
                        <a:t>障害者職業センター</a:t>
                      </a:r>
                      <a:endParaRPr kumimoji="1" lang="ja-JP" altLang="en-US" sz="2000" dirty="0">
                        <a:solidFill>
                          <a:schemeClr val="tx1"/>
                        </a:solidFill>
                      </a:endParaRPr>
                    </a:p>
                  </a:txBody>
                  <a:tcPr>
                    <a:lnR w="12700" cap="flat" cmpd="sng" algn="ctr">
                      <a:solidFill>
                        <a:srgbClr val="00B050"/>
                      </a:solidFill>
                      <a:prstDash val="solid"/>
                      <a:round/>
                      <a:headEnd type="none" w="med" len="med"/>
                      <a:tailEnd type="none" w="med" len="med"/>
                    </a:lnR>
                    <a:solidFill>
                      <a:schemeClr val="bg1"/>
                    </a:solidFill>
                  </a:tcPr>
                </a:tc>
              </a:tr>
              <a:tr h="370840">
                <a:tc>
                  <a:txBody>
                    <a:bodyPr/>
                    <a:lstStyle/>
                    <a:p>
                      <a:endParaRPr kumimoji="1" lang="ja-JP" altLang="en-US" sz="2000" dirty="0">
                        <a:solidFill>
                          <a:schemeClr val="tx1"/>
                        </a:solidFill>
                      </a:endParaRPr>
                    </a:p>
                  </a:txBody>
                  <a:tcPr>
                    <a:lnL w="12700" cap="flat" cmpd="sng" algn="ctr">
                      <a:solidFill>
                        <a:srgbClr val="00B050"/>
                      </a:solidFill>
                      <a:prstDash val="solid"/>
                      <a:round/>
                      <a:headEnd type="none" w="med" len="med"/>
                      <a:tailEnd type="none" w="med" len="med"/>
                    </a:lnL>
                    <a:solidFill>
                      <a:schemeClr val="bg1"/>
                    </a:solidFill>
                  </a:tcPr>
                </a:tc>
                <a:tc>
                  <a:txBody>
                    <a:bodyPr/>
                    <a:lstStyle/>
                    <a:p>
                      <a:r>
                        <a:rPr kumimoji="1" lang="ja-JP" altLang="en-US" sz="2000" dirty="0" smtClean="0">
                          <a:solidFill>
                            <a:schemeClr val="tx1"/>
                          </a:solidFill>
                        </a:rPr>
                        <a:t>総合支援法による</a:t>
                      </a:r>
                      <a:endParaRPr kumimoji="1" lang="en-US" altLang="ja-JP" sz="2000" dirty="0" smtClean="0">
                        <a:solidFill>
                          <a:schemeClr val="tx1"/>
                        </a:solidFill>
                      </a:endParaRPr>
                    </a:p>
                    <a:p>
                      <a:r>
                        <a:rPr kumimoji="1" lang="ja-JP" altLang="en-US" sz="2000" dirty="0" smtClean="0">
                          <a:solidFill>
                            <a:schemeClr val="tx1"/>
                          </a:solidFill>
                        </a:rPr>
                        <a:t>　障害福祉サービス</a:t>
                      </a:r>
                      <a:endParaRPr kumimoji="1" lang="ja-JP" altLang="en-US" sz="2000" dirty="0">
                        <a:solidFill>
                          <a:schemeClr val="tx1"/>
                        </a:solidFill>
                      </a:endParaRPr>
                    </a:p>
                  </a:txBody>
                  <a:tcPr>
                    <a:lnR w="12700" cap="flat" cmpd="sng" algn="ctr">
                      <a:solidFill>
                        <a:srgbClr val="00B050"/>
                      </a:solidFill>
                      <a:prstDash val="solid"/>
                      <a:round/>
                      <a:headEnd type="none" w="med" len="med"/>
                      <a:tailEnd type="none" w="med" len="med"/>
                    </a:lnR>
                    <a:solidFill>
                      <a:schemeClr val="bg1"/>
                    </a:solidFill>
                  </a:tcPr>
                </a:tc>
              </a:tr>
              <a:tr h="370840">
                <a:tc>
                  <a:txBody>
                    <a:bodyPr/>
                    <a:lstStyle/>
                    <a:p>
                      <a:endParaRPr kumimoji="1" lang="ja-JP" altLang="en-US" sz="2000" dirty="0">
                        <a:solidFill>
                          <a:schemeClr val="tx1"/>
                        </a:solidFill>
                      </a:endParaRPr>
                    </a:p>
                  </a:txBody>
                  <a:tcPr>
                    <a:lnL w="12700" cap="flat" cmpd="sng" algn="ctr">
                      <a:solidFill>
                        <a:srgbClr val="00B050"/>
                      </a:solidFill>
                      <a:prstDash val="solid"/>
                      <a:round/>
                      <a:headEnd type="none" w="med" len="med"/>
                      <a:tailEnd type="none" w="med" len="med"/>
                    </a:lnL>
                    <a:lnB w="12700" cap="flat" cmpd="sng" algn="ctr">
                      <a:solidFill>
                        <a:srgbClr val="00B050"/>
                      </a:solidFill>
                      <a:prstDash val="solid"/>
                      <a:round/>
                      <a:headEnd type="none" w="med" len="med"/>
                      <a:tailEnd type="none" w="med" len="med"/>
                    </a:lnB>
                    <a:solidFill>
                      <a:schemeClr val="bg1"/>
                    </a:solidFill>
                  </a:tcPr>
                </a:tc>
                <a:tc>
                  <a:txBody>
                    <a:bodyPr/>
                    <a:lstStyle/>
                    <a:p>
                      <a:r>
                        <a:rPr kumimoji="1" lang="ja-JP" altLang="en-US" sz="2000" dirty="0" smtClean="0">
                          <a:solidFill>
                            <a:schemeClr val="tx1"/>
                          </a:solidFill>
                        </a:rPr>
                        <a:t>ＮＰＯ・その他</a:t>
                      </a:r>
                      <a:endParaRPr kumimoji="1" lang="ja-JP" altLang="en-US" sz="2000" dirty="0">
                        <a:solidFill>
                          <a:schemeClr val="tx1"/>
                        </a:solidFill>
                      </a:endParaRPr>
                    </a:p>
                  </a:txBody>
                  <a:tcPr>
                    <a:lnR w="12700" cap="flat" cmpd="sng" algn="ctr">
                      <a:solidFill>
                        <a:srgbClr val="00B050"/>
                      </a:solidFill>
                      <a:prstDash val="solid"/>
                      <a:round/>
                      <a:headEnd type="none" w="med" len="med"/>
                      <a:tailEnd type="none" w="med" len="med"/>
                    </a:lnR>
                    <a:lnB w="12700" cap="flat" cmpd="sng" algn="ctr">
                      <a:solidFill>
                        <a:srgbClr val="00B050"/>
                      </a:solidFill>
                      <a:prstDash val="solid"/>
                      <a:round/>
                      <a:headEnd type="none" w="med" len="med"/>
                      <a:tailEnd type="none" w="med" len="med"/>
                    </a:lnB>
                    <a:solidFill>
                      <a:schemeClr val="bg1"/>
                    </a:solidFill>
                  </a:tcPr>
                </a:tc>
              </a:tr>
            </a:tbl>
          </a:graphicData>
        </a:graphic>
      </p:graphicFrame>
      <p:sp>
        <p:nvSpPr>
          <p:cNvPr id="28718" name="テキスト ボックス 12"/>
          <p:cNvSpPr txBox="1">
            <a:spLocks noChangeArrowheads="1"/>
          </p:cNvSpPr>
          <p:nvPr/>
        </p:nvSpPr>
        <p:spPr bwMode="auto">
          <a:xfrm>
            <a:off x="5093827" y="5090936"/>
            <a:ext cx="3425539" cy="1359950"/>
          </a:xfrm>
          <a:prstGeom prst="rect">
            <a:avLst/>
          </a:prstGeom>
          <a:noFill/>
          <a:ln w="9525">
            <a:solidFill>
              <a:srgbClr val="00B050"/>
            </a:solidFill>
            <a:miter lim="800000"/>
            <a:headEnd/>
            <a:tailEnd/>
          </a:ln>
        </p:spPr>
        <p:txBody>
          <a:bodyPr anchor="ctr"/>
          <a:lstStyle/>
          <a:p>
            <a:pPr fontAlgn="auto">
              <a:spcBef>
                <a:spcPts val="0"/>
              </a:spcBef>
              <a:spcAft>
                <a:spcPts val="0"/>
              </a:spcAft>
              <a:defRPr/>
            </a:pPr>
            <a:r>
              <a:rPr lang="ja-JP" altLang="en-US" sz="2000" dirty="0">
                <a:latin typeface="+mn-lt"/>
                <a:ea typeface="+mn-ea"/>
              </a:rPr>
              <a:t>精神障害者保健福祉手帳</a:t>
            </a:r>
            <a:endParaRPr lang="en-US" altLang="ja-JP" sz="2000" dirty="0">
              <a:latin typeface="+mn-lt"/>
              <a:ea typeface="+mn-ea"/>
            </a:endParaRPr>
          </a:p>
          <a:p>
            <a:pPr fontAlgn="auto">
              <a:spcBef>
                <a:spcPts val="0"/>
              </a:spcBef>
              <a:spcAft>
                <a:spcPts val="0"/>
              </a:spcAft>
              <a:defRPr/>
            </a:pPr>
            <a:r>
              <a:rPr lang="ja-JP" altLang="en-US" sz="2000" dirty="0">
                <a:latin typeface="+mn-lt"/>
                <a:ea typeface="+mn-ea"/>
              </a:rPr>
              <a:t>（なくても、診断書などで利用できるが、手帳があった方がやりやすい）</a:t>
            </a:r>
            <a:endParaRPr lang="en-US" altLang="ja-JP" sz="2000" dirty="0">
              <a:latin typeface="+mn-lt"/>
              <a:ea typeface="+mn-ea"/>
            </a:endParaRPr>
          </a:p>
        </p:txBody>
      </p:sp>
      <p:sp>
        <p:nvSpPr>
          <p:cNvPr id="52271" name="テキスト ボックス 11"/>
          <p:cNvSpPr txBox="1">
            <a:spLocks noChangeArrowheads="1"/>
          </p:cNvSpPr>
          <p:nvPr/>
        </p:nvSpPr>
        <p:spPr bwMode="auto">
          <a:xfrm>
            <a:off x="303297" y="4253122"/>
            <a:ext cx="4280736" cy="2393707"/>
          </a:xfrm>
          <a:prstGeom prst="rect">
            <a:avLst/>
          </a:prstGeom>
          <a:noFill/>
          <a:ln w="9525">
            <a:noFill/>
            <a:miter lim="800000"/>
            <a:headEnd/>
            <a:tailEnd/>
          </a:ln>
        </p:spPr>
        <p:txBody>
          <a:bodyPr anchor="ctr"/>
          <a:lstStyle/>
          <a:p>
            <a:r>
              <a:rPr lang="en-US" altLang="ja-JP" sz="2400" dirty="0" smtClean="0">
                <a:latin typeface="+mn-ea"/>
              </a:rPr>
              <a:t>※</a:t>
            </a:r>
            <a:r>
              <a:rPr lang="ja-JP" altLang="en-US" sz="2400" dirty="0" smtClean="0">
                <a:latin typeface="+mn-ea"/>
              </a:rPr>
              <a:t>必ずしも、就労が当面のゴールになるとは限らない。</a:t>
            </a:r>
            <a:endParaRPr lang="en-US" altLang="ja-JP" sz="2400" dirty="0">
              <a:latin typeface="+mn-ea"/>
            </a:endParaRPr>
          </a:p>
          <a:p>
            <a:r>
              <a:rPr lang="en-US" altLang="ja-JP" sz="2400" dirty="0" smtClean="0">
                <a:latin typeface="+mn-ea"/>
              </a:rPr>
              <a:t>※</a:t>
            </a:r>
            <a:r>
              <a:rPr lang="ja-JP" altLang="en-US" sz="2400" dirty="0">
                <a:latin typeface="+mn-ea"/>
              </a:rPr>
              <a:t>「発達障害」などの告知を受け入れることと、障害者制度の利用を受け入れることとは別の問題。</a:t>
            </a:r>
            <a:endParaRPr lang="en-US" altLang="ja-JP" sz="2400" dirty="0">
              <a:latin typeface="+mn-ea"/>
            </a:endParaRPr>
          </a:p>
        </p:txBody>
      </p:sp>
      <p:sp>
        <p:nvSpPr>
          <p:cNvPr id="13" name="タイトル 1"/>
          <p:cNvSpPr txBox="1">
            <a:spLocks/>
          </p:cNvSpPr>
          <p:nvPr/>
        </p:nvSpPr>
        <p:spPr>
          <a:xfrm>
            <a:off x="447675" y="0"/>
            <a:ext cx="8369754" cy="971550"/>
          </a:xfrm>
          <a:prstGeom prst="rect">
            <a:avLst/>
          </a:prstGeom>
        </p:spPr>
        <p:txBody>
          <a:bodyPr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dirty="0" smtClean="0">
                <a:latin typeface="HGP創英角ｺﾞｼｯｸUB" panose="020B0900000000000000" pitchFamily="50" charset="-128"/>
                <a:ea typeface="HGP創英角ｺﾞｼｯｸUB" panose="020B0900000000000000" pitchFamily="50" charset="-128"/>
              </a:rPr>
              <a:t>ひきこもり者の就労支援</a:t>
            </a:r>
            <a:endParaRPr lang="ja-JP" altLang="en-US" sz="3200" dirty="0">
              <a:latin typeface="HGP創英角ｺﾞｼｯｸUB" panose="020B0900000000000000" pitchFamily="50" charset="-128"/>
              <a:ea typeface="HGP創英角ｺﾞｼｯｸUB" panose="020B0900000000000000" pitchFamily="50" charset="-128"/>
            </a:endParaRPr>
          </a:p>
        </p:txBody>
      </p:sp>
      <p:pic>
        <p:nvPicPr>
          <p:cNvPr id="16" name="図 15"/>
          <p:cNvPicPr>
            <a:picLocks noChangeAspect="1"/>
          </p:cNvPicPr>
          <p:nvPr/>
        </p:nvPicPr>
        <p:blipFill>
          <a:blip r:embed="rId2"/>
          <a:stretch>
            <a:fillRect/>
          </a:stretch>
        </p:blipFill>
        <p:spPr>
          <a:xfrm>
            <a:off x="1779790" y="1223962"/>
            <a:ext cx="5584420" cy="493819"/>
          </a:xfrm>
          <a:prstGeom prst="rect">
            <a:avLst/>
          </a:prstGeom>
        </p:spPr>
      </p:pic>
      <p:sp>
        <p:nvSpPr>
          <p:cNvPr id="2" name="スライド番号プレースホルダー 1"/>
          <p:cNvSpPr>
            <a:spLocks noGrp="1"/>
          </p:cNvSpPr>
          <p:nvPr>
            <p:ph type="sldNum" sz="quarter" idx="12"/>
          </p:nvPr>
        </p:nvSpPr>
        <p:spPr/>
        <p:txBody>
          <a:bodyPr/>
          <a:lstStyle/>
          <a:p>
            <a:fld id="{E3458A7F-867A-4866-8360-1BA463A08F86}" type="slidenum">
              <a:rPr lang="ja-JP" altLang="en-US" smtClean="0"/>
              <a:pPr/>
              <a:t>28</a:t>
            </a:fld>
            <a:endParaRPr lang="ja-JP" altLang="en-US"/>
          </a:p>
        </p:txBody>
      </p:sp>
    </p:spTree>
    <p:extLst>
      <p:ext uri="{BB962C8B-B14F-4D97-AF65-F5344CB8AC3E}">
        <p14:creationId xmlns:p14="http://schemas.microsoft.com/office/powerpoint/2010/main" val="14722821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385685" y="3260038"/>
            <a:ext cx="3701470" cy="274903"/>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対人恐怖・疲労は大きな課題</a:t>
            </a:r>
            <a:endParaRPr kumimoji="1" lang="ja-JP" altLang="en-US" dirty="0"/>
          </a:p>
        </p:txBody>
      </p:sp>
      <p:sp>
        <p:nvSpPr>
          <p:cNvPr id="4" name="角丸四角形 3"/>
          <p:cNvSpPr/>
          <p:nvPr/>
        </p:nvSpPr>
        <p:spPr>
          <a:xfrm>
            <a:off x="489397" y="2320250"/>
            <a:ext cx="991673" cy="172166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2800" dirty="0" smtClean="0">
                <a:solidFill>
                  <a:schemeClr val="bg1"/>
                </a:solidFill>
              </a:rPr>
              <a:t>当事者</a:t>
            </a:r>
            <a:endParaRPr kumimoji="1" lang="ja-JP" altLang="en-US" sz="2800" dirty="0">
              <a:solidFill>
                <a:schemeClr val="bg1"/>
              </a:solidFill>
            </a:endParaRPr>
          </a:p>
        </p:txBody>
      </p:sp>
      <p:sp>
        <p:nvSpPr>
          <p:cNvPr id="9" name="フローチャート: 直接アクセス記憶 8"/>
          <p:cNvSpPr/>
          <p:nvPr/>
        </p:nvSpPr>
        <p:spPr>
          <a:xfrm>
            <a:off x="4958366" y="1544166"/>
            <a:ext cx="1249251" cy="3431743"/>
          </a:xfrm>
          <a:prstGeom prst="flowChartMagneticDrum">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2400" dirty="0" smtClean="0"/>
              <a:t>通所者・メンバー</a:t>
            </a:r>
            <a:endParaRPr kumimoji="1" lang="ja-JP" altLang="en-US" sz="2400" dirty="0"/>
          </a:p>
        </p:txBody>
      </p:sp>
      <p:sp>
        <p:nvSpPr>
          <p:cNvPr id="3" name="右矢印 2"/>
          <p:cNvSpPr/>
          <p:nvPr/>
        </p:nvSpPr>
        <p:spPr>
          <a:xfrm>
            <a:off x="5794285" y="3105124"/>
            <a:ext cx="1405006" cy="511580"/>
          </a:xfrm>
          <a:prstGeom prst="rightArrow">
            <a:avLst>
              <a:gd name="adj1" fmla="val 50000"/>
              <a:gd name="adj2" fmla="val 48077"/>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2010312" y="2320250"/>
            <a:ext cx="888642" cy="1721663"/>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2800" dirty="0" smtClean="0"/>
              <a:t>支援者</a:t>
            </a:r>
            <a:endParaRPr kumimoji="1" lang="ja-JP" altLang="en-US" sz="2800" dirty="0"/>
          </a:p>
        </p:txBody>
      </p:sp>
      <p:sp>
        <p:nvSpPr>
          <p:cNvPr id="12" name="正方形/長方形 11"/>
          <p:cNvSpPr/>
          <p:nvPr/>
        </p:nvSpPr>
        <p:spPr>
          <a:xfrm>
            <a:off x="3426383" y="2320250"/>
            <a:ext cx="888642" cy="1721663"/>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2800" dirty="0" smtClean="0"/>
              <a:t>スタッフ</a:t>
            </a:r>
            <a:endParaRPr kumimoji="1" lang="ja-JP" altLang="en-US" sz="2800" dirty="0"/>
          </a:p>
        </p:txBody>
      </p:sp>
      <p:sp>
        <p:nvSpPr>
          <p:cNvPr id="17" name="角丸四角形 16"/>
          <p:cNvSpPr/>
          <p:nvPr/>
        </p:nvSpPr>
        <p:spPr>
          <a:xfrm>
            <a:off x="7199291" y="2313071"/>
            <a:ext cx="991673" cy="172166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2800" dirty="0" smtClean="0">
                <a:solidFill>
                  <a:schemeClr val="bg1"/>
                </a:solidFill>
              </a:rPr>
              <a:t>就　労</a:t>
            </a:r>
            <a:endParaRPr kumimoji="1" lang="ja-JP" altLang="en-US" sz="2800" dirty="0">
              <a:solidFill>
                <a:schemeClr val="bg1"/>
              </a:solidFill>
            </a:endParaRPr>
          </a:p>
        </p:txBody>
      </p:sp>
      <p:sp>
        <p:nvSpPr>
          <p:cNvPr id="18" name="テキスト ボックス 17"/>
          <p:cNvSpPr txBox="1"/>
          <p:nvPr/>
        </p:nvSpPr>
        <p:spPr>
          <a:xfrm>
            <a:off x="320260" y="1149222"/>
            <a:ext cx="4766895" cy="1077218"/>
          </a:xfrm>
          <a:prstGeom prst="rect">
            <a:avLst/>
          </a:prstGeom>
          <a:noFill/>
        </p:spPr>
        <p:txBody>
          <a:bodyPr wrap="square" rtlCol="0">
            <a:spAutoFit/>
          </a:bodyPr>
          <a:lstStyle/>
          <a:p>
            <a:r>
              <a:rPr kumimoji="1" lang="ja-JP" altLang="en-US" sz="3200" dirty="0" smtClean="0"/>
              <a:t>就労に至るまでには、</a:t>
            </a:r>
            <a:endParaRPr kumimoji="1" lang="en-US" altLang="ja-JP" sz="3200" dirty="0" smtClean="0"/>
          </a:p>
          <a:p>
            <a:r>
              <a:rPr kumimoji="1" lang="ja-JP" altLang="en-US" sz="3200" dirty="0" smtClean="0"/>
              <a:t>多くの</a:t>
            </a:r>
            <a:r>
              <a:rPr lang="ja-JP" altLang="en-US" sz="3200" dirty="0" smtClean="0"/>
              <a:t>新しい</a:t>
            </a:r>
            <a:r>
              <a:rPr lang="ja-JP" altLang="en-US" sz="3200" dirty="0"/>
              <a:t>出会</a:t>
            </a:r>
            <a:r>
              <a:rPr lang="ja-JP" altLang="en-US" sz="3200" dirty="0" smtClean="0"/>
              <a:t>いが・・</a:t>
            </a:r>
            <a:r>
              <a:rPr lang="ja-JP" altLang="en-US" sz="3200" dirty="0"/>
              <a:t>・</a:t>
            </a:r>
            <a:endParaRPr kumimoji="1" lang="ja-JP" altLang="en-US" sz="3200" dirty="0"/>
          </a:p>
        </p:txBody>
      </p:sp>
      <p:pic>
        <p:nvPicPr>
          <p:cNvPr id="21" name="図 20"/>
          <p:cNvPicPr>
            <a:picLocks noChangeAspect="1"/>
          </p:cNvPicPr>
          <p:nvPr/>
        </p:nvPicPr>
        <p:blipFill>
          <a:blip r:embed="rId2"/>
          <a:stretch>
            <a:fillRect/>
          </a:stretch>
        </p:blipFill>
        <p:spPr>
          <a:xfrm rot="16200000">
            <a:off x="3764373" y="2656453"/>
            <a:ext cx="404638" cy="4260224"/>
          </a:xfrm>
          <a:prstGeom prst="rect">
            <a:avLst/>
          </a:prstGeom>
        </p:spPr>
      </p:pic>
      <p:sp>
        <p:nvSpPr>
          <p:cNvPr id="22" name="テキスト ボックス 21"/>
          <p:cNvSpPr txBox="1"/>
          <p:nvPr/>
        </p:nvSpPr>
        <p:spPr>
          <a:xfrm flipH="1">
            <a:off x="461534" y="5091217"/>
            <a:ext cx="8218826" cy="1445650"/>
          </a:xfrm>
          <a:prstGeom prst="rect">
            <a:avLst/>
          </a:prstGeom>
          <a:noFill/>
          <a:ln>
            <a:solidFill>
              <a:schemeClr val="tx1"/>
            </a:solidFill>
          </a:ln>
        </p:spPr>
        <p:txBody>
          <a:bodyPr wrap="square" rtlCol="0" anchor="ctr">
            <a:noAutofit/>
          </a:bodyPr>
          <a:lstStyle/>
          <a:p>
            <a:r>
              <a:rPr kumimoji="1" lang="ja-JP" altLang="en-US" sz="2800" dirty="0" smtClean="0">
                <a:latin typeface="+mn-ea"/>
              </a:rPr>
              <a:t>実は、この過程に</a:t>
            </a:r>
            <a:r>
              <a:rPr lang="ja-JP" altLang="en-US" sz="2800" dirty="0" smtClean="0">
                <a:latin typeface="+mn-ea"/>
              </a:rPr>
              <a:t>エネルギーがいる。作業能力的には十分できていても、</a:t>
            </a:r>
            <a:r>
              <a:rPr lang="ja-JP" altLang="en-US" sz="2800" dirty="0" smtClean="0">
                <a:solidFill>
                  <a:srgbClr val="FF0000"/>
                </a:solidFill>
                <a:latin typeface="+mn-ea"/>
              </a:rPr>
              <a:t>そこで新たに出会う人への不安感、ストレスの方が就労へのハードルが高い</a:t>
            </a:r>
            <a:r>
              <a:rPr lang="ja-JP" altLang="en-US" sz="2800" dirty="0" smtClean="0">
                <a:latin typeface="+mn-ea"/>
              </a:rPr>
              <a:t>。</a:t>
            </a:r>
            <a:endParaRPr kumimoji="1" lang="ja-JP" altLang="en-US" sz="2800" dirty="0">
              <a:latin typeface="+mn-ea"/>
            </a:endParaRPr>
          </a:p>
        </p:txBody>
      </p:sp>
      <p:sp>
        <p:nvSpPr>
          <p:cNvPr id="5" name="スライド番号プレースホルダー 4"/>
          <p:cNvSpPr>
            <a:spLocks noGrp="1"/>
          </p:cNvSpPr>
          <p:nvPr>
            <p:ph type="sldNum" sz="quarter" idx="12"/>
          </p:nvPr>
        </p:nvSpPr>
        <p:spPr/>
        <p:txBody>
          <a:bodyPr/>
          <a:lstStyle/>
          <a:p>
            <a:fld id="{FBD2CEB3-E5C6-46D5-A13E-6746FE00D39B}" type="slidenum">
              <a:rPr kumimoji="1" lang="ja-JP" altLang="en-US" smtClean="0"/>
              <a:t>29</a:t>
            </a:fld>
            <a:endParaRPr kumimoji="1" lang="ja-JP" altLang="en-US" dirty="0"/>
          </a:p>
        </p:txBody>
      </p:sp>
    </p:spTree>
    <p:extLst>
      <p:ext uri="{BB962C8B-B14F-4D97-AF65-F5344CB8AC3E}">
        <p14:creationId xmlns:p14="http://schemas.microsoft.com/office/powerpoint/2010/main" val="38392205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3</a:t>
            </a:fld>
            <a:endParaRPr kumimoji="1" lang="ja-JP" altLang="en-US" dirty="0"/>
          </a:p>
        </p:txBody>
      </p:sp>
      <p:sp>
        <p:nvSpPr>
          <p:cNvPr id="3" name="タイトル 2"/>
          <p:cNvSpPr>
            <a:spLocks noGrp="1"/>
          </p:cNvSpPr>
          <p:nvPr>
            <p:ph type="title"/>
          </p:nvPr>
        </p:nvSpPr>
        <p:spPr/>
        <p:txBody>
          <a:bodyPr/>
          <a:lstStyle/>
          <a:p>
            <a:r>
              <a:rPr lang="ja-JP" altLang="en-US" dirty="0" smtClean="0"/>
              <a:t>３０歳危機</a:t>
            </a:r>
            <a:endParaRPr kumimoji="1" lang="ja-JP" altLang="en-US" dirty="0"/>
          </a:p>
        </p:txBody>
      </p:sp>
    </p:spTree>
    <p:extLst>
      <p:ext uri="{BB962C8B-B14F-4D97-AF65-F5344CB8AC3E}">
        <p14:creationId xmlns:p14="http://schemas.microsoft.com/office/powerpoint/2010/main" val="34987000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30</a:t>
            </a:fld>
            <a:endParaRPr kumimoji="1" lang="ja-JP" altLang="en-US" dirty="0"/>
          </a:p>
        </p:txBody>
      </p:sp>
      <p:sp>
        <p:nvSpPr>
          <p:cNvPr id="3" name="タイトル 2"/>
          <p:cNvSpPr>
            <a:spLocks noGrp="1"/>
          </p:cNvSpPr>
          <p:nvPr>
            <p:ph type="title"/>
          </p:nvPr>
        </p:nvSpPr>
        <p:spPr/>
        <p:txBody>
          <a:bodyPr/>
          <a:lstStyle/>
          <a:p>
            <a:r>
              <a:rPr lang="ja-JP" altLang="en-US" dirty="0" smtClean="0"/>
              <a:t>追加：発達障害者への関わり</a:t>
            </a:r>
            <a:endParaRPr kumimoji="1" lang="ja-JP" altLang="en-US" dirty="0"/>
          </a:p>
        </p:txBody>
      </p:sp>
    </p:spTree>
    <p:extLst>
      <p:ext uri="{BB962C8B-B14F-4D97-AF65-F5344CB8AC3E}">
        <p14:creationId xmlns:p14="http://schemas.microsoft.com/office/powerpoint/2010/main" val="24593001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smtClean="0"/>
              <a:t>発達障害の診断は？</a:t>
            </a:r>
            <a:endParaRPr kumimoji="1" lang="ja-JP" altLang="en-US" dirty="0"/>
          </a:p>
        </p:txBody>
      </p:sp>
      <p:sp>
        <p:nvSpPr>
          <p:cNvPr id="4" name="スライド番号プレースホルダー 3"/>
          <p:cNvSpPr>
            <a:spLocks noGrp="1"/>
          </p:cNvSpPr>
          <p:nvPr>
            <p:ph type="sldNum" sz="quarter" idx="12"/>
          </p:nvPr>
        </p:nvSpPr>
        <p:spPr/>
        <p:txBody>
          <a:bodyPr/>
          <a:lstStyle/>
          <a:p>
            <a:fld id="{B633FFCF-FAA0-4AAB-87AC-78123861AE78}" type="slidenum">
              <a:rPr lang="ja-JP" altLang="en-US" smtClean="0"/>
              <a:pPr/>
              <a:t>31</a:t>
            </a:fld>
            <a:endParaRPr lang="ja-JP" altLang="en-US"/>
          </a:p>
        </p:txBody>
      </p:sp>
      <p:graphicFrame>
        <p:nvGraphicFramePr>
          <p:cNvPr id="5" name="表 4"/>
          <p:cNvGraphicFramePr>
            <a:graphicFrameLocks noGrp="1"/>
          </p:cNvGraphicFramePr>
          <p:nvPr>
            <p:extLst/>
          </p:nvPr>
        </p:nvGraphicFramePr>
        <p:xfrm>
          <a:off x="304800" y="1323975"/>
          <a:ext cx="8534400" cy="5059680"/>
        </p:xfrm>
        <a:graphic>
          <a:graphicData uri="http://schemas.openxmlformats.org/drawingml/2006/table">
            <a:tbl>
              <a:tblPr bandRow="1">
                <a:tableStyleId>{5C22544A-7EE6-4342-B048-85BDC9FD1C3A}</a:tableStyleId>
              </a:tblPr>
              <a:tblGrid>
                <a:gridCol w="314325"/>
                <a:gridCol w="8220075"/>
              </a:tblGrid>
              <a:tr h="434975">
                <a:tc gridSpan="2">
                  <a:txBody>
                    <a:bodyPr/>
                    <a:lstStyle/>
                    <a:p>
                      <a:r>
                        <a:rPr kumimoji="1" lang="ja-JP" altLang="en-US" sz="3200" dirty="0" smtClean="0">
                          <a:solidFill>
                            <a:srgbClr val="FF0000"/>
                          </a:solidFill>
                        </a:rPr>
                        <a:t>発達障害の診断は、総合的な判断で</a:t>
                      </a:r>
                      <a:endParaRPr kumimoji="1" lang="ja-JP" altLang="en-US" sz="3200" dirty="0">
                        <a:solidFill>
                          <a:srgbClr val="FF0000"/>
                        </a:solidFill>
                      </a:endParaRPr>
                    </a:p>
                  </a:txBody>
                  <a:tcPr>
                    <a:lnL w="12700" cmpd="sng">
                      <a:noFill/>
                    </a:lnL>
                    <a:lnR w="12700" cmpd="sng">
                      <a:noFill/>
                    </a:lnR>
                    <a:lnT w="12700" cmpd="sng">
                      <a:noFill/>
                    </a:lnT>
                    <a:lnB w="12700" cmpd="sng">
                      <a:noFill/>
                    </a:lnB>
                    <a:noFill/>
                  </a:tcPr>
                </a:tc>
                <a:tc hMerge="1">
                  <a:txBody>
                    <a:bodyPr/>
                    <a:lstStyle/>
                    <a:p>
                      <a:endParaRPr kumimoji="1" lang="ja-JP" altLang="en-US"/>
                    </a:p>
                  </a:txBody>
                  <a:tcPr/>
                </a:tc>
              </a:tr>
              <a:tr h="370840">
                <a:tc gridSpan="2">
                  <a:txBody>
                    <a:bodyPr/>
                    <a:lstStyle/>
                    <a:p>
                      <a:r>
                        <a:rPr kumimoji="1" lang="ja-JP" altLang="en-US" sz="2400" dirty="0" smtClean="0">
                          <a:solidFill>
                            <a:srgbClr val="0070C0"/>
                          </a:solidFill>
                        </a:rPr>
                        <a:t>明確に診断できる検査などは、存在しない。</a:t>
                      </a:r>
                      <a:endParaRPr kumimoji="1" lang="en-US" altLang="ja-JP" sz="2400" dirty="0" smtClean="0">
                        <a:solidFill>
                          <a:srgbClr val="0070C0"/>
                        </a:solidFill>
                      </a:endParaRPr>
                    </a:p>
                    <a:p>
                      <a:r>
                        <a:rPr kumimoji="1" lang="ja-JP" altLang="en-US" sz="2400" dirty="0" smtClean="0"/>
                        <a:t>「診断をつけてもらってきなさい」「検査してきてもらってきなさい」</a:t>
                      </a:r>
                      <a:endParaRPr kumimoji="1" lang="en-US" altLang="ja-JP" sz="2400" dirty="0" smtClean="0"/>
                    </a:p>
                    <a:p>
                      <a:r>
                        <a:rPr kumimoji="1" lang="ja-JP" altLang="en-US" sz="2400" dirty="0" smtClean="0"/>
                        <a:t>　　　・・・は、相談・医療機関としては、困ることも。</a:t>
                      </a:r>
                      <a:endParaRPr kumimoji="1" lang="ja-JP" altLang="en-US" sz="2400" dirty="0"/>
                    </a:p>
                  </a:txBody>
                  <a:tcPr>
                    <a:lnL w="12700" cmpd="sng">
                      <a:noFill/>
                    </a:lnL>
                    <a:lnR w="12700" cmpd="sng">
                      <a:noFill/>
                    </a:lnR>
                    <a:lnT w="12700" cmpd="sng">
                      <a:noFill/>
                    </a:lnT>
                    <a:lnB w="12700" cmpd="sng">
                      <a:noFill/>
                    </a:lnB>
                    <a:noFill/>
                  </a:tcPr>
                </a:tc>
                <a:tc hMerge="1">
                  <a:txBody>
                    <a:bodyPr/>
                    <a:lstStyle/>
                    <a:p>
                      <a:endParaRPr kumimoji="1" lang="ja-JP" altLang="en-US"/>
                    </a:p>
                  </a:txBody>
                  <a:tcPr/>
                </a:tc>
              </a:tr>
              <a:tr h="370840">
                <a:tc>
                  <a:txBody>
                    <a:bodyPr/>
                    <a:lstStyle/>
                    <a:p>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生育歴や家庭・学校・職場での状況など</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現病歴、既往歴</a:t>
                      </a:r>
                      <a:endParaRPr kumimoji="1" lang="ja-JP" altLang="en-US" sz="2400" dirty="0"/>
                    </a:p>
                  </a:txBody>
                  <a:tcPr>
                    <a:lnL w="12700" cmpd="sng">
                      <a:noFill/>
                    </a:lnL>
                    <a:lnR w="12700" cmpd="sng">
                      <a:noFill/>
                    </a:lnR>
                    <a:lnT w="12700" cmpd="sng">
                      <a:noFill/>
                    </a:lnT>
                    <a:lnB w="12700" cmpd="sng">
                      <a:noFill/>
                    </a:lnB>
                    <a:noFill/>
                  </a:tcPr>
                </a:tc>
              </a:tr>
              <a:tr h="370840">
                <a:tc>
                  <a:txBody>
                    <a:bodyPr/>
                    <a:lstStyle/>
                    <a:p>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２次障害の有無も重要</a:t>
                      </a:r>
                      <a:endParaRPr kumimoji="1" lang="en-US" altLang="ja-JP" sz="2400" dirty="0" smtClean="0"/>
                    </a:p>
                    <a:p>
                      <a:r>
                        <a:rPr kumimoji="1" lang="ja-JP" altLang="en-US" sz="2400" dirty="0" smtClean="0"/>
                        <a:t>　（虐待、いじめ、パワーハラスメントなど）</a:t>
                      </a:r>
                      <a:endParaRPr kumimoji="1" lang="en-US" altLang="ja-JP" sz="2400" dirty="0" smtClean="0"/>
                    </a:p>
                  </a:txBody>
                  <a:tcPr>
                    <a:lnL w="12700" cmpd="sng">
                      <a:noFill/>
                    </a:lnL>
                    <a:lnR w="12700" cmpd="sng">
                      <a:noFill/>
                    </a:lnR>
                    <a:lnT w="12700" cmpd="sng">
                      <a:noFill/>
                    </a:lnT>
                    <a:lnB w="12700" cmpd="sng">
                      <a:noFill/>
                    </a:lnB>
                    <a:noFill/>
                  </a:tcPr>
                </a:tc>
              </a:tr>
              <a:tr h="370840">
                <a:tc>
                  <a:txBody>
                    <a:bodyPr/>
                    <a:lstStyle/>
                    <a:p>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検査：あくまでも参考、傾向を知る</a:t>
                      </a:r>
                      <a:endParaRPr kumimoji="1" lang="en-US" altLang="ja-JP" sz="2400" dirty="0" smtClean="0"/>
                    </a:p>
                    <a:p>
                      <a:r>
                        <a:rPr kumimoji="1" lang="ja-JP" altLang="en-US" sz="2400" dirty="0" smtClean="0"/>
                        <a:t>　スクリーニング検査：</a:t>
                      </a:r>
                      <a:endParaRPr kumimoji="1" lang="en-US" altLang="ja-JP" sz="2400" dirty="0" smtClean="0"/>
                    </a:p>
                    <a:p>
                      <a:r>
                        <a:rPr kumimoji="1" lang="ja-JP" altLang="en-US" sz="2400" dirty="0" smtClean="0"/>
                        <a:t>　　　　　　　ＡＱ（自閉スペクトラム指数）・</a:t>
                      </a:r>
                      <a:r>
                        <a:rPr kumimoji="1" lang="en-US" altLang="ja-JP" sz="2400" dirty="0" smtClean="0"/>
                        <a:t>ADHD-RS</a:t>
                      </a:r>
                    </a:p>
                    <a:p>
                      <a:r>
                        <a:rPr kumimoji="1" lang="ja-JP" altLang="en-US" sz="2400" dirty="0" smtClean="0"/>
                        <a:t>　知能検査：</a:t>
                      </a:r>
                      <a:r>
                        <a:rPr kumimoji="1" lang="en-US" altLang="ja-JP" sz="2400" dirty="0" smtClean="0"/>
                        <a:t>WISC</a:t>
                      </a:r>
                      <a:r>
                        <a:rPr kumimoji="1" lang="ja-JP" altLang="en-US" sz="2400" dirty="0" smtClean="0"/>
                        <a:t>・</a:t>
                      </a:r>
                      <a:r>
                        <a:rPr kumimoji="1" lang="en-US" altLang="ja-JP" sz="2400" dirty="0" smtClean="0"/>
                        <a:t>WAIS</a:t>
                      </a:r>
                      <a:r>
                        <a:rPr kumimoji="1" lang="ja-JP" altLang="en-US" sz="2400" dirty="0" smtClean="0"/>
                        <a:t>（ウェクスラー式知能検査）</a:t>
                      </a:r>
                      <a:endParaRPr kumimoji="1" lang="en-US" altLang="ja-JP" sz="2400" dirty="0" smtClean="0"/>
                    </a:p>
                  </a:txBody>
                  <a:tcPr>
                    <a:lnL w="12700" cmpd="sng">
                      <a:noFill/>
                    </a:lnL>
                    <a:lnR w="12700" cmpd="sng">
                      <a:noFill/>
                    </a:lnR>
                    <a:lnT w="12700" cmpd="sng">
                      <a:noFill/>
                    </a:lnT>
                    <a:lnB w="12700" cmpd="sng">
                      <a:noFill/>
                    </a:lnB>
                    <a:noFill/>
                  </a:tcPr>
                </a:tc>
              </a:tr>
            </a:tbl>
          </a:graphicData>
        </a:graphic>
      </p:graphicFrame>
      <p:sp>
        <p:nvSpPr>
          <p:cNvPr id="7" name="左大かっこ 6"/>
          <p:cNvSpPr/>
          <p:nvPr/>
        </p:nvSpPr>
        <p:spPr>
          <a:xfrm>
            <a:off x="447676" y="3133725"/>
            <a:ext cx="209550" cy="3249930"/>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12680540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円/楕円 9"/>
          <p:cNvSpPr/>
          <p:nvPr/>
        </p:nvSpPr>
        <p:spPr>
          <a:xfrm>
            <a:off x="5544245" y="2852936"/>
            <a:ext cx="2808486" cy="2592189"/>
          </a:xfrm>
          <a:prstGeom prst="ellipse">
            <a:avLst/>
          </a:prstGeom>
          <a:solidFill>
            <a:srgbClr val="7030A0"/>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smtClean="0">
              <a:latin typeface="+mn-ea"/>
            </a:endParaRPr>
          </a:p>
          <a:p>
            <a:pPr algn="ctr">
              <a:defRPr/>
            </a:pPr>
            <a:endParaRPr lang="en-US" altLang="ja-JP" dirty="0">
              <a:latin typeface="+mn-ea"/>
            </a:endParaRPr>
          </a:p>
          <a:p>
            <a:pPr algn="ctr">
              <a:defRPr/>
            </a:pPr>
            <a:endParaRPr lang="en-US" altLang="ja-JP" dirty="0" smtClean="0">
              <a:latin typeface="+mn-ea"/>
            </a:endParaRPr>
          </a:p>
          <a:p>
            <a:pPr algn="ctr">
              <a:defRPr/>
            </a:pPr>
            <a:r>
              <a:rPr lang="ja-JP" altLang="en-US" sz="2000" dirty="0" smtClean="0">
                <a:solidFill>
                  <a:schemeClr val="bg1"/>
                </a:solidFill>
                <a:latin typeface="+mn-ea"/>
              </a:rPr>
              <a:t>エネルギー</a:t>
            </a:r>
            <a:r>
              <a:rPr lang="ja-JP" altLang="en-US" sz="2000" dirty="0">
                <a:solidFill>
                  <a:schemeClr val="bg1"/>
                </a:solidFill>
                <a:latin typeface="+mn-ea"/>
              </a:rPr>
              <a:t>の</a:t>
            </a:r>
            <a:endParaRPr lang="en-US" altLang="ja-JP" sz="2000" dirty="0">
              <a:solidFill>
                <a:schemeClr val="bg1"/>
              </a:solidFill>
              <a:latin typeface="+mn-ea"/>
            </a:endParaRPr>
          </a:p>
          <a:p>
            <a:pPr algn="ctr">
              <a:defRPr/>
            </a:pPr>
            <a:r>
              <a:rPr lang="ja-JP" altLang="en-US" sz="3600" dirty="0">
                <a:solidFill>
                  <a:schemeClr val="bg1"/>
                </a:solidFill>
                <a:latin typeface="+mj-ea"/>
                <a:ea typeface="+mj-ea"/>
              </a:rPr>
              <a:t>蓄積</a:t>
            </a:r>
          </a:p>
        </p:txBody>
      </p:sp>
      <p:sp>
        <p:nvSpPr>
          <p:cNvPr id="11" name="円/楕円 10"/>
          <p:cNvSpPr/>
          <p:nvPr/>
        </p:nvSpPr>
        <p:spPr>
          <a:xfrm>
            <a:off x="862993" y="2852936"/>
            <a:ext cx="2665040" cy="2592189"/>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smtClean="0">
              <a:solidFill>
                <a:schemeClr val="bg1"/>
              </a:solidFill>
              <a:latin typeface="+mn-ea"/>
            </a:endParaRPr>
          </a:p>
          <a:p>
            <a:pPr algn="ctr">
              <a:defRPr/>
            </a:pPr>
            <a:endParaRPr lang="en-US" altLang="ja-JP" dirty="0">
              <a:solidFill>
                <a:schemeClr val="bg1"/>
              </a:solidFill>
              <a:latin typeface="+mn-ea"/>
            </a:endParaRPr>
          </a:p>
          <a:p>
            <a:pPr algn="ctr">
              <a:defRPr/>
            </a:pPr>
            <a:endParaRPr lang="en-US" altLang="ja-JP" sz="2000" b="1" dirty="0" smtClean="0">
              <a:solidFill>
                <a:schemeClr val="bg1"/>
              </a:solidFill>
              <a:latin typeface="+mn-ea"/>
            </a:endParaRPr>
          </a:p>
          <a:p>
            <a:pPr algn="ctr">
              <a:defRPr/>
            </a:pPr>
            <a:r>
              <a:rPr lang="ja-JP" altLang="en-US" sz="2000" b="1" dirty="0" smtClean="0">
                <a:solidFill>
                  <a:schemeClr val="bg1"/>
                </a:solidFill>
                <a:latin typeface="+mn-ea"/>
              </a:rPr>
              <a:t>エネルギー</a:t>
            </a:r>
            <a:r>
              <a:rPr lang="ja-JP" altLang="en-US" sz="2000" b="1" dirty="0">
                <a:solidFill>
                  <a:schemeClr val="bg1"/>
                </a:solidFill>
                <a:latin typeface="+mn-ea"/>
              </a:rPr>
              <a:t>の</a:t>
            </a:r>
            <a:endParaRPr lang="en-US" altLang="ja-JP" sz="2000" b="1" dirty="0">
              <a:solidFill>
                <a:schemeClr val="bg1"/>
              </a:solidFill>
              <a:latin typeface="+mn-ea"/>
            </a:endParaRPr>
          </a:p>
          <a:p>
            <a:pPr algn="ctr">
              <a:defRPr/>
            </a:pPr>
            <a:r>
              <a:rPr lang="ja-JP" altLang="en-US" sz="3600" dirty="0">
                <a:solidFill>
                  <a:schemeClr val="bg1"/>
                </a:solidFill>
                <a:latin typeface="+mj-ea"/>
                <a:ea typeface="+mj-ea"/>
              </a:rPr>
              <a:t>消費</a:t>
            </a:r>
          </a:p>
        </p:txBody>
      </p:sp>
      <p:pic>
        <p:nvPicPr>
          <p:cNvPr id="30722" name="図 19" descr="CLBE007.wmf"/>
          <p:cNvPicPr>
            <a:picLocks noChangeAspect="1"/>
          </p:cNvPicPr>
          <p:nvPr/>
        </p:nvPicPr>
        <p:blipFill>
          <a:blip r:embed="rId3" cstate="print"/>
          <a:srcRect/>
          <a:stretch>
            <a:fillRect/>
          </a:stretch>
        </p:blipFill>
        <p:spPr bwMode="auto">
          <a:xfrm>
            <a:off x="7236420" y="2780928"/>
            <a:ext cx="1296988" cy="1295400"/>
          </a:xfrm>
          <a:prstGeom prst="rect">
            <a:avLst/>
          </a:prstGeom>
          <a:noFill/>
          <a:ln w="9525">
            <a:noFill/>
            <a:miter lim="800000"/>
            <a:headEnd/>
            <a:tailEnd/>
          </a:ln>
        </p:spPr>
      </p:pic>
      <p:pic>
        <p:nvPicPr>
          <p:cNvPr id="30723" name="図 8" descr="SLI017.gif"/>
          <p:cNvPicPr>
            <a:picLocks noChangeAspect="1"/>
          </p:cNvPicPr>
          <p:nvPr/>
        </p:nvPicPr>
        <p:blipFill>
          <a:blip r:embed="rId4" cstate="print"/>
          <a:srcRect/>
          <a:stretch>
            <a:fillRect/>
          </a:stretch>
        </p:blipFill>
        <p:spPr bwMode="auto">
          <a:xfrm>
            <a:off x="2483644" y="2852936"/>
            <a:ext cx="1079500" cy="1116013"/>
          </a:xfrm>
          <a:prstGeom prst="rect">
            <a:avLst/>
          </a:prstGeom>
          <a:noFill/>
          <a:ln w="9525">
            <a:noFill/>
            <a:miter lim="800000"/>
            <a:headEnd/>
            <a:tailEnd/>
          </a:ln>
        </p:spPr>
      </p:pic>
      <p:sp>
        <p:nvSpPr>
          <p:cNvPr id="30724" name="Text Box 17"/>
          <p:cNvSpPr txBox="1">
            <a:spLocks noChangeArrowheads="1"/>
          </p:cNvSpPr>
          <p:nvPr/>
        </p:nvSpPr>
        <p:spPr bwMode="auto">
          <a:xfrm>
            <a:off x="571500" y="1300767"/>
            <a:ext cx="3394075" cy="1336072"/>
          </a:xfrm>
          <a:prstGeom prst="rect">
            <a:avLst/>
          </a:prstGeom>
          <a:noFill/>
          <a:ln w="9525">
            <a:noFill/>
            <a:miter lim="800000"/>
            <a:headEnd/>
            <a:tailEnd/>
          </a:ln>
        </p:spPr>
        <p:txBody>
          <a:bodyPr/>
          <a:lstStyle/>
          <a:p>
            <a:pPr algn="ctr"/>
            <a:r>
              <a:rPr lang="ja-JP" altLang="en-US" sz="2000" dirty="0">
                <a:latin typeface="Calibri" pitchFamily="34" charset="0"/>
              </a:rPr>
              <a:t>学校・会社では、</a:t>
            </a:r>
            <a:endParaRPr lang="en-US" altLang="ja-JP" sz="2000" dirty="0">
              <a:latin typeface="Calibri" pitchFamily="34" charset="0"/>
            </a:endParaRPr>
          </a:p>
          <a:p>
            <a:pPr algn="ctr"/>
            <a:r>
              <a:rPr lang="ja-JP" altLang="en-US" sz="2000" dirty="0">
                <a:latin typeface="Calibri" pitchFamily="34" charset="0"/>
              </a:rPr>
              <a:t>人に精一杯合わせる。</a:t>
            </a:r>
          </a:p>
          <a:p>
            <a:pPr algn="ctr"/>
            <a:r>
              <a:rPr lang="ja-JP" altLang="en-US" sz="2000" dirty="0">
                <a:latin typeface="Calibri" pitchFamily="34" charset="0"/>
              </a:rPr>
              <a:t>エネルギー</a:t>
            </a:r>
            <a:r>
              <a:rPr lang="ja-JP" altLang="en-US" sz="2000" dirty="0" smtClean="0">
                <a:latin typeface="Calibri" pitchFamily="34" charset="0"/>
              </a:rPr>
              <a:t>の消費</a:t>
            </a:r>
            <a:endParaRPr lang="ja-JP" altLang="en-US" sz="2000" dirty="0">
              <a:latin typeface="Calibri" pitchFamily="34" charset="0"/>
            </a:endParaRPr>
          </a:p>
          <a:p>
            <a:pPr algn="ctr"/>
            <a:r>
              <a:rPr lang="en-US" altLang="ja-JP" sz="2000" dirty="0">
                <a:latin typeface="Calibri" pitchFamily="34" charset="0"/>
              </a:rPr>
              <a:t>※</a:t>
            </a:r>
            <a:r>
              <a:rPr lang="ja-JP" altLang="en-US" sz="2000" dirty="0">
                <a:latin typeface="Calibri" pitchFamily="34" charset="0"/>
              </a:rPr>
              <a:t>これ以上厳しくなると限界</a:t>
            </a:r>
          </a:p>
        </p:txBody>
      </p:sp>
      <p:sp>
        <p:nvSpPr>
          <p:cNvPr id="30725" name="Text Box 18"/>
          <p:cNvSpPr txBox="1">
            <a:spLocks noChangeArrowheads="1"/>
          </p:cNvSpPr>
          <p:nvPr/>
        </p:nvSpPr>
        <p:spPr bwMode="auto">
          <a:xfrm>
            <a:off x="4765183" y="1412132"/>
            <a:ext cx="3910505" cy="1226294"/>
          </a:xfrm>
          <a:prstGeom prst="rect">
            <a:avLst/>
          </a:prstGeom>
          <a:noFill/>
          <a:ln w="9525">
            <a:noFill/>
            <a:miter lim="800000"/>
            <a:headEnd/>
            <a:tailEnd/>
          </a:ln>
        </p:spPr>
        <p:txBody>
          <a:bodyPr/>
          <a:lstStyle/>
          <a:p>
            <a:pPr algn="ctr"/>
            <a:r>
              <a:rPr lang="ja-JP" altLang="en-US" sz="2000" dirty="0">
                <a:latin typeface="Calibri" pitchFamily="34" charset="0"/>
              </a:rPr>
              <a:t>自宅では、のんびりとした生活</a:t>
            </a:r>
          </a:p>
          <a:p>
            <a:pPr algn="ctr"/>
            <a:r>
              <a:rPr lang="ja-JP" altLang="en-US" sz="2000" dirty="0">
                <a:latin typeface="Calibri" pitchFamily="34" charset="0"/>
              </a:rPr>
              <a:t>（クールダウン）</a:t>
            </a:r>
          </a:p>
          <a:p>
            <a:pPr algn="ctr"/>
            <a:r>
              <a:rPr lang="en-US" altLang="ja-JP" sz="2000" dirty="0">
                <a:latin typeface="Calibri" pitchFamily="34" charset="0"/>
              </a:rPr>
              <a:t>※</a:t>
            </a:r>
            <a:r>
              <a:rPr lang="ja-JP" altLang="en-US" sz="2000" dirty="0">
                <a:latin typeface="Calibri" pitchFamily="34" charset="0"/>
              </a:rPr>
              <a:t>この時間が奪われるのはつらい</a:t>
            </a:r>
          </a:p>
        </p:txBody>
      </p:sp>
      <p:pic>
        <p:nvPicPr>
          <p:cNvPr id="30728" name="図 9" descr="ISN351.wmf"/>
          <p:cNvPicPr>
            <a:picLocks noChangeAspect="1"/>
          </p:cNvPicPr>
          <p:nvPr/>
        </p:nvPicPr>
        <p:blipFill>
          <a:blip r:embed="rId5" cstate="print"/>
          <a:srcRect/>
          <a:stretch>
            <a:fillRect/>
          </a:stretch>
        </p:blipFill>
        <p:spPr bwMode="auto">
          <a:xfrm>
            <a:off x="611189" y="2924943"/>
            <a:ext cx="1417826" cy="1080319"/>
          </a:xfrm>
          <a:prstGeom prst="rect">
            <a:avLst/>
          </a:prstGeom>
          <a:noFill/>
          <a:ln w="9525">
            <a:noFill/>
            <a:miter lim="800000"/>
            <a:headEnd/>
            <a:tailEnd/>
          </a:ln>
        </p:spPr>
      </p:pic>
      <p:pic>
        <p:nvPicPr>
          <p:cNvPr id="30729" name="図 10" descr="CLHE097.wmf"/>
          <p:cNvPicPr>
            <a:picLocks noChangeAspect="1"/>
          </p:cNvPicPr>
          <p:nvPr/>
        </p:nvPicPr>
        <p:blipFill>
          <a:blip r:embed="rId6" cstate="print"/>
          <a:srcRect/>
          <a:stretch>
            <a:fillRect/>
          </a:stretch>
        </p:blipFill>
        <p:spPr bwMode="auto">
          <a:xfrm>
            <a:off x="5364212" y="2780928"/>
            <a:ext cx="1319212" cy="1206500"/>
          </a:xfrm>
          <a:prstGeom prst="rect">
            <a:avLst/>
          </a:prstGeom>
          <a:noFill/>
          <a:ln w="9525">
            <a:noFill/>
            <a:miter lim="800000"/>
            <a:headEnd/>
            <a:tailEnd/>
          </a:ln>
        </p:spPr>
      </p:pic>
      <p:sp>
        <p:nvSpPr>
          <p:cNvPr id="12" name="二等辺三角形 11"/>
          <p:cNvSpPr/>
          <p:nvPr/>
        </p:nvSpPr>
        <p:spPr>
          <a:xfrm>
            <a:off x="4356100" y="5689600"/>
            <a:ext cx="504825" cy="504825"/>
          </a:xfrm>
          <a:prstGeom prst="triangle">
            <a:avLst/>
          </a:prstGeom>
          <a:solidFill>
            <a:srgbClr val="33CC33"/>
          </a:solidFill>
          <a:ln>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n-ea"/>
            </a:endParaRPr>
          </a:p>
        </p:txBody>
      </p:sp>
      <p:sp>
        <p:nvSpPr>
          <p:cNvPr id="13" name="正方形/長方形 12"/>
          <p:cNvSpPr/>
          <p:nvPr/>
        </p:nvSpPr>
        <p:spPr>
          <a:xfrm>
            <a:off x="1223963" y="5422900"/>
            <a:ext cx="6769100" cy="215900"/>
          </a:xfrm>
          <a:prstGeom prst="rect">
            <a:avLst/>
          </a:prstGeom>
          <a:solidFill>
            <a:srgbClr val="33CC33"/>
          </a:solidFill>
          <a:ln w="9525">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n-ea"/>
            </a:endParaRPr>
          </a:p>
        </p:txBody>
      </p:sp>
      <p:sp>
        <p:nvSpPr>
          <p:cNvPr id="16" name="テキスト ボックス 15"/>
          <p:cNvSpPr txBox="1"/>
          <p:nvPr/>
        </p:nvSpPr>
        <p:spPr>
          <a:xfrm>
            <a:off x="5538678" y="5805488"/>
            <a:ext cx="3108543" cy="923330"/>
          </a:xfrm>
          <a:prstGeom prst="rect">
            <a:avLst/>
          </a:prstGeom>
          <a:noFill/>
          <a:ln>
            <a:solidFill>
              <a:schemeClr val="bg2">
                <a:lumMod val="50000"/>
              </a:schemeClr>
            </a:solidFill>
          </a:ln>
        </p:spPr>
        <p:txBody>
          <a:bodyPr wrap="none">
            <a:spAutoFit/>
          </a:bodyPr>
          <a:lstStyle/>
          <a:p>
            <a:pPr algn="ctr">
              <a:defRPr/>
            </a:pPr>
            <a:r>
              <a:rPr lang="ja-JP" altLang="en-US" sz="3600" dirty="0" smtClean="0">
                <a:latin typeface="+mn-ea"/>
                <a:ea typeface="+mn-ea"/>
              </a:rPr>
              <a:t>消費＜＝蓄積</a:t>
            </a:r>
            <a:r>
              <a:rPr lang="ja-JP" altLang="en-US" dirty="0">
                <a:latin typeface="+mn-ea"/>
                <a:ea typeface="+mn-ea"/>
              </a:rPr>
              <a:t>　</a:t>
            </a:r>
            <a:endParaRPr lang="en-US" altLang="ja-JP" dirty="0">
              <a:latin typeface="+mn-ea"/>
              <a:ea typeface="+mn-ea"/>
            </a:endParaRPr>
          </a:p>
          <a:p>
            <a:pPr algn="ctr">
              <a:defRPr/>
            </a:pPr>
            <a:r>
              <a:rPr lang="ja-JP" altLang="en-US" dirty="0" smtClean="0">
                <a:latin typeface="+mn-ea"/>
                <a:ea typeface="+mn-ea"/>
              </a:rPr>
              <a:t>バランスを保っている</a:t>
            </a:r>
            <a:endParaRPr lang="ja-JP" altLang="en-US" dirty="0">
              <a:latin typeface="+mn-ea"/>
              <a:ea typeface="+mn-ea"/>
            </a:endParaRPr>
          </a:p>
        </p:txBody>
      </p:sp>
      <p:sp>
        <p:nvSpPr>
          <p:cNvPr id="17" name="タイトル 2"/>
          <p:cNvSpPr txBox="1">
            <a:spLocks/>
          </p:cNvSpPr>
          <p:nvPr/>
        </p:nvSpPr>
        <p:spPr>
          <a:xfrm>
            <a:off x="468313" y="0"/>
            <a:ext cx="8207375" cy="908720"/>
          </a:xfrm>
          <a:prstGeom prst="rect">
            <a:avLst/>
          </a:prstGeom>
        </p:spPr>
        <p:txBody>
          <a:bodyPr anchor="ctr">
            <a:normAutofit/>
          </a:bodyPr>
          <a:lstStyle/>
          <a:p>
            <a:pPr fontAlgn="auto">
              <a:spcAft>
                <a:spcPts val="0"/>
              </a:spcAft>
              <a:defRPr/>
            </a:pPr>
            <a:r>
              <a:rPr lang="ja-JP" altLang="en-US" sz="3200" dirty="0" smtClean="0">
                <a:latin typeface="+mj-ea"/>
                <a:ea typeface="+mj-ea"/>
                <a:cs typeface="+mj-cs"/>
              </a:rPr>
              <a:t>エネルギーの</a:t>
            </a:r>
            <a:r>
              <a:rPr lang="ja-JP" altLang="en-US" sz="3600" dirty="0" smtClean="0">
                <a:latin typeface="+mj-ea"/>
                <a:ea typeface="+mj-ea"/>
                <a:cs typeface="+mj-cs"/>
              </a:rPr>
              <a:t>消費</a:t>
            </a:r>
            <a:r>
              <a:rPr lang="ja-JP" altLang="en-US" sz="3200" dirty="0" smtClean="0">
                <a:latin typeface="+mj-ea"/>
                <a:ea typeface="+mj-ea"/>
                <a:cs typeface="+mj-cs"/>
              </a:rPr>
              <a:t>と蓄積のバランス　１</a:t>
            </a:r>
            <a:endParaRPr lang="ja-JP" altLang="en-US" sz="3200" dirty="0">
              <a:latin typeface="+mj-ea"/>
              <a:ea typeface="+mj-ea"/>
              <a:cs typeface="+mj-cs"/>
            </a:endParaRPr>
          </a:p>
        </p:txBody>
      </p:sp>
      <p:sp>
        <p:nvSpPr>
          <p:cNvPr id="2" name="スライド番号プレースホルダー 1"/>
          <p:cNvSpPr>
            <a:spLocks noGrp="1"/>
          </p:cNvSpPr>
          <p:nvPr>
            <p:ph type="sldNum" sz="quarter" idx="12"/>
          </p:nvPr>
        </p:nvSpPr>
        <p:spPr/>
        <p:txBody>
          <a:bodyPr/>
          <a:lstStyle/>
          <a:p>
            <a:fld id="{E3458A7F-867A-4866-8360-1BA463A08F86}" type="slidenum">
              <a:rPr lang="ja-JP" altLang="en-US" smtClean="0"/>
              <a:pPr/>
              <a:t>32</a:t>
            </a:fld>
            <a:endParaRPr lang="ja-JP" altLang="en-US"/>
          </a:p>
        </p:txBody>
      </p:sp>
    </p:spTree>
    <p:extLst>
      <p:ext uri="{BB962C8B-B14F-4D97-AF65-F5344CB8AC3E}">
        <p14:creationId xmlns:p14="http://schemas.microsoft.com/office/powerpoint/2010/main" val="10620691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円/楕円 41"/>
          <p:cNvSpPr/>
          <p:nvPr/>
        </p:nvSpPr>
        <p:spPr>
          <a:xfrm>
            <a:off x="431893" y="2205039"/>
            <a:ext cx="3816164" cy="3600450"/>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dirty="0" smtClean="0">
              <a:solidFill>
                <a:schemeClr val="bg1"/>
              </a:solidFill>
              <a:latin typeface="+mn-ea"/>
            </a:endParaRPr>
          </a:p>
          <a:p>
            <a:pPr algn="ctr">
              <a:defRPr/>
            </a:pPr>
            <a:endParaRPr lang="en-US" altLang="ja-JP" dirty="0">
              <a:solidFill>
                <a:schemeClr val="bg1"/>
              </a:solidFill>
              <a:latin typeface="+mn-ea"/>
            </a:endParaRPr>
          </a:p>
          <a:p>
            <a:pPr algn="ctr">
              <a:defRPr/>
            </a:pPr>
            <a:endParaRPr lang="en-US" altLang="ja-JP" dirty="0" smtClean="0">
              <a:solidFill>
                <a:schemeClr val="bg1"/>
              </a:solidFill>
              <a:latin typeface="+mn-ea"/>
            </a:endParaRPr>
          </a:p>
          <a:p>
            <a:pPr algn="ctr">
              <a:defRPr/>
            </a:pPr>
            <a:endParaRPr lang="en-US" altLang="ja-JP" dirty="0">
              <a:solidFill>
                <a:schemeClr val="bg1"/>
              </a:solidFill>
              <a:latin typeface="+mn-ea"/>
            </a:endParaRPr>
          </a:p>
          <a:p>
            <a:pPr algn="ctr">
              <a:defRPr/>
            </a:pPr>
            <a:endParaRPr lang="en-US" altLang="ja-JP" dirty="0" smtClean="0">
              <a:solidFill>
                <a:schemeClr val="bg1"/>
              </a:solidFill>
              <a:latin typeface="+mn-ea"/>
            </a:endParaRPr>
          </a:p>
          <a:p>
            <a:pPr algn="ctr">
              <a:defRPr/>
            </a:pPr>
            <a:endParaRPr lang="en-US" altLang="ja-JP" dirty="0">
              <a:solidFill>
                <a:schemeClr val="bg1"/>
              </a:solidFill>
              <a:latin typeface="+mn-ea"/>
            </a:endParaRPr>
          </a:p>
          <a:p>
            <a:pPr algn="ctr">
              <a:defRPr/>
            </a:pPr>
            <a:endParaRPr lang="en-US" altLang="ja-JP" dirty="0" smtClean="0">
              <a:solidFill>
                <a:schemeClr val="bg1"/>
              </a:solidFill>
              <a:latin typeface="+mn-ea"/>
            </a:endParaRPr>
          </a:p>
          <a:p>
            <a:pPr algn="ctr">
              <a:defRPr/>
            </a:pPr>
            <a:r>
              <a:rPr lang="ja-JP" altLang="en-US" sz="2000" b="1" dirty="0" smtClean="0">
                <a:solidFill>
                  <a:schemeClr val="bg1"/>
                </a:solidFill>
                <a:latin typeface="+mn-ea"/>
              </a:rPr>
              <a:t>エネルギー</a:t>
            </a:r>
            <a:r>
              <a:rPr lang="ja-JP" altLang="en-US" sz="2000" b="1" dirty="0">
                <a:solidFill>
                  <a:schemeClr val="bg1"/>
                </a:solidFill>
                <a:latin typeface="+mn-ea"/>
              </a:rPr>
              <a:t>の</a:t>
            </a:r>
            <a:endParaRPr lang="en-US" altLang="ja-JP" sz="2000" b="1" dirty="0">
              <a:solidFill>
                <a:schemeClr val="bg1"/>
              </a:solidFill>
              <a:latin typeface="+mn-ea"/>
            </a:endParaRPr>
          </a:p>
          <a:p>
            <a:pPr algn="ctr">
              <a:defRPr/>
            </a:pPr>
            <a:r>
              <a:rPr lang="ja-JP" altLang="en-US" sz="3600" dirty="0">
                <a:solidFill>
                  <a:schemeClr val="bg1"/>
                </a:solidFill>
                <a:latin typeface="+mj-ea"/>
                <a:ea typeface="+mj-ea"/>
              </a:rPr>
              <a:t>消費</a:t>
            </a:r>
          </a:p>
        </p:txBody>
      </p:sp>
      <p:sp>
        <p:nvSpPr>
          <p:cNvPr id="43" name="円/楕円 42"/>
          <p:cNvSpPr/>
          <p:nvPr/>
        </p:nvSpPr>
        <p:spPr>
          <a:xfrm>
            <a:off x="6156176" y="3429572"/>
            <a:ext cx="1639255" cy="1583754"/>
          </a:xfrm>
          <a:prstGeom prst="ellipse">
            <a:avLst/>
          </a:prstGeom>
          <a:solidFill>
            <a:srgbClr val="7030A0"/>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chemeClr val="bg1"/>
                </a:solidFill>
                <a:latin typeface="+mn-ea"/>
              </a:rPr>
              <a:t>エネルギーの</a:t>
            </a:r>
            <a:endParaRPr lang="en-US" altLang="ja-JP" dirty="0">
              <a:solidFill>
                <a:schemeClr val="bg1"/>
              </a:solidFill>
              <a:latin typeface="+mn-ea"/>
            </a:endParaRPr>
          </a:p>
          <a:p>
            <a:pPr algn="ctr">
              <a:defRPr/>
            </a:pPr>
            <a:r>
              <a:rPr lang="ja-JP" altLang="en-US" sz="3200" dirty="0">
                <a:solidFill>
                  <a:schemeClr val="bg1"/>
                </a:solidFill>
                <a:latin typeface="+mj-ea"/>
                <a:ea typeface="+mj-ea"/>
              </a:rPr>
              <a:t>蓄積</a:t>
            </a:r>
          </a:p>
        </p:txBody>
      </p:sp>
      <p:sp>
        <p:nvSpPr>
          <p:cNvPr id="5" name="二等辺三角形 4"/>
          <p:cNvSpPr/>
          <p:nvPr/>
        </p:nvSpPr>
        <p:spPr>
          <a:xfrm>
            <a:off x="4356100" y="5689600"/>
            <a:ext cx="504825" cy="504825"/>
          </a:xfrm>
          <a:prstGeom prst="triangle">
            <a:avLst/>
          </a:prstGeom>
          <a:solidFill>
            <a:srgbClr val="33CC33"/>
          </a:solidFill>
          <a:ln>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n-ea"/>
            </a:endParaRPr>
          </a:p>
        </p:txBody>
      </p:sp>
      <p:sp>
        <p:nvSpPr>
          <p:cNvPr id="2" name="正方形/長方形 1"/>
          <p:cNvSpPr/>
          <p:nvPr/>
        </p:nvSpPr>
        <p:spPr>
          <a:xfrm rot="21009251">
            <a:off x="1223963" y="5422900"/>
            <a:ext cx="6769100" cy="215900"/>
          </a:xfrm>
          <a:prstGeom prst="rect">
            <a:avLst/>
          </a:prstGeom>
          <a:solidFill>
            <a:srgbClr val="33CC33"/>
          </a:solidFill>
          <a:ln>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n-ea"/>
            </a:endParaRPr>
          </a:p>
        </p:txBody>
      </p:sp>
      <p:sp>
        <p:nvSpPr>
          <p:cNvPr id="24" name="テキスト ボックス 23"/>
          <p:cNvSpPr txBox="1"/>
          <p:nvPr/>
        </p:nvSpPr>
        <p:spPr>
          <a:xfrm>
            <a:off x="323850" y="3327153"/>
            <a:ext cx="1906291" cy="1015663"/>
          </a:xfrm>
          <a:prstGeom prst="rect">
            <a:avLst/>
          </a:prstGeom>
          <a:solidFill>
            <a:schemeClr val="bg1"/>
          </a:solidFill>
          <a:ln>
            <a:solidFill>
              <a:srgbClr val="FF0000"/>
            </a:solidFill>
          </a:ln>
        </p:spPr>
        <p:txBody>
          <a:bodyPr wrap="none">
            <a:spAutoFit/>
          </a:bodyPr>
          <a:lstStyle/>
          <a:p>
            <a:pPr>
              <a:defRPr/>
            </a:pPr>
            <a:r>
              <a:rPr lang="ja-JP" altLang="en-US" sz="2000" dirty="0">
                <a:latin typeface="+mn-ea"/>
                <a:ea typeface="+mn-ea"/>
              </a:rPr>
              <a:t>新しい人間関係</a:t>
            </a:r>
            <a:endParaRPr lang="en-US" altLang="ja-JP" sz="2000" dirty="0">
              <a:latin typeface="+mn-ea"/>
              <a:ea typeface="+mn-ea"/>
            </a:endParaRPr>
          </a:p>
          <a:p>
            <a:pPr>
              <a:defRPr/>
            </a:pPr>
            <a:r>
              <a:rPr lang="ja-JP" altLang="en-US" sz="2000" dirty="0" smtClean="0">
                <a:latin typeface="+mn-ea"/>
                <a:ea typeface="+mn-ea"/>
              </a:rPr>
              <a:t>トラブル</a:t>
            </a:r>
            <a:endParaRPr lang="en-US" altLang="ja-JP" sz="2000" dirty="0" smtClean="0">
              <a:latin typeface="+mn-ea"/>
              <a:ea typeface="+mn-ea"/>
            </a:endParaRPr>
          </a:p>
          <a:p>
            <a:pPr>
              <a:defRPr/>
            </a:pPr>
            <a:r>
              <a:rPr lang="ja-JP" altLang="en-US" sz="2000" dirty="0" smtClean="0">
                <a:latin typeface="+mn-ea"/>
                <a:ea typeface="+mn-ea"/>
              </a:rPr>
              <a:t>厳しい</a:t>
            </a:r>
            <a:r>
              <a:rPr lang="ja-JP" altLang="en-US" sz="2000" dirty="0">
                <a:latin typeface="+mn-ea"/>
                <a:ea typeface="+mn-ea"/>
              </a:rPr>
              <a:t>叱責</a:t>
            </a:r>
          </a:p>
        </p:txBody>
      </p:sp>
      <p:pic>
        <p:nvPicPr>
          <p:cNvPr id="32783" name="図 30" descr="ILM09_AD15001.eps"/>
          <p:cNvPicPr>
            <a:picLocks noChangeAspect="1"/>
          </p:cNvPicPr>
          <p:nvPr/>
        </p:nvPicPr>
        <p:blipFill>
          <a:blip r:embed="rId2" cstate="print"/>
          <a:srcRect/>
          <a:stretch>
            <a:fillRect/>
          </a:stretch>
        </p:blipFill>
        <p:spPr bwMode="auto">
          <a:xfrm>
            <a:off x="5352077" y="2711768"/>
            <a:ext cx="1079500" cy="1012825"/>
          </a:xfrm>
          <a:prstGeom prst="rect">
            <a:avLst/>
          </a:prstGeom>
          <a:noFill/>
          <a:ln w="9525">
            <a:noFill/>
            <a:miter lim="800000"/>
            <a:headEnd/>
            <a:tailEnd/>
          </a:ln>
        </p:spPr>
      </p:pic>
      <p:sp>
        <p:nvSpPr>
          <p:cNvPr id="32" name="テキスト ボックス 31"/>
          <p:cNvSpPr txBox="1"/>
          <p:nvPr/>
        </p:nvSpPr>
        <p:spPr>
          <a:xfrm>
            <a:off x="6784674" y="2244343"/>
            <a:ext cx="1723549" cy="1200329"/>
          </a:xfrm>
          <a:prstGeom prst="rect">
            <a:avLst/>
          </a:prstGeom>
          <a:noFill/>
        </p:spPr>
        <p:txBody>
          <a:bodyPr wrap="none">
            <a:spAutoFit/>
          </a:bodyPr>
          <a:lstStyle/>
          <a:p>
            <a:pPr algn="ctr">
              <a:defRPr/>
            </a:pPr>
            <a:r>
              <a:rPr lang="ja-JP" altLang="en-US" sz="2400" dirty="0" smtClean="0">
                <a:latin typeface="+mn-ea"/>
                <a:ea typeface="+mn-ea"/>
              </a:rPr>
              <a:t>不眠</a:t>
            </a:r>
            <a:endParaRPr lang="en-US" altLang="ja-JP" sz="2400" dirty="0" smtClean="0">
              <a:latin typeface="+mn-ea"/>
              <a:ea typeface="+mn-ea"/>
            </a:endParaRPr>
          </a:p>
          <a:p>
            <a:pPr algn="ctr">
              <a:defRPr/>
            </a:pPr>
            <a:r>
              <a:rPr lang="ja-JP" altLang="en-US" sz="2400" dirty="0">
                <a:latin typeface="+mn-ea"/>
                <a:ea typeface="+mn-ea"/>
              </a:rPr>
              <a:t>イライラ</a:t>
            </a:r>
            <a:endParaRPr lang="en-US" altLang="ja-JP" sz="2400" dirty="0">
              <a:latin typeface="+mn-ea"/>
              <a:ea typeface="+mn-ea"/>
            </a:endParaRPr>
          </a:p>
          <a:p>
            <a:pPr algn="ctr">
              <a:defRPr/>
            </a:pPr>
            <a:r>
              <a:rPr lang="ja-JP" altLang="en-US" sz="2400" dirty="0">
                <a:latin typeface="+mn-ea"/>
                <a:ea typeface="+mn-ea"/>
              </a:rPr>
              <a:t>心身の不調</a:t>
            </a:r>
          </a:p>
        </p:txBody>
      </p:sp>
      <p:sp>
        <p:nvSpPr>
          <p:cNvPr id="41" name="テキスト ボックス 40"/>
          <p:cNvSpPr txBox="1"/>
          <p:nvPr/>
        </p:nvSpPr>
        <p:spPr>
          <a:xfrm>
            <a:off x="2719246" y="2536046"/>
            <a:ext cx="1709122" cy="707886"/>
          </a:xfrm>
          <a:prstGeom prst="rect">
            <a:avLst/>
          </a:prstGeom>
          <a:solidFill>
            <a:schemeClr val="bg1"/>
          </a:solidFill>
          <a:ln>
            <a:solidFill>
              <a:srgbClr val="FF0000"/>
            </a:solidFill>
          </a:ln>
        </p:spPr>
        <p:txBody>
          <a:bodyPr wrap="none">
            <a:spAutoFit/>
          </a:bodyPr>
          <a:lstStyle/>
          <a:p>
            <a:pPr>
              <a:defRPr/>
            </a:pPr>
            <a:r>
              <a:rPr lang="ja-JP" altLang="en-US" sz="2000" dirty="0">
                <a:latin typeface="+mn-ea"/>
                <a:ea typeface="+mn-ea"/>
              </a:rPr>
              <a:t>よりストレスの</a:t>
            </a:r>
            <a:endParaRPr lang="en-US" altLang="ja-JP" sz="2000" dirty="0">
              <a:latin typeface="+mn-ea"/>
              <a:ea typeface="+mn-ea"/>
            </a:endParaRPr>
          </a:p>
          <a:p>
            <a:pPr>
              <a:defRPr/>
            </a:pPr>
            <a:r>
              <a:rPr lang="ja-JP" altLang="en-US" sz="2000" dirty="0">
                <a:latin typeface="+mn-ea"/>
                <a:ea typeface="+mn-ea"/>
              </a:rPr>
              <a:t>高い集団</a:t>
            </a:r>
            <a:r>
              <a:rPr lang="ja-JP" altLang="en-US" sz="2000" dirty="0" smtClean="0">
                <a:latin typeface="+mn-ea"/>
                <a:ea typeface="+mn-ea"/>
              </a:rPr>
              <a:t>生活</a:t>
            </a:r>
            <a:endParaRPr lang="ja-JP" altLang="en-US" sz="2000" dirty="0">
              <a:latin typeface="+mn-ea"/>
              <a:ea typeface="+mn-ea"/>
            </a:endParaRPr>
          </a:p>
        </p:txBody>
      </p:sp>
      <p:pic>
        <p:nvPicPr>
          <p:cNvPr id="32789" name="図 18" descr="NEG006.gif"/>
          <p:cNvPicPr>
            <a:picLocks noChangeAspect="1"/>
          </p:cNvPicPr>
          <p:nvPr/>
        </p:nvPicPr>
        <p:blipFill>
          <a:blip r:embed="rId3" cstate="print"/>
          <a:srcRect/>
          <a:stretch>
            <a:fillRect/>
          </a:stretch>
        </p:blipFill>
        <p:spPr bwMode="auto">
          <a:xfrm>
            <a:off x="939295" y="1243012"/>
            <a:ext cx="1233487" cy="1152525"/>
          </a:xfrm>
          <a:prstGeom prst="rect">
            <a:avLst/>
          </a:prstGeom>
          <a:noFill/>
          <a:ln w="9525">
            <a:noFill/>
            <a:miter lim="800000"/>
            <a:headEnd/>
            <a:tailEnd/>
          </a:ln>
        </p:spPr>
      </p:pic>
      <p:sp>
        <p:nvSpPr>
          <p:cNvPr id="44" name="テキスト ボックス 43"/>
          <p:cNvSpPr txBox="1"/>
          <p:nvPr/>
        </p:nvSpPr>
        <p:spPr>
          <a:xfrm>
            <a:off x="987613" y="2480035"/>
            <a:ext cx="1136850" cy="400110"/>
          </a:xfrm>
          <a:prstGeom prst="rect">
            <a:avLst/>
          </a:prstGeom>
          <a:solidFill>
            <a:schemeClr val="bg1"/>
          </a:solidFill>
          <a:ln>
            <a:solidFill>
              <a:srgbClr val="FF0000"/>
            </a:solidFill>
          </a:ln>
        </p:spPr>
        <p:txBody>
          <a:bodyPr wrap="none">
            <a:spAutoFit/>
          </a:bodyPr>
          <a:lstStyle/>
          <a:p>
            <a:pPr>
              <a:defRPr/>
            </a:pPr>
            <a:r>
              <a:rPr lang="ja-JP" altLang="en-US" sz="2000" dirty="0">
                <a:latin typeface="+mn-ea"/>
                <a:ea typeface="+mn-ea"/>
              </a:rPr>
              <a:t>騒がしい</a:t>
            </a:r>
          </a:p>
        </p:txBody>
      </p:sp>
      <p:sp>
        <p:nvSpPr>
          <p:cNvPr id="48" name="テキスト ボックス 47"/>
          <p:cNvSpPr txBox="1"/>
          <p:nvPr/>
        </p:nvSpPr>
        <p:spPr>
          <a:xfrm>
            <a:off x="5538678" y="5805488"/>
            <a:ext cx="3108543" cy="923330"/>
          </a:xfrm>
          <a:prstGeom prst="rect">
            <a:avLst/>
          </a:prstGeom>
          <a:noFill/>
          <a:ln>
            <a:solidFill>
              <a:schemeClr val="bg2">
                <a:lumMod val="50000"/>
              </a:schemeClr>
            </a:solidFill>
          </a:ln>
        </p:spPr>
        <p:txBody>
          <a:bodyPr wrap="none">
            <a:spAutoFit/>
          </a:bodyPr>
          <a:lstStyle/>
          <a:p>
            <a:pPr algn="ctr">
              <a:defRPr/>
            </a:pPr>
            <a:r>
              <a:rPr lang="ja-JP" altLang="en-US" sz="3600" dirty="0" smtClean="0">
                <a:latin typeface="+mn-ea"/>
                <a:ea typeface="+mn-ea"/>
              </a:rPr>
              <a:t>消費＞</a:t>
            </a:r>
            <a:r>
              <a:rPr lang="ja-JP" altLang="en-US" sz="3600" dirty="0">
                <a:latin typeface="+mn-ea"/>
                <a:ea typeface="+mn-ea"/>
              </a:rPr>
              <a:t>＞蓄積</a:t>
            </a:r>
            <a:r>
              <a:rPr lang="ja-JP" altLang="en-US" dirty="0">
                <a:latin typeface="+mn-ea"/>
                <a:ea typeface="+mn-ea"/>
              </a:rPr>
              <a:t>　</a:t>
            </a:r>
            <a:endParaRPr lang="en-US" altLang="ja-JP" dirty="0">
              <a:latin typeface="+mn-ea"/>
              <a:ea typeface="+mn-ea"/>
            </a:endParaRPr>
          </a:p>
          <a:p>
            <a:pPr algn="ctr">
              <a:defRPr/>
            </a:pPr>
            <a:r>
              <a:rPr lang="ja-JP" altLang="en-US" dirty="0">
                <a:latin typeface="+mn-ea"/>
                <a:ea typeface="+mn-ea"/>
              </a:rPr>
              <a:t>不適応反応</a:t>
            </a:r>
          </a:p>
        </p:txBody>
      </p:sp>
      <p:pic>
        <p:nvPicPr>
          <p:cNvPr id="29" name="図 28" descr="CCO027.gif"/>
          <p:cNvPicPr>
            <a:picLocks noChangeAspect="1"/>
          </p:cNvPicPr>
          <p:nvPr/>
        </p:nvPicPr>
        <p:blipFill>
          <a:blip r:embed="rId4" cstate="print"/>
          <a:stretch>
            <a:fillRect/>
          </a:stretch>
        </p:blipFill>
        <p:spPr>
          <a:xfrm>
            <a:off x="3365211" y="3402847"/>
            <a:ext cx="936868" cy="1340370"/>
          </a:xfrm>
          <a:prstGeom prst="rect">
            <a:avLst/>
          </a:prstGeom>
        </p:spPr>
      </p:pic>
      <p:sp>
        <p:nvSpPr>
          <p:cNvPr id="16" name="タイトル 2"/>
          <p:cNvSpPr txBox="1">
            <a:spLocks/>
          </p:cNvSpPr>
          <p:nvPr/>
        </p:nvSpPr>
        <p:spPr>
          <a:xfrm>
            <a:off x="468313" y="0"/>
            <a:ext cx="7920111" cy="908720"/>
          </a:xfrm>
          <a:prstGeom prst="rect">
            <a:avLst/>
          </a:prstGeom>
        </p:spPr>
        <p:txBody>
          <a:bodyPr anchor="ctr">
            <a:normAutofit/>
          </a:bodyPr>
          <a:lstStyle/>
          <a:p>
            <a:pPr fontAlgn="auto">
              <a:spcAft>
                <a:spcPts val="0"/>
              </a:spcAft>
              <a:defRPr/>
            </a:pPr>
            <a:r>
              <a:rPr lang="ja-JP" altLang="en-US" sz="3200" dirty="0" smtClean="0">
                <a:latin typeface="+mj-ea"/>
                <a:ea typeface="+mj-ea"/>
                <a:cs typeface="+mj-cs"/>
              </a:rPr>
              <a:t>エネルギーの消費と蓄積のバランス　２</a:t>
            </a:r>
            <a:endParaRPr lang="ja-JP" altLang="en-US" sz="3200" dirty="0">
              <a:latin typeface="+mj-ea"/>
              <a:ea typeface="+mj-ea"/>
              <a:cs typeface="+mj-cs"/>
            </a:endParaRPr>
          </a:p>
        </p:txBody>
      </p:sp>
      <p:sp>
        <p:nvSpPr>
          <p:cNvPr id="17" name="テキスト ボックス 16"/>
          <p:cNvSpPr txBox="1"/>
          <p:nvPr/>
        </p:nvSpPr>
        <p:spPr>
          <a:xfrm>
            <a:off x="3995936" y="1268760"/>
            <a:ext cx="5109091" cy="830997"/>
          </a:xfrm>
          <a:prstGeom prst="rect">
            <a:avLst/>
          </a:prstGeom>
          <a:noFill/>
        </p:spPr>
        <p:txBody>
          <a:bodyPr wrap="none" rtlCol="0">
            <a:spAutoFit/>
          </a:bodyPr>
          <a:lstStyle/>
          <a:p>
            <a:r>
              <a:rPr kumimoji="1" lang="ja-JP" altLang="en-US" sz="2400" dirty="0" smtClean="0">
                <a:latin typeface="+mj-ea"/>
                <a:ea typeface="+mj-ea"/>
              </a:rPr>
              <a:t>外でのストレスが高いと、</a:t>
            </a:r>
            <a:endParaRPr kumimoji="1" lang="en-US" altLang="ja-JP" sz="2400" dirty="0" smtClean="0">
              <a:latin typeface="+mj-ea"/>
              <a:ea typeface="+mj-ea"/>
            </a:endParaRPr>
          </a:p>
          <a:p>
            <a:r>
              <a:rPr lang="ja-JP" altLang="en-US" sz="2400" dirty="0" smtClean="0">
                <a:latin typeface="+mj-ea"/>
                <a:ea typeface="+mj-ea"/>
              </a:rPr>
              <a:t>　徐々に疲れがたまり始めてくる。</a:t>
            </a:r>
            <a:endParaRPr kumimoji="1" lang="ja-JP" altLang="en-US" sz="2400" dirty="0">
              <a:latin typeface="+mj-ea"/>
              <a:ea typeface="+mj-ea"/>
            </a:endParaRPr>
          </a:p>
        </p:txBody>
      </p:sp>
      <p:sp>
        <p:nvSpPr>
          <p:cNvPr id="3" name="スライド番号プレースホルダー 2"/>
          <p:cNvSpPr>
            <a:spLocks noGrp="1"/>
          </p:cNvSpPr>
          <p:nvPr>
            <p:ph type="sldNum" sz="quarter" idx="12"/>
          </p:nvPr>
        </p:nvSpPr>
        <p:spPr/>
        <p:txBody>
          <a:bodyPr/>
          <a:lstStyle/>
          <a:p>
            <a:fld id="{E3458A7F-867A-4866-8360-1BA463A08F86}" type="slidenum">
              <a:rPr lang="ja-JP" altLang="en-US" smtClean="0"/>
              <a:pPr/>
              <a:t>33</a:t>
            </a:fld>
            <a:endParaRPr lang="ja-JP" altLang="en-US"/>
          </a:p>
        </p:txBody>
      </p:sp>
    </p:spTree>
    <p:extLst>
      <p:ext uri="{BB962C8B-B14F-4D97-AF65-F5344CB8AC3E}">
        <p14:creationId xmlns:p14="http://schemas.microsoft.com/office/powerpoint/2010/main" val="29931799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2"/>
          <p:cNvSpPr txBox="1">
            <a:spLocks/>
          </p:cNvSpPr>
          <p:nvPr/>
        </p:nvSpPr>
        <p:spPr>
          <a:xfrm>
            <a:off x="468313" y="0"/>
            <a:ext cx="7920111" cy="908720"/>
          </a:xfrm>
          <a:prstGeom prst="rect">
            <a:avLst/>
          </a:prstGeom>
        </p:spPr>
        <p:txBody>
          <a:bodyPr anchor="ctr">
            <a:normAutofit/>
          </a:bodyPr>
          <a:lstStyle/>
          <a:p>
            <a:pPr fontAlgn="auto">
              <a:spcAft>
                <a:spcPts val="0"/>
              </a:spcAft>
              <a:defRPr/>
            </a:pPr>
            <a:r>
              <a:rPr lang="ja-JP" altLang="en-US" sz="3200" dirty="0" smtClean="0">
                <a:latin typeface="+mj-ea"/>
                <a:ea typeface="+mj-ea"/>
                <a:cs typeface="+mj-cs"/>
              </a:rPr>
              <a:t>エネルギーの消費と蓄積のバランス　</a:t>
            </a:r>
            <a:r>
              <a:rPr lang="ja-JP" altLang="en-US" sz="3200" dirty="0">
                <a:latin typeface="+mj-ea"/>
                <a:ea typeface="+mj-ea"/>
                <a:cs typeface="+mj-cs"/>
              </a:rPr>
              <a:t>３</a:t>
            </a:r>
          </a:p>
        </p:txBody>
      </p:sp>
      <p:sp>
        <p:nvSpPr>
          <p:cNvPr id="3" name="スライド番号プレースホルダー 2"/>
          <p:cNvSpPr>
            <a:spLocks noGrp="1"/>
          </p:cNvSpPr>
          <p:nvPr>
            <p:ph type="sldNum" sz="quarter" idx="12"/>
          </p:nvPr>
        </p:nvSpPr>
        <p:spPr/>
        <p:txBody>
          <a:bodyPr/>
          <a:lstStyle/>
          <a:p>
            <a:fld id="{E3458A7F-867A-4866-8360-1BA463A08F86}" type="slidenum">
              <a:rPr lang="ja-JP" altLang="en-US" smtClean="0"/>
              <a:pPr/>
              <a:t>34</a:t>
            </a:fld>
            <a:endParaRPr lang="ja-JP" altLang="en-US"/>
          </a:p>
        </p:txBody>
      </p:sp>
      <p:pic>
        <p:nvPicPr>
          <p:cNvPr id="4" name="図 3"/>
          <p:cNvPicPr>
            <a:picLocks noChangeAspect="1"/>
          </p:cNvPicPr>
          <p:nvPr/>
        </p:nvPicPr>
        <p:blipFill>
          <a:blip r:embed="rId2"/>
          <a:stretch>
            <a:fillRect/>
          </a:stretch>
        </p:blipFill>
        <p:spPr>
          <a:xfrm>
            <a:off x="1520429" y="1337857"/>
            <a:ext cx="5511471" cy="2940341"/>
          </a:xfrm>
          <a:prstGeom prst="rect">
            <a:avLst/>
          </a:prstGeom>
        </p:spPr>
      </p:pic>
      <p:sp>
        <p:nvSpPr>
          <p:cNvPr id="7" name="下矢印 6"/>
          <p:cNvSpPr/>
          <p:nvPr/>
        </p:nvSpPr>
        <p:spPr>
          <a:xfrm>
            <a:off x="2554941" y="3469341"/>
            <a:ext cx="712694" cy="1220486"/>
          </a:xfrm>
          <a:prstGeom prst="downArrow">
            <a:avLst/>
          </a:prstGeom>
          <a:pattFill prst="pct25">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9" name="表 8"/>
          <p:cNvGraphicFramePr>
            <a:graphicFrameLocks noGrp="1"/>
          </p:cNvGraphicFramePr>
          <p:nvPr>
            <p:extLst/>
          </p:nvPr>
        </p:nvGraphicFramePr>
        <p:xfrm>
          <a:off x="326831" y="4689827"/>
          <a:ext cx="3991536" cy="1828800"/>
        </p:xfrm>
        <a:graphic>
          <a:graphicData uri="http://schemas.openxmlformats.org/drawingml/2006/table">
            <a:tbl>
              <a:tblPr bandRow="1">
                <a:tableStyleId>{5C22544A-7EE6-4342-B048-85BDC9FD1C3A}</a:tableStyleId>
              </a:tblPr>
              <a:tblGrid>
                <a:gridCol w="3991536"/>
              </a:tblGrid>
              <a:tr h="370840">
                <a:tc>
                  <a:txBody>
                    <a:bodyPr/>
                    <a:lstStyle/>
                    <a:p>
                      <a:pPr algn="ctr"/>
                      <a:r>
                        <a:rPr kumimoji="1" lang="ja-JP" altLang="en-US" sz="2400" dirty="0" smtClean="0">
                          <a:solidFill>
                            <a:schemeClr val="bg1"/>
                          </a:solidFill>
                        </a:rPr>
                        <a:t>対応１</a:t>
                      </a:r>
                      <a:endParaRPr kumimoji="1" lang="ja-JP" altLang="en-US" sz="2400" dirty="0">
                        <a:solidFill>
                          <a:schemeClr val="bg1"/>
                        </a:solidFill>
                      </a:endParaRP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mpd="sng">
                      <a:noFill/>
                    </a:lnB>
                    <a:solidFill>
                      <a:srgbClr val="FF0000"/>
                    </a:solidFill>
                  </a:tcPr>
                </a:tc>
              </a:tr>
              <a:tr h="370840">
                <a:tc>
                  <a:txBody>
                    <a:bodyPr/>
                    <a:lstStyle/>
                    <a:p>
                      <a:pPr algn="ctr"/>
                      <a:r>
                        <a:rPr kumimoji="1" lang="ja-JP" altLang="en-US" sz="2400" dirty="0" smtClean="0">
                          <a:solidFill>
                            <a:schemeClr val="bg1"/>
                          </a:solidFill>
                        </a:rPr>
                        <a:t>エネルギーの消費を減らす</a:t>
                      </a:r>
                      <a:endParaRPr kumimoji="1" lang="ja-JP" altLang="en-US" sz="2400" dirty="0">
                        <a:solidFill>
                          <a:schemeClr val="bg1"/>
                        </a:solidFill>
                      </a:endParaRP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mpd="sng">
                      <a:noFill/>
                    </a:lnT>
                    <a:lnB w="12700" cmpd="sng">
                      <a:noFill/>
                    </a:lnB>
                    <a:solidFill>
                      <a:srgbClr val="FF0000"/>
                    </a:solidFill>
                  </a:tcPr>
                </a:tc>
              </a:tr>
              <a:tr h="370840">
                <a:tc>
                  <a:txBody>
                    <a:bodyPr/>
                    <a:lstStyle/>
                    <a:p>
                      <a:pPr algn="ctr"/>
                      <a:r>
                        <a:rPr kumimoji="1" lang="ja-JP" altLang="en-US" sz="2400" dirty="0" smtClean="0"/>
                        <a:t>ストレスな環境から離れる</a:t>
                      </a:r>
                      <a:endParaRPr kumimoji="1" lang="ja-JP" altLang="en-US" sz="2400"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mpd="sng">
                      <a:noFill/>
                    </a:lnT>
                    <a:lnB w="12700" cmpd="sng">
                      <a:noFill/>
                    </a:lnB>
                    <a:solidFill>
                      <a:schemeClr val="bg1"/>
                    </a:solidFill>
                  </a:tcPr>
                </a:tc>
              </a:tr>
              <a:tr h="370840">
                <a:tc>
                  <a:txBody>
                    <a:bodyPr/>
                    <a:lstStyle/>
                    <a:p>
                      <a:pPr algn="ctr"/>
                      <a:r>
                        <a:rPr kumimoji="1" lang="ja-JP" altLang="en-US" sz="2400" dirty="0" smtClean="0"/>
                        <a:t>本人の負担の軽減</a:t>
                      </a:r>
                      <a:endParaRPr kumimoji="1" lang="ja-JP" altLang="en-US" sz="2400"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mpd="sng">
                      <a:noFill/>
                    </a:lnT>
                    <a:lnB w="12700" cap="flat" cmpd="sng" algn="ctr">
                      <a:solidFill>
                        <a:srgbClr val="FF0000"/>
                      </a:solidFill>
                      <a:prstDash val="solid"/>
                      <a:round/>
                      <a:headEnd type="none" w="med" len="med"/>
                      <a:tailEnd type="none" w="med" len="med"/>
                    </a:lnB>
                    <a:solidFill>
                      <a:schemeClr val="bg1"/>
                    </a:solidFill>
                  </a:tcPr>
                </a:tc>
              </a:tr>
            </a:tbl>
          </a:graphicData>
        </a:graphic>
      </p:graphicFrame>
      <p:graphicFrame>
        <p:nvGraphicFramePr>
          <p:cNvPr id="23" name="表 22"/>
          <p:cNvGraphicFramePr>
            <a:graphicFrameLocks noGrp="1"/>
          </p:cNvGraphicFramePr>
          <p:nvPr>
            <p:extLst/>
          </p:nvPr>
        </p:nvGraphicFramePr>
        <p:xfrm>
          <a:off x="366079" y="4689827"/>
          <a:ext cx="3991536" cy="1828800"/>
        </p:xfrm>
        <a:graphic>
          <a:graphicData uri="http://schemas.openxmlformats.org/drawingml/2006/table">
            <a:tbl>
              <a:tblPr bandRow="1">
                <a:tableStyleId>{5C22544A-7EE6-4342-B048-85BDC9FD1C3A}</a:tableStyleId>
              </a:tblPr>
              <a:tblGrid>
                <a:gridCol w="3991536"/>
              </a:tblGrid>
              <a:tr h="370840">
                <a:tc>
                  <a:txBody>
                    <a:bodyPr/>
                    <a:lstStyle/>
                    <a:p>
                      <a:pPr algn="ctr"/>
                      <a:r>
                        <a:rPr kumimoji="1" lang="ja-JP" altLang="en-US" sz="2400" dirty="0" smtClean="0">
                          <a:solidFill>
                            <a:schemeClr val="bg1"/>
                          </a:solidFill>
                        </a:rPr>
                        <a:t>対応１</a:t>
                      </a:r>
                      <a:endParaRPr kumimoji="1" lang="ja-JP" altLang="en-US" sz="2400" dirty="0">
                        <a:solidFill>
                          <a:schemeClr val="bg1"/>
                        </a:solidFill>
                      </a:endParaRP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mpd="sng">
                      <a:noFill/>
                    </a:lnB>
                    <a:solidFill>
                      <a:srgbClr val="FF0000"/>
                    </a:solidFill>
                  </a:tcPr>
                </a:tc>
              </a:tr>
              <a:tr h="370840">
                <a:tc>
                  <a:txBody>
                    <a:bodyPr/>
                    <a:lstStyle/>
                    <a:p>
                      <a:pPr algn="ctr"/>
                      <a:r>
                        <a:rPr kumimoji="1" lang="ja-JP" altLang="en-US" sz="2400" dirty="0" smtClean="0">
                          <a:solidFill>
                            <a:schemeClr val="bg1"/>
                          </a:solidFill>
                        </a:rPr>
                        <a:t>エネルギーの消費を減らす</a:t>
                      </a:r>
                      <a:endParaRPr kumimoji="1" lang="ja-JP" altLang="en-US" sz="2400" dirty="0">
                        <a:solidFill>
                          <a:schemeClr val="bg1"/>
                        </a:solidFill>
                      </a:endParaRP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mpd="sng">
                      <a:noFill/>
                    </a:lnT>
                    <a:lnB w="12700" cmpd="sng">
                      <a:noFill/>
                    </a:lnB>
                    <a:solidFill>
                      <a:srgbClr val="FF0000"/>
                    </a:solidFill>
                  </a:tcPr>
                </a:tc>
              </a:tr>
              <a:tr h="370840">
                <a:tc>
                  <a:txBody>
                    <a:bodyPr/>
                    <a:lstStyle/>
                    <a:p>
                      <a:pPr algn="ctr"/>
                      <a:r>
                        <a:rPr kumimoji="1" lang="ja-JP" altLang="en-US" sz="2400" dirty="0" smtClean="0"/>
                        <a:t>ストレスな環境から離れる</a:t>
                      </a:r>
                      <a:endParaRPr kumimoji="1" lang="ja-JP" altLang="en-US" sz="2400"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mpd="sng">
                      <a:noFill/>
                    </a:lnT>
                    <a:lnB w="12700" cmpd="sng">
                      <a:noFill/>
                    </a:lnB>
                    <a:solidFill>
                      <a:schemeClr val="bg1"/>
                    </a:solidFill>
                  </a:tcPr>
                </a:tc>
              </a:tr>
              <a:tr h="370840">
                <a:tc>
                  <a:txBody>
                    <a:bodyPr/>
                    <a:lstStyle/>
                    <a:p>
                      <a:pPr algn="ctr"/>
                      <a:r>
                        <a:rPr kumimoji="1" lang="ja-JP" altLang="en-US" sz="2400" dirty="0" smtClean="0"/>
                        <a:t>本人の負担の軽減</a:t>
                      </a:r>
                      <a:endParaRPr kumimoji="1" lang="ja-JP" altLang="en-US" sz="2400"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mpd="sng">
                      <a:noFill/>
                    </a:lnT>
                    <a:lnB w="12700" cap="flat" cmpd="sng" algn="ctr">
                      <a:solidFill>
                        <a:srgbClr val="FF0000"/>
                      </a:solidFill>
                      <a:prstDash val="solid"/>
                      <a:round/>
                      <a:headEnd type="none" w="med" len="med"/>
                      <a:tailEnd type="none" w="med" len="med"/>
                    </a:lnB>
                    <a:solidFill>
                      <a:schemeClr val="bg1"/>
                    </a:solidFill>
                  </a:tcPr>
                </a:tc>
              </a:tr>
            </a:tbl>
          </a:graphicData>
        </a:graphic>
      </p:graphicFrame>
      <p:graphicFrame>
        <p:nvGraphicFramePr>
          <p:cNvPr id="26" name="表 25"/>
          <p:cNvGraphicFramePr>
            <a:graphicFrameLocks noGrp="1"/>
          </p:cNvGraphicFramePr>
          <p:nvPr>
            <p:extLst/>
          </p:nvPr>
        </p:nvGraphicFramePr>
        <p:xfrm>
          <a:off x="4823192" y="4660900"/>
          <a:ext cx="3991536" cy="1828800"/>
        </p:xfrm>
        <a:graphic>
          <a:graphicData uri="http://schemas.openxmlformats.org/drawingml/2006/table">
            <a:tbl>
              <a:tblPr bandRow="1">
                <a:tableStyleId>{5C22544A-7EE6-4342-B048-85BDC9FD1C3A}</a:tableStyleId>
              </a:tblPr>
              <a:tblGrid>
                <a:gridCol w="3991536"/>
              </a:tblGrid>
              <a:tr h="370840">
                <a:tc>
                  <a:txBody>
                    <a:bodyPr/>
                    <a:lstStyle/>
                    <a:p>
                      <a:pPr algn="ctr"/>
                      <a:r>
                        <a:rPr kumimoji="1" lang="ja-JP" altLang="en-US" sz="2400" dirty="0" smtClean="0">
                          <a:solidFill>
                            <a:schemeClr val="bg1"/>
                          </a:solidFill>
                        </a:rPr>
                        <a:t>対応２</a:t>
                      </a:r>
                      <a:endParaRPr kumimoji="1" lang="ja-JP" altLang="en-US" sz="2400" dirty="0">
                        <a:solidFill>
                          <a:schemeClr val="bg1"/>
                        </a:solidFill>
                      </a:endParaRPr>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rgbClr val="7030A0"/>
                    </a:solidFill>
                  </a:tcPr>
                </a:tc>
              </a:tr>
              <a:tr h="370840">
                <a:tc>
                  <a:txBody>
                    <a:bodyPr/>
                    <a:lstStyle/>
                    <a:p>
                      <a:pPr algn="ctr"/>
                      <a:r>
                        <a:rPr kumimoji="1" lang="ja-JP" altLang="en-US" sz="2400" dirty="0" smtClean="0">
                          <a:solidFill>
                            <a:schemeClr val="bg1"/>
                          </a:solidFill>
                        </a:rPr>
                        <a:t>エネルギーの蓄積を増やす</a:t>
                      </a:r>
                      <a:endParaRPr kumimoji="1" lang="ja-JP" altLang="en-US" sz="2400" dirty="0">
                        <a:solidFill>
                          <a:schemeClr val="bg1"/>
                        </a:solidFill>
                      </a:endParaRPr>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7030A0"/>
                    </a:solidFill>
                  </a:tcPr>
                </a:tc>
              </a:tr>
              <a:tr h="370840">
                <a:tc>
                  <a:txBody>
                    <a:bodyPr/>
                    <a:lstStyle/>
                    <a:p>
                      <a:pPr algn="ctr"/>
                      <a:r>
                        <a:rPr kumimoji="1" lang="ja-JP" altLang="en-US" sz="2400" dirty="0" smtClean="0"/>
                        <a:t>クールダウン</a:t>
                      </a:r>
                      <a:endParaRPr kumimoji="1" lang="ja-JP" altLang="en-US" sz="240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mpd="sng">
                      <a:noFill/>
                    </a:lnB>
                    <a:solidFill>
                      <a:schemeClr val="bg1"/>
                    </a:solidFill>
                  </a:tcPr>
                </a:tc>
              </a:tr>
              <a:tr h="370840">
                <a:tc>
                  <a:txBody>
                    <a:bodyPr/>
                    <a:lstStyle/>
                    <a:p>
                      <a:pPr algn="ctr"/>
                      <a:r>
                        <a:rPr kumimoji="1" lang="ja-JP" altLang="en-US" sz="2400" dirty="0" smtClean="0"/>
                        <a:t>自分のペースでの生活</a:t>
                      </a:r>
                      <a:endParaRPr kumimoji="1" lang="ja-JP" altLang="en-US" sz="240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mpd="sng">
                      <a:noFill/>
                    </a:lnT>
                    <a:lnB w="12700" cap="flat" cmpd="sng" algn="ctr">
                      <a:solidFill>
                        <a:srgbClr val="7030A0"/>
                      </a:solidFill>
                      <a:prstDash val="solid"/>
                      <a:round/>
                      <a:headEnd type="none" w="med" len="med"/>
                      <a:tailEnd type="none" w="med" len="med"/>
                    </a:lnB>
                    <a:solidFill>
                      <a:schemeClr val="bg1"/>
                    </a:solidFill>
                  </a:tcPr>
                </a:tc>
              </a:tr>
            </a:tbl>
          </a:graphicData>
        </a:graphic>
      </p:graphicFrame>
      <p:sp>
        <p:nvSpPr>
          <p:cNvPr id="27" name="下矢印 26"/>
          <p:cNvSpPr/>
          <p:nvPr/>
        </p:nvSpPr>
        <p:spPr>
          <a:xfrm>
            <a:off x="5942911" y="3422634"/>
            <a:ext cx="712694" cy="1220486"/>
          </a:xfrm>
          <a:prstGeom prst="downArrow">
            <a:avLst/>
          </a:prstGeom>
          <a:pattFill prst="pct25">
            <a:fgClr>
              <a:srgbClr val="7030A0"/>
            </a:fgClr>
            <a:bgClr>
              <a:schemeClr val="bg1"/>
            </a:bgClr>
          </a:patt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4572000" y="972935"/>
            <a:ext cx="3485249" cy="1323439"/>
          </a:xfrm>
          <a:prstGeom prst="rect">
            <a:avLst/>
          </a:prstGeom>
          <a:noFill/>
        </p:spPr>
        <p:txBody>
          <a:bodyPr wrap="none" rtlCol="0">
            <a:spAutoFit/>
          </a:bodyPr>
          <a:lstStyle/>
          <a:p>
            <a:r>
              <a:rPr lang="ja-JP" altLang="en-US" sz="2000" dirty="0">
                <a:solidFill>
                  <a:srgbClr val="7030A0"/>
                </a:solidFill>
              </a:rPr>
              <a:t>周囲</a:t>
            </a:r>
            <a:r>
              <a:rPr lang="ja-JP" altLang="en-US" sz="2000" dirty="0" smtClean="0">
                <a:solidFill>
                  <a:srgbClr val="7030A0"/>
                </a:solidFill>
              </a:rPr>
              <a:t>の対応は？</a:t>
            </a:r>
            <a:endParaRPr lang="en-US" altLang="ja-JP" sz="2000" dirty="0" smtClean="0">
              <a:solidFill>
                <a:srgbClr val="7030A0"/>
              </a:solidFill>
            </a:endParaRPr>
          </a:p>
          <a:p>
            <a:r>
              <a:rPr kumimoji="1" lang="ja-JP" altLang="en-US" sz="2000" dirty="0">
                <a:solidFill>
                  <a:srgbClr val="7030A0"/>
                </a:solidFill>
              </a:rPr>
              <a:t>本人</a:t>
            </a:r>
            <a:r>
              <a:rPr kumimoji="1" lang="ja-JP" altLang="en-US" sz="2000" dirty="0" smtClean="0">
                <a:solidFill>
                  <a:srgbClr val="7030A0"/>
                </a:solidFill>
              </a:rPr>
              <a:t>の変化を促すのではなく、</a:t>
            </a:r>
            <a:endParaRPr kumimoji="1" lang="en-US" altLang="ja-JP" sz="2000" dirty="0" smtClean="0">
              <a:solidFill>
                <a:srgbClr val="7030A0"/>
              </a:solidFill>
            </a:endParaRPr>
          </a:p>
          <a:p>
            <a:r>
              <a:rPr kumimoji="1" lang="ja-JP" altLang="en-US" sz="2000" dirty="0" smtClean="0">
                <a:solidFill>
                  <a:srgbClr val="7030A0"/>
                </a:solidFill>
              </a:rPr>
              <a:t>環境の調査から。</a:t>
            </a:r>
            <a:endParaRPr kumimoji="1" lang="en-US" altLang="ja-JP" sz="2000" dirty="0" smtClean="0">
              <a:solidFill>
                <a:srgbClr val="7030A0"/>
              </a:solidFill>
            </a:endParaRPr>
          </a:p>
          <a:p>
            <a:r>
              <a:rPr lang="ja-JP" altLang="en-US" sz="2000" dirty="0" smtClean="0">
                <a:solidFill>
                  <a:srgbClr val="7030A0"/>
                </a:solidFill>
              </a:rPr>
              <a:t>⇒これだけでも効果は高い。</a:t>
            </a:r>
            <a:endParaRPr kumimoji="1" lang="ja-JP" altLang="en-US" sz="2000" dirty="0">
              <a:solidFill>
                <a:srgbClr val="7030A0"/>
              </a:solidFill>
            </a:endParaRPr>
          </a:p>
        </p:txBody>
      </p:sp>
    </p:spTree>
    <p:extLst>
      <p:ext uri="{BB962C8B-B14F-4D97-AF65-F5344CB8AC3E}">
        <p14:creationId xmlns:p14="http://schemas.microsoft.com/office/powerpoint/2010/main" val="36618972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
          <p:cNvSpPr txBox="1">
            <a:spLocks/>
          </p:cNvSpPr>
          <p:nvPr/>
        </p:nvSpPr>
        <p:spPr>
          <a:xfrm>
            <a:off x="468313" y="-38100"/>
            <a:ext cx="7920111" cy="1009650"/>
          </a:xfrm>
          <a:prstGeom prst="rect">
            <a:avLst/>
          </a:prstGeom>
        </p:spPr>
        <p:txBody>
          <a:bodyPr anchor="ctr">
            <a:normAutofit/>
          </a:bodyPr>
          <a:lstStyle/>
          <a:p>
            <a:pPr fontAlgn="auto">
              <a:spcAft>
                <a:spcPts val="0"/>
              </a:spcAft>
              <a:defRPr/>
            </a:pPr>
            <a:r>
              <a:rPr lang="ja-JP" altLang="en-US" sz="4000" dirty="0" smtClean="0">
                <a:latin typeface="+mj-ea"/>
                <a:ea typeface="+mj-ea"/>
                <a:cs typeface="+mj-cs"/>
              </a:rPr>
              <a:t>まずは、できる対応から。</a:t>
            </a:r>
            <a:endParaRPr lang="ja-JP" altLang="en-US" sz="4000" dirty="0">
              <a:latin typeface="+mj-ea"/>
              <a:ea typeface="+mj-ea"/>
              <a:cs typeface="+mj-cs"/>
            </a:endParaRPr>
          </a:p>
        </p:txBody>
      </p:sp>
      <p:sp>
        <p:nvSpPr>
          <p:cNvPr id="2" name="スライド番号プレースホルダー 1"/>
          <p:cNvSpPr>
            <a:spLocks noGrp="1"/>
          </p:cNvSpPr>
          <p:nvPr>
            <p:ph type="sldNum" sz="quarter" idx="12"/>
          </p:nvPr>
        </p:nvSpPr>
        <p:spPr/>
        <p:txBody>
          <a:bodyPr/>
          <a:lstStyle/>
          <a:p>
            <a:fld id="{E3458A7F-867A-4866-8360-1BA463A08F86}" type="slidenum">
              <a:rPr lang="ja-JP" altLang="en-US" smtClean="0"/>
              <a:pPr/>
              <a:t>35</a:t>
            </a:fld>
            <a:endParaRPr lang="ja-JP" altLang="en-US"/>
          </a:p>
        </p:txBody>
      </p:sp>
      <p:graphicFrame>
        <p:nvGraphicFramePr>
          <p:cNvPr id="3" name="表 2"/>
          <p:cNvGraphicFramePr>
            <a:graphicFrameLocks noGrp="1"/>
          </p:cNvGraphicFramePr>
          <p:nvPr>
            <p:extLst/>
          </p:nvPr>
        </p:nvGraphicFramePr>
        <p:xfrm>
          <a:off x="611944" y="1183341"/>
          <a:ext cx="7920111" cy="4998720"/>
        </p:xfrm>
        <a:graphic>
          <a:graphicData uri="http://schemas.openxmlformats.org/drawingml/2006/table">
            <a:tbl>
              <a:tblPr bandRow="1">
                <a:tableStyleId>{5C22544A-7EE6-4342-B048-85BDC9FD1C3A}</a:tableStyleId>
              </a:tblPr>
              <a:tblGrid>
                <a:gridCol w="762892"/>
                <a:gridCol w="7157219"/>
              </a:tblGrid>
              <a:tr h="201706">
                <a:tc>
                  <a:txBody>
                    <a:bodyPr/>
                    <a:lstStyle/>
                    <a:p>
                      <a:pPr algn="ctr"/>
                      <a:r>
                        <a:rPr kumimoji="1" lang="ja-JP" altLang="en-US" sz="2000" dirty="0" smtClean="0">
                          <a:solidFill>
                            <a:srgbClr val="FF0000"/>
                          </a:solidFill>
                        </a:rPr>
                        <a:t>１</a:t>
                      </a:r>
                      <a:endParaRPr kumimoji="1" lang="ja-JP" altLang="en-US" sz="2000" dirty="0">
                        <a:solidFill>
                          <a:srgbClr val="FF0000"/>
                        </a:solidFill>
                      </a:endParaRPr>
                    </a:p>
                  </a:txBody>
                  <a:tcPr>
                    <a:lnL w="12700" cmpd="sng">
                      <a:noFill/>
                    </a:lnL>
                    <a:lnR w="12700" cmpd="sng">
                      <a:noFill/>
                    </a:lnR>
                    <a:lnT w="12700" cmpd="sng">
                      <a:noFill/>
                    </a:lnT>
                    <a:lnB w="12700" cmpd="sng">
                      <a:noFill/>
                    </a:lnB>
                    <a:noFill/>
                  </a:tcPr>
                </a:tc>
                <a:tc>
                  <a:txBody>
                    <a:bodyPr/>
                    <a:lstStyle/>
                    <a:p>
                      <a:r>
                        <a:rPr kumimoji="1" lang="ja-JP" altLang="en-US" sz="2000" dirty="0" smtClean="0">
                          <a:solidFill>
                            <a:srgbClr val="FF0000"/>
                          </a:solidFill>
                        </a:rPr>
                        <a:t>ストレスになっているものを取り除く</a:t>
                      </a:r>
                      <a:endParaRPr kumimoji="1" lang="ja-JP" altLang="en-US" sz="2000" dirty="0">
                        <a:solidFill>
                          <a:srgbClr val="FF0000"/>
                        </a:solidFill>
                      </a:endParaRPr>
                    </a:p>
                  </a:txBody>
                  <a:tcPr>
                    <a:lnL w="12700" cmpd="sng">
                      <a:noFill/>
                    </a:lnL>
                    <a:noFill/>
                  </a:tcPr>
                </a:tc>
              </a:tr>
              <a:tr h="666078">
                <a:tc>
                  <a:txBody>
                    <a:bodyPr/>
                    <a:lstStyle/>
                    <a:p>
                      <a:pPr algn="ct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他の人にとっては、さほどストレスと感じないものでは、発達障害特性からみて、非常にストレスと感じられることもある。</a:t>
                      </a:r>
                      <a:endParaRPr kumimoji="1" lang="en-US" altLang="ja-JP" sz="2000" dirty="0" smtClean="0"/>
                    </a:p>
                    <a:p>
                      <a:r>
                        <a:rPr kumimoji="1" lang="en-US" altLang="ja-JP" sz="2000" dirty="0" smtClean="0">
                          <a:solidFill>
                            <a:srgbClr val="00B0F0"/>
                          </a:solidFill>
                        </a:rPr>
                        <a:t>※</a:t>
                      </a:r>
                      <a:r>
                        <a:rPr kumimoji="1" lang="ja-JP" altLang="en-US" sz="2000" dirty="0" smtClean="0">
                          <a:solidFill>
                            <a:srgbClr val="00B0F0"/>
                          </a:solidFill>
                        </a:rPr>
                        <a:t>　もっとも、ストレスとなるものは、人間関係。</a:t>
                      </a:r>
                    </a:p>
                  </a:txBody>
                  <a:tcPr>
                    <a:lnL w="12700" cmpd="sng">
                      <a:noFill/>
                    </a:lnL>
                    <a:noFill/>
                  </a:tcPr>
                </a:tc>
              </a:tr>
              <a:tr h="370840">
                <a:tc>
                  <a:txBody>
                    <a:bodyPr/>
                    <a:lstStyle/>
                    <a:p>
                      <a:pPr algn="ctr"/>
                      <a:r>
                        <a:rPr kumimoji="1" lang="ja-JP" altLang="en-US" sz="2000" dirty="0" smtClean="0">
                          <a:solidFill>
                            <a:srgbClr val="FF0000"/>
                          </a:solidFill>
                        </a:rPr>
                        <a:t>２</a:t>
                      </a:r>
                      <a:endParaRPr kumimoji="1" lang="ja-JP" altLang="en-US" sz="2000" dirty="0">
                        <a:solidFill>
                          <a:srgbClr val="FF0000"/>
                        </a:solidFill>
                      </a:endParaRPr>
                    </a:p>
                  </a:txBody>
                  <a:tcPr>
                    <a:lnL w="12700" cmpd="sng">
                      <a:noFill/>
                    </a:lnL>
                    <a:lnR w="12700" cmpd="sng">
                      <a:noFill/>
                    </a:lnR>
                    <a:lnT w="12700" cmpd="sng">
                      <a:noFill/>
                    </a:lnT>
                    <a:lnB w="12700" cmpd="sng">
                      <a:noFill/>
                    </a:lnB>
                    <a:noFill/>
                  </a:tcPr>
                </a:tc>
                <a:tc>
                  <a:txBody>
                    <a:bodyPr/>
                    <a:lstStyle/>
                    <a:p>
                      <a:r>
                        <a:rPr kumimoji="1" lang="ja-JP" altLang="en-US" sz="2000" dirty="0" smtClean="0">
                          <a:solidFill>
                            <a:srgbClr val="FF0000"/>
                          </a:solidFill>
                        </a:rPr>
                        <a:t>余分な刺激は極力避ける。</a:t>
                      </a:r>
                      <a:endParaRPr kumimoji="1" lang="ja-JP" altLang="en-US" sz="2000" dirty="0">
                        <a:solidFill>
                          <a:srgbClr val="FF0000"/>
                        </a:solidFill>
                      </a:endParaRPr>
                    </a:p>
                  </a:txBody>
                  <a:tcPr>
                    <a:lnL w="12700" cmpd="sng">
                      <a:noFill/>
                    </a:lnL>
                    <a:noFill/>
                  </a:tcPr>
                </a:tc>
              </a:tr>
              <a:tr h="370840">
                <a:tc>
                  <a:txBody>
                    <a:bodyPr/>
                    <a:lstStyle/>
                    <a:p>
                      <a:pPr algn="ct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周囲が良かれと思って行った情報提供やアドバイスが、本人の混乱を招くことになる。</a:t>
                      </a:r>
                      <a:endParaRPr kumimoji="1" lang="ja-JP" altLang="en-US" sz="2000" dirty="0"/>
                    </a:p>
                  </a:txBody>
                  <a:tcPr>
                    <a:lnL w="12700" cmpd="sng">
                      <a:noFill/>
                    </a:lnL>
                    <a:noFill/>
                  </a:tcPr>
                </a:tc>
              </a:tr>
              <a:tr h="370840">
                <a:tc>
                  <a:txBody>
                    <a:bodyPr/>
                    <a:lstStyle/>
                    <a:p>
                      <a:pPr algn="ctr"/>
                      <a:r>
                        <a:rPr kumimoji="1" lang="ja-JP" altLang="en-US" sz="2000" dirty="0" smtClean="0">
                          <a:solidFill>
                            <a:srgbClr val="FF0000"/>
                          </a:solidFill>
                        </a:rPr>
                        <a:t>３</a:t>
                      </a:r>
                      <a:endParaRPr kumimoji="1" lang="ja-JP" altLang="en-US" sz="2000" dirty="0">
                        <a:solidFill>
                          <a:srgbClr val="FF0000"/>
                        </a:solidFill>
                      </a:endParaRPr>
                    </a:p>
                  </a:txBody>
                  <a:tcPr>
                    <a:lnL w="12700" cmpd="sng">
                      <a:noFill/>
                    </a:lnL>
                    <a:lnR w="12700" cmpd="sng">
                      <a:noFill/>
                    </a:lnR>
                    <a:lnT w="12700" cmpd="sng">
                      <a:noFill/>
                    </a:lnT>
                    <a:lnB w="12700" cmpd="sng">
                      <a:noFill/>
                    </a:lnB>
                    <a:noFill/>
                  </a:tcPr>
                </a:tc>
                <a:tc>
                  <a:txBody>
                    <a:bodyPr/>
                    <a:lstStyle/>
                    <a:p>
                      <a:r>
                        <a:rPr kumimoji="1" lang="ja-JP" altLang="en-US" sz="2000" dirty="0" smtClean="0">
                          <a:solidFill>
                            <a:srgbClr val="FF0000"/>
                          </a:solidFill>
                        </a:rPr>
                        <a:t>自分のペースでの生活を保障する。</a:t>
                      </a:r>
                      <a:endParaRPr kumimoji="1" lang="ja-JP" altLang="en-US" sz="2000" dirty="0">
                        <a:solidFill>
                          <a:srgbClr val="FF0000"/>
                        </a:solidFill>
                      </a:endParaRPr>
                    </a:p>
                  </a:txBody>
                  <a:tcPr>
                    <a:lnL w="12700" cmpd="sng">
                      <a:noFill/>
                    </a:lnL>
                    <a:noFill/>
                  </a:tcPr>
                </a:tc>
              </a:tr>
              <a:tr h="370840">
                <a:tc>
                  <a:txBody>
                    <a:bodyPr/>
                    <a:lstStyle/>
                    <a:p>
                      <a:pPr algn="ct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多くの場合、周囲に合わせることに強いエネルギーを使い疲弊している。その逆のパターンで。周囲の人からはわがままにさせているとみられることもあり、周囲の理解も必要。</a:t>
                      </a:r>
                      <a:endParaRPr kumimoji="1" lang="ja-JP" altLang="en-US" sz="2000" dirty="0"/>
                    </a:p>
                  </a:txBody>
                  <a:tcPr>
                    <a:lnL w="12700" cmpd="sng">
                      <a:noFill/>
                    </a:lnL>
                    <a:noFill/>
                  </a:tcPr>
                </a:tc>
              </a:tr>
              <a:tr h="370840">
                <a:tc>
                  <a:txBody>
                    <a:bodyPr/>
                    <a:lstStyle/>
                    <a:p>
                      <a:pPr algn="ctr"/>
                      <a:r>
                        <a:rPr kumimoji="1" lang="ja-JP" altLang="en-US" sz="2000" dirty="0" smtClean="0">
                          <a:solidFill>
                            <a:srgbClr val="FF0000"/>
                          </a:solidFill>
                        </a:rPr>
                        <a:t>４</a:t>
                      </a:r>
                      <a:endParaRPr kumimoji="1" lang="ja-JP" altLang="en-US" sz="2000" dirty="0">
                        <a:solidFill>
                          <a:srgbClr val="FF0000"/>
                        </a:solidFill>
                      </a:endParaRPr>
                    </a:p>
                  </a:txBody>
                  <a:tcPr>
                    <a:lnL w="12700" cmpd="sng">
                      <a:noFill/>
                    </a:lnL>
                    <a:lnR w="12700" cmpd="sng">
                      <a:noFill/>
                    </a:lnR>
                    <a:lnT w="12700" cmpd="sng">
                      <a:noFill/>
                    </a:lnT>
                    <a:lnB w="12700" cmpd="sng">
                      <a:noFill/>
                    </a:lnB>
                    <a:noFill/>
                  </a:tcPr>
                </a:tc>
                <a:tc>
                  <a:txBody>
                    <a:bodyPr/>
                    <a:lstStyle/>
                    <a:p>
                      <a:r>
                        <a:rPr kumimoji="1" lang="ja-JP" altLang="en-US" sz="2000" dirty="0" smtClean="0">
                          <a:solidFill>
                            <a:srgbClr val="FF0000"/>
                          </a:solidFill>
                        </a:rPr>
                        <a:t>クールダウンができるように。</a:t>
                      </a:r>
                      <a:endParaRPr kumimoji="1" lang="ja-JP" altLang="en-US" sz="2000" dirty="0">
                        <a:solidFill>
                          <a:srgbClr val="FF0000"/>
                        </a:solidFill>
                      </a:endParaRPr>
                    </a:p>
                  </a:txBody>
                  <a:tcPr>
                    <a:lnL w="12700" cmpd="sng">
                      <a:noFill/>
                    </a:lnL>
                    <a:noFill/>
                  </a:tcPr>
                </a:tc>
              </a:tr>
              <a:tr h="370840">
                <a:tc>
                  <a:txBody>
                    <a:bodyPr/>
                    <a:lstStyle/>
                    <a:p>
                      <a:pPr algn="ctr"/>
                      <a:endParaRPr kumimoji="1" lang="ja-JP" altLang="en-US" sz="2000" dirty="0"/>
                    </a:p>
                  </a:txBody>
                  <a:tcPr>
                    <a:lnL w="12700" cmpd="sng">
                      <a:noFill/>
                    </a:lnL>
                    <a:lnR w="12700" cmpd="sng">
                      <a:noFill/>
                    </a:lnR>
                    <a:lnT w="12700" cmpd="sng">
                      <a:noFill/>
                    </a:lnT>
                    <a:lnB w="12700" cmpd="sng">
                      <a:noFill/>
                    </a:lnB>
                    <a:noFill/>
                  </a:tcPr>
                </a:tc>
                <a:tc>
                  <a:txBody>
                    <a:bodyPr/>
                    <a:lstStyle/>
                    <a:p>
                      <a:r>
                        <a:rPr kumimoji="1" lang="ja-JP" altLang="en-US" sz="2000" dirty="0" smtClean="0"/>
                        <a:t>本人にとって、クールダウンの方法はさまざま。本人なりのクールダウンを学ぶ。</a:t>
                      </a:r>
                      <a:endParaRPr kumimoji="1" lang="ja-JP" altLang="en-US" sz="2000" dirty="0"/>
                    </a:p>
                  </a:txBody>
                  <a:tcPr>
                    <a:lnL w="12700" cmpd="sng">
                      <a:noFill/>
                    </a:lnL>
                    <a:noFill/>
                  </a:tcPr>
                </a:tc>
              </a:tr>
            </a:tbl>
          </a:graphicData>
        </a:graphic>
      </p:graphicFrame>
    </p:spTree>
    <p:extLst>
      <p:ext uri="{BB962C8B-B14F-4D97-AF65-F5344CB8AC3E}">
        <p14:creationId xmlns:p14="http://schemas.microsoft.com/office/powerpoint/2010/main" val="3230696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台形 16"/>
          <p:cNvSpPr/>
          <p:nvPr/>
        </p:nvSpPr>
        <p:spPr>
          <a:xfrm rot="10800000">
            <a:off x="5410195" y="4787152"/>
            <a:ext cx="2823886" cy="1702548"/>
          </a:xfrm>
          <a:prstGeom prst="trapezoid">
            <a:avLst>
              <a:gd name="adj" fmla="val 12413"/>
            </a:avLst>
          </a:prstGeom>
          <a:pattFill prst="pct90">
            <a:fgClr>
              <a:schemeClr val="accent2">
                <a:lumMod val="75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スライド番号プレースホルダー 1"/>
          <p:cNvSpPr>
            <a:spLocks noGrp="1"/>
          </p:cNvSpPr>
          <p:nvPr>
            <p:ph type="sldNum" sz="quarter" idx="12"/>
          </p:nvPr>
        </p:nvSpPr>
        <p:spPr/>
        <p:txBody>
          <a:bodyPr/>
          <a:lstStyle/>
          <a:p>
            <a:fld id="{E3458A7F-867A-4866-8360-1BA463A08F86}" type="slidenum">
              <a:rPr lang="ja-JP" altLang="en-US" smtClean="0"/>
              <a:pPr/>
              <a:t>36</a:t>
            </a:fld>
            <a:endParaRPr lang="ja-JP" altLang="en-US"/>
          </a:p>
        </p:txBody>
      </p:sp>
      <p:sp>
        <p:nvSpPr>
          <p:cNvPr id="3" name="台形 2"/>
          <p:cNvSpPr/>
          <p:nvPr/>
        </p:nvSpPr>
        <p:spPr>
          <a:xfrm rot="10800000">
            <a:off x="1155748" y="4787152"/>
            <a:ext cx="2823886" cy="1702548"/>
          </a:xfrm>
          <a:prstGeom prst="trapezoid">
            <a:avLst>
              <a:gd name="adj" fmla="val 12413"/>
            </a:avLst>
          </a:prstGeom>
          <a:pattFill prst="pct90">
            <a:fgClr>
              <a:schemeClr val="accent2">
                <a:lumMod val="75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9366" y="3088341"/>
            <a:ext cx="1336653" cy="2093539"/>
          </a:xfrm>
          <a:prstGeom prst="rect">
            <a:avLst/>
          </a:prstGeom>
        </p:spPr>
      </p:pic>
      <p:sp>
        <p:nvSpPr>
          <p:cNvPr id="7" name="雲 6"/>
          <p:cNvSpPr/>
          <p:nvPr/>
        </p:nvSpPr>
        <p:spPr>
          <a:xfrm>
            <a:off x="282384" y="2864224"/>
            <a:ext cx="1990165" cy="1472451"/>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雲 7"/>
          <p:cNvSpPr/>
          <p:nvPr/>
        </p:nvSpPr>
        <p:spPr>
          <a:xfrm>
            <a:off x="282384" y="2912690"/>
            <a:ext cx="1990165" cy="1472451"/>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雲 8"/>
          <p:cNvSpPr/>
          <p:nvPr/>
        </p:nvSpPr>
        <p:spPr>
          <a:xfrm flipH="1">
            <a:off x="2837326" y="2812817"/>
            <a:ext cx="1990165" cy="1472451"/>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雲 9"/>
          <p:cNvSpPr/>
          <p:nvPr/>
        </p:nvSpPr>
        <p:spPr>
          <a:xfrm flipH="1" flipV="1">
            <a:off x="2253088" y="1773858"/>
            <a:ext cx="1990165" cy="1472451"/>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雲 10"/>
          <p:cNvSpPr/>
          <p:nvPr/>
        </p:nvSpPr>
        <p:spPr>
          <a:xfrm flipV="1">
            <a:off x="591380" y="1784954"/>
            <a:ext cx="1990165" cy="1472451"/>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13662" y="3369616"/>
            <a:ext cx="1327608" cy="461665"/>
          </a:xfrm>
          <a:prstGeom prst="rect">
            <a:avLst/>
          </a:prstGeom>
          <a:noFill/>
        </p:spPr>
        <p:txBody>
          <a:bodyPr wrap="none" rtlCol="0">
            <a:spAutoFit/>
          </a:bodyPr>
          <a:lstStyle/>
          <a:p>
            <a:r>
              <a:rPr kumimoji="1" lang="ja-JP" altLang="en-US" sz="2400" dirty="0" smtClean="0">
                <a:solidFill>
                  <a:schemeClr val="bg1"/>
                </a:solidFill>
              </a:rPr>
              <a:t>騒がしい</a:t>
            </a:r>
            <a:endParaRPr kumimoji="1" lang="ja-JP" altLang="en-US" sz="2400" dirty="0">
              <a:solidFill>
                <a:schemeClr val="bg1"/>
              </a:solidFill>
            </a:endParaRPr>
          </a:p>
        </p:txBody>
      </p:sp>
      <p:sp>
        <p:nvSpPr>
          <p:cNvPr id="13" name="テキスト ボックス 12"/>
          <p:cNvSpPr txBox="1"/>
          <p:nvPr/>
        </p:nvSpPr>
        <p:spPr>
          <a:xfrm>
            <a:off x="3322492" y="3133543"/>
            <a:ext cx="1019831" cy="830997"/>
          </a:xfrm>
          <a:prstGeom prst="rect">
            <a:avLst/>
          </a:prstGeom>
          <a:noFill/>
        </p:spPr>
        <p:txBody>
          <a:bodyPr wrap="none" rtlCol="0">
            <a:spAutoFit/>
          </a:bodyPr>
          <a:lstStyle/>
          <a:p>
            <a:r>
              <a:rPr lang="ja-JP" altLang="en-US" sz="2400" dirty="0" smtClean="0">
                <a:solidFill>
                  <a:schemeClr val="bg1"/>
                </a:solidFill>
              </a:rPr>
              <a:t>厳しい</a:t>
            </a:r>
            <a:endParaRPr lang="en-US" altLang="ja-JP" sz="2400" dirty="0" smtClean="0">
              <a:solidFill>
                <a:schemeClr val="bg1"/>
              </a:solidFill>
            </a:endParaRPr>
          </a:p>
          <a:p>
            <a:pPr algn="ctr"/>
            <a:r>
              <a:rPr kumimoji="1" lang="ja-JP" altLang="en-US" sz="2400" dirty="0" smtClean="0">
                <a:solidFill>
                  <a:schemeClr val="bg1"/>
                </a:solidFill>
              </a:rPr>
              <a:t>叱責</a:t>
            </a:r>
            <a:endParaRPr kumimoji="1" lang="ja-JP" altLang="en-US" sz="2400" dirty="0">
              <a:solidFill>
                <a:schemeClr val="bg1"/>
              </a:solidFill>
            </a:endParaRPr>
          </a:p>
        </p:txBody>
      </p:sp>
      <p:sp>
        <p:nvSpPr>
          <p:cNvPr id="14" name="テキスト ボックス 13"/>
          <p:cNvSpPr txBox="1"/>
          <p:nvPr/>
        </p:nvSpPr>
        <p:spPr>
          <a:xfrm>
            <a:off x="990827" y="2167448"/>
            <a:ext cx="1107996" cy="830997"/>
          </a:xfrm>
          <a:prstGeom prst="rect">
            <a:avLst/>
          </a:prstGeom>
          <a:noFill/>
        </p:spPr>
        <p:txBody>
          <a:bodyPr wrap="none" rtlCol="0">
            <a:spAutoFit/>
          </a:bodyPr>
          <a:lstStyle/>
          <a:p>
            <a:r>
              <a:rPr lang="ja-JP" altLang="en-US" sz="2400" dirty="0" smtClean="0">
                <a:solidFill>
                  <a:schemeClr val="bg1"/>
                </a:solidFill>
              </a:rPr>
              <a:t>不明瞭</a:t>
            </a:r>
            <a:endParaRPr lang="en-US" altLang="ja-JP" sz="2400" dirty="0" smtClean="0">
              <a:solidFill>
                <a:schemeClr val="bg1"/>
              </a:solidFill>
            </a:endParaRPr>
          </a:p>
          <a:p>
            <a:r>
              <a:rPr lang="ja-JP" altLang="en-US" sz="2400" dirty="0" smtClean="0">
                <a:solidFill>
                  <a:schemeClr val="bg1"/>
                </a:solidFill>
              </a:rPr>
              <a:t>な指示</a:t>
            </a:r>
            <a:endParaRPr kumimoji="1" lang="ja-JP" altLang="en-US" sz="2400" dirty="0">
              <a:solidFill>
                <a:schemeClr val="bg1"/>
              </a:solidFill>
            </a:endParaRPr>
          </a:p>
        </p:txBody>
      </p:sp>
      <p:sp>
        <p:nvSpPr>
          <p:cNvPr id="15" name="テキスト ボックス 14"/>
          <p:cNvSpPr txBox="1"/>
          <p:nvPr/>
        </p:nvSpPr>
        <p:spPr>
          <a:xfrm>
            <a:off x="2627554" y="2158087"/>
            <a:ext cx="1369286" cy="830997"/>
          </a:xfrm>
          <a:prstGeom prst="rect">
            <a:avLst/>
          </a:prstGeom>
          <a:noFill/>
        </p:spPr>
        <p:txBody>
          <a:bodyPr wrap="none" rtlCol="0">
            <a:spAutoFit/>
          </a:bodyPr>
          <a:lstStyle/>
          <a:p>
            <a:r>
              <a:rPr lang="ja-JP" altLang="en-US" sz="2400" dirty="0" smtClean="0">
                <a:solidFill>
                  <a:schemeClr val="bg1"/>
                </a:solidFill>
              </a:rPr>
              <a:t>理解でき</a:t>
            </a:r>
            <a:endParaRPr lang="en-US" altLang="ja-JP" sz="2400" dirty="0" smtClean="0">
              <a:solidFill>
                <a:schemeClr val="bg1"/>
              </a:solidFill>
            </a:endParaRPr>
          </a:p>
          <a:p>
            <a:r>
              <a:rPr lang="ja-JP" altLang="en-US" sz="2400" dirty="0">
                <a:solidFill>
                  <a:schemeClr val="bg1"/>
                </a:solidFill>
              </a:rPr>
              <a:t>ない</a:t>
            </a:r>
            <a:r>
              <a:rPr lang="ja-JP" altLang="en-US" sz="2400" dirty="0" smtClean="0">
                <a:solidFill>
                  <a:schemeClr val="bg1"/>
                </a:solidFill>
              </a:rPr>
              <a:t>会話</a:t>
            </a:r>
            <a:endParaRPr kumimoji="1" lang="ja-JP" altLang="en-US" sz="2400" dirty="0">
              <a:solidFill>
                <a:schemeClr val="bg1"/>
              </a:solidFill>
            </a:endParaRPr>
          </a:p>
        </p:txBody>
      </p:sp>
      <p:sp>
        <p:nvSpPr>
          <p:cNvPr id="16" name="正方形/長方形 15"/>
          <p:cNvSpPr/>
          <p:nvPr/>
        </p:nvSpPr>
        <p:spPr>
          <a:xfrm>
            <a:off x="1616985" y="5116817"/>
            <a:ext cx="1901413" cy="1133893"/>
          </a:xfrm>
          <a:prstGeom prst="rect">
            <a:avLst/>
          </a:prstGeom>
          <a:solidFill>
            <a:schemeClr val="accent2">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t>不安定な環境</a:t>
            </a:r>
            <a:endParaRPr kumimoji="1" lang="en-US" altLang="ja-JP" sz="2000" dirty="0" smtClean="0"/>
          </a:p>
          <a:p>
            <a:pPr algn="ctr"/>
            <a:r>
              <a:rPr lang="ja-JP" altLang="en-US" sz="2000" dirty="0" smtClean="0"/>
              <a:t>理解・配慮が</a:t>
            </a:r>
            <a:endParaRPr lang="en-US" altLang="ja-JP" sz="2000" dirty="0" smtClean="0"/>
          </a:p>
          <a:p>
            <a:pPr algn="ctr"/>
            <a:r>
              <a:rPr kumimoji="1" lang="ja-JP" altLang="en-US" sz="2000" dirty="0"/>
              <a:t>得られない</a:t>
            </a:r>
          </a:p>
        </p:txBody>
      </p:sp>
      <p:sp>
        <p:nvSpPr>
          <p:cNvPr id="18" name="正方形/長方形 17"/>
          <p:cNvSpPr/>
          <p:nvPr/>
        </p:nvSpPr>
        <p:spPr>
          <a:xfrm>
            <a:off x="5871430" y="5116817"/>
            <a:ext cx="1901413" cy="1133893"/>
          </a:xfrm>
          <a:prstGeom prst="rect">
            <a:avLst/>
          </a:prstGeom>
          <a:solidFill>
            <a:schemeClr val="bg1"/>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rgbClr val="FF0000"/>
                </a:solidFill>
              </a:rPr>
              <a:t>安定した環境</a:t>
            </a:r>
            <a:endParaRPr kumimoji="1" lang="en-US" altLang="ja-JP" sz="2000" dirty="0" smtClean="0">
              <a:solidFill>
                <a:srgbClr val="FF0000"/>
              </a:solidFill>
            </a:endParaRPr>
          </a:p>
          <a:p>
            <a:pPr algn="ctr"/>
            <a:r>
              <a:rPr lang="ja-JP" altLang="en-US" sz="2000" dirty="0" smtClean="0">
                <a:solidFill>
                  <a:srgbClr val="FF0000"/>
                </a:solidFill>
              </a:rPr>
              <a:t>安心・安全</a:t>
            </a:r>
            <a:endParaRPr lang="en-US" altLang="ja-JP" sz="2000" dirty="0" smtClean="0">
              <a:solidFill>
                <a:srgbClr val="FF0000"/>
              </a:solidFill>
            </a:endParaRPr>
          </a:p>
          <a:p>
            <a:pPr algn="ctr"/>
            <a:r>
              <a:rPr lang="ja-JP" altLang="en-US" sz="2000" dirty="0">
                <a:solidFill>
                  <a:srgbClr val="FF0000"/>
                </a:solidFill>
              </a:rPr>
              <a:t>理解者の</a:t>
            </a:r>
            <a:r>
              <a:rPr lang="ja-JP" altLang="en-US" sz="2000" dirty="0" smtClean="0">
                <a:solidFill>
                  <a:srgbClr val="FF0000"/>
                </a:solidFill>
              </a:rPr>
              <a:t>存在</a:t>
            </a:r>
            <a:endParaRPr kumimoji="1" lang="ja-JP" altLang="en-US" sz="2000" dirty="0">
              <a:solidFill>
                <a:srgbClr val="FF0000"/>
              </a:solidFill>
            </a:endParaRPr>
          </a:p>
        </p:txBody>
      </p:sp>
      <p:sp>
        <p:nvSpPr>
          <p:cNvPr id="4" name="右矢印 3"/>
          <p:cNvSpPr/>
          <p:nvPr/>
        </p:nvSpPr>
        <p:spPr>
          <a:xfrm>
            <a:off x="3654778" y="4953000"/>
            <a:ext cx="2136421" cy="1450040"/>
          </a:xfrm>
          <a:prstGeom prst="rightArrow">
            <a:avLst>
              <a:gd name="adj1" fmla="val 50000"/>
              <a:gd name="adj2" fmla="val 34235"/>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t>クールダウン</a:t>
            </a:r>
            <a:endParaRPr kumimoji="1" lang="en-US" altLang="ja-JP" sz="1600" dirty="0" smtClean="0"/>
          </a:p>
          <a:p>
            <a:pPr algn="ctr"/>
            <a:r>
              <a:rPr lang="ja-JP" altLang="en-US" sz="1600" dirty="0"/>
              <a:t>マイペース</a:t>
            </a:r>
            <a:r>
              <a:rPr lang="ja-JP" altLang="en-US" sz="1600" dirty="0" smtClean="0"/>
              <a:t>の保障</a:t>
            </a:r>
            <a:endParaRPr kumimoji="1" lang="ja-JP" altLang="en-US" sz="1600" dirty="0"/>
          </a:p>
        </p:txBody>
      </p:sp>
      <p:sp>
        <p:nvSpPr>
          <p:cNvPr id="19" name="雲 18"/>
          <p:cNvSpPr/>
          <p:nvPr/>
        </p:nvSpPr>
        <p:spPr>
          <a:xfrm flipH="1" flipV="1">
            <a:off x="7897862" y="1440657"/>
            <a:ext cx="398549" cy="301999"/>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雲 19"/>
          <p:cNvSpPr/>
          <p:nvPr/>
        </p:nvSpPr>
        <p:spPr>
          <a:xfrm flipH="1">
            <a:off x="8073638" y="3833111"/>
            <a:ext cx="398549" cy="301999"/>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雲 20"/>
          <p:cNvSpPr/>
          <p:nvPr/>
        </p:nvSpPr>
        <p:spPr>
          <a:xfrm flipV="1">
            <a:off x="5297370" y="1440657"/>
            <a:ext cx="398549" cy="301999"/>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雲 21"/>
          <p:cNvSpPr/>
          <p:nvPr/>
        </p:nvSpPr>
        <p:spPr>
          <a:xfrm>
            <a:off x="5148726" y="3942719"/>
            <a:ext cx="398549" cy="301999"/>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右矢印 22"/>
          <p:cNvSpPr/>
          <p:nvPr/>
        </p:nvSpPr>
        <p:spPr>
          <a:xfrm>
            <a:off x="2497373" y="1055627"/>
            <a:ext cx="2725676" cy="1450040"/>
          </a:xfrm>
          <a:prstGeom prst="rightArrow">
            <a:avLst>
              <a:gd name="adj1" fmla="val 59196"/>
              <a:gd name="adj2" fmla="val 3423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t>ストレスな環境の除去</a:t>
            </a:r>
            <a:endParaRPr kumimoji="1" lang="en-US" altLang="ja-JP" sz="1600" dirty="0" smtClean="0"/>
          </a:p>
          <a:p>
            <a:pPr algn="ctr"/>
            <a:r>
              <a:rPr kumimoji="1" lang="ja-JP" altLang="en-US" sz="1600" dirty="0" smtClean="0"/>
              <a:t>刺激の軽減</a:t>
            </a:r>
            <a:endParaRPr kumimoji="1" lang="en-US" altLang="ja-JP" sz="1600" dirty="0" smtClean="0"/>
          </a:p>
          <a:p>
            <a:pPr algn="ctr"/>
            <a:r>
              <a:rPr lang="ja-JP" altLang="en-US" sz="1600" dirty="0"/>
              <a:t>本人</a:t>
            </a:r>
            <a:r>
              <a:rPr lang="ja-JP" altLang="en-US" sz="1600" dirty="0" smtClean="0"/>
              <a:t>の負担の軽減</a:t>
            </a:r>
            <a:endParaRPr kumimoji="1" lang="ja-JP" altLang="en-US" sz="1600" dirty="0"/>
          </a:p>
        </p:txBody>
      </p:sp>
      <p:pic>
        <p:nvPicPr>
          <p:cNvPr id="24" name="図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2382" y="1750676"/>
            <a:ext cx="2135480" cy="3344706"/>
          </a:xfrm>
          <a:prstGeom prst="rect">
            <a:avLst/>
          </a:prstGeom>
        </p:spPr>
      </p:pic>
      <p:sp>
        <p:nvSpPr>
          <p:cNvPr id="25" name="テキスト ボックス 24"/>
          <p:cNvSpPr txBox="1"/>
          <p:nvPr/>
        </p:nvSpPr>
        <p:spPr>
          <a:xfrm>
            <a:off x="5660571" y="1132942"/>
            <a:ext cx="2339102" cy="461665"/>
          </a:xfrm>
          <a:prstGeom prst="rect">
            <a:avLst/>
          </a:prstGeom>
          <a:noFill/>
        </p:spPr>
        <p:txBody>
          <a:bodyPr wrap="none" rtlCol="0">
            <a:spAutoFit/>
          </a:bodyPr>
          <a:lstStyle/>
          <a:p>
            <a:r>
              <a:rPr kumimoji="1" lang="ja-JP" altLang="en-US" sz="2400" dirty="0" smtClean="0">
                <a:solidFill>
                  <a:srgbClr val="FF0000"/>
                </a:solidFill>
              </a:rPr>
              <a:t>本人自身が成長</a:t>
            </a:r>
            <a:endParaRPr kumimoji="1" lang="ja-JP" altLang="en-US" sz="2400" dirty="0">
              <a:solidFill>
                <a:srgbClr val="FF0000"/>
              </a:solidFill>
            </a:endParaRPr>
          </a:p>
        </p:txBody>
      </p:sp>
      <p:sp>
        <p:nvSpPr>
          <p:cNvPr id="26" name="タイトル 2"/>
          <p:cNvSpPr txBox="1">
            <a:spLocks/>
          </p:cNvSpPr>
          <p:nvPr/>
        </p:nvSpPr>
        <p:spPr>
          <a:xfrm>
            <a:off x="468313" y="-38100"/>
            <a:ext cx="7920111" cy="1009650"/>
          </a:xfrm>
          <a:prstGeom prst="rect">
            <a:avLst/>
          </a:prstGeom>
        </p:spPr>
        <p:txBody>
          <a:bodyPr anchor="ctr">
            <a:normAutofit/>
          </a:bodyPr>
          <a:lstStyle/>
          <a:p>
            <a:pPr fontAlgn="auto">
              <a:spcAft>
                <a:spcPts val="0"/>
              </a:spcAft>
              <a:defRPr/>
            </a:pPr>
            <a:r>
              <a:rPr lang="ja-JP" altLang="en-US" sz="4000" dirty="0" smtClean="0">
                <a:latin typeface="+mj-ea"/>
                <a:ea typeface="+mj-ea"/>
                <a:cs typeface="+mj-cs"/>
              </a:rPr>
              <a:t>まずは、できる対応から　２</a:t>
            </a:r>
            <a:endParaRPr lang="ja-JP" altLang="en-US" sz="4000" dirty="0">
              <a:latin typeface="+mj-ea"/>
              <a:ea typeface="+mj-ea"/>
              <a:cs typeface="+mj-cs"/>
            </a:endParaRPr>
          </a:p>
        </p:txBody>
      </p:sp>
    </p:spTree>
    <p:extLst>
      <p:ext uri="{BB962C8B-B14F-4D97-AF65-F5344CB8AC3E}">
        <p14:creationId xmlns:p14="http://schemas.microsoft.com/office/powerpoint/2010/main" val="31812251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
          <p:cNvSpPr txBox="1">
            <a:spLocks/>
          </p:cNvSpPr>
          <p:nvPr/>
        </p:nvSpPr>
        <p:spPr>
          <a:xfrm>
            <a:off x="468313" y="-38100"/>
            <a:ext cx="7920111" cy="1009650"/>
          </a:xfrm>
          <a:prstGeom prst="rect">
            <a:avLst/>
          </a:prstGeom>
        </p:spPr>
        <p:txBody>
          <a:bodyPr anchor="ctr">
            <a:normAutofit/>
          </a:bodyPr>
          <a:lstStyle/>
          <a:p>
            <a:pPr fontAlgn="auto">
              <a:spcAft>
                <a:spcPts val="0"/>
              </a:spcAft>
              <a:defRPr/>
            </a:pPr>
            <a:r>
              <a:rPr lang="ja-JP" altLang="en-US" sz="4000" dirty="0">
                <a:latin typeface="+mj-ea"/>
                <a:ea typeface="+mj-ea"/>
                <a:cs typeface="+mj-cs"/>
              </a:rPr>
              <a:t>本人</a:t>
            </a:r>
            <a:r>
              <a:rPr lang="ja-JP" altLang="en-US" sz="4000" dirty="0" smtClean="0">
                <a:latin typeface="+mj-ea"/>
                <a:ea typeface="+mj-ea"/>
                <a:cs typeface="+mj-cs"/>
              </a:rPr>
              <a:t>を変えることは難しい。</a:t>
            </a:r>
            <a:endParaRPr lang="ja-JP" altLang="en-US" sz="4000" dirty="0">
              <a:latin typeface="+mj-ea"/>
              <a:ea typeface="+mj-ea"/>
              <a:cs typeface="+mj-cs"/>
            </a:endParaRPr>
          </a:p>
        </p:txBody>
      </p:sp>
      <p:sp>
        <p:nvSpPr>
          <p:cNvPr id="2" name="スライド番号プレースホルダー 1"/>
          <p:cNvSpPr>
            <a:spLocks noGrp="1"/>
          </p:cNvSpPr>
          <p:nvPr>
            <p:ph type="sldNum" sz="quarter" idx="12"/>
          </p:nvPr>
        </p:nvSpPr>
        <p:spPr/>
        <p:txBody>
          <a:bodyPr/>
          <a:lstStyle/>
          <a:p>
            <a:fld id="{E3458A7F-867A-4866-8360-1BA463A08F86}" type="slidenum">
              <a:rPr lang="ja-JP" altLang="en-US" smtClean="0"/>
              <a:pPr/>
              <a:t>37</a:t>
            </a:fld>
            <a:endParaRPr lang="ja-JP" altLang="en-US"/>
          </a:p>
        </p:txBody>
      </p:sp>
      <p:graphicFrame>
        <p:nvGraphicFramePr>
          <p:cNvPr id="5" name="表 4"/>
          <p:cNvGraphicFramePr>
            <a:graphicFrameLocks noGrp="1"/>
          </p:cNvGraphicFramePr>
          <p:nvPr>
            <p:extLst/>
          </p:nvPr>
        </p:nvGraphicFramePr>
        <p:xfrm>
          <a:off x="304800" y="1323975"/>
          <a:ext cx="8534400" cy="3169920"/>
        </p:xfrm>
        <a:graphic>
          <a:graphicData uri="http://schemas.openxmlformats.org/drawingml/2006/table">
            <a:tbl>
              <a:tblPr bandRow="1">
                <a:tableStyleId>{5C22544A-7EE6-4342-B048-85BDC9FD1C3A}</a:tableStyleId>
              </a:tblPr>
              <a:tblGrid>
                <a:gridCol w="314325"/>
                <a:gridCol w="8220075"/>
              </a:tblGrid>
              <a:tr h="434975">
                <a:tc gridSpan="2">
                  <a:txBody>
                    <a:bodyPr/>
                    <a:lstStyle/>
                    <a:p>
                      <a:r>
                        <a:rPr kumimoji="1" lang="ja-JP" altLang="en-US" sz="3200" dirty="0" smtClean="0">
                          <a:solidFill>
                            <a:srgbClr val="FF0000"/>
                          </a:solidFill>
                        </a:rPr>
                        <a:t>周囲の力で本人を変えることは難しい。</a:t>
                      </a:r>
                      <a:endParaRPr kumimoji="1" lang="ja-JP" altLang="en-US" sz="3200" dirty="0">
                        <a:solidFill>
                          <a:srgbClr val="FF0000"/>
                        </a:solidFill>
                      </a:endParaRPr>
                    </a:p>
                  </a:txBody>
                  <a:tcPr>
                    <a:lnL w="12700" cmpd="sng">
                      <a:noFill/>
                    </a:lnL>
                    <a:lnR w="12700" cmpd="sng">
                      <a:noFill/>
                    </a:lnR>
                    <a:lnT w="12700" cmpd="sng">
                      <a:noFill/>
                    </a:lnT>
                    <a:lnB w="12700" cmpd="sng">
                      <a:noFill/>
                    </a:lnB>
                    <a:noFill/>
                  </a:tcPr>
                </a:tc>
                <a:tc hMerge="1">
                  <a:txBody>
                    <a:bodyPr/>
                    <a:lstStyle/>
                    <a:p>
                      <a:endParaRPr kumimoji="1" lang="ja-JP" altLang="en-US"/>
                    </a:p>
                  </a:txBody>
                  <a:tcPr/>
                </a:tc>
              </a:tr>
              <a:tr h="370840">
                <a:tc gridSpan="2">
                  <a:txBody>
                    <a:bodyPr/>
                    <a:lstStyle/>
                    <a:p>
                      <a:r>
                        <a:rPr kumimoji="1" lang="ja-JP" altLang="en-US" sz="2400" dirty="0" smtClean="0"/>
                        <a:t>「（社会適応ができるように）訓練してきてもらいなさい」</a:t>
                      </a:r>
                      <a:endParaRPr kumimoji="1" lang="en-US" altLang="ja-JP" sz="2400" dirty="0" smtClean="0"/>
                    </a:p>
                    <a:p>
                      <a:r>
                        <a:rPr kumimoji="1" lang="ja-JP" altLang="en-US" sz="2400" dirty="0" smtClean="0"/>
                        <a:t>　　　・・・は、相談・医療機関としては困る。</a:t>
                      </a:r>
                      <a:endParaRPr kumimoji="1" lang="en-US" altLang="ja-JP" sz="2400" dirty="0" smtClean="0"/>
                    </a:p>
                    <a:p>
                      <a:r>
                        <a:rPr kumimoji="1" lang="ja-JP" altLang="en-US" sz="2400" dirty="0" smtClean="0"/>
                        <a:t>　　</a:t>
                      </a:r>
                      <a:r>
                        <a:rPr kumimoji="1" lang="ja-JP" altLang="en-US" sz="2400" dirty="0" smtClean="0">
                          <a:solidFill>
                            <a:srgbClr val="FF0000"/>
                          </a:solidFill>
                        </a:rPr>
                        <a:t>本人を変えようという働きかけは上手くいかない。</a:t>
                      </a:r>
                      <a:endParaRPr kumimoji="1" lang="ja-JP" altLang="en-US" sz="2400" dirty="0">
                        <a:solidFill>
                          <a:srgbClr val="FF0000"/>
                        </a:solidFill>
                      </a:endParaRPr>
                    </a:p>
                  </a:txBody>
                  <a:tcPr>
                    <a:lnL w="12700" cmpd="sng">
                      <a:noFill/>
                    </a:lnL>
                    <a:lnR w="12700" cmpd="sng">
                      <a:noFill/>
                    </a:lnR>
                    <a:lnT w="12700" cmpd="sng">
                      <a:noFill/>
                    </a:lnT>
                    <a:lnB w="12700" cmpd="sng">
                      <a:noFill/>
                    </a:lnB>
                    <a:noFill/>
                  </a:tcPr>
                </a:tc>
                <a:tc hMerge="1">
                  <a:txBody>
                    <a:bodyPr/>
                    <a:lstStyle/>
                    <a:p>
                      <a:endParaRPr kumimoji="1" lang="ja-JP" altLang="en-US"/>
                    </a:p>
                  </a:txBody>
                  <a:tcPr/>
                </a:tc>
              </a:tr>
              <a:tr h="370840">
                <a:tc>
                  <a:txBody>
                    <a:bodyPr/>
                    <a:lstStyle/>
                    <a:p>
                      <a:endParaRPr kumimoji="1" lang="ja-JP" altLang="en-US" sz="2400" dirty="0"/>
                    </a:p>
                  </a:txBody>
                  <a:tcPr>
                    <a:lnL w="12700" cmpd="sng">
                      <a:noFill/>
                    </a:lnL>
                    <a:lnR w="12700" cmpd="sng">
                      <a:noFill/>
                    </a:lnR>
                    <a:lnT w="12700" cmpd="sng">
                      <a:noFill/>
                    </a:lnT>
                    <a:lnB w="12700" cmpd="sng">
                      <a:noFill/>
                    </a:lnB>
                    <a:noFill/>
                  </a:tcPr>
                </a:tc>
                <a:tc>
                  <a:txBody>
                    <a:bodyPr/>
                    <a:lstStyle/>
                    <a:p>
                      <a:r>
                        <a:rPr kumimoji="1" lang="ja-JP" altLang="en-US" sz="2400" dirty="0" smtClean="0"/>
                        <a:t>まずは、環境調整から。</a:t>
                      </a:r>
                      <a:endParaRPr kumimoji="1" lang="en-US" altLang="ja-JP" sz="2400" dirty="0" smtClean="0"/>
                    </a:p>
                  </a:txBody>
                  <a:tcPr>
                    <a:lnL w="12700" cmpd="sng">
                      <a:noFill/>
                    </a:lnL>
                    <a:lnR w="12700" cmpd="sng">
                      <a:noFill/>
                    </a:lnR>
                    <a:lnT w="12700" cmpd="sng">
                      <a:noFill/>
                    </a:lnT>
                    <a:lnB w="12700" cmpd="sng">
                      <a:noFill/>
                    </a:lnB>
                    <a:noFill/>
                  </a:tcPr>
                </a:tc>
              </a:tr>
              <a:tr h="370840">
                <a:tc gridSpan="2">
                  <a:txBody>
                    <a:bodyPr/>
                    <a:lstStyle/>
                    <a:p>
                      <a:r>
                        <a:rPr kumimoji="1" lang="ja-JP" altLang="en-US" sz="2400" dirty="0" smtClean="0"/>
                        <a:t>一方で、安心・安全な環境、周囲の理解などから、</a:t>
                      </a:r>
                      <a:endParaRPr kumimoji="1" lang="en-US" altLang="ja-JP" sz="2400" dirty="0" smtClean="0"/>
                    </a:p>
                    <a:p>
                      <a:r>
                        <a:rPr kumimoji="1" lang="ja-JP" altLang="en-US" sz="3200" dirty="0" smtClean="0">
                          <a:solidFill>
                            <a:srgbClr val="00B050"/>
                          </a:solidFill>
                        </a:rPr>
                        <a:t>本人が成長していくことは、珍しくない。</a:t>
                      </a:r>
                      <a:endParaRPr kumimoji="1" lang="en-US" altLang="ja-JP" sz="3200" dirty="0" smtClean="0">
                        <a:solidFill>
                          <a:srgbClr val="00B050"/>
                        </a:solidFill>
                      </a:endParaRPr>
                    </a:p>
                  </a:txBody>
                  <a:tcPr>
                    <a:lnL w="12700" cmpd="sng">
                      <a:noFill/>
                    </a:lnL>
                    <a:lnR w="12700" cmpd="sng">
                      <a:noFill/>
                    </a:lnR>
                    <a:lnT w="12700" cmpd="sng">
                      <a:noFill/>
                    </a:lnT>
                    <a:lnB w="12700" cmpd="sng">
                      <a:noFill/>
                    </a:lnB>
                    <a:noFill/>
                  </a:tcPr>
                </a:tc>
                <a:tc hMerge="1">
                  <a:txBody>
                    <a:bodyPr/>
                    <a:lstStyle/>
                    <a:p>
                      <a:endParaRPr kumimoji="1" lang="ja-JP" altLang="en-US" sz="2400" dirty="0"/>
                    </a:p>
                  </a:txBody>
                  <a:tcPr>
                    <a:lnL w="12700" cmpd="sng">
                      <a:noFill/>
                    </a:lnL>
                    <a:lnR w="12700" cmpd="sng">
                      <a:noFill/>
                    </a:lnR>
                    <a:lnT w="12700" cmpd="sng">
                      <a:noFill/>
                    </a:lnT>
                    <a:lnB w="12700" cmpd="sng">
                      <a:noFill/>
                    </a:lnB>
                    <a:noFill/>
                  </a:tcPr>
                </a:tc>
              </a:tr>
            </a:tbl>
          </a:graphicData>
        </a:graphic>
      </p:graphicFrame>
      <p:pic>
        <p:nvPicPr>
          <p:cNvPr id="3" name="図 2"/>
          <p:cNvPicPr>
            <a:picLocks noChangeAspect="1"/>
          </p:cNvPicPr>
          <p:nvPr/>
        </p:nvPicPr>
        <p:blipFill>
          <a:blip r:embed="rId2"/>
          <a:stretch>
            <a:fillRect/>
          </a:stretch>
        </p:blipFill>
        <p:spPr>
          <a:xfrm>
            <a:off x="7126863" y="3883187"/>
            <a:ext cx="1502788" cy="2501436"/>
          </a:xfrm>
          <a:prstGeom prst="rect">
            <a:avLst/>
          </a:prstGeom>
        </p:spPr>
      </p:pic>
    </p:spTree>
    <p:extLst>
      <p:ext uri="{BB962C8B-B14F-4D97-AF65-F5344CB8AC3E}">
        <p14:creationId xmlns:p14="http://schemas.microsoft.com/office/powerpoint/2010/main" val="13062616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a:spLocks/>
          </p:cNvSpPr>
          <p:nvPr/>
        </p:nvSpPr>
        <p:spPr>
          <a:xfrm>
            <a:off x="468313" y="0"/>
            <a:ext cx="7354887" cy="971550"/>
          </a:xfrm>
          <a:prstGeom prst="rect">
            <a:avLst/>
          </a:prstGeom>
        </p:spPr>
        <p:txBody>
          <a:bodyPr anchor="ctr"/>
          <a:lstStyle/>
          <a:p>
            <a:pPr fontAlgn="auto">
              <a:spcBef>
                <a:spcPts val="0"/>
              </a:spcBef>
              <a:spcAft>
                <a:spcPts val="0"/>
              </a:spcAft>
              <a:defRPr/>
            </a:pPr>
            <a:r>
              <a:rPr lang="ja-JP" altLang="en-US" sz="3600" dirty="0" smtClean="0">
                <a:latin typeface="+mj-ea"/>
                <a:ea typeface="+mj-ea"/>
                <a:cs typeface="+mj-cs"/>
              </a:rPr>
              <a:t>時に、支援者からの告知の要請が</a:t>
            </a:r>
            <a:endParaRPr lang="ja-JP" altLang="en-US" sz="3600" dirty="0">
              <a:latin typeface="+mj-ea"/>
              <a:ea typeface="+mj-ea"/>
              <a:cs typeface="+mj-cs"/>
            </a:endParaRPr>
          </a:p>
        </p:txBody>
      </p:sp>
      <p:sp>
        <p:nvSpPr>
          <p:cNvPr id="2" name="テキスト ボックス 1"/>
          <p:cNvSpPr txBox="1"/>
          <p:nvPr/>
        </p:nvSpPr>
        <p:spPr>
          <a:xfrm>
            <a:off x="534988" y="1082814"/>
            <a:ext cx="8228012" cy="5632311"/>
          </a:xfrm>
          <a:prstGeom prst="rect">
            <a:avLst/>
          </a:prstGeom>
          <a:noFill/>
        </p:spPr>
        <p:txBody>
          <a:bodyPr wrap="square" rtlCol="0">
            <a:noAutofit/>
          </a:bodyPr>
          <a:lstStyle/>
          <a:p>
            <a:r>
              <a:rPr lang="ja-JP" altLang="en-US" sz="2400" dirty="0" smtClean="0"/>
              <a:t>告知に関しては、</a:t>
            </a:r>
            <a:endParaRPr lang="en-US" altLang="ja-JP" sz="2400" dirty="0" smtClean="0"/>
          </a:p>
          <a:p>
            <a:r>
              <a:rPr lang="ja-JP" altLang="en-US" sz="2400" dirty="0"/>
              <a:t>　</a:t>
            </a:r>
            <a:r>
              <a:rPr lang="ja-JP" altLang="en-US" sz="2400" dirty="0" smtClean="0"/>
              <a:t>本人や家族に、発達障害の告知がされている場合</a:t>
            </a:r>
            <a:endParaRPr lang="en-US" altLang="ja-JP" sz="2400" dirty="0" smtClean="0"/>
          </a:p>
          <a:p>
            <a:r>
              <a:rPr lang="ja-JP" altLang="en-US" sz="2400" dirty="0"/>
              <a:t>　</a:t>
            </a:r>
            <a:r>
              <a:rPr lang="ja-JP" altLang="en-US" sz="2400" dirty="0" smtClean="0"/>
              <a:t>家族のみに、告知がされている場合</a:t>
            </a:r>
            <a:endParaRPr lang="en-US" altLang="ja-JP" sz="2400" dirty="0" smtClean="0"/>
          </a:p>
          <a:p>
            <a:r>
              <a:rPr lang="ja-JP" altLang="en-US" sz="2400" dirty="0"/>
              <a:t>　</a:t>
            </a:r>
            <a:r>
              <a:rPr lang="ja-JP" altLang="en-US" sz="2400" dirty="0" smtClean="0"/>
              <a:t>告知がされていない場合</a:t>
            </a:r>
            <a:r>
              <a:rPr lang="ja-JP" altLang="en-US" sz="2400" dirty="0"/>
              <a:t>　</a:t>
            </a:r>
            <a:r>
              <a:rPr lang="ja-JP" altLang="en-US" sz="2400" dirty="0" smtClean="0"/>
              <a:t>が</a:t>
            </a:r>
            <a:r>
              <a:rPr lang="ja-JP" altLang="en-US" sz="2400" dirty="0"/>
              <a:t>ある</a:t>
            </a:r>
            <a:r>
              <a:rPr lang="ja-JP" altLang="en-US" sz="2400" dirty="0" smtClean="0"/>
              <a:t>。</a:t>
            </a:r>
            <a:endParaRPr lang="en-US" altLang="ja-JP" sz="2400" dirty="0" smtClean="0"/>
          </a:p>
          <a:p>
            <a:endParaRPr lang="en-US" altLang="ja-JP" sz="2400" dirty="0" smtClean="0"/>
          </a:p>
          <a:p>
            <a:r>
              <a:rPr lang="ja-JP" altLang="en-US" sz="2400" dirty="0" smtClean="0"/>
              <a:t>時に、教育関係者や支援者から、</a:t>
            </a:r>
            <a:endParaRPr lang="en-US" altLang="ja-JP" sz="2400" dirty="0" smtClean="0"/>
          </a:p>
          <a:p>
            <a:r>
              <a:rPr lang="ja-JP" altLang="en-US" sz="2400" dirty="0" smtClean="0"/>
              <a:t>　「本人や家族に、告知をして欲しい」という要請がある。</a:t>
            </a:r>
            <a:endParaRPr lang="en-US" altLang="ja-JP" sz="2400" dirty="0" smtClean="0"/>
          </a:p>
          <a:p>
            <a:r>
              <a:rPr lang="ja-JP" altLang="en-US" sz="2400" dirty="0"/>
              <a:t>理由は</a:t>
            </a:r>
            <a:r>
              <a:rPr lang="ja-JP" altLang="en-US" sz="2400" dirty="0" smtClean="0"/>
              <a:t>、様々であるが、</a:t>
            </a:r>
            <a:endParaRPr lang="en-US" altLang="ja-JP" sz="2400" dirty="0" smtClean="0"/>
          </a:p>
          <a:p>
            <a:r>
              <a:rPr lang="ja-JP" altLang="en-US" sz="2400" dirty="0" smtClean="0"/>
              <a:t>①　本人に、適応が上手く出来ないのは、自分自身に課題があるあると気づかせたい。（他罰的で困る）</a:t>
            </a:r>
            <a:endParaRPr lang="en-US" altLang="ja-JP" sz="2400" dirty="0" smtClean="0"/>
          </a:p>
          <a:p>
            <a:r>
              <a:rPr lang="ja-JP" altLang="en-US" sz="2400" dirty="0" smtClean="0"/>
              <a:t>②　本人が、自分の障害を知ることによって、症状が改善するのではという期待。　など。</a:t>
            </a:r>
            <a:endParaRPr lang="en-US" altLang="ja-JP" sz="2400" dirty="0" smtClean="0"/>
          </a:p>
          <a:p>
            <a:r>
              <a:rPr lang="ja-JP" altLang="en-US" sz="2400" dirty="0" smtClean="0"/>
              <a:t>⇒告知をしたからと言って、特性は改善しない。工夫は出来る。しかし、工夫は、本人だけの力では難しいことが多々ある。</a:t>
            </a:r>
            <a:endParaRPr lang="en-US" altLang="ja-JP" sz="2400" dirty="0" smtClean="0"/>
          </a:p>
          <a:p>
            <a:r>
              <a:rPr lang="ja-JP" altLang="en-US" sz="2400" dirty="0"/>
              <a:t>本人</a:t>
            </a:r>
            <a:r>
              <a:rPr lang="ja-JP" altLang="en-US" sz="2400" dirty="0" smtClean="0"/>
              <a:t>の課題だけにとらわれると、支援は上手くいかない。</a:t>
            </a:r>
          </a:p>
        </p:txBody>
      </p:sp>
      <p:sp>
        <p:nvSpPr>
          <p:cNvPr id="3" name="スライド番号プレースホルダー 2"/>
          <p:cNvSpPr>
            <a:spLocks noGrp="1"/>
          </p:cNvSpPr>
          <p:nvPr>
            <p:ph type="sldNum" sz="quarter" idx="12"/>
          </p:nvPr>
        </p:nvSpPr>
        <p:spPr/>
        <p:txBody>
          <a:bodyPr/>
          <a:lstStyle/>
          <a:p>
            <a:fld id="{E3458A7F-867A-4866-8360-1BA463A08F86}" type="slidenum">
              <a:rPr lang="ja-JP" altLang="en-US" smtClean="0"/>
              <a:pPr/>
              <a:t>38</a:t>
            </a:fld>
            <a:endParaRPr lang="ja-JP" altLang="en-US"/>
          </a:p>
        </p:txBody>
      </p:sp>
    </p:spTree>
    <p:extLst>
      <p:ext uri="{BB962C8B-B14F-4D97-AF65-F5344CB8AC3E}">
        <p14:creationId xmlns:p14="http://schemas.microsoft.com/office/powerpoint/2010/main" val="2435348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nvPr>
        </p:nvGraphicFramePr>
        <p:xfrm>
          <a:off x="428596" y="1155700"/>
          <a:ext cx="8286808" cy="5334000"/>
        </p:xfrm>
        <a:graphic>
          <a:graphicData uri="http://schemas.openxmlformats.org/drawingml/2006/table">
            <a:tbl>
              <a:tblPr bandRow="1">
                <a:tableStyleId>{21E4AEA4-8DFA-4A89-87EB-49C32662AFE0}</a:tableStyleId>
              </a:tblPr>
              <a:tblGrid>
                <a:gridCol w="522592"/>
                <a:gridCol w="7764216"/>
              </a:tblGrid>
              <a:tr h="370840">
                <a:tc gridSpan="2">
                  <a:txBody>
                    <a:bodyPr/>
                    <a:lstStyle/>
                    <a:p>
                      <a:pPr algn="l"/>
                      <a:r>
                        <a:rPr lang="en-US" altLang="ja-JP" sz="2000" dirty="0" smtClean="0">
                          <a:latin typeface="+mn-ea"/>
                          <a:ea typeface="+mn-ea"/>
                        </a:rPr>
                        <a:t>①</a:t>
                      </a:r>
                      <a:r>
                        <a:rPr lang="ja-JP" altLang="en-US" sz="2000" dirty="0" smtClean="0">
                          <a:latin typeface="+mn-ea"/>
                          <a:ea typeface="+mn-ea"/>
                        </a:rPr>
                        <a:t>　相談者は、障害の存在を想像していない。</a:t>
                      </a:r>
                      <a:endParaRPr kumimoji="1" lang="ja-JP" altLang="en-US" sz="2000" dirty="0">
                        <a:latin typeface="+mn-ea"/>
                        <a:ea typeface="+mn-ea"/>
                      </a:endParaRPr>
                    </a:p>
                  </a:txBody>
                  <a:tcPr anchor="ctr">
                    <a:lnL w="12700" cmpd="sng">
                      <a:noFill/>
                    </a:lnL>
                    <a:lnR w="12700" cmpd="sng">
                      <a:noFill/>
                    </a:lnR>
                    <a:lnT w="12700" cmpd="sng">
                      <a:noFill/>
                    </a:lnT>
                    <a:lnB w="12700" cmpd="sng">
                      <a:noFill/>
                    </a:lnB>
                    <a:solidFill>
                      <a:schemeClr val="bg1"/>
                    </a:solidFill>
                  </a:tcPr>
                </a:tc>
                <a:tc hMerge="1">
                  <a:txBody>
                    <a:bodyPr/>
                    <a:lstStyle/>
                    <a:p>
                      <a:endParaRPr kumimoji="1" lang="ja-JP" altLang="en-US"/>
                    </a:p>
                  </a:txBody>
                  <a:tcPr/>
                </a:tc>
              </a:tr>
              <a:tr h="370840">
                <a:tc gridSpan="2">
                  <a:txBody>
                    <a:bodyPr/>
                    <a:lstStyle/>
                    <a:p>
                      <a:pPr algn="l"/>
                      <a:r>
                        <a:rPr lang="ja-JP" altLang="en-US" sz="2000" dirty="0" smtClean="0">
                          <a:latin typeface="+mn-ea"/>
                          <a:ea typeface="+mn-ea"/>
                        </a:rPr>
                        <a:t>②　相談者は、何らかの障害の存在を感じている。</a:t>
                      </a:r>
                      <a:endParaRPr lang="ja-JP" altLang="en-US" sz="2000" dirty="0">
                        <a:latin typeface="+mn-ea"/>
                        <a:ea typeface="+mn-ea"/>
                      </a:endParaRPr>
                    </a:p>
                  </a:txBody>
                  <a:tcPr anchor="ctr">
                    <a:lnL w="12700" cmpd="sng">
                      <a:noFill/>
                    </a:lnL>
                    <a:lnR w="12700" cmpd="sng">
                      <a:noFill/>
                    </a:lnR>
                    <a:lnT w="12700" cmpd="sng">
                      <a:noFill/>
                    </a:lnT>
                    <a:lnB w="12700" cmpd="sng">
                      <a:noFill/>
                    </a:lnB>
                    <a:solidFill>
                      <a:schemeClr val="bg1"/>
                    </a:solidFill>
                  </a:tcPr>
                </a:tc>
                <a:tc hMerge="1">
                  <a:txBody>
                    <a:bodyPr/>
                    <a:lstStyle/>
                    <a:p>
                      <a:endParaRPr kumimoji="1" lang="ja-JP" altLang="en-US"/>
                    </a:p>
                  </a:txBody>
                  <a:tcPr/>
                </a:tc>
              </a:tr>
              <a:tr h="370840">
                <a:tc gridSpan="2">
                  <a:txBody>
                    <a:bodyPr/>
                    <a:lstStyle/>
                    <a:p>
                      <a:pPr algn="l"/>
                      <a:r>
                        <a:rPr lang="ja-JP" altLang="en-US" sz="2000" dirty="0" smtClean="0">
                          <a:latin typeface="+mn-ea"/>
                          <a:ea typeface="+mn-ea"/>
                        </a:rPr>
                        <a:t>③　自閉スペクトラム症では無いかと疑っている。</a:t>
                      </a:r>
                      <a:endParaRPr kumimoji="1" lang="ja-JP" altLang="en-US" sz="2000" dirty="0">
                        <a:latin typeface="+mn-ea"/>
                        <a:ea typeface="+mn-ea"/>
                      </a:endParaRPr>
                    </a:p>
                  </a:txBody>
                  <a:tcPr anchor="ctr">
                    <a:lnL w="12700" cmpd="sng">
                      <a:noFill/>
                    </a:lnL>
                    <a:lnR w="12700" cmpd="sng">
                      <a:noFill/>
                    </a:lnR>
                    <a:lnT w="12700" cmpd="sng">
                      <a:noFill/>
                    </a:lnT>
                    <a:lnB w="12700" cmpd="sng">
                      <a:noFill/>
                    </a:lnB>
                    <a:solidFill>
                      <a:schemeClr val="bg1"/>
                    </a:solidFill>
                  </a:tcPr>
                </a:tc>
                <a:tc hMerge="1">
                  <a:txBody>
                    <a:bodyPr/>
                    <a:lstStyle/>
                    <a:p>
                      <a:endParaRPr kumimoji="1" lang="ja-JP" altLang="en-US"/>
                    </a:p>
                  </a:txBody>
                  <a:tcPr/>
                </a:tc>
              </a:tr>
              <a:tr h="370840">
                <a:tc gridSpan="2">
                  <a:txBody>
                    <a:bodyPr/>
                    <a:lstStyle/>
                    <a:p>
                      <a:pPr algn="l"/>
                      <a:r>
                        <a:rPr lang="en-US" altLang="ja-JP" sz="2000" dirty="0" smtClean="0">
                          <a:solidFill>
                            <a:srgbClr val="FF0000"/>
                          </a:solidFill>
                          <a:latin typeface="+mn-ea"/>
                          <a:ea typeface="+mn-ea"/>
                        </a:rPr>
                        <a:t>※</a:t>
                      </a:r>
                      <a:r>
                        <a:rPr lang="ja-JP" altLang="en-US" sz="2000" dirty="0" smtClean="0">
                          <a:solidFill>
                            <a:srgbClr val="FF0000"/>
                          </a:solidFill>
                          <a:latin typeface="+mn-ea"/>
                          <a:ea typeface="+mn-ea"/>
                        </a:rPr>
                        <a:t>本人や家族が、周囲の対応に疑問や不信を抱いている中での告知は、時に逆効果。まずは、環境調整をし、信頼関係の確立を。</a:t>
                      </a:r>
                      <a:endParaRPr kumimoji="1" lang="ja-JP" altLang="en-US" sz="2000" dirty="0">
                        <a:solidFill>
                          <a:srgbClr val="FF0000"/>
                        </a:solidFill>
                        <a:latin typeface="+mn-ea"/>
                        <a:ea typeface="+mn-ea"/>
                      </a:endParaRPr>
                    </a:p>
                  </a:txBody>
                  <a:tcPr anchor="ctr">
                    <a:lnL w="12700" cmpd="sng">
                      <a:noFill/>
                    </a:lnL>
                    <a:lnR w="12700" cmpd="sng">
                      <a:noFill/>
                    </a:lnR>
                    <a:lnT w="12700" cmpd="sng">
                      <a:noFill/>
                    </a:lnT>
                    <a:lnB w="12700" cap="flat" cmpd="sng" algn="ctr">
                      <a:solidFill>
                        <a:srgbClr val="00B050"/>
                      </a:solidFill>
                      <a:prstDash val="solid"/>
                      <a:round/>
                      <a:headEnd type="none" w="med" len="med"/>
                      <a:tailEnd type="none" w="med" len="med"/>
                    </a:lnB>
                    <a:solidFill>
                      <a:schemeClr val="bg1"/>
                    </a:solidFill>
                  </a:tcPr>
                </a:tc>
                <a:tc hMerge="1">
                  <a:txBody>
                    <a:bodyPr/>
                    <a:lstStyle/>
                    <a:p>
                      <a:endParaRPr kumimoji="1" lang="ja-JP" altLang="en-US"/>
                    </a:p>
                  </a:txBody>
                  <a:tcPr/>
                </a:tc>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solidFill>
                            <a:schemeClr val="bg1"/>
                          </a:solidFill>
                          <a:latin typeface="+mn-ea"/>
                          <a:ea typeface="+mn-ea"/>
                        </a:rPr>
                        <a:t>家族への告知に至るまでの経緯</a:t>
                      </a:r>
                    </a:p>
                  </a:txBody>
                  <a:tcPr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33CC33"/>
                    </a:solidFill>
                  </a:tcPr>
                </a:tc>
                <a:tc hMerge="1">
                  <a:txBody>
                    <a:bodyPr/>
                    <a:lstStyle/>
                    <a:p>
                      <a:endParaRPr kumimoji="1" lang="ja-JP" altLang="en-US"/>
                    </a:p>
                  </a:txBody>
                  <a:tcPr/>
                </a:tc>
              </a:tr>
              <a:tr h="370840">
                <a:tc>
                  <a:txBody>
                    <a:bodyPr/>
                    <a:lstStyle/>
                    <a:p>
                      <a:r>
                        <a:rPr kumimoji="1" lang="ja-JP" altLang="en-US" sz="2000" dirty="0" smtClean="0">
                          <a:latin typeface="+mn-ea"/>
                          <a:ea typeface="+mn-ea"/>
                        </a:rPr>
                        <a:t>１</a:t>
                      </a:r>
                      <a:endParaRPr kumimoji="1" lang="ja-JP" altLang="en-US" sz="2000" dirty="0">
                        <a:latin typeface="+mn-ea"/>
                        <a:ea typeface="+mn-ea"/>
                      </a:endParaRPr>
                    </a:p>
                  </a:txBody>
                  <a:tcPr>
                    <a:lnL w="12700" cap="flat" cmpd="sng" algn="ctr">
                      <a:solidFill>
                        <a:srgbClr val="00B050"/>
                      </a:solidFill>
                      <a:prstDash val="solid"/>
                      <a:round/>
                      <a:headEnd type="none" w="med" len="med"/>
                      <a:tailEnd type="none" w="med" len="med"/>
                    </a:lnL>
                    <a:lnR w="12700" cmpd="sng">
                      <a:noFill/>
                    </a:lnR>
                    <a:lnT w="12700" cap="flat" cmpd="sng" algn="ctr">
                      <a:solidFill>
                        <a:srgbClr val="00B050"/>
                      </a:solidFill>
                      <a:prstDash val="solid"/>
                      <a:round/>
                      <a:headEnd type="none" w="med" len="med"/>
                      <a:tailEnd type="none" w="med" len="med"/>
                    </a:lnT>
                    <a:lnB w="12700" cmpd="sng">
                      <a:noFill/>
                    </a:lnB>
                    <a:solidFill>
                      <a:schemeClr val="bg1"/>
                    </a:solidFill>
                  </a:tcPr>
                </a:tc>
                <a:tc>
                  <a:txBody>
                    <a:bodyPr/>
                    <a:lstStyle/>
                    <a:p>
                      <a:r>
                        <a:rPr lang="ja-JP" altLang="en-US" sz="2000" dirty="0" smtClean="0">
                          <a:latin typeface="+mn-ea"/>
                          <a:ea typeface="+mn-ea"/>
                        </a:rPr>
                        <a:t>家族が、他の人とは違った特性（症状）の存在に気づいている。</a:t>
                      </a:r>
                      <a:endParaRPr lang="en-US" altLang="ja-JP" sz="2000" dirty="0" smtClean="0">
                        <a:latin typeface="+mn-ea"/>
                        <a:ea typeface="+mn-ea"/>
                      </a:endParaRPr>
                    </a:p>
                    <a:p>
                      <a:r>
                        <a:rPr kumimoji="1" lang="ja-JP" altLang="en-US" sz="2000" dirty="0" smtClean="0">
                          <a:latin typeface="+mn-ea"/>
                          <a:ea typeface="+mn-ea"/>
                        </a:rPr>
                        <a:t>　（家族面接の中で、徐々に自覚をしていく）</a:t>
                      </a:r>
                      <a:endParaRPr kumimoji="1" lang="ja-JP" altLang="en-US" sz="2000" dirty="0">
                        <a:latin typeface="+mn-ea"/>
                        <a:ea typeface="+mn-ea"/>
                      </a:endParaRPr>
                    </a:p>
                  </a:txBody>
                  <a:tcPr anchor="ctr">
                    <a:lnL w="12700" cmpd="sng">
                      <a:noFill/>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mpd="sng">
                      <a:noFill/>
                    </a:lnB>
                    <a:solidFill>
                      <a:schemeClr val="bg1"/>
                    </a:solidFill>
                  </a:tcPr>
                </a:tc>
              </a:tr>
              <a:tr h="370840">
                <a:tc>
                  <a:txBody>
                    <a:bodyPr/>
                    <a:lstStyle/>
                    <a:p>
                      <a:r>
                        <a:rPr kumimoji="1" lang="ja-JP" altLang="en-US" sz="2000" dirty="0" smtClean="0">
                          <a:latin typeface="+mn-ea"/>
                          <a:ea typeface="+mn-ea"/>
                        </a:rPr>
                        <a:t>２</a:t>
                      </a:r>
                      <a:endParaRPr kumimoji="1" lang="ja-JP" altLang="en-US" sz="2000" dirty="0">
                        <a:latin typeface="+mn-ea"/>
                        <a:ea typeface="+mn-ea"/>
                      </a:endParaRPr>
                    </a:p>
                  </a:txBody>
                  <a:tcPr anchor="ctr">
                    <a:lnL w="12700" cap="flat" cmpd="sng" algn="ctr">
                      <a:solidFill>
                        <a:srgbClr val="00B050"/>
                      </a:solidFill>
                      <a:prstDash val="solid"/>
                      <a:round/>
                      <a:headEnd type="none" w="med" len="med"/>
                      <a:tailEnd type="none" w="med" len="med"/>
                    </a:lnL>
                    <a:lnR w="12700" cmpd="sng">
                      <a:noFill/>
                    </a:lnR>
                    <a:lnT w="12700" cmpd="sng">
                      <a:noFill/>
                    </a:lnT>
                    <a:lnB w="12700" cmpd="sng">
                      <a:noFill/>
                    </a:lnB>
                    <a:solidFill>
                      <a:schemeClr val="bg1"/>
                    </a:solidFill>
                  </a:tcPr>
                </a:tc>
                <a:tc>
                  <a:txBody>
                    <a:bodyPr/>
                    <a:lstStyle/>
                    <a:p>
                      <a:r>
                        <a:rPr lang="ja-JP" altLang="en-US" sz="2000" dirty="0" smtClean="0">
                          <a:latin typeface="+mn-ea"/>
                          <a:ea typeface="+mn-ea"/>
                        </a:rPr>
                        <a:t>その症状は、生まれ持ってのものである。</a:t>
                      </a:r>
                      <a:endParaRPr kumimoji="1" lang="ja-JP" altLang="en-US" sz="2000" dirty="0">
                        <a:latin typeface="+mn-ea"/>
                        <a:ea typeface="+mn-ea"/>
                      </a:endParaRPr>
                    </a:p>
                  </a:txBody>
                  <a:tcPr anchor="ctr">
                    <a:lnL w="12700" cmpd="sng">
                      <a:noFill/>
                    </a:lnL>
                    <a:lnR w="12700" cap="flat" cmpd="sng" algn="ctr">
                      <a:solidFill>
                        <a:srgbClr val="00B050"/>
                      </a:solidFill>
                      <a:prstDash val="solid"/>
                      <a:round/>
                      <a:headEnd type="none" w="med" len="med"/>
                      <a:tailEnd type="none" w="med" len="med"/>
                    </a:lnR>
                    <a:lnT w="12700" cmpd="sng">
                      <a:noFill/>
                    </a:lnT>
                    <a:lnB w="12700" cmpd="sng">
                      <a:noFill/>
                    </a:lnB>
                    <a:solidFill>
                      <a:schemeClr val="bg1"/>
                    </a:solidFill>
                  </a:tcPr>
                </a:tc>
              </a:tr>
              <a:tr h="370840">
                <a:tc>
                  <a:txBody>
                    <a:bodyPr/>
                    <a:lstStyle/>
                    <a:p>
                      <a:r>
                        <a:rPr kumimoji="1" lang="ja-JP" altLang="en-US" sz="2000" dirty="0" smtClean="0">
                          <a:latin typeface="+mn-ea"/>
                          <a:ea typeface="+mn-ea"/>
                        </a:rPr>
                        <a:t>３</a:t>
                      </a:r>
                      <a:endParaRPr kumimoji="1" lang="ja-JP" altLang="en-US" sz="2000" dirty="0">
                        <a:latin typeface="+mn-ea"/>
                        <a:ea typeface="+mn-ea"/>
                      </a:endParaRPr>
                    </a:p>
                  </a:txBody>
                  <a:tcPr anchor="ctr">
                    <a:lnL w="12700" cap="flat" cmpd="sng" algn="ctr">
                      <a:solidFill>
                        <a:srgbClr val="00B050"/>
                      </a:solidFill>
                      <a:prstDash val="solid"/>
                      <a:round/>
                      <a:headEnd type="none" w="med" len="med"/>
                      <a:tailEnd type="none" w="med" len="med"/>
                    </a:lnL>
                    <a:lnR w="12700" cmpd="sng">
                      <a:noFill/>
                    </a:lnR>
                    <a:lnT w="12700" cmpd="sng">
                      <a:noFill/>
                    </a:lnT>
                    <a:lnB w="12700" cmpd="sng">
                      <a:noFill/>
                    </a:lnB>
                    <a:solidFill>
                      <a:schemeClr val="bg1"/>
                    </a:solidFill>
                  </a:tcPr>
                </a:tc>
                <a:tc>
                  <a:txBody>
                    <a:bodyPr/>
                    <a:lstStyle/>
                    <a:p>
                      <a:r>
                        <a:rPr lang="ja-JP" altLang="en-US" sz="2000" dirty="0" smtClean="0">
                          <a:latin typeface="+mn-ea"/>
                          <a:ea typeface="+mn-ea"/>
                        </a:rPr>
                        <a:t>その症状は、生活上、不都合を生じている。</a:t>
                      </a:r>
                      <a:endParaRPr kumimoji="1" lang="ja-JP" altLang="en-US" sz="2000" dirty="0">
                        <a:latin typeface="+mn-ea"/>
                        <a:ea typeface="+mn-ea"/>
                      </a:endParaRPr>
                    </a:p>
                  </a:txBody>
                  <a:tcPr anchor="ctr">
                    <a:lnL w="12700" cmpd="sng">
                      <a:noFill/>
                    </a:lnL>
                    <a:lnR w="12700" cap="flat" cmpd="sng" algn="ctr">
                      <a:solidFill>
                        <a:srgbClr val="00B050"/>
                      </a:solidFill>
                      <a:prstDash val="solid"/>
                      <a:round/>
                      <a:headEnd type="none" w="med" len="med"/>
                      <a:tailEnd type="none" w="med" len="med"/>
                    </a:lnR>
                    <a:lnT w="12700" cmpd="sng">
                      <a:noFill/>
                    </a:lnT>
                    <a:lnB w="12700" cmpd="sng">
                      <a:noFill/>
                    </a:lnB>
                    <a:solidFill>
                      <a:schemeClr val="bg1"/>
                    </a:solidFill>
                  </a:tcPr>
                </a:tc>
              </a:tr>
              <a:tr h="370840">
                <a:tc>
                  <a:txBody>
                    <a:bodyPr/>
                    <a:lstStyle/>
                    <a:p>
                      <a:r>
                        <a:rPr kumimoji="1" lang="ja-JP" altLang="en-US" sz="2000" dirty="0" smtClean="0">
                          <a:latin typeface="+mn-ea"/>
                          <a:ea typeface="+mn-ea"/>
                        </a:rPr>
                        <a:t>４</a:t>
                      </a:r>
                      <a:endParaRPr kumimoji="1" lang="ja-JP" altLang="en-US" sz="2000" dirty="0">
                        <a:latin typeface="+mn-ea"/>
                        <a:ea typeface="+mn-ea"/>
                      </a:endParaRPr>
                    </a:p>
                  </a:txBody>
                  <a:tcPr>
                    <a:lnL w="12700" cap="flat" cmpd="sng" algn="ctr">
                      <a:solidFill>
                        <a:srgbClr val="00B050"/>
                      </a:solidFill>
                      <a:prstDash val="solid"/>
                      <a:round/>
                      <a:headEnd type="none" w="med" len="med"/>
                      <a:tailEnd type="none" w="med" len="med"/>
                    </a:lnL>
                    <a:lnR w="12700" cmpd="sng">
                      <a:noFill/>
                    </a:lnR>
                    <a:lnT w="12700" cmpd="sng">
                      <a:noFill/>
                    </a:lnT>
                    <a:lnB w="12700" cmpd="sng">
                      <a:noFill/>
                    </a:lnB>
                    <a:solidFill>
                      <a:schemeClr val="bg1"/>
                    </a:solidFill>
                  </a:tcPr>
                </a:tc>
                <a:tc>
                  <a:txBody>
                    <a:bodyPr/>
                    <a:lstStyle/>
                    <a:p>
                      <a:r>
                        <a:rPr lang="ja-JP" altLang="en-US" sz="2000" dirty="0" smtClean="0">
                          <a:latin typeface="+mn-ea"/>
                          <a:ea typeface="+mn-ea"/>
                        </a:rPr>
                        <a:t>しかし、その不都合は周囲の理解不足によるところが大きい。ゆえに、周囲の理解を得ることによって、不都合を軽減させることができる。</a:t>
                      </a:r>
                      <a:endParaRPr kumimoji="1" lang="ja-JP" altLang="en-US" sz="2000" dirty="0">
                        <a:latin typeface="+mn-ea"/>
                        <a:ea typeface="+mn-ea"/>
                      </a:endParaRPr>
                    </a:p>
                  </a:txBody>
                  <a:tcPr anchor="ctr">
                    <a:lnL w="12700" cmpd="sng">
                      <a:noFill/>
                    </a:lnL>
                    <a:lnR w="12700" cap="flat" cmpd="sng" algn="ctr">
                      <a:solidFill>
                        <a:srgbClr val="00B050"/>
                      </a:solidFill>
                      <a:prstDash val="solid"/>
                      <a:round/>
                      <a:headEnd type="none" w="med" len="med"/>
                      <a:tailEnd type="none" w="med" len="med"/>
                    </a:lnR>
                    <a:lnT w="12700" cmpd="sng">
                      <a:noFill/>
                    </a:lnT>
                    <a:lnB w="12700" cmpd="sng">
                      <a:noFill/>
                    </a:lnB>
                    <a:solidFill>
                      <a:schemeClr val="bg1"/>
                    </a:solidFill>
                  </a:tcPr>
                </a:tc>
              </a:tr>
              <a:tr h="370840">
                <a:tc>
                  <a:txBody>
                    <a:bodyPr/>
                    <a:lstStyle/>
                    <a:p>
                      <a:r>
                        <a:rPr kumimoji="1" lang="ja-JP" altLang="en-US" sz="2000" dirty="0" smtClean="0">
                          <a:latin typeface="+mn-ea"/>
                          <a:ea typeface="+mn-ea"/>
                        </a:rPr>
                        <a:t>５</a:t>
                      </a:r>
                      <a:endParaRPr kumimoji="1" lang="ja-JP" altLang="en-US" sz="2000" dirty="0">
                        <a:latin typeface="+mn-ea"/>
                        <a:ea typeface="+mn-ea"/>
                      </a:endParaRPr>
                    </a:p>
                  </a:txBody>
                  <a:tcPr anchor="ctr">
                    <a:lnL w="12700" cap="flat" cmpd="sng" algn="ctr">
                      <a:solidFill>
                        <a:srgbClr val="00B050"/>
                      </a:solid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latin typeface="+mn-ea"/>
                          <a:ea typeface="+mn-ea"/>
                        </a:rPr>
                        <a:t>それだけでなく、その症状は、多くの利点を持っている。</a:t>
                      </a:r>
                    </a:p>
                  </a:txBody>
                  <a:tcPr anchor="ctr">
                    <a:lnL w="12700" cmpd="sng">
                      <a:noFill/>
                    </a:lnL>
                    <a:lnR w="12700" cap="flat" cmpd="sng" algn="ctr">
                      <a:solidFill>
                        <a:srgbClr val="00B050"/>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chemeClr val="bg1"/>
                    </a:solidFill>
                  </a:tcPr>
                </a:tc>
              </a:tr>
              <a:tr h="370840">
                <a:tc>
                  <a:txBody>
                    <a:bodyPr/>
                    <a:lstStyle/>
                    <a:p>
                      <a:r>
                        <a:rPr kumimoji="1" lang="ja-JP" altLang="en-US" sz="2000" dirty="0" smtClean="0">
                          <a:latin typeface="+mn-ea"/>
                          <a:ea typeface="+mn-ea"/>
                        </a:rPr>
                        <a:t>６</a:t>
                      </a:r>
                      <a:endParaRPr kumimoji="1" lang="ja-JP" altLang="en-US" sz="2000" dirty="0">
                        <a:latin typeface="+mn-ea"/>
                        <a:ea typeface="+mn-ea"/>
                      </a:endParaRPr>
                    </a:p>
                  </a:txBody>
                  <a:tcPr anchor="ctr">
                    <a:lnL w="12700" cap="flat" cmpd="sng" algn="ctr">
                      <a:solidFill>
                        <a:srgbClr val="00B050"/>
                      </a:solidFill>
                      <a:prstDash val="solid"/>
                      <a:round/>
                      <a:headEnd type="none" w="med" len="med"/>
                      <a:tailEnd type="none" w="med" len="med"/>
                    </a:lnL>
                    <a:lnR w="12700" cmpd="sng">
                      <a:noFill/>
                    </a:lnR>
                    <a:lnT w="12700" cmpd="sng">
                      <a:noFill/>
                    </a:lnT>
                    <a:lnB w="12700" cap="flat" cmpd="sng" algn="ctr">
                      <a:solidFill>
                        <a:srgbClr val="00B050"/>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000" dirty="0" smtClean="0">
                          <a:latin typeface="+mn-ea"/>
                          <a:ea typeface="+mn-ea"/>
                        </a:rPr>
                        <a:t>本人や家族に提供される様々な支援や制度が存在する。</a:t>
                      </a:r>
                    </a:p>
                  </a:txBody>
                  <a:tcPr anchor="ctr">
                    <a:lnL w="12700" cmpd="sng">
                      <a:noFill/>
                    </a:lnL>
                    <a:lnR w="12700" cap="flat" cmpd="sng" algn="ctr">
                      <a:solidFill>
                        <a:srgbClr val="00B050"/>
                      </a:solidFill>
                      <a:prstDash val="solid"/>
                      <a:round/>
                      <a:headEnd type="none" w="med" len="med"/>
                      <a:tailEnd type="none" w="med" len="med"/>
                    </a:lnR>
                    <a:lnT w="12700" cmpd="sng">
                      <a:noFill/>
                    </a:lnT>
                    <a:lnB w="12700" cap="flat" cmpd="sng" algn="ctr">
                      <a:solidFill>
                        <a:srgbClr val="00B050"/>
                      </a:solidFill>
                      <a:prstDash val="solid"/>
                      <a:round/>
                      <a:headEnd type="none" w="med" len="med"/>
                      <a:tailEnd type="none" w="med" len="med"/>
                    </a:lnB>
                    <a:solidFill>
                      <a:schemeClr val="bg1"/>
                    </a:solidFill>
                  </a:tcPr>
                </a:tc>
              </a:tr>
            </a:tbl>
          </a:graphicData>
        </a:graphic>
      </p:graphicFrame>
      <p:sp>
        <p:nvSpPr>
          <p:cNvPr id="3" name="タイトル 1"/>
          <p:cNvSpPr txBox="1">
            <a:spLocks/>
          </p:cNvSpPr>
          <p:nvPr/>
        </p:nvSpPr>
        <p:spPr>
          <a:xfrm>
            <a:off x="468313" y="0"/>
            <a:ext cx="6479951" cy="971550"/>
          </a:xfrm>
          <a:prstGeom prst="rect">
            <a:avLst/>
          </a:prstGeom>
        </p:spPr>
        <p:txBody>
          <a:bodyPr anchor="ctr"/>
          <a:lstStyle/>
          <a:p>
            <a:pPr fontAlgn="auto">
              <a:spcBef>
                <a:spcPts val="0"/>
              </a:spcBef>
              <a:spcAft>
                <a:spcPts val="0"/>
              </a:spcAft>
              <a:defRPr/>
            </a:pPr>
            <a:r>
              <a:rPr lang="ja-JP" altLang="en-US" sz="3600" dirty="0" smtClean="0">
                <a:latin typeface="+mj-ea"/>
                <a:ea typeface="+mj-ea"/>
                <a:cs typeface="+mj-cs"/>
              </a:rPr>
              <a:t>自閉スペクトラム症の</a:t>
            </a:r>
            <a:r>
              <a:rPr lang="ja-JP" altLang="en-US" sz="3600" dirty="0">
                <a:latin typeface="+mj-ea"/>
                <a:ea typeface="+mj-ea"/>
                <a:cs typeface="+mj-cs"/>
              </a:rPr>
              <a:t>告知</a:t>
            </a:r>
          </a:p>
        </p:txBody>
      </p:sp>
      <p:sp>
        <p:nvSpPr>
          <p:cNvPr id="4" name="テキスト ボックス 3"/>
          <p:cNvSpPr txBox="1"/>
          <p:nvPr/>
        </p:nvSpPr>
        <p:spPr>
          <a:xfrm>
            <a:off x="6141107" y="1238676"/>
            <a:ext cx="2467342" cy="707886"/>
          </a:xfrm>
          <a:prstGeom prst="rect">
            <a:avLst/>
          </a:prstGeom>
          <a:solidFill>
            <a:schemeClr val="accent2"/>
          </a:solidFill>
          <a:ln>
            <a:solidFill>
              <a:srgbClr val="FF0000"/>
            </a:solidFill>
          </a:ln>
        </p:spPr>
        <p:txBody>
          <a:bodyPr wrap="none" rtlCol="0" anchor="ctr">
            <a:spAutoFit/>
          </a:bodyPr>
          <a:lstStyle/>
          <a:p>
            <a:r>
              <a:rPr kumimoji="1" lang="ja-JP" altLang="en-US" sz="2000" dirty="0" smtClean="0">
                <a:solidFill>
                  <a:schemeClr val="bg1"/>
                </a:solidFill>
              </a:rPr>
              <a:t>告知が、</a:t>
            </a:r>
            <a:endParaRPr kumimoji="1" lang="en-US" altLang="ja-JP" sz="2000" dirty="0" smtClean="0">
              <a:solidFill>
                <a:schemeClr val="bg1"/>
              </a:solidFill>
            </a:endParaRPr>
          </a:p>
          <a:p>
            <a:r>
              <a:rPr kumimoji="1" lang="ja-JP" altLang="en-US" sz="2000" dirty="0" smtClean="0">
                <a:solidFill>
                  <a:schemeClr val="bg1"/>
                </a:solidFill>
              </a:rPr>
              <a:t>今の状況で必要か？</a:t>
            </a:r>
            <a:endParaRPr kumimoji="1" lang="ja-JP" altLang="en-US" sz="2000" dirty="0">
              <a:solidFill>
                <a:schemeClr val="bg1"/>
              </a:solidFill>
            </a:endParaRPr>
          </a:p>
        </p:txBody>
      </p:sp>
      <p:sp>
        <p:nvSpPr>
          <p:cNvPr id="5" name="スライド番号プレースホルダー 4"/>
          <p:cNvSpPr>
            <a:spLocks noGrp="1"/>
          </p:cNvSpPr>
          <p:nvPr>
            <p:ph type="sldNum" sz="quarter" idx="12"/>
          </p:nvPr>
        </p:nvSpPr>
        <p:spPr/>
        <p:txBody>
          <a:bodyPr/>
          <a:lstStyle/>
          <a:p>
            <a:fld id="{E3458A7F-867A-4866-8360-1BA463A08F86}" type="slidenum">
              <a:rPr lang="ja-JP" altLang="en-US" smtClean="0"/>
              <a:pPr/>
              <a:t>39</a:t>
            </a:fld>
            <a:endParaRPr lang="ja-JP" altLang="en-US"/>
          </a:p>
        </p:txBody>
      </p:sp>
    </p:spTree>
    <p:extLst>
      <p:ext uri="{BB962C8B-B14F-4D97-AF65-F5344CB8AC3E}">
        <p14:creationId xmlns:p14="http://schemas.microsoft.com/office/powerpoint/2010/main" val="9215680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4</a:t>
            </a:fld>
            <a:endParaRPr kumimoji="1" lang="ja-JP" altLang="en-US" dirty="0"/>
          </a:p>
        </p:txBody>
      </p:sp>
      <p:sp>
        <p:nvSpPr>
          <p:cNvPr id="3" name="タイトル 2"/>
          <p:cNvSpPr>
            <a:spLocks noGrp="1"/>
          </p:cNvSpPr>
          <p:nvPr>
            <p:ph type="title"/>
          </p:nvPr>
        </p:nvSpPr>
        <p:spPr/>
        <p:txBody>
          <a:bodyPr/>
          <a:lstStyle/>
          <a:p>
            <a:r>
              <a:rPr kumimoji="1" lang="ja-JP" altLang="en-US" dirty="0" smtClean="0"/>
              <a:t>はじめに</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715051496"/>
              </p:ext>
            </p:extLst>
          </p:nvPr>
        </p:nvGraphicFramePr>
        <p:xfrm>
          <a:off x="628650" y="1457325"/>
          <a:ext cx="8048625" cy="4602480"/>
        </p:xfrm>
        <a:graphic>
          <a:graphicData uri="http://schemas.openxmlformats.org/drawingml/2006/table">
            <a:tbl>
              <a:tblPr bandRow="1">
                <a:tableStyleId>{5C22544A-7EE6-4342-B048-85BDC9FD1C3A}</a:tableStyleId>
              </a:tblPr>
              <a:tblGrid>
                <a:gridCol w="8048625"/>
              </a:tblGrid>
              <a:tr h="482186">
                <a:tc>
                  <a:txBody>
                    <a:bodyPr/>
                    <a:lstStyle/>
                    <a:p>
                      <a:r>
                        <a:rPr kumimoji="1" lang="ja-JP" altLang="en-US" sz="2800" dirty="0" smtClean="0"/>
                        <a:t>近年、中高年層ひきこもり者への支援が課題</a:t>
                      </a:r>
                    </a:p>
                  </a:txBody>
                  <a:tcPr>
                    <a:lnL w="12700" cmpd="sng">
                      <a:noFill/>
                    </a:lnL>
                    <a:lnR w="12700" cmpd="sng">
                      <a:noFill/>
                    </a:lnR>
                    <a:lnT w="12700" cmpd="sng">
                      <a:noFill/>
                    </a:lnT>
                    <a:lnB w="12700" cmpd="sng">
                      <a:noFill/>
                    </a:lnB>
                    <a:solidFill>
                      <a:schemeClr val="bg1"/>
                    </a:solidFill>
                  </a:tcPr>
                </a:tc>
              </a:tr>
              <a:tr h="370840">
                <a:tc>
                  <a:txBody>
                    <a:bodyPr/>
                    <a:lstStyle/>
                    <a:p>
                      <a:r>
                        <a:rPr kumimoji="1" lang="ja-JP" altLang="en-US" sz="2800" dirty="0" smtClean="0"/>
                        <a:t>中高年層のひきこもり開始年齢：およそ３０歳</a:t>
                      </a:r>
                      <a:endParaRPr kumimoji="1" lang="en-US" altLang="ja-JP" sz="2800" dirty="0" smtClean="0"/>
                    </a:p>
                    <a:p>
                      <a:r>
                        <a:rPr kumimoji="1" lang="ja-JP" altLang="en-US" sz="2800" dirty="0" smtClean="0"/>
                        <a:t>　　（１０～４０代と幅が広い）</a:t>
                      </a:r>
                      <a:endParaRPr kumimoji="1" lang="en-US" altLang="ja-JP" sz="2800" dirty="0" smtClean="0"/>
                    </a:p>
                    <a:p>
                      <a:r>
                        <a:rPr kumimoji="1" lang="ja-JP" altLang="en-US" sz="2800" dirty="0" smtClean="0"/>
                        <a:t>８割近くが就労を経験，うち７割が職場不適応</a:t>
                      </a:r>
                    </a:p>
                    <a:p>
                      <a:pPr algn="r"/>
                      <a:r>
                        <a:rPr kumimoji="1" lang="ja-JP" altLang="en-US" sz="2000" dirty="0" smtClean="0"/>
                        <a:t>（山下倫明他、精神科治療学。</a:t>
                      </a:r>
                      <a:r>
                        <a:rPr kumimoji="1" lang="en-US" altLang="ja-JP" sz="2000" dirty="0" smtClean="0"/>
                        <a:t>2019</a:t>
                      </a:r>
                      <a:r>
                        <a:rPr kumimoji="1" lang="ja-JP" altLang="en-US" sz="2000" dirty="0" smtClean="0"/>
                        <a:t>）</a:t>
                      </a:r>
                    </a:p>
                  </a:txBody>
                  <a:tcPr>
                    <a:lnL w="12700" cmpd="sng">
                      <a:noFill/>
                    </a:lnL>
                    <a:lnR w="12700" cmpd="sng">
                      <a:noFill/>
                    </a:lnR>
                    <a:lnT w="12700" cmpd="sng">
                      <a:noFill/>
                    </a:lnT>
                    <a:lnB w="12700" cmpd="sng">
                      <a:noFill/>
                    </a:lnB>
                    <a:solidFill>
                      <a:schemeClr val="bg1"/>
                    </a:solidFill>
                  </a:tcPr>
                </a:tc>
              </a:tr>
              <a:tr h="370840">
                <a:tc>
                  <a:txBody>
                    <a:bodyPr/>
                    <a:lstStyle/>
                    <a:p>
                      <a:r>
                        <a:rPr kumimoji="1" lang="ja-JP" altLang="en-US" sz="2800" dirty="0" smtClean="0"/>
                        <a:t>中高年層のひきこもり予防・長期化の予防が課題</a:t>
                      </a:r>
                    </a:p>
                  </a:txBody>
                  <a:tcPr>
                    <a:lnL w="12700" cmpd="sng">
                      <a:noFill/>
                    </a:lnL>
                    <a:lnR w="12700" cmpd="sng">
                      <a:noFill/>
                    </a:lnR>
                    <a:lnT w="12700" cmpd="sng">
                      <a:noFill/>
                    </a:lnT>
                    <a:lnB w="12700" cmpd="sng">
                      <a:noFill/>
                    </a:lnB>
                    <a:solidFill>
                      <a:schemeClr val="bg1"/>
                    </a:solidFill>
                  </a:tcPr>
                </a:tc>
              </a:tr>
              <a:tr h="370840">
                <a:tc>
                  <a:txBody>
                    <a:bodyPr/>
                    <a:lstStyle/>
                    <a:p>
                      <a:r>
                        <a:rPr kumimoji="1" lang="ja-JP" altLang="en-US" sz="2800" dirty="0" smtClean="0"/>
                        <a:t>しかし、退職をくり返し、ひきこもり状態になった時、</a:t>
                      </a:r>
                      <a:endParaRPr kumimoji="1" lang="en-US" altLang="ja-JP" sz="2800" dirty="0" smtClean="0"/>
                    </a:p>
                    <a:p>
                      <a:r>
                        <a:rPr kumimoji="1" lang="ja-JP" altLang="en-US" sz="2800" dirty="0" smtClean="0"/>
                        <a:t>　あるいは、その前段階の状態の時、</a:t>
                      </a:r>
                      <a:endParaRPr kumimoji="1" lang="en-US" altLang="ja-JP" sz="2800" dirty="0" smtClean="0"/>
                    </a:p>
                    <a:p>
                      <a:r>
                        <a:rPr kumimoji="1" lang="ja-JP" altLang="en-US" sz="2800" dirty="0" smtClean="0"/>
                        <a:t>相談できる機関は、まだまだ不十分。</a:t>
                      </a:r>
                    </a:p>
                  </a:txBody>
                  <a:tcPr>
                    <a:lnL w="12700" cmpd="sng">
                      <a:noFill/>
                    </a:lnL>
                    <a:lnR w="12700" cmpd="sng">
                      <a:noFill/>
                    </a:lnR>
                    <a:lnT w="12700" cmpd="sng">
                      <a:noFill/>
                    </a:lnT>
                    <a:lnB w="12700" cmpd="sng">
                      <a:noFill/>
                    </a:lnB>
                    <a:solidFill>
                      <a:schemeClr val="bg1"/>
                    </a:solidFill>
                  </a:tcPr>
                </a:tc>
              </a:tr>
              <a:tr h="370840">
                <a:tc>
                  <a:txBody>
                    <a:bodyPr/>
                    <a:lstStyle/>
                    <a:p>
                      <a:r>
                        <a:rPr kumimoji="1" lang="ja-JP" altLang="en-US" sz="2800" dirty="0" smtClean="0"/>
                        <a:t>今後、早期に介入、支援できる体制づくりが重要。</a:t>
                      </a:r>
                      <a:endParaRPr kumimoji="1" lang="en-US" altLang="ja-JP" sz="2800" dirty="0" smtClean="0"/>
                    </a:p>
                  </a:txBody>
                  <a:tcPr>
                    <a:lnL w="12700" cmpd="sng">
                      <a:noFill/>
                    </a:lnL>
                    <a:lnR w="12700" cmpd="sng">
                      <a:noFill/>
                    </a:lnR>
                    <a:lnT w="12700" cmpd="sng">
                      <a:noFill/>
                    </a:lnT>
                    <a:lnB w="12700" cmpd="sng">
                      <a:noFill/>
                    </a:lnB>
                    <a:solidFill>
                      <a:schemeClr val="bg1"/>
                    </a:solidFill>
                  </a:tcPr>
                </a:tc>
              </a:tr>
            </a:tbl>
          </a:graphicData>
        </a:graphic>
      </p:graphicFrame>
    </p:spTree>
    <p:extLst>
      <p:ext uri="{BB962C8B-B14F-4D97-AF65-F5344CB8AC3E}">
        <p14:creationId xmlns:p14="http://schemas.microsoft.com/office/powerpoint/2010/main" val="31097463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26650217"/>
              </p:ext>
            </p:extLst>
          </p:nvPr>
        </p:nvGraphicFramePr>
        <p:xfrm>
          <a:off x="428596" y="1155700"/>
          <a:ext cx="8286808" cy="5394960"/>
        </p:xfrm>
        <a:graphic>
          <a:graphicData uri="http://schemas.openxmlformats.org/drawingml/2006/table">
            <a:tbl>
              <a:tblPr bandRow="1">
                <a:tableStyleId>{21E4AEA4-8DFA-4A89-87EB-49C32662AFE0}</a:tableStyleId>
              </a:tblPr>
              <a:tblGrid>
                <a:gridCol w="522592"/>
                <a:gridCol w="7764216"/>
              </a:tblGrid>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solidFill>
                            <a:schemeClr val="bg1"/>
                          </a:solidFill>
                          <a:latin typeface="+mn-ea"/>
                          <a:ea typeface="+mn-ea"/>
                        </a:rPr>
                        <a:t>本人への告知に至るまでの経緯</a:t>
                      </a:r>
                    </a:p>
                  </a:txBody>
                  <a:tcPr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00B0F0"/>
                    </a:solidFill>
                  </a:tcPr>
                </a:tc>
                <a:tc hMerge="1">
                  <a:txBody>
                    <a:bodyPr/>
                    <a:lstStyle/>
                    <a:p>
                      <a:endParaRPr kumimoji="1" lang="ja-JP" altLang="en-US"/>
                    </a:p>
                  </a:txBody>
                  <a:tcPr/>
                </a:tc>
              </a:tr>
              <a:tr h="370840">
                <a:tc>
                  <a:txBody>
                    <a:bodyPr/>
                    <a:lstStyle/>
                    <a:p>
                      <a:r>
                        <a:rPr kumimoji="1" lang="ja-JP" altLang="en-US" sz="2000" dirty="0" smtClean="0">
                          <a:latin typeface="+mn-ea"/>
                          <a:ea typeface="+mn-ea"/>
                        </a:rPr>
                        <a:t>１</a:t>
                      </a:r>
                      <a:endParaRPr kumimoji="1" lang="ja-JP" altLang="en-US" sz="2000" dirty="0">
                        <a:latin typeface="+mn-ea"/>
                        <a:ea typeface="+mn-ea"/>
                      </a:endParaRPr>
                    </a:p>
                  </a:txBody>
                  <a:tcPr>
                    <a:lnL w="12700" cap="flat" cmpd="sng" algn="ctr">
                      <a:solidFill>
                        <a:srgbClr val="00B0F0"/>
                      </a:solidFill>
                      <a:prstDash val="solid"/>
                      <a:round/>
                      <a:headEnd type="none" w="med" len="med"/>
                      <a:tailEnd type="none" w="med" len="med"/>
                    </a:lnL>
                    <a:lnR w="12700" cmpd="sng">
                      <a:noFill/>
                    </a:lnR>
                    <a:lnT w="12700" cap="flat" cmpd="sng" algn="ctr">
                      <a:solidFill>
                        <a:srgbClr val="00B0F0"/>
                      </a:solidFill>
                      <a:prstDash val="solid"/>
                      <a:round/>
                      <a:headEnd type="none" w="med" len="med"/>
                      <a:tailEnd type="none" w="med" len="med"/>
                    </a:lnT>
                    <a:lnB w="12700" cmpd="sng">
                      <a:noFill/>
                    </a:lnB>
                    <a:solidFill>
                      <a:schemeClr val="bg1"/>
                    </a:solidFill>
                  </a:tcPr>
                </a:tc>
                <a:tc>
                  <a:txBody>
                    <a:bodyPr/>
                    <a:lstStyle/>
                    <a:p>
                      <a:r>
                        <a:rPr lang="ja-JP" altLang="en-US" sz="2000" dirty="0" smtClean="0">
                          <a:latin typeface="+mn-ea"/>
                          <a:ea typeface="+mn-ea"/>
                        </a:rPr>
                        <a:t>告知に至る経過はさまざま、個人個人で異なる。（正解はない）</a:t>
                      </a:r>
                      <a:endParaRPr lang="en-US" altLang="ja-JP" sz="2000" dirty="0" smtClean="0">
                        <a:latin typeface="+mn-ea"/>
                        <a:ea typeface="+mn-ea"/>
                      </a:endParaRPr>
                    </a:p>
                    <a:p>
                      <a:r>
                        <a:rPr kumimoji="1" lang="ja-JP" altLang="en-US" sz="2000" dirty="0" smtClean="0">
                          <a:latin typeface="+mn-ea"/>
                          <a:ea typeface="+mn-ea"/>
                        </a:rPr>
                        <a:t>過去に、すでに何らかの発達障害の診断を受けている場合もある。</a:t>
                      </a:r>
                      <a:endParaRPr kumimoji="1" lang="en-US" altLang="ja-JP" sz="2000" dirty="0" smtClean="0">
                        <a:latin typeface="+mn-ea"/>
                        <a:ea typeface="+mn-ea"/>
                      </a:endParaRPr>
                    </a:p>
                    <a:p>
                      <a:r>
                        <a:rPr kumimoji="1" lang="ja-JP" altLang="en-US" sz="2000" dirty="0" smtClean="0">
                          <a:latin typeface="+mn-ea"/>
                          <a:ea typeface="+mn-ea"/>
                        </a:rPr>
                        <a:t>また、近年、ネットの情報が氾濫し、</a:t>
                      </a:r>
                      <a:endParaRPr kumimoji="1" lang="en-US" altLang="ja-JP" sz="2000" dirty="0" smtClean="0">
                        <a:latin typeface="+mn-ea"/>
                        <a:ea typeface="+mn-ea"/>
                      </a:endParaRPr>
                    </a:p>
                    <a:p>
                      <a:r>
                        <a:rPr kumimoji="1" lang="ja-JP" altLang="en-US" sz="2000" dirty="0" smtClean="0">
                          <a:latin typeface="+mn-ea"/>
                          <a:ea typeface="+mn-ea"/>
                        </a:rPr>
                        <a:t>自分自身が、発達障害ではないかと疑っている人もいる。</a:t>
                      </a:r>
                      <a:endParaRPr kumimoji="1" lang="en-US" altLang="ja-JP" sz="2000" dirty="0" smtClean="0">
                        <a:latin typeface="+mn-ea"/>
                        <a:ea typeface="+mn-ea"/>
                      </a:endParaRPr>
                    </a:p>
                    <a:p>
                      <a:r>
                        <a:rPr kumimoji="1" lang="ja-JP" altLang="en-US" sz="2000" dirty="0" smtClean="0">
                          <a:latin typeface="+mn-ea"/>
                          <a:ea typeface="+mn-ea"/>
                        </a:rPr>
                        <a:t>発達障害かどうかの診断を求められることもある。</a:t>
                      </a:r>
                      <a:endParaRPr kumimoji="1" lang="en-US" altLang="ja-JP" sz="2000" dirty="0" smtClean="0">
                        <a:latin typeface="+mn-ea"/>
                        <a:ea typeface="+mn-ea"/>
                      </a:endParaRPr>
                    </a:p>
                    <a:p>
                      <a:r>
                        <a:rPr kumimoji="1" lang="ja-JP" altLang="en-US" sz="2000" dirty="0" smtClean="0">
                          <a:latin typeface="+mn-ea"/>
                          <a:ea typeface="+mn-ea"/>
                        </a:rPr>
                        <a:t>この場合、</a:t>
                      </a:r>
                      <a:endParaRPr kumimoji="1" lang="en-US" altLang="ja-JP" sz="2000" dirty="0" smtClean="0">
                        <a:latin typeface="+mn-ea"/>
                        <a:ea typeface="+mn-ea"/>
                      </a:endParaRPr>
                    </a:p>
                    <a:p>
                      <a:r>
                        <a:rPr kumimoji="1" lang="ja-JP" altLang="en-US" sz="2000" dirty="0" smtClean="0">
                          <a:latin typeface="+mn-ea"/>
                          <a:ea typeface="+mn-ea"/>
                        </a:rPr>
                        <a:t>　「発達障害である」と診断して欲しい場合と、</a:t>
                      </a:r>
                      <a:endParaRPr kumimoji="1" lang="en-US" altLang="ja-JP" sz="2000" dirty="0" smtClean="0">
                        <a:latin typeface="+mn-ea"/>
                        <a:ea typeface="+mn-ea"/>
                      </a:endParaRPr>
                    </a:p>
                    <a:p>
                      <a:r>
                        <a:rPr kumimoji="1" lang="ja-JP" altLang="en-US" sz="2000" dirty="0" smtClean="0">
                          <a:latin typeface="+mn-ea"/>
                          <a:ea typeface="+mn-ea"/>
                        </a:rPr>
                        <a:t>　「発達障害ではない」と診断して欲しい場合がある。</a:t>
                      </a:r>
                      <a:endParaRPr kumimoji="1" lang="en-US" altLang="ja-JP" sz="2000" dirty="0" smtClean="0">
                        <a:latin typeface="+mn-ea"/>
                        <a:ea typeface="+mn-ea"/>
                      </a:endParaRPr>
                    </a:p>
                    <a:p>
                      <a:r>
                        <a:rPr kumimoji="1" lang="ja-JP" altLang="en-US" sz="2000" dirty="0" smtClean="0">
                          <a:latin typeface="+mn-ea"/>
                          <a:ea typeface="+mn-ea"/>
                        </a:rPr>
                        <a:t>診断をして、何を望んでいるかも知りたい（障害者雇用の利用など）</a:t>
                      </a:r>
                      <a:endParaRPr kumimoji="1" lang="en-US" altLang="ja-JP" sz="2000" dirty="0" smtClean="0">
                        <a:latin typeface="+mn-ea"/>
                        <a:ea typeface="+mn-ea"/>
                      </a:endParaRPr>
                    </a:p>
                    <a:p>
                      <a:r>
                        <a:rPr kumimoji="1" lang="ja-JP" altLang="en-US" sz="2000" dirty="0" smtClean="0">
                          <a:latin typeface="+mn-ea"/>
                          <a:ea typeface="+mn-ea"/>
                        </a:rPr>
                        <a:t>診断を望んでいるのは誰かも課題（周囲の方が診断を望むことも）　</a:t>
                      </a:r>
                      <a:endParaRPr kumimoji="1" lang="ja-JP" altLang="en-US" sz="2000" dirty="0">
                        <a:latin typeface="+mn-ea"/>
                        <a:ea typeface="+mn-ea"/>
                      </a:endParaRPr>
                    </a:p>
                  </a:txBody>
                  <a:tcPr anchor="ctr">
                    <a:lnL w="12700" cmpd="sng">
                      <a:noFill/>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mpd="sng">
                      <a:noFill/>
                    </a:lnB>
                    <a:solidFill>
                      <a:schemeClr val="bg1"/>
                    </a:solidFill>
                  </a:tcPr>
                </a:tc>
              </a:tr>
              <a:tr h="370840">
                <a:tc>
                  <a:txBody>
                    <a:bodyPr/>
                    <a:lstStyle/>
                    <a:p>
                      <a:r>
                        <a:rPr kumimoji="1" lang="ja-JP" altLang="en-US" sz="2000" dirty="0" smtClean="0">
                          <a:latin typeface="+mn-ea"/>
                          <a:ea typeface="+mn-ea"/>
                        </a:rPr>
                        <a:t>２</a:t>
                      </a:r>
                      <a:endParaRPr kumimoji="1" lang="ja-JP" altLang="en-US" sz="2000" dirty="0">
                        <a:latin typeface="+mn-ea"/>
                        <a:ea typeface="+mn-ea"/>
                      </a:endParaRPr>
                    </a:p>
                  </a:txBody>
                  <a:tcPr>
                    <a:lnL w="12700" cap="flat" cmpd="sng" algn="ctr">
                      <a:solidFill>
                        <a:srgbClr val="00B0F0"/>
                      </a:solidFill>
                      <a:prstDash val="solid"/>
                      <a:round/>
                      <a:headEnd type="none" w="med" len="med"/>
                      <a:tailEnd type="none" w="med" len="med"/>
                    </a:lnL>
                    <a:lnR w="12700" cmpd="sng">
                      <a:noFill/>
                    </a:lnR>
                    <a:lnT w="12700" cmpd="sng">
                      <a:noFill/>
                    </a:lnT>
                    <a:lnB w="12700" cmpd="sng">
                      <a:noFill/>
                    </a:lnB>
                    <a:solidFill>
                      <a:schemeClr val="bg1"/>
                    </a:solidFill>
                  </a:tcPr>
                </a:tc>
                <a:tc>
                  <a:txBody>
                    <a:bodyPr/>
                    <a:lstStyle/>
                    <a:p>
                      <a:r>
                        <a:rPr kumimoji="1" lang="ja-JP" altLang="en-US" sz="2000" dirty="0" smtClean="0">
                          <a:latin typeface="+mn-ea"/>
                          <a:ea typeface="+mn-ea"/>
                        </a:rPr>
                        <a:t>本人の自覚している特性を確認する。</a:t>
                      </a:r>
                      <a:endParaRPr kumimoji="1" lang="en-US" altLang="ja-JP" sz="2000" dirty="0" smtClean="0">
                        <a:latin typeface="+mn-ea"/>
                        <a:ea typeface="+mn-ea"/>
                      </a:endParaRPr>
                    </a:p>
                    <a:p>
                      <a:r>
                        <a:rPr kumimoji="1" lang="ja-JP" altLang="en-US" sz="2000" dirty="0" smtClean="0">
                          <a:latin typeface="+mn-ea"/>
                          <a:ea typeface="+mn-ea"/>
                        </a:rPr>
                        <a:t>複数のことは苦手だが、一つのことなら集中して仕事ができる。</a:t>
                      </a:r>
                      <a:endParaRPr kumimoji="1" lang="en-US" altLang="ja-JP" sz="2000" dirty="0" smtClean="0">
                        <a:latin typeface="+mn-ea"/>
                        <a:ea typeface="+mn-ea"/>
                      </a:endParaRPr>
                    </a:p>
                    <a:p>
                      <a:r>
                        <a:rPr kumimoji="1" lang="ja-JP" altLang="en-US" sz="2000" dirty="0" smtClean="0">
                          <a:latin typeface="+mn-ea"/>
                          <a:ea typeface="+mn-ea"/>
                        </a:rPr>
                        <a:t>新しいことは苦手だが、慣れたり教えてもらうときちんと仕事ができる。</a:t>
                      </a:r>
                      <a:endParaRPr kumimoji="1" lang="en-US" altLang="ja-JP" sz="2000" dirty="0" smtClean="0">
                        <a:latin typeface="+mn-ea"/>
                        <a:ea typeface="+mn-ea"/>
                      </a:endParaRPr>
                    </a:p>
                  </a:txBody>
                  <a:tcPr anchor="ctr">
                    <a:lnL w="12700" cmpd="sng">
                      <a:noFill/>
                    </a:lnL>
                    <a:lnR w="12700" cap="flat" cmpd="sng" algn="ctr">
                      <a:solidFill>
                        <a:srgbClr val="00B0F0"/>
                      </a:solidFill>
                      <a:prstDash val="solid"/>
                      <a:round/>
                      <a:headEnd type="none" w="med" len="med"/>
                      <a:tailEnd type="none" w="med" len="med"/>
                    </a:lnR>
                    <a:lnT w="12700" cmpd="sng">
                      <a:noFill/>
                    </a:lnT>
                    <a:lnB w="12700" cmpd="sng">
                      <a:noFill/>
                    </a:lnB>
                    <a:solidFill>
                      <a:schemeClr val="bg1"/>
                    </a:solidFill>
                  </a:tcPr>
                </a:tc>
              </a:tr>
              <a:tr h="370840">
                <a:tc>
                  <a:txBody>
                    <a:bodyPr/>
                    <a:lstStyle/>
                    <a:p>
                      <a:r>
                        <a:rPr kumimoji="1" lang="ja-JP" altLang="en-US" sz="2000" dirty="0" smtClean="0">
                          <a:latin typeface="+mn-ea"/>
                          <a:ea typeface="+mn-ea"/>
                        </a:rPr>
                        <a:t>３</a:t>
                      </a:r>
                      <a:endParaRPr kumimoji="1" lang="ja-JP" altLang="en-US" sz="2000" dirty="0">
                        <a:latin typeface="+mn-ea"/>
                        <a:ea typeface="+mn-ea"/>
                      </a:endParaRPr>
                    </a:p>
                  </a:txBody>
                  <a:tcPr>
                    <a:lnL w="12700" cap="flat" cmpd="sng" algn="ctr">
                      <a:solidFill>
                        <a:srgbClr val="00B0F0"/>
                      </a:solidFill>
                      <a:prstDash val="solid"/>
                      <a:round/>
                      <a:headEnd type="none" w="med" len="med"/>
                      <a:tailEnd type="none" w="med" len="med"/>
                    </a:lnL>
                    <a:lnR w="12700" cmpd="sng">
                      <a:noFill/>
                    </a:lnR>
                    <a:lnT w="12700" cmpd="sng">
                      <a:noFill/>
                    </a:lnT>
                    <a:lnB w="12700" cmpd="sng">
                      <a:noFill/>
                    </a:lnB>
                    <a:solidFill>
                      <a:schemeClr val="bg1"/>
                    </a:solidFill>
                  </a:tcPr>
                </a:tc>
                <a:tc>
                  <a:txBody>
                    <a:bodyPr/>
                    <a:lstStyle/>
                    <a:p>
                      <a:r>
                        <a:rPr kumimoji="1" lang="ja-JP" altLang="en-US" sz="2000" dirty="0" smtClean="0">
                          <a:latin typeface="+mn-ea"/>
                          <a:ea typeface="+mn-ea"/>
                        </a:rPr>
                        <a:t>特性を客観的に見るために、検査（</a:t>
                      </a:r>
                      <a:r>
                        <a:rPr kumimoji="1" lang="en-US" altLang="ja-JP" sz="2000" dirty="0" smtClean="0">
                          <a:latin typeface="+mn-ea"/>
                          <a:ea typeface="+mn-ea"/>
                        </a:rPr>
                        <a:t>WAIS</a:t>
                      </a:r>
                      <a:r>
                        <a:rPr kumimoji="1" lang="ja-JP" altLang="en-US" sz="2000" dirty="0" smtClean="0">
                          <a:latin typeface="+mn-ea"/>
                          <a:ea typeface="+mn-ea"/>
                        </a:rPr>
                        <a:t>など）をすることも。</a:t>
                      </a:r>
                      <a:endParaRPr kumimoji="1" lang="ja-JP" altLang="en-US" sz="2000" dirty="0">
                        <a:latin typeface="+mn-ea"/>
                        <a:ea typeface="+mn-ea"/>
                      </a:endParaRPr>
                    </a:p>
                  </a:txBody>
                  <a:tcPr anchor="ctr">
                    <a:lnL w="12700" cmpd="sng">
                      <a:noFill/>
                    </a:lnL>
                    <a:lnR w="12700" cap="flat" cmpd="sng" algn="ctr">
                      <a:solidFill>
                        <a:srgbClr val="00B0F0"/>
                      </a:solidFill>
                      <a:prstDash val="solid"/>
                      <a:round/>
                      <a:headEnd type="none" w="med" len="med"/>
                      <a:tailEnd type="none" w="med" len="med"/>
                    </a:lnR>
                    <a:lnT w="12700" cmpd="sng">
                      <a:noFill/>
                    </a:lnT>
                    <a:lnB w="12700" cmpd="sng">
                      <a:noFill/>
                    </a:lnB>
                    <a:solidFill>
                      <a:schemeClr val="bg1"/>
                    </a:solidFill>
                  </a:tcPr>
                </a:tc>
              </a:tr>
              <a:tr h="370840">
                <a:tc>
                  <a:txBody>
                    <a:bodyPr/>
                    <a:lstStyle/>
                    <a:p>
                      <a:r>
                        <a:rPr kumimoji="1" lang="ja-JP" altLang="en-US" sz="2000" dirty="0" smtClean="0">
                          <a:latin typeface="+mn-ea"/>
                          <a:ea typeface="+mn-ea"/>
                        </a:rPr>
                        <a:t>４</a:t>
                      </a:r>
                      <a:endParaRPr kumimoji="1" lang="ja-JP" altLang="en-US" sz="2000" dirty="0">
                        <a:latin typeface="+mn-ea"/>
                        <a:ea typeface="+mn-ea"/>
                      </a:endParaRPr>
                    </a:p>
                  </a:txBody>
                  <a:tcPr>
                    <a:lnL w="12700" cap="flat" cmpd="sng" algn="ctr">
                      <a:solidFill>
                        <a:srgbClr val="00B0F0"/>
                      </a:solidFill>
                      <a:prstDash val="solid"/>
                      <a:round/>
                      <a:headEnd type="none" w="med" len="med"/>
                      <a:tailEnd type="none" w="med" len="med"/>
                    </a:lnL>
                    <a:lnR w="12700" cmpd="sng">
                      <a:noFill/>
                    </a:lnR>
                    <a:lnT w="12700" cmpd="sng">
                      <a:noFill/>
                    </a:lnT>
                    <a:lnB w="12700" cap="flat" cmpd="sng" algn="ctr">
                      <a:solidFill>
                        <a:srgbClr val="00B0F0"/>
                      </a:solidFill>
                      <a:prstDash val="solid"/>
                      <a:round/>
                      <a:headEnd type="none" w="med" len="med"/>
                      <a:tailEnd type="none" w="med" len="med"/>
                    </a:lnB>
                    <a:solidFill>
                      <a:schemeClr val="bg1"/>
                    </a:solidFill>
                  </a:tcPr>
                </a:tc>
                <a:tc>
                  <a:txBody>
                    <a:bodyPr/>
                    <a:lstStyle/>
                    <a:p>
                      <a:r>
                        <a:rPr lang="ja-JP" altLang="en-US" sz="2000" dirty="0" smtClean="0">
                          <a:latin typeface="+mn-ea"/>
                          <a:ea typeface="+mn-ea"/>
                        </a:rPr>
                        <a:t>発達障害の告知。特性に加え、支援や制度についても説明。</a:t>
                      </a:r>
                      <a:endParaRPr kumimoji="1" lang="ja-JP" altLang="en-US" sz="2000" dirty="0">
                        <a:latin typeface="+mn-ea"/>
                        <a:ea typeface="+mn-ea"/>
                      </a:endParaRPr>
                    </a:p>
                  </a:txBody>
                  <a:tcPr anchor="ctr">
                    <a:lnL w="12700" cmpd="sng">
                      <a:noFill/>
                    </a:lnL>
                    <a:lnR w="12700" cap="flat" cmpd="sng" algn="ctr">
                      <a:solidFill>
                        <a:srgbClr val="00B0F0"/>
                      </a:solidFill>
                      <a:prstDash val="solid"/>
                      <a:round/>
                      <a:headEnd type="none" w="med" len="med"/>
                      <a:tailEnd type="none" w="med" len="med"/>
                    </a:lnR>
                    <a:lnT w="12700" cmpd="sng">
                      <a:noFill/>
                    </a:lnT>
                    <a:lnB w="12700" cap="flat" cmpd="sng" algn="ctr">
                      <a:solidFill>
                        <a:srgbClr val="00B0F0"/>
                      </a:solidFill>
                      <a:prstDash val="solid"/>
                      <a:round/>
                      <a:headEnd type="none" w="med" len="med"/>
                      <a:tailEnd type="none" w="med" len="med"/>
                    </a:lnB>
                    <a:solidFill>
                      <a:schemeClr val="bg1"/>
                    </a:solidFill>
                  </a:tcPr>
                </a:tc>
              </a:tr>
            </a:tbl>
          </a:graphicData>
        </a:graphic>
      </p:graphicFrame>
      <p:sp>
        <p:nvSpPr>
          <p:cNvPr id="3" name="タイトル 1"/>
          <p:cNvSpPr txBox="1">
            <a:spLocks/>
          </p:cNvSpPr>
          <p:nvPr/>
        </p:nvSpPr>
        <p:spPr>
          <a:xfrm>
            <a:off x="468313" y="0"/>
            <a:ext cx="6479951" cy="971550"/>
          </a:xfrm>
          <a:prstGeom prst="rect">
            <a:avLst/>
          </a:prstGeom>
        </p:spPr>
        <p:txBody>
          <a:bodyPr anchor="ctr"/>
          <a:lstStyle/>
          <a:p>
            <a:pPr fontAlgn="auto">
              <a:spcBef>
                <a:spcPts val="0"/>
              </a:spcBef>
              <a:spcAft>
                <a:spcPts val="0"/>
              </a:spcAft>
              <a:defRPr/>
            </a:pPr>
            <a:r>
              <a:rPr lang="ja-JP" altLang="en-US" sz="3600" dirty="0" smtClean="0">
                <a:latin typeface="+mj-ea"/>
                <a:ea typeface="+mj-ea"/>
                <a:cs typeface="+mj-cs"/>
              </a:rPr>
              <a:t>自閉スペクトラム症の告知　２</a:t>
            </a:r>
            <a:endParaRPr lang="ja-JP" altLang="en-US" sz="3600" dirty="0">
              <a:latin typeface="+mj-ea"/>
              <a:ea typeface="+mj-ea"/>
              <a:cs typeface="+mj-cs"/>
            </a:endParaRPr>
          </a:p>
        </p:txBody>
      </p:sp>
      <p:sp>
        <p:nvSpPr>
          <p:cNvPr id="5" name="スライド番号プレースホルダー 4"/>
          <p:cNvSpPr>
            <a:spLocks noGrp="1"/>
          </p:cNvSpPr>
          <p:nvPr>
            <p:ph type="sldNum" sz="quarter" idx="12"/>
          </p:nvPr>
        </p:nvSpPr>
        <p:spPr/>
        <p:txBody>
          <a:bodyPr/>
          <a:lstStyle/>
          <a:p>
            <a:fld id="{E3458A7F-867A-4866-8360-1BA463A08F86}" type="slidenum">
              <a:rPr lang="ja-JP" altLang="en-US" smtClean="0"/>
              <a:pPr/>
              <a:t>40</a:t>
            </a:fld>
            <a:endParaRPr lang="ja-JP" altLang="en-US"/>
          </a:p>
        </p:txBody>
      </p:sp>
    </p:spTree>
    <p:extLst>
      <p:ext uri="{BB962C8B-B14F-4D97-AF65-F5344CB8AC3E}">
        <p14:creationId xmlns:p14="http://schemas.microsoft.com/office/powerpoint/2010/main" val="27028750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0394" y="2251075"/>
            <a:ext cx="2344433" cy="2355850"/>
          </a:xfrm>
          <a:prstGeom prst="rect">
            <a:avLst/>
          </a:prstGeom>
        </p:spPr>
      </p:pic>
      <p:sp>
        <p:nvSpPr>
          <p:cNvPr id="4" name="テキスト ボックス 3"/>
          <p:cNvSpPr txBox="1"/>
          <p:nvPr/>
        </p:nvSpPr>
        <p:spPr>
          <a:xfrm>
            <a:off x="647700" y="613287"/>
            <a:ext cx="7997620" cy="707886"/>
          </a:xfrm>
          <a:prstGeom prst="rect">
            <a:avLst/>
          </a:prstGeom>
          <a:noFill/>
        </p:spPr>
        <p:txBody>
          <a:bodyPr wrap="square" rtlCol="0">
            <a:spAutoFit/>
          </a:bodyPr>
          <a:lstStyle/>
          <a:p>
            <a:r>
              <a:rPr kumimoji="1" lang="ja-JP" altLang="en-US" sz="4000" dirty="0" smtClean="0">
                <a:solidFill>
                  <a:srgbClr val="FF0000"/>
                </a:solidFill>
                <a:latin typeface="+mj-ea"/>
                <a:ea typeface="+mj-ea"/>
              </a:rPr>
              <a:t>ありがとうございました。</a:t>
            </a:r>
            <a:endParaRPr kumimoji="1" lang="ja-JP" altLang="en-US" sz="2400" dirty="0">
              <a:latin typeface="+mj-ea"/>
              <a:ea typeface="+mj-ea"/>
            </a:endParaRPr>
          </a:p>
        </p:txBody>
      </p:sp>
      <p:sp>
        <p:nvSpPr>
          <p:cNvPr id="5" name="テキスト ボックス 4"/>
          <p:cNvSpPr txBox="1"/>
          <p:nvPr/>
        </p:nvSpPr>
        <p:spPr>
          <a:xfrm>
            <a:off x="3755802" y="2430964"/>
            <a:ext cx="3679212" cy="923330"/>
          </a:xfrm>
          <a:prstGeom prst="rect">
            <a:avLst/>
          </a:prstGeom>
          <a:noFill/>
        </p:spPr>
        <p:txBody>
          <a:bodyPr wrap="none" rtlCol="0">
            <a:spAutoFit/>
          </a:bodyPr>
          <a:lstStyle/>
          <a:p>
            <a:r>
              <a:rPr kumimoji="1" lang="ja-JP" altLang="en-US" dirty="0" smtClean="0"/>
              <a:t>鳥取県</a:t>
            </a:r>
            <a:endParaRPr kumimoji="1" lang="en-US" altLang="ja-JP" dirty="0" smtClean="0"/>
          </a:p>
          <a:p>
            <a:r>
              <a:rPr lang="ja-JP" altLang="en-US" dirty="0" smtClean="0"/>
              <a:t>「眠れてますか？睡眠キャンペーン」</a:t>
            </a:r>
            <a:endParaRPr lang="en-US" altLang="ja-JP" dirty="0" smtClean="0"/>
          </a:p>
          <a:p>
            <a:r>
              <a:rPr kumimoji="1" lang="ja-JP" altLang="en-US" dirty="0" smtClean="0"/>
              <a:t>キャラクター　　「スーミン」</a:t>
            </a:r>
            <a:endParaRPr kumimoji="1" lang="ja-JP" altLang="en-US" dirty="0"/>
          </a:p>
        </p:txBody>
      </p:sp>
      <p:sp>
        <p:nvSpPr>
          <p:cNvPr id="2" name="正方形/長方形 1"/>
          <p:cNvSpPr/>
          <p:nvPr/>
        </p:nvSpPr>
        <p:spPr>
          <a:xfrm>
            <a:off x="537908" y="5251938"/>
            <a:ext cx="8068183" cy="11723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＜参考＞</a:t>
            </a:r>
            <a:endParaRPr kumimoji="1" lang="en-US" altLang="ja-JP" dirty="0" smtClean="0">
              <a:solidFill>
                <a:schemeClr val="tx1"/>
              </a:solidFill>
            </a:endParaRPr>
          </a:p>
          <a:p>
            <a:r>
              <a:rPr kumimoji="1" lang="ja-JP" altLang="en-US" dirty="0" smtClean="0">
                <a:solidFill>
                  <a:schemeClr val="tx1"/>
                </a:solidFill>
              </a:rPr>
              <a:t>原田豊「支援者・家族のためのひきこもり相談支援実践ガイドブック</a:t>
            </a:r>
            <a:endParaRPr kumimoji="1" lang="en-US" altLang="ja-JP" dirty="0" smtClean="0">
              <a:solidFill>
                <a:schemeClr val="tx1"/>
              </a:solidFill>
            </a:endParaRPr>
          </a:p>
          <a:p>
            <a:pPr algn="ctr"/>
            <a:r>
              <a:rPr kumimoji="1" lang="ja-JP" altLang="en-US" dirty="0" smtClean="0">
                <a:solidFill>
                  <a:schemeClr val="tx1"/>
                </a:solidFill>
              </a:rPr>
              <a:t>～</a:t>
            </a:r>
            <a:r>
              <a:rPr kumimoji="1" lang="en-US" altLang="ja-JP" dirty="0" smtClean="0">
                <a:solidFill>
                  <a:schemeClr val="tx1"/>
                </a:solidFill>
              </a:rPr>
              <a:t>8050</a:t>
            </a:r>
            <a:r>
              <a:rPr kumimoji="1" lang="ja-JP" altLang="en-US" dirty="0" smtClean="0">
                <a:solidFill>
                  <a:schemeClr val="tx1"/>
                </a:solidFill>
              </a:rPr>
              <a:t>問題、発達障害、ゲーム依存、地域包括、多様化するひきこもり支援～」</a:t>
            </a:r>
            <a:endParaRPr kumimoji="1" lang="en-US" altLang="ja-JP" dirty="0" smtClean="0">
              <a:solidFill>
                <a:schemeClr val="tx1"/>
              </a:solidFill>
            </a:endParaRPr>
          </a:p>
          <a:p>
            <a:pPr algn="r"/>
            <a:r>
              <a:rPr kumimoji="1" lang="ja-JP" altLang="en-US" dirty="0" smtClean="0">
                <a:solidFill>
                  <a:schemeClr val="tx1"/>
                </a:solidFill>
              </a:rPr>
              <a:t>（福村出版、</a:t>
            </a:r>
            <a:r>
              <a:rPr kumimoji="1" lang="en-US" altLang="ja-JP" dirty="0" smtClean="0">
                <a:solidFill>
                  <a:schemeClr val="tx1"/>
                </a:solidFill>
              </a:rPr>
              <a:t>2020/10/5</a:t>
            </a:r>
            <a:r>
              <a:rPr kumimoji="1" lang="ja-JP" altLang="en-US" dirty="0" smtClean="0">
                <a:solidFill>
                  <a:schemeClr val="tx1"/>
                </a:solidFill>
              </a:rPr>
              <a:t>）</a:t>
            </a:r>
            <a:endParaRPr kumimoji="1" lang="ja-JP" altLang="en-US" dirty="0">
              <a:solidFill>
                <a:schemeClr val="tx1"/>
              </a:solidFill>
            </a:endParaRPr>
          </a:p>
        </p:txBody>
      </p:sp>
      <p:pic>
        <p:nvPicPr>
          <p:cNvPr id="6" name="図 5"/>
          <p:cNvPicPr>
            <a:picLocks noChangeAspect="1"/>
          </p:cNvPicPr>
          <p:nvPr/>
        </p:nvPicPr>
        <p:blipFill>
          <a:blip r:embed="rId3"/>
          <a:stretch>
            <a:fillRect/>
          </a:stretch>
        </p:blipFill>
        <p:spPr>
          <a:xfrm>
            <a:off x="7559074" y="3724274"/>
            <a:ext cx="1285142" cy="1927713"/>
          </a:xfrm>
          <a:prstGeom prst="rect">
            <a:avLst/>
          </a:prstGeom>
          <a:ln>
            <a:solidFill>
              <a:srgbClr val="FF0000"/>
            </a:solidFill>
          </a:ln>
        </p:spPr>
      </p:pic>
      <p:sp>
        <p:nvSpPr>
          <p:cNvPr id="7" name="スライド番号プレースホルダー 6"/>
          <p:cNvSpPr>
            <a:spLocks noGrp="1"/>
          </p:cNvSpPr>
          <p:nvPr>
            <p:ph type="sldNum" sz="quarter" idx="12"/>
          </p:nvPr>
        </p:nvSpPr>
        <p:spPr/>
        <p:txBody>
          <a:bodyPr/>
          <a:lstStyle/>
          <a:p>
            <a:fld id="{C8F03022-F22C-4ECF-81DF-D30B36FEB915}" type="slidenum">
              <a:rPr kumimoji="1" lang="ja-JP" altLang="en-US" smtClean="0"/>
              <a:t>41</a:t>
            </a:fld>
            <a:endParaRPr kumimoji="1" lang="ja-JP" altLang="en-US" dirty="0"/>
          </a:p>
        </p:txBody>
      </p:sp>
    </p:spTree>
    <p:extLst>
      <p:ext uri="{BB962C8B-B14F-4D97-AF65-F5344CB8AC3E}">
        <p14:creationId xmlns:p14="http://schemas.microsoft.com/office/powerpoint/2010/main" val="8464686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2">
            <a:extLst>
              <a:ext uri="{28A0092B-C50C-407E-A947-70E740481C1C}">
                <a14:useLocalDpi xmlns:a14="http://schemas.microsoft.com/office/drawing/2010/main" val="0"/>
              </a:ext>
            </a:extLst>
          </a:blip>
          <a:srcRect b="26764"/>
          <a:stretch/>
        </p:blipFill>
        <p:spPr>
          <a:xfrm>
            <a:off x="6534692" y="1200150"/>
            <a:ext cx="1713415" cy="1647825"/>
          </a:xfrm>
          <a:prstGeom prst="rect">
            <a:avLst/>
          </a:prstGeom>
        </p:spPr>
      </p:pic>
      <p:sp>
        <p:nvSpPr>
          <p:cNvPr id="2" name="タイトル 1"/>
          <p:cNvSpPr>
            <a:spLocks noGrp="1"/>
          </p:cNvSpPr>
          <p:nvPr>
            <p:ph type="title"/>
          </p:nvPr>
        </p:nvSpPr>
        <p:spPr/>
        <p:txBody>
          <a:bodyPr>
            <a:normAutofit/>
          </a:bodyPr>
          <a:lstStyle/>
          <a:p>
            <a:r>
              <a:rPr kumimoji="1" lang="ja-JP" altLang="en-US" sz="4400" dirty="0" smtClean="0"/>
              <a:t>ひきこもりになる、きっかけは、</a:t>
            </a:r>
            <a:endParaRPr kumimoji="1" lang="ja-JP" altLang="en-US" sz="4400" dirty="0"/>
          </a:p>
        </p:txBody>
      </p:sp>
      <p:sp>
        <p:nvSpPr>
          <p:cNvPr id="3" name="テキスト ボックス 2"/>
          <p:cNvSpPr txBox="1"/>
          <p:nvPr/>
        </p:nvSpPr>
        <p:spPr>
          <a:xfrm>
            <a:off x="628650" y="1341438"/>
            <a:ext cx="8286750" cy="4832092"/>
          </a:xfrm>
          <a:prstGeom prst="rect">
            <a:avLst/>
          </a:prstGeom>
          <a:noFill/>
        </p:spPr>
        <p:txBody>
          <a:bodyPr wrap="square" rtlCol="0">
            <a:spAutoFit/>
          </a:bodyPr>
          <a:lstStyle/>
          <a:p>
            <a:r>
              <a:rPr lang="ja-JP" altLang="en-US" sz="4400" dirty="0" smtClean="0">
                <a:latin typeface="+mn-ea"/>
              </a:rPr>
              <a:t>さまざまです。</a:t>
            </a:r>
            <a:endParaRPr lang="en-US" altLang="ja-JP" sz="4400" dirty="0" smtClean="0">
              <a:latin typeface="+mn-ea"/>
            </a:endParaRPr>
          </a:p>
          <a:p>
            <a:r>
              <a:rPr lang="ja-JP" altLang="en-US" sz="4400" dirty="0">
                <a:latin typeface="+mn-ea"/>
              </a:rPr>
              <a:t>不登校</a:t>
            </a:r>
            <a:r>
              <a:rPr lang="ja-JP" altLang="en-US" sz="4400" dirty="0" smtClean="0">
                <a:latin typeface="+mn-ea"/>
              </a:rPr>
              <a:t>から、</a:t>
            </a:r>
            <a:endParaRPr lang="en-US" altLang="ja-JP" sz="4400" dirty="0" smtClean="0">
              <a:latin typeface="+mn-ea"/>
            </a:endParaRPr>
          </a:p>
          <a:p>
            <a:r>
              <a:rPr lang="ja-JP" altLang="en-US" sz="4400" dirty="0">
                <a:latin typeface="+mn-ea"/>
              </a:rPr>
              <a:t>　</a:t>
            </a:r>
            <a:r>
              <a:rPr lang="ja-JP" altLang="en-US" sz="4400" dirty="0" smtClean="0">
                <a:latin typeface="+mn-ea"/>
              </a:rPr>
              <a:t>ひきこもりになった人もいれば、</a:t>
            </a:r>
            <a:endParaRPr lang="en-US" altLang="ja-JP" sz="4400" dirty="0" smtClean="0">
              <a:latin typeface="+mn-ea"/>
            </a:endParaRPr>
          </a:p>
          <a:p>
            <a:r>
              <a:rPr lang="ja-JP" altLang="en-US" sz="4400" dirty="0" smtClean="0">
                <a:latin typeface="+mn-ea"/>
              </a:rPr>
              <a:t>仕事をやめてから、</a:t>
            </a:r>
            <a:endParaRPr lang="en-US" altLang="ja-JP" sz="4400" dirty="0" smtClean="0">
              <a:latin typeface="+mn-ea"/>
            </a:endParaRPr>
          </a:p>
          <a:p>
            <a:r>
              <a:rPr lang="ja-JP" altLang="en-US" sz="4400" dirty="0" smtClean="0">
                <a:latin typeface="+mn-ea"/>
              </a:rPr>
              <a:t>　ひきこもりになった人もいます。</a:t>
            </a:r>
            <a:endParaRPr lang="en-US" altLang="ja-JP" sz="4400" dirty="0" smtClean="0">
              <a:latin typeface="+mn-ea"/>
            </a:endParaRPr>
          </a:p>
          <a:p>
            <a:r>
              <a:rPr lang="ja-JP" altLang="en-US" sz="4400" dirty="0" smtClean="0">
                <a:latin typeface="+mn-ea"/>
              </a:rPr>
              <a:t>きっかけが、何だったか、</a:t>
            </a:r>
            <a:endParaRPr lang="en-US" altLang="ja-JP" sz="4400" dirty="0" smtClean="0">
              <a:latin typeface="+mn-ea"/>
            </a:endParaRPr>
          </a:p>
          <a:p>
            <a:r>
              <a:rPr lang="ja-JP" altLang="en-US" sz="4400" dirty="0">
                <a:latin typeface="+mn-ea"/>
              </a:rPr>
              <a:t>　</a:t>
            </a:r>
            <a:r>
              <a:rPr lang="ja-JP" altLang="en-US" sz="4400" dirty="0" smtClean="0">
                <a:latin typeface="+mn-ea"/>
              </a:rPr>
              <a:t>よく分からないこともあります。</a:t>
            </a:r>
            <a:endParaRPr kumimoji="1" lang="ja-JP" altLang="en-US" sz="4000" dirty="0">
              <a:latin typeface="+mn-ea"/>
            </a:endParaRPr>
          </a:p>
        </p:txBody>
      </p:sp>
      <p:sp>
        <p:nvSpPr>
          <p:cNvPr id="5" name="スライド番号プレースホルダー 4"/>
          <p:cNvSpPr>
            <a:spLocks noGrp="1"/>
          </p:cNvSpPr>
          <p:nvPr>
            <p:ph type="sldNum" sz="quarter" idx="12"/>
          </p:nvPr>
        </p:nvSpPr>
        <p:spPr/>
        <p:txBody>
          <a:bodyPr/>
          <a:lstStyle/>
          <a:p>
            <a:fld id="{FBD2CEB3-E5C6-46D5-A13E-6746FE00D39B}" type="slidenum">
              <a:rPr kumimoji="1" lang="ja-JP" altLang="en-US" smtClean="0"/>
              <a:t>5</a:t>
            </a:fld>
            <a:endParaRPr kumimoji="1" lang="ja-JP" altLang="en-US" dirty="0"/>
          </a:p>
        </p:txBody>
      </p:sp>
    </p:spTree>
    <p:extLst>
      <p:ext uri="{BB962C8B-B14F-4D97-AF65-F5344CB8AC3E}">
        <p14:creationId xmlns:p14="http://schemas.microsoft.com/office/powerpoint/2010/main" val="16151186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BD2CEB3-E5C6-46D5-A13E-6746FE00D39B}" type="slidenum">
              <a:rPr kumimoji="1" lang="ja-JP" altLang="en-US" smtClean="0"/>
              <a:t>6</a:t>
            </a:fld>
            <a:endParaRPr kumimoji="1" lang="ja-JP" altLang="en-US" dirty="0"/>
          </a:p>
        </p:txBody>
      </p:sp>
      <p:sp>
        <p:nvSpPr>
          <p:cNvPr id="3" name="タイトル 2"/>
          <p:cNvSpPr>
            <a:spLocks noGrp="1"/>
          </p:cNvSpPr>
          <p:nvPr>
            <p:ph type="title"/>
          </p:nvPr>
        </p:nvSpPr>
        <p:spPr/>
        <p:txBody>
          <a:bodyPr/>
          <a:lstStyle/>
          <a:p>
            <a:r>
              <a:rPr kumimoji="1" lang="ja-JP" altLang="en-US" dirty="0" smtClean="0"/>
              <a:t>ひきこもりに至る経過</a:t>
            </a:r>
            <a:endParaRPr kumimoji="1" lang="ja-JP" altLang="en-US" dirty="0"/>
          </a:p>
        </p:txBody>
      </p:sp>
      <p:sp>
        <p:nvSpPr>
          <p:cNvPr id="4" name="正方形/長方形 3"/>
          <p:cNvSpPr/>
          <p:nvPr/>
        </p:nvSpPr>
        <p:spPr>
          <a:xfrm>
            <a:off x="1307727" y="2003612"/>
            <a:ext cx="1465729" cy="899085"/>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学校</a:t>
            </a:r>
            <a:endParaRPr kumimoji="1" lang="ja-JP" altLang="en-US" sz="2800" dirty="0"/>
          </a:p>
        </p:txBody>
      </p:sp>
      <p:sp>
        <p:nvSpPr>
          <p:cNvPr id="8" name="正方形/長方形 7"/>
          <p:cNvSpPr/>
          <p:nvPr/>
        </p:nvSpPr>
        <p:spPr>
          <a:xfrm>
            <a:off x="1324535" y="4185678"/>
            <a:ext cx="1465729" cy="899085"/>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学校</a:t>
            </a:r>
            <a:endParaRPr kumimoji="1" lang="ja-JP" altLang="en-US" sz="2800" dirty="0"/>
          </a:p>
        </p:txBody>
      </p:sp>
      <p:sp>
        <p:nvSpPr>
          <p:cNvPr id="11" name="正方形/長方形 10"/>
          <p:cNvSpPr/>
          <p:nvPr/>
        </p:nvSpPr>
        <p:spPr>
          <a:xfrm>
            <a:off x="2860863" y="4185678"/>
            <a:ext cx="1465729" cy="89908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仕事</a:t>
            </a:r>
            <a:endParaRPr kumimoji="1" lang="ja-JP" altLang="en-US" sz="2800" dirty="0"/>
          </a:p>
        </p:txBody>
      </p:sp>
      <p:sp>
        <p:nvSpPr>
          <p:cNvPr id="12" name="正方形/長方形 11"/>
          <p:cNvSpPr/>
          <p:nvPr/>
        </p:nvSpPr>
        <p:spPr>
          <a:xfrm>
            <a:off x="4413999" y="4185677"/>
            <a:ext cx="376518" cy="89908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p:sp>
        <p:nvSpPr>
          <p:cNvPr id="13" name="正方形/長方形 12"/>
          <p:cNvSpPr/>
          <p:nvPr/>
        </p:nvSpPr>
        <p:spPr>
          <a:xfrm>
            <a:off x="4918266" y="4185677"/>
            <a:ext cx="208426" cy="89908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p:sp>
        <p:nvSpPr>
          <p:cNvPr id="14" name="正方形/長方形 13"/>
          <p:cNvSpPr/>
          <p:nvPr/>
        </p:nvSpPr>
        <p:spPr>
          <a:xfrm>
            <a:off x="5331765" y="4185676"/>
            <a:ext cx="131104" cy="89908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p:sp>
        <p:nvSpPr>
          <p:cNvPr id="15" name="正方形/長方形 14"/>
          <p:cNvSpPr/>
          <p:nvPr/>
        </p:nvSpPr>
        <p:spPr>
          <a:xfrm>
            <a:off x="6538633" y="4496829"/>
            <a:ext cx="1976717" cy="603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ひきこもり</a:t>
            </a:r>
            <a:endParaRPr kumimoji="1" lang="ja-JP" altLang="en-US" sz="2800" dirty="0">
              <a:solidFill>
                <a:schemeClr val="tx1"/>
              </a:solidFill>
            </a:endParaRPr>
          </a:p>
        </p:txBody>
      </p:sp>
      <p:sp>
        <p:nvSpPr>
          <p:cNvPr id="16" name="正方形/長方形 15"/>
          <p:cNvSpPr/>
          <p:nvPr/>
        </p:nvSpPr>
        <p:spPr>
          <a:xfrm>
            <a:off x="6538633" y="2299447"/>
            <a:ext cx="1976717" cy="603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ひきこもり</a:t>
            </a:r>
            <a:endParaRPr kumimoji="1" lang="ja-JP" altLang="en-US" sz="2800" dirty="0">
              <a:solidFill>
                <a:schemeClr val="tx1"/>
              </a:solidFill>
            </a:endParaRPr>
          </a:p>
        </p:txBody>
      </p:sp>
      <p:sp>
        <p:nvSpPr>
          <p:cNvPr id="17" name="正方形/長方形 16"/>
          <p:cNvSpPr/>
          <p:nvPr/>
        </p:nvSpPr>
        <p:spPr>
          <a:xfrm>
            <a:off x="2860862" y="2463332"/>
            <a:ext cx="123264" cy="44375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p:cxnSp>
        <p:nvCxnSpPr>
          <p:cNvPr id="7" name="直線矢印コネクタ 6"/>
          <p:cNvCxnSpPr/>
          <p:nvPr/>
        </p:nvCxnSpPr>
        <p:spPr>
          <a:xfrm>
            <a:off x="2773456" y="2902697"/>
            <a:ext cx="574189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a:off x="2773457" y="5084764"/>
            <a:ext cx="574189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角丸四角形 17"/>
          <p:cNvSpPr/>
          <p:nvPr/>
        </p:nvSpPr>
        <p:spPr>
          <a:xfrm>
            <a:off x="1872503" y="1815353"/>
            <a:ext cx="1492624" cy="1277470"/>
          </a:xfrm>
          <a:prstGeom prst="round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1307727" y="1302498"/>
            <a:ext cx="5849470" cy="4975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rgbClr val="FF0000"/>
                </a:solidFill>
              </a:rPr>
              <a:t>思春期～青年期から、ひきこもりの状態が始まる</a:t>
            </a:r>
            <a:endParaRPr kumimoji="1" lang="ja-JP" altLang="en-US" sz="2000" dirty="0">
              <a:solidFill>
                <a:srgbClr val="FF0000"/>
              </a:solidFill>
            </a:endParaRPr>
          </a:p>
        </p:txBody>
      </p:sp>
      <p:sp>
        <p:nvSpPr>
          <p:cNvPr id="21" name="角丸四角形 20"/>
          <p:cNvSpPr/>
          <p:nvPr/>
        </p:nvSpPr>
        <p:spPr>
          <a:xfrm>
            <a:off x="4723282" y="3996483"/>
            <a:ext cx="1492624" cy="1277470"/>
          </a:xfrm>
          <a:prstGeom prst="round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1761565" y="3392767"/>
            <a:ext cx="6523505" cy="4975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rgbClr val="FF0000"/>
                </a:solidFill>
              </a:rPr>
              <a:t>仕事を辞めて（３０歳頃）から、ひきこもりの状態が始まる</a:t>
            </a:r>
            <a:endParaRPr kumimoji="1" lang="ja-JP" altLang="en-US" sz="2000" dirty="0">
              <a:solidFill>
                <a:srgbClr val="FF0000"/>
              </a:solidFill>
            </a:endParaRPr>
          </a:p>
        </p:txBody>
      </p:sp>
      <p:sp>
        <p:nvSpPr>
          <p:cNvPr id="23" name="正方形/長方形 22"/>
          <p:cNvSpPr/>
          <p:nvPr/>
        </p:nvSpPr>
        <p:spPr>
          <a:xfrm>
            <a:off x="340379" y="1408486"/>
            <a:ext cx="576542" cy="5492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１</a:t>
            </a:r>
            <a:endParaRPr kumimoji="1" lang="ja-JP" altLang="en-US" sz="2800" dirty="0">
              <a:solidFill>
                <a:schemeClr val="tx1"/>
              </a:solidFill>
            </a:endParaRPr>
          </a:p>
        </p:txBody>
      </p:sp>
      <p:sp>
        <p:nvSpPr>
          <p:cNvPr id="24" name="正方形/長方形 23"/>
          <p:cNvSpPr/>
          <p:nvPr/>
        </p:nvSpPr>
        <p:spPr>
          <a:xfrm>
            <a:off x="356346" y="3489792"/>
            <a:ext cx="576542" cy="5492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２</a:t>
            </a:r>
            <a:endParaRPr lang="en-US" altLang="ja-JP" sz="2800" dirty="0" smtClean="0">
              <a:solidFill>
                <a:schemeClr val="tx1"/>
              </a:solidFill>
            </a:endParaRPr>
          </a:p>
        </p:txBody>
      </p:sp>
      <p:sp>
        <p:nvSpPr>
          <p:cNvPr id="25" name="テキスト ボックス 24"/>
          <p:cNvSpPr txBox="1"/>
          <p:nvPr/>
        </p:nvSpPr>
        <p:spPr>
          <a:xfrm>
            <a:off x="1036625" y="5380132"/>
            <a:ext cx="7712368" cy="1200329"/>
          </a:xfrm>
          <a:prstGeom prst="rect">
            <a:avLst/>
          </a:prstGeom>
          <a:noFill/>
        </p:spPr>
        <p:txBody>
          <a:bodyPr wrap="none" rtlCol="0">
            <a:spAutoFit/>
          </a:bodyPr>
          <a:lstStyle/>
          <a:p>
            <a:r>
              <a:rPr kumimoji="1" lang="ja-JP" altLang="en-US" sz="2400" dirty="0" smtClean="0"/>
              <a:t>最後は、仕事</a:t>
            </a:r>
            <a:r>
              <a:rPr lang="ja-JP" altLang="en-US" sz="2400" dirty="0" smtClean="0"/>
              <a:t>を短期間で退職を繰り返していることも。</a:t>
            </a:r>
            <a:endParaRPr lang="en-US" altLang="ja-JP" sz="2400" dirty="0" smtClean="0"/>
          </a:p>
          <a:p>
            <a:r>
              <a:rPr lang="ja-JP" altLang="en-US" sz="2400" dirty="0" smtClean="0"/>
              <a:t>時に、強い心的ダメージ（集団恐怖、いじめ・パワハラなど）</a:t>
            </a:r>
            <a:endParaRPr lang="en-US" altLang="ja-JP" sz="2400" dirty="0" smtClean="0"/>
          </a:p>
          <a:p>
            <a:r>
              <a:rPr lang="ja-JP" altLang="en-US" sz="2400" dirty="0"/>
              <a:t>　</a:t>
            </a:r>
            <a:r>
              <a:rPr lang="ja-JP" altLang="en-US" sz="2400" dirty="0" smtClean="0"/>
              <a:t>　　を負っている。</a:t>
            </a:r>
            <a:endParaRPr kumimoji="1" lang="ja-JP" altLang="en-US" sz="2400" dirty="0"/>
          </a:p>
        </p:txBody>
      </p:sp>
    </p:spTree>
    <p:extLst>
      <p:ext uri="{BB962C8B-B14F-4D97-AF65-F5344CB8AC3E}">
        <p14:creationId xmlns:p14="http://schemas.microsoft.com/office/powerpoint/2010/main" val="419350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線コネクタ 14">
            <a:extLst>
              <a:ext uri="{FF2B5EF4-FFF2-40B4-BE49-F238E27FC236}">
                <a16:creationId xmlns:a16="http://schemas.microsoft.com/office/drawing/2014/main" xmlns="" id="{12C8ACAE-B908-4F5D-AFB8-B28C13CE1A4C}"/>
              </a:ext>
            </a:extLst>
          </p:cNvPr>
          <p:cNvCxnSpPr>
            <a:cxnSpLocks/>
          </p:cNvCxnSpPr>
          <p:nvPr/>
        </p:nvCxnSpPr>
        <p:spPr bwMode="auto">
          <a:xfrm flipH="1">
            <a:off x="1893887" y="1684813"/>
            <a:ext cx="1679" cy="4349766"/>
          </a:xfrm>
          <a:prstGeom prst="line">
            <a:avLst/>
          </a:prstGeom>
          <a:solidFill>
            <a:schemeClr val="accent1"/>
          </a:solidFill>
          <a:ln w="38100" cap="flat" cmpd="sng" algn="ctr">
            <a:solidFill>
              <a:srgbClr val="0070C0"/>
            </a:solidFill>
            <a:prstDash val="solid"/>
            <a:round/>
            <a:headEnd type="none" w="med" len="med"/>
            <a:tailEnd type="none" w="med" len="med"/>
          </a:ln>
          <a:effectLst/>
        </p:spPr>
      </p:cxnSp>
      <p:sp>
        <p:nvSpPr>
          <p:cNvPr id="2" name="タイトル 1">
            <a:extLst>
              <a:ext uri="{FF2B5EF4-FFF2-40B4-BE49-F238E27FC236}">
                <a16:creationId xmlns:a16="http://schemas.microsoft.com/office/drawing/2014/main" xmlns="" id="{C72B4E2D-19D9-4FFE-A5E4-034EF9E8C11F}"/>
              </a:ext>
            </a:extLst>
          </p:cNvPr>
          <p:cNvSpPr>
            <a:spLocks noGrp="1"/>
          </p:cNvSpPr>
          <p:nvPr>
            <p:ph type="title"/>
          </p:nvPr>
        </p:nvSpPr>
        <p:spPr/>
        <p:txBody>
          <a:bodyPr/>
          <a:lstStyle/>
          <a:p>
            <a:r>
              <a:rPr kumimoji="1" lang="ja-JP" altLang="en-US" dirty="0"/>
              <a:t>ひきこもりに至る経過</a:t>
            </a:r>
          </a:p>
        </p:txBody>
      </p:sp>
      <p:sp>
        <p:nvSpPr>
          <p:cNvPr id="4" name="四角形: 角を丸くする 3">
            <a:extLst>
              <a:ext uri="{FF2B5EF4-FFF2-40B4-BE49-F238E27FC236}">
                <a16:creationId xmlns:a16="http://schemas.microsoft.com/office/drawing/2014/main" xmlns="" id="{761A62B7-2FC5-40E8-AC09-0C42569286B8}"/>
              </a:ext>
            </a:extLst>
          </p:cNvPr>
          <p:cNvSpPr/>
          <p:nvPr/>
        </p:nvSpPr>
        <p:spPr bwMode="auto">
          <a:xfrm>
            <a:off x="1361706" y="1256188"/>
            <a:ext cx="1068265" cy="428625"/>
          </a:xfrm>
          <a:prstGeom prst="roundRect">
            <a:avLst>
              <a:gd name="adj" fmla="val 10000"/>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b="1" dirty="0">
                <a:latin typeface="游ゴシック" panose="020B0400000000000000" pitchFamily="50" charset="-128"/>
                <a:ea typeface="游ゴシック" panose="020B0400000000000000" pitchFamily="50" charset="-128"/>
              </a:rPr>
              <a:t>出 生</a:t>
            </a:r>
            <a:endParaRPr kumimoji="0" lang="ja-JP" altLang="en-US" sz="1800" b="1" i="0" u="none" strike="noStrike" cap="none" normalizeH="0" baseline="0" dirty="0">
              <a:ln>
                <a:noFill/>
              </a:ln>
              <a:effectLst/>
              <a:latin typeface="游ゴシック" panose="020B0400000000000000" pitchFamily="50" charset="-128"/>
              <a:ea typeface="游ゴシック" panose="020B0400000000000000" pitchFamily="50" charset="-128"/>
            </a:endParaRPr>
          </a:p>
        </p:txBody>
      </p:sp>
      <p:cxnSp>
        <p:nvCxnSpPr>
          <p:cNvPr id="13" name="直線矢印コネクタ 12">
            <a:extLst>
              <a:ext uri="{FF2B5EF4-FFF2-40B4-BE49-F238E27FC236}">
                <a16:creationId xmlns:a16="http://schemas.microsoft.com/office/drawing/2014/main" xmlns="" id="{0B387032-85B3-4927-B57F-01B3CB2F3ABD}"/>
              </a:ext>
            </a:extLst>
          </p:cNvPr>
          <p:cNvCxnSpPr>
            <a:cxnSpLocks/>
          </p:cNvCxnSpPr>
          <p:nvPr/>
        </p:nvCxnSpPr>
        <p:spPr bwMode="auto">
          <a:xfrm>
            <a:off x="2771919" y="2215561"/>
            <a:ext cx="1485079" cy="37221"/>
          </a:xfrm>
          <a:prstGeom prst="straightConnector1">
            <a:avLst/>
          </a:prstGeom>
          <a:solidFill>
            <a:schemeClr val="accent1"/>
          </a:solidFill>
          <a:ln w="38100" cap="flat" cmpd="sng" algn="ctr">
            <a:solidFill>
              <a:srgbClr val="0070C0"/>
            </a:solidFill>
            <a:prstDash val="solid"/>
            <a:round/>
            <a:headEnd type="none" w="med" len="med"/>
            <a:tailEnd type="triangle" w="lg" len="lg"/>
          </a:ln>
          <a:effectLst/>
        </p:spPr>
      </p:cxnSp>
      <p:sp>
        <p:nvSpPr>
          <p:cNvPr id="14" name="テキスト ボックス 13">
            <a:extLst>
              <a:ext uri="{FF2B5EF4-FFF2-40B4-BE49-F238E27FC236}">
                <a16:creationId xmlns:a16="http://schemas.microsoft.com/office/drawing/2014/main" xmlns="" id="{3A13AD15-9395-40F8-ADFC-8FAEE5053CAF}"/>
              </a:ext>
            </a:extLst>
          </p:cNvPr>
          <p:cNvSpPr txBox="1"/>
          <p:nvPr/>
        </p:nvSpPr>
        <p:spPr>
          <a:xfrm>
            <a:off x="2803644" y="1824712"/>
            <a:ext cx="1326906" cy="810478"/>
          </a:xfrm>
          <a:prstGeom prst="rect">
            <a:avLst/>
          </a:prstGeom>
          <a:noFill/>
        </p:spPr>
        <p:txBody>
          <a:bodyPr wrap="square" rtlCol="0">
            <a:spAutoFit/>
          </a:bodyPr>
          <a:lstStyle/>
          <a:p>
            <a:pPr>
              <a:lnSpc>
                <a:spcPts val="2800"/>
              </a:lnSpc>
            </a:pPr>
            <a:r>
              <a:rPr kumimoji="1" lang="ja-JP" altLang="en-US" dirty="0">
                <a:latin typeface="游ゴシック" panose="020B0400000000000000" pitchFamily="50" charset="-128"/>
                <a:ea typeface="游ゴシック" panose="020B0400000000000000" pitchFamily="50" charset="-128"/>
              </a:rPr>
              <a:t>不登校</a:t>
            </a:r>
            <a:endParaRPr kumimoji="1" lang="en-US" altLang="ja-JP" dirty="0">
              <a:latin typeface="游ゴシック" panose="020B0400000000000000" pitchFamily="50" charset="-128"/>
              <a:ea typeface="游ゴシック" panose="020B0400000000000000" pitchFamily="50" charset="-128"/>
            </a:endParaRPr>
          </a:p>
          <a:p>
            <a:pPr>
              <a:lnSpc>
                <a:spcPts val="2800"/>
              </a:lnSpc>
            </a:pPr>
            <a:r>
              <a:rPr kumimoji="1" lang="ja-JP" altLang="en-US" dirty="0">
                <a:latin typeface="游ゴシック" panose="020B0400000000000000" pitchFamily="50" charset="-128"/>
                <a:ea typeface="游ゴシック" panose="020B0400000000000000" pitchFamily="50" charset="-128"/>
              </a:rPr>
              <a:t>いじめ 等</a:t>
            </a:r>
            <a:endParaRPr kumimoji="1" lang="en-US" altLang="ja-JP" dirty="0">
              <a:latin typeface="游ゴシック" panose="020B0400000000000000" pitchFamily="50" charset="-128"/>
              <a:ea typeface="游ゴシック" panose="020B0400000000000000" pitchFamily="50" charset="-128"/>
            </a:endParaRPr>
          </a:p>
        </p:txBody>
      </p:sp>
      <p:sp>
        <p:nvSpPr>
          <p:cNvPr id="5" name="四角形: 角を丸くする 4">
            <a:extLst>
              <a:ext uri="{FF2B5EF4-FFF2-40B4-BE49-F238E27FC236}">
                <a16:creationId xmlns:a16="http://schemas.microsoft.com/office/drawing/2014/main" xmlns="" id="{22E49B7F-7285-4695-BE87-F8E774E3A5EE}"/>
              </a:ext>
            </a:extLst>
          </p:cNvPr>
          <p:cNvSpPr/>
          <p:nvPr/>
        </p:nvSpPr>
        <p:spPr bwMode="auto">
          <a:xfrm>
            <a:off x="1004519" y="1874248"/>
            <a:ext cx="1782640" cy="682625"/>
          </a:xfrm>
          <a:prstGeom prst="roundRect">
            <a:avLst>
              <a:gd name="adj" fmla="val 4253"/>
            </a:avLst>
          </a:prstGeom>
          <a:solidFill>
            <a:schemeClr val="accent1">
              <a:lumMod val="20000"/>
              <a:lumOff val="80000"/>
            </a:schemeClr>
          </a:solidFill>
          <a:ln w="38100" cap="flat" cmpd="sng" algn="ctr">
            <a:solidFill>
              <a:srgbClr val="92D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400" b="1" dirty="0">
                <a:latin typeface="游ゴシック" panose="020B0400000000000000" pitchFamily="50" charset="-128"/>
                <a:ea typeface="游ゴシック" panose="020B0400000000000000" pitchFamily="50" charset="-128"/>
              </a:rPr>
              <a:t>学 校</a:t>
            </a:r>
            <a:endParaRPr kumimoji="0" lang="ja-JP" altLang="en-US" sz="2400" b="1" i="0" u="none" strike="noStrike" cap="none" normalizeH="0" baseline="0" dirty="0">
              <a:ln>
                <a:noFill/>
              </a:ln>
              <a:effectLst/>
              <a:latin typeface="游ゴシック" panose="020B0400000000000000" pitchFamily="50" charset="-128"/>
              <a:ea typeface="游ゴシック" panose="020B0400000000000000" pitchFamily="50" charset="-128"/>
            </a:endParaRPr>
          </a:p>
        </p:txBody>
      </p:sp>
      <p:cxnSp>
        <p:nvCxnSpPr>
          <p:cNvPr id="26" name="直線矢印コネクタ 25">
            <a:extLst>
              <a:ext uri="{FF2B5EF4-FFF2-40B4-BE49-F238E27FC236}">
                <a16:creationId xmlns:a16="http://schemas.microsoft.com/office/drawing/2014/main" xmlns="" id="{5E89A4A9-9BC6-4533-BB21-FD1A20B038C8}"/>
              </a:ext>
            </a:extLst>
          </p:cNvPr>
          <p:cNvCxnSpPr>
            <a:cxnSpLocks/>
          </p:cNvCxnSpPr>
          <p:nvPr/>
        </p:nvCxnSpPr>
        <p:spPr bwMode="auto">
          <a:xfrm>
            <a:off x="2756381" y="4275310"/>
            <a:ext cx="5000220" cy="0"/>
          </a:xfrm>
          <a:prstGeom prst="straightConnector1">
            <a:avLst/>
          </a:prstGeom>
          <a:solidFill>
            <a:schemeClr val="accent1"/>
          </a:solidFill>
          <a:ln w="38100" cap="flat" cmpd="sng" algn="ctr">
            <a:solidFill>
              <a:srgbClr val="0070C0"/>
            </a:solidFill>
            <a:prstDash val="solid"/>
            <a:round/>
            <a:headEnd type="none" w="med" len="med"/>
            <a:tailEnd type="triangle" w="lg" len="lg"/>
          </a:ln>
          <a:effectLst/>
        </p:spPr>
      </p:cxnSp>
      <p:sp>
        <p:nvSpPr>
          <p:cNvPr id="28" name="四角形: 角を丸くする 27">
            <a:extLst>
              <a:ext uri="{FF2B5EF4-FFF2-40B4-BE49-F238E27FC236}">
                <a16:creationId xmlns:a16="http://schemas.microsoft.com/office/drawing/2014/main" xmlns="" id="{2CA3C23C-BDED-4BCB-A2EA-02A2AF3ABE23}"/>
              </a:ext>
            </a:extLst>
          </p:cNvPr>
          <p:cNvSpPr/>
          <p:nvPr/>
        </p:nvSpPr>
        <p:spPr bwMode="auto">
          <a:xfrm>
            <a:off x="7786257" y="1874248"/>
            <a:ext cx="792000" cy="3761372"/>
          </a:xfrm>
          <a:prstGeom prst="roundRect">
            <a:avLst>
              <a:gd name="adj" fmla="val 4253"/>
            </a:avLst>
          </a:prstGeom>
          <a:solidFill>
            <a:srgbClr val="FFE1FF"/>
          </a:solidFill>
          <a:ln w="38100" cap="flat" cmpd="sng" algn="ctr">
            <a:solidFill>
              <a:srgbClr val="FF0000"/>
            </a:solidFill>
            <a:prstDash val="solid"/>
            <a:round/>
            <a:headEnd type="none" w="med" len="med"/>
            <a:tailEnd type="none" w="med" len="med"/>
          </a:ln>
          <a:effectLst/>
        </p:spPr>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600" b="1" dirty="0">
                <a:latin typeface="游ゴシック" panose="020B0400000000000000" pitchFamily="50" charset="-128"/>
                <a:ea typeface="游ゴシック" panose="020B0400000000000000" pitchFamily="50" charset="-128"/>
              </a:rPr>
              <a:t>ひきこもり</a:t>
            </a:r>
            <a:endParaRPr kumimoji="0" lang="ja-JP" altLang="en-US" sz="2600" b="1" i="0" u="none" strike="noStrike" cap="none" normalizeH="0" baseline="0" dirty="0">
              <a:ln>
                <a:noFill/>
              </a:ln>
              <a:effectLst/>
              <a:latin typeface="游ゴシック" panose="020B0400000000000000" pitchFamily="50" charset="-128"/>
              <a:ea typeface="游ゴシック" panose="020B0400000000000000" pitchFamily="50" charset="-128"/>
            </a:endParaRPr>
          </a:p>
        </p:txBody>
      </p:sp>
      <p:cxnSp>
        <p:nvCxnSpPr>
          <p:cNvPr id="30" name="直線矢印コネクタ 29">
            <a:extLst>
              <a:ext uri="{FF2B5EF4-FFF2-40B4-BE49-F238E27FC236}">
                <a16:creationId xmlns:a16="http://schemas.microsoft.com/office/drawing/2014/main" xmlns="" id="{785A3417-89D9-4F90-A656-8D1226AF015B}"/>
              </a:ext>
            </a:extLst>
          </p:cNvPr>
          <p:cNvCxnSpPr>
            <a:cxnSpLocks/>
          </p:cNvCxnSpPr>
          <p:nvPr/>
        </p:nvCxnSpPr>
        <p:spPr bwMode="auto">
          <a:xfrm flipV="1">
            <a:off x="6043775" y="2252781"/>
            <a:ext cx="1712826" cy="0"/>
          </a:xfrm>
          <a:prstGeom prst="straightConnector1">
            <a:avLst/>
          </a:prstGeom>
          <a:solidFill>
            <a:schemeClr val="accent1"/>
          </a:solidFill>
          <a:ln w="38100" cap="flat" cmpd="sng" algn="ctr">
            <a:solidFill>
              <a:srgbClr val="0070C0"/>
            </a:solidFill>
            <a:prstDash val="solid"/>
            <a:round/>
            <a:headEnd type="none" w="med" len="med"/>
            <a:tailEnd type="triangle" w="lg" len="lg"/>
          </a:ln>
          <a:effectLst/>
        </p:spPr>
      </p:cxnSp>
      <p:sp>
        <p:nvSpPr>
          <p:cNvPr id="31" name="テキスト ボックス 30">
            <a:extLst>
              <a:ext uri="{FF2B5EF4-FFF2-40B4-BE49-F238E27FC236}">
                <a16:creationId xmlns:a16="http://schemas.microsoft.com/office/drawing/2014/main" xmlns="" id="{3433D569-4F81-48F1-BCA7-D2CC56F93B77}"/>
              </a:ext>
            </a:extLst>
          </p:cNvPr>
          <p:cNvSpPr txBox="1"/>
          <p:nvPr/>
        </p:nvSpPr>
        <p:spPr>
          <a:xfrm>
            <a:off x="6393193" y="1844368"/>
            <a:ext cx="550304" cy="495200"/>
          </a:xfrm>
          <a:prstGeom prst="rect">
            <a:avLst/>
          </a:prstGeom>
          <a:noFill/>
        </p:spPr>
        <p:txBody>
          <a:bodyPr wrap="square" rtlCol="0">
            <a:spAutoFit/>
          </a:bodyPr>
          <a:lstStyle/>
          <a:p>
            <a:pPr>
              <a:lnSpc>
                <a:spcPts val="3000"/>
              </a:lnSpc>
            </a:pPr>
            <a:r>
              <a:rPr kumimoji="1" lang="ja-JP" altLang="en-US" sz="3200" b="1" dirty="0">
                <a:latin typeface="游ゴシック" panose="020B0400000000000000" pitchFamily="50" charset="-128"/>
                <a:ea typeface="游ゴシック" panose="020B0400000000000000" pitchFamily="50" charset="-128"/>
              </a:rPr>
              <a:t>①</a:t>
            </a:r>
            <a:endParaRPr kumimoji="1" lang="en-US" altLang="ja-JP" sz="3200" b="1" dirty="0">
              <a:latin typeface="游ゴシック" panose="020B0400000000000000" pitchFamily="50" charset="-128"/>
              <a:ea typeface="游ゴシック" panose="020B0400000000000000" pitchFamily="50" charset="-128"/>
            </a:endParaRPr>
          </a:p>
        </p:txBody>
      </p:sp>
      <p:sp>
        <p:nvSpPr>
          <p:cNvPr id="10" name="ひし形 9">
            <a:extLst>
              <a:ext uri="{FF2B5EF4-FFF2-40B4-BE49-F238E27FC236}">
                <a16:creationId xmlns:a16="http://schemas.microsoft.com/office/drawing/2014/main" xmlns="" id="{A9B6F813-4FD4-418C-9E71-CDF56D34E4D5}"/>
              </a:ext>
            </a:extLst>
          </p:cNvPr>
          <p:cNvSpPr/>
          <p:nvPr/>
        </p:nvSpPr>
        <p:spPr bwMode="auto">
          <a:xfrm>
            <a:off x="4272238" y="1851938"/>
            <a:ext cx="1782640" cy="801687"/>
          </a:xfrm>
          <a:prstGeom prst="diamond">
            <a:avLst/>
          </a:prstGeom>
          <a:solidFill>
            <a:schemeClr val="accent3">
              <a:lumMod val="20000"/>
              <a:lumOff val="80000"/>
            </a:schemeClr>
          </a:solidFill>
          <a:ln w="38100" cap="flat" cmpd="sng" algn="ctr">
            <a:solidFill>
              <a:srgbClr val="FFC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400" b="1" dirty="0">
                <a:latin typeface="游ゴシック" panose="020B0400000000000000" pitchFamily="50" charset="-128"/>
                <a:ea typeface="游ゴシック" panose="020B0400000000000000" pitchFamily="50" charset="-128"/>
              </a:rPr>
              <a:t>退 学</a:t>
            </a:r>
            <a:endParaRPr kumimoji="0" lang="ja-JP" altLang="en-US" sz="2400" b="1" i="0" u="none" strike="noStrike" cap="none" normalizeH="0" baseline="0" dirty="0">
              <a:ln>
                <a:noFill/>
              </a:ln>
              <a:effectLst/>
              <a:latin typeface="游ゴシック" panose="020B0400000000000000" pitchFamily="50" charset="-128"/>
              <a:ea typeface="游ゴシック" panose="020B0400000000000000" pitchFamily="50" charset="-128"/>
            </a:endParaRPr>
          </a:p>
        </p:txBody>
      </p:sp>
      <p:cxnSp>
        <p:nvCxnSpPr>
          <p:cNvPr id="34" name="直線矢印コネクタ 33">
            <a:extLst>
              <a:ext uri="{FF2B5EF4-FFF2-40B4-BE49-F238E27FC236}">
                <a16:creationId xmlns:a16="http://schemas.microsoft.com/office/drawing/2014/main" xmlns="" id="{437F4120-0750-4C19-96B9-3CBB417B32AF}"/>
              </a:ext>
            </a:extLst>
          </p:cNvPr>
          <p:cNvCxnSpPr>
            <a:cxnSpLocks/>
          </p:cNvCxnSpPr>
          <p:nvPr/>
        </p:nvCxnSpPr>
        <p:spPr bwMode="auto">
          <a:xfrm>
            <a:off x="1894160" y="3294940"/>
            <a:ext cx="5862441" cy="0"/>
          </a:xfrm>
          <a:prstGeom prst="straightConnector1">
            <a:avLst/>
          </a:prstGeom>
          <a:solidFill>
            <a:schemeClr val="accent1"/>
          </a:solidFill>
          <a:ln w="38100" cap="flat" cmpd="sng" algn="ctr">
            <a:solidFill>
              <a:srgbClr val="0070C0"/>
            </a:solidFill>
            <a:prstDash val="solid"/>
            <a:round/>
            <a:headEnd type="none" w="med" len="med"/>
            <a:tailEnd type="triangle" w="lg" len="lg"/>
          </a:ln>
          <a:effectLst/>
        </p:spPr>
      </p:cxnSp>
      <p:cxnSp>
        <p:nvCxnSpPr>
          <p:cNvPr id="37" name="コネクタ: カギ線 36">
            <a:extLst>
              <a:ext uri="{FF2B5EF4-FFF2-40B4-BE49-F238E27FC236}">
                <a16:creationId xmlns:a16="http://schemas.microsoft.com/office/drawing/2014/main" xmlns="" id="{986DF9F5-5ABE-4645-A180-E13AE7C45FEC}"/>
              </a:ext>
            </a:extLst>
          </p:cNvPr>
          <p:cNvCxnSpPr>
            <a:cxnSpLocks/>
            <a:stCxn id="10" idx="2"/>
          </p:cNvCxnSpPr>
          <p:nvPr/>
        </p:nvCxnSpPr>
        <p:spPr bwMode="auto">
          <a:xfrm rot="5400000">
            <a:off x="3381558" y="1195625"/>
            <a:ext cx="324000" cy="3240000"/>
          </a:xfrm>
          <a:prstGeom prst="bentConnector2">
            <a:avLst/>
          </a:prstGeom>
          <a:solidFill>
            <a:schemeClr val="accent1"/>
          </a:solidFill>
          <a:ln w="19050" cap="flat" cmpd="sng" algn="ctr">
            <a:solidFill>
              <a:schemeClr val="tx1"/>
            </a:solidFill>
            <a:prstDash val="dash"/>
            <a:round/>
            <a:headEnd type="none" w="lg" len="lg"/>
            <a:tailEnd type="triangle" w="lg" len="lg"/>
          </a:ln>
          <a:effectLst/>
        </p:spPr>
      </p:cxnSp>
      <p:sp>
        <p:nvSpPr>
          <p:cNvPr id="9" name="ひし形 8">
            <a:extLst>
              <a:ext uri="{FF2B5EF4-FFF2-40B4-BE49-F238E27FC236}">
                <a16:creationId xmlns:a16="http://schemas.microsoft.com/office/drawing/2014/main" xmlns="" id="{CB3D305D-6489-4CDA-9463-840C21D4437D}"/>
              </a:ext>
            </a:extLst>
          </p:cNvPr>
          <p:cNvSpPr/>
          <p:nvPr/>
        </p:nvSpPr>
        <p:spPr bwMode="auto">
          <a:xfrm>
            <a:off x="990556" y="3871338"/>
            <a:ext cx="1782640" cy="801687"/>
          </a:xfrm>
          <a:prstGeom prst="diamond">
            <a:avLst/>
          </a:prstGeom>
          <a:solidFill>
            <a:schemeClr val="accent3">
              <a:lumMod val="20000"/>
              <a:lumOff val="80000"/>
            </a:schemeClr>
          </a:solidFill>
          <a:ln w="38100" cap="flat" cmpd="sng" algn="ctr">
            <a:solidFill>
              <a:srgbClr val="FFC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400" b="1" i="0" u="none" strike="noStrike" cap="none" normalizeH="0" baseline="0" dirty="0">
                <a:ln>
                  <a:noFill/>
                </a:ln>
                <a:effectLst/>
                <a:latin typeface="游ゴシック" panose="020B0400000000000000" pitchFamily="50" charset="-128"/>
                <a:ea typeface="游ゴシック" panose="020B0400000000000000" pitchFamily="50" charset="-128"/>
              </a:rPr>
              <a:t>求 職</a:t>
            </a:r>
          </a:p>
        </p:txBody>
      </p:sp>
      <p:sp>
        <p:nvSpPr>
          <p:cNvPr id="42" name="テキスト ボックス 41">
            <a:extLst>
              <a:ext uri="{FF2B5EF4-FFF2-40B4-BE49-F238E27FC236}">
                <a16:creationId xmlns:a16="http://schemas.microsoft.com/office/drawing/2014/main" xmlns="" id="{7D0FA1E7-C09E-4749-882C-CC79FD7194CE}"/>
              </a:ext>
            </a:extLst>
          </p:cNvPr>
          <p:cNvSpPr txBox="1"/>
          <p:nvPr/>
        </p:nvSpPr>
        <p:spPr>
          <a:xfrm>
            <a:off x="2787619" y="4891123"/>
            <a:ext cx="1499035" cy="810478"/>
          </a:xfrm>
          <a:prstGeom prst="rect">
            <a:avLst/>
          </a:prstGeom>
          <a:noFill/>
        </p:spPr>
        <p:txBody>
          <a:bodyPr wrap="square" rtlCol="0">
            <a:spAutoFit/>
          </a:bodyPr>
          <a:lstStyle/>
          <a:p>
            <a:pPr>
              <a:lnSpc>
                <a:spcPts val="2800"/>
              </a:lnSpc>
            </a:pPr>
            <a:r>
              <a:rPr kumimoji="1" lang="ja-JP" altLang="en-US" dirty="0">
                <a:latin typeface="游ゴシック" panose="020B0400000000000000" pitchFamily="50" charset="-128"/>
                <a:ea typeface="游ゴシック" panose="020B0400000000000000" pitchFamily="50" charset="-128"/>
              </a:rPr>
              <a:t>休職 等</a:t>
            </a:r>
            <a:endParaRPr kumimoji="1" lang="en-US" altLang="ja-JP" dirty="0">
              <a:latin typeface="游ゴシック" panose="020B0400000000000000" pitchFamily="50" charset="-128"/>
              <a:ea typeface="游ゴシック" panose="020B0400000000000000" pitchFamily="50" charset="-128"/>
            </a:endParaRPr>
          </a:p>
          <a:p>
            <a:pPr>
              <a:lnSpc>
                <a:spcPts val="2800"/>
              </a:lnSpc>
            </a:pPr>
            <a:r>
              <a:rPr kumimoji="1" lang="ja-JP" altLang="en-US" dirty="0">
                <a:latin typeface="游ゴシック" panose="020B0400000000000000" pitchFamily="50" charset="-128"/>
                <a:ea typeface="游ゴシック" panose="020B0400000000000000" pitchFamily="50" charset="-128"/>
              </a:rPr>
              <a:t>パワハラ 等</a:t>
            </a:r>
            <a:endParaRPr kumimoji="1" lang="en-US" altLang="ja-JP" dirty="0">
              <a:latin typeface="游ゴシック" panose="020B0400000000000000" pitchFamily="50" charset="-128"/>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xmlns="" id="{9E5BF973-9763-40AD-AF81-BCA6FA063E1E}"/>
              </a:ext>
            </a:extLst>
          </p:cNvPr>
          <p:cNvCxnSpPr>
            <a:cxnSpLocks/>
          </p:cNvCxnSpPr>
          <p:nvPr/>
        </p:nvCxnSpPr>
        <p:spPr bwMode="auto">
          <a:xfrm>
            <a:off x="6028601" y="5288163"/>
            <a:ext cx="1728000" cy="0"/>
          </a:xfrm>
          <a:prstGeom prst="straightConnector1">
            <a:avLst/>
          </a:prstGeom>
          <a:solidFill>
            <a:schemeClr val="accent1"/>
          </a:solidFill>
          <a:ln w="38100" cap="flat" cmpd="sng" algn="ctr">
            <a:solidFill>
              <a:srgbClr val="0070C0">
                <a:alpha val="99000"/>
              </a:srgbClr>
            </a:solidFill>
            <a:prstDash val="solid"/>
            <a:round/>
            <a:headEnd type="none" w="med" len="med"/>
            <a:tailEnd type="triangle" w="lg" len="lg"/>
          </a:ln>
          <a:effectLst/>
        </p:spPr>
      </p:cxnSp>
      <p:sp>
        <p:nvSpPr>
          <p:cNvPr id="44" name="テキスト ボックス 43">
            <a:extLst>
              <a:ext uri="{FF2B5EF4-FFF2-40B4-BE49-F238E27FC236}">
                <a16:creationId xmlns:a16="http://schemas.microsoft.com/office/drawing/2014/main" xmlns="" id="{CD7D77ED-9045-4CCB-BA13-788B2A2B4DBF}"/>
              </a:ext>
            </a:extLst>
          </p:cNvPr>
          <p:cNvSpPr txBox="1"/>
          <p:nvPr/>
        </p:nvSpPr>
        <p:spPr>
          <a:xfrm>
            <a:off x="6393193" y="4867664"/>
            <a:ext cx="550304" cy="495200"/>
          </a:xfrm>
          <a:prstGeom prst="rect">
            <a:avLst/>
          </a:prstGeom>
          <a:noFill/>
        </p:spPr>
        <p:txBody>
          <a:bodyPr wrap="square" rtlCol="0">
            <a:spAutoFit/>
          </a:bodyPr>
          <a:lstStyle/>
          <a:p>
            <a:pPr>
              <a:lnSpc>
                <a:spcPts val="3000"/>
              </a:lnSpc>
            </a:pPr>
            <a:r>
              <a:rPr kumimoji="1" lang="ja-JP" altLang="en-US" sz="3200" b="1" dirty="0">
                <a:latin typeface="游ゴシック" panose="020B0400000000000000" pitchFamily="50" charset="-128"/>
                <a:ea typeface="游ゴシック" panose="020B0400000000000000" pitchFamily="50" charset="-128"/>
              </a:rPr>
              <a:t>④</a:t>
            </a:r>
            <a:endParaRPr kumimoji="1" lang="en-US" altLang="ja-JP" sz="3200" b="1" dirty="0">
              <a:latin typeface="游ゴシック" panose="020B0400000000000000" pitchFamily="50" charset="-128"/>
              <a:ea typeface="游ゴシック" panose="020B0400000000000000" pitchFamily="50" charset="-128"/>
            </a:endParaRPr>
          </a:p>
        </p:txBody>
      </p:sp>
      <p:sp>
        <p:nvSpPr>
          <p:cNvPr id="11" name="ひし形 10">
            <a:extLst>
              <a:ext uri="{FF2B5EF4-FFF2-40B4-BE49-F238E27FC236}">
                <a16:creationId xmlns:a16="http://schemas.microsoft.com/office/drawing/2014/main" xmlns="" id="{20D1E6A2-D8D9-481B-8D5D-2DC7629BAE32}"/>
              </a:ext>
            </a:extLst>
          </p:cNvPr>
          <p:cNvSpPr/>
          <p:nvPr/>
        </p:nvSpPr>
        <p:spPr bwMode="auto">
          <a:xfrm>
            <a:off x="4268651" y="4891123"/>
            <a:ext cx="1782640" cy="801687"/>
          </a:xfrm>
          <a:prstGeom prst="diamond">
            <a:avLst/>
          </a:prstGeom>
          <a:solidFill>
            <a:schemeClr val="accent3">
              <a:lumMod val="20000"/>
              <a:lumOff val="80000"/>
            </a:schemeClr>
          </a:solidFill>
          <a:ln w="38100" cap="flat" cmpd="sng" algn="ctr">
            <a:solidFill>
              <a:srgbClr val="FFC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400" b="1" dirty="0">
                <a:latin typeface="游ゴシック" panose="020B0400000000000000" pitchFamily="50" charset="-128"/>
                <a:ea typeface="游ゴシック" panose="020B0400000000000000" pitchFamily="50" charset="-128"/>
              </a:rPr>
              <a:t>退 職</a:t>
            </a:r>
            <a:endParaRPr kumimoji="0" lang="ja-JP" altLang="en-US" sz="2400" b="1" i="0" u="none" strike="noStrike" cap="none" normalizeH="0" baseline="0" dirty="0">
              <a:ln>
                <a:noFill/>
              </a:ln>
              <a:effectLst/>
              <a:latin typeface="游ゴシック" panose="020B0400000000000000" pitchFamily="50" charset="-128"/>
              <a:ea typeface="游ゴシック" panose="020B0400000000000000" pitchFamily="50" charset="-128"/>
            </a:endParaRPr>
          </a:p>
        </p:txBody>
      </p:sp>
      <p:sp>
        <p:nvSpPr>
          <p:cNvPr id="46" name="テキスト ボックス 45">
            <a:extLst>
              <a:ext uri="{FF2B5EF4-FFF2-40B4-BE49-F238E27FC236}">
                <a16:creationId xmlns:a16="http://schemas.microsoft.com/office/drawing/2014/main" xmlns="" id="{2F7BB7B5-905D-4002-AF75-0B15D8C94D8A}"/>
              </a:ext>
            </a:extLst>
          </p:cNvPr>
          <p:cNvSpPr txBox="1"/>
          <p:nvPr/>
        </p:nvSpPr>
        <p:spPr>
          <a:xfrm>
            <a:off x="5508821" y="2479183"/>
            <a:ext cx="2350588" cy="830997"/>
          </a:xfrm>
          <a:prstGeom prst="rect">
            <a:avLst/>
          </a:prstGeom>
          <a:noFill/>
        </p:spPr>
        <p:txBody>
          <a:bodyPr wrap="square" rtlCol="0">
            <a:spAutoFit/>
          </a:bodyPr>
          <a:lstStyle/>
          <a:p>
            <a:r>
              <a:rPr kumimoji="1" lang="en-US" altLang="ja-JP" sz="1600" dirty="0">
                <a:latin typeface="游ゴシック" panose="020B0400000000000000" pitchFamily="50" charset="-128"/>
                <a:ea typeface="游ゴシック" panose="020B0400000000000000" pitchFamily="50" charset="-128"/>
              </a:rPr>
              <a:t>※</a:t>
            </a:r>
            <a:r>
              <a:rPr kumimoji="1" lang="ja-JP" altLang="en-US" sz="1600" dirty="0">
                <a:latin typeface="游ゴシック" panose="020B0400000000000000" pitchFamily="50" charset="-128"/>
                <a:ea typeface="游ゴシック" panose="020B0400000000000000" pitchFamily="50" charset="-128"/>
              </a:rPr>
              <a:t>在学中だが卒業後の就労に困難が予想されるものは、</a:t>
            </a:r>
            <a:r>
              <a:rPr kumimoji="1" lang="ja-JP" altLang="en-US" sz="1600" b="1" dirty="0">
                <a:latin typeface="游ゴシック" panose="020B0400000000000000" pitchFamily="50" charset="-128"/>
                <a:ea typeface="游ゴシック" panose="020B0400000000000000" pitchFamily="50" charset="-128"/>
              </a:rPr>
              <a:t>②</a:t>
            </a:r>
            <a:r>
              <a:rPr kumimoji="1" lang="ja-JP" altLang="en-US" sz="1600" dirty="0">
                <a:latin typeface="游ゴシック" panose="020B0400000000000000" pitchFamily="50" charset="-128"/>
                <a:ea typeface="游ゴシック" panose="020B0400000000000000" pitchFamily="50" charset="-128"/>
              </a:rPr>
              <a:t>に含む</a:t>
            </a:r>
          </a:p>
        </p:txBody>
      </p:sp>
      <p:sp>
        <p:nvSpPr>
          <p:cNvPr id="59" name="右中かっこ 58">
            <a:extLst>
              <a:ext uri="{FF2B5EF4-FFF2-40B4-BE49-F238E27FC236}">
                <a16:creationId xmlns:a16="http://schemas.microsoft.com/office/drawing/2014/main" xmlns="" id="{6ABDDC7D-910B-49DC-9B9E-95F56DACC207}"/>
              </a:ext>
            </a:extLst>
          </p:cNvPr>
          <p:cNvSpPr/>
          <p:nvPr/>
        </p:nvSpPr>
        <p:spPr bwMode="auto">
          <a:xfrm>
            <a:off x="5310902" y="3160934"/>
            <a:ext cx="183091" cy="1188000"/>
          </a:xfrm>
          <a:prstGeom prst="rightBrace">
            <a:avLst>
              <a:gd name="adj1" fmla="val 115965"/>
              <a:gd name="adj2" fmla="val 50000"/>
            </a:avLst>
          </a:prstGeom>
          <a:noFill/>
          <a:ln w="38100" cap="rnd" cmpd="sng" algn="ctr">
            <a:solidFill>
              <a:srgbClr val="4D4D4D"/>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a:ln>
                <a:noFill/>
              </a:ln>
              <a:effectLst/>
              <a:latin typeface="游ゴシック" panose="020B0400000000000000" pitchFamily="50" charset="-128"/>
              <a:ea typeface="游ゴシック" panose="020B0400000000000000" pitchFamily="50" charset="-128"/>
            </a:endParaRPr>
          </a:p>
        </p:txBody>
      </p:sp>
      <p:sp>
        <p:nvSpPr>
          <p:cNvPr id="36" name="四角形: 角を丸くする 35">
            <a:extLst>
              <a:ext uri="{FF2B5EF4-FFF2-40B4-BE49-F238E27FC236}">
                <a16:creationId xmlns:a16="http://schemas.microsoft.com/office/drawing/2014/main" xmlns="" id="{0252DF20-C8E5-4FFC-918C-B7700A93D915}"/>
              </a:ext>
            </a:extLst>
          </p:cNvPr>
          <p:cNvSpPr/>
          <p:nvPr/>
        </p:nvSpPr>
        <p:spPr bwMode="auto">
          <a:xfrm>
            <a:off x="5543651" y="1748928"/>
            <a:ext cx="3132000" cy="4040636"/>
          </a:xfrm>
          <a:prstGeom prst="roundRect">
            <a:avLst>
              <a:gd name="adj" fmla="val 4253"/>
            </a:avLst>
          </a:prstGeom>
          <a:noFill/>
          <a:ln w="63500" cap="flat" cmpd="sng" algn="ctr">
            <a:solidFill>
              <a:srgbClr val="FFE1E1">
                <a:alpha val="70000"/>
              </a:srgb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2800" b="1" i="0" u="none" strike="noStrike" cap="none" normalizeH="0" baseline="0" dirty="0">
              <a:ln>
                <a:noFill/>
              </a:ln>
              <a:effectLst/>
              <a:latin typeface="游ゴシック" panose="020B0400000000000000" pitchFamily="50" charset="-128"/>
              <a:ea typeface="游ゴシック" panose="020B0400000000000000" pitchFamily="50" charset="-128"/>
            </a:endParaRPr>
          </a:p>
        </p:txBody>
      </p:sp>
      <p:sp>
        <p:nvSpPr>
          <p:cNvPr id="41" name="テキスト ボックス 40">
            <a:extLst>
              <a:ext uri="{FF2B5EF4-FFF2-40B4-BE49-F238E27FC236}">
                <a16:creationId xmlns:a16="http://schemas.microsoft.com/office/drawing/2014/main" xmlns="" id="{960A426C-C2BE-4E87-98FC-AE6B61DA81B3}"/>
              </a:ext>
            </a:extLst>
          </p:cNvPr>
          <p:cNvSpPr txBox="1"/>
          <p:nvPr/>
        </p:nvSpPr>
        <p:spPr>
          <a:xfrm>
            <a:off x="5465692" y="3344498"/>
            <a:ext cx="2350588" cy="970971"/>
          </a:xfrm>
          <a:prstGeom prst="rect">
            <a:avLst/>
          </a:prstGeom>
          <a:noFill/>
        </p:spPr>
        <p:txBody>
          <a:bodyPr wrap="square" rtlCol="0" anchor="ctr">
            <a:spAutoFit/>
          </a:bodyPr>
          <a:lstStyle/>
          <a:p>
            <a:pPr algn="ctr">
              <a:lnSpc>
                <a:spcPts val="3400"/>
              </a:lnSpc>
            </a:pPr>
            <a:r>
              <a:rPr kumimoji="1" lang="ja-JP" altLang="en-US" sz="3200" b="1" dirty="0">
                <a:latin typeface="游ゴシック" panose="020B0400000000000000" pitchFamily="50" charset="-128"/>
                <a:ea typeface="游ゴシック" panose="020B0400000000000000" pitchFamily="50" charset="-128"/>
              </a:rPr>
              <a:t>②</a:t>
            </a:r>
            <a:r>
              <a:rPr kumimoji="1" lang="ja-JP" altLang="en-US" sz="1050" b="1" dirty="0">
                <a:latin typeface="游ゴシック" panose="020B0400000000000000" pitchFamily="50" charset="-128"/>
                <a:ea typeface="游ゴシック" panose="020B0400000000000000" pitchFamily="50" charset="-128"/>
              </a:rPr>
              <a:t> </a:t>
            </a:r>
            <a:r>
              <a:rPr kumimoji="1" lang="ja-JP" altLang="en-US" sz="2000" dirty="0">
                <a:latin typeface="游ゴシック" panose="020B0400000000000000" pitchFamily="50" charset="-128"/>
                <a:ea typeface="游ゴシック" panose="020B0400000000000000" pitchFamily="50" charset="-128"/>
              </a:rPr>
              <a:t>卒業後</a:t>
            </a:r>
            <a:r>
              <a:rPr kumimoji="1" lang="en-US" altLang="ja-JP" sz="2000" dirty="0">
                <a:latin typeface="游ゴシック" panose="020B0400000000000000" pitchFamily="50" charset="-128"/>
                <a:ea typeface="游ゴシック" panose="020B0400000000000000" pitchFamily="50" charset="-128"/>
              </a:rPr>
              <a:t>1</a:t>
            </a:r>
            <a:r>
              <a:rPr kumimoji="1" lang="ja-JP" altLang="en-US" sz="2000" dirty="0">
                <a:latin typeface="游ゴシック" panose="020B0400000000000000" pitchFamily="50" charset="-128"/>
                <a:ea typeface="游ゴシック" panose="020B0400000000000000" pitchFamily="50" charset="-128"/>
              </a:rPr>
              <a:t>年未満</a:t>
            </a:r>
            <a:endParaRPr kumimoji="1" lang="en-US" altLang="ja-JP" sz="2000" dirty="0">
              <a:latin typeface="游ゴシック" panose="020B0400000000000000" pitchFamily="50" charset="-128"/>
              <a:ea typeface="游ゴシック" panose="020B0400000000000000" pitchFamily="50" charset="-128"/>
            </a:endParaRPr>
          </a:p>
          <a:p>
            <a:pPr algn="ctr">
              <a:lnSpc>
                <a:spcPts val="3400"/>
              </a:lnSpc>
            </a:pPr>
            <a:r>
              <a:rPr kumimoji="1" lang="ja-JP" altLang="en-US" sz="3200" b="1" dirty="0">
                <a:latin typeface="游ゴシック" panose="020B0400000000000000" pitchFamily="50" charset="-128"/>
                <a:ea typeface="游ゴシック" panose="020B0400000000000000" pitchFamily="50" charset="-128"/>
              </a:rPr>
              <a:t>③</a:t>
            </a:r>
            <a:r>
              <a:rPr kumimoji="1" lang="ja-JP" altLang="en-US" sz="1050" dirty="0">
                <a:latin typeface="游ゴシック" panose="020B0400000000000000" pitchFamily="50" charset="-128"/>
                <a:ea typeface="游ゴシック" panose="020B0400000000000000" pitchFamily="50" charset="-128"/>
              </a:rPr>
              <a:t> </a:t>
            </a:r>
            <a:r>
              <a:rPr kumimoji="1" lang="zh-TW" altLang="en-US" sz="2000" dirty="0">
                <a:latin typeface="游ゴシック" panose="020B0400000000000000" pitchFamily="50" charset="-128"/>
                <a:ea typeface="游ゴシック" panose="020B0400000000000000" pitchFamily="50" charset="-128"/>
              </a:rPr>
              <a:t>卒業後</a:t>
            </a:r>
            <a:r>
              <a:rPr kumimoji="1" lang="en-US" altLang="zh-TW" sz="2000" dirty="0">
                <a:latin typeface="游ゴシック" panose="020B0400000000000000" pitchFamily="50" charset="-128"/>
                <a:ea typeface="游ゴシック" panose="020B0400000000000000" pitchFamily="50" charset="-128"/>
              </a:rPr>
              <a:t>1</a:t>
            </a:r>
            <a:r>
              <a:rPr kumimoji="1" lang="zh-TW" altLang="en-US" sz="2000" dirty="0">
                <a:latin typeface="游ゴシック" panose="020B0400000000000000" pitchFamily="50" charset="-128"/>
                <a:ea typeface="游ゴシック" panose="020B0400000000000000" pitchFamily="50" charset="-128"/>
              </a:rPr>
              <a:t>年</a:t>
            </a:r>
            <a:r>
              <a:rPr kumimoji="1" lang="ja-JP" altLang="en-US" sz="2000" dirty="0">
                <a:latin typeface="游ゴシック" panose="020B0400000000000000" pitchFamily="50" charset="-128"/>
                <a:ea typeface="游ゴシック" panose="020B0400000000000000" pitchFamily="50" charset="-128"/>
              </a:rPr>
              <a:t>以上</a:t>
            </a:r>
            <a:endParaRPr kumimoji="1" lang="en-US" altLang="ja-JP" sz="2000" dirty="0">
              <a:latin typeface="游ゴシック" panose="020B0400000000000000" pitchFamily="50" charset="-128"/>
              <a:ea typeface="游ゴシック" panose="020B0400000000000000" pitchFamily="50" charset="-128"/>
            </a:endParaRPr>
          </a:p>
        </p:txBody>
      </p:sp>
      <p:sp>
        <p:nvSpPr>
          <p:cNvPr id="38" name="四角形: 角を丸くする 37">
            <a:extLst>
              <a:ext uri="{FF2B5EF4-FFF2-40B4-BE49-F238E27FC236}">
                <a16:creationId xmlns:a16="http://schemas.microsoft.com/office/drawing/2014/main" xmlns="" id="{D81D5264-6D0F-4E65-A8AC-8BDED2412C96}"/>
              </a:ext>
            </a:extLst>
          </p:cNvPr>
          <p:cNvSpPr/>
          <p:nvPr/>
        </p:nvSpPr>
        <p:spPr bwMode="auto">
          <a:xfrm>
            <a:off x="6192920" y="1287000"/>
            <a:ext cx="2508789" cy="504000"/>
          </a:xfrm>
          <a:prstGeom prst="roundRect">
            <a:avLst>
              <a:gd name="adj" fmla="val 4253"/>
            </a:avLst>
          </a:prstGeom>
          <a:solidFill>
            <a:srgbClr val="FF0000"/>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dist" defTabSz="914400" rtl="0" eaLnBrk="0" fontAlgn="base" latinLnBrk="0" hangingPunct="0">
              <a:lnSpc>
                <a:spcPct val="100000"/>
              </a:lnSpc>
              <a:spcBef>
                <a:spcPct val="0"/>
              </a:spcBef>
              <a:spcAft>
                <a:spcPct val="0"/>
              </a:spcAft>
              <a:buClrTx/>
              <a:buSzTx/>
              <a:buFontTx/>
              <a:buNone/>
              <a:tabLst/>
            </a:pPr>
            <a:r>
              <a:rPr lang="ja-JP" altLang="en-US" sz="2600" b="1" dirty="0">
                <a:solidFill>
                  <a:schemeClr val="bg1"/>
                </a:solidFill>
                <a:latin typeface="游ゴシック" panose="020B0400000000000000" pitchFamily="50" charset="-128"/>
                <a:ea typeface="游ゴシック" panose="020B0400000000000000" pitchFamily="50" charset="-128"/>
              </a:rPr>
              <a:t>ひきこもり支援</a:t>
            </a:r>
            <a:endParaRPr kumimoji="0" lang="ja-JP" altLang="en-US" sz="2600" b="1" i="0" u="none" strike="noStrike" cap="none" normalizeH="0" dirty="0">
              <a:ln>
                <a:noFill/>
              </a:ln>
              <a:solidFill>
                <a:schemeClr val="bg1"/>
              </a:solidFill>
              <a:effectLst/>
              <a:latin typeface="游ゴシック" panose="020B0400000000000000" pitchFamily="50" charset="-128"/>
              <a:ea typeface="游ゴシック" panose="020B0400000000000000" pitchFamily="50" charset="-128"/>
            </a:endParaRPr>
          </a:p>
        </p:txBody>
      </p:sp>
      <p:sp>
        <p:nvSpPr>
          <p:cNvPr id="3" name="矢印: 下カーブ 2">
            <a:extLst>
              <a:ext uri="{FF2B5EF4-FFF2-40B4-BE49-F238E27FC236}">
                <a16:creationId xmlns:a16="http://schemas.microsoft.com/office/drawing/2014/main" xmlns="" id="{C280810B-DB24-492E-9A39-4CAEB4CFD831}"/>
              </a:ext>
            </a:extLst>
          </p:cNvPr>
          <p:cNvSpPr/>
          <p:nvPr/>
        </p:nvSpPr>
        <p:spPr bwMode="auto">
          <a:xfrm>
            <a:off x="4378520" y="1418097"/>
            <a:ext cx="1889807" cy="307613"/>
          </a:xfrm>
          <a:prstGeom prst="curvedDownArrow">
            <a:avLst>
              <a:gd name="adj1" fmla="val 48499"/>
              <a:gd name="adj2" fmla="val 108891"/>
              <a:gd name="adj3" fmla="val 45885"/>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a:ln>
                <a:noFill/>
              </a:ln>
              <a:effectLst/>
              <a:latin typeface="游ゴシック" panose="020B0400000000000000" pitchFamily="50" charset="-128"/>
              <a:ea typeface="游ゴシック" panose="020B0400000000000000" pitchFamily="50" charset="-128"/>
            </a:endParaRPr>
          </a:p>
        </p:txBody>
      </p:sp>
      <p:sp>
        <p:nvSpPr>
          <p:cNvPr id="47" name="矢印: 下カーブ 46">
            <a:extLst>
              <a:ext uri="{FF2B5EF4-FFF2-40B4-BE49-F238E27FC236}">
                <a16:creationId xmlns:a16="http://schemas.microsoft.com/office/drawing/2014/main" xmlns="" id="{E7B60123-156E-4D2B-BFA8-5437B7A61FCF}"/>
              </a:ext>
            </a:extLst>
          </p:cNvPr>
          <p:cNvSpPr/>
          <p:nvPr/>
        </p:nvSpPr>
        <p:spPr bwMode="auto">
          <a:xfrm>
            <a:off x="4378519" y="5833523"/>
            <a:ext cx="1889807" cy="307613"/>
          </a:xfrm>
          <a:prstGeom prst="curvedDownArrow">
            <a:avLst>
              <a:gd name="adj1" fmla="val 48499"/>
              <a:gd name="adj2" fmla="val 108891"/>
              <a:gd name="adj3" fmla="val 45885"/>
            </a:avLst>
          </a:prstGeom>
          <a:solidFill>
            <a:srgbClr val="0070C0"/>
          </a:solidFill>
          <a:ln w="9525" cap="flat" cmpd="sng" algn="ctr">
            <a:noFill/>
            <a:prstDash val="solid"/>
            <a:round/>
            <a:headEnd type="none" w="med" len="med"/>
            <a:tailEnd type="none" w="med" len="med"/>
          </a:ln>
          <a:effectLst/>
          <a:scene3d>
            <a:camera prst="orthographicFront">
              <a:rot lat="10800000" lon="0" rev="0"/>
            </a:camera>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a:ln>
                <a:noFill/>
              </a:ln>
              <a:effectLst/>
              <a:latin typeface="游ゴシック" panose="020B0400000000000000" pitchFamily="50" charset="-128"/>
              <a:ea typeface="游ゴシック" panose="020B0400000000000000" pitchFamily="50" charset="-128"/>
            </a:endParaRPr>
          </a:p>
        </p:txBody>
      </p:sp>
      <p:sp>
        <p:nvSpPr>
          <p:cNvPr id="48" name="テキスト ボックス 47">
            <a:extLst>
              <a:ext uri="{FF2B5EF4-FFF2-40B4-BE49-F238E27FC236}">
                <a16:creationId xmlns:a16="http://schemas.microsoft.com/office/drawing/2014/main" xmlns="" id="{C9CE28E5-729D-4EF7-A0F2-AA123263EAF3}"/>
              </a:ext>
            </a:extLst>
          </p:cNvPr>
          <p:cNvSpPr txBox="1"/>
          <p:nvPr/>
        </p:nvSpPr>
        <p:spPr>
          <a:xfrm>
            <a:off x="2771919" y="1259711"/>
            <a:ext cx="2888973" cy="324000"/>
          </a:xfrm>
          <a:prstGeom prst="rect">
            <a:avLst/>
          </a:prstGeom>
          <a:solidFill>
            <a:schemeClr val="bg1">
              <a:alpha val="70000"/>
            </a:schemeClr>
          </a:solidFill>
        </p:spPr>
        <p:txBody>
          <a:bodyPr wrap="square" lIns="0" tIns="0" rIns="0" bIns="0" rtlCol="0" anchor="ctr">
            <a:noAutofit/>
          </a:bodyPr>
          <a:lstStyle/>
          <a:p>
            <a:pPr algn="ctr">
              <a:lnSpc>
                <a:spcPts val="3400"/>
              </a:lnSpc>
            </a:pPr>
            <a:r>
              <a:rPr kumimoji="1" lang="ja-JP" altLang="en-US" dirty="0">
                <a:latin typeface="游ゴシック" panose="020B0400000000000000" pitchFamily="50" charset="-128"/>
                <a:ea typeface="游ゴシック" panose="020B0400000000000000" pitchFamily="50" charset="-128"/>
              </a:rPr>
              <a:t>教育機関等からの引継ぎ</a:t>
            </a:r>
            <a:endParaRPr kumimoji="1" lang="en-US" altLang="ja-JP" dirty="0">
              <a:latin typeface="游ゴシック" panose="020B0400000000000000" pitchFamily="50" charset="-128"/>
              <a:ea typeface="游ゴシック" panose="020B0400000000000000" pitchFamily="50" charset="-128"/>
            </a:endParaRPr>
          </a:p>
        </p:txBody>
      </p:sp>
      <p:sp>
        <p:nvSpPr>
          <p:cNvPr id="49" name="テキスト ボックス 48">
            <a:extLst>
              <a:ext uri="{FF2B5EF4-FFF2-40B4-BE49-F238E27FC236}">
                <a16:creationId xmlns:a16="http://schemas.microsoft.com/office/drawing/2014/main" xmlns="" id="{309F98E7-F5C5-4922-8E16-78F5DD7CC6F0}"/>
              </a:ext>
            </a:extLst>
          </p:cNvPr>
          <p:cNvSpPr txBox="1"/>
          <p:nvPr/>
        </p:nvSpPr>
        <p:spPr>
          <a:xfrm>
            <a:off x="2774711" y="6034579"/>
            <a:ext cx="3618482" cy="474968"/>
          </a:xfrm>
          <a:prstGeom prst="rect">
            <a:avLst/>
          </a:prstGeom>
          <a:solidFill>
            <a:schemeClr val="bg1">
              <a:alpha val="70000"/>
            </a:schemeClr>
          </a:solidFill>
        </p:spPr>
        <p:txBody>
          <a:bodyPr wrap="square" lIns="0" tIns="0" rIns="0" bIns="0" rtlCol="0" anchor="ctr">
            <a:noAutofit/>
          </a:bodyPr>
          <a:lstStyle/>
          <a:p>
            <a:pPr algn="ctr">
              <a:lnSpc>
                <a:spcPts val="3400"/>
              </a:lnSpc>
            </a:pPr>
            <a:r>
              <a:rPr kumimoji="1" lang="ja-JP" altLang="en-US" sz="2400" dirty="0" smtClean="0">
                <a:solidFill>
                  <a:srgbClr val="FF0000"/>
                </a:solidFill>
                <a:latin typeface="+mj-ea"/>
                <a:ea typeface="+mj-ea"/>
              </a:rPr>
              <a:t>途切れの無い支援は？</a:t>
            </a:r>
            <a:endParaRPr kumimoji="1" lang="en-US" altLang="ja-JP" sz="2400" dirty="0">
              <a:solidFill>
                <a:srgbClr val="FF0000"/>
              </a:solidFill>
              <a:latin typeface="+mj-ea"/>
              <a:ea typeface="+mj-ea"/>
            </a:endParaRPr>
          </a:p>
        </p:txBody>
      </p:sp>
      <p:sp>
        <p:nvSpPr>
          <p:cNvPr id="60" name="四角形: 角を丸くする 59">
            <a:extLst>
              <a:ext uri="{FF2B5EF4-FFF2-40B4-BE49-F238E27FC236}">
                <a16:creationId xmlns:a16="http://schemas.microsoft.com/office/drawing/2014/main" xmlns="" id="{C0275816-6ABD-4D15-959D-879B33ACE744}"/>
              </a:ext>
            </a:extLst>
          </p:cNvPr>
          <p:cNvSpPr/>
          <p:nvPr/>
        </p:nvSpPr>
        <p:spPr bwMode="auto">
          <a:xfrm>
            <a:off x="858240" y="1786903"/>
            <a:ext cx="3764324" cy="918000"/>
          </a:xfrm>
          <a:prstGeom prst="roundRect">
            <a:avLst>
              <a:gd name="adj" fmla="val 4253"/>
            </a:avLst>
          </a:prstGeom>
          <a:noFill/>
          <a:ln w="63500" cap="flat" cmpd="sng" algn="ctr">
            <a:solidFill>
              <a:schemeClr val="accent1">
                <a:lumMod val="20000"/>
                <a:lumOff val="80000"/>
                <a:alpha val="7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2800" b="1" i="0" u="none" strike="noStrike" cap="none" normalizeH="0" baseline="0" dirty="0">
              <a:ln>
                <a:noFill/>
              </a:ln>
              <a:effectLst/>
              <a:latin typeface="游ゴシック" panose="020B0400000000000000" pitchFamily="50" charset="-128"/>
              <a:ea typeface="游ゴシック" panose="020B0400000000000000" pitchFamily="50" charset="-128"/>
            </a:endParaRPr>
          </a:p>
        </p:txBody>
      </p:sp>
      <p:sp>
        <p:nvSpPr>
          <p:cNvPr id="33" name="四角形: 角を丸くする 32">
            <a:extLst>
              <a:ext uri="{FF2B5EF4-FFF2-40B4-BE49-F238E27FC236}">
                <a16:creationId xmlns:a16="http://schemas.microsoft.com/office/drawing/2014/main" xmlns="" id="{53C3F883-C317-4BE4-8778-A71114CFAD26}"/>
              </a:ext>
            </a:extLst>
          </p:cNvPr>
          <p:cNvSpPr/>
          <p:nvPr/>
        </p:nvSpPr>
        <p:spPr bwMode="auto">
          <a:xfrm>
            <a:off x="393151" y="1764329"/>
            <a:ext cx="504475" cy="972000"/>
          </a:xfrm>
          <a:prstGeom prst="roundRect">
            <a:avLst>
              <a:gd name="adj" fmla="val 4253"/>
            </a:avLst>
          </a:prstGeom>
          <a:solidFill>
            <a:schemeClr val="accent1"/>
          </a:solidFill>
          <a:ln w="38100" cap="flat" cmpd="sng" algn="ctr">
            <a:noFill/>
            <a:prstDash val="solid"/>
            <a:round/>
            <a:headEnd type="none" w="med" len="med"/>
            <a:tailEnd type="none" w="med" len="med"/>
          </a:ln>
          <a:effectLst/>
        </p:spPr>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400" b="1" dirty="0">
                <a:solidFill>
                  <a:schemeClr val="bg1"/>
                </a:solidFill>
                <a:latin typeface="游ゴシック" panose="020B0400000000000000" pitchFamily="50" charset="-128"/>
                <a:ea typeface="游ゴシック" panose="020B0400000000000000" pitchFamily="50" charset="-128"/>
              </a:rPr>
              <a:t>学 校</a:t>
            </a:r>
            <a:endParaRPr kumimoji="0" lang="ja-JP" altLang="en-US" sz="2400" b="1" i="0" u="none" strike="noStrike" cap="none" normalizeH="0" baseline="0" dirty="0">
              <a:ln>
                <a:noFill/>
              </a:ln>
              <a:solidFill>
                <a:schemeClr val="bg1"/>
              </a:solidFill>
              <a:effectLst/>
              <a:latin typeface="游ゴシック" panose="020B0400000000000000" pitchFamily="50" charset="-128"/>
              <a:ea typeface="游ゴシック" panose="020B0400000000000000" pitchFamily="50" charset="-128"/>
            </a:endParaRPr>
          </a:p>
        </p:txBody>
      </p:sp>
      <p:cxnSp>
        <p:nvCxnSpPr>
          <p:cNvPr id="50" name="直線矢印コネクタ 49">
            <a:extLst>
              <a:ext uri="{FF2B5EF4-FFF2-40B4-BE49-F238E27FC236}">
                <a16:creationId xmlns:a16="http://schemas.microsoft.com/office/drawing/2014/main" xmlns="" id="{29C937F2-3192-4C22-BF8A-2D1BF464FA5A}"/>
              </a:ext>
            </a:extLst>
          </p:cNvPr>
          <p:cNvCxnSpPr>
            <a:cxnSpLocks/>
          </p:cNvCxnSpPr>
          <p:nvPr/>
        </p:nvCxnSpPr>
        <p:spPr bwMode="auto">
          <a:xfrm>
            <a:off x="2771919" y="5294174"/>
            <a:ext cx="1485079" cy="0"/>
          </a:xfrm>
          <a:prstGeom prst="straightConnector1">
            <a:avLst/>
          </a:prstGeom>
          <a:solidFill>
            <a:schemeClr val="accent1"/>
          </a:solidFill>
          <a:ln w="38100" cap="flat" cmpd="sng" algn="ctr">
            <a:solidFill>
              <a:srgbClr val="0070C0"/>
            </a:solidFill>
            <a:prstDash val="solid"/>
            <a:round/>
            <a:headEnd type="none" w="med" len="med"/>
            <a:tailEnd type="triangle" w="lg" len="lg"/>
          </a:ln>
          <a:effectLst/>
        </p:spPr>
      </p:cxnSp>
      <p:sp>
        <p:nvSpPr>
          <p:cNvPr id="52" name="四角形: 角を丸くする 51">
            <a:extLst>
              <a:ext uri="{FF2B5EF4-FFF2-40B4-BE49-F238E27FC236}">
                <a16:creationId xmlns:a16="http://schemas.microsoft.com/office/drawing/2014/main" xmlns="" id="{C247A819-5D10-40A9-9C4D-0C18D8BA7538}"/>
              </a:ext>
            </a:extLst>
          </p:cNvPr>
          <p:cNvSpPr/>
          <p:nvPr/>
        </p:nvSpPr>
        <p:spPr bwMode="auto">
          <a:xfrm>
            <a:off x="1004519" y="4952861"/>
            <a:ext cx="1782640" cy="682625"/>
          </a:xfrm>
          <a:prstGeom prst="roundRect">
            <a:avLst>
              <a:gd name="adj" fmla="val 4253"/>
            </a:avLst>
          </a:prstGeom>
          <a:solidFill>
            <a:schemeClr val="accent1">
              <a:lumMod val="20000"/>
              <a:lumOff val="80000"/>
            </a:schemeClr>
          </a:solidFill>
          <a:ln w="38100" cap="flat" cmpd="sng" algn="ctr">
            <a:solidFill>
              <a:srgbClr val="92D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400" b="1" dirty="0">
                <a:latin typeface="游ゴシック" panose="020B0400000000000000" pitchFamily="50" charset="-128"/>
                <a:ea typeface="游ゴシック" panose="020B0400000000000000" pitchFamily="50" charset="-128"/>
              </a:rPr>
              <a:t>仕 事</a:t>
            </a:r>
            <a:endParaRPr kumimoji="0" lang="ja-JP" altLang="en-US" sz="2400" b="1" i="0" u="none" strike="noStrike" cap="none" normalizeH="0" baseline="0" dirty="0">
              <a:ln>
                <a:noFill/>
              </a:ln>
              <a:effectLst/>
              <a:latin typeface="游ゴシック" panose="020B0400000000000000" pitchFamily="50" charset="-128"/>
              <a:ea typeface="游ゴシック" panose="020B0400000000000000" pitchFamily="50" charset="-128"/>
            </a:endParaRPr>
          </a:p>
        </p:txBody>
      </p:sp>
      <p:sp>
        <p:nvSpPr>
          <p:cNvPr id="53" name="四角形: 角を丸くする 52">
            <a:extLst>
              <a:ext uri="{FF2B5EF4-FFF2-40B4-BE49-F238E27FC236}">
                <a16:creationId xmlns:a16="http://schemas.microsoft.com/office/drawing/2014/main" xmlns="" id="{C07EB31F-F5B1-4476-AF85-7F9571134529}"/>
              </a:ext>
            </a:extLst>
          </p:cNvPr>
          <p:cNvSpPr/>
          <p:nvPr/>
        </p:nvSpPr>
        <p:spPr bwMode="auto">
          <a:xfrm>
            <a:off x="858240" y="4865516"/>
            <a:ext cx="3764324" cy="918000"/>
          </a:xfrm>
          <a:prstGeom prst="roundRect">
            <a:avLst>
              <a:gd name="adj" fmla="val 4253"/>
            </a:avLst>
          </a:prstGeom>
          <a:noFill/>
          <a:ln w="63500" cap="flat" cmpd="sng" algn="ctr">
            <a:solidFill>
              <a:schemeClr val="accent1">
                <a:lumMod val="20000"/>
                <a:lumOff val="80000"/>
                <a:alpha val="7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2800" b="1" i="0" u="none" strike="noStrike" cap="none" normalizeH="0" baseline="0" dirty="0">
              <a:ln>
                <a:noFill/>
              </a:ln>
              <a:effectLst/>
              <a:latin typeface="游ゴシック" panose="020B0400000000000000" pitchFamily="50" charset="-128"/>
              <a:ea typeface="游ゴシック" panose="020B0400000000000000" pitchFamily="50" charset="-128"/>
            </a:endParaRPr>
          </a:p>
        </p:txBody>
      </p:sp>
      <p:sp>
        <p:nvSpPr>
          <p:cNvPr id="54" name="四角形: 角を丸くする 53">
            <a:extLst>
              <a:ext uri="{FF2B5EF4-FFF2-40B4-BE49-F238E27FC236}">
                <a16:creationId xmlns:a16="http://schemas.microsoft.com/office/drawing/2014/main" xmlns="" id="{7023B19D-3501-4237-87B2-7E61AD1B208E}"/>
              </a:ext>
            </a:extLst>
          </p:cNvPr>
          <p:cNvSpPr/>
          <p:nvPr/>
        </p:nvSpPr>
        <p:spPr bwMode="auto">
          <a:xfrm>
            <a:off x="393151" y="4842942"/>
            <a:ext cx="504475" cy="972000"/>
          </a:xfrm>
          <a:prstGeom prst="roundRect">
            <a:avLst>
              <a:gd name="adj" fmla="val 4253"/>
            </a:avLst>
          </a:prstGeom>
          <a:solidFill>
            <a:schemeClr val="accent1"/>
          </a:solidFill>
          <a:ln w="38100" cap="flat" cmpd="sng" algn="ctr">
            <a:noFill/>
            <a:prstDash val="solid"/>
            <a:round/>
            <a:headEnd type="none" w="med" len="med"/>
            <a:tailEnd type="none" w="med" len="med"/>
          </a:ln>
          <a:effectLst/>
        </p:spPr>
        <p:txBody>
          <a:bodyPr vert="ea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400" b="1" i="0" u="none" strike="noStrike" cap="none" normalizeH="0" baseline="0" dirty="0">
                <a:ln>
                  <a:noFill/>
                </a:ln>
                <a:solidFill>
                  <a:schemeClr val="bg1"/>
                </a:solidFill>
                <a:effectLst/>
                <a:latin typeface="游ゴシック" panose="020B0400000000000000" pitchFamily="50" charset="-128"/>
                <a:ea typeface="游ゴシック" panose="020B0400000000000000" pitchFamily="50" charset="-128"/>
              </a:rPr>
              <a:t>職 場</a:t>
            </a:r>
          </a:p>
        </p:txBody>
      </p:sp>
      <p:sp>
        <p:nvSpPr>
          <p:cNvPr id="6" name="テキスト ボックス 5">
            <a:extLst>
              <a:ext uri="{FF2B5EF4-FFF2-40B4-BE49-F238E27FC236}">
                <a16:creationId xmlns:a16="http://schemas.microsoft.com/office/drawing/2014/main" xmlns="" id="{AB9F44F5-70EF-4EAE-8330-981A01220B4E}"/>
              </a:ext>
            </a:extLst>
          </p:cNvPr>
          <p:cNvSpPr txBox="1"/>
          <p:nvPr/>
        </p:nvSpPr>
        <p:spPr>
          <a:xfrm>
            <a:off x="5388297" y="4408417"/>
            <a:ext cx="2505377" cy="523220"/>
          </a:xfrm>
          <a:prstGeom prst="rect">
            <a:avLst/>
          </a:prstGeom>
          <a:noFill/>
        </p:spPr>
        <p:txBody>
          <a:bodyPr wrap="square" rtlCol="0">
            <a:spAutoFit/>
          </a:bodyPr>
          <a:lstStyle/>
          <a:p>
            <a:r>
              <a:rPr kumimoji="1" lang="ja-JP" altLang="en-US" sz="2800" b="1" dirty="0">
                <a:solidFill>
                  <a:srgbClr val="FF0000"/>
                </a:solidFill>
                <a:latin typeface="游ゴシック" panose="020B0400000000000000" pitchFamily="50" charset="-128"/>
                <a:ea typeface="游ゴシック" panose="020B0400000000000000" pitchFamily="50" charset="-128"/>
              </a:rPr>
              <a:t>「</a:t>
            </a:r>
            <a:r>
              <a:rPr kumimoji="1" lang="en-US" altLang="ja-JP" sz="2800" b="1" dirty="0">
                <a:solidFill>
                  <a:srgbClr val="FF0000"/>
                </a:solidFill>
                <a:latin typeface="游ゴシック" panose="020B0400000000000000" pitchFamily="50" charset="-128"/>
                <a:ea typeface="游ゴシック" panose="020B0400000000000000" pitchFamily="50" charset="-128"/>
              </a:rPr>
              <a:t>30</a:t>
            </a:r>
            <a:r>
              <a:rPr kumimoji="1" lang="ja-JP" altLang="en-US" sz="2800" b="1" dirty="0">
                <a:solidFill>
                  <a:srgbClr val="FF0000"/>
                </a:solidFill>
                <a:latin typeface="游ゴシック" panose="020B0400000000000000" pitchFamily="50" charset="-128"/>
                <a:ea typeface="游ゴシック" panose="020B0400000000000000" pitchFamily="50" charset="-128"/>
              </a:rPr>
              <a:t>歳危機」</a:t>
            </a:r>
          </a:p>
        </p:txBody>
      </p:sp>
      <p:cxnSp>
        <p:nvCxnSpPr>
          <p:cNvPr id="40" name="コネクタ: カギ線 38">
            <a:extLst>
              <a:ext uri="{FF2B5EF4-FFF2-40B4-BE49-F238E27FC236}">
                <a16:creationId xmlns:a16="http://schemas.microsoft.com/office/drawing/2014/main" xmlns="" id="{3559DD9D-5A8C-41A4-8E65-F8036FC6341C}"/>
              </a:ext>
            </a:extLst>
          </p:cNvPr>
          <p:cNvCxnSpPr>
            <a:cxnSpLocks/>
          </p:cNvCxnSpPr>
          <p:nvPr/>
        </p:nvCxnSpPr>
        <p:spPr bwMode="auto">
          <a:xfrm rot="10800000">
            <a:off x="1923559" y="3160935"/>
            <a:ext cx="3241937" cy="1730189"/>
          </a:xfrm>
          <a:prstGeom prst="bentConnector3">
            <a:avLst>
              <a:gd name="adj1" fmla="val 161"/>
            </a:avLst>
          </a:prstGeom>
          <a:solidFill>
            <a:schemeClr val="accent1"/>
          </a:solidFill>
          <a:ln w="19050" cap="flat" cmpd="sng" algn="ctr">
            <a:solidFill>
              <a:schemeClr val="tx1"/>
            </a:solidFill>
            <a:prstDash val="dash"/>
            <a:round/>
            <a:headEnd type="none" w="lg" len="lg"/>
            <a:tailEnd type="triangle" w="lg" len="lg"/>
          </a:ln>
          <a:effectLst/>
        </p:spPr>
      </p:cxnSp>
    </p:spTree>
    <p:extLst>
      <p:ext uri="{BB962C8B-B14F-4D97-AF65-F5344CB8AC3E}">
        <p14:creationId xmlns:p14="http://schemas.microsoft.com/office/powerpoint/2010/main" val="1658643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中高年層のひきこもり者の特徴　１</a:t>
            </a:r>
            <a:r>
              <a:rPr lang="en-US" altLang="ja-JP" dirty="0" smtClean="0"/>
              <a:t/>
            </a:r>
            <a:br>
              <a:rPr lang="en-US" altLang="ja-JP" dirty="0" smtClean="0"/>
            </a:br>
            <a:r>
              <a:rPr lang="ja-JP" altLang="en-US" sz="1800" dirty="0" smtClean="0"/>
              <a:t>　　　　　　　　　　　　　　　　　　　　　　　　　　（山下ら　精神科治療学　</a:t>
            </a:r>
            <a:r>
              <a:rPr lang="en-US" altLang="ja-JP" sz="1800" dirty="0" smtClean="0"/>
              <a:t>2019</a:t>
            </a:r>
            <a:r>
              <a:rPr lang="ja-JP" altLang="en-US" sz="1800" dirty="0" smtClean="0"/>
              <a:t>　より）</a:t>
            </a:r>
            <a:endParaRPr kumimoji="1" lang="ja-JP" altLang="en-US" sz="1800" dirty="0"/>
          </a:p>
        </p:txBody>
      </p:sp>
      <p:sp>
        <p:nvSpPr>
          <p:cNvPr id="3" name="テキスト ボックス 2"/>
          <p:cNvSpPr txBox="1"/>
          <p:nvPr/>
        </p:nvSpPr>
        <p:spPr>
          <a:xfrm>
            <a:off x="628651" y="1341437"/>
            <a:ext cx="8128984" cy="5188151"/>
          </a:xfrm>
          <a:prstGeom prst="rect">
            <a:avLst/>
          </a:prstGeom>
          <a:noFill/>
        </p:spPr>
        <p:txBody>
          <a:bodyPr wrap="square" rtlCol="0">
            <a:noAutofit/>
          </a:bodyPr>
          <a:lstStyle/>
          <a:p>
            <a:r>
              <a:rPr kumimoji="1" lang="en-US" altLang="ja-JP" sz="2000" dirty="0" smtClean="0"/>
              <a:t>※</a:t>
            </a:r>
            <a:r>
              <a:rPr kumimoji="1" lang="ja-JP" altLang="en-US" sz="2000" dirty="0" smtClean="0"/>
              <a:t>鳥取県立精神保健福祉センターに本人もしくは家族が相談来所した</a:t>
            </a:r>
            <a:r>
              <a:rPr kumimoji="1" lang="en-US" altLang="ja-JP" sz="2000" dirty="0" smtClean="0"/>
              <a:t>40</a:t>
            </a:r>
            <a:r>
              <a:rPr kumimoji="1" lang="ja-JP" altLang="en-US" sz="2000" dirty="0" smtClean="0"/>
              <a:t>歳以上の年齢においてひきこもり状態にあった</a:t>
            </a:r>
            <a:r>
              <a:rPr kumimoji="1" lang="en-US" altLang="ja-JP" sz="2000" dirty="0" smtClean="0"/>
              <a:t>50</a:t>
            </a:r>
            <a:r>
              <a:rPr lang="ja-JP" altLang="en-US" sz="2000" dirty="0" smtClean="0"/>
              <a:t>人（うち、</a:t>
            </a:r>
            <a:r>
              <a:rPr lang="en-US" altLang="ja-JP" sz="2000" dirty="0" smtClean="0"/>
              <a:t>35</a:t>
            </a:r>
            <a:r>
              <a:rPr lang="ja-JP" altLang="en-US" sz="2000" dirty="0" smtClean="0"/>
              <a:t>人は現在もひきこもりの状態が続いている）について調査・分析し、これまでの</a:t>
            </a:r>
            <a:r>
              <a:rPr lang="en-US" altLang="ja-JP" sz="2000" dirty="0" smtClean="0"/>
              <a:t>40</a:t>
            </a:r>
            <a:r>
              <a:rPr lang="ja-JP" altLang="en-US" sz="2000" dirty="0" smtClean="0"/>
              <a:t>歳未満の調査と比較検討した。</a:t>
            </a:r>
            <a:endParaRPr kumimoji="1" lang="en-US" altLang="ja-JP" sz="2000" dirty="0" smtClean="0"/>
          </a:p>
          <a:p>
            <a:r>
              <a:rPr kumimoji="1" lang="ja-JP" altLang="en-US" sz="3600" dirty="0" smtClean="0"/>
              <a:t>①　男性に多く、ひきこもり期間は、</a:t>
            </a:r>
            <a:r>
              <a:rPr kumimoji="1" lang="en-US" altLang="ja-JP" sz="3600" dirty="0" smtClean="0"/>
              <a:t>6</a:t>
            </a:r>
            <a:r>
              <a:rPr kumimoji="1" lang="ja-JP" altLang="en-US" sz="3600" dirty="0" smtClean="0"/>
              <a:t>割以上が</a:t>
            </a:r>
            <a:r>
              <a:rPr kumimoji="1" lang="en-US" altLang="ja-JP" sz="3600" dirty="0" smtClean="0"/>
              <a:t>10</a:t>
            </a:r>
            <a:r>
              <a:rPr kumimoji="1" lang="ja-JP" altLang="en-US" sz="3600" dirty="0" smtClean="0"/>
              <a:t>年以上だが、年齢とひきこもりの期間に相関関係は認めない。</a:t>
            </a:r>
            <a:endParaRPr kumimoji="1" lang="en-US" altLang="ja-JP" sz="3600" dirty="0" smtClean="0"/>
          </a:p>
          <a:p>
            <a:r>
              <a:rPr kumimoji="1" lang="ja-JP" altLang="en-US" sz="3600" dirty="0" smtClean="0"/>
              <a:t>②　ひきこもりのきっかけは、</a:t>
            </a:r>
            <a:r>
              <a:rPr kumimoji="1" lang="ja-JP" altLang="en-US" sz="3600" dirty="0" smtClean="0">
                <a:solidFill>
                  <a:srgbClr val="FF0000"/>
                </a:solidFill>
              </a:rPr>
              <a:t>職場不適応</a:t>
            </a:r>
            <a:r>
              <a:rPr kumimoji="1" lang="ja-JP" altLang="en-US" sz="3600" dirty="0" smtClean="0"/>
              <a:t>がもっとも多かった。ひきこもり開始年齢は、</a:t>
            </a:r>
            <a:r>
              <a:rPr kumimoji="1" lang="ja-JP" altLang="en-US" sz="3600" dirty="0" smtClean="0">
                <a:solidFill>
                  <a:srgbClr val="FF0000"/>
                </a:solidFill>
              </a:rPr>
              <a:t>平均</a:t>
            </a:r>
            <a:r>
              <a:rPr kumimoji="1" lang="en-US" altLang="ja-JP" sz="3600" dirty="0" smtClean="0">
                <a:solidFill>
                  <a:srgbClr val="FF0000"/>
                </a:solidFill>
              </a:rPr>
              <a:t>31</a:t>
            </a:r>
            <a:r>
              <a:rPr kumimoji="1" lang="ja-JP" altLang="en-US" sz="3600" dirty="0" smtClean="0">
                <a:solidFill>
                  <a:srgbClr val="FF0000"/>
                </a:solidFill>
              </a:rPr>
              <a:t>歳だが、</a:t>
            </a:r>
            <a:r>
              <a:rPr kumimoji="1" lang="en-US" altLang="ja-JP" sz="3600" dirty="0" smtClean="0">
                <a:solidFill>
                  <a:srgbClr val="FF0000"/>
                </a:solidFill>
              </a:rPr>
              <a:t>10</a:t>
            </a:r>
            <a:r>
              <a:rPr kumimoji="1" lang="ja-JP" altLang="en-US" sz="3600" dirty="0" smtClean="0">
                <a:solidFill>
                  <a:srgbClr val="FF0000"/>
                </a:solidFill>
              </a:rPr>
              <a:t>代から</a:t>
            </a:r>
            <a:r>
              <a:rPr kumimoji="1" lang="en-US" altLang="ja-JP" sz="3600" dirty="0" smtClean="0">
                <a:solidFill>
                  <a:srgbClr val="FF0000"/>
                </a:solidFill>
              </a:rPr>
              <a:t>40</a:t>
            </a:r>
            <a:r>
              <a:rPr kumimoji="1" lang="ja-JP" altLang="en-US" sz="3600" dirty="0" smtClean="0">
                <a:solidFill>
                  <a:srgbClr val="FF0000"/>
                </a:solidFill>
              </a:rPr>
              <a:t>代</a:t>
            </a:r>
            <a:r>
              <a:rPr kumimoji="1" lang="ja-JP" altLang="en-US" sz="3600" dirty="0" smtClean="0"/>
              <a:t>と幅広い。</a:t>
            </a:r>
            <a:endParaRPr kumimoji="1" lang="en-US" altLang="ja-JP" sz="3600" dirty="0" smtClean="0"/>
          </a:p>
        </p:txBody>
      </p:sp>
      <p:sp>
        <p:nvSpPr>
          <p:cNvPr id="4" name="スライド番号プレースホルダー 3"/>
          <p:cNvSpPr>
            <a:spLocks noGrp="1"/>
          </p:cNvSpPr>
          <p:nvPr>
            <p:ph type="sldNum" sz="quarter" idx="12"/>
          </p:nvPr>
        </p:nvSpPr>
        <p:spPr/>
        <p:txBody>
          <a:bodyPr/>
          <a:lstStyle/>
          <a:p>
            <a:fld id="{FBD2CEB3-E5C6-46D5-A13E-6746FE00D39B}" type="slidenum">
              <a:rPr kumimoji="1" lang="ja-JP" altLang="en-US" smtClean="0"/>
              <a:t>8</a:t>
            </a:fld>
            <a:endParaRPr kumimoji="1" lang="ja-JP" altLang="en-US" dirty="0"/>
          </a:p>
        </p:txBody>
      </p:sp>
    </p:spTree>
    <p:extLst>
      <p:ext uri="{BB962C8B-B14F-4D97-AF65-F5344CB8AC3E}">
        <p14:creationId xmlns:p14="http://schemas.microsoft.com/office/powerpoint/2010/main" val="1651103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中高年層のひきこもり者の特徴　</a:t>
            </a:r>
            <a:r>
              <a:rPr lang="ja-JP" altLang="en-US" dirty="0"/>
              <a:t>２</a:t>
            </a:r>
            <a:r>
              <a:rPr lang="en-US" altLang="ja-JP" dirty="0" smtClean="0"/>
              <a:t/>
            </a:r>
            <a:br>
              <a:rPr lang="en-US" altLang="ja-JP" dirty="0" smtClean="0"/>
            </a:br>
            <a:r>
              <a:rPr lang="ja-JP" altLang="en-US" sz="1800" dirty="0" smtClean="0"/>
              <a:t>　　　　　　　　　　　　　　　　　　　　　　　　　　（山下ら　精神科治療学　</a:t>
            </a:r>
            <a:r>
              <a:rPr lang="en-US" altLang="ja-JP" sz="1800" dirty="0" smtClean="0"/>
              <a:t>2019</a:t>
            </a:r>
            <a:r>
              <a:rPr lang="ja-JP" altLang="en-US" sz="1800" dirty="0" smtClean="0"/>
              <a:t>　より）</a:t>
            </a:r>
            <a:endParaRPr kumimoji="1" lang="ja-JP" altLang="en-US" sz="1800" dirty="0"/>
          </a:p>
        </p:txBody>
      </p:sp>
      <p:sp>
        <p:nvSpPr>
          <p:cNvPr id="3" name="テキスト ボックス 2"/>
          <p:cNvSpPr txBox="1"/>
          <p:nvPr/>
        </p:nvSpPr>
        <p:spPr>
          <a:xfrm>
            <a:off x="628651" y="1341437"/>
            <a:ext cx="8128984" cy="5188151"/>
          </a:xfrm>
          <a:prstGeom prst="rect">
            <a:avLst/>
          </a:prstGeom>
          <a:noFill/>
        </p:spPr>
        <p:txBody>
          <a:bodyPr wrap="square" rtlCol="0">
            <a:noAutofit/>
          </a:bodyPr>
          <a:lstStyle/>
          <a:p>
            <a:r>
              <a:rPr lang="ja-JP" altLang="en-US" sz="3600" dirty="0" smtClean="0"/>
              <a:t>③　就労経験のあるものが多いが、うち</a:t>
            </a:r>
            <a:r>
              <a:rPr lang="en-US" altLang="ja-JP" sz="3600" dirty="0" smtClean="0">
                <a:solidFill>
                  <a:srgbClr val="FF0000"/>
                </a:solidFill>
              </a:rPr>
              <a:t>7</a:t>
            </a:r>
            <a:r>
              <a:rPr lang="ja-JP" altLang="en-US" sz="3600" dirty="0" smtClean="0">
                <a:solidFill>
                  <a:srgbClr val="FF0000"/>
                </a:solidFill>
              </a:rPr>
              <a:t>割が職場不適応</a:t>
            </a:r>
            <a:r>
              <a:rPr lang="ja-JP" altLang="en-US" sz="3600" dirty="0" smtClean="0"/>
              <a:t>を経験している。</a:t>
            </a:r>
            <a:endParaRPr lang="en-US" altLang="ja-JP" sz="3600" dirty="0" smtClean="0"/>
          </a:p>
          <a:p>
            <a:r>
              <a:rPr lang="ja-JP" altLang="en-US" sz="3600" dirty="0" smtClean="0"/>
              <a:t>④　改善したものの、</a:t>
            </a:r>
            <a:r>
              <a:rPr lang="en-US" altLang="ja-JP" sz="3600" dirty="0" smtClean="0">
                <a:solidFill>
                  <a:srgbClr val="FF0000"/>
                </a:solidFill>
              </a:rPr>
              <a:t>6</a:t>
            </a:r>
            <a:r>
              <a:rPr lang="ja-JP" altLang="en-US" sz="3600" dirty="0" smtClean="0">
                <a:solidFill>
                  <a:srgbClr val="FF0000"/>
                </a:solidFill>
              </a:rPr>
              <a:t>割が福祉的就労</a:t>
            </a:r>
            <a:r>
              <a:rPr lang="ja-JP" altLang="en-US" sz="3600" dirty="0" smtClean="0"/>
              <a:t>を利用している。</a:t>
            </a:r>
            <a:endParaRPr lang="en-US" altLang="ja-JP" sz="3600" dirty="0" smtClean="0"/>
          </a:p>
          <a:p>
            <a:pPr marL="742950" indent="-742950">
              <a:buAutoNum type="circleNumDbPlain" startAt="5"/>
            </a:pPr>
            <a:r>
              <a:rPr lang="ja-JP" altLang="en-US" sz="3600" dirty="0" smtClean="0"/>
              <a:t>同居者</a:t>
            </a:r>
            <a:r>
              <a:rPr lang="ja-JP" altLang="en-US" sz="3600" dirty="0"/>
              <a:t>の</a:t>
            </a:r>
            <a:r>
              <a:rPr lang="en-US" altLang="ja-JP" sz="3600" dirty="0">
                <a:solidFill>
                  <a:srgbClr val="FF0000"/>
                </a:solidFill>
              </a:rPr>
              <a:t>9</a:t>
            </a:r>
            <a:r>
              <a:rPr lang="ja-JP" altLang="en-US" sz="3600" dirty="0">
                <a:solidFill>
                  <a:srgbClr val="FF0000"/>
                </a:solidFill>
              </a:rPr>
              <a:t>割が、親との同居</a:t>
            </a:r>
            <a:r>
              <a:rPr lang="ja-JP" altLang="en-US" sz="3600" dirty="0"/>
              <a:t>で</a:t>
            </a:r>
            <a:r>
              <a:rPr lang="ja-JP" altLang="en-US" sz="3600" dirty="0" smtClean="0"/>
              <a:t>ある。</a:t>
            </a:r>
            <a:endParaRPr lang="en-US" altLang="ja-JP" sz="3600" dirty="0" smtClean="0"/>
          </a:p>
          <a:p>
            <a:r>
              <a:rPr lang="ja-JP" altLang="en-US" sz="3600" dirty="0" smtClean="0"/>
              <a:t>半数に収入があるが、ほとんどは障害年金及び福祉就労工賃である。</a:t>
            </a:r>
            <a:endParaRPr lang="en-US" altLang="ja-JP" sz="3600" dirty="0" smtClean="0"/>
          </a:p>
          <a:p>
            <a:r>
              <a:rPr lang="ja-JP" altLang="en-US" sz="3600" b="1" dirty="0" smtClean="0">
                <a:solidFill>
                  <a:srgbClr val="0070C0"/>
                </a:solidFill>
              </a:rPr>
              <a:t>親亡き後→</a:t>
            </a:r>
            <a:endParaRPr lang="en-US" altLang="ja-JP" sz="3600" b="1" dirty="0" smtClean="0">
              <a:solidFill>
                <a:srgbClr val="0070C0"/>
              </a:solidFill>
            </a:endParaRPr>
          </a:p>
          <a:p>
            <a:r>
              <a:rPr lang="ja-JP" altLang="en-US" sz="3600" dirty="0" smtClean="0"/>
              <a:t>　</a:t>
            </a:r>
            <a:r>
              <a:rPr lang="ja-JP" altLang="en-US" sz="3600" b="1" dirty="0" smtClean="0">
                <a:solidFill>
                  <a:srgbClr val="FF0000"/>
                </a:solidFill>
              </a:rPr>
              <a:t>生活面</a:t>
            </a:r>
            <a:r>
              <a:rPr lang="ja-JP" altLang="en-US" sz="3600" dirty="0" smtClean="0"/>
              <a:t>及び</a:t>
            </a:r>
            <a:r>
              <a:rPr lang="ja-JP" altLang="en-US" sz="3600" b="1" dirty="0" smtClean="0">
                <a:solidFill>
                  <a:srgbClr val="FF0000"/>
                </a:solidFill>
              </a:rPr>
              <a:t>経済面</a:t>
            </a:r>
            <a:r>
              <a:rPr lang="ja-JP" altLang="en-US" sz="3600" dirty="0" smtClean="0"/>
              <a:t>での支援が必要。</a:t>
            </a:r>
            <a:endParaRPr lang="en-US" altLang="ja-JP" sz="3600" dirty="0" smtClean="0"/>
          </a:p>
          <a:p>
            <a:pPr marL="742950" indent="-742950">
              <a:buAutoNum type="circleNumDbPlain" startAt="5"/>
            </a:pPr>
            <a:endParaRPr lang="en-US" altLang="ja-JP" sz="3600" dirty="0" smtClean="0"/>
          </a:p>
          <a:p>
            <a:pPr marL="742950" indent="-742950">
              <a:buAutoNum type="circleNumDbPlain" startAt="5"/>
            </a:pPr>
            <a:endParaRPr lang="en-US" altLang="ja-JP" sz="3600" dirty="0" smtClean="0"/>
          </a:p>
          <a:p>
            <a:endParaRPr kumimoji="1" lang="en-US" altLang="ja-JP" sz="3600" dirty="0" smtClean="0"/>
          </a:p>
        </p:txBody>
      </p:sp>
      <p:sp>
        <p:nvSpPr>
          <p:cNvPr id="4" name="スライド番号プレースホルダー 3"/>
          <p:cNvSpPr>
            <a:spLocks noGrp="1"/>
          </p:cNvSpPr>
          <p:nvPr>
            <p:ph type="sldNum" sz="quarter" idx="12"/>
          </p:nvPr>
        </p:nvSpPr>
        <p:spPr/>
        <p:txBody>
          <a:bodyPr/>
          <a:lstStyle/>
          <a:p>
            <a:fld id="{FBD2CEB3-E5C6-46D5-A13E-6746FE00D39B}" type="slidenum">
              <a:rPr kumimoji="1" lang="ja-JP" altLang="en-US" smtClean="0"/>
              <a:t>9</a:t>
            </a:fld>
            <a:endParaRPr kumimoji="1" lang="ja-JP" altLang="en-US" dirty="0"/>
          </a:p>
        </p:txBody>
      </p:sp>
    </p:spTree>
    <p:extLst>
      <p:ext uri="{BB962C8B-B14F-4D97-AF65-F5344CB8AC3E}">
        <p14:creationId xmlns:p14="http://schemas.microsoft.com/office/powerpoint/2010/main" val="4700115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3">
      <a:majorFont>
        <a:latin typeface="Franklin Gothic Medium"/>
        <a:ea typeface="HGP創英角ｺﾞｼｯｸUB"/>
        <a:cs typeface=""/>
      </a:majorFont>
      <a:minorFont>
        <a:latin typeface="Franklin Gothic Book"/>
        <a:ea typeface="ＭＳ Ｐ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6564</TotalTime>
  <Words>3230</Words>
  <Application>Microsoft Office PowerPoint</Application>
  <PresentationFormat>画面に合わせる (4:3)</PresentationFormat>
  <Paragraphs>629</Paragraphs>
  <Slides>41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41</vt:i4>
      </vt:variant>
    </vt:vector>
  </HeadingPairs>
  <TitlesOfParts>
    <vt:vector size="51" baseType="lpstr">
      <vt:lpstr>BIZ UDPゴシック</vt:lpstr>
      <vt:lpstr>HGP創英角ｺﾞｼｯｸUB</vt:lpstr>
      <vt:lpstr>ＭＳ Ｐゴシック</vt:lpstr>
      <vt:lpstr>游ゴシック</vt:lpstr>
      <vt:lpstr>Arial</vt:lpstr>
      <vt:lpstr>Calibri</vt:lpstr>
      <vt:lpstr>Franklin Gothic Book</vt:lpstr>
      <vt:lpstr>Franklin Gothic Medium</vt:lpstr>
      <vt:lpstr>Wingdings</vt:lpstr>
      <vt:lpstr>Office テーマ</vt:lpstr>
      <vt:lpstr>講義Ｄ ３０歳危機 ～ひきこもり予備軍への関わり～</vt:lpstr>
      <vt:lpstr>PowerPoint プレゼンテーション</vt:lpstr>
      <vt:lpstr>３０歳危機</vt:lpstr>
      <vt:lpstr>はじめに</vt:lpstr>
      <vt:lpstr>ひきこもりになる、きっかけは、</vt:lpstr>
      <vt:lpstr>ひきこもりに至る経過</vt:lpstr>
      <vt:lpstr>ひきこもりに至る経過</vt:lpstr>
      <vt:lpstr>中高年層のひきこもり者の特徴　１ 　　　　　　　　　　　　　　　　　　　　　　　　　　（山下ら　精神科治療学　2019　より）</vt:lpstr>
      <vt:lpstr>中高年層のひきこもり者の特徴　２ 　　　　　　　　　　　　　　　　　　　　　　　　　　（山下ら　精神科治療学　2019　より）</vt:lpstr>
      <vt:lpstr>中高年層のひきこもり者の特徴　３ 　　　　　　　　　　　　　　　　　　　　　　　　　　（山下ら　精神科治療学　2019　より）</vt:lpstr>
      <vt:lpstr>３０歳危機</vt:lpstr>
      <vt:lpstr>３０歳危機はなぜ、難しい？</vt:lpstr>
      <vt:lpstr>３０歳危機と長期化予防の課題</vt:lpstr>
      <vt:lpstr>３０歳危機に必要なもの</vt:lpstr>
      <vt:lpstr>考えられる経済支援</vt:lpstr>
      <vt:lpstr>障害年金の申請</vt:lpstr>
      <vt:lpstr>経済支援は、介入のきっかけに</vt:lpstr>
      <vt:lpstr>医学的な見立ても必要</vt:lpstr>
      <vt:lpstr>ひきこもりの回復段階</vt:lpstr>
      <vt:lpstr>ひきこもりの回復段階の指標　１</vt:lpstr>
      <vt:lpstr>ひきこもりの回復段階の指標　２</vt:lpstr>
      <vt:lpstr>ひきこもりの回復段階に応じた支援</vt:lpstr>
      <vt:lpstr>助言が、負担になっていないか？</vt:lpstr>
      <vt:lpstr>家族相談においては、</vt:lpstr>
      <vt:lpstr>とくに、この言葉は避けたい</vt:lpstr>
      <vt:lpstr>なぜ、病院受診を拒否する？</vt:lpstr>
      <vt:lpstr>就労支援を考えるとき、</vt:lpstr>
      <vt:lpstr>PowerPoint プレゼンテーション</vt:lpstr>
      <vt:lpstr>対人恐怖・疲労は大きな課題</vt:lpstr>
      <vt:lpstr>追加：発達障害者への関わり</vt:lpstr>
      <vt:lpstr>発達障害の診断は？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harada</dc:creator>
  <cp:lastModifiedBy>原田 豊</cp:lastModifiedBy>
  <cp:revision>247</cp:revision>
  <cp:lastPrinted>2020-09-24T08:49:54Z</cp:lastPrinted>
  <dcterms:created xsi:type="dcterms:W3CDTF">2019-06-15T14:54:55Z</dcterms:created>
  <dcterms:modified xsi:type="dcterms:W3CDTF">2021-11-22T00:49:28Z</dcterms:modified>
</cp:coreProperties>
</file>