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theme/themeOverride2.xml" ContentType="application/vnd.openxmlformats-officedocument.themeOverride+xml"/>
  <Override PartName="/ppt/notesSlides/notesSlide16.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7.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6" r:id="rId1"/>
  </p:sldMasterIdLst>
  <p:notesMasterIdLst>
    <p:notesMasterId r:id="rId42"/>
  </p:notesMasterIdLst>
  <p:handoutMasterIdLst>
    <p:handoutMasterId r:id="rId43"/>
  </p:handoutMasterIdLst>
  <p:sldIdLst>
    <p:sldId id="552" r:id="rId2"/>
    <p:sldId id="385" r:id="rId3"/>
    <p:sldId id="288" r:id="rId4"/>
    <p:sldId id="270" r:id="rId5"/>
    <p:sldId id="424" r:id="rId6"/>
    <p:sldId id="284" r:id="rId7"/>
    <p:sldId id="425" r:id="rId8"/>
    <p:sldId id="325" r:id="rId9"/>
    <p:sldId id="421" r:id="rId10"/>
    <p:sldId id="556" r:id="rId11"/>
    <p:sldId id="326" r:id="rId12"/>
    <p:sldId id="328" r:id="rId13"/>
    <p:sldId id="471" r:id="rId14"/>
    <p:sldId id="422" r:id="rId15"/>
    <p:sldId id="423" r:id="rId16"/>
    <p:sldId id="366" r:id="rId17"/>
    <p:sldId id="368" r:id="rId18"/>
    <p:sldId id="373" r:id="rId19"/>
    <p:sldId id="369" r:id="rId20"/>
    <p:sldId id="370" r:id="rId21"/>
    <p:sldId id="372" r:id="rId22"/>
    <p:sldId id="563" r:id="rId23"/>
    <p:sldId id="327" r:id="rId24"/>
    <p:sldId id="338" r:id="rId25"/>
    <p:sldId id="349" r:id="rId26"/>
    <p:sldId id="345" r:id="rId27"/>
    <p:sldId id="346" r:id="rId28"/>
    <p:sldId id="351" r:id="rId29"/>
    <p:sldId id="402" r:id="rId30"/>
    <p:sldId id="356" r:id="rId31"/>
    <p:sldId id="357" r:id="rId32"/>
    <p:sldId id="404" r:id="rId33"/>
    <p:sldId id="405" r:id="rId34"/>
    <p:sldId id="406" r:id="rId35"/>
    <p:sldId id="408" r:id="rId36"/>
    <p:sldId id="410" r:id="rId37"/>
    <p:sldId id="411" r:id="rId38"/>
    <p:sldId id="416" r:id="rId39"/>
    <p:sldId id="417" r:id="rId40"/>
    <p:sldId id="551" r:id="rId41"/>
  </p:sldIdLst>
  <p:sldSz cx="9144000" cy="6858000" type="screen4x3"/>
  <p:notesSz cx="7104063" cy="10234613"/>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FFCC00"/>
    <a:srgbClr val="FF9933"/>
    <a:srgbClr val="003399"/>
    <a:srgbClr val="66CCFF"/>
    <a:srgbClr val="FF3300"/>
    <a:srgbClr val="CCECFF"/>
    <a:srgbClr val="FFCCFF"/>
    <a:srgbClr val="FFFF99"/>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216" autoAdjust="0"/>
    <p:restoredTop sz="73403" autoAdjust="0"/>
  </p:normalViewPr>
  <p:slideViewPr>
    <p:cSldViewPr showGuides="1">
      <p:cViewPr varScale="1">
        <p:scale>
          <a:sx n="77" d="100"/>
          <a:sy n="77" d="100"/>
        </p:scale>
        <p:origin x="896" y="1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______.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___1.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___2.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___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___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___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___6.xlsx"/></Relationships>
</file>

<file path=ppt/charts/_rels/chart8.xml.rels><?xml version="1.0" encoding="UTF-8" standalone="yes"?>
<Relationships xmlns="http://schemas.openxmlformats.org/package/2006/relationships"><Relationship Id="rId1" Type="http://schemas.openxmlformats.org/officeDocument/2006/relationships/oleObject" Target="file:////Users\takashi\Desktop\twcal(1)\&#12450;&#12454;&#12488;&#12522;&#12540;&#12481;&#20214;&#25968;(1).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Users\takashi\Desktop\twcal(1)\&#12450;&#12454;&#12488;&#12522;&#12540;&#12481;&#20214;&#25968;(1).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13"/>
    </mc:Choice>
    <mc:Fallback>
      <c:style val="13"/>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7421602787456449E-2"/>
          <c:y val="0.23873873873873874"/>
          <c:w val="0.96515679442508728"/>
          <c:h val="0.61993287913236561"/>
        </c:manualLayout>
      </c:layout>
      <c:barChart>
        <c:barDir val="col"/>
        <c:grouping val="stacked"/>
        <c:varyColors val="0"/>
        <c:ser>
          <c:idx val="0"/>
          <c:order val="0"/>
          <c:tx>
            <c:strRef>
              <c:f>Sheet1!$B$1</c:f>
              <c:strCache>
                <c:ptCount val="1"/>
                <c:pt idx="0">
                  <c:v>精神保健福祉C</c:v>
                </c:pt>
              </c:strCache>
            </c:strRef>
          </c:tx>
          <c:spPr>
            <a:solidFill>
              <a:srgbClr val="9FB8CD">
                <a:lumMod val="75000"/>
              </a:srgbClr>
            </a:solidFill>
          </c:spPr>
          <c:invertIfNegative val="0"/>
          <c:dLbls>
            <c:dLbl>
              <c:idx val="0"/>
              <c:layout>
                <c:manualLayout>
                  <c:x val="-1.9973724073024395E-3"/>
                  <c:y val="-4.1551208962168178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38E-4AC3-BED3-F8314F191A4A}"/>
                </c:ext>
              </c:extLst>
            </c:dLbl>
            <c:dLbl>
              <c:idx val="1"/>
              <c:layout>
                <c:manualLayout>
                  <c:x val="5.6850477539961155E-4"/>
                  <c:y val="-4.7049800584211945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38E-4AC3-BED3-F8314F191A4A}"/>
                </c:ext>
              </c:extLst>
            </c:dLbl>
            <c:spPr>
              <a:noFill/>
              <a:ln>
                <a:noFill/>
              </a:ln>
              <a:effectLst/>
            </c:spPr>
            <c:txPr>
              <a:bodyPr rot="0" vert="horz"/>
              <a:lstStyle/>
              <a:p>
                <a:pPr>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Sheet1!$A$2:$A$15</c:f>
              <c:strCache>
                <c:ptCount val="14"/>
                <c:pt idx="0">
                  <c:v>H19年度</c:v>
                </c:pt>
                <c:pt idx="1">
                  <c:v>H20年度</c:v>
                </c:pt>
                <c:pt idx="2">
                  <c:v>H21年度</c:v>
                </c:pt>
                <c:pt idx="3">
                  <c:v>H22年度</c:v>
                </c:pt>
                <c:pt idx="4">
                  <c:v>H23年度</c:v>
                </c:pt>
                <c:pt idx="5">
                  <c:v>H24年度</c:v>
                </c:pt>
                <c:pt idx="6">
                  <c:v>H25年度</c:v>
                </c:pt>
                <c:pt idx="7">
                  <c:v>H26年度</c:v>
                </c:pt>
                <c:pt idx="8">
                  <c:v>H27年度</c:v>
                </c:pt>
                <c:pt idx="9">
                  <c:v>H28年度</c:v>
                </c:pt>
                <c:pt idx="10">
                  <c:v>H29年度</c:v>
                </c:pt>
                <c:pt idx="11">
                  <c:v>H30年度</c:v>
                </c:pt>
                <c:pt idx="12">
                  <c:v>R元年度</c:v>
                </c:pt>
                <c:pt idx="13">
                  <c:v>R2年度</c:v>
                </c:pt>
              </c:strCache>
            </c:strRef>
          </c:cat>
          <c:val>
            <c:numRef>
              <c:f>Sheet1!$B$2:$B$15</c:f>
              <c:numCache>
                <c:formatCode>General</c:formatCode>
                <c:ptCount val="14"/>
                <c:pt idx="0">
                  <c:v>97</c:v>
                </c:pt>
                <c:pt idx="1">
                  <c:v>116</c:v>
                </c:pt>
                <c:pt idx="2">
                  <c:v>264</c:v>
                </c:pt>
                <c:pt idx="3">
                  <c:v>668</c:v>
                </c:pt>
                <c:pt idx="4">
                  <c:v>706</c:v>
                </c:pt>
                <c:pt idx="5">
                  <c:v>746</c:v>
                </c:pt>
                <c:pt idx="6">
                  <c:v>889</c:v>
                </c:pt>
                <c:pt idx="7">
                  <c:v>1000</c:v>
                </c:pt>
                <c:pt idx="8">
                  <c:v>1437</c:v>
                </c:pt>
                <c:pt idx="9">
                  <c:v>1579</c:v>
                </c:pt>
                <c:pt idx="10">
                  <c:v>1369</c:v>
                </c:pt>
                <c:pt idx="11">
                  <c:v>1513</c:v>
                </c:pt>
                <c:pt idx="12">
                  <c:v>2263</c:v>
                </c:pt>
                <c:pt idx="13">
                  <c:v>2054</c:v>
                </c:pt>
              </c:numCache>
            </c:numRef>
          </c:val>
          <c:extLst>
            <c:ext xmlns:c16="http://schemas.microsoft.com/office/drawing/2014/chart" uri="{C3380CC4-5D6E-409C-BE32-E72D297353CC}">
              <c16:uniqueId val="{00000002-938E-4AC3-BED3-F8314F191A4A}"/>
            </c:ext>
          </c:extLst>
        </c:ser>
        <c:ser>
          <c:idx val="1"/>
          <c:order val="1"/>
          <c:tx>
            <c:strRef>
              <c:f>Sheet1!$C$1</c:f>
              <c:strCache>
                <c:ptCount val="1"/>
                <c:pt idx="0">
                  <c:v>E-JAN</c:v>
                </c:pt>
              </c:strCache>
            </c:strRef>
          </c:tx>
          <c:spPr>
            <a:solidFill>
              <a:srgbClr val="9FB8CD">
                <a:lumMod val="60000"/>
                <a:lumOff val="40000"/>
              </a:srgbClr>
            </a:solidFill>
          </c:spPr>
          <c:invertIfNegative val="0"/>
          <c:dLbls>
            <c:dLbl>
              <c:idx val="0"/>
              <c:layout>
                <c:manualLayout>
                  <c:x val="1.3381644746006085E-4"/>
                  <c:y val="0.7950450450450450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C20-4A96-8A2E-BF8B9B605778}"/>
                </c:ext>
              </c:extLst>
            </c:dLbl>
            <c:dLbl>
              <c:idx val="2"/>
              <c:layout>
                <c:manualLayout>
                  <c:x val="0"/>
                  <c:y val="-4.56447263688505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C20-4A96-8A2E-BF8B9B605778}"/>
                </c:ext>
              </c:extLst>
            </c:dLbl>
            <c:dLbl>
              <c:idx val="3"/>
              <c:layout>
                <c:manualLayout>
                  <c:x val="0"/>
                  <c:y val="-5.12437127041666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C20-4A96-8A2E-BF8B9B605778}"/>
                </c:ext>
              </c:extLst>
            </c:dLbl>
            <c:dLbl>
              <c:idx val="4"/>
              <c:layout>
                <c:manualLayout>
                  <c:x val="6.2708206985965832E-3"/>
                  <c:y val="-5.07568504378842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C20-4A96-8A2E-BF8B9B605778}"/>
                </c:ext>
              </c:extLst>
            </c:dLbl>
            <c:spPr>
              <a:noFill/>
              <a:ln>
                <a:noFill/>
              </a:ln>
              <a:effectLst/>
            </c:spPr>
            <c:txPr>
              <a:bodyPr rot="0" vert="horz"/>
              <a:lstStyle/>
              <a:p>
                <a:pPr>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Sheet1!$A$2:$A$15</c:f>
              <c:strCache>
                <c:ptCount val="14"/>
                <c:pt idx="0">
                  <c:v>H19年度</c:v>
                </c:pt>
                <c:pt idx="1">
                  <c:v>H20年度</c:v>
                </c:pt>
                <c:pt idx="2">
                  <c:v>H21年度</c:v>
                </c:pt>
                <c:pt idx="3">
                  <c:v>H22年度</c:v>
                </c:pt>
                <c:pt idx="4">
                  <c:v>H23年度</c:v>
                </c:pt>
                <c:pt idx="5">
                  <c:v>H24年度</c:v>
                </c:pt>
                <c:pt idx="6">
                  <c:v>H25年度</c:v>
                </c:pt>
                <c:pt idx="7">
                  <c:v>H26年度</c:v>
                </c:pt>
                <c:pt idx="8">
                  <c:v>H27年度</c:v>
                </c:pt>
                <c:pt idx="9">
                  <c:v>H28年度</c:v>
                </c:pt>
                <c:pt idx="10">
                  <c:v>H29年度</c:v>
                </c:pt>
                <c:pt idx="11">
                  <c:v>H30年度</c:v>
                </c:pt>
                <c:pt idx="12">
                  <c:v>R元年度</c:v>
                </c:pt>
                <c:pt idx="13">
                  <c:v>R2年度</c:v>
                </c:pt>
              </c:strCache>
            </c:strRef>
          </c:cat>
          <c:val>
            <c:numRef>
              <c:f>Sheet1!$C$2:$C$15</c:f>
              <c:numCache>
                <c:formatCode>General</c:formatCode>
                <c:ptCount val="14"/>
                <c:pt idx="2">
                  <c:v>219</c:v>
                </c:pt>
                <c:pt idx="3">
                  <c:v>307</c:v>
                </c:pt>
                <c:pt idx="4">
                  <c:v>269</c:v>
                </c:pt>
                <c:pt idx="5">
                  <c:v>1773</c:v>
                </c:pt>
                <c:pt idx="6">
                  <c:v>2419</c:v>
                </c:pt>
                <c:pt idx="7">
                  <c:v>3117</c:v>
                </c:pt>
                <c:pt idx="8">
                  <c:v>3920</c:v>
                </c:pt>
                <c:pt idx="9">
                  <c:v>4031</c:v>
                </c:pt>
                <c:pt idx="10">
                  <c:v>4154</c:v>
                </c:pt>
                <c:pt idx="11">
                  <c:v>3861</c:v>
                </c:pt>
                <c:pt idx="12">
                  <c:v>4361</c:v>
                </c:pt>
                <c:pt idx="13">
                  <c:v>4452</c:v>
                </c:pt>
              </c:numCache>
            </c:numRef>
          </c:val>
          <c:extLst>
            <c:ext xmlns:c16="http://schemas.microsoft.com/office/drawing/2014/chart" uri="{C3380CC4-5D6E-409C-BE32-E72D297353CC}">
              <c16:uniqueId val="{00000004-938E-4AC3-BED3-F8314F191A4A}"/>
            </c:ext>
          </c:extLst>
        </c:ser>
        <c:dLbls>
          <c:showLegendKey val="0"/>
          <c:showVal val="1"/>
          <c:showCatName val="0"/>
          <c:showSerName val="0"/>
          <c:showPercent val="0"/>
          <c:showBubbleSize val="0"/>
        </c:dLbls>
        <c:gapWidth val="52"/>
        <c:overlap val="100"/>
        <c:axId val="234767104"/>
        <c:axId val="234768640"/>
      </c:barChart>
      <c:catAx>
        <c:axId val="234767104"/>
        <c:scaling>
          <c:orientation val="minMax"/>
        </c:scaling>
        <c:delete val="0"/>
        <c:axPos val="b"/>
        <c:numFmt formatCode="General" sourceLinked="1"/>
        <c:majorTickMark val="out"/>
        <c:minorTickMark val="none"/>
        <c:tickLblPos val="nextTo"/>
        <c:txPr>
          <a:bodyPr rot="-1980000"/>
          <a:lstStyle/>
          <a:p>
            <a:pPr>
              <a:defRPr sz="1600"/>
            </a:pPr>
            <a:endParaRPr lang="ja-JP"/>
          </a:p>
        </c:txPr>
        <c:crossAx val="234768640"/>
        <c:crosses val="autoZero"/>
        <c:auto val="1"/>
        <c:lblAlgn val="ctr"/>
        <c:lblOffset val="100"/>
        <c:tickLblSkip val="1"/>
        <c:noMultiLvlLbl val="0"/>
      </c:catAx>
      <c:valAx>
        <c:axId val="234768640"/>
        <c:scaling>
          <c:orientation val="minMax"/>
        </c:scaling>
        <c:delete val="0"/>
        <c:axPos val="l"/>
        <c:majorGridlines/>
        <c:numFmt formatCode="General" sourceLinked="1"/>
        <c:majorTickMark val="none"/>
        <c:minorTickMark val="none"/>
        <c:tickLblPos val="nextTo"/>
        <c:txPr>
          <a:bodyPr rot="-60000000" vert="horz"/>
          <a:lstStyle/>
          <a:p>
            <a:pPr>
              <a:defRPr/>
            </a:pPr>
            <a:endParaRPr lang="ja-JP"/>
          </a:p>
        </c:txPr>
        <c:crossAx val="234767104"/>
        <c:crosses val="autoZero"/>
        <c:crossBetween val="between"/>
      </c:valAx>
    </c:plotArea>
    <c:legend>
      <c:legendPos val="b"/>
      <c:layout>
        <c:manualLayout>
          <c:xMode val="edge"/>
          <c:yMode val="edge"/>
          <c:x val="0.30014271054743402"/>
          <c:y val="0.12693738254434955"/>
          <c:w val="0.34144186998452625"/>
          <c:h val="6.5079702977883236E-2"/>
        </c:manualLayout>
      </c:layout>
      <c:overlay val="0"/>
      <c:txPr>
        <a:bodyPr rot="0" vert="horz"/>
        <a:lstStyle/>
        <a:p>
          <a:pPr>
            <a:defRPr/>
          </a:pPr>
          <a:endParaRPr lang="ja-JP"/>
        </a:p>
      </c:txPr>
    </c:legend>
    <c:plotVisOnly val="1"/>
    <c:dispBlanksAs val="gap"/>
    <c:showDLblsOverMax val="0"/>
  </c:chart>
  <c:txPr>
    <a:bodyPr/>
    <a:lstStyle/>
    <a:p>
      <a:pPr>
        <a:defRPr sz="1800"/>
      </a:pPr>
      <a:endParaRPr lang="ja-JP"/>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15"/>
    </mc:Choice>
    <mc:Fallback>
      <c:style val="15"/>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w="25400">
          <a:noFill/>
        </a:ln>
      </c:spPr>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title>
      <c:tx>
        <c:rich>
          <a:bodyPr/>
          <a:lstStyle/>
          <a:p>
            <a:pPr>
              <a:defRPr sz="2400"/>
            </a:pPr>
            <a:r>
              <a:rPr lang="ja-JP" altLang="en-US" sz="2400"/>
              <a:t>相談者</a:t>
            </a:r>
          </a:p>
        </c:rich>
      </c:tx>
      <c:overlay val="0"/>
    </c:title>
    <c:autoTitleDeleted val="0"/>
    <c:plotArea>
      <c:layout/>
      <c:pieChart>
        <c:varyColors val="1"/>
        <c:ser>
          <c:idx val="0"/>
          <c:order val="0"/>
          <c:dPt>
            <c:idx val="0"/>
            <c:bubble3D val="0"/>
            <c:extLst>
              <c:ext xmlns:c16="http://schemas.microsoft.com/office/drawing/2014/chart" uri="{C3380CC4-5D6E-409C-BE32-E72D297353CC}">
                <c16:uniqueId val="{00000000-4DD4-5D42-8F41-1E39794ACB83}"/>
              </c:ext>
            </c:extLst>
          </c:dPt>
          <c:dPt>
            <c:idx val="1"/>
            <c:bubble3D val="0"/>
            <c:extLst>
              <c:ext xmlns:c16="http://schemas.microsoft.com/office/drawing/2014/chart" uri="{C3380CC4-5D6E-409C-BE32-E72D297353CC}">
                <c16:uniqueId val="{00000001-4DD4-5D42-8F41-1E39794ACB83}"/>
              </c:ext>
            </c:extLst>
          </c:dPt>
          <c:dPt>
            <c:idx val="2"/>
            <c:bubble3D val="0"/>
            <c:extLst>
              <c:ext xmlns:c16="http://schemas.microsoft.com/office/drawing/2014/chart" uri="{C3380CC4-5D6E-409C-BE32-E72D297353CC}">
                <c16:uniqueId val="{00000002-4DD4-5D42-8F41-1E39794ACB83}"/>
              </c:ext>
            </c:extLst>
          </c:dPt>
          <c:dPt>
            <c:idx val="3"/>
            <c:bubble3D val="0"/>
            <c:extLst>
              <c:ext xmlns:c16="http://schemas.microsoft.com/office/drawing/2014/chart" uri="{C3380CC4-5D6E-409C-BE32-E72D297353CC}">
                <c16:uniqueId val="{00000003-4DD4-5D42-8F41-1E39794ACB83}"/>
              </c:ext>
            </c:extLst>
          </c:dPt>
          <c:dLbls>
            <c:dLbl>
              <c:idx val="0"/>
              <c:layout>
                <c:manualLayout>
                  <c:x val="9.460091824805085E-2"/>
                  <c:y val="7.0169874599008567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4DD4-5D42-8F41-1E39794ACB83}"/>
                </c:ext>
              </c:extLst>
            </c:dLbl>
            <c:dLbl>
              <c:idx val="1"/>
              <c:layout>
                <c:manualLayout>
                  <c:x val="-0.12238868371542053"/>
                  <c:y val="-0.1898148148148148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DD4-5D42-8F41-1E39794ACB83}"/>
                </c:ext>
              </c:extLst>
            </c:dLbl>
            <c:dLbl>
              <c:idx val="2"/>
              <c:layout>
                <c:manualLayout>
                  <c:x val="-2.3552675384603473E-2"/>
                  <c:y val="0.1330489938757655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4DD4-5D42-8F41-1E39794ACB83}"/>
                </c:ext>
              </c:extLst>
            </c:dLbl>
            <c:dLbl>
              <c:idx val="3"/>
              <c:layout>
                <c:manualLayout>
                  <c:x val="-0.15241508528248129"/>
                  <c:y val="1.0416666666666666E-2"/>
                </c:manualLayout>
              </c:layout>
              <c:tx>
                <c:rich>
                  <a:bodyPr/>
                  <a:lstStyle/>
                  <a:p>
                    <a:r>
                      <a:rPr lang="ja-JP" altLang="en-US" sz="1600"/>
                      <a:t>その他</a:t>
                    </a:r>
                  </a:p>
                  <a:p>
                    <a:r>
                      <a:rPr lang="ja-JP" altLang="en-US" sz="1600"/>
                      <a:t>（支援者、非同居家族）
</a:t>
                    </a:r>
                    <a:r>
                      <a:rPr lang="en-US" altLang="ja-JP" sz="1600"/>
                      <a:t>1%</a:t>
                    </a:r>
                    <a:endParaRPr lang="ja-JP" altLang="en-US"/>
                  </a:p>
                </c:rich>
              </c:tx>
              <c:dLblPos val="bestFit"/>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4DD4-5D42-8F41-1E39794ACB83}"/>
                </c:ext>
              </c:extLst>
            </c:dLbl>
            <c:spPr>
              <a:noFill/>
              <a:ln>
                <a:noFill/>
              </a:ln>
              <a:effectLst/>
            </c:spPr>
            <c:txPr>
              <a:bodyPr/>
              <a:lstStyle/>
              <a:p>
                <a:pPr>
                  <a:defRPr sz="1600"/>
                </a:pPr>
                <a:endParaRPr lang="ja-JP"/>
              </a:p>
            </c:txPr>
            <c:showLegendKey val="0"/>
            <c:showVal val="0"/>
            <c:showCatName val="1"/>
            <c:showSerName val="0"/>
            <c:showPercent val="1"/>
            <c:showBubbleSize val="0"/>
            <c:showLeaderLines val="1"/>
            <c:extLst>
              <c:ext xmlns:c15="http://schemas.microsoft.com/office/drawing/2012/chart" uri="{CE6537A1-D6FC-4f65-9D91-7224C49458BB}"/>
            </c:extLst>
          </c:dLbls>
          <c:cat>
            <c:strRef>
              <c:f>データベース!$B$7:$B$10</c:f>
              <c:strCache>
                <c:ptCount val="4"/>
                <c:pt idx="0">
                  <c:v>本人が来ている</c:v>
                </c:pt>
                <c:pt idx="1">
                  <c:v>家族が来ている</c:v>
                </c:pt>
                <c:pt idx="2">
                  <c:v>本人+家族がそろってきている</c:v>
                </c:pt>
                <c:pt idx="3">
                  <c:v>その他（支援者）</c:v>
                </c:pt>
              </c:strCache>
            </c:strRef>
          </c:cat>
          <c:val>
            <c:numRef>
              <c:f>データベース!$C$7:$C$10</c:f>
              <c:numCache>
                <c:formatCode>General</c:formatCode>
                <c:ptCount val="4"/>
                <c:pt idx="0">
                  <c:v>33</c:v>
                </c:pt>
                <c:pt idx="1">
                  <c:v>135</c:v>
                </c:pt>
                <c:pt idx="2">
                  <c:v>57</c:v>
                </c:pt>
                <c:pt idx="3">
                  <c:v>2</c:v>
                </c:pt>
              </c:numCache>
            </c:numRef>
          </c:val>
          <c:extLst>
            <c:ext xmlns:c16="http://schemas.microsoft.com/office/drawing/2014/chart" uri="{C3380CC4-5D6E-409C-BE32-E72D297353CC}">
              <c16:uniqueId val="{00000004-4DD4-5D42-8F41-1E39794ACB83}"/>
            </c:ext>
          </c:extLst>
        </c:ser>
        <c:ser>
          <c:idx val="1"/>
          <c:order val="1"/>
          <c:dPt>
            <c:idx val="0"/>
            <c:bubble3D val="0"/>
            <c:extLst>
              <c:ext xmlns:c16="http://schemas.microsoft.com/office/drawing/2014/chart" uri="{C3380CC4-5D6E-409C-BE32-E72D297353CC}">
                <c16:uniqueId val="{00000005-4DD4-5D42-8F41-1E39794ACB83}"/>
              </c:ext>
            </c:extLst>
          </c:dPt>
          <c:dPt>
            <c:idx val="1"/>
            <c:bubble3D val="0"/>
            <c:extLst>
              <c:ext xmlns:c16="http://schemas.microsoft.com/office/drawing/2014/chart" uri="{C3380CC4-5D6E-409C-BE32-E72D297353CC}">
                <c16:uniqueId val="{00000006-4DD4-5D42-8F41-1E39794ACB83}"/>
              </c:ext>
            </c:extLst>
          </c:dPt>
          <c:dPt>
            <c:idx val="2"/>
            <c:bubble3D val="0"/>
            <c:extLst>
              <c:ext xmlns:c16="http://schemas.microsoft.com/office/drawing/2014/chart" uri="{C3380CC4-5D6E-409C-BE32-E72D297353CC}">
                <c16:uniqueId val="{00000007-4DD4-5D42-8F41-1E39794ACB83}"/>
              </c:ext>
            </c:extLst>
          </c:dPt>
          <c:dPt>
            <c:idx val="3"/>
            <c:bubble3D val="0"/>
            <c:extLst>
              <c:ext xmlns:c16="http://schemas.microsoft.com/office/drawing/2014/chart" uri="{C3380CC4-5D6E-409C-BE32-E72D297353CC}">
                <c16:uniqueId val="{00000008-4DD4-5D42-8F41-1E39794ACB83}"/>
              </c:ext>
            </c:extLst>
          </c:dPt>
          <c:cat>
            <c:strRef>
              <c:f>データベース!$B$7:$B$10</c:f>
              <c:strCache>
                <c:ptCount val="4"/>
                <c:pt idx="0">
                  <c:v>本人が来ている</c:v>
                </c:pt>
                <c:pt idx="1">
                  <c:v>家族が来ている</c:v>
                </c:pt>
                <c:pt idx="2">
                  <c:v>本人+家族がそろってきている</c:v>
                </c:pt>
                <c:pt idx="3">
                  <c:v>その他（支援者）</c:v>
                </c:pt>
              </c:strCache>
            </c:strRef>
          </c:cat>
          <c:val>
            <c:numRef>
              <c:f>データベース!$D$7:$D$10</c:f>
              <c:numCache>
                <c:formatCode>0%</c:formatCode>
                <c:ptCount val="4"/>
                <c:pt idx="0">
                  <c:v>0.14537444933920704</c:v>
                </c:pt>
                <c:pt idx="1">
                  <c:v>0.59471365638766516</c:v>
                </c:pt>
                <c:pt idx="2">
                  <c:v>0.25110132158590309</c:v>
                </c:pt>
                <c:pt idx="3">
                  <c:v>8.8105726872246704E-3</c:v>
                </c:pt>
              </c:numCache>
            </c:numRef>
          </c:val>
          <c:extLst>
            <c:ext xmlns:c16="http://schemas.microsoft.com/office/drawing/2014/chart" uri="{C3380CC4-5D6E-409C-BE32-E72D297353CC}">
              <c16:uniqueId val="{00000009-4DD4-5D42-8F41-1E39794ACB83}"/>
            </c:ext>
          </c:extLst>
        </c:ser>
        <c:dLbls>
          <c:showLegendKey val="0"/>
          <c:showVal val="0"/>
          <c:showCatName val="0"/>
          <c:showSerName val="0"/>
          <c:showPercent val="0"/>
          <c:showBubbleSize val="0"/>
          <c:showLeaderLines val="1"/>
        </c:dLbls>
        <c:firstSliceAng val="0"/>
      </c:pieChart>
      <c:spPr>
        <a:noFill/>
        <a:ln w="25400">
          <a:noFill/>
        </a:ln>
      </c:spPr>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15"/>
    </mc:Choice>
    <mc:Fallback>
      <c:style val="15"/>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ja-JP"/>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sz="2400"/>
            </a:pPr>
            <a:r>
              <a:rPr lang="ja-JP" altLang="en-US" sz="2400"/>
              <a:t>当事者の性別</a:t>
            </a:r>
          </a:p>
        </c:rich>
      </c:tx>
      <c:overlay val="0"/>
    </c:title>
    <c:autoTitleDeleted val="0"/>
    <c:plotArea>
      <c:layout/>
      <c:pieChart>
        <c:varyColors val="1"/>
        <c:ser>
          <c:idx val="0"/>
          <c:order val="0"/>
          <c:tx>
            <c:strRef>
              <c:f>データベース!$B$17</c:f>
              <c:strCache>
                <c:ptCount val="1"/>
                <c:pt idx="0">
                  <c:v>件数</c:v>
                </c:pt>
              </c:strCache>
            </c:strRef>
          </c:tx>
          <c:dPt>
            <c:idx val="0"/>
            <c:bubble3D val="0"/>
            <c:extLst>
              <c:ext xmlns:c16="http://schemas.microsoft.com/office/drawing/2014/chart" uri="{C3380CC4-5D6E-409C-BE32-E72D297353CC}">
                <c16:uniqueId val="{00000000-D4E5-3C48-90A8-068A14C86378}"/>
              </c:ext>
            </c:extLst>
          </c:dPt>
          <c:dPt>
            <c:idx val="1"/>
            <c:bubble3D val="0"/>
            <c:extLst>
              <c:ext xmlns:c16="http://schemas.microsoft.com/office/drawing/2014/chart" uri="{C3380CC4-5D6E-409C-BE32-E72D297353CC}">
                <c16:uniqueId val="{00000001-D4E5-3C48-90A8-068A14C86378}"/>
              </c:ext>
            </c:extLst>
          </c:dPt>
          <c:dLbls>
            <c:dLbl>
              <c:idx val="0"/>
              <c:layout>
                <c:manualLayout>
                  <c:x val="-6.3929593546569463E-2"/>
                  <c:y val="-0.22346248109714761"/>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4E5-3C48-90A8-068A14C86378}"/>
                </c:ext>
              </c:extLst>
            </c:dLbl>
            <c:dLbl>
              <c:idx val="1"/>
              <c:layout>
                <c:manualLayout>
                  <c:x val="8.1696694692824409E-2"/>
                  <c:y val="0.1475468877648572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4E5-3C48-90A8-068A14C86378}"/>
                </c:ext>
              </c:extLst>
            </c:dLbl>
            <c:spPr>
              <a:noFill/>
              <a:ln>
                <a:noFill/>
              </a:ln>
              <a:effectLst/>
            </c:spPr>
            <c:txPr>
              <a:bodyPr/>
              <a:lstStyle/>
              <a:p>
                <a:pPr>
                  <a:defRPr sz="2400"/>
                </a:pPr>
                <a:endParaRPr lang="ja-JP"/>
              </a:p>
            </c:txPr>
            <c:showLegendKey val="0"/>
            <c:showVal val="0"/>
            <c:showCatName val="1"/>
            <c:showSerName val="0"/>
            <c:showPercent val="1"/>
            <c:showBubbleSize val="0"/>
            <c:showLeaderLines val="1"/>
            <c:extLst>
              <c:ext xmlns:c15="http://schemas.microsoft.com/office/drawing/2012/chart" uri="{CE6537A1-D6FC-4f65-9D91-7224C49458BB}"/>
            </c:extLst>
          </c:dLbls>
          <c:cat>
            <c:strRef>
              <c:f>データベース!$C$16:$D$16</c:f>
              <c:strCache>
                <c:ptCount val="2"/>
                <c:pt idx="0">
                  <c:v>男</c:v>
                </c:pt>
                <c:pt idx="1">
                  <c:v>女</c:v>
                </c:pt>
              </c:strCache>
            </c:strRef>
          </c:cat>
          <c:val>
            <c:numRef>
              <c:f>データベース!$C$17:$D$17</c:f>
              <c:numCache>
                <c:formatCode>0</c:formatCode>
                <c:ptCount val="2"/>
                <c:pt idx="0" formatCode="General">
                  <c:v>180</c:v>
                </c:pt>
                <c:pt idx="1">
                  <c:v>47</c:v>
                </c:pt>
              </c:numCache>
            </c:numRef>
          </c:val>
          <c:extLst>
            <c:ext xmlns:c16="http://schemas.microsoft.com/office/drawing/2014/chart" uri="{C3380CC4-5D6E-409C-BE32-E72D297353CC}">
              <c16:uniqueId val="{00000002-D4E5-3C48-90A8-068A14C86378}"/>
            </c:ext>
          </c:extLst>
        </c:ser>
        <c:ser>
          <c:idx val="1"/>
          <c:order val="1"/>
          <c:tx>
            <c:strRef>
              <c:f>データベース!$B$18</c:f>
              <c:strCache>
                <c:ptCount val="1"/>
                <c:pt idx="0">
                  <c:v>%</c:v>
                </c:pt>
              </c:strCache>
            </c:strRef>
          </c:tx>
          <c:dPt>
            <c:idx val="0"/>
            <c:bubble3D val="0"/>
            <c:extLst>
              <c:ext xmlns:c16="http://schemas.microsoft.com/office/drawing/2014/chart" uri="{C3380CC4-5D6E-409C-BE32-E72D297353CC}">
                <c16:uniqueId val="{00000003-D4E5-3C48-90A8-068A14C86378}"/>
              </c:ext>
            </c:extLst>
          </c:dPt>
          <c:dPt>
            <c:idx val="1"/>
            <c:bubble3D val="0"/>
            <c:extLst>
              <c:ext xmlns:c16="http://schemas.microsoft.com/office/drawing/2014/chart" uri="{C3380CC4-5D6E-409C-BE32-E72D297353CC}">
                <c16:uniqueId val="{00000004-D4E5-3C48-90A8-068A14C86378}"/>
              </c:ext>
            </c:extLst>
          </c:dPt>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データベース!$C$16:$D$16</c:f>
              <c:strCache>
                <c:ptCount val="2"/>
                <c:pt idx="0">
                  <c:v>男</c:v>
                </c:pt>
                <c:pt idx="1">
                  <c:v>女</c:v>
                </c:pt>
              </c:strCache>
            </c:strRef>
          </c:cat>
          <c:val>
            <c:numRef>
              <c:f>データベース!$C$18:$D$18</c:f>
              <c:numCache>
                <c:formatCode>0</c:formatCode>
                <c:ptCount val="2"/>
                <c:pt idx="0">
                  <c:v>79</c:v>
                </c:pt>
                <c:pt idx="1">
                  <c:v>21</c:v>
                </c:pt>
              </c:numCache>
            </c:numRef>
          </c:val>
          <c:extLst>
            <c:ext xmlns:c16="http://schemas.microsoft.com/office/drawing/2014/chart" uri="{C3380CC4-5D6E-409C-BE32-E72D297353CC}">
              <c16:uniqueId val="{00000005-D4E5-3C48-90A8-068A14C86378}"/>
            </c:ext>
          </c:extLst>
        </c:ser>
        <c:dLbls>
          <c:showLegendKey val="0"/>
          <c:showVal val="0"/>
          <c:showCatName val="0"/>
          <c:showSerName val="0"/>
          <c:showPercent val="0"/>
          <c:showBubbleSize val="0"/>
          <c:showLeaderLines val="1"/>
        </c:dLbls>
        <c:firstSliceAng val="0"/>
      </c:pieChart>
      <c:spPr>
        <a:noFill/>
        <a:ln w="25400">
          <a:noFill/>
        </a:ln>
      </c:spPr>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15"/>
    </mc:Choice>
    <mc:Fallback>
      <c:style val="15"/>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w="25400">
          <a:noFill/>
        </a:ln>
      </c:spPr>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sz="2400"/>
            </a:pPr>
            <a:r>
              <a:rPr lang="ja-JP" altLang="en-US" sz="2400"/>
              <a:t>当事者の年代</a:t>
            </a:r>
          </a:p>
        </c:rich>
      </c:tx>
      <c:overlay val="0"/>
    </c:title>
    <c:autoTitleDeleted val="0"/>
    <c:plotArea>
      <c:layout/>
      <c:pieChart>
        <c:varyColors val="1"/>
        <c:ser>
          <c:idx val="0"/>
          <c:order val="0"/>
          <c:tx>
            <c:strRef>
              <c:f>データベース!$C$45</c:f>
              <c:strCache>
                <c:ptCount val="1"/>
                <c:pt idx="0">
                  <c:v>件数</c:v>
                </c:pt>
              </c:strCache>
            </c:strRef>
          </c:tx>
          <c:dPt>
            <c:idx val="0"/>
            <c:bubble3D val="0"/>
            <c:extLst>
              <c:ext xmlns:c16="http://schemas.microsoft.com/office/drawing/2014/chart" uri="{C3380CC4-5D6E-409C-BE32-E72D297353CC}">
                <c16:uniqueId val="{00000000-A271-F449-AC50-561EFCF2E565}"/>
              </c:ext>
            </c:extLst>
          </c:dPt>
          <c:dPt>
            <c:idx val="1"/>
            <c:bubble3D val="0"/>
            <c:extLst>
              <c:ext xmlns:c16="http://schemas.microsoft.com/office/drawing/2014/chart" uri="{C3380CC4-5D6E-409C-BE32-E72D297353CC}">
                <c16:uniqueId val="{00000001-A271-F449-AC50-561EFCF2E565}"/>
              </c:ext>
            </c:extLst>
          </c:dPt>
          <c:dPt>
            <c:idx val="2"/>
            <c:bubble3D val="0"/>
            <c:extLst>
              <c:ext xmlns:c16="http://schemas.microsoft.com/office/drawing/2014/chart" uri="{C3380CC4-5D6E-409C-BE32-E72D297353CC}">
                <c16:uniqueId val="{00000002-A271-F449-AC50-561EFCF2E565}"/>
              </c:ext>
            </c:extLst>
          </c:dPt>
          <c:dPt>
            <c:idx val="3"/>
            <c:bubble3D val="0"/>
            <c:extLst>
              <c:ext xmlns:c16="http://schemas.microsoft.com/office/drawing/2014/chart" uri="{C3380CC4-5D6E-409C-BE32-E72D297353CC}">
                <c16:uniqueId val="{00000003-A271-F449-AC50-561EFCF2E565}"/>
              </c:ext>
            </c:extLst>
          </c:dPt>
          <c:dPt>
            <c:idx val="4"/>
            <c:bubble3D val="0"/>
            <c:extLst>
              <c:ext xmlns:c16="http://schemas.microsoft.com/office/drawing/2014/chart" uri="{C3380CC4-5D6E-409C-BE32-E72D297353CC}">
                <c16:uniqueId val="{00000004-A271-F449-AC50-561EFCF2E565}"/>
              </c:ext>
            </c:extLst>
          </c:dPt>
          <c:dPt>
            <c:idx val="5"/>
            <c:bubble3D val="0"/>
            <c:extLst>
              <c:ext xmlns:c16="http://schemas.microsoft.com/office/drawing/2014/chart" uri="{C3380CC4-5D6E-409C-BE32-E72D297353CC}">
                <c16:uniqueId val="{00000005-A271-F449-AC50-561EFCF2E565}"/>
              </c:ext>
            </c:extLst>
          </c:dPt>
          <c:dLbls>
            <c:dLbl>
              <c:idx val="0"/>
              <c:layout>
                <c:manualLayout>
                  <c:x val="7.4563557389079507E-2"/>
                  <c:y val="5.386661104448036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A271-F449-AC50-561EFCF2E565}"/>
                </c:ext>
              </c:extLst>
            </c:dLbl>
            <c:dLbl>
              <c:idx val="1"/>
              <c:layout>
                <c:manualLayout>
                  <c:x val="9.9377351130856759E-2"/>
                  <c:y val="-4.986737584954198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271-F449-AC50-561EFCF2E565}"/>
                </c:ext>
              </c:extLst>
            </c:dLbl>
            <c:dLbl>
              <c:idx val="2"/>
              <c:layout>
                <c:manualLayout>
                  <c:x val="-3.2517503322160295E-2"/>
                  <c:y val="-5.919069718934139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A271-F449-AC50-561EFCF2E565}"/>
                </c:ext>
              </c:extLst>
            </c:dLbl>
            <c:dLbl>
              <c:idx val="3"/>
              <c:layout>
                <c:manualLayout>
                  <c:x val="-6.0838308309698066E-2"/>
                  <c:y val="0.1161283481948862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A271-F449-AC50-561EFCF2E565}"/>
                </c:ext>
              </c:extLst>
            </c:dLbl>
            <c:dLbl>
              <c:idx val="4"/>
              <c:layout>
                <c:manualLayout>
                  <c:x val="-0.16838533092683314"/>
                  <c:y val="4.74147850723957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A271-F449-AC50-561EFCF2E565}"/>
                </c:ext>
              </c:extLst>
            </c:dLbl>
            <c:dLbl>
              <c:idx val="5"/>
              <c:layout>
                <c:manualLayout>
                  <c:x val="0.28943678639666265"/>
                  <c:y val="5.5135492169439083E-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A271-F449-AC50-561EFCF2E565}"/>
                </c:ext>
              </c:extLst>
            </c:dLbl>
            <c:spPr>
              <a:noFill/>
              <a:ln>
                <a:noFill/>
              </a:ln>
              <a:effectLst/>
            </c:spPr>
            <c:txPr>
              <a:bodyPr/>
              <a:lstStyle/>
              <a:p>
                <a:pPr>
                  <a:defRPr sz="1800"/>
                </a:pPr>
                <a:endParaRPr lang="ja-JP"/>
              </a:p>
            </c:txPr>
            <c:showLegendKey val="0"/>
            <c:showVal val="0"/>
            <c:showCatName val="1"/>
            <c:showSerName val="0"/>
            <c:showPercent val="1"/>
            <c:showBubbleSize val="0"/>
            <c:showLeaderLines val="1"/>
            <c:extLst>
              <c:ext xmlns:c15="http://schemas.microsoft.com/office/drawing/2012/chart" uri="{CE6537A1-D6FC-4f65-9D91-7224C49458BB}"/>
            </c:extLst>
          </c:dLbls>
          <c:cat>
            <c:strRef>
              <c:f>データベース!$B$46:$B$51</c:f>
              <c:strCache>
                <c:ptCount val="6"/>
                <c:pt idx="0">
                  <c:v>20代</c:v>
                </c:pt>
                <c:pt idx="1">
                  <c:v>30代</c:v>
                </c:pt>
                <c:pt idx="2">
                  <c:v>40代</c:v>
                </c:pt>
                <c:pt idx="3">
                  <c:v>10代</c:v>
                </c:pt>
                <c:pt idx="4">
                  <c:v>50代以上</c:v>
                </c:pt>
                <c:pt idx="5">
                  <c:v>不明</c:v>
                </c:pt>
              </c:strCache>
            </c:strRef>
          </c:cat>
          <c:val>
            <c:numRef>
              <c:f>データベース!$C$46:$C$51</c:f>
              <c:numCache>
                <c:formatCode>General</c:formatCode>
                <c:ptCount val="6"/>
                <c:pt idx="0">
                  <c:v>77</c:v>
                </c:pt>
                <c:pt idx="1">
                  <c:v>61</c:v>
                </c:pt>
                <c:pt idx="2">
                  <c:v>37</c:v>
                </c:pt>
                <c:pt idx="3">
                  <c:v>27</c:v>
                </c:pt>
                <c:pt idx="4">
                  <c:v>12</c:v>
                </c:pt>
                <c:pt idx="5">
                  <c:v>13</c:v>
                </c:pt>
              </c:numCache>
            </c:numRef>
          </c:val>
          <c:extLst>
            <c:ext xmlns:c16="http://schemas.microsoft.com/office/drawing/2014/chart" uri="{C3380CC4-5D6E-409C-BE32-E72D297353CC}">
              <c16:uniqueId val="{00000006-A271-F449-AC50-561EFCF2E565}"/>
            </c:ext>
          </c:extLst>
        </c:ser>
        <c:ser>
          <c:idx val="1"/>
          <c:order val="1"/>
          <c:tx>
            <c:strRef>
              <c:f>データベース!$D$45</c:f>
              <c:strCache>
                <c:ptCount val="1"/>
                <c:pt idx="0">
                  <c:v>％</c:v>
                </c:pt>
              </c:strCache>
            </c:strRef>
          </c:tx>
          <c:dPt>
            <c:idx val="0"/>
            <c:bubble3D val="0"/>
            <c:extLst>
              <c:ext xmlns:c16="http://schemas.microsoft.com/office/drawing/2014/chart" uri="{C3380CC4-5D6E-409C-BE32-E72D297353CC}">
                <c16:uniqueId val="{00000007-A271-F449-AC50-561EFCF2E565}"/>
              </c:ext>
            </c:extLst>
          </c:dPt>
          <c:dPt>
            <c:idx val="1"/>
            <c:bubble3D val="0"/>
            <c:extLst>
              <c:ext xmlns:c16="http://schemas.microsoft.com/office/drawing/2014/chart" uri="{C3380CC4-5D6E-409C-BE32-E72D297353CC}">
                <c16:uniqueId val="{00000008-A271-F449-AC50-561EFCF2E565}"/>
              </c:ext>
            </c:extLst>
          </c:dPt>
          <c:dPt>
            <c:idx val="2"/>
            <c:bubble3D val="0"/>
            <c:extLst>
              <c:ext xmlns:c16="http://schemas.microsoft.com/office/drawing/2014/chart" uri="{C3380CC4-5D6E-409C-BE32-E72D297353CC}">
                <c16:uniqueId val="{00000009-A271-F449-AC50-561EFCF2E565}"/>
              </c:ext>
            </c:extLst>
          </c:dPt>
          <c:dPt>
            <c:idx val="3"/>
            <c:bubble3D val="0"/>
            <c:extLst>
              <c:ext xmlns:c16="http://schemas.microsoft.com/office/drawing/2014/chart" uri="{C3380CC4-5D6E-409C-BE32-E72D297353CC}">
                <c16:uniqueId val="{0000000A-A271-F449-AC50-561EFCF2E565}"/>
              </c:ext>
            </c:extLst>
          </c:dPt>
          <c:dPt>
            <c:idx val="4"/>
            <c:bubble3D val="0"/>
            <c:extLst>
              <c:ext xmlns:c16="http://schemas.microsoft.com/office/drawing/2014/chart" uri="{C3380CC4-5D6E-409C-BE32-E72D297353CC}">
                <c16:uniqueId val="{0000000B-A271-F449-AC50-561EFCF2E565}"/>
              </c:ext>
            </c:extLst>
          </c:dPt>
          <c:dPt>
            <c:idx val="5"/>
            <c:bubble3D val="0"/>
            <c:extLst>
              <c:ext xmlns:c16="http://schemas.microsoft.com/office/drawing/2014/chart" uri="{C3380CC4-5D6E-409C-BE32-E72D297353CC}">
                <c16:uniqueId val="{0000000C-A271-F449-AC50-561EFCF2E565}"/>
              </c:ext>
            </c:extLst>
          </c:dPt>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データベース!$B$46:$B$51</c:f>
              <c:strCache>
                <c:ptCount val="6"/>
                <c:pt idx="0">
                  <c:v>20代</c:v>
                </c:pt>
                <c:pt idx="1">
                  <c:v>30代</c:v>
                </c:pt>
                <c:pt idx="2">
                  <c:v>40代</c:v>
                </c:pt>
                <c:pt idx="3">
                  <c:v>10代</c:v>
                </c:pt>
                <c:pt idx="4">
                  <c:v>50代以上</c:v>
                </c:pt>
                <c:pt idx="5">
                  <c:v>不明</c:v>
                </c:pt>
              </c:strCache>
            </c:strRef>
          </c:cat>
          <c:val>
            <c:numRef>
              <c:f>データベース!$D$46:$D$51</c:f>
              <c:numCache>
                <c:formatCode>0%</c:formatCode>
                <c:ptCount val="6"/>
                <c:pt idx="0">
                  <c:v>0.33920704845814981</c:v>
                </c:pt>
                <c:pt idx="1">
                  <c:v>0.2687224669603524</c:v>
                </c:pt>
                <c:pt idx="2">
                  <c:v>0.16299559471365638</c:v>
                </c:pt>
                <c:pt idx="3">
                  <c:v>0.11894273127753303</c:v>
                </c:pt>
                <c:pt idx="4">
                  <c:v>5.2863436123348019E-2</c:v>
                </c:pt>
                <c:pt idx="5">
                  <c:v>5.7268722466960353E-2</c:v>
                </c:pt>
              </c:numCache>
            </c:numRef>
          </c:val>
          <c:extLst>
            <c:ext xmlns:c16="http://schemas.microsoft.com/office/drawing/2014/chart" uri="{C3380CC4-5D6E-409C-BE32-E72D297353CC}">
              <c16:uniqueId val="{0000000D-A271-F449-AC50-561EFCF2E565}"/>
            </c:ext>
          </c:extLst>
        </c:ser>
        <c:dLbls>
          <c:showLegendKey val="0"/>
          <c:showVal val="0"/>
          <c:showCatName val="0"/>
          <c:showSerName val="0"/>
          <c:showPercent val="0"/>
          <c:showBubbleSize val="0"/>
          <c:showLeaderLines val="1"/>
        </c:dLbls>
        <c:firstSliceAng val="0"/>
      </c:pieChart>
      <c:spPr>
        <a:noFill/>
        <a:ln w="25400">
          <a:noFill/>
        </a:ln>
      </c:spPr>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a:lstStyle/>
          <a:p>
            <a:pPr>
              <a:defRPr sz="2400" b="1" i="0" u="none" strike="noStrike" baseline="0">
                <a:solidFill>
                  <a:srgbClr val="000000"/>
                </a:solidFill>
                <a:latin typeface="ＭＳ Ｐゴシック"/>
                <a:ea typeface="ＭＳ Ｐゴシック"/>
                <a:cs typeface="ＭＳ Ｐゴシック"/>
              </a:defRPr>
            </a:pPr>
            <a:r>
              <a:rPr lang="ja-JP" altLang="en-US" sz="2400" dirty="0"/>
              <a:t>精神保健福祉センター</a:t>
            </a:r>
          </a:p>
        </c:rich>
      </c:tx>
      <c:overlay val="0"/>
      <c:spPr>
        <a:noFill/>
        <a:ln w="25400">
          <a:noFill/>
        </a:ln>
      </c:spPr>
    </c:title>
    <c:autoTitleDeleted val="0"/>
    <c:plotArea>
      <c:layout/>
      <c:pieChart>
        <c:varyColors val="1"/>
        <c:ser>
          <c:idx val="0"/>
          <c:order val="0"/>
          <c:spPr>
            <a:solidFill>
              <a:srgbClr val="4BACC6"/>
            </a:solidFill>
            <a:ln w="25400">
              <a:noFill/>
            </a:ln>
          </c:spPr>
          <c:dPt>
            <c:idx val="0"/>
            <c:bubble3D val="0"/>
            <c:spPr>
              <a:solidFill>
                <a:srgbClr val="368195"/>
              </a:solidFill>
              <a:ln w="25400">
                <a:noFill/>
              </a:ln>
            </c:spPr>
            <c:extLst>
              <c:ext xmlns:c16="http://schemas.microsoft.com/office/drawing/2014/chart" uri="{C3380CC4-5D6E-409C-BE32-E72D297353CC}">
                <c16:uniqueId val="{00000001-0988-8C45-945F-38EC3F85234D}"/>
              </c:ext>
            </c:extLst>
          </c:dPt>
          <c:dPt>
            <c:idx val="1"/>
            <c:bubble3D val="0"/>
            <c:spPr>
              <a:solidFill>
                <a:srgbClr val="4198AF"/>
              </a:solidFill>
              <a:ln w="25400">
                <a:noFill/>
              </a:ln>
            </c:spPr>
            <c:extLst>
              <c:ext xmlns:c16="http://schemas.microsoft.com/office/drawing/2014/chart" uri="{C3380CC4-5D6E-409C-BE32-E72D297353CC}">
                <c16:uniqueId val="{00000003-0988-8C45-945F-38EC3F85234D}"/>
              </c:ext>
            </c:extLst>
          </c:dPt>
          <c:dPt>
            <c:idx val="2"/>
            <c:bubble3D val="0"/>
            <c:extLst>
              <c:ext xmlns:c16="http://schemas.microsoft.com/office/drawing/2014/chart" uri="{C3380CC4-5D6E-409C-BE32-E72D297353CC}">
                <c16:uniqueId val="{00000004-0988-8C45-945F-38EC3F85234D}"/>
              </c:ext>
            </c:extLst>
          </c:dPt>
          <c:dPt>
            <c:idx val="3"/>
            <c:bubble3D val="0"/>
            <c:spPr>
              <a:solidFill>
                <a:srgbClr val="91C3D5"/>
              </a:solidFill>
              <a:ln w="25400">
                <a:noFill/>
              </a:ln>
            </c:spPr>
            <c:extLst>
              <c:ext xmlns:c16="http://schemas.microsoft.com/office/drawing/2014/chart" uri="{C3380CC4-5D6E-409C-BE32-E72D297353CC}">
                <c16:uniqueId val="{00000006-0988-8C45-945F-38EC3F85234D}"/>
              </c:ext>
            </c:extLst>
          </c:dPt>
          <c:dPt>
            <c:idx val="4"/>
            <c:bubble3D val="0"/>
            <c:spPr>
              <a:solidFill>
                <a:srgbClr val="BBD7E3"/>
              </a:solidFill>
              <a:ln w="25400">
                <a:noFill/>
              </a:ln>
            </c:spPr>
            <c:extLst>
              <c:ext xmlns:c16="http://schemas.microsoft.com/office/drawing/2014/chart" uri="{C3380CC4-5D6E-409C-BE32-E72D297353CC}">
                <c16:uniqueId val="{00000008-0988-8C45-945F-38EC3F85234D}"/>
              </c:ext>
            </c:extLst>
          </c:dPt>
          <c:dLbls>
            <c:dLbl>
              <c:idx val="0"/>
              <c:layout>
                <c:manualLayout>
                  <c:x val="-6.4943748246527294E-2"/>
                  <c:y val="7.9330917188624395E-2"/>
                </c:manualLayout>
              </c:layout>
              <c:spPr>
                <a:noFill/>
                <a:ln w="25400">
                  <a:noFill/>
                </a:ln>
              </c:spPr>
              <c:txPr>
                <a:bodyPr wrap="square" lIns="38100" tIns="19050" rIns="38100" bIns="19050" anchor="ctr">
                  <a:noAutofit/>
                </a:bodyPr>
                <a:lstStyle/>
                <a:p>
                  <a:pPr>
                    <a:defRPr sz="1400" b="0" i="0" u="none" strike="noStrike" baseline="0">
                      <a:solidFill>
                        <a:srgbClr val="000000"/>
                      </a:solidFill>
                      <a:latin typeface="ＭＳ Ｐゴシック"/>
                      <a:ea typeface="ＭＳ Ｐゴシック"/>
                      <a:cs typeface="ＭＳ Ｐゴシック"/>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430265188996176"/>
                      <c:h val="0.18680300982915199"/>
                    </c:manualLayout>
                  </c15:layout>
                </c:ext>
                <c:ext xmlns:c16="http://schemas.microsoft.com/office/drawing/2014/chart" uri="{C3380CC4-5D6E-409C-BE32-E72D297353CC}">
                  <c16:uniqueId val="{00000001-0988-8C45-945F-38EC3F85234D}"/>
                </c:ext>
              </c:extLst>
            </c:dLbl>
            <c:dLbl>
              <c:idx val="1"/>
              <c:layout>
                <c:manualLayout>
                  <c:x val="4.42799075909708E-2"/>
                  <c:y val="-5.0967720628619498E-2"/>
                </c:manualLayout>
              </c:layout>
              <c:showLegendKey val="0"/>
              <c:showVal val="0"/>
              <c:showCatName val="1"/>
              <c:showSerName val="0"/>
              <c:showPercent val="1"/>
              <c:showBubbleSize val="0"/>
              <c:extLst>
                <c:ext xmlns:c15="http://schemas.microsoft.com/office/drawing/2012/chart" uri="{CE6537A1-D6FC-4f65-9D91-7224C49458BB}">
                  <c15:layout>
                    <c:manualLayout>
                      <c:w val="0.33357530385197998"/>
                      <c:h val="0.20090135019361599"/>
                    </c:manualLayout>
                  </c15:layout>
                </c:ext>
                <c:ext xmlns:c16="http://schemas.microsoft.com/office/drawing/2014/chart" uri="{C3380CC4-5D6E-409C-BE32-E72D297353CC}">
                  <c16:uniqueId val="{00000003-0988-8C45-945F-38EC3F85234D}"/>
                </c:ext>
              </c:extLst>
            </c:dLbl>
            <c:dLbl>
              <c:idx val="2"/>
              <c:layout>
                <c:manualLayout>
                  <c:x val="0.1586080721458"/>
                  <c:y val="-1.37827928645746E-2"/>
                </c:manualLayout>
              </c:layout>
              <c:spPr>
                <a:noFill/>
                <a:ln w="25400">
                  <a:noFill/>
                </a:ln>
              </c:spPr>
              <c:txPr>
                <a:bodyPr/>
                <a:lstStyle/>
                <a:p>
                  <a:pPr>
                    <a:defRPr sz="1400" b="0" i="0" u="none" strike="noStrike" baseline="0">
                      <a:solidFill>
                        <a:srgbClr val="000000"/>
                      </a:solidFill>
                      <a:latin typeface="ＭＳ Ｐゴシック"/>
                      <a:ea typeface="ＭＳ Ｐゴシック"/>
                      <a:cs typeface="ＭＳ Ｐゴシック"/>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257280441971588"/>
                      <c:h val="0.20301610124828601"/>
                    </c:manualLayout>
                  </c15:layout>
                </c:ext>
                <c:ext xmlns:c16="http://schemas.microsoft.com/office/drawing/2014/chart" uri="{C3380CC4-5D6E-409C-BE32-E72D297353CC}">
                  <c16:uniqueId val="{00000004-0988-8C45-945F-38EC3F85234D}"/>
                </c:ext>
              </c:extLst>
            </c:dLbl>
            <c:dLbl>
              <c:idx val="3"/>
              <c:layout>
                <c:manualLayout>
                  <c:x val="4.7231901430368803E-2"/>
                  <c:y val="-0.18582084395218701"/>
                </c:manualLayout>
              </c:layout>
              <c:showLegendKey val="0"/>
              <c:showVal val="0"/>
              <c:showCatName val="1"/>
              <c:showSerName val="0"/>
              <c:showPercent val="1"/>
              <c:showBubbleSize val="0"/>
              <c:extLst>
                <c:ext xmlns:c15="http://schemas.microsoft.com/office/drawing/2012/chart" uri="{CE6537A1-D6FC-4f65-9D91-7224C49458BB}">
                  <c15:layout>
                    <c:manualLayout>
                      <c:w val="0.40442315599753298"/>
                      <c:h val="0.20442593528473199"/>
                    </c:manualLayout>
                  </c15:layout>
                </c:ext>
                <c:ext xmlns:c16="http://schemas.microsoft.com/office/drawing/2014/chart" uri="{C3380CC4-5D6E-409C-BE32-E72D297353CC}">
                  <c16:uniqueId val="{00000006-0988-8C45-945F-38EC3F85234D}"/>
                </c:ext>
              </c:extLst>
            </c:dLbl>
            <c:spPr>
              <a:noFill/>
              <a:ln w="25400">
                <a:noFill/>
              </a:ln>
            </c:spPr>
            <c:txPr>
              <a:bodyPr wrap="square" lIns="38100" tIns="19050" rIns="38100" bIns="19050" anchor="ctr">
                <a:spAutoFit/>
              </a:bodyPr>
              <a:lstStyle/>
              <a:p>
                <a:pPr>
                  <a:defRPr sz="1400" b="0" i="0" u="none" strike="noStrike" baseline="0">
                    <a:solidFill>
                      <a:srgbClr val="000000"/>
                    </a:solidFill>
                    <a:latin typeface="ＭＳ Ｐゴシック"/>
                    <a:ea typeface="ＭＳ Ｐゴシック"/>
                    <a:cs typeface="ＭＳ Ｐゴシック"/>
                  </a:defRPr>
                </a:pPr>
                <a:endParaRPr lang="ja-JP"/>
              </a:p>
            </c:txPr>
            <c:showLegendKey val="0"/>
            <c:showVal val="0"/>
            <c:showCatName val="1"/>
            <c:showSerName val="0"/>
            <c:showPercent val="1"/>
            <c:showBubbleSize val="0"/>
            <c:showLeaderLines val="1"/>
            <c:extLst>
              <c:ext xmlns:c15="http://schemas.microsoft.com/office/drawing/2012/chart" uri="{CE6537A1-D6FC-4f65-9D91-7224C49458BB}"/>
            </c:extLst>
          </c:dLbls>
          <c:cat>
            <c:strRef>
              <c:f>訪問分類!$A$9:$A$13</c:f>
              <c:strCache>
                <c:ptCount val="5"/>
                <c:pt idx="0">
                  <c:v>①危機介入</c:v>
                </c:pt>
                <c:pt idx="1">
                  <c:v>②情報収集</c:v>
                </c:pt>
                <c:pt idx="2">
                  <c:v>③家族関係の触媒</c:v>
                </c:pt>
                <c:pt idx="3">
                  <c:v>④関係づくり</c:v>
                </c:pt>
                <c:pt idx="4">
                  <c:v>⑤モデル提供</c:v>
                </c:pt>
              </c:strCache>
            </c:strRef>
          </c:cat>
          <c:val>
            <c:numRef>
              <c:f>訪問分類!$B$9:$B$13</c:f>
              <c:numCache>
                <c:formatCode>General</c:formatCode>
                <c:ptCount val="5"/>
                <c:pt idx="0">
                  <c:v>2</c:v>
                </c:pt>
                <c:pt idx="1">
                  <c:v>7</c:v>
                </c:pt>
                <c:pt idx="2">
                  <c:v>1</c:v>
                </c:pt>
                <c:pt idx="3">
                  <c:v>7</c:v>
                </c:pt>
                <c:pt idx="4">
                  <c:v>5</c:v>
                </c:pt>
              </c:numCache>
            </c:numRef>
          </c:val>
          <c:extLst>
            <c:ext xmlns:c16="http://schemas.microsoft.com/office/drawing/2014/chart" uri="{C3380CC4-5D6E-409C-BE32-E72D297353CC}">
              <c16:uniqueId val="{00000009-0988-8C45-945F-38EC3F85234D}"/>
            </c:ext>
          </c:extLst>
        </c:ser>
        <c:dLbls>
          <c:showLegendKey val="0"/>
          <c:showVal val="0"/>
          <c:showCatName val="0"/>
          <c:showSerName val="0"/>
          <c:showPercent val="0"/>
          <c:showBubbleSize val="0"/>
          <c:showLeaderLines val="1"/>
        </c:dLbls>
        <c:firstSliceAng val="0"/>
      </c:pieChart>
      <c:spPr>
        <a:noFill/>
        <a:ln w="25400">
          <a:noFill/>
        </a:ln>
      </c:spPr>
    </c:plotArea>
    <c:plotVisOnly val="1"/>
    <c:dispBlanksAs val="gap"/>
    <c:showDLblsOverMax val="0"/>
  </c:chart>
  <c:spPr>
    <a:solidFill>
      <a:srgbClr val="FFFFFF"/>
    </a:solidFill>
    <a:ln w="3175">
      <a:solidFill>
        <a:srgbClr val="808080"/>
      </a:solidFill>
      <a:prstDash val="solid"/>
    </a:ln>
  </c:spPr>
  <c:txPr>
    <a:bodyPr/>
    <a:lstStyle/>
    <a:p>
      <a:pPr>
        <a:defRPr sz="1000" b="0" i="0" u="none" strike="noStrike" baseline="0">
          <a:solidFill>
            <a:srgbClr val="000000"/>
          </a:solidFill>
          <a:latin typeface="ＭＳ Ｐゴシック"/>
          <a:ea typeface="ＭＳ Ｐゴシック"/>
          <a:cs typeface="ＭＳ Ｐゴシック"/>
        </a:defRPr>
      </a:pPr>
      <a:endParaRPr lang="ja-JP"/>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a:lstStyle/>
          <a:p>
            <a:pPr>
              <a:defRPr sz="2400" b="0" i="0" u="none" strike="noStrike" baseline="0">
                <a:solidFill>
                  <a:srgbClr val="000000"/>
                </a:solidFill>
                <a:latin typeface="ＭＳ Ｐゴシック"/>
                <a:ea typeface="ＭＳ Ｐゴシック"/>
                <a:cs typeface="ＭＳ Ｐゴシック"/>
              </a:defRPr>
            </a:pPr>
            <a:r>
              <a:rPr lang="ja-JP" altLang="en-US" sz="2400" b="1" i="0" u="none" strike="noStrike" baseline="0" dirty="0">
                <a:solidFill>
                  <a:srgbClr val="000000"/>
                </a:solidFill>
                <a:latin typeface="ＭＳ Ｐゴシック"/>
                <a:ea typeface="ＭＳ Ｐゴシック"/>
                <a:cs typeface="ＭＳ Ｐゴシック"/>
              </a:rPr>
              <a:t>こだま</a:t>
            </a:r>
          </a:p>
        </c:rich>
      </c:tx>
      <c:overlay val="0"/>
      <c:spPr>
        <a:noFill/>
        <a:ln w="25400">
          <a:noFill/>
        </a:ln>
      </c:spPr>
    </c:title>
    <c:autoTitleDeleted val="0"/>
    <c:plotArea>
      <c:layout/>
      <c:pieChart>
        <c:varyColors val="1"/>
        <c:ser>
          <c:idx val="0"/>
          <c:order val="0"/>
          <c:spPr>
            <a:solidFill>
              <a:srgbClr val="4BACC6"/>
            </a:solidFill>
            <a:ln w="25400">
              <a:noFill/>
            </a:ln>
          </c:spPr>
          <c:dPt>
            <c:idx val="0"/>
            <c:bubble3D val="0"/>
            <c:spPr>
              <a:solidFill>
                <a:srgbClr val="368195"/>
              </a:solidFill>
              <a:ln w="25400">
                <a:noFill/>
              </a:ln>
            </c:spPr>
            <c:extLst>
              <c:ext xmlns:c16="http://schemas.microsoft.com/office/drawing/2014/chart" uri="{C3380CC4-5D6E-409C-BE32-E72D297353CC}">
                <c16:uniqueId val="{00000001-8497-4645-B5D7-ED0BBE82AF1F}"/>
              </c:ext>
            </c:extLst>
          </c:dPt>
          <c:dPt>
            <c:idx val="1"/>
            <c:bubble3D val="0"/>
            <c:spPr>
              <a:solidFill>
                <a:srgbClr val="4198AF"/>
              </a:solidFill>
              <a:ln w="25400">
                <a:noFill/>
              </a:ln>
            </c:spPr>
            <c:extLst>
              <c:ext xmlns:c16="http://schemas.microsoft.com/office/drawing/2014/chart" uri="{C3380CC4-5D6E-409C-BE32-E72D297353CC}">
                <c16:uniqueId val="{00000003-8497-4645-B5D7-ED0BBE82AF1F}"/>
              </c:ext>
            </c:extLst>
          </c:dPt>
          <c:dPt>
            <c:idx val="2"/>
            <c:bubble3D val="0"/>
            <c:extLst>
              <c:ext xmlns:c16="http://schemas.microsoft.com/office/drawing/2014/chart" uri="{C3380CC4-5D6E-409C-BE32-E72D297353CC}">
                <c16:uniqueId val="{00000004-8497-4645-B5D7-ED0BBE82AF1F}"/>
              </c:ext>
            </c:extLst>
          </c:dPt>
          <c:dPt>
            <c:idx val="3"/>
            <c:bubble3D val="0"/>
            <c:spPr>
              <a:solidFill>
                <a:srgbClr val="91C3D5"/>
              </a:solidFill>
              <a:ln w="25400">
                <a:noFill/>
              </a:ln>
            </c:spPr>
            <c:extLst>
              <c:ext xmlns:c16="http://schemas.microsoft.com/office/drawing/2014/chart" uri="{C3380CC4-5D6E-409C-BE32-E72D297353CC}">
                <c16:uniqueId val="{00000006-8497-4645-B5D7-ED0BBE82AF1F}"/>
              </c:ext>
            </c:extLst>
          </c:dPt>
          <c:dPt>
            <c:idx val="4"/>
            <c:bubble3D val="0"/>
            <c:spPr>
              <a:solidFill>
                <a:srgbClr val="BBD7E3"/>
              </a:solidFill>
              <a:ln w="25400">
                <a:noFill/>
              </a:ln>
            </c:spPr>
            <c:extLst>
              <c:ext xmlns:c16="http://schemas.microsoft.com/office/drawing/2014/chart" uri="{C3380CC4-5D6E-409C-BE32-E72D297353CC}">
                <c16:uniqueId val="{00000008-8497-4645-B5D7-ED0BBE82AF1F}"/>
              </c:ext>
            </c:extLst>
          </c:dPt>
          <c:dLbls>
            <c:dLbl>
              <c:idx val="0"/>
              <c:layout>
                <c:manualLayout>
                  <c:x val="-9.0243917984410595E-3"/>
                  <c:y val="9.6309989789922598E-2"/>
                </c:manualLayout>
              </c:layout>
              <c:spPr>
                <a:noFill/>
                <a:ln w="25400">
                  <a:noFill/>
                </a:ln>
              </c:spPr>
              <c:txPr>
                <a:bodyPr/>
                <a:lstStyle/>
                <a:p>
                  <a:pPr>
                    <a:defRPr sz="1400" b="0" i="0" u="none" strike="noStrike" baseline="0">
                      <a:solidFill>
                        <a:srgbClr val="000000"/>
                      </a:solidFill>
                      <a:latin typeface="ＭＳ Ｐゴシック"/>
                      <a:ea typeface="ＭＳ Ｐゴシック"/>
                      <a:cs typeface="ＭＳ Ｐゴシック"/>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27521240049204299"/>
                      <c:h val="0.20429091347797201"/>
                    </c:manualLayout>
                  </c15:layout>
                </c:ext>
                <c:ext xmlns:c16="http://schemas.microsoft.com/office/drawing/2014/chart" uri="{C3380CC4-5D6E-409C-BE32-E72D297353CC}">
                  <c16:uniqueId val="{00000001-8497-4645-B5D7-ED0BBE82AF1F}"/>
                </c:ext>
              </c:extLst>
            </c:dLbl>
            <c:dLbl>
              <c:idx val="1"/>
              <c:layout>
                <c:manualLayout>
                  <c:x val="1.35337195739879E-2"/>
                  <c:y val="0.211031351863395"/>
                </c:manualLayout>
              </c:layout>
              <c:showLegendKey val="0"/>
              <c:showVal val="0"/>
              <c:showCatName val="1"/>
              <c:showSerName val="0"/>
              <c:showPercent val="1"/>
              <c:showBubbleSize val="0"/>
              <c:extLst>
                <c:ext xmlns:c15="http://schemas.microsoft.com/office/drawing/2012/chart" uri="{CE6537A1-D6FC-4f65-9D91-7224C49458BB}">
                  <c15:layout>
                    <c:manualLayout>
                      <c:w val="0.27521240049204299"/>
                      <c:h val="0.25891035909534699"/>
                    </c:manualLayout>
                  </c15:layout>
                </c:ext>
                <c:ext xmlns:c16="http://schemas.microsoft.com/office/drawing/2014/chart" uri="{C3380CC4-5D6E-409C-BE32-E72D297353CC}">
                  <c16:uniqueId val="{00000003-8497-4645-B5D7-ED0BBE82AF1F}"/>
                </c:ext>
              </c:extLst>
            </c:dLbl>
            <c:dLbl>
              <c:idx val="2"/>
              <c:layout>
                <c:manualLayout>
                  <c:x val="-1.0176527700763299E-3"/>
                  <c:y val="-6.3560245041856894E-2"/>
                </c:manualLayout>
              </c:layout>
              <c:showLegendKey val="0"/>
              <c:showVal val="0"/>
              <c:showCatName val="1"/>
              <c:showSerName val="0"/>
              <c:showPercent val="1"/>
              <c:showBubbleSize val="0"/>
              <c:extLst>
                <c:ext xmlns:c15="http://schemas.microsoft.com/office/drawing/2012/chart" uri="{CE6537A1-D6FC-4f65-9D91-7224C49458BB}">
                  <c15:layout>
                    <c:manualLayout>
                      <c:w val="0.41551676152720102"/>
                      <c:h val="0.20216288312924299"/>
                    </c:manualLayout>
                  </c15:layout>
                </c:ext>
                <c:ext xmlns:c16="http://schemas.microsoft.com/office/drawing/2014/chart" uri="{C3380CC4-5D6E-409C-BE32-E72D297353CC}">
                  <c16:uniqueId val="{00000004-8497-4645-B5D7-ED0BBE82AF1F}"/>
                </c:ext>
              </c:extLst>
            </c:dLbl>
            <c:dLbl>
              <c:idx val="3"/>
              <c:layout>
                <c:manualLayout>
                  <c:x val="8.6053058163423596E-2"/>
                  <c:y val="-9.9133819038107904E-2"/>
                </c:manualLayout>
              </c:layout>
              <c:showLegendKey val="0"/>
              <c:showVal val="0"/>
              <c:showCatName val="1"/>
              <c:showSerName val="0"/>
              <c:showPercent val="1"/>
              <c:showBubbleSize val="0"/>
              <c:extLst>
                <c:ext xmlns:c15="http://schemas.microsoft.com/office/drawing/2012/chart" uri="{CE6537A1-D6FC-4f65-9D91-7224C49458BB}">
                  <c15:layout>
                    <c:manualLayout>
                      <c:w val="0.38583699284668699"/>
                      <c:h val="0.20570960037712499"/>
                    </c:manualLayout>
                  </c15:layout>
                </c:ext>
                <c:ext xmlns:c16="http://schemas.microsoft.com/office/drawing/2014/chart" uri="{C3380CC4-5D6E-409C-BE32-E72D297353CC}">
                  <c16:uniqueId val="{00000006-8497-4645-B5D7-ED0BBE82AF1F}"/>
                </c:ext>
              </c:extLst>
            </c:dLbl>
            <c:dLbl>
              <c:idx val="4"/>
              <c:layout>
                <c:manualLayout>
                  <c:x val="0.12517553979149801"/>
                  <c:y val="0.171451802626023"/>
                </c:manualLayout>
              </c:layout>
              <c:spPr>
                <a:noFill/>
                <a:ln w="25400">
                  <a:noFill/>
                </a:ln>
              </c:spPr>
              <c:txPr>
                <a:bodyPr/>
                <a:lstStyle/>
                <a:p>
                  <a:pPr>
                    <a:defRPr sz="1400" b="0" i="0" u="none" strike="noStrike" baseline="0">
                      <a:solidFill>
                        <a:srgbClr val="000000"/>
                      </a:solidFill>
                      <a:latin typeface="ＭＳ Ｐゴシック"/>
                      <a:ea typeface="ＭＳ Ｐゴシック"/>
                      <a:cs typeface="ＭＳ Ｐゴシック"/>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24023063963406999"/>
                      <c:h val="0.20429091347797201"/>
                    </c:manualLayout>
                  </c15:layout>
                </c:ext>
                <c:ext xmlns:c16="http://schemas.microsoft.com/office/drawing/2014/chart" uri="{C3380CC4-5D6E-409C-BE32-E72D297353CC}">
                  <c16:uniqueId val="{00000008-8497-4645-B5D7-ED0BBE82AF1F}"/>
                </c:ext>
              </c:extLst>
            </c:dLbl>
            <c:spPr>
              <a:noFill/>
              <a:ln w="25400">
                <a:noFill/>
              </a:ln>
            </c:spPr>
            <c:txPr>
              <a:bodyPr wrap="square" lIns="38100" tIns="19050" rIns="38100" bIns="19050" anchor="ctr">
                <a:spAutoFit/>
              </a:bodyPr>
              <a:lstStyle/>
              <a:p>
                <a:pPr>
                  <a:defRPr sz="1400" b="0" i="0" u="none" strike="noStrike" baseline="0">
                    <a:solidFill>
                      <a:srgbClr val="000000"/>
                    </a:solidFill>
                    <a:latin typeface="ＭＳ Ｐゴシック"/>
                    <a:ea typeface="ＭＳ Ｐゴシック"/>
                    <a:cs typeface="ＭＳ Ｐゴシック"/>
                  </a:defRPr>
                </a:pPr>
                <a:endParaRPr lang="ja-JP"/>
              </a:p>
            </c:txPr>
            <c:showLegendKey val="0"/>
            <c:showVal val="0"/>
            <c:showCatName val="1"/>
            <c:showSerName val="0"/>
            <c:showPercent val="1"/>
            <c:showBubbleSize val="0"/>
            <c:showLeaderLines val="1"/>
            <c:extLst>
              <c:ext xmlns:c15="http://schemas.microsoft.com/office/drawing/2012/chart" uri="{CE6537A1-D6FC-4f65-9D91-7224C49458BB}"/>
            </c:extLst>
          </c:dLbls>
          <c:cat>
            <c:strRef>
              <c:f>訪問分類!$H$9:$H$13</c:f>
              <c:strCache>
                <c:ptCount val="5"/>
                <c:pt idx="0">
                  <c:v>①危機介入</c:v>
                </c:pt>
                <c:pt idx="1">
                  <c:v>②情報収集</c:v>
                </c:pt>
                <c:pt idx="2">
                  <c:v>③家族関係の触媒</c:v>
                </c:pt>
                <c:pt idx="3">
                  <c:v>④関係づくり</c:v>
                </c:pt>
                <c:pt idx="4">
                  <c:v>⑤モデル提供</c:v>
                </c:pt>
              </c:strCache>
            </c:strRef>
          </c:cat>
          <c:val>
            <c:numRef>
              <c:f>訪問分類!$I$9:$I$13</c:f>
              <c:numCache>
                <c:formatCode>General</c:formatCode>
                <c:ptCount val="5"/>
                <c:pt idx="0">
                  <c:v>0</c:v>
                </c:pt>
                <c:pt idx="1">
                  <c:v>7</c:v>
                </c:pt>
                <c:pt idx="2">
                  <c:v>6</c:v>
                </c:pt>
                <c:pt idx="3">
                  <c:v>11</c:v>
                </c:pt>
                <c:pt idx="4">
                  <c:v>9</c:v>
                </c:pt>
              </c:numCache>
            </c:numRef>
          </c:val>
          <c:extLst>
            <c:ext xmlns:c16="http://schemas.microsoft.com/office/drawing/2014/chart" uri="{C3380CC4-5D6E-409C-BE32-E72D297353CC}">
              <c16:uniqueId val="{00000009-8497-4645-B5D7-ED0BBE82AF1F}"/>
            </c:ext>
          </c:extLst>
        </c:ser>
        <c:dLbls>
          <c:showLegendKey val="0"/>
          <c:showVal val="0"/>
          <c:showCatName val="0"/>
          <c:showSerName val="0"/>
          <c:showPercent val="0"/>
          <c:showBubbleSize val="0"/>
          <c:showLeaderLines val="1"/>
        </c:dLbls>
        <c:firstSliceAng val="0"/>
      </c:pieChart>
      <c:spPr>
        <a:noFill/>
        <a:ln w="25400">
          <a:noFill/>
        </a:ln>
      </c:spPr>
    </c:plotArea>
    <c:plotVisOnly val="1"/>
    <c:dispBlanksAs val="gap"/>
    <c:showDLblsOverMax val="0"/>
  </c:chart>
  <c:spPr>
    <a:solidFill>
      <a:srgbClr val="FFFFFF"/>
    </a:solidFill>
    <a:ln w="3175">
      <a:solidFill>
        <a:srgbClr val="808080"/>
      </a:solidFill>
      <a:prstDash val="solid"/>
    </a:ln>
  </c:spPr>
  <c:txPr>
    <a:bodyPr/>
    <a:lstStyle/>
    <a:p>
      <a:pPr>
        <a:defRPr sz="1000" b="0" i="0" u="none" strike="noStrike" baseline="0">
          <a:solidFill>
            <a:srgbClr val="000000"/>
          </a:solidFill>
          <a:latin typeface="ＭＳ Ｐゴシック"/>
          <a:ea typeface="ＭＳ Ｐゴシック"/>
          <a:cs typeface="ＭＳ Ｐゴシック"/>
        </a:defRPr>
      </a:pPr>
      <a:endParaRPr lang="ja-JP"/>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326309-D635-4791-99CE-C7A9C1F8439C}"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kumimoji="1" lang="ja-JP" altLang="en-US"/>
        </a:p>
      </dgm:t>
    </dgm:pt>
    <dgm:pt modelId="{215A2A03-680D-4596-95ED-C225DA19B9C3}">
      <dgm:prSet/>
      <dgm:spPr/>
      <dgm:t>
        <a:bodyPr/>
        <a:lstStyle/>
        <a:p>
          <a:pPr rtl="0"/>
          <a:r>
            <a:rPr kumimoji="1" lang="ja-JP"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ひきこもり支援ネットワーク会議の開催</a:t>
          </a:r>
          <a:r>
            <a:rPr kumimoji="1" lang="ja-JP" altLang="en-US"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回）</a:t>
          </a:r>
          <a:endParaRPr lang="ja-JP"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dgm:t>
    </dgm:pt>
    <dgm:pt modelId="{C64D48F6-C27C-475F-8EEF-AD8E858808CF}" type="parTrans" cxnId="{DF5C20F2-4A82-4F55-8751-0A01E936302A}">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0C0185A1-37CF-4B0E-96D7-CDEC5D5BDFB6}" type="sibTrans" cxnId="{DF5C20F2-4A82-4F55-8751-0A01E936302A}">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BF3EAD81-4AB0-46DB-AA97-A291D0AFA472}">
      <dgm:prSet/>
      <dgm:spPr/>
      <dgm:t>
        <a:bodyPr tIns="252000" bIns="144000"/>
        <a:lstStyle/>
        <a:p>
          <a:pPr rtl="0">
            <a:lnSpc>
              <a:spcPts val="2300"/>
            </a:lnSpc>
          </a:pPr>
          <a:r>
            <a:rPr kumimoji="1" lang="ja-JP" b="0" dirty="0">
              <a:latin typeface="メイリオ" panose="020B0604030504040204" pitchFamily="50" charset="-128"/>
              <a:ea typeface="メイリオ" panose="020B0604030504040204" pitchFamily="50" charset="-128"/>
              <a:cs typeface="メイリオ" panose="020B0604030504040204" pitchFamily="50" charset="-128"/>
            </a:rPr>
            <a:t>医療・福祉・教育・就労・家族会などひきこもり支援に関わる機関の職員が顔の見える関係づくりと情報共有</a:t>
          </a:r>
          <a:endParaRPr lang="ja-JP" b="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4046E524-2B59-4192-8122-95AE22BA45CE}" type="parTrans" cxnId="{B20632F9-F235-4FEF-85DA-A46347B361B4}">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560E9C63-D814-4EEB-A64B-C95B7A0D9FE2}" type="sibTrans" cxnId="{B20632F9-F235-4FEF-85DA-A46347B361B4}">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61368306-2B52-4264-B0C7-8B881BFCE020}">
      <dgm:prSet/>
      <dgm:spPr/>
      <dgm:t>
        <a:bodyPr/>
        <a:lstStyle/>
        <a:p>
          <a:pPr rtl="0"/>
          <a:r>
            <a:rPr lang="ja-JP" altLang="en-US"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ひきこもり企画検討委員会（年</a:t>
          </a:r>
          <a:r>
            <a:rPr lang="en-US" altLang="ja-JP"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2</a:t>
          </a:r>
          <a:r>
            <a:rPr lang="ja-JP" altLang="en-US"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回）</a:t>
          </a:r>
          <a:endParaRPr lang="ja-JP"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dgm:t>
    </dgm:pt>
    <dgm:pt modelId="{BC4C9643-A61F-4D9F-81D1-3A4627108985}" type="parTrans" cxnId="{4395361F-56DF-4EE7-BC1E-DC17AFDDC3CC}">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441B6E6B-89C5-4637-BF45-D6FEBB7646CE}" type="sibTrans" cxnId="{4395361F-56DF-4EE7-BC1E-DC17AFDDC3CC}">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FA248B4D-2206-4727-9138-5A61E785553E}">
      <dgm:prSet/>
      <dgm:spPr/>
      <dgm:t>
        <a:bodyPr tIns="252000" bIns="108000"/>
        <a:lstStyle/>
        <a:p>
          <a:pPr rtl="0">
            <a:lnSpc>
              <a:spcPts val="2500"/>
            </a:lnSpc>
          </a:pPr>
          <a:r>
            <a:rPr kumimoji="1" lang="ja-JP" altLang="en-US" b="0" dirty="0">
              <a:latin typeface="メイリオ" panose="020B0604030504040204" pitchFamily="50" charset="-128"/>
              <a:ea typeface="メイリオ" panose="020B0604030504040204" pitchFamily="50" charset="-128"/>
              <a:cs typeface="メイリオ" panose="020B0604030504040204" pitchFamily="50" charset="-128"/>
            </a:rPr>
            <a:t>ひきこもり地域支援センターの事業方針や浜松市のひきこもり支援体制について検討する会議</a:t>
          </a:r>
          <a:endParaRPr lang="ja-JP" b="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B93A52A3-A87B-4762-B4DA-8D0F3240D8B0}" type="parTrans" cxnId="{48665EAB-7A11-49BC-B40D-9A8108CC62CC}">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7B78EE13-1E86-4F40-BEC3-B7EAF32BC7F6}" type="sibTrans" cxnId="{48665EAB-7A11-49BC-B40D-9A8108CC62CC}">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161CFC79-BA56-4CB3-A85F-519360577B46}">
      <dgm:prSet/>
      <dgm:spPr/>
      <dgm:t>
        <a:bodyPr tIns="252000" bIns="108000"/>
        <a:lstStyle/>
        <a:p>
          <a:pPr rtl="0">
            <a:lnSpc>
              <a:spcPts val="2500"/>
            </a:lnSpc>
          </a:pPr>
          <a:r>
            <a:rPr lang="ja-JP" altLang="en-US" b="0" dirty="0">
              <a:latin typeface="メイリオ" panose="020B0604030504040204" pitchFamily="50" charset="-128"/>
              <a:ea typeface="メイリオ" panose="020B0604030504040204" pitchFamily="50" charset="-128"/>
              <a:cs typeface="メイリオ" panose="020B0604030504040204" pitchFamily="50" charset="-128"/>
            </a:rPr>
            <a:t>ネットワークを構成する相談支援機関の所管課も構成員となり、各関係施策と連動させることを目指す</a:t>
          </a:r>
          <a:endParaRPr lang="ja-JP" b="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1FB98AFA-D2CF-4FC7-A9DD-F7013F99D941}" type="parTrans" cxnId="{D4550BED-C57E-4FF2-B083-036252C2DD3E}">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4CE01172-ED44-44FC-877C-5CC84ACB9F89}" type="sibTrans" cxnId="{D4550BED-C57E-4FF2-B083-036252C2DD3E}">
      <dgm:prSet/>
      <dgm:spPr/>
      <dgm:t>
        <a:bodyPr/>
        <a:lstStyle/>
        <a:p>
          <a:endParaRPr kumimoji="1" lang="ja-JP" altLang="en-US" b="0">
            <a:latin typeface="メイリオ" panose="020B0604030504040204" pitchFamily="50" charset="-128"/>
            <a:ea typeface="メイリオ" panose="020B0604030504040204" pitchFamily="50" charset="-128"/>
            <a:cs typeface="メイリオ" panose="020B0604030504040204" pitchFamily="50" charset="-128"/>
          </a:endParaRPr>
        </a:p>
      </dgm:t>
    </dgm:pt>
    <dgm:pt modelId="{33890F8B-C41B-46FC-AD38-B6B69CD8ABF4}" type="pres">
      <dgm:prSet presAssocID="{84326309-D635-4791-99CE-C7A9C1F8439C}" presName="linear" presStyleCnt="0">
        <dgm:presLayoutVars>
          <dgm:animLvl val="lvl"/>
          <dgm:resizeHandles val="exact"/>
        </dgm:presLayoutVars>
      </dgm:prSet>
      <dgm:spPr/>
    </dgm:pt>
    <dgm:pt modelId="{A32DFD1E-01E7-4C48-977E-FB5A5EA0ACF3}" type="pres">
      <dgm:prSet presAssocID="{215A2A03-680D-4596-95ED-C225DA19B9C3}" presName="parentText" presStyleLbl="node1" presStyleIdx="0" presStyleCnt="2">
        <dgm:presLayoutVars>
          <dgm:chMax val="0"/>
          <dgm:bulletEnabled val="1"/>
        </dgm:presLayoutVars>
      </dgm:prSet>
      <dgm:spPr/>
    </dgm:pt>
    <dgm:pt modelId="{2BC020AE-F199-46A6-B3BD-9D9AA97ABDBC}" type="pres">
      <dgm:prSet presAssocID="{215A2A03-680D-4596-95ED-C225DA19B9C3}" presName="childText" presStyleLbl="revTx" presStyleIdx="0" presStyleCnt="2">
        <dgm:presLayoutVars>
          <dgm:bulletEnabled val="1"/>
        </dgm:presLayoutVars>
      </dgm:prSet>
      <dgm:spPr/>
    </dgm:pt>
    <dgm:pt modelId="{018ACE88-6B70-4AD7-8EAA-5C1706D3F7A2}" type="pres">
      <dgm:prSet presAssocID="{61368306-2B52-4264-B0C7-8B881BFCE020}" presName="parentText" presStyleLbl="node1" presStyleIdx="1" presStyleCnt="2">
        <dgm:presLayoutVars>
          <dgm:chMax val="0"/>
          <dgm:bulletEnabled val="1"/>
        </dgm:presLayoutVars>
      </dgm:prSet>
      <dgm:spPr/>
    </dgm:pt>
    <dgm:pt modelId="{4D644F25-23BC-48BA-B3AF-FFAAA0BD6519}" type="pres">
      <dgm:prSet presAssocID="{61368306-2B52-4264-B0C7-8B881BFCE020}" presName="childText" presStyleLbl="revTx" presStyleIdx="1" presStyleCnt="2">
        <dgm:presLayoutVars>
          <dgm:bulletEnabled val="1"/>
        </dgm:presLayoutVars>
      </dgm:prSet>
      <dgm:spPr/>
    </dgm:pt>
  </dgm:ptLst>
  <dgm:cxnLst>
    <dgm:cxn modelId="{4395361F-56DF-4EE7-BC1E-DC17AFDDC3CC}" srcId="{84326309-D635-4791-99CE-C7A9C1F8439C}" destId="{61368306-2B52-4264-B0C7-8B881BFCE020}" srcOrd="1" destOrd="0" parTransId="{BC4C9643-A61F-4D9F-81D1-3A4627108985}" sibTransId="{441B6E6B-89C5-4637-BF45-D6FEBB7646CE}"/>
    <dgm:cxn modelId="{E726EA2C-F667-4583-9848-D536F4E0E387}" type="presOf" srcId="{84326309-D635-4791-99CE-C7A9C1F8439C}" destId="{33890F8B-C41B-46FC-AD38-B6B69CD8ABF4}" srcOrd="0" destOrd="0" presId="urn:microsoft.com/office/officeart/2005/8/layout/vList2"/>
    <dgm:cxn modelId="{4D1DF030-30A3-4C0E-9589-8C7CF5E4E4E4}" type="presOf" srcId="{FA248B4D-2206-4727-9138-5A61E785553E}" destId="{4D644F25-23BC-48BA-B3AF-FFAAA0BD6519}" srcOrd="0" destOrd="0" presId="urn:microsoft.com/office/officeart/2005/8/layout/vList2"/>
    <dgm:cxn modelId="{3D7C116F-29B5-454A-B1F4-6AC97970EACD}" type="presOf" srcId="{61368306-2B52-4264-B0C7-8B881BFCE020}" destId="{018ACE88-6B70-4AD7-8EAA-5C1706D3F7A2}" srcOrd="0" destOrd="0" presId="urn:microsoft.com/office/officeart/2005/8/layout/vList2"/>
    <dgm:cxn modelId="{CCC43E8C-3341-41F0-8E2C-04E025B7DB9C}" type="presOf" srcId="{215A2A03-680D-4596-95ED-C225DA19B9C3}" destId="{A32DFD1E-01E7-4C48-977E-FB5A5EA0ACF3}" srcOrd="0" destOrd="0" presId="urn:microsoft.com/office/officeart/2005/8/layout/vList2"/>
    <dgm:cxn modelId="{48665EAB-7A11-49BC-B40D-9A8108CC62CC}" srcId="{61368306-2B52-4264-B0C7-8B881BFCE020}" destId="{FA248B4D-2206-4727-9138-5A61E785553E}" srcOrd="0" destOrd="0" parTransId="{B93A52A3-A87B-4762-B4DA-8D0F3240D8B0}" sibTransId="{7B78EE13-1E86-4F40-BEC3-B7EAF32BC7F6}"/>
    <dgm:cxn modelId="{B4CC37B9-23C8-4C54-955B-82CDA20179A8}" type="presOf" srcId="{BF3EAD81-4AB0-46DB-AA97-A291D0AFA472}" destId="{2BC020AE-F199-46A6-B3BD-9D9AA97ABDBC}" srcOrd="0" destOrd="0" presId="urn:microsoft.com/office/officeart/2005/8/layout/vList2"/>
    <dgm:cxn modelId="{E88DF6BB-1327-4573-9D74-70F76F6C725A}" type="presOf" srcId="{161CFC79-BA56-4CB3-A85F-519360577B46}" destId="{4D644F25-23BC-48BA-B3AF-FFAAA0BD6519}" srcOrd="0" destOrd="1" presId="urn:microsoft.com/office/officeart/2005/8/layout/vList2"/>
    <dgm:cxn modelId="{D4550BED-C57E-4FF2-B083-036252C2DD3E}" srcId="{61368306-2B52-4264-B0C7-8B881BFCE020}" destId="{161CFC79-BA56-4CB3-A85F-519360577B46}" srcOrd="1" destOrd="0" parTransId="{1FB98AFA-D2CF-4FC7-A9DD-F7013F99D941}" sibTransId="{4CE01172-ED44-44FC-877C-5CC84ACB9F89}"/>
    <dgm:cxn modelId="{DF5C20F2-4A82-4F55-8751-0A01E936302A}" srcId="{84326309-D635-4791-99CE-C7A9C1F8439C}" destId="{215A2A03-680D-4596-95ED-C225DA19B9C3}" srcOrd="0" destOrd="0" parTransId="{C64D48F6-C27C-475F-8EEF-AD8E858808CF}" sibTransId="{0C0185A1-37CF-4B0E-96D7-CDEC5D5BDFB6}"/>
    <dgm:cxn modelId="{B20632F9-F235-4FEF-85DA-A46347B361B4}" srcId="{215A2A03-680D-4596-95ED-C225DA19B9C3}" destId="{BF3EAD81-4AB0-46DB-AA97-A291D0AFA472}" srcOrd="0" destOrd="0" parTransId="{4046E524-2B59-4192-8122-95AE22BA45CE}" sibTransId="{560E9C63-D814-4EEB-A64B-C95B7A0D9FE2}"/>
    <dgm:cxn modelId="{C2CF8E02-2B19-48DF-98B5-FD6AAD85DB97}" type="presParOf" srcId="{33890F8B-C41B-46FC-AD38-B6B69CD8ABF4}" destId="{A32DFD1E-01E7-4C48-977E-FB5A5EA0ACF3}" srcOrd="0" destOrd="0" presId="urn:microsoft.com/office/officeart/2005/8/layout/vList2"/>
    <dgm:cxn modelId="{13089AEC-4525-4D3F-A7CD-C8D736ED5177}" type="presParOf" srcId="{33890F8B-C41B-46FC-AD38-B6B69CD8ABF4}" destId="{2BC020AE-F199-46A6-B3BD-9D9AA97ABDBC}" srcOrd="1" destOrd="0" presId="urn:microsoft.com/office/officeart/2005/8/layout/vList2"/>
    <dgm:cxn modelId="{CD2652AD-9F7D-4D02-8911-E91B09E4C290}" type="presParOf" srcId="{33890F8B-C41B-46FC-AD38-B6B69CD8ABF4}" destId="{018ACE88-6B70-4AD7-8EAA-5C1706D3F7A2}" srcOrd="2" destOrd="0" presId="urn:microsoft.com/office/officeart/2005/8/layout/vList2"/>
    <dgm:cxn modelId="{A03EC5C0-6617-4C62-9A50-19CC2273D529}" type="presParOf" srcId="{33890F8B-C41B-46FC-AD38-B6B69CD8ABF4}" destId="{4D644F25-23BC-48BA-B3AF-FFAAA0BD6519}"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482B97-AA30-4F49-A703-EE87339168EC}"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kumimoji="1" lang="ja-JP" altLang="en-US"/>
        </a:p>
      </dgm:t>
    </dgm:pt>
    <dgm:pt modelId="{07459D07-9FDB-4948-82ED-6571CCB9FF52}">
      <dgm:prSet custT="1"/>
      <dgm:spPr/>
      <dgm:t>
        <a:bodyPr/>
        <a:lstStyle/>
        <a:p>
          <a:pPr rtl="0">
            <a:spcAft>
              <a:spcPts val="600"/>
            </a:spcAft>
          </a:pPr>
          <a:r>
            <a:rPr kumimoji="1" lang="ja-JP" altLang="en-US" sz="2400" b="1" dirty="0">
              <a:effectLst/>
              <a:latin typeface="+mj-ea"/>
              <a:ea typeface="+mj-ea"/>
              <a:cs typeface="メイリオ" panose="020B0604030504040204" pitchFamily="50" charset="-128"/>
            </a:rPr>
            <a:t>定期的な事例検討の場を確保</a:t>
          </a:r>
          <a:endParaRPr lang="ja-JP" altLang="en-US" sz="2400" b="1" dirty="0">
            <a:effectLst/>
            <a:latin typeface="+mj-ea"/>
            <a:ea typeface="+mj-ea"/>
            <a:cs typeface="メイリオ" panose="020B0604030504040204" pitchFamily="50" charset="-128"/>
          </a:endParaRPr>
        </a:p>
      </dgm:t>
    </dgm:pt>
    <dgm:pt modelId="{40420394-D0DA-4171-A661-DBB3435EB127}" type="parTrans" cxnId="{4D714481-13F3-49A5-8E67-A27860C86D6E}">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123E3F33-5F6B-4B3F-B46B-C8789540C9A6}" type="sibTrans" cxnId="{4D714481-13F3-49A5-8E67-A27860C86D6E}">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AEC67123-98F3-4B96-A40D-10DBDE4A18FA}">
      <dgm:prSet custT="1"/>
      <dgm:spPr/>
      <dgm:t>
        <a:bodyPr tIns="288000" bIns="108000"/>
        <a:lstStyle/>
        <a:p>
          <a:pPr rtl="0">
            <a:lnSpc>
              <a:spcPts val="2400"/>
            </a:lnSpc>
            <a:spcAft>
              <a:spcPts val="600"/>
            </a:spcAft>
          </a:pPr>
          <a:r>
            <a:rPr kumimoji="1" lang="ja-JP" sz="2000" dirty="0">
              <a:latin typeface="+mj-ea"/>
              <a:ea typeface="+mj-ea"/>
              <a:cs typeface="メイリオ" panose="020B0604030504040204" pitchFamily="50" charset="-128"/>
            </a:rPr>
            <a:t>週</a:t>
          </a:r>
          <a:r>
            <a:rPr kumimoji="1" lang="en-US" sz="2000" dirty="0">
              <a:latin typeface="+mj-ea"/>
              <a:ea typeface="+mj-ea"/>
              <a:cs typeface="メイリオ" panose="020B0604030504040204" pitchFamily="50" charset="-128"/>
            </a:rPr>
            <a:t>1</a:t>
          </a:r>
          <a:r>
            <a:rPr kumimoji="1" lang="ja-JP" sz="2000" dirty="0">
              <a:latin typeface="+mj-ea"/>
              <a:ea typeface="+mj-ea"/>
              <a:cs typeface="メイリオ" panose="020B0604030504040204" pitchFamily="50" charset="-128"/>
            </a:rPr>
            <a:t>回　センターミーティングを活用</a:t>
          </a:r>
          <a:endParaRPr lang="ja-JP" sz="2000" dirty="0">
            <a:latin typeface="+mj-ea"/>
            <a:ea typeface="+mj-ea"/>
            <a:cs typeface="メイリオ" panose="020B0604030504040204" pitchFamily="50" charset="-128"/>
          </a:endParaRPr>
        </a:p>
      </dgm:t>
    </dgm:pt>
    <dgm:pt modelId="{79A19A52-B1C4-41BC-B710-E7C20612330C}" type="parTrans" cxnId="{8FEC2BDD-F665-4EB9-BDAF-550F2738D405}">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ABB383E2-4F70-42A3-9B20-7878F9AB7050}" type="sibTrans" cxnId="{8FEC2BDD-F665-4EB9-BDAF-550F2738D405}">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3AC5B2C7-2197-4F1F-B0CD-8A807F20BE86}">
      <dgm:prSet custT="1"/>
      <dgm:spPr/>
      <dgm:t>
        <a:bodyPr tIns="288000" bIns="108000"/>
        <a:lstStyle/>
        <a:p>
          <a:pPr rtl="0">
            <a:lnSpc>
              <a:spcPts val="2400"/>
            </a:lnSpc>
            <a:spcAft>
              <a:spcPts val="600"/>
            </a:spcAft>
          </a:pPr>
          <a:r>
            <a:rPr kumimoji="1" lang="ja-JP" sz="2000" dirty="0">
              <a:latin typeface="+mj-ea"/>
              <a:ea typeface="+mj-ea"/>
              <a:cs typeface="メイリオ" panose="020B0604030504040204" pitchFamily="50" charset="-128"/>
            </a:rPr>
            <a:t>月</a:t>
          </a:r>
          <a:r>
            <a:rPr kumimoji="1" lang="en-US" sz="2000" dirty="0">
              <a:latin typeface="+mj-ea"/>
              <a:ea typeface="+mj-ea"/>
              <a:cs typeface="メイリオ" panose="020B0604030504040204" pitchFamily="50" charset="-128"/>
            </a:rPr>
            <a:t>1</a:t>
          </a:r>
          <a:r>
            <a:rPr kumimoji="1" lang="ja-JP" sz="2000" dirty="0">
              <a:latin typeface="+mj-ea"/>
              <a:ea typeface="+mj-ea"/>
              <a:cs typeface="メイリオ" panose="020B0604030504040204" pitchFamily="50" charset="-128"/>
            </a:rPr>
            <a:t>回　精神保健福祉センターとひきこもり</a:t>
          </a:r>
          <a:r>
            <a:rPr kumimoji="1" lang="ja-JP" altLang="en-US" sz="2000" dirty="0">
              <a:latin typeface="+mj-ea"/>
              <a:ea typeface="+mj-ea"/>
              <a:cs typeface="メイリオ" panose="020B0604030504040204" pitchFamily="50" charset="-128"/>
            </a:rPr>
            <a:t>サポートセンター　</a:t>
          </a:r>
          <a:r>
            <a:rPr kumimoji="1" lang="ja-JP" sz="2000" dirty="0">
              <a:latin typeface="+mj-ea"/>
              <a:ea typeface="+mj-ea"/>
              <a:cs typeface="メイリオ" panose="020B0604030504040204" pitchFamily="50" charset="-128"/>
            </a:rPr>
            <a:t>こだまの事例検討会を開催</a:t>
          </a:r>
          <a:r>
            <a:rPr kumimoji="1" lang="ja-JP" altLang="en-US" sz="2000" dirty="0">
              <a:latin typeface="+mj-ea"/>
              <a:ea typeface="+mj-ea"/>
              <a:cs typeface="メイリオ" panose="020B0604030504040204" pitchFamily="50" charset="-128"/>
            </a:rPr>
            <a:t>　</a:t>
          </a:r>
          <a:endParaRPr lang="ja-JP" sz="2000" dirty="0">
            <a:latin typeface="+mj-ea"/>
            <a:ea typeface="+mj-ea"/>
            <a:cs typeface="メイリオ" panose="020B0604030504040204" pitchFamily="50" charset="-128"/>
          </a:endParaRPr>
        </a:p>
      </dgm:t>
    </dgm:pt>
    <dgm:pt modelId="{D59A2E22-B5D4-4FC6-B3D6-EAE81F8AC3DF}" type="parTrans" cxnId="{991DF52F-A7A9-494C-AF75-D2C6802AD68B}">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A19241ED-D3F0-43D9-8A58-2D31F3B9F62E}" type="sibTrans" cxnId="{991DF52F-A7A9-494C-AF75-D2C6802AD68B}">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29C368C2-1DFF-4A94-9E62-7721A90D8C61}">
      <dgm:prSet custT="1"/>
      <dgm:spPr/>
      <dgm:t>
        <a:bodyPr/>
        <a:lstStyle/>
        <a:p>
          <a:pPr rtl="0">
            <a:spcAft>
              <a:spcPts val="600"/>
            </a:spcAft>
          </a:pPr>
          <a:r>
            <a:rPr kumimoji="1" lang="ja-JP" altLang="en-US" sz="2400" b="1" dirty="0">
              <a:effectLst/>
              <a:latin typeface="+mj-ea"/>
              <a:ea typeface="+mj-ea"/>
              <a:cs typeface="メイリオ" panose="020B0604030504040204" pitchFamily="50" charset="-128"/>
            </a:rPr>
            <a:t>発達障害者支援センターとの連携</a:t>
          </a:r>
          <a:endParaRPr lang="ja-JP" altLang="en-US" sz="2400" b="1" dirty="0">
            <a:effectLst/>
            <a:latin typeface="+mj-ea"/>
            <a:ea typeface="+mj-ea"/>
            <a:cs typeface="メイリオ" panose="020B0604030504040204" pitchFamily="50" charset="-128"/>
          </a:endParaRPr>
        </a:p>
      </dgm:t>
    </dgm:pt>
    <dgm:pt modelId="{34AE2BB4-9A08-4789-9701-958B5C43A029}" type="parTrans" cxnId="{DF112734-F80E-4B4F-AA1B-572AF5D8F9F7}">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748177F5-9849-4030-BC59-3464373CA5E6}" type="sibTrans" cxnId="{DF112734-F80E-4B4F-AA1B-572AF5D8F9F7}">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4D00F11E-6F8E-4BAB-B995-EAB17509737B}">
      <dgm:prSet custT="1"/>
      <dgm:spPr/>
      <dgm:t>
        <a:bodyPr tIns="288000"/>
        <a:lstStyle/>
        <a:p>
          <a:pPr rtl="0">
            <a:lnSpc>
              <a:spcPts val="2400"/>
            </a:lnSpc>
            <a:spcAft>
              <a:spcPts val="1200"/>
            </a:spcAft>
          </a:pPr>
          <a:r>
            <a:rPr kumimoji="1" lang="en-US" altLang="ja-JP" sz="2000" dirty="0">
              <a:latin typeface="+mj-ea"/>
              <a:ea typeface="+mj-ea"/>
              <a:cs typeface="メイリオ" panose="020B0604030504040204" pitchFamily="50" charset="-128"/>
            </a:rPr>
            <a:t>R1</a:t>
          </a:r>
          <a:r>
            <a:rPr kumimoji="1" lang="ja-JP" altLang="en-US" sz="2000" dirty="0">
              <a:latin typeface="+mj-ea"/>
              <a:ea typeface="+mj-ea"/>
              <a:cs typeface="メイリオ" panose="020B0604030504040204" pitchFamily="50" charset="-128"/>
            </a:rPr>
            <a:t>年度は年</a:t>
          </a:r>
          <a:r>
            <a:rPr kumimoji="1" lang="en-US" altLang="ja-JP" sz="2000" dirty="0">
              <a:latin typeface="+mj-ea"/>
              <a:ea typeface="+mj-ea"/>
              <a:cs typeface="メイリオ" panose="020B0604030504040204" pitchFamily="50" charset="-128"/>
            </a:rPr>
            <a:t>2</a:t>
          </a:r>
          <a:r>
            <a:rPr kumimoji="1" lang="ja-JP" altLang="en-US" sz="2000" dirty="0">
              <a:latin typeface="+mj-ea"/>
              <a:ea typeface="+mj-ea"/>
              <a:cs typeface="メイリオ" panose="020B0604030504040204" pitchFamily="50" charset="-128"/>
            </a:rPr>
            <a:t>回、</a:t>
          </a:r>
          <a:r>
            <a:rPr kumimoji="1" lang="ja-JP" sz="2000" dirty="0">
              <a:latin typeface="+mj-ea"/>
              <a:ea typeface="+mj-ea"/>
              <a:cs typeface="メイリオ" panose="020B0604030504040204" pitchFamily="50" charset="-128"/>
            </a:rPr>
            <a:t>事例検討会</a:t>
          </a:r>
          <a:r>
            <a:rPr kumimoji="1" lang="ja-JP" altLang="en-US" sz="2000" dirty="0">
              <a:latin typeface="+mj-ea"/>
              <a:ea typeface="+mj-ea"/>
              <a:cs typeface="メイリオ" panose="020B0604030504040204" pitchFamily="50" charset="-128"/>
            </a:rPr>
            <a:t>に</a:t>
          </a:r>
          <a:r>
            <a:rPr kumimoji="1" lang="ja-JP" sz="2000" dirty="0">
              <a:latin typeface="+mj-ea"/>
              <a:ea typeface="+mj-ea"/>
              <a:cs typeface="メイリオ" panose="020B0604030504040204" pitchFamily="50" charset="-128"/>
            </a:rPr>
            <a:t>発達</a:t>
          </a:r>
          <a:r>
            <a:rPr kumimoji="1" lang="ja-JP" altLang="en-US" sz="2000" dirty="0">
              <a:latin typeface="+mj-ea"/>
              <a:ea typeface="+mj-ea"/>
              <a:cs typeface="メイリオ" panose="020B0604030504040204" pitchFamily="50" charset="-128"/>
            </a:rPr>
            <a:t>障害者</a:t>
          </a:r>
          <a:r>
            <a:rPr kumimoji="1" lang="ja-JP" sz="2000" dirty="0">
              <a:latin typeface="+mj-ea"/>
              <a:ea typeface="+mj-ea"/>
              <a:cs typeface="メイリオ" panose="020B0604030504040204" pitchFamily="50" charset="-128"/>
            </a:rPr>
            <a:t>支援</a:t>
          </a:r>
          <a:r>
            <a:rPr kumimoji="1" lang="ja-JP" altLang="en-US" sz="2000" dirty="0">
              <a:latin typeface="+mj-ea"/>
              <a:ea typeface="+mj-ea"/>
              <a:cs typeface="メイリオ" panose="020B0604030504040204" pitchFamily="50" charset="-128"/>
            </a:rPr>
            <a:t>ｾﾝﾀｰ</a:t>
          </a:r>
          <a:r>
            <a:rPr kumimoji="1" lang="ja-JP" sz="2000" dirty="0">
              <a:latin typeface="+mj-ea"/>
              <a:ea typeface="+mj-ea"/>
              <a:cs typeface="メイリオ" panose="020B0604030504040204" pitchFamily="50" charset="-128"/>
            </a:rPr>
            <a:t>の所長（臨床</a:t>
          </a:r>
          <a:r>
            <a:rPr kumimoji="1" lang="ja-JP" sz="2000">
              <a:latin typeface="+mj-ea"/>
              <a:ea typeface="+mj-ea"/>
              <a:cs typeface="メイリオ" panose="020B0604030504040204" pitchFamily="50" charset="-128"/>
            </a:rPr>
            <a:t>心理士）</a:t>
          </a:r>
          <a:r>
            <a:rPr kumimoji="1" lang="ja-JP" altLang="en-US" sz="2000">
              <a:latin typeface="+mj-ea"/>
              <a:ea typeface="+mj-ea"/>
              <a:cs typeface="メイリオ" panose="020B0604030504040204" pitchFamily="50" charset="-128"/>
            </a:rPr>
            <a:t>も参加し、発達障害ケース</a:t>
          </a:r>
          <a:r>
            <a:rPr kumimoji="1" lang="ja-JP" altLang="en-US" sz="2000" dirty="0">
              <a:latin typeface="+mj-ea"/>
              <a:ea typeface="+mj-ea"/>
              <a:cs typeface="メイリオ" panose="020B0604030504040204" pitchFamily="50" charset="-128"/>
            </a:rPr>
            <a:t>について、より</a:t>
          </a:r>
          <a:r>
            <a:rPr kumimoji="1" lang="ja-JP" altLang="en-US" sz="2000">
              <a:latin typeface="+mj-ea"/>
              <a:ea typeface="+mj-ea"/>
              <a:cs typeface="メイリオ" panose="020B0604030504040204" pitchFamily="50" charset="-128"/>
            </a:rPr>
            <a:t>具体的な助言。</a:t>
          </a:r>
          <a:endParaRPr lang="ja-JP" sz="2000" dirty="0">
            <a:latin typeface="+mj-ea"/>
            <a:ea typeface="+mj-ea"/>
            <a:cs typeface="メイリオ" panose="020B0604030504040204" pitchFamily="50" charset="-128"/>
          </a:endParaRPr>
        </a:p>
      </dgm:t>
    </dgm:pt>
    <dgm:pt modelId="{065B823C-C5CE-477F-97A7-B533F45C8782}" type="parTrans" cxnId="{F046ED00-B2F9-4DDB-BF8F-94E3D98C3F48}">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57DCB9DD-0973-4DA6-9271-18B67A80CF0E}" type="sibTrans" cxnId="{F046ED00-B2F9-4DDB-BF8F-94E3D98C3F48}">
      <dgm:prSet/>
      <dgm:spPr/>
      <dgm:t>
        <a:bodyPr/>
        <a:lstStyle/>
        <a:p>
          <a:pPr>
            <a:spcAft>
              <a:spcPts val="600"/>
            </a:spcAft>
          </a:pPr>
          <a:endParaRPr kumimoji="1" lang="ja-JP" altLang="en-US">
            <a:latin typeface="+mj-ea"/>
            <a:ea typeface="+mj-ea"/>
            <a:cs typeface="メイリオ" panose="020B0604030504040204" pitchFamily="50" charset="-128"/>
          </a:endParaRPr>
        </a:p>
      </dgm:t>
    </dgm:pt>
    <dgm:pt modelId="{ECE5BF36-F08C-4142-9575-73694BEF6356}" type="pres">
      <dgm:prSet presAssocID="{7B482B97-AA30-4F49-A703-EE87339168EC}" presName="linear" presStyleCnt="0">
        <dgm:presLayoutVars>
          <dgm:animLvl val="lvl"/>
          <dgm:resizeHandles val="exact"/>
        </dgm:presLayoutVars>
      </dgm:prSet>
      <dgm:spPr/>
    </dgm:pt>
    <dgm:pt modelId="{12E88176-F626-4ED0-9F4E-F04303D8F009}" type="pres">
      <dgm:prSet presAssocID="{07459D07-9FDB-4948-82ED-6571CCB9FF52}" presName="parentText" presStyleLbl="node1" presStyleIdx="0" presStyleCnt="2" custScaleY="77142" custLinFactNeighborX="-1624" custLinFactNeighborY="-14485">
        <dgm:presLayoutVars>
          <dgm:chMax val="0"/>
          <dgm:bulletEnabled val="1"/>
        </dgm:presLayoutVars>
      </dgm:prSet>
      <dgm:spPr/>
    </dgm:pt>
    <dgm:pt modelId="{E09F1967-1AF4-46FF-8536-6F84E725A084}" type="pres">
      <dgm:prSet presAssocID="{07459D07-9FDB-4948-82ED-6571CCB9FF52}" presName="childText" presStyleLbl="revTx" presStyleIdx="0" presStyleCnt="2" custScaleY="102571">
        <dgm:presLayoutVars>
          <dgm:bulletEnabled val="1"/>
        </dgm:presLayoutVars>
      </dgm:prSet>
      <dgm:spPr/>
    </dgm:pt>
    <dgm:pt modelId="{852AE044-A69B-4AE9-9F10-ADAFF36954D1}" type="pres">
      <dgm:prSet presAssocID="{29C368C2-1DFF-4A94-9E62-7721A90D8C61}" presName="parentText" presStyleLbl="node1" presStyleIdx="1" presStyleCnt="2" custScaleY="79745">
        <dgm:presLayoutVars>
          <dgm:chMax val="0"/>
          <dgm:bulletEnabled val="1"/>
        </dgm:presLayoutVars>
      </dgm:prSet>
      <dgm:spPr/>
    </dgm:pt>
    <dgm:pt modelId="{21922BBE-0047-41CE-86C6-F828F44C8875}" type="pres">
      <dgm:prSet presAssocID="{29C368C2-1DFF-4A94-9E62-7721A90D8C61}" presName="childText" presStyleLbl="revTx" presStyleIdx="1" presStyleCnt="2">
        <dgm:presLayoutVars>
          <dgm:bulletEnabled val="1"/>
        </dgm:presLayoutVars>
      </dgm:prSet>
      <dgm:spPr/>
    </dgm:pt>
  </dgm:ptLst>
  <dgm:cxnLst>
    <dgm:cxn modelId="{F046ED00-B2F9-4DDB-BF8F-94E3D98C3F48}" srcId="{29C368C2-1DFF-4A94-9E62-7721A90D8C61}" destId="{4D00F11E-6F8E-4BAB-B995-EAB17509737B}" srcOrd="0" destOrd="0" parTransId="{065B823C-C5CE-477F-97A7-B533F45C8782}" sibTransId="{57DCB9DD-0973-4DA6-9271-18B67A80CF0E}"/>
    <dgm:cxn modelId="{991DF52F-A7A9-494C-AF75-D2C6802AD68B}" srcId="{07459D07-9FDB-4948-82ED-6571CCB9FF52}" destId="{3AC5B2C7-2197-4F1F-B0CD-8A807F20BE86}" srcOrd="1" destOrd="0" parTransId="{D59A2E22-B5D4-4FC6-B3D6-EAE81F8AC3DF}" sibTransId="{A19241ED-D3F0-43D9-8A58-2D31F3B9F62E}"/>
    <dgm:cxn modelId="{DF112734-F80E-4B4F-AA1B-572AF5D8F9F7}" srcId="{7B482B97-AA30-4F49-A703-EE87339168EC}" destId="{29C368C2-1DFF-4A94-9E62-7721A90D8C61}" srcOrd="1" destOrd="0" parTransId="{34AE2BB4-9A08-4789-9701-958B5C43A029}" sibTransId="{748177F5-9849-4030-BC59-3464373CA5E6}"/>
    <dgm:cxn modelId="{377F9D62-48BA-4315-B4A3-6579CF90C11E}" type="presOf" srcId="{AEC67123-98F3-4B96-A40D-10DBDE4A18FA}" destId="{E09F1967-1AF4-46FF-8536-6F84E725A084}" srcOrd="0" destOrd="0" presId="urn:microsoft.com/office/officeart/2005/8/layout/vList2"/>
    <dgm:cxn modelId="{C37F9963-51FF-450E-97FB-556D75C941DD}" type="presOf" srcId="{29C368C2-1DFF-4A94-9E62-7721A90D8C61}" destId="{852AE044-A69B-4AE9-9F10-ADAFF36954D1}" srcOrd="0" destOrd="0" presId="urn:microsoft.com/office/officeart/2005/8/layout/vList2"/>
    <dgm:cxn modelId="{C54DAA7F-C8E1-4E9B-B127-AE6FB62F2194}" type="presOf" srcId="{7B482B97-AA30-4F49-A703-EE87339168EC}" destId="{ECE5BF36-F08C-4142-9575-73694BEF6356}" srcOrd="0" destOrd="0" presId="urn:microsoft.com/office/officeart/2005/8/layout/vList2"/>
    <dgm:cxn modelId="{4D714481-13F3-49A5-8E67-A27860C86D6E}" srcId="{7B482B97-AA30-4F49-A703-EE87339168EC}" destId="{07459D07-9FDB-4948-82ED-6571CCB9FF52}" srcOrd="0" destOrd="0" parTransId="{40420394-D0DA-4171-A661-DBB3435EB127}" sibTransId="{123E3F33-5F6B-4B3F-B46B-C8789540C9A6}"/>
    <dgm:cxn modelId="{17D333BC-69AF-4AA4-9BE4-5AB35363F65D}" type="presOf" srcId="{3AC5B2C7-2197-4F1F-B0CD-8A807F20BE86}" destId="{E09F1967-1AF4-46FF-8536-6F84E725A084}" srcOrd="0" destOrd="1" presId="urn:microsoft.com/office/officeart/2005/8/layout/vList2"/>
    <dgm:cxn modelId="{1F3E61D5-E5A8-4BCD-9BD7-18E2BCBBB432}" type="presOf" srcId="{4D00F11E-6F8E-4BAB-B995-EAB17509737B}" destId="{21922BBE-0047-41CE-86C6-F828F44C8875}" srcOrd="0" destOrd="0" presId="urn:microsoft.com/office/officeart/2005/8/layout/vList2"/>
    <dgm:cxn modelId="{8FEC2BDD-F665-4EB9-BDAF-550F2738D405}" srcId="{07459D07-9FDB-4948-82ED-6571CCB9FF52}" destId="{AEC67123-98F3-4B96-A40D-10DBDE4A18FA}" srcOrd="0" destOrd="0" parTransId="{79A19A52-B1C4-41BC-B710-E7C20612330C}" sibTransId="{ABB383E2-4F70-42A3-9B20-7878F9AB7050}"/>
    <dgm:cxn modelId="{B1EA16E5-207C-4F22-AAAB-5CB9AAE126B5}" type="presOf" srcId="{07459D07-9FDB-4948-82ED-6571CCB9FF52}" destId="{12E88176-F626-4ED0-9F4E-F04303D8F009}" srcOrd="0" destOrd="0" presId="urn:microsoft.com/office/officeart/2005/8/layout/vList2"/>
    <dgm:cxn modelId="{C87B394A-D007-4DEE-98A8-2294FFAE654E}" type="presParOf" srcId="{ECE5BF36-F08C-4142-9575-73694BEF6356}" destId="{12E88176-F626-4ED0-9F4E-F04303D8F009}" srcOrd="0" destOrd="0" presId="urn:microsoft.com/office/officeart/2005/8/layout/vList2"/>
    <dgm:cxn modelId="{1440497F-C6FB-4CE9-AEB1-C632FD9EA044}" type="presParOf" srcId="{ECE5BF36-F08C-4142-9575-73694BEF6356}" destId="{E09F1967-1AF4-46FF-8536-6F84E725A084}" srcOrd="1" destOrd="0" presId="urn:microsoft.com/office/officeart/2005/8/layout/vList2"/>
    <dgm:cxn modelId="{33546C7B-F117-4E8A-BB82-CECEF6E27B48}" type="presParOf" srcId="{ECE5BF36-F08C-4142-9575-73694BEF6356}" destId="{852AE044-A69B-4AE9-9F10-ADAFF36954D1}" srcOrd="2" destOrd="0" presId="urn:microsoft.com/office/officeart/2005/8/layout/vList2"/>
    <dgm:cxn modelId="{F57368F4-9ED6-41F3-A372-D3180FEE1FBD}" type="presParOf" srcId="{ECE5BF36-F08C-4142-9575-73694BEF6356}" destId="{21922BBE-0047-41CE-86C6-F828F44C8875}"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2DFD1E-01E7-4C48-977E-FB5A5EA0ACF3}">
      <dsp:nvSpPr>
        <dsp:cNvPr id="0" name=""/>
        <dsp:cNvSpPr/>
      </dsp:nvSpPr>
      <dsp:spPr>
        <a:xfrm>
          <a:off x="0" y="121267"/>
          <a:ext cx="8229600" cy="916110"/>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kumimoji="1" lang="ja-JP" sz="2700" b="1" kern="12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ひきこもり支援ネットワーク会議の開催</a:t>
          </a:r>
          <a:r>
            <a:rPr kumimoji="1" lang="ja-JP" altLang="en-US" sz="2700" b="1" kern="12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2700" b="1" kern="12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2700" b="1" kern="12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回）</a:t>
          </a:r>
          <a:endParaRPr lang="ja-JP" sz="2700" b="1" kern="12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dsp:txBody>
      <dsp:txXfrm>
        <a:off x="44721" y="165988"/>
        <a:ext cx="8140158" cy="826668"/>
      </dsp:txXfrm>
    </dsp:sp>
    <dsp:sp modelId="{2BC020AE-F199-46A6-B3BD-9D9AA97ABDBC}">
      <dsp:nvSpPr>
        <dsp:cNvPr id="0" name=""/>
        <dsp:cNvSpPr/>
      </dsp:nvSpPr>
      <dsp:spPr>
        <a:xfrm>
          <a:off x="0" y="1037377"/>
          <a:ext cx="8229600" cy="1061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2000" rIns="192024" bIns="144000" numCol="1" spcCol="1270" anchor="t" anchorCtr="0">
          <a:noAutofit/>
        </a:bodyPr>
        <a:lstStyle/>
        <a:p>
          <a:pPr marL="228600" lvl="1" indent="-228600" algn="l" defTabSz="933450" rtl="0">
            <a:lnSpc>
              <a:spcPts val="2300"/>
            </a:lnSpc>
            <a:spcBef>
              <a:spcPct val="0"/>
            </a:spcBef>
            <a:spcAft>
              <a:spcPct val="20000"/>
            </a:spcAft>
            <a:buChar char="•"/>
          </a:pPr>
          <a:r>
            <a:rPr kumimoji="1" lang="ja-JP" altLang="en-US" sz="2100" b="0" kern="1200" dirty="0">
              <a:latin typeface="メイリオ" panose="020B0604030504040204" pitchFamily="50" charset="-128"/>
              <a:ea typeface="メイリオ" panose="020B0604030504040204" pitchFamily="50" charset="-128"/>
              <a:cs typeface="メイリオ" panose="020B0604030504040204" pitchFamily="50" charset="-128"/>
            </a:rPr>
            <a:t>医療・福祉・教育・就労・家族会などひきこもり支援に関わる機関の職員が顔の見える関係づくりと情報共有</a:t>
          </a:r>
          <a:endParaRPr lang="ja-JP" altLang="en-US" sz="2100" b="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0" y="1037377"/>
        <a:ext cx="8229600" cy="1061909"/>
      </dsp:txXfrm>
    </dsp:sp>
    <dsp:sp modelId="{018ACE88-6B70-4AD7-8EAA-5C1706D3F7A2}">
      <dsp:nvSpPr>
        <dsp:cNvPr id="0" name=""/>
        <dsp:cNvSpPr/>
      </dsp:nvSpPr>
      <dsp:spPr>
        <a:xfrm>
          <a:off x="0" y="2099287"/>
          <a:ext cx="8229600" cy="916110"/>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ja-JP" altLang="en-US" sz="2700" b="1" kern="12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ひきこもり企画検討委員会（年</a:t>
          </a:r>
          <a:r>
            <a:rPr lang="en-US" altLang="ja-JP" sz="2700" b="1" kern="12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700" b="1" kern="12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回）</a:t>
          </a:r>
          <a:endParaRPr lang="ja-JP" sz="2700" b="1" kern="12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dsp:txBody>
      <dsp:txXfrm>
        <a:off x="44721" y="2144008"/>
        <a:ext cx="8140158" cy="826668"/>
      </dsp:txXfrm>
    </dsp:sp>
    <dsp:sp modelId="{4D644F25-23BC-48BA-B3AF-FFAAA0BD6519}">
      <dsp:nvSpPr>
        <dsp:cNvPr id="0" name=""/>
        <dsp:cNvSpPr/>
      </dsp:nvSpPr>
      <dsp:spPr>
        <a:xfrm>
          <a:off x="0" y="3015397"/>
          <a:ext cx="8229600" cy="1788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2000" rIns="192024" bIns="108000" numCol="1" spcCol="1270" anchor="t" anchorCtr="0">
          <a:noAutofit/>
        </a:bodyPr>
        <a:lstStyle/>
        <a:p>
          <a:pPr marL="228600" lvl="1" indent="-228600" algn="l" defTabSz="933450" rtl="0">
            <a:lnSpc>
              <a:spcPts val="2500"/>
            </a:lnSpc>
            <a:spcBef>
              <a:spcPct val="0"/>
            </a:spcBef>
            <a:spcAft>
              <a:spcPct val="20000"/>
            </a:spcAft>
            <a:buChar char="•"/>
          </a:pPr>
          <a:r>
            <a:rPr kumimoji="1" lang="ja-JP" altLang="en-US" sz="2100" b="0" kern="1200" dirty="0">
              <a:latin typeface="メイリオ" panose="020B0604030504040204" pitchFamily="50" charset="-128"/>
              <a:ea typeface="メイリオ" panose="020B0604030504040204" pitchFamily="50" charset="-128"/>
              <a:cs typeface="メイリオ" panose="020B0604030504040204" pitchFamily="50" charset="-128"/>
            </a:rPr>
            <a:t>ひきこもり地域支援センターの事業方針や浜松市のひきこもり支援体制について検討する会議</a:t>
          </a:r>
          <a:endParaRPr lang="ja-JP" altLang="en-US" sz="2100" b="0" kern="1200" dirty="0">
            <a:latin typeface="メイリオ" panose="020B0604030504040204" pitchFamily="50" charset="-128"/>
            <a:ea typeface="メイリオ" panose="020B0604030504040204" pitchFamily="50" charset="-128"/>
            <a:cs typeface="メイリオ" panose="020B0604030504040204" pitchFamily="50" charset="-128"/>
          </a:endParaRPr>
        </a:p>
        <a:p>
          <a:pPr marL="228600" lvl="1" indent="-228600" algn="l" defTabSz="933450" rtl="0">
            <a:lnSpc>
              <a:spcPts val="2500"/>
            </a:lnSpc>
            <a:spcBef>
              <a:spcPct val="0"/>
            </a:spcBef>
            <a:spcAft>
              <a:spcPct val="20000"/>
            </a:spcAft>
            <a:buChar char="•"/>
          </a:pPr>
          <a:r>
            <a:rPr lang="ja-JP" altLang="en-US" sz="2100" b="0" kern="1200" dirty="0">
              <a:latin typeface="メイリオ" panose="020B0604030504040204" pitchFamily="50" charset="-128"/>
              <a:ea typeface="メイリオ" panose="020B0604030504040204" pitchFamily="50" charset="-128"/>
              <a:cs typeface="メイリオ" panose="020B0604030504040204" pitchFamily="50" charset="-128"/>
            </a:rPr>
            <a:t>ネットワークを構成する相談支援機関の所管課も構成員となり、各関係施策と連動させることを目指す</a:t>
          </a:r>
        </a:p>
      </dsp:txBody>
      <dsp:txXfrm>
        <a:off x="0" y="3015397"/>
        <a:ext cx="8229600" cy="17884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88176-F626-4ED0-9F4E-F04303D8F009}">
      <dsp:nvSpPr>
        <dsp:cNvPr id="0" name=""/>
        <dsp:cNvSpPr/>
      </dsp:nvSpPr>
      <dsp:spPr>
        <a:xfrm>
          <a:off x="0" y="40682"/>
          <a:ext cx="8229600" cy="938663"/>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ts val="600"/>
            </a:spcAft>
            <a:buNone/>
          </a:pPr>
          <a:r>
            <a:rPr kumimoji="1" lang="ja-JP" altLang="en-US" sz="2400" b="1" kern="1200" dirty="0">
              <a:effectLst/>
              <a:latin typeface="+mj-ea"/>
              <a:ea typeface="+mj-ea"/>
              <a:cs typeface="メイリオ" panose="020B0604030504040204" pitchFamily="50" charset="-128"/>
            </a:rPr>
            <a:t>定期的な事例検討の場を確保</a:t>
          </a:r>
          <a:endParaRPr lang="ja-JP" altLang="en-US" sz="2400" b="1" kern="1200" dirty="0">
            <a:effectLst/>
            <a:latin typeface="+mj-ea"/>
            <a:ea typeface="+mj-ea"/>
            <a:cs typeface="メイリオ" panose="020B0604030504040204" pitchFamily="50" charset="-128"/>
          </a:endParaRPr>
        </a:p>
      </dsp:txBody>
      <dsp:txXfrm>
        <a:off x="45822" y="86504"/>
        <a:ext cx="8137956" cy="847019"/>
      </dsp:txXfrm>
    </dsp:sp>
    <dsp:sp modelId="{E09F1967-1AF4-46FF-8536-6F84E725A084}">
      <dsp:nvSpPr>
        <dsp:cNvPr id="0" name=""/>
        <dsp:cNvSpPr/>
      </dsp:nvSpPr>
      <dsp:spPr>
        <a:xfrm>
          <a:off x="0" y="1183986"/>
          <a:ext cx="8229600" cy="1449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88000" rIns="142240" bIns="108000" numCol="1" spcCol="1270" anchor="t" anchorCtr="0">
          <a:noAutofit/>
        </a:bodyPr>
        <a:lstStyle/>
        <a:p>
          <a:pPr marL="228600" lvl="1" indent="-228600" algn="l" defTabSz="889000" rtl="0">
            <a:lnSpc>
              <a:spcPts val="2400"/>
            </a:lnSpc>
            <a:spcBef>
              <a:spcPct val="0"/>
            </a:spcBef>
            <a:spcAft>
              <a:spcPts val="600"/>
            </a:spcAft>
            <a:buChar char="•"/>
          </a:pPr>
          <a:r>
            <a:rPr kumimoji="1" lang="ja-JP" sz="2000" kern="1200" dirty="0">
              <a:latin typeface="+mj-ea"/>
              <a:ea typeface="+mj-ea"/>
              <a:cs typeface="メイリオ" panose="020B0604030504040204" pitchFamily="50" charset="-128"/>
            </a:rPr>
            <a:t>週</a:t>
          </a:r>
          <a:r>
            <a:rPr kumimoji="1" lang="en-US" sz="2000" kern="1200" dirty="0">
              <a:latin typeface="+mj-ea"/>
              <a:ea typeface="+mj-ea"/>
              <a:cs typeface="メイリオ" panose="020B0604030504040204" pitchFamily="50" charset="-128"/>
            </a:rPr>
            <a:t>1</a:t>
          </a:r>
          <a:r>
            <a:rPr kumimoji="1" lang="ja-JP" sz="2000" kern="1200" dirty="0">
              <a:latin typeface="+mj-ea"/>
              <a:ea typeface="+mj-ea"/>
              <a:cs typeface="メイリオ" panose="020B0604030504040204" pitchFamily="50" charset="-128"/>
            </a:rPr>
            <a:t>回　センターミーティングを活用</a:t>
          </a:r>
          <a:endParaRPr lang="ja-JP" sz="2000" kern="1200" dirty="0">
            <a:latin typeface="+mj-ea"/>
            <a:ea typeface="+mj-ea"/>
            <a:cs typeface="メイリオ" panose="020B0604030504040204" pitchFamily="50" charset="-128"/>
          </a:endParaRPr>
        </a:p>
        <a:p>
          <a:pPr marL="228600" lvl="1" indent="-228600" algn="l" defTabSz="889000" rtl="0">
            <a:lnSpc>
              <a:spcPts val="2400"/>
            </a:lnSpc>
            <a:spcBef>
              <a:spcPct val="0"/>
            </a:spcBef>
            <a:spcAft>
              <a:spcPts val="600"/>
            </a:spcAft>
            <a:buChar char="•"/>
          </a:pPr>
          <a:r>
            <a:rPr kumimoji="1" lang="ja-JP" sz="2000" kern="1200" dirty="0">
              <a:latin typeface="+mj-ea"/>
              <a:ea typeface="+mj-ea"/>
              <a:cs typeface="メイリオ" panose="020B0604030504040204" pitchFamily="50" charset="-128"/>
            </a:rPr>
            <a:t>月</a:t>
          </a:r>
          <a:r>
            <a:rPr kumimoji="1" lang="en-US" sz="2000" kern="1200" dirty="0">
              <a:latin typeface="+mj-ea"/>
              <a:ea typeface="+mj-ea"/>
              <a:cs typeface="メイリオ" panose="020B0604030504040204" pitchFamily="50" charset="-128"/>
            </a:rPr>
            <a:t>1</a:t>
          </a:r>
          <a:r>
            <a:rPr kumimoji="1" lang="ja-JP" sz="2000" kern="1200" dirty="0">
              <a:latin typeface="+mj-ea"/>
              <a:ea typeface="+mj-ea"/>
              <a:cs typeface="メイリオ" panose="020B0604030504040204" pitchFamily="50" charset="-128"/>
            </a:rPr>
            <a:t>回　精神保健福祉センターとひきこもり</a:t>
          </a:r>
          <a:r>
            <a:rPr kumimoji="1" lang="ja-JP" altLang="en-US" sz="2000" kern="1200" dirty="0">
              <a:latin typeface="+mj-ea"/>
              <a:ea typeface="+mj-ea"/>
              <a:cs typeface="メイリオ" panose="020B0604030504040204" pitchFamily="50" charset="-128"/>
            </a:rPr>
            <a:t>サポートセンター　</a:t>
          </a:r>
          <a:r>
            <a:rPr kumimoji="1" lang="ja-JP" sz="2000" kern="1200" dirty="0">
              <a:latin typeface="+mj-ea"/>
              <a:ea typeface="+mj-ea"/>
              <a:cs typeface="メイリオ" panose="020B0604030504040204" pitchFamily="50" charset="-128"/>
            </a:rPr>
            <a:t>こだまの事例検討会を開催</a:t>
          </a:r>
          <a:r>
            <a:rPr kumimoji="1" lang="ja-JP" altLang="en-US" sz="2000" kern="1200" dirty="0">
              <a:latin typeface="+mj-ea"/>
              <a:ea typeface="+mj-ea"/>
              <a:cs typeface="メイリオ" panose="020B0604030504040204" pitchFamily="50" charset="-128"/>
            </a:rPr>
            <a:t>　</a:t>
          </a:r>
          <a:endParaRPr lang="ja-JP" sz="2000" kern="1200" dirty="0">
            <a:latin typeface="+mj-ea"/>
            <a:ea typeface="+mj-ea"/>
            <a:cs typeface="メイリオ" panose="020B0604030504040204" pitchFamily="50" charset="-128"/>
          </a:endParaRPr>
        </a:p>
      </dsp:txBody>
      <dsp:txXfrm>
        <a:off x="0" y="1183986"/>
        <a:ext cx="8229600" cy="1449097"/>
      </dsp:txXfrm>
    </dsp:sp>
    <dsp:sp modelId="{852AE044-A69B-4AE9-9F10-ADAFF36954D1}">
      <dsp:nvSpPr>
        <dsp:cNvPr id="0" name=""/>
        <dsp:cNvSpPr/>
      </dsp:nvSpPr>
      <dsp:spPr>
        <a:xfrm>
          <a:off x="0" y="2633084"/>
          <a:ext cx="8229600" cy="970337"/>
        </a:xfrm>
        <a:prstGeom prst="roundRect">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ts val="600"/>
            </a:spcAft>
            <a:buNone/>
          </a:pPr>
          <a:r>
            <a:rPr kumimoji="1" lang="ja-JP" altLang="en-US" sz="2400" b="1" kern="1200" dirty="0">
              <a:effectLst/>
              <a:latin typeface="+mj-ea"/>
              <a:ea typeface="+mj-ea"/>
              <a:cs typeface="メイリオ" panose="020B0604030504040204" pitchFamily="50" charset="-128"/>
            </a:rPr>
            <a:t>発達障害者支援センターとの連携</a:t>
          </a:r>
          <a:endParaRPr lang="ja-JP" altLang="en-US" sz="2400" b="1" kern="1200" dirty="0">
            <a:effectLst/>
            <a:latin typeface="+mj-ea"/>
            <a:ea typeface="+mj-ea"/>
            <a:cs typeface="メイリオ" panose="020B0604030504040204" pitchFamily="50" charset="-128"/>
          </a:endParaRPr>
        </a:p>
      </dsp:txBody>
      <dsp:txXfrm>
        <a:off x="47368" y="2680452"/>
        <a:ext cx="8134864" cy="875601"/>
      </dsp:txXfrm>
    </dsp:sp>
    <dsp:sp modelId="{21922BBE-0047-41CE-86C6-F828F44C8875}">
      <dsp:nvSpPr>
        <dsp:cNvPr id="0" name=""/>
        <dsp:cNvSpPr/>
      </dsp:nvSpPr>
      <dsp:spPr>
        <a:xfrm>
          <a:off x="0" y="3603421"/>
          <a:ext cx="822960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88000" rIns="142240" bIns="25400" numCol="1" spcCol="1270" anchor="t" anchorCtr="0">
          <a:noAutofit/>
        </a:bodyPr>
        <a:lstStyle/>
        <a:p>
          <a:pPr marL="228600" lvl="1" indent="-228600" algn="l" defTabSz="889000" rtl="0">
            <a:lnSpc>
              <a:spcPts val="2400"/>
            </a:lnSpc>
            <a:spcBef>
              <a:spcPct val="0"/>
            </a:spcBef>
            <a:spcAft>
              <a:spcPts val="1200"/>
            </a:spcAft>
            <a:buChar char="•"/>
          </a:pPr>
          <a:r>
            <a:rPr kumimoji="1" lang="en-US" altLang="ja-JP" sz="2000" kern="1200" dirty="0">
              <a:latin typeface="+mj-ea"/>
              <a:ea typeface="+mj-ea"/>
              <a:cs typeface="メイリオ" panose="020B0604030504040204" pitchFamily="50" charset="-128"/>
            </a:rPr>
            <a:t>R1</a:t>
          </a:r>
          <a:r>
            <a:rPr kumimoji="1" lang="ja-JP" altLang="en-US" sz="2000" kern="1200" dirty="0">
              <a:latin typeface="+mj-ea"/>
              <a:ea typeface="+mj-ea"/>
              <a:cs typeface="メイリオ" panose="020B0604030504040204" pitchFamily="50" charset="-128"/>
            </a:rPr>
            <a:t>年度は年</a:t>
          </a:r>
          <a:r>
            <a:rPr kumimoji="1" lang="en-US" altLang="ja-JP" sz="2000" kern="1200" dirty="0">
              <a:latin typeface="+mj-ea"/>
              <a:ea typeface="+mj-ea"/>
              <a:cs typeface="メイリオ" panose="020B0604030504040204" pitchFamily="50" charset="-128"/>
            </a:rPr>
            <a:t>2</a:t>
          </a:r>
          <a:r>
            <a:rPr kumimoji="1" lang="ja-JP" altLang="en-US" sz="2000" kern="1200" dirty="0">
              <a:latin typeface="+mj-ea"/>
              <a:ea typeface="+mj-ea"/>
              <a:cs typeface="メイリオ" panose="020B0604030504040204" pitchFamily="50" charset="-128"/>
            </a:rPr>
            <a:t>回、</a:t>
          </a:r>
          <a:r>
            <a:rPr kumimoji="1" lang="ja-JP" sz="2000" kern="1200" dirty="0">
              <a:latin typeface="+mj-ea"/>
              <a:ea typeface="+mj-ea"/>
              <a:cs typeface="メイリオ" panose="020B0604030504040204" pitchFamily="50" charset="-128"/>
            </a:rPr>
            <a:t>事例検討会</a:t>
          </a:r>
          <a:r>
            <a:rPr kumimoji="1" lang="ja-JP" altLang="en-US" sz="2000" kern="1200" dirty="0">
              <a:latin typeface="+mj-ea"/>
              <a:ea typeface="+mj-ea"/>
              <a:cs typeface="メイリオ" panose="020B0604030504040204" pitchFamily="50" charset="-128"/>
            </a:rPr>
            <a:t>に</a:t>
          </a:r>
          <a:r>
            <a:rPr kumimoji="1" lang="ja-JP" sz="2000" kern="1200" dirty="0">
              <a:latin typeface="+mj-ea"/>
              <a:ea typeface="+mj-ea"/>
              <a:cs typeface="メイリオ" panose="020B0604030504040204" pitchFamily="50" charset="-128"/>
            </a:rPr>
            <a:t>発達</a:t>
          </a:r>
          <a:r>
            <a:rPr kumimoji="1" lang="ja-JP" altLang="en-US" sz="2000" kern="1200" dirty="0">
              <a:latin typeface="+mj-ea"/>
              <a:ea typeface="+mj-ea"/>
              <a:cs typeface="メイリオ" panose="020B0604030504040204" pitchFamily="50" charset="-128"/>
            </a:rPr>
            <a:t>障害者</a:t>
          </a:r>
          <a:r>
            <a:rPr kumimoji="1" lang="ja-JP" sz="2000" kern="1200" dirty="0">
              <a:latin typeface="+mj-ea"/>
              <a:ea typeface="+mj-ea"/>
              <a:cs typeface="メイリオ" panose="020B0604030504040204" pitchFamily="50" charset="-128"/>
            </a:rPr>
            <a:t>支援</a:t>
          </a:r>
          <a:r>
            <a:rPr kumimoji="1" lang="ja-JP" altLang="en-US" sz="2000" kern="1200" dirty="0">
              <a:latin typeface="+mj-ea"/>
              <a:ea typeface="+mj-ea"/>
              <a:cs typeface="メイリオ" panose="020B0604030504040204" pitchFamily="50" charset="-128"/>
            </a:rPr>
            <a:t>ｾﾝﾀｰ</a:t>
          </a:r>
          <a:r>
            <a:rPr kumimoji="1" lang="ja-JP" sz="2000" kern="1200" dirty="0">
              <a:latin typeface="+mj-ea"/>
              <a:ea typeface="+mj-ea"/>
              <a:cs typeface="メイリオ" panose="020B0604030504040204" pitchFamily="50" charset="-128"/>
            </a:rPr>
            <a:t>の所長（臨床</a:t>
          </a:r>
          <a:r>
            <a:rPr kumimoji="1" lang="ja-JP" sz="2000" kern="1200">
              <a:latin typeface="+mj-ea"/>
              <a:ea typeface="+mj-ea"/>
              <a:cs typeface="メイリオ" panose="020B0604030504040204" pitchFamily="50" charset="-128"/>
            </a:rPr>
            <a:t>心理士）</a:t>
          </a:r>
          <a:r>
            <a:rPr kumimoji="1" lang="ja-JP" altLang="en-US" sz="2000" kern="1200">
              <a:latin typeface="+mj-ea"/>
              <a:ea typeface="+mj-ea"/>
              <a:cs typeface="メイリオ" panose="020B0604030504040204" pitchFamily="50" charset="-128"/>
            </a:rPr>
            <a:t>も参加し、発達障害ケース</a:t>
          </a:r>
          <a:r>
            <a:rPr kumimoji="1" lang="ja-JP" altLang="en-US" sz="2000" kern="1200" dirty="0">
              <a:latin typeface="+mj-ea"/>
              <a:ea typeface="+mj-ea"/>
              <a:cs typeface="メイリオ" panose="020B0604030504040204" pitchFamily="50" charset="-128"/>
            </a:rPr>
            <a:t>について、より</a:t>
          </a:r>
          <a:r>
            <a:rPr kumimoji="1" lang="ja-JP" altLang="en-US" sz="2000" kern="1200">
              <a:latin typeface="+mj-ea"/>
              <a:ea typeface="+mj-ea"/>
              <a:cs typeface="メイリオ" panose="020B0604030504040204" pitchFamily="50" charset="-128"/>
            </a:rPr>
            <a:t>具体的な助言。</a:t>
          </a:r>
          <a:endParaRPr lang="ja-JP" sz="2000" kern="1200" dirty="0">
            <a:latin typeface="+mj-ea"/>
            <a:ea typeface="+mj-ea"/>
            <a:cs typeface="メイリオ" panose="020B0604030504040204" pitchFamily="50" charset="-128"/>
          </a:endParaRPr>
        </a:p>
      </dsp:txBody>
      <dsp:txXfrm>
        <a:off x="0" y="3603421"/>
        <a:ext cx="8229600" cy="10764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0.1061</cdr:x>
      <cdr:y>0.40174</cdr:y>
    </cdr:from>
    <cdr:to>
      <cdr:x>0.3429</cdr:x>
      <cdr:y>0.62484</cdr:y>
    </cdr:to>
    <cdr:sp macro="" textlink="">
      <cdr:nvSpPr>
        <cdr:cNvPr id="1025" name="角丸四角形吹き出し 1"/>
        <cdr:cNvSpPr>
          <a:spLocks xmlns:a="http://schemas.openxmlformats.org/drawingml/2006/main" noChangeArrowheads="1"/>
        </cdr:cNvSpPr>
      </cdr:nvSpPr>
      <cdr:spPr bwMode="auto">
        <a:xfrm xmlns:a="http://schemas.openxmlformats.org/drawingml/2006/main">
          <a:off x="943450" y="2175938"/>
          <a:ext cx="2105739" cy="1208408"/>
        </a:xfrm>
        <a:prstGeom xmlns:a="http://schemas.openxmlformats.org/drawingml/2006/main" prst="wedgeRoundRectCallout">
          <a:avLst>
            <a:gd name="adj1" fmla="val 19305"/>
            <a:gd name="adj2" fmla="val 99987"/>
            <a:gd name="adj3" fmla="val 16667"/>
          </a:avLst>
        </a:prstGeom>
        <a:solidFill xmlns:a="http://schemas.openxmlformats.org/drawingml/2006/main">
          <a:srgbClr val="FFFFFF"/>
        </a:solidFill>
        <a:ln xmlns:a="http://schemas.openxmlformats.org/drawingml/2006/main" w="25400" algn="ctr">
          <a:solidFill>
            <a:srgbClr val="385D8A"/>
          </a:solidFill>
          <a:miter lim="800000"/>
          <a:headEnd/>
          <a:tailEnd/>
        </a:ln>
      </cdr:spPr>
      <cdr:txBody>
        <a:bodyPr xmlns:a="http://schemas.openxmlformats.org/drawingml/2006/main" vertOverflow="clip" wrap="square" lIns="36576" tIns="22860" rIns="0" bIns="0" anchor="t"/>
        <a:lstStyle xmlns:a="http://schemas.openxmlformats.org/drawingml/2006/main"/>
        <a:p xmlns:a="http://schemas.openxmlformats.org/drawingml/2006/main">
          <a:pPr algn="l" rtl="0">
            <a:lnSpc>
              <a:spcPts val="1900"/>
            </a:lnSpc>
            <a:defRPr sz="1000"/>
          </a:pPr>
          <a:r>
            <a:rPr lang="ja-JP" altLang="en-US" sz="1600" b="0" i="0" u="none" strike="noStrike" baseline="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平成21年7月1日</a:t>
          </a:r>
        </a:p>
        <a:p xmlns:a="http://schemas.openxmlformats.org/drawingml/2006/main">
          <a:pPr algn="l" rtl="0">
            <a:lnSpc>
              <a:spcPts val="1900"/>
            </a:lnSpc>
            <a:defRPr sz="1000"/>
          </a:pPr>
          <a:r>
            <a:rPr lang="ja-JP" altLang="en-US" sz="1600" b="0" i="0" u="none" strike="noStrike" baseline="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ひきこもり地域支援</a:t>
          </a:r>
          <a:endParaRPr lang="en-US" altLang="ja-JP" sz="1600" b="0" i="0" u="none" strike="noStrike" baseline="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xmlns:a="http://schemas.openxmlformats.org/drawingml/2006/main">
          <a:pPr algn="l" rtl="0">
            <a:lnSpc>
              <a:spcPts val="1800"/>
            </a:lnSpc>
            <a:defRPr sz="1000"/>
          </a:pPr>
          <a:r>
            <a:rPr lang="ja-JP" altLang="en-US" sz="1600" b="0" i="0" u="none" strike="noStrike" baseline="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センター開設と訪問</a:t>
          </a:r>
          <a:endParaRPr lang="en-US" altLang="ja-JP" sz="1600" b="0" i="0" u="none" strike="noStrike" baseline="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xmlns:a="http://schemas.openxmlformats.org/drawingml/2006/main">
          <a:pPr algn="l" rtl="0">
            <a:lnSpc>
              <a:spcPts val="1800"/>
            </a:lnSpc>
            <a:defRPr sz="1000"/>
          </a:pPr>
          <a:r>
            <a:rPr lang="ja-JP" altLang="en-US" sz="1600" b="0" i="0" u="none" strike="noStrike" baseline="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支援の開始</a:t>
          </a:r>
        </a:p>
      </cdr:txBody>
    </cdr:sp>
  </cdr:relSizeAnchor>
  <cdr:relSizeAnchor xmlns:cdr="http://schemas.openxmlformats.org/drawingml/2006/chartDrawing">
    <cdr:from>
      <cdr:x>0.36234</cdr:x>
      <cdr:y>0.24362</cdr:y>
    </cdr:from>
    <cdr:to>
      <cdr:x>0.60933</cdr:x>
      <cdr:y>0.42857</cdr:y>
    </cdr:to>
    <cdr:sp macro="" textlink="">
      <cdr:nvSpPr>
        <cdr:cNvPr id="1026" name="角丸四角形吹き出し 2"/>
        <cdr:cNvSpPr>
          <a:spLocks xmlns:a="http://schemas.openxmlformats.org/drawingml/2006/main" noChangeArrowheads="1"/>
        </cdr:cNvSpPr>
      </cdr:nvSpPr>
      <cdr:spPr bwMode="auto">
        <a:xfrm xmlns:a="http://schemas.openxmlformats.org/drawingml/2006/main">
          <a:off x="3222101" y="1319518"/>
          <a:ext cx="2196354" cy="1001744"/>
        </a:xfrm>
        <a:prstGeom xmlns:a="http://schemas.openxmlformats.org/drawingml/2006/main" prst="wedgeRoundRectCallout">
          <a:avLst>
            <a:gd name="adj1" fmla="val 5679"/>
            <a:gd name="adj2" fmla="val 130652"/>
            <a:gd name="adj3" fmla="val 16667"/>
          </a:avLst>
        </a:prstGeom>
        <a:solidFill xmlns:a="http://schemas.openxmlformats.org/drawingml/2006/main">
          <a:srgbClr val="FFFFFF"/>
        </a:solidFill>
        <a:ln xmlns:a="http://schemas.openxmlformats.org/drawingml/2006/main" w="25400" algn="ctr">
          <a:solidFill>
            <a:srgbClr val="385D8A"/>
          </a:solidFill>
          <a:miter lim="800000"/>
          <a:headEnd/>
          <a:tailEnd/>
        </a:ln>
      </cdr:spPr>
      <cdr:txBody>
        <a:bodyPr xmlns:a="http://schemas.openxmlformats.org/drawingml/2006/main" vertOverflow="clip" wrap="square" lIns="36576" tIns="22860" rIns="0" bIns="0" anchor="t"/>
        <a:lstStyle xmlns:a="http://schemas.openxmlformats.org/drawingml/2006/main"/>
        <a:p xmlns:a="http://schemas.openxmlformats.org/drawingml/2006/main">
          <a:pPr algn="l" rtl="0">
            <a:lnSpc>
              <a:spcPts val="1800"/>
            </a:lnSpc>
            <a:defRPr sz="1000"/>
          </a:pPr>
          <a:r>
            <a:rPr lang="ja-JP" altLang="en-US" sz="1600" b="0" i="0" u="none" strike="noStrike" baseline="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ひきこもりコミュニティースペース事業の本格実施</a:t>
          </a:r>
        </a:p>
      </cdr:txBody>
    </cdr:sp>
  </cdr:relSizeAnchor>
  <cdr:relSizeAnchor xmlns:cdr="http://schemas.openxmlformats.org/drawingml/2006/chartDrawing">
    <cdr:from>
      <cdr:x>0.02095</cdr:x>
      <cdr:y>0.14085</cdr:y>
    </cdr:from>
    <cdr:to>
      <cdr:x>0.06311</cdr:x>
      <cdr:y>0.19718</cdr:y>
    </cdr:to>
    <cdr:sp macro="" textlink="">
      <cdr:nvSpPr>
        <cdr:cNvPr id="2" name="テキスト ボックス 1"/>
        <cdr:cNvSpPr txBox="1"/>
      </cdr:nvSpPr>
      <cdr:spPr>
        <a:xfrm xmlns:a="http://schemas.openxmlformats.org/drawingml/2006/main">
          <a:off x="169753" y="720080"/>
          <a:ext cx="34147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400" dirty="0">
              <a:solidFill>
                <a:schemeClr val="tx1">
                  <a:lumMod val="50000"/>
                  <a:lumOff val="50000"/>
                </a:schemeClr>
              </a:solidFill>
            </a:rPr>
            <a:t>件</a:t>
          </a:r>
        </a:p>
      </cdr:txBody>
    </cdr:sp>
  </cdr:relSizeAnchor>
  <cdr:relSizeAnchor xmlns:cdr="http://schemas.openxmlformats.org/drawingml/2006/chartDrawing">
    <cdr:from>
      <cdr:x>0.80771</cdr:x>
      <cdr:y>0.04278</cdr:y>
    </cdr:from>
    <cdr:to>
      <cdr:x>0.99607</cdr:x>
      <cdr:y>0.21312</cdr:y>
    </cdr:to>
    <cdr:sp macro="" textlink="">
      <cdr:nvSpPr>
        <cdr:cNvPr id="3" name="角丸四角形吹き出し 2"/>
        <cdr:cNvSpPr/>
      </cdr:nvSpPr>
      <cdr:spPr>
        <a:xfrm xmlns:a="http://schemas.openxmlformats.org/drawingml/2006/main">
          <a:off x="7182544" y="231722"/>
          <a:ext cx="1674965" cy="922573"/>
        </a:xfrm>
        <a:prstGeom xmlns:a="http://schemas.openxmlformats.org/drawingml/2006/main" prst="wedgeRoundRectCallout">
          <a:avLst>
            <a:gd name="adj1" fmla="val 28532"/>
            <a:gd name="adj2" fmla="val 90883"/>
            <a:gd name="adj3" fmla="val 16667"/>
          </a:avLst>
        </a:prstGeom>
        <a:solidFill xmlns:a="http://schemas.openxmlformats.org/drawingml/2006/main">
          <a:srgbClr val="FFCC00"/>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a:solidFill>
                <a:schemeClr val="tx1"/>
              </a:solidFill>
              <a:latin typeface="Meiryo UI" panose="020B0604030504040204" pitchFamily="50" charset="-128"/>
              <a:ea typeface="Meiryo UI" panose="020B0604030504040204" pitchFamily="50" charset="-128"/>
            </a:rPr>
            <a:t>延べ</a:t>
          </a:r>
          <a:endParaRPr lang="en-US" altLang="ja-JP" sz="1400" dirty="0">
            <a:solidFill>
              <a:schemeClr val="tx1"/>
            </a:solidFill>
            <a:latin typeface="Meiryo UI" panose="020B0604030504040204" pitchFamily="50" charset="-128"/>
            <a:ea typeface="Meiryo UI" panose="020B0604030504040204" pitchFamily="50" charset="-128"/>
          </a:endParaRPr>
        </a:p>
        <a:p xmlns:a="http://schemas.openxmlformats.org/drawingml/2006/main">
          <a:r>
            <a:rPr lang="en-US" altLang="ja-JP" sz="2800" b="1" dirty="0">
              <a:solidFill>
                <a:schemeClr val="tx1"/>
              </a:solidFill>
              <a:latin typeface="Meiryo UI" panose="020B0604030504040204" pitchFamily="50" charset="-128"/>
              <a:ea typeface="Meiryo UI" panose="020B0604030504040204" pitchFamily="50" charset="-128"/>
            </a:rPr>
            <a:t>6,506</a:t>
          </a:r>
          <a:r>
            <a:rPr lang="ja-JP" altLang="en-US" sz="1400" dirty="0">
              <a:solidFill>
                <a:schemeClr val="tx1"/>
              </a:solidFill>
              <a:latin typeface="Meiryo UI" panose="020B0604030504040204" pitchFamily="50" charset="-128"/>
              <a:ea typeface="Meiryo UI" panose="020B0604030504040204" pitchFamily="50" charset="-128"/>
            </a:rPr>
            <a:t>件</a:t>
          </a:r>
          <a:endParaRPr lang="ja-JP" sz="1400" dirty="0">
            <a:solidFill>
              <a:schemeClr val="tx1"/>
            </a:solidFill>
            <a:latin typeface="Meiryo UI" panose="020B0604030504040204" pitchFamily="50" charset="-128"/>
            <a:ea typeface="Meiryo UI" panose="020B0604030504040204" pitchFamily="50" charset="-128"/>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2"/>
            <a:ext cx="3078427" cy="511731"/>
          </a:xfrm>
          <a:prstGeom prst="rect">
            <a:avLst/>
          </a:prstGeom>
        </p:spPr>
        <p:txBody>
          <a:bodyPr vert="horz" lIns="90346" tIns="45173" rIns="90346" bIns="45173" rtlCol="0"/>
          <a:lstStyle>
            <a:lvl1pPr algn="l">
              <a:defRPr sz="1100"/>
            </a:lvl1pPr>
          </a:lstStyle>
          <a:p>
            <a:endParaRPr kumimoji="1" lang="ja-JP" altLang="en-US"/>
          </a:p>
        </p:txBody>
      </p:sp>
      <p:sp>
        <p:nvSpPr>
          <p:cNvPr id="3" name="日付プレースホルダー 2"/>
          <p:cNvSpPr>
            <a:spLocks noGrp="1"/>
          </p:cNvSpPr>
          <p:nvPr>
            <p:ph type="dt" sz="quarter" idx="1"/>
          </p:nvPr>
        </p:nvSpPr>
        <p:spPr>
          <a:xfrm>
            <a:off x="4023995" y="2"/>
            <a:ext cx="3078427" cy="511731"/>
          </a:xfrm>
          <a:prstGeom prst="rect">
            <a:avLst/>
          </a:prstGeom>
        </p:spPr>
        <p:txBody>
          <a:bodyPr vert="horz" lIns="90346" tIns="45173" rIns="90346" bIns="45173" rtlCol="0"/>
          <a:lstStyle>
            <a:lvl1pPr algn="r">
              <a:defRPr sz="1100"/>
            </a:lvl1pPr>
          </a:lstStyle>
          <a:p>
            <a:endParaRPr kumimoji="1" lang="ja-JP" altLang="en-US"/>
          </a:p>
        </p:txBody>
      </p:sp>
      <p:sp>
        <p:nvSpPr>
          <p:cNvPr id="4" name="フッター プレースホルダー 3"/>
          <p:cNvSpPr>
            <a:spLocks noGrp="1"/>
          </p:cNvSpPr>
          <p:nvPr>
            <p:ph type="ftr" sz="quarter" idx="2"/>
          </p:nvPr>
        </p:nvSpPr>
        <p:spPr>
          <a:xfrm>
            <a:off x="5" y="9721110"/>
            <a:ext cx="3078427" cy="511731"/>
          </a:xfrm>
          <a:prstGeom prst="rect">
            <a:avLst/>
          </a:prstGeom>
        </p:spPr>
        <p:txBody>
          <a:bodyPr vert="horz" lIns="90346" tIns="45173" rIns="90346" bIns="45173" rtlCol="0" anchor="b"/>
          <a:lstStyle>
            <a:lvl1pPr algn="l">
              <a:defRPr sz="1100"/>
            </a:lvl1pPr>
          </a:lstStyle>
          <a:p>
            <a:endParaRPr kumimoji="1" lang="ja-JP" altLang="en-US"/>
          </a:p>
        </p:txBody>
      </p:sp>
      <p:sp>
        <p:nvSpPr>
          <p:cNvPr id="5" name="スライド番号プレースホルダー 4"/>
          <p:cNvSpPr>
            <a:spLocks noGrp="1"/>
          </p:cNvSpPr>
          <p:nvPr>
            <p:ph type="sldNum" sz="quarter" idx="3"/>
          </p:nvPr>
        </p:nvSpPr>
        <p:spPr>
          <a:xfrm>
            <a:off x="4023995" y="9721110"/>
            <a:ext cx="3078427" cy="511731"/>
          </a:xfrm>
          <a:prstGeom prst="rect">
            <a:avLst/>
          </a:prstGeom>
        </p:spPr>
        <p:txBody>
          <a:bodyPr vert="horz" lIns="90346" tIns="45173" rIns="90346" bIns="45173" rtlCol="0" anchor="b"/>
          <a:lstStyle>
            <a:lvl1pPr algn="r">
              <a:defRPr sz="1100"/>
            </a:lvl1pPr>
          </a:lstStyle>
          <a:p>
            <a:fld id="{9992EA6E-7688-4E97-9B3B-19DE8018D799}" type="slidenum">
              <a:rPr kumimoji="1" lang="ja-JP" altLang="en-US" smtClean="0"/>
              <a:t>‹#›</a:t>
            </a:fld>
            <a:endParaRPr kumimoji="1" lang="ja-JP" altLang="en-US"/>
          </a:p>
        </p:txBody>
      </p:sp>
    </p:spTree>
    <p:extLst>
      <p:ext uri="{BB962C8B-B14F-4D97-AF65-F5344CB8AC3E}">
        <p14:creationId xmlns:p14="http://schemas.microsoft.com/office/powerpoint/2010/main" val="46465766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1"/>
            <a:ext cx="3078427" cy="511323"/>
          </a:xfrm>
          <a:prstGeom prst="rect">
            <a:avLst/>
          </a:prstGeom>
        </p:spPr>
        <p:txBody>
          <a:bodyPr vert="horz" lIns="90346" tIns="45173" rIns="90346" bIns="45173" rtlCol="0"/>
          <a:lstStyle>
            <a:lvl1pPr algn="l">
              <a:defRPr sz="1100"/>
            </a:lvl1pPr>
          </a:lstStyle>
          <a:p>
            <a:endParaRPr kumimoji="1" lang="ja-JP" altLang="en-US"/>
          </a:p>
        </p:txBody>
      </p:sp>
      <p:sp>
        <p:nvSpPr>
          <p:cNvPr id="3" name="日付プレースホルダー 2"/>
          <p:cNvSpPr>
            <a:spLocks noGrp="1"/>
          </p:cNvSpPr>
          <p:nvPr>
            <p:ph type="dt" idx="1"/>
          </p:nvPr>
        </p:nvSpPr>
        <p:spPr>
          <a:xfrm>
            <a:off x="4023995" y="1"/>
            <a:ext cx="3078427" cy="511323"/>
          </a:xfrm>
          <a:prstGeom prst="rect">
            <a:avLst/>
          </a:prstGeom>
        </p:spPr>
        <p:txBody>
          <a:bodyPr vert="horz" lIns="90346" tIns="45173" rIns="90346" bIns="45173" rtlCol="0"/>
          <a:lstStyle>
            <a:lvl1pPr algn="r">
              <a:defRPr sz="1100"/>
            </a:lvl1pPr>
          </a:lstStyle>
          <a:p>
            <a:endParaRPr kumimoji="1" lang="ja-JP" altLang="en-US"/>
          </a:p>
        </p:txBody>
      </p:sp>
      <p:sp>
        <p:nvSpPr>
          <p:cNvPr id="4" name="スライド イメージ プレースホルダー 3"/>
          <p:cNvSpPr>
            <a:spLocks noGrp="1" noRot="1" noChangeAspect="1"/>
          </p:cNvSpPr>
          <p:nvPr>
            <p:ph type="sldImg" idx="2"/>
          </p:nvPr>
        </p:nvSpPr>
        <p:spPr>
          <a:xfrm>
            <a:off x="995363" y="769938"/>
            <a:ext cx="5113337" cy="3833812"/>
          </a:xfrm>
          <a:prstGeom prst="rect">
            <a:avLst/>
          </a:prstGeom>
          <a:noFill/>
          <a:ln w="12700">
            <a:solidFill>
              <a:prstClr val="black"/>
            </a:solidFill>
          </a:ln>
        </p:spPr>
        <p:txBody>
          <a:bodyPr vert="horz" lIns="90346" tIns="45173" rIns="90346" bIns="45173" rtlCol="0" anchor="ctr"/>
          <a:lstStyle/>
          <a:p>
            <a:endParaRPr lang="ja-JP" altLang="en-US"/>
          </a:p>
        </p:txBody>
      </p:sp>
      <p:sp>
        <p:nvSpPr>
          <p:cNvPr id="5" name="ノート プレースホルダー 4"/>
          <p:cNvSpPr>
            <a:spLocks noGrp="1"/>
          </p:cNvSpPr>
          <p:nvPr>
            <p:ph type="body" sz="quarter" idx="3"/>
          </p:nvPr>
        </p:nvSpPr>
        <p:spPr>
          <a:xfrm>
            <a:off x="710407" y="4861651"/>
            <a:ext cx="5683250" cy="4605168"/>
          </a:xfrm>
          <a:prstGeom prst="rect">
            <a:avLst/>
          </a:prstGeom>
        </p:spPr>
        <p:txBody>
          <a:bodyPr vert="horz" lIns="90346" tIns="45173" rIns="90346" bIns="4517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721663"/>
            <a:ext cx="3078427" cy="511321"/>
          </a:xfrm>
          <a:prstGeom prst="rect">
            <a:avLst/>
          </a:prstGeom>
        </p:spPr>
        <p:txBody>
          <a:bodyPr vert="horz" lIns="90346" tIns="45173" rIns="90346" bIns="45173" rtlCol="0" anchor="b"/>
          <a:lstStyle>
            <a:lvl1pPr algn="l">
              <a:defRPr sz="1100"/>
            </a:lvl1pPr>
          </a:lstStyle>
          <a:p>
            <a:endParaRPr kumimoji="1" lang="ja-JP" altLang="en-US"/>
          </a:p>
        </p:txBody>
      </p:sp>
      <p:sp>
        <p:nvSpPr>
          <p:cNvPr id="7" name="スライド番号プレースホルダー 6"/>
          <p:cNvSpPr>
            <a:spLocks noGrp="1"/>
          </p:cNvSpPr>
          <p:nvPr>
            <p:ph type="sldNum" sz="quarter" idx="5"/>
          </p:nvPr>
        </p:nvSpPr>
        <p:spPr>
          <a:xfrm>
            <a:off x="4023995" y="9721663"/>
            <a:ext cx="3078427" cy="511321"/>
          </a:xfrm>
          <a:prstGeom prst="rect">
            <a:avLst/>
          </a:prstGeom>
        </p:spPr>
        <p:txBody>
          <a:bodyPr vert="horz" lIns="90346" tIns="45173" rIns="90346" bIns="45173" rtlCol="0" anchor="b"/>
          <a:lstStyle>
            <a:lvl1pPr algn="r">
              <a:defRPr sz="1100"/>
            </a:lvl1pPr>
          </a:lstStyle>
          <a:p>
            <a:fld id="{2C97E495-FC43-4194-9FBB-3D1E8C90D307}" type="slidenum">
              <a:rPr kumimoji="1" lang="ja-JP" altLang="en-US" smtClean="0"/>
              <a:t>‹#›</a:t>
            </a:fld>
            <a:endParaRPr kumimoji="1" lang="ja-JP" altLang="en-US"/>
          </a:p>
        </p:txBody>
      </p:sp>
    </p:spTree>
    <p:extLst>
      <p:ext uri="{BB962C8B-B14F-4D97-AF65-F5344CB8AC3E}">
        <p14:creationId xmlns:p14="http://schemas.microsoft.com/office/powerpoint/2010/main" val="203664286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C97E495-FC43-4194-9FBB-3D1E8C90D307}" type="slidenum">
              <a:rPr kumimoji="1" lang="ja-JP" altLang="en-US" smtClean="0"/>
              <a:t>1</a:t>
            </a:fld>
            <a:endParaRPr kumimoji="1" lang="ja-JP" altLang="en-US"/>
          </a:p>
        </p:txBody>
      </p:sp>
      <p:sp>
        <p:nvSpPr>
          <p:cNvPr id="5" name="日付プレースホルダー 4"/>
          <p:cNvSpPr>
            <a:spLocks noGrp="1"/>
          </p:cNvSpPr>
          <p:nvPr>
            <p:ph type="dt" idx="11"/>
          </p:nvPr>
        </p:nvSpPr>
        <p:spPr/>
        <p:txBody>
          <a:bodyPr/>
          <a:lstStyle/>
          <a:p>
            <a:endParaRPr kumimoji="1" lang="ja-JP" altLang="en-US"/>
          </a:p>
        </p:txBody>
      </p:sp>
    </p:spTree>
    <p:extLst>
      <p:ext uri="{BB962C8B-B14F-4D97-AF65-F5344CB8AC3E}">
        <p14:creationId xmlns:p14="http://schemas.microsoft.com/office/powerpoint/2010/main" val="3825774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11</a:t>
            </a:fld>
            <a:endParaRPr kumimoji="1" lang="ja-JP" altLang="en-US"/>
          </a:p>
        </p:txBody>
      </p:sp>
    </p:spTree>
    <p:extLst>
      <p:ext uri="{BB962C8B-B14F-4D97-AF65-F5344CB8AC3E}">
        <p14:creationId xmlns:p14="http://schemas.microsoft.com/office/powerpoint/2010/main" val="4050393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12</a:t>
            </a:fld>
            <a:endParaRPr kumimoji="1" lang="ja-JP" altLang="en-US"/>
          </a:p>
        </p:txBody>
      </p:sp>
    </p:spTree>
    <p:extLst>
      <p:ext uri="{BB962C8B-B14F-4D97-AF65-F5344CB8AC3E}">
        <p14:creationId xmlns:p14="http://schemas.microsoft.com/office/powerpoint/2010/main" val="1400079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14</a:t>
            </a:fld>
            <a:endParaRPr kumimoji="1" lang="ja-JP" altLang="en-US"/>
          </a:p>
        </p:txBody>
      </p:sp>
    </p:spTree>
    <p:extLst>
      <p:ext uri="{BB962C8B-B14F-4D97-AF65-F5344CB8AC3E}">
        <p14:creationId xmlns:p14="http://schemas.microsoft.com/office/powerpoint/2010/main" val="39531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15</a:t>
            </a:fld>
            <a:endParaRPr kumimoji="1" lang="ja-JP" altLang="en-US"/>
          </a:p>
        </p:txBody>
      </p:sp>
    </p:spTree>
    <p:extLst>
      <p:ext uri="{BB962C8B-B14F-4D97-AF65-F5344CB8AC3E}">
        <p14:creationId xmlns:p14="http://schemas.microsoft.com/office/powerpoint/2010/main" val="34882502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来所相談が増えたのは相談員の増加（</a:t>
            </a:r>
            <a:r>
              <a:rPr kumimoji="1" lang="en-US" altLang="ja-JP" dirty="0"/>
              <a:t>2</a:t>
            </a:r>
            <a:r>
              <a:rPr kumimoji="1" lang="ja-JP" altLang="en-US" dirty="0"/>
              <a:t>名）があったため。電話相談が増えたのは入力するようになったため。訪問数が増えたのは兄弟ケースで数を稼いでいるところもあるが、訪問数が増えているのは</a:t>
            </a:r>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16</a:t>
            </a:fld>
            <a:endParaRPr kumimoji="1" lang="ja-JP" altLang="en-US"/>
          </a:p>
        </p:txBody>
      </p:sp>
    </p:spTree>
    <p:extLst>
      <p:ext uri="{BB962C8B-B14F-4D97-AF65-F5344CB8AC3E}">
        <p14:creationId xmlns:p14="http://schemas.microsoft.com/office/powerpoint/2010/main" val="1460678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dirty="0"/>
          </a:p>
        </p:txBody>
      </p:sp>
      <p:sp>
        <p:nvSpPr>
          <p:cNvPr id="4" name="ヘッダー プレースホルダー 3"/>
          <p:cNvSpPr>
            <a:spLocks noGrp="1"/>
          </p:cNvSpPr>
          <p:nvPr>
            <p:ph type="hdr" sz="quarter"/>
          </p:nvPr>
        </p:nvSpPr>
        <p:spPr/>
        <p:txBody>
          <a:bodyPr/>
          <a:lstStyle/>
          <a:p>
            <a:pPr>
              <a:defRPr/>
            </a:pPr>
            <a:r>
              <a:rPr lang="ja-JP" altLang="en-US"/>
              <a:t>資料①</a:t>
            </a:r>
          </a:p>
        </p:txBody>
      </p:sp>
      <p:sp>
        <p:nvSpPr>
          <p:cNvPr id="5" name="スライド番号プレースホルダー 4"/>
          <p:cNvSpPr>
            <a:spLocks noGrp="1"/>
          </p:cNvSpPr>
          <p:nvPr>
            <p:ph type="sldNum" sz="quarter" idx="5"/>
          </p:nvPr>
        </p:nvSpPr>
        <p:spPr/>
        <p:txBody>
          <a:bodyPr/>
          <a:lstStyle/>
          <a:p>
            <a:pPr>
              <a:defRPr/>
            </a:pPr>
            <a:fld id="{7408C8BE-6CB1-4BD9-A165-5A16A3A57CFE}" type="slidenum">
              <a:rPr lang="ja-JP" altLang="en-US" smtClean="0"/>
              <a:pPr>
                <a:defRPr/>
              </a:pPr>
              <a:t>17</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ja-JP" altLang="en-US"/>
              <a:t>当事者</a:t>
            </a:r>
            <a:r>
              <a:rPr lang="en-US" altLang="ja-JP"/>
              <a:t>178</a:t>
            </a:r>
            <a:r>
              <a:rPr lang="ja-JP" altLang="en-US"/>
              <a:t>人で誰が相談に来ているかを表したグラフです。</a:t>
            </a:r>
            <a:endParaRPr lang="en-US" altLang="ja-JP"/>
          </a:p>
          <a:p>
            <a:r>
              <a:rPr lang="ja-JP" altLang="en-US"/>
              <a:t>本人のみ来所しているのは</a:t>
            </a:r>
            <a:r>
              <a:rPr lang="en-US" altLang="ja-JP"/>
              <a:t>11</a:t>
            </a:r>
            <a:r>
              <a:rPr lang="ja-JP" altLang="en-US"/>
              <a:t>名</a:t>
            </a:r>
            <a:endParaRPr lang="en-US" altLang="ja-JP"/>
          </a:p>
          <a:p>
            <a:r>
              <a:rPr lang="ja-JP" altLang="en-US"/>
              <a:t>家族だけが来所しているのは</a:t>
            </a:r>
            <a:r>
              <a:rPr lang="en-US" altLang="ja-JP"/>
              <a:t>105</a:t>
            </a:r>
            <a:r>
              <a:rPr lang="ja-JP" altLang="en-US"/>
              <a:t>名</a:t>
            </a:r>
            <a:endParaRPr lang="en-US" altLang="ja-JP"/>
          </a:p>
          <a:p>
            <a:r>
              <a:rPr lang="ja-JP" altLang="en-US"/>
              <a:t>本人も家族も来所しているのは</a:t>
            </a:r>
            <a:r>
              <a:rPr lang="en-US" altLang="ja-JP"/>
              <a:t>62</a:t>
            </a:r>
            <a:r>
              <a:rPr lang="ja-JP" altLang="en-US"/>
              <a:t>名でした。</a:t>
            </a:r>
          </a:p>
        </p:txBody>
      </p:sp>
      <p:sp>
        <p:nvSpPr>
          <p:cNvPr id="4" name="ヘッダー プレースホルダー 3"/>
          <p:cNvSpPr>
            <a:spLocks noGrp="1"/>
          </p:cNvSpPr>
          <p:nvPr>
            <p:ph type="hdr" sz="quarter"/>
          </p:nvPr>
        </p:nvSpPr>
        <p:spPr/>
        <p:txBody>
          <a:bodyPr/>
          <a:lstStyle/>
          <a:p>
            <a:pPr>
              <a:defRPr/>
            </a:pPr>
            <a:r>
              <a:rPr lang="ja-JP" altLang="en-US"/>
              <a:t>資料①</a:t>
            </a:r>
          </a:p>
        </p:txBody>
      </p:sp>
      <p:sp>
        <p:nvSpPr>
          <p:cNvPr id="5" name="スライド番号プレースホルダー 4"/>
          <p:cNvSpPr>
            <a:spLocks noGrp="1"/>
          </p:cNvSpPr>
          <p:nvPr>
            <p:ph type="sldNum" sz="quarter" idx="5"/>
          </p:nvPr>
        </p:nvSpPr>
        <p:spPr/>
        <p:txBody>
          <a:bodyPr/>
          <a:lstStyle/>
          <a:p>
            <a:pPr>
              <a:defRPr/>
            </a:pPr>
            <a:fld id="{7408C8BE-6CB1-4BD9-A165-5A16A3A57CFE}" type="slidenum">
              <a:rPr lang="ja-JP" altLang="en-US" smtClean="0"/>
              <a:pPr>
                <a:defRPr/>
              </a:pPr>
              <a:t>18</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ja-JP" altLang="en-US" dirty="0"/>
              <a:t>こちらは、年齢についてまとめたグラフです。</a:t>
            </a:r>
            <a:endParaRPr lang="en-US" altLang="ja-JP" dirty="0"/>
          </a:p>
          <a:p>
            <a:r>
              <a:rPr lang="ja-JP" altLang="en-US" dirty="0"/>
              <a:t>当事者の平均年齢は</a:t>
            </a:r>
            <a:r>
              <a:rPr lang="en-US" altLang="ja-JP" dirty="0"/>
              <a:t>28.7</a:t>
            </a:r>
            <a:r>
              <a:rPr lang="ja-JP" altLang="en-US" dirty="0"/>
              <a:t>才でした。全体の約</a:t>
            </a:r>
            <a:r>
              <a:rPr lang="en-US" altLang="ja-JP" dirty="0"/>
              <a:t>7</a:t>
            </a:r>
            <a:r>
              <a:rPr lang="ja-JP" altLang="en-US" dirty="0"/>
              <a:t>割が</a:t>
            </a:r>
            <a:r>
              <a:rPr lang="en-US" altLang="ja-JP" dirty="0"/>
              <a:t>20</a:t>
            </a:r>
            <a:r>
              <a:rPr lang="ja-JP" altLang="en-US" dirty="0"/>
              <a:t>代、</a:t>
            </a:r>
            <a:r>
              <a:rPr lang="en-US" altLang="ja-JP" dirty="0"/>
              <a:t>30</a:t>
            </a:r>
            <a:r>
              <a:rPr lang="ja-JP" altLang="en-US" dirty="0"/>
              <a:t>代でした。</a:t>
            </a:r>
            <a:endParaRPr lang="en-US" altLang="ja-JP" dirty="0"/>
          </a:p>
          <a:p>
            <a:r>
              <a:rPr lang="ja-JP" altLang="en-US" dirty="0"/>
              <a:t>最近は、中学校での不登校からひきこもり相談につながるケースも増えているため、</a:t>
            </a:r>
            <a:endParaRPr lang="en-US" altLang="ja-JP" dirty="0"/>
          </a:p>
          <a:p>
            <a:r>
              <a:rPr lang="en-US" altLang="ja-JP" dirty="0"/>
              <a:t>10</a:t>
            </a:r>
            <a:r>
              <a:rPr lang="ja-JP" altLang="en-US" dirty="0"/>
              <a:t>代の相談も増えています。</a:t>
            </a:r>
          </a:p>
        </p:txBody>
      </p:sp>
      <p:sp>
        <p:nvSpPr>
          <p:cNvPr id="4" name="スライド番号プレースホルダー 3"/>
          <p:cNvSpPr>
            <a:spLocks noGrp="1"/>
          </p:cNvSpPr>
          <p:nvPr>
            <p:ph type="sldNum" sz="quarter" idx="5"/>
          </p:nvPr>
        </p:nvSpPr>
        <p:spPr/>
        <p:txBody>
          <a:bodyPr/>
          <a:lstStyle/>
          <a:p>
            <a:pPr>
              <a:defRPr/>
            </a:pPr>
            <a:fld id="{02129405-8FB8-43A8-AD75-AFC5F56CACA2}" type="slidenum">
              <a:rPr lang="ja-JP" altLang="en-US" smtClean="0"/>
              <a:pPr>
                <a:defRPr/>
              </a:pPr>
              <a:t>19</a:t>
            </a:fld>
            <a:endParaRPr lang="ja-JP" altLang="en-US"/>
          </a:p>
        </p:txBody>
      </p:sp>
      <p:sp>
        <p:nvSpPr>
          <p:cNvPr id="2" name="ヘッダー プレースホルダー 1"/>
          <p:cNvSpPr>
            <a:spLocks noGrp="1"/>
          </p:cNvSpPr>
          <p:nvPr>
            <p:ph type="hdr" sz="quarter"/>
          </p:nvPr>
        </p:nvSpPr>
        <p:spPr/>
        <p:txBody>
          <a:bodyPr/>
          <a:lstStyle/>
          <a:p>
            <a:pPr>
              <a:defRPr/>
            </a:pPr>
            <a:r>
              <a:rPr lang="ja-JP" altLang="en-US"/>
              <a:t>資料①</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dirty="0"/>
          </a:p>
        </p:txBody>
      </p:sp>
      <p:sp>
        <p:nvSpPr>
          <p:cNvPr id="4" name="ヘッダー プレースホルダー 3"/>
          <p:cNvSpPr>
            <a:spLocks noGrp="1"/>
          </p:cNvSpPr>
          <p:nvPr>
            <p:ph type="hdr" sz="quarter"/>
          </p:nvPr>
        </p:nvSpPr>
        <p:spPr/>
        <p:txBody>
          <a:bodyPr/>
          <a:lstStyle/>
          <a:p>
            <a:pPr>
              <a:defRPr/>
            </a:pPr>
            <a:r>
              <a:rPr lang="ja-JP" altLang="en-US"/>
              <a:t>資料①</a:t>
            </a:r>
          </a:p>
        </p:txBody>
      </p:sp>
      <p:sp>
        <p:nvSpPr>
          <p:cNvPr id="5" name="スライド番号プレースホルダー 4"/>
          <p:cNvSpPr>
            <a:spLocks noGrp="1"/>
          </p:cNvSpPr>
          <p:nvPr>
            <p:ph type="sldNum" sz="quarter" idx="5"/>
          </p:nvPr>
        </p:nvSpPr>
        <p:spPr/>
        <p:txBody>
          <a:bodyPr/>
          <a:lstStyle/>
          <a:p>
            <a:pPr>
              <a:defRPr/>
            </a:pPr>
            <a:fld id="{049F3E34-564C-47CD-88D6-11EDDD261394}" type="slidenum">
              <a:rPr lang="ja-JP" altLang="en-US" smtClean="0"/>
              <a:pPr>
                <a:defRPr/>
              </a:pPr>
              <a:t>20</a:t>
            </a:fld>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endParaRPr lang="ja-JP" altLang="en-US"/>
          </a:p>
        </p:txBody>
      </p:sp>
      <p:sp>
        <p:nvSpPr>
          <p:cNvPr id="5" name="スライド番号プレースホルダー 4"/>
          <p:cNvSpPr>
            <a:spLocks noGrp="1"/>
          </p:cNvSpPr>
          <p:nvPr>
            <p:ph type="sldNum" sz="quarter" idx="11"/>
          </p:nvPr>
        </p:nvSpPr>
        <p:spPr/>
        <p:txBody>
          <a:bodyPr/>
          <a:lstStyle/>
          <a:p>
            <a:pPr>
              <a:defRPr/>
            </a:pPr>
            <a:fld id="{5ED08BBB-2608-4652-BD0D-D7782E5CE6C9}" type="slidenum">
              <a:rPr lang="ja-JP" altLang="en-US" smtClean="0"/>
              <a:pPr>
                <a:defRPr/>
              </a:pPr>
              <a:t>21</a:t>
            </a:fld>
            <a:endParaRPr lang="ja-JP" altLang="en-US"/>
          </a:p>
        </p:txBody>
      </p:sp>
    </p:spTree>
    <p:extLst>
      <p:ext uri="{BB962C8B-B14F-4D97-AF65-F5344CB8AC3E}">
        <p14:creationId xmlns:p14="http://schemas.microsoft.com/office/powerpoint/2010/main" val="2164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2</a:t>
            </a:fld>
            <a:endParaRPr kumimoji="1" lang="ja-JP" altLang="en-US"/>
          </a:p>
        </p:txBody>
      </p:sp>
    </p:spTree>
    <p:extLst>
      <p:ext uri="{BB962C8B-B14F-4D97-AF65-F5344CB8AC3E}">
        <p14:creationId xmlns:p14="http://schemas.microsoft.com/office/powerpoint/2010/main" val="28667826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23</a:t>
            </a:fld>
            <a:endParaRPr kumimoji="1" lang="ja-JP" altLang="en-US"/>
          </a:p>
        </p:txBody>
      </p:sp>
    </p:spTree>
    <p:extLst>
      <p:ext uri="{BB962C8B-B14F-4D97-AF65-F5344CB8AC3E}">
        <p14:creationId xmlns:p14="http://schemas.microsoft.com/office/powerpoint/2010/main" val="25067893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24</a:t>
            </a:fld>
            <a:endParaRPr kumimoji="1" lang="ja-JP" altLang="en-US"/>
          </a:p>
        </p:txBody>
      </p:sp>
    </p:spTree>
    <p:extLst>
      <p:ext uri="{BB962C8B-B14F-4D97-AF65-F5344CB8AC3E}">
        <p14:creationId xmlns:p14="http://schemas.microsoft.com/office/powerpoint/2010/main" val="36177189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昨年度より実人数が増え微増</a:t>
            </a:r>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25</a:t>
            </a:fld>
            <a:endParaRPr kumimoji="1" lang="ja-JP" altLang="en-US"/>
          </a:p>
        </p:txBody>
      </p:sp>
    </p:spTree>
    <p:extLst>
      <p:ext uri="{BB962C8B-B14F-4D97-AF65-F5344CB8AC3E}">
        <p14:creationId xmlns:p14="http://schemas.microsoft.com/office/powerpoint/2010/main" val="24736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次に２つめはアウトリーチの充実の必要性です。</a:t>
            </a:r>
            <a:endParaRPr kumimoji="1" lang="en-US" altLang="ja-JP" dirty="0"/>
          </a:p>
          <a:p>
            <a:r>
              <a:rPr kumimoji="1" lang="ja-JP" altLang="en-US" dirty="0"/>
              <a:t>アウトリーチの必要性をお伝えする前に、まずひきこもり地域支援センターでのアウトリーチについてご説明いたします。</a:t>
            </a:r>
            <a:endParaRPr kumimoji="1" lang="en-US" altLang="ja-JP" dirty="0"/>
          </a:p>
          <a:p>
            <a:r>
              <a:rPr kumimoji="1" lang="ja-JP" altLang="en-US" dirty="0"/>
              <a:t>まず、ひきこもり地域支援センターのアウトリーチは概ね以下の５つの分類に分けることができます。</a:t>
            </a:r>
            <a:endParaRPr kumimoji="1" lang="en-US" altLang="ja-JP" dirty="0"/>
          </a:p>
          <a:p>
            <a:r>
              <a:rPr kumimoji="1" lang="ja-JP" altLang="en-US" dirty="0"/>
              <a:t>①危機介入のアウトリーチ</a:t>
            </a:r>
            <a:endParaRPr kumimoji="1" lang="en-US" altLang="ja-JP" dirty="0"/>
          </a:p>
          <a:p>
            <a:r>
              <a:rPr kumimoji="1" lang="ja-JP" altLang="en-US" dirty="0"/>
              <a:t>②情報収集のアウトリーチ</a:t>
            </a:r>
            <a:endParaRPr kumimoji="1" lang="en-US" altLang="ja-JP" dirty="0"/>
          </a:p>
          <a:p>
            <a:r>
              <a:rPr kumimoji="1" lang="ja-JP" altLang="en-US" dirty="0"/>
              <a:t>③家族の触媒としてのアウトリーチ</a:t>
            </a:r>
            <a:endParaRPr kumimoji="1" lang="en-US" altLang="ja-JP" dirty="0"/>
          </a:p>
          <a:p>
            <a:r>
              <a:rPr kumimoji="1" lang="ja-JP" altLang="en-US" dirty="0"/>
              <a:t>④関係づくりのアウトリーチ</a:t>
            </a:r>
            <a:endParaRPr kumimoji="1" lang="en-US" altLang="ja-JP" dirty="0"/>
          </a:p>
          <a:p>
            <a:r>
              <a:rPr kumimoji="1" lang="ja-JP" altLang="en-US" dirty="0"/>
              <a:t>⑤モデル提供のアウトリーチ</a:t>
            </a:r>
            <a:endParaRPr kumimoji="1" lang="en-US" altLang="ja-JP" dirty="0"/>
          </a:p>
          <a:p>
            <a:endParaRPr kumimoji="1" lang="en-US" altLang="ja-JP" dirty="0"/>
          </a:p>
          <a:p>
            <a:r>
              <a:rPr kumimoji="1" lang="ja-JP" altLang="en-US" dirty="0"/>
              <a:t>実質的に本人にアプローチすることを目的とした訪問支援もあります。</a:t>
            </a:r>
            <a:endParaRPr kumimoji="1" lang="en-US" altLang="ja-JP" dirty="0"/>
          </a:p>
          <a:p>
            <a:r>
              <a:rPr kumimoji="1" lang="ja-JP" altLang="en-US" dirty="0"/>
              <a:t>この部分は、主にこだまが担っています。</a:t>
            </a:r>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26</a:t>
            </a:fld>
            <a:endParaRPr kumimoji="1" lang="ja-JP" altLang="en-US"/>
          </a:p>
        </p:txBody>
      </p:sp>
    </p:spTree>
    <p:extLst>
      <p:ext uri="{BB962C8B-B14F-4D97-AF65-F5344CB8AC3E}">
        <p14:creationId xmlns:p14="http://schemas.microsoft.com/office/powerpoint/2010/main" val="6216967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これらの訪問は精神保健福祉センターでは主に保健医療のアプローチである「危機介入のアプローチ」や、家族相談だけでは状況がみえない場合の「情報収集のアウトリーチ」を実施しており、こだまでは第</a:t>
            </a:r>
            <a:r>
              <a:rPr kumimoji="1" lang="en-US" altLang="ja-JP" dirty="0"/>
              <a:t>3</a:t>
            </a:r>
            <a:r>
              <a:rPr kumimoji="1" lang="ja-JP" altLang="en-US" dirty="0"/>
              <a:t>者が介在することで家族関係に変化をうみだすための「家族関係の触媒としてのアウトリーチ」</a:t>
            </a:r>
            <a:r>
              <a:rPr lang="ja-JP" altLang="en-US" sz="1300" dirty="0">
                <a:latin typeface="+mn-ea"/>
              </a:rPr>
              <a:t>安全安心の基礎となる土台となる</a:t>
            </a:r>
            <a:r>
              <a:rPr lang="en-US" altLang="ja-JP" sz="1300" dirty="0">
                <a:latin typeface="+mn-ea"/>
              </a:rPr>
              <a:t>1</a:t>
            </a:r>
            <a:r>
              <a:rPr lang="ja-JP" altLang="en-US" sz="1300" dirty="0">
                <a:latin typeface="+mn-ea"/>
              </a:rPr>
              <a:t>対</a:t>
            </a:r>
            <a:r>
              <a:rPr lang="en-US" altLang="ja-JP" sz="1300" dirty="0">
                <a:latin typeface="+mn-ea"/>
              </a:rPr>
              <a:t>1</a:t>
            </a:r>
            <a:r>
              <a:rPr lang="ja-JP" altLang="en-US" sz="1300" dirty="0">
                <a:latin typeface="+mn-ea"/>
              </a:rPr>
              <a:t>の関係を築くための「関係づくりのアウトリーチ」や当事者や家族に変化のモデルを提供する「モデル提供のアウトリーチ」を行なっています。</a:t>
            </a:r>
            <a:endParaRPr lang="en-US" altLang="ja-JP" sz="1300" dirty="0">
              <a:latin typeface="+mn-ea"/>
            </a:endParaRPr>
          </a:p>
          <a:p>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9EDD2C1E-6A24-48B5-8520-61ECC00FED55}" type="slidenum">
              <a:rPr kumimoji="1" lang="ja-JP" altLang="en-US" smtClean="0"/>
              <a:t>27</a:t>
            </a:fld>
            <a:endParaRPr kumimoji="1" lang="ja-JP" altLang="en-US"/>
          </a:p>
        </p:txBody>
      </p:sp>
    </p:spTree>
    <p:extLst>
      <p:ext uri="{BB962C8B-B14F-4D97-AF65-F5344CB8AC3E}">
        <p14:creationId xmlns:p14="http://schemas.microsoft.com/office/powerpoint/2010/main" val="40270082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28</a:t>
            </a:fld>
            <a:endParaRPr kumimoji="1" lang="ja-JP" altLang="en-US"/>
          </a:p>
        </p:txBody>
      </p:sp>
    </p:spTree>
    <p:extLst>
      <p:ext uri="{BB962C8B-B14F-4D97-AF65-F5344CB8AC3E}">
        <p14:creationId xmlns:p14="http://schemas.microsoft.com/office/powerpoint/2010/main" val="8825158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29</a:t>
            </a:fld>
            <a:endParaRPr kumimoji="1" lang="ja-JP" altLang="en-US"/>
          </a:p>
        </p:txBody>
      </p:sp>
    </p:spTree>
    <p:extLst>
      <p:ext uri="{BB962C8B-B14F-4D97-AF65-F5344CB8AC3E}">
        <p14:creationId xmlns:p14="http://schemas.microsoft.com/office/powerpoint/2010/main" val="11820443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30</a:t>
            </a:fld>
            <a:endParaRPr kumimoji="1" lang="ja-JP" altLang="en-US"/>
          </a:p>
        </p:txBody>
      </p:sp>
    </p:spTree>
    <p:extLst>
      <p:ext uri="{BB962C8B-B14F-4D97-AF65-F5344CB8AC3E}">
        <p14:creationId xmlns:p14="http://schemas.microsoft.com/office/powerpoint/2010/main" val="1498688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31</a:t>
            </a:fld>
            <a:endParaRPr kumimoji="1" lang="ja-JP" altLang="en-US"/>
          </a:p>
        </p:txBody>
      </p:sp>
    </p:spTree>
    <p:extLst>
      <p:ext uri="{BB962C8B-B14F-4D97-AF65-F5344CB8AC3E}">
        <p14:creationId xmlns:p14="http://schemas.microsoft.com/office/powerpoint/2010/main" val="19427531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ひきこもりに関心のある方、ひきこもりの子を持つ親、関係機関などを対象とした講演会。ひきこもり地域支援センターが企画。</a:t>
            </a:r>
            <a:endParaRPr kumimoji="1" lang="en-US" altLang="ja-JP"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32</a:t>
            </a:fld>
            <a:endParaRPr kumimoji="1" lang="ja-JP" altLang="en-US"/>
          </a:p>
        </p:txBody>
      </p:sp>
    </p:spTree>
    <p:extLst>
      <p:ext uri="{BB962C8B-B14F-4D97-AF65-F5344CB8AC3E}">
        <p14:creationId xmlns:p14="http://schemas.microsoft.com/office/powerpoint/2010/main" val="3668300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p:txBody>
          <a:bodyPr/>
          <a:lstStyle/>
          <a:p>
            <a:pPr defTabSz="902469" fontAlgn="base">
              <a:spcBef>
                <a:spcPct val="0"/>
              </a:spcBef>
              <a:spcAft>
                <a:spcPct val="0"/>
              </a:spcAft>
              <a:defRPr/>
            </a:pPr>
            <a:fld id="{DF135306-A87B-4E58-9C0E-04BA64EE9668}" type="slidenum">
              <a:rPr lang="ja-JP" altLang="en-US"/>
              <a:pPr defTabSz="902469" fontAlgn="base">
                <a:spcBef>
                  <a:spcPct val="0"/>
                </a:spcBef>
                <a:spcAft>
                  <a:spcPct val="0"/>
                </a:spcAft>
                <a:defRPr/>
              </a:pPr>
              <a:t>3</a:t>
            </a:fld>
            <a:endParaRPr lang="en-US" altLang="ja-JP" dirty="0"/>
          </a:p>
        </p:txBody>
      </p:sp>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a:noFill/>
          <a:ln/>
        </p:spPr>
        <p:txBody>
          <a:bodyPr/>
          <a:lstStyle/>
          <a:p>
            <a:pPr eaLnBrk="1" hangingPunct="1">
              <a:spcBef>
                <a:spcPct val="0"/>
              </a:spcBef>
            </a:pPr>
            <a:r>
              <a:rPr lang="ja-JP" altLang="en-US" dirty="0"/>
              <a:t>浜松市では、平成</a:t>
            </a:r>
            <a:r>
              <a:rPr lang="en-US" altLang="ja-JP" dirty="0"/>
              <a:t>21</a:t>
            </a:r>
            <a:r>
              <a:rPr lang="ja-JP" altLang="en-US" dirty="0"/>
              <a:t>年</a:t>
            </a:r>
            <a:r>
              <a:rPr lang="en-US" altLang="ja-JP" dirty="0"/>
              <a:t>7</a:t>
            </a:r>
            <a:r>
              <a:rPr lang="ja-JP" altLang="en-US" dirty="0"/>
              <a:t>月</a:t>
            </a:r>
            <a:r>
              <a:rPr lang="en-US" altLang="ja-JP" dirty="0"/>
              <a:t>1</a:t>
            </a:r>
            <a:r>
              <a:rPr lang="ja-JP" altLang="en-US" dirty="0"/>
              <a:t>日に、ひきこもり地域支援センターを開設し、</a:t>
            </a:r>
            <a:endParaRPr lang="en-US" altLang="ja-JP" dirty="0"/>
          </a:p>
          <a:p>
            <a:pPr eaLnBrk="1" hangingPunct="1">
              <a:spcBef>
                <a:spcPct val="0"/>
              </a:spcBef>
            </a:pPr>
            <a:r>
              <a:rPr lang="ja-JP" altLang="en-US" dirty="0"/>
              <a:t>一次相談や教育研修などを精神保健福祉センターが、</a:t>
            </a:r>
            <a:endParaRPr lang="en-US" altLang="ja-JP" dirty="0"/>
          </a:p>
          <a:p>
            <a:pPr eaLnBrk="1" hangingPunct="1">
              <a:spcBef>
                <a:spcPct val="0"/>
              </a:spcBef>
            </a:pPr>
            <a:r>
              <a:rPr lang="ja-JP" altLang="en-US" dirty="0"/>
              <a:t>訪問支援を</a:t>
            </a:r>
            <a:r>
              <a:rPr lang="en-US" altLang="ja-JP" dirty="0"/>
              <a:t>E-JAN</a:t>
            </a:r>
            <a:r>
              <a:rPr lang="ja-JP" altLang="en-US" dirty="0"/>
              <a:t>が担うという、官民協働のスタイルでスタートしました。</a:t>
            </a:r>
            <a:endParaRPr lang="en-US" altLang="ja-JP" dirty="0"/>
          </a:p>
          <a:p>
            <a:pPr eaLnBrk="1" hangingPunct="1">
              <a:spcBef>
                <a:spcPct val="0"/>
              </a:spcBef>
            </a:pPr>
            <a:r>
              <a:rPr lang="ja-JP" altLang="en-US" dirty="0"/>
              <a:t>現在は、訪問支援に加えて、居場所支援としてコミュニティースペース事業を行い、多くの利用があります。</a:t>
            </a:r>
            <a:endParaRPr lang="en-US" altLang="ja-JP" dirty="0"/>
          </a:p>
          <a:p>
            <a:pPr eaLnBrk="1" hangingPunct="1">
              <a:spcBef>
                <a:spcPct val="0"/>
              </a:spcBef>
            </a:pPr>
            <a:endParaRPr lang="en-US" altLang="ja-JP" dirty="0"/>
          </a:p>
        </p:txBody>
      </p:sp>
      <p:sp>
        <p:nvSpPr>
          <p:cNvPr id="2" name="日付プレースホルダー 1"/>
          <p:cNvSpPr>
            <a:spLocks noGrp="1"/>
          </p:cNvSpPr>
          <p:nvPr>
            <p:ph type="dt" idx="10"/>
          </p:nvPr>
        </p:nvSpPr>
        <p:spPr/>
        <p:txBody>
          <a:bodyPr/>
          <a:lstStyle/>
          <a:p>
            <a:pPr>
              <a:defRPr/>
            </a:pPr>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33</a:t>
            </a:fld>
            <a:endParaRPr kumimoji="1" lang="ja-JP" altLang="en-US"/>
          </a:p>
        </p:txBody>
      </p:sp>
    </p:spTree>
    <p:extLst>
      <p:ext uri="{BB962C8B-B14F-4D97-AF65-F5344CB8AC3E}">
        <p14:creationId xmlns:p14="http://schemas.microsoft.com/office/powerpoint/2010/main" val="30920192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34</a:t>
            </a:fld>
            <a:endParaRPr kumimoji="1" lang="ja-JP" altLang="en-US"/>
          </a:p>
        </p:txBody>
      </p:sp>
    </p:spTree>
    <p:extLst>
      <p:ext uri="{BB962C8B-B14F-4D97-AF65-F5344CB8AC3E}">
        <p14:creationId xmlns:p14="http://schemas.microsoft.com/office/powerpoint/2010/main" val="22333783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今年度開催しました研修会についてです。</a:t>
            </a:r>
            <a:endParaRPr lang="en-US" altLang="ja-JP" dirty="0"/>
          </a:p>
          <a:p>
            <a:r>
              <a:rPr lang="ja-JP" altLang="en-US" dirty="0"/>
              <a:t>ひきこもり相談の基礎的な理解や関係機関が抱える事例の理解や支援、対応の在り方について、原田先生からご講義頂き、関係機関で課題を共有しました。</a:t>
            </a:r>
            <a:endParaRPr lang="en-US" altLang="ja-JP" dirty="0"/>
          </a:p>
          <a:p>
            <a:r>
              <a:rPr lang="en-US" altLang="ja-JP" dirty="0"/>
              <a:t>Zoom</a:t>
            </a:r>
            <a:r>
              <a:rPr lang="ja-JP" altLang="en-US" dirty="0"/>
              <a:t>を利用し、機能を使って事例をもとにグループワークも行い、課題も話し合いました。</a:t>
            </a:r>
            <a:endParaRPr kumimoji="1" lang="ja-JP" altLang="en-US" dirty="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2C97E495-FC43-4194-9FBB-3D1E8C90D307}" type="slidenum">
              <a:rPr kumimoji="1" lang="ja-JP" altLang="en-US" smtClean="0"/>
              <a:t>35</a:t>
            </a:fld>
            <a:endParaRPr kumimoji="1" lang="ja-JP" altLang="en-US"/>
          </a:p>
        </p:txBody>
      </p:sp>
    </p:spTree>
    <p:extLst>
      <p:ext uri="{BB962C8B-B14F-4D97-AF65-F5344CB8AC3E}">
        <p14:creationId xmlns:p14="http://schemas.microsoft.com/office/powerpoint/2010/main" val="28152415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こちらは、昨年度ひきこもり支援ネットワーク会議に参加していただいた機関をまとめたイメージ図です。</a:t>
            </a:r>
            <a:endParaRPr kumimoji="1" lang="en-US" altLang="ja-JP" dirty="0"/>
          </a:p>
          <a:p>
            <a:r>
              <a:rPr kumimoji="1" lang="ja-JP" altLang="en-US" dirty="0"/>
              <a:t>それぞれの機関がどのような守備範囲で支援をされているかもまとめてみました。</a:t>
            </a:r>
          </a:p>
        </p:txBody>
      </p:sp>
      <p:sp>
        <p:nvSpPr>
          <p:cNvPr id="4" name="スライド番号プレースホルダー 3"/>
          <p:cNvSpPr>
            <a:spLocks noGrp="1"/>
          </p:cNvSpPr>
          <p:nvPr>
            <p:ph type="sldNum" sz="quarter" idx="10"/>
          </p:nvPr>
        </p:nvSpPr>
        <p:spPr/>
        <p:txBody>
          <a:bodyPr/>
          <a:lstStyle/>
          <a:p>
            <a:pPr>
              <a:defRPr/>
            </a:pPr>
            <a:fld id="{5ED08BBB-2608-4652-BD0D-D7782E5CE6C9}" type="slidenum">
              <a:rPr lang="ja-JP" altLang="en-US" smtClean="0">
                <a:solidFill>
                  <a:prstClr val="black"/>
                </a:solidFill>
              </a:rPr>
              <a:pPr>
                <a:defRPr/>
              </a:pPr>
              <a:t>36</a:t>
            </a:fld>
            <a:endParaRPr lang="ja-JP" altLang="en-US">
              <a:solidFill>
                <a:prstClr val="black"/>
              </a:solidFill>
            </a:endParaRPr>
          </a:p>
        </p:txBody>
      </p:sp>
      <p:sp>
        <p:nvSpPr>
          <p:cNvPr id="5" name="日付プレースホルダー 4"/>
          <p:cNvSpPr>
            <a:spLocks noGrp="1"/>
          </p:cNvSpPr>
          <p:nvPr>
            <p:ph type="dt" idx="11"/>
          </p:nvPr>
        </p:nvSpPr>
        <p:spPr/>
        <p:txBody>
          <a:bodyPr/>
          <a:lstStyle/>
          <a:p>
            <a:pPr>
              <a:defRPr/>
            </a:pPr>
            <a:endParaRPr lang="ja-JP" altLang="en-US">
              <a:solidFill>
                <a:prstClr val="black"/>
              </a:solidFill>
            </a:endParaRPr>
          </a:p>
        </p:txBody>
      </p:sp>
    </p:spTree>
    <p:extLst>
      <p:ext uri="{BB962C8B-B14F-4D97-AF65-F5344CB8AC3E}">
        <p14:creationId xmlns:p14="http://schemas.microsoft.com/office/powerpoint/2010/main" val="32961207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現場レベルでのネットワークづくり、意見交換の場としてネットワーク会議を行っています。</a:t>
            </a:r>
            <a:endParaRPr lang="en-US" altLang="ja-JP" dirty="0"/>
          </a:p>
          <a:p>
            <a:r>
              <a:rPr lang="ja-JP" altLang="en-US" dirty="0"/>
              <a:t>今年度は</a:t>
            </a:r>
            <a:r>
              <a:rPr lang="en-US" altLang="ja-JP" dirty="0"/>
              <a:t>9</a:t>
            </a:r>
            <a:r>
              <a:rPr lang="ja-JP" altLang="en-US" dirty="0"/>
              <a:t>月に実施したひきこもり支援研修会の流れを受けて</a:t>
            </a:r>
            <a:r>
              <a:rPr lang="en-US" altLang="ja-JP" dirty="0"/>
              <a:t>8050</a:t>
            </a:r>
            <a:r>
              <a:rPr lang="ja-JP" altLang="en-US" dirty="0"/>
              <a:t>問題につい</a:t>
            </a:r>
            <a:r>
              <a:rPr lang="ja-JP" altLang="en-US" dirty="0" err="1"/>
              <a:t>てを</a:t>
            </a:r>
            <a:r>
              <a:rPr lang="ja-JP" altLang="en-US" dirty="0"/>
              <a:t>テーマとしました。</a:t>
            </a:r>
            <a:endParaRPr lang="en-US" altLang="ja-JP" dirty="0"/>
          </a:p>
          <a:p>
            <a:r>
              <a:rPr lang="en-US" altLang="ja-JP" u="sng" dirty="0"/>
              <a:t>8050</a:t>
            </a:r>
            <a:r>
              <a:rPr lang="ja-JP" altLang="en-US" u="sng" dirty="0"/>
              <a:t>問題について　課題として共有したこと</a:t>
            </a:r>
            <a:endParaRPr lang="en-US" altLang="ja-JP" u="sng" dirty="0"/>
          </a:p>
          <a:p>
            <a:r>
              <a:rPr lang="ja-JP" altLang="en-US" dirty="0"/>
              <a:t>・家族全体をとらえた支援</a:t>
            </a:r>
            <a:endParaRPr lang="en-US" altLang="ja-JP" dirty="0"/>
          </a:p>
          <a:p>
            <a:r>
              <a:rPr lang="ja-JP" altLang="en-US" dirty="0"/>
              <a:t>・継続した地域での見守りや声掛け</a:t>
            </a:r>
            <a:endParaRPr lang="en-US" altLang="ja-JP" dirty="0"/>
          </a:p>
          <a:p>
            <a:r>
              <a:rPr lang="ja-JP" altLang="en-US" dirty="0"/>
              <a:t>・家族や本人の孤立を防ぐ</a:t>
            </a:r>
            <a:endParaRPr lang="en-US" altLang="ja-JP" dirty="0"/>
          </a:p>
          <a:p>
            <a:r>
              <a:rPr lang="ja-JP" altLang="en-US" dirty="0"/>
              <a:t>・本人の変化は時間とタイミングが必要</a:t>
            </a:r>
            <a:endParaRPr lang="en-US" altLang="ja-JP" dirty="0"/>
          </a:p>
          <a:p>
            <a:r>
              <a:rPr lang="ja-JP" altLang="en-US" dirty="0"/>
              <a:t>・支援に繋がらない本人への介入のきっかけを探る</a:t>
            </a:r>
            <a:endParaRPr lang="en-US" altLang="ja-JP" dirty="0"/>
          </a:p>
          <a:p>
            <a:r>
              <a:rPr lang="ja-JP" altLang="en-US" dirty="0"/>
              <a:t>・支援機関が互いの支援内容を知る</a:t>
            </a:r>
            <a:endParaRPr lang="en-US" altLang="ja-JP" dirty="0"/>
          </a:p>
          <a:p>
            <a:endParaRPr lang="en-US" altLang="ja-JP" dirty="0"/>
          </a:p>
          <a:p>
            <a:r>
              <a:rPr lang="ja-JP" altLang="ja-JP" dirty="0"/>
              <a:t>・つながりと</a:t>
            </a:r>
            <a:r>
              <a:rPr lang="en-US" altLang="ja-JP" dirty="0"/>
              <a:t>CSW</a:t>
            </a:r>
            <a:r>
              <a:rPr lang="ja-JP" altLang="ja-JP" dirty="0"/>
              <a:t>の事業内容や実際の活動について事例を交えながら説明いただいたため関係機関の役割を相互に理解することができた。</a:t>
            </a:r>
          </a:p>
          <a:p>
            <a:r>
              <a:rPr lang="ja-JP" altLang="ja-JP" dirty="0"/>
              <a:t>・参加団体とともに</a:t>
            </a:r>
            <a:r>
              <a:rPr lang="en-US" altLang="ja-JP" dirty="0"/>
              <a:t>8050</a:t>
            </a:r>
            <a:r>
              <a:rPr lang="ja-JP" altLang="ja-JP" dirty="0"/>
              <a:t>問題の課題を共有し、当事者を見守ることができる地域づくりが大切であるという共通認識を持つことができた。</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5ED08BBB-2608-4652-BD0D-D7782E5CE6C9}" type="slidenum">
              <a:rPr lang="ja-JP" altLang="en-US" smtClean="0">
                <a:solidFill>
                  <a:prstClr val="black"/>
                </a:solidFill>
              </a:rPr>
              <a:pPr>
                <a:defRPr/>
              </a:pPr>
              <a:t>37</a:t>
            </a:fld>
            <a:endParaRPr lang="ja-JP" altLang="en-US">
              <a:solidFill>
                <a:prstClr val="black"/>
              </a:solidFill>
            </a:endParaRPr>
          </a:p>
        </p:txBody>
      </p:sp>
      <p:sp>
        <p:nvSpPr>
          <p:cNvPr id="5" name="日付プレースホルダー 4"/>
          <p:cNvSpPr>
            <a:spLocks noGrp="1"/>
          </p:cNvSpPr>
          <p:nvPr>
            <p:ph type="dt" idx="11"/>
          </p:nvPr>
        </p:nvSpPr>
        <p:spPr/>
        <p:txBody>
          <a:bodyPr/>
          <a:lstStyle/>
          <a:p>
            <a:pPr>
              <a:defRPr/>
            </a:pPr>
            <a:fld id="{4B59F388-EC1F-4FFF-B351-771963BB6A85}" type="datetime1">
              <a:rPr lang="ja-JP" altLang="en-US" smtClean="0">
                <a:solidFill>
                  <a:prstClr val="black"/>
                </a:solidFill>
              </a:rPr>
              <a:pPr>
                <a:defRPr/>
              </a:pPr>
              <a:t>2021/11/12</a:t>
            </a:fld>
            <a:endParaRPr lang="ja-JP" altLang="en-US">
              <a:solidFill>
                <a:prstClr val="black"/>
              </a:solidFill>
            </a:endParaRPr>
          </a:p>
        </p:txBody>
      </p:sp>
    </p:spTree>
    <p:extLst>
      <p:ext uri="{BB962C8B-B14F-4D97-AF65-F5344CB8AC3E}">
        <p14:creationId xmlns:p14="http://schemas.microsoft.com/office/powerpoint/2010/main" val="11454724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国の制度により、様々な相談支援期間ができて、セーフティネットが充実しています。</a:t>
            </a:r>
            <a:endParaRPr kumimoji="1" lang="en-US" altLang="ja-JP" dirty="0"/>
          </a:p>
          <a:p>
            <a:r>
              <a:rPr kumimoji="1" lang="ja-JP" altLang="en-US" dirty="0"/>
              <a:t>ひきこもり支援事業も生活困窮者支援事業の一環となっていますが、</a:t>
            </a:r>
            <a:endParaRPr kumimoji="1" lang="en-US" altLang="ja-JP" dirty="0"/>
          </a:p>
          <a:p>
            <a:r>
              <a:rPr kumimoji="1" lang="ja-JP" altLang="en-US" dirty="0"/>
              <a:t>その視点だけではなく、生きづらさを抱える人々であり、その人が生きやすく少しでも充実感を持って生活できるためには</a:t>
            </a:r>
            <a:endParaRPr kumimoji="1" lang="en-US" altLang="ja-JP" dirty="0"/>
          </a:p>
          <a:p>
            <a:r>
              <a:rPr kumimoji="1" lang="ja-JP" altLang="en-US" dirty="0"/>
              <a:t>何が必要かを共に考えていくことが重要です。</a:t>
            </a:r>
            <a:endParaRPr kumimoji="1" lang="en-US" altLang="ja-JP" dirty="0"/>
          </a:p>
          <a:p>
            <a:endParaRPr kumimoji="1" lang="en-US" altLang="ja-JP" dirty="0"/>
          </a:p>
          <a:p>
            <a:r>
              <a:rPr kumimoji="1" lang="ja-JP" altLang="en-US" dirty="0"/>
              <a:t>いろいろな機関があり、それぞれの役割がありますが、</a:t>
            </a:r>
            <a:endParaRPr kumimoji="1" lang="en-US" altLang="ja-JP" dirty="0"/>
          </a:p>
          <a:p>
            <a:r>
              <a:rPr kumimoji="1" lang="ja-JP" altLang="en-US" dirty="0"/>
              <a:t>役割で区切るのでは、全体を俯瞰できず、細切れの支援になってしまうことがあります。</a:t>
            </a:r>
            <a:endParaRPr kumimoji="1" lang="en-US" altLang="ja-JP" dirty="0"/>
          </a:p>
          <a:p>
            <a:r>
              <a:rPr kumimoji="1" lang="ja-JP" altLang="en-US" dirty="0"/>
              <a:t>そのため、どの機関でも、＋アルファの部分を持ち、少しずつでも重なり、細切れの支援にならないように考える事が</a:t>
            </a:r>
            <a:endParaRPr kumimoji="1" lang="en-US" altLang="ja-JP" dirty="0"/>
          </a:p>
          <a:p>
            <a:r>
              <a:rPr kumimoji="1" lang="ja-JP" altLang="en-US" dirty="0"/>
              <a:t>重要だと考えます。</a:t>
            </a:r>
          </a:p>
        </p:txBody>
      </p:sp>
      <p:sp>
        <p:nvSpPr>
          <p:cNvPr id="4" name="日付プレースホルダー 3"/>
          <p:cNvSpPr>
            <a:spLocks noGrp="1"/>
          </p:cNvSpPr>
          <p:nvPr>
            <p:ph type="dt" idx="10"/>
          </p:nvPr>
        </p:nvSpPr>
        <p:spPr/>
        <p:txBody>
          <a:bodyPr/>
          <a:lstStyle/>
          <a:p>
            <a:endParaRPr lang="ja-JP" altLang="en-US">
              <a:solidFill>
                <a:prstClr val="black"/>
              </a:solidFill>
            </a:endParaRPr>
          </a:p>
        </p:txBody>
      </p:sp>
      <p:sp>
        <p:nvSpPr>
          <p:cNvPr id="5" name="スライド番号プレースホルダー 4"/>
          <p:cNvSpPr>
            <a:spLocks noGrp="1"/>
          </p:cNvSpPr>
          <p:nvPr>
            <p:ph type="sldNum" sz="quarter" idx="11"/>
          </p:nvPr>
        </p:nvSpPr>
        <p:spPr/>
        <p:txBody>
          <a:bodyPr/>
          <a:lstStyle/>
          <a:p>
            <a:fld id="{2C97E495-FC43-4194-9FBB-3D1E8C90D307}" type="slidenum">
              <a:rPr lang="ja-JP" altLang="en-US" smtClean="0">
                <a:solidFill>
                  <a:prstClr val="black"/>
                </a:solidFill>
              </a:rPr>
              <a:pPr/>
              <a:t>38</a:t>
            </a:fld>
            <a:endParaRPr lang="ja-JP" altLang="en-US">
              <a:solidFill>
                <a:prstClr val="black"/>
              </a:solidFill>
            </a:endParaRPr>
          </a:p>
        </p:txBody>
      </p:sp>
    </p:spTree>
    <p:extLst>
      <p:ext uri="{BB962C8B-B14F-4D97-AF65-F5344CB8AC3E}">
        <p14:creationId xmlns:p14="http://schemas.microsoft.com/office/powerpoint/2010/main" val="39909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精神保健福祉センターでは、週</a:t>
            </a:r>
            <a:r>
              <a:rPr kumimoji="1" lang="en-US" altLang="ja-JP" dirty="0"/>
              <a:t>1</a:t>
            </a:r>
            <a:r>
              <a:rPr kumimoji="1" lang="ja-JP" altLang="en-US" dirty="0"/>
              <a:t>回センターミーティングを開催し、各担当が交代で事例を提出し、事例検討をしています。</a:t>
            </a:r>
            <a:endParaRPr kumimoji="1" lang="en-US" altLang="ja-JP" dirty="0"/>
          </a:p>
          <a:p>
            <a:r>
              <a:rPr kumimoji="1" lang="ja-JP" altLang="en-US" dirty="0"/>
              <a:t>また月</a:t>
            </a:r>
            <a:r>
              <a:rPr kumimoji="1" lang="en-US" altLang="ja-JP" dirty="0"/>
              <a:t>1</a:t>
            </a:r>
            <a:r>
              <a:rPr kumimoji="1" lang="ja-JP" altLang="en-US" dirty="0"/>
              <a:t>回、ひきこもりサポートセンターこだまと共同で事例検討会を開催しています。</a:t>
            </a:r>
            <a:endParaRPr kumimoji="1" lang="en-US" altLang="ja-JP" dirty="0"/>
          </a:p>
          <a:p>
            <a:r>
              <a:rPr kumimoji="1" lang="ja-JP" altLang="en-US" dirty="0"/>
              <a:t>この事例検討会では、発達相談支援センター所長にも出席いただき、発達障害のあるケースについて、より具体的な</a:t>
            </a:r>
            <a:endParaRPr kumimoji="1" lang="en-US" altLang="ja-JP" dirty="0"/>
          </a:p>
          <a:p>
            <a:r>
              <a:rPr kumimoji="1" lang="ja-JP" altLang="en-US" dirty="0"/>
              <a:t>アドバイスをいただいています。</a:t>
            </a:r>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5ED08BBB-2608-4652-BD0D-D7782E5CE6C9}" type="slidenum">
              <a:rPr lang="ja-JP" altLang="en-US" smtClean="0">
                <a:solidFill>
                  <a:prstClr val="black"/>
                </a:solidFill>
              </a:rPr>
              <a:pPr>
                <a:defRPr/>
              </a:pPr>
              <a:t>39</a:t>
            </a:fld>
            <a:endParaRPr lang="ja-JP" altLang="en-US">
              <a:solidFill>
                <a:prstClr val="black"/>
              </a:solidFill>
            </a:endParaRPr>
          </a:p>
        </p:txBody>
      </p:sp>
      <p:sp>
        <p:nvSpPr>
          <p:cNvPr id="5" name="日付プレースホルダー 4"/>
          <p:cNvSpPr>
            <a:spLocks noGrp="1"/>
          </p:cNvSpPr>
          <p:nvPr>
            <p:ph type="dt" idx="11"/>
          </p:nvPr>
        </p:nvSpPr>
        <p:spPr/>
        <p:txBody>
          <a:bodyPr/>
          <a:lstStyle/>
          <a:p>
            <a:pPr>
              <a:defRPr/>
            </a:pPr>
            <a:fld id="{5A2BA0DF-795D-4E3C-B0A2-93E3DF7D2640}" type="datetime1">
              <a:rPr lang="ja-JP" altLang="en-US" smtClean="0">
                <a:solidFill>
                  <a:prstClr val="black"/>
                </a:solidFill>
              </a:rPr>
              <a:pPr>
                <a:defRPr/>
              </a:pPr>
              <a:t>2021/11/12</a:t>
            </a:fld>
            <a:endParaRPr lang="ja-JP" altLang="en-US">
              <a:solidFill>
                <a:prstClr val="black"/>
              </a:solidFill>
            </a:endParaRPr>
          </a:p>
        </p:txBody>
      </p:sp>
    </p:spTree>
    <p:extLst>
      <p:ext uri="{BB962C8B-B14F-4D97-AF65-F5344CB8AC3E}">
        <p14:creationId xmlns:p14="http://schemas.microsoft.com/office/powerpoint/2010/main" val="1727488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官民協働でひきこもり地域支援センターを行うに至った経緯をまとめた図です。</a:t>
            </a:r>
            <a:endParaRPr kumimoji="1" lang="en-US" altLang="ja-JP" dirty="0"/>
          </a:p>
          <a:p>
            <a:r>
              <a:rPr kumimoji="1" lang="ja-JP" altLang="en-US" dirty="0"/>
              <a:t>浜松市では、ひきこもり地域支援センターを設置する前から、行政では家族相談や家族教室を、</a:t>
            </a:r>
            <a:endParaRPr kumimoji="1" lang="en-US" altLang="ja-JP" dirty="0"/>
          </a:p>
          <a:p>
            <a:r>
              <a:rPr kumimoji="1" lang="ja-JP" altLang="en-US" dirty="0"/>
              <a:t>民間では、</a:t>
            </a:r>
            <a:r>
              <a:rPr kumimoji="1" lang="en-US" altLang="ja-JP" dirty="0"/>
              <a:t>NPO</a:t>
            </a:r>
            <a:r>
              <a:rPr kumimoji="1" lang="ja-JP" altLang="en-US" dirty="0"/>
              <a:t>が独自事業としてひきこもり訪問支援を始めていました。</a:t>
            </a:r>
            <a:endParaRPr kumimoji="1" lang="en-US" altLang="ja-JP" dirty="0"/>
          </a:p>
          <a:p>
            <a:r>
              <a:rPr kumimoji="1" lang="ja-JP" altLang="en-US" dirty="0"/>
              <a:t>それぞれが行っていた役割を活かしながら、協働による事業展開をして現在に至ります。</a:t>
            </a:r>
          </a:p>
        </p:txBody>
      </p:sp>
      <p:sp>
        <p:nvSpPr>
          <p:cNvPr id="4" name="スライド番号プレースホルダー 3"/>
          <p:cNvSpPr>
            <a:spLocks noGrp="1"/>
          </p:cNvSpPr>
          <p:nvPr>
            <p:ph type="sldNum" sz="quarter" idx="10"/>
          </p:nvPr>
        </p:nvSpPr>
        <p:spPr/>
        <p:txBody>
          <a:bodyPr/>
          <a:lstStyle/>
          <a:p>
            <a:pPr>
              <a:defRPr/>
            </a:pPr>
            <a:fld id="{5ED08BBB-2608-4652-BD0D-D7782E5CE6C9}" type="slidenum">
              <a:rPr lang="ja-JP" altLang="en-US" smtClean="0"/>
              <a:pPr>
                <a:defRPr/>
              </a:pPr>
              <a:t>4</a:t>
            </a:fld>
            <a:endParaRPr lang="ja-JP" altLang="en-US"/>
          </a:p>
        </p:txBody>
      </p:sp>
      <p:sp>
        <p:nvSpPr>
          <p:cNvPr id="5" name="日付プレースホルダー 4"/>
          <p:cNvSpPr>
            <a:spLocks noGrp="1"/>
          </p:cNvSpPr>
          <p:nvPr>
            <p:ph type="dt" idx="11"/>
          </p:nvPr>
        </p:nvSpPr>
        <p:spPr/>
        <p:txBody>
          <a:bodyPr/>
          <a:lstStyle/>
          <a:p>
            <a:pPr>
              <a:defRPr/>
            </a:pPr>
            <a:endParaRPr lang="ja-JP" altLang="en-US"/>
          </a:p>
        </p:txBody>
      </p:sp>
    </p:spTree>
    <p:extLst>
      <p:ext uri="{BB962C8B-B14F-4D97-AF65-F5344CB8AC3E}">
        <p14:creationId xmlns:p14="http://schemas.microsoft.com/office/powerpoint/2010/main" val="1221411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統計的にひきこもり者の数については、これまでいくつかの調査で研究されておりましたが、</a:t>
            </a:r>
            <a:endParaRPr kumimoji="1" lang="en-US" altLang="ja-JP" dirty="0"/>
          </a:p>
          <a:p>
            <a:r>
              <a:rPr kumimoji="1" lang="ja-JP" altLang="en-US" dirty="0"/>
              <a:t>厚生労働科学研究による疫学調査の結果から、ひきこもり出現率は、全世帯の０．５％と言われています。</a:t>
            </a:r>
            <a:endParaRPr kumimoji="1" lang="en-US" altLang="ja-JP" dirty="0"/>
          </a:p>
          <a:p>
            <a:r>
              <a:rPr kumimoji="1" lang="ja-JP" altLang="en-US" dirty="0"/>
              <a:t>この数字を用いて計算すると、浜松市内には</a:t>
            </a:r>
            <a:r>
              <a:rPr kumimoji="1" lang="en-US" altLang="ja-JP" dirty="0"/>
              <a:t>1692</a:t>
            </a:r>
            <a:r>
              <a:rPr kumimoji="1" lang="ja-JP" altLang="en-US" dirty="0"/>
              <a:t>世帯と推計されています。</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5ED08BBB-2608-4652-BD0D-D7782E5CE6C9}" type="slidenum">
              <a:rPr lang="ja-JP" altLang="en-US" smtClean="0"/>
              <a:pPr>
                <a:defRPr/>
              </a:pPr>
              <a:t>5</a:t>
            </a:fld>
            <a:endParaRPr lang="ja-JP" altLang="en-US"/>
          </a:p>
        </p:txBody>
      </p:sp>
      <p:sp>
        <p:nvSpPr>
          <p:cNvPr id="5" name="日付プレースホルダー 4"/>
          <p:cNvSpPr>
            <a:spLocks noGrp="1"/>
          </p:cNvSpPr>
          <p:nvPr>
            <p:ph type="dt" idx="11"/>
          </p:nvPr>
        </p:nvSpPr>
        <p:spPr/>
        <p:txBody>
          <a:bodyPr/>
          <a:lstStyle/>
          <a:p>
            <a:pPr>
              <a:defRPr/>
            </a:pPr>
            <a:endParaRPr lang="ja-JP" altLang="en-US"/>
          </a:p>
        </p:txBody>
      </p:sp>
    </p:spTree>
    <p:extLst>
      <p:ext uri="{BB962C8B-B14F-4D97-AF65-F5344CB8AC3E}">
        <p14:creationId xmlns:p14="http://schemas.microsoft.com/office/powerpoint/2010/main" val="665254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こちらのグラフは、精神保健福祉センターが開設してからのひきこもり相談支援件数の推移をまとめたものです。</a:t>
            </a:r>
            <a:endParaRPr kumimoji="1" lang="en-US" altLang="ja-JP" dirty="0"/>
          </a:p>
          <a:p>
            <a:r>
              <a:rPr kumimoji="1" lang="ja-JP" altLang="en-US" dirty="0"/>
              <a:t>青い部分が精神保健福祉センター、赤い部分が</a:t>
            </a:r>
            <a:r>
              <a:rPr kumimoji="1" lang="en-US" altLang="ja-JP" dirty="0"/>
              <a:t>NPO</a:t>
            </a:r>
            <a:r>
              <a:rPr kumimoji="1" lang="ja-JP" altLang="en-US" dirty="0"/>
              <a:t>の支援件数です。</a:t>
            </a:r>
            <a:endParaRPr kumimoji="1" lang="en-US" altLang="ja-JP" dirty="0"/>
          </a:p>
          <a:p>
            <a:r>
              <a:rPr kumimoji="1" lang="ja-JP" altLang="en-US" dirty="0"/>
              <a:t>初年度は</a:t>
            </a:r>
            <a:r>
              <a:rPr kumimoji="1" lang="en-US" altLang="ja-JP" dirty="0"/>
              <a:t>100</a:t>
            </a:r>
            <a:r>
              <a:rPr kumimoji="1" lang="ja-JP" altLang="en-US" dirty="0"/>
              <a:t>件に満たなかった精神保健福祉センターの相談件数も、</a:t>
            </a:r>
            <a:r>
              <a:rPr kumimoji="1" lang="en-US" altLang="ja-JP" dirty="0"/>
              <a:t>1000</a:t>
            </a:r>
            <a:r>
              <a:rPr kumimoji="1" lang="ja-JP" altLang="en-US" dirty="0"/>
              <a:t>件を超え、約</a:t>
            </a:r>
            <a:r>
              <a:rPr kumimoji="1" lang="en-US" altLang="ja-JP" dirty="0"/>
              <a:t>1</a:t>
            </a:r>
            <a:r>
              <a:rPr kumimoji="1" lang="ja-JP" altLang="en-US" dirty="0"/>
              <a:t>４倍に増えました。</a:t>
            </a:r>
            <a:endParaRPr kumimoji="1" lang="en-US" altLang="ja-JP" dirty="0"/>
          </a:p>
          <a:p>
            <a:r>
              <a:rPr kumimoji="1" lang="ja-JP" altLang="en-US" dirty="0"/>
              <a:t>一方、平成</a:t>
            </a:r>
            <a:r>
              <a:rPr kumimoji="1" lang="en-US" altLang="ja-JP" dirty="0"/>
              <a:t>21</a:t>
            </a:r>
            <a:r>
              <a:rPr kumimoji="1" lang="ja-JP" altLang="en-US" dirty="0"/>
              <a:t>年度にひきこもり地域支援センターを開設してから、</a:t>
            </a:r>
            <a:r>
              <a:rPr kumimoji="1" lang="en-US" altLang="ja-JP" dirty="0"/>
              <a:t>NPO</a:t>
            </a:r>
            <a:r>
              <a:rPr kumimoji="1" lang="ja-JP" altLang="en-US" dirty="0"/>
              <a:t>の相談支援件数もじわじわと増えていき、</a:t>
            </a:r>
            <a:endParaRPr kumimoji="1" lang="en-US" altLang="ja-JP" dirty="0"/>
          </a:p>
          <a:p>
            <a:r>
              <a:rPr kumimoji="1" lang="ja-JP" altLang="en-US" dirty="0"/>
              <a:t>平成</a:t>
            </a:r>
            <a:r>
              <a:rPr kumimoji="1" lang="en-US" altLang="ja-JP" dirty="0"/>
              <a:t>24</a:t>
            </a:r>
            <a:r>
              <a:rPr kumimoji="1" lang="ja-JP" altLang="en-US" dirty="0"/>
              <a:t>年にひきこもりコミュニティースペース事業を本格実施して以降は、件数が延びています。</a:t>
            </a:r>
            <a:endParaRPr kumimoji="1" lang="en-US" altLang="ja-JP" dirty="0"/>
          </a:p>
          <a:p>
            <a:r>
              <a:rPr kumimoji="1" lang="ja-JP" altLang="en-US" dirty="0"/>
              <a:t>昨年度の支援件数は、</a:t>
            </a:r>
            <a:r>
              <a:rPr kumimoji="1" lang="en-US" altLang="ja-JP" dirty="0"/>
              <a:t>5546</a:t>
            </a:r>
            <a:r>
              <a:rPr kumimoji="1" lang="ja-JP" altLang="en-US" dirty="0"/>
              <a:t>件となりました。</a:t>
            </a:r>
          </a:p>
        </p:txBody>
      </p:sp>
      <p:sp>
        <p:nvSpPr>
          <p:cNvPr id="4" name="スライド番号プレースホルダー 3"/>
          <p:cNvSpPr>
            <a:spLocks noGrp="1"/>
          </p:cNvSpPr>
          <p:nvPr>
            <p:ph type="sldNum" sz="quarter" idx="10"/>
          </p:nvPr>
        </p:nvSpPr>
        <p:spPr/>
        <p:txBody>
          <a:bodyPr/>
          <a:lstStyle/>
          <a:p>
            <a:pPr>
              <a:defRPr/>
            </a:pPr>
            <a:fld id="{5ED08BBB-2608-4652-BD0D-D7782E5CE6C9}" type="slidenum">
              <a:rPr lang="ja-JP" altLang="en-US" smtClean="0"/>
              <a:pPr>
                <a:defRPr/>
              </a:pPr>
              <a:t>6</a:t>
            </a:fld>
            <a:endParaRPr lang="ja-JP" altLang="en-US"/>
          </a:p>
        </p:txBody>
      </p:sp>
      <p:sp>
        <p:nvSpPr>
          <p:cNvPr id="5" name="日付プレースホルダー 4"/>
          <p:cNvSpPr>
            <a:spLocks noGrp="1"/>
          </p:cNvSpPr>
          <p:nvPr>
            <p:ph type="dt" idx="11"/>
          </p:nvPr>
        </p:nvSpPr>
        <p:spPr/>
        <p:txBody>
          <a:bodyPr/>
          <a:lstStyle/>
          <a:p>
            <a:pPr>
              <a:defRPr/>
            </a:pPr>
            <a:endParaRPr lang="ja-JP" altLang="en-US"/>
          </a:p>
        </p:txBody>
      </p:sp>
    </p:spTree>
    <p:extLst>
      <p:ext uri="{BB962C8B-B14F-4D97-AF65-F5344CB8AC3E}">
        <p14:creationId xmlns:p14="http://schemas.microsoft.com/office/powerpoint/2010/main" val="2874257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dt" sz="quarter" idx="1"/>
          </p:nvPr>
        </p:nvSpPr>
        <p:spPr/>
        <p:txBody>
          <a:bodyPr/>
          <a:lstStyle/>
          <a:p>
            <a:pPr fontAlgn="base">
              <a:spcBef>
                <a:spcPct val="0"/>
              </a:spcBef>
              <a:spcAft>
                <a:spcPct val="0"/>
              </a:spcAft>
              <a:defRPr/>
            </a:pPr>
            <a:endParaRPr lang="en-US" altLang="ja-JP">
              <a:solidFill>
                <a:prstClr val="black"/>
              </a:solidFill>
            </a:endParaRPr>
          </a:p>
        </p:txBody>
      </p:sp>
      <p:sp>
        <p:nvSpPr>
          <p:cNvPr id="24578" name="Rectangle 7"/>
          <p:cNvSpPr>
            <a:spLocks noGrp="1" noChangeArrowheads="1"/>
          </p:cNvSpPr>
          <p:nvPr>
            <p:ph type="sldNum" sz="quarter" idx="5"/>
          </p:nvPr>
        </p:nvSpPr>
        <p:spPr/>
        <p:txBody>
          <a:bodyPr/>
          <a:lstStyle/>
          <a:p>
            <a:pPr fontAlgn="base">
              <a:spcBef>
                <a:spcPct val="0"/>
              </a:spcBef>
              <a:spcAft>
                <a:spcPct val="0"/>
              </a:spcAft>
              <a:defRPr/>
            </a:pPr>
            <a:fld id="{8DBC6F9A-0109-4FCA-A491-3E194FAD00E5}" type="slidenum">
              <a:rPr lang="ja-JP" altLang="en-US">
                <a:solidFill>
                  <a:prstClr val="black"/>
                </a:solidFill>
              </a:rPr>
              <a:pPr fontAlgn="base">
                <a:spcBef>
                  <a:spcPct val="0"/>
                </a:spcBef>
                <a:spcAft>
                  <a:spcPct val="0"/>
                </a:spcAft>
                <a:defRPr/>
              </a:pPr>
              <a:t>7</a:t>
            </a:fld>
            <a:endParaRPr lang="en-US" altLang="ja-JP">
              <a:solidFill>
                <a:prstClr val="black"/>
              </a:solidFill>
            </a:endParaRPr>
          </a:p>
        </p:txBody>
      </p:sp>
      <p:sp>
        <p:nvSpPr>
          <p:cNvPr id="27651" name="Rectangle 7"/>
          <p:cNvSpPr txBox="1">
            <a:spLocks noGrp="1" noChangeArrowheads="1"/>
          </p:cNvSpPr>
          <p:nvPr/>
        </p:nvSpPr>
        <p:spPr bwMode="auto">
          <a:xfrm>
            <a:off x="4025028" y="9721164"/>
            <a:ext cx="3077366" cy="511814"/>
          </a:xfrm>
          <a:prstGeom prst="rect">
            <a:avLst/>
          </a:prstGeom>
          <a:noFill/>
          <a:ln w="9525">
            <a:noFill/>
            <a:miter lim="800000"/>
            <a:headEnd/>
            <a:tailEnd/>
          </a:ln>
        </p:spPr>
        <p:txBody>
          <a:bodyPr lIns="95316" tIns="47658" rIns="95316" bIns="47658" anchor="b"/>
          <a:lstStyle/>
          <a:p>
            <a:pPr algn="r" defTabSz="940682"/>
            <a:fld id="{BBCE0222-3D82-4BE8-A452-AF0545379C8C}" type="slidenum">
              <a:rPr lang="ja-JP" altLang="en-US" sz="1300">
                <a:solidFill>
                  <a:prstClr val="black"/>
                </a:solidFill>
              </a:rPr>
              <a:pPr algn="r" defTabSz="940682"/>
              <a:t>7</a:t>
            </a:fld>
            <a:endParaRPr lang="en-US" altLang="ja-JP" sz="1300">
              <a:solidFill>
                <a:prstClr val="black"/>
              </a:solidFill>
            </a:endParaRPr>
          </a:p>
        </p:txBody>
      </p:sp>
      <p:sp>
        <p:nvSpPr>
          <p:cNvPr id="27652" name="Rectangle 2"/>
          <p:cNvSpPr>
            <a:spLocks noGrp="1" noRot="1" noChangeAspect="1" noChangeArrowheads="1" noTextEdit="1"/>
          </p:cNvSpPr>
          <p:nvPr>
            <p:ph type="sldImg"/>
          </p:nvPr>
        </p:nvSpPr>
        <p:spPr bwMode="auto">
          <a:xfrm>
            <a:off x="998538" y="769938"/>
            <a:ext cx="5111750" cy="3833812"/>
          </a:xfrm>
          <a:noFill/>
          <a:ln>
            <a:solidFill>
              <a:srgbClr val="000000"/>
            </a:solidFill>
            <a:miter lim="800000"/>
            <a:headEnd/>
            <a:tailEnd/>
          </a:ln>
        </p:spPr>
      </p:sp>
      <p:sp>
        <p:nvSpPr>
          <p:cNvPr id="27653" name="Rectangle 3"/>
          <p:cNvSpPr>
            <a:spLocks noGrp="1" noChangeArrowheads="1"/>
          </p:cNvSpPr>
          <p:nvPr>
            <p:ph type="body" idx="1"/>
          </p:nvPr>
        </p:nvSpPr>
        <p:spPr>
          <a:noFill/>
          <a:ln/>
        </p:spPr>
        <p:txBody>
          <a:bodyPr lIns="95316" tIns="47658" rIns="95316" bIns="47658"/>
          <a:lstStyle/>
          <a:p>
            <a:pPr eaLnBrk="1" hangingPunct="1">
              <a:spcBef>
                <a:spcPct val="0"/>
              </a:spcBef>
            </a:pPr>
            <a:endParaRPr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平成</a:t>
            </a:r>
            <a:r>
              <a:rPr kumimoji="1" lang="en-US" altLang="ja-JP" dirty="0"/>
              <a:t>28</a:t>
            </a:r>
            <a:r>
              <a:rPr kumimoji="1" lang="ja-JP" altLang="en-US" dirty="0"/>
              <a:t>年度の事業内容をまとめた図です。</a:t>
            </a:r>
            <a:endParaRPr kumimoji="1" lang="en-US" altLang="ja-JP" dirty="0"/>
          </a:p>
          <a:p>
            <a:r>
              <a:rPr kumimoji="1" lang="ja-JP" altLang="en-US" dirty="0"/>
              <a:t>家族支援、当事者支援、支援者支援、普及啓発、それぞれを充実させるとともに、</a:t>
            </a:r>
            <a:endParaRPr kumimoji="1" lang="en-US" altLang="ja-JP" dirty="0"/>
          </a:p>
          <a:p>
            <a:r>
              <a:rPr kumimoji="1" lang="ja-JP" altLang="en-US" dirty="0"/>
              <a:t>センターへの相談のつながりやすさという入口の部分と、</a:t>
            </a:r>
            <a:endParaRPr kumimoji="1" lang="en-US" altLang="ja-JP" dirty="0"/>
          </a:p>
          <a:p>
            <a:r>
              <a:rPr kumimoji="1" lang="ja-JP" altLang="en-US" dirty="0"/>
              <a:t>多様な社会参加の機会を提供できるような工夫をしていきたいと考えています。</a:t>
            </a:r>
          </a:p>
        </p:txBody>
      </p:sp>
      <p:sp>
        <p:nvSpPr>
          <p:cNvPr id="4" name="スライド番号プレースホルダー 3"/>
          <p:cNvSpPr>
            <a:spLocks noGrp="1"/>
          </p:cNvSpPr>
          <p:nvPr>
            <p:ph type="sldNum" sz="quarter" idx="10"/>
          </p:nvPr>
        </p:nvSpPr>
        <p:spPr/>
        <p:txBody>
          <a:bodyPr/>
          <a:lstStyle/>
          <a:p>
            <a:pPr>
              <a:defRPr/>
            </a:pPr>
            <a:fld id="{5ED08BBB-2608-4652-BD0D-D7782E5CE6C9}" type="slidenum">
              <a:rPr lang="ja-JP" altLang="en-US" smtClean="0"/>
              <a:pPr>
                <a:defRPr/>
              </a:pPr>
              <a:t>8</a:t>
            </a:fld>
            <a:endParaRPr lang="ja-JP" altLang="en-US"/>
          </a:p>
        </p:txBody>
      </p:sp>
      <p:sp>
        <p:nvSpPr>
          <p:cNvPr id="5" name="日付プレースホルダー 4"/>
          <p:cNvSpPr>
            <a:spLocks noGrp="1"/>
          </p:cNvSpPr>
          <p:nvPr>
            <p:ph type="dt" idx="11"/>
          </p:nvPr>
        </p:nvSpPr>
        <p:spPr/>
        <p:txBody>
          <a:bodyPr/>
          <a:lstStyle/>
          <a:p>
            <a:pPr>
              <a:defRPr/>
            </a:pPr>
            <a:endParaRPr lang="ja-JP" altLang="en-US"/>
          </a:p>
        </p:txBody>
      </p:sp>
    </p:spTree>
    <p:extLst>
      <p:ext uri="{BB962C8B-B14F-4D97-AF65-F5344CB8AC3E}">
        <p14:creationId xmlns:p14="http://schemas.microsoft.com/office/powerpoint/2010/main" val="2312919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本日皆様のお手元には「ひきこもり相談支援事業」という三つ折りのリーフレットを配布させていただきました。</a:t>
            </a:r>
            <a:endParaRPr kumimoji="1" lang="en-US" altLang="ja-JP" dirty="0"/>
          </a:p>
          <a:p>
            <a:r>
              <a:rPr kumimoji="1" lang="ja-JP" altLang="en-US" dirty="0"/>
              <a:t>こちらの中ページにも、相談の流れについて記載していますので、ご参考ください。</a:t>
            </a:r>
            <a:endParaRPr kumimoji="1" lang="en-US" altLang="ja-JP" dirty="0"/>
          </a:p>
          <a:p>
            <a:endParaRPr kumimoji="1" lang="en-US" altLang="ja-JP" dirty="0"/>
          </a:p>
          <a:p>
            <a:r>
              <a:rPr kumimoji="1" lang="ja-JP" altLang="en-US" dirty="0"/>
              <a:t>それでは相談支援の流れについてお伝えします。</a:t>
            </a:r>
            <a:endParaRPr kumimoji="1" lang="en-US" altLang="ja-JP" dirty="0"/>
          </a:p>
          <a:p>
            <a:r>
              <a:rPr kumimoji="1" lang="ja-JP" altLang="en-US" dirty="0"/>
              <a:t>①まず初めに相談の申し込みです。</a:t>
            </a:r>
            <a:endParaRPr kumimoji="1" lang="en-US" altLang="ja-JP" dirty="0"/>
          </a:p>
          <a:p>
            <a:r>
              <a:rPr kumimoji="1" lang="ja-JP" altLang="en-US" dirty="0"/>
              <a:t>ご本人、ご家族から浜松市ひきこもり地域支援センターのある精神保健福祉センターまでご連絡ください。</a:t>
            </a:r>
            <a:endParaRPr kumimoji="1" lang="en-US" altLang="ja-JP" dirty="0"/>
          </a:p>
          <a:p>
            <a:r>
              <a:rPr kumimoji="1" lang="ja-JP" altLang="en-US" dirty="0"/>
              <a:t>そこでまず相談のご予約をとっていただきます。</a:t>
            </a:r>
            <a:endParaRPr kumimoji="1" lang="en-US" altLang="ja-JP" dirty="0"/>
          </a:p>
          <a:p>
            <a:endParaRPr kumimoji="1" lang="en-US" altLang="ja-JP" dirty="0"/>
          </a:p>
          <a:p>
            <a:r>
              <a:rPr kumimoji="1" lang="ja-JP" altLang="en-US" dirty="0"/>
              <a:t>②続いて相談です。</a:t>
            </a:r>
            <a:endParaRPr kumimoji="1" lang="en-US" altLang="ja-JP" dirty="0"/>
          </a:p>
          <a:p>
            <a:r>
              <a:rPr kumimoji="1" lang="ja-JP" altLang="en-US" dirty="0"/>
              <a:t>ご本人、ご家族等のお話を伺いながら状況の整理に努めます。相談では、ご本人の気持ちの確認や、ご本人に対する適切な関わりについてご家族と一緒に考えます。</a:t>
            </a:r>
            <a:endParaRPr kumimoji="1" lang="en-US" altLang="ja-JP" dirty="0"/>
          </a:p>
          <a:p>
            <a:r>
              <a:rPr kumimoji="1" lang="ja-JP" altLang="en-US" dirty="0"/>
              <a:t>状況に応じて継続的に支援をしていきます。</a:t>
            </a:r>
            <a:endParaRPr kumimoji="1" lang="en-US" altLang="ja-JP" dirty="0"/>
          </a:p>
          <a:p>
            <a:endParaRPr kumimoji="1" lang="en-US" altLang="ja-JP" dirty="0"/>
          </a:p>
          <a:p>
            <a:r>
              <a:rPr kumimoji="1" lang="ja-JP" altLang="en-US" dirty="0"/>
              <a:t>③続いて支援方針の検討です。</a:t>
            </a:r>
          </a:p>
          <a:p>
            <a:r>
              <a:rPr kumimoji="1" lang="ja-JP" altLang="en-US" dirty="0"/>
              <a:t>定期的に支援方針の検討を行い、状態に応じて見直しながら支援します。</a:t>
            </a:r>
            <a:endParaRPr kumimoji="1" lang="en-US" altLang="ja-JP" dirty="0"/>
          </a:p>
          <a:p>
            <a:r>
              <a:rPr kumimoji="1" lang="ja-JP" altLang="en-US" dirty="0"/>
              <a:t>支援方針の検討の結果次のような支援を考えます。</a:t>
            </a:r>
            <a:endParaRPr kumimoji="1" lang="en-US" altLang="ja-JP" dirty="0"/>
          </a:p>
          <a:p>
            <a:r>
              <a:rPr kumimoji="1" lang="ja-JP" altLang="en-US" dirty="0"/>
              <a:t>　１　訪問支援</a:t>
            </a:r>
            <a:endParaRPr kumimoji="1" lang="en-US" altLang="ja-JP" dirty="0"/>
          </a:p>
          <a:p>
            <a:r>
              <a:rPr kumimoji="1" lang="ja-JP" altLang="en-US" dirty="0"/>
              <a:t>　２　当事者グループ活動</a:t>
            </a:r>
            <a:endParaRPr kumimoji="1" lang="en-US" altLang="ja-JP" dirty="0"/>
          </a:p>
          <a:p>
            <a:r>
              <a:rPr kumimoji="1" lang="ja-JP" altLang="en-US" dirty="0"/>
              <a:t>　３　関係機関との連携</a:t>
            </a:r>
            <a:endParaRPr kumimoji="1" lang="en-US" altLang="ja-JP" dirty="0"/>
          </a:p>
          <a:p>
            <a:r>
              <a:rPr kumimoji="1" lang="ja-JP" altLang="en-US" dirty="0"/>
              <a:t>です。</a:t>
            </a:r>
          </a:p>
          <a:p>
            <a:endParaRPr kumimoji="1" lang="en-US" altLang="ja-JP" dirty="0"/>
          </a:p>
        </p:txBody>
      </p:sp>
      <p:sp>
        <p:nvSpPr>
          <p:cNvPr id="4" name="日付プレースホルダー 3"/>
          <p:cNvSpPr>
            <a:spLocks noGrp="1"/>
          </p:cNvSpPr>
          <p:nvPr>
            <p:ph type="dt" idx="10"/>
          </p:nvPr>
        </p:nvSpPr>
        <p:spPr/>
        <p:txBody>
          <a:bodyPr/>
          <a:lstStyle/>
          <a:p>
            <a:endParaRPr lang="ja-JP" altLang="en-US">
              <a:solidFill>
                <a:prstClr val="black"/>
              </a:solidFill>
            </a:endParaRPr>
          </a:p>
        </p:txBody>
      </p:sp>
      <p:sp>
        <p:nvSpPr>
          <p:cNvPr id="5" name="スライド番号プレースホルダー 4"/>
          <p:cNvSpPr>
            <a:spLocks noGrp="1"/>
          </p:cNvSpPr>
          <p:nvPr>
            <p:ph type="sldNum" sz="quarter" idx="11"/>
          </p:nvPr>
        </p:nvSpPr>
        <p:spPr/>
        <p:txBody>
          <a:bodyPr/>
          <a:lstStyle/>
          <a:p>
            <a:fld id="{2C97E495-FC43-4194-9FBB-3D1E8C90D307}" type="slidenum">
              <a:rPr lang="ja-JP" altLang="en-US" smtClean="0">
                <a:solidFill>
                  <a:prstClr val="black"/>
                </a:solidFill>
              </a:rPr>
              <a:pPr/>
              <a:t>9</a:t>
            </a:fld>
            <a:endParaRPr lang="ja-JP" altLang="en-US">
              <a:solidFill>
                <a:prstClr val="black"/>
              </a:solidFill>
            </a:endParaRPr>
          </a:p>
        </p:txBody>
      </p:sp>
    </p:spTree>
    <p:extLst>
      <p:ext uri="{BB962C8B-B14F-4D97-AF65-F5344CB8AC3E}">
        <p14:creationId xmlns:p14="http://schemas.microsoft.com/office/powerpoint/2010/main" val="1634726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 3"/>
          <p:cNvSpPr>
            <a:spLocks noGrp="1"/>
          </p:cNvSpPr>
          <p:nvPr>
            <p:ph type="dt" sz="half" idx="10"/>
          </p:nvPr>
        </p:nvSpPr>
        <p:spPr/>
        <p:txBody>
          <a:bodyPr/>
          <a:lstStyle/>
          <a:p>
            <a:fld id="{69115B6C-0F36-4481-970D-532F1FB29E29}" type="datetime1">
              <a:rPr lang="en-US" altLang="ja-JP" smtClean="0">
                <a:solidFill>
                  <a:prstClr val="black">
                    <a:tint val="75000"/>
                  </a:prstClr>
                </a:solidFill>
              </a:rPr>
              <a:t>11/12/21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r>
              <a:rPr lang="en-US" altLang="ja-JP">
                <a:solidFill>
                  <a:prstClr val="black">
                    <a:tint val="75000"/>
                  </a:prstClr>
                </a:solidFill>
              </a:rPr>
              <a:t>1</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88764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371BE605-E1D7-41BC-9D8F-C552E620BC44}" type="datetime1">
              <a:rPr lang="en-US" altLang="ja-JP" smtClean="0">
                <a:solidFill>
                  <a:srgbClr val="DFDCB7"/>
                </a:solidFill>
              </a:rPr>
              <a:t>11/12/21</a:t>
            </a:fld>
            <a:endParaRPr lang="ja-JP" altLang="en-US">
              <a:solidFill>
                <a:srgbClr val="DFDCB7"/>
              </a:solidFill>
            </a:endParaRPr>
          </a:p>
        </p:txBody>
      </p:sp>
      <p:sp>
        <p:nvSpPr>
          <p:cNvPr id="5" name="フッター プレースホルダ 4"/>
          <p:cNvSpPr>
            <a:spLocks noGrp="1"/>
          </p:cNvSpPr>
          <p:nvPr>
            <p:ph type="ftr" sz="quarter" idx="11"/>
          </p:nvPr>
        </p:nvSpPr>
        <p:spPr/>
        <p:txBody>
          <a:bodyPr/>
          <a:lstStyle/>
          <a:p>
            <a:r>
              <a:rPr lang="en-US" altLang="ja-JP">
                <a:solidFill>
                  <a:srgbClr val="DFDCB7"/>
                </a:solidFill>
              </a:rPr>
              <a:t>1</a:t>
            </a:r>
            <a:endParaRPr lang="ja-JP" altLang="en-US">
              <a:solidFill>
                <a:srgbClr val="DFDCB7"/>
              </a:solidFill>
            </a:endParaRPr>
          </a:p>
        </p:txBody>
      </p:sp>
      <p:sp>
        <p:nvSpPr>
          <p:cNvPr id="6" name="スライド番号プレースホルダ 5"/>
          <p:cNvSpPr>
            <a:spLocks noGrp="1"/>
          </p:cNvSpPr>
          <p:nvPr>
            <p:ph type="sldNum" sz="quarter" idx="12"/>
          </p:nvPr>
        </p:nvSpPr>
        <p:spPr/>
        <p:txBody>
          <a:bodyPr/>
          <a:lstStyle/>
          <a:p>
            <a:fld id="{E3F6959F-AFEF-4154-8E28-FE6A998214E8}" type="slidenum">
              <a:rPr lang="ja-JP" altLang="en-US" smtClean="0"/>
              <a:pPr/>
              <a:t>‹#›</a:t>
            </a:fld>
            <a:endParaRPr lang="ja-JP" altLang="en-US"/>
          </a:p>
        </p:txBody>
      </p:sp>
    </p:spTree>
    <p:extLst>
      <p:ext uri="{BB962C8B-B14F-4D97-AF65-F5344CB8AC3E}">
        <p14:creationId xmlns:p14="http://schemas.microsoft.com/office/powerpoint/2010/main" val="1598282540"/>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371BE605-E1D7-41BC-9D8F-C552E620BC44}" type="datetime1">
              <a:rPr lang="en-US" altLang="ja-JP" smtClean="0">
                <a:solidFill>
                  <a:srgbClr val="DFDCB7"/>
                </a:solidFill>
              </a:rPr>
              <a:t>11/12/21</a:t>
            </a:fld>
            <a:endParaRPr lang="ja-JP" altLang="en-US">
              <a:solidFill>
                <a:srgbClr val="DFDCB7"/>
              </a:solidFill>
            </a:endParaRPr>
          </a:p>
        </p:txBody>
      </p:sp>
      <p:sp>
        <p:nvSpPr>
          <p:cNvPr id="5" name="フッター プレースホルダ 4"/>
          <p:cNvSpPr>
            <a:spLocks noGrp="1"/>
          </p:cNvSpPr>
          <p:nvPr>
            <p:ph type="ftr" sz="quarter" idx="11"/>
          </p:nvPr>
        </p:nvSpPr>
        <p:spPr/>
        <p:txBody>
          <a:bodyPr/>
          <a:lstStyle/>
          <a:p>
            <a:r>
              <a:rPr lang="en-US" altLang="ja-JP">
                <a:solidFill>
                  <a:srgbClr val="DFDCB7"/>
                </a:solidFill>
              </a:rPr>
              <a:t>1</a:t>
            </a:r>
            <a:endParaRPr lang="ja-JP" altLang="en-US">
              <a:solidFill>
                <a:srgbClr val="DFDCB7"/>
              </a:solidFill>
            </a:endParaRPr>
          </a:p>
        </p:txBody>
      </p:sp>
      <p:sp>
        <p:nvSpPr>
          <p:cNvPr id="6" name="スライド番号プレースホルダ 5"/>
          <p:cNvSpPr>
            <a:spLocks noGrp="1"/>
          </p:cNvSpPr>
          <p:nvPr>
            <p:ph type="sldNum" sz="quarter" idx="12"/>
          </p:nvPr>
        </p:nvSpPr>
        <p:spPr/>
        <p:txBody>
          <a:bodyPr/>
          <a:lstStyle/>
          <a:p>
            <a:fld id="{E3F6959F-AFEF-4154-8E28-FE6A998214E8}" type="slidenum">
              <a:rPr lang="ja-JP" altLang="en-US" smtClean="0"/>
              <a:pPr/>
              <a:t>‹#›</a:t>
            </a:fld>
            <a:endParaRPr lang="ja-JP" altLang="en-US"/>
          </a:p>
        </p:txBody>
      </p:sp>
    </p:spTree>
    <p:extLst>
      <p:ext uri="{BB962C8B-B14F-4D97-AF65-F5344CB8AC3E}">
        <p14:creationId xmlns:p14="http://schemas.microsoft.com/office/powerpoint/2010/main" val="366006571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4C86D85A-A92B-4DF1-BA7B-066C12FF1B4E}" type="datetime1">
              <a:rPr lang="en-US" altLang="ja-JP" smtClean="0">
                <a:solidFill>
                  <a:prstClr val="black">
                    <a:tint val="75000"/>
                  </a:prstClr>
                </a:solidFill>
              </a:rPr>
              <a:t>11/12/21</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r>
              <a:rPr lang="en-US" altLang="ja-JP">
                <a:solidFill>
                  <a:prstClr val="black">
                    <a:tint val="75000"/>
                  </a:prstClr>
                </a:solidFill>
              </a:rPr>
              <a:t>1</a:t>
            </a: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3038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 3"/>
          <p:cNvSpPr>
            <a:spLocks noGrp="1"/>
          </p:cNvSpPr>
          <p:nvPr>
            <p:ph type="dt" sz="half" idx="10"/>
          </p:nvPr>
        </p:nvSpPr>
        <p:spPr/>
        <p:txBody>
          <a:bodyPr/>
          <a:lstStyle/>
          <a:p>
            <a:fld id="{371BE605-E1D7-41BC-9D8F-C552E620BC44}" type="datetime1">
              <a:rPr lang="en-US" altLang="ja-JP" smtClean="0">
                <a:solidFill>
                  <a:srgbClr val="DFDCB7"/>
                </a:solidFill>
              </a:rPr>
              <a:t>11/12/21</a:t>
            </a:fld>
            <a:endParaRPr lang="ja-JP" altLang="en-US">
              <a:solidFill>
                <a:srgbClr val="DFDCB7"/>
              </a:solidFill>
            </a:endParaRPr>
          </a:p>
        </p:txBody>
      </p:sp>
      <p:sp>
        <p:nvSpPr>
          <p:cNvPr id="5" name="フッター プレースホルダ 4"/>
          <p:cNvSpPr>
            <a:spLocks noGrp="1"/>
          </p:cNvSpPr>
          <p:nvPr>
            <p:ph type="ftr" sz="quarter" idx="11"/>
          </p:nvPr>
        </p:nvSpPr>
        <p:spPr/>
        <p:txBody>
          <a:bodyPr/>
          <a:lstStyle/>
          <a:p>
            <a:r>
              <a:rPr lang="en-US" altLang="ja-JP">
                <a:solidFill>
                  <a:srgbClr val="DFDCB7"/>
                </a:solidFill>
              </a:rPr>
              <a:t>1</a:t>
            </a:r>
            <a:endParaRPr lang="ja-JP" altLang="en-US">
              <a:solidFill>
                <a:srgbClr val="DFDCB7"/>
              </a:solidFill>
            </a:endParaRPr>
          </a:p>
        </p:txBody>
      </p:sp>
      <p:sp>
        <p:nvSpPr>
          <p:cNvPr id="6" name="スライド番号プレースホルダ 5"/>
          <p:cNvSpPr>
            <a:spLocks noGrp="1"/>
          </p:cNvSpPr>
          <p:nvPr>
            <p:ph type="sldNum" sz="quarter" idx="12"/>
          </p:nvPr>
        </p:nvSpPr>
        <p:spPr/>
        <p:txBody>
          <a:bodyPr/>
          <a:lstStyle/>
          <a:p>
            <a:fld id="{E3F6959F-AFEF-4154-8E28-FE6A998214E8}" type="slidenum">
              <a:rPr lang="ja-JP" altLang="en-US" smtClean="0"/>
              <a:pPr/>
              <a:t>‹#›</a:t>
            </a:fld>
            <a:endParaRPr lang="ja-JP" altLang="en-US"/>
          </a:p>
        </p:txBody>
      </p:sp>
    </p:spTree>
    <p:extLst>
      <p:ext uri="{BB962C8B-B14F-4D97-AF65-F5344CB8AC3E}">
        <p14:creationId xmlns:p14="http://schemas.microsoft.com/office/powerpoint/2010/main" val="251154033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p:cNvSpPr>
            <a:spLocks noGrp="1"/>
          </p:cNvSpPr>
          <p:nvPr>
            <p:ph type="dt" sz="half" idx="10"/>
          </p:nvPr>
        </p:nvSpPr>
        <p:spPr/>
        <p:txBody>
          <a:bodyPr/>
          <a:lstStyle/>
          <a:p>
            <a:fld id="{300EA544-A6B6-4F20-8A18-92267C843BB7}" type="datetime1">
              <a:rPr lang="en-US" altLang="ja-JP" smtClean="0">
                <a:solidFill>
                  <a:prstClr val="black">
                    <a:tint val="75000"/>
                  </a:prstClr>
                </a:solidFill>
              </a:rPr>
              <a:t>11/12/21</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r>
              <a:rPr lang="en-US" altLang="ja-JP">
                <a:solidFill>
                  <a:prstClr val="black">
                    <a:tint val="75000"/>
                  </a:prstClr>
                </a:solidFill>
              </a:rPr>
              <a:t>1</a:t>
            </a:r>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29317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6"/>
          <p:cNvSpPr>
            <a:spLocks noGrp="1"/>
          </p:cNvSpPr>
          <p:nvPr>
            <p:ph type="dt" sz="half" idx="10"/>
          </p:nvPr>
        </p:nvSpPr>
        <p:spPr/>
        <p:txBody>
          <a:bodyPr/>
          <a:lstStyle/>
          <a:p>
            <a:fld id="{30915899-66A7-439D-8097-2832F1532E7B}" type="datetime1">
              <a:rPr lang="en-US" altLang="ja-JP" smtClean="0">
                <a:solidFill>
                  <a:prstClr val="black">
                    <a:tint val="75000"/>
                  </a:prstClr>
                </a:solidFill>
              </a:rPr>
              <a:t>11/12/21</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r>
              <a:rPr lang="en-US" altLang="ja-JP">
                <a:solidFill>
                  <a:prstClr val="black">
                    <a:tint val="75000"/>
                  </a:prstClr>
                </a:solidFill>
              </a:rPr>
              <a:t>1</a:t>
            </a:r>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94207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 2"/>
          <p:cNvSpPr>
            <a:spLocks noGrp="1"/>
          </p:cNvSpPr>
          <p:nvPr>
            <p:ph type="dt" sz="half" idx="10"/>
          </p:nvPr>
        </p:nvSpPr>
        <p:spPr/>
        <p:txBody>
          <a:bodyPr/>
          <a:lstStyle/>
          <a:p>
            <a:fld id="{F4BA6B7A-5566-4201-B602-937287306285}" type="datetime1">
              <a:rPr lang="en-US" altLang="ja-JP" smtClean="0">
                <a:solidFill>
                  <a:prstClr val="black">
                    <a:tint val="75000"/>
                  </a:prstClr>
                </a:solidFill>
              </a:rPr>
              <a:t>11/12/21</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r>
              <a:rPr lang="en-US" altLang="ja-JP">
                <a:solidFill>
                  <a:prstClr val="black">
                    <a:tint val="75000"/>
                  </a:prstClr>
                </a:solidFill>
              </a:rPr>
              <a:t>1</a:t>
            </a:r>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870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C6C232BA-0504-4BB9-B8F7-4F2C0F9502BD}" type="datetime1">
              <a:rPr lang="en-US" altLang="ja-JP" smtClean="0">
                <a:solidFill>
                  <a:prstClr val="black">
                    <a:tint val="75000"/>
                  </a:prstClr>
                </a:solidFill>
              </a:rPr>
              <a:t>11/12/21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r>
              <a:rPr lang="en-US" altLang="ja-JP">
                <a:solidFill>
                  <a:prstClr val="black">
                    <a:tint val="75000"/>
                  </a:prstClr>
                </a:solidFill>
              </a:rPr>
              <a:t>1</a:t>
            </a:r>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72730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 4"/>
          <p:cNvSpPr>
            <a:spLocks noGrp="1"/>
          </p:cNvSpPr>
          <p:nvPr>
            <p:ph type="dt" sz="half" idx="10"/>
          </p:nvPr>
        </p:nvSpPr>
        <p:spPr/>
        <p:txBody>
          <a:bodyPr/>
          <a:lstStyle/>
          <a:p>
            <a:fld id="{371BE605-E1D7-41BC-9D8F-C552E620BC44}" type="datetime1">
              <a:rPr lang="en-US" altLang="ja-JP" smtClean="0">
                <a:solidFill>
                  <a:srgbClr val="DFDCB7"/>
                </a:solidFill>
              </a:rPr>
              <a:t>11/12/21</a:t>
            </a:fld>
            <a:endParaRPr lang="ja-JP" altLang="en-US">
              <a:solidFill>
                <a:srgbClr val="DFDCB7"/>
              </a:solidFill>
            </a:endParaRPr>
          </a:p>
        </p:txBody>
      </p:sp>
      <p:sp>
        <p:nvSpPr>
          <p:cNvPr id="6" name="フッター プレースホルダ 5"/>
          <p:cNvSpPr>
            <a:spLocks noGrp="1"/>
          </p:cNvSpPr>
          <p:nvPr>
            <p:ph type="ftr" sz="quarter" idx="11"/>
          </p:nvPr>
        </p:nvSpPr>
        <p:spPr/>
        <p:txBody>
          <a:bodyPr/>
          <a:lstStyle/>
          <a:p>
            <a:r>
              <a:rPr lang="en-US" altLang="ja-JP">
                <a:solidFill>
                  <a:srgbClr val="DFDCB7"/>
                </a:solidFill>
              </a:rPr>
              <a:t>1</a:t>
            </a:r>
            <a:endParaRPr lang="ja-JP" altLang="en-US">
              <a:solidFill>
                <a:srgbClr val="DFDCB7"/>
              </a:solidFill>
            </a:endParaRPr>
          </a:p>
        </p:txBody>
      </p:sp>
      <p:sp>
        <p:nvSpPr>
          <p:cNvPr id="7" name="スライド番号プレースホルダ 6"/>
          <p:cNvSpPr>
            <a:spLocks noGrp="1"/>
          </p:cNvSpPr>
          <p:nvPr>
            <p:ph type="sldNum" sz="quarter" idx="12"/>
          </p:nvPr>
        </p:nvSpPr>
        <p:spPr/>
        <p:txBody>
          <a:bodyPr/>
          <a:lstStyle/>
          <a:p>
            <a:fld id="{E3F6959F-AFEF-4154-8E28-FE6A998214E8}" type="slidenum">
              <a:rPr lang="ja-JP" altLang="en-US" smtClean="0"/>
              <a:pPr/>
              <a:t>‹#›</a:t>
            </a:fld>
            <a:endParaRPr lang="ja-JP" altLang="en-US"/>
          </a:p>
        </p:txBody>
      </p:sp>
    </p:spTree>
    <p:extLst>
      <p:ext uri="{BB962C8B-B14F-4D97-AF65-F5344CB8AC3E}">
        <p14:creationId xmlns:p14="http://schemas.microsoft.com/office/powerpoint/2010/main" val="332089616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 4"/>
          <p:cNvSpPr>
            <a:spLocks noGrp="1"/>
          </p:cNvSpPr>
          <p:nvPr>
            <p:ph type="dt" sz="half" idx="10"/>
          </p:nvPr>
        </p:nvSpPr>
        <p:spPr/>
        <p:txBody>
          <a:bodyPr/>
          <a:lstStyle/>
          <a:p>
            <a:fld id="{371BE605-E1D7-41BC-9D8F-C552E620BC44}" type="datetime1">
              <a:rPr lang="en-US" altLang="ja-JP" smtClean="0">
                <a:solidFill>
                  <a:srgbClr val="DFDCB7"/>
                </a:solidFill>
              </a:rPr>
              <a:t>11/12/21</a:t>
            </a:fld>
            <a:endParaRPr lang="ja-JP" altLang="en-US">
              <a:solidFill>
                <a:srgbClr val="DFDCB7"/>
              </a:solidFill>
            </a:endParaRPr>
          </a:p>
        </p:txBody>
      </p:sp>
      <p:sp>
        <p:nvSpPr>
          <p:cNvPr id="6" name="フッター プレースホルダ 5"/>
          <p:cNvSpPr>
            <a:spLocks noGrp="1"/>
          </p:cNvSpPr>
          <p:nvPr>
            <p:ph type="ftr" sz="quarter" idx="11"/>
          </p:nvPr>
        </p:nvSpPr>
        <p:spPr/>
        <p:txBody>
          <a:bodyPr/>
          <a:lstStyle/>
          <a:p>
            <a:r>
              <a:rPr lang="en-US" altLang="ja-JP">
                <a:solidFill>
                  <a:srgbClr val="DFDCB7"/>
                </a:solidFill>
              </a:rPr>
              <a:t>1</a:t>
            </a:r>
            <a:endParaRPr lang="ja-JP" altLang="en-US">
              <a:solidFill>
                <a:srgbClr val="DFDCB7"/>
              </a:solidFill>
            </a:endParaRPr>
          </a:p>
        </p:txBody>
      </p:sp>
      <p:sp>
        <p:nvSpPr>
          <p:cNvPr id="7" name="スライド番号プレースホルダ 6"/>
          <p:cNvSpPr>
            <a:spLocks noGrp="1"/>
          </p:cNvSpPr>
          <p:nvPr>
            <p:ph type="sldNum" sz="quarter" idx="12"/>
          </p:nvPr>
        </p:nvSpPr>
        <p:spPr/>
        <p:txBody>
          <a:bodyPr/>
          <a:lstStyle/>
          <a:p>
            <a:fld id="{E3F6959F-AFEF-4154-8E28-FE6A998214E8}" type="slidenum">
              <a:rPr lang="ja-JP" altLang="en-US" smtClean="0"/>
              <a:pPr/>
              <a:t>‹#›</a:t>
            </a:fld>
            <a:endParaRPr lang="ja-JP" altLang="en-US"/>
          </a:p>
        </p:txBody>
      </p:sp>
    </p:spTree>
    <p:extLst>
      <p:ext uri="{BB962C8B-B14F-4D97-AF65-F5344CB8AC3E}">
        <p14:creationId xmlns:p14="http://schemas.microsoft.com/office/powerpoint/2010/main" val="3051382226"/>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67646-EEF3-4528-AC8F-B8BBF618B33B}" type="datetime1">
              <a:rPr lang="en-US" altLang="ja-JP" smtClean="0">
                <a:solidFill>
                  <a:prstClr val="black">
                    <a:tint val="75000"/>
                  </a:prstClr>
                </a:solidFill>
              </a:rPr>
              <a:t>11/12/21</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a:solidFill>
                  <a:prstClr val="black">
                    <a:tint val="75000"/>
                  </a:prstClr>
                </a:solidFill>
              </a:rPr>
              <a:t>1</a:t>
            </a:r>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B852CB-EAAF-45D7-BE77-86D65DE50D8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81235122"/>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3.bp.blogspot.com/-nXHep3RRd2o/UYmsootbn8I/AAAAAAAARXE/BRJez2zs-Ss/s800/fufu_chunen.pn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3.bp.blogspot.com/-QKfFT2hlNr0/WKFivFUAY3I/AAAAAAABBo4/8jJwGKYkVvcWp6tmB_JqYPtA0cyiChnmQCLcB/s800/shisyunki_boy2.pn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hyperlink" Target="http://3.bp.blogspot.com/-35Zf2DcGqd8/WKFivT5-JCI/AAAAAAABBpE/TlKd4cDXgg0ovpQnkVpr-dv-NEcAB85lwCLcB/s800/shisyunki_girl2.png" TargetMode="Externa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hyperlink" Target="http://3.bp.blogspot.com/-O0mchradsMo/VwIgUXTY1LI/AAAAAAAA5aw/9Y3Gz_AOy9sAS_OrM09_ORHwOmrexf7oQ/s800/medical_seishinka_woman.png"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chart" Target="../charts/chart9.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7.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9.emf"/><Relationship Id="rId7" Type="http://schemas.openxmlformats.org/officeDocument/2006/relationships/hyperlink" Target="http://4.bp.blogspot.com/-JI80V3XCJXQ/WLEulsG320I/AAAAAAABCFc/k5NxjCQXX5gzg3swoR8ZcZ6Vc1ggw6eRwCLcB/s800/computer02_man.pn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1.png"/><Relationship Id="rId5" Type="http://schemas.microsoft.com/office/2007/relationships/hdphoto" Target="../media/hdphoto2.wdp"/><Relationship Id="rId10" Type="http://schemas.openxmlformats.org/officeDocument/2006/relationships/image" Target="../media/image42.png"/><Relationship Id="rId4" Type="http://schemas.openxmlformats.org/officeDocument/2006/relationships/image" Target="../media/image40.png"/><Relationship Id="rId9" Type="http://schemas.openxmlformats.org/officeDocument/2006/relationships/hyperlink" Target="http://2.bp.blogspot.com/-oIglwJHMGRM/V5QoKmF4HJI/AAAAAAAA8ng/NzB_LOWPzaYTUlps2fQpiBaq0O67hj-jgCLcB/s800/smartphone_woman_walk.png" TargetMode="External"/></Relationships>
</file>

<file path=ppt/slides/_rels/slide3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43.png"/><Relationship Id="rId7" Type="http://schemas.openxmlformats.org/officeDocument/2006/relationships/image" Target="../media/image46.png"/><Relationship Id="rId12" Type="http://schemas.microsoft.com/office/2007/relationships/hdphoto" Target="../media/hdphoto6.wdp"/><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microsoft.com/office/2007/relationships/hdphoto" Target="../media/hdphoto3.wdp"/><Relationship Id="rId11" Type="http://schemas.openxmlformats.org/officeDocument/2006/relationships/image" Target="../media/image48.png"/><Relationship Id="rId5" Type="http://schemas.openxmlformats.org/officeDocument/2006/relationships/image" Target="../media/image45.png"/><Relationship Id="rId10" Type="http://schemas.microsoft.com/office/2007/relationships/hdphoto" Target="../media/hdphoto5.wdp"/><Relationship Id="rId4" Type="http://schemas.openxmlformats.org/officeDocument/2006/relationships/image" Target="../media/image44.png"/><Relationship Id="rId9" Type="http://schemas.openxmlformats.org/officeDocument/2006/relationships/image" Target="../media/image47.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4.bp.blogspot.com/-AKAREDDLmxc/U-8GZf7xxzI/AAAAAAAAk48/nE6ksnY7Z08/s800/ie_mark_nikai.png" TargetMode="External"/><Relationship Id="rId7" Type="http://schemas.openxmlformats.org/officeDocument/2006/relationships/hyperlink" Target="http://3.bp.blogspot.com/-6uMgM-Cvxfo/U-8GYJiPyzI/AAAAAAAAk30/pYNhi6FsSjs/s800/ie_mark_apart.pn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2.bp.blogspot.com/-Kp66dqX6qtg/U-8GYIZ0oHI/AAAAAAAAk34/-8emCDso51o/s800/ie_mark_mansion.png" TargetMode="External"/><Relationship Id="rId10" Type="http://schemas.openxmlformats.org/officeDocument/2006/relationships/image" Target="../media/image13.png"/><Relationship Id="rId4" Type="http://schemas.openxmlformats.org/officeDocument/2006/relationships/image" Target="../media/image10.png"/><Relationship Id="rId9" Type="http://schemas.openxmlformats.org/officeDocument/2006/relationships/hyperlink" Target="http://1.bp.blogspot.com/-ixx0KsdMNSk/U3v3KzSCirI/AAAAAAAAgpE/-NnMHV4syoc/s800/tree_seichou07.png" TargetMode="Externa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4.bp.blogspot.com/-v-d7JYMZJn0/VvKZKMuZhzI/AAAAAAAA5FQ/p8m3U0QRZ8kI8mbkOv0uMEZrwT7F5Baiw/s800/seminor_woman.png" TargetMode="External"/><Relationship Id="rId7" Type="http://schemas.openxmlformats.org/officeDocument/2006/relationships/hyperlink" Target="http://4.bp.blogspot.com/-JI80V3XCJXQ/WLEulsG320I/AAAAAAABCFc/k5NxjCQXX5gzg3swoR8ZcZ6Vc1ggw6eRwCLcB/s800/computer02_man.png" TargetMode="External"/><Relationship Id="rId12"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hyperlink" Target="http://3.bp.blogspot.com/-O0mchradsMo/VwIgUXTY1LI/AAAAAAAA5aw/9Y3Gz_AOy9sAS_OrM09_ORHwOmrexf7oQ/s800/medical_seishinka_woman.png" TargetMode="External"/><Relationship Id="rId5" Type="http://schemas.openxmlformats.org/officeDocument/2006/relationships/hyperlink" Target="http://2.bp.blogspot.com/-SIGZ-N2DjSo/Us_NWvK_QOI/AAAAAAAAdHs/vUNLb_NlhZk/s800/akusyu_man_woman.png" TargetMode="External"/><Relationship Id="rId10" Type="http://schemas.openxmlformats.org/officeDocument/2006/relationships/image" Target="../media/image17.png"/><Relationship Id="rId4" Type="http://schemas.openxmlformats.org/officeDocument/2006/relationships/image" Target="../media/image14.png"/><Relationship Id="rId9" Type="http://schemas.openxmlformats.org/officeDocument/2006/relationships/hyperlink" Target="http://1.bp.blogspot.com/-lntmGjyV1ik/WRkuqkBSHRI/AAAAAAABETM/hyLgXdrgYvEWL8NHa7nR6Fh0s8eEiZ3wwCLcB/s800/soudan_setsumei_business_old.png"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hyperlink" Target="http://1.bp.blogspot.com/-lntmGjyV1ik/WRkuqkBSHRI/AAAAAAABETM/hyLgXdrgYvEWL8NHa7nR6Fh0s8eEiZ3wwCLcB/s800/soudan_setsumei_business_old.png" TargetMode="External"/><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7.pn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C:\Users\H4830\AppData\Local\Microsoft\Windows\Temporary Internet Files\Content.IE5\FD9W8KLB\家康くん（縦文字）[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4941169"/>
            <a:ext cx="1870080" cy="1902012"/>
          </a:xfrm>
          <a:prstGeom prst="rect">
            <a:avLst/>
          </a:prstGeom>
          <a:noFill/>
          <a:ln>
            <a:noFill/>
          </a:ln>
        </p:spPr>
      </p:pic>
      <p:pic>
        <p:nvPicPr>
          <p:cNvPr id="14" name="図 13">
            <a:extLst>
              <a:ext uri="{FF2B5EF4-FFF2-40B4-BE49-F238E27FC236}">
                <a16:creationId xmlns:a16="http://schemas.microsoft.com/office/drawing/2014/main" id="{C2A0B1D8-64B2-D24C-953B-89D61E6A8BC1}"/>
              </a:ext>
            </a:extLst>
          </p:cNvPr>
          <p:cNvPicPr>
            <a:picLocks noChangeAspect="1"/>
          </p:cNvPicPr>
          <p:nvPr/>
        </p:nvPicPr>
        <p:blipFill>
          <a:blip r:embed="rId4"/>
          <a:stretch>
            <a:fillRect/>
          </a:stretch>
        </p:blipFill>
        <p:spPr>
          <a:xfrm>
            <a:off x="243316" y="836712"/>
            <a:ext cx="4258840" cy="3918132"/>
          </a:xfrm>
          <a:prstGeom prst="rect">
            <a:avLst/>
          </a:prstGeom>
        </p:spPr>
      </p:pic>
      <p:sp>
        <p:nvSpPr>
          <p:cNvPr id="2" name="タイトル 1"/>
          <p:cNvSpPr>
            <a:spLocks noGrp="1"/>
          </p:cNvSpPr>
          <p:nvPr>
            <p:ph type="ctrTitle"/>
          </p:nvPr>
        </p:nvSpPr>
        <p:spPr>
          <a:xfrm>
            <a:off x="35496" y="0"/>
            <a:ext cx="4680520" cy="5085184"/>
          </a:xfrm>
        </p:spPr>
        <p:txBody>
          <a:bodyPr>
            <a:normAutofit/>
          </a:bodyPr>
          <a:lstStyle/>
          <a:p>
            <a:br>
              <a:rPr lang="en-US" altLang="ja-JP" sz="2800" b="1" dirty="0">
                <a:solidFill>
                  <a:schemeClr val="accent6">
                    <a:lumMod val="60000"/>
                    <a:lumOff val="40000"/>
                  </a:schemeClr>
                </a:solidFill>
                <a:latin typeface="Hiragino Maru Gothic Pro W4" panose="020F0400000000000000" pitchFamily="34" charset="-128"/>
                <a:ea typeface="Hiragino Maru Gothic Pro W4" panose="020F0400000000000000" pitchFamily="34" charset="-128"/>
              </a:rPr>
            </a:br>
            <a:br>
              <a:rPr lang="en-US" altLang="ja-JP" sz="3600" b="1" dirty="0">
                <a:solidFill>
                  <a:schemeClr val="accent6">
                    <a:lumMod val="60000"/>
                    <a:lumOff val="40000"/>
                  </a:schemeClr>
                </a:solidFill>
                <a:latin typeface="Hiragino Maru Gothic Pro W4" panose="020F0400000000000000" pitchFamily="34" charset="-128"/>
                <a:ea typeface="Hiragino Maru Gothic Pro W4" panose="020F0400000000000000" pitchFamily="34" charset="-128"/>
              </a:rPr>
            </a:br>
            <a:br>
              <a:rPr lang="en-US" altLang="ja-JP" sz="3200" dirty="0">
                <a:solidFill>
                  <a:schemeClr val="accent2">
                    <a:lumMod val="50000"/>
                  </a:schemeClr>
                </a:solidFill>
              </a:rPr>
            </a:br>
            <a:r>
              <a:rPr lang="ja-JP" altLang="en-US" sz="4000">
                <a:solidFill>
                  <a:schemeClr val="accent2">
                    <a:lumMod val="50000"/>
                  </a:schemeClr>
                </a:solidFill>
              </a:rPr>
              <a:t>浜松市</a:t>
            </a:r>
            <a:r>
              <a:rPr lang="ja-JP" altLang="en-US" sz="3200">
                <a:solidFill>
                  <a:schemeClr val="accent2">
                    <a:lumMod val="50000"/>
                  </a:schemeClr>
                </a:solidFill>
              </a:rPr>
              <a:t>の</a:t>
            </a:r>
            <a:br>
              <a:rPr lang="en-US" altLang="ja-JP" sz="2400" dirty="0"/>
            </a:br>
            <a:r>
              <a:rPr lang="ja-JP" altLang="en-US" sz="3200">
                <a:solidFill>
                  <a:schemeClr val="accent5">
                    <a:lumMod val="75000"/>
                  </a:schemeClr>
                </a:solidFill>
              </a:rPr>
              <a:t>ひきこもり支援</a:t>
            </a:r>
            <a:br>
              <a:rPr lang="en-US" altLang="ja-JP" sz="3200" dirty="0">
                <a:solidFill>
                  <a:schemeClr val="accent5">
                    <a:lumMod val="75000"/>
                  </a:schemeClr>
                </a:solidFill>
              </a:rPr>
            </a:br>
            <a:r>
              <a:rPr lang="ja-JP" altLang="en-US" sz="3200"/>
              <a:t>について</a:t>
            </a:r>
            <a:br>
              <a:rPr lang="en-US" altLang="ja-JP" sz="3600" dirty="0"/>
            </a:br>
            <a:endParaRPr kumimoji="1" lang="ja-JP" altLang="en-US" sz="2400" dirty="0"/>
          </a:p>
        </p:txBody>
      </p:sp>
      <p:sp>
        <p:nvSpPr>
          <p:cNvPr id="3" name="サブタイトル 2"/>
          <p:cNvSpPr>
            <a:spLocks noGrp="1"/>
          </p:cNvSpPr>
          <p:nvPr>
            <p:ph type="subTitle" idx="1"/>
          </p:nvPr>
        </p:nvSpPr>
        <p:spPr>
          <a:xfrm>
            <a:off x="0" y="5905830"/>
            <a:ext cx="4932040" cy="547506"/>
          </a:xfrm>
        </p:spPr>
        <p:txBody>
          <a:bodyPr>
            <a:normAutofit/>
          </a:bodyPr>
          <a:lstStyle/>
          <a:p>
            <a:r>
              <a:rPr kumimoji="1" lang="ja-JP" altLang="en-US" sz="2400" b="1" dirty="0">
                <a:latin typeface="+mj-ea"/>
                <a:ea typeface="+mj-ea"/>
              </a:rPr>
              <a:t>浜松市精神保健</a:t>
            </a:r>
            <a:r>
              <a:rPr kumimoji="1" lang="ja-JP" altLang="en-US" sz="2400" b="1">
                <a:latin typeface="+mj-ea"/>
                <a:ea typeface="+mj-ea"/>
              </a:rPr>
              <a:t>福祉センター</a:t>
            </a:r>
            <a:endParaRPr kumimoji="1" lang="en-US" altLang="ja-JP" sz="2400" b="1" dirty="0">
              <a:latin typeface="+mj-ea"/>
              <a:ea typeface="+mj-ea"/>
            </a:endParaRPr>
          </a:p>
        </p:txBody>
      </p:sp>
      <p:grpSp>
        <p:nvGrpSpPr>
          <p:cNvPr id="7" name="グループ化 6"/>
          <p:cNvGrpSpPr/>
          <p:nvPr/>
        </p:nvGrpSpPr>
        <p:grpSpPr>
          <a:xfrm>
            <a:off x="6660232" y="5085184"/>
            <a:ext cx="2360528" cy="1636493"/>
            <a:chOff x="7092280" y="4437112"/>
            <a:chExt cx="2016224" cy="1512168"/>
          </a:xfrm>
        </p:grpSpPr>
        <p:pic>
          <p:nvPicPr>
            <p:cNvPr id="5" name="図 4" descr="C:\Users\H4830\AppData\Local\Microsoft\Windows\Temporary Internet Files\Content.IE5\2B71NQON\直虎ロゴ白地赤[1].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85849" y="5026625"/>
              <a:ext cx="922655" cy="922655"/>
            </a:xfrm>
            <a:prstGeom prst="rect">
              <a:avLst/>
            </a:prstGeom>
            <a:noFill/>
            <a:ln>
              <a:noFill/>
            </a:ln>
          </p:spPr>
        </p:pic>
        <p:pic>
          <p:nvPicPr>
            <p:cNvPr id="6" name="図 5" descr="C:\Users\H4830\AppData\Local\Microsoft\Windows\Temporary Internet Files\Content.IE5\ASRN9IFN\01出世法師直虎ちゃん画像【右手持ち】[1].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4437112"/>
              <a:ext cx="1181834" cy="1512168"/>
            </a:xfrm>
            <a:prstGeom prst="rect">
              <a:avLst/>
            </a:prstGeom>
            <a:noFill/>
            <a:ln>
              <a:noFill/>
            </a:ln>
          </p:spPr>
        </p:pic>
      </p:grpSp>
      <p:pic>
        <p:nvPicPr>
          <p:cNvPr id="8" name="図 7"/>
          <p:cNvPicPr/>
          <p:nvPr/>
        </p:nvPicPr>
        <p:blipFill>
          <a:blip r:embed="rId7" cstate="print">
            <a:extLst>
              <a:ext uri="{28A0092B-C50C-407E-A947-70E740481C1C}">
                <a14:useLocalDpi xmlns:a14="http://schemas.microsoft.com/office/drawing/2010/main" val="0"/>
              </a:ext>
            </a:extLst>
          </a:blip>
          <a:stretch>
            <a:fillRect/>
          </a:stretch>
        </p:blipFill>
        <p:spPr>
          <a:xfrm rot="5400000">
            <a:off x="4908070" y="536741"/>
            <a:ext cx="1935590" cy="1311586"/>
          </a:xfrm>
          <a:prstGeom prst="rect">
            <a:avLst/>
          </a:prstGeom>
          <a:ln>
            <a:noFill/>
          </a:ln>
          <a:effectLst>
            <a:softEdge rad="112500"/>
          </a:effectLst>
        </p:spPr>
      </p:pic>
      <p:pic>
        <p:nvPicPr>
          <p:cNvPr id="9" name="図 8"/>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18140" y="2191718"/>
            <a:ext cx="1870084" cy="1296144"/>
          </a:xfrm>
          <a:prstGeom prst="rect">
            <a:avLst/>
          </a:prstGeom>
          <a:noFill/>
          <a:ln>
            <a:noFill/>
          </a:ln>
        </p:spPr>
      </p:pic>
      <p:pic>
        <p:nvPicPr>
          <p:cNvPr id="1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47642" y="618284"/>
            <a:ext cx="1882844" cy="1410281"/>
          </a:xfrm>
          <a:prstGeom prst="rect">
            <a:avLst/>
          </a:prstGeom>
          <a:ln>
            <a:noFill/>
          </a:ln>
          <a:effectLst>
            <a:softEdge rad="112500"/>
          </a:effectLst>
        </p:spPr>
      </p:pic>
      <p:pic>
        <p:nvPicPr>
          <p:cNvPr id="11"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104227" y="2132856"/>
            <a:ext cx="1879313" cy="1413868"/>
          </a:xfrm>
          <a:prstGeom prst="rect">
            <a:avLst/>
          </a:prstGeom>
          <a:ln>
            <a:noFill/>
          </a:ln>
          <a:effectLst>
            <a:softEdge rad="112500"/>
          </a:effectLst>
        </p:spPr>
      </p:pic>
      <p:pic>
        <p:nvPicPr>
          <p:cNvPr id="12" name="Picture 2" descr="s-IMG_254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a:xfrm>
            <a:off x="5871303" y="3569182"/>
            <a:ext cx="1862076" cy="139665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425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円/楕円 5">
            <a:extLst>
              <a:ext uri="{FF2B5EF4-FFF2-40B4-BE49-F238E27FC236}">
                <a16:creationId xmlns:a16="http://schemas.microsoft.com/office/drawing/2014/main" id="{8DCB0A74-80EE-454F-9BEF-2F8BFE4EED2E}"/>
              </a:ext>
            </a:extLst>
          </p:cNvPr>
          <p:cNvSpPr/>
          <p:nvPr/>
        </p:nvSpPr>
        <p:spPr>
          <a:xfrm>
            <a:off x="1835696" y="1196752"/>
            <a:ext cx="5472608" cy="5472608"/>
          </a:xfrm>
          <a:prstGeom prst="ellipse">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3200" dirty="0">
                <a:solidFill>
                  <a:schemeClr val="accent6">
                    <a:lumMod val="75000"/>
                  </a:schemeClr>
                </a:solidFill>
              </a:rPr>
              <a:t>学校や社会</a:t>
            </a:r>
            <a:endParaRPr kumimoji="1" lang="en-US" altLang="ja-JP" sz="3200" dirty="0">
              <a:solidFill>
                <a:schemeClr val="accent6">
                  <a:lumMod val="75000"/>
                </a:schemeClr>
              </a:solidFill>
            </a:endParaRPr>
          </a:p>
          <a:p>
            <a:pPr algn="ctr"/>
            <a:endParaRPr lang="en-US" altLang="ja-JP" sz="3200" dirty="0"/>
          </a:p>
          <a:p>
            <a:pPr algn="ctr"/>
            <a:endParaRPr kumimoji="1" lang="en-US" altLang="ja-JP" sz="3200" dirty="0"/>
          </a:p>
          <a:p>
            <a:pPr algn="ctr"/>
            <a:endParaRPr lang="en-US" altLang="ja-JP" sz="3200" dirty="0"/>
          </a:p>
          <a:p>
            <a:pPr algn="ctr"/>
            <a:endParaRPr kumimoji="1" lang="en-US" altLang="ja-JP" sz="3200" dirty="0"/>
          </a:p>
          <a:p>
            <a:pPr algn="ctr"/>
            <a:endParaRPr lang="en-US" altLang="ja-JP" sz="3200" dirty="0"/>
          </a:p>
          <a:p>
            <a:pPr algn="ctr"/>
            <a:endParaRPr kumimoji="1" lang="en-US" altLang="ja-JP" sz="3200" dirty="0"/>
          </a:p>
          <a:p>
            <a:pPr algn="ctr"/>
            <a:endParaRPr lang="en-US" altLang="ja-JP" sz="3200" dirty="0"/>
          </a:p>
          <a:p>
            <a:pPr algn="ctr"/>
            <a:endParaRPr kumimoji="1" lang="ja-JP" altLang="en-US" sz="3200" dirty="0"/>
          </a:p>
        </p:txBody>
      </p:sp>
      <p:sp>
        <p:nvSpPr>
          <p:cNvPr id="3" name="円/楕円 2">
            <a:extLst>
              <a:ext uri="{FF2B5EF4-FFF2-40B4-BE49-F238E27FC236}">
                <a16:creationId xmlns:a16="http://schemas.microsoft.com/office/drawing/2014/main" id="{76C8F897-3B5D-F54E-A70C-72904C2CC29A}"/>
              </a:ext>
            </a:extLst>
          </p:cNvPr>
          <p:cNvSpPr/>
          <p:nvPr/>
        </p:nvSpPr>
        <p:spPr>
          <a:xfrm>
            <a:off x="3163060" y="2524116"/>
            <a:ext cx="2817880" cy="2817880"/>
          </a:xfrm>
          <a:prstGeom prst="ellipse">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3200" dirty="0">
                <a:solidFill>
                  <a:schemeClr val="accent2">
                    <a:lumMod val="75000"/>
                  </a:schemeClr>
                </a:solidFill>
              </a:rPr>
              <a:t>家庭</a:t>
            </a:r>
            <a:endParaRPr kumimoji="1" lang="en-US" altLang="ja-JP" sz="3200" dirty="0">
              <a:solidFill>
                <a:schemeClr val="accent2">
                  <a:lumMod val="75000"/>
                </a:schemeClr>
              </a:solidFill>
            </a:endParaRPr>
          </a:p>
          <a:p>
            <a:pPr algn="ctr"/>
            <a:endParaRPr lang="en-US" altLang="ja-JP" sz="3200" dirty="0"/>
          </a:p>
          <a:p>
            <a:pPr algn="ctr"/>
            <a:endParaRPr kumimoji="1" lang="en-US" altLang="ja-JP" sz="3200" dirty="0"/>
          </a:p>
          <a:p>
            <a:pPr algn="ctr"/>
            <a:endParaRPr lang="en-US" altLang="ja-JP" sz="3200" dirty="0"/>
          </a:p>
          <a:p>
            <a:pPr algn="ctr"/>
            <a:endParaRPr kumimoji="1" lang="ja-JP" altLang="en-US" sz="3200" dirty="0"/>
          </a:p>
        </p:txBody>
      </p:sp>
      <p:sp>
        <p:nvSpPr>
          <p:cNvPr id="5" name="円/楕円 4">
            <a:extLst>
              <a:ext uri="{FF2B5EF4-FFF2-40B4-BE49-F238E27FC236}">
                <a16:creationId xmlns:a16="http://schemas.microsoft.com/office/drawing/2014/main" id="{40705D41-0BD8-F648-BB95-C416887CE551}"/>
              </a:ext>
            </a:extLst>
          </p:cNvPr>
          <p:cNvSpPr/>
          <p:nvPr/>
        </p:nvSpPr>
        <p:spPr>
          <a:xfrm>
            <a:off x="3963520" y="3324576"/>
            <a:ext cx="1216960" cy="1216960"/>
          </a:xfrm>
          <a:prstGeom prst="ellipse">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800" dirty="0"/>
              <a:t>自室</a:t>
            </a:r>
          </a:p>
        </p:txBody>
      </p:sp>
      <p:sp>
        <p:nvSpPr>
          <p:cNvPr id="2" name="タイトル 1"/>
          <p:cNvSpPr>
            <a:spLocks noGrp="1"/>
          </p:cNvSpPr>
          <p:nvPr>
            <p:ph type="title"/>
          </p:nvPr>
        </p:nvSpPr>
        <p:spPr>
          <a:xfrm>
            <a:off x="912366" y="116632"/>
            <a:ext cx="7319268" cy="1016566"/>
          </a:xfrm>
        </p:spPr>
        <p:txBody>
          <a:bodyPr>
            <a:normAutofit/>
          </a:bodyPr>
          <a:lstStyle/>
          <a:p>
            <a:r>
              <a:rPr lang="ja-JP" altLang="en-US" dirty="0">
                <a:solidFill>
                  <a:schemeClr val="accent6">
                    <a:lumMod val="50000"/>
                  </a:schemeClr>
                </a:solidFill>
              </a:rPr>
              <a:t>ひきこもりと安全</a:t>
            </a:r>
            <a:r>
              <a:rPr lang="en-US" altLang="ja-JP" dirty="0">
                <a:solidFill>
                  <a:schemeClr val="accent6">
                    <a:lumMod val="50000"/>
                  </a:schemeClr>
                </a:solidFill>
              </a:rPr>
              <a:t>/</a:t>
            </a:r>
            <a:r>
              <a:rPr lang="ja-JP" altLang="en-US" dirty="0">
                <a:solidFill>
                  <a:schemeClr val="accent6">
                    <a:lumMod val="50000"/>
                  </a:schemeClr>
                </a:solidFill>
              </a:rPr>
              <a:t>安心</a:t>
            </a:r>
          </a:p>
        </p:txBody>
      </p:sp>
      <p:pic>
        <p:nvPicPr>
          <p:cNvPr id="9" name="図 8">
            <a:extLst>
              <a:ext uri="{FF2B5EF4-FFF2-40B4-BE49-F238E27FC236}">
                <a16:creationId xmlns:a16="http://schemas.microsoft.com/office/drawing/2014/main" id="{ABC7840C-03C2-F247-BF94-FB3EB17217B0}"/>
              </a:ext>
            </a:extLst>
          </p:cNvPr>
          <p:cNvPicPr>
            <a:picLocks noChangeAspect="1"/>
          </p:cNvPicPr>
          <p:nvPr/>
        </p:nvPicPr>
        <p:blipFill>
          <a:blip r:embed="rId2"/>
          <a:stretch>
            <a:fillRect/>
          </a:stretch>
        </p:blipFill>
        <p:spPr>
          <a:xfrm>
            <a:off x="5801005" y="2828155"/>
            <a:ext cx="2857500" cy="2209800"/>
          </a:xfrm>
          <a:prstGeom prst="rect">
            <a:avLst/>
          </a:prstGeom>
        </p:spPr>
      </p:pic>
    </p:spTree>
    <p:extLst>
      <p:ext uri="{BB962C8B-B14F-4D97-AF65-F5344CB8AC3E}">
        <p14:creationId xmlns:p14="http://schemas.microsoft.com/office/powerpoint/2010/main" val="2459282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p:cNvSpPr txBox="1"/>
          <p:nvPr/>
        </p:nvSpPr>
        <p:spPr>
          <a:xfrm>
            <a:off x="123306" y="260648"/>
            <a:ext cx="7560840"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家族相談</a:t>
            </a:r>
          </a:p>
        </p:txBody>
      </p:sp>
      <p:sp>
        <p:nvSpPr>
          <p:cNvPr id="5" name="コンテンツ プレースホルダー 4"/>
          <p:cNvSpPr>
            <a:spLocks noGrp="1"/>
          </p:cNvSpPr>
          <p:nvPr>
            <p:ph idx="1"/>
          </p:nvPr>
        </p:nvSpPr>
        <p:spPr>
          <a:xfrm>
            <a:off x="133762" y="260648"/>
            <a:ext cx="7620000" cy="6104190"/>
          </a:xfrm>
        </p:spPr>
        <p:txBody>
          <a:bodyPr>
            <a:normAutofit/>
          </a:bodyPr>
          <a:lstStyle/>
          <a:p>
            <a:pPr marL="114300" indent="0">
              <a:buNone/>
            </a:pPr>
            <a:endParaRPr kumimoji="1" lang="en-US" altLang="ja-JP" sz="2800" dirty="0">
              <a:latin typeface="+mj-ea"/>
              <a:ea typeface="+mj-ea"/>
            </a:endParaRPr>
          </a:p>
          <a:p>
            <a:endParaRPr kumimoji="1" lang="en-US" altLang="ja-JP" sz="2800" dirty="0">
              <a:latin typeface="+mj-ea"/>
              <a:ea typeface="+mj-ea"/>
            </a:endParaRPr>
          </a:p>
          <a:p>
            <a:r>
              <a:rPr kumimoji="1" lang="ja-JP" altLang="en-US" sz="2800" dirty="0">
                <a:latin typeface="+mj-ea"/>
                <a:ea typeface="+mj-ea"/>
              </a:rPr>
              <a:t>相談予約後、個別面接を実施。</a:t>
            </a:r>
            <a:endParaRPr kumimoji="1" lang="en-US" altLang="ja-JP" sz="2800" dirty="0">
              <a:latin typeface="+mj-ea"/>
              <a:ea typeface="+mj-ea"/>
            </a:endParaRPr>
          </a:p>
          <a:p>
            <a:r>
              <a:rPr lang="ja-JP" altLang="en-US" sz="2800" dirty="0">
                <a:latin typeface="+mj-ea"/>
                <a:ea typeface="+mj-ea"/>
              </a:rPr>
              <a:t>相談内容</a:t>
            </a:r>
            <a:endParaRPr kumimoji="1" lang="en-US" altLang="ja-JP" sz="2800" dirty="0">
              <a:latin typeface="+mj-ea"/>
              <a:ea typeface="+mj-ea"/>
            </a:endParaRPr>
          </a:p>
          <a:p>
            <a:pPr marL="114300" indent="0">
              <a:buNone/>
            </a:pPr>
            <a:r>
              <a:rPr kumimoji="1" lang="ja-JP" altLang="en-US" sz="2800" dirty="0">
                <a:latin typeface="+mj-ea"/>
                <a:ea typeface="+mj-ea"/>
              </a:rPr>
              <a:t>　状況把握　生活状況、家族関係</a:t>
            </a:r>
            <a:endParaRPr kumimoji="1" lang="en-US" altLang="ja-JP" sz="2800" dirty="0">
              <a:latin typeface="+mj-ea"/>
              <a:ea typeface="+mj-ea"/>
            </a:endParaRPr>
          </a:p>
          <a:p>
            <a:pPr marL="114300" indent="0">
              <a:buNone/>
            </a:pPr>
            <a:r>
              <a:rPr lang="ja-JP" altLang="en-US" sz="2800" dirty="0">
                <a:latin typeface="+mj-ea"/>
                <a:ea typeface="+mj-ea"/>
              </a:rPr>
              <a:t>　　　　　　</a:t>
            </a:r>
            <a:r>
              <a:rPr kumimoji="1" lang="ja-JP" altLang="en-US" sz="2800" dirty="0">
                <a:latin typeface="+mj-ea"/>
                <a:ea typeface="+mj-ea"/>
              </a:rPr>
              <a:t>生育歴</a:t>
            </a:r>
            <a:endParaRPr kumimoji="1" lang="en-US" altLang="ja-JP" sz="2800" dirty="0">
              <a:latin typeface="+mj-ea"/>
              <a:ea typeface="+mj-ea"/>
            </a:endParaRPr>
          </a:p>
          <a:p>
            <a:pPr marL="114300" indent="0">
              <a:buNone/>
            </a:pPr>
            <a:r>
              <a:rPr lang="ja-JP" altLang="en-US" sz="2800" dirty="0">
                <a:latin typeface="+mj-ea"/>
                <a:ea typeface="+mj-ea"/>
              </a:rPr>
              <a:t>　心理教育　ひきこもり状態への対応</a:t>
            </a:r>
            <a:endParaRPr lang="en-US" altLang="ja-JP" sz="2800" dirty="0">
              <a:latin typeface="+mj-ea"/>
              <a:ea typeface="+mj-ea"/>
            </a:endParaRPr>
          </a:p>
          <a:p>
            <a:pPr marL="114300" indent="0">
              <a:buNone/>
            </a:pPr>
            <a:r>
              <a:rPr lang="ja-JP" altLang="en-US" sz="2800" dirty="0">
                <a:latin typeface="+mj-ea"/>
                <a:ea typeface="+mj-ea"/>
              </a:rPr>
              <a:t>　　　　　　疾病・障害への理解</a:t>
            </a:r>
            <a:endParaRPr lang="en-US" altLang="ja-JP" sz="2800" dirty="0">
              <a:latin typeface="+mj-ea"/>
              <a:ea typeface="+mj-ea"/>
            </a:endParaRPr>
          </a:p>
          <a:p>
            <a:pPr marL="114300" indent="0">
              <a:buNone/>
            </a:pPr>
            <a:r>
              <a:rPr lang="ja-JP" altLang="en-US" sz="2800" dirty="0">
                <a:latin typeface="+mj-ea"/>
                <a:ea typeface="+mj-ea"/>
              </a:rPr>
              <a:t>　心理検査　</a:t>
            </a:r>
            <a:r>
              <a:rPr lang="en-US" altLang="ja-JP" sz="2800" dirty="0">
                <a:latin typeface="+mj-ea"/>
                <a:ea typeface="+mj-ea"/>
              </a:rPr>
              <a:t>PARS</a:t>
            </a:r>
            <a:r>
              <a:rPr lang="ja-JP" altLang="en-US" sz="2800" dirty="0">
                <a:latin typeface="+mj-ea"/>
                <a:ea typeface="+mj-ea"/>
              </a:rPr>
              <a:t>－</a:t>
            </a:r>
            <a:r>
              <a:rPr lang="en-US" altLang="ja-JP" sz="2800" dirty="0">
                <a:latin typeface="+mj-ea"/>
                <a:ea typeface="+mj-ea"/>
              </a:rPr>
              <a:t>TR</a:t>
            </a:r>
            <a:r>
              <a:rPr lang="ja-JP" altLang="en-US" sz="2800" dirty="0">
                <a:latin typeface="+mj-ea"/>
                <a:ea typeface="+mj-ea"/>
              </a:rPr>
              <a:t>など</a:t>
            </a:r>
            <a:endParaRPr lang="en-US" altLang="ja-JP" sz="2800" dirty="0">
              <a:latin typeface="+mj-ea"/>
              <a:ea typeface="+mj-ea"/>
            </a:endParaRPr>
          </a:p>
          <a:p>
            <a:pPr marL="114300" indent="0">
              <a:buNone/>
            </a:pPr>
            <a:r>
              <a:rPr lang="ja-JP" altLang="en-US" sz="2800" dirty="0">
                <a:latin typeface="+mj-ea"/>
                <a:ea typeface="+mj-ea"/>
              </a:rPr>
              <a:t>　　　　　　（必要に応じて）</a:t>
            </a:r>
            <a:endParaRPr lang="en-US" altLang="ja-JP" sz="2800" dirty="0">
              <a:latin typeface="+mj-ea"/>
              <a:ea typeface="+mj-ea"/>
            </a:endParaRPr>
          </a:p>
          <a:p>
            <a:pPr marL="114300" indent="0">
              <a:buNone/>
            </a:pPr>
            <a:endParaRPr kumimoji="1" lang="en-US" altLang="ja-JP" sz="2800" dirty="0">
              <a:latin typeface="+mj-ea"/>
              <a:ea typeface="+mj-ea"/>
            </a:endParaRPr>
          </a:p>
          <a:p>
            <a:pPr marL="114300" indent="0">
              <a:buNone/>
            </a:pPr>
            <a:endParaRPr kumimoji="1" lang="en-US" altLang="ja-JP" sz="2800" dirty="0">
              <a:latin typeface="+mj-ea"/>
              <a:ea typeface="+mj-ea"/>
            </a:endParaRP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11</a:t>
            </a:fld>
            <a:endParaRPr lang="ja-JP" altLang="en-US">
              <a:solidFill>
                <a:prstClr val="black">
                  <a:tint val="75000"/>
                </a:prstClr>
              </a:solidFill>
            </a:endParaRPr>
          </a:p>
        </p:txBody>
      </p:sp>
      <p:sp>
        <p:nvSpPr>
          <p:cNvPr id="18" name="涙形 17"/>
          <p:cNvSpPr/>
          <p:nvPr/>
        </p:nvSpPr>
        <p:spPr>
          <a:xfrm>
            <a:off x="6842938" y="-171400"/>
            <a:ext cx="2307619" cy="2186374"/>
          </a:xfrm>
          <a:prstGeom prst="teardrop">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7263006" y="44624"/>
            <a:ext cx="1632218" cy="1569660"/>
          </a:xfrm>
          <a:prstGeom prst="rect">
            <a:avLst/>
          </a:prstGeom>
          <a:noFill/>
        </p:spPr>
        <p:txBody>
          <a:bodyPr wrap="square">
            <a:spAutoFit/>
          </a:bodyPr>
          <a:lstStyle/>
          <a:p>
            <a:pPr algn="ctr" fontAlgn="auto">
              <a:spcBef>
                <a:spcPts val="0"/>
              </a:spcBef>
              <a:spcAft>
                <a:spcPts val="0"/>
              </a:spcAft>
              <a:defRPr/>
            </a:pPr>
            <a:r>
              <a:rPr lang="ja-JP" altLang="en-US" sz="4800" dirty="0">
                <a:latin typeface="+mj-ea"/>
                <a:ea typeface="+mj-ea"/>
              </a:rPr>
              <a:t>家族</a:t>
            </a:r>
            <a:endParaRPr lang="en-US" altLang="ja-JP" sz="4800" dirty="0">
              <a:latin typeface="+mj-ea"/>
              <a:ea typeface="+mj-ea"/>
            </a:endParaRPr>
          </a:p>
          <a:p>
            <a:pPr algn="ctr" fontAlgn="auto">
              <a:spcBef>
                <a:spcPts val="0"/>
              </a:spcBef>
              <a:spcAft>
                <a:spcPts val="0"/>
              </a:spcAft>
              <a:defRPr/>
            </a:pPr>
            <a:r>
              <a:rPr lang="ja-JP" altLang="en-US" sz="4800" dirty="0">
                <a:latin typeface="+mj-ea"/>
                <a:ea typeface="+mj-ea"/>
              </a:rPr>
              <a:t>支援</a:t>
            </a: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939" y="2636912"/>
            <a:ext cx="2052285"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2655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p:cNvSpPr txBox="1"/>
          <p:nvPr/>
        </p:nvSpPr>
        <p:spPr>
          <a:xfrm>
            <a:off x="150126" y="260648"/>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家族教室</a:t>
            </a:r>
          </a:p>
        </p:txBody>
      </p:sp>
      <p:sp>
        <p:nvSpPr>
          <p:cNvPr id="5" name="コンテンツ プレースホルダー 4"/>
          <p:cNvSpPr>
            <a:spLocks noGrp="1"/>
          </p:cNvSpPr>
          <p:nvPr>
            <p:ph idx="1"/>
          </p:nvPr>
        </p:nvSpPr>
        <p:spPr>
          <a:xfrm>
            <a:off x="140583" y="637178"/>
            <a:ext cx="7620000" cy="6104190"/>
          </a:xfrm>
        </p:spPr>
        <p:txBody>
          <a:bodyPr>
            <a:normAutofit/>
          </a:bodyPr>
          <a:lstStyle/>
          <a:p>
            <a:pPr marL="114300" indent="0">
              <a:buNone/>
            </a:pPr>
            <a:endParaRPr kumimoji="1" lang="en-US" altLang="ja-JP" sz="2800" dirty="0">
              <a:latin typeface="+mj-ea"/>
              <a:ea typeface="+mj-ea"/>
            </a:endParaRPr>
          </a:p>
          <a:p>
            <a:r>
              <a:rPr lang="ja-JP" altLang="en-US" sz="2800" dirty="0">
                <a:latin typeface="+mj-ea"/>
                <a:ea typeface="+mj-ea"/>
              </a:rPr>
              <a:t>３</a:t>
            </a:r>
            <a:r>
              <a:rPr kumimoji="1" lang="ja-JP" altLang="en-US" sz="2800" dirty="0">
                <a:latin typeface="+mj-ea"/>
                <a:ea typeface="+mj-ea"/>
              </a:rPr>
              <a:t>回</a:t>
            </a:r>
            <a:r>
              <a:rPr lang="ja-JP" altLang="en-US" sz="2800" dirty="0">
                <a:latin typeface="+mj-ea"/>
                <a:ea typeface="+mj-ea"/>
              </a:rPr>
              <a:t>１</a:t>
            </a:r>
            <a:r>
              <a:rPr kumimoji="1" lang="ja-JP" altLang="en-US" sz="2800" dirty="0">
                <a:latin typeface="+mj-ea"/>
                <a:ea typeface="+mj-ea"/>
              </a:rPr>
              <a:t>コース</a:t>
            </a:r>
            <a:r>
              <a:rPr lang="ja-JP" altLang="en-US" sz="2800" dirty="0">
                <a:latin typeface="+mj-ea"/>
                <a:ea typeface="+mj-ea"/>
              </a:rPr>
              <a:t>　１回２時間程度</a:t>
            </a:r>
            <a:endParaRPr lang="en-US" altLang="ja-JP" sz="2800" dirty="0">
              <a:latin typeface="+mj-ea"/>
              <a:ea typeface="+mj-ea"/>
            </a:endParaRPr>
          </a:p>
          <a:p>
            <a:r>
              <a:rPr lang="ja-JP" altLang="en-US" sz="2800" dirty="0">
                <a:latin typeface="+mj-ea"/>
                <a:ea typeface="+mj-ea"/>
              </a:rPr>
              <a:t>１</a:t>
            </a:r>
            <a:r>
              <a:rPr kumimoji="1" lang="ja-JP" altLang="en-US" sz="2800" dirty="0">
                <a:latin typeface="+mj-ea"/>
                <a:ea typeface="+mj-ea"/>
              </a:rPr>
              <a:t>コース</a:t>
            </a:r>
            <a:r>
              <a:rPr lang="ja-JP" altLang="en-US" sz="2800" dirty="0">
                <a:latin typeface="+mj-ea"/>
                <a:ea typeface="+mj-ea"/>
              </a:rPr>
              <a:t>２０家族</a:t>
            </a:r>
            <a:endParaRPr lang="en-US" altLang="ja-JP" sz="2800" dirty="0">
              <a:latin typeface="+mj-ea"/>
              <a:ea typeface="+mj-ea"/>
            </a:endParaRPr>
          </a:p>
          <a:p>
            <a:r>
              <a:rPr kumimoji="1" lang="ja-JP" altLang="en-US" sz="2800" dirty="0">
                <a:latin typeface="+mj-ea"/>
                <a:ea typeface="+mj-ea"/>
              </a:rPr>
              <a:t>内容</a:t>
            </a:r>
            <a:endParaRPr kumimoji="1" lang="en-US" altLang="ja-JP" sz="2800" dirty="0">
              <a:latin typeface="+mj-ea"/>
              <a:ea typeface="+mj-ea"/>
            </a:endParaRPr>
          </a:p>
          <a:p>
            <a:pPr marL="114300" indent="0">
              <a:buNone/>
            </a:pPr>
            <a:r>
              <a:rPr lang="ja-JP" altLang="en-US" sz="2800" dirty="0">
                <a:latin typeface="+mj-ea"/>
                <a:ea typeface="+mj-ea"/>
              </a:rPr>
              <a:t>　各回の前半は講義、後半はグループワーク　で</a:t>
            </a:r>
            <a:r>
              <a:rPr kumimoji="1" lang="ja-JP" altLang="en-US" sz="2800" dirty="0">
                <a:latin typeface="+mj-ea"/>
                <a:ea typeface="+mj-ea"/>
              </a:rPr>
              <a:t>家族同士の情報交換やわかちあいを行う</a:t>
            </a:r>
            <a:endParaRPr kumimoji="1" lang="en-US" altLang="ja-JP" sz="2800" dirty="0">
              <a:latin typeface="+mj-ea"/>
              <a:ea typeface="+mj-ea"/>
            </a:endParaRPr>
          </a:p>
          <a:p>
            <a:pPr marL="114300" indent="0">
              <a:buNone/>
            </a:pPr>
            <a:r>
              <a:rPr lang="ja-JP" altLang="en-US" sz="2800" dirty="0">
                <a:latin typeface="+mj-ea"/>
                <a:ea typeface="+mj-ea"/>
              </a:rPr>
              <a:t>　　第</a:t>
            </a:r>
            <a:r>
              <a:rPr lang="en-US" altLang="ja-JP" sz="2800" dirty="0">
                <a:latin typeface="+mj-ea"/>
                <a:ea typeface="+mj-ea"/>
              </a:rPr>
              <a:t>1</a:t>
            </a:r>
            <a:r>
              <a:rPr lang="ja-JP" altLang="en-US" sz="2800" dirty="0">
                <a:latin typeface="+mj-ea"/>
                <a:ea typeface="+mj-ea"/>
              </a:rPr>
              <a:t>回　ひきこもりの理解（精神科医師）</a:t>
            </a:r>
            <a:endParaRPr lang="en-US" altLang="ja-JP" sz="2800" dirty="0">
              <a:latin typeface="+mj-ea"/>
              <a:ea typeface="+mj-ea"/>
            </a:endParaRPr>
          </a:p>
          <a:p>
            <a:pPr marL="114300" indent="0">
              <a:buNone/>
            </a:pPr>
            <a:r>
              <a:rPr lang="ja-JP" altLang="en-US" sz="2800" dirty="0">
                <a:latin typeface="+mj-ea"/>
                <a:ea typeface="+mj-ea"/>
              </a:rPr>
              <a:t> 　 第</a:t>
            </a:r>
            <a:r>
              <a:rPr lang="en-US" altLang="ja-JP" sz="2800" dirty="0">
                <a:latin typeface="+mj-ea"/>
                <a:ea typeface="+mj-ea"/>
              </a:rPr>
              <a:t>2</a:t>
            </a:r>
            <a:r>
              <a:rPr lang="ja-JP" altLang="en-US" sz="2800" dirty="0">
                <a:latin typeface="+mj-ea"/>
                <a:ea typeface="+mj-ea"/>
              </a:rPr>
              <a:t>回　当事者の話</a:t>
            </a:r>
            <a:endParaRPr lang="en-US" altLang="ja-JP" sz="2800" dirty="0">
              <a:latin typeface="+mj-ea"/>
              <a:ea typeface="+mj-ea"/>
            </a:endParaRPr>
          </a:p>
          <a:p>
            <a:pPr marL="114300" indent="0">
              <a:buNone/>
            </a:pPr>
            <a:r>
              <a:rPr kumimoji="1" lang="ja-JP" altLang="en-US" sz="2800" dirty="0">
                <a:latin typeface="+mj-ea"/>
                <a:ea typeface="+mj-ea"/>
              </a:rPr>
              <a:t>　　第</a:t>
            </a:r>
            <a:r>
              <a:rPr kumimoji="1" lang="en-US" altLang="ja-JP" sz="2800" dirty="0">
                <a:latin typeface="+mj-ea"/>
                <a:ea typeface="+mj-ea"/>
              </a:rPr>
              <a:t>3</a:t>
            </a:r>
            <a:r>
              <a:rPr kumimoji="1" lang="ja-JP" altLang="en-US" sz="2800" dirty="0">
                <a:latin typeface="+mj-ea"/>
                <a:ea typeface="+mj-ea"/>
              </a:rPr>
              <a:t>回　家族の接し方</a:t>
            </a:r>
            <a:endParaRPr kumimoji="1" lang="en-US" altLang="ja-JP" sz="2800" dirty="0">
              <a:latin typeface="+mj-ea"/>
              <a:ea typeface="+mj-ea"/>
            </a:endParaRPr>
          </a:p>
          <a:p>
            <a:pPr marL="114300" indent="0">
              <a:buNone/>
            </a:pPr>
            <a:r>
              <a:rPr lang="ja-JP" altLang="en-US" sz="2800" dirty="0">
                <a:latin typeface="+mj-ea"/>
                <a:ea typeface="+mj-ea"/>
              </a:rPr>
              <a:t>　</a:t>
            </a:r>
            <a:endParaRPr lang="en-US" altLang="ja-JP" sz="2800" dirty="0">
              <a:latin typeface="+mj-ea"/>
              <a:ea typeface="+mj-ea"/>
            </a:endParaRP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12</a:t>
            </a:fld>
            <a:endParaRPr lang="ja-JP" altLang="en-US">
              <a:solidFill>
                <a:prstClr val="black">
                  <a:tint val="75000"/>
                </a:prstClr>
              </a:solidFill>
            </a:endParaRPr>
          </a:p>
        </p:txBody>
      </p:sp>
      <p:pic>
        <p:nvPicPr>
          <p:cNvPr id="12290" name="Picture 2" descr="仲の良い中年夫婦のイラスト">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6302" y="4437112"/>
            <a:ext cx="2124038" cy="2049697"/>
          </a:xfrm>
          <a:prstGeom prst="rect">
            <a:avLst/>
          </a:prstGeom>
          <a:noFill/>
          <a:extLst>
            <a:ext uri="{909E8E84-426E-40DD-AFC4-6F175D3DCCD1}">
              <a14:hiddenFill xmlns:a14="http://schemas.microsoft.com/office/drawing/2010/main">
                <a:solidFill>
                  <a:srgbClr val="FFFFFF"/>
                </a:solidFill>
              </a14:hiddenFill>
            </a:ext>
          </a:extLst>
        </p:spPr>
      </p:pic>
      <p:sp>
        <p:nvSpPr>
          <p:cNvPr id="7" name="涙形 6"/>
          <p:cNvSpPr/>
          <p:nvPr/>
        </p:nvSpPr>
        <p:spPr>
          <a:xfrm>
            <a:off x="6842938" y="-171400"/>
            <a:ext cx="2307619" cy="2186374"/>
          </a:xfrm>
          <a:prstGeom prst="teardrop">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7263006" y="44624"/>
            <a:ext cx="1632218" cy="1569660"/>
          </a:xfrm>
          <a:prstGeom prst="rect">
            <a:avLst/>
          </a:prstGeom>
          <a:noFill/>
        </p:spPr>
        <p:txBody>
          <a:bodyPr wrap="square">
            <a:spAutoFit/>
          </a:bodyPr>
          <a:lstStyle/>
          <a:p>
            <a:pPr algn="ctr" fontAlgn="auto">
              <a:spcBef>
                <a:spcPts val="0"/>
              </a:spcBef>
              <a:spcAft>
                <a:spcPts val="0"/>
              </a:spcAft>
              <a:defRPr/>
            </a:pPr>
            <a:r>
              <a:rPr lang="ja-JP" altLang="en-US" sz="4800" dirty="0">
                <a:latin typeface="+mj-ea"/>
                <a:ea typeface="+mj-ea"/>
              </a:rPr>
              <a:t>家族</a:t>
            </a:r>
            <a:endParaRPr lang="en-US" altLang="ja-JP" sz="4800" dirty="0">
              <a:latin typeface="+mj-ea"/>
              <a:ea typeface="+mj-ea"/>
            </a:endParaRPr>
          </a:p>
          <a:p>
            <a:pPr algn="ctr" fontAlgn="auto">
              <a:spcBef>
                <a:spcPts val="0"/>
              </a:spcBef>
              <a:spcAft>
                <a:spcPts val="0"/>
              </a:spcAft>
              <a:defRPr/>
            </a:pPr>
            <a:r>
              <a:rPr lang="ja-JP" altLang="en-US" sz="4800" dirty="0">
                <a:latin typeface="+mj-ea"/>
                <a:ea typeface="+mj-ea"/>
              </a:rPr>
              <a:t>支援</a:t>
            </a:r>
          </a:p>
        </p:txBody>
      </p:sp>
    </p:spTree>
    <p:extLst>
      <p:ext uri="{BB962C8B-B14F-4D97-AF65-F5344CB8AC3E}">
        <p14:creationId xmlns:p14="http://schemas.microsoft.com/office/powerpoint/2010/main" val="602813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9275" y="107576"/>
            <a:ext cx="8042276" cy="1187824"/>
          </a:xfrm>
        </p:spPr>
        <p:txBody>
          <a:bodyPr/>
          <a:lstStyle/>
          <a:p>
            <a:r>
              <a:rPr lang="ja-JP" altLang="en-US" sz="3600">
                <a:latin typeface="ヒラギノ丸ゴ Pro W4"/>
                <a:ea typeface="ヒラギノ丸ゴ Pro W4"/>
                <a:cs typeface="ヒラギノ丸ゴ Pro W4"/>
              </a:rPr>
              <a:t>家族</a:t>
            </a:r>
            <a:r>
              <a:rPr lang="ja-JP" altLang="en-US" sz="3600" dirty="0">
                <a:latin typeface="ヒラギノ丸ゴ Pro W4"/>
                <a:ea typeface="ヒラギノ丸ゴ Pro W4"/>
                <a:cs typeface="ヒラギノ丸ゴ Pro W4"/>
              </a:rPr>
              <a:t>の取り組み</a:t>
            </a:r>
          </a:p>
        </p:txBody>
      </p:sp>
      <p:sp>
        <p:nvSpPr>
          <p:cNvPr id="3" name="コンテンツ プレースホルダ 2"/>
          <p:cNvSpPr>
            <a:spLocks noGrp="1"/>
          </p:cNvSpPr>
          <p:nvPr>
            <p:ph idx="1"/>
          </p:nvPr>
        </p:nvSpPr>
        <p:spPr>
          <a:xfrm>
            <a:off x="251520" y="1052736"/>
            <a:ext cx="8712968" cy="5805264"/>
          </a:xfrm>
        </p:spPr>
        <p:txBody>
          <a:bodyPr>
            <a:normAutofit/>
          </a:bodyPr>
          <a:lstStyle/>
          <a:p>
            <a:r>
              <a:rPr lang="ja-JP" altLang="en-US" sz="2800" dirty="0">
                <a:latin typeface="ヒラギノ丸ゴ Pro W4"/>
                <a:ea typeface="ヒラギノ丸ゴ Pro W4"/>
                <a:cs typeface="ヒラギノ丸ゴ Pro W4"/>
              </a:rPr>
              <a:t>目標：</a:t>
            </a:r>
            <a:r>
              <a:rPr lang="ja-JP" altLang="en-US" sz="2400" dirty="0">
                <a:latin typeface="ヒラギノ丸ゴ Pro W4"/>
                <a:ea typeface="ヒラギノ丸ゴ Pro W4"/>
                <a:cs typeface="ヒラギノ丸ゴ Pro W4"/>
              </a:rPr>
              <a:t>こどもが自分に目を向けるために</a:t>
            </a:r>
            <a:endParaRPr lang="en-US" altLang="ja-JP" sz="2400" dirty="0">
              <a:latin typeface="ヒラギノ丸ゴ Pro W4"/>
              <a:ea typeface="ヒラギノ丸ゴ Pro W4"/>
              <a:cs typeface="ヒラギノ丸ゴ Pro W4"/>
            </a:endParaRPr>
          </a:p>
          <a:p>
            <a:pPr marL="0" indent="0">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　まずはご家族の安全安心を</a:t>
            </a:r>
            <a:endParaRPr lang="en-US" altLang="ja-JP" sz="2400" dirty="0">
              <a:latin typeface="ヒラギノ丸ゴ Pro W4"/>
              <a:ea typeface="ヒラギノ丸ゴ Pro W4"/>
              <a:cs typeface="ヒラギノ丸ゴ Pro W4"/>
            </a:endParaRPr>
          </a:p>
          <a:p>
            <a:pPr lvl="1">
              <a:buNone/>
            </a:pPr>
            <a:r>
              <a:rPr lang="ja-JP" altLang="en-US" sz="2400" dirty="0">
                <a:latin typeface="ヒラギノ丸ゴ Pro W4"/>
                <a:ea typeface="ヒラギノ丸ゴ Pro W4"/>
                <a:cs typeface="ヒラギノ丸ゴ Pro W4"/>
              </a:rPr>
              <a:t>　適度な距離を見定める</a:t>
            </a:r>
            <a:endParaRPr lang="en-US" altLang="ja-JP" sz="2400" dirty="0">
              <a:latin typeface="ヒラギノ丸ゴ Pro W4"/>
              <a:ea typeface="ヒラギノ丸ゴ Pro W4"/>
              <a:cs typeface="ヒラギノ丸ゴ Pro W4"/>
            </a:endParaRPr>
          </a:p>
          <a:p>
            <a:pPr lvl="1">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夫婦の協力体制を強化する</a:t>
            </a:r>
            <a:endParaRPr lang="en-US" altLang="ja-JP" sz="2400" dirty="0">
              <a:latin typeface="ヒラギノ丸ゴ Pro W4"/>
              <a:ea typeface="ヒラギノ丸ゴ Pro W4"/>
              <a:cs typeface="ヒラギノ丸ゴ Pro W4"/>
            </a:endParaRPr>
          </a:p>
          <a:p>
            <a:pPr lvl="1">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自分の言動に責任をもつ</a:t>
            </a:r>
            <a:endParaRPr lang="en-US" altLang="ja-JP" sz="2400" dirty="0">
              <a:latin typeface="ヒラギノ丸ゴ Pro W4"/>
              <a:ea typeface="ヒラギノ丸ゴ Pro W4"/>
              <a:cs typeface="ヒラギノ丸ゴ Pro W4"/>
            </a:endParaRPr>
          </a:p>
          <a:p>
            <a:pPr lvl="1">
              <a:buNone/>
            </a:pPr>
            <a:r>
              <a:rPr lang="ja-JP" altLang="en-US" sz="2400" dirty="0">
                <a:latin typeface="ヒラギノ丸ゴ Pro W4"/>
                <a:ea typeface="ヒラギノ丸ゴ Pro W4"/>
                <a:cs typeface="ヒラギノ丸ゴ Pro W4"/>
              </a:rPr>
              <a:t>　変化を恐れずチャンスにする</a:t>
            </a:r>
            <a:endParaRPr lang="en-US" altLang="ja-JP" sz="2400" dirty="0">
              <a:latin typeface="ヒラギノ丸ゴ Pro W4"/>
              <a:ea typeface="ヒラギノ丸ゴ Pro W4"/>
              <a:cs typeface="ヒラギノ丸ゴ Pro W4"/>
            </a:endParaRPr>
          </a:p>
          <a:p>
            <a:pPr lvl="1">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家族が人生を楽しむことができるようになる</a:t>
            </a:r>
            <a:endParaRPr lang="en-US" altLang="ja-JP" sz="2400" dirty="0">
              <a:latin typeface="ヒラギノ丸ゴ Pro W4"/>
              <a:ea typeface="ヒラギノ丸ゴ Pro W4"/>
              <a:cs typeface="ヒラギノ丸ゴ Pro W4"/>
            </a:endParaRPr>
          </a:p>
          <a:p>
            <a:r>
              <a:rPr lang="ja-JP" altLang="en-US" sz="2800" dirty="0">
                <a:latin typeface="ヒラギノ丸ゴ Pro W4"/>
                <a:ea typeface="ヒラギノ丸ゴ Pro W4"/>
                <a:cs typeface="ヒラギノ丸ゴ Pro W4"/>
              </a:rPr>
              <a:t>具体的には</a:t>
            </a:r>
            <a:endParaRPr lang="en-US" altLang="ja-JP" sz="2800" dirty="0">
              <a:latin typeface="ヒラギノ丸ゴ Pro W4"/>
              <a:ea typeface="ヒラギノ丸ゴ Pro W4"/>
              <a:cs typeface="ヒラギノ丸ゴ Pro W4"/>
            </a:endParaRPr>
          </a:p>
          <a:p>
            <a:pPr marL="0" indent="0">
              <a:buNone/>
            </a:pPr>
            <a:r>
              <a:rPr lang="en-US" altLang="ja-JP" sz="2400" dirty="0">
                <a:latin typeface="ヒラギノ丸ゴ Pro W4"/>
                <a:ea typeface="ヒラギノ丸ゴ Pro W4"/>
                <a:cs typeface="ヒラギノ丸ゴ Pro W4"/>
              </a:rPr>
              <a:t>	</a:t>
            </a:r>
            <a:r>
              <a:rPr lang="ja-JP" altLang="en-US" sz="2400">
                <a:latin typeface="ヒラギノ丸ゴ Pro W4"/>
                <a:ea typeface="ヒラギノ丸ゴ Pro W4"/>
                <a:cs typeface="ヒラギノ丸ゴ Pro W4"/>
              </a:rPr>
              <a:t>相談</a:t>
            </a:r>
            <a:r>
              <a:rPr lang="ja-JP" altLang="en-US" sz="2400" dirty="0">
                <a:latin typeface="ヒラギノ丸ゴ Pro W4"/>
                <a:ea typeface="ヒラギノ丸ゴ Pro W4"/>
                <a:cs typeface="ヒラギノ丸ゴ Pro W4"/>
              </a:rPr>
              <a:t>を継続する</a:t>
            </a:r>
            <a:endParaRPr lang="en-US" altLang="ja-JP" sz="2400" dirty="0">
              <a:latin typeface="ヒラギノ丸ゴ Pro W4"/>
              <a:ea typeface="ヒラギノ丸ゴ Pro W4"/>
              <a:cs typeface="ヒラギノ丸ゴ Pro W4"/>
            </a:endParaRPr>
          </a:p>
          <a:p>
            <a:pPr lvl="1">
              <a:buNone/>
            </a:pPr>
            <a:r>
              <a:rPr lang="en-US" altLang="ja-JP" sz="20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安全・安心なコミュニケーションパターンを見つける</a:t>
            </a:r>
            <a:endParaRPr lang="en-US" altLang="ja-JP" sz="2400" dirty="0">
              <a:latin typeface="ヒラギノ丸ゴ Pro W4"/>
              <a:ea typeface="ヒラギノ丸ゴ Pro W4"/>
              <a:cs typeface="ヒラギノ丸ゴ Pro W4"/>
            </a:endParaRPr>
          </a:p>
          <a:p>
            <a:pPr lvl="1">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本人をコントロールしようとしない（マインドリーディングを避け、アイメッセージを会話に）</a:t>
            </a:r>
            <a:endParaRPr lang="en-US" altLang="ja-JP" sz="2400" dirty="0">
              <a:latin typeface="ヒラギノ丸ゴ Pro W4"/>
              <a:ea typeface="ヒラギノ丸ゴ Pro W4"/>
              <a:cs typeface="ヒラギノ丸ゴ Pro W4"/>
            </a:endParaRPr>
          </a:p>
          <a:p>
            <a:pPr lvl="1">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行動化には夫婦で一貫した対応を貫く</a:t>
            </a:r>
          </a:p>
        </p:txBody>
      </p:sp>
    </p:spTree>
    <p:extLst>
      <p:ext uri="{BB962C8B-B14F-4D97-AF65-F5344CB8AC3E}">
        <p14:creationId xmlns:p14="http://schemas.microsoft.com/office/powerpoint/2010/main" val="531479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p:cNvSpPr txBox="1"/>
          <p:nvPr/>
        </p:nvSpPr>
        <p:spPr>
          <a:xfrm>
            <a:off x="150126" y="260648"/>
            <a:ext cx="8382882" cy="1200329"/>
          </a:xfrm>
          <a:prstGeom prst="rect">
            <a:avLst/>
          </a:prstGeom>
          <a:solidFill>
            <a:schemeClr val="tx2"/>
          </a:solidFill>
        </p:spPr>
        <p:txBody>
          <a:bodyPr wrap="square" rtlCol="0">
            <a:spAutoFit/>
          </a:bodyPr>
          <a:lstStyle/>
          <a:p>
            <a:r>
              <a:rPr kumimoji="1" lang="en-US" altLang="ja-JP" sz="3600" b="1" dirty="0">
                <a:solidFill>
                  <a:schemeClr val="bg1"/>
                </a:solidFill>
                <a:latin typeface="+mj-ea"/>
                <a:ea typeface="+mj-ea"/>
              </a:rPr>
              <a:t>10</a:t>
            </a:r>
            <a:r>
              <a:rPr kumimoji="1" lang="ja-JP" altLang="en-US" sz="3600" b="1" dirty="0">
                <a:solidFill>
                  <a:schemeClr val="bg1"/>
                </a:solidFill>
                <a:latin typeface="+mj-ea"/>
                <a:ea typeface="+mj-ea"/>
              </a:rPr>
              <a:t>代の不登校ひきこもりに悩む</a:t>
            </a:r>
            <a:endParaRPr kumimoji="1" lang="en-US" altLang="ja-JP" sz="3600" b="1" dirty="0">
              <a:solidFill>
                <a:schemeClr val="bg1"/>
              </a:solidFill>
              <a:latin typeface="+mj-ea"/>
              <a:ea typeface="+mj-ea"/>
            </a:endParaRPr>
          </a:p>
          <a:p>
            <a:r>
              <a:rPr kumimoji="1" lang="ja-JP" altLang="en-US" sz="3600" b="1" dirty="0">
                <a:solidFill>
                  <a:schemeClr val="bg1"/>
                </a:solidFill>
                <a:latin typeface="+mj-ea"/>
                <a:ea typeface="+mj-ea"/>
              </a:rPr>
              <a:t>ご家族のための教室</a:t>
            </a:r>
          </a:p>
        </p:txBody>
      </p:sp>
      <p:sp>
        <p:nvSpPr>
          <p:cNvPr id="5" name="コンテンツ プレースホルダー 4"/>
          <p:cNvSpPr>
            <a:spLocks noGrp="1"/>
          </p:cNvSpPr>
          <p:nvPr>
            <p:ph idx="1"/>
          </p:nvPr>
        </p:nvSpPr>
        <p:spPr>
          <a:xfrm>
            <a:off x="150126" y="1268760"/>
            <a:ext cx="8382882" cy="6104190"/>
          </a:xfrm>
        </p:spPr>
        <p:txBody>
          <a:bodyPr>
            <a:normAutofit/>
          </a:bodyPr>
          <a:lstStyle/>
          <a:p>
            <a:pPr marL="114300" indent="0">
              <a:buNone/>
            </a:pPr>
            <a:endParaRPr kumimoji="1" lang="en-US" altLang="ja-JP" sz="2800" dirty="0">
              <a:latin typeface="+mj-ea"/>
              <a:ea typeface="+mj-ea"/>
            </a:endParaRPr>
          </a:p>
          <a:p>
            <a:r>
              <a:rPr lang="ja-JP" altLang="en-US" sz="2800" dirty="0">
                <a:latin typeface="+mj-ea"/>
                <a:ea typeface="+mj-ea"/>
              </a:rPr>
              <a:t>３</a:t>
            </a:r>
            <a:r>
              <a:rPr kumimoji="1" lang="ja-JP" altLang="en-US" sz="2800" dirty="0">
                <a:latin typeface="+mj-ea"/>
                <a:ea typeface="+mj-ea"/>
              </a:rPr>
              <a:t>回</a:t>
            </a:r>
            <a:r>
              <a:rPr lang="ja-JP" altLang="en-US" sz="2800" dirty="0">
                <a:latin typeface="+mj-ea"/>
                <a:ea typeface="+mj-ea"/>
              </a:rPr>
              <a:t>１</a:t>
            </a:r>
            <a:r>
              <a:rPr kumimoji="1" lang="ja-JP" altLang="en-US" sz="2800" dirty="0">
                <a:latin typeface="+mj-ea"/>
                <a:ea typeface="+mj-ea"/>
              </a:rPr>
              <a:t>コース</a:t>
            </a:r>
            <a:r>
              <a:rPr lang="ja-JP" altLang="en-US" sz="2800" dirty="0">
                <a:latin typeface="+mj-ea"/>
                <a:ea typeface="+mj-ea"/>
              </a:rPr>
              <a:t>　１回２時間程度</a:t>
            </a:r>
            <a:endParaRPr lang="en-US" altLang="ja-JP" sz="2800" dirty="0">
              <a:latin typeface="+mj-ea"/>
              <a:ea typeface="+mj-ea"/>
            </a:endParaRPr>
          </a:p>
          <a:p>
            <a:r>
              <a:rPr lang="ja-JP" altLang="en-US" sz="2800" dirty="0">
                <a:latin typeface="+mj-ea"/>
                <a:ea typeface="+mj-ea"/>
              </a:rPr>
              <a:t>１</a:t>
            </a:r>
            <a:r>
              <a:rPr kumimoji="1" lang="ja-JP" altLang="en-US" sz="2800" dirty="0">
                <a:latin typeface="+mj-ea"/>
                <a:ea typeface="+mj-ea"/>
              </a:rPr>
              <a:t>コース</a:t>
            </a:r>
            <a:r>
              <a:rPr lang="ja-JP" altLang="en-US" sz="2800" dirty="0">
                <a:latin typeface="+mj-ea"/>
                <a:ea typeface="+mj-ea"/>
              </a:rPr>
              <a:t>２０家族</a:t>
            </a:r>
            <a:endParaRPr lang="en-US" altLang="ja-JP" sz="2800" dirty="0">
              <a:latin typeface="+mj-ea"/>
              <a:ea typeface="+mj-ea"/>
            </a:endParaRPr>
          </a:p>
          <a:p>
            <a:r>
              <a:rPr kumimoji="1" lang="ja-JP" altLang="en-US" sz="2800" dirty="0">
                <a:latin typeface="+mj-ea"/>
                <a:ea typeface="+mj-ea"/>
              </a:rPr>
              <a:t>内容</a:t>
            </a:r>
            <a:endParaRPr kumimoji="1" lang="en-US" altLang="ja-JP" sz="2800" dirty="0">
              <a:latin typeface="+mj-ea"/>
              <a:ea typeface="+mj-ea"/>
            </a:endParaRPr>
          </a:p>
          <a:p>
            <a:pPr marL="114300" indent="0">
              <a:buNone/>
            </a:pPr>
            <a:r>
              <a:rPr lang="ja-JP" altLang="en-US" sz="2800" dirty="0">
                <a:latin typeface="+mj-ea"/>
                <a:ea typeface="+mj-ea"/>
              </a:rPr>
              <a:t>　各回の前半は講義、後半はグループワーク　で</a:t>
            </a:r>
            <a:r>
              <a:rPr kumimoji="1" lang="ja-JP" altLang="en-US" sz="2800" dirty="0">
                <a:latin typeface="+mj-ea"/>
                <a:ea typeface="+mj-ea"/>
              </a:rPr>
              <a:t>家族同士の情報交換やわかちあいを行う</a:t>
            </a:r>
            <a:endParaRPr kumimoji="1" lang="en-US" altLang="ja-JP" sz="2800" dirty="0">
              <a:latin typeface="+mj-ea"/>
              <a:ea typeface="+mj-ea"/>
            </a:endParaRPr>
          </a:p>
          <a:p>
            <a:pPr marL="114300" indent="0">
              <a:buNone/>
            </a:pPr>
            <a:r>
              <a:rPr lang="ja-JP" altLang="en-US" sz="2800" dirty="0">
                <a:latin typeface="+mj-ea"/>
                <a:ea typeface="+mj-ea"/>
              </a:rPr>
              <a:t>　　第</a:t>
            </a:r>
            <a:r>
              <a:rPr lang="en-US" altLang="ja-JP" sz="2800" dirty="0">
                <a:latin typeface="+mj-ea"/>
                <a:ea typeface="+mj-ea"/>
              </a:rPr>
              <a:t>1</a:t>
            </a:r>
            <a:r>
              <a:rPr lang="ja-JP" altLang="en-US" sz="2800" dirty="0">
                <a:latin typeface="+mj-ea"/>
                <a:ea typeface="+mj-ea"/>
              </a:rPr>
              <a:t>回　不登校ひきこもりの理解（精神科医師）</a:t>
            </a:r>
            <a:endParaRPr lang="en-US" altLang="ja-JP" sz="2800" dirty="0">
              <a:latin typeface="+mj-ea"/>
              <a:ea typeface="+mj-ea"/>
            </a:endParaRPr>
          </a:p>
          <a:p>
            <a:pPr marL="114300" indent="0">
              <a:buNone/>
            </a:pPr>
            <a:r>
              <a:rPr lang="ja-JP" altLang="en-US" sz="2800" dirty="0">
                <a:latin typeface="+mj-ea"/>
                <a:ea typeface="+mj-ea"/>
              </a:rPr>
              <a:t> 　 第</a:t>
            </a:r>
            <a:r>
              <a:rPr lang="en-US" altLang="ja-JP" sz="2800" dirty="0">
                <a:latin typeface="+mj-ea"/>
                <a:ea typeface="+mj-ea"/>
              </a:rPr>
              <a:t>2</a:t>
            </a:r>
            <a:r>
              <a:rPr lang="ja-JP" altLang="en-US" sz="2800" dirty="0">
                <a:latin typeface="+mj-ea"/>
                <a:ea typeface="+mj-ea"/>
              </a:rPr>
              <a:t>回　家族の接し方</a:t>
            </a:r>
            <a:endParaRPr lang="en-US" altLang="ja-JP" sz="2800" dirty="0">
              <a:latin typeface="+mj-ea"/>
              <a:ea typeface="+mj-ea"/>
            </a:endParaRPr>
          </a:p>
          <a:p>
            <a:pPr marL="114300" indent="0">
              <a:buNone/>
            </a:pPr>
            <a:r>
              <a:rPr kumimoji="1" lang="ja-JP" altLang="en-US" sz="2800" dirty="0">
                <a:latin typeface="+mj-ea"/>
                <a:ea typeface="+mj-ea"/>
              </a:rPr>
              <a:t>　　第</a:t>
            </a:r>
            <a:r>
              <a:rPr kumimoji="1" lang="en-US" altLang="ja-JP" sz="2800" dirty="0">
                <a:latin typeface="+mj-ea"/>
                <a:ea typeface="+mj-ea"/>
              </a:rPr>
              <a:t>3</a:t>
            </a:r>
            <a:r>
              <a:rPr kumimoji="1" lang="ja-JP" altLang="en-US" sz="2800" dirty="0">
                <a:latin typeface="+mj-ea"/>
                <a:ea typeface="+mj-ea"/>
              </a:rPr>
              <a:t>回　</a:t>
            </a:r>
            <a:r>
              <a:rPr lang="ja-JP" altLang="en-US" sz="2800" dirty="0">
                <a:latin typeface="+mj-ea"/>
                <a:ea typeface="+mj-ea"/>
              </a:rPr>
              <a:t>地域の社会資源について</a:t>
            </a:r>
            <a:endParaRPr kumimoji="1" lang="en-US" altLang="ja-JP" sz="2800" dirty="0">
              <a:latin typeface="+mj-ea"/>
              <a:ea typeface="+mj-ea"/>
            </a:endParaRPr>
          </a:p>
          <a:p>
            <a:pPr marL="114300" indent="0">
              <a:buNone/>
            </a:pPr>
            <a:r>
              <a:rPr lang="ja-JP" altLang="en-US" sz="2800" dirty="0">
                <a:latin typeface="+mj-ea"/>
                <a:ea typeface="+mj-ea"/>
              </a:rPr>
              <a:t>　</a:t>
            </a:r>
            <a:endParaRPr lang="en-US" altLang="ja-JP" sz="2800" dirty="0">
              <a:latin typeface="+mj-ea"/>
              <a:ea typeface="+mj-ea"/>
            </a:endParaRP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14</a:t>
            </a:fld>
            <a:endParaRPr lang="ja-JP" altLang="en-US">
              <a:solidFill>
                <a:prstClr val="black">
                  <a:tint val="75000"/>
                </a:prstClr>
              </a:solidFill>
            </a:endParaRPr>
          </a:p>
        </p:txBody>
      </p:sp>
      <p:sp>
        <p:nvSpPr>
          <p:cNvPr id="19" name="テキスト ボックス 18"/>
          <p:cNvSpPr txBox="1"/>
          <p:nvPr/>
        </p:nvSpPr>
        <p:spPr>
          <a:xfrm>
            <a:off x="7188474" y="230668"/>
            <a:ext cx="1659585" cy="1569660"/>
          </a:xfrm>
          <a:prstGeom prst="rect">
            <a:avLst/>
          </a:prstGeom>
          <a:noFill/>
        </p:spPr>
        <p:txBody>
          <a:bodyPr wrap="square">
            <a:spAutoFit/>
          </a:bodyPr>
          <a:lstStyle/>
          <a:p>
            <a:pPr algn="ctr" fontAlgn="auto">
              <a:spcBef>
                <a:spcPts val="0"/>
              </a:spcBef>
              <a:spcAft>
                <a:spcPts val="0"/>
              </a:spcAft>
              <a:defRPr/>
            </a:pPr>
            <a:r>
              <a:rPr lang="ja-JP" altLang="en-US" sz="4800" dirty="0">
                <a:latin typeface="+mj-ea"/>
                <a:ea typeface="+mj-ea"/>
              </a:rPr>
              <a:t>家族</a:t>
            </a:r>
            <a:endParaRPr lang="en-US" altLang="ja-JP" sz="4800" dirty="0">
              <a:latin typeface="+mj-ea"/>
              <a:ea typeface="+mj-ea"/>
            </a:endParaRPr>
          </a:p>
          <a:p>
            <a:pPr algn="ctr" fontAlgn="auto">
              <a:spcBef>
                <a:spcPts val="0"/>
              </a:spcBef>
              <a:spcAft>
                <a:spcPts val="0"/>
              </a:spcAft>
              <a:defRPr/>
            </a:pPr>
            <a:r>
              <a:rPr lang="ja-JP" altLang="en-US" sz="4800" dirty="0">
                <a:latin typeface="+mj-ea"/>
                <a:ea typeface="+mj-ea"/>
              </a:rPr>
              <a:t>支援</a:t>
            </a:r>
          </a:p>
        </p:txBody>
      </p:sp>
      <p:sp>
        <p:nvSpPr>
          <p:cNvPr id="6" name="涙形 5"/>
          <p:cNvSpPr/>
          <p:nvPr/>
        </p:nvSpPr>
        <p:spPr>
          <a:xfrm>
            <a:off x="6842938" y="-171400"/>
            <a:ext cx="2307619" cy="2186374"/>
          </a:xfrm>
          <a:prstGeom prst="teardrop">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263006" y="44624"/>
            <a:ext cx="1632218" cy="1569660"/>
          </a:xfrm>
          <a:prstGeom prst="rect">
            <a:avLst/>
          </a:prstGeom>
          <a:noFill/>
        </p:spPr>
        <p:txBody>
          <a:bodyPr wrap="square">
            <a:spAutoFit/>
          </a:bodyPr>
          <a:lstStyle/>
          <a:p>
            <a:pPr algn="ctr" fontAlgn="auto">
              <a:spcBef>
                <a:spcPts val="0"/>
              </a:spcBef>
              <a:spcAft>
                <a:spcPts val="0"/>
              </a:spcAft>
              <a:defRPr/>
            </a:pPr>
            <a:r>
              <a:rPr lang="ja-JP" altLang="en-US" sz="4800" dirty="0">
                <a:latin typeface="+mj-ea"/>
                <a:ea typeface="+mj-ea"/>
              </a:rPr>
              <a:t>家族</a:t>
            </a:r>
            <a:endParaRPr lang="en-US" altLang="ja-JP" sz="4800" dirty="0">
              <a:latin typeface="+mj-ea"/>
              <a:ea typeface="+mj-ea"/>
            </a:endParaRPr>
          </a:p>
          <a:p>
            <a:pPr algn="ctr" fontAlgn="auto">
              <a:spcBef>
                <a:spcPts val="0"/>
              </a:spcBef>
              <a:spcAft>
                <a:spcPts val="0"/>
              </a:spcAft>
              <a:defRPr/>
            </a:pPr>
            <a:r>
              <a:rPr lang="ja-JP" altLang="en-US" sz="4800" dirty="0">
                <a:latin typeface="+mj-ea"/>
                <a:ea typeface="+mj-ea"/>
              </a:rPr>
              <a:t>支援</a:t>
            </a:r>
          </a:p>
        </p:txBody>
      </p:sp>
    </p:spTree>
    <p:extLst>
      <p:ext uri="{BB962C8B-B14F-4D97-AF65-F5344CB8AC3E}">
        <p14:creationId xmlns:p14="http://schemas.microsoft.com/office/powerpoint/2010/main" val="1945957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p:cNvSpPr txBox="1"/>
          <p:nvPr/>
        </p:nvSpPr>
        <p:spPr>
          <a:xfrm>
            <a:off x="150126" y="260648"/>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ご家族のつどい</a:t>
            </a:r>
          </a:p>
        </p:txBody>
      </p:sp>
      <p:sp>
        <p:nvSpPr>
          <p:cNvPr id="5" name="コンテンツ プレースホルダー 4"/>
          <p:cNvSpPr>
            <a:spLocks noGrp="1"/>
          </p:cNvSpPr>
          <p:nvPr>
            <p:ph idx="1"/>
          </p:nvPr>
        </p:nvSpPr>
        <p:spPr>
          <a:xfrm>
            <a:off x="140583" y="637178"/>
            <a:ext cx="7620000" cy="6104190"/>
          </a:xfrm>
        </p:spPr>
        <p:txBody>
          <a:bodyPr>
            <a:normAutofit/>
          </a:bodyPr>
          <a:lstStyle/>
          <a:p>
            <a:pPr marL="114300" indent="0">
              <a:buNone/>
            </a:pPr>
            <a:endParaRPr kumimoji="1" lang="en-US" altLang="ja-JP" sz="2800" dirty="0">
              <a:latin typeface="+mj-ea"/>
              <a:ea typeface="+mj-ea"/>
            </a:endParaRPr>
          </a:p>
          <a:p>
            <a:pPr marL="114300" indent="0">
              <a:buNone/>
            </a:pPr>
            <a:r>
              <a:rPr lang="ja-JP" altLang="en-US" sz="2800" dirty="0">
                <a:latin typeface="+mj-ea"/>
                <a:ea typeface="+mj-ea"/>
              </a:rPr>
              <a:t>　</a:t>
            </a:r>
            <a:endParaRPr lang="en-US" altLang="ja-JP" sz="2800" dirty="0">
              <a:latin typeface="+mj-ea"/>
              <a:ea typeface="+mj-ea"/>
            </a:endParaRP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15</a:t>
            </a:fld>
            <a:endParaRPr lang="ja-JP" altLang="en-US">
              <a:solidFill>
                <a:prstClr val="black">
                  <a:tint val="75000"/>
                </a:prstClr>
              </a:solidFill>
            </a:endParaRPr>
          </a:p>
        </p:txBody>
      </p:sp>
      <p:sp>
        <p:nvSpPr>
          <p:cNvPr id="18" name="涙形 17"/>
          <p:cNvSpPr/>
          <p:nvPr/>
        </p:nvSpPr>
        <p:spPr>
          <a:xfrm>
            <a:off x="6876256" y="-171400"/>
            <a:ext cx="2274302" cy="2186374"/>
          </a:xfrm>
          <a:prstGeom prst="teardrop">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7209080" y="44624"/>
            <a:ext cx="1608653" cy="1569660"/>
          </a:xfrm>
          <a:prstGeom prst="rect">
            <a:avLst/>
          </a:prstGeom>
          <a:noFill/>
        </p:spPr>
        <p:txBody>
          <a:bodyPr wrap="square">
            <a:spAutoFit/>
          </a:bodyPr>
          <a:lstStyle/>
          <a:p>
            <a:pPr algn="ctr" fontAlgn="auto">
              <a:spcBef>
                <a:spcPts val="0"/>
              </a:spcBef>
              <a:spcAft>
                <a:spcPts val="0"/>
              </a:spcAft>
              <a:defRPr/>
            </a:pPr>
            <a:r>
              <a:rPr lang="ja-JP" altLang="en-US" sz="4800" dirty="0">
                <a:latin typeface="+mj-ea"/>
                <a:ea typeface="+mj-ea"/>
              </a:rPr>
              <a:t>家族</a:t>
            </a:r>
            <a:endParaRPr lang="en-US" altLang="ja-JP" sz="4800" dirty="0">
              <a:latin typeface="+mj-ea"/>
              <a:ea typeface="+mj-ea"/>
            </a:endParaRPr>
          </a:p>
          <a:p>
            <a:pPr algn="ctr" fontAlgn="auto">
              <a:spcBef>
                <a:spcPts val="0"/>
              </a:spcBef>
              <a:spcAft>
                <a:spcPts val="0"/>
              </a:spcAft>
              <a:defRPr/>
            </a:pPr>
            <a:r>
              <a:rPr lang="ja-JP" altLang="en-US" sz="4800" dirty="0">
                <a:latin typeface="+mj-ea"/>
                <a:ea typeface="+mj-ea"/>
              </a:rPr>
              <a:t>支援</a:t>
            </a:r>
          </a:p>
        </p:txBody>
      </p:sp>
      <p:sp>
        <p:nvSpPr>
          <p:cNvPr id="7" name="コンテンツ プレースホルダー 4"/>
          <p:cNvSpPr txBox="1">
            <a:spLocks/>
          </p:cNvSpPr>
          <p:nvPr/>
        </p:nvSpPr>
        <p:spPr>
          <a:xfrm>
            <a:off x="150126" y="887088"/>
            <a:ext cx="7620000" cy="610419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114300" indent="0">
              <a:buFont typeface="Arial" panose="020B0604020202020204" pitchFamily="34" charset="0"/>
              <a:buNone/>
            </a:pPr>
            <a:endParaRPr lang="en-US" altLang="ja-JP" sz="2800" dirty="0">
              <a:latin typeface="+mj-ea"/>
              <a:ea typeface="+mj-ea"/>
            </a:endParaRPr>
          </a:p>
          <a:p>
            <a:pPr marL="114300" indent="0">
              <a:buFont typeface="Arial" panose="020B0604020202020204" pitchFamily="34" charset="0"/>
              <a:buNone/>
            </a:pPr>
            <a:r>
              <a:rPr lang="ja-JP" altLang="en-US" sz="2800" dirty="0">
                <a:latin typeface="+mj-ea"/>
                <a:ea typeface="+mj-ea"/>
              </a:rPr>
              <a:t>＜対象＞</a:t>
            </a:r>
            <a:endParaRPr lang="en-US" altLang="ja-JP" sz="2800" dirty="0">
              <a:latin typeface="+mj-ea"/>
              <a:ea typeface="+mj-ea"/>
            </a:endParaRPr>
          </a:p>
          <a:p>
            <a:pPr marL="114300" indent="0">
              <a:buFont typeface="Arial" panose="020B0604020202020204" pitchFamily="34" charset="0"/>
              <a:buNone/>
            </a:pPr>
            <a:r>
              <a:rPr lang="ja-JP" altLang="en-US" sz="2800" dirty="0">
                <a:latin typeface="+mj-ea"/>
                <a:ea typeface="+mj-ea"/>
              </a:rPr>
              <a:t>教室修了者、個別相談、こだま利用のご家族</a:t>
            </a:r>
            <a:endParaRPr lang="en-US" altLang="ja-JP" sz="2800" dirty="0">
              <a:latin typeface="+mj-ea"/>
              <a:ea typeface="+mj-ea"/>
            </a:endParaRPr>
          </a:p>
          <a:p>
            <a:pPr marL="114300" indent="0">
              <a:buFont typeface="Arial" panose="020B0604020202020204" pitchFamily="34" charset="0"/>
              <a:buNone/>
            </a:pPr>
            <a:r>
              <a:rPr lang="ja-JP" altLang="en-US" sz="2800" dirty="0">
                <a:latin typeface="+mj-ea"/>
                <a:ea typeface="+mj-ea"/>
              </a:rPr>
              <a:t>＜開催＞</a:t>
            </a:r>
            <a:endParaRPr lang="en-US" altLang="ja-JP" sz="2800" dirty="0">
              <a:latin typeface="+mj-ea"/>
              <a:ea typeface="+mj-ea"/>
            </a:endParaRPr>
          </a:p>
          <a:p>
            <a:pPr marL="114300" indent="0">
              <a:buFont typeface="Arial" panose="020B0604020202020204" pitchFamily="34" charset="0"/>
              <a:buNone/>
            </a:pPr>
            <a:r>
              <a:rPr lang="ja-JP" altLang="en-US" sz="2800" dirty="0">
                <a:latin typeface="+mj-ea"/>
                <a:ea typeface="+mj-ea"/>
              </a:rPr>
              <a:t>年４回</a:t>
            </a:r>
            <a:endParaRPr lang="en-US" altLang="ja-JP" sz="2800" dirty="0">
              <a:latin typeface="+mj-ea"/>
              <a:ea typeface="+mj-ea"/>
            </a:endParaRPr>
          </a:p>
          <a:p>
            <a:pPr marL="114300" indent="0">
              <a:buFont typeface="Arial" panose="020B0604020202020204" pitchFamily="34" charset="0"/>
              <a:buNone/>
            </a:pPr>
            <a:r>
              <a:rPr lang="ja-JP" altLang="en-US" sz="2800" dirty="0">
                <a:latin typeface="+mj-ea"/>
                <a:ea typeface="+mj-ea"/>
              </a:rPr>
              <a:t>＜会の内容＞</a:t>
            </a:r>
            <a:endParaRPr lang="en-US" altLang="ja-JP" sz="2800" dirty="0">
              <a:latin typeface="+mj-ea"/>
              <a:ea typeface="+mj-ea"/>
            </a:endParaRPr>
          </a:p>
          <a:p>
            <a:pPr marL="114300" indent="0">
              <a:buFont typeface="Arial" panose="020B0604020202020204" pitchFamily="34" charset="0"/>
              <a:buNone/>
            </a:pPr>
            <a:r>
              <a:rPr lang="ja-JP" altLang="en-US" sz="2800" dirty="0">
                <a:latin typeface="+mj-ea"/>
                <a:ea typeface="+mj-ea"/>
              </a:rPr>
              <a:t>家族が集い気持ちをわかちあう場</a:t>
            </a:r>
            <a:endParaRPr lang="en-US" altLang="ja-JP" sz="2800" dirty="0">
              <a:latin typeface="+mj-ea"/>
              <a:ea typeface="+mj-ea"/>
            </a:endParaRPr>
          </a:p>
          <a:p>
            <a:pPr marL="114300" indent="0">
              <a:buFont typeface="Arial" panose="020B0604020202020204" pitchFamily="34" charset="0"/>
              <a:buNone/>
            </a:pPr>
            <a:r>
              <a:rPr lang="ja-JP" altLang="en-US" sz="2800" dirty="0">
                <a:latin typeface="+mj-ea"/>
                <a:ea typeface="+mj-ea"/>
              </a:rPr>
              <a:t>情報交換ができる場</a:t>
            </a:r>
            <a:endParaRPr lang="en-US" altLang="ja-JP" sz="2800" dirty="0">
              <a:latin typeface="+mj-ea"/>
              <a:ea typeface="+mj-ea"/>
            </a:endParaRPr>
          </a:p>
          <a:p>
            <a:pPr marL="114300" indent="0">
              <a:buFont typeface="Arial" panose="020B0604020202020204" pitchFamily="34" charset="0"/>
              <a:buNone/>
            </a:pPr>
            <a:r>
              <a:rPr lang="ja-JP" altLang="en-US" sz="2800" dirty="0">
                <a:latin typeface="+mj-ea"/>
                <a:ea typeface="+mj-ea"/>
              </a:rPr>
              <a:t>　</a:t>
            </a:r>
            <a:endParaRPr lang="en-US" altLang="ja-JP" sz="2800" dirty="0">
              <a:latin typeface="+mj-ea"/>
              <a:ea typeface="+mj-ea"/>
            </a:endParaRPr>
          </a:p>
        </p:txBody>
      </p:sp>
    </p:spTree>
    <p:extLst>
      <p:ext uri="{BB962C8B-B14F-4D97-AF65-F5344CB8AC3E}">
        <p14:creationId xmlns:p14="http://schemas.microsoft.com/office/powerpoint/2010/main" val="32170633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50126" y="260648"/>
            <a:ext cx="8382882" cy="646331"/>
          </a:xfrm>
          <a:prstGeom prst="rect">
            <a:avLst/>
          </a:prstGeom>
          <a:solidFill>
            <a:schemeClr val="tx2"/>
          </a:solidFill>
        </p:spPr>
        <p:txBody>
          <a:bodyPr wrap="square" rtlCol="0">
            <a:spAutoFit/>
          </a:bodyPr>
          <a:lstStyle/>
          <a:p>
            <a:r>
              <a:rPr lang="ja-JP" altLang="en-US" sz="3600" b="1" dirty="0">
                <a:solidFill>
                  <a:schemeClr val="bg1"/>
                </a:solidFill>
                <a:latin typeface="+mj-ea"/>
                <a:ea typeface="+mj-ea"/>
              </a:rPr>
              <a:t>精神保健福祉センター相談者</a:t>
            </a:r>
            <a:endParaRPr kumimoji="1" lang="ja-JP" altLang="en-US" sz="3600" b="1" dirty="0">
              <a:solidFill>
                <a:schemeClr val="bg1"/>
              </a:solidFill>
              <a:latin typeface="+mj-ea"/>
              <a:ea typeface="+mj-ea"/>
            </a:endParaRPr>
          </a:p>
        </p:txBody>
      </p:sp>
      <p:sp>
        <p:nvSpPr>
          <p:cNvPr id="18" name="涙形 17"/>
          <p:cNvSpPr/>
          <p:nvPr/>
        </p:nvSpPr>
        <p:spPr>
          <a:xfrm>
            <a:off x="6804248" y="-171400"/>
            <a:ext cx="2346310" cy="216024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6954822" y="183704"/>
            <a:ext cx="2195736" cy="1323439"/>
          </a:xfrm>
          <a:prstGeom prst="rect">
            <a:avLst/>
          </a:prstGeom>
          <a:noFill/>
        </p:spPr>
        <p:txBody>
          <a:bodyPr wrap="square">
            <a:spAutoFit/>
          </a:bodyPr>
          <a:lstStyle/>
          <a:p>
            <a:pPr algn="ctr" fontAlgn="auto">
              <a:spcBef>
                <a:spcPts val="0"/>
              </a:spcBef>
              <a:spcAft>
                <a:spcPts val="0"/>
              </a:spcAft>
              <a:defRPr/>
            </a:pPr>
            <a:r>
              <a:rPr lang="ja-JP" altLang="en-US" sz="4000" dirty="0">
                <a:latin typeface="+mj-ea"/>
                <a:ea typeface="+mj-ea"/>
              </a:rPr>
              <a:t>当事者支援</a:t>
            </a:r>
          </a:p>
        </p:txBody>
      </p:sp>
      <p:sp>
        <p:nvSpPr>
          <p:cNvPr id="9" name="タイトル 1"/>
          <p:cNvSpPr>
            <a:spLocks noGrp="1"/>
          </p:cNvSpPr>
          <p:nvPr>
            <p:ph type="title"/>
          </p:nvPr>
        </p:nvSpPr>
        <p:spPr>
          <a:xfrm>
            <a:off x="357403" y="1124744"/>
            <a:ext cx="7620000" cy="1143000"/>
          </a:xfrm>
        </p:spPr>
        <p:txBody>
          <a:bodyPr>
            <a:normAutofit fontScale="90000"/>
          </a:bodyPr>
          <a:lstStyle/>
          <a:p>
            <a:pPr algn="l">
              <a:defRPr/>
            </a:pPr>
            <a:r>
              <a:rPr lang="ja-JP" altLang="en-US" sz="3200" dirty="0"/>
              <a:t>精神保健福祉センター</a:t>
            </a:r>
            <a:r>
              <a:rPr lang="ja-JP" altLang="en-US" sz="4000" dirty="0"/>
              <a:t>　</a:t>
            </a:r>
            <a:br>
              <a:rPr lang="en-US" altLang="ja-JP" sz="4000" dirty="0"/>
            </a:br>
            <a:r>
              <a:rPr lang="ja-JP" altLang="en-US" sz="4400" dirty="0"/>
              <a:t>相談者推移</a:t>
            </a: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16</a:t>
            </a:fld>
            <a:endParaRPr lang="ja-JP" altLang="en-US">
              <a:solidFill>
                <a:prstClr val="black">
                  <a:tint val="75000"/>
                </a:prstClr>
              </a:solidFill>
            </a:endParaRPr>
          </a:p>
        </p:txBody>
      </p:sp>
      <p:graphicFrame>
        <p:nvGraphicFramePr>
          <p:cNvPr id="8" name="コンテンツ プレースホルダー 3"/>
          <p:cNvGraphicFramePr>
            <a:graphicFrameLocks/>
          </p:cNvGraphicFramePr>
          <p:nvPr>
            <p:extLst>
              <p:ext uri="{D42A27DB-BD31-4B8C-83A1-F6EECF244321}">
                <p14:modId xmlns:p14="http://schemas.microsoft.com/office/powerpoint/2010/main" val="4291073235"/>
              </p:ext>
            </p:extLst>
          </p:nvPr>
        </p:nvGraphicFramePr>
        <p:xfrm>
          <a:off x="892465" y="2348880"/>
          <a:ext cx="7620000" cy="4020365"/>
        </p:xfrm>
        <a:graphic>
          <a:graphicData uri="http://schemas.openxmlformats.org/drawingml/2006/table">
            <a:tbl>
              <a:tblPr firstRow="1" bandRow="1">
                <a:tableStyleId>{5C22544A-7EE6-4342-B048-85BDC9FD1C3A}</a:tableStyleId>
              </a:tblPr>
              <a:tblGrid>
                <a:gridCol w="1270000">
                  <a:extLst>
                    <a:ext uri="{9D8B030D-6E8A-4147-A177-3AD203B41FA5}">
                      <a16:colId xmlns:a16="http://schemas.microsoft.com/office/drawing/2014/main" val="20000"/>
                    </a:ext>
                  </a:extLst>
                </a:gridCol>
                <a:gridCol w="1270000">
                  <a:extLst>
                    <a:ext uri="{9D8B030D-6E8A-4147-A177-3AD203B41FA5}">
                      <a16:colId xmlns:a16="http://schemas.microsoft.com/office/drawing/2014/main" val="20001"/>
                    </a:ext>
                  </a:extLst>
                </a:gridCol>
                <a:gridCol w="1270000">
                  <a:extLst>
                    <a:ext uri="{9D8B030D-6E8A-4147-A177-3AD203B41FA5}">
                      <a16:colId xmlns:a16="http://schemas.microsoft.com/office/drawing/2014/main" val="20002"/>
                    </a:ext>
                  </a:extLst>
                </a:gridCol>
                <a:gridCol w="1270000">
                  <a:extLst>
                    <a:ext uri="{9D8B030D-6E8A-4147-A177-3AD203B41FA5}">
                      <a16:colId xmlns:a16="http://schemas.microsoft.com/office/drawing/2014/main" val="20003"/>
                    </a:ext>
                  </a:extLst>
                </a:gridCol>
                <a:gridCol w="1270000">
                  <a:extLst>
                    <a:ext uri="{9D8B030D-6E8A-4147-A177-3AD203B41FA5}">
                      <a16:colId xmlns:a16="http://schemas.microsoft.com/office/drawing/2014/main" val="20004"/>
                    </a:ext>
                  </a:extLst>
                </a:gridCol>
                <a:gridCol w="1270000">
                  <a:extLst>
                    <a:ext uri="{9D8B030D-6E8A-4147-A177-3AD203B41FA5}">
                      <a16:colId xmlns:a16="http://schemas.microsoft.com/office/drawing/2014/main" val="20005"/>
                    </a:ext>
                  </a:extLst>
                </a:gridCol>
              </a:tblGrid>
              <a:tr h="823053">
                <a:tc>
                  <a:txBody>
                    <a:bodyPr/>
                    <a:lstStyle/>
                    <a:p>
                      <a:pPr algn="ctr"/>
                      <a:r>
                        <a:rPr kumimoji="1" lang="ja-JP" altLang="en-US" sz="2000" b="1" dirty="0">
                          <a:latin typeface="+mj-ea"/>
                          <a:ea typeface="+mj-ea"/>
                        </a:rPr>
                        <a:t>年度</a:t>
                      </a:r>
                    </a:p>
                  </a:txBody>
                  <a:tcPr marT="45725" marB="45725" anchor="ctr"/>
                </a:tc>
                <a:tc>
                  <a:txBody>
                    <a:bodyPr/>
                    <a:lstStyle/>
                    <a:p>
                      <a:pPr algn="ctr"/>
                      <a:r>
                        <a:rPr kumimoji="1" lang="ja-JP" altLang="en-US" sz="2000" b="1" dirty="0">
                          <a:latin typeface="+mj-ea"/>
                          <a:ea typeface="+mj-ea"/>
                        </a:rPr>
                        <a:t>来所相談</a:t>
                      </a:r>
                    </a:p>
                  </a:txBody>
                  <a:tcPr marT="45725" marB="45725" anchor="ctr"/>
                </a:tc>
                <a:tc>
                  <a:txBody>
                    <a:bodyPr/>
                    <a:lstStyle/>
                    <a:p>
                      <a:pPr algn="ctr"/>
                      <a:r>
                        <a:rPr kumimoji="1" lang="ja-JP" altLang="en-US" sz="2000" b="1" dirty="0">
                          <a:latin typeface="+mj-ea"/>
                          <a:ea typeface="+mj-ea"/>
                        </a:rPr>
                        <a:t>訪問</a:t>
                      </a:r>
                    </a:p>
                  </a:txBody>
                  <a:tcPr marT="45725" marB="45725" anchor="ctr"/>
                </a:tc>
                <a:tc>
                  <a:txBody>
                    <a:bodyPr/>
                    <a:lstStyle/>
                    <a:p>
                      <a:pPr algn="ctr"/>
                      <a:r>
                        <a:rPr kumimoji="1" lang="ja-JP" altLang="en-US" sz="2000" b="1" dirty="0">
                          <a:latin typeface="+mj-ea"/>
                          <a:ea typeface="+mj-ea"/>
                        </a:rPr>
                        <a:t>支援件数</a:t>
                      </a:r>
                    </a:p>
                  </a:txBody>
                  <a:tcPr marT="45725" marB="45725" anchor="ctr"/>
                </a:tc>
                <a:tc>
                  <a:txBody>
                    <a:bodyPr/>
                    <a:lstStyle/>
                    <a:p>
                      <a:pPr algn="ctr"/>
                      <a:r>
                        <a:rPr kumimoji="1" lang="ja-JP" altLang="en-US" sz="2000" b="1" dirty="0">
                          <a:latin typeface="+mj-ea"/>
                          <a:ea typeface="+mj-ea"/>
                        </a:rPr>
                        <a:t>電話相談</a:t>
                      </a:r>
                    </a:p>
                  </a:txBody>
                  <a:tcPr marT="45725" marB="45725" anchor="ctr"/>
                </a:tc>
                <a:tc>
                  <a:txBody>
                    <a:bodyPr/>
                    <a:lstStyle/>
                    <a:p>
                      <a:pPr algn="ctr"/>
                      <a:r>
                        <a:rPr kumimoji="1" lang="ja-JP" altLang="en-US" sz="2000" b="1" dirty="0">
                          <a:latin typeface="+mj-ea"/>
                          <a:ea typeface="+mj-ea"/>
                        </a:rPr>
                        <a:t>相談者</a:t>
                      </a:r>
                      <a:endParaRPr kumimoji="1" lang="en-US" altLang="ja-JP" sz="2000" b="1" dirty="0">
                        <a:latin typeface="+mj-ea"/>
                        <a:ea typeface="+mj-ea"/>
                      </a:endParaRPr>
                    </a:p>
                    <a:p>
                      <a:pPr algn="ctr"/>
                      <a:r>
                        <a:rPr kumimoji="1" lang="ja-JP" altLang="en-US" sz="2000" b="1" dirty="0">
                          <a:latin typeface="+mj-ea"/>
                          <a:ea typeface="+mj-ea"/>
                        </a:rPr>
                        <a:t>実人数</a:t>
                      </a:r>
                    </a:p>
                  </a:txBody>
                  <a:tcPr marT="45725" marB="45725" anchor="ctr"/>
                </a:tc>
                <a:extLst>
                  <a:ext uri="{0D108BD9-81ED-4DB2-BD59-A6C34878D82A}">
                    <a16:rowId xmlns:a16="http://schemas.microsoft.com/office/drawing/2014/main" val="10000"/>
                  </a:ext>
                </a:extLst>
              </a:tr>
              <a:tr h="799328">
                <a:tc>
                  <a:txBody>
                    <a:bodyPr/>
                    <a:lstStyle/>
                    <a:p>
                      <a:pPr algn="ctr"/>
                      <a:r>
                        <a:rPr kumimoji="1" lang="ja-JP" altLang="en-US" sz="1600" dirty="0">
                          <a:latin typeface="+mj-ea"/>
                          <a:ea typeface="+mj-ea"/>
                        </a:rPr>
                        <a:t>平成</a:t>
                      </a:r>
                      <a:r>
                        <a:rPr kumimoji="1" lang="en-US" altLang="ja-JP" sz="1600" dirty="0">
                          <a:latin typeface="+mj-ea"/>
                          <a:ea typeface="+mj-ea"/>
                        </a:rPr>
                        <a:t>29</a:t>
                      </a:r>
                      <a:r>
                        <a:rPr kumimoji="1" lang="ja-JP" altLang="en-US" sz="1600" dirty="0">
                          <a:latin typeface="+mj-ea"/>
                          <a:ea typeface="+mj-ea"/>
                        </a:rPr>
                        <a:t>年度</a:t>
                      </a:r>
                    </a:p>
                  </a:txBody>
                  <a:tcPr marT="45725" marB="45725" anchor="ctr"/>
                </a:tc>
                <a:tc>
                  <a:txBody>
                    <a:bodyPr/>
                    <a:lstStyle/>
                    <a:p>
                      <a:pPr algn="ctr"/>
                      <a:r>
                        <a:rPr kumimoji="1" lang="en-US" altLang="ja-JP" sz="2800" dirty="0">
                          <a:latin typeface="+mn-lt"/>
                          <a:ea typeface="+mn-ea"/>
                        </a:rPr>
                        <a:t>1343</a:t>
                      </a:r>
                      <a:endParaRPr kumimoji="1" lang="ja-JP" altLang="en-US" sz="2800" dirty="0">
                        <a:latin typeface="+mj-ea"/>
                        <a:ea typeface="+mj-ea"/>
                      </a:endParaRPr>
                    </a:p>
                  </a:txBody>
                  <a:tcPr marT="45725" marB="45725" anchor="ctr"/>
                </a:tc>
                <a:tc>
                  <a:txBody>
                    <a:bodyPr/>
                    <a:lstStyle/>
                    <a:p>
                      <a:pPr algn="ctr"/>
                      <a:r>
                        <a:rPr kumimoji="1" lang="en-US" altLang="ja-JP" sz="2800" dirty="0">
                          <a:latin typeface="+mn-lt"/>
                          <a:ea typeface="+mn-ea"/>
                        </a:rPr>
                        <a:t>26</a:t>
                      </a:r>
                      <a:endParaRPr kumimoji="1" lang="ja-JP" altLang="en-US" sz="2800" dirty="0">
                        <a:latin typeface="+mj-ea"/>
                        <a:ea typeface="+mj-ea"/>
                      </a:endParaRPr>
                    </a:p>
                  </a:txBody>
                  <a:tcPr marT="45725" marB="45725" anchor="ctr"/>
                </a:tc>
                <a:tc>
                  <a:txBody>
                    <a:bodyPr/>
                    <a:lstStyle/>
                    <a:p>
                      <a:pPr algn="ctr"/>
                      <a:r>
                        <a:rPr kumimoji="1" lang="en-US" altLang="ja-JP" sz="2800" dirty="0">
                          <a:latin typeface="+mn-lt"/>
                          <a:ea typeface="+mn-ea"/>
                        </a:rPr>
                        <a:t>1369</a:t>
                      </a:r>
                      <a:endParaRPr kumimoji="1" lang="ja-JP" altLang="en-US" sz="2800" dirty="0">
                        <a:latin typeface="+mj-ea"/>
                        <a:ea typeface="+mj-ea"/>
                      </a:endParaRPr>
                    </a:p>
                  </a:txBody>
                  <a:tcPr marT="45725" marB="45725" anchor="ctr"/>
                </a:tc>
                <a:tc>
                  <a:txBody>
                    <a:bodyPr/>
                    <a:lstStyle/>
                    <a:p>
                      <a:pPr algn="ctr"/>
                      <a:r>
                        <a:rPr kumimoji="1" lang="ja-JP" altLang="en-US" sz="2800" dirty="0" err="1">
                          <a:latin typeface="+mj-ea"/>
                          <a:ea typeface="+mj-ea"/>
                        </a:rPr>
                        <a:t>ー</a:t>
                      </a:r>
                      <a:endParaRPr kumimoji="1" lang="en-US" altLang="ja-JP" sz="2800" dirty="0">
                        <a:latin typeface="+mj-ea"/>
                        <a:ea typeface="+mj-ea"/>
                      </a:endParaRPr>
                    </a:p>
                  </a:txBody>
                  <a:tcPr marT="45725" marB="45725" anchor="ctr"/>
                </a:tc>
                <a:tc>
                  <a:txBody>
                    <a:bodyPr/>
                    <a:lstStyle/>
                    <a:p>
                      <a:pPr algn="ctr"/>
                      <a:r>
                        <a:rPr kumimoji="1" lang="en-US" altLang="ja-JP" sz="2800" dirty="0">
                          <a:latin typeface="+mn-lt"/>
                          <a:ea typeface="+mn-ea"/>
                        </a:rPr>
                        <a:t>182</a:t>
                      </a:r>
                    </a:p>
                  </a:txBody>
                  <a:tcPr marT="45725" marB="45725" anchor="ctr"/>
                </a:tc>
                <a:extLst>
                  <a:ext uri="{0D108BD9-81ED-4DB2-BD59-A6C34878D82A}">
                    <a16:rowId xmlns:a16="http://schemas.microsoft.com/office/drawing/2014/main" val="10001"/>
                  </a:ext>
                </a:extLst>
              </a:tr>
              <a:tr h="799328">
                <a:tc>
                  <a:txBody>
                    <a:bodyPr/>
                    <a:lstStyle/>
                    <a:p>
                      <a:pPr algn="ctr"/>
                      <a:r>
                        <a:rPr kumimoji="1" lang="ja-JP" altLang="en-US" sz="1600" dirty="0">
                          <a:latin typeface="+mj-ea"/>
                          <a:ea typeface="+mj-ea"/>
                        </a:rPr>
                        <a:t>平成</a:t>
                      </a:r>
                      <a:r>
                        <a:rPr kumimoji="1" lang="en-US" altLang="ja-JP" sz="1600" dirty="0">
                          <a:latin typeface="+mj-ea"/>
                          <a:ea typeface="+mj-ea"/>
                        </a:rPr>
                        <a:t>30</a:t>
                      </a:r>
                      <a:r>
                        <a:rPr kumimoji="1" lang="ja-JP" altLang="en-US" sz="1600" dirty="0">
                          <a:latin typeface="+mj-ea"/>
                          <a:ea typeface="+mj-ea"/>
                        </a:rPr>
                        <a:t>年度</a:t>
                      </a: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1484</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29</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1685</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177</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200</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extLst>
                  <a:ext uri="{0D108BD9-81ED-4DB2-BD59-A6C34878D82A}">
                    <a16:rowId xmlns:a16="http://schemas.microsoft.com/office/drawing/2014/main" val="10002"/>
                  </a:ext>
                </a:extLst>
              </a:tr>
              <a:tr h="799328">
                <a:tc>
                  <a:txBody>
                    <a:bodyPr/>
                    <a:lstStyle/>
                    <a:p>
                      <a:pPr algn="ctr"/>
                      <a:r>
                        <a:rPr kumimoji="1" lang="ja-JP" altLang="en-US" sz="1600" dirty="0">
                          <a:latin typeface="+mj-ea"/>
                          <a:ea typeface="+mj-ea"/>
                        </a:rPr>
                        <a:t>令和元年度</a:t>
                      </a: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1701</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45</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2263</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517</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258</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extLst>
                  <a:ext uri="{0D108BD9-81ED-4DB2-BD59-A6C34878D82A}">
                    <a16:rowId xmlns:a16="http://schemas.microsoft.com/office/drawing/2014/main" val="10003"/>
                  </a:ext>
                </a:extLst>
              </a:tr>
              <a:tr h="799328">
                <a:tc>
                  <a:txBody>
                    <a:bodyPr/>
                    <a:lstStyle/>
                    <a:p>
                      <a:pPr algn="ctr"/>
                      <a:r>
                        <a:rPr kumimoji="1" lang="ja-JP" altLang="en-US" sz="1600" dirty="0">
                          <a:latin typeface="+mj-ea"/>
                          <a:ea typeface="+mj-ea"/>
                        </a:rPr>
                        <a:t>令和２年度</a:t>
                      </a: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1364</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42</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2054</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642</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tc>
                  <a:txBody>
                    <a:bodyPr/>
                    <a:lstStyle/>
                    <a:p>
                      <a:pPr algn="ctr"/>
                      <a:r>
                        <a:rPr kumimoji="1" lang="en-US" altLang="ja-JP" sz="2800" dirty="0">
                          <a:latin typeface="Consolas" panose="020B0609020204030204" pitchFamily="49" charset="0"/>
                          <a:ea typeface="+mj-ea"/>
                          <a:cs typeface="Consolas" panose="020B0609020204030204" pitchFamily="49" charset="0"/>
                        </a:rPr>
                        <a:t>227</a:t>
                      </a:r>
                      <a:endParaRPr kumimoji="1" lang="ja-JP" altLang="en-US" sz="2800" dirty="0">
                        <a:latin typeface="Consolas" panose="020B0609020204030204" pitchFamily="49" charset="0"/>
                        <a:ea typeface="+mj-ea"/>
                        <a:cs typeface="Consolas" panose="020B0609020204030204" pitchFamily="49" charset="0"/>
                      </a:endParaRPr>
                    </a:p>
                  </a:txBody>
                  <a:tcPr marT="45725" marB="45725"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867481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35880" y="116632"/>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精神保健福祉センター</a:t>
            </a:r>
            <a:r>
              <a:rPr lang="ja-JP" altLang="en-US" sz="3600" b="1" dirty="0">
                <a:solidFill>
                  <a:schemeClr val="bg1"/>
                </a:solidFill>
                <a:latin typeface="+mj-ea"/>
                <a:ea typeface="+mj-ea"/>
              </a:rPr>
              <a:t>相談者</a:t>
            </a:r>
            <a:endParaRPr kumimoji="1" lang="ja-JP" altLang="en-US" sz="3600" b="1" dirty="0">
              <a:solidFill>
                <a:schemeClr val="bg1"/>
              </a:solidFill>
              <a:latin typeface="+mj-ea"/>
              <a:ea typeface="+mj-ea"/>
            </a:endParaRPr>
          </a:p>
        </p:txBody>
      </p:sp>
      <p:sp>
        <p:nvSpPr>
          <p:cNvPr id="5" name="涙形 4"/>
          <p:cNvSpPr/>
          <p:nvPr/>
        </p:nvSpPr>
        <p:spPr>
          <a:xfrm>
            <a:off x="6732240" y="-315416"/>
            <a:ext cx="2404072" cy="216024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605359" y="101243"/>
            <a:ext cx="2670346" cy="1323439"/>
          </a:xfrm>
          <a:prstGeom prst="rect">
            <a:avLst/>
          </a:prstGeom>
          <a:noFill/>
        </p:spPr>
        <p:txBody>
          <a:bodyPr wrap="square">
            <a:spAutoFit/>
          </a:bodyPr>
          <a:lstStyle/>
          <a:p>
            <a:pPr algn="ctr" fontAlgn="auto">
              <a:spcBef>
                <a:spcPts val="0"/>
              </a:spcBef>
              <a:spcAft>
                <a:spcPts val="0"/>
              </a:spcAft>
              <a:defRPr/>
            </a:pPr>
            <a:r>
              <a:rPr lang="ja-JP" altLang="en-US" sz="4000" dirty="0">
                <a:latin typeface="+mj-ea"/>
                <a:ea typeface="+mj-ea"/>
              </a:rPr>
              <a:t>当事者</a:t>
            </a:r>
            <a:endParaRPr lang="en-US" altLang="ja-JP" sz="4000" dirty="0">
              <a:latin typeface="+mj-ea"/>
              <a:ea typeface="+mj-ea"/>
            </a:endParaRPr>
          </a:p>
          <a:p>
            <a:pPr algn="ctr" fontAlgn="auto">
              <a:spcBef>
                <a:spcPts val="0"/>
              </a:spcBef>
              <a:spcAft>
                <a:spcPts val="0"/>
              </a:spcAft>
              <a:defRPr/>
            </a:pPr>
            <a:r>
              <a:rPr lang="ja-JP" altLang="en-US" sz="4000" dirty="0">
                <a:latin typeface="+mj-ea"/>
                <a:ea typeface="+mj-ea"/>
              </a:rPr>
              <a:t>支援</a:t>
            </a:r>
          </a:p>
        </p:txBody>
      </p:sp>
      <p:sp>
        <p:nvSpPr>
          <p:cNvPr id="10" name="タイトル 2"/>
          <p:cNvSpPr>
            <a:spLocks noGrp="1"/>
          </p:cNvSpPr>
          <p:nvPr>
            <p:ph type="title"/>
          </p:nvPr>
        </p:nvSpPr>
        <p:spPr>
          <a:xfrm>
            <a:off x="320705" y="1068898"/>
            <a:ext cx="8229600" cy="711568"/>
          </a:xfrm>
        </p:spPr>
        <p:txBody>
          <a:bodyPr>
            <a:normAutofit fontScale="90000"/>
          </a:bodyPr>
          <a:lstStyle/>
          <a:p>
            <a:pPr algn="l"/>
            <a:r>
              <a:rPr lang="ja-JP" altLang="en-US" sz="3600" dirty="0"/>
              <a:t>令和２年度</a:t>
            </a:r>
            <a:br>
              <a:rPr kumimoji="1" lang="en-US" altLang="ja-JP" sz="3600" dirty="0"/>
            </a:br>
            <a:r>
              <a:rPr kumimoji="1" lang="ja-JP" altLang="en-US" sz="3600" dirty="0"/>
              <a:t>相談者の内訳</a:t>
            </a:r>
          </a:p>
        </p:txBody>
      </p:sp>
      <p:graphicFrame>
        <p:nvGraphicFramePr>
          <p:cNvPr id="11" name="コンテンツ プレースホルダー 6"/>
          <p:cNvGraphicFramePr>
            <a:graphicFrameLocks noGrp="1"/>
          </p:cNvGraphicFramePr>
          <p:nvPr>
            <p:ph idx="1"/>
            <p:extLst>
              <p:ext uri="{D42A27DB-BD31-4B8C-83A1-F6EECF244321}">
                <p14:modId xmlns:p14="http://schemas.microsoft.com/office/powerpoint/2010/main" val="2210675251"/>
              </p:ext>
            </p:extLst>
          </p:nvPr>
        </p:nvGraphicFramePr>
        <p:xfrm>
          <a:off x="289162" y="2132856"/>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17</a:t>
            </a:fld>
            <a:endParaRPr lang="ja-JP" altLang="en-US">
              <a:solidFill>
                <a:prstClr val="black">
                  <a:tint val="75000"/>
                </a:prstClr>
              </a:solidFill>
            </a:endParaRPr>
          </a:p>
        </p:txBody>
      </p:sp>
      <p:graphicFrame>
        <p:nvGraphicFramePr>
          <p:cNvPr id="12" name="グラフ 11"/>
          <p:cNvGraphicFramePr>
            <a:graphicFrameLocks/>
          </p:cNvGraphicFramePr>
          <p:nvPr>
            <p:extLst>
              <p:ext uri="{D42A27DB-BD31-4B8C-83A1-F6EECF244321}">
                <p14:modId xmlns:p14="http://schemas.microsoft.com/office/powerpoint/2010/main" val="2751547235"/>
              </p:ext>
            </p:extLst>
          </p:nvPr>
        </p:nvGraphicFramePr>
        <p:xfrm>
          <a:off x="1979712" y="2060848"/>
          <a:ext cx="4998863" cy="453995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50297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35880" y="116632"/>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精神保健福祉センター相談者</a:t>
            </a:r>
          </a:p>
        </p:txBody>
      </p:sp>
      <p:sp>
        <p:nvSpPr>
          <p:cNvPr id="5" name="涙形 4"/>
          <p:cNvSpPr/>
          <p:nvPr/>
        </p:nvSpPr>
        <p:spPr>
          <a:xfrm>
            <a:off x="6876256" y="-315416"/>
            <a:ext cx="2260056" cy="2232248"/>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743119" y="101243"/>
            <a:ext cx="2670346" cy="1323439"/>
          </a:xfrm>
          <a:prstGeom prst="rect">
            <a:avLst/>
          </a:prstGeom>
          <a:noFill/>
        </p:spPr>
        <p:txBody>
          <a:bodyPr wrap="square">
            <a:spAutoFit/>
          </a:bodyPr>
          <a:lstStyle/>
          <a:p>
            <a:pPr algn="ctr" fontAlgn="auto">
              <a:spcBef>
                <a:spcPts val="0"/>
              </a:spcBef>
              <a:spcAft>
                <a:spcPts val="0"/>
              </a:spcAft>
              <a:defRPr/>
            </a:pPr>
            <a:r>
              <a:rPr lang="ja-JP" altLang="en-US" sz="4000" dirty="0">
                <a:latin typeface="+mj-ea"/>
                <a:ea typeface="+mj-ea"/>
              </a:rPr>
              <a:t>当事者</a:t>
            </a:r>
            <a:endParaRPr lang="en-US" altLang="ja-JP" sz="4000" dirty="0">
              <a:latin typeface="+mj-ea"/>
              <a:ea typeface="+mj-ea"/>
            </a:endParaRPr>
          </a:p>
          <a:p>
            <a:pPr algn="ctr" fontAlgn="auto">
              <a:spcBef>
                <a:spcPts val="0"/>
              </a:spcBef>
              <a:spcAft>
                <a:spcPts val="0"/>
              </a:spcAft>
              <a:defRPr/>
            </a:pPr>
            <a:r>
              <a:rPr lang="ja-JP" altLang="en-US" sz="4000" dirty="0">
                <a:latin typeface="+mj-ea"/>
                <a:ea typeface="+mj-ea"/>
              </a:rPr>
              <a:t>支援</a:t>
            </a:r>
          </a:p>
        </p:txBody>
      </p:sp>
      <p:sp>
        <p:nvSpPr>
          <p:cNvPr id="10" name="タイトル 2"/>
          <p:cNvSpPr>
            <a:spLocks noGrp="1"/>
          </p:cNvSpPr>
          <p:nvPr>
            <p:ph type="title"/>
          </p:nvPr>
        </p:nvSpPr>
        <p:spPr>
          <a:xfrm>
            <a:off x="309132" y="1178777"/>
            <a:ext cx="8229600" cy="711568"/>
          </a:xfrm>
        </p:spPr>
        <p:txBody>
          <a:bodyPr>
            <a:normAutofit fontScale="90000"/>
          </a:bodyPr>
          <a:lstStyle/>
          <a:p>
            <a:pPr algn="l"/>
            <a:r>
              <a:rPr lang="ja-JP" altLang="en-US" sz="3600" dirty="0"/>
              <a:t>令和２年度</a:t>
            </a:r>
            <a:br>
              <a:rPr kumimoji="1" lang="en-US" altLang="ja-JP" sz="3600" dirty="0"/>
            </a:br>
            <a:r>
              <a:rPr kumimoji="1" lang="ja-JP" altLang="en-US" sz="3600" dirty="0"/>
              <a:t>相談者の性別</a:t>
            </a:r>
          </a:p>
        </p:txBody>
      </p:sp>
      <p:graphicFrame>
        <p:nvGraphicFramePr>
          <p:cNvPr id="9" name="コンテンツ プレースホルダー 4"/>
          <p:cNvGraphicFramePr>
            <a:graphicFrameLocks noGrp="1"/>
          </p:cNvGraphicFramePr>
          <p:nvPr>
            <p:ph idx="1"/>
            <p:extLst>
              <p:ext uri="{D42A27DB-BD31-4B8C-83A1-F6EECF244321}">
                <p14:modId xmlns:p14="http://schemas.microsoft.com/office/powerpoint/2010/main" val="2869073699"/>
              </p:ext>
            </p:extLst>
          </p:nvPr>
        </p:nvGraphicFramePr>
        <p:xfrm>
          <a:off x="457200" y="2060848"/>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18</a:t>
            </a:fld>
            <a:endParaRPr lang="ja-JP" altLang="en-US">
              <a:solidFill>
                <a:prstClr val="black">
                  <a:tint val="75000"/>
                </a:prstClr>
              </a:solidFill>
            </a:endParaRPr>
          </a:p>
        </p:txBody>
      </p:sp>
      <p:graphicFrame>
        <p:nvGraphicFramePr>
          <p:cNvPr id="11" name="グラフ 10"/>
          <p:cNvGraphicFramePr>
            <a:graphicFrameLocks/>
          </p:cNvGraphicFramePr>
          <p:nvPr>
            <p:extLst>
              <p:ext uri="{D42A27DB-BD31-4B8C-83A1-F6EECF244321}">
                <p14:modId xmlns:p14="http://schemas.microsoft.com/office/powerpoint/2010/main" val="574957094"/>
              </p:ext>
            </p:extLst>
          </p:nvPr>
        </p:nvGraphicFramePr>
        <p:xfrm>
          <a:off x="1468134" y="1901643"/>
          <a:ext cx="5718373" cy="460662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33576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a:xfrm>
            <a:off x="112713" y="196850"/>
            <a:ext cx="8331200" cy="1143000"/>
          </a:xfrm>
        </p:spPr>
        <p:txBody>
          <a:bodyPr>
            <a:normAutofit/>
          </a:bodyPr>
          <a:lstStyle/>
          <a:p>
            <a:pPr eaLnBrk="1" hangingPunct="1">
              <a:defRPr/>
            </a:pPr>
            <a:r>
              <a:rPr lang="ja-JP" altLang="en-US" sz="3200" dirty="0">
                <a:effectLst>
                  <a:outerShdw blurRad="38100" dist="38100" dir="2700000" algn="tl">
                    <a:srgbClr val="000000">
                      <a:alpha val="43137"/>
                    </a:srgbClr>
                  </a:outerShdw>
                </a:effectLst>
                <a:latin typeface="HGP創英角ｺﾞｼｯｸUB" pitchFamily="50" charset="-128"/>
                <a:ea typeface="HGP創英角ｺﾞｼｯｸUB" pitchFamily="50" charset="-128"/>
              </a:rPr>
              <a:t>　　　</a:t>
            </a:r>
          </a:p>
        </p:txBody>
      </p:sp>
      <p:graphicFrame>
        <p:nvGraphicFramePr>
          <p:cNvPr id="9" name="コンテンツ プレースホルダー 5"/>
          <p:cNvGraphicFramePr>
            <a:graphicFrameLocks noGrp="1"/>
          </p:cNvGraphicFramePr>
          <p:nvPr>
            <p:ph sz="half" idx="1"/>
            <p:extLst>
              <p:ext uri="{D42A27DB-BD31-4B8C-83A1-F6EECF244321}">
                <p14:modId xmlns:p14="http://schemas.microsoft.com/office/powerpoint/2010/main" val="407455255"/>
              </p:ext>
            </p:extLst>
          </p:nvPr>
        </p:nvGraphicFramePr>
        <p:xfrm>
          <a:off x="457200" y="1967206"/>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19</a:t>
            </a:fld>
            <a:endParaRPr lang="ja-JP" altLang="en-US">
              <a:solidFill>
                <a:prstClr val="black">
                  <a:tint val="75000"/>
                </a:prstClr>
              </a:solidFill>
            </a:endParaRPr>
          </a:p>
        </p:txBody>
      </p:sp>
      <p:sp>
        <p:nvSpPr>
          <p:cNvPr id="5" name="テキスト ボックス 4"/>
          <p:cNvSpPr txBox="1"/>
          <p:nvPr/>
        </p:nvSpPr>
        <p:spPr>
          <a:xfrm>
            <a:off x="135880" y="116632"/>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精神保健福祉センター相談者</a:t>
            </a:r>
          </a:p>
        </p:txBody>
      </p:sp>
      <p:sp>
        <p:nvSpPr>
          <p:cNvPr id="6" name="涙形 5"/>
          <p:cNvSpPr/>
          <p:nvPr/>
        </p:nvSpPr>
        <p:spPr>
          <a:xfrm>
            <a:off x="6732240" y="-315416"/>
            <a:ext cx="2404072" cy="2311292"/>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6707963" y="116632"/>
            <a:ext cx="2670346" cy="1323439"/>
          </a:xfrm>
          <a:prstGeom prst="rect">
            <a:avLst/>
          </a:prstGeom>
          <a:noFill/>
        </p:spPr>
        <p:txBody>
          <a:bodyPr wrap="square">
            <a:spAutoFit/>
          </a:bodyPr>
          <a:lstStyle/>
          <a:p>
            <a:pPr algn="ctr" fontAlgn="auto">
              <a:spcBef>
                <a:spcPts val="0"/>
              </a:spcBef>
              <a:spcAft>
                <a:spcPts val="0"/>
              </a:spcAft>
              <a:defRPr/>
            </a:pPr>
            <a:r>
              <a:rPr lang="ja-JP" altLang="en-US" sz="4000" dirty="0">
                <a:latin typeface="+mj-ea"/>
                <a:ea typeface="+mj-ea"/>
              </a:rPr>
              <a:t>当事者</a:t>
            </a:r>
            <a:endParaRPr lang="en-US" altLang="ja-JP" sz="4000" dirty="0">
              <a:latin typeface="+mj-ea"/>
              <a:ea typeface="+mj-ea"/>
            </a:endParaRPr>
          </a:p>
          <a:p>
            <a:pPr algn="ctr" fontAlgn="auto">
              <a:spcBef>
                <a:spcPts val="0"/>
              </a:spcBef>
              <a:spcAft>
                <a:spcPts val="0"/>
              </a:spcAft>
              <a:defRPr/>
            </a:pPr>
            <a:r>
              <a:rPr lang="ja-JP" altLang="en-US" sz="4000" dirty="0">
                <a:latin typeface="+mj-ea"/>
                <a:ea typeface="+mj-ea"/>
              </a:rPr>
              <a:t>支援</a:t>
            </a:r>
          </a:p>
        </p:txBody>
      </p:sp>
      <p:sp>
        <p:nvSpPr>
          <p:cNvPr id="12" name="タイトル 2"/>
          <p:cNvSpPr txBox="1">
            <a:spLocks/>
          </p:cNvSpPr>
          <p:nvPr/>
        </p:nvSpPr>
        <p:spPr>
          <a:xfrm>
            <a:off x="320705" y="1068898"/>
            <a:ext cx="8229600" cy="711568"/>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200" dirty="0">
                <a:latin typeface="+mn-ea"/>
                <a:ea typeface="+mn-ea"/>
              </a:rPr>
              <a:t>令和２年度</a:t>
            </a:r>
            <a:br>
              <a:rPr lang="en-US" altLang="ja-JP" sz="3200" dirty="0">
                <a:latin typeface="+mn-ea"/>
                <a:ea typeface="+mn-ea"/>
              </a:rPr>
            </a:br>
            <a:r>
              <a:rPr lang="ja-JP" altLang="en-US" sz="3200" dirty="0">
                <a:latin typeface="+mn-ea"/>
                <a:ea typeface="+mn-ea"/>
              </a:rPr>
              <a:t>相談者の年齢</a:t>
            </a:r>
          </a:p>
        </p:txBody>
      </p:sp>
      <p:graphicFrame>
        <p:nvGraphicFramePr>
          <p:cNvPr id="11" name="グラフ 10"/>
          <p:cNvGraphicFramePr>
            <a:graphicFrameLocks/>
          </p:cNvGraphicFramePr>
          <p:nvPr>
            <p:extLst>
              <p:ext uri="{D42A27DB-BD31-4B8C-83A1-F6EECF244321}">
                <p14:modId xmlns:p14="http://schemas.microsoft.com/office/powerpoint/2010/main" val="1574038228"/>
              </p:ext>
            </p:extLst>
          </p:nvPr>
        </p:nvGraphicFramePr>
        <p:xfrm>
          <a:off x="1632228" y="2009069"/>
          <a:ext cx="5606553" cy="439060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4045841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4592675" y="2362378"/>
            <a:ext cx="4366020" cy="2462820"/>
          </a:xfrm>
          <a:prstGeom prst="roundRect">
            <a:avLst>
              <a:gd name="adj" fmla="val 7477"/>
            </a:avLst>
          </a:prstGeom>
          <a:ln w="57150"/>
        </p:spPr>
        <p:style>
          <a:lnRef idx="2">
            <a:schemeClr val="accent5"/>
          </a:lnRef>
          <a:fillRef idx="1">
            <a:schemeClr val="lt1"/>
          </a:fillRef>
          <a:effectRef idx="0">
            <a:schemeClr val="accent5"/>
          </a:effectRef>
          <a:fontRef idx="minor">
            <a:schemeClr val="dk1"/>
          </a:fontRef>
        </p:style>
        <p:txBody>
          <a:bodyPr tIns="252000" rtlCol="0" anchor="t"/>
          <a:lstStyle/>
          <a:p>
            <a:pPr>
              <a:spcBef>
                <a:spcPts val="1200"/>
              </a:spcBef>
            </a:pPr>
            <a:r>
              <a:rPr lang="ja-JP" altLang="en-US" sz="1600" b="1" dirty="0">
                <a:latin typeface="+mj-ea"/>
                <a:ea typeface="+mj-ea"/>
              </a:rPr>
              <a:t>◇浜松市のひきこもり支援体制</a:t>
            </a:r>
          </a:p>
          <a:p>
            <a:pPr>
              <a:spcBef>
                <a:spcPts val="1200"/>
              </a:spcBef>
            </a:pPr>
            <a:r>
              <a:rPr lang="ja-JP" altLang="en-US" sz="1600" b="1" dirty="0">
                <a:latin typeface="+mj-ea"/>
                <a:ea typeface="+mj-ea"/>
              </a:rPr>
              <a:t>　　　　　　　　　　　－統計も交えて－</a:t>
            </a:r>
            <a:endParaRPr lang="en-US" altLang="ja-JP" sz="1600" b="1" dirty="0">
              <a:latin typeface="+mj-ea"/>
              <a:ea typeface="+mj-ea"/>
            </a:endParaRPr>
          </a:p>
          <a:p>
            <a:pPr>
              <a:spcBef>
                <a:spcPts val="600"/>
              </a:spcBef>
            </a:pPr>
            <a:r>
              <a:rPr lang="ja-JP" altLang="en-US" sz="1600" b="1" dirty="0">
                <a:latin typeface="+mj-ea"/>
                <a:ea typeface="+mj-ea"/>
              </a:rPr>
              <a:t>　　　　　　　　　家族支援</a:t>
            </a:r>
            <a:endParaRPr lang="en-US" altLang="ja-JP" sz="1600" b="1" dirty="0">
              <a:latin typeface="+mj-ea"/>
              <a:ea typeface="+mj-ea"/>
            </a:endParaRPr>
          </a:p>
          <a:p>
            <a:pPr>
              <a:spcBef>
                <a:spcPts val="600"/>
              </a:spcBef>
            </a:pPr>
            <a:r>
              <a:rPr lang="ja-JP" altLang="en-US" sz="1600" b="1" dirty="0">
                <a:latin typeface="+mj-ea"/>
                <a:ea typeface="+mj-ea"/>
              </a:rPr>
              <a:t>　　　　　　　　　当事者支援</a:t>
            </a:r>
            <a:endParaRPr lang="en-US" altLang="ja-JP" sz="1600" b="1" dirty="0">
              <a:latin typeface="+mj-ea"/>
              <a:ea typeface="+mj-ea"/>
            </a:endParaRPr>
          </a:p>
          <a:p>
            <a:pPr>
              <a:spcBef>
                <a:spcPts val="600"/>
              </a:spcBef>
            </a:pPr>
            <a:r>
              <a:rPr lang="ja-JP" altLang="en-US" sz="1600" b="1" dirty="0">
                <a:latin typeface="+mj-ea"/>
                <a:ea typeface="+mj-ea"/>
              </a:rPr>
              <a:t>　　　　　　　　　普及啓発</a:t>
            </a:r>
            <a:endParaRPr lang="en-US" altLang="ja-JP" sz="1600" b="1" dirty="0">
              <a:latin typeface="+mj-ea"/>
              <a:ea typeface="+mj-ea"/>
            </a:endParaRPr>
          </a:p>
          <a:p>
            <a:pPr>
              <a:spcBef>
                <a:spcPts val="600"/>
              </a:spcBef>
            </a:pPr>
            <a:r>
              <a:rPr lang="ja-JP" altLang="en-US" sz="1600" b="1" dirty="0">
                <a:latin typeface="+mj-ea"/>
                <a:ea typeface="+mj-ea"/>
              </a:rPr>
              <a:t>　　　　　　　　　支援者支援</a:t>
            </a:r>
            <a:endParaRPr lang="en-US" altLang="ja-JP" sz="1600" b="1" dirty="0">
              <a:latin typeface="+mj-ea"/>
              <a:ea typeface="+mj-ea"/>
            </a:endParaRPr>
          </a:p>
          <a:p>
            <a:pPr>
              <a:spcBef>
                <a:spcPts val="1200"/>
              </a:spcBef>
            </a:pPr>
            <a:endParaRPr lang="en-US" altLang="ja-JP" sz="1600" b="1" dirty="0">
              <a:latin typeface="+mj-ea"/>
              <a:ea typeface="+mj-ea"/>
            </a:endParaRPr>
          </a:p>
          <a:p>
            <a:pPr>
              <a:spcBef>
                <a:spcPts val="1200"/>
              </a:spcBef>
            </a:pPr>
            <a:r>
              <a:rPr lang="ja-JP" altLang="en-US" sz="1600" b="1" dirty="0">
                <a:latin typeface="+mj-ea"/>
                <a:ea typeface="+mj-ea"/>
              </a:rPr>
              <a:t>　　　　　　　　　　</a:t>
            </a:r>
            <a:endParaRPr lang="en-US" altLang="ja-JP" sz="1600" b="1" dirty="0">
              <a:latin typeface="+mj-ea"/>
              <a:ea typeface="+mj-ea"/>
            </a:endParaRPr>
          </a:p>
        </p:txBody>
      </p:sp>
      <p:sp>
        <p:nvSpPr>
          <p:cNvPr id="10" name="角丸四角形 9"/>
          <p:cNvSpPr/>
          <p:nvPr/>
        </p:nvSpPr>
        <p:spPr>
          <a:xfrm>
            <a:off x="183198" y="1484784"/>
            <a:ext cx="4217988" cy="1224136"/>
          </a:xfrm>
          <a:prstGeom prst="roundRect">
            <a:avLst>
              <a:gd name="adj" fmla="val 11384"/>
            </a:avLst>
          </a:prstGeom>
          <a:ln w="57150"/>
        </p:spPr>
        <p:style>
          <a:lnRef idx="2">
            <a:schemeClr val="accent3"/>
          </a:lnRef>
          <a:fillRef idx="1">
            <a:schemeClr val="lt1"/>
          </a:fillRef>
          <a:effectRef idx="0">
            <a:schemeClr val="accent3"/>
          </a:effectRef>
          <a:fontRef idx="minor">
            <a:schemeClr val="dk1"/>
          </a:fontRef>
        </p:style>
        <p:txBody>
          <a:bodyPr tIns="252000" rtlCol="0" anchor="t"/>
          <a:lstStyle/>
          <a:p>
            <a:pPr>
              <a:lnSpc>
                <a:spcPct val="150000"/>
              </a:lnSpc>
              <a:spcBef>
                <a:spcPts val="1200"/>
              </a:spcBef>
            </a:pPr>
            <a:r>
              <a:rPr lang="ja-JP" altLang="en-US" sz="1600" b="1" dirty="0">
                <a:latin typeface="+mj-ea"/>
                <a:ea typeface="+mj-ea"/>
              </a:rPr>
              <a:t>◇浜松市ひきこもり地域支援センター</a:t>
            </a:r>
          </a:p>
        </p:txBody>
      </p:sp>
      <p:sp>
        <p:nvSpPr>
          <p:cNvPr id="2" name="タイトル 1"/>
          <p:cNvSpPr>
            <a:spLocks noGrp="1"/>
          </p:cNvSpPr>
          <p:nvPr>
            <p:ph type="title"/>
          </p:nvPr>
        </p:nvSpPr>
        <p:spPr>
          <a:xfrm>
            <a:off x="323528" y="128831"/>
            <a:ext cx="7620000" cy="1143000"/>
          </a:xfrm>
        </p:spPr>
        <p:txBody>
          <a:bodyPr/>
          <a:lstStyle/>
          <a:p>
            <a:pPr algn="l"/>
            <a:r>
              <a:rPr kumimoji="1" lang="ja-JP" altLang="en-US" dirty="0"/>
              <a:t>本日のアウトライン</a:t>
            </a: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a:t>
            </a:fld>
            <a:endParaRPr lang="ja-JP" altLang="en-US">
              <a:solidFill>
                <a:prstClr val="black">
                  <a:tint val="75000"/>
                </a:prstClr>
              </a:solidFill>
            </a:endParaRPr>
          </a:p>
        </p:txBody>
      </p:sp>
      <p:sp>
        <p:nvSpPr>
          <p:cNvPr id="6" name="角丸四角形 5"/>
          <p:cNvSpPr/>
          <p:nvPr/>
        </p:nvSpPr>
        <p:spPr>
          <a:xfrm>
            <a:off x="157379" y="1268760"/>
            <a:ext cx="5422734" cy="432048"/>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r>
              <a:rPr lang="ja-JP" altLang="en-US" b="1" dirty="0">
                <a:latin typeface="+mj-ea"/>
                <a:ea typeface="+mj-ea"/>
              </a:rPr>
              <a:t>１</a:t>
            </a:r>
            <a:r>
              <a:rPr kumimoji="1" lang="ja-JP" altLang="en-US" b="1" dirty="0">
                <a:latin typeface="+mj-ea"/>
                <a:ea typeface="+mj-ea"/>
              </a:rPr>
              <a:t>．浜松市ひきこもり地域支援センター全体像</a:t>
            </a:r>
          </a:p>
        </p:txBody>
      </p:sp>
      <p:sp>
        <p:nvSpPr>
          <p:cNvPr id="8" name="角丸四角形 7"/>
          <p:cNvSpPr/>
          <p:nvPr/>
        </p:nvSpPr>
        <p:spPr>
          <a:xfrm>
            <a:off x="4592675" y="2146354"/>
            <a:ext cx="3761852" cy="432048"/>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r>
              <a:rPr lang="ja-JP" altLang="en-US" b="1" dirty="0">
                <a:latin typeface="+mj-ea"/>
                <a:ea typeface="+mj-ea"/>
              </a:rPr>
              <a:t>２</a:t>
            </a:r>
            <a:r>
              <a:rPr kumimoji="1" lang="ja-JP" altLang="en-US" b="1" dirty="0">
                <a:latin typeface="+mj-ea"/>
                <a:ea typeface="+mj-ea"/>
              </a:rPr>
              <a:t>．</a:t>
            </a:r>
            <a:r>
              <a:rPr lang="ja-JP" altLang="en-US" b="1" dirty="0">
                <a:latin typeface="+mj-ea"/>
                <a:ea typeface="+mj-ea"/>
              </a:rPr>
              <a:t>ひきこもり支援の実際</a:t>
            </a:r>
            <a:endParaRPr kumimoji="1" lang="en-US" altLang="ja-JP" b="1" dirty="0">
              <a:latin typeface="+mj-ea"/>
              <a:ea typeface="+mj-ea"/>
            </a:endParaRPr>
          </a:p>
        </p:txBody>
      </p:sp>
      <p:sp>
        <p:nvSpPr>
          <p:cNvPr id="12" name="角丸四角形 11"/>
          <p:cNvSpPr/>
          <p:nvPr/>
        </p:nvSpPr>
        <p:spPr>
          <a:xfrm>
            <a:off x="183198" y="4421196"/>
            <a:ext cx="4217988" cy="1240052"/>
          </a:xfrm>
          <a:prstGeom prst="roundRect">
            <a:avLst>
              <a:gd name="adj" fmla="val 11384"/>
            </a:avLst>
          </a:prstGeom>
          <a:ln w="57150"/>
        </p:spPr>
        <p:style>
          <a:lnRef idx="2">
            <a:schemeClr val="accent1"/>
          </a:lnRef>
          <a:fillRef idx="1">
            <a:schemeClr val="lt1"/>
          </a:fillRef>
          <a:effectRef idx="0">
            <a:schemeClr val="accent1"/>
          </a:effectRef>
          <a:fontRef idx="minor">
            <a:schemeClr val="dk1"/>
          </a:fontRef>
        </p:style>
        <p:txBody>
          <a:bodyPr tIns="252000" rtlCol="0" anchor="t"/>
          <a:lstStyle/>
          <a:p>
            <a:pPr>
              <a:spcBef>
                <a:spcPts val="1200"/>
              </a:spcBef>
            </a:pPr>
            <a:r>
              <a:rPr lang="ja-JP" altLang="en-US" sz="1600" b="1" dirty="0">
                <a:latin typeface="+mj-ea"/>
                <a:ea typeface="+mj-ea"/>
              </a:rPr>
              <a:t>◇連携で支える地域づくり</a:t>
            </a:r>
            <a:endParaRPr lang="en-US" altLang="ja-JP" sz="1600" b="1" dirty="0">
              <a:latin typeface="+mj-ea"/>
              <a:ea typeface="+mj-ea"/>
            </a:endParaRPr>
          </a:p>
          <a:p>
            <a:pPr>
              <a:spcBef>
                <a:spcPts val="1200"/>
              </a:spcBef>
            </a:pPr>
            <a:r>
              <a:rPr lang="ja-JP" altLang="en-US" sz="1600" b="1" dirty="0">
                <a:latin typeface="+mj-ea"/>
                <a:ea typeface="+mj-ea"/>
              </a:rPr>
              <a:t>◇支援者の技術向上</a:t>
            </a:r>
            <a:endParaRPr lang="en-US" altLang="ja-JP" sz="1600" b="1" dirty="0">
              <a:latin typeface="+mj-ea"/>
              <a:ea typeface="+mj-ea"/>
            </a:endParaRPr>
          </a:p>
        </p:txBody>
      </p:sp>
      <p:sp>
        <p:nvSpPr>
          <p:cNvPr id="9" name="角丸四角形 8"/>
          <p:cNvSpPr/>
          <p:nvPr/>
        </p:nvSpPr>
        <p:spPr>
          <a:xfrm>
            <a:off x="149122" y="4154969"/>
            <a:ext cx="3761852" cy="432048"/>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r>
              <a:rPr lang="ja-JP" altLang="en-US" b="1" dirty="0">
                <a:latin typeface="+mj-ea"/>
                <a:ea typeface="+mj-ea"/>
              </a:rPr>
              <a:t>３．よりよい支援のために</a:t>
            </a:r>
            <a:endParaRPr kumimoji="1" lang="ja-JP" altLang="en-US" b="1" dirty="0">
              <a:latin typeface="+mj-ea"/>
              <a:ea typeface="+mj-ea"/>
            </a:endParaRPr>
          </a:p>
        </p:txBody>
      </p:sp>
    </p:spTree>
    <p:extLst>
      <p:ext uri="{BB962C8B-B14F-4D97-AF65-F5344CB8AC3E}">
        <p14:creationId xmlns:p14="http://schemas.microsoft.com/office/powerpoint/2010/main" val="2753611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円/楕円 11"/>
          <p:cNvSpPr/>
          <p:nvPr/>
        </p:nvSpPr>
        <p:spPr>
          <a:xfrm>
            <a:off x="6228184" y="3356992"/>
            <a:ext cx="2774260" cy="3384376"/>
          </a:xfrm>
          <a:prstGeom prst="ellipse">
            <a:avLst/>
          </a:prstGeom>
          <a:ln>
            <a:noFill/>
          </a:ln>
          <a:effectLst>
            <a:outerShdw blurRad="152400" dist="317500" dir="5400000" sx="90000" sy="-19000" rotWithShape="0">
              <a:prstClr val="black">
                <a:alpha val="15000"/>
              </a:prstClr>
            </a:outerShdw>
            <a:softEdge rad="127000"/>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5" name="タイトル 4"/>
          <p:cNvSpPr>
            <a:spLocks noGrp="1"/>
          </p:cNvSpPr>
          <p:nvPr>
            <p:ph type="title"/>
          </p:nvPr>
        </p:nvSpPr>
        <p:spPr>
          <a:xfrm>
            <a:off x="135880" y="597849"/>
            <a:ext cx="7620000" cy="1143000"/>
          </a:xfrm>
        </p:spPr>
        <p:txBody>
          <a:bodyPr/>
          <a:lstStyle/>
          <a:p>
            <a:pPr algn="l">
              <a:defRPr/>
            </a:pPr>
            <a:r>
              <a:rPr lang="ja-JP" altLang="en-US" sz="4000" dirty="0"/>
              <a:t>相談者の特徴</a:t>
            </a: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20</a:t>
            </a:fld>
            <a:endParaRPr lang="ja-JP" altLang="en-US">
              <a:solidFill>
                <a:prstClr val="black">
                  <a:tint val="75000"/>
                </a:prstClr>
              </a:solidFill>
            </a:endParaRPr>
          </a:p>
        </p:txBody>
      </p:sp>
      <p:sp>
        <p:nvSpPr>
          <p:cNvPr id="4" name="テキスト ボックス 3"/>
          <p:cNvSpPr txBox="1"/>
          <p:nvPr/>
        </p:nvSpPr>
        <p:spPr>
          <a:xfrm>
            <a:off x="135880" y="116632"/>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精神保健福祉センター相談者</a:t>
            </a:r>
          </a:p>
        </p:txBody>
      </p:sp>
      <p:sp>
        <p:nvSpPr>
          <p:cNvPr id="6" name="涙形 5"/>
          <p:cNvSpPr/>
          <p:nvPr/>
        </p:nvSpPr>
        <p:spPr>
          <a:xfrm>
            <a:off x="6660232" y="-315416"/>
            <a:ext cx="2476080" cy="2304256"/>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6660232" y="51882"/>
            <a:ext cx="2670346" cy="1446550"/>
          </a:xfrm>
          <a:prstGeom prst="rect">
            <a:avLst/>
          </a:prstGeom>
          <a:noFill/>
        </p:spPr>
        <p:txBody>
          <a:bodyPr wrap="square">
            <a:spAutoFit/>
          </a:bodyPr>
          <a:lstStyle/>
          <a:p>
            <a:pPr algn="ctr" fontAlgn="auto">
              <a:spcBef>
                <a:spcPts val="0"/>
              </a:spcBef>
              <a:spcAft>
                <a:spcPts val="0"/>
              </a:spcAft>
              <a:defRPr/>
            </a:pPr>
            <a:r>
              <a:rPr lang="ja-JP" altLang="en-US" sz="4400" dirty="0">
                <a:latin typeface="+mj-ea"/>
                <a:ea typeface="+mj-ea"/>
              </a:rPr>
              <a:t>当事者</a:t>
            </a:r>
            <a:endParaRPr lang="en-US" altLang="ja-JP" sz="4400" dirty="0">
              <a:latin typeface="+mj-ea"/>
              <a:ea typeface="+mj-ea"/>
            </a:endParaRPr>
          </a:p>
          <a:p>
            <a:pPr algn="ctr" fontAlgn="auto">
              <a:spcBef>
                <a:spcPts val="0"/>
              </a:spcBef>
              <a:spcAft>
                <a:spcPts val="0"/>
              </a:spcAft>
              <a:defRPr/>
            </a:pPr>
            <a:r>
              <a:rPr lang="ja-JP" altLang="en-US" sz="4400" dirty="0">
                <a:latin typeface="+mj-ea"/>
                <a:ea typeface="+mj-ea"/>
              </a:rPr>
              <a:t>支援</a:t>
            </a:r>
          </a:p>
        </p:txBody>
      </p:sp>
      <p:pic>
        <p:nvPicPr>
          <p:cNvPr id="30722" name="Picture 2" descr="思春期の男子学生のイラスト">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9408" y="4077072"/>
            <a:ext cx="1585704" cy="2100270"/>
          </a:xfrm>
          <a:prstGeom prst="rect">
            <a:avLst/>
          </a:prstGeom>
          <a:noFill/>
          <a:extLst>
            <a:ext uri="{909E8E84-426E-40DD-AFC4-6F175D3DCCD1}">
              <a14:hiddenFill xmlns:a14="http://schemas.microsoft.com/office/drawing/2010/main">
                <a:solidFill>
                  <a:srgbClr val="FFFFFF"/>
                </a:solidFill>
              </a14:hiddenFill>
            </a:ext>
          </a:extLst>
        </p:spPr>
      </p:pic>
      <p:sp>
        <p:nvSpPr>
          <p:cNvPr id="11" name="正方形/長方形 10"/>
          <p:cNvSpPr/>
          <p:nvPr/>
        </p:nvSpPr>
        <p:spPr>
          <a:xfrm>
            <a:off x="0" y="1758300"/>
            <a:ext cx="6660232" cy="584775"/>
          </a:xfrm>
          <a:prstGeom prst="rect">
            <a:avLst/>
          </a:prstGeom>
        </p:spPr>
        <p:txBody>
          <a:bodyPr wrap="square">
            <a:spAutoFit/>
          </a:bodyPr>
          <a:lstStyle/>
          <a:p>
            <a:pPr marL="114300">
              <a:spcBef>
                <a:spcPts val="1800"/>
              </a:spcBef>
              <a:defRPr/>
            </a:pPr>
            <a:endParaRPr lang="en-US" altLang="ja-JP" sz="3200" dirty="0">
              <a:latin typeface="+mj-ea"/>
              <a:ea typeface="+mj-ea"/>
              <a:cs typeface="Meiryo UI" panose="020B0604030504040204" pitchFamily="50" charset="-128"/>
            </a:endParaRPr>
          </a:p>
        </p:txBody>
      </p:sp>
      <p:pic>
        <p:nvPicPr>
          <p:cNvPr id="30724" name="Picture 4" descr="思春期の女子学生のイラスト">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9023" y="4077072"/>
            <a:ext cx="1668081" cy="2209379"/>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269776" y="1661026"/>
            <a:ext cx="6390456" cy="2677656"/>
          </a:xfrm>
          <a:prstGeom prst="rect">
            <a:avLst/>
          </a:prstGeom>
        </p:spPr>
        <p:txBody>
          <a:bodyPr wrap="square">
            <a:spAutoFit/>
          </a:bodyPr>
          <a:lstStyle/>
          <a:p>
            <a:r>
              <a:rPr lang="ja-JP" altLang="en-US" sz="2800" dirty="0">
                <a:latin typeface="+mj-ea"/>
                <a:ea typeface="+mj-ea"/>
              </a:rPr>
              <a:t>・男女比は　</a:t>
            </a:r>
            <a:r>
              <a:rPr lang="en-US" altLang="ja-JP" sz="2800" dirty="0">
                <a:latin typeface="+mj-ea"/>
                <a:ea typeface="+mj-ea"/>
              </a:rPr>
              <a:t>8</a:t>
            </a:r>
            <a:r>
              <a:rPr lang="ja-JP" altLang="en-US" sz="2800" dirty="0">
                <a:latin typeface="+mj-ea"/>
                <a:ea typeface="+mj-ea"/>
              </a:rPr>
              <a:t>：</a:t>
            </a:r>
            <a:r>
              <a:rPr lang="en-US" altLang="ja-JP" sz="2800" dirty="0">
                <a:latin typeface="+mj-ea"/>
                <a:ea typeface="+mj-ea"/>
              </a:rPr>
              <a:t>2</a:t>
            </a:r>
            <a:r>
              <a:rPr lang="ja-JP" altLang="en-US" sz="2800" dirty="0">
                <a:latin typeface="+mj-ea"/>
                <a:ea typeface="+mj-ea"/>
              </a:rPr>
              <a:t>　</a:t>
            </a:r>
            <a:endParaRPr lang="en-US" altLang="ja-JP" sz="2800" dirty="0">
              <a:latin typeface="+mj-ea"/>
              <a:ea typeface="+mj-ea"/>
            </a:endParaRPr>
          </a:p>
          <a:p>
            <a:endParaRPr lang="en-US" altLang="ja-JP" sz="2800" dirty="0">
              <a:latin typeface="+mj-ea"/>
              <a:ea typeface="+mj-ea"/>
            </a:endParaRPr>
          </a:p>
          <a:p>
            <a:r>
              <a:rPr lang="ja-JP" altLang="en-US" sz="2800" dirty="0">
                <a:latin typeface="+mj-ea"/>
                <a:ea typeface="+mj-ea"/>
              </a:rPr>
              <a:t>・年齢内訳は</a:t>
            </a:r>
            <a:r>
              <a:rPr lang="en-US" altLang="ja-JP" sz="2800" dirty="0">
                <a:latin typeface="+mj-ea"/>
                <a:ea typeface="+mj-ea"/>
              </a:rPr>
              <a:t>20</a:t>
            </a:r>
            <a:r>
              <a:rPr lang="ja-JP" altLang="en-US" sz="2800" dirty="0">
                <a:latin typeface="+mj-ea"/>
                <a:ea typeface="+mj-ea"/>
              </a:rPr>
              <a:t>代が最も多い。</a:t>
            </a:r>
            <a:endParaRPr lang="en-US" altLang="ja-JP" sz="2800" dirty="0">
              <a:latin typeface="+mj-ea"/>
              <a:ea typeface="+mj-ea"/>
            </a:endParaRPr>
          </a:p>
          <a:p>
            <a:endParaRPr lang="en-US" altLang="ja-JP" sz="2800" dirty="0">
              <a:latin typeface="+mj-ea"/>
              <a:ea typeface="+mj-ea"/>
            </a:endParaRPr>
          </a:p>
          <a:p>
            <a:r>
              <a:rPr lang="ja-JP" altLang="en-US" sz="2800" dirty="0">
                <a:latin typeface="+mj-ea"/>
                <a:ea typeface="+mj-ea"/>
              </a:rPr>
              <a:t>・当事者の最低年齢は</a:t>
            </a:r>
            <a:r>
              <a:rPr lang="en-US" altLang="ja-JP" sz="2800" dirty="0">
                <a:latin typeface="+mj-ea"/>
                <a:ea typeface="+mj-ea"/>
              </a:rPr>
              <a:t>14</a:t>
            </a:r>
            <a:r>
              <a:rPr lang="ja-JP" altLang="en-US" sz="2800" dirty="0">
                <a:latin typeface="+mj-ea"/>
                <a:ea typeface="+mj-ea"/>
              </a:rPr>
              <a:t>歳、最高年齢は</a:t>
            </a:r>
            <a:r>
              <a:rPr lang="en-US" altLang="ja-JP" sz="2800" dirty="0">
                <a:latin typeface="+mj-ea"/>
                <a:ea typeface="+mj-ea"/>
              </a:rPr>
              <a:t>57</a:t>
            </a:r>
            <a:r>
              <a:rPr lang="ja-JP" altLang="en-US" sz="2800" dirty="0">
                <a:latin typeface="+mj-ea"/>
                <a:ea typeface="+mj-ea"/>
              </a:rPr>
              <a:t>歳であり年齢層には幅がある。　　　　</a:t>
            </a:r>
            <a:endParaRPr lang="en-US" altLang="ja-JP" sz="2800" dirty="0">
              <a:latin typeface="+mj-ea"/>
              <a:ea typeface="+mj-ea"/>
            </a:endParaRPr>
          </a:p>
        </p:txBody>
      </p:sp>
    </p:spTree>
    <p:extLst>
      <p:ext uri="{BB962C8B-B14F-4D97-AF65-F5344CB8AC3E}">
        <p14:creationId xmlns:p14="http://schemas.microsoft.com/office/powerpoint/2010/main" val="56594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153537" y="327139"/>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個別相談</a:t>
            </a:r>
          </a:p>
        </p:txBody>
      </p:sp>
      <p:sp>
        <p:nvSpPr>
          <p:cNvPr id="8" name="涙形 7"/>
          <p:cNvSpPr/>
          <p:nvPr/>
        </p:nvSpPr>
        <p:spPr>
          <a:xfrm>
            <a:off x="6876256" y="-315416"/>
            <a:ext cx="2260056" cy="2016224"/>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6671111" y="30976"/>
            <a:ext cx="2670346" cy="1323439"/>
          </a:xfrm>
          <a:prstGeom prst="rect">
            <a:avLst/>
          </a:prstGeom>
          <a:noFill/>
        </p:spPr>
        <p:txBody>
          <a:bodyPr wrap="square">
            <a:spAutoFit/>
          </a:bodyPr>
          <a:lstStyle/>
          <a:p>
            <a:pPr algn="ctr" fontAlgn="auto">
              <a:spcBef>
                <a:spcPts val="0"/>
              </a:spcBef>
              <a:spcAft>
                <a:spcPts val="0"/>
              </a:spcAft>
              <a:defRPr/>
            </a:pPr>
            <a:r>
              <a:rPr lang="ja-JP" altLang="en-US" sz="4000" dirty="0">
                <a:latin typeface="+mj-ea"/>
                <a:ea typeface="+mj-ea"/>
              </a:rPr>
              <a:t>当事者</a:t>
            </a:r>
            <a:endParaRPr lang="en-US" altLang="ja-JP" sz="4000" dirty="0">
              <a:latin typeface="+mj-ea"/>
              <a:ea typeface="+mj-ea"/>
            </a:endParaRPr>
          </a:p>
          <a:p>
            <a:pPr algn="ctr" fontAlgn="auto">
              <a:spcBef>
                <a:spcPts val="0"/>
              </a:spcBef>
              <a:spcAft>
                <a:spcPts val="0"/>
              </a:spcAft>
              <a:defRPr/>
            </a:pPr>
            <a:r>
              <a:rPr lang="ja-JP" altLang="en-US" sz="4000" dirty="0">
                <a:latin typeface="+mj-ea"/>
                <a:ea typeface="+mj-ea"/>
              </a:rPr>
              <a:t>支援</a:t>
            </a:r>
          </a:p>
        </p:txBody>
      </p:sp>
      <p:pic>
        <p:nvPicPr>
          <p:cNvPr id="13" name="Picture 12" descr="カウンセリングのイラスト（女性医師）">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2620714"/>
            <a:ext cx="2304256" cy="2304256"/>
          </a:xfrm>
          <a:prstGeom prst="rect">
            <a:avLst/>
          </a:prstGeom>
          <a:noFill/>
          <a:extLst>
            <a:ext uri="{909E8E84-426E-40DD-AFC4-6F175D3DCCD1}">
              <a14:hiddenFill xmlns:a14="http://schemas.microsoft.com/office/drawing/2010/main">
                <a:solidFill>
                  <a:srgbClr val="FFFFFF"/>
                </a:solidFill>
              </a14:hiddenFill>
            </a:ext>
          </a:extLst>
        </p:spPr>
      </p:pic>
      <p:sp>
        <p:nvSpPr>
          <p:cNvPr id="5" name="正方形/長方形 4"/>
          <p:cNvSpPr/>
          <p:nvPr/>
        </p:nvSpPr>
        <p:spPr>
          <a:xfrm>
            <a:off x="395536" y="1196752"/>
            <a:ext cx="7088879" cy="5152180"/>
          </a:xfrm>
          <a:prstGeom prst="rect">
            <a:avLst/>
          </a:prstGeom>
        </p:spPr>
        <p:txBody>
          <a:bodyPr wrap="square">
            <a:spAutoFit/>
          </a:bodyPr>
          <a:lstStyle/>
          <a:p>
            <a:pPr marL="171450" lvl="1" indent="-171450" defTabSz="755650">
              <a:lnSpc>
                <a:spcPct val="90000"/>
              </a:lnSpc>
              <a:spcBef>
                <a:spcPct val="0"/>
              </a:spcBef>
              <a:spcAft>
                <a:spcPct val="15000"/>
              </a:spcAft>
              <a:buChar char="••"/>
            </a:pPr>
            <a:r>
              <a:rPr lang="ja-JP" altLang="ja-JP" sz="3200" b="1" dirty="0">
                <a:latin typeface="ＭＳ ゴシック" panose="020B0609070205080204" pitchFamily="49" charset="-128"/>
                <a:ea typeface="ＭＳ ゴシック" panose="020B0609070205080204" pitchFamily="49" charset="-128"/>
                <a:cs typeface="メイリオ" panose="020B0604030504040204" pitchFamily="50" charset="-128"/>
              </a:rPr>
              <a:t>関係づくり</a:t>
            </a:r>
          </a:p>
          <a:p>
            <a:pPr marL="171450" lvl="2" defTabSz="755650">
              <a:lnSpc>
                <a:spcPct val="90000"/>
              </a:lnSpc>
              <a:spcBef>
                <a:spcPct val="0"/>
              </a:spcBef>
              <a:spcAft>
                <a:spcPct val="15000"/>
              </a:spcAft>
            </a:pPr>
            <a:r>
              <a:rPr lang="ja-JP" altLang="en-US" sz="3200" dirty="0">
                <a:latin typeface="ＭＳ ゴシック" panose="020B0609070205080204" pitchFamily="49" charset="-128"/>
                <a:ea typeface="ＭＳ ゴシック" panose="020B0609070205080204" pitchFamily="49" charset="-128"/>
                <a:cs typeface="メイリオ" panose="020B0604030504040204" pitchFamily="50" charset="-128"/>
              </a:rPr>
              <a:t>　</a:t>
            </a:r>
            <a:r>
              <a:rPr lang="ja-JP" altLang="en-US" sz="2800" dirty="0">
                <a:latin typeface="ＭＳ ゴシック" panose="020B0609070205080204" pitchFamily="49" charset="-128"/>
                <a:ea typeface="ＭＳ ゴシック" panose="020B0609070205080204" pitchFamily="49" charset="-128"/>
                <a:cs typeface="メイリオ" panose="020B0604030504040204" pitchFamily="50" charset="-128"/>
              </a:rPr>
              <a:t>　まずは雑談から･･･</a:t>
            </a:r>
            <a:endParaRPr lang="ja-JP" altLang="ja-JP" sz="2800" dirty="0">
              <a:latin typeface="ＭＳ ゴシック" panose="020B0609070205080204" pitchFamily="49" charset="-128"/>
              <a:ea typeface="ＭＳ ゴシック" panose="020B0609070205080204" pitchFamily="49" charset="-128"/>
              <a:cs typeface="メイリオ" panose="020B0604030504040204" pitchFamily="50" charset="-128"/>
            </a:endParaRPr>
          </a:p>
          <a:p>
            <a:pPr marL="171450" lvl="1" indent="-171450" defTabSz="755650">
              <a:lnSpc>
                <a:spcPct val="90000"/>
              </a:lnSpc>
              <a:spcBef>
                <a:spcPct val="0"/>
              </a:spcBef>
              <a:spcAft>
                <a:spcPct val="15000"/>
              </a:spcAft>
              <a:buChar char="••"/>
            </a:pPr>
            <a:r>
              <a:rPr lang="ja-JP" altLang="ja-JP" sz="3200" b="1" dirty="0">
                <a:latin typeface="ＭＳ ゴシック" panose="020B0609070205080204" pitchFamily="49" charset="-128"/>
                <a:ea typeface="ＭＳ ゴシック" panose="020B0609070205080204" pitchFamily="49" charset="-128"/>
                <a:cs typeface="メイリオ" panose="020B0604030504040204" pitchFamily="50" charset="-128"/>
              </a:rPr>
              <a:t>状況把握</a:t>
            </a:r>
          </a:p>
          <a:p>
            <a:pPr marL="171450" lvl="2" defTabSz="755650">
              <a:lnSpc>
                <a:spcPct val="90000"/>
              </a:lnSpc>
              <a:spcBef>
                <a:spcPct val="0"/>
              </a:spcBef>
              <a:spcAft>
                <a:spcPct val="15000"/>
              </a:spcAft>
            </a:pPr>
            <a:r>
              <a:rPr lang="ja-JP" altLang="en-US" sz="3200" dirty="0">
                <a:latin typeface="ＭＳ ゴシック" panose="020B0609070205080204" pitchFamily="49" charset="-128"/>
                <a:ea typeface="ＭＳ ゴシック" panose="020B0609070205080204" pitchFamily="49" charset="-128"/>
                <a:cs typeface="メイリオ" panose="020B0604030504040204" pitchFamily="50" charset="-128"/>
              </a:rPr>
              <a:t>　　</a:t>
            </a:r>
            <a:r>
              <a:rPr lang="ja-JP" altLang="ja-JP" sz="2800" dirty="0">
                <a:latin typeface="ＭＳ ゴシック" panose="020B0609070205080204" pitchFamily="49" charset="-128"/>
                <a:ea typeface="ＭＳ ゴシック" panose="020B0609070205080204" pitchFamily="49" charset="-128"/>
                <a:cs typeface="メイリオ" panose="020B0604030504040204" pitchFamily="50" charset="-128"/>
              </a:rPr>
              <a:t>生活のリズム</a:t>
            </a:r>
          </a:p>
          <a:p>
            <a:pPr marL="171450" lvl="1" indent="-171450" defTabSz="755650">
              <a:lnSpc>
                <a:spcPct val="90000"/>
              </a:lnSpc>
              <a:spcBef>
                <a:spcPct val="0"/>
              </a:spcBef>
              <a:spcAft>
                <a:spcPct val="15000"/>
              </a:spcAft>
              <a:buChar char="••"/>
            </a:pPr>
            <a:r>
              <a:rPr lang="ja-JP" altLang="ja-JP" sz="3200" b="1" dirty="0">
                <a:latin typeface="ＭＳ ゴシック" panose="020B0609070205080204" pitchFamily="49" charset="-128"/>
                <a:ea typeface="ＭＳ ゴシック" panose="020B0609070205080204" pitchFamily="49" charset="-128"/>
                <a:cs typeface="メイリオ" panose="020B0604030504040204" pitchFamily="50" charset="-128"/>
              </a:rPr>
              <a:t>心理検査</a:t>
            </a:r>
            <a:r>
              <a:rPr lang="ja-JP" altLang="en-US" sz="3200" b="1" dirty="0">
                <a:latin typeface="ＭＳ ゴシック" panose="020B0609070205080204" pitchFamily="49" charset="-128"/>
                <a:ea typeface="ＭＳ ゴシック" panose="020B0609070205080204" pitchFamily="49" charset="-128"/>
                <a:cs typeface="メイリオ" panose="020B0604030504040204" pitchFamily="50" charset="-128"/>
              </a:rPr>
              <a:t>（必要に応じて）</a:t>
            </a:r>
            <a:endParaRPr lang="ja-JP" altLang="ja-JP" sz="3200" b="1" dirty="0">
              <a:latin typeface="ＭＳ ゴシック" panose="020B0609070205080204" pitchFamily="49" charset="-128"/>
              <a:ea typeface="ＭＳ ゴシック" panose="020B0609070205080204" pitchFamily="49" charset="-128"/>
              <a:cs typeface="メイリオ" panose="020B0604030504040204" pitchFamily="50" charset="-128"/>
            </a:endParaRPr>
          </a:p>
          <a:p>
            <a:pPr marL="171450" lvl="2" defTabSz="755650">
              <a:lnSpc>
                <a:spcPct val="90000"/>
              </a:lnSpc>
              <a:spcBef>
                <a:spcPct val="0"/>
              </a:spcBef>
              <a:spcAft>
                <a:spcPct val="15000"/>
              </a:spcAft>
            </a:pPr>
            <a:r>
              <a:rPr lang="ja-JP" altLang="en-US" sz="3200" dirty="0">
                <a:latin typeface="ＭＳ ゴシック" panose="020B0609070205080204" pitchFamily="49" charset="-128"/>
                <a:ea typeface="ＭＳ ゴシック" panose="020B0609070205080204" pitchFamily="49" charset="-128"/>
                <a:cs typeface="メイリオ" panose="020B0604030504040204" pitchFamily="50" charset="-128"/>
              </a:rPr>
              <a:t>　　</a:t>
            </a:r>
            <a:r>
              <a:rPr lang="en-US" altLang="ja-JP" sz="2800" dirty="0">
                <a:latin typeface="ＭＳ ゴシック" panose="020B0609070205080204" pitchFamily="49" charset="-128"/>
                <a:ea typeface="ＭＳ ゴシック" panose="020B0609070205080204" pitchFamily="49" charset="-128"/>
                <a:cs typeface="メイリオ" panose="020B0604030504040204" pitchFamily="50" charset="-128"/>
              </a:rPr>
              <a:t>WAIS-Ⅲ</a:t>
            </a:r>
            <a:r>
              <a:rPr lang="ja-JP" altLang="ja-JP" sz="2800" dirty="0">
                <a:latin typeface="ＭＳ ゴシック" panose="020B0609070205080204" pitchFamily="49" charset="-128"/>
                <a:ea typeface="ＭＳ ゴシック" panose="020B0609070205080204" pitchFamily="49" charset="-128"/>
                <a:cs typeface="メイリオ" panose="020B0604030504040204" pitchFamily="50" charset="-128"/>
              </a:rPr>
              <a:t>　</a:t>
            </a:r>
          </a:p>
          <a:p>
            <a:pPr marL="171450" lvl="2" defTabSz="755650">
              <a:lnSpc>
                <a:spcPct val="90000"/>
              </a:lnSpc>
              <a:spcBef>
                <a:spcPct val="0"/>
              </a:spcBef>
              <a:spcAft>
                <a:spcPct val="15000"/>
              </a:spcAft>
            </a:pPr>
            <a:r>
              <a:rPr lang="ja-JP" altLang="en-US" sz="2800" dirty="0">
                <a:latin typeface="ＭＳ ゴシック" panose="020B0609070205080204" pitchFamily="49" charset="-128"/>
                <a:ea typeface="ＭＳ ゴシック" panose="020B0609070205080204" pitchFamily="49" charset="-128"/>
                <a:cs typeface="メイリオ" panose="020B0604030504040204" pitchFamily="50" charset="-128"/>
              </a:rPr>
              <a:t>　　</a:t>
            </a:r>
            <a:r>
              <a:rPr lang="ja-JP" altLang="ja-JP" sz="2800" dirty="0">
                <a:latin typeface="ＭＳ ゴシック" panose="020B0609070205080204" pitchFamily="49" charset="-128"/>
                <a:ea typeface="ＭＳ ゴシック" panose="020B0609070205080204" pitchFamily="49" charset="-128"/>
                <a:cs typeface="メイリオ" panose="020B0604030504040204" pitchFamily="50" charset="-128"/>
              </a:rPr>
              <a:t>ロールシャッハテスト　</a:t>
            </a:r>
          </a:p>
          <a:p>
            <a:pPr marL="171450" lvl="2" defTabSz="755650">
              <a:lnSpc>
                <a:spcPct val="90000"/>
              </a:lnSpc>
              <a:spcBef>
                <a:spcPct val="0"/>
              </a:spcBef>
              <a:spcAft>
                <a:spcPct val="15000"/>
              </a:spcAft>
            </a:pPr>
            <a:r>
              <a:rPr lang="ja-JP" altLang="en-US" sz="2800" dirty="0">
                <a:latin typeface="ＭＳ ゴシック" panose="020B0609070205080204" pitchFamily="49" charset="-128"/>
                <a:ea typeface="ＭＳ ゴシック" panose="020B0609070205080204" pitchFamily="49" charset="-128"/>
                <a:cs typeface="メイリオ" panose="020B0604030504040204" pitchFamily="50" charset="-128"/>
              </a:rPr>
              <a:t>　　</a:t>
            </a:r>
            <a:r>
              <a:rPr lang="en-US" altLang="ja-JP" sz="2800" dirty="0">
                <a:latin typeface="ＭＳ ゴシック" panose="020B0609070205080204" pitchFamily="49" charset="-128"/>
                <a:ea typeface="ＭＳ ゴシック" panose="020B0609070205080204" pitchFamily="49" charset="-128"/>
                <a:cs typeface="メイリオ" panose="020B0604030504040204" pitchFamily="50" charset="-128"/>
              </a:rPr>
              <a:t>SCT</a:t>
            </a:r>
            <a:r>
              <a:rPr lang="ja-JP" altLang="en-US" sz="2800" dirty="0" err="1">
                <a:latin typeface="ＭＳ ゴシック" panose="020B0609070205080204" pitchFamily="49" charset="-128"/>
                <a:ea typeface="ＭＳ ゴシック" panose="020B0609070205080204" pitchFamily="49" charset="-128"/>
                <a:cs typeface="メイリオ" panose="020B0604030504040204" pitchFamily="50" charset="-128"/>
              </a:rPr>
              <a:t>、</a:t>
            </a:r>
            <a:r>
              <a:rPr lang="en-US" altLang="ja-JP" sz="2800" dirty="0">
                <a:latin typeface="ＭＳ ゴシック" panose="020B0609070205080204" pitchFamily="49" charset="-128"/>
                <a:ea typeface="ＭＳ ゴシック" panose="020B0609070205080204" pitchFamily="49" charset="-128"/>
                <a:cs typeface="メイリオ" panose="020B0604030504040204" pitchFamily="50" charset="-128"/>
              </a:rPr>
              <a:t>P-F</a:t>
            </a:r>
            <a:r>
              <a:rPr lang="ja-JP" altLang="en-US" sz="2800" dirty="0">
                <a:latin typeface="ＭＳ ゴシック" panose="020B0609070205080204" pitchFamily="49" charset="-128"/>
                <a:ea typeface="ＭＳ ゴシック" panose="020B0609070205080204" pitchFamily="49" charset="-128"/>
                <a:cs typeface="メイリオ" panose="020B0604030504040204" pitchFamily="50" charset="-128"/>
              </a:rPr>
              <a:t>スタディなど</a:t>
            </a:r>
            <a:endParaRPr lang="en-US" altLang="ja-JP" sz="2800" dirty="0">
              <a:latin typeface="ＭＳ ゴシック" panose="020B0609070205080204" pitchFamily="49" charset="-128"/>
              <a:ea typeface="ＭＳ ゴシック" panose="020B0609070205080204" pitchFamily="49" charset="-128"/>
              <a:cs typeface="メイリオ" panose="020B0604030504040204" pitchFamily="50" charset="-128"/>
            </a:endParaRPr>
          </a:p>
          <a:p>
            <a:pPr marL="171450" lvl="2" defTabSz="755650">
              <a:lnSpc>
                <a:spcPct val="90000"/>
              </a:lnSpc>
              <a:spcBef>
                <a:spcPct val="0"/>
              </a:spcBef>
              <a:spcAft>
                <a:spcPct val="15000"/>
              </a:spcAft>
            </a:pPr>
            <a:r>
              <a:rPr lang="ja-JP" altLang="en-US" sz="2800" dirty="0">
                <a:latin typeface="ＭＳ ゴシック" panose="020B0609070205080204" pitchFamily="49" charset="-128"/>
                <a:ea typeface="ＭＳ ゴシック" panose="020B0609070205080204" pitchFamily="49" charset="-128"/>
                <a:cs typeface="メイリオ" panose="020B0604030504040204" pitchFamily="50" charset="-128"/>
              </a:rPr>
              <a:t>　　　　　必要に合わせて</a:t>
            </a:r>
            <a:endParaRPr lang="en-US" altLang="ja-JP" sz="2800" dirty="0">
              <a:latin typeface="ＭＳ ゴシック" panose="020B0609070205080204" pitchFamily="49" charset="-128"/>
              <a:ea typeface="ＭＳ ゴシック" panose="020B0609070205080204" pitchFamily="49" charset="-128"/>
              <a:cs typeface="メイリオ" panose="020B0604030504040204" pitchFamily="50" charset="-128"/>
            </a:endParaRPr>
          </a:p>
          <a:p>
            <a:pPr marL="171450" lvl="2" defTabSz="755650">
              <a:lnSpc>
                <a:spcPct val="90000"/>
              </a:lnSpc>
              <a:spcBef>
                <a:spcPct val="0"/>
              </a:spcBef>
              <a:spcAft>
                <a:spcPct val="15000"/>
              </a:spcAft>
            </a:pPr>
            <a:endParaRPr lang="en-US" altLang="ja-JP" sz="2000" dirty="0">
              <a:latin typeface="ＭＳ ゴシック" panose="020B0609070205080204" pitchFamily="49" charset="-128"/>
              <a:ea typeface="ＭＳ ゴシック" panose="020B0609070205080204" pitchFamily="49" charset="-128"/>
              <a:cs typeface="メイリオ" panose="020B0604030504040204" pitchFamily="50" charset="-128"/>
            </a:endParaRPr>
          </a:p>
          <a:p>
            <a:pPr marL="171450" lvl="2" defTabSz="755650">
              <a:lnSpc>
                <a:spcPct val="90000"/>
              </a:lnSpc>
              <a:spcBef>
                <a:spcPct val="0"/>
              </a:spcBef>
              <a:spcAft>
                <a:spcPct val="15000"/>
              </a:spcAft>
            </a:pPr>
            <a:endParaRPr lang="ja-JP" altLang="ja-JP" sz="2000" dirty="0">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6" name="正方形/長方形 5"/>
          <p:cNvSpPr/>
          <p:nvPr/>
        </p:nvSpPr>
        <p:spPr>
          <a:xfrm>
            <a:off x="683568" y="5733256"/>
            <a:ext cx="7200800" cy="646331"/>
          </a:xfrm>
          <a:prstGeom prst="rect">
            <a:avLst/>
          </a:prstGeom>
        </p:spPr>
        <p:txBody>
          <a:bodyPr wrap="square">
            <a:spAutoFit/>
          </a:bodyPr>
          <a:lstStyle/>
          <a:p>
            <a:r>
              <a:rPr lang="ja-JP" altLang="en-US" dirty="0">
                <a:latin typeface="ＭＳ ゴシック" panose="020B0609070205080204" pitchFamily="49" charset="-128"/>
                <a:ea typeface="ＭＳ ゴシック" panose="020B0609070205080204" pitchFamily="49" charset="-128"/>
                <a:cs typeface="メイリオ" panose="020B0604030504040204" pitchFamily="50" charset="-128"/>
              </a:rPr>
              <a:t>時には一緒に散歩に行ったり、ボードゲームをしたり、ストレングスカードを用いたりします。</a:t>
            </a:r>
            <a:endParaRPr lang="ja-JP" altLang="en-US" dirty="0"/>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21</a:t>
            </a:fld>
            <a:endParaRPr lang="ja-JP" altLang="en-US">
              <a:solidFill>
                <a:prstClr val="black">
                  <a:tint val="75000"/>
                </a:prstClr>
              </a:solidFill>
            </a:endParaRPr>
          </a:p>
        </p:txBody>
      </p:sp>
    </p:spTree>
    <p:extLst>
      <p:ext uri="{BB962C8B-B14F-4D97-AF65-F5344CB8AC3E}">
        <p14:creationId xmlns:p14="http://schemas.microsoft.com/office/powerpoint/2010/main" val="3204399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9275" y="107576"/>
            <a:ext cx="8042276" cy="1187824"/>
          </a:xfrm>
        </p:spPr>
        <p:txBody>
          <a:bodyPr/>
          <a:lstStyle/>
          <a:p>
            <a:r>
              <a:rPr lang="ja-JP" altLang="en-US" sz="3600">
                <a:latin typeface="ヒラギノ丸ゴ Pro W4"/>
                <a:ea typeface="ヒラギノ丸ゴ Pro W4"/>
                <a:cs typeface="ヒラギノ丸ゴ Pro W4"/>
              </a:rPr>
              <a:t>当事者の</a:t>
            </a:r>
            <a:r>
              <a:rPr lang="ja-JP" altLang="en-US" sz="3600" dirty="0">
                <a:latin typeface="ヒラギノ丸ゴ Pro W4"/>
                <a:ea typeface="ヒラギノ丸ゴ Pro W4"/>
                <a:cs typeface="ヒラギノ丸ゴ Pro W4"/>
              </a:rPr>
              <a:t>取り組み</a:t>
            </a:r>
          </a:p>
        </p:txBody>
      </p:sp>
      <p:sp>
        <p:nvSpPr>
          <p:cNvPr id="3" name="コンテンツ プレースホルダ 2"/>
          <p:cNvSpPr>
            <a:spLocks noGrp="1"/>
          </p:cNvSpPr>
          <p:nvPr>
            <p:ph idx="1"/>
          </p:nvPr>
        </p:nvSpPr>
        <p:spPr>
          <a:xfrm>
            <a:off x="251520" y="1124744"/>
            <a:ext cx="8712968" cy="5688632"/>
          </a:xfrm>
        </p:spPr>
        <p:txBody>
          <a:bodyPr>
            <a:normAutofit/>
          </a:bodyPr>
          <a:lstStyle/>
          <a:p>
            <a:r>
              <a:rPr lang="ja-JP" altLang="en-US" sz="2800" dirty="0">
                <a:latin typeface="ヒラギノ丸ゴ Pro W4"/>
                <a:ea typeface="ヒラギノ丸ゴ Pro W4"/>
                <a:cs typeface="ヒラギノ丸ゴ Pro W4"/>
              </a:rPr>
              <a:t>目標：</a:t>
            </a:r>
            <a:r>
              <a:rPr lang="ja-JP" altLang="en-US" sz="2400" dirty="0">
                <a:latin typeface="ヒラギノ丸ゴ Pro W4"/>
                <a:ea typeface="ヒラギノ丸ゴ Pro W4"/>
                <a:cs typeface="ヒラギノ丸ゴ Pro W4"/>
              </a:rPr>
              <a:t>自分の可能性に目を向けるために</a:t>
            </a:r>
            <a:endParaRPr lang="en-US" altLang="ja-JP" sz="2400" dirty="0">
              <a:latin typeface="ヒラギノ丸ゴ Pro W4"/>
              <a:ea typeface="ヒラギノ丸ゴ Pro W4"/>
              <a:cs typeface="ヒラギノ丸ゴ Pro W4"/>
            </a:endParaRPr>
          </a:p>
          <a:p>
            <a:pPr lvl="1">
              <a:buNone/>
            </a:pPr>
            <a:r>
              <a:rPr lang="ja-JP" altLang="en-US" sz="2400" dirty="0">
                <a:latin typeface="ヒラギノ丸ゴ Pro W4"/>
                <a:ea typeface="ヒラギノ丸ゴ Pro W4"/>
                <a:cs typeface="ヒラギノ丸ゴ Pro W4"/>
              </a:rPr>
              <a:t>　家族との適正な距離感をもつ</a:t>
            </a:r>
            <a:endParaRPr lang="en-US" altLang="ja-JP" sz="2400" dirty="0">
              <a:latin typeface="ヒラギノ丸ゴ Pro W4"/>
              <a:ea typeface="ヒラギノ丸ゴ Pro W4"/>
              <a:cs typeface="ヒラギノ丸ゴ Pro W4"/>
            </a:endParaRPr>
          </a:p>
          <a:p>
            <a:pPr lvl="1">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家庭以外に安全安心な人や場を見つける</a:t>
            </a:r>
            <a:endParaRPr lang="en-US" altLang="ja-JP" sz="2400" dirty="0">
              <a:latin typeface="ヒラギノ丸ゴ Pro W4"/>
              <a:ea typeface="ヒラギノ丸ゴ Pro W4"/>
              <a:cs typeface="ヒラギノ丸ゴ Pro W4"/>
            </a:endParaRPr>
          </a:p>
          <a:p>
            <a:pPr lvl="1">
              <a:buNone/>
            </a:pPr>
            <a:r>
              <a:rPr lang="ja-JP" altLang="en-US" sz="2400" dirty="0">
                <a:latin typeface="ヒラギノ丸ゴ Pro W4"/>
                <a:ea typeface="ヒラギノ丸ゴ Pro W4"/>
                <a:cs typeface="ヒラギノ丸ゴ Pro W4"/>
              </a:rPr>
              <a:t>　肯定的な体験をする</a:t>
            </a:r>
            <a:endParaRPr lang="en-US" altLang="ja-JP" sz="2400" dirty="0">
              <a:latin typeface="ヒラギノ丸ゴ Pro W4"/>
              <a:ea typeface="ヒラギノ丸ゴ Pro W4"/>
              <a:cs typeface="ヒラギノ丸ゴ Pro W4"/>
            </a:endParaRPr>
          </a:p>
          <a:p>
            <a:pPr lvl="1">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自分の強みを理解する</a:t>
            </a:r>
            <a:endParaRPr lang="en-US" altLang="ja-JP" sz="2400" dirty="0">
              <a:latin typeface="ヒラギノ丸ゴ Pro W4"/>
              <a:ea typeface="ヒラギノ丸ゴ Pro W4"/>
              <a:cs typeface="ヒラギノ丸ゴ Pro W4"/>
            </a:endParaRPr>
          </a:p>
          <a:p>
            <a:r>
              <a:rPr lang="ja-JP" altLang="en-US" sz="2800" dirty="0">
                <a:latin typeface="ヒラギノ丸ゴ Pro W4"/>
                <a:ea typeface="ヒラギノ丸ゴ Pro W4"/>
                <a:cs typeface="ヒラギノ丸ゴ Pro W4"/>
              </a:rPr>
              <a:t>具体的には</a:t>
            </a:r>
            <a:endParaRPr lang="en-US" altLang="ja-JP" sz="2800" dirty="0">
              <a:latin typeface="ヒラギノ丸ゴ Pro W4"/>
              <a:ea typeface="ヒラギノ丸ゴ Pro W4"/>
              <a:cs typeface="ヒラギノ丸ゴ Pro W4"/>
            </a:endParaRPr>
          </a:p>
          <a:p>
            <a:pPr marL="0" indent="0">
              <a:buNone/>
            </a:pPr>
            <a:r>
              <a:rPr lang="en-US" altLang="ja-JP" sz="2000" dirty="0">
                <a:latin typeface="ヒラギノ丸ゴ Pro W4"/>
                <a:ea typeface="ヒラギノ丸ゴ Pro W4"/>
                <a:cs typeface="ヒラギノ丸ゴ Pro W4"/>
              </a:rPr>
              <a:t>	</a:t>
            </a:r>
            <a:r>
              <a:rPr lang="ja-JP" altLang="en-US" sz="20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規則正しい生活</a:t>
            </a:r>
            <a:endParaRPr lang="en-US" altLang="ja-JP" sz="2400" dirty="0">
              <a:latin typeface="ヒラギノ丸ゴ Pro W4"/>
              <a:ea typeface="ヒラギノ丸ゴ Pro W4"/>
              <a:cs typeface="ヒラギノ丸ゴ Pro W4"/>
            </a:endParaRPr>
          </a:p>
          <a:p>
            <a:pPr marL="0" indent="0">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　自分の言動に責任をもつ</a:t>
            </a:r>
            <a:endParaRPr lang="en-US" altLang="ja-JP" sz="2400" dirty="0">
              <a:latin typeface="ヒラギノ丸ゴ Pro W4"/>
              <a:ea typeface="ヒラギノ丸ゴ Pro W4"/>
              <a:cs typeface="ヒラギノ丸ゴ Pro W4"/>
            </a:endParaRPr>
          </a:p>
          <a:p>
            <a:pPr lvl="1">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家庭内での役割を持つ</a:t>
            </a:r>
            <a:endParaRPr lang="en-US" altLang="ja-JP" sz="2400" dirty="0">
              <a:latin typeface="ヒラギノ丸ゴ Pro W4"/>
              <a:ea typeface="ヒラギノ丸ゴ Pro W4"/>
              <a:cs typeface="ヒラギノ丸ゴ Pro W4"/>
            </a:endParaRPr>
          </a:p>
          <a:p>
            <a:pPr lvl="1">
              <a:buNone/>
            </a:pPr>
            <a:r>
              <a:rPr lang="en-US" altLang="ja-JP" sz="2400" dirty="0">
                <a:latin typeface="ヒラギノ丸ゴ Pro W4"/>
                <a:ea typeface="ヒラギノ丸ゴ Pro W4"/>
                <a:cs typeface="ヒラギノ丸ゴ Pro W4"/>
              </a:rPr>
              <a:t>	</a:t>
            </a:r>
            <a:r>
              <a:rPr lang="ja-JP" altLang="en-US" sz="2400" dirty="0">
                <a:latin typeface="ヒラギノ丸ゴ Pro W4"/>
                <a:ea typeface="ヒラギノ丸ゴ Pro W4"/>
                <a:cs typeface="ヒラギノ丸ゴ Pro W4"/>
              </a:rPr>
              <a:t>相談や自助グループへの参加を続ける</a:t>
            </a:r>
            <a:endParaRPr lang="en-US" altLang="ja-JP" sz="2400" dirty="0">
              <a:latin typeface="ヒラギノ丸ゴ Pro W4"/>
              <a:ea typeface="ヒラギノ丸ゴ Pro W4"/>
              <a:cs typeface="ヒラギノ丸ゴ Pro W4"/>
            </a:endParaRPr>
          </a:p>
          <a:p>
            <a:pPr lvl="1">
              <a:buNone/>
            </a:pPr>
            <a:r>
              <a:rPr lang="ja-JP" altLang="en-US" sz="2400" dirty="0">
                <a:latin typeface="ヒラギノ丸ゴ Pro W4"/>
                <a:ea typeface="ヒラギノ丸ゴ Pro W4"/>
                <a:cs typeface="ヒラギノ丸ゴ Pro W4"/>
              </a:rPr>
              <a:t>　小さなチャレンジを繰り返す</a:t>
            </a:r>
            <a:endParaRPr lang="en-US" altLang="ja-JP" sz="2400" dirty="0">
              <a:latin typeface="ヒラギノ丸ゴ Pro W4"/>
              <a:ea typeface="ヒラギノ丸ゴ Pro W4"/>
              <a:cs typeface="ヒラギノ丸ゴ Pro W4"/>
            </a:endParaRPr>
          </a:p>
        </p:txBody>
      </p:sp>
    </p:spTree>
    <p:extLst>
      <p:ext uri="{BB962C8B-B14F-4D97-AF65-F5344CB8AC3E}">
        <p14:creationId xmlns:p14="http://schemas.microsoft.com/office/powerpoint/2010/main" val="42602339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50126" y="260648"/>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訪問支援（アウトリーチ）</a:t>
            </a:r>
          </a:p>
        </p:txBody>
      </p:sp>
      <p:sp>
        <p:nvSpPr>
          <p:cNvPr id="18" name="涙形 17"/>
          <p:cNvSpPr/>
          <p:nvPr/>
        </p:nvSpPr>
        <p:spPr>
          <a:xfrm>
            <a:off x="7012501" y="-171400"/>
            <a:ext cx="2138056" cy="2088232"/>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9" name="テキスト ボックス 18"/>
          <p:cNvSpPr txBox="1"/>
          <p:nvPr/>
        </p:nvSpPr>
        <p:spPr>
          <a:xfrm>
            <a:off x="7019059" y="210996"/>
            <a:ext cx="2131498" cy="1323439"/>
          </a:xfrm>
          <a:prstGeom prst="rect">
            <a:avLst/>
          </a:prstGeom>
          <a:noFill/>
        </p:spPr>
        <p:txBody>
          <a:bodyPr wrap="square">
            <a:spAutoFit/>
          </a:bodyPr>
          <a:lstStyle/>
          <a:p>
            <a:pPr algn="ctr" fontAlgn="auto">
              <a:spcBef>
                <a:spcPts val="0"/>
              </a:spcBef>
              <a:spcAft>
                <a:spcPts val="0"/>
              </a:spcAft>
              <a:defRPr/>
            </a:pPr>
            <a:r>
              <a:rPr lang="ja-JP" altLang="en-US" sz="4000" dirty="0">
                <a:latin typeface="+mj-ea"/>
                <a:ea typeface="+mj-ea"/>
              </a:rPr>
              <a:t>当事者支援</a:t>
            </a:r>
          </a:p>
        </p:txBody>
      </p:sp>
      <p:sp>
        <p:nvSpPr>
          <p:cNvPr id="8" name="コンテンツ プレースホルダー 12"/>
          <p:cNvSpPr>
            <a:spLocks noGrp="1"/>
          </p:cNvSpPr>
          <p:nvPr>
            <p:ph idx="1"/>
          </p:nvPr>
        </p:nvSpPr>
        <p:spPr>
          <a:xfrm>
            <a:off x="150126" y="1772816"/>
            <a:ext cx="7658701" cy="4987925"/>
          </a:xfrm>
        </p:spPr>
        <p:txBody>
          <a:bodyPr>
            <a:normAutofit/>
          </a:bodyPr>
          <a:lstStyle/>
          <a:p>
            <a:r>
              <a:rPr lang="ja-JP" altLang="en-US" sz="2800" dirty="0">
                <a:latin typeface="+mj-ea"/>
                <a:ea typeface="+mj-ea"/>
              </a:rPr>
              <a:t>十分なアセスメントをした上で</a:t>
            </a:r>
            <a:endParaRPr lang="en-US" altLang="ja-JP" sz="2800" dirty="0">
              <a:latin typeface="+mj-ea"/>
              <a:ea typeface="+mj-ea"/>
            </a:endParaRPr>
          </a:p>
          <a:p>
            <a:pPr marL="114300" indent="0">
              <a:buNone/>
            </a:pPr>
            <a:r>
              <a:rPr lang="ja-JP" altLang="en-US" sz="2800" dirty="0">
                <a:latin typeface="+mj-ea"/>
                <a:ea typeface="+mj-ea"/>
              </a:rPr>
              <a:t>　　　　　　　　　　訪問支援を決定</a:t>
            </a:r>
            <a:endParaRPr lang="en-US" altLang="ja-JP" sz="2800" dirty="0">
              <a:latin typeface="+mj-ea"/>
              <a:ea typeface="+mj-ea"/>
            </a:endParaRPr>
          </a:p>
          <a:p>
            <a:pPr lvl="1">
              <a:buFont typeface="Wingdings" panose="05000000000000000000" pitchFamily="2" charset="2"/>
              <a:buChar char="Ø"/>
            </a:pPr>
            <a:r>
              <a:rPr kumimoji="1" lang="ja-JP" altLang="en-US" sz="2800" dirty="0">
                <a:latin typeface="+mj-ea"/>
                <a:ea typeface="+mj-ea"/>
              </a:rPr>
              <a:t>家族相談の中で、本人の情報などを聴取し、訪問支援の有効性なども多職種で検討して、訪問支援を決定。</a:t>
            </a:r>
            <a:endParaRPr lang="en-US" altLang="ja-JP" sz="2800" dirty="0">
              <a:latin typeface="+mj-ea"/>
              <a:ea typeface="+mj-ea"/>
            </a:endParaRPr>
          </a:p>
          <a:p>
            <a:pPr>
              <a:spcBef>
                <a:spcPts val="1200"/>
              </a:spcBef>
            </a:pPr>
            <a:r>
              <a:rPr lang="ja-JP" altLang="en-US" sz="2800" dirty="0">
                <a:latin typeface="+mj-ea"/>
                <a:ea typeface="+mj-ea"/>
              </a:rPr>
              <a:t>家族の力を見直す</a:t>
            </a:r>
            <a:endParaRPr lang="en-US" altLang="ja-JP" sz="2800" dirty="0">
              <a:latin typeface="+mj-ea"/>
              <a:ea typeface="+mj-ea"/>
            </a:endParaRPr>
          </a:p>
          <a:p>
            <a:pPr lvl="1">
              <a:buFont typeface="Wingdings" panose="05000000000000000000" pitchFamily="2" charset="2"/>
              <a:buChar char="Ø"/>
            </a:pPr>
            <a:r>
              <a:rPr lang="ja-JP" altLang="en-US" sz="2800" dirty="0">
                <a:latin typeface="+mj-ea"/>
                <a:ea typeface="+mj-ea"/>
              </a:rPr>
              <a:t>緊急性がない限りは、まず家族</a:t>
            </a:r>
            <a:endParaRPr lang="en-US" altLang="ja-JP" sz="2800" dirty="0">
              <a:latin typeface="+mj-ea"/>
              <a:ea typeface="+mj-ea"/>
            </a:endParaRPr>
          </a:p>
          <a:p>
            <a:pPr marL="411480" lvl="1" indent="0">
              <a:buNone/>
            </a:pPr>
            <a:r>
              <a:rPr lang="ja-JP" altLang="en-US" sz="2800" dirty="0">
                <a:latin typeface="+mj-ea"/>
                <a:ea typeface="+mj-ea"/>
              </a:rPr>
              <a:t>　カウンセリングで交流を見直す。</a:t>
            </a:r>
            <a:endParaRPr lang="en-US" altLang="ja-JP" sz="2800" dirty="0">
              <a:latin typeface="+mj-ea"/>
              <a:ea typeface="+mj-ea"/>
            </a:endParaRPr>
          </a:p>
          <a:p>
            <a:pPr marL="411480" lvl="1" indent="0">
              <a:buNone/>
            </a:pPr>
            <a:endParaRPr kumimoji="1" lang="en-US" altLang="ja-JP" sz="2800" dirty="0">
              <a:latin typeface="+mj-ea"/>
              <a:ea typeface="+mj-ea"/>
            </a:endParaRP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23</a:t>
            </a:fld>
            <a:endParaRPr lang="ja-JP" altLang="en-US">
              <a:solidFill>
                <a:prstClr val="black">
                  <a:tint val="75000"/>
                </a:prstClr>
              </a:solidFill>
            </a:endParaRPr>
          </a:p>
        </p:txBody>
      </p:sp>
      <p:pic>
        <p:nvPicPr>
          <p:cNvPr id="27650" name="Picture 2" descr="家・建物のイラスト「２階建て一軒家」"/>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4552" y="4293096"/>
            <a:ext cx="1498476" cy="1498476"/>
          </a:xfrm>
          <a:prstGeom prst="rect">
            <a:avLst/>
          </a:prstGeom>
          <a:noFill/>
          <a:extLst>
            <a:ext uri="{909E8E84-426E-40DD-AFC4-6F175D3DCCD1}">
              <a14:hiddenFill xmlns:a14="http://schemas.microsoft.com/office/drawing/2010/main">
                <a:solidFill>
                  <a:srgbClr val="FFFFFF"/>
                </a:solidFill>
              </a14:hiddenFill>
            </a:ext>
          </a:extLst>
        </p:spPr>
      </p:pic>
      <p:pic>
        <p:nvPicPr>
          <p:cNvPr id="27652" name="Picture 4" descr="「こんにちは」と言っている人のイラスト"/>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5225777"/>
            <a:ext cx="1419622" cy="1419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82482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33968" y="620688"/>
            <a:ext cx="8730520" cy="1143000"/>
          </a:xfrm>
        </p:spPr>
        <p:txBody>
          <a:bodyPr/>
          <a:lstStyle/>
          <a:p>
            <a:pPr algn="l"/>
            <a:r>
              <a:rPr lang="ja-JP" altLang="en-US" sz="3200" dirty="0">
                <a:latin typeface="HGP創英角ｺﾞｼｯｸUB" panose="020B0900000000000000" pitchFamily="50" charset="-128"/>
                <a:ea typeface="HGP創英角ｺﾞｼｯｸUB" panose="020B0900000000000000" pitchFamily="50" charset="-128"/>
              </a:rPr>
              <a:t>訪問支援（アウトリーチ）において</a:t>
            </a:r>
            <a:r>
              <a:rPr kumimoji="1" lang="ja-JP" altLang="en-US" sz="3200" dirty="0">
                <a:latin typeface="HGP創英角ｺﾞｼｯｸUB" panose="020B0900000000000000" pitchFamily="50" charset="-128"/>
                <a:ea typeface="HGP創英角ｺﾞｼｯｸUB" panose="020B0900000000000000" pitchFamily="50" charset="-128"/>
              </a:rPr>
              <a:t>留意していること</a:t>
            </a:r>
          </a:p>
        </p:txBody>
      </p:sp>
      <p:sp>
        <p:nvSpPr>
          <p:cNvPr id="3" name="コンテンツ プレースホルダー 2"/>
          <p:cNvSpPr>
            <a:spLocks noGrp="1"/>
          </p:cNvSpPr>
          <p:nvPr>
            <p:ph idx="1"/>
          </p:nvPr>
        </p:nvSpPr>
        <p:spPr>
          <a:xfrm>
            <a:off x="233968" y="1628800"/>
            <a:ext cx="7886700" cy="4663062"/>
          </a:xfrm>
        </p:spPr>
        <p:txBody>
          <a:bodyPr>
            <a:noAutofit/>
          </a:bodyPr>
          <a:lstStyle/>
          <a:p>
            <a:r>
              <a:rPr lang="ja-JP" altLang="en-US" sz="2400" dirty="0">
                <a:latin typeface="+mj-ea"/>
                <a:ea typeface="+mj-ea"/>
              </a:rPr>
              <a:t>できる限り訪問や支援のことを本人に伝える</a:t>
            </a:r>
            <a:endParaRPr lang="en-US" altLang="ja-JP" sz="2400" dirty="0">
              <a:latin typeface="+mj-ea"/>
              <a:ea typeface="+mj-ea"/>
            </a:endParaRPr>
          </a:p>
          <a:p>
            <a:pPr lvl="1"/>
            <a:r>
              <a:rPr lang="ja-JP" altLang="en-US" sz="2400" dirty="0">
                <a:latin typeface="+mj-ea"/>
                <a:ea typeface="+mj-ea"/>
              </a:rPr>
              <a:t>危機介入であっても、事前に家族から直接、あるいは手紙などを渡して本人支援が目的であることを明確にしておく</a:t>
            </a:r>
            <a:endParaRPr lang="en-US" altLang="ja-JP" sz="2400" dirty="0">
              <a:latin typeface="+mj-ea"/>
              <a:ea typeface="+mj-ea"/>
            </a:endParaRPr>
          </a:p>
          <a:p>
            <a:pPr>
              <a:spcBef>
                <a:spcPts val="1800"/>
              </a:spcBef>
            </a:pPr>
            <a:r>
              <a:rPr lang="ja-JP" altLang="en-US" sz="2400" dirty="0">
                <a:latin typeface="+mj-ea"/>
                <a:ea typeface="+mj-ea"/>
              </a:rPr>
              <a:t>連携する機関とつながる</a:t>
            </a:r>
            <a:endParaRPr lang="en-US" altLang="ja-JP" sz="2400" dirty="0">
              <a:latin typeface="+mj-ea"/>
              <a:ea typeface="+mj-ea"/>
            </a:endParaRPr>
          </a:p>
          <a:p>
            <a:pPr lvl="1"/>
            <a:r>
              <a:rPr kumimoji="1" lang="ja-JP" altLang="en-US" sz="2400" dirty="0">
                <a:latin typeface="+mj-ea"/>
                <a:ea typeface="+mj-ea"/>
              </a:rPr>
              <a:t>医療の必要性が高い場合は、相談の時点から保健所職員にも同席してもらい、家族にも役割分担を理解してもらい現場に臨む</a:t>
            </a:r>
            <a:endParaRPr kumimoji="1" lang="en-US" altLang="ja-JP" sz="2400" dirty="0">
              <a:latin typeface="+mj-ea"/>
              <a:ea typeface="+mj-ea"/>
            </a:endParaRPr>
          </a:p>
          <a:p>
            <a:pPr>
              <a:spcBef>
                <a:spcPts val="1800"/>
              </a:spcBef>
            </a:pPr>
            <a:r>
              <a:rPr lang="ja-JP" altLang="en-US" sz="2400" dirty="0">
                <a:latin typeface="+mj-ea"/>
                <a:ea typeface="+mj-ea"/>
              </a:rPr>
              <a:t>介入後の継続を大切にする</a:t>
            </a:r>
            <a:endParaRPr lang="en-US" altLang="ja-JP" sz="2400" dirty="0">
              <a:latin typeface="+mj-ea"/>
              <a:ea typeface="+mj-ea"/>
            </a:endParaRPr>
          </a:p>
          <a:p>
            <a:pPr lvl="1"/>
            <a:r>
              <a:rPr kumimoji="1" lang="ja-JP" altLang="en-US" sz="2400" dirty="0">
                <a:latin typeface="+mj-ea"/>
                <a:ea typeface="+mj-ea"/>
              </a:rPr>
              <a:t>当事者との関係ができれば支援を継続し、医療につないだ場合も、そこで終わりではなく、家族フォローやつなぎ先との連携も継続する</a:t>
            </a:r>
          </a:p>
        </p:txBody>
      </p:sp>
      <p:sp>
        <p:nvSpPr>
          <p:cNvPr id="5" name="スライド番号プレースホルダー 4"/>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24</a:t>
            </a:fld>
            <a:endParaRPr lang="ja-JP" altLang="en-US">
              <a:solidFill>
                <a:prstClr val="black">
                  <a:tint val="75000"/>
                </a:prstClr>
              </a:solidFill>
            </a:endParaRPr>
          </a:p>
        </p:txBody>
      </p:sp>
      <p:sp>
        <p:nvSpPr>
          <p:cNvPr id="4" name="テキスト ボックス 3"/>
          <p:cNvSpPr txBox="1"/>
          <p:nvPr/>
        </p:nvSpPr>
        <p:spPr>
          <a:xfrm>
            <a:off x="251520" y="96133"/>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訪問支援（アウトリーチ）</a:t>
            </a:r>
          </a:p>
        </p:txBody>
      </p:sp>
    </p:spTree>
    <p:extLst>
      <p:ext uri="{BB962C8B-B14F-4D97-AF65-F5344CB8AC3E}">
        <p14:creationId xmlns:p14="http://schemas.microsoft.com/office/powerpoint/2010/main" val="3379031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50126" y="260648"/>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訪問支援（アウトリーチ）</a:t>
            </a:r>
          </a:p>
        </p:txBody>
      </p:sp>
      <p:sp>
        <p:nvSpPr>
          <p:cNvPr id="18" name="涙形 17"/>
          <p:cNvSpPr/>
          <p:nvPr/>
        </p:nvSpPr>
        <p:spPr>
          <a:xfrm>
            <a:off x="6956660" y="-171399"/>
            <a:ext cx="2193898" cy="2016224"/>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p:cNvSpPr txBox="1"/>
          <p:nvPr/>
        </p:nvSpPr>
        <p:spPr>
          <a:xfrm>
            <a:off x="6956660" y="151841"/>
            <a:ext cx="2187340" cy="1323439"/>
          </a:xfrm>
          <a:prstGeom prst="rect">
            <a:avLst/>
          </a:prstGeom>
          <a:noFill/>
        </p:spPr>
        <p:txBody>
          <a:bodyPr wrap="square">
            <a:spAutoFit/>
          </a:bodyPr>
          <a:lstStyle/>
          <a:p>
            <a:pPr algn="ctr" fontAlgn="auto">
              <a:spcBef>
                <a:spcPts val="0"/>
              </a:spcBef>
              <a:spcAft>
                <a:spcPts val="0"/>
              </a:spcAft>
              <a:defRPr/>
            </a:pPr>
            <a:r>
              <a:rPr lang="ja-JP" altLang="en-US" sz="4000" dirty="0">
                <a:latin typeface="+mj-ea"/>
                <a:ea typeface="+mj-ea"/>
              </a:rPr>
              <a:t>当事者支援</a:t>
            </a:r>
          </a:p>
        </p:txBody>
      </p:sp>
      <p:sp>
        <p:nvSpPr>
          <p:cNvPr id="3" name="テキスト ボックス 2"/>
          <p:cNvSpPr txBox="1"/>
          <p:nvPr/>
        </p:nvSpPr>
        <p:spPr>
          <a:xfrm>
            <a:off x="0" y="1478651"/>
            <a:ext cx="7272808" cy="523220"/>
          </a:xfrm>
          <a:prstGeom prst="rect">
            <a:avLst/>
          </a:prstGeom>
          <a:noFill/>
        </p:spPr>
        <p:txBody>
          <a:bodyPr wrap="square" rtlCol="0">
            <a:spAutoFit/>
          </a:bodyPr>
          <a:lstStyle/>
          <a:p>
            <a:r>
              <a:rPr lang="ja-JP" altLang="en-US" sz="2800" dirty="0">
                <a:solidFill>
                  <a:schemeClr val="tx2"/>
                </a:solidFill>
                <a:latin typeface="+mj-ea"/>
                <a:ea typeface="+mj-ea"/>
              </a:rPr>
              <a:t>令和２</a:t>
            </a:r>
            <a:r>
              <a:rPr kumimoji="1" lang="ja-JP" altLang="en-US" sz="2800" dirty="0">
                <a:solidFill>
                  <a:schemeClr val="tx2"/>
                </a:solidFill>
                <a:latin typeface="+mj-ea"/>
                <a:ea typeface="+mj-ea"/>
              </a:rPr>
              <a:t>年度　訪問支援（家庭訪問、同行支援）</a:t>
            </a:r>
          </a:p>
        </p:txBody>
      </p:sp>
      <p:graphicFrame>
        <p:nvGraphicFramePr>
          <p:cNvPr id="8" name="コンテンツ プレースホルダー 16"/>
          <p:cNvGraphicFramePr>
            <a:graphicFrameLocks noGrp="1"/>
          </p:cNvGraphicFramePr>
          <p:nvPr>
            <p:ph idx="1"/>
            <p:extLst>
              <p:ext uri="{D42A27DB-BD31-4B8C-83A1-F6EECF244321}">
                <p14:modId xmlns:p14="http://schemas.microsoft.com/office/powerpoint/2010/main" val="4263386495"/>
              </p:ext>
            </p:extLst>
          </p:nvPr>
        </p:nvGraphicFramePr>
        <p:xfrm>
          <a:off x="827584" y="2492896"/>
          <a:ext cx="6800909" cy="3554056"/>
        </p:xfrm>
        <a:graphic>
          <a:graphicData uri="http://schemas.openxmlformats.org/drawingml/2006/table">
            <a:tbl>
              <a:tblPr firstRow="1" bandRow="1">
                <a:tableStyleId>{F5AB1C69-6EDB-4FF4-983F-18BD219EF322}</a:tableStyleId>
              </a:tblPr>
              <a:tblGrid>
                <a:gridCol w="3681740">
                  <a:extLst>
                    <a:ext uri="{9D8B030D-6E8A-4147-A177-3AD203B41FA5}">
                      <a16:colId xmlns:a16="http://schemas.microsoft.com/office/drawing/2014/main" val="20000"/>
                    </a:ext>
                  </a:extLst>
                </a:gridCol>
                <a:gridCol w="1646228">
                  <a:extLst>
                    <a:ext uri="{9D8B030D-6E8A-4147-A177-3AD203B41FA5}">
                      <a16:colId xmlns:a16="http://schemas.microsoft.com/office/drawing/2014/main" val="20001"/>
                    </a:ext>
                  </a:extLst>
                </a:gridCol>
                <a:gridCol w="1472941">
                  <a:extLst>
                    <a:ext uri="{9D8B030D-6E8A-4147-A177-3AD203B41FA5}">
                      <a16:colId xmlns:a16="http://schemas.microsoft.com/office/drawing/2014/main" val="20002"/>
                    </a:ext>
                  </a:extLst>
                </a:gridCol>
              </a:tblGrid>
              <a:tr h="415199">
                <a:tc>
                  <a:txBody>
                    <a:bodyPr/>
                    <a:lstStyle/>
                    <a:p>
                      <a:pPr algn="ctr"/>
                      <a:endParaRPr kumimoji="1" lang="en-US" altLang="ja-JP" sz="2400" dirty="0">
                        <a:latin typeface="+mj-ea"/>
                        <a:ea typeface="+mj-ea"/>
                      </a:endParaRPr>
                    </a:p>
                  </a:txBody>
                  <a:tcPr anchor="ctr"/>
                </a:tc>
                <a:tc>
                  <a:txBody>
                    <a:bodyPr/>
                    <a:lstStyle/>
                    <a:p>
                      <a:pPr algn="ctr"/>
                      <a:r>
                        <a:rPr kumimoji="1" lang="ja-JP" altLang="en-US" sz="2400" dirty="0"/>
                        <a:t>延人数</a:t>
                      </a:r>
                      <a:endParaRPr kumimoji="1" lang="en-US" altLang="ja-JP" sz="2400" dirty="0">
                        <a:latin typeface="+mj-ea"/>
                        <a:ea typeface="+mj-ea"/>
                      </a:endParaRPr>
                    </a:p>
                  </a:txBody>
                  <a:tcPr anchor="ctr"/>
                </a:tc>
                <a:tc>
                  <a:txBody>
                    <a:bodyPr/>
                    <a:lstStyle/>
                    <a:p>
                      <a:pPr algn="ctr"/>
                      <a:r>
                        <a:rPr kumimoji="1" lang="ja-JP" altLang="en-US" sz="2400" dirty="0"/>
                        <a:t>実人数</a:t>
                      </a:r>
                      <a:endParaRPr kumimoji="1" lang="en-US" altLang="ja-JP" sz="2400" dirty="0">
                        <a:latin typeface="+mj-ea"/>
                        <a:ea typeface="+mj-ea"/>
                      </a:endParaRPr>
                    </a:p>
                  </a:txBody>
                  <a:tcPr anchor="ctr"/>
                </a:tc>
                <a:extLst>
                  <a:ext uri="{0D108BD9-81ED-4DB2-BD59-A6C34878D82A}">
                    <a16:rowId xmlns:a16="http://schemas.microsoft.com/office/drawing/2014/main" val="10000"/>
                  </a:ext>
                </a:extLst>
              </a:tr>
              <a:tr h="1091962">
                <a:tc>
                  <a:txBody>
                    <a:bodyPr/>
                    <a:lstStyle/>
                    <a:p>
                      <a:pPr algn="ctr"/>
                      <a:r>
                        <a:rPr kumimoji="1" lang="ja-JP" altLang="en-US" sz="2400" dirty="0"/>
                        <a:t>精神保健福祉センター</a:t>
                      </a:r>
                      <a:endParaRPr kumimoji="1" lang="ja-JP" altLang="en-US" sz="2400" b="1" dirty="0">
                        <a:latin typeface="+mj-ea"/>
                        <a:ea typeface="+mj-ea"/>
                      </a:endParaRPr>
                    </a:p>
                  </a:txBody>
                  <a:tcPr anchor="ctr"/>
                </a:tc>
                <a:tc>
                  <a:txBody>
                    <a:bodyPr/>
                    <a:lstStyle/>
                    <a:p>
                      <a:pPr algn="ctr"/>
                      <a:r>
                        <a:rPr kumimoji="1" lang="en-US" altLang="ja-JP" sz="3600" dirty="0">
                          <a:latin typeface="Consolas" panose="020B0609020204030204" pitchFamily="49" charset="0"/>
                          <a:ea typeface="+mj-ea"/>
                          <a:cs typeface="Consolas" panose="020B0609020204030204" pitchFamily="49" charset="0"/>
                        </a:rPr>
                        <a:t>41</a:t>
                      </a:r>
                      <a:endParaRPr kumimoji="1" lang="ja-JP" altLang="en-US" sz="3600" dirty="0">
                        <a:latin typeface="Consolas" panose="020B0609020204030204" pitchFamily="49" charset="0"/>
                        <a:ea typeface="+mj-ea"/>
                        <a:cs typeface="Consolas" panose="020B0609020204030204" pitchFamily="49" charset="0"/>
                      </a:endParaRPr>
                    </a:p>
                  </a:txBody>
                  <a:tcPr anchor="ctr"/>
                </a:tc>
                <a:tc>
                  <a:txBody>
                    <a:bodyPr/>
                    <a:lstStyle/>
                    <a:p>
                      <a:pPr algn="ctr"/>
                      <a:r>
                        <a:rPr kumimoji="1" lang="en-US" altLang="ja-JP" sz="3600" dirty="0">
                          <a:latin typeface="+mn-lt"/>
                          <a:ea typeface="+mn-ea"/>
                          <a:cs typeface="+mn-cs"/>
                        </a:rPr>
                        <a:t>19</a:t>
                      </a:r>
                      <a:endParaRPr kumimoji="1" lang="ja-JP" altLang="en-US" sz="3600" dirty="0">
                        <a:latin typeface="Consolas" panose="020B0609020204030204" pitchFamily="49" charset="0"/>
                        <a:ea typeface="+mj-ea"/>
                        <a:cs typeface="Consolas" panose="020B0609020204030204" pitchFamily="49" charset="0"/>
                      </a:endParaRPr>
                    </a:p>
                  </a:txBody>
                  <a:tcPr anchor="ctr"/>
                </a:tc>
                <a:extLst>
                  <a:ext uri="{0D108BD9-81ED-4DB2-BD59-A6C34878D82A}">
                    <a16:rowId xmlns:a16="http://schemas.microsoft.com/office/drawing/2014/main" val="10001"/>
                  </a:ext>
                </a:extLst>
              </a:tr>
              <a:tr h="1091962">
                <a:tc>
                  <a:txBody>
                    <a:bodyPr/>
                    <a:lstStyle/>
                    <a:p>
                      <a:pPr algn="ctr"/>
                      <a:r>
                        <a:rPr kumimoji="1" lang="ja-JP" altLang="en-US" sz="2400" dirty="0"/>
                        <a:t>ひきこもりサポートセンターこだま</a:t>
                      </a:r>
                      <a:endParaRPr kumimoji="1" lang="en-US" altLang="ja-JP" sz="2400" b="1" dirty="0">
                        <a:latin typeface="+mj-ea"/>
                        <a:ea typeface="+mj-ea"/>
                      </a:endParaRPr>
                    </a:p>
                  </a:txBody>
                  <a:tcPr anchor="ctr"/>
                </a:tc>
                <a:tc>
                  <a:txBody>
                    <a:bodyPr/>
                    <a:lstStyle/>
                    <a:p>
                      <a:pPr algn="ctr"/>
                      <a:r>
                        <a:rPr kumimoji="1" lang="en-US" altLang="ja-JP" sz="3600" dirty="0">
                          <a:latin typeface="Consolas" panose="020B0609020204030204" pitchFamily="49" charset="0"/>
                          <a:ea typeface="+mj-ea"/>
                          <a:cs typeface="Consolas" panose="020B0609020204030204" pitchFamily="49" charset="0"/>
                        </a:rPr>
                        <a:t>231</a:t>
                      </a:r>
                      <a:endParaRPr kumimoji="1" lang="ja-JP" altLang="en-US" sz="3600" dirty="0">
                        <a:latin typeface="Consolas" panose="020B0609020204030204" pitchFamily="49" charset="0"/>
                        <a:ea typeface="+mj-ea"/>
                        <a:cs typeface="Consolas" panose="020B0609020204030204" pitchFamily="49" charset="0"/>
                      </a:endParaRPr>
                    </a:p>
                  </a:txBody>
                  <a:tcPr anchor="ctr"/>
                </a:tc>
                <a:tc>
                  <a:txBody>
                    <a:bodyPr/>
                    <a:lstStyle/>
                    <a:p>
                      <a:pPr algn="ctr"/>
                      <a:r>
                        <a:rPr kumimoji="1" lang="en-US" altLang="ja-JP" sz="3600" dirty="0">
                          <a:latin typeface="+mn-lt"/>
                          <a:ea typeface="+mn-ea"/>
                          <a:cs typeface="+mn-cs"/>
                        </a:rPr>
                        <a:t>23</a:t>
                      </a:r>
                      <a:endParaRPr kumimoji="1" lang="ja-JP" altLang="en-US" sz="3600" dirty="0">
                        <a:latin typeface="Consolas" panose="020B0609020204030204" pitchFamily="49" charset="0"/>
                        <a:ea typeface="+mj-ea"/>
                        <a:cs typeface="Consolas" panose="020B0609020204030204" pitchFamily="49" charset="0"/>
                      </a:endParaRPr>
                    </a:p>
                  </a:txBody>
                  <a:tcPr anchor="ctr"/>
                </a:tc>
                <a:extLst>
                  <a:ext uri="{0D108BD9-81ED-4DB2-BD59-A6C34878D82A}">
                    <a16:rowId xmlns:a16="http://schemas.microsoft.com/office/drawing/2014/main" val="10002"/>
                  </a:ext>
                </a:extLst>
              </a:tr>
              <a:tr h="912932">
                <a:tc>
                  <a:txBody>
                    <a:bodyPr/>
                    <a:lstStyle/>
                    <a:p>
                      <a:pPr algn="ctr"/>
                      <a:r>
                        <a:rPr kumimoji="1" lang="ja-JP" altLang="en-US" sz="2800" dirty="0"/>
                        <a:t>合　　計</a:t>
                      </a:r>
                      <a:endParaRPr kumimoji="1" lang="ja-JP" altLang="en-US" sz="2800" b="1" dirty="0">
                        <a:latin typeface="+mj-ea"/>
                        <a:ea typeface="+mj-ea"/>
                      </a:endParaRPr>
                    </a:p>
                  </a:txBody>
                  <a:tcPr anchor="ctr"/>
                </a:tc>
                <a:tc>
                  <a:txBody>
                    <a:bodyPr/>
                    <a:lstStyle/>
                    <a:p>
                      <a:pPr algn="ctr"/>
                      <a:r>
                        <a:rPr kumimoji="1" lang="en-US" altLang="ja-JP" sz="3600" dirty="0">
                          <a:latin typeface="+mn-lt"/>
                          <a:ea typeface="+mn-ea"/>
                          <a:cs typeface="+mn-cs"/>
                        </a:rPr>
                        <a:t>271</a:t>
                      </a:r>
                      <a:endParaRPr kumimoji="1" lang="ja-JP" altLang="en-US" sz="3600" dirty="0">
                        <a:latin typeface="Consolas" panose="020B0609020204030204" pitchFamily="49" charset="0"/>
                        <a:ea typeface="+mj-ea"/>
                        <a:cs typeface="Consolas" panose="020B0609020204030204" pitchFamily="49" charset="0"/>
                      </a:endParaRPr>
                    </a:p>
                  </a:txBody>
                  <a:tcPr anchor="ctr"/>
                </a:tc>
                <a:tc>
                  <a:txBody>
                    <a:bodyPr/>
                    <a:lstStyle/>
                    <a:p>
                      <a:pPr algn="ctr"/>
                      <a:r>
                        <a:rPr kumimoji="1" lang="en-US" altLang="ja-JP" sz="3600" dirty="0">
                          <a:latin typeface="+mn-lt"/>
                          <a:ea typeface="+mn-ea"/>
                          <a:cs typeface="+mn-cs"/>
                        </a:rPr>
                        <a:t>42</a:t>
                      </a:r>
                      <a:endParaRPr kumimoji="1" lang="ja-JP" altLang="en-US" sz="3600" dirty="0">
                        <a:latin typeface="Consolas" panose="020B0609020204030204" pitchFamily="49" charset="0"/>
                        <a:ea typeface="+mj-ea"/>
                        <a:cs typeface="Consolas" panose="020B0609020204030204" pitchFamily="49" charset="0"/>
                      </a:endParaRPr>
                    </a:p>
                  </a:txBody>
                  <a:tcPr anchor="ctr"/>
                </a:tc>
                <a:extLst>
                  <a:ext uri="{0D108BD9-81ED-4DB2-BD59-A6C34878D82A}">
                    <a16:rowId xmlns:a16="http://schemas.microsoft.com/office/drawing/2014/main" val="10003"/>
                  </a:ext>
                </a:extLst>
              </a:tr>
            </a:tbl>
          </a:graphicData>
        </a:graphic>
      </p:graphicFrame>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25</a:t>
            </a:fld>
            <a:endParaRPr lang="ja-JP" altLang="en-US">
              <a:solidFill>
                <a:prstClr val="black">
                  <a:tint val="75000"/>
                </a:prstClr>
              </a:solidFill>
            </a:endParaRPr>
          </a:p>
        </p:txBody>
      </p:sp>
    </p:spTree>
    <p:extLst>
      <p:ext uri="{BB962C8B-B14F-4D97-AF65-F5344CB8AC3E}">
        <p14:creationId xmlns:p14="http://schemas.microsoft.com/office/powerpoint/2010/main" val="32765900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グループ化 8"/>
          <p:cNvGrpSpPr/>
          <p:nvPr/>
        </p:nvGrpSpPr>
        <p:grpSpPr>
          <a:xfrm>
            <a:off x="216700" y="980728"/>
            <a:ext cx="8613912" cy="1341150"/>
            <a:chOff x="318052" y="1901444"/>
            <a:chExt cx="8401878" cy="1502990"/>
          </a:xfrm>
        </p:grpSpPr>
        <p:sp>
          <p:nvSpPr>
            <p:cNvPr id="5" name="四角形: 角を丸くする 4"/>
            <p:cNvSpPr/>
            <p:nvPr/>
          </p:nvSpPr>
          <p:spPr>
            <a:xfrm>
              <a:off x="318052" y="2146852"/>
              <a:ext cx="8401878" cy="1257582"/>
            </a:xfrm>
            <a:prstGeom prst="roundRect">
              <a:avLst/>
            </a:prstGeom>
            <a:ln w="28575">
              <a:solidFill>
                <a:schemeClr val="accent4">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nSpc>
                  <a:spcPct val="120000"/>
                </a:lnSpc>
              </a:pPr>
              <a:endParaRPr lang="en-US" altLang="ja-JP" sz="1400" dirty="0">
                <a:latin typeface="+mj-ea"/>
                <a:ea typeface="+mj-ea"/>
              </a:endParaRPr>
            </a:p>
            <a:p>
              <a:pPr>
                <a:lnSpc>
                  <a:spcPct val="120000"/>
                </a:lnSpc>
              </a:pPr>
              <a:r>
                <a:rPr lang="ja-JP" altLang="en-US" sz="1400" dirty="0">
                  <a:latin typeface="+mj-ea"/>
                  <a:ea typeface="+mj-ea"/>
                </a:rPr>
                <a:t>・当事者の心身の状態が悪化し、あるいは自他の生命の危険性</a:t>
              </a:r>
              <a:r>
                <a:rPr lang="en-US" altLang="ja-JP" sz="1400" dirty="0">
                  <a:latin typeface="+mj-ea"/>
                  <a:ea typeface="+mj-ea"/>
                </a:rPr>
                <a:t>(</a:t>
              </a:r>
              <a:r>
                <a:rPr lang="ja-JP" altLang="en-US" sz="1400" dirty="0">
                  <a:latin typeface="+mj-ea"/>
                  <a:ea typeface="+mj-ea"/>
                </a:rPr>
                <a:t>自傷他害を含む</a:t>
              </a:r>
              <a:r>
                <a:rPr lang="en-US" altLang="ja-JP" sz="1400" dirty="0">
                  <a:latin typeface="+mj-ea"/>
                  <a:ea typeface="+mj-ea"/>
                </a:rPr>
                <a:t>)</a:t>
              </a:r>
              <a:r>
                <a:rPr lang="ja-JP" altLang="en-US" sz="1400" dirty="0" err="1">
                  <a:latin typeface="+mj-ea"/>
                  <a:ea typeface="+mj-ea"/>
                </a:rPr>
                <a:t>、</a:t>
              </a:r>
              <a:r>
                <a:rPr lang="ja-JP" altLang="en-US" sz="1400" dirty="0">
                  <a:latin typeface="+mj-ea"/>
                  <a:ea typeface="+mj-ea"/>
                </a:rPr>
                <a:t>安全性の検討が必要とされるとき。当事者に精神医学的な観点から見た病的なエピソードがあり、受療の必要性についての判断や精神医学的な判断が求められるとき。</a:t>
              </a:r>
              <a:endParaRPr lang="en-US" altLang="ja-JP" sz="1400" dirty="0">
                <a:latin typeface="+mj-ea"/>
                <a:ea typeface="+mj-ea"/>
              </a:endParaRPr>
            </a:p>
          </p:txBody>
        </p:sp>
        <p:sp>
          <p:nvSpPr>
            <p:cNvPr id="4" name="矢印: 右 3"/>
            <p:cNvSpPr/>
            <p:nvPr/>
          </p:nvSpPr>
          <p:spPr>
            <a:xfrm>
              <a:off x="622985" y="1901444"/>
              <a:ext cx="5467311" cy="616872"/>
            </a:xfrm>
            <a:prstGeom prst="rightArrow">
              <a:avLst>
                <a:gd name="adj1" fmla="val 61765"/>
                <a:gd name="adj2" fmla="val 50000"/>
              </a:avLst>
            </a:prstGeom>
            <a:solidFill>
              <a:schemeClr val="accent4">
                <a:lumMod val="75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effectLst>
                    <a:outerShdw blurRad="38100" dist="38100" dir="2700000" algn="tl">
                      <a:srgbClr val="000000">
                        <a:alpha val="43137"/>
                      </a:srgbClr>
                    </a:outerShdw>
                  </a:effectLst>
                  <a:latin typeface="+mj-ea"/>
                  <a:ea typeface="+mj-ea"/>
                </a:rPr>
                <a:t>危機介入</a:t>
              </a:r>
              <a:r>
                <a:rPr kumimoji="1" lang="ja-JP" altLang="en-US" sz="2000" b="1" dirty="0">
                  <a:effectLst>
                    <a:outerShdw blurRad="38100" dist="38100" dir="2700000" algn="tl">
                      <a:srgbClr val="000000">
                        <a:alpha val="43137"/>
                      </a:srgbClr>
                    </a:outerShdw>
                  </a:effectLst>
                  <a:latin typeface="+mj-ea"/>
                  <a:ea typeface="+mj-ea"/>
                </a:rPr>
                <a:t>のアウトリーチ</a:t>
              </a:r>
            </a:p>
          </p:txBody>
        </p:sp>
      </p:grpSp>
      <p:grpSp>
        <p:nvGrpSpPr>
          <p:cNvPr id="8" name="グループ化 7"/>
          <p:cNvGrpSpPr/>
          <p:nvPr/>
        </p:nvGrpSpPr>
        <p:grpSpPr>
          <a:xfrm>
            <a:off x="200188" y="3356992"/>
            <a:ext cx="8613913" cy="985638"/>
            <a:chOff x="324516" y="3766766"/>
            <a:chExt cx="8401878" cy="1793738"/>
          </a:xfrm>
        </p:grpSpPr>
        <p:sp>
          <p:nvSpPr>
            <p:cNvPr id="7" name="四角形: 角を丸くする 6"/>
            <p:cNvSpPr/>
            <p:nvPr/>
          </p:nvSpPr>
          <p:spPr>
            <a:xfrm>
              <a:off x="324516" y="4154530"/>
              <a:ext cx="8401878" cy="1405974"/>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marL="285750" indent="-285750">
                <a:buFont typeface="Arial" panose="020B0604020202020204" pitchFamily="34" charset="0"/>
                <a:buChar char="•"/>
              </a:pPr>
              <a:endParaRPr lang="en-US" altLang="ja-JP" sz="1600" dirty="0">
                <a:latin typeface="+mj-ea"/>
                <a:ea typeface="+mj-ea"/>
              </a:endParaRPr>
            </a:p>
            <a:p>
              <a:pPr marL="285750" indent="-285750">
                <a:buFont typeface="Arial" panose="020B0604020202020204" pitchFamily="34" charset="0"/>
                <a:buChar char="•"/>
              </a:pPr>
              <a:r>
                <a:rPr lang="ja-JP" altLang="en-US" sz="1600" dirty="0">
                  <a:latin typeface="+mj-ea"/>
                  <a:ea typeface="+mj-ea"/>
                </a:rPr>
                <a:t>親と子の関係だけで膠着している家庭に、第三者が介在することで家族関係の変化を生み出すことを目的とする。別名いるだけのアウトリーチ。</a:t>
              </a:r>
              <a:endParaRPr kumimoji="1" lang="ja-JP" altLang="en-US" sz="1600" dirty="0">
                <a:latin typeface="+mj-ea"/>
                <a:ea typeface="+mj-ea"/>
              </a:endParaRPr>
            </a:p>
          </p:txBody>
        </p:sp>
        <p:sp>
          <p:nvSpPr>
            <p:cNvPr id="6" name="矢印: 右 5"/>
            <p:cNvSpPr/>
            <p:nvPr/>
          </p:nvSpPr>
          <p:spPr>
            <a:xfrm>
              <a:off x="620113" y="3766766"/>
              <a:ext cx="5467312" cy="775529"/>
            </a:xfrm>
            <a:prstGeom prst="rightArrow">
              <a:avLst>
                <a:gd name="adj1" fmla="val 66547"/>
                <a:gd name="adj2" fmla="val 50000"/>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000" b="1" dirty="0">
                  <a:effectLst>
                    <a:outerShdw blurRad="38100" dist="38100" dir="2700000" algn="tl">
                      <a:srgbClr val="000000">
                        <a:alpha val="43137"/>
                      </a:srgbClr>
                    </a:outerShdw>
                  </a:effectLst>
                  <a:latin typeface="+mj-ea"/>
                  <a:ea typeface="+mj-ea"/>
                </a:rPr>
                <a:t>家族の触媒として</a:t>
              </a:r>
              <a:r>
                <a:rPr kumimoji="1" lang="ja-JP" altLang="en-US" sz="2000" b="1" dirty="0">
                  <a:effectLst>
                    <a:outerShdw blurRad="38100" dist="38100" dir="2700000" algn="tl">
                      <a:srgbClr val="000000">
                        <a:alpha val="43137"/>
                      </a:srgbClr>
                    </a:outerShdw>
                  </a:effectLst>
                  <a:latin typeface="+mj-ea"/>
                  <a:ea typeface="+mj-ea"/>
                </a:rPr>
                <a:t>のアウトリーチ</a:t>
              </a:r>
            </a:p>
          </p:txBody>
        </p:sp>
      </p:grpSp>
      <p:grpSp>
        <p:nvGrpSpPr>
          <p:cNvPr id="10" name="グループ化 9"/>
          <p:cNvGrpSpPr/>
          <p:nvPr/>
        </p:nvGrpSpPr>
        <p:grpSpPr>
          <a:xfrm>
            <a:off x="193291" y="4437112"/>
            <a:ext cx="8607286" cy="1050445"/>
            <a:chOff x="318052" y="1802296"/>
            <a:chExt cx="8401878" cy="1497496"/>
          </a:xfrm>
        </p:grpSpPr>
        <p:sp>
          <p:nvSpPr>
            <p:cNvPr id="11" name="四角形: 角を丸くする 10"/>
            <p:cNvSpPr/>
            <p:nvPr/>
          </p:nvSpPr>
          <p:spPr>
            <a:xfrm>
              <a:off x="318052" y="2146854"/>
              <a:ext cx="8401878" cy="1152938"/>
            </a:xfrm>
            <a:prstGeom prst="round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marL="285750" indent="-285750">
                <a:buFont typeface="Arial" panose="020B0604020202020204" pitchFamily="34" charset="0"/>
                <a:buChar char="•"/>
              </a:pPr>
              <a:r>
                <a:rPr kumimoji="1" lang="ja-JP" altLang="en-US" sz="1600" dirty="0">
                  <a:latin typeface="+mj-ea"/>
                  <a:ea typeface="+mj-ea"/>
                </a:rPr>
                <a:t>ひきこもりの回復に必要な社会関係の出発点であり、安全安心の基礎となる土台となる</a:t>
              </a:r>
              <a:r>
                <a:rPr kumimoji="1" lang="en-US" altLang="ja-JP" sz="1600" dirty="0">
                  <a:latin typeface="+mj-ea"/>
                  <a:ea typeface="+mj-ea"/>
                </a:rPr>
                <a:t>1</a:t>
              </a:r>
              <a:r>
                <a:rPr kumimoji="1" lang="ja-JP" altLang="en-US" sz="1600" dirty="0">
                  <a:latin typeface="+mj-ea"/>
                  <a:ea typeface="+mj-ea"/>
                </a:rPr>
                <a:t>対</a:t>
              </a:r>
              <a:r>
                <a:rPr kumimoji="1" lang="en-US" altLang="ja-JP" sz="1600" dirty="0">
                  <a:latin typeface="+mj-ea"/>
                  <a:ea typeface="+mj-ea"/>
                </a:rPr>
                <a:t>1</a:t>
              </a:r>
              <a:r>
                <a:rPr kumimoji="1" lang="ja-JP" altLang="en-US" sz="1600" dirty="0">
                  <a:latin typeface="+mj-ea"/>
                  <a:ea typeface="+mj-ea"/>
                </a:rPr>
                <a:t>の関係を築くための最も力点を置かれる支援。</a:t>
              </a:r>
              <a:endParaRPr lang="ja-JP" altLang="ja-JP" sz="1600" dirty="0">
                <a:latin typeface="+mj-ea"/>
                <a:ea typeface="+mj-ea"/>
              </a:endParaRPr>
            </a:p>
          </p:txBody>
        </p:sp>
        <p:sp>
          <p:nvSpPr>
            <p:cNvPr id="12" name="矢印: 右 11"/>
            <p:cNvSpPr/>
            <p:nvPr/>
          </p:nvSpPr>
          <p:spPr>
            <a:xfrm>
              <a:off x="641076" y="1802296"/>
              <a:ext cx="5465290" cy="597263"/>
            </a:xfrm>
            <a:prstGeom prst="rightArrow">
              <a:avLst>
                <a:gd name="adj1" fmla="val 65842"/>
                <a:gd name="adj2" fmla="val 50000"/>
              </a:avLst>
            </a:prstGeom>
            <a:ln w="28575"/>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2000" b="1" dirty="0">
                  <a:effectLst>
                    <a:outerShdw blurRad="38100" dist="38100" dir="2700000" algn="tl">
                      <a:srgbClr val="000000">
                        <a:alpha val="43137"/>
                      </a:srgbClr>
                    </a:outerShdw>
                  </a:effectLst>
                  <a:latin typeface="+mj-ea"/>
                  <a:ea typeface="+mj-ea"/>
                </a:rPr>
                <a:t>関係づくりのアウトリーチ</a:t>
              </a:r>
            </a:p>
          </p:txBody>
        </p:sp>
      </p:grpSp>
      <p:grpSp>
        <p:nvGrpSpPr>
          <p:cNvPr id="14" name="グループ化 9"/>
          <p:cNvGrpSpPr/>
          <p:nvPr/>
        </p:nvGrpSpPr>
        <p:grpSpPr>
          <a:xfrm>
            <a:off x="193291" y="5613252"/>
            <a:ext cx="8607286" cy="1045777"/>
            <a:chOff x="318052" y="1914908"/>
            <a:chExt cx="8401878" cy="1384884"/>
          </a:xfrm>
        </p:grpSpPr>
        <p:sp>
          <p:nvSpPr>
            <p:cNvPr id="15" name="四角形: 角を丸くする 10"/>
            <p:cNvSpPr/>
            <p:nvPr/>
          </p:nvSpPr>
          <p:spPr>
            <a:xfrm>
              <a:off x="318052" y="2204927"/>
              <a:ext cx="8401878" cy="1094865"/>
            </a:xfrm>
            <a:prstGeom prst="roundRect">
              <a:avLst/>
            </a:prstGeom>
            <a:ln w="28575">
              <a:solidFill>
                <a:schemeClr val="accent3">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marL="285750" indent="-285750">
                <a:buFont typeface="Arial" panose="020B0604020202020204" pitchFamily="34" charset="0"/>
                <a:buChar char="•"/>
              </a:pPr>
              <a:endParaRPr kumimoji="1" lang="en-US" altLang="ja-JP" dirty="0">
                <a:latin typeface="+mj-ea"/>
                <a:ea typeface="+mj-ea"/>
              </a:endParaRPr>
            </a:p>
            <a:p>
              <a:pPr marL="285750" indent="-285750">
                <a:buFont typeface="Arial" panose="020B0604020202020204" pitchFamily="34" charset="0"/>
                <a:buChar char="•"/>
              </a:pPr>
              <a:r>
                <a:rPr kumimoji="1" lang="ja-JP" altLang="en-US" sz="1600" dirty="0">
                  <a:latin typeface="+mj-ea"/>
                  <a:ea typeface="+mj-ea"/>
                </a:rPr>
                <a:t>変化に対する恐れをもつ家族や当事者に変化のモデルを提供し自己効力感の回復を促す。家族や当事者のピアサポートが大きな可能性を持っている。</a:t>
              </a:r>
              <a:endParaRPr lang="ja-JP" altLang="ja-JP" sz="1600" dirty="0">
                <a:latin typeface="+mj-ea"/>
                <a:ea typeface="+mj-ea"/>
              </a:endParaRPr>
            </a:p>
          </p:txBody>
        </p:sp>
        <p:sp>
          <p:nvSpPr>
            <p:cNvPr id="16" name="矢印: 右 11"/>
            <p:cNvSpPr/>
            <p:nvPr/>
          </p:nvSpPr>
          <p:spPr>
            <a:xfrm>
              <a:off x="620609" y="1914908"/>
              <a:ext cx="5465290" cy="580038"/>
            </a:xfrm>
            <a:prstGeom prst="rightArrow">
              <a:avLst>
                <a:gd name="adj1" fmla="val 65842"/>
                <a:gd name="adj2" fmla="val 50000"/>
              </a:avLst>
            </a:prstGeom>
            <a:solidFill>
              <a:schemeClr val="accent3">
                <a:lumMod val="75000"/>
              </a:schemeClr>
            </a:solidFill>
            <a:ln w="28575">
              <a:solidFill>
                <a:schemeClr val="accent3">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2000" b="1" dirty="0">
                  <a:effectLst>
                    <a:outerShdw blurRad="38100" dist="38100" dir="2700000" algn="tl">
                      <a:srgbClr val="000000">
                        <a:alpha val="43137"/>
                      </a:srgbClr>
                    </a:outerShdw>
                  </a:effectLst>
                  <a:latin typeface="+mj-ea"/>
                  <a:ea typeface="+mj-ea"/>
                </a:rPr>
                <a:t>モデル提供のアウトリーチ</a:t>
              </a:r>
            </a:p>
          </p:txBody>
        </p:sp>
      </p:grpSp>
      <p:sp>
        <p:nvSpPr>
          <p:cNvPr id="19" name="四角形: 角を丸くする 4"/>
          <p:cNvSpPr/>
          <p:nvPr/>
        </p:nvSpPr>
        <p:spPr>
          <a:xfrm>
            <a:off x="459270" y="-3366417"/>
            <a:ext cx="8613912" cy="1242814"/>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nSpc>
                <a:spcPct val="120000"/>
              </a:lnSpc>
            </a:pPr>
            <a:r>
              <a:rPr lang="ja-JP" altLang="en-US" sz="1400" dirty="0">
                <a:latin typeface="+mn-ea"/>
              </a:rPr>
              <a:t>当事者の心身の状態が悪化し、あるいは不安定となり、自他の生命の危険性</a:t>
            </a:r>
            <a:r>
              <a:rPr lang="en-US" altLang="ja-JP" sz="1400" dirty="0">
                <a:latin typeface="+mn-ea"/>
              </a:rPr>
              <a:t>(</a:t>
            </a:r>
            <a:r>
              <a:rPr lang="ja-JP" altLang="en-US" sz="1400" dirty="0">
                <a:latin typeface="+mn-ea"/>
              </a:rPr>
              <a:t>自傷他害を含む</a:t>
            </a:r>
            <a:r>
              <a:rPr lang="en-US" altLang="ja-JP" sz="1400" dirty="0">
                <a:latin typeface="+mn-ea"/>
              </a:rPr>
              <a:t>)</a:t>
            </a:r>
            <a:r>
              <a:rPr lang="ja-JP" altLang="en-US" sz="1400" dirty="0" err="1">
                <a:latin typeface="+mn-ea"/>
              </a:rPr>
              <a:t>、</a:t>
            </a:r>
            <a:r>
              <a:rPr lang="ja-JP" altLang="en-US" sz="1400" dirty="0">
                <a:latin typeface="+mn-ea"/>
              </a:rPr>
              <a:t>安全性の検討が必要とされるとき。</a:t>
            </a:r>
            <a:endParaRPr lang="en-US" altLang="ja-JP" sz="1400" dirty="0">
              <a:latin typeface="+mn-ea"/>
            </a:endParaRPr>
          </a:p>
          <a:p>
            <a:pPr>
              <a:lnSpc>
                <a:spcPct val="120000"/>
              </a:lnSpc>
            </a:pPr>
            <a:r>
              <a:rPr lang="ja-JP" altLang="en-US" sz="1400" dirty="0">
                <a:latin typeface="+mn-ea"/>
              </a:rPr>
              <a:t>当事者に精神医学的な観点から、受療の必要性についての判断や精神医学的な判断が、家族や関係機関から求められるとき。</a:t>
            </a:r>
            <a:endParaRPr lang="en-US" altLang="ja-JP" sz="1400" dirty="0">
              <a:latin typeface="+mn-ea"/>
            </a:endParaRPr>
          </a:p>
        </p:txBody>
      </p:sp>
      <p:grpSp>
        <p:nvGrpSpPr>
          <p:cNvPr id="21" name="グループ化 20"/>
          <p:cNvGrpSpPr/>
          <p:nvPr/>
        </p:nvGrpSpPr>
        <p:grpSpPr>
          <a:xfrm>
            <a:off x="200188" y="2321878"/>
            <a:ext cx="8613912" cy="1023782"/>
            <a:chOff x="318052" y="2050133"/>
            <a:chExt cx="8401878" cy="1467085"/>
          </a:xfrm>
        </p:grpSpPr>
        <p:sp>
          <p:nvSpPr>
            <p:cNvPr id="22" name="四角形: 角を丸くする 4"/>
            <p:cNvSpPr/>
            <p:nvPr/>
          </p:nvSpPr>
          <p:spPr>
            <a:xfrm>
              <a:off x="318052" y="2386223"/>
              <a:ext cx="8401878" cy="1130995"/>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285750" indent="-285750">
                <a:lnSpc>
                  <a:spcPts val="2200"/>
                </a:lnSpc>
                <a:buFont typeface="Arial" panose="020B0604020202020204" pitchFamily="34" charset="0"/>
                <a:buChar char="•"/>
              </a:pPr>
              <a:endParaRPr kumimoji="1" lang="en-US" altLang="ja-JP" dirty="0">
                <a:latin typeface="+mj-ea"/>
                <a:ea typeface="+mj-ea"/>
              </a:endParaRPr>
            </a:p>
            <a:p>
              <a:pPr marL="285750" indent="-285750">
                <a:lnSpc>
                  <a:spcPts val="2200"/>
                </a:lnSpc>
                <a:buFont typeface="Arial" panose="020B0604020202020204" pitchFamily="34" charset="0"/>
                <a:buChar char="•"/>
              </a:pPr>
              <a:r>
                <a:rPr kumimoji="1" lang="ja-JP" altLang="en-US" sz="1600" dirty="0">
                  <a:latin typeface="+mj-ea"/>
                  <a:ea typeface="+mj-ea"/>
                </a:rPr>
                <a:t>家族相談で</a:t>
              </a:r>
              <a:r>
                <a:rPr lang="ja-JP" altLang="en-US" sz="1600" dirty="0">
                  <a:latin typeface="+mj-ea"/>
                  <a:ea typeface="+mj-ea"/>
                </a:rPr>
                <a:t>は見えない本人や環境のアセスメントに必要な情報を支援者の目で確認できる。問題点ではなくストレングス視点で情報を集める</a:t>
              </a:r>
              <a:endParaRPr kumimoji="1" lang="ja-JP" altLang="en-US" sz="1600" dirty="0">
                <a:latin typeface="+mj-ea"/>
                <a:ea typeface="+mj-ea"/>
              </a:endParaRPr>
            </a:p>
          </p:txBody>
        </p:sp>
        <p:sp>
          <p:nvSpPr>
            <p:cNvPr id="23" name="矢印: 右 3"/>
            <p:cNvSpPr/>
            <p:nvPr/>
          </p:nvSpPr>
          <p:spPr>
            <a:xfrm>
              <a:off x="639090" y="2050133"/>
              <a:ext cx="5467311" cy="672178"/>
            </a:xfrm>
            <a:prstGeom prst="rightArrow">
              <a:avLst>
                <a:gd name="adj1" fmla="val 61765"/>
                <a:gd name="adj2" fmla="val 50000"/>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effectLst>
                    <a:outerShdw blurRad="38100" dist="38100" dir="2700000" algn="tl">
                      <a:srgbClr val="000000">
                        <a:alpha val="43137"/>
                      </a:srgbClr>
                    </a:outerShdw>
                  </a:effectLst>
                  <a:latin typeface="+mj-ea"/>
                  <a:ea typeface="+mj-ea"/>
                </a:rPr>
                <a:t>情報収集のアウトリーチ</a:t>
              </a:r>
            </a:p>
          </p:txBody>
        </p:sp>
      </p:grpSp>
      <p:sp>
        <p:nvSpPr>
          <p:cNvPr id="20" name="タイトル 1"/>
          <p:cNvSpPr>
            <a:spLocks noGrp="1"/>
          </p:cNvSpPr>
          <p:nvPr>
            <p:ph type="title"/>
          </p:nvPr>
        </p:nvSpPr>
        <p:spPr>
          <a:xfrm>
            <a:off x="193291" y="0"/>
            <a:ext cx="8229600" cy="990600"/>
          </a:xfrm>
        </p:spPr>
        <p:txBody>
          <a:bodyPr>
            <a:normAutofit/>
          </a:bodyPr>
          <a:lstStyle/>
          <a:p>
            <a:r>
              <a:rPr lang="ja-JP" altLang="en-US" dirty="0">
                <a:latin typeface="HGP創英角ｺﾞｼｯｸUB" panose="020B0900000000000000" pitchFamily="50" charset="-128"/>
                <a:ea typeface="HGP創英角ｺﾞｼｯｸUB" panose="020B0900000000000000" pitchFamily="50" charset="-128"/>
              </a:rPr>
              <a:t>アウトリーチの分類</a:t>
            </a: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26</a:t>
            </a:fld>
            <a:endParaRPr lang="ja-JP" altLang="en-US">
              <a:solidFill>
                <a:prstClr val="black">
                  <a:tint val="75000"/>
                </a:prstClr>
              </a:solidFill>
            </a:endParaRPr>
          </a:p>
        </p:txBody>
      </p:sp>
    </p:spTree>
    <p:extLst>
      <p:ext uri="{BB962C8B-B14F-4D97-AF65-F5344CB8AC3E}">
        <p14:creationId xmlns:p14="http://schemas.microsoft.com/office/powerpoint/2010/main" val="34518057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p:cNvGraphicFramePr>
            <a:graphicFrameLocks/>
          </p:cNvGraphicFramePr>
          <p:nvPr/>
        </p:nvGraphicFramePr>
        <p:xfrm>
          <a:off x="0" y="1616127"/>
          <a:ext cx="4302177" cy="360326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グラフ 4"/>
          <p:cNvGraphicFramePr>
            <a:graphicFrameLocks/>
          </p:cNvGraphicFramePr>
          <p:nvPr>
            <p:extLst>
              <p:ext uri="{D42A27DB-BD31-4B8C-83A1-F6EECF244321}">
                <p14:modId xmlns:p14="http://schemas.microsoft.com/office/powerpoint/2010/main" val="3010421843"/>
              </p:ext>
            </p:extLst>
          </p:nvPr>
        </p:nvGraphicFramePr>
        <p:xfrm>
          <a:off x="4429594" y="1616127"/>
          <a:ext cx="4706910" cy="3580776"/>
        </p:xfrm>
        <a:graphic>
          <a:graphicData uri="http://schemas.openxmlformats.org/drawingml/2006/chart">
            <c:chart xmlns:c="http://schemas.openxmlformats.org/drawingml/2006/chart" xmlns:r="http://schemas.openxmlformats.org/officeDocument/2006/relationships" r:id="rId4"/>
          </a:graphicData>
        </a:graphic>
      </p:graphicFrame>
      <p:sp>
        <p:nvSpPr>
          <p:cNvPr id="7" name="テキスト ボックス 6"/>
          <p:cNvSpPr txBox="1"/>
          <p:nvPr/>
        </p:nvSpPr>
        <p:spPr>
          <a:xfrm>
            <a:off x="0" y="5511696"/>
            <a:ext cx="8340745" cy="830997"/>
          </a:xfrm>
          <a:prstGeom prst="rect">
            <a:avLst/>
          </a:prstGeom>
          <a:noFill/>
        </p:spPr>
        <p:txBody>
          <a:bodyPr wrap="none" rtlCol="0">
            <a:spAutoFit/>
          </a:bodyPr>
          <a:lstStyle/>
          <a:p>
            <a:r>
              <a:rPr lang="ja-JP" altLang="en-US" sz="2400" dirty="0">
                <a:latin typeface="+mj-ea"/>
                <a:ea typeface="+mj-ea"/>
              </a:rPr>
              <a:t>＊平成</a:t>
            </a:r>
            <a:r>
              <a:rPr lang="en-US" altLang="ja-JP" sz="2400" dirty="0">
                <a:latin typeface="+mj-ea"/>
                <a:ea typeface="+mj-ea"/>
              </a:rPr>
              <a:t>27</a:t>
            </a:r>
            <a:r>
              <a:rPr lang="ja-JP" altLang="en-US" sz="2400" dirty="0">
                <a:latin typeface="+mj-ea"/>
                <a:ea typeface="+mj-ea"/>
              </a:rPr>
              <a:t>年</a:t>
            </a:r>
            <a:r>
              <a:rPr lang="en-US" altLang="ja-JP" sz="2400" dirty="0">
                <a:latin typeface="+mj-ea"/>
                <a:ea typeface="+mj-ea"/>
              </a:rPr>
              <a:t>4</a:t>
            </a:r>
            <a:r>
              <a:rPr lang="ja-JP" altLang="en-US" sz="2400" dirty="0">
                <a:latin typeface="+mj-ea"/>
                <a:ea typeface="+mj-ea"/>
              </a:rPr>
              <a:t>月から平成</a:t>
            </a:r>
            <a:r>
              <a:rPr lang="en-US" altLang="ja-JP" sz="2400" dirty="0">
                <a:latin typeface="+mj-ea"/>
                <a:ea typeface="+mj-ea"/>
              </a:rPr>
              <a:t>28</a:t>
            </a:r>
            <a:r>
              <a:rPr lang="ja-JP" altLang="en-US" sz="2400" dirty="0">
                <a:latin typeface="+mj-ea"/>
                <a:ea typeface="+mj-ea"/>
              </a:rPr>
              <a:t>年</a:t>
            </a:r>
            <a:r>
              <a:rPr lang="en-US" altLang="ja-JP" sz="2400" dirty="0">
                <a:latin typeface="+mj-ea"/>
                <a:ea typeface="+mj-ea"/>
              </a:rPr>
              <a:t>10</a:t>
            </a:r>
            <a:r>
              <a:rPr lang="ja-JP" altLang="en-US" sz="2400" dirty="0">
                <a:latin typeface="+mj-ea"/>
                <a:ea typeface="+mj-ea"/>
              </a:rPr>
              <a:t>月末まで</a:t>
            </a:r>
            <a:r>
              <a:rPr lang="en-US" altLang="ja-JP" sz="2400" dirty="0">
                <a:latin typeface="+mj-ea"/>
                <a:ea typeface="+mj-ea"/>
              </a:rPr>
              <a:t>32</a:t>
            </a:r>
            <a:r>
              <a:rPr lang="ja-JP" altLang="en-US" sz="2400" dirty="0">
                <a:latin typeface="+mj-ea"/>
                <a:ea typeface="+mj-ea"/>
              </a:rPr>
              <a:t>ケースに実施した</a:t>
            </a:r>
            <a:endParaRPr lang="en-US" altLang="ja-JP" sz="2400" dirty="0">
              <a:latin typeface="+mj-ea"/>
              <a:ea typeface="+mj-ea"/>
            </a:endParaRPr>
          </a:p>
          <a:p>
            <a:r>
              <a:rPr lang="ja-JP" altLang="en-US" sz="2400" dirty="0">
                <a:latin typeface="+mj-ea"/>
                <a:ea typeface="+mj-ea"/>
              </a:rPr>
              <a:t>　アウトリーチを分類別に集計</a:t>
            </a:r>
          </a:p>
        </p:txBody>
      </p:sp>
      <p:sp>
        <p:nvSpPr>
          <p:cNvPr id="2" name="テキスト ボックス 1"/>
          <p:cNvSpPr txBox="1"/>
          <p:nvPr/>
        </p:nvSpPr>
        <p:spPr>
          <a:xfrm>
            <a:off x="202371" y="4719682"/>
            <a:ext cx="1016625" cy="300082"/>
          </a:xfrm>
          <a:prstGeom prst="rect">
            <a:avLst/>
          </a:prstGeom>
          <a:noFill/>
        </p:spPr>
        <p:txBody>
          <a:bodyPr wrap="none" rtlCol="0">
            <a:spAutoFit/>
          </a:bodyPr>
          <a:lstStyle/>
          <a:p>
            <a:r>
              <a:rPr lang="ja-JP" altLang="en-US" sz="1350" dirty="0"/>
              <a:t>全</a:t>
            </a:r>
            <a:r>
              <a:rPr lang="en-US" altLang="ja-JP" sz="1350" dirty="0"/>
              <a:t>14</a:t>
            </a:r>
            <a:r>
              <a:rPr lang="ja-JP" altLang="en-US" sz="1350" dirty="0"/>
              <a:t>ケース</a:t>
            </a:r>
          </a:p>
        </p:txBody>
      </p:sp>
      <p:sp>
        <p:nvSpPr>
          <p:cNvPr id="8" name="テキスト ボックス 7"/>
          <p:cNvSpPr txBox="1"/>
          <p:nvPr/>
        </p:nvSpPr>
        <p:spPr>
          <a:xfrm>
            <a:off x="4542020" y="4719682"/>
            <a:ext cx="1016625" cy="300082"/>
          </a:xfrm>
          <a:prstGeom prst="rect">
            <a:avLst/>
          </a:prstGeom>
          <a:noFill/>
        </p:spPr>
        <p:txBody>
          <a:bodyPr wrap="none" rtlCol="0">
            <a:spAutoFit/>
          </a:bodyPr>
          <a:lstStyle/>
          <a:p>
            <a:r>
              <a:rPr lang="ja-JP" altLang="en-US" sz="1350" dirty="0"/>
              <a:t>全</a:t>
            </a:r>
            <a:r>
              <a:rPr lang="en-US" altLang="ja-JP" sz="1350" dirty="0"/>
              <a:t>18</a:t>
            </a:r>
            <a:r>
              <a:rPr lang="ja-JP" altLang="en-US" sz="1350" dirty="0"/>
              <a:t>ケース</a:t>
            </a:r>
          </a:p>
        </p:txBody>
      </p:sp>
      <p:sp>
        <p:nvSpPr>
          <p:cNvPr id="10" name="タイトル 1"/>
          <p:cNvSpPr>
            <a:spLocks noGrp="1"/>
          </p:cNvSpPr>
          <p:nvPr>
            <p:ph type="title"/>
          </p:nvPr>
        </p:nvSpPr>
        <p:spPr>
          <a:xfrm>
            <a:off x="293607" y="764704"/>
            <a:ext cx="8229600" cy="801960"/>
          </a:xfrm>
        </p:spPr>
        <p:txBody>
          <a:bodyPr>
            <a:noAutofit/>
          </a:bodyPr>
          <a:lstStyle/>
          <a:p>
            <a:r>
              <a:rPr lang="ja-JP" altLang="en-US" sz="4000" dirty="0">
                <a:latin typeface="HGP創英角ｺﾞｼｯｸUB" panose="020B0900000000000000" pitchFamily="50" charset="-128"/>
                <a:ea typeface="HGP創英角ｺﾞｼｯｸUB" panose="020B0900000000000000" pitchFamily="50" charset="-128"/>
              </a:rPr>
              <a:t>訪問支援（アウトリーチ）の分類の統計</a:t>
            </a:r>
            <a:endParaRPr kumimoji="1" lang="ja-JP" altLang="en-US" sz="4000" dirty="0">
              <a:latin typeface="HGP創英角ｺﾞｼｯｸUB" panose="020B0900000000000000" pitchFamily="50" charset="-128"/>
              <a:ea typeface="HGP創英角ｺﾞｼｯｸUB" panose="020B0900000000000000" pitchFamily="50" charset="-128"/>
            </a:endParaRP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27</a:t>
            </a:fld>
            <a:endParaRPr lang="ja-JP" altLang="en-US">
              <a:solidFill>
                <a:prstClr val="black">
                  <a:tint val="75000"/>
                </a:prstClr>
              </a:solidFill>
            </a:endParaRPr>
          </a:p>
        </p:txBody>
      </p:sp>
      <p:sp>
        <p:nvSpPr>
          <p:cNvPr id="9" name="テキスト ボックス 8"/>
          <p:cNvSpPr txBox="1"/>
          <p:nvPr/>
        </p:nvSpPr>
        <p:spPr>
          <a:xfrm>
            <a:off x="350579" y="116632"/>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訪問支援（アウトリーチ）</a:t>
            </a:r>
          </a:p>
        </p:txBody>
      </p:sp>
    </p:spTree>
    <p:extLst>
      <p:ext uri="{BB962C8B-B14F-4D97-AF65-F5344CB8AC3E}">
        <p14:creationId xmlns:p14="http://schemas.microsoft.com/office/powerpoint/2010/main" val="29193281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50126" y="260648"/>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集団支援　</a:t>
            </a:r>
          </a:p>
        </p:txBody>
      </p:sp>
      <p:sp>
        <p:nvSpPr>
          <p:cNvPr id="18" name="涙形 17"/>
          <p:cNvSpPr/>
          <p:nvPr/>
        </p:nvSpPr>
        <p:spPr>
          <a:xfrm>
            <a:off x="6936442" y="-171400"/>
            <a:ext cx="2214116" cy="2018546"/>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7008574" y="183704"/>
            <a:ext cx="1979712" cy="1323439"/>
          </a:xfrm>
          <a:prstGeom prst="rect">
            <a:avLst/>
          </a:prstGeom>
          <a:noFill/>
          <a:ln>
            <a:noFill/>
          </a:ln>
        </p:spPr>
        <p:txBody>
          <a:bodyPr wrap="square">
            <a:spAutoFit/>
          </a:bodyPr>
          <a:lstStyle/>
          <a:p>
            <a:pPr algn="ctr" fontAlgn="auto">
              <a:spcBef>
                <a:spcPts val="0"/>
              </a:spcBef>
              <a:spcAft>
                <a:spcPts val="0"/>
              </a:spcAft>
              <a:defRPr/>
            </a:pPr>
            <a:r>
              <a:rPr lang="ja-JP" altLang="en-US" sz="4000" dirty="0">
                <a:latin typeface="+mj-ea"/>
                <a:ea typeface="+mj-ea"/>
              </a:rPr>
              <a:t>当事者支援</a:t>
            </a:r>
          </a:p>
        </p:txBody>
      </p:sp>
      <p:sp>
        <p:nvSpPr>
          <p:cNvPr id="9" name="コンテンツ プレースホルダー 2"/>
          <p:cNvSpPr>
            <a:spLocks noGrp="1"/>
          </p:cNvSpPr>
          <p:nvPr>
            <p:ph idx="1"/>
          </p:nvPr>
        </p:nvSpPr>
        <p:spPr>
          <a:xfrm>
            <a:off x="150126" y="1046572"/>
            <a:ext cx="8229600" cy="5544616"/>
          </a:xfrm>
        </p:spPr>
        <p:txBody>
          <a:bodyPr>
            <a:normAutofit/>
          </a:bodyPr>
          <a:lstStyle/>
          <a:p>
            <a:pPr marL="474300" indent="-342900">
              <a:spcBef>
                <a:spcPts val="1200"/>
              </a:spcBef>
              <a:spcAft>
                <a:spcPts val="1000"/>
              </a:spcAft>
            </a:pPr>
            <a:endParaRPr lang="en-US" altLang="ja-JP" sz="2200" dirty="0">
              <a:latin typeface="+mj-ea"/>
              <a:ea typeface="+mj-ea"/>
              <a:cs typeface="メイリオ" panose="020B0604030504040204" pitchFamily="50" charset="-128"/>
            </a:endParaRPr>
          </a:p>
          <a:p>
            <a:pPr marL="474300" indent="-342900">
              <a:spcBef>
                <a:spcPts val="1200"/>
              </a:spcBef>
              <a:spcAft>
                <a:spcPts val="1000"/>
              </a:spcAft>
            </a:pPr>
            <a:r>
              <a:rPr lang="ja-JP" altLang="en-US" dirty="0">
                <a:latin typeface="+mj-ea"/>
                <a:ea typeface="+mj-ea"/>
                <a:cs typeface="メイリオ" panose="020B0604030504040204" pitchFamily="50" charset="-128"/>
              </a:rPr>
              <a:t>開催：月</a:t>
            </a:r>
            <a:r>
              <a:rPr lang="en-US" altLang="ja-JP" dirty="0">
                <a:latin typeface="+mj-ea"/>
                <a:ea typeface="+mj-ea"/>
                <a:cs typeface="メイリオ" panose="020B0604030504040204" pitchFamily="50" charset="-128"/>
              </a:rPr>
              <a:t>2</a:t>
            </a:r>
            <a:r>
              <a:rPr lang="ja-JP" altLang="en-US" dirty="0">
                <a:latin typeface="+mj-ea"/>
                <a:ea typeface="+mj-ea"/>
                <a:cs typeface="メイリオ" panose="020B0604030504040204" pitchFamily="50" charset="-128"/>
              </a:rPr>
              <a:t>回（第</a:t>
            </a:r>
            <a:r>
              <a:rPr lang="en-US" altLang="ja-JP" dirty="0">
                <a:latin typeface="+mj-ea"/>
                <a:ea typeface="+mj-ea"/>
                <a:cs typeface="メイリオ" panose="020B0604030504040204" pitchFamily="50" charset="-128"/>
              </a:rPr>
              <a:t>2</a:t>
            </a:r>
            <a:r>
              <a:rPr lang="ja-JP" altLang="en-US" dirty="0">
                <a:latin typeface="+mj-ea"/>
                <a:ea typeface="+mj-ea"/>
                <a:cs typeface="メイリオ" panose="020B0604030504040204" pitchFamily="50" charset="-128"/>
              </a:rPr>
              <a:t>・</a:t>
            </a:r>
            <a:r>
              <a:rPr lang="en-US" altLang="ja-JP" dirty="0">
                <a:latin typeface="+mj-ea"/>
                <a:ea typeface="+mj-ea"/>
                <a:cs typeface="メイリオ" panose="020B0604030504040204" pitchFamily="50" charset="-128"/>
              </a:rPr>
              <a:t>4</a:t>
            </a:r>
            <a:r>
              <a:rPr lang="ja-JP" altLang="en-US" dirty="0">
                <a:latin typeface="+mj-ea"/>
                <a:ea typeface="+mj-ea"/>
                <a:cs typeface="メイリオ" panose="020B0604030504040204" pitchFamily="50" charset="-128"/>
              </a:rPr>
              <a:t>水曜日の午後）</a:t>
            </a:r>
            <a:endParaRPr lang="en-US" altLang="ja-JP" dirty="0">
              <a:latin typeface="+mj-ea"/>
              <a:ea typeface="+mj-ea"/>
              <a:cs typeface="メイリオ" panose="020B0604030504040204" pitchFamily="50" charset="-128"/>
            </a:endParaRPr>
          </a:p>
          <a:p>
            <a:pPr marL="474300" indent="-342900">
              <a:spcBef>
                <a:spcPts val="1200"/>
              </a:spcBef>
              <a:spcAft>
                <a:spcPts val="1000"/>
              </a:spcAft>
            </a:pPr>
            <a:r>
              <a:rPr lang="ja-JP" altLang="en-US" dirty="0">
                <a:latin typeface="+mj-ea"/>
                <a:ea typeface="+mj-ea"/>
                <a:cs typeface="メイリオ" panose="020B0604030504040204" pitchFamily="50" charset="-128"/>
              </a:rPr>
              <a:t>対象：精神保健福祉センターの相談対象者　　　　　　</a:t>
            </a:r>
            <a:r>
              <a:rPr lang="en-US" altLang="ja-JP" dirty="0">
                <a:latin typeface="+mj-ea"/>
                <a:ea typeface="+mj-ea"/>
                <a:cs typeface="メイリオ" panose="020B0604030504040204" pitchFamily="50" charset="-128"/>
              </a:rPr>
              <a:t>		</a:t>
            </a:r>
            <a:r>
              <a:rPr lang="ja-JP" altLang="en-US" dirty="0">
                <a:latin typeface="+mj-ea"/>
                <a:ea typeface="+mj-ea"/>
                <a:cs typeface="メイリオ" panose="020B0604030504040204" pitchFamily="50" charset="-128"/>
              </a:rPr>
              <a:t>　　　　　（</a:t>
            </a:r>
            <a:r>
              <a:rPr lang="en-US" altLang="ja-JP" dirty="0">
                <a:latin typeface="+mj-ea"/>
                <a:ea typeface="+mj-ea"/>
                <a:cs typeface="メイリオ" panose="020B0604030504040204" pitchFamily="50" charset="-128"/>
              </a:rPr>
              <a:t>R1</a:t>
            </a:r>
            <a:r>
              <a:rPr lang="ja-JP" altLang="en-US" dirty="0">
                <a:latin typeface="+mj-ea"/>
                <a:ea typeface="+mj-ea"/>
                <a:cs typeface="メイリオ" panose="020B0604030504040204" pitchFamily="50" charset="-128"/>
              </a:rPr>
              <a:t>年度実人数　</a:t>
            </a:r>
            <a:r>
              <a:rPr lang="en-US" altLang="ja-JP" dirty="0">
                <a:latin typeface="+mj-ea"/>
                <a:ea typeface="+mj-ea"/>
                <a:cs typeface="メイリオ" panose="020B0604030504040204" pitchFamily="50" charset="-128"/>
              </a:rPr>
              <a:t>10</a:t>
            </a:r>
            <a:r>
              <a:rPr lang="ja-JP" altLang="en-US" dirty="0">
                <a:latin typeface="+mj-ea"/>
                <a:ea typeface="+mj-ea"/>
                <a:cs typeface="メイリオ" panose="020B0604030504040204" pitchFamily="50" charset="-128"/>
              </a:rPr>
              <a:t>名）</a:t>
            </a:r>
            <a:endParaRPr lang="en-US" altLang="ja-JP" dirty="0">
              <a:latin typeface="+mj-ea"/>
              <a:ea typeface="+mj-ea"/>
              <a:cs typeface="メイリオ" panose="020B0604030504040204" pitchFamily="50" charset="-128"/>
            </a:endParaRPr>
          </a:p>
          <a:p>
            <a:pPr marL="474300" indent="-342900">
              <a:spcBef>
                <a:spcPts val="1200"/>
              </a:spcBef>
              <a:spcAft>
                <a:spcPts val="1000"/>
              </a:spcAft>
            </a:pPr>
            <a:r>
              <a:rPr lang="ja-JP" altLang="en-US" dirty="0">
                <a:latin typeface="+mj-ea"/>
                <a:ea typeface="+mj-ea"/>
                <a:cs typeface="メイリオ" panose="020B0604030504040204" pitchFamily="50" charset="-128"/>
              </a:rPr>
              <a:t>内容：グループミーティング、創作活動、ゲーム、外出など　　　　</a:t>
            </a:r>
            <a:endParaRPr lang="en-US" altLang="ja-JP" dirty="0">
              <a:latin typeface="+mj-ea"/>
              <a:ea typeface="+mj-ea"/>
              <a:cs typeface="メイリオ" panose="020B0604030504040204" pitchFamily="50" charset="-128"/>
            </a:endParaRPr>
          </a:p>
          <a:p>
            <a:pPr marL="760050" lvl="1">
              <a:spcAft>
                <a:spcPts val="1000"/>
              </a:spcAft>
            </a:pPr>
            <a:endParaRPr lang="en-US" altLang="ja-JP" dirty="0">
              <a:latin typeface="+mj-ea"/>
              <a:ea typeface="+mj-ea"/>
              <a:cs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28</a:t>
            </a:fld>
            <a:endParaRPr lang="ja-JP" altLang="en-US">
              <a:solidFill>
                <a:prstClr val="black">
                  <a:tint val="75000"/>
                </a:prstClr>
              </a:solidFill>
            </a:endParaRPr>
          </a:p>
        </p:txBody>
      </p:sp>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2036" y="773996"/>
            <a:ext cx="2590800"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7"/>
          <p:cNvPicPr>
            <a:picLocks noChangeAspect="1" noChangeArrowheads="1"/>
          </p:cNvPicPr>
          <p:nvPr/>
        </p:nvPicPr>
        <p:blipFill>
          <a:blip r:embed="rId4"/>
          <a:srcRect/>
          <a:stretch>
            <a:fillRect/>
          </a:stretch>
        </p:blipFill>
        <p:spPr bwMode="auto">
          <a:xfrm>
            <a:off x="2323759" y="5034281"/>
            <a:ext cx="1047675" cy="1538484"/>
          </a:xfrm>
          <a:prstGeom prst="rect">
            <a:avLst/>
          </a:prstGeom>
          <a:solidFill>
            <a:srgbClr val="FFFF66">
              <a:alpha val="76862"/>
            </a:srgbClr>
          </a:solidFill>
          <a:ln w="9525">
            <a:noFill/>
            <a:miter lim="800000"/>
            <a:headEnd/>
            <a:tailEnd/>
          </a:ln>
        </p:spPr>
      </p:pic>
      <p:sp>
        <p:nvSpPr>
          <p:cNvPr id="4" name="テキスト ボックス 3"/>
          <p:cNvSpPr txBox="1"/>
          <p:nvPr/>
        </p:nvSpPr>
        <p:spPr>
          <a:xfrm>
            <a:off x="3911517" y="4884122"/>
            <a:ext cx="4260883" cy="919401"/>
          </a:xfrm>
          <a:prstGeom prst="wedgeRoundRectCallout">
            <a:avLst>
              <a:gd name="adj1" fmla="val -60270"/>
              <a:gd name="adj2" fmla="val 44566"/>
              <a:gd name="adj3" fmla="val 16667"/>
            </a:avLst>
          </a:prstGeom>
          <a:solidFill>
            <a:schemeClr val="accent2">
              <a:lumMod val="60000"/>
              <a:lumOff val="4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rPr>
              <a:t>プログラムはミーティングで話し合って決定しています</a:t>
            </a:r>
          </a:p>
        </p:txBody>
      </p:sp>
      <p:pic>
        <p:nvPicPr>
          <p:cNvPr id="1331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1004326"/>
            <a:ext cx="4189157" cy="641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7451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50126" y="260648"/>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集団支援　</a:t>
            </a:r>
          </a:p>
        </p:txBody>
      </p:sp>
      <p:sp>
        <p:nvSpPr>
          <p:cNvPr id="18" name="涙形 17"/>
          <p:cNvSpPr/>
          <p:nvPr/>
        </p:nvSpPr>
        <p:spPr>
          <a:xfrm>
            <a:off x="6804248" y="-171400"/>
            <a:ext cx="2346310" cy="234631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6642230" y="318471"/>
            <a:ext cx="2670346" cy="1323439"/>
          </a:xfrm>
          <a:prstGeom prst="rect">
            <a:avLst/>
          </a:prstGeom>
          <a:noFill/>
        </p:spPr>
        <p:txBody>
          <a:bodyPr wrap="square">
            <a:spAutoFit/>
          </a:bodyPr>
          <a:lstStyle/>
          <a:p>
            <a:pPr algn="ctr" fontAlgn="auto">
              <a:spcBef>
                <a:spcPts val="0"/>
              </a:spcBef>
              <a:spcAft>
                <a:spcPts val="0"/>
              </a:spcAft>
              <a:defRPr/>
            </a:pPr>
            <a:r>
              <a:rPr lang="ja-JP" altLang="en-US" sz="4000" dirty="0">
                <a:latin typeface="+mj-ea"/>
                <a:ea typeface="+mj-ea"/>
              </a:rPr>
              <a:t>当事者</a:t>
            </a:r>
            <a:endParaRPr lang="en-US" altLang="ja-JP" sz="4000" dirty="0">
              <a:latin typeface="+mj-ea"/>
              <a:ea typeface="+mj-ea"/>
            </a:endParaRPr>
          </a:p>
          <a:p>
            <a:pPr algn="ctr" fontAlgn="auto">
              <a:spcBef>
                <a:spcPts val="0"/>
              </a:spcBef>
              <a:spcAft>
                <a:spcPts val="0"/>
              </a:spcAft>
              <a:defRPr/>
            </a:pPr>
            <a:r>
              <a:rPr lang="ja-JP" altLang="en-US" sz="4000" dirty="0">
                <a:latin typeface="+mj-ea"/>
                <a:ea typeface="+mj-ea"/>
              </a:rPr>
              <a:t>支援</a:t>
            </a:r>
          </a:p>
        </p:txBody>
      </p:sp>
      <p:sp>
        <p:nvSpPr>
          <p:cNvPr id="9" name="コンテンツ プレースホルダー 2"/>
          <p:cNvSpPr>
            <a:spLocks noGrp="1"/>
          </p:cNvSpPr>
          <p:nvPr>
            <p:ph idx="1"/>
          </p:nvPr>
        </p:nvSpPr>
        <p:spPr>
          <a:xfrm>
            <a:off x="150126" y="1036075"/>
            <a:ext cx="8229600" cy="605835"/>
          </a:xfrm>
        </p:spPr>
        <p:txBody>
          <a:bodyPr>
            <a:normAutofit/>
          </a:bodyPr>
          <a:lstStyle/>
          <a:p>
            <a:pPr marL="131400" indent="0">
              <a:spcAft>
                <a:spcPts val="1000"/>
              </a:spcAft>
              <a:buNone/>
            </a:pPr>
            <a:r>
              <a:rPr lang="ja-JP" altLang="en-US" sz="2600" b="1" dirty="0">
                <a:latin typeface="+mj-ea"/>
                <a:ea typeface="+mj-ea"/>
                <a:cs typeface="メイリオ" panose="020B0604030504040204" pitchFamily="50" charset="-128"/>
              </a:rPr>
              <a:t>ひきこもりサポートセンターこだま　　</a:t>
            </a:r>
            <a:endParaRPr lang="en-US" altLang="ja-JP" sz="3200" b="1" dirty="0">
              <a:latin typeface="+mj-ea"/>
              <a:ea typeface="+mj-ea"/>
              <a:cs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29</a:t>
            </a:fld>
            <a:endParaRPr lang="ja-JP" altLang="en-US">
              <a:solidFill>
                <a:prstClr val="black">
                  <a:tint val="75000"/>
                </a:prstClr>
              </a:solidFill>
            </a:endParaRPr>
          </a:p>
        </p:txBody>
      </p:sp>
      <p:sp>
        <p:nvSpPr>
          <p:cNvPr id="2" name="テキスト ボックス 1"/>
          <p:cNvSpPr txBox="1"/>
          <p:nvPr/>
        </p:nvSpPr>
        <p:spPr>
          <a:xfrm>
            <a:off x="168814" y="2149014"/>
            <a:ext cx="7230186" cy="3631763"/>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400" dirty="0">
                <a:latin typeface="+mj-ea"/>
                <a:ea typeface="+mj-ea"/>
              </a:rPr>
              <a:t>開所</a:t>
            </a:r>
            <a:endParaRPr kumimoji="1" lang="en-US" altLang="ja-JP" sz="2400" dirty="0">
              <a:latin typeface="+mj-ea"/>
              <a:ea typeface="+mj-ea"/>
            </a:endParaRPr>
          </a:p>
          <a:p>
            <a:r>
              <a:rPr lang="ja-JP" altLang="en-US" sz="2400" dirty="0">
                <a:latin typeface="+mj-ea"/>
                <a:ea typeface="+mj-ea"/>
                <a:cs typeface="メイリオ" panose="020B0604030504040204" pitchFamily="50" charset="-128"/>
              </a:rPr>
              <a:t>　週</a:t>
            </a:r>
            <a:r>
              <a:rPr lang="en-US" altLang="ja-JP" sz="2400" dirty="0">
                <a:latin typeface="+mj-ea"/>
                <a:ea typeface="+mj-ea"/>
                <a:cs typeface="メイリオ" panose="020B0604030504040204" pitchFamily="50" charset="-128"/>
              </a:rPr>
              <a:t>3</a:t>
            </a:r>
            <a:r>
              <a:rPr lang="ja-JP" altLang="en-US" sz="2400" dirty="0">
                <a:latin typeface="+mj-ea"/>
                <a:ea typeface="+mj-ea"/>
                <a:cs typeface="メイリオ" panose="020B0604030504040204" pitchFamily="50" charset="-128"/>
              </a:rPr>
              <a:t>日（火・木・金）</a:t>
            </a:r>
            <a:endParaRPr lang="en-US" altLang="ja-JP" sz="2400" dirty="0">
              <a:latin typeface="+mj-ea"/>
              <a:ea typeface="+mj-ea"/>
              <a:cs typeface="メイリオ" panose="020B0604030504040204" pitchFamily="50" charset="-128"/>
            </a:endParaRPr>
          </a:p>
          <a:p>
            <a:r>
              <a:rPr lang="ja-JP" altLang="en-US" sz="2400" dirty="0">
                <a:latin typeface="+mj-ea"/>
                <a:ea typeface="+mj-ea"/>
                <a:cs typeface="メイリオ" panose="020B0604030504040204" pitchFamily="50" charset="-128"/>
              </a:rPr>
              <a:t>　対象：中学校卒業以降～</a:t>
            </a:r>
            <a:endParaRPr lang="en-US" altLang="ja-JP" sz="2400" dirty="0">
              <a:latin typeface="+mj-ea"/>
              <a:ea typeface="+mj-ea"/>
              <a:cs typeface="メイリオ" panose="020B0604030504040204" pitchFamily="50" charset="-128"/>
            </a:endParaRPr>
          </a:p>
          <a:p>
            <a:pPr marL="0" lvl="1"/>
            <a:r>
              <a:rPr lang="ja-JP" altLang="en-US" sz="2400" dirty="0">
                <a:latin typeface="+mj-ea"/>
                <a:ea typeface="+mj-ea"/>
                <a:cs typeface="メイリオ" panose="020B0604030504040204" pitchFamily="50" charset="-128"/>
              </a:rPr>
              <a:t>　精神保健福祉センターのケース</a:t>
            </a:r>
            <a:endParaRPr lang="en-US" altLang="ja-JP" sz="2400" dirty="0">
              <a:latin typeface="+mj-ea"/>
              <a:ea typeface="+mj-ea"/>
              <a:cs typeface="メイリオ" panose="020B0604030504040204" pitchFamily="50" charset="-128"/>
            </a:endParaRPr>
          </a:p>
          <a:p>
            <a:pPr marL="0" lvl="1"/>
            <a:r>
              <a:rPr lang="ja-JP" altLang="en-US" sz="2400" dirty="0">
                <a:latin typeface="+mj-ea"/>
                <a:ea typeface="+mj-ea"/>
                <a:cs typeface="メイリオ" panose="020B0604030504040204" pitchFamily="50" charset="-128"/>
              </a:rPr>
              <a:t>　関係機関からの紹介ケース</a:t>
            </a:r>
            <a:endParaRPr lang="en-US" altLang="ja-JP" sz="2400" dirty="0">
              <a:latin typeface="+mj-ea"/>
              <a:ea typeface="+mj-ea"/>
              <a:cs typeface="メイリオ" panose="020B0604030504040204" pitchFamily="50" charset="-128"/>
            </a:endParaRPr>
          </a:p>
          <a:p>
            <a:r>
              <a:rPr lang="ja-JP" altLang="en-US" sz="2000" dirty="0">
                <a:latin typeface="+mj-ea"/>
                <a:ea typeface="+mj-ea"/>
                <a:cs typeface="メイリオ" panose="020B0604030504040204" pitchFamily="50" charset="-128"/>
              </a:rPr>
              <a:t>　　（</a:t>
            </a:r>
            <a:r>
              <a:rPr lang="en-US" altLang="ja-JP" sz="2000" dirty="0">
                <a:latin typeface="+mj-ea"/>
                <a:ea typeface="+mj-ea"/>
                <a:cs typeface="メイリオ" panose="020B0604030504040204" pitchFamily="50" charset="-128"/>
              </a:rPr>
              <a:t>R1</a:t>
            </a:r>
            <a:r>
              <a:rPr lang="ja-JP" altLang="en-US" sz="2000" dirty="0">
                <a:latin typeface="+mj-ea"/>
                <a:ea typeface="+mj-ea"/>
                <a:cs typeface="メイリオ" panose="020B0604030504040204" pitchFamily="50" charset="-128"/>
              </a:rPr>
              <a:t>年度末時点登録者数　</a:t>
            </a:r>
            <a:r>
              <a:rPr lang="en-US" altLang="ja-JP" sz="2000" dirty="0">
                <a:latin typeface="+mj-ea"/>
                <a:ea typeface="+mj-ea"/>
                <a:cs typeface="メイリオ" panose="020B0604030504040204" pitchFamily="50" charset="-128"/>
              </a:rPr>
              <a:t>64</a:t>
            </a:r>
            <a:r>
              <a:rPr lang="ja-JP" altLang="en-US" sz="2000" dirty="0">
                <a:latin typeface="+mj-ea"/>
                <a:ea typeface="+mj-ea"/>
                <a:cs typeface="メイリオ" panose="020B0604030504040204" pitchFamily="50" charset="-128"/>
              </a:rPr>
              <a:t>名）</a:t>
            </a:r>
            <a:endParaRPr lang="en-US" altLang="ja-JP" sz="2000" dirty="0">
              <a:latin typeface="+mj-ea"/>
              <a:ea typeface="+mj-ea"/>
              <a:cs typeface="メイリオ" panose="020B0604030504040204" pitchFamily="50" charset="-128"/>
            </a:endParaRPr>
          </a:p>
          <a:p>
            <a:pPr marL="342900" lvl="1" indent="-342900">
              <a:buFont typeface="Arial" panose="020B0604020202020204" pitchFamily="34" charset="0"/>
              <a:buChar char="•"/>
            </a:pPr>
            <a:r>
              <a:rPr lang="ja-JP" altLang="en-US" sz="2400" dirty="0">
                <a:latin typeface="+mj-ea"/>
                <a:ea typeface="+mj-ea"/>
                <a:cs typeface="メイリオ" panose="020B0604030504040204" pitchFamily="50" charset="-128"/>
              </a:rPr>
              <a:t>内容</a:t>
            </a:r>
            <a:endParaRPr lang="en-US" altLang="ja-JP" sz="2400" dirty="0">
              <a:latin typeface="+mj-ea"/>
              <a:ea typeface="+mj-ea"/>
              <a:cs typeface="メイリオ" panose="020B0604030504040204" pitchFamily="50" charset="-128"/>
            </a:endParaRPr>
          </a:p>
          <a:p>
            <a:pPr marL="0" lvl="1"/>
            <a:r>
              <a:rPr lang="ja-JP" altLang="en-US" sz="2400" dirty="0">
                <a:latin typeface="+mj-ea"/>
                <a:ea typeface="+mj-ea"/>
                <a:cs typeface="メイリオ" panose="020B0604030504040204" pitchFamily="50" charset="-128"/>
              </a:rPr>
              <a:t>　フリー（ゲームや創作活動）</a:t>
            </a:r>
            <a:endParaRPr lang="en-US" altLang="ja-JP" sz="2400" dirty="0">
              <a:latin typeface="+mj-ea"/>
              <a:ea typeface="+mj-ea"/>
              <a:cs typeface="メイリオ" panose="020B0604030504040204" pitchFamily="50" charset="-128"/>
            </a:endParaRPr>
          </a:p>
          <a:p>
            <a:pPr marL="0" lvl="1"/>
            <a:r>
              <a:rPr lang="ja-JP" altLang="en-US" sz="2400" dirty="0">
                <a:latin typeface="+mj-ea"/>
                <a:ea typeface="+mj-ea"/>
                <a:cs typeface="メイリオ" panose="020B0604030504040204" pitchFamily="50" charset="-128"/>
              </a:rPr>
              <a:t>　ウォーキング等の軽スポーツ</a:t>
            </a:r>
            <a:endParaRPr lang="en-US" altLang="ja-JP" sz="2400" dirty="0">
              <a:latin typeface="+mj-ea"/>
              <a:ea typeface="+mj-ea"/>
              <a:cs typeface="メイリオ" panose="020B0604030504040204" pitchFamily="50" charset="-128"/>
            </a:endParaRPr>
          </a:p>
          <a:p>
            <a:endParaRPr kumimoji="1" lang="ja-JP" altLang="en-US" dirty="0"/>
          </a:p>
        </p:txBody>
      </p:sp>
      <p:pic>
        <p:nvPicPr>
          <p:cNvPr id="8" name="Picture 10"/>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404" b="94386" l="3571" r="97917"/>
                    </a14:imgEffect>
                  </a14:imgLayer>
                </a14:imgProps>
              </a:ext>
            </a:extLst>
          </a:blip>
          <a:srcRect/>
          <a:stretch>
            <a:fillRect/>
          </a:stretch>
        </p:blipFill>
        <p:spPr bwMode="auto">
          <a:xfrm>
            <a:off x="4738854" y="5157192"/>
            <a:ext cx="1744663" cy="1481137"/>
          </a:xfrm>
          <a:prstGeom prst="rect">
            <a:avLst/>
          </a:prstGeom>
          <a:noFill/>
          <a:ln w="9525">
            <a:noFill/>
            <a:miter lim="800000"/>
            <a:headEnd/>
            <a:tailEnd/>
          </a:ln>
          <a:effectLst/>
        </p:spPr>
      </p:pic>
      <p:pic>
        <p:nvPicPr>
          <p:cNvPr id="1433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02288" y="1412776"/>
            <a:ext cx="5108575"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6669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0497" y="213511"/>
            <a:ext cx="8229600" cy="1143000"/>
          </a:xfrm>
        </p:spPr>
        <p:txBody>
          <a:bodyPr rtlCol="0">
            <a:normAutofit/>
          </a:bodyPr>
          <a:lstStyle/>
          <a:p>
            <a:pPr eaLnBrk="1" fontAlgn="auto" hangingPunct="1">
              <a:spcAft>
                <a:spcPts val="0"/>
              </a:spcAft>
              <a:defRPr/>
            </a:pPr>
            <a:r>
              <a:rPr lang="ja-JP" altLang="en-US" sz="3600" dirty="0">
                <a:latin typeface="HGP創英角ｺﾞｼｯｸUB" panose="020B0900000000000000" pitchFamily="50" charset="-128"/>
                <a:ea typeface="HGP創英角ｺﾞｼｯｸUB" panose="020B0900000000000000" pitchFamily="50" charset="-128"/>
              </a:rPr>
              <a:t>浜松市ひきこもり地域支援センター</a:t>
            </a:r>
          </a:p>
        </p:txBody>
      </p:sp>
      <p:sp>
        <p:nvSpPr>
          <p:cNvPr id="3" name="コンテンツ プレースホルダー 2"/>
          <p:cNvSpPr>
            <a:spLocks noGrp="1"/>
          </p:cNvSpPr>
          <p:nvPr>
            <p:ph idx="1"/>
          </p:nvPr>
        </p:nvSpPr>
        <p:spPr/>
        <p:txBody>
          <a:bodyPr rtlCol="0">
            <a:normAutofit fontScale="77500" lnSpcReduction="20000"/>
          </a:bodyPr>
          <a:lstStyle/>
          <a:p>
            <a:pPr eaLnBrk="1" fontAlgn="auto" hangingPunct="1">
              <a:lnSpc>
                <a:spcPct val="110000"/>
              </a:lnSpc>
              <a:spcAft>
                <a:spcPts val="0"/>
              </a:spcAft>
              <a:buFont typeface="Arial" panose="020B0604020202020204" pitchFamily="34" charset="0"/>
              <a:buChar char="•"/>
              <a:defRPr/>
            </a:pPr>
            <a:r>
              <a:rPr lang="ja-JP" altLang="en-US" dirty="0">
                <a:latin typeface="+mj-ea"/>
                <a:ea typeface="+mj-ea"/>
                <a:cs typeface="メイリオ" panose="020B0604030504040204" pitchFamily="50" charset="-128"/>
              </a:rPr>
              <a:t>ひきこもり地域支援センター開設</a:t>
            </a:r>
            <a:endParaRPr lang="en-US" altLang="ja-JP" dirty="0">
              <a:latin typeface="+mj-ea"/>
              <a:ea typeface="+mj-ea"/>
              <a:cs typeface="メイリオ" panose="020B0604030504040204" pitchFamily="50" charset="-128"/>
            </a:endParaRPr>
          </a:p>
          <a:p>
            <a:pPr lvl="1">
              <a:lnSpc>
                <a:spcPct val="110000"/>
              </a:lnSpc>
              <a:buFont typeface="Wingdings" panose="05000000000000000000" pitchFamily="2" charset="2"/>
              <a:buChar char="Ø"/>
              <a:defRPr/>
            </a:pPr>
            <a:r>
              <a:rPr lang="ja-JP" altLang="en-US" dirty="0">
                <a:latin typeface="+mj-ea"/>
                <a:ea typeface="+mj-ea"/>
                <a:cs typeface="メイリオ" panose="020B0604030504040204" pitchFamily="50" charset="-128"/>
              </a:rPr>
              <a:t>平成</a:t>
            </a:r>
            <a:r>
              <a:rPr lang="en-US" altLang="ja-JP" dirty="0">
                <a:latin typeface="+mj-ea"/>
                <a:ea typeface="+mj-ea"/>
                <a:cs typeface="メイリオ" panose="020B0604030504040204" pitchFamily="50" charset="-128"/>
              </a:rPr>
              <a:t>21</a:t>
            </a:r>
            <a:r>
              <a:rPr lang="ja-JP" altLang="en-US" dirty="0">
                <a:latin typeface="+mj-ea"/>
                <a:ea typeface="+mj-ea"/>
                <a:cs typeface="メイリオ" panose="020B0604030504040204" pitchFamily="50" charset="-128"/>
              </a:rPr>
              <a:t>年</a:t>
            </a:r>
            <a:r>
              <a:rPr lang="en-US" altLang="ja-JP" dirty="0">
                <a:latin typeface="+mj-ea"/>
                <a:ea typeface="+mj-ea"/>
                <a:cs typeface="メイリオ" panose="020B0604030504040204" pitchFamily="50" charset="-128"/>
              </a:rPr>
              <a:t>7</a:t>
            </a:r>
            <a:r>
              <a:rPr lang="ja-JP" altLang="en-US" dirty="0">
                <a:latin typeface="+mj-ea"/>
                <a:ea typeface="+mj-ea"/>
                <a:cs typeface="メイリオ" panose="020B0604030504040204" pitchFamily="50" charset="-128"/>
              </a:rPr>
              <a:t>月</a:t>
            </a:r>
            <a:r>
              <a:rPr lang="en-US" altLang="ja-JP" dirty="0">
                <a:latin typeface="+mj-ea"/>
                <a:ea typeface="+mj-ea"/>
                <a:cs typeface="メイリオ" panose="020B0604030504040204" pitchFamily="50" charset="-128"/>
              </a:rPr>
              <a:t>1</a:t>
            </a:r>
            <a:r>
              <a:rPr lang="ja-JP" altLang="en-US" dirty="0">
                <a:latin typeface="+mj-ea"/>
                <a:ea typeface="+mj-ea"/>
                <a:cs typeface="メイリオ" panose="020B0604030504040204" pitchFamily="50" charset="-128"/>
              </a:rPr>
              <a:t>日</a:t>
            </a:r>
            <a:endParaRPr lang="en-US" altLang="ja-JP" dirty="0">
              <a:latin typeface="+mj-ea"/>
              <a:ea typeface="+mj-ea"/>
              <a:cs typeface="メイリオ" panose="020B0604030504040204" pitchFamily="50" charset="-128"/>
            </a:endParaRPr>
          </a:p>
          <a:p>
            <a:pPr lvl="1">
              <a:lnSpc>
                <a:spcPct val="110000"/>
              </a:lnSpc>
              <a:buFont typeface="Wingdings" panose="05000000000000000000" pitchFamily="2" charset="2"/>
              <a:buChar char="Ø"/>
              <a:defRPr/>
            </a:pPr>
            <a:r>
              <a:rPr lang="ja-JP" altLang="en-US" dirty="0">
                <a:latin typeface="+mj-ea"/>
                <a:ea typeface="+mj-ea"/>
                <a:cs typeface="メイリオ" panose="020B0604030504040204" pitchFamily="50" charset="-128"/>
              </a:rPr>
              <a:t>精神保健福祉センターと</a:t>
            </a:r>
            <a:r>
              <a:rPr lang="en-US" altLang="ja-JP" dirty="0">
                <a:latin typeface="+mj-ea"/>
                <a:ea typeface="+mj-ea"/>
                <a:cs typeface="メイリオ" panose="020B0604030504040204" pitchFamily="50" charset="-128"/>
              </a:rPr>
              <a:t>NPO</a:t>
            </a:r>
            <a:r>
              <a:rPr lang="ja-JP" altLang="en-US" dirty="0">
                <a:latin typeface="+mj-ea"/>
                <a:ea typeface="+mj-ea"/>
                <a:cs typeface="メイリオ" panose="020B0604030504040204" pitchFamily="50" charset="-128"/>
              </a:rPr>
              <a:t>法人遠州精神保健福祉をすすめる市民の会（以下</a:t>
            </a:r>
            <a:r>
              <a:rPr lang="en-US" altLang="ja-JP" dirty="0">
                <a:latin typeface="+mj-ea"/>
                <a:ea typeface="+mj-ea"/>
                <a:cs typeface="メイリオ" panose="020B0604030504040204" pitchFamily="50" charset="-128"/>
              </a:rPr>
              <a:t>E-JAN</a:t>
            </a:r>
            <a:r>
              <a:rPr lang="ja-JP" altLang="en-US" dirty="0">
                <a:latin typeface="+mj-ea"/>
                <a:ea typeface="+mj-ea"/>
                <a:cs typeface="メイリオ" panose="020B0604030504040204" pitchFamily="50" charset="-128"/>
              </a:rPr>
              <a:t>）の</a:t>
            </a:r>
            <a:r>
              <a:rPr lang="ja-JP" altLang="en-US" b="1" dirty="0">
                <a:latin typeface="+mj-ea"/>
                <a:ea typeface="+mj-ea"/>
                <a:cs typeface="メイリオ" panose="020B0604030504040204" pitchFamily="50" charset="-128"/>
              </a:rPr>
              <a:t>官民協働のセンター</a:t>
            </a:r>
            <a:endParaRPr lang="en-US" altLang="ja-JP" b="1" dirty="0">
              <a:latin typeface="+mj-ea"/>
              <a:ea typeface="+mj-ea"/>
              <a:cs typeface="メイリオ" panose="020B0604030504040204" pitchFamily="50" charset="-128"/>
            </a:endParaRPr>
          </a:p>
          <a:p>
            <a:pPr eaLnBrk="1" fontAlgn="auto" hangingPunct="1">
              <a:lnSpc>
                <a:spcPct val="110000"/>
              </a:lnSpc>
              <a:spcAft>
                <a:spcPts val="0"/>
              </a:spcAft>
              <a:buFont typeface="Arial" panose="020B0604020202020204" pitchFamily="34" charset="0"/>
              <a:buChar char="•"/>
              <a:defRPr/>
            </a:pPr>
            <a:r>
              <a:rPr lang="ja-JP" altLang="en-US" dirty="0">
                <a:latin typeface="+mj-ea"/>
                <a:ea typeface="+mj-ea"/>
                <a:cs typeface="メイリオ" panose="020B0604030504040204" pitchFamily="50" charset="-128"/>
              </a:rPr>
              <a:t>精神保健福祉センター</a:t>
            </a:r>
            <a:endParaRPr lang="en-US" altLang="ja-JP" dirty="0">
              <a:latin typeface="+mj-ea"/>
              <a:ea typeface="+mj-ea"/>
              <a:cs typeface="メイリオ" panose="020B0604030504040204" pitchFamily="50" charset="-128"/>
            </a:endParaRPr>
          </a:p>
          <a:p>
            <a:pPr lvl="1">
              <a:lnSpc>
                <a:spcPct val="110000"/>
              </a:lnSpc>
              <a:buFont typeface="Wingdings" panose="05000000000000000000" pitchFamily="2" charset="2"/>
              <a:buChar char="Ø"/>
              <a:defRPr/>
            </a:pPr>
            <a:r>
              <a:rPr lang="ja-JP" altLang="en-US" dirty="0">
                <a:latin typeface="+mj-ea"/>
                <a:ea typeface="+mj-ea"/>
                <a:cs typeface="メイリオ" panose="020B0604030504040204" pitchFamily="50" charset="-128"/>
              </a:rPr>
              <a:t>主にひきこもりに関する家族および当事者の相談支援と関係機関への技術支援を行なっている。また、教育研修として家族教室や支援者研修を実施。</a:t>
            </a:r>
            <a:endParaRPr lang="en-US" altLang="ja-JP" dirty="0">
              <a:latin typeface="+mj-ea"/>
              <a:ea typeface="+mj-ea"/>
              <a:cs typeface="メイリオ" panose="020B0604030504040204" pitchFamily="50" charset="-128"/>
            </a:endParaRPr>
          </a:p>
          <a:p>
            <a:pPr eaLnBrk="1" fontAlgn="auto" hangingPunct="1">
              <a:lnSpc>
                <a:spcPct val="110000"/>
              </a:lnSpc>
              <a:spcAft>
                <a:spcPts val="0"/>
              </a:spcAft>
              <a:buFont typeface="Arial" panose="020B0604020202020204" pitchFamily="34" charset="0"/>
              <a:buChar char="•"/>
              <a:defRPr/>
            </a:pPr>
            <a:r>
              <a:rPr lang="en-US" altLang="ja-JP" sz="3300" dirty="0">
                <a:latin typeface="+mj-ea"/>
                <a:ea typeface="+mj-ea"/>
                <a:cs typeface="メイリオ" panose="020B0604030504040204" pitchFamily="50" charset="-128"/>
              </a:rPr>
              <a:t>NPO</a:t>
            </a:r>
            <a:r>
              <a:rPr lang="ja-JP" altLang="en-US" sz="3300" dirty="0">
                <a:latin typeface="+mj-ea"/>
                <a:ea typeface="+mj-ea"/>
                <a:cs typeface="メイリオ" panose="020B0604030504040204" pitchFamily="50" charset="-128"/>
              </a:rPr>
              <a:t>法人　</a:t>
            </a:r>
            <a:r>
              <a:rPr lang="en-US" altLang="ja-JP" sz="3300" dirty="0">
                <a:latin typeface="+mj-ea"/>
                <a:ea typeface="+mj-ea"/>
                <a:cs typeface="メイリオ" panose="020B0604030504040204" pitchFamily="50" charset="-128"/>
              </a:rPr>
              <a:t>E-JAN</a:t>
            </a:r>
          </a:p>
          <a:p>
            <a:pPr lvl="1">
              <a:lnSpc>
                <a:spcPct val="110000"/>
              </a:lnSpc>
              <a:buFont typeface="Wingdings" panose="05000000000000000000" pitchFamily="2" charset="2"/>
              <a:buChar char="Ø"/>
              <a:defRPr/>
            </a:pPr>
            <a:r>
              <a:rPr lang="ja-JP" altLang="en-US" dirty="0">
                <a:latin typeface="+mj-ea"/>
                <a:ea typeface="+mj-ea"/>
                <a:cs typeface="メイリオ" panose="020B0604030504040204" pitchFamily="50" charset="-128"/>
              </a:rPr>
              <a:t>通称（</a:t>
            </a:r>
            <a:r>
              <a:rPr lang="en-US" altLang="ja-JP" dirty="0">
                <a:latin typeface="+mj-ea"/>
                <a:ea typeface="+mj-ea"/>
                <a:cs typeface="メイリオ" panose="020B0604030504040204" pitchFamily="50" charset="-128"/>
              </a:rPr>
              <a:t>E-JAN</a:t>
            </a:r>
            <a:r>
              <a:rPr lang="ja-JP" altLang="en-US" dirty="0">
                <a:latin typeface="+mj-ea"/>
                <a:ea typeface="+mj-ea"/>
                <a:cs typeface="メイリオ" panose="020B0604030504040204" pitchFamily="50" charset="-128"/>
              </a:rPr>
              <a:t>）　</a:t>
            </a:r>
            <a:r>
              <a:rPr lang="en-US" altLang="ja-JP" dirty="0" err="1">
                <a:latin typeface="+mj-ea"/>
                <a:ea typeface="+mj-ea"/>
                <a:cs typeface="メイリオ" panose="020B0604030504040204" pitchFamily="50" charset="-128"/>
              </a:rPr>
              <a:t>Ensyu</a:t>
            </a:r>
            <a:r>
              <a:rPr lang="en-US" altLang="ja-JP" dirty="0">
                <a:latin typeface="+mj-ea"/>
                <a:ea typeface="+mj-ea"/>
                <a:cs typeface="メイリオ" panose="020B0604030504040204" pitchFamily="50" charset="-128"/>
              </a:rPr>
              <a:t> Joyful Action Network</a:t>
            </a:r>
          </a:p>
          <a:p>
            <a:pPr lvl="1">
              <a:lnSpc>
                <a:spcPct val="110000"/>
              </a:lnSpc>
              <a:buFont typeface="Wingdings" panose="05000000000000000000" pitchFamily="2" charset="2"/>
              <a:buChar char="Ø"/>
              <a:defRPr/>
            </a:pPr>
            <a:r>
              <a:rPr lang="ja-JP" altLang="en-US" dirty="0">
                <a:latin typeface="+mj-ea"/>
                <a:ea typeface="+mj-ea"/>
                <a:cs typeface="メイリオ" panose="020B0604030504040204" pitchFamily="50" charset="-128"/>
              </a:rPr>
              <a:t>訪問支援及び居場所支援など当事者を中心に実施。</a:t>
            </a:r>
            <a:endParaRPr lang="en-US" altLang="ja-JP" dirty="0">
              <a:latin typeface="+mj-ea"/>
              <a:ea typeface="+mj-ea"/>
              <a:cs typeface="メイリオ" panose="020B0604030504040204" pitchFamily="50" charset="-128"/>
            </a:endParaRPr>
          </a:p>
          <a:p>
            <a:pPr lvl="1">
              <a:lnSpc>
                <a:spcPct val="110000"/>
              </a:lnSpc>
              <a:buFont typeface="Wingdings" panose="05000000000000000000" pitchFamily="2" charset="2"/>
              <a:buChar char="Ø"/>
              <a:defRPr/>
            </a:pPr>
            <a:r>
              <a:rPr lang="ja-JP" altLang="en-US" dirty="0">
                <a:latin typeface="+mj-ea"/>
                <a:ea typeface="+mj-ea"/>
                <a:cs typeface="メイリオ" panose="020B0604030504040204" pitchFamily="50" charset="-128"/>
              </a:rPr>
              <a:t>同法人が地域若者サポートステーションも受託。</a:t>
            </a:r>
          </a:p>
        </p:txBody>
      </p:sp>
      <p:sp>
        <p:nvSpPr>
          <p:cNvPr id="4" name="スライド番号プレースホルダー 3"/>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a:t>
            </a:fld>
            <a:endParaRPr lang="ja-JP" altLang="en-US">
              <a:solidFill>
                <a:prstClr val="black">
                  <a:tint val="75000"/>
                </a:prstClr>
              </a:solidFill>
            </a:endParaRPr>
          </a:p>
        </p:txBody>
      </p:sp>
      <p:sp>
        <p:nvSpPr>
          <p:cNvPr id="7" name="角丸四角形 6"/>
          <p:cNvSpPr/>
          <p:nvPr/>
        </p:nvSpPr>
        <p:spPr>
          <a:xfrm>
            <a:off x="162076" y="316959"/>
            <a:ext cx="936104" cy="936104"/>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4000" dirty="0">
                <a:latin typeface="HGS創英角ｺﾞｼｯｸUB" panose="020B0900000000000000" pitchFamily="50" charset="-128"/>
                <a:ea typeface="HGS創英角ｺﾞｼｯｸUB" panose="020B0900000000000000" pitchFamily="50" charset="-128"/>
              </a:rPr>
              <a:t>１</a:t>
            </a:r>
            <a:endParaRPr kumimoji="1" lang="ja-JP" altLang="en-US" sz="4000" dirty="0">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34502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35961" y="252033"/>
            <a:ext cx="8382882" cy="646331"/>
          </a:xfrm>
          <a:prstGeom prst="rect">
            <a:avLst/>
          </a:prstGeom>
          <a:solidFill>
            <a:schemeClr val="tx2"/>
          </a:solidFill>
        </p:spPr>
        <p:txBody>
          <a:bodyPr wrap="square" rtlCol="0">
            <a:spAutoFit/>
          </a:bodyPr>
          <a:lstStyle/>
          <a:p>
            <a:r>
              <a:rPr lang="ja-JP" altLang="en-US" sz="3600" b="1" dirty="0">
                <a:solidFill>
                  <a:schemeClr val="bg1"/>
                </a:solidFill>
                <a:latin typeface="+mj-ea"/>
                <a:ea typeface="+mj-ea"/>
              </a:rPr>
              <a:t>社会参加事業</a:t>
            </a:r>
            <a:r>
              <a:rPr kumimoji="1" lang="ja-JP" altLang="en-US" sz="3600" b="1" dirty="0">
                <a:solidFill>
                  <a:schemeClr val="bg1"/>
                </a:solidFill>
                <a:latin typeface="+mj-ea"/>
                <a:ea typeface="+mj-ea"/>
              </a:rPr>
              <a:t>　</a:t>
            </a:r>
          </a:p>
        </p:txBody>
      </p:sp>
      <p:sp>
        <p:nvSpPr>
          <p:cNvPr id="18" name="涙形 17"/>
          <p:cNvSpPr/>
          <p:nvPr/>
        </p:nvSpPr>
        <p:spPr>
          <a:xfrm>
            <a:off x="6905056" y="-171400"/>
            <a:ext cx="2245502" cy="2304256"/>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6692634" y="186366"/>
            <a:ext cx="2670346" cy="1446550"/>
          </a:xfrm>
          <a:prstGeom prst="rect">
            <a:avLst/>
          </a:prstGeom>
          <a:noFill/>
        </p:spPr>
        <p:txBody>
          <a:bodyPr wrap="square">
            <a:spAutoFit/>
          </a:bodyPr>
          <a:lstStyle/>
          <a:p>
            <a:pPr algn="ctr" fontAlgn="auto">
              <a:spcBef>
                <a:spcPts val="0"/>
              </a:spcBef>
              <a:spcAft>
                <a:spcPts val="0"/>
              </a:spcAft>
              <a:defRPr/>
            </a:pPr>
            <a:r>
              <a:rPr lang="ja-JP" altLang="en-US" sz="4400" dirty="0">
                <a:latin typeface="+mj-ea"/>
                <a:ea typeface="+mj-ea"/>
              </a:rPr>
              <a:t>当事者</a:t>
            </a:r>
            <a:endParaRPr lang="en-US" altLang="ja-JP" sz="4400" dirty="0">
              <a:latin typeface="+mj-ea"/>
              <a:ea typeface="+mj-ea"/>
            </a:endParaRPr>
          </a:p>
          <a:p>
            <a:pPr algn="ctr" fontAlgn="auto">
              <a:spcBef>
                <a:spcPts val="0"/>
              </a:spcBef>
              <a:spcAft>
                <a:spcPts val="0"/>
              </a:spcAft>
              <a:defRPr/>
            </a:pPr>
            <a:r>
              <a:rPr lang="ja-JP" altLang="en-US" sz="4400" dirty="0">
                <a:latin typeface="+mj-ea"/>
                <a:ea typeface="+mj-ea"/>
              </a:rPr>
              <a:t>支援</a:t>
            </a:r>
          </a:p>
        </p:txBody>
      </p:sp>
      <p:sp>
        <p:nvSpPr>
          <p:cNvPr id="8" name="正方形/長方形 7"/>
          <p:cNvSpPr/>
          <p:nvPr/>
        </p:nvSpPr>
        <p:spPr>
          <a:xfrm>
            <a:off x="208540" y="1607360"/>
            <a:ext cx="7171771" cy="1354217"/>
          </a:xfrm>
          <a:prstGeom prst="rect">
            <a:avLst/>
          </a:prstGeom>
        </p:spPr>
        <p:txBody>
          <a:bodyPr wrap="square">
            <a:spAutoFit/>
          </a:bodyPr>
          <a:lstStyle/>
          <a:p>
            <a:r>
              <a:rPr lang="ja-JP" altLang="en-US" sz="2800" b="1" dirty="0">
                <a:latin typeface="+mj-ea"/>
                <a:ea typeface="+mj-ea"/>
                <a:cs typeface="メイリオ" pitchFamily="50" charset="-128"/>
              </a:rPr>
              <a:t>株式会社</a:t>
            </a:r>
            <a:r>
              <a:rPr lang="en-US" altLang="ja-JP" sz="2800" b="1" dirty="0">
                <a:latin typeface="+mj-ea"/>
                <a:ea typeface="+mj-ea"/>
                <a:cs typeface="メイリオ" pitchFamily="50" charset="-128"/>
              </a:rPr>
              <a:t>ISK</a:t>
            </a:r>
            <a:r>
              <a:rPr lang="ja-JP" altLang="en-US" sz="2000" dirty="0">
                <a:latin typeface="+mj-ea"/>
                <a:ea typeface="+mj-ea"/>
                <a:cs typeface="メイリオ" pitchFamily="50" charset="-128"/>
              </a:rPr>
              <a:t>（</a:t>
            </a:r>
            <a:r>
              <a:rPr lang="en-US" altLang="ja-JP" sz="2000" dirty="0">
                <a:latin typeface="+mj-ea"/>
                <a:ea typeface="+mj-ea"/>
                <a:cs typeface="メイリオ" pitchFamily="50" charset="-128"/>
              </a:rPr>
              <a:t>H26.9</a:t>
            </a:r>
            <a:r>
              <a:rPr lang="ja-JP" altLang="en-US" sz="2000" dirty="0">
                <a:latin typeface="+mj-ea"/>
                <a:ea typeface="+mj-ea"/>
                <a:cs typeface="メイリオ" pitchFamily="50" charset="-128"/>
              </a:rPr>
              <a:t>月～）</a:t>
            </a:r>
            <a:endParaRPr lang="en-US" altLang="ja-JP" sz="2000" dirty="0">
              <a:latin typeface="+mj-ea"/>
              <a:ea typeface="+mj-ea"/>
              <a:cs typeface="メイリオ" pitchFamily="50" charset="-128"/>
            </a:endParaRPr>
          </a:p>
          <a:p>
            <a:pPr marL="0" indent="0">
              <a:buNone/>
            </a:pPr>
            <a:r>
              <a:rPr lang="ja-JP" altLang="en-US" dirty="0">
                <a:latin typeface="+mj-ea"/>
                <a:ea typeface="+mj-ea"/>
                <a:cs typeface="メイリオ" pitchFamily="50" charset="-128"/>
              </a:rPr>
              <a:t>　</a:t>
            </a:r>
            <a:r>
              <a:rPr lang="en-US" altLang="ja-JP" dirty="0">
                <a:latin typeface="+mj-ea"/>
                <a:ea typeface="+mj-ea"/>
                <a:cs typeface="メイリオ" pitchFamily="50" charset="-128"/>
              </a:rPr>
              <a:t>4</a:t>
            </a:r>
            <a:r>
              <a:rPr lang="ja-JP" altLang="en-US" dirty="0">
                <a:latin typeface="+mj-ea"/>
                <a:ea typeface="+mj-ea"/>
                <a:cs typeface="メイリオ" pitchFamily="50" charset="-128"/>
              </a:rPr>
              <a:t>名（男４）</a:t>
            </a:r>
            <a:r>
              <a:rPr lang="en-US" altLang="ja-JP" dirty="0">
                <a:latin typeface="+mj-ea"/>
                <a:ea typeface="+mj-ea"/>
                <a:cs typeface="メイリオ" pitchFamily="50" charset="-128"/>
              </a:rPr>
              <a:t>30</a:t>
            </a:r>
            <a:r>
              <a:rPr lang="ja-JP" altLang="en-US" dirty="0">
                <a:latin typeface="+mj-ea"/>
                <a:ea typeface="+mj-ea"/>
                <a:cs typeface="メイリオ" pitchFamily="50" charset="-128"/>
              </a:rPr>
              <a:t>～</a:t>
            </a:r>
            <a:r>
              <a:rPr lang="en-US" altLang="ja-JP" dirty="0">
                <a:latin typeface="+mj-ea"/>
                <a:ea typeface="+mj-ea"/>
                <a:cs typeface="メイリオ" pitchFamily="50" charset="-128"/>
              </a:rPr>
              <a:t>40</a:t>
            </a:r>
            <a:r>
              <a:rPr lang="ja-JP" altLang="en-US" dirty="0">
                <a:latin typeface="+mj-ea"/>
                <a:ea typeface="+mj-ea"/>
                <a:cs typeface="メイリオ" pitchFamily="50" charset="-128"/>
              </a:rPr>
              <a:t>代　週</a:t>
            </a:r>
            <a:r>
              <a:rPr lang="en-US" altLang="ja-JP" dirty="0">
                <a:latin typeface="+mj-ea"/>
                <a:ea typeface="+mj-ea"/>
                <a:cs typeface="メイリオ" pitchFamily="50" charset="-128"/>
              </a:rPr>
              <a:t>1</a:t>
            </a:r>
            <a:r>
              <a:rPr lang="ja-JP" altLang="en-US" dirty="0">
                <a:latin typeface="+mj-ea"/>
                <a:ea typeface="+mj-ea"/>
                <a:cs typeface="メイリオ" pitchFamily="50" charset="-128"/>
              </a:rPr>
              <a:t>回金曜日</a:t>
            </a:r>
            <a:endParaRPr lang="en-US" altLang="ja-JP" dirty="0">
              <a:latin typeface="+mj-ea"/>
              <a:ea typeface="+mj-ea"/>
              <a:cs typeface="メイリオ" pitchFamily="50" charset="-128"/>
            </a:endParaRPr>
          </a:p>
          <a:p>
            <a:pPr marL="0" indent="0">
              <a:buNone/>
            </a:pPr>
            <a:r>
              <a:rPr lang="ja-JP" altLang="en-US" dirty="0">
                <a:latin typeface="+mj-ea"/>
                <a:ea typeface="+mj-ea"/>
                <a:cs typeface="メイリオ" pitchFamily="50" charset="-128"/>
              </a:rPr>
              <a:t>　カートの整備、カート場の清掃作業</a:t>
            </a:r>
            <a:endParaRPr lang="en-US" altLang="ja-JP" dirty="0">
              <a:latin typeface="+mj-ea"/>
              <a:ea typeface="+mj-ea"/>
              <a:cs typeface="メイリオ" pitchFamily="50" charset="-128"/>
            </a:endParaRPr>
          </a:p>
          <a:p>
            <a:pPr marL="0" indent="0">
              <a:buNone/>
            </a:pPr>
            <a:r>
              <a:rPr lang="ja-JP" altLang="en-US" dirty="0">
                <a:latin typeface="+mj-ea"/>
                <a:ea typeface="+mj-ea"/>
                <a:cs typeface="メイリオ" pitchFamily="50" charset="-128"/>
              </a:rPr>
              <a:t>　終了後、カートの運転もさせてもらえる</a:t>
            </a:r>
            <a:endParaRPr lang="en-US" altLang="ja-JP" dirty="0">
              <a:latin typeface="+mj-ea"/>
              <a:ea typeface="+mj-ea"/>
              <a:cs typeface="メイリオ" pitchFamily="50" charset="-128"/>
            </a:endParaRPr>
          </a:p>
        </p:txBody>
      </p:sp>
      <p:sp>
        <p:nvSpPr>
          <p:cNvPr id="10" name="正方形/長方形 9"/>
          <p:cNvSpPr/>
          <p:nvPr/>
        </p:nvSpPr>
        <p:spPr>
          <a:xfrm>
            <a:off x="208541" y="3140968"/>
            <a:ext cx="4572000" cy="1354217"/>
          </a:xfrm>
          <a:prstGeom prst="rect">
            <a:avLst/>
          </a:prstGeom>
        </p:spPr>
        <p:txBody>
          <a:bodyPr>
            <a:spAutoFit/>
          </a:bodyPr>
          <a:lstStyle/>
          <a:p>
            <a:r>
              <a:rPr lang="ja-JP" altLang="en-US" sz="2800" b="1" dirty="0">
                <a:latin typeface="+mj-ea"/>
                <a:ea typeface="+mj-ea"/>
                <a:cs typeface="メイリオ" pitchFamily="50" charset="-128"/>
              </a:rPr>
              <a:t>フラワーパーク</a:t>
            </a:r>
            <a:r>
              <a:rPr lang="ja-JP" altLang="en-US" dirty="0">
                <a:latin typeface="+mj-ea"/>
                <a:ea typeface="+mj-ea"/>
                <a:cs typeface="メイリオ" pitchFamily="50" charset="-128"/>
              </a:rPr>
              <a:t>（</a:t>
            </a:r>
            <a:r>
              <a:rPr lang="en-US" altLang="ja-JP" dirty="0">
                <a:latin typeface="+mj-ea"/>
                <a:ea typeface="+mj-ea"/>
                <a:cs typeface="メイリオ" pitchFamily="50" charset="-128"/>
              </a:rPr>
              <a:t>H26.12</a:t>
            </a:r>
            <a:r>
              <a:rPr lang="ja-JP" altLang="en-US" dirty="0">
                <a:latin typeface="+mj-ea"/>
                <a:ea typeface="+mj-ea"/>
                <a:cs typeface="メイリオ" pitchFamily="50" charset="-128"/>
              </a:rPr>
              <a:t>月～）</a:t>
            </a:r>
            <a:endParaRPr lang="en-US" altLang="ja-JP" dirty="0">
              <a:latin typeface="+mj-ea"/>
              <a:ea typeface="+mj-ea"/>
              <a:cs typeface="メイリオ" pitchFamily="50" charset="-128"/>
            </a:endParaRPr>
          </a:p>
          <a:p>
            <a:pPr marL="0" indent="0">
              <a:buNone/>
            </a:pPr>
            <a:r>
              <a:rPr lang="ja-JP" altLang="en-US" dirty="0">
                <a:latin typeface="+mj-ea"/>
                <a:ea typeface="+mj-ea"/>
                <a:cs typeface="メイリオ" pitchFamily="50" charset="-128"/>
              </a:rPr>
              <a:t>　</a:t>
            </a:r>
            <a:r>
              <a:rPr lang="en-US" altLang="ja-JP" dirty="0">
                <a:latin typeface="+mj-ea"/>
                <a:ea typeface="+mj-ea"/>
                <a:cs typeface="メイリオ" pitchFamily="50" charset="-128"/>
              </a:rPr>
              <a:t>4</a:t>
            </a:r>
            <a:r>
              <a:rPr lang="ja-JP" altLang="en-US" dirty="0">
                <a:latin typeface="+mj-ea"/>
                <a:ea typeface="+mj-ea"/>
                <a:cs typeface="メイリオ" pitchFamily="50" charset="-128"/>
              </a:rPr>
              <a:t>名（男２女２）</a:t>
            </a:r>
            <a:r>
              <a:rPr lang="en-US" altLang="ja-JP" dirty="0">
                <a:latin typeface="+mj-ea"/>
                <a:ea typeface="+mj-ea"/>
                <a:cs typeface="メイリオ" pitchFamily="50" charset="-128"/>
              </a:rPr>
              <a:t>20</a:t>
            </a:r>
            <a:r>
              <a:rPr lang="ja-JP" altLang="en-US" dirty="0">
                <a:latin typeface="+mj-ea"/>
                <a:ea typeface="+mj-ea"/>
                <a:cs typeface="メイリオ" pitchFamily="50" charset="-128"/>
              </a:rPr>
              <a:t>代　　月</a:t>
            </a:r>
            <a:r>
              <a:rPr lang="en-US" altLang="ja-JP" dirty="0">
                <a:latin typeface="+mj-ea"/>
                <a:ea typeface="+mj-ea"/>
                <a:cs typeface="メイリオ" pitchFamily="50" charset="-128"/>
              </a:rPr>
              <a:t>2</a:t>
            </a:r>
            <a:r>
              <a:rPr lang="ja-JP" altLang="en-US" dirty="0">
                <a:latin typeface="+mj-ea"/>
                <a:ea typeface="+mj-ea"/>
                <a:cs typeface="メイリオ" pitchFamily="50" charset="-128"/>
              </a:rPr>
              <a:t>回水曜日</a:t>
            </a:r>
            <a:endParaRPr lang="en-US" altLang="ja-JP" dirty="0">
              <a:latin typeface="+mj-ea"/>
              <a:ea typeface="+mj-ea"/>
              <a:cs typeface="メイリオ" pitchFamily="50" charset="-128"/>
            </a:endParaRPr>
          </a:p>
          <a:p>
            <a:pPr marL="0" indent="0">
              <a:buNone/>
            </a:pPr>
            <a:r>
              <a:rPr lang="ja-JP" altLang="en-US" dirty="0">
                <a:latin typeface="+mj-ea"/>
                <a:ea typeface="+mj-ea"/>
                <a:cs typeface="メイリオ" pitchFamily="50" charset="-128"/>
              </a:rPr>
              <a:t>　園内の草取り、花柄摘み、苗の植え替え　（園芸療法）</a:t>
            </a:r>
            <a:endParaRPr lang="en-US" altLang="ja-JP" dirty="0">
              <a:latin typeface="+mj-ea"/>
              <a:ea typeface="+mj-ea"/>
              <a:cs typeface="メイリオ" pitchFamily="50" charset="-128"/>
            </a:endParaRPr>
          </a:p>
        </p:txBody>
      </p:sp>
      <p:sp>
        <p:nvSpPr>
          <p:cNvPr id="11" name="正方形/長方形 10"/>
          <p:cNvSpPr/>
          <p:nvPr/>
        </p:nvSpPr>
        <p:spPr>
          <a:xfrm>
            <a:off x="323527" y="4869160"/>
            <a:ext cx="7056783" cy="1354217"/>
          </a:xfrm>
          <a:prstGeom prst="rect">
            <a:avLst/>
          </a:prstGeom>
        </p:spPr>
        <p:txBody>
          <a:bodyPr wrap="square">
            <a:spAutoFit/>
          </a:bodyPr>
          <a:lstStyle/>
          <a:p>
            <a:r>
              <a:rPr lang="ja-JP" altLang="en-US" sz="2800" b="1" dirty="0">
                <a:latin typeface="+mj-ea"/>
                <a:ea typeface="+mj-ea"/>
                <a:cs typeface="メイリオ" pitchFamily="50" charset="-128"/>
              </a:rPr>
              <a:t>せいぶ</a:t>
            </a:r>
            <a:r>
              <a:rPr lang="ja-JP" altLang="en-US" sz="2800" b="1" dirty="0" err="1">
                <a:latin typeface="+mj-ea"/>
                <a:ea typeface="+mj-ea"/>
                <a:cs typeface="メイリオ" pitchFamily="50" charset="-128"/>
              </a:rPr>
              <a:t>ぽ</a:t>
            </a:r>
            <a:r>
              <a:rPr lang="ja-JP" altLang="en-US" sz="2800" b="1" dirty="0">
                <a:latin typeface="+mj-ea"/>
                <a:ea typeface="+mj-ea"/>
                <a:cs typeface="メイリオ" pitchFamily="50" charset="-128"/>
              </a:rPr>
              <a:t>いんと</a:t>
            </a:r>
            <a:r>
              <a:rPr lang="ja-JP" altLang="en-US" sz="2400" dirty="0">
                <a:latin typeface="+mj-ea"/>
                <a:ea typeface="+mj-ea"/>
                <a:cs typeface="メイリオ" pitchFamily="50" charset="-128"/>
              </a:rPr>
              <a:t>（</a:t>
            </a:r>
            <a:r>
              <a:rPr lang="en-US" altLang="ja-JP" dirty="0">
                <a:latin typeface="+mj-ea"/>
                <a:ea typeface="+mj-ea"/>
                <a:cs typeface="メイリオ" pitchFamily="50" charset="-128"/>
              </a:rPr>
              <a:t>H27.</a:t>
            </a:r>
            <a:r>
              <a:rPr lang="ja-JP" altLang="en-US" dirty="0">
                <a:latin typeface="+mj-ea"/>
                <a:ea typeface="+mj-ea"/>
                <a:cs typeface="メイリオ" pitchFamily="50" charset="-128"/>
              </a:rPr>
              <a:t>６月～）</a:t>
            </a:r>
            <a:endParaRPr lang="en-US" altLang="ja-JP" dirty="0">
              <a:latin typeface="+mj-ea"/>
              <a:ea typeface="+mj-ea"/>
              <a:cs typeface="メイリオ" pitchFamily="50" charset="-128"/>
            </a:endParaRPr>
          </a:p>
          <a:p>
            <a:pPr marL="0" indent="0">
              <a:buNone/>
            </a:pPr>
            <a:r>
              <a:rPr lang="ja-JP" altLang="en-US" dirty="0">
                <a:latin typeface="+mj-ea"/>
                <a:ea typeface="+mj-ea"/>
                <a:cs typeface="メイリオ" pitchFamily="50" charset="-128"/>
              </a:rPr>
              <a:t>　</a:t>
            </a:r>
            <a:r>
              <a:rPr lang="en-US" altLang="ja-JP" dirty="0">
                <a:latin typeface="+mj-ea"/>
                <a:ea typeface="+mj-ea"/>
                <a:cs typeface="メイリオ" pitchFamily="50" charset="-128"/>
              </a:rPr>
              <a:t>3</a:t>
            </a:r>
            <a:r>
              <a:rPr lang="ja-JP" altLang="en-US" dirty="0">
                <a:latin typeface="+mj-ea"/>
                <a:ea typeface="+mj-ea"/>
                <a:cs typeface="メイリオ" pitchFamily="50" charset="-128"/>
              </a:rPr>
              <a:t>名（男２女</a:t>
            </a:r>
            <a:r>
              <a:rPr lang="en-US" altLang="ja-JP" dirty="0">
                <a:latin typeface="+mj-ea"/>
                <a:ea typeface="+mj-ea"/>
                <a:cs typeface="メイリオ" pitchFamily="50" charset="-128"/>
              </a:rPr>
              <a:t>1) </a:t>
            </a:r>
            <a:r>
              <a:rPr lang="ja-JP" altLang="en-US" dirty="0">
                <a:latin typeface="+mj-ea"/>
                <a:ea typeface="+mj-ea"/>
                <a:cs typeface="メイリオ" pitchFamily="50" charset="-128"/>
              </a:rPr>
              <a:t>　</a:t>
            </a:r>
            <a:r>
              <a:rPr lang="en-US" altLang="ja-JP" dirty="0">
                <a:latin typeface="+mj-ea"/>
                <a:ea typeface="+mj-ea"/>
                <a:cs typeface="メイリオ" pitchFamily="50" charset="-128"/>
              </a:rPr>
              <a:t>20</a:t>
            </a:r>
            <a:r>
              <a:rPr lang="ja-JP" altLang="en-US" dirty="0">
                <a:latin typeface="+mj-ea"/>
                <a:ea typeface="+mj-ea"/>
                <a:cs typeface="メイリオ" pitchFamily="50" charset="-128"/>
              </a:rPr>
              <a:t>～</a:t>
            </a:r>
            <a:r>
              <a:rPr lang="en-US" altLang="ja-JP" dirty="0">
                <a:latin typeface="+mj-ea"/>
                <a:ea typeface="+mj-ea"/>
                <a:cs typeface="メイリオ" pitchFamily="50" charset="-128"/>
              </a:rPr>
              <a:t>30</a:t>
            </a:r>
            <a:r>
              <a:rPr lang="ja-JP" altLang="en-US" dirty="0">
                <a:latin typeface="+mj-ea"/>
                <a:ea typeface="+mj-ea"/>
                <a:cs typeface="メイリオ" pitchFamily="50" charset="-128"/>
              </a:rPr>
              <a:t>代隔週火曜日</a:t>
            </a:r>
            <a:endParaRPr lang="en-US" altLang="ja-JP" dirty="0">
              <a:latin typeface="+mj-ea"/>
              <a:ea typeface="+mj-ea"/>
              <a:cs typeface="メイリオ" pitchFamily="50" charset="-128"/>
            </a:endParaRPr>
          </a:p>
          <a:p>
            <a:pPr marL="0" indent="0">
              <a:buNone/>
            </a:pPr>
            <a:r>
              <a:rPr lang="ja-JP" altLang="en-US" dirty="0">
                <a:latin typeface="+mj-ea"/>
                <a:ea typeface="+mj-ea"/>
                <a:cs typeface="メイリオ" pitchFamily="50" charset="-128"/>
              </a:rPr>
              <a:t>　中古本のクリーニング、書き込み破損の</a:t>
            </a:r>
            <a:endParaRPr lang="en-US" altLang="ja-JP" dirty="0">
              <a:latin typeface="+mj-ea"/>
              <a:ea typeface="+mj-ea"/>
              <a:cs typeface="メイリオ" pitchFamily="50" charset="-128"/>
            </a:endParaRPr>
          </a:p>
          <a:p>
            <a:pPr marL="0" indent="0">
              <a:buNone/>
            </a:pPr>
            <a:r>
              <a:rPr lang="ja-JP" altLang="en-US" dirty="0">
                <a:latin typeface="+mj-ea"/>
                <a:ea typeface="+mj-ea"/>
                <a:cs typeface="メイリオ" pitchFamily="50" charset="-128"/>
              </a:rPr>
              <a:t>　チェック</a:t>
            </a:r>
            <a:endParaRPr lang="en-US" altLang="ja-JP" dirty="0">
              <a:latin typeface="+mj-ea"/>
              <a:ea typeface="+mj-ea"/>
              <a:cs typeface="メイリオ" pitchFamily="50" charset="-128"/>
            </a:endParaRPr>
          </a:p>
        </p:txBody>
      </p:sp>
      <p:sp>
        <p:nvSpPr>
          <p:cNvPr id="3" name="コンテンツ プレースホルダー 2"/>
          <p:cNvSpPr>
            <a:spLocks noGrp="1"/>
          </p:cNvSpPr>
          <p:nvPr>
            <p:ph idx="1"/>
          </p:nvPr>
        </p:nvSpPr>
        <p:spPr/>
        <p:txBody>
          <a:bodyPr/>
          <a:lstStyle/>
          <a:p>
            <a:endParaRPr kumimoji="1" lang="ja-JP" altLang="en-US" dirty="0"/>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30</a:t>
            </a:fld>
            <a:endParaRPr lang="ja-JP" altLang="en-US" dirty="0">
              <a:solidFill>
                <a:prstClr val="black">
                  <a:tint val="75000"/>
                </a:prstClr>
              </a:solidFill>
            </a:endParaRPr>
          </a:p>
        </p:txBody>
      </p:sp>
    </p:spTree>
    <p:extLst>
      <p:ext uri="{BB962C8B-B14F-4D97-AF65-F5344CB8AC3E}">
        <p14:creationId xmlns:p14="http://schemas.microsoft.com/office/powerpoint/2010/main" val="12341673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35961" y="252033"/>
            <a:ext cx="8382882" cy="646331"/>
          </a:xfrm>
          <a:prstGeom prst="rect">
            <a:avLst/>
          </a:prstGeom>
          <a:solidFill>
            <a:schemeClr val="tx2"/>
          </a:solidFill>
        </p:spPr>
        <p:txBody>
          <a:bodyPr wrap="square" rtlCol="0">
            <a:spAutoFit/>
          </a:bodyPr>
          <a:lstStyle/>
          <a:p>
            <a:r>
              <a:rPr kumimoji="1" lang="ja-JP" altLang="en-US" sz="3600" b="1" dirty="0">
                <a:solidFill>
                  <a:schemeClr val="bg1"/>
                </a:solidFill>
                <a:latin typeface="+mj-ea"/>
                <a:ea typeface="+mj-ea"/>
              </a:rPr>
              <a:t>ピアサポーターの活用　</a:t>
            </a:r>
          </a:p>
        </p:txBody>
      </p:sp>
      <p:sp>
        <p:nvSpPr>
          <p:cNvPr id="2" name="テキスト ボックス 1"/>
          <p:cNvSpPr txBox="1"/>
          <p:nvPr/>
        </p:nvSpPr>
        <p:spPr>
          <a:xfrm>
            <a:off x="135962" y="1772816"/>
            <a:ext cx="7672866" cy="5262979"/>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ja-JP" altLang="en-US" sz="2800" dirty="0">
                <a:latin typeface="+mj-ea"/>
                <a:ea typeface="+mj-ea"/>
              </a:rPr>
              <a:t>サポーター養成講座修了生：８名</a:t>
            </a:r>
            <a:endParaRPr lang="en-US" altLang="ja-JP" sz="2800" dirty="0">
              <a:latin typeface="+mj-ea"/>
              <a:ea typeface="+mj-ea"/>
            </a:endParaRPr>
          </a:p>
          <a:p>
            <a:pPr marL="342900" indent="-342900">
              <a:lnSpc>
                <a:spcPct val="150000"/>
              </a:lnSpc>
              <a:buFont typeface="Arial" panose="020B0604020202020204" pitchFamily="34" charset="0"/>
              <a:buChar char="•"/>
            </a:pPr>
            <a:r>
              <a:rPr lang="ja-JP" altLang="en-US" sz="2800" dirty="0">
                <a:latin typeface="+mj-ea"/>
                <a:ea typeface="+mj-ea"/>
              </a:rPr>
              <a:t>活動の場</a:t>
            </a:r>
            <a:endParaRPr lang="en-US" altLang="ja-JP" sz="2800" dirty="0">
              <a:latin typeface="+mj-ea"/>
              <a:ea typeface="+mj-ea"/>
            </a:endParaRPr>
          </a:p>
          <a:p>
            <a:pPr>
              <a:lnSpc>
                <a:spcPct val="150000"/>
              </a:lnSpc>
            </a:pPr>
            <a:r>
              <a:rPr lang="ja-JP" altLang="en-US" sz="2800" dirty="0">
                <a:latin typeface="+mj-ea"/>
                <a:ea typeface="+mj-ea"/>
              </a:rPr>
              <a:t>　家族教室や講演会等での当事者体験発表</a:t>
            </a:r>
            <a:endParaRPr lang="en-US" altLang="ja-JP" sz="2800" dirty="0">
              <a:latin typeface="+mj-ea"/>
              <a:ea typeface="+mj-ea"/>
            </a:endParaRPr>
          </a:p>
          <a:p>
            <a:pPr>
              <a:lnSpc>
                <a:spcPct val="150000"/>
              </a:lnSpc>
            </a:pPr>
            <a:r>
              <a:rPr lang="ja-JP" altLang="en-US" sz="2800" dirty="0">
                <a:latin typeface="+mj-ea"/>
                <a:ea typeface="+mj-ea"/>
              </a:rPr>
              <a:t>　社会体験活動での進行</a:t>
            </a:r>
            <a:endParaRPr lang="en-US" altLang="ja-JP" sz="2800" dirty="0">
              <a:latin typeface="+mj-ea"/>
              <a:ea typeface="+mj-ea"/>
            </a:endParaRPr>
          </a:p>
          <a:p>
            <a:pPr>
              <a:lnSpc>
                <a:spcPct val="150000"/>
              </a:lnSpc>
            </a:pPr>
            <a:r>
              <a:rPr lang="ja-JP" altLang="en-US" sz="2800" dirty="0">
                <a:latin typeface="+mj-ea"/>
                <a:ea typeface="+mj-ea"/>
              </a:rPr>
              <a:t>　　　　　　　　　　など</a:t>
            </a:r>
            <a:endParaRPr lang="en-US" altLang="ja-JP" sz="2800" dirty="0">
              <a:latin typeface="+mj-ea"/>
              <a:ea typeface="+mj-ea"/>
            </a:endParaRPr>
          </a:p>
          <a:p>
            <a:pPr>
              <a:lnSpc>
                <a:spcPct val="150000"/>
              </a:lnSpc>
            </a:pPr>
            <a:r>
              <a:rPr lang="ja-JP" altLang="en-US" sz="2800" dirty="0">
                <a:latin typeface="+mj-ea"/>
                <a:ea typeface="+mj-ea"/>
              </a:rPr>
              <a:t>　</a:t>
            </a:r>
            <a:endParaRPr lang="en-US" altLang="ja-JP" sz="2800" dirty="0">
              <a:latin typeface="+mj-ea"/>
              <a:ea typeface="+mj-ea"/>
            </a:endParaRPr>
          </a:p>
          <a:p>
            <a:pPr>
              <a:lnSpc>
                <a:spcPct val="150000"/>
              </a:lnSpc>
            </a:pPr>
            <a:endParaRPr lang="en-US" altLang="ja-JP" sz="2800" dirty="0">
              <a:latin typeface="+mj-ea"/>
              <a:ea typeface="+mj-ea"/>
            </a:endParaRPr>
          </a:p>
          <a:p>
            <a:pPr>
              <a:lnSpc>
                <a:spcPct val="150000"/>
              </a:lnSpc>
            </a:pPr>
            <a:endParaRPr lang="en-US" altLang="ja-JP" sz="2800" dirty="0">
              <a:latin typeface="+mj-ea"/>
              <a:ea typeface="+mj-ea"/>
            </a:endParaRPr>
          </a:p>
        </p:txBody>
      </p:sp>
      <p:sp>
        <p:nvSpPr>
          <p:cNvPr id="8" name="涙形 7"/>
          <p:cNvSpPr/>
          <p:nvPr/>
        </p:nvSpPr>
        <p:spPr>
          <a:xfrm>
            <a:off x="6905056" y="-171400"/>
            <a:ext cx="2245502" cy="2304256"/>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6692634" y="186366"/>
            <a:ext cx="2670346" cy="1446550"/>
          </a:xfrm>
          <a:prstGeom prst="rect">
            <a:avLst/>
          </a:prstGeom>
          <a:noFill/>
        </p:spPr>
        <p:txBody>
          <a:bodyPr wrap="square">
            <a:spAutoFit/>
          </a:bodyPr>
          <a:lstStyle/>
          <a:p>
            <a:pPr algn="ctr" fontAlgn="auto">
              <a:spcBef>
                <a:spcPts val="0"/>
              </a:spcBef>
              <a:spcAft>
                <a:spcPts val="0"/>
              </a:spcAft>
              <a:defRPr/>
            </a:pPr>
            <a:r>
              <a:rPr lang="ja-JP" altLang="en-US" sz="4400" dirty="0">
                <a:latin typeface="+mj-ea"/>
                <a:ea typeface="+mj-ea"/>
              </a:rPr>
              <a:t>当事者</a:t>
            </a:r>
            <a:endParaRPr lang="en-US" altLang="ja-JP" sz="4400" dirty="0">
              <a:latin typeface="+mj-ea"/>
              <a:ea typeface="+mj-ea"/>
            </a:endParaRPr>
          </a:p>
          <a:p>
            <a:pPr algn="ctr" fontAlgn="auto">
              <a:spcBef>
                <a:spcPts val="0"/>
              </a:spcBef>
              <a:spcAft>
                <a:spcPts val="0"/>
              </a:spcAft>
              <a:defRPr/>
            </a:pPr>
            <a:r>
              <a:rPr lang="ja-JP" altLang="en-US" sz="4400" dirty="0">
                <a:latin typeface="+mj-ea"/>
                <a:ea typeface="+mj-ea"/>
              </a:rPr>
              <a:t>支援</a:t>
            </a: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31</a:t>
            </a:fld>
            <a:endParaRPr lang="ja-JP" altLang="en-US">
              <a:solidFill>
                <a:prstClr val="black">
                  <a:tint val="75000"/>
                </a:prstClr>
              </a:solidFill>
            </a:endParaRPr>
          </a:p>
        </p:txBody>
      </p:sp>
    </p:spTree>
    <p:extLst>
      <p:ext uri="{BB962C8B-B14F-4D97-AF65-F5344CB8AC3E}">
        <p14:creationId xmlns:p14="http://schemas.microsoft.com/office/powerpoint/2010/main" val="10609253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35961" y="252033"/>
            <a:ext cx="8382882" cy="646331"/>
          </a:xfrm>
          <a:prstGeom prst="rect">
            <a:avLst/>
          </a:prstGeom>
          <a:solidFill>
            <a:schemeClr val="tx2"/>
          </a:solidFill>
        </p:spPr>
        <p:txBody>
          <a:bodyPr wrap="square" rtlCol="0">
            <a:spAutoFit/>
          </a:bodyPr>
          <a:lstStyle/>
          <a:p>
            <a:r>
              <a:rPr lang="ja-JP" altLang="en-US" sz="3600" b="1" dirty="0">
                <a:solidFill>
                  <a:srgbClr val="FFFFFF"/>
                </a:solidFill>
                <a:latin typeface="ＭＳ ゴシック"/>
                <a:ea typeface="ＭＳ ゴシック"/>
              </a:rPr>
              <a:t>市民向け講演会　</a:t>
            </a:r>
          </a:p>
        </p:txBody>
      </p:sp>
      <p:sp>
        <p:nvSpPr>
          <p:cNvPr id="18" name="涙形 17"/>
          <p:cNvSpPr/>
          <p:nvPr/>
        </p:nvSpPr>
        <p:spPr>
          <a:xfrm>
            <a:off x="6948263" y="-71348"/>
            <a:ext cx="2221333" cy="2132196"/>
          </a:xfrm>
          <a:prstGeom prst="teardrop">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rgbClr val="FFFFFF"/>
              </a:solidFill>
            </a:endParaRPr>
          </a:p>
        </p:txBody>
      </p:sp>
      <p:sp>
        <p:nvSpPr>
          <p:cNvPr id="19" name="テキスト ボックス 18"/>
          <p:cNvSpPr txBox="1"/>
          <p:nvPr/>
        </p:nvSpPr>
        <p:spPr>
          <a:xfrm>
            <a:off x="6879126" y="175089"/>
            <a:ext cx="2317601" cy="1446550"/>
          </a:xfrm>
          <a:prstGeom prst="rect">
            <a:avLst/>
          </a:prstGeom>
          <a:noFill/>
        </p:spPr>
        <p:txBody>
          <a:bodyPr wrap="square">
            <a:spAutoFit/>
          </a:bodyPr>
          <a:lstStyle/>
          <a:p>
            <a:pPr algn="ctr">
              <a:defRPr/>
            </a:pPr>
            <a:r>
              <a:rPr lang="ja-JP" altLang="en-US" sz="4400" dirty="0">
                <a:solidFill>
                  <a:srgbClr val="2F2B20"/>
                </a:solidFill>
                <a:latin typeface="ＭＳ ゴシック"/>
                <a:ea typeface="ＭＳ ゴシック"/>
              </a:rPr>
              <a:t>普及</a:t>
            </a:r>
            <a:endParaRPr lang="en-US" altLang="ja-JP" sz="4400" dirty="0">
              <a:solidFill>
                <a:srgbClr val="2F2B20"/>
              </a:solidFill>
              <a:latin typeface="ＭＳ ゴシック"/>
              <a:ea typeface="ＭＳ ゴシック"/>
            </a:endParaRPr>
          </a:p>
          <a:p>
            <a:pPr algn="ctr">
              <a:defRPr/>
            </a:pPr>
            <a:r>
              <a:rPr lang="ja-JP" altLang="en-US" sz="4400" dirty="0">
                <a:solidFill>
                  <a:srgbClr val="2F2B20"/>
                </a:solidFill>
                <a:latin typeface="ＭＳ ゴシック"/>
                <a:ea typeface="ＭＳ ゴシック"/>
              </a:rPr>
              <a:t>啓発</a:t>
            </a:r>
          </a:p>
        </p:txBody>
      </p:sp>
      <p:sp>
        <p:nvSpPr>
          <p:cNvPr id="2" name="テキスト ボックス 1"/>
          <p:cNvSpPr txBox="1"/>
          <p:nvPr/>
        </p:nvSpPr>
        <p:spPr>
          <a:xfrm>
            <a:off x="135961" y="1693731"/>
            <a:ext cx="8684510" cy="3970318"/>
          </a:xfrm>
          <a:prstGeom prst="rect">
            <a:avLst/>
          </a:prstGeom>
          <a:noFill/>
        </p:spPr>
        <p:txBody>
          <a:bodyPr wrap="square" rtlCol="0">
            <a:spAutoFit/>
          </a:bodyPr>
          <a:lstStyle/>
          <a:p>
            <a:pPr>
              <a:lnSpc>
                <a:spcPct val="150000"/>
              </a:lnSpc>
            </a:pPr>
            <a:r>
              <a:rPr lang="ja-JP" altLang="en-US" sz="2400" dirty="0">
                <a:solidFill>
                  <a:srgbClr val="2F2B20"/>
                </a:solidFill>
                <a:latin typeface="+mj-ea"/>
                <a:ea typeface="+mj-ea"/>
              </a:rPr>
              <a:t>令和２年度実績</a:t>
            </a:r>
            <a:endParaRPr lang="en-US" altLang="ja-JP" sz="2400" dirty="0">
              <a:solidFill>
                <a:srgbClr val="2F2B20"/>
              </a:solidFill>
              <a:latin typeface="+mj-ea"/>
              <a:ea typeface="+mj-ea"/>
            </a:endParaRPr>
          </a:p>
          <a:p>
            <a:pPr>
              <a:lnSpc>
                <a:spcPct val="150000"/>
              </a:lnSpc>
              <a:buBlip>
                <a:blip r:embed="rId3"/>
              </a:buBlip>
            </a:pPr>
            <a:r>
              <a:rPr lang="ja-JP" altLang="en-US" sz="2400" u="sng" dirty="0">
                <a:latin typeface="+mj-ea"/>
                <a:ea typeface="+mj-ea"/>
              </a:rPr>
              <a:t>啓発事業ひきこもり講演会</a:t>
            </a:r>
            <a:endParaRPr lang="en-US" altLang="ja-JP" sz="2400" u="sng" dirty="0">
              <a:latin typeface="+mj-ea"/>
              <a:ea typeface="+mj-ea"/>
            </a:endParaRPr>
          </a:p>
          <a:p>
            <a:pPr>
              <a:lnSpc>
                <a:spcPct val="150000"/>
              </a:lnSpc>
            </a:pPr>
            <a:r>
              <a:rPr lang="ja-JP" altLang="en-US" sz="2400" dirty="0">
                <a:latin typeface="+mj-ea"/>
                <a:ea typeface="+mj-ea"/>
              </a:rPr>
              <a:t>　　＜日程＞　令和</a:t>
            </a:r>
            <a:r>
              <a:rPr lang="en-US" altLang="ja-JP" sz="2400" dirty="0">
                <a:latin typeface="+mj-ea"/>
                <a:ea typeface="+mj-ea"/>
              </a:rPr>
              <a:t>2</a:t>
            </a:r>
            <a:r>
              <a:rPr lang="ja-JP" altLang="en-US" sz="2400" dirty="0">
                <a:latin typeface="+mj-ea"/>
                <a:ea typeface="+mj-ea"/>
              </a:rPr>
              <a:t>年</a:t>
            </a:r>
            <a:r>
              <a:rPr lang="en-US" altLang="ja-JP" sz="2400" dirty="0">
                <a:latin typeface="+mj-ea"/>
                <a:ea typeface="+mj-ea"/>
              </a:rPr>
              <a:t>3</a:t>
            </a:r>
            <a:r>
              <a:rPr lang="ja-JP" altLang="en-US" sz="2400" dirty="0">
                <a:latin typeface="+mj-ea"/>
                <a:ea typeface="+mj-ea"/>
              </a:rPr>
              <a:t>月</a:t>
            </a:r>
            <a:r>
              <a:rPr lang="en-US" altLang="ja-JP" sz="2400" dirty="0">
                <a:latin typeface="+mj-ea"/>
                <a:ea typeface="+mj-ea"/>
              </a:rPr>
              <a:t>8</a:t>
            </a:r>
            <a:r>
              <a:rPr lang="ja-JP" altLang="en-US" sz="2400" dirty="0">
                <a:latin typeface="+mj-ea"/>
                <a:ea typeface="+mj-ea"/>
              </a:rPr>
              <a:t>日</a:t>
            </a:r>
            <a:endParaRPr lang="en-US" altLang="ja-JP" sz="2400" dirty="0">
              <a:latin typeface="+mj-ea"/>
              <a:ea typeface="+mj-ea"/>
            </a:endParaRPr>
          </a:p>
          <a:p>
            <a:pPr>
              <a:lnSpc>
                <a:spcPct val="150000"/>
              </a:lnSpc>
            </a:pPr>
            <a:r>
              <a:rPr lang="ja-JP" altLang="en-US" sz="2400" dirty="0">
                <a:latin typeface="+mj-ea"/>
                <a:ea typeface="+mj-ea"/>
              </a:rPr>
              <a:t>　　＜内容＞　ひきこもるその心を理解する</a:t>
            </a:r>
            <a:endParaRPr lang="en-US" altLang="ja-JP" sz="2400" dirty="0">
              <a:latin typeface="+mj-ea"/>
              <a:ea typeface="+mj-ea"/>
            </a:endParaRPr>
          </a:p>
          <a:p>
            <a:pPr>
              <a:lnSpc>
                <a:spcPct val="150000"/>
              </a:lnSpc>
            </a:pPr>
            <a:r>
              <a:rPr lang="ja-JP" altLang="en-US" sz="2400" dirty="0">
                <a:latin typeface="+mj-ea"/>
                <a:ea typeface="+mj-ea"/>
              </a:rPr>
              <a:t>　　　　　講師：下田つきゆび（当事者発表体験発表）</a:t>
            </a:r>
            <a:endParaRPr lang="en-US" altLang="ja-JP" sz="2400" dirty="0">
              <a:latin typeface="+mj-ea"/>
              <a:ea typeface="+mj-ea"/>
            </a:endParaRPr>
          </a:p>
          <a:p>
            <a:pPr>
              <a:lnSpc>
                <a:spcPct val="150000"/>
              </a:lnSpc>
            </a:pPr>
            <a:r>
              <a:rPr lang="ja-JP" altLang="en-US" sz="2400" dirty="0">
                <a:latin typeface="+mj-ea"/>
                <a:ea typeface="+mj-ea"/>
              </a:rPr>
              <a:t>　　　　　　　浜松市のひきこもり支援について　</a:t>
            </a:r>
            <a:endParaRPr lang="en-US" altLang="ja-JP" sz="2400" dirty="0">
              <a:latin typeface="+mj-ea"/>
              <a:ea typeface="+mj-ea"/>
            </a:endParaRPr>
          </a:p>
          <a:p>
            <a:pPr>
              <a:lnSpc>
                <a:spcPct val="150000"/>
              </a:lnSpc>
            </a:pPr>
            <a:r>
              <a:rPr lang="ja-JP" altLang="en-US" sz="2400" dirty="0">
                <a:latin typeface="+mj-ea"/>
                <a:ea typeface="+mj-ea"/>
              </a:rPr>
              <a:t>　　</a:t>
            </a:r>
            <a:endParaRPr lang="en-US" altLang="ja-JP" sz="1600" dirty="0">
              <a:solidFill>
                <a:srgbClr val="2F2B20"/>
              </a:solidFill>
              <a:latin typeface="+mj-ea"/>
              <a:ea typeface="+mj-ea"/>
            </a:endParaRP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32</a:t>
            </a:fld>
            <a:endParaRPr lang="ja-JP" altLang="en-US">
              <a:solidFill>
                <a:prstClr val="black">
                  <a:tint val="75000"/>
                </a:prstClr>
              </a:solidFill>
            </a:endParaRPr>
          </a:p>
        </p:txBody>
      </p:sp>
    </p:spTree>
    <p:extLst>
      <p:ext uri="{BB962C8B-B14F-4D97-AF65-F5344CB8AC3E}">
        <p14:creationId xmlns:p14="http://schemas.microsoft.com/office/powerpoint/2010/main" val="15437353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35961" y="252033"/>
            <a:ext cx="8382882" cy="523220"/>
          </a:xfrm>
          <a:prstGeom prst="rect">
            <a:avLst/>
          </a:prstGeom>
          <a:solidFill>
            <a:schemeClr val="tx2"/>
          </a:solidFill>
        </p:spPr>
        <p:txBody>
          <a:bodyPr wrap="square" rtlCol="0">
            <a:spAutoFit/>
          </a:bodyPr>
          <a:lstStyle/>
          <a:p>
            <a:r>
              <a:rPr lang="ja-JP" altLang="en-US" sz="2800" b="1" dirty="0">
                <a:solidFill>
                  <a:srgbClr val="FFFFFF"/>
                </a:solidFill>
                <a:latin typeface="ＭＳ ゴシック"/>
                <a:ea typeface="ＭＳ ゴシック"/>
              </a:rPr>
              <a:t>インターネットを活用した情報発信　</a:t>
            </a:r>
          </a:p>
        </p:txBody>
      </p:sp>
      <p:sp>
        <p:nvSpPr>
          <p:cNvPr id="6" name="タイトル 1"/>
          <p:cNvSpPr>
            <a:spLocks noGrp="1"/>
          </p:cNvSpPr>
          <p:nvPr>
            <p:ph type="title"/>
          </p:nvPr>
        </p:nvSpPr>
        <p:spPr>
          <a:xfrm>
            <a:off x="110484" y="620688"/>
            <a:ext cx="7620000" cy="1143000"/>
          </a:xfrm>
        </p:spPr>
        <p:txBody>
          <a:bodyPr>
            <a:normAutofit/>
          </a:bodyPr>
          <a:lstStyle/>
          <a:p>
            <a:pPr algn="l" eaLnBrk="1" fontAlgn="auto" hangingPunct="1">
              <a:spcAft>
                <a:spcPts val="0"/>
              </a:spcAft>
              <a:defRPr/>
            </a:pPr>
            <a:r>
              <a:rPr lang="ja-JP" altLang="en-US" sz="3600" dirty="0">
                <a:latin typeface="+mj-ea"/>
              </a:rPr>
              <a:t>当事者の相談のつながり方</a:t>
            </a:r>
          </a:p>
        </p:txBody>
      </p:sp>
      <p:sp>
        <p:nvSpPr>
          <p:cNvPr id="8" name="コンテンツ プレースホルダー 4"/>
          <p:cNvSpPr>
            <a:spLocks noGrp="1"/>
          </p:cNvSpPr>
          <p:nvPr>
            <p:ph idx="1"/>
          </p:nvPr>
        </p:nvSpPr>
        <p:spPr>
          <a:xfrm>
            <a:off x="403202" y="1669669"/>
            <a:ext cx="4038600" cy="4781550"/>
          </a:xfrm>
          <a:prstGeom prst="rect">
            <a:avLst/>
          </a:prstGeom>
        </p:spPr>
        <p:txBody>
          <a:bodyPr/>
          <a:lstStyle/>
          <a:p>
            <a:pPr marL="0" indent="0" eaLnBrk="1" fontAlgn="auto" hangingPunct="1">
              <a:spcAft>
                <a:spcPts val="0"/>
              </a:spcAft>
              <a:buFont typeface="Arial" panose="020B0604020202020204" pitchFamily="34" charset="0"/>
              <a:buNone/>
              <a:defRPr/>
            </a:pPr>
            <a:r>
              <a:rPr lang="en-US" altLang="ja-JP" sz="2400" dirty="0">
                <a:latin typeface="+mj-ea"/>
                <a:ea typeface="+mj-ea"/>
              </a:rPr>
              <a:t>【</a:t>
            </a:r>
            <a:r>
              <a:rPr lang="ja-JP" altLang="en-US" sz="2400" dirty="0">
                <a:latin typeface="+mj-ea"/>
                <a:ea typeface="+mj-ea"/>
              </a:rPr>
              <a:t>現状</a:t>
            </a:r>
            <a:r>
              <a:rPr lang="en-US" altLang="ja-JP" sz="2400" dirty="0">
                <a:latin typeface="+mj-ea"/>
                <a:ea typeface="+mj-ea"/>
              </a:rPr>
              <a:t>】</a:t>
            </a:r>
          </a:p>
          <a:p>
            <a:pPr eaLnBrk="1" hangingPunct="1">
              <a:defRPr/>
            </a:pPr>
            <a:endParaRPr lang="ja-JP" altLang="en-US" sz="2400" dirty="0">
              <a:latin typeface="+mj-ea"/>
              <a:ea typeface="+mj-ea"/>
            </a:endParaRP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33</a:t>
            </a:fld>
            <a:endParaRPr lang="ja-JP" altLang="en-US">
              <a:solidFill>
                <a:prstClr val="black">
                  <a:tint val="75000"/>
                </a:prstClr>
              </a:solidFill>
            </a:endParaRPr>
          </a:p>
        </p:txBody>
      </p:sp>
      <p:sp>
        <p:nvSpPr>
          <p:cNvPr id="9" name="テキスト ボックス 6"/>
          <p:cNvSpPr txBox="1">
            <a:spLocks noChangeArrowheads="1"/>
          </p:cNvSpPr>
          <p:nvPr/>
        </p:nvSpPr>
        <p:spPr bwMode="auto">
          <a:xfrm>
            <a:off x="1663577" y="1711951"/>
            <a:ext cx="266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Font typeface="Arial" charset="0"/>
              <a:buChar char="–"/>
              <a:defRPr kumimoji="1" sz="28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Font typeface="Arial" charset="0"/>
              <a:buChar char="•"/>
              <a:defRPr kumimoji="1" sz="24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Font typeface="Arial" charset="0"/>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Font typeface="Arial" charset="0"/>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FontTx/>
              <a:buNone/>
            </a:pPr>
            <a:r>
              <a:rPr lang="en-US" altLang="ja-JP" sz="2000" b="1" dirty="0">
                <a:solidFill>
                  <a:srgbClr val="2F2B20"/>
                </a:solidFill>
                <a:latin typeface="Calibri" pitchFamily="34" charset="0"/>
                <a:ea typeface="ＭＳ Ｐゴシック" charset="-128"/>
              </a:rPr>
              <a:t>H27</a:t>
            </a:r>
            <a:r>
              <a:rPr lang="ja-JP" altLang="en-US" sz="2000" b="1" dirty="0">
                <a:solidFill>
                  <a:srgbClr val="2F2B20"/>
                </a:solidFill>
                <a:latin typeface="Calibri" pitchFamily="34" charset="0"/>
                <a:ea typeface="ＭＳ Ｐゴシック" charset="-128"/>
              </a:rPr>
              <a:t>年度の本人相談</a:t>
            </a:r>
          </a:p>
        </p:txBody>
      </p:sp>
      <p:pic>
        <p:nvPicPr>
          <p:cNvPr id="1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979" y="2137981"/>
            <a:ext cx="3960812" cy="431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2" name="Picture 2"/>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16522" b="87609" l="8791" r="73138"/>
                    </a14:imgEffect>
                  </a14:imgLayer>
                </a14:imgProps>
              </a:ext>
              <a:ext uri="{28A0092B-C50C-407E-A947-70E740481C1C}">
                <a14:useLocalDpi xmlns:a14="http://schemas.microsoft.com/office/drawing/2010/main" val="0"/>
              </a:ext>
            </a:extLst>
          </a:blip>
          <a:srcRect l="8387" t="15376" r="26753" b="10348"/>
          <a:stretch/>
        </p:blipFill>
        <p:spPr bwMode="auto">
          <a:xfrm>
            <a:off x="4327402" y="2136530"/>
            <a:ext cx="4499916" cy="2894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正方形/長方形 1"/>
          <p:cNvSpPr/>
          <p:nvPr/>
        </p:nvSpPr>
        <p:spPr>
          <a:xfrm>
            <a:off x="10116616" y="3058716"/>
            <a:ext cx="4572000" cy="1569660"/>
          </a:xfrm>
          <a:prstGeom prst="rect">
            <a:avLst/>
          </a:prstGeom>
        </p:spPr>
        <p:txBody>
          <a:bodyPr>
            <a:spAutoFit/>
          </a:bodyPr>
          <a:lstStyle/>
          <a:p>
            <a:r>
              <a:rPr lang="ja-JP" altLang="en-US" sz="3200" dirty="0">
                <a:solidFill>
                  <a:srgbClr val="95A39D">
                    <a:lumMod val="50000"/>
                  </a:srgbClr>
                </a:solidFill>
                <a:latin typeface="S2GP殴り書き" panose="02000600000000000000" pitchFamily="2" charset="-128"/>
                <a:ea typeface="S2GP殴り書き" panose="02000600000000000000" pitchFamily="2" charset="-128"/>
              </a:rPr>
              <a:t>インターネットを</a:t>
            </a:r>
            <a:endParaRPr lang="en-US" altLang="ja-JP" sz="3200" dirty="0">
              <a:solidFill>
                <a:srgbClr val="95A39D">
                  <a:lumMod val="50000"/>
                </a:srgbClr>
              </a:solidFill>
              <a:latin typeface="S2GP殴り書き" panose="02000600000000000000" pitchFamily="2" charset="-128"/>
              <a:ea typeface="S2GP殴り書き" panose="02000600000000000000" pitchFamily="2" charset="-128"/>
            </a:endParaRPr>
          </a:p>
          <a:p>
            <a:r>
              <a:rPr lang="ja-JP" altLang="en-US" sz="3200" dirty="0">
                <a:solidFill>
                  <a:srgbClr val="95A39D">
                    <a:lumMod val="50000"/>
                  </a:srgbClr>
                </a:solidFill>
                <a:latin typeface="S2GP殴り書き" panose="02000600000000000000" pitchFamily="2" charset="-128"/>
                <a:ea typeface="S2GP殴り書き" panose="02000600000000000000" pitchFamily="2" charset="-128"/>
              </a:rPr>
              <a:t>見てつながる人が</a:t>
            </a:r>
            <a:endParaRPr lang="en-US" altLang="ja-JP" sz="3200" dirty="0">
              <a:solidFill>
                <a:srgbClr val="95A39D">
                  <a:lumMod val="50000"/>
                </a:srgbClr>
              </a:solidFill>
              <a:latin typeface="S2GP殴り書き" panose="02000600000000000000" pitchFamily="2" charset="-128"/>
              <a:ea typeface="S2GP殴り書き" panose="02000600000000000000" pitchFamily="2" charset="-128"/>
            </a:endParaRPr>
          </a:p>
          <a:p>
            <a:r>
              <a:rPr lang="ja-JP" altLang="en-US" sz="3200" dirty="0">
                <a:solidFill>
                  <a:srgbClr val="95A39D">
                    <a:lumMod val="50000"/>
                  </a:srgbClr>
                </a:solidFill>
                <a:latin typeface="S2GP殴り書き" panose="02000600000000000000" pitchFamily="2" charset="-128"/>
                <a:ea typeface="S2GP殴り書き" panose="02000600000000000000" pitchFamily="2" charset="-128"/>
              </a:rPr>
              <a:t>多い！！</a:t>
            </a:r>
          </a:p>
        </p:txBody>
      </p:sp>
      <p:pic>
        <p:nvPicPr>
          <p:cNvPr id="1536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4048" y="2793432"/>
            <a:ext cx="4724400" cy="183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4" descr="パソコンを使う男性のイラスト">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11360" y="3923108"/>
            <a:ext cx="1836383" cy="1845611"/>
          </a:xfrm>
          <a:prstGeom prst="rect">
            <a:avLst/>
          </a:prstGeom>
          <a:noFill/>
          <a:extLst>
            <a:ext uri="{909E8E84-426E-40DD-AFC4-6F175D3DCCD1}">
              <a14:hiddenFill xmlns:a14="http://schemas.microsoft.com/office/drawing/2010/main">
                <a:solidFill>
                  <a:srgbClr val="FFFFFF"/>
                </a:solidFill>
              </a14:hiddenFill>
            </a:ext>
          </a:extLst>
        </p:spPr>
      </p:pic>
      <p:pic>
        <p:nvPicPr>
          <p:cNvPr id="15371" name="Picture 11" descr="歩きスマホのイラスト（女性）">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27294" y="4478580"/>
            <a:ext cx="1389906" cy="1985579"/>
          </a:xfrm>
          <a:prstGeom prst="rect">
            <a:avLst/>
          </a:prstGeom>
          <a:noFill/>
          <a:extLst>
            <a:ext uri="{909E8E84-426E-40DD-AFC4-6F175D3DCCD1}">
              <a14:hiddenFill xmlns:a14="http://schemas.microsoft.com/office/drawing/2010/main">
                <a:solidFill>
                  <a:srgbClr val="FFFFFF"/>
                </a:solidFill>
              </a14:hiddenFill>
            </a:ext>
          </a:extLst>
        </p:spPr>
      </p:pic>
      <p:sp>
        <p:nvSpPr>
          <p:cNvPr id="15" name="涙形 14"/>
          <p:cNvSpPr/>
          <p:nvPr/>
        </p:nvSpPr>
        <p:spPr>
          <a:xfrm>
            <a:off x="6948263" y="-71348"/>
            <a:ext cx="2221333" cy="2132196"/>
          </a:xfrm>
          <a:prstGeom prst="teardrop">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rgbClr val="FFFFFF"/>
              </a:solidFill>
            </a:endParaRPr>
          </a:p>
        </p:txBody>
      </p:sp>
      <p:sp>
        <p:nvSpPr>
          <p:cNvPr id="16" name="テキスト ボックス 15"/>
          <p:cNvSpPr txBox="1"/>
          <p:nvPr/>
        </p:nvSpPr>
        <p:spPr>
          <a:xfrm>
            <a:off x="6879126" y="175089"/>
            <a:ext cx="2317601" cy="1446550"/>
          </a:xfrm>
          <a:prstGeom prst="rect">
            <a:avLst/>
          </a:prstGeom>
          <a:noFill/>
        </p:spPr>
        <p:txBody>
          <a:bodyPr wrap="square">
            <a:spAutoFit/>
          </a:bodyPr>
          <a:lstStyle/>
          <a:p>
            <a:pPr algn="ctr">
              <a:defRPr/>
            </a:pPr>
            <a:r>
              <a:rPr lang="ja-JP" altLang="en-US" sz="4400" dirty="0">
                <a:solidFill>
                  <a:srgbClr val="2F2B20"/>
                </a:solidFill>
                <a:latin typeface="ＭＳ ゴシック"/>
                <a:ea typeface="ＭＳ ゴシック"/>
              </a:rPr>
              <a:t>普及</a:t>
            </a:r>
            <a:endParaRPr lang="en-US" altLang="ja-JP" sz="4400" dirty="0">
              <a:solidFill>
                <a:srgbClr val="2F2B20"/>
              </a:solidFill>
              <a:latin typeface="ＭＳ ゴシック"/>
              <a:ea typeface="ＭＳ ゴシック"/>
            </a:endParaRPr>
          </a:p>
          <a:p>
            <a:pPr algn="ctr">
              <a:defRPr/>
            </a:pPr>
            <a:r>
              <a:rPr lang="ja-JP" altLang="en-US" sz="4400" dirty="0">
                <a:solidFill>
                  <a:srgbClr val="2F2B20"/>
                </a:solidFill>
                <a:latin typeface="ＭＳ ゴシック"/>
                <a:ea typeface="ＭＳ ゴシック"/>
              </a:rPr>
              <a:t>啓発</a:t>
            </a:r>
          </a:p>
        </p:txBody>
      </p:sp>
    </p:spTree>
    <p:extLst>
      <p:ext uri="{BB962C8B-B14F-4D97-AF65-F5344CB8AC3E}">
        <p14:creationId xmlns:p14="http://schemas.microsoft.com/office/powerpoint/2010/main" val="12787896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35961" y="252033"/>
            <a:ext cx="8382882" cy="523220"/>
          </a:xfrm>
          <a:prstGeom prst="rect">
            <a:avLst/>
          </a:prstGeom>
          <a:solidFill>
            <a:schemeClr val="tx2"/>
          </a:solidFill>
        </p:spPr>
        <p:txBody>
          <a:bodyPr wrap="square" rtlCol="0">
            <a:spAutoFit/>
          </a:bodyPr>
          <a:lstStyle/>
          <a:p>
            <a:r>
              <a:rPr lang="ja-JP" altLang="en-US" sz="2800" b="1" dirty="0">
                <a:solidFill>
                  <a:srgbClr val="FFFFFF"/>
                </a:solidFill>
                <a:latin typeface="ＭＳ ゴシック"/>
                <a:ea typeface="ＭＳ ゴシック"/>
              </a:rPr>
              <a:t>インターネットを活用した情報発信　</a:t>
            </a:r>
          </a:p>
        </p:txBody>
      </p:sp>
      <p:sp>
        <p:nvSpPr>
          <p:cNvPr id="2" name="テキスト ボックス 1"/>
          <p:cNvSpPr txBox="1"/>
          <p:nvPr/>
        </p:nvSpPr>
        <p:spPr>
          <a:xfrm>
            <a:off x="323528" y="5949280"/>
            <a:ext cx="4531212" cy="707886"/>
          </a:xfrm>
          <a:prstGeom prst="rect">
            <a:avLst/>
          </a:prstGeom>
          <a:solidFill>
            <a:schemeClr val="tx2">
              <a:lumMod val="40000"/>
              <a:lumOff val="60000"/>
            </a:schemeClr>
          </a:solidFill>
        </p:spPr>
        <p:txBody>
          <a:bodyPr wrap="square" rtlCol="0">
            <a:spAutoFit/>
          </a:bodyPr>
          <a:lstStyle/>
          <a:p>
            <a:r>
              <a:rPr lang="ja-JP" altLang="en-US" sz="2000" b="1" dirty="0">
                <a:solidFill>
                  <a:srgbClr val="2F2B20"/>
                </a:solidFill>
                <a:latin typeface="ＭＳ ゴシック"/>
                <a:ea typeface="ＭＳ ゴシック"/>
              </a:rPr>
              <a:t>ブログにてこだまの活動内容を紹介</a:t>
            </a:r>
            <a:endParaRPr lang="en-US" altLang="ja-JP" sz="2000" b="1" dirty="0">
              <a:solidFill>
                <a:srgbClr val="2F2B20"/>
              </a:solidFill>
              <a:latin typeface="ＭＳ ゴシック"/>
              <a:ea typeface="ＭＳ ゴシック"/>
            </a:endParaRPr>
          </a:p>
          <a:p>
            <a:r>
              <a:rPr lang="ja-JP" altLang="en-US" sz="2000" b="1" dirty="0">
                <a:solidFill>
                  <a:srgbClr val="2F2B20"/>
                </a:solidFill>
                <a:latin typeface="ＭＳ ゴシック"/>
                <a:ea typeface="ＭＳ ゴシック"/>
              </a:rPr>
              <a:t>スタッフ紹介やスケジュールの案内</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980728"/>
            <a:ext cx="5619750" cy="316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060" y="1866900"/>
            <a:ext cx="2809875" cy="499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6" descr="C:\Users\H1748\Desktop\←.png"/>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3922" b="89978" l="9988" r="89888"/>
                    </a14:imgEffect>
                  </a14:imgLayer>
                </a14:imgProps>
              </a:ext>
              <a:ext uri="{28A0092B-C50C-407E-A947-70E740481C1C}">
                <a14:useLocalDpi xmlns:a14="http://schemas.microsoft.com/office/drawing/2010/main" val="0"/>
              </a:ext>
            </a:extLst>
          </a:blip>
          <a:srcRect/>
          <a:stretch>
            <a:fillRect/>
          </a:stretch>
        </p:blipFill>
        <p:spPr bwMode="auto">
          <a:xfrm>
            <a:off x="-396552" y="3537513"/>
            <a:ext cx="2879191" cy="1649874"/>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descr="C:\Users\H1748\Desktop\pc.png"/>
          <p:cNvPicPr>
            <a:picLocks noChangeAspect="1" noChangeArrowheads="1"/>
          </p:cNvPicPr>
          <p:nvPr/>
        </p:nvPicPr>
        <p:blipFill rotWithShape="1">
          <a:blip r:embed="rId7">
            <a:extLst>
              <a:ext uri="{BEBA8EAE-BF5A-486C-A8C5-ECC9F3942E4B}">
                <a14:imgProps xmlns:a14="http://schemas.microsoft.com/office/drawing/2010/main">
                  <a14:imgLayer r:embed="rId8">
                    <a14:imgEffect>
                      <a14:backgroundRemoval t="10022" b="89978" l="9988" r="61174">
                        <a14:foregroundMark x1="38452" y1="22440" x2="38452" y2="22440"/>
                      </a14:backgroundRemoval>
                    </a14:imgEffect>
                  </a14:imgLayer>
                </a14:imgProps>
              </a:ext>
              <a:ext uri="{28A0092B-C50C-407E-A947-70E740481C1C}">
                <a14:useLocalDpi xmlns:a14="http://schemas.microsoft.com/office/drawing/2010/main" val="0"/>
              </a:ext>
            </a:extLst>
          </a:blip>
          <a:srcRect r="38601" b="31362"/>
          <a:stretch/>
        </p:blipFill>
        <p:spPr bwMode="auto">
          <a:xfrm>
            <a:off x="731022" y="4390747"/>
            <a:ext cx="2208122" cy="1414516"/>
          </a:xfrm>
          <a:prstGeom prst="rect">
            <a:avLst/>
          </a:prstGeom>
          <a:noFill/>
          <a:extLst>
            <a:ext uri="{909E8E84-426E-40DD-AFC4-6F175D3DCCD1}">
              <a14:hiddenFill xmlns:a14="http://schemas.microsoft.com/office/drawing/2010/main">
                <a:solidFill>
                  <a:srgbClr val="FFFFFF"/>
                </a:solidFill>
              </a14:hiddenFill>
            </a:ext>
          </a:extLst>
        </p:spPr>
      </p:pic>
      <p:pic>
        <p:nvPicPr>
          <p:cNvPr id="7177" name="Picture 9" descr="C:\Users\H1748\Desktop\yaji.png"/>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696306" y="4793917"/>
            <a:ext cx="1860351" cy="2022693"/>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C:\Users\H1748\Desktop\スマホ.png"/>
          <p:cNvPicPr>
            <a:picLocks noChangeAspect="1" noChangeArrowheads="1"/>
          </p:cNvPicPr>
          <p:nvPr/>
        </p:nvPicPr>
        <p:blipFill rotWithShape="1">
          <a:blip r:embed="rId11">
            <a:extLst>
              <a:ext uri="{BEBA8EAE-BF5A-486C-A8C5-ECC9F3942E4B}">
                <a14:imgProps xmlns:a14="http://schemas.microsoft.com/office/drawing/2010/main">
                  <a14:imgLayer r:embed="rId12">
                    <a14:imgEffect>
                      <a14:backgroundRemoval t="6972" b="67102" l="7366" r="72285">
                        <a14:foregroundMark x1="36579" y1="31590" x2="36579" y2="31590"/>
                        <a14:foregroundMark x1="56804" y1="30937" x2="56804" y2="30937"/>
                        <a14:foregroundMark x1="51311" y1="47059" x2="51311" y2="47059"/>
                        <a14:foregroundMark x1="68165" y1="44880" x2="68165" y2="44880"/>
                      </a14:backgroundRemoval>
                    </a14:imgEffect>
                  </a14:imgLayer>
                </a14:imgProps>
              </a:ext>
              <a:ext uri="{28A0092B-C50C-407E-A947-70E740481C1C}">
                <a14:useLocalDpi xmlns:a14="http://schemas.microsoft.com/office/drawing/2010/main" val="0"/>
              </a:ext>
            </a:extLst>
          </a:blip>
          <a:srcRect r="25572" b="28652"/>
          <a:stretch/>
        </p:blipFill>
        <p:spPr bwMode="auto">
          <a:xfrm rot="21126233">
            <a:off x="3607769" y="4555558"/>
            <a:ext cx="2493943" cy="1369977"/>
          </a:xfrm>
          <a:prstGeom prst="rect">
            <a:avLst/>
          </a:prstGeom>
          <a:noFill/>
          <a:extLst>
            <a:ext uri="{909E8E84-426E-40DD-AFC4-6F175D3DCCD1}">
              <a14:hiddenFill xmlns:a14="http://schemas.microsoft.com/office/drawing/2010/main">
                <a:solidFill>
                  <a:srgbClr val="FFFFFF"/>
                </a:solidFill>
              </a14:hiddenFill>
            </a:ext>
          </a:extLst>
        </p:spPr>
      </p:pic>
      <p:sp>
        <p:nvSpPr>
          <p:cNvPr id="21" name="涙形 20"/>
          <p:cNvSpPr/>
          <p:nvPr/>
        </p:nvSpPr>
        <p:spPr>
          <a:xfrm>
            <a:off x="7206342" y="-171400"/>
            <a:ext cx="1944216" cy="1944216"/>
          </a:xfrm>
          <a:prstGeom prst="teardrop">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FFFF"/>
              </a:solidFill>
            </a:endParaRPr>
          </a:p>
        </p:txBody>
      </p:sp>
      <p:sp>
        <p:nvSpPr>
          <p:cNvPr id="22" name="テキスト ボックス 21"/>
          <p:cNvSpPr txBox="1"/>
          <p:nvPr/>
        </p:nvSpPr>
        <p:spPr>
          <a:xfrm>
            <a:off x="7630302" y="175088"/>
            <a:ext cx="1122633" cy="1200329"/>
          </a:xfrm>
          <a:prstGeom prst="rect">
            <a:avLst/>
          </a:prstGeom>
          <a:noFill/>
        </p:spPr>
        <p:txBody>
          <a:bodyPr wrap="square">
            <a:spAutoFit/>
          </a:bodyPr>
          <a:lstStyle/>
          <a:p>
            <a:pPr algn="ctr">
              <a:defRPr/>
            </a:pPr>
            <a:r>
              <a:rPr lang="ja-JP" altLang="en-US" sz="3600" dirty="0">
                <a:solidFill>
                  <a:srgbClr val="2F2B20"/>
                </a:solidFill>
                <a:latin typeface="ＭＳ ゴシック"/>
                <a:ea typeface="ＭＳ ゴシック"/>
              </a:rPr>
              <a:t>普及</a:t>
            </a:r>
            <a:endParaRPr lang="en-US" altLang="ja-JP" sz="3600" dirty="0">
              <a:solidFill>
                <a:srgbClr val="2F2B20"/>
              </a:solidFill>
              <a:latin typeface="ＭＳ ゴシック"/>
              <a:ea typeface="ＭＳ ゴシック"/>
            </a:endParaRPr>
          </a:p>
          <a:p>
            <a:pPr algn="ctr">
              <a:defRPr/>
            </a:pPr>
            <a:r>
              <a:rPr lang="ja-JP" altLang="en-US" sz="3600" dirty="0">
                <a:solidFill>
                  <a:srgbClr val="2F2B20"/>
                </a:solidFill>
                <a:latin typeface="ＭＳ ゴシック"/>
                <a:ea typeface="ＭＳ ゴシック"/>
              </a:rPr>
              <a:t>啓発</a:t>
            </a: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34</a:t>
            </a:fld>
            <a:endParaRPr lang="ja-JP" altLang="en-US">
              <a:solidFill>
                <a:prstClr val="black">
                  <a:tint val="75000"/>
                </a:prstClr>
              </a:solidFill>
            </a:endParaRPr>
          </a:p>
        </p:txBody>
      </p:sp>
    </p:spTree>
    <p:extLst>
      <p:ext uri="{BB962C8B-B14F-4D97-AF65-F5344CB8AC3E}">
        <p14:creationId xmlns:p14="http://schemas.microsoft.com/office/powerpoint/2010/main" val="23531758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35961" y="252033"/>
            <a:ext cx="8382882" cy="584775"/>
          </a:xfrm>
          <a:prstGeom prst="rect">
            <a:avLst/>
          </a:prstGeom>
          <a:solidFill>
            <a:schemeClr val="tx2"/>
          </a:solidFill>
        </p:spPr>
        <p:txBody>
          <a:bodyPr wrap="square" rtlCol="0">
            <a:spAutoFit/>
          </a:bodyPr>
          <a:lstStyle/>
          <a:p>
            <a:r>
              <a:rPr lang="ja-JP" altLang="en-US" sz="3200" b="1" dirty="0">
                <a:solidFill>
                  <a:srgbClr val="FFFFFF"/>
                </a:solidFill>
                <a:latin typeface="ＭＳ ゴシック"/>
                <a:ea typeface="ＭＳ ゴシック"/>
              </a:rPr>
              <a:t>支援研修会　</a:t>
            </a:r>
          </a:p>
        </p:txBody>
      </p:sp>
      <p:sp>
        <p:nvSpPr>
          <p:cNvPr id="18" name="涙形 17"/>
          <p:cNvSpPr/>
          <p:nvPr/>
        </p:nvSpPr>
        <p:spPr>
          <a:xfrm>
            <a:off x="6892176" y="-171400"/>
            <a:ext cx="2258382" cy="2258382"/>
          </a:xfrm>
          <a:prstGeom prst="teardrop">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solidFill>
                <a:srgbClr val="FFFFFF"/>
              </a:solidFill>
            </a:endParaRPr>
          </a:p>
        </p:txBody>
      </p:sp>
      <p:sp>
        <p:nvSpPr>
          <p:cNvPr id="19" name="テキスト ボックス 18"/>
          <p:cNvSpPr txBox="1"/>
          <p:nvPr/>
        </p:nvSpPr>
        <p:spPr>
          <a:xfrm>
            <a:off x="7000027" y="113533"/>
            <a:ext cx="2042680" cy="1446550"/>
          </a:xfrm>
          <a:prstGeom prst="rect">
            <a:avLst/>
          </a:prstGeom>
          <a:noFill/>
        </p:spPr>
        <p:txBody>
          <a:bodyPr wrap="square">
            <a:spAutoFit/>
          </a:bodyPr>
          <a:lstStyle/>
          <a:p>
            <a:pPr algn="ctr">
              <a:defRPr/>
            </a:pPr>
            <a:r>
              <a:rPr lang="ja-JP" altLang="en-US" sz="4400" dirty="0">
                <a:solidFill>
                  <a:srgbClr val="2F2B20"/>
                </a:solidFill>
                <a:latin typeface="ＭＳ ゴシック"/>
                <a:ea typeface="ＭＳ ゴシック"/>
              </a:rPr>
              <a:t>支援者支援</a:t>
            </a:r>
          </a:p>
        </p:txBody>
      </p:sp>
      <p:sp>
        <p:nvSpPr>
          <p:cNvPr id="12" name="テキスト ボックス 11"/>
          <p:cNvSpPr txBox="1"/>
          <p:nvPr/>
        </p:nvSpPr>
        <p:spPr>
          <a:xfrm>
            <a:off x="251520" y="2276872"/>
            <a:ext cx="8267323" cy="3970318"/>
          </a:xfrm>
          <a:prstGeom prst="rect">
            <a:avLst/>
          </a:prstGeom>
          <a:noFill/>
        </p:spPr>
        <p:txBody>
          <a:bodyPr wrap="square" rtlCol="0">
            <a:spAutoFit/>
          </a:bodyPr>
          <a:lstStyle/>
          <a:p>
            <a:r>
              <a:rPr lang="ja-JP" altLang="en-US" sz="2800" dirty="0"/>
              <a:t>日時：令和</a:t>
            </a:r>
            <a:r>
              <a:rPr lang="en-US" altLang="ja-JP" sz="2800" dirty="0"/>
              <a:t>2</a:t>
            </a:r>
            <a:r>
              <a:rPr lang="ja-JP" altLang="en-US" sz="2800" dirty="0"/>
              <a:t>年</a:t>
            </a:r>
            <a:r>
              <a:rPr lang="en-US" altLang="ja-JP" sz="2800" dirty="0"/>
              <a:t>9</a:t>
            </a:r>
            <a:r>
              <a:rPr lang="ja-JP" altLang="en-US" sz="2800" dirty="0"/>
              <a:t>月</a:t>
            </a:r>
            <a:r>
              <a:rPr lang="en-US" altLang="ja-JP" sz="2800" dirty="0"/>
              <a:t>25</a:t>
            </a:r>
            <a:r>
              <a:rPr lang="ja-JP" altLang="en-US" sz="2800" dirty="0"/>
              <a:t>日</a:t>
            </a:r>
            <a:r>
              <a:rPr lang="en-US" altLang="ja-JP" sz="2800" dirty="0"/>
              <a:t>(</a:t>
            </a:r>
            <a:r>
              <a:rPr lang="ja-JP" altLang="en-US" sz="2800" dirty="0"/>
              <a:t>金</a:t>
            </a:r>
            <a:r>
              <a:rPr lang="en-US" altLang="ja-JP" sz="2800" dirty="0"/>
              <a:t>)</a:t>
            </a:r>
            <a:r>
              <a:rPr lang="ja-JP" altLang="en-US" sz="2800" dirty="0"/>
              <a:t>　</a:t>
            </a:r>
            <a:r>
              <a:rPr lang="en-US" altLang="ja-JP" sz="2800" dirty="0"/>
              <a:t>10</a:t>
            </a:r>
            <a:r>
              <a:rPr lang="ja-JP" altLang="en-US" sz="2800" dirty="0"/>
              <a:t>：</a:t>
            </a:r>
            <a:r>
              <a:rPr lang="en-US" altLang="ja-JP" sz="2800" dirty="0"/>
              <a:t>00</a:t>
            </a:r>
            <a:r>
              <a:rPr lang="ja-JP" altLang="en-US" sz="2800" dirty="0"/>
              <a:t>～</a:t>
            </a:r>
            <a:r>
              <a:rPr lang="en-US" altLang="ja-JP" sz="2800" dirty="0"/>
              <a:t>16</a:t>
            </a:r>
            <a:r>
              <a:rPr lang="ja-JP" altLang="en-US" sz="2800" dirty="0"/>
              <a:t>：</a:t>
            </a:r>
            <a:r>
              <a:rPr lang="en-US" altLang="ja-JP" sz="2800" dirty="0"/>
              <a:t>00</a:t>
            </a:r>
          </a:p>
          <a:p>
            <a:r>
              <a:rPr lang="ja-JP" altLang="en-US" sz="2800" dirty="0"/>
              <a:t>「</a:t>
            </a:r>
            <a:r>
              <a:rPr lang="en-US" altLang="ja-JP" sz="2800" dirty="0"/>
              <a:t>ZOOM</a:t>
            </a:r>
            <a:r>
              <a:rPr lang="ja-JP" altLang="en-US" sz="2800" dirty="0"/>
              <a:t>」を利用したリモート研修</a:t>
            </a:r>
            <a:endParaRPr lang="en-US" altLang="ja-JP" sz="2800" dirty="0"/>
          </a:p>
          <a:p>
            <a:endParaRPr lang="en-US" altLang="ja-JP" sz="2800" dirty="0"/>
          </a:p>
          <a:p>
            <a:r>
              <a:rPr lang="ja-JP" altLang="en-US" sz="2800" dirty="0"/>
              <a:t>講師：全国精神保健福祉センター長会副会長</a:t>
            </a:r>
          </a:p>
          <a:p>
            <a:r>
              <a:rPr lang="ja-JP" altLang="en-US" sz="2800" dirty="0"/>
              <a:t>鳥取県精神保健福祉センター所長 原田 豊　先生</a:t>
            </a:r>
            <a:endParaRPr lang="en-US" altLang="ja-JP" sz="2800" dirty="0"/>
          </a:p>
          <a:p>
            <a:endParaRPr lang="en-US" altLang="ja-JP" sz="2800" dirty="0"/>
          </a:p>
          <a:p>
            <a:r>
              <a:rPr lang="ja-JP" altLang="en-US" sz="2800" dirty="0"/>
              <a:t>対象者：地域包括支援センター、社会福祉協議会</a:t>
            </a:r>
            <a:r>
              <a:rPr lang="en-US" altLang="ja-JP" sz="2800" dirty="0"/>
              <a:t>CSW</a:t>
            </a:r>
            <a:r>
              <a:rPr lang="ja-JP" altLang="en-US" sz="2800" dirty="0" err="1"/>
              <a:t>、</a:t>
            </a:r>
            <a:r>
              <a:rPr lang="ja-JP" altLang="en-US" sz="2800" dirty="0"/>
              <a:t>生活困窮者自立支援事業所、行政職員など</a:t>
            </a:r>
            <a:endParaRPr lang="en-US" altLang="ja-JP" sz="2800" dirty="0"/>
          </a:p>
          <a:p>
            <a:endParaRPr lang="en-US" altLang="ja-JP" sz="2800" dirty="0"/>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35</a:t>
            </a:fld>
            <a:endParaRPr lang="ja-JP" altLang="en-US" dirty="0">
              <a:solidFill>
                <a:prstClr val="black">
                  <a:tint val="75000"/>
                </a:prstClr>
              </a:solidFill>
            </a:endParaRPr>
          </a:p>
        </p:txBody>
      </p:sp>
      <p:sp>
        <p:nvSpPr>
          <p:cNvPr id="3" name="正方形/長方形 2"/>
          <p:cNvSpPr/>
          <p:nvPr/>
        </p:nvSpPr>
        <p:spPr>
          <a:xfrm>
            <a:off x="539552" y="1083029"/>
            <a:ext cx="6696744" cy="954107"/>
          </a:xfrm>
          <a:prstGeom prst="rect">
            <a:avLst/>
          </a:prstGeom>
        </p:spPr>
        <p:txBody>
          <a:bodyPr wrap="square">
            <a:spAutoFit/>
          </a:bodyPr>
          <a:lstStyle/>
          <a:p>
            <a:r>
              <a:rPr lang="ja-JP" altLang="en-US" sz="2800" b="1" dirty="0"/>
              <a:t>第１回地域包括ケアシステムによる</a:t>
            </a:r>
            <a:endParaRPr lang="en-US" altLang="ja-JP" sz="2800" b="1" dirty="0"/>
          </a:p>
          <a:p>
            <a:r>
              <a:rPr lang="ja-JP" altLang="en-US" sz="2800" b="1" dirty="0"/>
              <a:t>中高年齢層のひきこもり支援研修会</a:t>
            </a:r>
          </a:p>
        </p:txBody>
      </p:sp>
    </p:spTree>
    <p:extLst>
      <p:ext uri="{BB962C8B-B14F-4D97-AF65-F5344CB8AC3E}">
        <p14:creationId xmlns:p14="http://schemas.microsoft.com/office/powerpoint/2010/main" val="42689090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257479" y="1967564"/>
            <a:ext cx="8688381" cy="4845812"/>
            <a:chOff x="257479" y="1484784"/>
            <a:chExt cx="8688381" cy="4845812"/>
          </a:xfrm>
        </p:grpSpPr>
        <p:sp>
          <p:nvSpPr>
            <p:cNvPr id="45" name="正方形/長方形 44"/>
            <p:cNvSpPr/>
            <p:nvPr/>
          </p:nvSpPr>
          <p:spPr>
            <a:xfrm>
              <a:off x="6078209" y="1484784"/>
              <a:ext cx="2867651" cy="48458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FFFF"/>
                </a:solidFill>
              </a:endParaRPr>
            </a:p>
          </p:txBody>
        </p:sp>
        <p:sp>
          <p:nvSpPr>
            <p:cNvPr id="44" name="正方形/長方形 43"/>
            <p:cNvSpPr/>
            <p:nvPr/>
          </p:nvSpPr>
          <p:spPr>
            <a:xfrm>
              <a:off x="3059832" y="1484784"/>
              <a:ext cx="3018377" cy="484581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FFFF"/>
                </a:solidFill>
              </a:endParaRPr>
            </a:p>
          </p:txBody>
        </p:sp>
        <p:sp>
          <p:nvSpPr>
            <p:cNvPr id="15" name="正方形/長方形 14"/>
            <p:cNvSpPr/>
            <p:nvPr/>
          </p:nvSpPr>
          <p:spPr>
            <a:xfrm>
              <a:off x="257479" y="1484784"/>
              <a:ext cx="2802353" cy="484581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FFFF"/>
                </a:solidFill>
              </a:endParaRPr>
            </a:p>
          </p:txBody>
        </p:sp>
      </p:grpSp>
      <p:sp>
        <p:nvSpPr>
          <p:cNvPr id="8" name="角丸四角形 7"/>
          <p:cNvSpPr/>
          <p:nvPr/>
        </p:nvSpPr>
        <p:spPr>
          <a:xfrm>
            <a:off x="391862" y="4787822"/>
            <a:ext cx="1301514"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教育委員会</a:t>
            </a:r>
            <a:endParaRPr lang="en-US" altLang="ja-JP"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ＳＳＷ</a:t>
            </a:r>
          </a:p>
        </p:txBody>
      </p:sp>
      <p:sp>
        <p:nvSpPr>
          <p:cNvPr id="26" name="角丸四角形 25"/>
          <p:cNvSpPr/>
          <p:nvPr/>
        </p:nvSpPr>
        <p:spPr>
          <a:xfrm>
            <a:off x="2006462" y="4787822"/>
            <a:ext cx="1629434" cy="50405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発達障害者</a:t>
            </a:r>
            <a:endParaRPr lang="en-US" altLang="ja-JP"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支援センター</a:t>
            </a:r>
            <a:endParaRPr lang="en-US" altLang="ja-JP"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角丸四角形 26"/>
          <p:cNvSpPr/>
          <p:nvPr/>
        </p:nvSpPr>
        <p:spPr>
          <a:xfrm>
            <a:off x="395536" y="6064268"/>
            <a:ext cx="1301514" cy="64807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若者相談</a:t>
            </a:r>
            <a:endParaRPr lang="en-US" altLang="ja-JP"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支援窓口</a:t>
            </a:r>
            <a:endParaRPr lang="en-US" altLang="ja-JP"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角丸四角形 28"/>
          <p:cNvSpPr/>
          <p:nvPr/>
        </p:nvSpPr>
        <p:spPr>
          <a:xfrm>
            <a:off x="430954" y="4212670"/>
            <a:ext cx="624307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 き こ も り 　家　族　会</a:t>
            </a:r>
            <a:endParaRPr lang="en-US" altLang="ja-JP"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2" name="グループ化 11"/>
          <p:cNvGrpSpPr/>
          <p:nvPr/>
        </p:nvGrpSpPr>
        <p:grpSpPr>
          <a:xfrm>
            <a:off x="318040" y="2039010"/>
            <a:ext cx="8577019" cy="1067322"/>
            <a:chOff x="183606" y="5013176"/>
            <a:chExt cx="8586014" cy="1346448"/>
          </a:xfrm>
        </p:grpSpPr>
        <p:sp>
          <p:nvSpPr>
            <p:cNvPr id="28" name="角丸四角形 27"/>
            <p:cNvSpPr/>
            <p:nvPr/>
          </p:nvSpPr>
          <p:spPr>
            <a:xfrm>
              <a:off x="183606" y="5013176"/>
              <a:ext cx="8586014" cy="134644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dirty="0">
                <a:solidFill>
                  <a:srgbClr val="2F2B20"/>
                </a:solidFill>
              </a:endParaRPr>
            </a:p>
          </p:txBody>
        </p:sp>
        <p:sp>
          <p:nvSpPr>
            <p:cNvPr id="9" name="テキスト ボックス 8"/>
            <p:cNvSpPr txBox="1"/>
            <p:nvPr/>
          </p:nvSpPr>
          <p:spPr>
            <a:xfrm>
              <a:off x="1752090" y="5157192"/>
              <a:ext cx="5370026" cy="461665"/>
            </a:xfrm>
            <a:prstGeom prst="rect">
              <a:avLst/>
            </a:prstGeom>
            <a:noFill/>
          </p:spPr>
          <p:txBody>
            <a:bodyPr wrap="square" rtlCol="0">
              <a:spAutoFit/>
            </a:bodyPr>
            <a:lstStyle/>
            <a:p>
              <a:pPr algn="ctr"/>
              <a:r>
                <a:rPr lang="ja-JP" altLang="en-US" sz="2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浜松市ひきこもり地域支援センター</a:t>
              </a:r>
            </a:p>
          </p:txBody>
        </p:sp>
        <p:sp>
          <p:nvSpPr>
            <p:cNvPr id="10" name="角丸四角形 9"/>
            <p:cNvSpPr/>
            <p:nvPr/>
          </p:nvSpPr>
          <p:spPr>
            <a:xfrm>
              <a:off x="666584" y="5686400"/>
              <a:ext cx="3771889" cy="550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rgbClr val="FFFFFF"/>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浜松市精神保健福祉センター</a:t>
              </a:r>
            </a:p>
          </p:txBody>
        </p:sp>
        <p:sp>
          <p:nvSpPr>
            <p:cNvPr id="32" name="角丸四角形 31"/>
            <p:cNvSpPr/>
            <p:nvPr/>
          </p:nvSpPr>
          <p:spPr>
            <a:xfrm>
              <a:off x="4628978" y="5686400"/>
              <a:ext cx="3771889" cy="550912"/>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1600" b="1" dirty="0">
                  <a:solidFill>
                    <a:srgbClr val="FFFFFF"/>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ひきこもりサポートセンターこだま</a:t>
              </a:r>
            </a:p>
          </p:txBody>
        </p:sp>
      </p:grpSp>
      <p:sp>
        <p:nvSpPr>
          <p:cNvPr id="33" name="角丸四角形 32"/>
          <p:cNvSpPr/>
          <p:nvPr/>
        </p:nvSpPr>
        <p:spPr>
          <a:xfrm>
            <a:off x="1979712" y="5439859"/>
            <a:ext cx="2509624" cy="45114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6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障害者相談支援事業所</a:t>
            </a:r>
            <a:endParaRPr lang="en-US" altLang="ja-JP" sz="16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角丸四角形 33"/>
          <p:cNvSpPr/>
          <p:nvPr/>
        </p:nvSpPr>
        <p:spPr>
          <a:xfrm>
            <a:off x="4788024" y="5426929"/>
            <a:ext cx="2461257" cy="48629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6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障害者多機能型事業所</a:t>
            </a:r>
            <a:endParaRPr lang="en-US" altLang="ja-JP" sz="16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角丸四角形 34"/>
          <p:cNvSpPr/>
          <p:nvPr/>
        </p:nvSpPr>
        <p:spPr>
          <a:xfrm>
            <a:off x="5364088" y="4792960"/>
            <a:ext cx="3456383"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6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地域若者サポートステーション</a:t>
            </a:r>
            <a:endParaRPr lang="en-US" altLang="ja-JP" sz="16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6" name="グループ化 15"/>
          <p:cNvGrpSpPr/>
          <p:nvPr/>
        </p:nvGrpSpPr>
        <p:grpSpPr>
          <a:xfrm>
            <a:off x="222492" y="1393056"/>
            <a:ext cx="8723368" cy="498376"/>
            <a:chOff x="222492" y="6330596"/>
            <a:chExt cx="8723368" cy="498376"/>
          </a:xfrm>
        </p:grpSpPr>
        <p:sp>
          <p:nvSpPr>
            <p:cNvPr id="11" name="ホームベース 10"/>
            <p:cNvSpPr/>
            <p:nvPr/>
          </p:nvSpPr>
          <p:spPr>
            <a:xfrm>
              <a:off x="222492" y="6330596"/>
              <a:ext cx="3053364" cy="498376"/>
            </a:xfrm>
            <a:prstGeom prst="homePlat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ja-JP" altLang="en-US" dirty="0">
                  <a:solidFill>
                    <a:srgbClr val="FFFFFF"/>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発見・相談</a:t>
              </a:r>
            </a:p>
          </p:txBody>
        </p:sp>
        <p:sp>
          <p:nvSpPr>
            <p:cNvPr id="14" name="山形 13"/>
            <p:cNvSpPr/>
            <p:nvPr/>
          </p:nvSpPr>
          <p:spPr>
            <a:xfrm>
              <a:off x="3131840" y="6330596"/>
              <a:ext cx="3168352" cy="498376"/>
            </a:xfrm>
            <a:prstGeom prst="chevron">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ja-JP" altLang="en-US" dirty="0">
                  <a:solidFill>
                    <a:srgbClr val="FFFFFF"/>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相談支援</a:t>
              </a:r>
            </a:p>
          </p:txBody>
        </p:sp>
        <p:sp>
          <p:nvSpPr>
            <p:cNvPr id="41" name="山形 40"/>
            <p:cNvSpPr/>
            <p:nvPr/>
          </p:nvSpPr>
          <p:spPr>
            <a:xfrm>
              <a:off x="6170890" y="6330596"/>
              <a:ext cx="2774970" cy="498376"/>
            </a:xfrm>
            <a:prstGeom prst="chevron">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dirty="0">
                  <a:solidFill>
                    <a:srgbClr val="FFFFFF"/>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社会参加</a:t>
              </a:r>
            </a:p>
          </p:txBody>
        </p:sp>
      </p:grpSp>
      <p:sp>
        <p:nvSpPr>
          <p:cNvPr id="49" name="角丸四角形 48"/>
          <p:cNvSpPr/>
          <p:nvPr/>
        </p:nvSpPr>
        <p:spPr>
          <a:xfrm>
            <a:off x="395214" y="5427159"/>
            <a:ext cx="1301514" cy="53781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県立高等学校</a:t>
            </a:r>
            <a:endParaRPr lang="en-US" altLang="ja-JP"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定時制</a:t>
            </a:r>
          </a:p>
        </p:txBody>
      </p:sp>
      <p:sp>
        <p:nvSpPr>
          <p:cNvPr id="50" name="角丸四角形 49"/>
          <p:cNvSpPr/>
          <p:nvPr/>
        </p:nvSpPr>
        <p:spPr>
          <a:xfrm>
            <a:off x="7379990" y="5964973"/>
            <a:ext cx="1440160" cy="77639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パーソナル　</a:t>
            </a:r>
            <a:endParaRPr lang="en-US" altLang="ja-JP"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サポート</a:t>
            </a:r>
            <a:endParaRPr lang="en-US" altLang="ja-JP"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センター</a:t>
            </a:r>
            <a:endParaRPr lang="en-US" altLang="ja-JP"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角丸四角形 50"/>
          <p:cNvSpPr/>
          <p:nvPr/>
        </p:nvSpPr>
        <p:spPr>
          <a:xfrm>
            <a:off x="2006463" y="6055196"/>
            <a:ext cx="1546026" cy="64807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市役所</a:t>
            </a:r>
            <a:endParaRPr lang="en-US" altLang="ja-JP"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障害保健福祉課</a:t>
            </a:r>
            <a:endParaRPr lang="en-US" altLang="ja-JP" sz="14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角丸四角形 51"/>
          <p:cNvSpPr/>
          <p:nvPr/>
        </p:nvSpPr>
        <p:spPr>
          <a:xfrm>
            <a:off x="3851920" y="6061652"/>
            <a:ext cx="2360947" cy="64807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医療機関</a:t>
            </a:r>
            <a:endParaRPr lang="en-US" altLang="ja-JP"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（児童思春期・訪問）</a:t>
            </a:r>
            <a:endParaRPr lang="en-US" altLang="ja-JP"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（成人期・訪問）</a:t>
            </a:r>
            <a:endParaRPr lang="en-US" altLang="ja-JP" sz="1200"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角丸四角形 1"/>
          <p:cNvSpPr/>
          <p:nvPr/>
        </p:nvSpPr>
        <p:spPr>
          <a:xfrm>
            <a:off x="430954" y="3225800"/>
            <a:ext cx="8389196" cy="432048"/>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自立支援相談機関</a:t>
            </a:r>
          </a:p>
        </p:txBody>
      </p:sp>
      <p:sp>
        <p:nvSpPr>
          <p:cNvPr id="30" name="角丸四角形 29"/>
          <p:cNvSpPr/>
          <p:nvPr/>
        </p:nvSpPr>
        <p:spPr>
          <a:xfrm>
            <a:off x="430954" y="3721596"/>
            <a:ext cx="8389196" cy="432048"/>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b="1"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コミュニティソーシャルワーカー</a:t>
            </a:r>
          </a:p>
        </p:txBody>
      </p:sp>
      <p:sp>
        <p:nvSpPr>
          <p:cNvPr id="37" name="角丸四角形 36"/>
          <p:cNvSpPr/>
          <p:nvPr/>
        </p:nvSpPr>
        <p:spPr>
          <a:xfrm>
            <a:off x="222492" y="86085"/>
            <a:ext cx="936104" cy="936104"/>
          </a:xfrm>
          <a:prstGeom prst="roundRect">
            <a:avLst/>
          </a:prstGeom>
          <a:solidFill>
            <a:srgbClr val="CCCCFF"/>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4000" b="1" dirty="0">
                <a:solidFill>
                  <a:srgbClr val="FFFFFF"/>
                </a:solidFill>
                <a:latin typeface="ＭＳ ゴシック"/>
                <a:ea typeface="ＭＳ ゴシック"/>
              </a:rPr>
              <a:t>３</a:t>
            </a:r>
          </a:p>
        </p:txBody>
      </p:sp>
      <p:sp>
        <p:nvSpPr>
          <p:cNvPr id="38" name="タイトル 2"/>
          <p:cNvSpPr txBox="1">
            <a:spLocks/>
          </p:cNvSpPr>
          <p:nvPr/>
        </p:nvSpPr>
        <p:spPr>
          <a:xfrm>
            <a:off x="538525" y="-243408"/>
            <a:ext cx="76200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4600" kern="1200" cap="none" spc="-100" baseline="0">
                <a:ln>
                  <a:noFill/>
                </a:ln>
                <a:solidFill>
                  <a:schemeClr val="tx2"/>
                </a:solidFill>
                <a:effectLst/>
                <a:latin typeface="+mj-lt"/>
                <a:ea typeface="+mj-ea"/>
                <a:cs typeface="+mj-cs"/>
              </a:defRPr>
            </a:lvl1pPr>
          </a:lstStyle>
          <a:p>
            <a:r>
              <a:rPr lang="ja-JP" altLang="en-US" sz="3200" dirty="0">
                <a:solidFill>
                  <a:srgbClr val="675E47"/>
                </a:solidFill>
                <a:latin typeface="HGP創英角ｺﾞｼｯｸUB" panose="020B0900000000000000" pitchFamily="50" charset="-128"/>
                <a:ea typeface="HGP創英角ｺﾞｼｯｸUB" panose="020B0900000000000000" pitchFamily="50" charset="-128"/>
              </a:rPr>
              <a:t>　　　連携で支える地域づくり</a:t>
            </a:r>
          </a:p>
        </p:txBody>
      </p:sp>
      <p:sp>
        <p:nvSpPr>
          <p:cNvPr id="39" name="タイトル 2"/>
          <p:cNvSpPr>
            <a:spLocks noGrp="1"/>
          </p:cNvSpPr>
          <p:nvPr>
            <p:ph type="title"/>
          </p:nvPr>
        </p:nvSpPr>
        <p:spPr>
          <a:xfrm>
            <a:off x="481246" y="305664"/>
            <a:ext cx="8464614" cy="1143000"/>
          </a:xfrm>
        </p:spPr>
        <p:txBody>
          <a:bodyPr>
            <a:noAutofit/>
          </a:bodyPr>
          <a:lstStyle/>
          <a:p>
            <a:pPr algn="l"/>
            <a:r>
              <a:rPr kumimoji="1" lang="ja-JP" altLang="en-US" sz="3600" dirty="0">
                <a:latin typeface="HGP創英角ｺﾞｼｯｸUB" panose="020B0900000000000000" pitchFamily="50" charset="-128"/>
                <a:ea typeface="HGP創英角ｺﾞｼｯｸUB" panose="020B0900000000000000" pitchFamily="50" charset="-128"/>
              </a:rPr>
              <a:t>　　　浜松市のひきこもり支援ネットワーク</a:t>
            </a: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36</a:t>
            </a:fld>
            <a:endParaRPr lang="ja-JP" altLang="en-US">
              <a:solidFill>
                <a:prstClr val="black">
                  <a:tint val="75000"/>
                </a:prstClr>
              </a:solidFill>
            </a:endParaRPr>
          </a:p>
        </p:txBody>
      </p:sp>
    </p:spTree>
    <p:extLst>
      <p:ext uri="{BB962C8B-B14F-4D97-AF65-F5344CB8AC3E}">
        <p14:creationId xmlns:p14="http://schemas.microsoft.com/office/powerpoint/2010/main" val="38705732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タイトル 3"/>
          <p:cNvSpPr>
            <a:spLocks noGrp="1"/>
          </p:cNvSpPr>
          <p:nvPr>
            <p:ph type="title"/>
          </p:nvPr>
        </p:nvSpPr>
        <p:spPr>
          <a:xfrm>
            <a:off x="251520" y="126576"/>
            <a:ext cx="7620000" cy="1143000"/>
          </a:xfrm>
        </p:spPr>
        <p:txBody>
          <a:bodyPr>
            <a:normAutofit fontScale="90000"/>
          </a:bodyPr>
          <a:lstStyle/>
          <a:p>
            <a:pPr algn="l" eaLnBrk="1" hangingPunct="1">
              <a:defRPr/>
            </a:pPr>
            <a:r>
              <a:rPr lang="ja-JP" altLang="en-US" sz="4000" dirty="0">
                <a:latin typeface="HGP創英角ｺﾞｼｯｸUB" panose="020B0900000000000000" pitchFamily="50" charset="-128"/>
                <a:ea typeface="HGP創英角ｺﾞｼｯｸUB" panose="020B0900000000000000" pitchFamily="50" charset="-128"/>
              </a:rPr>
              <a:t>　　　</a:t>
            </a:r>
            <a:r>
              <a:rPr lang="ja-JP" altLang="en-US" sz="3200" dirty="0">
                <a:latin typeface="HGP創英角ｺﾞｼｯｸUB" panose="020B0900000000000000" pitchFamily="50" charset="-128"/>
                <a:ea typeface="HGP創英角ｺﾞｼｯｸUB" panose="020B0900000000000000" pitchFamily="50" charset="-128"/>
              </a:rPr>
              <a:t>連携で支える地域づくり</a:t>
            </a:r>
            <a:br>
              <a:rPr lang="en-US" altLang="ja-JP" sz="3200" dirty="0">
                <a:latin typeface="HGP創英角ｺﾞｼｯｸUB" panose="020B0900000000000000" pitchFamily="50" charset="-128"/>
                <a:ea typeface="HGP創英角ｺﾞｼｯｸUB" panose="020B0900000000000000" pitchFamily="50" charset="-128"/>
              </a:rPr>
            </a:br>
            <a:r>
              <a:rPr lang="ja-JP" altLang="en-US" sz="4000" dirty="0">
                <a:latin typeface="HGP創英角ｺﾞｼｯｸUB" panose="020B0900000000000000" pitchFamily="50" charset="-128"/>
                <a:ea typeface="HGP創英角ｺﾞｼｯｸUB" panose="020B0900000000000000" pitchFamily="50" charset="-128"/>
              </a:rPr>
              <a:t>　　　　</a:t>
            </a:r>
            <a:r>
              <a:rPr lang="ja-JP" altLang="en-US" sz="3600" dirty="0">
                <a:latin typeface="HGP創英角ｺﾞｼｯｸUB" panose="020B0900000000000000" pitchFamily="50" charset="-128"/>
                <a:ea typeface="HGP創英角ｺﾞｼｯｸUB" panose="020B0900000000000000" pitchFamily="50" charset="-128"/>
              </a:rPr>
              <a:t>支援機関のネットワーク化</a:t>
            </a:r>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611752799"/>
              </p:ext>
            </p:extLst>
          </p:nvPr>
        </p:nvGraphicFramePr>
        <p:xfrm>
          <a:off x="315484" y="1628800"/>
          <a:ext cx="8229600" cy="4925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37</a:t>
            </a:fld>
            <a:endParaRPr lang="ja-JP" altLang="en-US">
              <a:solidFill>
                <a:prstClr val="black">
                  <a:tint val="75000"/>
                </a:prstClr>
              </a:solidFill>
            </a:endParaRPr>
          </a:p>
        </p:txBody>
      </p:sp>
      <p:sp>
        <p:nvSpPr>
          <p:cNvPr id="6" name="角丸四角形 5"/>
          <p:cNvSpPr/>
          <p:nvPr/>
        </p:nvSpPr>
        <p:spPr>
          <a:xfrm>
            <a:off x="251520" y="316959"/>
            <a:ext cx="936104" cy="936104"/>
          </a:xfrm>
          <a:prstGeom prst="roundRect">
            <a:avLst/>
          </a:prstGeom>
          <a:solidFill>
            <a:schemeClr val="accent4">
              <a:lumMod val="60000"/>
              <a:lumOff val="40000"/>
            </a:schemeClr>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4000" b="1" dirty="0">
                <a:solidFill>
                  <a:srgbClr val="FFFFFF"/>
                </a:solidFill>
                <a:latin typeface="ＭＳ ゴシック"/>
                <a:ea typeface="ＭＳ ゴシック"/>
              </a:rPr>
              <a:t>３</a:t>
            </a:r>
          </a:p>
        </p:txBody>
      </p:sp>
      <p:pic>
        <p:nvPicPr>
          <p:cNvPr id="35842" name="Picture 2" descr="会議のイラスト（男女）"/>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88224" y="3140968"/>
            <a:ext cx="1512168"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775943"/>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1484784"/>
            <a:ext cx="7620000" cy="1143000"/>
          </a:xfrm>
        </p:spPr>
        <p:txBody>
          <a:bodyPr>
            <a:normAutofit fontScale="90000"/>
          </a:bodyPr>
          <a:lstStyle/>
          <a:p>
            <a:pPr algn="ctr"/>
            <a:r>
              <a:rPr kumimoji="1" lang="ja-JP" altLang="en-US" sz="3600" dirty="0"/>
              <a:t>相談機関がお互いの役割を知ること</a:t>
            </a:r>
            <a:br>
              <a:rPr kumimoji="1" lang="en-US" altLang="ja-JP" sz="3600" dirty="0"/>
            </a:br>
            <a:r>
              <a:rPr kumimoji="1" lang="ja-JP" altLang="en-US" sz="3600" dirty="0"/>
              <a:t>有機的につながること</a:t>
            </a:r>
          </a:p>
        </p:txBody>
      </p:sp>
      <p:sp>
        <p:nvSpPr>
          <p:cNvPr id="3" name="コンテンツ プレースホルダー 2"/>
          <p:cNvSpPr>
            <a:spLocks noGrp="1"/>
          </p:cNvSpPr>
          <p:nvPr>
            <p:ph idx="1"/>
          </p:nvPr>
        </p:nvSpPr>
        <p:spPr>
          <a:xfrm>
            <a:off x="596350" y="2708920"/>
            <a:ext cx="7620000" cy="3888432"/>
          </a:xfrm>
        </p:spPr>
        <p:txBody>
          <a:bodyPr>
            <a:normAutofit fontScale="85000" lnSpcReduction="10000"/>
          </a:bodyPr>
          <a:lstStyle/>
          <a:p>
            <a:r>
              <a:rPr kumimoji="1" lang="ja-JP" altLang="en-US" b="1" dirty="0">
                <a:latin typeface="+mj-ea"/>
                <a:ea typeface="+mj-ea"/>
              </a:rPr>
              <a:t>自らの機関がどのような役割があるのか</a:t>
            </a:r>
            <a:r>
              <a:rPr kumimoji="1" lang="en-US" altLang="ja-JP" b="1" dirty="0">
                <a:latin typeface="+mj-ea"/>
                <a:ea typeface="+mj-ea"/>
              </a:rPr>
              <a:t>PR</a:t>
            </a:r>
            <a:r>
              <a:rPr kumimoji="1" lang="ja-JP" altLang="en-US" b="1" dirty="0">
                <a:latin typeface="+mj-ea"/>
                <a:ea typeface="+mj-ea"/>
              </a:rPr>
              <a:t>する</a:t>
            </a:r>
            <a:endParaRPr kumimoji="1" lang="en-US" altLang="ja-JP" b="1" dirty="0">
              <a:latin typeface="+mj-ea"/>
              <a:ea typeface="+mj-ea"/>
            </a:endParaRPr>
          </a:p>
          <a:p>
            <a:pPr lvl="1"/>
            <a:r>
              <a:rPr lang="ja-JP" altLang="en-US" dirty="0">
                <a:latin typeface="+mj-ea"/>
                <a:ea typeface="+mj-ea"/>
              </a:rPr>
              <a:t>国の制度により、様々な相談支援機関ができ、生活困窮者に対するセーフティネットが充実。</a:t>
            </a:r>
            <a:endParaRPr lang="en-US" altLang="ja-JP" dirty="0">
              <a:latin typeface="+mj-ea"/>
              <a:ea typeface="+mj-ea"/>
            </a:endParaRPr>
          </a:p>
          <a:p>
            <a:pPr lvl="1"/>
            <a:r>
              <a:rPr lang="ja-JP" altLang="en-US" dirty="0">
                <a:latin typeface="+mj-ea"/>
                <a:ea typeface="+mj-ea"/>
              </a:rPr>
              <a:t>支援会議などでは、それぞれの機関が役割を確認する場となる。</a:t>
            </a:r>
            <a:endParaRPr lang="en-US" altLang="ja-JP" dirty="0">
              <a:latin typeface="+mj-ea"/>
              <a:ea typeface="+mj-ea"/>
            </a:endParaRPr>
          </a:p>
          <a:p>
            <a:r>
              <a:rPr lang="ja-JP" altLang="en-US" b="1" dirty="0">
                <a:latin typeface="+mj-ea"/>
                <a:ea typeface="+mj-ea"/>
              </a:rPr>
              <a:t>役割＋</a:t>
            </a:r>
            <a:r>
              <a:rPr lang="en-US" altLang="ja-JP" b="1" dirty="0">
                <a:latin typeface="+mj-ea"/>
                <a:ea typeface="+mj-ea"/>
              </a:rPr>
              <a:t>α</a:t>
            </a:r>
            <a:r>
              <a:rPr lang="ja-JP" altLang="en-US" b="1" dirty="0">
                <a:latin typeface="+mj-ea"/>
                <a:ea typeface="+mj-ea"/>
              </a:rPr>
              <a:t>が、実際の支援では重要</a:t>
            </a:r>
            <a:endParaRPr lang="en-US" altLang="ja-JP" b="1" dirty="0">
              <a:latin typeface="+mj-ea"/>
              <a:ea typeface="+mj-ea"/>
            </a:endParaRPr>
          </a:p>
          <a:p>
            <a:pPr lvl="1"/>
            <a:r>
              <a:rPr kumimoji="1" lang="ja-JP" altLang="en-US" dirty="0">
                <a:latin typeface="+mj-ea"/>
                <a:ea typeface="+mj-ea"/>
              </a:rPr>
              <a:t>実際にケース支援をしていると、役割＋</a:t>
            </a:r>
            <a:r>
              <a:rPr kumimoji="1" lang="en-US" altLang="ja-JP" dirty="0">
                <a:latin typeface="+mj-ea"/>
                <a:ea typeface="+mj-ea"/>
              </a:rPr>
              <a:t>α</a:t>
            </a:r>
            <a:r>
              <a:rPr kumimoji="1" lang="ja-JP" altLang="en-US" dirty="0">
                <a:latin typeface="+mj-ea"/>
                <a:ea typeface="+mj-ea"/>
              </a:rPr>
              <a:t>の部分を担うことがあり、役割が他機関との重なることも。</a:t>
            </a:r>
            <a:endParaRPr kumimoji="1" lang="en-US" altLang="ja-JP" dirty="0">
              <a:latin typeface="+mj-ea"/>
              <a:ea typeface="+mj-ea"/>
            </a:endParaRPr>
          </a:p>
          <a:p>
            <a:pPr lvl="1"/>
            <a:r>
              <a:rPr lang="ja-JP" altLang="en-US" dirty="0">
                <a:latin typeface="+mj-ea"/>
                <a:ea typeface="+mj-ea"/>
              </a:rPr>
              <a:t>この＋</a:t>
            </a:r>
            <a:r>
              <a:rPr lang="en-US" altLang="ja-JP" dirty="0">
                <a:latin typeface="+mj-ea"/>
                <a:ea typeface="+mj-ea"/>
              </a:rPr>
              <a:t>α</a:t>
            </a:r>
            <a:r>
              <a:rPr lang="ja-JP" altLang="en-US" dirty="0">
                <a:latin typeface="+mj-ea"/>
                <a:ea typeface="+mj-ea"/>
              </a:rPr>
              <a:t>の重なりの支援が、多様で長尺な支援を必要とする、ひきこもり支援では重要である。</a:t>
            </a:r>
            <a:endParaRPr kumimoji="1" lang="ja-JP" altLang="en-US" dirty="0">
              <a:latin typeface="+mj-ea"/>
              <a:ea typeface="+mj-ea"/>
            </a:endParaRPr>
          </a:p>
        </p:txBody>
      </p:sp>
      <p:sp>
        <p:nvSpPr>
          <p:cNvPr id="4" name="スライド番号プレースホルダー 3"/>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38</a:t>
            </a:fld>
            <a:endParaRPr lang="ja-JP" altLang="en-US">
              <a:solidFill>
                <a:prstClr val="black">
                  <a:tint val="75000"/>
                </a:prstClr>
              </a:solidFill>
            </a:endParaRPr>
          </a:p>
        </p:txBody>
      </p:sp>
      <p:sp>
        <p:nvSpPr>
          <p:cNvPr id="5" name="角丸四角形 4"/>
          <p:cNvSpPr/>
          <p:nvPr/>
        </p:nvSpPr>
        <p:spPr>
          <a:xfrm>
            <a:off x="162076" y="316959"/>
            <a:ext cx="936104" cy="936104"/>
          </a:xfrm>
          <a:prstGeom prst="roundRect">
            <a:avLst/>
          </a:prstGeom>
          <a:solidFill>
            <a:schemeClr val="accent4">
              <a:lumMod val="60000"/>
              <a:lumOff val="40000"/>
            </a:schemeClr>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4000" b="1" dirty="0">
                <a:solidFill>
                  <a:srgbClr val="FFFFFF"/>
                </a:solidFill>
                <a:latin typeface="ＭＳ ゴシック"/>
                <a:ea typeface="ＭＳ ゴシック"/>
              </a:rPr>
              <a:t>３</a:t>
            </a:r>
          </a:p>
        </p:txBody>
      </p:sp>
      <p:sp>
        <p:nvSpPr>
          <p:cNvPr id="6" name="タイトル 3"/>
          <p:cNvSpPr txBox="1">
            <a:spLocks/>
          </p:cNvSpPr>
          <p:nvPr/>
        </p:nvSpPr>
        <p:spPr>
          <a:xfrm>
            <a:off x="251520" y="126576"/>
            <a:ext cx="76200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4600" kern="1200" cap="none" spc="-100" baseline="0">
                <a:ln>
                  <a:noFill/>
                </a:ln>
                <a:solidFill>
                  <a:schemeClr val="tx2"/>
                </a:solidFill>
                <a:effectLst/>
                <a:latin typeface="+mj-lt"/>
                <a:ea typeface="+mj-ea"/>
                <a:cs typeface="+mj-cs"/>
              </a:defRPr>
            </a:lvl1pPr>
          </a:lstStyle>
          <a:p>
            <a:pPr>
              <a:defRPr/>
            </a:pPr>
            <a:r>
              <a:rPr lang="ja-JP" altLang="en-US" sz="4800" dirty="0">
                <a:solidFill>
                  <a:srgbClr val="675E47"/>
                </a:solidFill>
                <a:latin typeface="HGP創英角ｺﾞｼｯｸUB" panose="020B0900000000000000" pitchFamily="50" charset="-128"/>
                <a:ea typeface="HGP創英角ｺﾞｼｯｸUB" panose="020B0900000000000000" pitchFamily="50" charset="-128"/>
              </a:rPr>
              <a:t>　　　</a:t>
            </a:r>
            <a:r>
              <a:rPr lang="ja-JP" altLang="en-US" sz="4400" dirty="0">
                <a:solidFill>
                  <a:srgbClr val="675E47"/>
                </a:solidFill>
                <a:latin typeface="HGP創英角ｺﾞｼｯｸUB" panose="020B0900000000000000" pitchFamily="50" charset="-128"/>
                <a:ea typeface="HGP創英角ｺﾞｼｯｸUB" panose="020B0900000000000000" pitchFamily="50" charset="-128"/>
              </a:rPr>
              <a:t>連携で支える地域づくり</a:t>
            </a:r>
            <a:endParaRPr lang="ja-JP" altLang="en-US" sz="4800" dirty="0">
              <a:solidFill>
                <a:srgbClr val="675E47"/>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18214383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タイトル 3"/>
          <p:cNvSpPr>
            <a:spLocks noGrp="1"/>
          </p:cNvSpPr>
          <p:nvPr>
            <p:ph type="title"/>
          </p:nvPr>
        </p:nvSpPr>
        <p:spPr>
          <a:xfrm>
            <a:off x="23272" y="0"/>
            <a:ext cx="7620000" cy="1143000"/>
          </a:xfrm>
        </p:spPr>
        <p:txBody>
          <a:bodyPr/>
          <a:lstStyle/>
          <a:p>
            <a:pPr algn="l" eaLnBrk="1" hangingPunct="1">
              <a:defRPr/>
            </a:pPr>
            <a:r>
              <a:rPr lang="ja-JP" altLang="en-US" dirty="0">
                <a:latin typeface="HGP創英角ｺﾞｼｯｸUB" panose="020B0900000000000000" pitchFamily="50" charset="-128"/>
                <a:ea typeface="HGP創英角ｺﾞｼｯｸUB" panose="020B0900000000000000" pitchFamily="50" charset="-128"/>
              </a:rPr>
              <a:t>　　　 支援者の技術向上</a:t>
            </a:r>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405410962"/>
              </p:ext>
            </p:extLst>
          </p:nvPr>
        </p:nvGraphicFramePr>
        <p:xfrm>
          <a:off x="323528" y="1412776"/>
          <a:ext cx="8229600" cy="4925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39</a:t>
            </a:fld>
            <a:endParaRPr lang="ja-JP" altLang="en-US">
              <a:solidFill>
                <a:prstClr val="black">
                  <a:tint val="75000"/>
                </a:prstClr>
              </a:solidFill>
            </a:endParaRPr>
          </a:p>
        </p:txBody>
      </p:sp>
      <p:sp>
        <p:nvSpPr>
          <p:cNvPr id="6" name="角丸四角形 5"/>
          <p:cNvSpPr/>
          <p:nvPr/>
        </p:nvSpPr>
        <p:spPr>
          <a:xfrm>
            <a:off x="224800" y="116632"/>
            <a:ext cx="936104" cy="936104"/>
          </a:xfrm>
          <a:prstGeom prst="roundRect">
            <a:avLst/>
          </a:prstGeom>
          <a:solidFill>
            <a:schemeClr val="accent4">
              <a:lumMod val="60000"/>
              <a:lumOff val="40000"/>
            </a:schemeClr>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4000" b="1" dirty="0">
                <a:solidFill>
                  <a:srgbClr val="FFFFFF"/>
                </a:solidFill>
                <a:latin typeface="ＭＳ ゴシック"/>
                <a:ea typeface="ＭＳ ゴシック"/>
              </a:rPr>
              <a:t>３</a:t>
            </a:r>
          </a:p>
        </p:txBody>
      </p:sp>
      <p:pic>
        <p:nvPicPr>
          <p:cNvPr id="29698" name="Picture 2" descr="ブレインストーミング・会議のイラスト"/>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56175" y="785011"/>
            <a:ext cx="2211941" cy="2211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648758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ホームベース 3"/>
          <p:cNvSpPr/>
          <p:nvPr/>
        </p:nvSpPr>
        <p:spPr>
          <a:xfrm>
            <a:off x="65088" y="3508375"/>
            <a:ext cx="2303462" cy="549275"/>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r">
              <a:defRPr/>
            </a:pPr>
            <a:r>
              <a:rPr lang="ja-JP" altLang="en-US" b="1" dirty="0">
                <a:effectLst>
                  <a:outerShdw blurRad="38100" dist="38100" dir="2700000" algn="tl">
                    <a:srgbClr val="000000">
                      <a:alpha val="43137"/>
                    </a:srgbClr>
                  </a:outerShdw>
                </a:effectLst>
              </a:rPr>
              <a:t>～平成</a:t>
            </a:r>
            <a:r>
              <a:rPr lang="en-US" altLang="ja-JP" b="1" dirty="0">
                <a:effectLst>
                  <a:outerShdw blurRad="38100" dist="38100" dir="2700000" algn="tl">
                    <a:srgbClr val="000000">
                      <a:alpha val="43137"/>
                    </a:srgbClr>
                  </a:outerShdw>
                </a:effectLst>
              </a:rPr>
              <a:t>19</a:t>
            </a:r>
            <a:r>
              <a:rPr lang="ja-JP" altLang="en-US" b="1" dirty="0">
                <a:effectLst>
                  <a:outerShdw blurRad="38100" dist="38100" dir="2700000" algn="tl">
                    <a:srgbClr val="000000">
                      <a:alpha val="43137"/>
                    </a:srgbClr>
                  </a:outerShdw>
                </a:effectLst>
              </a:rPr>
              <a:t>年</a:t>
            </a:r>
          </a:p>
        </p:txBody>
      </p:sp>
      <p:sp>
        <p:nvSpPr>
          <p:cNvPr id="6" name="正方形/長方形 5"/>
          <p:cNvSpPr/>
          <p:nvPr/>
        </p:nvSpPr>
        <p:spPr>
          <a:xfrm>
            <a:off x="64524" y="945277"/>
            <a:ext cx="576064" cy="25202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wordArtVertRtl" rIns="180000" anchor="ctr"/>
          <a:lstStyle/>
          <a:p>
            <a:pPr algn="ctr">
              <a:defRPr/>
            </a:pPr>
            <a:r>
              <a:rPr lang="ja-JP" altLang="en-US" sz="20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行政</a:t>
            </a:r>
          </a:p>
        </p:txBody>
      </p:sp>
      <p:sp>
        <p:nvSpPr>
          <p:cNvPr id="7" name="正方形/長方形 6"/>
          <p:cNvSpPr/>
          <p:nvPr/>
        </p:nvSpPr>
        <p:spPr>
          <a:xfrm>
            <a:off x="64524" y="4129365"/>
            <a:ext cx="576064" cy="262595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wordArtVertRtl" rIns="180000" anchor="ctr"/>
          <a:lstStyle/>
          <a:p>
            <a:pPr algn="ctr">
              <a:defRPr/>
            </a:pPr>
            <a:r>
              <a:rPr lang="ja-JP" altLang="en-US" sz="20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民間</a:t>
            </a:r>
          </a:p>
        </p:txBody>
      </p:sp>
      <p:sp>
        <p:nvSpPr>
          <p:cNvPr id="9" name="正方形/長方形 8"/>
          <p:cNvSpPr/>
          <p:nvPr/>
        </p:nvSpPr>
        <p:spPr>
          <a:xfrm>
            <a:off x="712788" y="1520825"/>
            <a:ext cx="1655762" cy="1930400"/>
          </a:xfrm>
          <a:prstGeom prst="rect">
            <a:avLst/>
          </a:prstGeom>
        </p:spPr>
        <p:style>
          <a:lnRef idx="2">
            <a:schemeClr val="accent1"/>
          </a:lnRef>
          <a:fillRef idx="1">
            <a:schemeClr val="lt1"/>
          </a:fillRef>
          <a:effectRef idx="0">
            <a:schemeClr val="accent1"/>
          </a:effectRef>
          <a:fontRef idx="minor">
            <a:schemeClr val="dk1"/>
          </a:fontRef>
        </p:style>
        <p:txBody>
          <a:bodyPr/>
          <a:lstStyle/>
          <a:p>
            <a:pPr>
              <a:defRPr/>
            </a:pP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・ひきこもり相談</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・家族教室</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p:cNvSpPr/>
          <p:nvPr/>
        </p:nvSpPr>
        <p:spPr>
          <a:xfrm>
            <a:off x="4269124" y="945277"/>
            <a:ext cx="720080" cy="5810042"/>
          </a:xfrm>
          <a:prstGeom prst="rect">
            <a:avLst/>
          </a:prstGeom>
          <a:ln w="38100"/>
        </p:spPr>
        <p:style>
          <a:lnRef idx="1">
            <a:schemeClr val="accent2"/>
          </a:lnRef>
          <a:fillRef idx="2">
            <a:schemeClr val="accent2"/>
          </a:fillRef>
          <a:effectRef idx="1">
            <a:schemeClr val="accent2"/>
          </a:effectRef>
          <a:fontRef idx="minor">
            <a:schemeClr val="dk1"/>
          </a:fontRef>
        </p:style>
        <p:txBody>
          <a:bodyPr vert="wordArtVert" wrap="none" tIns="36000" rIns="252000" bIns="36000" anchor="ctr">
            <a:normAutofit/>
          </a:bodyPr>
          <a:lstStyle/>
          <a:p>
            <a:pPr>
              <a:lnSpc>
                <a:spcPts val="2000"/>
              </a:lnSpc>
              <a:defRPr/>
            </a:pPr>
            <a:r>
              <a:rPr lang="ja-JP" altLang="en-US" b="1" kern="1800" spc="-3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浜松市</a:t>
            </a:r>
            <a:r>
              <a:rPr lang="ja-JP" altLang="en-US" b="1" spc="-3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ひきこもり地域支援センター</a:t>
            </a:r>
          </a:p>
        </p:txBody>
      </p:sp>
      <p:sp>
        <p:nvSpPr>
          <p:cNvPr id="12" name="ホームベース 11"/>
          <p:cNvSpPr/>
          <p:nvPr/>
        </p:nvSpPr>
        <p:spPr>
          <a:xfrm>
            <a:off x="5105400" y="3541713"/>
            <a:ext cx="2016125" cy="549275"/>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defRPr/>
            </a:pPr>
            <a:r>
              <a:rPr lang="ja-JP" altLang="en-US" b="1" dirty="0">
                <a:effectLst>
                  <a:outerShdw blurRad="38100" dist="38100" dir="2700000" algn="tl">
                    <a:srgbClr val="000000">
                      <a:alpha val="43137"/>
                    </a:srgbClr>
                  </a:outerShdw>
                </a:effectLst>
              </a:rPr>
              <a:t>平成</a:t>
            </a:r>
            <a:r>
              <a:rPr lang="en-US" altLang="ja-JP" b="1" dirty="0">
                <a:effectLst>
                  <a:outerShdw blurRad="38100" dist="38100" dir="2700000" algn="tl">
                    <a:srgbClr val="000000">
                      <a:alpha val="43137"/>
                    </a:srgbClr>
                  </a:outerShdw>
                </a:effectLst>
              </a:rPr>
              <a:t>21</a:t>
            </a:r>
            <a:r>
              <a:rPr lang="ja-JP" altLang="en-US" b="1" dirty="0">
                <a:effectLst>
                  <a:outerShdw blurRad="38100" dist="38100" dir="2700000" algn="tl">
                    <a:srgbClr val="000000">
                      <a:alpha val="43137"/>
                    </a:srgbClr>
                  </a:outerShdw>
                </a:effectLst>
              </a:rPr>
              <a:t>年～</a:t>
            </a:r>
          </a:p>
        </p:txBody>
      </p:sp>
      <p:sp>
        <p:nvSpPr>
          <p:cNvPr id="13" name="山形 12"/>
          <p:cNvSpPr/>
          <p:nvPr/>
        </p:nvSpPr>
        <p:spPr>
          <a:xfrm>
            <a:off x="2224088" y="3524250"/>
            <a:ext cx="1944687" cy="533400"/>
          </a:xfrm>
          <a:prstGeom prst="chevron">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defRPr/>
            </a:pPr>
            <a:r>
              <a:rPr lang="ja-JP" altLang="en-US" b="1" dirty="0">
                <a:solidFill>
                  <a:schemeClr val="bg1"/>
                </a:solidFill>
                <a:effectLst>
                  <a:outerShdw blurRad="38100" dist="38100" dir="2700000" algn="tl">
                    <a:srgbClr val="000000">
                      <a:alpha val="43137"/>
                    </a:srgbClr>
                  </a:outerShdw>
                </a:effectLst>
              </a:rPr>
              <a:t>平成</a:t>
            </a:r>
            <a:r>
              <a:rPr lang="en-US" altLang="ja-JP" b="1" dirty="0">
                <a:solidFill>
                  <a:schemeClr val="bg1"/>
                </a:solidFill>
                <a:effectLst>
                  <a:outerShdw blurRad="38100" dist="38100" dir="2700000" algn="tl">
                    <a:srgbClr val="000000">
                      <a:alpha val="43137"/>
                    </a:srgbClr>
                  </a:outerShdw>
                </a:effectLst>
              </a:rPr>
              <a:t>19</a:t>
            </a:r>
            <a:r>
              <a:rPr lang="ja-JP" altLang="en-US" b="1" dirty="0">
                <a:solidFill>
                  <a:schemeClr val="bg1"/>
                </a:solidFill>
                <a:effectLst>
                  <a:outerShdw blurRad="38100" dist="38100" dir="2700000" algn="tl">
                    <a:srgbClr val="000000">
                      <a:alpha val="43137"/>
                    </a:srgbClr>
                  </a:outerShdw>
                </a:effectLst>
              </a:rPr>
              <a:t>年～</a:t>
            </a:r>
          </a:p>
        </p:txBody>
      </p:sp>
      <p:sp>
        <p:nvSpPr>
          <p:cNvPr id="16" name="正方形/長方形 15"/>
          <p:cNvSpPr/>
          <p:nvPr/>
        </p:nvSpPr>
        <p:spPr>
          <a:xfrm>
            <a:off x="712788" y="944563"/>
            <a:ext cx="1655762" cy="576262"/>
          </a:xfrm>
          <a:prstGeom prst="rect">
            <a:avLst/>
          </a:prstGeom>
          <a:ln w="28575"/>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浜松市保健所</a:t>
            </a:r>
          </a:p>
        </p:txBody>
      </p:sp>
      <p:sp>
        <p:nvSpPr>
          <p:cNvPr id="17" name="正方形/長方形 16"/>
          <p:cNvSpPr/>
          <p:nvPr/>
        </p:nvSpPr>
        <p:spPr>
          <a:xfrm>
            <a:off x="2441575" y="1520825"/>
            <a:ext cx="1727200" cy="1930400"/>
          </a:xfrm>
          <a:prstGeom prst="rect">
            <a:avLst/>
          </a:prstGeom>
        </p:spPr>
        <p:style>
          <a:lnRef idx="2">
            <a:schemeClr val="accent1"/>
          </a:lnRef>
          <a:fillRef idx="1">
            <a:schemeClr val="lt1"/>
          </a:fillRef>
          <a:effectRef idx="0">
            <a:schemeClr val="accent1"/>
          </a:effectRef>
          <a:fontRef idx="minor">
            <a:schemeClr val="dk1"/>
          </a:fontRef>
        </p:style>
        <p:txBody>
          <a:bodyPr/>
          <a:lstStyle/>
          <a:p>
            <a:pPr>
              <a:defRPr/>
            </a:pP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・ひきこもり相談</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・家族教室</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・家族会支援</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p:nvPr/>
        </p:nvSpPr>
        <p:spPr>
          <a:xfrm>
            <a:off x="2441575" y="944563"/>
            <a:ext cx="1727200" cy="576262"/>
          </a:xfrm>
          <a:prstGeom prst="rect">
            <a:avLst/>
          </a:prstGeom>
          <a:ln w="28575"/>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浜松市精神保健</a:t>
            </a:r>
            <a:endParaRPr lang="en-US" altLang="ja-JP"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lang="ja-JP" altLang="en-US" sz="16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福祉センター</a:t>
            </a:r>
          </a:p>
        </p:txBody>
      </p:sp>
      <p:sp>
        <p:nvSpPr>
          <p:cNvPr id="20" name="正方形/長方形 19"/>
          <p:cNvSpPr/>
          <p:nvPr/>
        </p:nvSpPr>
        <p:spPr>
          <a:xfrm>
            <a:off x="5105400" y="4827588"/>
            <a:ext cx="3900488" cy="1927225"/>
          </a:xfrm>
          <a:prstGeom prst="rect">
            <a:avLst/>
          </a:prstGeom>
        </p:spPr>
        <p:style>
          <a:lnRef idx="2">
            <a:schemeClr val="accent6"/>
          </a:lnRef>
          <a:fillRef idx="1">
            <a:schemeClr val="lt1"/>
          </a:fillRef>
          <a:effectRef idx="0">
            <a:schemeClr val="accent6"/>
          </a:effectRef>
          <a:fontRef idx="minor">
            <a:schemeClr val="dk1"/>
          </a:fontRef>
        </p:style>
        <p:txBody>
          <a:bodyPr/>
          <a:lstStyle/>
          <a:p>
            <a:pPr>
              <a:defRPr/>
            </a:pP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defRPr/>
            </a:pP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900"/>
              </a:lnSpc>
              <a:defRPr/>
            </a:pP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900"/>
              </a:lnSpc>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訪問支援（</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H21</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900"/>
              </a:lnSpc>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企画検討委員会（</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H21</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900"/>
              </a:lnSpc>
              <a:defRPr/>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ｺﾐｭﾆﾃｨｰｽﾍﾟｰｽ事業（</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H23</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900"/>
              </a:lnSpc>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H24</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月より本格実施。</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p:cNvSpPr/>
          <p:nvPr/>
        </p:nvSpPr>
        <p:spPr>
          <a:xfrm>
            <a:off x="5105400" y="4173538"/>
            <a:ext cx="1871663" cy="576262"/>
          </a:xfrm>
          <a:prstGeom prst="rect">
            <a:avLst/>
          </a:prstGeom>
          <a:ln w="28575"/>
        </p:spPr>
        <p:style>
          <a:lnRef idx="1">
            <a:schemeClr val="accent6"/>
          </a:lnRef>
          <a:fillRef idx="2">
            <a:schemeClr val="accent6"/>
          </a:fillRef>
          <a:effectRef idx="1">
            <a:schemeClr val="accent6"/>
          </a:effectRef>
          <a:fontRef idx="minor">
            <a:schemeClr val="dk1"/>
          </a:fontRef>
        </p:style>
        <p:txBody>
          <a:bodyPr anchor="ctr"/>
          <a:lstStyle/>
          <a:p>
            <a:pPr algn="ctr">
              <a:defRPr/>
            </a:pPr>
            <a:r>
              <a:rPr lang="ja-JP" altLang="en-US"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ひきこもり相談</a:t>
            </a:r>
            <a:endParaRPr lang="en-US" altLang="ja-JP"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lang="ja-JP" altLang="en-US"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支援事業所こだま</a:t>
            </a:r>
          </a:p>
        </p:txBody>
      </p:sp>
      <p:sp>
        <p:nvSpPr>
          <p:cNvPr id="22" name="山形 21"/>
          <p:cNvSpPr/>
          <p:nvPr/>
        </p:nvSpPr>
        <p:spPr>
          <a:xfrm>
            <a:off x="6977063" y="3549650"/>
            <a:ext cx="2028825" cy="533400"/>
          </a:xfrm>
          <a:prstGeom prst="chevron">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defRPr/>
            </a:pPr>
            <a:r>
              <a:rPr lang="ja-JP" altLang="en-US" b="1" dirty="0">
                <a:solidFill>
                  <a:schemeClr val="bg1"/>
                </a:solidFill>
                <a:effectLst>
                  <a:outerShdw blurRad="38100" dist="38100" dir="2700000" algn="tl">
                    <a:srgbClr val="000000">
                      <a:alpha val="43137"/>
                    </a:srgbClr>
                  </a:outerShdw>
                </a:effectLst>
              </a:rPr>
              <a:t>平成</a:t>
            </a:r>
            <a:r>
              <a:rPr lang="en-US" altLang="ja-JP" b="1" dirty="0">
                <a:solidFill>
                  <a:schemeClr val="bg1"/>
                </a:solidFill>
                <a:effectLst>
                  <a:outerShdw blurRad="38100" dist="38100" dir="2700000" algn="tl">
                    <a:srgbClr val="000000">
                      <a:alpha val="43137"/>
                    </a:srgbClr>
                  </a:outerShdw>
                </a:effectLst>
              </a:rPr>
              <a:t>26</a:t>
            </a:r>
            <a:r>
              <a:rPr lang="ja-JP" altLang="en-US" b="1" dirty="0">
                <a:solidFill>
                  <a:schemeClr val="bg1"/>
                </a:solidFill>
                <a:effectLst>
                  <a:outerShdw blurRad="38100" dist="38100" dir="2700000" algn="tl">
                    <a:srgbClr val="000000">
                      <a:alpha val="43137"/>
                    </a:srgbClr>
                  </a:outerShdw>
                </a:effectLst>
              </a:rPr>
              <a:t>年～</a:t>
            </a:r>
          </a:p>
        </p:txBody>
      </p:sp>
      <p:sp>
        <p:nvSpPr>
          <p:cNvPr id="23" name="正方形/長方形 22"/>
          <p:cNvSpPr/>
          <p:nvPr/>
        </p:nvSpPr>
        <p:spPr>
          <a:xfrm>
            <a:off x="5105400" y="1520825"/>
            <a:ext cx="3887788" cy="1930400"/>
          </a:xfrm>
          <a:prstGeom prst="rect">
            <a:avLst/>
          </a:prstGeom>
        </p:spPr>
        <p:style>
          <a:lnRef idx="2">
            <a:schemeClr val="accent1"/>
          </a:lnRef>
          <a:fillRef idx="1">
            <a:schemeClr val="lt1"/>
          </a:fillRef>
          <a:effectRef idx="0">
            <a:schemeClr val="accent1"/>
          </a:effectRef>
          <a:fontRef idx="minor">
            <a:schemeClr val="dk1"/>
          </a:fontRef>
        </p:style>
        <p:txBody>
          <a:bodyPr tIns="180000"/>
          <a:lstStyle/>
          <a:p>
            <a:pPr>
              <a:lnSpc>
                <a:spcPts val="2200"/>
              </a:lnSpc>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・ひきこもり相談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（当事者・家族相談）</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・家族教室</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・当事者ｸﾞﾙｰﾌﾟ（</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H21</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ひきこもり支援ﾈｯﾄﾜｰｸ会議（平成</a:t>
            </a:r>
            <a:r>
              <a:rPr lang="en-US" altLang="ja-JP" sz="1400" dirty="0">
                <a:latin typeface="メイリオ" panose="020B0604030504040204" pitchFamily="50" charset="-128"/>
                <a:ea typeface="メイリオ" panose="020B0604030504040204" pitchFamily="50" charset="-128"/>
                <a:cs typeface="メイリオ" panose="020B0604030504040204" pitchFamily="50" charset="-128"/>
              </a:rPr>
              <a:t>26</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年～）</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defRPr/>
            </a:pP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正方形/長方形 23"/>
          <p:cNvSpPr/>
          <p:nvPr/>
        </p:nvSpPr>
        <p:spPr>
          <a:xfrm>
            <a:off x="5105400" y="944563"/>
            <a:ext cx="3887788" cy="576262"/>
          </a:xfrm>
          <a:prstGeom prst="rect">
            <a:avLst/>
          </a:prstGeom>
          <a:ln w="28575"/>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浜松市精神保健福祉センター</a:t>
            </a:r>
          </a:p>
        </p:txBody>
      </p:sp>
      <p:sp>
        <p:nvSpPr>
          <p:cNvPr id="25" name="正方形/長方形 24"/>
          <p:cNvSpPr/>
          <p:nvPr/>
        </p:nvSpPr>
        <p:spPr>
          <a:xfrm>
            <a:off x="7056438" y="4162425"/>
            <a:ext cx="1949450" cy="576263"/>
          </a:xfrm>
          <a:prstGeom prst="rect">
            <a:avLst/>
          </a:prstGeom>
          <a:ln w="28575"/>
        </p:spPr>
        <p:style>
          <a:lnRef idx="1">
            <a:schemeClr val="accent6"/>
          </a:lnRef>
          <a:fillRef idx="2">
            <a:schemeClr val="accent6"/>
          </a:fillRef>
          <a:effectRef idx="1">
            <a:schemeClr val="accent6"/>
          </a:effectRef>
          <a:fontRef idx="minor">
            <a:schemeClr val="dk1"/>
          </a:fontRef>
        </p:style>
        <p:txBody>
          <a:bodyPr anchor="ctr"/>
          <a:lstStyle/>
          <a:p>
            <a:pPr algn="ctr">
              <a:defRPr/>
            </a:pPr>
            <a:r>
              <a:rPr lang="ja-JP" altLang="en-US"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ひきこもり</a:t>
            </a:r>
            <a:endParaRPr lang="en-US" altLang="ja-JP"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lang="ja-JP" altLang="en-US" sz="14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ｻﾎﾟｰﾄｾﾝﾀｰこだま</a:t>
            </a:r>
          </a:p>
        </p:txBody>
      </p:sp>
      <p:sp>
        <p:nvSpPr>
          <p:cNvPr id="26" name="正方形/長方形 25"/>
          <p:cNvSpPr/>
          <p:nvPr/>
        </p:nvSpPr>
        <p:spPr>
          <a:xfrm>
            <a:off x="712788" y="4129088"/>
            <a:ext cx="3455987" cy="609600"/>
          </a:xfrm>
          <a:prstGeom prst="rect">
            <a:avLst/>
          </a:prstGeom>
          <a:ln w="28575"/>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altLang="ja-JP"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NPO</a:t>
            </a: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法人遠州精神保健福祉を</a:t>
            </a:r>
            <a:endParaRPr lang="en-US" altLang="ja-JP"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すすめる市民の会</a:t>
            </a:r>
          </a:p>
        </p:txBody>
      </p:sp>
      <p:sp>
        <p:nvSpPr>
          <p:cNvPr id="27" name="正方形/長方形 26"/>
          <p:cNvSpPr/>
          <p:nvPr/>
        </p:nvSpPr>
        <p:spPr>
          <a:xfrm>
            <a:off x="701675" y="4827588"/>
            <a:ext cx="3454400" cy="1927225"/>
          </a:xfrm>
          <a:prstGeom prst="rect">
            <a:avLst/>
          </a:prstGeom>
        </p:spPr>
        <p:style>
          <a:lnRef idx="2">
            <a:schemeClr val="accent6"/>
          </a:lnRef>
          <a:fillRef idx="1">
            <a:schemeClr val="lt1"/>
          </a:fillRef>
          <a:effectRef idx="0">
            <a:schemeClr val="accent6"/>
          </a:effectRef>
          <a:fontRef idx="minor">
            <a:schemeClr val="dk1"/>
          </a:fontRef>
        </p:style>
        <p:txBody>
          <a:bodyPr/>
          <a:lstStyle/>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dirty="0">
                <a:latin typeface="メイリオ" panose="020B0604030504040204" pitchFamily="50" charset="-128"/>
                <a:ea typeface="メイリオ" panose="020B0604030504040204" pitchFamily="50" charset="-128"/>
                <a:cs typeface="メイリオ" panose="020B0604030504040204" pitchFamily="50" charset="-128"/>
              </a:rPr>
              <a:t>H19</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年</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法人職員が教育委員会の不登校支援を　</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行っていた。</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dirty="0">
                <a:latin typeface="メイリオ" panose="020B0604030504040204" pitchFamily="50" charset="-128"/>
                <a:ea typeface="メイリオ" panose="020B0604030504040204" pitchFamily="50" charset="-128"/>
                <a:cs typeface="メイリオ" panose="020B0604030504040204" pitchFamily="50" charset="-128"/>
              </a:rPr>
              <a:t>H20</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年～</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法人独自の事業として、ひきこもり　　　</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訪問支援を開始。</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テキスト ボックス 28"/>
          <p:cNvSpPr txBox="1"/>
          <p:nvPr/>
        </p:nvSpPr>
        <p:spPr>
          <a:xfrm>
            <a:off x="521274" y="115888"/>
            <a:ext cx="7994496" cy="646331"/>
          </a:xfrm>
          <a:prstGeom prst="rect">
            <a:avLst/>
          </a:prstGeom>
          <a:noFill/>
        </p:spPr>
        <p:txBody>
          <a:bodyPr wrap="none">
            <a:spAutoFit/>
          </a:bodyPr>
          <a:lstStyle/>
          <a:p>
            <a:pPr algn="ctr">
              <a:defRPr/>
            </a:pPr>
            <a:r>
              <a:rPr lang="ja-JP" altLang="en-US" sz="3600" dirty="0">
                <a:latin typeface="HGP創英角ｺﾞｼｯｸUB" panose="020B0900000000000000" pitchFamily="50" charset="-128"/>
                <a:ea typeface="HGP創英角ｺﾞｼｯｸUB" panose="020B0900000000000000" pitchFamily="50" charset="-128"/>
              </a:rPr>
              <a:t>　　浜松市におけるひきこもり支援の変遷</a:t>
            </a:r>
          </a:p>
        </p:txBody>
      </p:sp>
      <p:sp>
        <p:nvSpPr>
          <p:cNvPr id="30" name="四角形吹き出し 29"/>
          <p:cNvSpPr/>
          <p:nvPr/>
        </p:nvSpPr>
        <p:spPr>
          <a:xfrm>
            <a:off x="1090613" y="2486025"/>
            <a:ext cx="2757487" cy="884238"/>
          </a:xfrm>
          <a:prstGeom prst="wedgeRectCallout">
            <a:avLst>
              <a:gd name="adj1" fmla="val -5548"/>
              <a:gd name="adj2" fmla="val 77076"/>
            </a:avLst>
          </a:prstGeom>
          <a:ln w="12700"/>
        </p:spPr>
        <p:style>
          <a:lnRef idx="2">
            <a:schemeClr val="dk1"/>
          </a:lnRef>
          <a:fillRef idx="1">
            <a:schemeClr val="lt1"/>
          </a:fillRef>
          <a:effectRef idx="0">
            <a:schemeClr val="dk1"/>
          </a:effectRef>
          <a:fontRef idx="minor">
            <a:schemeClr val="dk1"/>
          </a:fontRef>
        </p:style>
        <p:txBody>
          <a:bodyPr anchor="ctr"/>
          <a:lstStyle/>
          <a:p>
            <a:pPr>
              <a:defRPr/>
            </a:pP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H19</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月政令指定都市移行により精神保健福祉センターを開設。特定相談として、ひきこもり相談等を行う。</a:t>
            </a:r>
          </a:p>
        </p:txBody>
      </p:sp>
      <p:sp>
        <p:nvSpPr>
          <p:cNvPr id="31" name="四角形吹き出し 30"/>
          <p:cNvSpPr/>
          <p:nvPr/>
        </p:nvSpPr>
        <p:spPr>
          <a:xfrm>
            <a:off x="5292080" y="4905375"/>
            <a:ext cx="3556645" cy="698500"/>
          </a:xfrm>
          <a:prstGeom prst="wedgeRectCallout">
            <a:avLst>
              <a:gd name="adj1" fmla="val -2071"/>
              <a:gd name="adj2" fmla="val -76115"/>
            </a:avLst>
          </a:prstGeom>
          <a:ln w="12700"/>
        </p:spPr>
        <p:style>
          <a:lnRef idx="2">
            <a:schemeClr val="dk1"/>
          </a:lnRef>
          <a:fillRef idx="1">
            <a:schemeClr val="lt1"/>
          </a:fillRef>
          <a:effectRef idx="0">
            <a:schemeClr val="dk1"/>
          </a:effectRef>
          <a:fontRef idx="minor">
            <a:schemeClr val="dk1"/>
          </a:fontRef>
        </p:style>
        <p:txBody>
          <a:bodyPr anchor="ctr"/>
          <a:lstStyle/>
          <a:p>
            <a:pPr>
              <a:defRPr/>
            </a:pP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H26</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月、現在の場所に同法人が運営する地域若者サポートステーションと合わせて移転し、名称を</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「ひきこもりサポートセンターこだま」に変更</a:t>
            </a:r>
          </a:p>
        </p:txBody>
      </p:sp>
      <p:sp>
        <p:nvSpPr>
          <p:cNvPr id="28" name="四角形吹き出し 27"/>
          <p:cNvSpPr/>
          <p:nvPr/>
        </p:nvSpPr>
        <p:spPr>
          <a:xfrm>
            <a:off x="1116013" y="6165850"/>
            <a:ext cx="2732087" cy="474663"/>
          </a:xfrm>
          <a:prstGeom prst="wedgeRectCallout">
            <a:avLst>
              <a:gd name="adj1" fmla="val 861"/>
              <a:gd name="adj2" fmla="val -75217"/>
            </a:avLst>
          </a:prstGeom>
          <a:ln w="12700"/>
        </p:spPr>
        <p:style>
          <a:lnRef idx="2">
            <a:schemeClr val="dk1"/>
          </a:lnRef>
          <a:fillRef idx="1">
            <a:schemeClr val="lt1"/>
          </a:fillRef>
          <a:effectRef idx="0">
            <a:schemeClr val="dk1"/>
          </a:effectRef>
          <a:fontRef idx="minor">
            <a:schemeClr val="dk1"/>
          </a:fontRef>
        </p:style>
        <p:txBody>
          <a:bodyPr anchor="ctr"/>
          <a:lstStyle/>
          <a:p>
            <a:pPr>
              <a:defRPr/>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精神保健福祉センター、医療機関へ事業プレゼンをして対象者</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5</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名の訪問を開始</a:t>
            </a:r>
          </a:p>
        </p:txBody>
      </p:sp>
      <p:sp>
        <p:nvSpPr>
          <p:cNvPr id="34" name="角丸四角形 33"/>
          <p:cNvSpPr/>
          <p:nvPr/>
        </p:nvSpPr>
        <p:spPr>
          <a:xfrm>
            <a:off x="163017" y="83344"/>
            <a:ext cx="817091" cy="753368"/>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3600" dirty="0">
                <a:latin typeface="HGS創英角ｺﾞｼｯｸUB" panose="020B0900000000000000" pitchFamily="50" charset="-128"/>
                <a:ea typeface="HGS創英角ｺﾞｼｯｸUB" panose="020B0900000000000000" pitchFamily="50" charset="-128"/>
              </a:rPr>
              <a:t>１</a:t>
            </a:r>
            <a:endParaRPr kumimoji="1" lang="ja-JP" altLang="en-US" sz="3600" dirty="0">
              <a:latin typeface="HGS創英角ｺﾞｼｯｸUB" panose="020B0900000000000000" pitchFamily="50" charset="-128"/>
              <a:ea typeface="HGS創英角ｺﾞｼｯｸUB" panose="020B0900000000000000" pitchFamily="50" charset="-128"/>
            </a:endParaRP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4</a:t>
            </a:fld>
            <a:endParaRPr lang="ja-JP" altLang="en-US">
              <a:solidFill>
                <a:prstClr val="black">
                  <a:tint val="75000"/>
                </a:prstClr>
              </a:solidFill>
            </a:endParaRPr>
          </a:p>
        </p:txBody>
      </p:sp>
    </p:spTree>
    <p:extLst>
      <p:ext uri="{BB962C8B-B14F-4D97-AF65-F5344CB8AC3E}">
        <p14:creationId xmlns:p14="http://schemas.microsoft.com/office/powerpoint/2010/main" val="796590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2132856"/>
            <a:ext cx="9198894" cy="3860520"/>
          </a:xfrm>
          <a:prstGeom prst="rect">
            <a:avLst/>
          </a:prstGeom>
        </p:spPr>
      </p:pic>
      <p:sp>
        <p:nvSpPr>
          <p:cNvPr id="5" name="雲形吹き出し 4"/>
          <p:cNvSpPr/>
          <p:nvPr/>
        </p:nvSpPr>
        <p:spPr>
          <a:xfrm>
            <a:off x="32870" y="476672"/>
            <a:ext cx="3819050" cy="1957033"/>
          </a:xfrm>
          <a:prstGeom prst="cloudCallout">
            <a:avLst>
              <a:gd name="adj1" fmla="val 62732"/>
              <a:gd name="adj2" fmla="val 92966"/>
            </a:avLst>
          </a:prstGeom>
          <a:solidFill>
            <a:schemeClr val="accent3">
              <a:lumMod val="20000"/>
              <a:lumOff val="80000"/>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buClr>
                <a:schemeClr val="hlink"/>
              </a:buClr>
              <a:defRPr/>
            </a:pPr>
            <a:r>
              <a:rPr lang="ja-JP" altLang="en-US" sz="2954">
                <a:solidFill>
                  <a:srgbClr val="000000"/>
                </a:solidFill>
                <a:latin typeface="ヒラギノ丸ゴ Pro W4"/>
                <a:ea typeface="ヒラギノ丸ゴ Pro W4"/>
                <a:cs typeface="ヒラギノ丸ゴ Pro W4"/>
              </a:rPr>
              <a:t>おつかれさまじゃ</a:t>
            </a:r>
            <a:endParaRPr lang="en-US" altLang="ja-JP" sz="2954" dirty="0">
              <a:solidFill>
                <a:srgbClr val="000000"/>
              </a:solidFill>
              <a:latin typeface="ヒラギノ丸ゴ Pro W4"/>
              <a:ea typeface="ヒラギノ丸ゴ Pro W4"/>
              <a:cs typeface="ヒラギノ丸ゴ Pro W4"/>
            </a:endParaRPr>
          </a:p>
        </p:txBody>
      </p:sp>
      <p:pic>
        <p:nvPicPr>
          <p:cNvPr id="4" name="図 3">
            <a:extLst>
              <a:ext uri="{FF2B5EF4-FFF2-40B4-BE49-F238E27FC236}">
                <a16:creationId xmlns:a16="http://schemas.microsoft.com/office/drawing/2014/main" id="{A8ABBB15-0DFE-F347-B29F-0A4830AA4D9B}"/>
              </a:ext>
            </a:extLst>
          </p:cNvPr>
          <p:cNvPicPr>
            <a:picLocks noChangeAspect="1"/>
          </p:cNvPicPr>
          <p:nvPr/>
        </p:nvPicPr>
        <p:blipFill>
          <a:blip r:embed="rId3"/>
          <a:stretch>
            <a:fillRect/>
          </a:stretch>
        </p:blipFill>
        <p:spPr>
          <a:xfrm>
            <a:off x="-108520" y="5566348"/>
            <a:ext cx="964456" cy="1219116"/>
          </a:xfrm>
          <a:prstGeom prst="rect">
            <a:avLst/>
          </a:prstGeom>
        </p:spPr>
      </p:pic>
      <p:pic>
        <p:nvPicPr>
          <p:cNvPr id="6" name="図 5">
            <a:extLst>
              <a:ext uri="{FF2B5EF4-FFF2-40B4-BE49-F238E27FC236}">
                <a16:creationId xmlns:a16="http://schemas.microsoft.com/office/drawing/2014/main" id="{D345A345-A1D6-F746-A7A3-6645E4E85F8B}"/>
              </a:ext>
            </a:extLst>
          </p:cNvPr>
          <p:cNvPicPr>
            <a:picLocks noChangeAspect="1"/>
          </p:cNvPicPr>
          <p:nvPr/>
        </p:nvPicPr>
        <p:blipFill>
          <a:blip r:embed="rId3"/>
          <a:stretch>
            <a:fillRect/>
          </a:stretch>
        </p:blipFill>
        <p:spPr>
          <a:xfrm>
            <a:off x="367184" y="5553531"/>
            <a:ext cx="964456" cy="1219116"/>
          </a:xfrm>
          <a:prstGeom prst="rect">
            <a:avLst/>
          </a:prstGeom>
        </p:spPr>
      </p:pic>
    </p:spTree>
    <p:extLst>
      <p:ext uri="{BB962C8B-B14F-4D97-AF65-F5344CB8AC3E}">
        <p14:creationId xmlns:p14="http://schemas.microsoft.com/office/powerpoint/2010/main" val="876909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タイトル 1"/>
          <p:cNvSpPr>
            <a:spLocks noGrp="1"/>
          </p:cNvSpPr>
          <p:nvPr>
            <p:ph type="title"/>
          </p:nvPr>
        </p:nvSpPr>
        <p:spPr>
          <a:xfrm>
            <a:off x="827584" y="213511"/>
            <a:ext cx="7859216" cy="1143000"/>
          </a:xfrm>
        </p:spPr>
        <p:txBody>
          <a:bodyPr>
            <a:noAutofit/>
          </a:bodyPr>
          <a:lstStyle/>
          <a:p>
            <a:pPr algn="l"/>
            <a:r>
              <a:rPr lang="ja-JP" altLang="en-US" sz="4000" dirty="0">
                <a:latin typeface="HGP創英角ｺﾞｼｯｸUB" panose="020B0900000000000000" pitchFamily="50" charset="-128"/>
                <a:ea typeface="HGP創英角ｺﾞｼｯｸUB" panose="020B0900000000000000" pitchFamily="50" charset="-128"/>
              </a:rPr>
              <a:t>　　浜松市のひきこもり者数（推計）</a:t>
            </a:r>
          </a:p>
        </p:txBody>
      </p:sp>
      <p:sp>
        <p:nvSpPr>
          <p:cNvPr id="19460" name="Rectangle 4"/>
          <p:cNvSpPr>
            <a:spLocks noGrp="1"/>
          </p:cNvSpPr>
          <p:nvPr>
            <p:ph idx="1"/>
          </p:nvPr>
        </p:nvSpPr>
        <p:spPr>
          <a:xfrm>
            <a:off x="457200" y="1600200"/>
            <a:ext cx="7715200" cy="4800600"/>
          </a:xfrm>
        </p:spPr>
        <p:txBody>
          <a:bodyPr>
            <a:normAutofit/>
          </a:bodyPr>
          <a:lstStyle/>
          <a:p>
            <a:r>
              <a:rPr lang="ja-JP" altLang="en-US" sz="2400" dirty="0">
                <a:latin typeface="+mj-ea"/>
                <a:ea typeface="+mj-ea"/>
                <a:cs typeface="メイリオ" panose="020B0604030504040204" pitchFamily="50" charset="-128"/>
              </a:rPr>
              <a:t>わが国のひきこもり出現率については、厚生労働科学研究による疫学調査の結果、ひきこもり状態にある子どもを持つ世帯は、</a:t>
            </a:r>
            <a:r>
              <a:rPr lang="en-US" altLang="ja-JP" sz="2400" dirty="0">
                <a:latin typeface="+mj-ea"/>
                <a:ea typeface="+mj-ea"/>
                <a:cs typeface="メイリオ" panose="020B0604030504040204" pitchFamily="50" charset="-128"/>
              </a:rPr>
              <a:t>0.5</a:t>
            </a:r>
            <a:r>
              <a:rPr lang="ja-JP" altLang="en-US" sz="2400" dirty="0">
                <a:latin typeface="+mj-ea"/>
                <a:ea typeface="+mj-ea"/>
                <a:cs typeface="メイリオ" panose="020B0604030504040204" pitchFamily="50" charset="-128"/>
              </a:rPr>
              <a:t>％であると言われている。</a:t>
            </a:r>
          </a:p>
          <a:p>
            <a:r>
              <a:rPr lang="ja-JP" altLang="en-US" sz="2400" dirty="0">
                <a:latin typeface="+mj-ea"/>
                <a:ea typeface="+mj-ea"/>
                <a:cs typeface="メイリオ" panose="020B0604030504040204" pitchFamily="50" charset="-128"/>
              </a:rPr>
              <a:t>浜松市の世帯数で計算すると</a:t>
            </a:r>
            <a:r>
              <a:rPr lang="en-US" altLang="ja-JP" sz="2400" dirty="0">
                <a:latin typeface="+mj-ea"/>
                <a:ea typeface="+mj-ea"/>
                <a:cs typeface="メイリオ" panose="020B0604030504040204" pitchFamily="50" charset="-128"/>
              </a:rPr>
              <a:t>1712</a:t>
            </a:r>
            <a:r>
              <a:rPr lang="ja-JP" altLang="en-US" sz="2400" dirty="0">
                <a:latin typeface="+mj-ea"/>
                <a:ea typeface="+mj-ea"/>
                <a:cs typeface="メイリオ" panose="020B0604030504040204" pitchFamily="50" charset="-128"/>
              </a:rPr>
              <a:t>世帯</a:t>
            </a:r>
            <a:r>
              <a:rPr lang="en-US" altLang="ja-JP" sz="2800" dirty="0">
                <a:latin typeface="+mj-ea"/>
                <a:ea typeface="+mj-ea"/>
                <a:cs typeface="メイリオ" panose="020B0604030504040204" pitchFamily="50" charset="-128"/>
              </a:rPr>
              <a:t>※</a:t>
            </a:r>
            <a:r>
              <a:rPr lang="ja-JP" altLang="en-US" sz="2400" dirty="0">
                <a:latin typeface="+mj-ea"/>
                <a:ea typeface="+mj-ea"/>
                <a:cs typeface="メイリオ" panose="020B0604030504040204" pitchFamily="50" charset="-128"/>
              </a:rPr>
              <a:t>と推計される。</a:t>
            </a:r>
          </a:p>
          <a:p>
            <a:pPr>
              <a:buNone/>
            </a:pPr>
            <a:r>
              <a:rPr lang="ja-JP" altLang="en-US" sz="2400" dirty="0">
                <a:latin typeface="+mj-ea"/>
                <a:ea typeface="+mj-ea"/>
                <a:cs typeface="メイリオ" panose="020B0604030504040204" pitchFamily="50" charset="-128"/>
              </a:rPr>
              <a:t>　</a:t>
            </a:r>
            <a:r>
              <a:rPr lang="en-US" altLang="ja-JP" sz="2400" dirty="0">
                <a:latin typeface="+mj-ea"/>
                <a:ea typeface="+mj-ea"/>
                <a:cs typeface="メイリオ" panose="020B0604030504040204" pitchFamily="50" charset="-128"/>
              </a:rPr>
              <a:t>※</a:t>
            </a:r>
            <a:r>
              <a:rPr lang="ja-JP" altLang="en-US" sz="2400" dirty="0">
                <a:latin typeface="+mj-ea"/>
                <a:ea typeface="+mj-ea"/>
                <a:cs typeface="メイリオ" panose="020B0604030504040204" pitchFamily="50" charset="-128"/>
              </a:rPr>
              <a:t>令和</a:t>
            </a:r>
            <a:r>
              <a:rPr lang="en-US" altLang="ja-JP" sz="2400" dirty="0">
                <a:latin typeface="+mj-ea"/>
                <a:ea typeface="+mj-ea"/>
                <a:cs typeface="メイリオ" panose="020B0604030504040204" pitchFamily="50" charset="-128"/>
              </a:rPr>
              <a:t>2</a:t>
            </a:r>
            <a:r>
              <a:rPr lang="ja-JP" altLang="en-US" sz="2400" dirty="0">
                <a:latin typeface="+mj-ea"/>
                <a:ea typeface="+mj-ea"/>
                <a:cs typeface="メイリオ" panose="020B0604030504040204" pitchFamily="50" charset="-128"/>
              </a:rPr>
              <a:t>年</a:t>
            </a:r>
            <a:r>
              <a:rPr lang="en-US" altLang="ja-JP" sz="2400" dirty="0">
                <a:latin typeface="+mj-ea"/>
                <a:ea typeface="+mj-ea"/>
                <a:cs typeface="メイリオ" panose="020B0604030504040204" pitchFamily="50" charset="-128"/>
              </a:rPr>
              <a:t>4</a:t>
            </a:r>
            <a:r>
              <a:rPr lang="ja-JP" altLang="en-US" sz="2400" dirty="0">
                <a:latin typeface="+mj-ea"/>
                <a:ea typeface="+mj-ea"/>
                <a:cs typeface="メイリオ" panose="020B0604030504040204" pitchFamily="50" charset="-128"/>
              </a:rPr>
              <a:t>月</a:t>
            </a:r>
            <a:r>
              <a:rPr lang="en-US" altLang="ja-JP" sz="2400" dirty="0">
                <a:latin typeface="+mj-ea"/>
                <a:ea typeface="+mj-ea"/>
                <a:cs typeface="メイリオ" panose="020B0604030504040204" pitchFamily="50" charset="-128"/>
              </a:rPr>
              <a:t>1</a:t>
            </a:r>
            <a:r>
              <a:rPr lang="ja-JP" altLang="en-US" sz="2400" dirty="0">
                <a:latin typeface="+mj-ea"/>
                <a:ea typeface="+mj-ea"/>
                <a:cs typeface="メイリオ" panose="020B0604030504040204" pitchFamily="50" charset="-128"/>
              </a:rPr>
              <a:t>日現在の浜松市世帯数（</a:t>
            </a:r>
            <a:r>
              <a:rPr lang="en-US" altLang="ja-JP" sz="2400" dirty="0">
                <a:latin typeface="+mj-ea"/>
                <a:ea typeface="+mj-ea"/>
                <a:cs typeface="メイリオ" panose="020B0604030504040204" pitchFamily="50" charset="-128"/>
              </a:rPr>
              <a:t>342553</a:t>
            </a:r>
            <a:r>
              <a:rPr lang="ja-JP" altLang="en-US" sz="2400" dirty="0">
                <a:latin typeface="+mj-ea"/>
                <a:ea typeface="+mj-ea"/>
                <a:cs typeface="メイリオ" panose="020B0604030504040204" pitchFamily="50" charset="-128"/>
              </a:rPr>
              <a:t>世帯）より算出</a:t>
            </a:r>
          </a:p>
          <a:p>
            <a:pPr>
              <a:buFont typeface="Arial" charset="0"/>
              <a:buNone/>
            </a:pPr>
            <a:endParaRPr lang="ja-JP" altLang="en-US" sz="2400" dirty="0">
              <a:latin typeface="+mj-ea"/>
              <a:ea typeface="+mj-ea"/>
              <a:cs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5</a:t>
            </a:fld>
            <a:endParaRPr lang="ja-JP" altLang="en-US">
              <a:solidFill>
                <a:prstClr val="black">
                  <a:tint val="75000"/>
                </a:prstClr>
              </a:solidFill>
            </a:endParaRPr>
          </a:p>
        </p:txBody>
      </p:sp>
      <p:sp>
        <p:nvSpPr>
          <p:cNvPr id="6" name="角丸四角形 5"/>
          <p:cNvSpPr/>
          <p:nvPr/>
        </p:nvSpPr>
        <p:spPr>
          <a:xfrm>
            <a:off x="162076" y="316959"/>
            <a:ext cx="936104" cy="936104"/>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4000" b="1" dirty="0">
                <a:latin typeface="+mj-ea"/>
                <a:ea typeface="+mj-ea"/>
              </a:rPr>
              <a:t>２</a:t>
            </a:r>
            <a:endParaRPr kumimoji="1" lang="ja-JP" altLang="en-US" sz="4000" b="1" dirty="0">
              <a:latin typeface="+mj-ea"/>
              <a:ea typeface="+mj-ea"/>
            </a:endParaRPr>
          </a:p>
        </p:txBody>
      </p:sp>
      <p:pic>
        <p:nvPicPr>
          <p:cNvPr id="31746" name="Picture 2" descr="２階建ての一軒家のマーク">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23601" y="5464051"/>
            <a:ext cx="816351" cy="887338"/>
          </a:xfrm>
          <a:prstGeom prst="rect">
            <a:avLst/>
          </a:prstGeom>
          <a:noFill/>
          <a:extLst>
            <a:ext uri="{909E8E84-426E-40DD-AFC4-6F175D3DCCD1}">
              <a14:hiddenFill xmlns:a14="http://schemas.microsoft.com/office/drawing/2010/main">
                <a:solidFill>
                  <a:srgbClr val="FFFFFF"/>
                </a:solidFill>
              </a14:hiddenFill>
            </a:ext>
          </a:extLst>
        </p:spPr>
      </p:pic>
      <p:pic>
        <p:nvPicPr>
          <p:cNvPr id="31748" name="Picture 4" descr="マンションのマーク">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95936" y="4134510"/>
            <a:ext cx="1762125" cy="2381250"/>
          </a:xfrm>
          <a:prstGeom prst="rect">
            <a:avLst/>
          </a:prstGeom>
          <a:noFill/>
          <a:extLst>
            <a:ext uri="{909E8E84-426E-40DD-AFC4-6F175D3DCCD1}">
              <a14:hiddenFill xmlns:a14="http://schemas.microsoft.com/office/drawing/2010/main">
                <a:solidFill>
                  <a:srgbClr val="FFFFFF"/>
                </a:solidFill>
              </a14:hiddenFill>
            </a:ext>
          </a:extLst>
        </p:spPr>
      </p:pic>
      <p:pic>
        <p:nvPicPr>
          <p:cNvPr id="31750" name="Picture 6" descr="アパートのマーク">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30582" y="5325135"/>
            <a:ext cx="1365066" cy="1102974"/>
          </a:xfrm>
          <a:prstGeom prst="rect">
            <a:avLst/>
          </a:prstGeom>
          <a:noFill/>
          <a:extLst>
            <a:ext uri="{909E8E84-426E-40DD-AFC4-6F175D3DCCD1}">
              <a14:hiddenFill xmlns:a14="http://schemas.microsoft.com/office/drawing/2010/main">
                <a:solidFill>
                  <a:srgbClr val="FFFFFF"/>
                </a:solidFill>
              </a14:hiddenFill>
            </a:ext>
          </a:extLst>
        </p:spPr>
      </p:pic>
      <p:pic>
        <p:nvPicPr>
          <p:cNvPr id="31752" name="Picture 8" descr="木の成長過程のイラスト7">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714882" y="5440911"/>
            <a:ext cx="608719" cy="933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0823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タイトル 1"/>
          <p:cNvSpPr>
            <a:spLocks noGrp="1"/>
          </p:cNvSpPr>
          <p:nvPr>
            <p:ph type="title"/>
          </p:nvPr>
        </p:nvSpPr>
        <p:spPr>
          <a:xfrm>
            <a:off x="323528" y="127219"/>
            <a:ext cx="7920880" cy="1143000"/>
          </a:xfrm>
        </p:spPr>
        <p:txBody>
          <a:bodyPr>
            <a:normAutofit fontScale="90000"/>
          </a:bodyPr>
          <a:lstStyle/>
          <a:p>
            <a:pPr>
              <a:defRPr/>
            </a:pPr>
            <a:r>
              <a:rPr lang="ja-JP" altLang="en-US" sz="4000" dirty="0">
                <a:solidFill>
                  <a:schemeClr val="tx1">
                    <a:lumMod val="75000"/>
                    <a:lumOff val="25000"/>
                  </a:schemeClr>
                </a:solidFill>
                <a:latin typeface="HGP創英角ｺﾞｼｯｸUB" pitchFamily="50" charset="-128"/>
                <a:ea typeface="HGP創英角ｺﾞｼｯｸUB" pitchFamily="50" charset="-128"/>
              </a:rPr>
              <a:t>　　　</a:t>
            </a:r>
            <a:r>
              <a:rPr lang="en-US" altLang="ja-JP" sz="3600" dirty="0">
                <a:solidFill>
                  <a:schemeClr val="tx1">
                    <a:lumMod val="75000"/>
                    <a:lumOff val="25000"/>
                  </a:schemeClr>
                </a:solidFill>
                <a:latin typeface="HGP創英角ｺﾞｼｯｸUB" pitchFamily="50" charset="-128"/>
                <a:ea typeface="HGP創英角ｺﾞｼｯｸUB" pitchFamily="50" charset="-128"/>
              </a:rPr>
              <a:t>	</a:t>
            </a:r>
            <a:r>
              <a:rPr lang="ja-JP" altLang="en-US" sz="36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ひきこもり地域支援センター相談支援</a:t>
            </a:r>
            <a:br>
              <a:rPr lang="en-US" altLang="ja-JP" sz="36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br>
            <a:r>
              <a:rPr lang="ja-JP" altLang="en-US" sz="36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　　　令和元年度の支援は延</a:t>
            </a:r>
            <a:r>
              <a:rPr lang="en-US" altLang="ja-JP" sz="36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6624</a:t>
            </a:r>
            <a:r>
              <a:rPr lang="ja-JP" altLang="en-US" sz="3600" dirty="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件超</a:t>
            </a:r>
          </a:p>
        </p:txBody>
      </p:sp>
      <p:sp>
        <p:nvSpPr>
          <p:cNvPr id="3" name="コンテンツ プレースホルダー 2"/>
          <p:cNvSpPr>
            <a:spLocks noGrp="1"/>
          </p:cNvSpPr>
          <p:nvPr>
            <p:ph idx="1"/>
          </p:nvPr>
        </p:nvSpPr>
        <p:spPr/>
        <p:txBody>
          <a:bodyPr/>
          <a:lstStyle/>
          <a:p>
            <a:endParaRPr kumimoji="1" lang="ja-JP" altLang="en-US" dirty="0"/>
          </a:p>
        </p:txBody>
      </p:sp>
      <p:sp>
        <p:nvSpPr>
          <p:cNvPr id="2" name="スライド番号プレースホルダー 1"/>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6</a:t>
            </a:fld>
            <a:endParaRPr lang="ja-JP" altLang="en-US">
              <a:solidFill>
                <a:prstClr val="black">
                  <a:tint val="75000"/>
                </a:prstClr>
              </a:solidFill>
            </a:endParaRPr>
          </a:p>
        </p:txBody>
      </p:sp>
      <p:sp>
        <p:nvSpPr>
          <p:cNvPr id="6" name="角丸四角形 5"/>
          <p:cNvSpPr/>
          <p:nvPr/>
        </p:nvSpPr>
        <p:spPr>
          <a:xfrm>
            <a:off x="162076" y="316959"/>
            <a:ext cx="936104" cy="936104"/>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4000" b="1" dirty="0">
                <a:latin typeface="+mj-ea"/>
                <a:ea typeface="+mj-ea"/>
              </a:rPr>
              <a:t>２</a:t>
            </a:r>
            <a:endParaRPr kumimoji="1" lang="ja-JP" altLang="en-US" sz="4000" b="1" dirty="0">
              <a:latin typeface="+mj-ea"/>
              <a:ea typeface="+mj-ea"/>
            </a:endParaRPr>
          </a:p>
        </p:txBody>
      </p:sp>
      <p:graphicFrame>
        <p:nvGraphicFramePr>
          <p:cNvPr id="7" name="コンテンツ プレースホルダー 3"/>
          <p:cNvGraphicFramePr>
            <a:graphicFrameLocks/>
          </p:cNvGraphicFramePr>
          <p:nvPr>
            <p:extLst>
              <p:ext uri="{D42A27DB-BD31-4B8C-83A1-F6EECF244321}">
                <p14:modId xmlns:p14="http://schemas.microsoft.com/office/powerpoint/2010/main" val="3795701840"/>
              </p:ext>
            </p:extLst>
          </p:nvPr>
        </p:nvGraphicFramePr>
        <p:xfrm>
          <a:off x="125760" y="1253062"/>
          <a:ext cx="8892480" cy="541629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6128370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4795090" y="5517232"/>
            <a:ext cx="3593333" cy="7920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rgbClr val="FFFFFF"/>
              </a:solidFill>
            </a:endParaRPr>
          </a:p>
        </p:txBody>
      </p:sp>
      <p:sp>
        <p:nvSpPr>
          <p:cNvPr id="18" name="正方形/長方形 17"/>
          <p:cNvSpPr/>
          <p:nvPr/>
        </p:nvSpPr>
        <p:spPr>
          <a:xfrm>
            <a:off x="226169" y="1880828"/>
            <a:ext cx="4568921" cy="410445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rgbClr val="FFFFFF"/>
              </a:solidFill>
            </a:endParaRPr>
          </a:p>
        </p:txBody>
      </p:sp>
      <p:sp>
        <p:nvSpPr>
          <p:cNvPr id="16" name="正方形/長方形 15"/>
          <p:cNvSpPr/>
          <p:nvPr/>
        </p:nvSpPr>
        <p:spPr>
          <a:xfrm>
            <a:off x="4915991" y="1880828"/>
            <a:ext cx="3456383" cy="2827362"/>
          </a:xfrm>
          <a:prstGeom prst="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rgbClr val="FFFFFF"/>
              </a:solidFill>
            </a:endParaRPr>
          </a:p>
        </p:txBody>
      </p:sp>
      <p:sp>
        <p:nvSpPr>
          <p:cNvPr id="23554" name="タイトル 1"/>
          <p:cNvSpPr>
            <a:spLocks noGrp="1"/>
          </p:cNvSpPr>
          <p:nvPr>
            <p:ph type="title"/>
          </p:nvPr>
        </p:nvSpPr>
        <p:spPr>
          <a:xfrm>
            <a:off x="1227955" y="89756"/>
            <a:ext cx="7620000" cy="1143000"/>
          </a:xfrm>
        </p:spPr>
        <p:txBody>
          <a:bodyPr>
            <a:normAutofit/>
          </a:bodyPr>
          <a:lstStyle/>
          <a:p>
            <a:pPr algn="l" eaLnBrk="1" hangingPunct="1">
              <a:defRPr/>
            </a:pPr>
            <a:r>
              <a:rPr lang="ja-JP" altLang="en-US" dirty="0">
                <a:solidFill>
                  <a:schemeClr val="tx1">
                    <a:lumMod val="75000"/>
                    <a:lumOff val="25000"/>
                  </a:schemeClr>
                </a:solidFill>
                <a:latin typeface="HGS創英角ｺﾞｼｯｸUB" panose="020B0900000000000000" pitchFamily="50" charset="-128"/>
                <a:ea typeface="HGS創英角ｺﾞｼｯｸUB" panose="020B0900000000000000" pitchFamily="50" charset="-128"/>
              </a:rPr>
              <a:t>浜松市のひきこもり支援体制</a:t>
            </a:r>
          </a:p>
        </p:txBody>
      </p:sp>
      <p:sp>
        <p:nvSpPr>
          <p:cNvPr id="3" name="ホームベース 2"/>
          <p:cNvSpPr/>
          <p:nvPr/>
        </p:nvSpPr>
        <p:spPr>
          <a:xfrm>
            <a:off x="235471" y="6032909"/>
            <a:ext cx="2880320" cy="432048"/>
          </a:xfrm>
          <a:prstGeom prst="homePlate">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rgbClr val="FFFFFF"/>
                </a:solidFill>
                <a:latin typeface="HGP創英角ｺﾞｼｯｸUB" panose="020B0900000000000000" pitchFamily="50" charset="-128"/>
                <a:ea typeface="HGP創英角ｺﾞｼｯｸUB" panose="020B0900000000000000" pitchFamily="50" charset="-128"/>
              </a:rPr>
              <a:t>相談発見・誘導期</a:t>
            </a:r>
          </a:p>
        </p:txBody>
      </p:sp>
      <p:sp>
        <p:nvSpPr>
          <p:cNvPr id="4" name="正方形/長方形 3"/>
          <p:cNvSpPr/>
          <p:nvPr/>
        </p:nvSpPr>
        <p:spPr>
          <a:xfrm>
            <a:off x="379487" y="2384884"/>
            <a:ext cx="2102044" cy="352839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algn="ctr"/>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精神保健福祉　　　センター</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（特定相談として実施）</a:t>
            </a:r>
            <a:endParaRPr lang="en-US" altLang="ja-JP" sz="16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＜役割＞　</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・当事者相談</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・家族ｶｳﾝｾﾘﾝｸﾞ</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・家族教室</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・支援研修会</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・ひきこもり支援　　</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　ﾈｯﾄﾜｰｸ会議</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1 つの角を切り取った四角形 8"/>
          <p:cNvSpPr/>
          <p:nvPr/>
        </p:nvSpPr>
        <p:spPr>
          <a:xfrm>
            <a:off x="226169" y="1232756"/>
            <a:ext cx="4568921" cy="648072"/>
          </a:xfrm>
          <a:prstGeom prst="snip1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tIns="0" bIns="144000" rtlCol="0" anchor="ctr"/>
          <a:lstStyle/>
          <a:p>
            <a:pPr algn="ctr"/>
            <a:r>
              <a:rPr lang="ja-JP" altLang="en-US" sz="2000" dirty="0">
                <a:solidFill>
                  <a:srgbClr val="FFFFFF"/>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浜松市ひきこもり地域支援センター</a:t>
            </a:r>
          </a:p>
        </p:txBody>
      </p:sp>
      <p:sp>
        <p:nvSpPr>
          <p:cNvPr id="17" name="1 つの角を切り取った四角形 16"/>
          <p:cNvSpPr/>
          <p:nvPr/>
        </p:nvSpPr>
        <p:spPr>
          <a:xfrm>
            <a:off x="4915991" y="1232756"/>
            <a:ext cx="3456383" cy="648072"/>
          </a:xfrm>
          <a:prstGeom prst="snip1Rect">
            <a:avLst>
              <a:gd name="adj" fmla="val 50000"/>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144000" rtlCol="0" anchor="ctr"/>
          <a:lstStyle/>
          <a:p>
            <a:pPr algn="ctr"/>
            <a:r>
              <a:rPr lang="ja-JP" altLang="en-US" sz="1600" dirty="0">
                <a:solidFill>
                  <a:srgbClr val="FFFFFF"/>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地域若者ｻﾎﾟｰﾄｽﾃｰｼｮﾝはまま</a:t>
            </a:r>
            <a:r>
              <a:rPr lang="ja-JP" altLang="en-US" sz="1600" dirty="0" err="1">
                <a:solidFill>
                  <a:srgbClr val="FFFFFF"/>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つ</a:t>
            </a:r>
            <a:endParaRPr lang="ja-JP" altLang="en-US" sz="1600" dirty="0">
              <a:solidFill>
                <a:srgbClr val="FFFFFF"/>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p:txBody>
      </p:sp>
      <p:grpSp>
        <p:nvGrpSpPr>
          <p:cNvPr id="21" name="グループ化 20"/>
          <p:cNvGrpSpPr/>
          <p:nvPr/>
        </p:nvGrpSpPr>
        <p:grpSpPr>
          <a:xfrm>
            <a:off x="2481531" y="2384884"/>
            <a:ext cx="5743853" cy="3585872"/>
            <a:chOff x="2497580" y="2708920"/>
            <a:chExt cx="5743853" cy="3585872"/>
          </a:xfrm>
        </p:grpSpPr>
        <p:sp>
          <p:nvSpPr>
            <p:cNvPr id="20" name="正方形/長方形 19"/>
            <p:cNvSpPr/>
            <p:nvPr/>
          </p:nvSpPr>
          <p:spPr>
            <a:xfrm>
              <a:off x="4795090" y="5536282"/>
              <a:ext cx="45719" cy="7653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FFFF"/>
                </a:solidFill>
              </a:endParaRPr>
            </a:p>
          </p:txBody>
        </p:sp>
        <p:sp>
          <p:nvSpPr>
            <p:cNvPr id="23" name="正方形/長方形 22"/>
            <p:cNvSpPr/>
            <p:nvPr/>
          </p:nvSpPr>
          <p:spPr>
            <a:xfrm>
              <a:off x="4797549" y="6218262"/>
              <a:ext cx="45719" cy="7653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FFFF"/>
                </a:solidFill>
              </a:endParaRPr>
            </a:p>
          </p:txBody>
        </p:sp>
        <p:grpSp>
          <p:nvGrpSpPr>
            <p:cNvPr id="14" name="グループ化 13"/>
            <p:cNvGrpSpPr/>
            <p:nvPr/>
          </p:nvGrpSpPr>
          <p:grpSpPr>
            <a:xfrm>
              <a:off x="2497580" y="2708920"/>
              <a:ext cx="5743853" cy="3528392"/>
              <a:chOff x="2977778" y="2689272"/>
              <a:chExt cx="6258837" cy="3014703"/>
            </a:xfrm>
          </p:grpSpPr>
          <p:sp>
            <p:nvSpPr>
              <p:cNvPr id="7" name="正方形/長方形 6"/>
              <p:cNvSpPr/>
              <p:nvPr/>
            </p:nvSpPr>
            <p:spPr>
              <a:xfrm>
                <a:off x="2977778" y="2689272"/>
                <a:ext cx="2290510" cy="3014703"/>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lstStyle/>
              <a:p>
                <a:pPr algn="ctr"/>
                <a:r>
                  <a:rPr lang="ja-JP" altLang="en-US" sz="16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ひきこもり</a:t>
                </a:r>
                <a:endParaRPr lang="en-US" altLang="ja-JP" sz="16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サポートセンター</a:t>
                </a:r>
                <a:endParaRPr lang="en-US" altLang="ja-JP" sz="16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こだま</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NPO</a:t>
                </a:r>
                <a:r>
                  <a:rPr lang="ja-JP" altLang="en-US" sz="12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法人</a:t>
                </a:r>
                <a:r>
                  <a:rPr lang="en-US" altLang="ja-JP" sz="12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E-JAN</a:t>
                </a:r>
                <a:r>
                  <a:rPr lang="ja-JP" altLang="en-US" sz="1200"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委託）</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300"/>
                  </a:lnSpc>
                  <a:spcBef>
                    <a:spcPts val="1200"/>
                  </a:spcBef>
                </a:pPr>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＜役割＞</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300"/>
                  </a:lnSpc>
                </a:pPr>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・訪問相談等</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300"/>
                  </a:lnSpc>
                </a:pPr>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・ｺﾐｭﾆﾃｨｰｽﾍﾟｰｽ</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300"/>
                  </a:lnSpc>
                </a:pPr>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・家族交流会</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300"/>
                  </a:lnSpc>
                </a:pPr>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・普及啓発活動</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300"/>
                  </a:lnSpc>
                </a:pPr>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・企画検討委員会</a:t>
                </a: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300"/>
                  </a:lnSpc>
                </a:pP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2300"/>
                  </a:lnSpc>
                </a:pPr>
                <a:endParaRPr lang="en-US" altLang="ja-JP"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dirty="0">
                  <a:solidFill>
                    <a:srgbClr val="2F2B2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5189825" y="5154118"/>
                <a:ext cx="4046790" cy="549788"/>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訪問支援等の継続</a:t>
                </a:r>
              </a:p>
            </p:txBody>
          </p:sp>
        </p:grpSp>
      </p:grpSp>
      <p:sp>
        <p:nvSpPr>
          <p:cNvPr id="22" name="1 つの角を切り取った四角形 21"/>
          <p:cNvSpPr/>
          <p:nvPr/>
        </p:nvSpPr>
        <p:spPr>
          <a:xfrm>
            <a:off x="4915992" y="4708190"/>
            <a:ext cx="3456382" cy="504056"/>
          </a:xfrm>
          <a:prstGeom prst="snip1Rect">
            <a:avLst>
              <a:gd name="adj" fmla="val 5000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144000" rtlCol="0" anchor="ctr"/>
          <a:lstStyle/>
          <a:p>
            <a:pPr algn="ctr"/>
            <a:r>
              <a:rPr lang="ja-JP" altLang="en-US" dirty="0">
                <a:solidFill>
                  <a:srgbClr val="FFFFFF"/>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就労以外の相談機関</a:t>
            </a:r>
          </a:p>
        </p:txBody>
      </p:sp>
      <p:sp>
        <p:nvSpPr>
          <p:cNvPr id="24" name="1 つの角を切り取った四角形 23"/>
          <p:cNvSpPr/>
          <p:nvPr/>
        </p:nvSpPr>
        <p:spPr>
          <a:xfrm>
            <a:off x="8444383" y="1232756"/>
            <a:ext cx="504056" cy="2304256"/>
          </a:xfrm>
          <a:prstGeom prst="snip1Rect">
            <a:avLst>
              <a:gd name="adj" fmla="val 29895"/>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pPr algn="ctr"/>
            <a:r>
              <a:rPr lang="ja-JP" altLang="en-US" dirty="0">
                <a:solidFill>
                  <a:srgbClr val="FFFFFF"/>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ハローワークなど</a:t>
            </a:r>
          </a:p>
        </p:txBody>
      </p:sp>
      <p:sp>
        <p:nvSpPr>
          <p:cNvPr id="27" name="1 つの角を切り取った四角形 26"/>
          <p:cNvSpPr/>
          <p:nvPr/>
        </p:nvSpPr>
        <p:spPr>
          <a:xfrm>
            <a:off x="8444383" y="3609020"/>
            <a:ext cx="504056" cy="2376264"/>
          </a:xfrm>
          <a:prstGeom prst="snip1Rect">
            <a:avLst>
              <a:gd name="adj" fmla="val 33674"/>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pPr algn="ctr"/>
            <a:r>
              <a:rPr lang="ja-JP" altLang="en-US" dirty="0">
                <a:solidFill>
                  <a:srgbClr val="FFFFFF"/>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学校など</a:t>
            </a:r>
          </a:p>
        </p:txBody>
      </p:sp>
      <p:sp>
        <p:nvSpPr>
          <p:cNvPr id="28" name="山形 27"/>
          <p:cNvSpPr/>
          <p:nvPr/>
        </p:nvSpPr>
        <p:spPr>
          <a:xfrm>
            <a:off x="3043783" y="6032909"/>
            <a:ext cx="2448272" cy="432048"/>
          </a:xfrm>
          <a:prstGeom prst="chevron">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FFFF"/>
                </a:solidFill>
                <a:latin typeface="HGP創英角ｺﾞｼｯｸUB" panose="020B0900000000000000" pitchFamily="50" charset="-128"/>
                <a:ea typeface="HGP創英角ｺﾞｼｯｸUB" panose="020B0900000000000000" pitchFamily="50" charset="-128"/>
              </a:rPr>
              <a:t>参加期</a:t>
            </a:r>
          </a:p>
        </p:txBody>
      </p:sp>
      <p:sp>
        <p:nvSpPr>
          <p:cNvPr id="29" name="山形 28"/>
          <p:cNvSpPr/>
          <p:nvPr/>
        </p:nvSpPr>
        <p:spPr>
          <a:xfrm>
            <a:off x="5420047" y="6032909"/>
            <a:ext cx="3528392" cy="432048"/>
          </a:xfrm>
          <a:prstGeom prst="chevron">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ja-JP" altLang="en-US" dirty="0">
                <a:solidFill>
                  <a:srgbClr val="FFFFFF"/>
                </a:solidFill>
                <a:latin typeface="HGP創英角ｺﾞｼｯｸUB" panose="020B0900000000000000" pitchFamily="50" charset="-128"/>
                <a:ea typeface="HGP創英角ｺﾞｼｯｸUB" panose="020B0900000000000000" pitchFamily="50" charset="-128"/>
              </a:rPr>
              <a:t>自立期</a:t>
            </a:r>
          </a:p>
        </p:txBody>
      </p:sp>
      <p:sp>
        <p:nvSpPr>
          <p:cNvPr id="25" name="テキスト ボックス 24"/>
          <p:cNvSpPr txBox="1"/>
          <p:nvPr/>
        </p:nvSpPr>
        <p:spPr>
          <a:xfrm>
            <a:off x="351863" y="1987416"/>
            <a:ext cx="4204088" cy="369332"/>
          </a:xfrm>
          <a:prstGeom prst="rect">
            <a:avLst/>
          </a:prstGeom>
          <a:noFill/>
        </p:spPr>
        <p:txBody>
          <a:bodyPr wrap="square" rtlCol="0">
            <a:spAutoFit/>
          </a:bodyPr>
          <a:lstStyle/>
          <a:p>
            <a:pPr algn="ctr"/>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所管 ： 精神保健福祉センター</a:t>
            </a:r>
          </a:p>
        </p:txBody>
      </p:sp>
      <p:sp>
        <p:nvSpPr>
          <p:cNvPr id="31" name="テキスト ボックス 30"/>
          <p:cNvSpPr txBox="1"/>
          <p:nvPr/>
        </p:nvSpPr>
        <p:spPr>
          <a:xfrm>
            <a:off x="5081721" y="1995858"/>
            <a:ext cx="3129596" cy="369332"/>
          </a:xfrm>
          <a:prstGeom prst="rect">
            <a:avLst/>
          </a:prstGeom>
          <a:noFill/>
        </p:spPr>
        <p:txBody>
          <a:bodyPr wrap="square" rtlCol="0">
            <a:spAutoFit/>
          </a:bodyPr>
          <a:lstStyle/>
          <a:p>
            <a:pPr algn="ctr"/>
            <a:r>
              <a:rPr lang="ja-JP" altLang="en-US" dirty="0">
                <a:solidFill>
                  <a:srgbClr val="2F2B20"/>
                </a:solidFill>
                <a:latin typeface="メイリオ" panose="020B0604030504040204" pitchFamily="50" charset="-128"/>
                <a:ea typeface="メイリオ" panose="020B0604030504040204" pitchFamily="50" charset="-128"/>
                <a:cs typeface="メイリオ" panose="020B0604030504040204" pitchFamily="50" charset="-128"/>
              </a:rPr>
              <a:t>所管 ： 産業総務課</a:t>
            </a:r>
          </a:p>
        </p:txBody>
      </p:sp>
      <p:cxnSp>
        <p:nvCxnSpPr>
          <p:cNvPr id="5" name="直線矢印コネクタ 4"/>
          <p:cNvCxnSpPr/>
          <p:nvPr/>
        </p:nvCxnSpPr>
        <p:spPr>
          <a:xfrm>
            <a:off x="2683743" y="5680360"/>
            <a:ext cx="5256584" cy="0"/>
          </a:xfrm>
          <a:prstGeom prst="straightConnector1">
            <a:avLst/>
          </a:prstGeom>
          <a:ln>
            <a:headEnd type="oval" w="med" len="med"/>
            <a:tailEnd type="triangle" w="med" len="med"/>
          </a:ln>
        </p:spPr>
        <p:style>
          <a:lnRef idx="3">
            <a:schemeClr val="accent6"/>
          </a:lnRef>
          <a:fillRef idx="0">
            <a:schemeClr val="accent6"/>
          </a:fillRef>
          <a:effectRef idx="2">
            <a:schemeClr val="accent6"/>
          </a:effectRef>
          <a:fontRef idx="minor">
            <a:schemeClr val="tx1"/>
          </a:fontRef>
        </p:style>
      </p:cxnSp>
      <p:sp>
        <p:nvSpPr>
          <p:cNvPr id="26" name="正方形/長方形 25"/>
          <p:cNvSpPr/>
          <p:nvPr/>
        </p:nvSpPr>
        <p:spPr>
          <a:xfrm>
            <a:off x="5037955" y="2293826"/>
            <a:ext cx="3203478" cy="232330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NPO</a:t>
            </a:r>
            <a:r>
              <a:rPr kumimoji="1" lang="ja-JP" altLang="en-US"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法人</a:t>
            </a:r>
            <a:r>
              <a:rPr kumimoji="1" lang="en-US" altLang="ja-JP"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E-JAN</a:t>
            </a:r>
            <a:r>
              <a:rPr kumimoji="1" lang="ja-JP" altLang="en-US"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委託）</a:t>
            </a:r>
            <a:endParaRPr kumimoji="1" lang="en-US" altLang="ja-JP"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＜役割＞</a:t>
            </a:r>
            <a:endPar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・就労に向けたｷｬﾘｱｶｳﾝｾﾘﾝｸﾞ</a:t>
            </a:r>
            <a:endParaRPr kumimoji="1"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・心理カウンセリング</a:t>
            </a:r>
            <a:endPar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SST</a:t>
            </a:r>
          </a:p>
          <a:p>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・職場見学、職場体験</a:t>
            </a:r>
            <a:endPar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・学び直し</a:t>
            </a:r>
            <a:endParaRPr kumimoji="1"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・高校中退者アウトリーチ</a:t>
            </a:r>
            <a:endParaRPr kumimoji="1"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角丸四角形 29"/>
          <p:cNvSpPr/>
          <p:nvPr/>
        </p:nvSpPr>
        <p:spPr>
          <a:xfrm>
            <a:off x="235471" y="188640"/>
            <a:ext cx="936104" cy="936104"/>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4000" b="1" dirty="0">
                <a:latin typeface="+mj-ea"/>
                <a:ea typeface="+mj-ea"/>
              </a:rPr>
              <a:t>２</a:t>
            </a:r>
            <a:endParaRPr kumimoji="1" lang="ja-JP" altLang="en-US" sz="4000" b="1" dirty="0">
              <a:latin typeface="+mj-ea"/>
              <a:ea typeface="+mj-ea"/>
            </a:endParaRPr>
          </a:p>
        </p:txBody>
      </p:sp>
    </p:spTree>
    <p:extLst>
      <p:ext uri="{BB962C8B-B14F-4D97-AF65-F5344CB8AC3E}">
        <p14:creationId xmlns:p14="http://schemas.microsoft.com/office/powerpoint/2010/main" val="3359588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角丸四角形 14"/>
          <p:cNvSpPr/>
          <p:nvPr/>
        </p:nvSpPr>
        <p:spPr>
          <a:xfrm>
            <a:off x="5245100" y="3429000"/>
            <a:ext cx="3384550" cy="1871663"/>
          </a:xfrm>
          <a:prstGeom prst="roundRect">
            <a:avLst/>
          </a:prstGeom>
          <a:ln w="38100">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・ひきこもり支援</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ﾈｯﾄﾜｰｸ会議</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・ひきこもり支援</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研修会　　　　　　　　　　　　　　　　　</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若者ｻﾎﾟｰﾄ情報交換会</a:t>
            </a:r>
          </a:p>
        </p:txBody>
      </p:sp>
      <p:sp>
        <p:nvSpPr>
          <p:cNvPr id="14" name="角丸四角形 13"/>
          <p:cNvSpPr/>
          <p:nvPr/>
        </p:nvSpPr>
        <p:spPr>
          <a:xfrm>
            <a:off x="5245100" y="836613"/>
            <a:ext cx="3384550" cy="1751012"/>
          </a:xfrm>
          <a:prstGeom prst="roundRect">
            <a:avLst/>
          </a:prstGeom>
          <a:ln w="38100">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・個別相談</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・訪問支援</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・当事者ｸﾞﾙｰﾌﾟゆきかき</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・ｺﾐｭﾆﾃｨｰｽﾍﾟｰｽこだま</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・社会参加事業</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・ﾋﾟｱｻﾎﾟｰﾀｰの活用　　　　　　　　　　</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角丸四角形 12"/>
          <p:cNvSpPr/>
          <p:nvPr/>
        </p:nvSpPr>
        <p:spPr>
          <a:xfrm>
            <a:off x="276225" y="3429000"/>
            <a:ext cx="3582988" cy="1871663"/>
          </a:xfrm>
          <a:prstGeom prst="roundRect">
            <a:avLst/>
          </a:prstGeom>
          <a:ln w="38100">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・市民向け講演会</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・インターネットを</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活用した情報発信</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角丸四角形 10"/>
          <p:cNvSpPr/>
          <p:nvPr/>
        </p:nvSpPr>
        <p:spPr>
          <a:xfrm>
            <a:off x="276225" y="836613"/>
            <a:ext cx="3582988" cy="1751012"/>
          </a:xfrm>
          <a:prstGeom prst="roundRect">
            <a:avLst/>
          </a:prstGeom>
          <a:ln w="38100">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・家族相談</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・ひきこもり家族教室</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・家族のつどい</a:t>
            </a:r>
          </a:p>
        </p:txBody>
      </p:sp>
      <p:sp>
        <p:nvSpPr>
          <p:cNvPr id="12" name="右矢印 11"/>
          <p:cNvSpPr/>
          <p:nvPr/>
        </p:nvSpPr>
        <p:spPr>
          <a:xfrm>
            <a:off x="63500" y="2665413"/>
            <a:ext cx="2365375" cy="700087"/>
          </a:xfrm>
          <a:prstGeom prst="rightArrow">
            <a:avLst/>
          </a:prstGeom>
          <a:solidFill>
            <a:schemeClr val="accent3">
              <a:lumMod val="60000"/>
              <a:lumOff val="40000"/>
            </a:schemeClr>
          </a:solidFill>
          <a:ln>
            <a:solidFill>
              <a:schemeClr val="accent3">
                <a:lumMod val="75000"/>
              </a:schemeClr>
            </a:solidFill>
          </a:ln>
        </p:spPr>
        <p:style>
          <a:lnRef idx="1">
            <a:schemeClr val="accent1"/>
          </a:lnRef>
          <a:fillRef idx="2">
            <a:schemeClr val="accent1"/>
          </a:fillRef>
          <a:effectRef idx="1">
            <a:schemeClr val="accent1"/>
          </a:effectRef>
          <a:fontRef idx="minor">
            <a:schemeClr val="dk1"/>
          </a:fontRef>
        </p:style>
        <p:txBody>
          <a:bodyPr tIns="108000" anchor="ctr"/>
          <a:lstStyle/>
          <a:p>
            <a:pPr algn="ctr" fontAlgn="auto">
              <a:spcBef>
                <a:spcPts val="0"/>
              </a:spcBef>
              <a:spcAft>
                <a:spcPts val="0"/>
              </a:spcAft>
              <a:defRPr/>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相談へのつながりやすさ</a:t>
            </a:r>
          </a:p>
        </p:txBody>
      </p:sp>
      <p:sp>
        <p:nvSpPr>
          <p:cNvPr id="17" name="右矢印 16"/>
          <p:cNvSpPr/>
          <p:nvPr/>
        </p:nvSpPr>
        <p:spPr>
          <a:xfrm>
            <a:off x="6732588" y="2665413"/>
            <a:ext cx="2328862" cy="674687"/>
          </a:xfrm>
          <a:prstGeom prst="rightArrow">
            <a:avLst/>
          </a:prstGeom>
          <a:solidFill>
            <a:schemeClr val="accent3">
              <a:lumMod val="60000"/>
              <a:lumOff val="40000"/>
            </a:schemeClr>
          </a:solidFill>
          <a:ln>
            <a:solidFill>
              <a:schemeClr val="accent3">
                <a:lumMod val="75000"/>
              </a:schemeClr>
            </a:solidFill>
          </a:ln>
        </p:spPr>
        <p:style>
          <a:lnRef idx="1">
            <a:schemeClr val="accent1"/>
          </a:lnRef>
          <a:fillRef idx="2">
            <a:schemeClr val="accent1"/>
          </a:fillRef>
          <a:effectRef idx="1">
            <a:schemeClr val="accent1"/>
          </a:effectRef>
          <a:fontRef idx="minor">
            <a:schemeClr val="dk1"/>
          </a:fontRef>
        </p:style>
        <p:txBody>
          <a:bodyPr tIns="108000" anchor="ctr"/>
          <a:lstStyle/>
          <a:p>
            <a:pPr algn="ctr" fontAlgn="auto">
              <a:spcBef>
                <a:spcPts val="0"/>
              </a:spcBef>
              <a:spcAft>
                <a:spcPts val="0"/>
              </a:spcAft>
              <a:defRPr/>
            </a:pP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多様な社会参加の機会</a:t>
            </a:r>
          </a:p>
        </p:txBody>
      </p:sp>
      <p:sp>
        <p:nvSpPr>
          <p:cNvPr id="16" name="角丸四角形 15"/>
          <p:cNvSpPr/>
          <p:nvPr/>
        </p:nvSpPr>
        <p:spPr>
          <a:xfrm>
            <a:off x="133350" y="5553075"/>
            <a:ext cx="8785225" cy="1139825"/>
          </a:xfrm>
          <a:prstGeom prst="roundRect">
            <a:avLst/>
          </a:prstGeom>
          <a:solidFill>
            <a:schemeClr val="accent2">
              <a:lumMod val="40000"/>
              <a:lumOff val="60000"/>
            </a:schemeClr>
          </a:solidFill>
          <a:ln w="57150">
            <a:noFill/>
          </a:ln>
        </p:spPr>
        <p:style>
          <a:lnRef idx="2">
            <a:schemeClr val="accent3"/>
          </a:lnRef>
          <a:fillRef idx="1">
            <a:schemeClr val="lt1"/>
          </a:fillRef>
          <a:effectRef idx="0">
            <a:schemeClr val="accent3"/>
          </a:effectRef>
          <a:fontRef idx="minor">
            <a:schemeClr val="dk1"/>
          </a:fontRef>
        </p:style>
        <p:txBody>
          <a:bodyPr anchor="ctr"/>
          <a:lstStyle/>
          <a:p>
            <a:pPr fontAlgn="auto">
              <a:lnSpc>
                <a:spcPct val="150000"/>
              </a:lnSpc>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★多様で長尺な支援メニューと多機関との連携により、途切れのない相談支援体制を構築。</a:t>
            </a: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★ひきこもり相談への入口を周知するとともに、当事者の社会参加につながる出口の数や</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fontAlgn="auto">
              <a:spcBef>
                <a:spcPts val="0"/>
              </a:spcBef>
              <a:spcAft>
                <a:spcPts val="0"/>
              </a:spcAft>
              <a:defRPr/>
            </a:pP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バリエーションを増やしていくことで、多くのひきこもり当事者の社会参加を実現。</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508581" y="107921"/>
            <a:ext cx="8023859" cy="646331"/>
          </a:xfrm>
          <a:prstGeom prst="rect">
            <a:avLst/>
          </a:prstGeom>
          <a:noFill/>
        </p:spPr>
        <p:txBody>
          <a:bodyPr wrap="square">
            <a:spAutoFit/>
          </a:bodyPr>
          <a:lstStyle/>
          <a:p>
            <a:pPr algn="ctr">
              <a:defRPr/>
            </a:pPr>
            <a:r>
              <a:rPr lang="ja-JP" altLang="en-US" sz="3600" dirty="0">
                <a:solidFill>
                  <a:schemeClr val="tx2"/>
                </a:solidFill>
                <a:latin typeface="HGP創英角ｺﾞｼｯｸUB" panose="020B0900000000000000" pitchFamily="50" charset="-128"/>
                <a:ea typeface="HGP創英角ｺﾞｼｯｸUB" panose="020B0900000000000000" pitchFamily="50" charset="-128"/>
              </a:rPr>
              <a:t>ひきこもり対策推進事業イメージ</a:t>
            </a:r>
          </a:p>
        </p:txBody>
      </p:sp>
      <p:sp>
        <p:nvSpPr>
          <p:cNvPr id="2" name="涙形 1"/>
          <p:cNvSpPr/>
          <p:nvPr/>
        </p:nvSpPr>
        <p:spPr>
          <a:xfrm>
            <a:off x="2549153" y="3220146"/>
            <a:ext cx="1791494" cy="1791494"/>
          </a:xfrm>
          <a:prstGeom prst="teardrop">
            <a:avLst/>
          </a:prstGeom>
          <a:solidFill>
            <a:srgbClr val="FF3300"/>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sz="2800"/>
          </a:p>
        </p:txBody>
      </p:sp>
      <p:sp>
        <p:nvSpPr>
          <p:cNvPr id="22" name="涙形 21"/>
          <p:cNvSpPr/>
          <p:nvPr/>
        </p:nvSpPr>
        <p:spPr>
          <a:xfrm flipH="1">
            <a:off x="4351955" y="3217068"/>
            <a:ext cx="1808906" cy="1808906"/>
          </a:xfrm>
          <a:prstGeom prst="teardrop">
            <a:avLst/>
          </a:prstGeom>
          <a:solidFill>
            <a:srgbClr val="FFCC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23" name="涙形 22"/>
          <p:cNvSpPr/>
          <p:nvPr/>
        </p:nvSpPr>
        <p:spPr>
          <a:xfrm flipV="1">
            <a:off x="2555918" y="1389349"/>
            <a:ext cx="1801986" cy="1801986"/>
          </a:xfrm>
          <a:prstGeom prst="teardrop">
            <a:avLst/>
          </a:prstGeom>
          <a:solidFill>
            <a:srgbClr val="92D050"/>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24" name="涙形 23"/>
          <p:cNvSpPr/>
          <p:nvPr/>
        </p:nvSpPr>
        <p:spPr>
          <a:xfrm flipH="1" flipV="1">
            <a:off x="4345261" y="1399524"/>
            <a:ext cx="1804292" cy="1804292"/>
          </a:xfrm>
          <a:prstGeom prst="teardrop">
            <a:avLst/>
          </a:prstGeom>
          <a:solidFill>
            <a:srgbClr val="00B0F0"/>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940868" y="1763061"/>
            <a:ext cx="1008063" cy="1077218"/>
          </a:xfrm>
          <a:prstGeom prst="rect">
            <a:avLst/>
          </a:prstGeom>
          <a:noFill/>
        </p:spPr>
        <p:txBody>
          <a:bodyPr>
            <a:spAutoFit/>
          </a:bodyPr>
          <a:lstStyle/>
          <a:p>
            <a:pPr algn="ctr" fontAlgn="auto">
              <a:spcBef>
                <a:spcPts val="0"/>
              </a:spcBef>
              <a:spcAft>
                <a:spcPts val="0"/>
              </a:spcAft>
              <a:defRPr/>
            </a:pPr>
            <a:r>
              <a:rPr lang="ja-JP" altLang="en-US" sz="3200" dirty="0">
                <a:latin typeface="HGS創英角ｺﾞｼｯｸUB" panose="020B0900000000000000" pitchFamily="50" charset="-128"/>
                <a:ea typeface="HGS創英角ｺﾞｼｯｸUB" panose="020B0900000000000000" pitchFamily="50" charset="-128"/>
              </a:rPr>
              <a:t>家族</a:t>
            </a:r>
            <a:endParaRPr lang="en-US" altLang="ja-JP" sz="3200" dirty="0">
              <a:latin typeface="HGS創英角ｺﾞｼｯｸUB" panose="020B0900000000000000" pitchFamily="50" charset="-128"/>
              <a:ea typeface="HGS創英角ｺﾞｼｯｸUB" panose="020B0900000000000000" pitchFamily="50" charset="-128"/>
            </a:endParaRPr>
          </a:p>
          <a:p>
            <a:pPr algn="ctr" fontAlgn="auto">
              <a:spcBef>
                <a:spcPts val="0"/>
              </a:spcBef>
              <a:spcAft>
                <a:spcPts val="0"/>
              </a:spcAft>
              <a:defRPr/>
            </a:pPr>
            <a:r>
              <a:rPr lang="ja-JP" altLang="en-US" sz="3200" dirty="0">
                <a:latin typeface="HGS創英角ｺﾞｼｯｸUB" panose="020B0900000000000000" pitchFamily="50" charset="-128"/>
                <a:ea typeface="HGS創英角ｺﾞｼｯｸUB" panose="020B0900000000000000" pitchFamily="50" charset="-128"/>
              </a:rPr>
              <a:t>支援</a:t>
            </a:r>
          </a:p>
        </p:txBody>
      </p:sp>
      <p:sp>
        <p:nvSpPr>
          <p:cNvPr id="10" name="テキスト ボックス 9"/>
          <p:cNvSpPr txBox="1"/>
          <p:nvPr/>
        </p:nvSpPr>
        <p:spPr>
          <a:xfrm>
            <a:off x="2736979" y="3582912"/>
            <a:ext cx="1439863" cy="1077218"/>
          </a:xfrm>
          <a:prstGeom prst="rect">
            <a:avLst/>
          </a:prstGeom>
          <a:noFill/>
        </p:spPr>
        <p:txBody>
          <a:bodyPr>
            <a:spAutoFit/>
          </a:bodyPr>
          <a:lstStyle/>
          <a:p>
            <a:pPr algn="ctr" fontAlgn="auto">
              <a:spcBef>
                <a:spcPts val="0"/>
              </a:spcBef>
              <a:spcAft>
                <a:spcPts val="0"/>
              </a:spcAft>
              <a:defRPr/>
            </a:pPr>
            <a:r>
              <a:rPr lang="ja-JP" altLang="en-US" sz="3200" dirty="0">
                <a:latin typeface="HGP創英角ｺﾞｼｯｸUB" panose="020B0900000000000000" pitchFamily="50" charset="-128"/>
                <a:ea typeface="HGP創英角ｺﾞｼｯｸUB" panose="020B0900000000000000" pitchFamily="50" charset="-128"/>
              </a:rPr>
              <a:t>普及</a:t>
            </a:r>
            <a:endParaRPr lang="en-US" altLang="ja-JP" sz="3200" dirty="0">
              <a:latin typeface="HGP創英角ｺﾞｼｯｸUB" panose="020B0900000000000000" pitchFamily="50" charset="-128"/>
              <a:ea typeface="HGP創英角ｺﾞｼｯｸUB" panose="020B0900000000000000" pitchFamily="50" charset="-128"/>
            </a:endParaRPr>
          </a:p>
          <a:p>
            <a:pPr algn="ctr" fontAlgn="auto">
              <a:spcBef>
                <a:spcPts val="0"/>
              </a:spcBef>
              <a:spcAft>
                <a:spcPts val="0"/>
              </a:spcAft>
              <a:defRPr/>
            </a:pPr>
            <a:r>
              <a:rPr lang="ja-JP" altLang="en-US" sz="3200" dirty="0">
                <a:latin typeface="HGP創英角ｺﾞｼｯｸUB" panose="020B0900000000000000" pitchFamily="50" charset="-128"/>
                <a:ea typeface="HGP創英角ｺﾞｼｯｸUB" panose="020B0900000000000000" pitchFamily="50" charset="-128"/>
              </a:rPr>
              <a:t>啓発</a:t>
            </a:r>
          </a:p>
        </p:txBody>
      </p:sp>
      <p:sp>
        <p:nvSpPr>
          <p:cNvPr id="7" name="テキスト ボックス 6"/>
          <p:cNvSpPr txBox="1"/>
          <p:nvPr/>
        </p:nvSpPr>
        <p:spPr>
          <a:xfrm>
            <a:off x="4525962" y="1790408"/>
            <a:ext cx="1469426" cy="1077218"/>
          </a:xfrm>
          <a:prstGeom prst="rect">
            <a:avLst/>
          </a:prstGeom>
          <a:noFill/>
        </p:spPr>
        <p:txBody>
          <a:bodyPr wrap="square">
            <a:spAutoFit/>
          </a:bodyPr>
          <a:lstStyle/>
          <a:p>
            <a:pPr algn="ctr" fontAlgn="auto">
              <a:spcBef>
                <a:spcPts val="0"/>
              </a:spcBef>
              <a:spcAft>
                <a:spcPts val="0"/>
              </a:spcAft>
              <a:defRPr/>
            </a:pPr>
            <a:r>
              <a:rPr lang="ja-JP" altLang="en-US" sz="3200" dirty="0">
                <a:latin typeface="HGS創英角ｺﾞｼｯｸUB" panose="020B0900000000000000" pitchFamily="50" charset="-128"/>
                <a:ea typeface="HGS創英角ｺﾞｼｯｸUB" panose="020B0900000000000000" pitchFamily="50" charset="-128"/>
              </a:rPr>
              <a:t>当事者支援</a:t>
            </a:r>
          </a:p>
        </p:txBody>
      </p:sp>
      <p:sp>
        <p:nvSpPr>
          <p:cNvPr id="9" name="テキスト ボックス 8"/>
          <p:cNvSpPr txBox="1"/>
          <p:nvPr/>
        </p:nvSpPr>
        <p:spPr>
          <a:xfrm>
            <a:off x="4493374" y="3595682"/>
            <a:ext cx="1508065" cy="1077218"/>
          </a:xfrm>
          <a:prstGeom prst="rect">
            <a:avLst/>
          </a:prstGeom>
          <a:noFill/>
        </p:spPr>
        <p:txBody>
          <a:bodyPr wrap="square">
            <a:spAutoFit/>
          </a:bodyPr>
          <a:lstStyle/>
          <a:p>
            <a:pPr algn="ctr" fontAlgn="auto">
              <a:spcBef>
                <a:spcPts val="0"/>
              </a:spcBef>
              <a:spcAft>
                <a:spcPts val="0"/>
              </a:spcAft>
              <a:defRPr/>
            </a:pPr>
            <a:r>
              <a:rPr lang="ja-JP" altLang="en-US" sz="3200" dirty="0">
                <a:latin typeface="HGS創英角ｺﾞｼｯｸUB" panose="020B0900000000000000" pitchFamily="50" charset="-128"/>
                <a:ea typeface="HGS創英角ｺﾞｼｯｸUB" panose="020B0900000000000000" pitchFamily="50" charset="-128"/>
              </a:rPr>
              <a:t>支援者支援</a:t>
            </a:r>
          </a:p>
        </p:txBody>
      </p:sp>
      <p:sp>
        <p:nvSpPr>
          <p:cNvPr id="5" name="下カーブ矢印 4"/>
          <p:cNvSpPr/>
          <p:nvPr/>
        </p:nvSpPr>
        <p:spPr>
          <a:xfrm>
            <a:off x="3859213" y="2682874"/>
            <a:ext cx="1008062" cy="431800"/>
          </a:xfrm>
          <a:prstGeom prst="curvedDownArrow">
            <a:avLst/>
          </a:prstGeom>
          <a:ln>
            <a:solidFill>
              <a:schemeClr val="accent4">
                <a:lumMod val="50000"/>
              </a:schemeClr>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ja-JP" altLang="en-US">
              <a:solidFill>
                <a:schemeClr val="tx1"/>
              </a:solidFill>
            </a:endParaRPr>
          </a:p>
        </p:txBody>
      </p:sp>
      <p:sp>
        <p:nvSpPr>
          <p:cNvPr id="6" name="下カーブ矢印 5"/>
          <p:cNvSpPr/>
          <p:nvPr/>
        </p:nvSpPr>
        <p:spPr>
          <a:xfrm flipH="1" flipV="1">
            <a:off x="3825335" y="3286732"/>
            <a:ext cx="998538" cy="423863"/>
          </a:xfrm>
          <a:prstGeom prst="curvedDownArrow">
            <a:avLst/>
          </a:prstGeom>
          <a:ln>
            <a:solidFill>
              <a:schemeClr val="accent4">
                <a:lumMod val="50000"/>
              </a:schemeClr>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ja-JP" altLang="en-US">
              <a:solidFill>
                <a:schemeClr val="tx1"/>
              </a:solidFill>
            </a:endParaRPr>
          </a:p>
        </p:txBody>
      </p:sp>
      <p:pic>
        <p:nvPicPr>
          <p:cNvPr id="11274" name="Picture 10" descr="説明会・セミナーのイラスト（女性）">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73709" y="3292979"/>
            <a:ext cx="797670" cy="778171"/>
          </a:xfrm>
          <a:prstGeom prst="rect">
            <a:avLst/>
          </a:prstGeom>
          <a:noFill/>
          <a:extLst>
            <a:ext uri="{909E8E84-426E-40DD-AFC4-6F175D3DCCD1}">
              <a14:hiddenFill xmlns:a14="http://schemas.microsoft.com/office/drawing/2010/main">
                <a:solidFill>
                  <a:srgbClr val="FFFFFF"/>
                </a:solidFill>
              </a14:hiddenFill>
            </a:ext>
          </a:extLst>
        </p:spPr>
      </p:pic>
      <p:pic>
        <p:nvPicPr>
          <p:cNvPr id="11276" name="Picture 12" descr="握手をしているビジネスマンのイラスト「男性と女性」">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92850" y="4550719"/>
            <a:ext cx="827351" cy="921839"/>
          </a:xfrm>
          <a:prstGeom prst="rect">
            <a:avLst/>
          </a:prstGeom>
          <a:noFill/>
          <a:extLst>
            <a:ext uri="{909E8E84-426E-40DD-AFC4-6F175D3DCCD1}">
              <a14:hiddenFill xmlns:a14="http://schemas.microsoft.com/office/drawing/2010/main">
                <a:solidFill>
                  <a:srgbClr val="FFFFFF"/>
                </a:solidFill>
              </a14:hiddenFill>
            </a:ext>
          </a:extLst>
        </p:spPr>
      </p:pic>
      <p:pic>
        <p:nvPicPr>
          <p:cNvPr id="11278" name="Picture 14" descr="パソコンを使う男性のイラスト">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36979" y="4550720"/>
            <a:ext cx="917230" cy="921839"/>
          </a:xfrm>
          <a:prstGeom prst="rect">
            <a:avLst/>
          </a:prstGeom>
          <a:noFill/>
          <a:extLst>
            <a:ext uri="{909E8E84-426E-40DD-AFC4-6F175D3DCCD1}">
              <a14:hiddenFill xmlns:a14="http://schemas.microsoft.com/office/drawing/2010/main">
                <a:solidFill>
                  <a:srgbClr val="FFFFFF"/>
                </a:solidFill>
              </a14:hiddenFill>
            </a:ext>
          </a:extLst>
        </p:spPr>
      </p:pic>
      <p:pic>
        <p:nvPicPr>
          <p:cNvPr id="11280" name="Picture 16" descr="相談・説明のイラスト">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805138" y="907498"/>
            <a:ext cx="1048389" cy="95927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2" descr="カウンセリングのイラスト（女性医師）">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919832" y="1058488"/>
            <a:ext cx="808286" cy="808286"/>
          </a:xfrm>
          <a:prstGeom prst="rect">
            <a:avLst/>
          </a:prstGeom>
          <a:noFill/>
          <a:extLst>
            <a:ext uri="{909E8E84-426E-40DD-AFC4-6F175D3DCCD1}">
              <a14:hiddenFill xmlns:a14="http://schemas.microsoft.com/office/drawing/2010/main">
                <a:solidFill>
                  <a:srgbClr val="FFFFFF"/>
                </a:solidFill>
              </a14:hiddenFill>
            </a:ext>
          </a:extLst>
        </p:spPr>
      </p:pic>
      <p:sp>
        <p:nvSpPr>
          <p:cNvPr id="4" name="スライド番号プレースホルダー 3"/>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8</a:t>
            </a:fld>
            <a:endParaRPr lang="ja-JP" altLang="en-US">
              <a:solidFill>
                <a:prstClr val="black">
                  <a:tint val="75000"/>
                </a:prstClr>
              </a:solidFill>
            </a:endParaRPr>
          </a:p>
        </p:txBody>
      </p:sp>
    </p:spTree>
    <p:extLst>
      <p:ext uri="{BB962C8B-B14F-4D97-AF65-F5344CB8AC3E}">
        <p14:creationId xmlns:p14="http://schemas.microsoft.com/office/powerpoint/2010/main" val="188230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63694"/>
            <a:ext cx="5724128" cy="1143000"/>
          </a:xfrm>
        </p:spPr>
        <p:txBody>
          <a:bodyPr>
            <a:normAutofit/>
          </a:bodyPr>
          <a:lstStyle/>
          <a:p>
            <a:r>
              <a:rPr kumimoji="1" lang="ja-JP" altLang="en-US" sz="4000" dirty="0">
                <a:latin typeface="HGP創英角ｺﾞｼｯｸUB" panose="020B0900000000000000" pitchFamily="50" charset="-128"/>
                <a:ea typeface="HGP創英角ｺﾞｼｯｸUB" panose="020B0900000000000000" pitchFamily="50" charset="-128"/>
              </a:rPr>
              <a:t>ひきこもり相談の流れ</a:t>
            </a:r>
          </a:p>
        </p:txBody>
      </p:sp>
      <p:sp>
        <p:nvSpPr>
          <p:cNvPr id="3" name="スライド番号プレースホルダー 2"/>
          <p:cNvSpPr>
            <a:spLocks noGrp="1"/>
          </p:cNvSpPr>
          <p:nvPr>
            <p:ph type="sldNum" sz="quarter" idx="12"/>
          </p:nvPr>
        </p:nvSpPr>
        <p:spPr/>
        <p:txBody>
          <a:bodyPr/>
          <a:lstStyle/>
          <a:p>
            <a:fld id="{47B852CB-EAAF-45D7-BE77-86D65DE50D8D}" type="slidenum">
              <a:rPr lang="ja-JP" altLang="en-US" smtClean="0">
                <a:solidFill>
                  <a:prstClr val="black">
                    <a:tint val="75000"/>
                  </a:prstClr>
                </a:solidFill>
              </a:rPr>
              <a:pPr/>
              <a:t>9</a:t>
            </a:fld>
            <a:endParaRPr lang="ja-JP" altLang="en-US">
              <a:solidFill>
                <a:prstClr val="black">
                  <a:tint val="75000"/>
                </a:prstClr>
              </a:solidFill>
            </a:endParaRPr>
          </a:p>
        </p:txBody>
      </p:sp>
      <p:sp>
        <p:nvSpPr>
          <p:cNvPr id="4" name="角丸四角形 3"/>
          <p:cNvSpPr/>
          <p:nvPr/>
        </p:nvSpPr>
        <p:spPr>
          <a:xfrm>
            <a:off x="161262" y="1014257"/>
            <a:ext cx="3102664" cy="115212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sz="2000" b="1" u="sng" dirty="0">
                <a:solidFill>
                  <a:prstClr val="black"/>
                </a:solidFill>
                <a:latin typeface="ＭＳ Ｐゴシック"/>
              </a:rPr>
              <a:t>精神保健福祉センターへ</a:t>
            </a:r>
            <a:endParaRPr lang="en-US" altLang="ja-JP" sz="2000" b="1" u="sng" dirty="0">
              <a:solidFill>
                <a:prstClr val="black"/>
              </a:solidFill>
              <a:latin typeface="ＭＳ Ｐゴシック"/>
            </a:endParaRPr>
          </a:p>
          <a:p>
            <a:pPr algn="ctr"/>
            <a:r>
              <a:rPr lang="ja-JP" altLang="en-US" sz="2800" b="1" u="sng" dirty="0">
                <a:solidFill>
                  <a:prstClr val="black"/>
                </a:solidFill>
                <a:latin typeface="ＭＳ Ｐゴシック"/>
              </a:rPr>
              <a:t>相談の申し込み</a:t>
            </a:r>
          </a:p>
        </p:txBody>
      </p:sp>
      <p:sp>
        <p:nvSpPr>
          <p:cNvPr id="5" name="右矢印 4"/>
          <p:cNvSpPr/>
          <p:nvPr/>
        </p:nvSpPr>
        <p:spPr>
          <a:xfrm>
            <a:off x="3635896" y="1468515"/>
            <a:ext cx="1602178" cy="697870"/>
          </a:xfrm>
          <a:prstGeom prst="rightArrow">
            <a:avLst/>
          </a:prstGeom>
          <a:solidFill>
            <a:srgbClr val="92D050"/>
          </a:solidFill>
        </p:spPr>
        <p:style>
          <a:lnRef idx="3">
            <a:schemeClr val="lt1"/>
          </a:lnRef>
          <a:fillRef idx="1">
            <a:schemeClr val="accent6"/>
          </a:fillRef>
          <a:effectRef idx="1">
            <a:schemeClr val="accent6"/>
          </a:effectRef>
          <a:fontRef idx="minor">
            <a:schemeClr val="lt1"/>
          </a:fontRef>
        </p:style>
        <p:txBody>
          <a:bodyPr rtlCol="0" anchor="ctr"/>
          <a:lstStyle/>
          <a:p>
            <a:pPr algn="ctr"/>
            <a:endParaRPr lang="ja-JP" altLang="en-US">
              <a:solidFill>
                <a:prstClr val="white"/>
              </a:solidFill>
            </a:endParaRPr>
          </a:p>
        </p:txBody>
      </p:sp>
      <p:sp>
        <p:nvSpPr>
          <p:cNvPr id="8" name="角丸四角形 7"/>
          <p:cNvSpPr/>
          <p:nvPr/>
        </p:nvSpPr>
        <p:spPr>
          <a:xfrm>
            <a:off x="5495119" y="639793"/>
            <a:ext cx="3207411" cy="316835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3600" b="1" u="sng" dirty="0">
                <a:solidFill>
                  <a:prstClr val="black"/>
                </a:solidFill>
                <a:latin typeface="ＭＳ Ｐゴシック"/>
              </a:rPr>
              <a:t>相談</a:t>
            </a:r>
            <a:endParaRPr lang="en-US" altLang="ja-JP" sz="3600" b="1" u="sng" dirty="0">
              <a:solidFill>
                <a:prstClr val="black"/>
              </a:solidFill>
              <a:latin typeface="ＭＳ Ｐゴシック"/>
            </a:endParaRPr>
          </a:p>
          <a:p>
            <a:pPr algn="ctr"/>
            <a:endParaRPr lang="en-US" altLang="ja-JP" sz="1400" b="1" u="sng" dirty="0">
              <a:solidFill>
                <a:prstClr val="black"/>
              </a:solidFill>
              <a:latin typeface="ＭＳ Ｐゴシック"/>
            </a:endParaRPr>
          </a:p>
          <a:p>
            <a:pPr algn="ctr"/>
            <a:r>
              <a:rPr lang="ja-JP" altLang="en-US" b="1" dirty="0">
                <a:solidFill>
                  <a:prstClr val="black"/>
                </a:solidFill>
                <a:latin typeface="ＭＳ Ｐゴシック"/>
              </a:rPr>
              <a:t>ご本人、ご家族等のお話を伺いながら状況の整理に努めます。相談では、ご本人の気持ちの確認や、ご本人に対する適切な関わりについてご家族と一緒に考えます。</a:t>
            </a:r>
            <a:endParaRPr lang="en-US" altLang="ja-JP" b="1" dirty="0">
              <a:solidFill>
                <a:prstClr val="black"/>
              </a:solidFill>
              <a:latin typeface="ＭＳ Ｐゴシック"/>
            </a:endParaRPr>
          </a:p>
        </p:txBody>
      </p:sp>
      <p:sp>
        <p:nvSpPr>
          <p:cNvPr id="11" name="右矢印 10"/>
          <p:cNvSpPr/>
          <p:nvPr/>
        </p:nvSpPr>
        <p:spPr>
          <a:xfrm rot="9896582">
            <a:off x="3557908" y="2702458"/>
            <a:ext cx="1602178" cy="720080"/>
          </a:xfrm>
          <a:prstGeom prst="rightArrow">
            <a:avLst/>
          </a:prstGeom>
          <a:solidFill>
            <a:srgbClr val="92D050"/>
          </a:solidFill>
        </p:spPr>
        <p:style>
          <a:lnRef idx="3">
            <a:schemeClr val="lt1"/>
          </a:lnRef>
          <a:fillRef idx="1">
            <a:schemeClr val="accent6"/>
          </a:fillRef>
          <a:effectRef idx="1">
            <a:schemeClr val="accent6"/>
          </a:effectRef>
          <a:fontRef idx="minor">
            <a:schemeClr val="lt1"/>
          </a:fontRef>
        </p:style>
        <p:txBody>
          <a:bodyPr rtlCol="0" anchor="ctr"/>
          <a:lstStyle/>
          <a:p>
            <a:pPr algn="ctr"/>
            <a:endParaRPr lang="ja-JP" altLang="en-US">
              <a:solidFill>
                <a:prstClr val="white"/>
              </a:solidFill>
            </a:endParaRPr>
          </a:p>
        </p:txBody>
      </p:sp>
      <p:sp>
        <p:nvSpPr>
          <p:cNvPr id="12" name="角丸四角形 11"/>
          <p:cNvSpPr/>
          <p:nvPr/>
        </p:nvSpPr>
        <p:spPr>
          <a:xfrm>
            <a:off x="182690" y="2924944"/>
            <a:ext cx="2889872" cy="240363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400" b="1" u="sng" dirty="0">
                <a:solidFill>
                  <a:prstClr val="black"/>
                </a:solidFill>
                <a:latin typeface="ＭＳ Ｐゴシック"/>
              </a:rPr>
              <a:t>支援方針の検討</a:t>
            </a:r>
            <a:endParaRPr lang="en-US" altLang="ja-JP" sz="2400" b="1" u="sng" dirty="0">
              <a:solidFill>
                <a:prstClr val="black"/>
              </a:solidFill>
              <a:latin typeface="ＭＳ Ｐゴシック"/>
            </a:endParaRPr>
          </a:p>
          <a:p>
            <a:pPr algn="ctr"/>
            <a:endParaRPr lang="en-US" altLang="ja-JP" b="1" u="sng" dirty="0">
              <a:solidFill>
                <a:prstClr val="black"/>
              </a:solidFill>
              <a:latin typeface="ＭＳ Ｐゴシック"/>
            </a:endParaRPr>
          </a:p>
          <a:p>
            <a:pPr algn="ctr"/>
            <a:r>
              <a:rPr lang="ja-JP" altLang="en-US" b="1" dirty="0">
                <a:solidFill>
                  <a:prstClr val="black"/>
                </a:solidFill>
                <a:latin typeface="ＭＳ Ｐゴシック"/>
              </a:rPr>
              <a:t>定期的に支援方針の検討を行い、状態に応じて見直しながら支援します。</a:t>
            </a:r>
            <a:endParaRPr lang="en-US" altLang="ja-JP" b="1" dirty="0">
              <a:solidFill>
                <a:prstClr val="black"/>
              </a:solidFill>
              <a:latin typeface="ＭＳ Ｐゴシック"/>
            </a:endParaRPr>
          </a:p>
        </p:txBody>
      </p:sp>
      <p:sp>
        <p:nvSpPr>
          <p:cNvPr id="13" name="右矢印 12"/>
          <p:cNvSpPr/>
          <p:nvPr/>
        </p:nvSpPr>
        <p:spPr>
          <a:xfrm>
            <a:off x="3072563" y="4272679"/>
            <a:ext cx="3401770" cy="453479"/>
          </a:xfrm>
          <a:prstGeom prst="rightArrow">
            <a:avLst/>
          </a:prstGeom>
          <a:solidFill>
            <a:srgbClr val="92D050"/>
          </a:solidFill>
        </p:spPr>
        <p:style>
          <a:lnRef idx="3">
            <a:schemeClr val="lt1"/>
          </a:lnRef>
          <a:fillRef idx="1">
            <a:schemeClr val="accent6"/>
          </a:fillRef>
          <a:effectRef idx="1">
            <a:schemeClr val="accent6"/>
          </a:effectRef>
          <a:fontRef idx="minor">
            <a:schemeClr val="lt1"/>
          </a:fontRef>
        </p:style>
        <p:txBody>
          <a:bodyPr rtlCol="0" anchor="ctr"/>
          <a:lstStyle/>
          <a:p>
            <a:pPr algn="ctr"/>
            <a:endParaRPr lang="ja-JP" altLang="en-US">
              <a:solidFill>
                <a:prstClr val="white"/>
              </a:solidFill>
            </a:endParaRPr>
          </a:p>
        </p:txBody>
      </p:sp>
      <p:sp>
        <p:nvSpPr>
          <p:cNvPr id="14" name="角丸四角形 13"/>
          <p:cNvSpPr/>
          <p:nvPr/>
        </p:nvSpPr>
        <p:spPr>
          <a:xfrm>
            <a:off x="6474333" y="4262387"/>
            <a:ext cx="2376264" cy="61206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b="1" dirty="0">
                <a:solidFill>
                  <a:prstClr val="black"/>
                </a:solidFill>
                <a:latin typeface="ＭＳ Ｐゴシック"/>
              </a:rPr>
              <a:t>訪問支援</a:t>
            </a:r>
          </a:p>
        </p:txBody>
      </p:sp>
      <p:sp>
        <p:nvSpPr>
          <p:cNvPr id="15" name="角丸四角形 14"/>
          <p:cNvSpPr/>
          <p:nvPr/>
        </p:nvSpPr>
        <p:spPr>
          <a:xfrm>
            <a:off x="5724128" y="5812926"/>
            <a:ext cx="2890446" cy="34115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b="1" dirty="0">
                <a:solidFill>
                  <a:prstClr val="black"/>
                </a:solidFill>
                <a:latin typeface="ＭＳ Ｐゴシック"/>
              </a:rPr>
              <a:t>当事者グループ活動</a:t>
            </a:r>
          </a:p>
        </p:txBody>
      </p:sp>
      <p:sp>
        <p:nvSpPr>
          <p:cNvPr id="16" name="角丸四角形 15"/>
          <p:cNvSpPr/>
          <p:nvPr/>
        </p:nvSpPr>
        <p:spPr>
          <a:xfrm>
            <a:off x="5873567" y="6370362"/>
            <a:ext cx="2741007" cy="35278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b="1" dirty="0">
                <a:solidFill>
                  <a:prstClr val="black"/>
                </a:solidFill>
                <a:latin typeface="ＭＳ Ｐゴシック"/>
              </a:rPr>
              <a:t>関係機関との連携</a:t>
            </a:r>
          </a:p>
        </p:txBody>
      </p:sp>
      <p:sp>
        <p:nvSpPr>
          <p:cNvPr id="17" name="右矢印 16"/>
          <p:cNvSpPr/>
          <p:nvPr/>
        </p:nvSpPr>
        <p:spPr>
          <a:xfrm rot="1076135">
            <a:off x="3509571" y="5563517"/>
            <a:ext cx="1602178" cy="258708"/>
          </a:xfrm>
          <a:prstGeom prst="rightArrow">
            <a:avLst/>
          </a:prstGeom>
          <a:solidFill>
            <a:srgbClr val="92D050"/>
          </a:solidFill>
        </p:spPr>
        <p:style>
          <a:lnRef idx="3">
            <a:schemeClr val="lt1"/>
          </a:lnRef>
          <a:fillRef idx="1">
            <a:schemeClr val="accent6"/>
          </a:fillRef>
          <a:effectRef idx="1">
            <a:schemeClr val="accent6"/>
          </a:effectRef>
          <a:fontRef idx="minor">
            <a:schemeClr val="lt1"/>
          </a:fontRef>
        </p:style>
        <p:txBody>
          <a:bodyPr rtlCol="0" anchor="ctr"/>
          <a:lstStyle/>
          <a:p>
            <a:pPr algn="ctr"/>
            <a:endParaRPr lang="ja-JP" altLang="en-US">
              <a:solidFill>
                <a:prstClr val="white"/>
              </a:solidFill>
            </a:endParaRPr>
          </a:p>
        </p:txBody>
      </p:sp>
      <p:sp>
        <p:nvSpPr>
          <p:cNvPr id="18" name="右矢印 17"/>
          <p:cNvSpPr/>
          <p:nvPr/>
        </p:nvSpPr>
        <p:spPr>
          <a:xfrm rot="1818770">
            <a:off x="3276957" y="5960454"/>
            <a:ext cx="1602178" cy="258708"/>
          </a:xfrm>
          <a:prstGeom prst="rightArrow">
            <a:avLst/>
          </a:prstGeom>
          <a:solidFill>
            <a:srgbClr val="92D050"/>
          </a:solidFill>
        </p:spPr>
        <p:style>
          <a:lnRef idx="3">
            <a:schemeClr val="lt1"/>
          </a:lnRef>
          <a:fillRef idx="1">
            <a:schemeClr val="accent6"/>
          </a:fillRef>
          <a:effectRef idx="1">
            <a:schemeClr val="accent6"/>
          </a:effectRef>
          <a:fontRef idx="minor">
            <a:schemeClr val="lt1"/>
          </a:fontRef>
        </p:style>
        <p:txBody>
          <a:bodyPr rtlCol="0" anchor="ctr"/>
          <a:lstStyle/>
          <a:p>
            <a:pPr algn="ctr"/>
            <a:endParaRPr lang="ja-JP" altLang="en-US">
              <a:solidFill>
                <a:prstClr val="white"/>
              </a:solidFill>
            </a:endParaRPr>
          </a:p>
        </p:txBody>
      </p:sp>
      <p:pic>
        <p:nvPicPr>
          <p:cNvPr id="20" name="Picture 16" descr="相談・説明のイラスト">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2465" y="403867"/>
            <a:ext cx="1296144" cy="118597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E:\phone_man1_smil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72563" y="1468515"/>
            <a:ext cx="459213" cy="638618"/>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E:\smartphone_talk09_obas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18614" y="1853917"/>
            <a:ext cx="507897" cy="74010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1262" y="5103822"/>
            <a:ext cx="1418208" cy="1418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78500" y="4353728"/>
            <a:ext cx="750094" cy="750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descr="会議のイラスト（男女）"/>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2725" y="5994027"/>
            <a:ext cx="863973" cy="863973"/>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E:\zatsudan_woman.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342739" y="5695218"/>
            <a:ext cx="653221" cy="654858"/>
          </a:xfrm>
          <a:prstGeom prst="rect">
            <a:avLst/>
          </a:prstGeom>
          <a:noFill/>
          <a:extLst>
            <a:ext uri="{909E8E84-426E-40DD-AFC4-6F175D3DCCD1}">
              <a14:hiddenFill xmlns:a14="http://schemas.microsoft.com/office/drawing/2010/main">
                <a:solidFill>
                  <a:srgbClr val="FFFFFF"/>
                </a:solidFill>
              </a14:hiddenFill>
            </a:ext>
          </a:extLst>
        </p:spPr>
      </p:pic>
      <p:sp>
        <p:nvSpPr>
          <p:cNvPr id="21" name="角丸四角形 20"/>
          <p:cNvSpPr/>
          <p:nvPr/>
        </p:nvSpPr>
        <p:spPr>
          <a:xfrm>
            <a:off x="3342441" y="3808145"/>
            <a:ext cx="2381687" cy="152055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600" b="1" u="sng" dirty="0">
                <a:solidFill>
                  <a:prstClr val="black"/>
                </a:solidFill>
                <a:latin typeface="ＭＳ Ｐゴシック"/>
              </a:rPr>
              <a:t>訪問支援導入の検討のためのカンファレンス</a:t>
            </a:r>
            <a:endParaRPr lang="en-US" altLang="ja-JP" sz="1600" b="1" u="sng" dirty="0">
              <a:solidFill>
                <a:prstClr val="black"/>
              </a:solidFill>
              <a:latin typeface="ＭＳ Ｐゴシック"/>
            </a:endParaRPr>
          </a:p>
          <a:p>
            <a:pPr algn="ctr"/>
            <a:r>
              <a:rPr lang="ja-JP" altLang="en-US" sz="1600" b="1" u="sng" dirty="0">
                <a:solidFill>
                  <a:prstClr val="black"/>
                </a:solidFill>
                <a:latin typeface="ＭＳ Ｐゴシック"/>
              </a:rPr>
              <a:t>多職種で訪問支援導入について検討する</a:t>
            </a:r>
            <a:endParaRPr lang="en-US" altLang="ja-JP" sz="1600" b="1" u="sng" dirty="0">
              <a:solidFill>
                <a:prstClr val="black"/>
              </a:solidFill>
              <a:latin typeface="ＭＳ Ｐゴシック"/>
            </a:endParaRPr>
          </a:p>
        </p:txBody>
      </p:sp>
    </p:spTree>
    <p:extLst>
      <p:ext uri="{BB962C8B-B14F-4D97-AF65-F5344CB8AC3E}">
        <p14:creationId xmlns:p14="http://schemas.microsoft.com/office/powerpoint/2010/main" val="3455522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P spid="14" grpId="0" animBg="1"/>
      <p:bldP spid="15" grpId="0" animBg="1"/>
      <p:bldP spid="16" grpId="0" animBg="1"/>
      <p:bldP spid="21" grpId="0" animBg="1"/>
    </p:bldLst>
  </p:timing>
</p:sld>
</file>

<file path=ppt/theme/theme1.xml><?xml version="1.0" encoding="utf-8"?>
<a:theme xmlns:a="http://schemas.openxmlformats.org/drawingml/2006/main" name="あしたのために">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エコロジー">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あしたのために</Template>
  <TotalTime>5955</TotalTime>
  <Words>4692</Words>
  <Application>Microsoft Macintosh PowerPoint</Application>
  <PresentationFormat>画面に合わせる (4:3)</PresentationFormat>
  <Paragraphs>699</Paragraphs>
  <Slides>40</Slides>
  <Notes>36</Notes>
  <HiddenSlides>0</HiddenSlides>
  <MMClips>0</MMClips>
  <ScaleCrop>false</ScaleCrop>
  <HeadingPairs>
    <vt:vector size="6" baseType="variant">
      <vt:variant>
        <vt:lpstr>使用されているフォント</vt:lpstr>
      </vt:variant>
      <vt:variant>
        <vt:i4>14</vt:i4>
      </vt:variant>
      <vt:variant>
        <vt:lpstr>テーマ</vt:lpstr>
      </vt:variant>
      <vt:variant>
        <vt:i4>1</vt:i4>
      </vt:variant>
      <vt:variant>
        <vt:lpstr>スライド タイトル</vt:lpstr>
      </vt:variant>
      <vt:variant>
        <vt:i4>40</vt:i4>
      </vt:variant>
    </vt:vector>
  </HeadingPairs>
  <TitlesOfParts>
    <vt:vector size="55" baseType="lpstr">
      <vt:lpstr>Arial Unicode MS</vt:lpstr>
      <vt:lpstr>HGP創英角ｺﾞｼｯｸUB</vt:lpstr>
      <vt:lpstr>HGS創英角ｺﾞｼｯｸUB</vt:lpstr>
      <vt:lpstr>Hiragino Maru Gothic Pro W4</vt:lpstr>
      <vt:lpstr>Meiryo UI</vt:lpstr>
      <vt:lpstr>ＭＳ Ｐゴシック</vt:lpstr>
      <vt:lpstr>ＭＳ ゴシック</vt:lpstr>
      <vt:lpstr>S2GP殴り書き</vt:lpstr>
      <vt:lpstr>ヒラギノ丸ゴ Pro W4</vt:lpstr>
      <vt:lpstr>メイリオ</vt:lpstr>
      <vt:lpstr>Arial</vt:lpstr>
      <vt:lpstr>Calibri</vt:lpstr>
      <vt:lpstr>Consolas</vt:lpstr>
      <vt:lpstr>Wingdings</vt:lpstr>
      <vt:lpstr>あしたのために</vt:lpstr>
      <vt:lpstr>   浜松市の ひきこもり支援 について </vt:lpstr>
      <vt:lpstr>本日のアウトライン</vt:lpstr>
      <vt:lpstr>浜松市ひきこもり地域支援センター</vt:lpstr>
      <vt:lpstr>PowerPoint プレゼンテーション</vt:lpstr>
      <vt:lpstr>　　浜松市のひきこもり者数（推計）</vt:lpstr>
      <vt:lpstr>　　　 ひきこもり地域支援センター相談支援 　　　令和元年度の支援は延6624件超</vt:lpstr>
      <vt:lpstr>浜松市のひきこもり支援体制</vt:lpstr>
      <vt:lpstr>PowerPoint プレゼンテーション</vt:lpstr>
      <vt:lpstr>ひきこもり相談の流れ</vt:lpstr>
      <vt:lpstr>ひきこもりと安全/安心</vt:lpstr>
      <vt:lpstr>PowerPoint プレゼンテーション</vt:lpstr>
      <vt:lpstr>PowerPoint プレゼンテーション</vt:lpstr>
      <vt:lpstr>家族の取り組み</vt:lpstr>
      <vt:lpstr>PowerPoint プレゼンテーション</vt:lpstr>
      <vt:lpstr>PowerPoint プレゼンテーション</vt:lpstr>
      <vt:lpstr>精神保健福祉センター　 相談者推移</vt:lpstr>
      <vt:lpstr>令和２年度 相談者の内訳</vt:lpstr>
      <vt:lpstr>令和２年度 相談者の性別</vt:lpstr>
      <vt:lpstr>　　　</vt:lpstr>
      <vt:lpstr>相談者の特徴</vt:lpstr>
      <vt:lpstr>PowerPoint プレゼンテーション</vt:lpstr>
      <vt:lpstr>当事者の取り組み</vt:lpstr>
      <vt:lpstr>PowerPoint プレゼンテーション</vt:lpstr>
      <vt:lpstr>訪問支援（アウトリーチ）において留意していること</vt:lpstr>
      <vt:lpstr>PowerPoint プレゼンテーション</vt:lpstr>
      <vt:lpstr>アウトリーチの分類</vt:lpstr>
      <vt:lpstr>訪問支援（アウトリーチ）の分類の統計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当事者の相談のつながり方</vt:lpstr>
      <vt:lpstr>PowerPoint プレゼンテーション</vt:lpstr>
      <vt:lpstr>PowerPoint プレゼンテーション</vt:lpstr>
      <vt:lpstr>　　　浜松市のひきこもり支援ネットワーク</vt:lpstr>
      <vt:lpstr>　　　連携で支える地域づくり 　　　　支援機関のネットワーク化</vt:lpstr>
      <vt:lpstr>相談機関がお互いの役割を知ること 有機的につながること</vt:lpstr>
      <vt:lpstr>　　　 支援者の技術向上</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河合　龍紀</dc:creator>
  <cp:lastModifiedBy>二宮 貴至</cp:lastModifiedBy>
  <cp:revision>340</cp:revision>
  <cp:lastPrinted>2021-07-29T07:06:42Z</cp:lastPrinted>
  <dcterms:created xsi:type="dcterms:W3CDTF">2016-09-11T12:27:54Z</dcterms:created>
  <dcterms:modified xsi:type="dcterms:W3CDTF">2021-11-12T01:47:02Z</dcterms:modified>
</cp:coreProperties>
</file>