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7" r:id="rId2"/>
    <p:sldMasterId id="2147483778" r:id="rId3"/>
    <p:sldMasterId id="2147483790" r:id="rId4"/>
    <p:sldMasterId id="2147483802" r:id="rId5"/>
    <p:sldMasterId id="2147483814" r:id="rId6"/>
  </p:sldMasterIdLst>
  <p:notesMasterIdLst>
    <p:notesMasterId r:id="rId42"/>
  </p:notesMasterIdLst>
  <p:sldIdLst>
    <p:sldId id="14566" r:id="rId7"/>
    <p:sldId id="14662" r:id="rId8"/>
    <p:sldId id="14726" r:id="rId9"/>
    <p:sldId id="14721" r:id="rId10"/>
    <p:sldId id="14733" r:id="rId11"/>
    <p:sldId id="14730" r:id="rId12"/>
    <p:sldId id="14682" r:id="rId13"/>
    <p:sldId id="14643" r:id="rId14"/>
    <p:sldId id="14683" r:id="rId15"/>
    <p:sldId id="14632" r:id="rId16"/>
    <p:sldId id="14591" r:id="rId17"/>
    <p:sldId id="14716" r:id="rId18"/>
    <p:sldId id="266" r:id="rId19"/>
    <p:sldId id="278" r:id="rId20"/>
    <p:sldId id="14684" r:id="rId21"/>
    <p:sldId id="14670" r:id="rId22"/>
    <p:sldId id="14705" r:id="rId23"/>
    <p:sldId id="14706" r:id="rId24"/>
    <p:sldId id="14707" r:id="rId25"/>
    <p:sldId id="14708" r:id="rId26"/>
    <p:sldId id="14709" r:id="rId27"/>
    <p:sldId id="935" r:id="rId28"/>
    <p:sldId id="14724" r:id="rId29"/>
    <p:sldId id="925" r:id="rId30"/>
    <p:sldId id="14711" r:id="rId31"/>
    <p:sldId id="14713" r:id="rId32"/>
    <p:sldId id="14607" r:id="rId33"/>
    <p:sldId id="14610" r:id="rId34"/>
    <p:sldId id="14563" r:id="rId35"/>
    <p:sldId id="14731" r:id="rId36"/>
    <p:sldId id="14538" r:id="rId37"/>
    <p:sldId id="14644" r:id="rId38"/>
    <p:sldId id="14540" r:id="rId39"/>
    <p:sldId id="14732" r:id="rId40"/>
    <p:sldId id="14618" r:id="rId41"/>
  </p:sldIdLst>
  <p:sldSz cx="12192000" cy="68580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576912178673174"/>
          <c:y val="3.7684667581835987E-2"/>
          <c:w val="0.79843990848178825"/>
          <c:h val="0.89339537428301974"/>
        </c:manualLayout>
      </c:layout>
      <c:barChart>
        <c:barDir val="bar"/>
        <c:grouping val="stacked"/>
        <c:varyColors val="0"/>
        <c:ser>
          <c:idx val="0"/>
          <c:order val="0"/>
          <c:tx>
            <c:strRef>
              <c:f>'表加工(作業用)'!$G$3</c:f>
              <c:strCache>
                <c:ptCount val="1"/>
                <c:pt idx="0">
                  <c:v>電話</c:v>
                </c:pt>
              </c:strCache>
            </c:strRef>
          </c:tx>
          <c:spPr>
            <a:solidFill>
              <a:schemeClr val="accent1"/>
            </a:solidFill>
            <a:ln>
              <a:noFill/>
            </a:ln>
            <a:effectLst/>
          </c:spPr>
          <c:invertIfNegative val="0"/>
          <c:cat>
            <c:strRef>
              <c:f>'表加工(作業用)'!$F$4:$F$70</c:f>
              <c:strCache>
                <c:ptCount val="67"/>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pt idx="47">
                  <c:v>札幌市</c:v>
                </c:pt>
                <c:pt idx="48">
                  <c:v>仙台市</c:v>
                </c:pt>
                <c:pt idx="49">
                  <c:v>さいたま市</c:v>
                </c:pt>
                <c:pt idx="50">
                  <c:v>千葉市</c:v>
                </c:pt>
                <c:pt idx="51">
                  <c:v>横浜市</c:v>
                </c:pt>
                <c:pt idx="52">
                  <c:v>川崎市</c:v>
                </c:pt>
                <c:pt idx="53">
                  <c:v>相模原市</c:v>
                </c:pt>
                <c:pt idx="54">
                  <c:v>新潟市</c:v>
                </c:pt>
                <c:pt idx="55">
                  <c:v>静岡市</c:v>
                </c:pt>
                <c:pt idx="56">
                  <c:v>浜松市</c:v>
                </c:pt>
                <c:pt idx="57">
                  <c:v>名古屋市</c:v>
                </c:pt>
                <c:pt idx="58">
                  <c:v>京都市</c:v>
                </c:pt>
                <c:pt idx="59">
                  <c:v>大阪市</c:v>
                </c:pt>
                <c:pt idx="60">
                  <c:v>堺市</c:v>
                </c:pt>
                <c:pt idx="61">
                  <c:v>神戸市</c:v>
                </c:pt>
                <c:pt idx="62">
                  <c:v>岡山市</c:v>
                </c:pt>
                <c:pt idx="63">
                  <c:v>広島市</c:v>
                </c:pt>
                <c:pt idx="64">
                  <c:v>北九州市</c:v>
                </c:pt>
                <c:pt idx="65">
                  <c:v>福岡市</c:v>
                </c:pt>
                <c:pt idx="66">
                  <c:v>熊本市</c:v>
                </c:pt>
              </c:strCache>
            </c:strRef>
          </c:cat>
          <c:val>
            <c:numRef>
              <c:f>'表加工(作業用)'!$G$4:$G$70</c:f>
              <c:numCache>
                <c:formatCode>#,##0_ </c:formatCode>
                <c:ptCount val="67"/>
                <c:pt idx="0">
                  <c:v>127</c:v>
                </c:pt>
                <c:pt idx="1">
                  <c:v>140</c:v>
                </c:pt>
                <c:pt idx="2">
                  <c:v>403</c:v>
                </c:pt>
                <c:pt idx="3">
                  <c:v>269</c:v>
                </c:pt>
                <c:pt idx="4">
                  <c:v>315</c:v>
                </c:pt>
                <c:pt idx="5">
                  <c:v>132</c:v>
                </c:pt>
                <c:pt idx="6">
                  <c:v>277</c:v>
                </c:pt>
                <c:pt idx="7">
                  <c:v>1144</c:v>
                </c:pt>
                <c:pt idx="8">
                  <c:v>318</c:v>
                </c:pt>
                <c:pt idx="9">
                  <c:v>528</c:v>
                </c:pt>
                <c:pt idx="10">
                  <c:v>1144</c:v>
                </c:pt>
                <c:pt idx="11">
                  <c:v>1500</c:v>
                </c:pt>
                <c:pt idx="12">
                  <c:v>2092</c:v>
                </c:pt>
                <c:pt idx="13">
                  <c:v>397</c:v>
                </c:pt>
                <c:pt idx="14">
                  <c:v>111</c:v>
                </c:pt>
                <c:pt idx="15">
                  <c:v>519</c:v>
                </c:pt>
                <c:pt idx="16">
                  <c:v>130</c:v>
                </c:pt>
                <c:pt idx="17">
                  <c:v>358</c:v>
                </c:pt>
                <c:pt idx="18">
                  <c:v>669</c:v>
                </c:pt>
                <c:pt idx="19">
                  <c:v>415</c:v>
                </c:pt>
                <c:pt idx="20">
                  <c:v>254</c:v>
                </c:pt>
                <c:pt idx="21">
                  <c:v>507</c:v>
                </c:pt>
                <c:pt idx="22">
                  <c:v>246</c:v>
                </c:pt>
                <c:pt idx="23">
                  <c:v>123</c:v>
                </c:pt>
                <c:pt idx="24">
                  <c:v>2284</c:v>
                </c:pt>
                <c:pt idx="25">
                  <c:v>502</c:v>
                </c:pt>
                <c:pt idx="26">
                  <c:v>333</c:v>
                </c:pt>
                <c:pt idx="27">
                  <c:v>2740</c:v>
                </c:pt>
                <c:pt idx="28">
                  <c:v>780</c:v>
                </c:pt>
                <c:pt idx="29">
                  <c:v>492</c:v>
                </c:pt>
                <c:pt idx="30">
                  <c:v>923</c:v>
                </c:pt>
                <c:pt idx="31">
                  <c:v>258</c:v>
                </c:pt>
                <c:pt idx="32">
                  <c:v>505</c:v>
                </c:pt>
                <c:pt idx="33">
                  <c:v>460</c:v>
                </c:pt>
                <c:pt idx="34">
                  <c:v>654</c:v>
                </c:pt>
                <c:pt idx="35">
                  <c:v>239</c:v>
                </c:pt>
                <c:pt idx="36">
                  <c:v>194</c:v>
                </c:pt>
                <c:pt idx="37">
                  <c:v>189</c:v>
                </c:pt>
                <c:pt idx="38">
                  <c:v>240</c:v>
                </c:pt>
                <c:pt idx="39">
                  <c:v>1329</c:v>
                </c:pt>
                <c:pt idx="40">
                  <c:v>1640</c:v>
                </c:pt>
                <c:pt idx="41">
                  <c:v>455</c:v>
                </c:pt>
                <c:pt idx="42">
                  <c:v>708</c:v>
                </c:pt>
                <c:pt idx="43">
                  <c:v>862</c:v>
                </c:pt>
                <c:pt idx="44">
                  <c:v>604</c:v>
                </c:pt>
                <c:pt idx="45">
                  <c:v>72</c:v>
                </c:pt>
                <c:pt idx="46">
                  <c:v>1902</c:v>
                </c:pt>
                <c:pt idx="47">
                  <c:v>507</c:v>
                </c:pt>
                <c:pt idx="48">
                  <c:v>684</c:v>
                </c:pt>
                <c:pt idx="49">
                  <c:v>956</c:v>
                </c:pt>
                <c:pt idx="50">
                  <c:v>2404</c:v>
                </c:pt>
                <c:pt idx="51">
                  <c:v>419</c:v>
                </c:pt>
                <c:pt idx="52">
                  <c:v>269</c:v>
                </c:pt>
                <c:pt idx="53">
                  <c:v>428</c:v>
                </c:pt>
                <c:pt idx="54">
                  <c:v>499</c:v>
                </c:pt>
                <c:pt idx="55">
                  <c:v>114</c:v>
                </c:pt>
                <c:pt idx="56">
                  <c:v>818</c:v>
                </c:pt>
                <c:pt idx="57">
                  <c:v>525</c:v>
                </c:pt>
                <c:pt idx="58">
                  <c:v>1401</c:v>
                </c:pt>
                <c:pt idx="59">
                  <c:v>572</c:v>
                </c:pt>
                <c:pt idx="60">
                  <c:v>1236</c:v>
                </c:pt>
                <c:pt idx="61">
                  <c:v>629</c:v>
                </c:pt>
                <c:pt idx="62">
                  <c:v>1791</c:v>
                </c:pt>
                <c:pt idx="63">
                  <c:v>1218</c:v>
                </c:pt>
                <c:pt idx="64">
                  <c:v>1390</c:v>
                </c:pt>
                <c:pt idx="65">
                  <c:v>1304</c:v>
                </c:pt>
                <c:pt idx="66">
                  <c:v>1370</c:v>
                </c:pt>
              </c:numCache>
            </c:numRef>
          </c:val>
          <c:extLst>
            <c:ext xmlns:c16="http://schemas.microsoft.com/office/drawing/2014/chart" uri="{C3380CC4-5D6E-409C-BE32-E72D297353CC}">
              <c16:uniqueId val="{00000000-36AF-4479-B5C7-95F0050921CF}"/>
            </c:ext>
          </c:extLst>
        </c:ser>
        <c:ser>
          <c:idx val="1"/>
          <c:order val="1"/>
          <c:tx>
            <c:strRef>
              <c:f>'表加工(作業用)'!$H$3</c:f>
              <c:strCache>
                <c:ptCount val="1"/>
                <c:pt idx="0">
                  <c:v>メール</c:v>
                </c:pt>
              </c:strCache>
            </c:strRef>
          </c:tx>
          <c:spPr>
            <a:solidFill>
              <a:schemeClr val="accent2"/>
            </a:solidFill>
            <a:ln>
              <a:noFill/>
            </a:ln>
            <a:effectLst/>
          </c:spPr>
          <c:invertIfNegative val="0"/>
          <c:cat>
            <c:strRef>
              <c:f>'表加工(作業用)'!$F$4:$F$70</c:f>
              <c:strCache>
                <c:ptCount val="67"/>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pt idx="47">
                  <c:v>札幌市</c:v>
                </c:pt>
                <c:pt idx="48">
                  <c:v>仙台市</c:v>
                </c:pt>
                <c:pt idx="49">
                  <c:v>さいたま市</c:v>
                </c:pt>
                <c:pt idx="50">
                  <c:v>千葉市</c:v>
                </c:pt>
                <c:pt idx="51">
                  <c:v>横浜市</c:v>
                </c:pt>
                <c:pt idx="52">
                  <c:v>川崎市</c:v>
                </c:pt>
                <c:pt idx="53">
                  <c:v>相模原市</c:v>
                </c:pt>
                <c:pt idx="54">
                  <c:v>新潟市</c:v>
                </c:pt>
                <c:pt idx="55">
                  <c:v>静岡市</c:v>
                </c:pt>
                <c:pt idx="56">
                  <c:v>浜松市</c:v>
                </c:pt>
                <c:pt idx="57">
                  <c:v>名古屋市</c:v>
                </c:pt>
                <c:pt idx="58">
                  <c:v>京都市</c:v>
                </c:pt>
                <c:pt idx="59">
                  <c:v>大阪市</c:v>
                </c:pt>
                <c:pt idx="60">
                  <c:v>堺市</c:v>
                </c:pt>
                <c:pt idx="61">
                  <c:v>神戸市</c:v>
                </c:pt>
                <c:pt idx="62">
                  <c:v>岡山市</c:v>
                </c:pt>
                <c:pt idx="63">
                  <c:v>広島市</c:v>
                </c:pt>
                <c:pt idx="64">
                  <c:v>北九州市</c:v>
                </c:pt>
                <c:pt idx="65">
                  <c:v>福岡市</c:v>
                </c:pt>
                <c:pt idx="66">
                  <c:v>熊本市</c:v>
                </c:pt>
              </c:strCache>
            </c:strRef>
          </c:cat>
          <c:val>
            <c:numRef>
              <c:f>'表加工(作業用)'!$H$4:$H$70</c:f>
              <c:numCache>
                <c:formatCode>#,##0_ </c:formatCode>
                <c:ptCount val="67"/>
                <c:pt idx="0">
                  <c:v>189</c:v>
                </c:pt>
                <c:pt idx="1">
                  <c:v>0</c:v>
                </c:pt>
                <c:pt idx="2">
                  <c:v>0</c:v>
                </c:pt>
                <c:pt idx="3">
                  <c:v>0</c:v>
                </c:pt>
                <c:pt idx="4">
                  <c:v>0</c:v>
                </c:pt>
                <c:pt idx="5">
                  <c:v>0</c:v>
                </c:pt>
                <c:pt idx="6">
                  <c:v>28</c:v>
                </c:pt>
                <c:pt idx="7">
                  <c:v>121</c:v>
                </c:pt>
                <c:pt idx="8">
                  <c:v>187</c:v>
                </c:pt>
                <c:pt idx="9">
                  <c:v>0</c:v>
                </c:pt>
                <c:pt idx="10">
                  <c:v>153</c:v>
                </c:pt>
                <c:pt idx="11">
                  <c:v>0</c:v>
                </c:pt>
                <c:pt idx="12">
                  <c:v>456</c:v>
                </c:pt>
                <c:pt idx="13">
                  <c:v>0</c:v>
                </c:pt>
                <c:pt idx="14">
                  <c:v>0</c:v>
                </c:pt>
                <c:pt idx="15">
                  <c:v>57</c:v>
                </c:pt>
                <c:pt idx="16">
                  <c:v>1</c:v>
                </c:pt>
                <c:pt idx="17">
                  <c:v>0</c:v>
                </c:pt>
                <c:pt idx="18">
                  <c:v>17</c:v>
                </c:pt>
                <c:pt idx="19">
                  <c:v>0</c:v>
                </c:pt>
                <c:pt idx="20">
                  <c:v>0</c:v>
                </c:pt>
                <c:pt idx="21">
                  <c:v>0</c:v>
                </c:pt>
                <c:pt idx="22">
                  <c:v>119</c:v>
                </c:pt>
                <c:pt idx="23">
                  <c:v>0</c:v>
                </c:pt>
                <c:pt idx="24">
                  <c:v>165</c:v>
                </c:pt>
                <c:pt idx="25">
                  <c:v>107</c:v>
                </c:pt>
                <c:pt idx="26">
                  <c:v>0</c:v>
                </c:pt>
                <c:pt idx="27">
                  <c:v>0</c:v>
                </c:pt>
                <c:pt idx="28">
                  <c:v>0</c:v>
                </c:pt>
                <c:pt idx="29">
                  <c:v>47</c:v>
                </c:pt>
                <c:pt idx="30">
                  <c:v>330</c:v>
                </c:pt>
                <c:pt idx="31">
                  <c:v>0</c:v>
                </c:pt>
                <c:pt idx="32">
                  <c:v>38</c:v>
                </c:pt>
                <c:pt idx="33">
                  <c:v>146</c:v>
                </c:pt>
                <c:pt idx="34">
                  <c:v>3</c:v>
                </c:pt>
                <c:pt idx="35">
                  <c:v>0</c:v>
                </c:pt>
                <c:pt idx="36">
                  <c:v>23</c:v>
                </c:pt>
                <c:pt idx="37">
                  <c:v>2</c:v>
                </c:pt>
                <c:pt idx="38">
                  <c:v>0</c:v>
                </c:pt>
                <c:pt idx="39">
                  <c:v>0</c:v>
                </c:pt>
                <c:pt idx="40">
                  <c:v>646</c:v>
                </c:pt>
                <c:pt idx="41">
                  <c:v>8</c:v>
                </c:pt>
                <c:pt idx="42">
                  <c:v>0</c:v>
                </c:pt>
                <c:pt idx="43">
                  <c:v>413</c:v>
                </c:pt>
                <c:pt idx="44">
                  <c:v>10</c:v>
                </c:pt>
                <c:pt idx="45">
                  <c:v>11</c:v>
                </c:pt>
                <c:pt idx="46">
                  <c:v>0</c:v>
                </c:pt>
                <c:pt idx="47">
                  <c:v>1016</c:v>
                </c:pt>
                <c:pt idx="48">
                  <c:v>14</c:v>
                </c:pt>
                <c:pt idx="49">
                  <c:v>83</c:v>
                </c:pt>
                <c:pt idx="50">
                  <c:v>0</c:v>
                </c:pt>
                <c:pt idx="51">
                  <c:v>0</c:v>
                </c:pt>
                <c:pt idx="52">
                  <c:v>6</c:v>
                </c:pt>
                <c:pt idx="53">
                  <c:v>8</c:v>
                </c:pt>
                <c:pt idx="54">
                  <c:v>59</c:v>
                </c:pt>
                <c:pt idx="55">
                  <c:v>87</c:v>
                </c:pt>
                <c:pt idx="56">
                  <c:v>180</c:v>
                </c:pt>
                <c:pt idx="57">
                  <c:v>0</c:v>
                </c:pt>
                <c:pt idx="58">
                  <c:v>275</c:v>
                </c:pt>
                <c:pt idx="59">
                  <c:v>0</c:v>
                </c:pt>
                <c:pt idx="60">
                  <c:v>278</c:v>
                </c:pt>
                <c:pt idx="61">
                  <c:v>56</c:v>
                </c:pt>
                <c:pt idx="62">
                  <c:v>36</c:v>
                </c:pt>
                <c:pt idx="63">
                  <c:v>872</c:v>
                </c:pt>
                <c:pt idx="64">
                  <c:v>41</c:v>
                </c:pt>
                <c:pt idx="65">
                  <c:v>773</c:v>
                </c:pt>
                <c:pt idx="66">
                  <c:v>73</c:v>
                </c:pt>
              </c:numCache>
            </c:numRef>
          </c:val>
          <c:extLst>
            <c:ext xmlns:c16="http://schemas.microsoft.com/office/drawing/2014/chart" uri="{C3380CC4-5D6E-409C-BE32-E72D297353CC}">
              <c16:uniqueId val="{00000001-36AF-4479-B5C7-95F0050921CF}"/>
            </c:ext>
          </c:extLst>
        </c:ser>
        <c:ser>
          <c:idx val="2"/>
          <c:order val="2"/>
          <c:tx>
            <c:strRef>
              <c:f>'表加工(作業用)'!$I$3</c:f>
              <c:strCache>
                <c:ptCount val="1"/>
                <c:pt idx="0">
                  <c:v>来所</c:v>
                </c:pt>
              </c:strCache>
            </c:strRef>
          </c:tx>
          <c:spPr>
            <a:solidFill>
              <a:schemeClr val="accent3"/>
            </a:solidFill>
            <a:ln>
              <a:noFill/>
            </a:ln>
            <a:effectLst/>
          </c:spPr>
          <c:invertIfNegative val="0"/>
          <c:cat>
            <c:strRef>
              <c:f>'表加工(作業用)'!$F$4:$F$70</c:f>
              <c:strCache>
                <c:ptCount val="67"/>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pt idx="47">
                  <c:v>札幌市</c:v>
                </c:pt>
                <c:pt idx="48">
                  <c:v>仙台市</c:v>
                </c:pt>
                <c:pt idx="49">
                  <c:v>さいたま市</c:v>
                </c:pt>
                <c:pt idx="50">
                  <c:v>千葉市</c:v>
                </c:pt>
                <c:pt idx="51">
                  <c:v>横浜市</c:v>
                </c:pt>
                <c:pt idx="52">
                  <c:v>川崎市</c:v>
                </c:pt>
                <c:pt idx="53">
                  <c:v>相模原市</c:v>
                </c:pt>
                <c:pt idx="54">
                  <c:v>新潟市</c:v>
                </c:pt>
                <c:pt idx="55">
                  <c:v>静岡市</c:v>
                </c:pt>
                <c:pt idx="56">
                  <c:v>浜松市</c:v>
                </c:pt>
                <c:pt idx="57">
                  <c:v>名古屋市</c:v>
                </c:pt>
                <c:pt idx="58">
                  <c:v>京都市</c:v>
                </c:pt>
                <c:pt idx="59">
                  <c:v>大阪市</c:v>
                </c:pt>
                <c:pt idx="60">
                  <c:v>堺市</c:v>
                </c:pt>
                <c:pt idx="61">
                  <c:v>神戸市</c:v>
                </c:pt>
                <c:pt idx="62">
                  <c:v>岡山市</c:v>
                </c:pt>
                <c:pt idx="63">
                  <c:v>広島市</c:v>
                </c:pt>
                <c:pt idx="64">
                  <c:v>北九州市</c:v>
                </c:pt>
                <c:pt idx="65">
                  <c:v>福岡市</c:v>
                </c:pt>
                <c:pt idx="66">
                  <c:v>熊本市</c:v>
                </c:pt>
              </c:strCache>
            </c:strRef>
          </c:cat>
          <c:val>
            <c:numRef>
              <c:f>'表加工(作業用)'!$I$4:$I$70</c:f>
              <c:numCache>
                <c:formatCode>#,##0_ </c:formatCode>
                <c:ptCount val="67"/>
                <c:pt idx="0">
                  <c:v>65</c:v>
                </c:pt>
                <c:pt idx="1">
                  <c:v>96</c:v>
                </c:pt>
                <c:pt idx="2">
                  <c:v>437</c:v>
                </c:pt>
                <c:pt idx="3">
                  <c:v>572</c:v>
                </c:pt>
                <c:pt idx="4">
                  <c:v>431</c:v>
                </c:pt>
                <c:pt idx="5">
                  <c:v>268</c:v>
                </c:pt>
                <c:pt idx="6">
                  <c:v>463</c:v>
                </c:pt>
                <c:pt idx="7">
                  <c:v>316</c:v>
                </c:pt>
                <c:pt idx="8">
                  <c:v>369</c:v>
                </c:pt>
                <c:pt idx="9">
                  <c:v>53</c:v>
                </c:pt>
                <c:pt idx="10">
                  <c:v>252</c:v>
                </c:pt>
                <c:pt idx="11">
                  <c:v>18</c:v>
                </c:pt>
                <c:pt idx="12">
                  <c:v>0</c:v>
                </c:pt>
                <c:pt idx="13">
                  <c:v>369</c:v>
                </c:pt>
                <c:pt idx="14">
                  <c:v>0</c:v>
                </c:pt>
                <c:pt idx="15">
                  <c:v>1089</c:v>
                </c:pt>
                <c:pt idx="16">
                  <c:v>597</c:v>
                </c:pt>
                <c:pt idx="17">
                  <c:v>532</c:v>
                </c:pt>
                <c:pt idx="18">
                  <c:v>466</c:v>
                </c:pt>
                <c:pt idx="19">
                  <c:v>231</c:v>
                </c:pt>
                <c:pt idx="20">
                  <c:v>321</c:v>
                </c:pt>
                <c:pt idx="21">
                  <c:v>588</c:v>
                </c:pt>
                <c:pt idx="22">
                  <c:v>427</c:v>
                </c:pt>
                <c:pt idx="23">
                  <c:v>201</c:v>
                </c:pt>
                <c:pt idx="24">
                  <c:v>2526</c:v>
                </c:pt>
                <c:pt idx="25">
                  <c:v>1043</c:v>
                </c:pt>
                <c:pt idx="26">
                  <c:v>0</c:v>
                </c:pt>
                <c:pt idx="27">
                  <c:v>1707</c:v>
                </c:pt>
                <c:pt idx="28">
                  <c:v>1455</c:v>
                </c:pt>
                <c:pt idx="29">
                  <c:v>113</c:v>
                </c:pt>
                <c:pt idx="30">
                  <c:v>1242</c:v>
                </c:pt>
                <c:pt idx="31">
                  <c:v>604</c:v>
                </c:pt>
                <c:pt idx="32">
                  <c:v>422</c:v>
                </c:pt>
                <c:pt idx="33">
                  <c:v>569</c:v>
                </c:pt>
                <c:pt idx="34">
                  <c:v>252</c:v>
                </c:pt>
                <c:pt idx="35">
                  <c:v>335</c:v>
                </c:pt>
                <c:pt idx="36">
                  <c:v>571</c:v>
                </c:pt>
                <c:pt idx="37">
                  <c:v>539</c:v>
                </c:pt>
                <c:pt idx="38">
                  <c:v>975</c:v>
                </c:pt>
                <c:pt idx="39">
                  <c:v>400</c:v>
                </c:pt>
                <c:pt idx="40">
                  <c:v>515</c:v>
                </c:pt>
                <c:pt idx="41">
                  <c:v>188</c:v>
                </c:pt>
                <c:pt idx="42">
                  <c:v>241</c:v>
                </c:pt>
                <c:pt idx="43">
                  <c:v>277</c:v>
                </c:pt>
                <c:pt idx="44">
                  <c:v>346</c:v>
                </c:pt>
                <c:pt idx="45">
                  <c:v>76</c:v>
                </c:pt>
                <c:pt idx="46">
                  <c:v>282</c:v>
                </c:pt>
                <c:pt idx="47">
                  <c:v>768</c:v>
                </c:pt>
                <c:pt idx="48">
                  <c:v>839</c:v>
                </c:pt>
                <c:pt idx="49">
                  <c:v>1775</c:v>
                </c:pt>
                <c:pt idx="50">
                  <c:v>702</c:v>
                </c:pt>
                <c:pt idx="51">
                  <c:v>525</c:v>
                </c:pt>
                <c:pt idx="52">
                  <c:v>3</c:v>
                </c:pt>
                <c:pt idx="53">
                  <c:v>489</c:v>
                </c:pt>
                <c:pt idx="54">
                  <c:v>936</c:v>
                </c:pt>
                <c:pt idx="55">
                  <c:v>1469</c:v>
                </c:pt>
                <c:pt idx="56">
                  <c:v>4244</c:v>
                </c:pt>
                <c:pt idx="57">
                  <c:v>525</c:v>
                </c:pt>
                <c:pt idx="58">
                  <c:v>1996</c:v>
                </c:pt>
                <c:pt idx="59">
                  <c:v>89</c:v>
                </c:pt>
                <c:pt idx="60">
                  <c:v>2999</c:v>
                </c:pt>
                <c:pt idx="61">
                  <c:v>750</c:v>
                </c:pt>
                <c:pt idx="62">
                  <c:v>986</c:v>
                </c:pt>
                <c:pt idx="63">
                  <c:v>1556</c:v>
                </c:pt>
                <c:pt idx="64">
                  <c:v>831</c:v>
                </c:pt>
                <c:pt idx="65">
                  <c:v>1435</c:v>
                </c:pt>
                <c:pt idx="66">
                  <c:v>806</c:v>
                </c:pt>
              </c:numCache>
            </c:numRef>
          </c:val>
          <c:extLst>
            <c:ext xmlns:c16="http://schemas.microsoft.com/office/drawing/2014/chart" uri="{C3380CC4-5D6E-409C-BE32-E72D297353CC}">
              <c16:uniqueId val="{00000002-36AF-4479-B5C7-95F0050921CF}"/>
            </c:ext>
          </c:extLst>
        </c:ser>
        <c:ser>
          <c:idx val="3"/>
          <c:order val="3"/>
          <c:tx>
            <c:strRef>
              <c:f>'表加工(作業用)'!$J$3</c:f>
              <c:strCache>
                <c:ptCount val="1"/>
                <c:pt idx="0">
                  <c:v>訪問等</c:v>
                </c:pt>
              </c:strCache>
            </c:strRef>
          </c:tx>
          <c:spPr>
            <a:solidFill>
              <a:schemeClr val="accent4"/>
            </a:solidFill>
            <a:ln>
              <a:noFill/>
            </a:ln>
            <a:effectLst/>
          </c:spPr>
          <c:invertIfNegative val="0"/>
          <c:cat>
            <c:strRef>
              <c:f>'表加工(作業用)'!$F$4:$F$70</c:f>
              <c:strCache>
                <c:ptCount val="67"/>
                <c:pt idx="0">
                  <c:v>北海道</c:v>
                </c:pt>
                <c:pt idx="1">
                  <c:v>青森県</c:v>
                </c:pt>
                <c:pt idx="2">
                  <c:v>岩手県</c:v>
                </c:pt>
                <c:pt idx="3">
                  <c:v>宮城県</c:v>
                </c:pt>
                <c:pt idx="4">
                  <c:v>秋田県</c:v>
                </c:pt>
                <c:pt idx="5">
                  <c:v>山形県</c:v>
                </c:pt>
                <c:pt idx="6">
                  <c:v>福島県</c:v>
                </c:pt>
                <c:pt idx="7">
                  <c:v>茨城県</c:v>
                </c:pt>
                <c:pt idx="8">
                  <c:v>栃木県</c:v>
                </c:pt>
                <c:pt idx="9">
                  <c:v>群馬県</c:v>
                </c:pt>
                <c:pt idx="10">
                  <c:v>埼玉県</c:v>
                </c:pt>
                <c:pt idx="11">
                  <c:v>千葉県</c:v>
                </c:pt>
                <c:pt idx="12">
                  <c:v>東京都</c:v>
                </c:pt>
                <c:pt idx="13">
                  <c:v>神奈川県</c:v>
                </c:pt>
                <c:pt idx="14">
                  <c:v>新潟県</c:v>
                </c:pt>
                <c:pt idx="15">
                  <c:v>富山県</c:v>
                </c:pt>
                <c:pt idx="16">
                  <c:v>石川県</c:v>
                </c:pt>
                <c:pt idx="17">
                  <c:v>福井県</c:v>
                </c:pt>
                <c:pt idx="18">
                  <c:v>山梨県</c:v>
                </c:pt>
                <c:pt idx="19">
                  <c:v>長野県</c:v>
                </c:pt>
                <c:pt idx="20">
                  <c:v>岐阜県</c:v>
                </c:pt>
                <c:pt idx="21">
                  <c:v>静岡県</c:v>
                </c:pt>
                <c:pt idx="22">
                  <c:v>愛知県</c:v>
                </c:pt>
                <c:pt idx="23">
                  <c:v>三重県</c:v>
                </c:pt>
                <c:pt idx="24">
                  <c:v>滋賀県</c:v>
                </c:pt>
                <c:pt idx="25">
                  <c:v>京都府</c:v>
                </c:pt>
                <c:pt idx="26">
                  <c:v>大阪府</c:v>
                </c:pt>
                <c:pt idx="27">
                  <c:v>兵庫県</c:v>
                </c:pt>
                <c:pt idx="28">
                  <c:v>奈良県</c:v>
                </c:pt>
                <c:pt idx="29">
                  <c:v>和歌山県</c:v>
                </c:pt>
                <c:pt idx="30">
                  <c:v>鳥取県</c:v>
                </c:pt>
                <c:pt idx="31">
                  <c:v>島根県</c:v>
                </c:pt>
                <c:pt idx="32">
                  <c:v>岡山県</c:v>
                </c:pt>
                <c:pt idx="33">
                  <c:v>広島県</c:v>
                </c:pt>
                <c:pt idx="34">
                  <c:v>山口県</c:v>
                </c:pt>
                <c:pt idx="35">
                  <c:v>徳島県</c:v>
                </c:pt>
                <c:pt idx="36">
                  <c:v>香川県</c:v>
                </c:pt>
                <c:pt idx="37">
                  <c:v>愛媛県</c:v>
                </c:pt>
                <c:pt idx="38">
                  <c:v>高知県</c:v>
                </c:pt>
                <c:pt idx="39">
                  <c:v>福岡県</c:v>
                </c:pt>
                <c:pt idx="40">
                  <c:v>佐賀県</c:v>
                </c:pt>
                <c:pt idx="41">
                  <c:v>長崎県</c:v>
                </c:pt>
                <c:pt idx="42">
                  <c:v>熊本県</c:v>
                </c:pt>
                <c:pt idx="43">
                  <c:v>大分県</c:v>
                </c:pt>
                <c:pt idx="44">
                  <c:v>宮崎県</c:v>
                </c:pt>
                <c:pt idx="45">
                  <c:v>鹿児島県</c:v>
                </c:pt>
                <c:pt idx="46">
                  <c:v>沖縄県</c:v>
                </c:pt>
                <c:pt idx="47">
                  <c:v>札幌市</c:v>
                </c:pt>
                <c:pt idx="48">
                  <c:v>仙台市</c:v>
                </c:pt>
                <c:pt idx="49">
                  <c:v>さいたま市</c:v>
                </c:pt>
                <c:pt idx="50">
                  <c:v>千葉市</c:v>
                </c:pt>
                <c:pt idx="51">
                  <c:v>横浜市</c:v>
                </c:pt>
                <c:pt idx="52">
                  <c:v>川崎市</c:v>
                </c:pt>
                <c:pt idx="53">
                  <c:v>相模原市</c:v>
                </c:pt>
                <c:pt idx="54">
                  <c:v>新潟市</c:v>
                </c:pt>
                <c:pt idx="55">
                  <c:v>静岡市</c:v>
                </c:pt>
                <c:pt idx="56">
                  <c:v>浜松市</c:v>
                </c:pt>
                <c:pt idx="57">
                  <c:v>名古屋市</c:v>
                </c:pt>
                <c:pt idx="58">
                  <c:v>京都市</c:v>
                </c:pt>
                <c:pt idx="59">
                  <c:v>大阪市</c:v>
                </c:pt>
                <c:pt idx="60">
                  <c:v>堺市</c:v>
                </c:pt>
                <c:pt idx="61">
                  <c:v>神戸市</c:v>
                </c:pt>
                <c:pt idx="62">
                  <c:v>岡山市</c:v>
                </c:pt>
                <c:pt idx="63">
                  <c:v>広島市</c:v>
                </c:pt>
                <c:pt idx="64">
                  <c:v>北九州市</c:v>
                </c:pt>
                <c:pt idx="65">
                  <c:v>福岡市</c:v>
                </c:pt>
                <c:pt idx="66">
                  <c:v>熊本市</c:v>
                </c:pt>
              </c:strCache>
            </c:strRef>
          </c:cat>
          <c:val>
            <c:numRef>
              <c:f>'表加工(作業用)'!$J$4:$J$70</c:f>
              <c:numCache>
                <c:formatCode>#,##0_ </c:formatCode>
                <c:ptCount val="67"/>
                <c:pt idx="0">
                  <c:v>15</c:v>
                </c:pt>
                <c:pt idx="1">
                  <c:v>258</c:v>
                </c:pt>
                <c:pt idx="2">
                  <c:v>62</c:v>
                </c:pt>
                <c:pt idx="3">
                  <c:v>0</c:v>
                </c:pt>
                <c:pt idx="4">
                  <c:v>7</c:v>
                </c:pt>
                <c:pt idx="5">
                  <c:v>0</c:v>
                </c:pt>
                <c:pt idx="6">
                  <c:v>52</c:v>
                </c:pt>
                <c:pt idx="7">
                  <c:v>131</c:v>
                </c:pt>
                <c:pt idx="8">
                  <c:v>347</c:v>
                </c:pt>
                <c:pt idx="9">
                  <c:v>3</c:v>
                </c:pt>
                <c:pt idx="10">
                  <c:v>0</c:v>
                </c:pt>
                <c:pt idx="11">
                  <c:v>5</c:v>
                </c:pt>
                <c:pt idx="12">
                  <c:v>49</c:v>
                </c:pt>
                <c:pt idx="13">
                  <c:v>22</c:v>
                </c:pt>
                <c:pt idx="14">
                  <c:v>0</c:v>
                </c:pt>
                <c:pt idx="15">
                  <c:v>4</c:v>
                </c:pt>
                <c:pt idx="16">
                  <c:v>4</c:v>
                </c:pt>
                <c:pt idx="17">
                  <c:v>55</c:v>
                </c:pt>
                <c:pt idx="18">
                  <c:v>23</c:v>
                </c:pt>
                <c:pt idx="19">
                  <c:v>100</c:v>
                </c:pt>
                <c:pt idx="20">
                  <c:v>0</c:v>
                </c:pt>
                <c:pt idx="21">
                  <c:v>919</c:v>
                </c:pt>
                <c:pt idx="22">
                  <c:v>65</c:v>
                </c:pt>
                <c:pt idx="23">
                  <c:v>0</c:v>
                </c:pt>
                <c:pt idx="24">
                  <c:v>357</c:v>
                </c:pt>
                <c:pt idx="25">
                  <c:v>651</c:v>
                </c:pt>
                <c:pt idx="26">
                  <c:v>0</c:v>
                </c:pt>
                <c:pt idx="27">
                  <c:v>158</c:v>
                </c:pt>
                <c:pt idx="28">
                  <c:v>131</c:v>
                </c:pt>
                <c:pt idx="29">
                  <c:v>141</c:v>
                </c:pt>
                <c:pt idx="30">
                  <c:v>160</c:v>
                </c:pt>
                <c:pt idx="31">
                  <c:v>45</c:v>
                </c:pt>
                <c:pt idx="32">
                  <c:v>8</c:v>
                </c:pt>
                <c:pt idx="33">
                  <c:v>122</c:v>
                </c:pt>
                <c:pt idx="34">
                  <c:v>122</c:v>
                </c:pt>
                <c:pt idx="35">
                  <c:v>3</c:v>
                </c:pt>
                <c:pt idx="36">
                  <c:v>79</c:v>
                </c:pt>
                <c:pt idx="37">
                  <c:v>4</c:v>
                </c:pt>
                <c:pt idx="38">
                  <c:v>21</c:v>
                </c:pt>
                <c:pt idx="39">
                  <c:v>31</c:v>
                </c:pt>
                <c:pt idx="40">
                  <c:v>1653</c:v>
                </c:pt>
                <c:pt idx="41">
                  <c:v>78</c:v>
                </c:pt>
                <c:pt idx="42">
                  <c:v>80</c:v>
                </c:pt>
                <c:pt idx="43">
                  <c:v>211</c:v>
                </c:pt>
                <c:pt idx="44">
                  <c:v>155</c:v>
                </c:pt>
                <c:pt idx="45">
                  <c:v>5</c:v>
                </c:pt>
                <c:pt idx="46">
                  <c:v>103</c:v>
                </c:pt>
                <c:pt idx="47">
                  <c:v>203</c:v>
                </c:pt>
                <c:pt idx="48">
                  <c:v>78</c:v>
                </c:pt>
                <c:pt idx="49">
                  <c:v>412</c:v>
                </c:pt>
                <c:pt idx="50">
                  <c:v>713</c:v>
                </c:pt>
                <c:pt idx="51">
                  <c:v>245</c:v>
                </c:pt>
                <c:pt idx="52">
                  <c:v>1164</c:v>
                </c:pt>
                <c:pt idx="53">
                  <c:v>88</c:v>
                </c:pt>
                <c:pt idx="54">
                  <c:v>380</c:v>
                </c:pt>
                <c:pt idx="55">
                  <c:v>122</c:v>
                </c:pt>
                <c:pt idx="56">
                  <c:v>1372</c:v>
                </c:pt>
                <c:pt idx="57">
                  <c:v>13</c:v>
                </c:pt>
                <c:pt idx="58">
                  <c:v>271</c:v>
                </c:pt>
                <c:pt idx="59">
                  <c:v>7</c:v>
                </c:pt>
                <c:pt idx="60">
                  <c:v>483</c:v>
                </c:pt>
                <c:pt idx="61">
                  <c:v>15</c:v>
                </c:pt>
                <c:pt idx="62">
                  <c:v>489</c:v>
                </c:pt>
                <c:pt idx="63">
                  <c:v>248</c:v>
                </c:pt>
                <c:pt idx="64">
                  <c:v>223</c:v>
                </c:pt>
                <c:pt idx="65">
                  <c:v>182</c:v>
                </c:pt>
                <c:pt idx="66">
                  <c:v>232</c:v>
                </c:pt>
              </c:numCache>
            </c:numRef>
          </c:val>
          <c:extLst>
            <c:ext xmlns:c16="http://schemas.microsoft.com/office/drawing/2014/chart" uri="{C3380CC4-5D6E-409C-BE32-E72D297353CC}">
              <c16:uniqueId val="{00000003-36AF-4479-B5C7-95F0050921CF}"/>
            </c:ext>
          </c:extLst>
        </c:ser>
        <c:dLbls>
          <c:showLegendKey val="0"/>
          <c:showVal val="0"/>
          <c:showCatName val="0"/>
          <c:showSerName val="0"/>
          <c:showPercent val="0"/>
          <c:showBubbleSize val="0"/>
        </c:dLbls>
        <c:gapWidth val="40"/>
        <c:overlap val="100"/>
        <c:axId val="166825248"/>
        <c:axId val="166827968"/>
      </c:barChart>
      <c:catAx>
        <c:axId val="166825248"/>
        <c:scaling>
          <c:orientation val="maxMin"/>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4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66827968"/>
        <c:crosses val="autoZero"/>
        <c:auto val="1"/>
        <c:lblAlgn val="ctr"/>
        <c:lblOffset val="100"/>
        <c:noMultiLvlLbl val="0"/>
      </c:catAx>
      <c:valAx>
        <c:axId val="166827968"/>
        <c:scaling>
          <c:orientation val="minMax"/>
        </c:scaling>
        <c:delete val="0"/>
        <c:axPos val="b"/>
        <c:majorGridlines>
          <c:spPr>
            <a:ln w="9525" cap="flat" cmpd="sng" algn="ctr">
              <a:solidFill>
                <a:schemeClr val="tx1">
                  <a:lumMod val="15000"/>
                  <a:lumOff val="85000"/>
                </a:schemeClr>
              </a:solidFill>
              <a:round/>
            </a:ln>
            <a:effectLst/>
          </c:spPr>
        </c:majorGridlines>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ja-JP"/>
          </a:p>
        </c:txPr>
        <c:crossAx val="166825248"/>
        <c:crosses val="max"/>
        <c:crossBetween val="between"/>
      </c:valAx>
      <c:spPr>
        <a:noFill/>
        <a:ln>
          <a:noFill/>
        </a:ln>
        <a:effectLst/>
      </c:spPr>
    </c:plotArea>
    <c:legend>
      <c:legendPos val="b"/>
      <c:layout>
        <c:manualLayout>
          <c:xMode val="edge"/>
          <c:yMode val="edge"/>
          <c:x val="0.6952362870219474"/>
          <c:y val="5.600678862510608E-2"/>
          <c:w val="0.1987882874146257"/>
          <c:h val="0.1419239437175616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sz="700" baseline="0"/>
      </a:pPr>
      <a:endParaRPr lang="ja-JP"/>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FBD3F0-1970-42F0-98EB-C726E1AE3EAE}" type="doc">
      <dgm:prSet loTypeId="urn:microsoft.com/office/officeart/2009/3/layout/HorizontalOrganizationChart" loCatId="hierarchy" qsTypeId="urn:microsoft.com/office/officeart/2005/8/quickstyle/simple4" qsCatId="simple" csTypeId="urn:microsoft.com/office/officeart/2005/8/colors/accent1_2" csCatId="accent1" phldr="1"/>
      <dgm:spPr/>
      <dgm:t>
        <a:bodyPr/>
        <a:lstStyle/>
        <a:p>
          <a:endParaRPr kumimoji="1" lang="ja-JP" altLang="en-US"/>
        </a:p>
      </dgm:t>
    </dgm:pt>
    <dgm:pt modelId="{80911E3D-C033-47D0-9FD5-EAD2625BCB20}">
      <dgm:prSet phldrT="[テキスト]" custT="1"/>
      <dgm:spPr>
        <a:solidFill>
          <a:srgbClr val="00C85A"/>
        </a:solidFill>
        <a:ln>
          <a:noFill/>
        </a:ln>
      </dgm:spPr>
      <dgm:t>
        <a:bodyPr/>
        <a:lstStyle/>
        <a:p>
          <a:pPr>
            <a:spcAft>
              <a:spcPts val="0"/>
            </a:spcAft>
          </a:pPr>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所長</a:t>
          </a:r>
          <a:r>
            <a:rPr kumimoji="1" lang="ja-JP" altLang="en-US" sz="11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endParaRPr kumimoji="1" lang="en-US" altLang="ja-JP" sz="11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0"/>
            </a:spcAft>
          </a:pPr>
          <a:r>
            <a:rPr kumimoji="1" lang="ja-JP" altLang="en-US"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（精神科医）</a:t>
          </a:r>
        </a:p>
      </dgm:t>
    </dgm:pt>
    <dgm:pt modelId="{D1BF5BA6-E7B1-4C2A-B26E-A03FC13D510D}" type="parTrans" cxnId="{6C8AA2EF-626B-4E84-9745-AA9BA467EE93}">
      <dgm:prSet/>
      <dgm:spPr/>
      <dgm:t>
        <a:bodyPr/>
        <a:lstStyle/>
        <a:p>
          <a:endParaRPr kumimoji="1" lang="ja-JP" altLang="en-US" sz="1400">
            <a:solidFill>
              <a:schemeClr val="tx1"/>
            </a:solidFill>
            <a:latin typeface="+mn-ea"/>
            <a:ea typeface="+mn-ea"/>
            <a:cs typeface="メイリオ" panose="020B0604030504040204" pitchFamily="50" charset="-128"/>
          </a:endParaRPr>
        </a:p>
      </dgm:t>
    </dgm:pt>
    <dgm:pt modelId="{6FFC72ED-1B13-4E3C-A59B-ADB977E248E1}" type="sibTrans" cxnId="{6C8AA2EF-626B-4E84-9745-AA9BA467EE93}">
      <dgm:prSet/>
      <dgm:spPr/>
      <dgm:t>
        <a:bodyPr/>
        <a:lstStyle/>
        <a:p>
          <a:endParaRPr kumimoji="1" lang="ja-JP" altLang="en-US" sz="1400">
            <a:solidFill>
              <a:schemeClr val="tx1"/>
            </a:solidFill>
            <a:latin typeface="+mn-ea"/>
            <a:ea typeface="+mn-ea"/>
            <a:cs typeface="メイリオ" panose="020B0604030504040204" pitchFamily="50" charset="-128"/>
          </a:endParaRPr>
        </a:p>
      </dgm:t>
    </dgm:pt>
    <dgm:pt modelId="{F1B84423-F772-40EF-9AD4-016F01755CCA}" type="asst">
      <dgm:prSet phldrT="[テキスト]" custT="1"/>
      <dgm:spPr>
        <a:solidFill>
          <a:srgbClr val="00C85A"/>
        </a:solidFill>
        <a:ln>
          <a:noFill/>
        </a:ln>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副所長</a:t>
          </a:r>
        </a:p>
      </dgm:t>
    </dgm:pt>
    <dgm:pt modelId="{5223BF73-4EEC-4A08-8D6A-681E4C008409}" type="parTrans" cxnId="{28C4C704-E892-4562-BDB0-3EFB685DE257}">
      <dgm:prSet/>
      <dgm:spPr>
        <a:ln>
          <a:noFill/>
        </a:ln>
      </dgm:spPr>
      <dgm:t>
        <a:bodyPr/>
        <a:lstStyle/>
        <a:p>
          <a:endParaRPr kumimoji="1" lang="ja-JP" altLang="en-US" sz="1400">
            <a:solidFill>
              <a:schemeClr val="tx1"/>
            </a:solidFill>
            <a:latin typeface="+mn-ea"/>
            <a:ea typeface="+mn-ea"/>
            <a:cs typeface="メイリオ" panose="020B0604030504040204" pitchFamily="50" charset="-128"/>
          </a:endParaRPr>
        </a:p>
      </dgm:t>
    </dgm:pt>
    <dgm:pt modelId="{2DADC8DF-E337-4724-A952-AB5EA86343DE}" type="sibTrans" cxnId="{28C4C704-E892-4562-BDB0-3EFB685DE257}">
      <dgm:prSet/>
      <dgm:spPr/>
      <dgm:t>
        <a:bodyPr/>
        <a:lstStyle/>
        <a:p>
          <a:endParaRPr kumimoji="1" lang="ja-JP" altLang="en-US" sz="1400">
            <a:solidFill>
              <a:schemeClr val="tx1"/>
            </a:solidFill>
            <a:latin typeface="+mn-ea"/>
            <a:ea typeface="+mn-ea"/>
            <a:cs typeface="メイリオ" panose="020B0604030504040204" pitchFamily="50" charset="-128"/>
          </a:endParaRPr>
        </a:p>
      </dgm:t>
    </dgm:pt>
    <dgm:pt modelId="{CB7CA796-E287-4DEB-A4E5-ED11F221F0AB}">
      <dgm:prSet phldrT="[テキスト]" custT="1"/>
      <dgm:spPr>
        <a:solidFill>
          <a:srgbClr val="00C85A"/>
        </a:solidFill>
        <a:ln>
          <a:noFill/>
        </a:ln>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相談支援係</a:t>
          </a:r>
        </a:p>
      </dgm:t>
    </dgm:pt>
    <dgm:pt modelId="{8F68A8F3-AD3B-403B-B6C9-1B1759283C6A}" type="parTrans" cxnId="{6882826D-BC83-4A83-B1B0-581701B46DB3}">
      <dgm:prSet/>
      <dgm:spPr>
        <a:solidFill>
          <a:srgbClr val="0AAEAA"/>
        </a:solidFill>
        <a:ln w="19050">
          <a:solidFill>
            <a:srgbClr val="00C85A"/>
          </a:solidFill>
        </a:ln>
      </dgm:spPr>
      <dgm:t>
        <a:bodyPr/>
        <a:lstStyle/>
        <a:p>
          <a:endParaRPr kumimoji="1" lang="ja-JP" altLang="en-US" sz="1400">
            <a:solidFill>
              <a:schemeClr val="tx1"/>
            </a:solidFill>
            <a:latin typeface="+mn-ea"/>
            <a:ea typeface="+mn-ea"/>
            <a:cs typeface="メイリオ" panose="020B0604030504040204" pitchFamily="50" charset="-128"/>
          </a:endParaRPr>
        </a:p>
      </dgm:t>
    </dgm:pt>
    <dgm:pt modelId="{CA445B40-93B8-494E-AEA8-EDD812A19E64}" type="sibTrans" cxnId="{6882826D-BC83-4A83-B1B0-581701B46DB3}">
      <dgm:prSet/>
      <dgm:spPr/>
      <dgm:t>
        <a:bodyPr/>
        <a:lstStyle/>
        <a:p>
          <a:endParaRPr kumimoji="1" lang="ja-JP" altLang="en-US" sz="1400">
            <a:solidFill>
              <a:schemeClr val="tx1"/>
            </a:solidFill>
            <a:latin typeface="+mn-ea"/>
            <a:ea typeface="+mn-ea"/>
            <a:cs typeface="メイリオ" panose="020B0604030504040204" pitchFamily="50" charset="-128"/>
          </a:endParaRPr>
        </a:p>
      </dgm:t>
    </dgm:pt>
    <dgm:pt modelId="{C86C2265-BAF9-4011-8BFB-10E72C9CF6CC}">
      <dgm:prSet phldrT="[テキスト]" custT="1"/>
      <dgm:spPr>
        <a:solidFill>
          <a:srgbClr val="00C85A"/>
        </a:solidFill>
        <a:ln>
          <a:noFill/>
        </a:ln>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保健福祉係</a:t>
          </a:r>
        </a:p>
      </dgm:t>
    </dgm:pt>
    <dgm:pt modelId="{C1BE60BB-E30E-4BB6-B450-09C98EB6D250}" type="parTrans" cxnId="{2F316431-A60B-48C0-945F-C39548B894F6}">
      <dgm:prSet/>
      <dgm:spPr>
        <a:ln w="19050">
          <a:solidFill>
            <a:srgbClr val="00C85A"/>
          </a:solidFill>
        </a:ln>
      </dgm:spPr>
      <dgm:t>
        <a:bodyPr/>
        <a:lstStyle/>
        <a:p>
          <a:endParaRPr kumimoji="1" lang="ja-JP" altLang="en-US" sz="1400">
            <a:solidFill>
              <a:schemeClr val="tx1"/>
            </a:solidFill>
            <a:latin typeface="+mn-ea"/>
            <a:ea typeface="+mn-ea"/>
            <a:cs typeface="メイリオ" panose="020B0604030504040204" pitchFamily="50" charset="-128"/>
          </a:endParaRPr>
        </a:p>
      </dgm:t>
    </dgm:pt>
    <dgm:pt modelId="{654E5AE6-0767-4537-A716-92D46A5CC509}" type="sibTrans" cxnId="{2F316431-A60B-48C0-945F-C39548B894F6}">
      <dgm:prSet/>
      <dgm:spPr/>
      <dgm:t>
        <a:bodyPr/>
        <a:lstStyle/>
        <a:p>
          <a:endParaRPr kumimoji="1" lang="ja-JP" altLang="en-US" sz="1400">
            <a:solidFill>
              <a:schemeClr val="tx1"/>
            </a:solidFill>
            <a:latin typeface="+mn-ea"/>
            <a:ea typeface="+mn-ea"/>
            <a:cs typeface="メイリオ" panose="020B0604030504040204" pitchFamily="50" charset="-128"/>
          </a:endParaRPr>
        </a:p>
      </dgm:t>
    </dgm:pt>
    <dgm:pt modelId="{B1559345-3A8B-4C87-AA07-21EE01DE823E}">
      <dgm:prSet phldrT="[テキスト]" custT="1"/>
      <dgm:spPr>
        <a:solidFill>
          <a:srgbClr val="00C85A"/>
        </a:solidFill>
        <a:ln>
          <a:noFill/>
        </a:ln>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医療連携係</a:t>
          </a:r>
        </a:p>
      </dgm:t>
    </dgm:pt>
    <dgm:pt modelId="{CA651BBA-FC3B-42A3-8013-1FCBB017886B}" type="parTrans" cxnId="{68947F61-D5DD-4D1F-9E4F-57BED6C36DDB}">
      <dgm:prSet/>
      <dgm:spPr>
        <a:solidFill>
          <a:srgbClr val="0AAEAA"/>
        </a:solidFill>
        <a:ln w="19050">
          <a:solidFill>
            <a:srgbClr val="00C85A"/>
          </a:solidFill>
        </a:ln>
      </dgm:spPr>
      <dgm:t>
        <a:bodyPr/>
        <a:lstStyle/>
        <a:p>
          <a:endParaRPr kumimoji="1" lang="ja-JP" altLang="en-US" sz="1400">
            <a:solidFill>
              <a:schemeClr val="tx1"/>
            </a:solidFill>
            <a:latin typeface="+mn-ea"/>
            <a:ea typeface="+mn-ea"/>
            <a:cs typeface="メイリオ" panose="020B0604030504040204" pitchFamily="50" charset="-128"/>
          </a:endParaRPr>
        </a:p>
      </dgm:t>
    </dgm:pt>
    <dgm:pt modelId="{D4558E8D-59C5-408B-9E4C-310FEBE3CB6B}" type="sibTrans" cxnId="{68947F61-D5DD-4D1F-9E4F-57BED6C36DDB}">
      <dgm:prSet/>
      <dgm:spPr/>
      <dgm:t>
        <a:bodyPr/>
        <a:lstStyle/>
        <a:p>
          <a:endParaRPr kumimoji="1" lang="ja-JP" altLang="en-US" sz="1400">
            <a:solidFill>
              <a:schemeClr val="tx1"/>
            </a:solidFill>
            <a:latin typeface="+mn-ea"/>
            <a:ea typeface="+mn-ea"/>
            <a:cs typeface="メイリオ" panose="020B0604030504040204" pitchFamily="50" charset="-128"/>
          </a:endParaRPr>
        </a:p>
      </dgm:t>
    </dgm:pt>
    <dgm:pt modelId="{4B401263-FE89-4D6B-B471-6D66059F2037}" type="pres">
      <dgm:prSet presAssocID="{29FBD3F0-1970-42F0-98EB-C726E1AE3EAE}" presName="hierChild1" presStyleCnt="0">
        <dgm:presLayoutVars>
          <dgm:orgChart val="1"/>
          <dgm:chPref val="1"/>
          <dgm:dir/>
          <dgm:animOne val="branch"/>
          <dgm:animLvl val="lvl"/>
          <dgm:resizeHandles/>
        </dgm:presLayoutVars>
      </dgm:prSet>
      <dgm:spPr/>
    </dgm:pt>
    <dgm:pt modelId="{E94656DD-E54A-4FAA-94F6-896B8982BF30}" type="pres">
      <dgm:prSet presAssocID="{80911E3D-C033-47D0-9FD5-EAD2625BCB20}" presName="hierRoot1" presStyleCnt="0">
        <dgm:presLayoutVars>
          <dgm:hierBranch val="init"/>
        </dgm:presLayoutVars>
      </dgm:prSet>
      <dgm:spPr/>
    </dgm:pt>
    <dgm:pt modelId="{83683C27-3F6B-4FCE-85EC-B1BF69AD075B}" type="pres">
      <dgm:prSet presAssocID="{80911E3D-C033-47D0-9FD5-EAD2625BCB20}" presName="rootComposite1" presStyleCnt="0"/>
      <dgm:spPr/>
    </dgm:pt>
    <dgm:pt modelId="{54971554-6320-4F71-90FA-9869A054986B}" type="pres">
      <dgm:prSet presAssocID="{80911E3D-C033-47D0-9FD5-EAD2625BCB20}" presName="rootText1" presStyleLbl="node0" presStyleIdx="0" presStyleCnt="1" custScaleX="63052" custScaleY="156673" custLinFactNeighborX="-2823">
        <dgm:presLayoutVars>
          <dgm:chPref val="3"/>
        </dgm:presLayoutVars>
      </dgm:prSet>
      <dgm:spPr/>
    </dgm:pt>
    <dgm:pt modelId="{011FB2E1-13D7-4C60-BC36-DA9DC96A101E}" type="pres">
      <dgm:prSet presAssocID="{80911E3D-C033-47D0-9FD5-EAD2625BCB20}" presName="rootConnector1" presStyleLbl="node1" presStyleIdx="0" presStyleCnt="0"/>
      <dgm:spPr/>
    </dgm:pt>
    <dgm:pt modelId="{75B4223E-5891-45E3-B6B0-D6E260A55EAC}" type="pres">
      <dgm:prSet presAssocID="{80911E3D-C033-47D0-9FD5-EAD2625BCB20}" presName="hierChild2" presStyleCnt="0"/>
      <dgm:spPr/>
    </dgm:pt>
    <dgm:pt modelId="{FFE983CA-9363-41FA-9DB1-B5DF4DF73B0C}" type="pres">
      <dgm:prSet presAssocID="{8F68A8F3-AD3B-403B-B6C9-1B1759283C6A}" presName="Name64" presStyleLbl="parChTrans1D2" presStyleIdx="0" presStyleCnt="4"/>
      <dgm:spPr/>
    </dgm:pt>
    <dgm:pt modelId="{844A9CCB-8C58-4961-8ED1-F775B793036E}" type="pres">
      <dgm:prSet presAssocID="{CB7CA796-E287-4DEB-A4E5-ED11F221F0AB}" presName="hierRoot2" presStyleCnt="0">
        <dgm:presLayoutVars>
          <dgm:hierBranch val="init"/>
        </dgm:presLayoutVars>
      </dgm:prSet>
      <dgm:spPr/>
    </dgm:pt>
    <dgm:pt modelId="{76536952-9AAE-4F0B-887A-3217699C56CA}" type="pres">
      <dgm:prSet presAssocID="{CB7CA796-E287-4DEB-A4E5-ED11F221F0AB}" presName="rootComposite" presStyleCnt="0"/>
      <dgm:spPr/>
    </dgm:pt>
    <dgm:pt modelId="{A060C98A-FAEE-4B26-90F3-17443B0438AE}" type="pres">
      <dgm:prSet presAssocID="{CB7CA796-E287-4DEB-A4E5-ED11F221F0AB}" presName="rootText" presStyleLbl="node2" presStyleIdx="0" presStyleCnt="3" custScaleX="102377" custScaleY="65407" custLinFactNeighborX="-24218" custLinFactNeighborY="-73850">
        <dgm:presLayoutVars>
          <dgm:chPref val="3"/>
        </dgm:presLayoutVars>
      </dgm:prSet>
      <dgm:spPr/>
    </dgm:pt>
    <dgm:pt modelId="{53F17831-4F23-4925-80B9-5E2DF0D11383}" type="pres">
      <dgm:prSet presAssocID="{CB7CA796-E287-4DEB-A4E5-ED11F221F0AB}" presName="rootConnector" presStyleLbl="node2" presStyleIdx="0" presStyleCnt="3"/>
      <dgm:spPr/>
    </dgm:pt>
    <dgm:pt modelId="{3825F3DB-49AB-44E2-98DA-668F3023AD9A}" type="pres">
      <dgm:prSet presAssocID="{CB7CA796-E287-4DEB-A4E5-ED11F221F0AB}" presName="hierChild4" presStyleCnt="0"/>
      <dgm:spPr/>
    </dgm:pt>
    <dgm:pt modelId="{A76E503C-BBE5-42E1-AB4D-D8854CDA6DFA}" type="pres">
      <dgm:prSet presAssocID="{CB7CA796-E287-4DEB-A4E5-ED11F221F0AB}" presName="hierChild5" presStyleCnt="0"/>
      <dgm:spPr/>
    </dgm:pt>
    <dgm:pt modelId="{4B0CD0DC-ACF5-4F7B-8387-3D176E66A8F7}" type="pres">
      <dgm:prSet presAssocID="{C1BE60BB-E30E-4BB6-B450-09C98EB6D250}" presName="Name64" presStyleLbl="parChTrans1D2" presStyleIdx="1" presStyleCnt="4"/>
      <dgm:spPr/>
    </dgm:pt>
    <dgm:pt modelId="{84A32AE5-C41C-422B-B659-FB5F68D59DCB}" type="pres">
      <dgm:prSet presAssocID="{C86C2265-BAF9-4011-8BFB-10E72C9CF6CC}" presName="hierRoot2" presStyleCnt="0">
        <dgm:presLayoutVars>
          <dgm:hierBranch val="init"/>
        </dgm:presLayoutVars>
      </dgm:prSet>
      <dgm:spPr/>
    </dgm:pt>
    <dgm:pt modelId="{B57E8771-87DA-42FB-854F-4FCB08AF9688}" type="pres">
      <dgm:prSet presAssocID="{C86C2265-BAF9-4011-8BFB-10E72C9CF6CC}" presName="rootComposite" presStyleCnt="0"/>
      <dgm:spPr/>
    </dgm:pt>
    <dgm:pt modelId="{843AC448-C95F-4029-909D-27B0D799E10B}" type="pres">
      <dgm:prSet presAssocID="{C86C2265-BAF9-4011-8BFB-10E72C9CF6CC}" presName="rootText" presStyleLbl="node2" presStyleIdx="1" presStyleCnt="3" custScaleX="102377" custScaleY="65407" custLinFactNeighborX="-26320">
        <dgm:presLayoutVars>
          <dgm:chPref val="3"/>
        </dgm:presLayoutVars>
      </dgm:prSet>
      <dgm:spPr/>
    </dgm:pt>
    <dgm:pt modelId="{DA40A3ED-0770-48CB-91AE-0526A9B3330E}" type="pres">
      <dgm:prSet presAssocID="{C86C2265-BAF9-4011-8BFB-10E72C9CF6CC}" presName="rootConnector" presStyleLbl="node2" presStyleIdx="1" presStyleCnt="3"/>
      <dgm:spPr/>
    </dgm:pt>
    <dgm:pt modelId="{3514FD7F-D771-45F0-977C-D6BC2708B89D}" type="pres">
      <dgm:prSet presAssocID="{C86C2265-BAF9-4011-8BFB-10E72C9CF6CC}" presName="hierChild4" presStyleCnt="0"/>
      <dgm:spPr/>
    </dgm:pt>
    <dgm:pt modelId="{390D1696-6A64-4958-B268-43F8C9438E0A}" type="pres">
      <dgm:prSet presAssocID="{C86C2265-BAF9-4011-8BFB-10E72C9CF6CC}" presName="hierChild5" presStyleCnt="0"/>
      <dgm:spPr/>
    </dgm:pt>
    <dgm:pt modelId="{49D3CA16-865F-4401-8EA4-94DCEBE42DA3}" type="pres">
      <dgm:prSet presAssocID="{CA651BBA-FC3B-42A3-8013-1FCBB017886B}" presName="Name64" presStyleLbl="parChTrans1D2" presStyleIdx="2" presStyleCnt="4"/>
      <dgm:spPr/>
    </dgm:pt>
    <dgm:pt modelId="{AD47CAB3-B9C8-4F57-89A9-61EF3014A123}" type="pres">
      <dgm:prSet presAssocID="{B1559345-3A8B-4C87-AA07-21EE01DE823E}" presName="hierRoot2" presStyleCnt="0">
        <dgm:presLayoutVars>
          <dgm:hierBranch val="init"/>
        </dgm:presLayoutVars>
      </dgm:prSet>
      <dgm:spPr/>
    </dgm:pt>
    <dgm:pt modelId="{6E3A8571-AAE5-483A-87F6-F2F756C0EA5C}" type="pres">
      <dgm:prSet presAssocID="{B1559345-3A8B-4C87-AA07-21EE01DE823E}" presName="rootComposite" presStyleCnt="0"/>
      <dgm:spPr/>
    </dgm:pt>
    <dgm:pt modelId="{3DE8E227-4D9A-4547-BA89-3F729F881C53}" type="pres">
      <dgm:prSet presAssocID="{B1559345-3A8B-4C87-AA07-21EE01DE823E}" presName="rootText" presStyleLbl="node2" presStyleIdx="2" presStyleCnt="3" custScaleX="102377" custScaleY="65407" custLinFactNeighborX="-24218" custLinFactNeighborY="83466">
        <dgm:presLayoutVars>
          <dgm:chPref val="3"/>
        </dgm:presLayoutVars>
      </dgm:prSet>
      <dgm:spPr/>
    </dgm:pt>
    <dgm:pt modelId="{8C667FEB-99B5-408B-977F-C087C1EF0B0B}" type="pres">
      <dgm:prSet presAssocID="{B1559345-3A8B-4C87-AA07-21EE01DE823E}" presName="rootConnector" presStyleLbl="node2" presStyleIdx="2" presStyleCnt="3"/>
      <dgm:spPr/>
    </dgm:pt>
    <dgm:pt modelId="{53B0C371-6469-42E6-ACDC-AB861140E8EB}" type="pres">
      <dgm:prSet presAssocID="{B1559345-3A8B-4C87-AA07-21EE01DE823E}" presName="hierChild4" presStyleCnt="0"/>
      <dgm:spPr/>
    </dgm:pt>
    <dgm:pt modelId="{411EF40E-7324-4BED-85E5-21D6475E0318}" type="pres">
      <dgm:prSet presAssocID="{B1559345-3A8B-4C87-AA07-21EE01DE823E}" presName="hierChild5" presStyleCnt="0"/>
      <dgm:spPr/>
    </dgm:pt>
    <dgm:pt modelId="{7808338C-AEFC-4E3A-930C-A40A807C4273}" type="pres">
      <dgm:prSet presAssocID="{80911E3D-C033-47D0-9FD5-EAD2625BCB20}" presName="hierChild3" presStyleCnt="0"/>
      <dgm:spPr/>
    </dgm:pt>
    <dgm:pt modelId="{589F87EF-E848-4579-9C1E-2B9749A544A9}" type="pres">
      <dgm:prSet presAssocID="{5223BF73-4EEC-4A08-8D6A-681E4C008409}" presName="Name115" presStyleLbl="parChTrans1D2" presStyleIdx="3" presStyleCnt="4"/>
      <dgm:spPr/>
    </dgm:pt>
    <dgm:pt modelId="{F8B05E40-59F7-4A90-9B52-5D518D089236}" type="pres">
      <dgm:prSet presAssocID="{F1B84423-F772-40EF-9AD4-016F01755CCA}" presName="hierRoot3" presStyleCnt="0">
        <dgm:presLayoutVars>
          <dgm:hierBranch val="init"/>
        </dgm:presLayoutVars>
      </dgm:prSet>
      <dgm:spPr/>
    </dgm:pt>
    <dgm:pt modelId="{239BA5AB-8F29-4F1F-9306-2CF211560F24}" type="pres">
      <dgm:prSet presAssocID="{F1B84423-F772-40EF-9AD4-016F01755CCA}" presName="rootComposite3" presStyleCnt="0"/>
      <dgm:spPr/>
    </dgm:pt>
    <dgm:pt modelId="{F3CE8690-E47A-4327-A51A-D703AE9FCD18}" type="pres">
      <dgm:prSet presAssocID="{F1B84423-F772-40EF-9AD4-016F01755CCA}" presName="rootText3" presStyleLbl="asst1" presStyleIdx="0" presStyleCnt="1" custScaleX="46752" custScaleY="146774" custLinFactNeighborX="-28879" custLinFactNeighborY="92616">
        <dgm:presLayoutVars>
          <dgm:chPref val="3"/>
        </dgm:presLayoutVars>
      </dgm:prSet>
      <dgm:spPr/>
    </dgm:pt>
    <dgm:pt modelId="{55ADEC3B-73C2-4220-B72C-55BE0148DD66}" type="pres">
      <dgm:prSet presAssocID="{F1B84423-F772-40EF-9AD4-016F01755CCA}" presName="rootConnector3" presStyleLbl="asst1" presStyleIdx="0" presStyleCnt="1"/>
      <dgm:spPr/>
    </dgm:pt>
    <dgm:pt modelId="{DC623A78-2CEC-4567-B6A5-CCE22AB5CE10}" type="pres">
      <dgm:prSet presAssocID="{F1B84423-F772-40EF-9AD4-016F01755CCA}" presName="hierChild6" presStyleCnt="0"/>
      <dgm:spPr/>
    </dgm:pt>
    <dgm:pt modelId="{BD1089C4-9E67-4C05-98CE-5C88E2314706}" type="pres">
      <dgm:prSet presAssocID="{F1B84423-F772-40EF-9AD4-016F01755CCA}" presName="hierChild7" presStyleCnt="0"/>
      <dgm:spPr/>
    </dgm:pt>
  </dgm:ptLst>
  <dgm:cxnLst>
    <dgm:cxn modelId="{28C4C704-E892-4562-BDB0-3EFB685DE257}" srcId="{80911E3D-C033-47D0-9FD5-EAD2625BCB20}" destId="{F1B84423-F772-40EF-9AD4-016F01755CCA}" srcOrd="0" destOrd="0" parTransId="{5223BF73-4EEC-4A08-8D6A-681E4C008409}" sibTransId="{2DADC8DF-E337-4724-A952-AB5EA86343DE}"/>
    <dgm:cxn modelId="{89D21914-DE14-4591-BEBA-CCABD31B59E8}" type="presOf" srcId="{C86C2265-BAF9-4011-8BFB-10E72C9CF6CC}" destId="{DA40A3ED-0770-48CB-91AE-0526A9B3330E}" srcOrd="1" destOrd="0" presId="urn:microsoft.com/office/officeart/2009/3/layout/HorizontalOrganizationChart"/>
    <dgm:cxn modelId="{14269117-EF96-4AB2-84DB-FFCDBDD7823A}" type="presOf" srcId="{B1559345-3A8B-4C87-AA07-21EE01DE823E}" destId="{3DE8E227-4D9A-4547-BA89-3F729F881C53}" srcOrd="0" destOrd="0" presId="urn:microsoft.com/office/officeart/2009/3/layout/HorizontalOrganizationChart"/>
    <dgm:cxn modelId="{7AF35027-5702-481C-B7A8-2749BAC699C9}" type="presOf" srcId="{29FBD3F0-1970-42F0-98EB-C726E1AE3EAE}" destId="{4B401263-FE89-4D6B-B471-6D66059F2037}" srcOrd="0" destOrd="0" presId="urn:microsoft.com/office/officeart/2009/3/layout/HorizontalOrganizationChart"/>
    <dgm:cxn modelId="{468AB330-32BC-4046-9955-727633ABBA94}" type="presOf" srcId="{80911E3D-C033-47D0-9FD5-EAD2625BCB20}" destId="{54971554-6320-4F71-90FA-9869A054986B}" srcOrd="0" destOrd="0" presId="urn:microsoft.com/office/officeart/2009/3/layout/HorizontalOrganizationChart"/>
    <dgm:cxn modelId="{2F316431-A60B-48C0-945F-C39548B894F6}" srcId="{80911E3D-C033-47D0-9FD5-EAD2625BCB20}" destId="{C86C2265-BAF9-4011-8BFB-10E72C9CF6CC}" srcOrd="2" destOrd="0" parTransId="{C1BE60BB-E30E-4BB6-B450-09C98EB6D250}" sibTransId="{654E5AE6-0767-4537-A716-92D46A5CC509}"/>
    <dgm:cxn modelId="{95E1FC37-2E05-49AB-8F44-79F4E55853CE}" type="presOf" srcId="{8F68A8F3-AD3B-403B-B6C9-1B1759283C6A}" destId="{FFE983CA-9363-41FA-9DB1-B5DF4DF73B0C}" srcOrd="0" destOrd="0" presId="urn:microsoft.com/office/officeart/2009/3/layout/HorizontalOrganizationChart"/>
    <dgm:cxn modelId="{68947F61-D5DD-4D1F-9E4F-57BED6C36DDB}" srcId="{80911E3D-C033-47D0-9FD5-EAD2625BCB20}" destId="{B1559345-3A8B-4C87-AA07-21EE01DE823E}" srcOrd="3" destOrd="0" parTransId="{CA651BBA-FC3B-42A3-8013-1FCBB017886B}" sibTransId="{D4558E8D-59C5-408B-9E4C-310FEBE3CB6B}"/>
    <dgm:cxn modelId="{EDE5BD45-E2F2-4B3C-84FF-B712AF7399AF}" type="presOf" srcId="{5223BF73-4EEC-4A08-8D6A-681E4C008409}" destId="{589F87EF-E848-4579-9C1E-2B9749A544A9}" srcOrd="0" destOrd="0" presId="urn:microsoft.com/office/officeart/2009/3/layout/HorizontalOrganizationChart"/>
    <dgm:cxn modelId="{6882826D-BC83-4A83-B1B0-581701B46DB3}" srcId="{80911E3D-C033-47D0-9FD5-EAD2625BCB20}" destId="{CB7CA796-E287-4DEB-A4E5-ED11F221F0AB}" srcOrd="1" destOrd="0" parTransId="{8F68A8F3-AD3B-403B-B6C9-1B1759283C6A}" sibTransId="{CA445B40-93B8-494E-AEA8-EDD812A19E64}"/>
    <dgm:cxn modelId="{89137C6E-5528-411F-8A23-472CDC739A9F}" type="presOf" srcId="{CB7CA796-E287-4DEB-A4E5-ED11F221F0AB}" destId="{A060C98A-FAEE-4B26-90F3-17443B0438AE}" srcOrd="0" destOrd="0" presId="urn:microsoft.com/office/officeart/2009/3/layout/HorizontalOrganizationChart"/>
    <dgm:cxn modelId="{BFD87783-4A1D-47C7-9C38-3A0B785AE980}" type="presOf" srcId="{CA651BBA-FC3B-42A3-8013-1FCBB017886B}" destId="{49D3CA16-865F-4401-8EA4-94DCEBE42DA3}" srcOrd="0" destOrd="0" presId="urn:microsoft.com/office/officeart/2009/3/layout/HorizontalOrganizationChart"/>
    <dgm:cxn modelId="{91352C8B-7CD7-4E89-BF99-A691756398F5}" type="presOf" srcId="{F1B84423-F772-40EF-9AD4-016F01755CCA}" destId="{F3CE8690-E47A-4327-A51A-D703AE9FCD18}" srcOrd="0" destOrd="0" presId="urn:microsoft.com/office/officeart/2009/3/layout/HorizontalOrganizationChart"/>
    <dgm:cxn modelId="{B40B3993-DC7A-4364-A227-8C33FF8B3AA6}" type="presOf" srcId="{C1BE60BB-E30E-4BB6-B450-09C98EB6D250}" destId="{4B0CD0DC-ACF5-4F7B-8387-3D176E66A8F7}" srcOrd="0" destOrd="0" presId="urn:microsoft.com/office/officeart/2009/3/layout/HorizontalOrganizationChart"/>
    <dgm:cxn modelId="{BC4D0F9F-6455-4D08-B92F-6816AABF8BA6}" type="presOf" srcId="{80911E3D-C033-47D0-9FD5-EAD2625BCB20}" destId="{011FB2E1-13D7-4C60-BC36-DA9DC96A101E}" srcOrd="1" destOrd="0" presId="urn:microsoft.com/office/officeart/2009/3/layout/HorizontalOrganizationChart"/>
    <dgm:cxn modelId="{1088C1B1-2616-4CC2-AC10-7D3B82A2D9E7}" type="presOf" srcId="{CB7CA796-E287-4DEB-A4E5-ED11F221F0AB}" destId="{53F17831-4F23-4925-80B9-5E2DF0D11383}" srcOrd="1" destOrd="0" presId="urn:microsoft.com/office/officeart/2009/3/layout/HorizontalOrganizationChart"/>
    <dgm:cxn modelId="{E1E5BAB7-6356-4D2E-AD97-DC5D9FF25205}" type="presOf" srcId="{F1B84423-F772-40EF-9AD4-016F01755CCA}" destId="{55ADEC3B-73C2-4220-B72C-55BE0148DD66}" srcOrd="1" destOrd="0" presId="urn:microsoft.com/office/officeart/2009/3/layout/HorizontalOrganizationChart"/>
    <dgm:cxn modelId="{0DDC17C7-66D3-462A-AFD5-D277BF54F809}" type="presOf" srcId="{C86C2265-BAF9-4011-8BFB-10E72C9CF6CC}" destId="{843AC448-C95F-4029-909D-27B0D799E10B}" srcOrd="0" destOrd="0" presId="urn:microsoft.com/office/officeart/2009/3/layout/HorizontalOrganizationChart"/>
    <dgm:cxn modelId="{9E78E6C9-7911-4076-96C8-1B0E1BF48424}" type="presOf" srcId="{B1559345-3A8B-4C87-AA07-21EE01DE823E}" destId="{8C667FEB-99B5-408B-977F-C087C1EF0B0B}" srcOrd="1" destOrd="0" presId="urn:microsoft.com/office/officeart/2009/3/layout/HorizontalOrganizationChart"/>
    <dgm:cxn modelId="{6C8AA2EF-626B-4E84-9745-AA9BA467EE93}" srcId="{29FBD3F0-1970-42F0-98EB-C726E1AE3EAE}" destId="{80911E3D-C033-47D0-9FD5-EAD2625BCB20}" srcOrd="0" destOrd="0" parTransId="{D1BF5BA6-E7B1-4C2A-B26E-A03FC13D510D}" sibTransId="{6FFC72ED-1B13-4E3C-A59B-ADB977E248E1}"/>
    <dgm:cxn modelId="{69F83CEF-2024-4ADD-9AB3-45778D06D31F}" type="presParOf" srcId="{4B401263-FE89-4D6B-B471-6D66059F2037}" destId="{E94656DD-E54A-4FAA-94F6-896B8982BF30}" srcOrd="0" destOrd="0" presId="urn:microsoft.com/office/officeart/2009/3/layout/HorizontalOrganizationChart"/>
    <dgm:cxn modelId="{FEECA780-C15A-43CF-B58B-5B0697A2B07F}" type="presParOf" srcId="{E94656DD-E54A-4FAA-94F6-896B8982BF30}" destId="{83683C27-3F6B-4FCE-85EC-B1BF69AD075B}" srcOrd="0" destOrd="0" presId="urn:microsoft.com/office/officeart/2009/3/layout/HorizontalOrganizationChart"/>
    <dgm:cxn modelId="{FA29FA63-C332-46F8-8A69-C16D0F50E747}" type="presParOf" srcId="{83683C27-3F6B-4FCE-85EC-B1BF69AD075B}" destId="{54971554-6320-4F71-90FA-9869A054986B}" srcOrd="0" destOrd="0" presId="urn:microsoft.com/office/officeart/2009/3/layout/HorizontalOrganizationChart"/>
    <dgm:cxn modelId="{846D4CEC-5687-4C3D-89C8-3131E817469B}" type="presParOf" srcId="{83683C27-3F6B-4FCE-85EC-B1BF69AD075B}" destId="{011FB2E1-13D7-4C60-BC36-DA9DC96A101E}" srcOrd="1" destOrd="0" presId="urn:microsoft.com/office/officeart/2009/3/layout/HorizontalOrganizationChart"/>
    <dgm:cxn modelId="{869E1137-229E-4C88-84A9-2D1BFA67E2E2}" type="presParOf" srcId="{E94656DD-E54A-4FAA-94F6-896B8982BF30}" destId="{75B4223E-5891-45E3-B6B0-D6E260A55EAC}" srcOrd="1" destOrd="0" presId="urn:microsoft.com/office/officeart/2009/3/layout/HorizontalOrganizationChart"/>
    <dgm:cxn modelId="{1EF60C16-64FD-4C2C-8F9D-B238C7406061}" type="presParOf" srcId="{75B4223E-5891-45E3-B6B0-D6E260A55EAC}" destId="{FFE983CA-9363-41FA-9DB1-B5DF4DF73B0C}" srcOrd="0" destOrd="0" presId="urn:microsoft.com/office/officeart/2009/3/layout/HorizontalOrganizationChart"/>
    <dgm:cxn modelId="{648306DD-4156-46F1-82D1-C3BEEA89BB24}" type="presParOf" srcId="{75B4223E-5891-45E3-B6B0-D6E260A55EAC}" destId="{844A9CCB-8C58-4961-8ED1-F775B793036E}" srcOrd="1" destOrd="0" presId="urn:microsoft.com/office/officeart/2009/3/layout/HorizontalOrganizationChart"/>
    <dgm:cxn modelId="{9D5353BB-94B4-47DB-9F3D-6D16A7CB47B1}" type="presParOf" srcId="{844A9CCB-8C58-4961-8ED1-F775B793036E}" destId="{76536952-9AAE-4F0B-887A-3217699C56CA}" srcOrd="0" destOrd="0" presId="urn:microsoft.com/office/officeart/2009/3/layout/HorizontalOrganizationChart"/>
    <dgm:cxn modelId="{C500845D-8C2F-421D-A6B5-691694F525C0}" type="presParOf" srcId="{76536952-9AAE-4F0B-887A-3217699C56CA}" destId="{A060C98A-FAEE-4B26-90F3-17443B0438AE}" srcOrd="0" destOrd="0" presId="urn:microsoft.com/office/officeart/2009/3/layout/HorizontalOrganizationChart"/>
    <dgm:cxn modelId="{D28997D5-10A2-4301-9374-485480A29F04}" type="presParOf" srcId="{76536952-9AAE-4F0B-887A-3217699C56CA}" destId="{53F17831-4F23-4925-80B9-5E2DF0D11383}" srcOrd="1" destOrd="0" presId="urn:microsoft.com/office/officeart/2009/3/layout/HorizontalOrganizationChart"/>
    <dgm:cxn modelId="{F4B3B032-9F59-43E4-80A6-8E2C10FC9DEA}" type="presParOf" srcId="{844A9CCB-8C58-4961-8ED1-F775B793036E}" destId="{3825F3DB-49AB-44E2-98DA-668F3023AD9A}" srcOrd="1" destOrd="0" presId="urn:microsoft.com/office/officeart/2009/3/layout/HorizontalOrganizationChart"/>
    <dgm:cxn modelId="{29F8BB5B-57C0-4E96-87D1-1669F37A4F9A}" type="presParOf" srcId="{844A9CCB-8C58-4961-8ED1-F775B793036E}" destId="{A76E503C-BBE5-42E1-AB4D-D8854CDA6DFA}" srcOrd="2" destOrd="0" presId="urn:microsoft.com/office/officeart/2009/3/layout/HorizontalOrganizationChart"/>
    <dgm:cxn modelId="{69E074BC-9D99-46DA-9789-6697BB9CF6ED}" type="presParOf" srcId="{75B4223E-5891-45E3-B6B0-D6E260A55EAC}" destId="{4B0CD0DC-ACF5-4F7B-8387-3D176E66A8F7}" srcOrd="2" destOrd="0" presId="urn:microsoft.com/office/officeart/2009/3/layout/HorizontalOrganizationChart"/>
    <dgm:cxn modelId="{135401D0-FE7D-44AB-A0F0-0224E9B8D2F8}" type="presParOf" srcId="{75B4223E-5891-45E3-B6B0-D6E260A55EAC}" destId="{84A32AE5-C41C-422B-B659-FB5F68D59DCB}" srcOrd="3" destOrd="0" presId="urn:microsoft.com/office/officeart/2009/3/layout/HorizontalOrganizationChart"/>
    <dgm:cxn modelId="{3368B965-56AA-41EA-8964-DB6D3D9358D6}" type="presParOf" srcId="{84A32AE5-C41C-422B-B659-FB5F68D59DCB}" destId="{B57E8771-87DA-42FB-854F-4FCB08AF9688}" srcOrd="0" destOrd="0" presId="urn:microsoft.com/office/officeart/2009/3/layout/HorizontalOrganizationChart"/>
    <dgm:cxn modelId="{C2585AAC-A179-499C-BD2D-CA976849436B}" type="presParOf" srcId="{B57E8771-87DA-42FB-854F-4FCB08AF9688}" destId="{843AC448-C95F-4029-909D-27B0D799E10B}" srcOrd="0" destOrd="0" presId="urn:microsoft.com/office/officeart/2009/3/layout/HorizontalOrganizationChart"/>
    <dgm:cxn modelId="{1DEB7C5E-9169-4D37-99BE-E2B0EAC05E07}" type="presParOf" srcId="{B57E8771-87DA-42FB-854F-4FCB08AF9688}" destId="{DA40A3ED-0770-48CB-91AE-0526A9B3330E}" srcOrd="1" destOrd="0" presId="urn:microsoft.com/office/officeart/2009/3/layout/HorizontalOrganizationChart"/>
    <dgm:cxn modelId="{871A4987-DDAA-4F1A-9054-787579203E7D}" type="presParOf" srcId="{84A32AE5-C41C-422B-B659-FB5F68D59DCB}" destId="{3514FD7F-D771-45F0-977C-D6BC2708B89D}" srcOrd="1" destOrd="0" presId="urn:microsoft.com/office/officeart/2009/3/layout/HorizontalOrganizationChart"/>
    <dgm:cxn modelId="{7E56C542-12AA-4A29-988B-DCD363EC85CA}" type="presParOf" srcId="{84A32AE5-C41C-422B-B659-FB5F68D59DCB}" destId="{390D1696-6A64-4958-B268-43F8C9438E0A}" srcOrd="2" destOrd="0" presId="urn:microsoft.com/office/officeart/2009/3/layout/HorizontalOrganizationChart"/>
    <dgm:cxn modelId="{D27B4751-38EC-4CF5-8D98-4EB25D0D9221}" type="presParOf" srcId="{75B4223E-5891-45E3-B6B0-D6E260A55EAC}" destId="{49D3CA16-865F-4401-8EA4-94DCEBE42DA3}" srcOrd="4" destOrd="0" presId="urn:microsoft.com/office/officeart/2009/3/layout/HorizontalOrganizationChart"/>
    <dgm:cxn modelId="{072F37BA-55A4-43F4-8100-E1811A195A17}" type="presParOf" srcId="{75B4223E-5891-45E3-B6B0-D6E260A55EAC}" destId="{AD47CAB3-B9C8-4F57-89A9-61EF3014A123}" srcOrd="5" destOrd="0" presId="urn:microsoft.com/office/officeart/2009/3/layout/HorizontalOrganizationChart"/>
    <dgm:cxn modelId="{6D76052D-499B-4FE0-A70B-50E89A30E7BF}" type="presParOf" srcId="{AD47CAB3-B9C8-4F57-89A9-61EF3014A123}" destId="{6E3A8571-AAE5-483A-87F6-F2F756C0EA5C}" srcOrd="0" destOrd="0" presId="urn:microsoft.com/office/officeart/2009/3/layout/HorizontalOrganizationChart"/>
    <dgm:cxn modelId="{34EE912B-834F-41E6-8F56-86906EB917E7}" type="presParOf" srcId="{6E3A8571-AAE5-483A-87F6-F2F756C0EA5C}" destId="{3DE8E227-4D9A-4547-BA89-3F729F881C53}" srcOrd="0" destOrd="0" presId="urn:microsoft.com/office/officeart/2009/3/layout/HorizontalOrganizationChart"/>
    <dgm:cxn modelId="{EB34B278-6398-477B-99A3-B0838D225104}" type="presParOf" srcId="{6E3A8571-AAE5-483A-87F6-F2F756C0EA5C}" destId="{8C667FEB-99B5-408B-977F-C087C1EF0B0B}" srcOrd="1" destOrd="0" presId="urn:microsoft.com/office/officeart/2009/3/layout/HorizontalOrganizationChart"/>
    <dgm:cxn modelId="{459A0734-BA8C-4E27-B5FD-95626EBD6F81}" type="presParOf" srcId="{AD47CAB3-B9C8-4F57-89A9-61EF3014A123}" destId="{53B0C371-6469-42E6-ACDC-AB861140E8EB}" srcOrd="1" destOrd="0" presId="urn:microsoft.com/office/officeart/2009/3/layout/HorizontalOrganizationChart"/>
    <dgm:cxn modelId="{8841F647-5FB9-4626-A548-8A1050432F1B}" type="presParOf" srcId="{AD47CAB3-B9C8-4F57-89A9-61EF3014A123}" destId="{411EF40E-7324-4BED-85E5-21D6475E0318}" srcOrd="2" destOrd="0" presId="urn:microsoft.com/office/officeart/2009/3/layout/HorizontalOrganizationChart"/>
    <dgm:cxn modelId="{41409896-93C3-456F-AD25-0443786B9490}" type="presParOf" srcId="{E94656DD-E54A-4FAA-94F6-896B8982BF30}" destId="{7808338C-AEFC-4E3A-930C-A40A807C4273}" srcOrd="2" destOrd="0" presId="urn:microsoft.com/office/officeart/2009/3/layout/HorizontalOrganizationChart"/>
    <dgm:cxn modelId="{0F2CA132-5F46-447A-B5AF-9347EA65BBCE}" type="presParOf" srcId="{7808338C-AEFC-4E3A-930C-A40A807C4273}" destId="{589F87EF-E848-4579-9C1E-2B9749A544A9}" srcOrd="0" destOrd="0" presId="urn:microsoft.com/office/officeart/2009/3/layout/HorizontalOrganizationChart"/>
    <dgm:cxn modelId="{9094CEF7-4285-4053-BCD2-063838DF853C}" type="presParOf" srcId="{7808338C-AEFC-4E3A-930C-A40A807C4273}" destId="{F8B05E40-59F7-4A90-9B52-5D518D089236}" srcOrd="1" destOrd="0" presId="urn:microsoft.com/office/officeart/2009/3/layout/HorizontalOrganizationChart"/>
    <dgm:cxn modelId="{E68CBDA4-5AB5-43FE-A1FF-B40A78C8BF5F}" type="presParOf" srcId="{F8B05E40-59F7-4A90-9B52-5D518D089236}" destId="{239BA5AB-8F29-4F1F-9306-2CF211560F24}" srcOrd="0" destOrd="0" presId="urn:microsoft.com/office/officeart/2009/3/layout/HorizontalOrganizationChart"/>
    <dgm:cxn modelId="{3F6FB978-E0BC-4E76-A496-3A5FCBDD4461}" type="presParOf" srcId="{239BA5AB-8F29-4F1F-9306-2CF211560F24}" destId="{F3CE8690-E47A-4327-A51A-D703AE9FCD18}" srcOrd="0" destOrd="0" presId="urn:microsoft.com/office/officeart/2009/3/layout/HorizontalOrganizationChart"/>
    <dgm:cxn modelId="{AAEDDCB0-E2BF-4E4F-9E89-8B75550B9854}" type="presParOf" srcId="{239BA5AB-8F29-4F1F-9306-2CF211560F24}" destId="{55ADEC3B-73C2-4220-B72C-55BE0148DD66}" srcOrd="1" destOrd="0" presId="urn:microsoft.com/office/officeart/2009/3/layout/HorizontalOrganizationChart"/>
    <dgm:cxn modelId="{DEC6F43A-408C-4947-BC1B-CD7224053182}" type="presParOf" srcId="{F8B05E40-59F7-4A90-9B52-5D518D089236}" destId="{DC623A78-2CEC-4567-B6A5-CCE22AB5CE10}" srcOrd="1" destOrd="0" presId="urn:microsoft.com/office/officeart/2009/3/layout/HorizontalOrganizationChart"/>
    <dgm:cxn modelId="{1301A7D8-B825-4C05-AACE-519697932650}" type="presParOf" srcId="{F8B05E40-59F7-4A90-9B52-5D518D089236}" destId="{BD1089C4-9E67-4C05-98CE-5C88E2314706}"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5267AB19-45D1-4F94-B02D-3BDBA99DA9A4}"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kumimoji="1" lang="ja-JP" altLang="en-US"/>
        </a:p>
      </dgm:t>
    </dgm:pt>
    <dgm:pt modelId="{91648DC4-EBB0-4091-9152-D9F0B48ABDAC}">
      <dgm:prSet phldrT="[テキスト]" custT="1"/>
      <dgm:spPr>
        <a:solidFill>
          <a:srgbClr val="0AAEAA"/>
        </a:solidFill>
      </dgm:spPr>
      <dgm:t>
        <a:bodyPr/>
        <a:lstStyle/>
        <a:p>
          <a:r>
            <a:rPr kumimoji="1" lang="ja-JP" altLang="en-US" sz="2000" dirty="0">
              <a:solidFill>
                <a:schemeClr val="tx1"/>
              </a:solidFill>
              <a:latin typeface="メイリオ" panose="020B0604030504040204" pitchFamily="50" charset="-128"/>
              <a:ea typeface="メイリオ" panose="020B0604030504040204" pitchFamily="50" charset="-128"/>
            </a:rPr>
            <a:t>本人</a:t>
          </a:r>
        </a:p>
      </dgm:t>
    </dgm:pt>
    <dgm:pt modelId="{160DB182-4666-4773-9872-ECEC01550DB7}" type="parTrans" cxnId="{0989D487-6DD6-4ADC-885E-E8A277BDD698}">
      <dgm:prSet/>
      <dgm:spPr/>
      <dgm:t>
        <a:bodyPr/>
        <a:lstStyle/>
        <a:p>
          <a:endParaRPr kumimoji="1" lang="ja-JP" altLang="en-US" sz="2000"/>
        </a:p>
      </dgm:t>
    </dgm:pt>
    <dgm:pt modelId="{AFF8BEE1-C596-4980-8003-FAD66D965B8F}" type="sibTrans" cxnId="{0989D487-6DD6-4ADC-885E-E8A277BDD698}">
      <dgm:prSet/>
      <dgm:spPr/>
      <dgm:t>
        <a:bodyPr/>
        <a:lstStyle/>
        <a:p>
          <a:endParaRPr kumimoji="1" lang="ja-JP" altLang="en-US" sz="2000"/>
        </a:p>
      </dgm:t>
    </dgm:pt>
    <dgm:pt modelId="{EC9B0F70-986E-4C33-B1AC-A3130BF1E04E}">
      <dgm:prSet phldrT="[テキスト]" custT="1"/>
      <dgm:spPr>
        <a:solidFill>
          <a:srgbClr val="EEAB68"/>
        </a:solidFill>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rPr>
            <a:t>有償ボランティア</a:t>
          </a:r>
        </a:p>
      </dgm:t>
    </dgm:pt>
    <dgm:pt modelId="{01071503-5A07-4D42-A4B7-679CF99189D4}" type="parTrans" cxnId="{86FCD693-7941-40A6-9F29-2EEAFDC476DC}">
      <dgm:prSet/>
      <dgm:spPr/>
      <dgm:t>
        <a:bodyPr/>
        <a:lstStyle/>
        <a:p>
          <a:endParaRPr kumimoji="1" lang="ja-JP" altLang="en-US" sz="2000"/>
        </a:p>
      </dgm:t>
    </dgm:pt>
    <dgm:pt modelId="{99AB35E1-75BD-4A4C-A1CA-D50FF3B737AB}" type="sibTrans" cxnId="{86FCD693-7941-40A6-9F29-2EEAFDC476DC}">
      <dgm:prSet/>
      <dgm:spPr>
        <a:solidFill>
          <a:srgbClr val="EEAB68"/>
        </a:solidFill>
      </dgm:spPr>
      <dgm:t>
        <a:bodyPr/>
        <a:lstStyle/>
        <a:p>
          <a:endParaRPr kumimoji="1" lang="ja-JP" altLang="en-US" sz="2000"/>
        </a:p>
      </dgm:t>
    </dgm:pt>
    <dgm:pt modelId="{8DBC7928-D79C-4F5D-87B6-89C092EF748A}">
      <dgm:prSet phldrT="[テキスト]" custT="1"/>
      <dgm:spPr>
        <a:solidFill>
          <a:srgbClr val="DD684D"/>
        </a:solidFill>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rPr>
            <a:t>学習グループ</a:t>
          </a:r>
        </a:p>
      </dgm:t>
    </dgm:pt>
    <dgm:pt modelId="{8B0057D4-4DDF-44E3-A415-3CCE231D9C9B}" type="parTrans" cxnId="{156FE4BF-AA6C-4149-9E9B-B75B1D2C7B3F}">
      <dgm:prSet/>
      <dgm:spPr/>
      <dgm:t>
        <a:bodyPr/>
        <a:lstStyle/>
        <a:p>
          <a:endParaRPr kumimoji="1" lang="ja-JP" altLang="en-US" sz="2000"/>
        </a:p>
      </dgm:t>
    </dgm:pt>
    <dgm:pt modelId="{EC3B5CE5-90D0-4E6A-ABDD-38A49E1002A9}" type="sibTrans" cxnId="{156FE4BF-AA6C-4149-9E9B-B75B1D2C7B3F}">
      <dgm:prSet/>
      <dgm:spPr/>
      <dgm:t>
        <a:bodyPr/>
        <a:lstStyle/>
        <a:p>
          <a:endParaRPr kumimoji="1" lang="ja-JP" altLang="en-US" sz="2000"/>
        </a:p>
      </dgm:t>
    </dgm:pt>
    <dgm:pt modelId="{7D975A18-67D2-4D6E-95FE-268D3E4A830F}">
      <dgm:prSet phldrT="[テキスト]" custT="1"/>
      <dgm:spPr>
        <a:solidFill>
          <a:srgbClr val="E06499"/>
        </a:solidFill>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rPr>
            <a:t>女子会</a:t>
          </a:r>
        </a:p>
      </dgm:t>
    </dgm:pt>
    <dgm:pt modelId="{4E8EBD11-6467-42BC-9D7A-055B592653C4}" type="parTrans" cxnId="{6D0D11E5-BE5C-4138-91D7-E59096EE1E80}">
      <dgm:prSet/>
      <dgm:spPr/>
      <dgm:t>
        <a:bodyPr/>
        <a:lstStyle/>
        <a:p>
          <a:endParaRPr kumimoji="1" lang="ja-JP" altLang="en-US" sz="2000"/>
        </a:p>
      </dgm:t>
    </dgm:pt>
    <dgm:pt modelId="{DCFEA180-6C90-446F-BDE3-4DF75089B5A6}" type="sibTrans" cxnId="{6D0D11E5-BE5C-4138-91D7-E59096EE1E80}">
      <dgm:prSet/>
      <dgm:spPr/>
      <dgm:t>
        <a:bodyPr/>
        <a:lstStyle/>
        <a:p>
          <a:endParaRPr kumimoji="1" lang="ja-JP" altLang="en-US" sz="2000"/>
        </a:p>
      </dgm:t>
    </dgm:pt>
    <dgm:pt modelId="{B94E0FA2-5707-450B-B600-AE6073EBDBF8}">
      <dgm:prSet phldrT="[テキスト]" custT="1"/>
      <dgm:spPr>
        <a:solidFill>
          <a:srgbClr val="00B1F0"/>
        </a:solidFill>
      </dgm:spPr>
      <dgm:t>
        <a:bodyPr/>
        <a:lstStyle/>
        <a:p>
          <a:r>
            <a:rPr kumimoji="1" lang="en-US" altLang="ja-JP" sz="1400" dirty="0">
              <a:solidFill>
                <a:schemeClr val="tx1"/>
              </a:solidFill>
              <a:latin typeface="メイリオ" panose="020B0604030504040204" pitchFamily="50" charset="-128"/>
              <a:ea typeface="メイリオ" panose="020B0604030504040204" pitchFamily="50" charset="-128"/>
            </a:rPr>
            <a:t>10</a:t>
          </a:r>
          <a:r>
            <a:rPr kumimoji="1" lang="ja-JP" altLang="en-US" sz="1400" dirty="0">
              <a:solidFill>
                <a:schemeClr val="tx1"/>
              </a:solidFill>
              <a:latin typeface="メイリオ" panose="020B0604030504040204" pitchFamily="50" charset="-128"/>
              <a:ea typeface="メイリオ" panose="020B0604030504040204" pitchFamily="50" charset="-128"/>
            </a:rPr>
            <a:t>代グループ</a:t>
          </a:r>
        </a:p>
      </dgm:t>
    </dgm:pt>
    <dgm:pt modelId="{308A1362-744A-41D5-9E25-C5BAF40FC083}" type="parTrans" cxnId="{BF1BC170-4A86-48F3-8AEC-03CA038685EE}">
      <dgm:prSet/>
      <dgm:spPr/>
      <dgm:t>
        <a:bodyPr/>
        <a:lstStyle/>
        <a:p>
          <a:endParaRPr kumimoji="1" lang="ja-JP" altLang="en-US" sz="2000"/>
        </a:p>
      </dgm:t>
    </dgm:pt>
    <dgm:pt modelId="{85B1CB74-87D4-45B2-A122-D030777B3069}" type="sibTrans" cxnId="{BF1BC170-4A86-48F3-8AEC-03CA038685EE}">
      <dgm:prSet/>
      <dgm:spPr>
        <a:solidFill>
          <a:srgbClr val="92D050"/>
        </a:solidFill>
      </dgm:spPr>
      <dgm:t>
        <a:bodyPr/>
        <a:lstStyle/>
        <a:p>
          <a:endParaRPr kumimoji="1" lang="ja-JP" altLang="en-US" sz="2000"/>
        </a:p>
      </dgm:t>
    </dgm:pt>
    <dgm:pt modelId="{F07400B2-7516-4585-9332-E3917B525A36}">
      <dgm:prSet phldrT="[テキスト]" custT="1"/>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rPr>
            <a:t>ボランティア</a:t>
          </a:r>
          <a:r>
            <a:rPr kumimoji="1" lang="en-US" altLang="ja-JP" sz="1400" dirty="0">
              <a:solidFill>
                <a:schemeClr val="tx1"/>
              </a:solidFill>
              <a:latin typeface="メイリオ" panose="020B0604030504040204" pitchFamily="50" charset="-128"/>
              <a:ea typeface="メイリオ" panose="020B0604030504040204" pitchFamily="50" charset="-128"/>
            </a:rPr>
            <a:t>※</a:t>
          </a:r>
        </a:p>
      </dgm:t>
    </dgm:pt>
    <dgm:pt modelId="{6BDE8182-8868-42AE-B07C-CBB1AC81024F}" type="parTrans" cxnId="{19E8E8F2-783F-4CAC-BBDA-4773DB8D2779}">
      <dgm:prSet/>
      <dgm:spPr/>
      <dgm:t>
        <a:bodyPr/>
        <a:lstStyle/>
        <a:p>
          <a:endParaRPr kumimoji="1" lang="ja-JP" altLang="en-US" sz="2000"/>
        </a:p>
      </dgm:t>
    </dgm:pt>
    <dgm:pt modelId="{EB7BD282-DF90-4A74-AFDF-0813A879E5AF}" type="sibTrans" cxnId="{19E8E8F2-783F-4CAC-BBDA-4773DB8D2779}">
      <dgm:prSet/>
      <dgm:spPr/>
      <dgm:t>
        <a:bodyPr/>
        <a:lstStyle/>
        <a:p>
          <a:endParaRPr kumimoji="1" lang="ja-JP" altLang="en-US" sz="2000"/>
        </a:p>
      </dgm:t>
    </dgm:pt>
    <dgm:pt modelId="{B7FACAD7-9BF1-43C9-9286-1ED641D585A1}">
      <dgm:prSet phldrT="[テキスト]" custT="1"/>
      <dgm:spPr>
        <a:solidFill>
          <a:srgbClr val="00B050"/>
        </a:solidFill>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rPr>
            <a:t>作業グループ</a:t>
          </a:r>
        </a:p>
      </dgm:t>
    </dgm:pt>
    <dgm:pt modelId="{6BB36CBC-D62F-416B-BB0D-7C8F2A6DC7AB}" type="parTrans" cxnId="{E86BBD0F-8627-4504-8B8C-A0FCC5D1D445}">
      <dgm:prSet/>
      <dgm:spPr/>
      <dgm:t>
        <a:bodyPr/>
        <a:lstStyle/>
        <a:p>
          <a:endParaRPr kumimoji="1" lang="ja-JP" altLang="en-US" sz="2000"/>
        </a:p>
      </dgm:t>
    </dgm:pt>
    <dgm:pt modelId="{2981BF9C-78A3-454D-9F48-F65B5D41CA32}" type="sibTrans" cxnId="{E86BBD0F-8627-4504-8B8C-A0FCC5D1D445}">
      <dgm:prSet/>
      <dgm:spPr>
        <a:solidFill>
          <a:srgbClr val="EEAB68"/>
        </a:solidFill>
      </dgm:spPr>
      <dgm:t>
        <a:bodyPr/>
        <a:lstStyle/>
        <a:p>
          <a:endParaRPr kumimoji="1" lang="ja-JP" altLang="en-US" sz="2000"/>
        </a:p>
      </dgm:t>
    </dgm:pt>
    <dgm:pt modelId="{6384C1B3-2D59-44F9-9FEA-2132C3E9B53A}">
      <dgm:prSet phldrT="[テキスト]"/>
      <dgm:spPr/>
      <dgm:t>
        <a:bodyPr/>
        <a:lstStyle/>
        <a:p>
          <a:endParaRPr kumimoji="1" lang="ja-JP" altLang="en-US" sz="2000"/>
        </a:p>
      </dgm:t>
    </dgm:pt>
    <dgm:pt modelId="{BDF3BD9D-4595-41B9-9678-A4B42B8F8599}" type="parTrans" cxnId="{1DDF67B2-B597-45AA-AEAB-408DFD30DAB0}">
      <dgm:prSet/>
      <dgm:spPr/>
      <dgm:t>
        <a:bodyPr/>
        <a:lstStyle/>
        <a:p>
          <a:endParaRPr kumimoji="1" lang="ja-JP" altLang="en-US" sz="2000"/>
        </a:p>
      </dgm:t>
    </dgm:pt>
    <dgm:pt modelId="{5795B447-8B5C-4232-A43A-5D54B6794A58}" type="sibTrans" cxnId="{1DDF67B2-B597-45AA-AEAB-408DFD30DAB0}">
      <dgm:prSet/>
      <dgm:spPr/>
      <dgm:t>
        <a:bodyPr/>
        <a:lstStyle/>
        <a:p>
          <a:endParaRPr kumimoji="1" lang="ja-JP" altLang="en-US" sz="2000"/>
        </a:p>
      </dgm:t>
    </dgm:pt>
    <dgm:pt modelId="{F14E702E-C6D2-4FC1-A5B9-AF7B20794638}">
      <dgm:prSet phldrT="[テキスト]" custT="1"/>
      <dgm:spPr>
        <a:solidFill>
          <a:srgbClr val="EEEA58"/>
        </a:solidFill>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rPr>
            <a:t>しゃべり場</a:t>
          </a:r>
        </a:p>
      </dgm:t>
    </dgm:pt>
    <dgm:pt modelId="{676F9E42-EE2C-4B1D-A3C3-758D9F0EC575}" type="parTrans" cxnId="{46EAF720-D8F5-48B0-AF52-ED3F0DE37DAB}">
      <dgm:prSet/>
      <dgm:spPr/>
      <dgm:t>
        <a:bodyPr/>
        <a:lstStyle/>
        <a:p>
          <a:endParaRPr kumimoji="1" lang="ja-JP" altLang="en-US" sz="2000"/>
        </a:p>
      </dgm:t>
    </dgm:pt>
    <dgm:pt modelId="{8814C20B-5C80-45CA-A537-81D366103095}" type="sibTrans" cxnId="{46EAF720-D8F5-48B0-AF52-ED3F0DE37DAB}">
      <dgm:prSet/>
      <dgm:spPr>
        <a:solidFill>
          <a:srgbClr val="00B050"/>
        </a:solidFill>
      </dgm:spPr>
      <dgm:t>
        <a:bodyPr/>
        <a:lstStyle/>
        <a:p>
          <a:endParaRPr kumimoji="1" lang="ja-JP" altLang="en-US" sz="2000"/>
        </a:p>
      </dgm:t>
    </dgm:pt>
    <dgm:pt modelId="{C6B77C2A-DF36-4AE7-90C6-B797ED963680}">
      <dgm:prSet phldrT="[テキスト]"/>
      <dgm:spPr/>
      <dgm:t>
        <a:bodyPr/>
        <a:lstStyle/>
        <a:p>
          <a:endParaRPr kumimoji="1" lang="ja-JP" altLang="en-US" sz="2000"/>
        </a:p>
      </dgm:t>
    </dgm:pt>
    <dgm:pt modelId="{B36DAEC8-3D87-482E-98F4-A92DED2AA1E2}" type="parTrans" cxnId="{04CA19B2-8A93-4A99-AB19-F354F88340ED}">
      <dgm:prSet/>
      <dgm:spPr/>
      <dgm:t>
        <a:bodyPr/>
        <a:lstStyle/>
        <a:p>
          <a:endParaRPr kumimoji="1" lang="ja-JP" altLang="en-US" sz="2000"/>
        </a:p>
      </dgm:t>
    </dgm:pt>
    <dgm:pt modelId="{C3648EC4-9DF1-460C-84F9-20BAED389EAF}" type="sibTrans" cxnId="{04CA19B2-8A93-4A99-AB19-F354F88340ED}">
      <dgm:prSet/>
      <dgm:spPr/>
      <dgm:t>
        <a:bodyPr/>
        <a:lstStyle/>
        <a:p>
          <a:endParaRPr kumimoji="1" lang="ja-JP" altLang="en-US" sz="2000"/>
        </a:p>
      </dgm:t>
    </dgm:pt>
    <dgm:pt modelId="{F24B9CFC-416E-4B23-88AC-FD27B97E0EFA}">
      <dgm:prSet phldrT="[テキスト]" custT="1"/>
      <dgm:spPr>
        <a:solidFill>
          <a:srgbClr val="A9C45C"/>
        </a:solidFill>
      </dgm:spPr>
      <dgm:t>
        <a:bodyPr/>
        <a:lstStyle/>
        <a:p>
          <a:r>
            <a:rPr kumimoji="1" lang="en-US" altLang="ja-JP" sz="1400" dirty="0">
              <a:solidFill>
                <a:schemeClr val="tx1"/>
              </a:solidFill>
              <a:latin typeface="メイリオ" panose="020B0604030504040204" pitchFamily="50" charset="-128"/>
              <a:ea typeface="メイリオ" panose="020B0604030504040204" pitchFamily="50" charset="-128"/>
            </a:rPr>
            <a:t>SST</a:t>
          </a:r>
          <a:r>
            <a:rPr kumimoji="1" lang="ja-JP" altLang="en-US" sz="1400" dirty="0">
              <a:solidFill>
                <a:schemeClr val="tx1"/>
              </a:solidFill>
              <a:latin typeface="メイリオ" panose="020B0604030504040204" pitchFamily="50" charset="-128"/>
              <a:ea typeface="メイリオ" panose="020B0604030504040204" pitchFamily="50" charset="-128"/>
            </a:rPr>
            <a:t>グループ</a:t>
          </a:r>
        </a:p>
      </dgm:t>
    </dgm:pt>
    <dgm:pt modelId="{96E665BA-3DC7-4336-AF56-C0BBEFC746F6}" type="parTrans" cxnId="{6191AC76-7E04-4AAF-8B5A-FD3E5483AD5F}">
      <dgm:prSet/>
      <dgm:spPr/>
      <dgm:t>
        <a:bodyPr/>
        <a:lstStyle/>
        <a:p>
          <a:endParaRPr kumimoji="1" lang="ja-JP" altLang="en-US" sz="2000"/>
        </a:p>
      </dgm:t>
    </dgm:pt>
    <dgm:pt modelId="{735392D9-2596-4F27-BDA2-81CB7FBA342B}" type="sibTrans" cxnId="{6191AC76-7E04-4AAF-8B5A-FD3E5483AD5F}">
      <dgm:prSet/>
      <dgm:spPr>
        <a:solidFill>
          <a:srgbClr val="B05E9E"/>
        </a:solidFill>
      </dgm:spPr>
      <dgm:t>
        <a:bodyPr/>
        <a:lstStyle/>
        <a:p>
          <a:endParaRPr kumimoji="1" lang="ja-JP" altLang="en-US" sz="2000"/>
        </a:p>
      </dgm:t>
    </dgm:pt>
    <dgm:pt modelId="{D5E15517-806A-4E6D-A590-77AE549C30F1}">
      <dgm:prSet/>
      <dgm:spPr/>
      <dgm:t>
        <a:bodyPr/>
        <a:lstStyle/>
        <a:p>
          <a:endParaRPr kumimoji="1" lang="ja-JP" altLang="en-US" sz="2000"/>
        </a:p>
      </dgm:t>
    </dgm:pt>
    <dgm:pt modelId="{6C136B6D-4285-4686-85D9-E8E43CD6EE24}" type="parTrans" cxnId="{DBF8F7E0-E0C4-43FC-BD9D-5A303A836E23}">
      <dgm:prSet/>
      <dgm:spPr/>
      <dgm:t>
        <a:bodyPr/>
        <a:lstStyle/>
        <a:p>
          <a:endParaRPr kumimoji="1" lang="ja-JP" altLang="en-US" sz="2000"/>
        </a:p>
      </dgm:t>
    </dgm:pt>
    <dgm:pt modelId="{1957DC48-CC23-48BC-A9F3-8DDB0C8BC46D}" type="sibTrans" cxnId="{DBF8F7E0-E0C4-43FC-BD9D-5A303A836E23}">
      <dgm:prSet/>
      <dgm:spPr/>
      <dgm:t>
        <a:bodyPr/>
        <a:lstStyle/>
        <a:p>
          <a:endParaRPr kumimoji="1" lang="ja-JP" altLang="en-US" sz="2000"/>
        </a:p>
      </dgm:t>
    </dgm:pt>
    <dgm:pt modelId="{C3FB55A3-8B22-4132-B677-E8BD12851004}">
      <dgm:prSet/>
      <dgm:spPr/>
      <dgm:t>
        <a:bodyPr/>
        <a:lstStyle/>
        <a:p>
          <a:endParaRPr kumimoji="1" lang="ja-JP" altLang="en-US" sz="2000"/>
        </a:p>
      </dgm:t>
    </dgm:pt>
    <dgm:pt modelId="{5334F5DE-9DEA-42D6-AAA2-B0B887F1BF97}" type="parTrans" cxnId="{E7779795-0A00-4D85-A465-4B901A1FF51B}">
      <dgm:prSet/>
      <dgm:spPr/>
      <dgm:t>
        <a:bodyPr/>
        <a:lstStyle/>
        <a:p>
          <a:endParaRPr kumimoji="1" lang="ja-JP" altLang="en-US" sz="2000"/>
        </a:p>
      </dgm:t>
    </dgm:pt>
    <dgm:pt modelId="{97C81A9D-DD1E-44B0-80F7-E2E85099DEF1}" type="sibTrans" cxnId="{E7779795-0A00-4D85-A465-4B901A1FF51B}">
      <dgm:prSet/>
      <dgm:spPr/>
      <dgm:t>
        <a:bodyPr/>
        <a:lstStyle/>
        <a:p>
          <a:endParaRPr kumimoji="1" lang="ja-JP" altLang="en-US" sz="2000"/>
        </a:p>
      </dgm:t>
    </dgm:pt>
    <dgm:pt modelId="{5A8AFE46-821E-439F-BA89-5913A9C98B51}">
      <dgm:prSet phldrT="[テキスト]"/>
      <dgm:spPr/>
      <dgm:t>
        <a:bodyPr/>
        <a:lstStyle/>
        <a:p>
          <a:endParaRPr kumimoji="1" lang="ja-JP" altLang="en-US" sz="2000"/>
        </a:p>
      </dgm:t>
    </dgm:pt>
    <dgm:pt modelId="{B4FCF757-FA7B-4AB2-8546-C0CB781AF5BF}" type="parTrans" cxnId="{16318E7E-0ED6-4BE5-9285-30025CEB66A7}">
      <dgm:prSet/>
      <dgm:spPr/>
      <dgm:t>
        <a:bodyPr/>
        <a:lstStyle/>
        <a:p>
          <a:endParaRPr kumimoji="1" lang="ja-JP" altLang="en-US" sz="2000"/>
        </a:p>
      </dgm:t>
    </dgm:pt>
    <dgm:pt modelId="{A60FDC38-2844-4D44-B6B7-B386818A7437}" type="sibTrans" cxnId="{16318E7E-0ED6-4BE5-9285-30025CEB66A7}">
      <dgm:prSet/>
      <dgm:spPr/>
      <dgm:t>
        <a:bodyPr/>
        <a:lstStyle/>
        <a:p>
          <a:endParaRPr kumimoji="1" lang="ja-JP" altLang="en-US" sz="2000"/>
        </a:p>
      </dgm:t>
    </dgm:pt>
    <dgm:pt modelId="{C53F79B2-5036-48C4-934C-2DB94C1E6275}">
      <dgm:prSet phldrT="[テキスト]"/>
      <dgm:spPr/>
      <dgm:t>
        <a:bodyPr/>
        <a:lstStyle/>
        <a:p>
          <a:endParaRPr kumimoji="1" lang="ja-JP" altLang="en-US" sz="2000"/>
        </a:p>
      </dgm:t>
    </dgm:pt>
    <dgm:pt modelId="{51E5509B-05CD-4FA7-8875-9535226BB368}" type="parTrans" cxnId="{FF7AAB9A-E22D-4E4B-ACE5-97C13E3CE6B5}">
      <dgm:prSet/>
      <dgm:spPr/>
      <dgm:t>
        <a:bodyPr/>
        <a:lstStyle/>
        <a:p>
          <a:endParaRPr kumimoji="1" lang="ja-JP" altLang="en-US" sz="2000"/>
        </a:p>
      </dgm:t>
    </dgm:pt>
    <dgm:pt modelId="{EEE04885-B91E-47DC-8373-F363BEEA8A01}" type="sibTrans" cxnId="{FF7AAB9A-E22D-4E4B-ACE5-97C13E3CE6B5}">
      <dgm:prSet/>
      <dgm:spPr/>
      <dgm:t>
        <a:bodyPr/>
        <a:lstStyle/>
        <a:p>
          <a:endParaRPr kumimoji="1" lang="ja-JP" altLang="en-US" sz="2000"/>
        </a:p>
      </dgm:t>
    </dgm:pt>
    <dgm:pt modelId="{0FEE8081-F1A9-4B9B-B439-E7903E27DB38}">
      <dgm:prSet phldrT="[テキスト]" custT="1"/>
      <dgm:spPr>
        <a:solidFill>
          <a:srgbClr val="00B050"/>
        </a:solidFill>
      </dgm:spPr>
      <dgm:t>
        <a:bodyPr/>
        <a:lstStyle/>
        <a:p>
          <a:r>
            <a:rPr kumimoji="1" lang="ja-JP" altLang="en-US" sz="1400" dirty="0">
              <a:solidFill>
                <a:schemeClr val="tx1"/>
              </a:solidFill>
              <a:latin typeface="メイリオ" panose="020B0604030504040204" pitchFamily="50" charset="-128"/>
              <a:ea typeface="メイリオ" panose="020B0604030504040204" pitchFamily="50" charset="-128"/>
            </a:rPr>
            <a:t>遊ぶ　　グループ</a:t>
          </a:r>
        </a:p>
      </dgm:t>
    </dgm:pt>
    <dgm:pt modelId="{B56FAB84-6CC4-4144-8EC1-1369A63CFF5C}" type="parTrans" cxnId="{EA034160-6D37-4DE7-99C1-61F67BA0866A}">
      <dgm:prSet/>
      <dgm:spPr/>
      <dgm:t>
        <a:bodyPr/>
        <a:lstStyle/>
        <a:p>
          <a:endParaRPr kumimoji="1" lang="ja-JP" altLang="en-US" sz="2000"/>
        </a:p>
      </dgm:t>
    </dgm:pt>
    <dgm:pt modelId="{8677DA05-5F63-4955-9758-9070FC8C5046}" type="sibTrans" cxnId="{EA034160-6D37-4DE7-99C1-61F67BA0866A}">
      <dgm:prSet/>
      <dgm:spPr>
        <a:solidFill>
          <a:srgbClr val="B05E9E"/>
        </a:solidFill>
      </dgm:spPr>
      <dgm:t>
        <a:bodyPr/>
        <a:lstStyle/>
        <a:p>
          <a:endParaRPr kumimoji="1" lang="ja-JP" altLang="en-US" sz="2000"/>
        </a:p>
      </dgm:t>
    </dgm:pt>
    <dgm:pt modelId="{A3556630-CC64-4DD2-84F1-29502F8A486B}">
      <dgm:prSet phldrT="[テキスト]"/>
      <dgm:spPr/>
      <dgm:t>
        <a:bodyPr/>
        <a:lstStyle/>
        <a:p>
          <a:endParaRPr kumimoji="1" lang="ja-JP" altLang="en-US" sz="2000"/>
        </a:p>
      </dgm:t>
    </dgm:pt>
    <dgm:pt modelId="{2061241D-C70E-4A51-B946-85C2CC23AFA9}" type="parTrans" cxnId="{9B0C84E1-391C-48F7-BB71-32EA647B19C3}">
      <dgm:prSet/>
      <dgm:spPr/>
      <dgm:t>
        <a:bodyPr/>
        <a:lstStyle/>
        <a:p>
          <a:endParaRPr kumimoji="1" lang="ja-JP" altLang="en-US" sz="2000"/>
        </a:p>
      </dgm:t>
    </dgm:pt>
    <dgm:pt modelId="{EBA44129-CF86-4FF1-A99D-88B8C6623DFB}" type="sibTrans" cxnId="{9B0C84E1-391C-48F7-BB71-32EA647B19C3}">
      <dgm:prSet/>
      <dgm:spPr/>
      <dgm:t>
        <a:bodyPr/>
        <a:lstStyle/>
        <a:p>
          <a:endParaRPr kumimoji="1" lang="ja-JP" altLang="en-US" sz="2000"/>
        </a:p>
      </dgm:t>
    </dgm:pt>
    <dgm:pt modelId="{EB046406-2E52-44D5-AAED-5D4C2FC908B4}" type="pres">
      <dgm:prSet presAssocID="{5267AB19-45D1-4F94-B02D-3BDBA99DA9A4}" presName="Name0" presStyleCnt="0">
        <dgm:presLayoutVars>
          <dgm:chMax val="1"/>
          <dgm:dir/>
          <dgm:animLvl val="ctr"/>
          <dgm:resizeHandles val="exact"/>
        </dgm:presLayoutVars>
      </dgm:prSet>
      <dgm:spPr/>
    </dgm:pt>
    <dgm:pt modelId="{A3004A17-BE86-45EE-BBF4-628F23CA6816}" type="pres">
      <dgm:prSet presAssocID="{91648DC4-EBB0-4091-9152-D9F0B48ABDAC}" presName="centerShape" presStyleLbl="node0" presStyleIdx="0" presStyleCnt="1"/>
      <dgm:spPr/>
    </dgm:pt>
    <dgm:pt modelId="{21182BB5-E165-4914-B2A4-C255D6CD5DDA}" type="pres">
      <dgm:prSet presAssocID="{EC9B0F70-986E-4C33-B1AC-A3130BF1E04E}" presName="node" presStyleLbl="node1" presStyleIdx="0" presStyleCnt="9">
        <dgm:presLayoutVars>
          <dgm:bulletEnabled val="1"/>
        </dgm:presLayoutVars>
      </dgm:prSet>
      <dgm:spPr/>
    </dgm:pt>
    <dgm:pt modelId="{D5530E98-D3C7-41A8-971B-442F7932737C}" type="pres">
      <dgm:prSet presAssocID="{EC9B0F70-986E-4C33-B1AC-A3130BF1E04E}" presName="dummy" presStyleCnt="0"/>
      <dgm:spPr/>
    </dgm:pt>
    <dgm:pt modelId="{B20B4474-8088-474C-98A9-0F7F90DEB4D9}" type="pres">
      <dgm:prSet presAssocID="{99AB35E1-75BD-4A4C-A1CA-D50FF3B737AB}" presName="sibTrans" presStyleLbl="sibTrans2D1" presStyleIdx="0" presStyleCnt="9"/>
      <dgm:spPr/>
    </dgm:pt>
    <dgm:pt modelId="{74C0EF3D-FC5F-4940-AD74-ECDDA4C2951E}" type="pres">
      <dgm:prSet presAssocID="{F07400B2-7516-4585-9332-E3917B525A36}" presName="node" presStyleLbl="node1" presStyleIdx="1" presStyleCnt="9">
        <dgm:presLayoutVars>
          <dgm:bulletEnabled val="1"/>
        </dgm:presLayoutVars>
      </dgm:prSet>
      <dgm:spPr/>
    </dgm:pt>
    <dgm:pt modelId="{0C83C853-4630-4CAA-BAEC-1E37A4D0E553}" type="pres">
      <dgm:prSet presAssocID="{F07400B2-7516-4585-9332-E3917B525A36}" presName="dummy" presStyleCnt="0"/>
      <dgm:spPr/>
    </dgm:pt>
    <dgm:pt modelId="{80C647B6-67B4-4C44-ADFD-AA17715C4D95}" type="pres">
      <dgm:prSet presAssocID="{EB7BD282-DF90-4A74-AFDF-0813A879E5AF}" presName="sibTrans" presStyleLbl="sibTrans2D1" presStyleIdx="1" presStyleCnt="9"/>
      <dgm:spPr/>
    </dgm:pt>
    <dgm:pt modelId="{777A9AEC-E07A-4BDA-94E8-6B40B4DEC351}" type="pres">
      <dgm:prSet presAssocID="{F14E702E-C6D2-4FC1-A5B9-AF7B20794638}" presName="node" presStyleLbl="node1" presStyleIdx="2" presStyleCnt="9">
        <dgm:presLayoutVars>
          <dgm:bulletEnabled val="1"/>
        </dgm:presLayoutVars>
      </dgm:prSet>
      <dgm:spPr/>
    </dgm:pt>
    <dgm:pt modelId="{03C010B1-C2BA-4F93-9BE9-A5BD6078851A}" type="pres">
      <dgm:prSet presAssocID="{F14E702E-C6D2-4FC1-A5B9-AF7B20794638}" presName="dummy" presStyleCnt="0"/>
      <dgm:spPr/>
    </dgm:pt>
    <dgm:pt modelId="{0130814E-DEE3-4B8F-8AEE-0AA23A73AB5B}" type="pres">
      <dgm:prSet presAssocID="{8814C20B-5C80-45CA-A537-81D366103095}" presName="sibTrans" presStyleLbl="sibTrans2D1" presStyleIdx="2" presStyleCnt="9"/>
      <dgm:spPr/>
    </dgm:pt>
    <dgm:pt modelId="{B4D1C3EF-90F9-4985-A92E-219CD08C952B}" type="pres">
      <dgm:prSet presAssocID="{F24B9CFC-416E-4B23-88AC-FD27B97E0EFA}" presName="node" presStyleLbl="node1" presStyleIdx="3" presStyleCnt="9">
        <dgm:presLayoutVars>
          <dgm:bulletEnabled val="1"/>
        </dgm:presLayoutVars>
      </dgm:prSet>
      <dgm:spPr/>
    </dgm:pt>
    <dgm:pt modelId="{DAE4F026-9210-42A8-8114-4EDCF5CFA003}" type="pres">
      <dgm:prSet presAssocID="{F24B9CFC-416E-4B23-88AC-FD27B97E0EFA}" presName="dummy" presStyleCnt="0"/>
      <dgm:spPr/>
    </dgm:pt>
    <dgm:pt modelId="{48CBD671-A248-4CAE-9026-4CA7AB32660E}" type="pres">
      <dgm:prSet presAssocID="{735392D9-2596-4F27-BDA2-81CB7FBA342B}" presName="sibTrans" presStyleLbl="sibTrans2D1" presStyleIdx="3" presStyleCnt="9"/>
      <dgm:spPr/>
    </dgm:pt>
    <dgm:pt modelId="{A6945AF6-CF87-4934-BEB1-904B992D362E}" type="pres">
      <dgm:prSet presAssocID="{B7FACAD7-9BF1-43C9-9286-1ED641D585A1}" presName="node" presStyleLbl="node1" presStyleIdx="4" presStyleCnt="9">
        <dgm:presLayoutVars>
          <dgm:bulletEnabled val="1"/>
        </dgm:presLayoutVars>
      </dgm:prSet>
      <dgm:spPr/>
    </dgm:pt>
    <dgm:pt modelId="{F8D30D29-EC13-4A4B-A702-ED95FE3F1E86}" type="pres">
      <dgm:prSet presAssocID="{B7FACAD7-9BF1-43C9-9286-1ED641D585A1}" presName="dummy" presStyleCnt="0"/>
      <dgm:spPr/>
    </dgm:pt>
    <dgm:pt modelId="{EF8C4909-3A0E-48D3-92D5-B2A8B2FE4EB6}" type="pres">
      <dgm:prSet presAssocID="{2981BF9C-78A3-454D-9F48-F65B5D41CA32}" presName="sibTrans" presStyleLbl="sibTrans2D1" presStyleIdx="4" presStyleCnt="9"/>
      <dgm:spPr/>
    </dgm:pt>
    <dgm:pt modelId="{15974510-2009-48EB-A0CA-044DEC563CF1}" type="pres">
      <dgm:prSet presAssocID="{8DBC7928-D79C-4F5D-87B6-89C092EF748A}" presName="node" presStyleLbl="node1" presStyleIdx="5" presStyleCnt="9">
        <dgm:presLayoutVars>
          <dgm:bulletEnabled val="1"/>
        </dgm:presLayoutVars>
      </dgm:prSet>
      <dgm:spPr/>
    </dgm:pt>
    <dgm:pt modelId="{C6B42D2A-A81A-4B9A-944F-3DA22F9FCBF9}" type="pres">
      <dgm:prSet presAssocID="{8DBC7928-D79C-4F5D-87B6-89C092EF748A}" presName="dummy" presStyleCnt="0"/>
      <dgm:spPr/>
    </dgm:pt>
    <dgm:pt modelId="{CF5282A7-DFA7-44B2-A4C4-EEF196103743}" type="pres">
      <dgm:prSet presAssocID="{EC3B5CE5-90D0-4E6A-ABDD-38A49E1002A9}" presName="sibTrans" presStyleLbl="sibTrans2D1" presStyleIdx="5" presStyleCnt="9"/>
      <dgm:spPr/>
    </dgm:pt>
    <dgm:pt modelId="{20635F63-BB01-4835-91C3-25742461E214}" type="pres">
      <dgm:prSet presAssocID="{7D975A18-67D2-4D6E-95FE-268D3E4A830F}" presName="node" presStyleLbl="node1" presStyleIdx="6" presStyleCnt="9">
        <dgm:presLayoutVars>
          <dgm:bulletEnabled val="1"/>
        </dgm:presLayoutVars>
      </dgm:prSet>
      <dgm:spPr/>
    </dgm:pt>
    <dgm:pt modelId="{54F0C346-BB8F-48CF-87CD-6BEA8748253E}" type="pres">
      <dgm:prSet presAssocID="{7D975A18-67D2-4D6E-95FE-268D3E4A830F}" presName="dummy" presStyleCnt="0"/>
      <dgm:spPr/>
    </dgm:pt>
    <dgm:pt modelId="{B6ABFDC5-4DA3-4C67-83AD-2B85708C7DBC}" type="pres">
      <dgm:prSet presAssocID="{DCFEA180-6C90-446F-BDE3-4DF75089B5A6}" presName="sibTrans" presStyleLbl="sibTrans2D1" presStyleIdx="6" presStyleCnt="9"/>
      <dgm:spPr/>
    </dgm:pt>
    <dgm:pt modelId="{01F3CEC1-C28A-425C-A937-F52E44EF6431}" type="pres">
      <dgm:prSet presAssocID="{B94E0FA2-5707-450B-B600-AE6073EBDBF8}" presName="node" presStyleLbl="node1" presStyleIdx="7" presStyleCnt="9">
        <dgm:presLayoutVars>
          <dgm:bulletEnabled val="1"/>
        </dgm:presLayoutVars>
      </dgm:prSet>
      <dgm:spPr/>
    </dgm:pt>
    <dgm:pt modelId="{71611516-CA75-46E4-9D02-B4795BF9AF5D}" type="pres">
      <dgm:prSet presAssocID="{B94E0FA2-5707-450B-B600-AE6073EBDBF8}" presName="dummy" presStyleCnt="0"/>
      <dgm:spPr/>
    </dgm:pt>
    <dgm:pt modelId="{4B53F4AF-9A57-455A-ADE2-DD8F4F13784D}" type="pres">
      <dgm:prSet presAssocID="{85B1CB74-87D4-45B2-A122-D030777B3069}" presName="sibTrans" presStyleLbl="sibTrans2D1" presStyleIdx="7" presStyleCnt="9"/>
      <dgm:spPr/>
    </dgm:pt>
    <dgm:pt modelId="{414A4E0A-BFDF-4E64-B9EA-D0B6905F4ABA}" type="pres">
      <dgm:prSet presAssocID="{0FEE8081-F1A9-4B9B-B439-E7903E27DB38}" presName="node" presStyleLbl="node1" presStyleIdx="8" presStyleCnt="9">
        <dgm:presLayoutVars>
          <dgm:bulletEnabled val="1"/>
        </dgm:presLayoutVars>
      </dgm:prSet>
      <dgm:spPr/>
    </dgm:pt>
    <dgm:pt modelId="{7638112E-4A10-4E83-92DE-F1A849135106}" type="pres">
      <dgm:prSet presAssocID="{0FEE8081-F1A9-4B9B-B439-E7903E27DB38}" presName="dummy" presStyleCnt="0"/>
      <dgm:spPr/>
    </dgm:pt>
    <dgm:pt modelId="{0FE8236C-B2D1-4253-B394-82C67EBAF6EE}" type="pres">
      <dgm:prSet presAssocID="{8677DA05-5F63-4955-9758-9070FC8C5046}" presName="sibTrans" presStyleLbl="sibTrans2D1" presStyleIdx="8" presStyleCnt="9"/>
      <dgm:spPr/>
    </dgm:pt>
  </dgm:ptLst>
  <dgm:cxnLst>
    <dgm:cxn modelId="{4EDF2501-736C-4824-85C1-506CF7753237}" type="presOf" srcId="{EC3B5CE5-90D0-4E6A-ABDD-38A49E1002A9}" destId="{CF5282A7-DFA7-44B2-A4C4-EEF196103743}" srcOrd="0" destOrd="0" presId="urn:microsoft.com/office/officeart/2005/8/layout/radial6"/>
    <dgm:cxn modelId="{7AE46D07-C7D9-45DC-89A8-C29846F4BBDC}" type="presOf" srcId="{8814C20B-5C80-45CA-A537-81D366103095}" destId="{0130814E-DEE3-4B8F-8AEE-0AA23A73AB5B}" srcOrd="0" destOrd="0" presId="urn:microsoft.com/office/officeart/2005/8/layout/radial6"/>
    <dgm:cxn modelId="{80826509-2320-496D-80E2-07E530A6371E}" type="presOf" srcId="{99AB35E1-75BD-4A4C-A1CA-D50FF3B737AB}" destId="{B20B4474-8088-474C-98A9-0F7F90DEB4D9}" srcOrd="0" destOrd="0" presId="urn:microsoft.com/office/officeart/2005/8/layout/radial6"/>
    <dgm:cxn modelId="{E86BBD0F-8627-4504-8B8C-A0FCC5D1D445}" srcId="{91648DC4-EBB0-4091-9152-D9F0B48ABDAC}" destId="{B7FACAD7-9BF1-43C9-9286-1ED641D585A1}" srcOrd="4" destOrd="0" parTransId="{6BB36CBC-D62F-416B-BB0D-7C8F2A6DC7AB}" sibTransId="{2981BF9C-78A3-454D-9F48-F65B5D41CA32}"/>
    <dgm:cxn modelId="{AE7AFB18-8199-484A-91AC-CA3BF471EA82}" type="presOf" srcId="{735392D9-2596-4F27-BDA2-81CB7FBA342B}" destId="{48CBD671-A248-4CAE-9026-4CA7AB32660E}" srcOrd="0" destOrd="0" presId="urn:microsoft.com/office/officeart/2005/8/layout/radial6"/>
    <dgm:cxn modelId="{30F6721D-F0B9-4625-9E2F-A82568E1D6F7}" type="presOf" srcId="{91648DC4-EBB0-4091-9152-D9F0B48ABDAC}" destId="{A3004A17-BE86-45EE-BBF4-628F23CA6816}" srcOrd="0" destOrd="0" presId="urn:microsoft.com/office/officeart/2005/8/layout/radial6"/>
    <dgm:cxn modelId="{46EAF720-D8F5-48B0-AF52-ED3F0DE37DAB}" srcId="{91648DC4-EBB0-4091-9152-D9F0B48ABDAC}" destId="{F14E702E-C6D2-4FC1-A5B9-AF7B20794638}" srcOrd="2" destOrd="0" parTransId="{676F9E42-EE2C-4B1D-A3C3-758D9F0EC575}" sibTransId="{8814C20B-5C80-45CA-A537-81D366103095}"/>
    <dgm:cxn modelId="{AE988526-D34B-465A-A017-8A2AC88459BA}" type="presOf" srcId="{B7FACAD7-9BF1-43C9-9286-1ED641D585A1}" destId="{A6945AF6-CF87-4934-BEB1-904B992D362E}" srcOrd="0" destOrd="0" presId="urn:microsoft.com/office/officeart/2005/8/layout/radial6"/>
    <dgm:cxn modelId="{AC1DF62A-ECFA-4C6A-BD03-A201A11FD056}" type="presOf" srcId="{EB7BD282-DF90-4A74-AFDF-0813A879E5AF}" destId="{80C647B6-67B4-4C44-ADFD-AA17715C4D95}" srcOrd="0" destOrd="0" presId="urn:microsoft.com/office/officeart/2005/8/layout/radial6"/>
    <dgm:cxn modelId="{EA034160-6D37-4DE7-99C1-61F67BA0866A}" srcId="{91648DC4-EBB0-4091-9152-D9F0B48ABDAC}" destId="{0FEE8081-F1A9-4B9B-B439-E7903E27DB38}" srcOrd="8" destOrd="0" parTransId="{B56FAB84-6CC4-4144-8EC1-1369A63CFF5C}" sibTransId="{8677DA05-5F63-4955-9758-9070FC8C5046}"/>
    <dgm:cxn modelId="{62DB9A4A-3DBC-464E-89F3-32E1DE9A093D}" type="presOf" srcId="{F24B9CFC-416E-4B23-88AC-FD27B97E0EFA}" destId="{B4D1C3EF-90F9-4985-A92E-219CD08C952B}" srcOrd="0" destOrd="0" presId="urn:microsoft.com/office/officeart/2005/8/layout/radial6"/>
    <dgm:cxn modelId="{BF1BC170-4A86-48F3-8AEC-03CA038685EE}" srcId="{91648DC4-EBB0-4091-9152-D9F0B48ABDAC}" destId="{B94E0FA2-5707-450B-B600-AE6073EBDBF8}" srcOrd="7" destOrd="0" parTransId="{308A1362-744A-41D5-9E25-C5BAF40FC083}" sibTransId="{85B1CB74-87D4-45B2-A122-D030777B3069}"/>
    <dgm:cxn modelId="{7F38E171-A5BA-4975-A253-EF5AEBE52BE1}" type="presOf" srcId="{8DBC7928-D79C-4F5D-87B6-89C092EF748A}" destId="{15974510-2009-48EB-A0CA-044DEC563CF1}" srcOrd="0" destOrd="0" presId="urn:microsoft.com/office/officeart/2005/8/layout/radial6"/>
    <dgm:cxn modelId="{BE1DE351-823B-4444-ACF3-7E03550E9B27}" type="presOf" srcId="{DCFEA180-6C90-446F-BDE3-4DF75089B5A6}" destId="{B6ABFDC5-4DA3-4C67-83AD-2B85708C7DBC}" srcOrd="0" destOrd="0" presId="urn:microsoft.com/office/officeart/2005/8/layout/radial6"/>
    <dgm:cxn modelId="{D2519656-C2C2-4EA0-9FBC-C5FE804BB577}" type="presOf" srcId="{F14E702E-C6D2-4FC1-A5B9-AF7B20794638}" destId="{777A9AEC-E07A-4BDA-94E8-6B40B4DEC351}" srcOrd="0" destOrd="0" presId="urn:microsoft.com/office/officeart/2005/8/layout/radial6"/>
    <dgm:cxn modelId="{6191AC76-7E04-4AAF-8B5A-FD3E5483AD5F}" srcId="{91648DC4-EBB0-4091-9152-D9F0B48ABDAC}" destId="{F24B9CFC-416E-4B23-88AC-FD27B97E0EFA}" srcOrd="3" destOrd="0" parTransId="{96E665BA-3DC7-4336-AF56-C0BBEFC746F6}" sibTransId="{735392D9-2596-4F27-BDA2-81CB7FBA342B}"/>
    <dgm:cxn modelId="{16318E7E-0ED6-4BE5-9285-30025CEB66A7}" srcId="{5267AB19-45D1-4F94-B02D-3BDBA99DA9A4}" destId="{5A8AFE46-821E-439F-BA89-5913A9C98B51}" srcOrd="5" destOrd="0" parTransId="{B4FCF757-FA7B-4AB2-8546-C0CB781AF5BF}" sibTransId="{A60FDC38-2844-4D44-B6B7-B386818A7437}"/>
    <dgm:cxn modelId="{0989D487-6DD6-4ADC-885E-E8A277BDD698}" srcId="{5267AB19-45D1-4F94-B02D-3BDBA99DA9A4}" destId="{91648DC4-EBB0-4091-9152-D9F0B48ABDAC}" srcOrd="0" destOrd="0" parTransId="{160DB182-4666-4773-9872-ECEC01550DB7}" sibTransId="{AFF8BEE1-C596-4980-8003-FAD66D965B8F}"/>
    <dgm:cxn modelId="{86FCD693-7941-40A6-9F29-2EEAFDC476DC}" srcId="{91648DC4-EBB0-4091-9152-D9F0B48ABDAC}" destId="{EC9B0F70-986E-4C33-B1AC-A3130BF1E04E}" srcOrd="0" destOrd="0" parTransId="{01071503-5A07-4D42-A4B7-679CF99189D4}" sibTransId="{99AB35E1-75BD-4A4C-A1CA-D50FF3B737AB}"/>
    <dgm:cxn modelId="{E7779795-0A00-4D85-A465-4B901A1FF51B}" srcId="{5267AB19-45D1-4F94-B02D-3BDBA99DA9A4}" destId="{C3FB55A3-8B22-4132-B677-E8BD12851004}" srcOrd="4" destOrd="0" parTransId="{5334F5DE-9DEA-42D6-AAA2-B0B887F1BF97}" sibTransId="{97C81A9D-DD1E-44B0-80F7-E2E85099DEF1}"/>
    <dgm:cxn modelId="{FF7AAB9A-E22D-4E4B-ACE5-97C13E3CE6B5}" srcId="{5267AB19-45D1-4F94-B02D-3BDBA99DA9A4}" destId="{C53F79B2-5036-48C4-934C-2DB94C1E6275}" srcOrd="6" destOrd="0" parTransId="{51E5509B-05CD-4FA7-8875-9535226BB368}" sibTransId="{EEE04885-B91E-47DC-8373-F363BEEA8A01}"/>
    <dgm:cxn modelId="{CAF4F1A9-04B2-46B7-B3CF-DFA2D5DAF5DF}" type="presOf" srcId="{B94E0FA2-5707-450B-B600-AE6073EBDBF8}" destId="{01F3CEC1-C28A-425C-A937-F52E44EF6431}" srcOrd="0" destOrd="0" presId="urn:microsoft.com/office/officeart/2005/8/layout/radial6"/>
    <dgm:cxn modelId="{04CA19B2-8A93-4A99-AB19-F354F88340ED}" srcId="{5267AB19-45D1-4F94-B02D-3BDBA99DA9A4}" destId="{C6B77C2A-DF36-4AE7-90C6-B797ED963680}" srcOrd="2" destOrd="0" parTransId="{B36DAEC8-3D87-482E-98F4-A92DED2AA1E2}" sibTransId="{C3648EC4-9DF1-460C-84F9-20BAED389EAF}"/>
    <dgm:cxn modelId="{1DDF67B2-B597-45AA-AEAB-408DFD30DAB0}" srcId="{5267AB19-45D1-4F94-B02D-3BDBA99DA9A4}" destId="{6384C1B3-2D59-44F9-9FEA-2132C3E9B53A}" srcOrd="1" destOrd="0" parTransId="{BDF3BD9D-4595-41B9-9678-A4B42B8F8599}" sibTransId="{5795B447-8B5C-4232-A43A-5D54B6794A58}"/>
    <dgm:cxn modelId="{156FE4BF-AA6C-4149-9E9B-B75B1D2C7B3F}" srcId="{91648DC4-EBB0-4091-9152-D9F0B48ABDAC}" destId="{8DBC7928-D79C-4F5D-87B6-89C092EF748A}" srcOrd="5" destOrd="0" parTransId="{8B0057D4-4DDF-44E3-A415-3CCE231D9C9B}" sibTransId="{EC3B5CE5-90D0-4E6A-ABDD-38A49E1002A9}"/>
    <dgm:cxn modelId="{E54878CA-CCCC-47A7-B25F-498020D80203}" type="presOf" srcId="{85B1CB74-87D4-45B2-A122-D030777B3069}" destId="{4B53F4AF-9A57-455A-ADE2-DD8F4F13784D}" srcOrd="0" destOrd="0" presId="urn:microsoft.com/office/officeart/2005/8/layout/radial6"/>
    <dgm:cxn modelId="{F7DA4ECB-6912-4150-9FDC-FD1975A92144}" type="presOf" srcId="{7D975A18-67D2-4D6E-95FE-268D3E4A830F}" destId="{20635F63-BB01-4835-91C3-25742461E214}" srcOrd="0" destOrd="0" presId="urn:microsoft.com/office/officeart/2005/8/layout/radial6"/>
    <dgm:cxn modelId="{01AE67D7-4DEC-4F55-B4DA-B13FE47EFF99}" type="presOf" srcId="{5267AB19-45D1-4F94-B02D-3BDBA99DA9A4}" destId="{EB046406-2E52-44D5-AAED-5D4C2FC908B4}" srcOrd="0" destOrd="0" presId="urn:microsoft.com/office/officeart/2005/8/layout/radial6"/>
    <dgm:cxn modelId="{CF7A3CE0-523D-4E17-865A-DF49FE0DA19A}" type="presOf" srcId="{2981BF9C-78A3-454D-9F48-F65B5D41CA32}" destId="{EF8C4909-3A0E-48D3-92D5-B2A8B2FE4EB6}" srcOrd="0" destOrd="0" presId="urn:microsoft.com/office/officeart/2005/8/layout/radial6"/>
    <dgm:cxn modelId="{F65DCEE0-07E7-43E6-9CB0-E63AC3060E73}" type="presOf" srcId="{EC9B0F70-986E-4C33-B1AC-A3130BF1E04E}" destId="{21182BB5-E165-4914-B2A4-C255D6CD5DDA}" srcOrd="0" destOrd="0" presId="urn:microsoft.com/office/officeart/2005/8/layout/radial6"/>
    <dgm:cxn modelId="{DBF8F7E0-E0C4-43FC-BD9D-5A303A836E23}" srcId="{5267AB19-45D1-4F94-B02D-3BDBA99DA9A4}" destId="{D5E15517-806A-4E6D-A590-77AE549C30F1}" srcOrd="3" destOrd="0" parTransId="{6C136B6D-4285-4686-85D9-E8E43CD6EE24}" sibTransId="{1957DC48-CC23-48BC-A9F3-8DDB0C8BC46D}"/>
    <dgm:cxn modelId="{9B0C84E1-391C-48F7-BB71-32EA647B19C3}" srcId="{5267AB19-45D1-4F94-B02D-3BDBA99DA9A4}" destId="{A3556630-CC64-4DD2-84F1-29502F8A486B}" srcOrd="7" destOrd="0" parTransId="{2061241D-C70E-4A51-B946-85C2CC23AFA9}" sibTransId="{EBA44129-CF86-4FF1-A99D-88B8C6623DFB}"/>
    <dgm:cxn modelId="{BEF11EE2-DFAF-4123-8D8E-E9BD3B587AD5}" type="presOf" srcId="{0FEE8081-F1A9-4B9B-B439-E7903E27DB38}" destId="{414A4E0A-BFDF-4E64-B9EA-D0B6905F4ABA}" srcOrd="0" destOrd="0" presId="urn:microsoft.com/office/officeart/2005/8/layout/radial6"/>
    <dgm:cxn modelId="{ECB194E2-30FC-4F2C-B700-CF7BCCBCEAD9}" type="presOf" srcId="{F07400B2-7516-4585-9332-E3917B525A36}" destId="{74C0EF3D-FC5F-4940-AD74-ECDDA4C2951E}" srcOrd="0" destOrd="0" presId="urn:microsoft.com/office/officeart/2005/8/layout/radial6"/>
    <dgm:cxn modelId="{6D0D11E5-BE5C-4138-91D7-E59096EE1E80}" srcId="{91648DC4-EBB0-4091-9152-D9F0B48ABDAC}" destId="{7D975A18-67D2-4D6E-95FE-268D3E4A830F}" srcOrd="6" destOrd="0" parTransId="{4E8EBD11-6467-42BC-9D7A-055B592653C4}" sibTransId="{DCFEA180-6C90-446F-BDE3-4DF75089B5A6}"/>
    <dgm:cxn modelId="{C14F73E7-57A3-4F8C-A5CF-18666010A80A}" type="presOf" srcId="{8677DA05-5F63-4955-9758-9070FC8C5046}" destId="{0FE8236C-B2D1-4253-B394-82C67EBAF6EE}" srcOrd="0" destOrd="0" presId="urn:microsoft.com/office/officeart/2005/8/layout/radial6"/>
    <dgm:cxn modelId="{19E8E8F2-783F-4CAC-BBDA-4773DB8D2779}" srcId="{91648DC4-EBB0-4091-9152-D9F0B48ABDAC}" destId="{F07400B2-7516-4585-9332-E3917B525A36}" srcOrd="1" destOrd="0" parTransId="{6BDE8182-8868-42AE-B07C-CBB1AC81024F}" sibTransId="{EB7BD282-DF90-4A74-AFDF-0813A879E5AF}"/>
    <dgm:cxn modelId="{5143F913-88E1-4768-BB68-E6325F03037A}" type="presParOf" srcId="{EB046406-2E52-44D5-AAED-5D4C2FC908B4}" destId="{A3004A17-BE86-45EE-BBF4-628F23CA6816}" srcOrd="0" destOrd="0" presId="urn:microsoft.com/office/officeart/2005/8/layout/radial6"/>
    <dgm:cxn modelId="{70AAAA7C-9942-434F-88EC-37C6D2D9326E}" type="presParOf" srcId="{EB046406-2E52-44D5-AAED-5D4C2FC908B4}" destId="{21182BB5-E165-4914-B2A4-C255D6CD5DDA}" srcOrd="1" destOrd="0" presId="urn:microsoft.com/office/officeart/2005/8/layout/radial6"/>
    <dgm:cxn modelId="{26860A2D-DAFE-46F0-8DAD-F308150BD89C}" type="presParOf" srcId="{EB046406-2E52-44D5-AAED-5D4C2FC908B4}" destId="{D5530E98-D3C7-41A8-971B-442F7932737C}" srcOrd="2" destOrd="0" presId="urn:microsoft.com/office/officeart/2005/8/layout/radial6"/>
    <dgm:cxn modelId="{7A28E4D1-3CD2-49D4-BD16-4F41EC74F21F}" type="presParOf" srcId="{EB046406-2E52-44D5-AAED-5D4C2FC908B4}" destId="{B20B4474-8088-474C-98A9-0F7F90DEB4D9}" srcOrd="3" destOrd="0" presId="urn:microsoft.com/office/officeart/2005/8/layout/radial6"/>
    <dgm:cxn modelId="{1FC6139C-CD41-48B5-A309-477D2B51C54B}" type="presParOf" srcId="{EB046406-2E52-44D5-AAED-5D4C2FC908B4}" destId="{74C0EF3D-FC5F-4940-AD74-ECDDA4C2951E}" srcOrd="4" destOrd="0" presId="urn:microsoft.com/office/officeart/2005/8/layout/radial6"/>
    <dgm:cxn modelId="{8E14AD8E-D831-41E8-BD3E-26C12016C90B}" type="presParOf" srcId="{EB046406-2E52-44D5-AAED-5D4C2FC908B4}" destId="{0C83C853-4630-4CAA-BAEC-1E37A4D0E553}" srcOrd="5" destOrd="0" presId="urn:microsoft.com/office/officeart/2005/8/layout/radial6"/>
    <dgm:cxn modelId="{2A0B4B66-F827-4EE4-851B-D477E46C588A}" type="presParOf" srcId="{EB046406-2E52-44D5-AAED-5D4C2FC908B4}" destId="{80C647B6-67B4-4C44-ADFD-AA17715C4D95}" srcOrd="6" destOrd="0" presId="urn:microsoft.com/office/officeart/2005/8/layout/radial6"/>
    <dgm:cxn modelId="{A7A73319-625C-498C-88A9-892F449684CE}" type="presParOf" srcId="{EB046406-2E52-44D5-AAED-5D4C2FC908B4}" destId="{777A9AEC-E07A-4BDA-94E8-6B40B4DEC351}" srcOrd="7" destOrd="0" presId="urn:microsoft.com/office/officeart/2005/8/layout/radial6"/>
    <dgm:cxn modelId="{FDEEDF43-A91F-4BB7-AF8D-D35AC8F646FB}" type="presParOf" srcId="{EB046406-2E52-44D5-AAED-5D4C2FC908B4}" destId="{03C010B1-C2BA-4F93-9BE9-A5BD6078851A}" srcOrd="8" destOrd="0" presId="urn:microsoft.com/office/officeart/2005/8/layout/radial6"/>
    <dgm:cxn modelId="{3A5EA018-DCCB-40A7-9FFE-4CCF1204E638}" type="presParOf" srcId="{EB046406-2E52-44D5-AAED-5D4C2FC908B4}" destId="{0130814E-DEE3-4B8F-8AEE-0AA23A73AB5B}" srcOrd="9" destOrd="0" presId="urn:microsoft.com/office/officeart/2005/8/layout/radial6"/>
    <dgm:cxn modelId="{17C8BF71-2829-4493-947A-140749DE8D2B}" type="presParOf" srcId="{EB046406-2E52-44D5-AAED-5D4C2FC908B4}" destId="{B4D1C3EF-90F9-4985-A92E-219CD08C952B}" srcOrd="10" destOrd="0" presId="urn:microsoft.com/office/officeart/2005/8/layout/radial6"/>
    <dgm:cxn modelId="{A6339FBA-8A24-4F02-A78E-0132C4C68A66}" type="presParOf" srcId="{EB046406-2E52-44D5-AAED-5D4C2FC908B4}" destId="{DAE4F026-9210-42A8-8114-4EDCF5CFA003}" srcOrd="11" destOrd="0" presId="urn:microsoft.com/office/officeart/2005/8/layout/radial6"/>
    <dgm:cxn modelId="{AA42CF15-87A7-4E83-93CB-2290475A2A5F}" type="presParOf" srcId="{EB046406-2E52-44D5-AAED-5D4C2FC908B4}" destId="{48CBD671-A248-4CAE-9026-4CA7AB32660E}" srcOrd="12" destOrd="0" presId="urn:microsoft.com/office/officeart/2005/8/layout/radial6"/>
    <dgm:cxn modelId="{CCBF2268-0188-4440-97A0-2A57C985B5AF}" type="presParOf" srcId="{EB046406-2E52-44D5-AAED-5D4C2FC908B4}" destId="{A6945AF6-CF87-4934-BEB1-904B992D362E}" srcOrd="13" destOrd="0" presId="urn:microsoft.com/office/officeart/2005/8/layout/radial6"/>
    <dgm:cxn modelId="{51324B65-F7BF-444A-BE3B-FBEA209FE578}" type="presParOf" srcId="{EB046406-2E52-44D5-AAED-5D4C2FC908B4}" destId="{F8D30D29-EC13-4A4B-A702-ED95FE3F1E86}" srcOrd="14" destOrd="0" presId="urn:microsoft.com/office/officeart/2005/8/layout/radial6"/>
    <dgm:cxn modelId="{EC17A5F0-F473-46E7-B4B7-1FDE62208458}" type="presParOf" srcId="{EB046406-2E52-44D5-AAED-5D4C2FC908B4}" destId="{EF8C4909-3A0E-48D3-92D5-B2A8B2FE4EB6}" srcOrd="15" destOrd="0" presId="urn:microsoft.com/office/officeart/2005/8/layout/radial6"/>
    <dgm:cxn modelId="{80D1C4CA-FD90-4635-9350-B020818CE6DF}" type="presParOf" srcId="{EB046406-2E52-44D5-AAED-5D4C2FC908B4}" destId="{15974510-2009-48EB-A0CA-044DEC563CF1}" srcOrd="16" destOrd="0" presId="urn:microsoft.com/office/officeart/2005/8/layout/radial6"/>
    <dgm:cxn modelId="{4B2AA1AE-6CE6-4320-B4A4-08B2D9FCB41C}" type="presParOf" srcId="{EB046406-2E52-44D5-AAED-5D4C2FC908B4}" destId="{C6B42D2A-A81A-4B9A-944F-3DA22F9FCBF9}" srcOrd="17" destOrd="0" presId="urn:microsoft.com/office/officeart/2005/8/layout/radial6"/>
    <dgm:cxn modelId="{2B588FD7-24ED-4B81-BD40-8324AC64C267}" type="presParOf" srcId="{EB046406-2E52-44D5-AAED-5D4C2FC908B4}" destId="{CF5282A7-DFA7-44B2-A4C4-EEF196103743}" srcOrd="18" destOrd="0" presId="urn:microsoft.com/office/officeart/2005/8/layout/radial6"/>
    <dgm:cxn modelId="{F6EA4E11-182B-43B1-A9BD-93A444AB8176}" type="presParOf" srcId="{EB046406-2E52-44D5-AAED-5D4C2FC908B4}" destId="{20635F63-BB01-4835-91C3-25742461E214}" srcOrd="19" destOrd="0" presId="urn:microsoft.com/office/officeart/2005/8/layout/radial6"/>
    <dgm:cxn modelId="{8ABA8FEC-7C4C-425B-AA91-DA33BCDB6E98}" type="presParOf" srcId="{EB046406-2E52-44D5-AAED-5D4C2FC908B4}" destId="{54F0C346-BB8F-48CF-87CD-6BEA8748253E}" srcOrd="20" destOrd="0" presId="urn:microsoft.com/office/officeart/2005/8/layout/radial6"/>
    <dgm:cxn modelId="{F1637907-7BFC-4787-9D87-A5DD48B04AB1}" type="presParOf" srcId="{EB046406-2E52-44D5-AAED-5D4C2FC908B4}" destId="{B6ABFDC5-4DA3-4C67-83AD-2B85708C7DBC}" srcOrd="21" destOrd="0" presId="urn:microsoft.com/office/officeart/2005/8/layout/radial6"/>
    <dgm:cxn modelId="{6E9F92FE-B812-4600-A9FE-B8C50F62492F}" type="presParOf" srcId="{EB046406-2E52-44D5-AAED-5D4C2FC908B4}" destId="{01F3CEC1-C28A-425C-A937-F52E44EF6431}" srcOrd="22" destOrd="0" presId="urn:microsoft.com/office/officeart/2005/8/layout/radial6"/>
    <dgm:cxn modelId="{73BD7A04-3563-43DB-90D9-C432856D1A02}" type="presParOf" srcId="{EB046406-2E52-44D5-AAED-5D4C2FC908B4}" destId="{71611516-CA75-46E4-9D02-B4795BF9AF5D}" srcOrd="23" destOrd="0" presId="urn:microsoft.com/office/officeart/2005/8/layout/radial6"/>
    <dgm:cxn modelId="{948ECCC2-64B3-4E2A-968E-FF33F13DC9CB}" type="presParOf" srcId="{EB046406-2E52-44D5-AAED-5D4C2FC908B4}" destId="{4B53F4AF-9A57-455A-ADE2-DD8F4F13784D}" srcOrd="24" destOrd="0" presId="urn:microsoft.com/office/officeart/2005/8/layout/radial6"/>
    <dgm:cxn modelId="{4A4D982C-99C4-45D0-92C6-38E7DF035D9C}" type="presParOf" srcId="{EB046406-2E52-44D5-AAED-5D4C2FC908B4}" destId="{414A4E0A-BFDF-4E64-B9EA-D0B6905F4ABA}" srcOrd="25" destOrd="0" presId="urn:microsoft.com/office/officeart/2005/8/layout/radial6"/>
    <dgm:cxn modelId="{55721301-7EEE-4601-B3E7-0C93AA7BC3E3}" type="presParOf" srcId="{EB046406-2E52-44D5-AAED-5D4C2FC908B4}" destId="{7638112E-4A10-4E83-92DE-F1A849135106}" srcOrd="26" destOrd="0" presId="urn:microsoft.com/office/officeart/2005/8/layout/radial6"/>
    <dgm:cxn modelId="{BEB5B206-0E43-4B6F-87D1-DDA277BFCD75}" type="presParOf" srcId="{EB046406-2E52-44D5-AAED-5D4C2FC908B4}" destId="{0FE8236C-B2D1-4253-B394-82C67EBAF6EE}" srcOrd="27"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9F87EF-E848-4579-9C1E-2B9749A544A9}">
      <dsp:nvSpPr>
        <dsp:cNvPr id="0" name=""/>
        <dsp:cNvSpPr/>
      </dsp:nvSpPr>
      <dsp:spPr>
        <a:xfrm>
          <a:off x="979357" y="1668135"/>
          <a:ext cx="641114" cy="341682"/>
        </a:xfrm>
        <a:custGeom>
          <a:avLst/>
          <a:gdLst/>
          <a:ahLst/>
          <a:cxnLst/>
          <a:rect l="0" t="0" r="0" b="0"/>
          <a:pathLst>
            <a:path>
              <a:moveTo>
                <a:pt x="0" y="0"/>
              </a:moveTo>
              <a:lnTo>
                <a:pt x="641114" y="341682"/>
              </a:lnTo>
            </a:path>
          </a:pathLst>
        </a:custGeom>
        <a:noFill/>
        <a:ln w="6350" cap="flat" cmpd="sng" algn="ctr">
          <a:noFill/>
          <a:prstDash val="solid"/>
          <a:miter lim="800000"/>
        </a:ln>
        <a:effectLst/>
      </dsp:spPr>
      <dsp:style>
        <a:lnRef idx="1">
          <a:scrgbClr r="0" g="0" b="0"/>
        </a:lnRef>
        <a:fillRef idx="0">
          <a:scrgbClr r="0" g="0" b="0"/>
        </a:fillRef>
        <a:effectRef idx="0">
          <a:scrgbClr r="0" g="0" b="0"/>
        </a:effectRef>
        <a:fontRef idx="minor"/>
      </dsp:style>
    </dsp:sp>
    <dsp:sp modelId="{49D3CA16-865F-4401-8EA4-94DCEBE42DA3}">
      <dsp:nvSpPr>
        <dsp:cNvPr id="0" name=""/>
        <dsp:cNvSpPr/>
      </dsp:nvSpPr>
      <dsp:spPr>
        <a:xfrm>
          <a:off x="979357" y="1668135"/>
          <a:ext cx="1387250" cy="899430"/>
        </a:xfrm>
        <a:custGeom>
          <a:avLst/>
          <a:gdLst/>
          <a:ahLst/>
          <a:cxnLst/>
          <a:rect l="0" t="0" r="0" b="0"/>
          <a:pathLst>
            <a:path>
              <a:moveTo>
                <a:pt x="0" y="0"/>
              </a:moveTo>
              <a:lnTo>
                <a:pt x="1231924" y="0"/>
              </a:lnTo>
              <a:lnTo>
                <a:pt x="1231924" y="899430"/>
              </a:lnTo>
              <a:lnTo>
                <a:pt x="1387250" y="899430"/>
              </a:lnTo>
            </a:path>
          </a:pathLst>
        </a:custGeom>
        <a:noFill/>
        <a:ln w="19050" cap="flat" cmpd="sng" algn="ctr">
          <a:solidFill>
            <a:srgbClr val="00C85A"/>
          </a:solidFill>
          <a:prstDash val="solid"/>
          <a:miter lim="800000"/>
        </a:ln>
        <a:effectLst/>
      </dsp:spPr>
      <dsp:style>
        <a:lnRef idx="1">
          <a:scrgbClr r="0" g="0" b="0"/>
        </a:lnRef>
        <a:fillRef idx="0">
          <a:scrgbClr r="0" g="0" b="0"/>
        </a:fillRef>
        <a:effectRef idx="0">
          <a:scrgbClr r="0" g="0" b="0"/>
        </a:effectRef>
        <a:fontRef idx="minor"/>
      </dsp:style>
    </dsp:sp>
    <dsp:sp modelId="{4B0CD0DC-ACF5-4F7B-8387-3D176E66A8F7}">
      <dsp:nvSpPr>
        <dsp:cNvPr id="0" name=""/>
        <dsp:cNvSpPr/>
      </dsp:nvSpPr>
      <dsp:spPr>
        <a:xfrm>
          <a:off x="979357" y="1622415"/>
          <a:ext cx="1354600" cy="91440"/>
        </a:xfrm>
        <a:custGeom>
          <a:avLst/>
          <a:gdLst/>
          <a:ahLst/>
          <a:cxnLst/>
          <a:rect l="0" t="0" r="0" b="0"/>
          <a:pathLst>
            <a:path>
              <a:moveTo>
                <a:pt x="0" y="45720"/>
              </a:moveTo>
              <a:lnTo>
                <a:pt x="1354600" y="45720"/>
              </a:lnTo>
            </a:path>
          </a:pathLst>
        </a:custGeom>
        <a:noFill/>
        <a:ln w="19050" cap="flat" cmpd="sng" algn="ctr">
          <a:solidFill>
            <a:srgbClr val="00C85A"/>
          </a:solidFill>
          <a:prstDash val="solid"/>
          <a:miter lim="800000"/>
        </a:ln>
        <a:effectLst/>
      </dsp:spPr>
      <dsp:style>
        <a:lnRef idx="1">
          <a:scrgbClr r="0" g="0" b="0"/>
        </a:lnRef>
        <a:fillRef idx="0">
          <a:scrgbClr r="0" g="0" b="0"/>
        </a:fillRef>
        <a:effectRef idx="0">
          <a:scrgbClr r="0" g="0" b="0"/>
        </a:effectRef>
        <a:fontRef idx="minor"/>
      </dsp:style>
    </dsp:sp>
    <dsp:sp modelId="{FFE983CA-9363-41FA-9DB1-B5DF4DF73B0C}">
      <dsp:nvSpPr>
        <dsp:cNvPr id="0" name=""/>
        <dsp:cNvSpPr/>
      </dsp:nvSpPr>
      <dsp:spPr>
        <a:xfrm>
          <a:off x="979357" y="814259"/>
          <a:ext cx="1387250" cy="853875"/>
        </a:xfrm>
        <a:custGeom>
          <a:avLst/>
          <a:gdLst/>
          <a:ahLst/>
          <a:cxnLst/>
          <a:rect l="0" t="0" r="0" b="0"/>
          <a:pathLst>
            <a:path>
              <a:moveTo>
                <a:pt x="0" y="853875"/>
              </a:moveTo>
              <a:lnTo>
                <a:pt x="1231924" y="853875"/>
              </a:lnTo>
              <a:lnTo>
                <a:pt x="1231924" y="0"/>
              </a:lnTo>
              <a:lnTo>
                <a:pt x="1387250" y="0"/>
              </a:lnTo>
            </a:path>
          </a:pathLst>
        </a:custGeom>
        <a:noFill/>
        <a:ln w="19050" cap="flat" cmpd="sng" algn="ctr">
          <a:solidFill>
            <a:srgbClr val="00C85A"/>
          </a:solidFill>
          <a:prstDash val="solid"/>
          <a:miter lim="800000"/>
        </a:ln>
        <a:effectLst/>
      </dsp:spPr>
      <dsp:style>
        <a:lnRef idx="1">
          <a:scrgbClr r="0" g="0" b="0"/>
        </a:lnRef>
        <a:fillRef idx="0">
          <a:scrgbClr r="0" g="0" b="0"/>
        </a:fillRef>
        <a:effectRef idx="0">
          <a:scrgbClr r="0" g="0" b="0"/>
        </a:effectRef>
        <a:fontRef idx="minor"/>
      </dsp:style>
    </dsp:sp>
    <dsp:sp modelId="{54971554-6320-4F71-90FA-9869A054986B}">
      <dsp:nvSpPr>
        <dsp:cNvPr id="0" name=""/>
        <dsp:cNvSpPr/>
      </dsp:nvSpPr>
      <dsp:spPr>
        <a:xfrm>
          <a:off x="0" y="1297022"/>
          <a:ext cx="979357" cy="742226"/>
        </a:xfrm>
        <a:prstGeom prst="rect">
          <a:avLst/>
        </a:prstGeom>
        <a:solidFill>
          <a:srgbClr val="00C85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ts val="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所長</a:t>
          </a:r>
          <a:r>
            <a:rPr kumimoji="1" lang="ja-JP" altLang="en-US" sz="11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endParaRPr kumimoji="1" lang="en-US" altLang="ja-JP" sz="11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lvl="0" indent="0" algn="ctr" defTabSz="622300">
            <a:lnSpc>
              <a:spcPct val="90000"/>
            </a:lnSpc>
            <a:spcBef>
              <a:spcPct val="0"/>
            </a:spcBef>
            <a:spcAft>
              <a:spcPts val="0"/>
            </a:spcAft>
            <a:buNone/>
          </a:pPr>
          <a:r>
            <a:rPr kumimoji="1" lang="ja-JP" altLang="en-US" sz="105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（精神科医）</a:t>
          </a:r>
        </a:p>
      </dsp:txBody>
      <dsp:txXfrm>
        <a:off x="0" y="1297022"/>
        <a:ext cx="979357" cy="742226"/>
      </dsp:txXfrm>
    </dsp:sp>
    <dsp:sp modelId="{A060C98A-FAEE-4B26-90F3-17443B0438AE}">
      <dsp:nvSpPr>
        <dsp:cNvPr id="0" name=""/>
        <dsp:cNvSpPr/>
      </dsp:nvSpPr>
      <dsp:spPr>
        <a:xfrm>
          <a:off x="2366607" y="659329"/>
          <a:ext cx="1590173" cy="309860"/>
        </a:xfrm>
        <a:prstGeom prst="rect">
          <a:avLst/>
        </a:prstGeom>
        <a:solidFill>
          <a:srgbClr val="00C85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相談支援係</a:t>
          </a:r>
        </a:p>
      </dsp:txBody>
      <dsp:txXfrm>
        <a:off x="2366607" y="659329"/>
        <a:ext cx="1590173" cy="309860"/>
      </dsp:txXfrm>
    </dsp:sp>
    <dsp:sp modelId="{843AC448-C95F-4029-909D-27B0D799E10B}">
      <dsp:nvSpPr>
        <dsp:cNvPr id="0" name=""/>
        <dsp:cNvSpPr/>
      </dsp:nvSpPr>
      <dsp:spPr>
        <a:xfrm>
          <a:off x="2333958" y="1513204"/>
          <a:ext cx="1590173" cy="309860"/>
        </a:xfrm>
        <a:prstGeom prst="rect">
          <a:avLst/>
        </a:prstGeom>
        <a:solidFill>
          <a:srgbClr val="00C85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保健福祉係</a:t>
          </a:r>
        </a:p>
      </dsp:txBody>
      <dsp:txXfrm>
        <a:off x="2333958" y="1513204"/>
        <a:ext cx="1590173" cy="309860"/>
      </dsp:txXfrm>
    </dsp:sp>
    <dsp:sp modelId="{3DE8E227-4D9A-4547-BA89-3F729F881C53}">
      <dsp:nvSpPr>
        <dsp:cNvPr id="0" name=""/>
        <dsp:cNvSpPr/>
      </dsp:nvSpPr>
      <dsp:spPr>
        <a:xfrm>
          <a:off x="2366607" y="2412635"/>
          <a:ext cx="1590173" cy="309860"/>
        </a:xfrm>
        <a:prstGeom prst="rect">
          <a:avLst/>
        </a:prstGeom>
        <a:solidFill>
          <a:srgbClr val="00C85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医療連携係</a:t>
          </a:r>
        </a:p>
      </dsp:txBody>
      <dsp:txXfrm>
        <a:off x="2366607" y="2412635"/>
        <a:ext cx="1590173" cy="309860"/>
      </dsp:txXfrm>
    </dsp:sp>
    <dsp:sp modelId="{F3CE8690-E47A-4327-A51A-D703AE9FCD18}">
      <dsp:nvSpPr>
        <dsp:cNvPr id="0" name=""/>
        <dsp:cNvSpPr/>
      </dsp:nvSpPr>
      <dsp:spPr>
        <a:xfrm>
          <a:off x="1257382" y="1314487"/>
          <a:ext cx="726176" cy="695330"/>
        </a:xfrm>
        <a:prstGeom prst="rect">
          <a:avLst/>
        </a:prstGeom>
        <a:solidFill>
          <a:srgbClr val="00C85A"/>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副所長</a:t>
          </a:r>
        </a:p>
      </dsp:txBody>
      <dsp:txXfrm>
        <a:off x="1257382" y="1314487"/>
        <a:ext cx="726176" cy="6953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E8236C-B2D1-4253-B394-82C67EBAF6EE}">
      <dsp:nvSpPr>
        <dsp:cNvPr id="0" name=""/>
        <dsp:cNvSpPr/>
      </dsp:nvSpPr>
      <dsp:spPr>
        <a:xfrm>
          <a:off x="2623217" y="385496"/>
          <a:ext cx="3897564" cy="3897564"/>
        </a:xfrm>
        <a:prstGeom prst="blockArc">
          <a:avLst>
            <a:gd name="adj1" fmla="val 13800000"/>
            <a:gd name="adj2" fmla="val 16200000"/>
            <a:gd name="adj3" fmla="val 3060"/>
          </a:avLst>
        </a:prstGeom>
        <a:solidFill>
          <a:srgbClr val="B05E9E"/>
        </a:solidFill>
        <a:ln>
          <a:noFill/>
        </a:ln>
        <a:effectLst/>
      </dsp:spPr>
      <dsp:style>
        <a:lnRef idx="0">
          <a:scrgbClr r="0" g="0" b="0"/>
        </a:lnRef>
        <a:fillRef idx="1">
          <a:scrgbClr r="0" g="0" b="0"/>
        </a:fillRef>
        <a:effectRef idx="0">
          <a:scrgbClr r="0" g="0" b="0"/>
        </a:effectRef>
        <a:fontRef idx="minor">
          <a:schemeClr val="lt1"/>
        </a:fontRef>
      </dsp:style>
    </dsp:sp>
    <dsp:sp modelId="{4B53F4AF-9A57-455A-ADE2-DD8F4F13784D}">
      <dsp:nvSpPr>
        <dsp:cNvPr id="0" name=""/>
        <dsp:cNvSpPr/>
      </dsp:nvSpPr>
      <dsp:spPr>
        <a:xfrm>
          <a:off x="2623217" y="385496"/>
          <a:ext cx="3897564" cy="3897564"/>
        </a:xfrm>
        <a:prstGeom prst="blockArc">
          <a:avLst>
            <a:gd name="adj1" fmla="val 11400000"/>
            <a:gd name="adj2" fmla="val 13800000"/>
            <a:gd name="adj3" fmla="val 3060"/>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B6ABFDC5-4DA3-4C67-83AD-2B85708C7DBC}">
      <dsp:nvSpPr>
        <dsp:cNvPr id="0" name=""/>
        <dsp:cNvSpPr/>
      </dsp:nvSpPr>
      <dsp:spPr>
        <a:xfrm>
          <a:off x="2623217" y="385496"/>
          <a:ext cx="3897564" cy="3897564"/>
        </a:xfrm>
        <a:prstGeom prst="blockArc">
          <a:avLst>
            <a:gd name="adj1" fmla="val 9000000"/>
            <a:gd name="adj2" fmla="val 11400000"/>
            <a:gd name="adj3" fmla="val 306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5282A7-DFA7-44B2-A4C4-EEF196103743}">
      <dsp:nvSpPr>
        <dsp:cNvPr id="0" name=""/>
        <dsp:cNvSpPr/>
      </dsp:nvSpPr>
      <dsp:spPr>
        <a:xfrm>
          <a:off x="2623217" y="385496"/>
          <a:ext cx="3897564" cy="3897564"/>
        </a:xfrm>
        <a:prstGeom prst="blockArc">
          <a:avLst>
            <a:gd name="adj1" fmla="val 6600000"/>
            <a:gd name="adj2" fmla="val 9000000"/>
            <a:gd name="adj3" fmla="val 306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8C4909-3A0E-48D3-92D5-B2A8B2FE4EB6}">
      <dsp:nvSpPr>
        <dsp:cNvPr id="0" name=""/>
        <dsp:cNvSpPr/>
      </dsp:nvSpPr>
      <dsp:spPr>
        <a:xfrm>
          <a:off x="2623217" y="385496"/>
          <a:ext cx="3897564" cy="3897564"/>
        </a:xfrm>
        <a:prstGeom prst="blockArc">
          <a:avLst>
            <a:gd name="adj1" fmla="val 4200000"/>
            <a:gd name="adj2" fmla="val 6600000"/>
            <a:gd name="adj3" fmla="val 3060"/>
          </a:avLst>
        </a:prstGeom>
        <a:solidFill>
          <a:srgbClr val="EEAB68"/>
        </a:solidFill>
        <a:ln>
          <a:noFill/>
        </a:ln>
        <a:effectLst/>
      </dsp:spPr>
      <dsp:style>
        <a:lnRef idx="0">
          <a:scrgbClr r="0" g="0" b="0"/>
        </a:lnRef>
        <a:fillRef idx="1">
          <a:scrgbClr r="0" g="0" b="0"/>
        </a:fillRef>
        <a:effectRef idx="0">
          <a:scrgbClr r="0" g="0" b="0"/>
        </a:effectRef>
        <a:fontRef idx="minor">
          <a:schemeClr val="lt1"/>
        </a:fontRef>
      </dsp:style>
    </dsp:sp>
    <dsp:sp modelId="{48CBD671-A248-4CAE-9026-4CA7AB32660E}">
      <dsp:nvSpPr>
        <dsp:cNvPr id="0" name=""/>
        <dsp:cNvSpPr/>
      </dsp:nvSpPr>
      <dsp:spPr>
        <a:xfrm>
          <a:off x="2623217" y="385496"/>
          <a:ext cx="3897564" cy="3897564"/>
        </a:xfrm>
        <a:prstGeom prst="blockArc">
          <a:avLst>
            <a:gd name="adj1" fmla="val 1800000"/>
            <a:gd name="adj2" fmla="val 4200000"/>
            <a:gd name="adj3" fmla="val 3060"/>
          </a:avLst>
        </a:prstGeom>
        <a:solidFill>
          <a:srgbClr val="B05E9E"/>
        </a:solidFill>
        <a:ln>
          <a:noFill/>
        </a:ln>
        <a:effectLst/>
      </dsp:spPr>
      <dsp:style>
        <a:lnRef idx="0">
          <a:scrgbClr r="0" g="0" b="0"/>
        </a:lnRef>
        <a:fillRef idx="1">
          <a:scrgbClr r="0" g="0" b="0"/>
        </a:fillRef>
        <a:effectRef idx="0">
          <a:scrgbClr r="0" g="0" b="0"/>
        </a:effectRef>
        <a:fontRef idx="minor">
          <a:schemeClr val="lt1"/>
        </a:fontRef>
      </dsp:style>
    </dsp:sp>
    <dsp:sp modelId="{0130814E-DEE3-4B8F-8AEE-0AA23A73AB5B}">
      <dsp:nvSpPr>
        <dsp:cNvPr id="0" name=""/>
        <dsp:cNvSpPr/>
      </dsp:nvSpPr>
      <dsp:spPr>
        <a:xfrm>
          <a:off x="2623217" y="385496"/>
          <a:ext cx="3897564" cy="3897564"/>
        </a:xfrm>
        <a:prstGeom prst="blockArc">
          <a:avLst>
            <a:gd name="adj1" fmla="val 21000000"/>
            <a:gd name="adj2" fmla="val 1800000"/>
            <a:gd name="adj3" fmla="val 306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sp>
    <dsp:sp modelId="{80C647B6-67B4-4C44-ADFD-AA17715C4D95}">
      <dsp:nvSpPr>
        <dsp:cNvPr id="0" name=""/>
        <dsp:cNvSpPr/>
      </dsp:nvSpPr>
      <dsp:spPr>
        <a:xfrm>
          <a:off x="2623217" y="385496"/>
          <a:ext cx="3897564" cy="3897564"/>
        </a:xfrm>
        <a:prstGeom prst="blockArc">
          <a:avLst>
            <a:gd name="adj1" fmla="val 18600000"/>
            <a:gd name="adj2" fmla="val 21000000"/>
            <a:gd name="adj3" fmla="val 306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0B4474-8088-474C-98A9-0F7F90DEB4D9}">
      <dsp:nvSpPr>
        <dsp:cNvPr id="0" name=""/>
        <dsp:cNvSpPr/>
      </dsp:nvSpPr>
      <dsp:spPr>
        <a:xfrm>
          <a:off x="2623217" y="385496"/>
          <a:ext cx="3897564" cy="3897564"/>
        </a:xfrm>
        <a:prstGeom prst="blockArc">
          <a:avLst>
            <a:gd name="adj1" fmla="val 16200000"/>
            <a:gd name="adj2" fmla="val 18600000"/>
            <a:gd name="adj3" fmla="val 3060"/>
          </a:avLst>
        </a:prstGeom>
        <a:solidFill>
          <a:srgbClr val="EEAB68"/>
        </a:solidFill>
        <a:ln>
          <a:noFill/>
        </a:ln>
        <a:effectLst/>
      </dsp:spPr>
      <dsp:style>
        <a:lnRef idx="0">
          <a:scrgbClr r="0" g="0" b="0"/>
        </a:lnRef>
        <a:fillRef idx="1">
          <a:scrgbClr r="0" g="0" b="0"/>
        </a:fillRef>
        <a:effectRef idx="0">
          <a:scrgbClr r="0" g="0" b="0"/>
        </a:effectRef>
        <a:fontRef idx="minor">
          <a:schemeClr val="lt1"/>
        </a:fontRef>
      </dsp:style>
    </dsp:sp>
    <dsp:sp modelId="{A3004A17-BE86-45EE-BBF4-628F23CA6816}">
      <dsp:nvSpPr>
        <dsp:cNvPr id="0" name=""/>
        <dsp:cNvSpPr/>
      </dsp:nvSpPr>
      <dsp:spPr>
        <a:xfrm>
          <a:off x="3980408" y="1742686"/>
          <a:ext cx="1183183" cy="1183183"/>
        </a:xfrm>
        <a:prstGeom prst="ellipse">
          <a:avLst/>
        </a:prstGeom>
        <a:solidFill>
          <a:srgbClr val="0AAEA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kern="1200" dirty="0">
              <a:solidFill>
                <a:schemeClr val="tx1"/>
              </a:solidFill>
              <a:latin typeface="メイリオ" panose="020B0604030504040204" pitchFamily="50" charset="-128"/>
              <a:ea typeface="メイリオ" panose="020B0604030504040204" pitchFamily="50" charset="-128"/>
            </a:rPr>
            <a:t>本人</a:t>
          </a:r>
        </a:p>
      </dsp:txBody>
      <dsp:txXfrm>
        <a:off x="4153681" y="1915959"/>
        <a:ext cx="836637" cy="836637"/>
      </dsp:txXfrm>
    </dsp:sp>
    <dsp:sp modelId="{21182BB5-E165-4914-B2A4-C255D6CD5DDA}">
      <dsp:nvSpPr>
        <dsp:cNvPr id="0" name=""/>
        <dsp:cNvSpPr/>
      </dsp:nvSpPr>
      <dsp:spPr>
        <a:xfrm>
          <a:off x="4157885" y="1198"/>
          <a:ext cx="828228" cy="828228"/>
        </a:xfrm>
        <a:prstGeom prst="ellipse">
          <a:avLst/>
        </a:prstGeom>
        <a:solidFill>
          <a:srgbClr val="EEAB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rPr>
            <a:t>有償ボランティア</a:t>
          </a:r>
        </a:p>
      </dsp:txBody>
      <dsp:txXfrm>
        <a:off x="4279176" y="122489"/>
        <a:ext cx="585646" cy="585646"/>
      </dsp:txXfrm>
    </dsp:sp>
    <dsp:sp modelId="{74C0EF3D-FC5F-4940-AD74-ECDDA4C2951E}">
      <dsp:nvSpPr>
        <dsp:cNvPr id="0" name=""/>
        <dsp:cNvSpPr/>
      </dsp:nvSpPr>
      <dsp:spPr>
        <a:xfrm>
          <a:off x="5391373" y="450150"/>
          <a:ext cx="828228" cy="82822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rPr>
            <a:t>ボランティア</a:t>
          </a:r>
          <a:r>
            <a:rPr kumimoji="1" lang="en-US" altLang="ja-JP" sz="1400" kern="1200" dirty="0">
              <a:solidFill>
                <a:schemeClr val="tx1"/>
              </a:solidFill>
              <a:latin typeface="メイリオ" panose="020B0604030504040204" pitchFamily="50" charset="-128"/>
              <a:ea typeface="メイリオ" panose="020B0604030504040204" pitchFamily="50" charset="-128"/>
            </a:rPr>
            <a:t>※</a:t>
          </a:r>
        </a:p>
      </dsp:txBody>
      <dsp:txXfrm>
        <a:off x="5512664" y="571441"/>
        <a:ext cx="585646" cy="585646"/>
      </dsp:txXfrm>
    </dsp:sp>
    <dsp:sp modelId="{777A9AEC-E07A-4BDA-94E8-6B40B4DEC351}">
      <dsp:nvSpPr>
        <dsp:cNvPr id="0" name=""/>
        <dsp:cNvSpPr/>
      </dsp:nvSpPr>
      <dsp:spPr>
        <a:xfrm>
          <a:off x="6047698" y="1586939"/>
          <a:ext cx="828228" cy="828228"/>
        </a:xfrm>
        <a:prstGeom prst="ellipse">
          <a:avLst/>
        </a:prstGeom>
        <a:solidFill>
          <a:srgbClr val="EEEA5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rPr>
            <a:t>しゃべり場</a:t>
          </a:r>
        </a:p>
      </dsp:txBody>
      <dsp:txXfrm>
        <a:off x="6168989" y="1708230"/>
        <a:ext cx="585646" cy="585646"/>
      </dsp:txXfrm>
    </dsp:sp>
    <dsp:sp modelId="{B4D1C3EF-90F9-4985-A92E-219CD08C952B}">
      <dsp:nvSpPr>
        <dsp:cNvPr id="0" name=""/>
        <dsp:cNvSpPr/>
      </dsp:nvSpPr>
      <dsp:spPr>
        <a:xfrm>
          <a:off x="5819759" y="2879647"/>
          <a:ext cx="828228" cy="828228"/>
        </a:xfrm>
        <a:prstGeom prst="ellipse">
          <a:avLst/>
        </a:prstGeom>
        <a:solidFill>
          <a:srgbClr val="A9C45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en-US" altLang="ja-JP" sz="1400" kern="1200" dirty="0">
              <a:solidFill>
                <a:schemeClr val="tx1"/>
              </a:solidFill>
              <a:latin typeface="メイリオ" panose="020B0604030504040204" pitchFamily="50" charset="-128"/>
              <a:ea typeface="メイリオ" panose="020B0604030504040204" pitchFamily="50" charset="-128"/>
            </a:rPr>
            <a:t>SST</a:t>
          </a:r>
          <a:r>
            <a:rPr kumimoji="1" lang="ja-JP" altLang="en-US" sz="1400" kern="1200" dirty="0">
              <a:solidFill>
                <a:schemeClr val="tx1"/>
              </a:solidFill>
              <a:latin typeface="メイリオ" panose="020B0604030504040204" pitchFamily="50" charset="-128"/>
              <a:ea typeface="メイリオ" panose="020B0604030504040204" pitchFamily="50" charset="-128"/>
            </a:rPr>
            <a:t>グループ</a:t>
          </a:r>
        </a:p>
      </dsp:txBody>
      <dsp:txXfrm>
        <a:off x="5941050" y="3000938"/>
        <a:ext cx="585646" cy="585646"/>
      </dsp:txXfrm>
    </dsp:sp>
    <dsp:sp modelId="{A6945AF6-CF87-4934-BEB1-904B992D362E}">
      <dsp:nvSpPr>
        <dsp:cNvPr id="0" name=""/>
        <dsp:cNvSpPr/>
      </dsp:nvSpPr>
      <dsp:spPr>
        <a:xfrm>
          <a:off x="4814210" y="3723402"/>
          <a:ext cx="828228" cy="828228"/>
        </a:xfrm>
        <a:prstGeom prst="ellipse">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rPr>
            <a:t>作業グループ</a:t>
          </a:r>
        </a:p>
      </dsp:txBody>
      <dsp:txXfrm>
        <a:off x="4935501" y="3844693"/>
        <a:ext cx="585646" cy="585646"/>
      </dsp:txXfrm>
    </dsp:sp>
    <dsp:sp modelId="{15974510-2009-48EB-A0CA-044DEC563CF1}">
      <dsp:nvSpPr>
        <dsp:cNvPr id="0" name=""/>
        <dsp:cNvSpPr/>
      </dsp:nvSpPr>
      <dsp:spPr>
        <a:xfrm>
          <a:off x="3501560" y="3723402"/>
          <a:ext cx="828228" cy="828228"/>
        </a:xfrm>
        <a:prstGeom prst="ellipse">
          <a:avLst/>
        </a:prstGeom>
        <a:solidFill>
          <a:srgbClr val="DD684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rPr>
            <a:t>学習グループ</a:t>
          </a:r>
        </a:p>
      </dsp:txBody>
      <dsp:txXfrm>
        <a:off x="3622851" y="3844693"/>
        <a:ext cx="585646" cy="585646"/>
      </dsp:txXfrm>
    </dsp:sp>
    <dsp:sp modelId="{20635F63-BB01-4835-91C3-25742461E214}">
      <dsp:nvSpPr>
        <dsp:cNvPr id="0" name=""/>
        <dsp:cNvSpPr/>
      </dsp:nvSpPr>
      <dsp:spPr>
        <a:xfrm>
          <a:off x="2496012" y="2879647"/>
          <a:ext cx="828228" cy="828228"/>
        </a:xfrm>
        <a:prstGeom prst="ellipse">
          <a:avLst/>
        </a:prstGeom>
        <a:solidFill>
          <a:srgbClr val="E064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rPr>
            <a:t>女子会</a:t>
          </a:r>
        </a:p>
      </dsp:txBody>
      <dsp:txXfrm>
        <a:off x="2617303" y="3000938"/>
        <a:ext cx="585646" cy="585646"/>
      </dsp:txXfrm>
    </dsp:sp>
    <dsp:sp modelId="{01F3CEC1-C28A-425C-A937-F52E44EF6431}">
      <dsp:nvSpPr>
        <dsp:cNvPr id="0" name=""/>
        <dsp:cNvSpPr/>
      </dsp:nvSpPr>
      <dsp:spPr>
        <a:xfrm>
          <a:off x="2268073" y="1586939"/>
          <a:ext cx="828228" cy="828228"/>
        </a:xfrm>
        <a:prstGeom prst="ellipse">
          <a:avLst/>
        </a:prstGeom>
        <a:solidFill>
          <a:srgbClr val="00B1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en-US" altLang="ja-JP" sz="1400" kern="1200" dirty="0">
              <a:solidFill>
                <a:schemeClr val="tx1"/>
              </a:solidFill>
              <a:latin typeface="メイリオ" panose="020B0604030504040204" pitchFamily="50" charset="-128"/>
              <a:ea typeface="メイリオ" panose="020B0604030504040204" pitchFamily="50" charset="-128"/>
            </a:rPr>
            <a:t>10</a:t>
          </a:r>
          <a:r>
            <a:rPr kumimoji="1" lang="ja-JP" altLang="en-US" sz="1400" kern="1200" dirty="0">
              <a:solidFill>
                <a:schemeClr val="tx1"/>
              </a:solidFill>
              <a:latin typeface="メイリオ" panose="020B0604030504040204" pitchFamily="50" charset="-128"/>
              <a:ea typeface="メイリオ" panose="020B0604030504040204" pitchFamily="50" charset="-128"/>
            </a:rPr>
            <a:t>代グループ</a:t>
          </a:r>
        </a:p>
      </dsp:txBody>
      <dsp:txXfrm>
        <a:off x="2389364" y="1708230"/>
        <a:ext cx="585646" cy="585646"/>
      </dsp:txXfrm>
    </dsp:sp>
    <dsp:sp modelId="{414A4E0A-BFDF-4E64-B9EA-D0B6905F4ABA}">
      <dsp:nvSpPr>
        <dsp:cNvPr id="0" name=""/>
        <dsp:cNvSpPr/>
      </dsp:nvSpPr>
      <dsp:spPr>
        <a:xfrm>
          <a:off x="2924398" y="450150"/>
          <a:ext cx="828228" cy="828228"/>
        </a:xfrm>
        <a:prstGeom prst="ellipse">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solidFill>
                <a:schemeClr val="tx1"/>
              </a:solidFill>
              <a:latin typeface="メイリオ" panose="020B0604030504040204" pitchFamily="50" charset="-128"/>
              <a:ea typeface="メイリオ" panose="020B0604030504040204" pitchFamily="50" charset="-128"/>
            </a:rPr>
            <a:t>遊ぶ　　グループ</a:t>
          </a:r>
        </a:p>
      </dsp:txBody>
      <dsp:txXfrm>
        <a:off x="3045689" y="571441"/>
        <a:ext cx="585646" cy="585646"/>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0.09093</cdr:x>
      <cdr:y>0.35137</cdr:y>
    </cdr:from>
    <cdr:to>
      <cdr:x>0.73101</cdr:x>
      <cdr:y>0.37486</cdr:y>
    </cdr:to>
    <cdr:sp macro="" textlink="">
      <cdr:nvSpPr>
        <cdr:cNvPr id="2" name="正方形/長方形 1">
          <a:extLst xmlns:a="http://schemas.openxmlformats.org/drawingml/2006/main">
            <a:ext uri="{FF2B5EF4-FFF2-40B4-BE49-F238E27FC236}">
              <a16:creationId xmlns:a16="http://schemas.microsoft.com/office/drawing/2014/main" id="{BA9563A7-46CA-4BAF-AD0F-EE4E7A14980B}"/>
            </a:ext>
          </a:extLst>
        </cdr:cNvPr>
        <cdr:cNvSpPr/>
      </cdr:nvSpPr>
      <cdr:spPr bwMode="auto">
        <a:xfrm xmlns:a="http://schemas.openxmlformats.org/drawingml/2006/main">
          <a:off x="1098364" y="2257934"/>
          <a:ext cx="7731959" cy="150919"/>
        </a:xfrm>
        <a:prstGeom xmlns:a="http://schemas.openxmlformats.org/drawingml/2006/main" prst="rect">
          <a:avLst/>
        </a:prstGeom>
        <a:noFill xmlns:a="http://schemas.openxmlformats.org/drawingml/2006/main"/>
        <a:ln xmlns:a="http://schemas.openxmlformats.org/drawingml/2006/main" w="38100" cap="flat" cmpd="sng" algn="ctr">
          <a:solidFill>
            <a:srgbClr val="FF0000"/>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1800" b="0" i="0" u="none" strike="noStrike" cap="none" normalizeH="0" baseline="0">
            <a:ln>
              <a:noFill/>
            </a:ln>
            <a:solidFill>
              <a:schemeClr val="tx1"/>
            </a:solidFill>
            <a:effectLst/>
            <a:latin typeface="Arial" pitchFamily="34" charset="0"/>
            <a:ea typeface="ＭＳ Ｐゴシック" pitchFamily="50" charset="-128"/>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22C03B7E-B56A-47B6-B0A9-3DC22032C905}" type="datetimeFigureOut">
              <a:rPr kumimoji="1" lang="ja-JP" altLang="en-US" smtClean="0"/>
              <a:t>2021/11/11</a:t>
            </a:fld>
            <a:endParaRPr kumimoji="1" lang="ja-JP" altLang="en-US"/>
          </a:p>
        </p:txBody>
      </p:sp>
      <p:sp>
        <p:nvSpPr>
          <p:cNvPr id="4" name="スライド イメージ プレースホルダー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FFB17A1A-EA40-46EB-9060-90EDA5C821E3}" type="slidenum">
              <a:rPr kumimoji="1" lang="ja-JP" altLang="en-US" smtClean="0"/>
              <a:t>‹#›</a:t>
            </a:fld>
            <a:endParaRPr kumimoji="1" lang="ja-JP" altLang="en-US"/>
          </a:p>
        </p:txBody>
      </p:sp>
    </p:spTree>
    <p:extLst>
      <p:ext uri="{BB962C8B-B14F-4D97-AF65-F5344CB8AC3E}">
        <p14:creationId xmlns:p14="http://schemas.microsoft.com/office/powerpoint/2010/main" val="417181069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7ED8C6-BF16-46DF-A65E-63AF6E218A11}"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rPr>
              <a:t>2020/11/11</a:t>
            </a:r>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5024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81013" y="382588"/>
            <a:ext cx="7759701" cy="4365625"/>
          </a:xfrm>
        </p:spPr>
      </p:sp>
      <p:sp>
        <p:nvSpPr>
          <p:cNvPr id="3" name="ノート プレースホルダー 2"/>
          <p:cNvSpPr>
            <a:spLocks noGrp="1"/>
          </p:cNvSpPr>
          <p:nvPr>
            <p:ph type="body" idx="1"/>
          </p:nvPr>
        </p:nvSpPr>
        <p:spPr>
          <a:xfrm>
            <a:off x="487561" y="4933155"/>
            <a:ext cx="5822841" cy="4437857"/>
          </a:xfrm>
        </p:spPr>
        <p:txBody>
          <a:bodyPr/>
          <a:lstStyle/>
          <a:p>
            <a:r>
              <a:rPr kumimoji="1" lang="ja-JP" altLang="en-US" dirty="0"/>
              <a:t>　実態調査の結果から、いくつかの課題が明確になった。</a:t>
            </a:r>
            <a:endParaRPr kumimoji="1" lang="en-US" altLang="ja-JP" dirty="0"/>
          </a:p>
          <a:p>
            <a:r>
              <a:rPr kumimoji="1" lang="ja-JP" altLang="en-US" dirty="0"/>
              <a:t>　その中で、当事者・家族を含めた地域の理解の促進、最初の支援となるアウトリーチの拡充</a:t>
            </a:r>
            <a:r>
              <a:rPr lang="ja-JP" altLang="en-US" dirty="0"/>
              <a:t>、当事者・家族が気持ちを表出できる居場所等の充実、支援者間の連携を図るためのネットワーク強化等にまず取り組もうと考えている</a:t>
            </a:r>
            <a:r>
              <a:rPr kumimoji="1" lang="ja-JP" altLang="en-US" dirty="0"/>
              <a:t>。</a:t>
            </a:r>
            <a:endParaRPr kumimoji="1" lang="en-US" altLang="ja-JP" dirty="0"/>
          </a:p>
          <a:p>
            <a:r>
              <a:rPr kumimoji="1" lang="ja-JP" altLang="en-US" dirty="0"/>
              <a:t>　そのため、ひきこもり支援センターの機能強化を図るとともに、県社協に「ひきこもり者と家族が孤立しない地域支援づくり事業」を委託し、両輪で体制強化を行っている。</a:t>
            </a:r>
            <a:endParaRPr kumimoji="1" lang="en-US" altLang="ja-JP" dirty="0"/>
          </a:p>
          <a:p>
            <a:r>
              <a:rPr kumimoji="1" lang="ja-JP" altLang="en-US" dirty="0"/>
              <a:t>　ひきこもり支援センターにおいては、圏域のネットワークづくりの支援を行うとともに、支援者支援のための専門家チームを設置し、医療・法律・就労・教育・生活再建等の専門家を市町に派遣している。</a:t>
            </a:r>
            <a:endParaRPr kumimoji="1" lang="en-US" altLang="ja-JP" dirty="0"/>
          </a:p>
          <a:p>
            <a:r>
              <a:rPr lang="ja-JP" altLang="en-US" dirty="0"/>
              <a:t>　県社協に委託している事業の中では、アウトリーチの拡充や居場所等の充実を図るとともに、民生委員等に研修を実施し、ひきこもり状態にある者やその家族を支援機関に繋ぐ役割を担っていただくようお願いしている。</a:t>
            </a:r>
            <a:endParaRPr kumimoji="1" lang="en-US" altLang="ja-JP" dirty="0"/>
          </a:p>
          <a:p>
            <a:r>
              <a:rPr kumimoji="1" lang="ja-JP" altLang="en-US" dirty="0"/>
              <a:t>　これは、令和元年度に県社協が実施した民生委員等を対象にしたアンケート調査で、民生委員等は</a:t>
            </a:r>
            <a:r>
              <a:rPr kumimoji="1" lang="en-US" altLang="ja-JP" dirty="0"/>
              <a:t>40</a:t>
            </a:r>
            <a:r>
              <a:rPr kumimoji="1" lang="ja-JP" altLang="en-US" dirty="0"/>
              <a:t>代以上のひきこもりの方を多く把握されており、令和</a:t>
            </a:r>
            <a:r>
              <a:rPr kumimoji="1" lang="en-US" altLang="ja-JP" dirty="0"/>
              <a:t>2</a:t>
            </a:r>
            <a:r>
              <a:rPr kumimoji="1" lang="ja-JP" altLang="en-US" dirty="0"/>
              <a:t>年度にセンターで実施した調査では、</a:t>
            </a:r>
            <a:r>
              <a:rPr kumimoji="1" lang="en-US" altLang="ja-JP" dirty="0"/>
              <a:t>40</a:t>
            </a:r>
            <a:r>
              <a:rPr kumimoji="1" lang="ja-JP" altLang="en-US" dirty="0"/>
              <a:t>代以上のひきこもりの方への支援が少なかったことから、</a:t>
            </a:r>
            <a:r>
              <a:rPr kumimoji="1" lang="en-US" altLang="ja-JP" dirty="0"/>
              <a:t>40</a:t>
            </a:r>
            <a:r>
              <a:rPr kumimoji="1" lang="ja-JP" altLang="en-US" dirty="0"/>
              <a:t>代以上のひきこもりの方を支援機関に繋いでいただくことを目的としている。</a:t>
            </a:r>
            <a:endParaRPr kumimoji="1" lang="en-US" altLang="ja-JP" dirty="0"/>
          </a:p>
          <a:p>
            <a:r>
              <a:rPr lang="ja-JP" altLang="en-US" dirty="0"/>
              <a:t>　また、県社協にはネットワークづくりの支援をお願いしており、精神分野とつながりの薄いが、地域の実情に詳しい市町社協の参画を促すようお願いするなどして、ひきこもり支援のための圏域連携会議の充実を図っている。</a:t>
            </a:r>
            <a:endParaRPr lang="en-US" altLang="ja-JP" dirty="0"/>
          </a:p>
          <a:p>
            <a:r>
              <a:rPr lang="ja-JP" altLang="en-US" dirty="0"/>
              <a:t>　その他にも、今年４月から、県内１９市町のうち１４市町の教育委員会・福祉部局と県の教育委員会・福祉部局が協定を結び不登校の児童生徒等の支援にあたっている。</a:t>
            </a:r>
            <a:endParaRPr lang="en-US" altLang="ja-JP" dirty="0"/>
          </a:p>
          <a:p>
            <a:r>
              <a:rPr lang="ja-JP" altLang="en-US" dirty="0"/>
              <a:t>　また、氷河期世代活躍支援プラットフォームについても、動きかけており、就労に向けた取組の強化を図るなど重層的な支援が行えるように考えている。</a:t>
            </a:r>
            <a:endParaRPr lang="en-US" altLang="ja-JP" dirty="0"/>
          </a:p>
          <a:p>
            <a:r>
              <a:rPr kumimoji="1" lang="ja-JP" altLang="en-US" dirty="0"/>
              <a:t>　</a:t>
            </a: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C83429-FCAC-4DEE-8EC7-8D5C01D31F6E}"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628581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530107-EE64-4AFB-BBB9-B6ECC2B2876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95278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530107-EE64-4AFB-BBB9-B6ECC2B2876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61081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latinLnBrk="1"/>
            <a:r>
              <a:rPr lang="ja-JP" altLang="en-US" dirty="0">
                <a:latin typeface="BIZ UDPゴシック" panose="020B0400000000000000" pitchFamily="50" charset="-128"/>
                <a:ea typeface="BIZ UDPゴシック" panose="020B0400000000000000" pitchFamily="50" charset="-128"/>
              </a:rPr>
              <a:t>令和</a:t>
            </a:r>
            <a:r>
              <a:rPr lang="en-US" altLang="ja-JP" dirty="0">
                <a:latin typeface="BIZ UDPゴシック" panose="020B0400000000000000" pitchFamily="50" charset="-128"/>
                <a:ea typeface="BIZ UDPゴシック" panose="020B0400000000000000" pitchFamily="50" charset="-128"/>
              </a:rPr>
              <a:t>2</a:t>
            </a:r>
            <a:r>
              <a:rPr lang="ja-JP" altLang="en-US" dirty="0">
                <a:latin typeface="BIZ UDPゴシック" panose="020B0400000000000000" pitchFamily="50" charset="-128"/>
                <a:ea typeface="BIZ UDPゴシック" panose="020B0400000000000000" pitchFamily="50" charset="-128"/>
              </a:rPr>
              <a:t>年度実績</a:t>
            </a:r>
            <a:endParaRPr lang="en-US" altLang="ja-JP" dirty="0">
              <a:latin typeface="BIZ UDPゴシック" panose="020B0400000000000000" pitchFamily="50" charset="-128"/>
              <a:ea typeface="BIZ UDPゴシック" panose="020B0400000000000000" pitchFamily="50" charset="-128"/>
            </a:endParaRPr>
          </a:p>
          <a:p>
            <a:pPr latinLnBrk="1"/>
            <a:r>
              <a:rPr lang="ja-JP" altLang="en-US" dirty="0">
                <a:latin typeface="BIZ UDPゴシック" panose="020B0400000000000000" pitchFamily="50" charset="-128"/>
                <a:ea typeface="BIZ UDPゴシック" panose="020B0400000000000000" pitchFamily="50" charset="-128"/>
              </a:rPr>
              <a:t>・相談実績：実人数</a:t>
            </a:r>
            <a:r>
              <a:rPr lang="en-US" altLang="ja-JP" dirty="0">
                <a:latin typeface="BIZ UDPゴシック" panose="020B0400000000000000" pitchFamily="50" charset="-128"/>
                <a:ea typeface="BIZ UDPゴシック" panose="020B0400000000000000" pitchFamily="50" charset="-128"/>
              </a:rPr>
              <a:t>699</a:t>
            </a:r>
            <a:r>
              <a:rPr lang="ja-JP" altLang="en-US" dirty="0">
                <a:latin typeface="BIZ UDPゴシック" panose="020B0400000000000000" pitchFamily="50" charset="-128"/>
                <a:ea typeface="BIZ UDPゴシック" panose="020B0400000000000000" pitchFamily="50" charset="-128"/>
              </a:rPr>
              <a:t>人、延べ件数</a:t>
            </a:r>
            <a:r>
              <a:rPr lang="en-US" altLang="ja-JP" dirty="0">
                <a:latin typeface="BIZ UDPゴシック" panose="020B0400000000000000" pitchFamily="50" charset="-128"/>
                <a:ea typeface="BIZ UDPゴシック" panose="020B0400000000000000" pitchFamily="50" charset="-128"/>
              </a:rPr>
              <a:t>5,457</a:t>
            </a:r>
            <a:r>
              <a:rPr lang="ja-JP" altLang="en-US" dirty="0">
                <a:latin typeface="BIZ UDPゴシック" panose="020B0400000000000000" pitchFamily="50" charset="-128"/>
                <a:ea typeface="BIZ UDPゴシック" panose="020B0400000000000000" pitchFamily="50" charset="-128"/>
              </a:rPr>
              <a:t>件であり、電話相談等（メール、手紙含む）</a:t>
            </a:r>
            <a:r>
              <a:rPr lang="en-US" altLang="ja-JP" dirty="0">
                <a:latin typeface="BIZ UDPゴシック" panose="020B0400000000000000" pitchFamily="50" charset="-128"/>
                <a:ea typeface="BIZ UDPゴシック" panose="020B0400000000000000" pitchFamily="50" charset="-128"/>
              </a:rPr>
              <a:t>3,006</a:t>
            </a:r>
            <a:r>
              <a:rPr lang="ja-JP" altLang="en-US" dirty="0">
                <a:latin typeface="BIZ UDPゴシック" panose="020B0400000000000000" pitchFamily="50" charset="-128"/>
                <a:ea typeface="BIZ UDPゴシック" panose="020B0400000000000000" pitchFamily="50" charset="-128"/>
              </a:rPr>
              <a:t>件、面接相談（オンライン含む）</a:t>
            </a:r>
            <a:r>
              <a:rPr lang="en-US" altLang="ja-JP" dirty="0">
                <a:latin typeface="BIZ UDPゴシック" panose="020B0400000000000000" pitchFamily="50" charset="-128"/>
                <a:ea typeface="BIZ UDPゴシック" panose="020B0400000000000000" pitchFamily="50" charset="-128"/>
              </a:rPr>
              <a:t>2,172</a:t>
            </a:r>
            <a:r>
              <a:rPr lang="ja-JP" altLang="en-US" dirty="0">
                <a:latin typeface="BIZ UDPゴシック" panose="020B0400000000000000" pitchFamily="50" charset="-128"/>
                <a:ea typeface="BIZ UDPゴシック" panose="020B0400000000000000" pitchFamily="50" charset="-128"/>
              </a:rPr>
              <a:t>件、アウトリーチ</a:t>
            </a:r>
            <a:r>
              <a:rPr lang="en-US" altLang="ja-JP" dirty="0">
                <a:latin typeface="BIZ UDPゴシック" panose="020B0400000000000000" pitchFamily="50" charset="-128"/>
                <a:ea typeface="BIZ UDPゴシック" panose="020B0400000000000000" pitchFamily="50" charset="-128"/>
              </a:rPr>
              <a:t>187</a:t>
            </a:r>
            <a:r>
              <a:rPr lang="ja-JP" altLang="en-US" dirty="0">
                <a:latin typeface="BIZ UDPゴシック" panose="020B0400000000000000" pitchFamily="50" charset="-128"/>
                <a:ea typeface="BIZ UDPゴシック" panose="020B0400000000000000" pitchFamily="50" charset="-128"/>
              </a:rPr>
              <a:t>件、ケースカンファレンス</a:t>
            </a:r>
            <a:r>
              <a:rPr lang="en-US" altLang="ja-JP" dirty="0">
                <a:latin typeface="BIZ UDPゴシック" panose="020B0400000000000000" pitchFamily="50" charset="-128"/>
                <a:ea typeface="BIZ UDPゴシック" panose="020B0400000000000000" pitchFamily="50" charset="-128"/>
              </a:rPr>
              <a:t>92</a:t>
            </a:r>
            <a:r>
              <a:rPr lang="ja-JP" altLang="en-US" dirty="0">
                <a:latin typeface="BIZ UDPゴシック" panose="020B0400000000000000" pitchFamily="50" charset="-128"/>
                <a:ea typeface="BIZ UDPゴシック" panose="020B0400000000000000" pitchFamily="50" charset="-128"/>
              </a:rPr>
              <a:t>件であった。（令和元年度より面接相談、アウトリーチ、ケースカンファレンスが減少しており、新型コロナ感染症対策の影響を受けている可能性が考えられる）</a:t>
            </a:r>
            <a:endParaRPr lang="en-US" altLang="ja-JP" dirty="0">
              <a:latin typeface="BIZ UDPゴシック" panose="020B0400000000000000" pitchFamily="50" charset="-128"/>
              <a:ea typeface="BIZ UDPゴシック" panose="020B0400000000000000" pitchFamily="50" charset="-128"/>
            </a:endParaRPr>
          </a:p>
          <a:p>
            <a:pPr latinLnBrk="1"/>
            <a:r>
              <a:rPr kumimoji="1" lang="ja-JP" altLang="en-US" dirty="0">
                <a:latin typeface="BIZ UDPゴシック" panose="020B0400000000000000" pitchFamily="50" charset="-128"/>
                <a:ea typeface="BIZ UDPゴシック" panose="020B0400000000000000" pitchFamily="50" charset="-128"/>
              </a:rPr>
              <a:t>・地域との連携：実人数</a:t>
            </a:r>
            <a:r>
              <a:rPr kumimoji="1" lang="en-US" altLang="ja-JP" dirty="0">
                <a:latin typeface="BIZ UDPゴシック" panose="020B0400000000000000" pitchFamily="50" charset="-128"/>
                <a:ea typeface="BIZ UDPゴシック" panose="020B0400000000000000" pitchFamily="50" charset="-128"/>
              </a:rPr>
              <a:t>285</a:t>
            </a:r>
            <a:r>
              <a:rPr kumimoji="1" lang="ja-JP" altLang="en-US" dirty="0">
                <a:latin typeface="BIZ UDPゴシック" panose="020B0400000000000000" pitchFamily="50" charset="-128"/>
                <a:ea typeface="BIZ UDPゴシック" panose="020B0400000000000000" pitchFamily="50" charset="-128"/>
              </a:rPr>
              <a:t>人、延べ件数</a:t>
            </a:r>
            <a:r>
              <a:rPr kumimoji="1" lang="en-US" altLang="ja-JP" dirty="0">
                <a:latin typeface="BIZ UDPゴシック" panose="020B0400000000000000" pitchFamily="50" charset="-128"/>
                <a:ea typeface="BIZ UDPゴシック" panose="020B0400000000000000" pitchFamily="50" charset="-128"/>
              </a:rPr>
              <a:t>353</a:t>
            </a:r>
            <a:r>
              <a:rPr kumimoji="1" lang="ja-JP" altLang="en-US" dirty="0">
                <a:latin typeface="BIZ UDPゴシック" panose="020B0400000000000000" pitchFamily="50" charset="-128"/>
                <a:ea typeface="BIZ UDPゴシック" panose="020B0400000000000000" pitchFamily="50" charset="-128"/>
              </a:rPr>
              <a:t>件であり、</a:t>
            </a:r>
            <a:r>
              <a:rPr kumimoji="1" lang="ja-JP" altLang="en-US" baseline="0" dirty="0">
                <a:latin typeface="BIZ UDPゴシック" panose="020B0400000000000000" pitchFamily="50" charset="-128"/>
                <a:ea typeface="BIZ UDPゴシック" panose="020B0400000000000000" pitchFamily="50" charset="-128"/>
              </a:rPr>
              <a:t>保健所・市町保健、教育機関、市町窓口、医療機関、生活困窮自立相談支援事業実施機関、サポステの順に多い。</a:t>
            </a:r>
            <a:endParaRPr kumimoji="1" lang="en-US" altLang="ja-JP" baseline="0"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530107-EE64-4AFB-BBB9-B6ECC2B28761}"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47107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⑳</a:t>
            </a:r>
            <a:endParaRPr lang="en-US" altLang="ja-JP" dirty="0"/>
          </a:p>
          <a:p>
            <a:endParaRPr lang="en-US" altLang="ja-JP" dirty="0"/>
          </a:p>
          <a:p>
            <a:r>
              <a:rPr lang="ja-JP" altLang="en-US" dirty="0"/>
              <a:t>・訪問支援：タイミングを慎重に考慮し、訪問実施前の準備段階で、①情報の収集と関係づくり、② 達成目標の明確化、③家族や当事者への事前連絡、④適切な訪問のセッティング、⑤関係機関と の情報交換、を検討していく。</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C17B5-7318-4062-A450-E8E6BD994FFC}"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846152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aseline="0" dirty="0"/>
              <a:t>■提示のみ</a:t>
            </a:r>
            <a:endParaRPr kumimoji="1" lang="en-US" altLang="ja-JP" sz="1200" baseline="0"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2393F9-DBC7-4965-8CB8-30CF5B2DF58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2696124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9" name="スライド イメージ プレースホルダー 1"/>
          <p:cNvSpPr>
            <a:spLocks noGrp="1" noRot="1" noChangeAspect="1"/>
          </p:cNvSpPr>
          <p:nvPr>
            <p:ph type="sldImg"/>
          </p:nvPr>
        </p:nvSpPr>
        <p:spPr>
          <a:xfrm>
            <a:off x="2422525" y="546100"/>
            <a:ext cx="4843463" cy="2725738"/>
          </a:xfrm>
        </p:spPr>
      </p:sp>
      <p:sp>
        <p:nvSpPr>
          <p:cNvPr id="1530" name="ノート プレースホルダー 2"/>
          <p:cNvSpPr>
            <a:spLocks noGrp="1"/>
          </p:cNvSpPr>
          <p:nvPr>
            <p:ph type="body" idx="1"/>
          </p:nvPr>
        </p:nvSpPr>
        <p:spPr/>
        <p:txBody>
          <a:bodyPr/>
          <a:lstStyle/>
          <a:p>
            <a:r>
              <a:rPr kumimoji="1" lang="ja-JP" altLang="en-US" baseline="0" dirty="0"/>
              <a:t>㉒</a:t>
            </a:r>
            <a:endParaRPr kumimoji="1" lang="en-US" altLang="ja-JP" baseline="0" dirty="0"/>
          </a:p>
          <a:p>
            <a:r>
              <a:rPr kumimoji="1" lang="ja-JP" altLang="en-US" baseline="0" dirty="0"/>
              <a:t>センターには、現在みていただいているグループがあります。順に様子を説明していきます。</a:t>
            </a:r>
          </a:p>
          <a:p>
            <a:endParaRPr kumimoji="1" lang="ja-JP" altLang="en-US" baseline="0" dirty="0"/>
          </a:p>
          <a:p>
            <a:r>
              <a:rPr kumimoji="1" lang="ja-JP" altLang="en-US" baseline="0" dirty="0"/>
              <a:t>作業しませんか、個別作業、心理テストなどは、自分自身のことを理解するとともに、自分なりに社会との関わりをもつ一歩として利用してもらっているグループです。</a:t>
            </a:r>
          </a:p>
          <a:p>
            <a:r>
              <a:rPr kumimoji="1" lang="ja-JP" altLang="en-US" baseline="0" dirty="0"/>
              <a:t>主に、自由なコミュニケーションをとらずとも、やることがあるので、人のなかにいることが出来るグループです。</a:t>
            </a:r>
          </a:p>
          <a:p>
            <a:r>
              <a:rPr kumimoji="1" lang="ja-JP" altLang="en-US" baseline="0" dirty="0"/>
              <a:t>上にいくと、社会体験の広がりをベースにした発展的若者支援とかかられていますが、同年代の集団のまかで、自由な活動を通じて社会体験を再編していくことが出来るグループです。また、居場所的な機能もあり、ゆっくりと自分のペースで人と関わることが出来ます。また、ピアサポーターや若者サミットなど、自分自身について考え、他者と共有して、また社会に発信する機会も設けています。</a:t>
            </a:r>
          </a:p>
        </p:txBody>
      </p:sp>
      <p:sp>
        <p:nvSpPr>
          <p:cNvPr id="1531"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B37AA-F2DA-4BFC-AD71-022A52073733}"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592020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6E04D3-E4D9-40C3-A9B3-EA6AD11ECEC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2020/11/11</a:t>
            </a: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056604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6E04D3-E4D9-40C3-A9B3-EA6AD11ECEC4}"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2020/11/11</a:t>
            </a:r>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763275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a:extLst>
              <a:ext uri="{FF2B5EF4-FFF2-40B4-BE49-F238E27FC236}">
                <a16:creationId xmlns:a16="http://schemas.microsoft.com/office/drawing/2014/main" id="{12CA440B-EFE9-49BF-A32D-7BAC6A7EC825}"/>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4BB575CE-814E-444D-BECF-639631C2877F}"/>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86939F78-4C8F-45AA-B804-DD999011379F}"/>
              </a:ext>
            </a:extLst>
          </p:cNvPr>
          <p:cNvSpPr>
            <a:spLocks noGrp="1" noChangeArrowheads="1"/>
          </p:cNvSpPr>
          <p:nvPr>
            <p:ph type="sldNum" sz="quarter" idx="12"/>
          </p:nvPr>
        </p:nvSpPr>
        <p:spPr>
          <a:ln/>
        </p:spPr>
        <p:txBody>
          <a:bodyPr/>
          <a:lstStyle>
            <a:lvl1pPr>
              <a:defRPr/>
            </a:lvl1pPr>
          </a:lstStyle>
          <a:p>
            <a:pPr>
              <a:defRPr/>
            </a:pPr>
            <a:fld id="{A8D9F19E-66CC-467A-835D-92C6C40BA0DC}" type="slidenum">
              <a:rPr lang="ja-JP" altLang="en-US"/>
              <a:pPr>
                <a:defRPr/>
              </a:pPr>
              <a:t>‹#›</a:t>
            </a:fld>
            <a:endParaRPr lang="en-US" altLang="ja-JP"/>
          </a:p>
        </p:txBody>
      </p:sp>
    </p:spTree>
    <p:extLst>
      <p:ext uri="{BB962C8B-B14F-4D97-AF65-F5344CB8AC3E}">
        <p14:creationId xmlns:p14="http://schemas.microsoft.com/office/powerpoint/2010/main" val="2434718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D9CDCD73-09E1-4EA9-B4E8-8C181C9537E1}"/>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5BB541BF-7E0D-4164-88CA-E27E5F47AFCB}"/>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20121072-93C2-4F10-9412-6323D17A6C3E}"/>
              </a:ext>
            </a:extLst>
          </p:cNvPr>
          <p:cNvSpPr>
            <a:spLocks noGrp="1" noChangeArrowheads="1"/>
          </p:cNvSpPr>
          <p:nvPr>
            <p:ph type="sldNum" sz="quarter" idx="12"/>
          </p:nvPr>
        </p:nvSpPr>
        <p:spPr>
          <a:ln/>
        </p:spPr>
        <p:txBody>
          <a:bodyPr/>
          <a:lstStyle>
            <a:lvl1pPr>
              <a:defRPr/>
            </a:lvl1pPr>
          </a:lstStyle>
          <a:p>
            <a:pPr>
              <a:defRPr/>
            </a:pPr>
            <a:fld id="{0C61FAC7-078A-4AB5-8E95-CABC9DB3C372}" type="slidenum">
              <a:rPr lang="ja-JP" altLang="en-US"/>
              <a:pPr>
                <a:defRPr/>
              </a:pPr>
              <a:t>‹#›</a:t>
            </a:fld>
            <a:endParaRPr lang="en-US" altLang="ja-JP"/>
          </a:p>
        </p:txBody>
      </p:sp>
    </p:spTree>
    <p:extLst>
      <p:ext uri="{BB962C8B-B14F-4D97-AF65-F5344CB8AC3E}">
        <p14:creationId xmlns:p14="http://schemas.microsoft.com/office/powerpoint/2010/main" val="2503101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6C39107B-105E-4130-9D13-14BECA777CB6}"/>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1DD09D60-FAC3-488F-9F17-C8ED57C66499}"/>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4A290F65-EC45-4818-B819-FA53284EE22B}"/>
              </a:ext>
            </a:extLst>
          </p:cNvPr>
          <p:cNvSpPr>
            <a:spLocks noGrp="1" noChangeArrowheads="1"/>
          </p:cNvSpPr>
          <p:nvPr>
            <p:ph type="sldNum" sz="quarter" idx="12"/>
          </p:nvPr>
        </p:nvSpPr>
        <p:spPr>
          <a:ln/>
        </p:spPr>
        <p:txBody>
          <a:bodyPr/>
          <a:lstStyle>
            <a:lvl1pPr>
              <a:defRPr/>
            </a:lvl1pPr>
          </a:lstStyle>
          <a:p>
            <a:pPr>
              <a:defRPr/>
            </a:pPr>
            <a:fld id="{8BC6AE75-6395-4F14-8736-A6D45AA773BB}" type="slidenum">
              <a:rPr lang="ja-JP" altLang="en-US"/>
              <a:pPr>
                <a:defRPr/>
              </a:pPr>
              <a:t>‹#›</a:t>
            </a:fld>
            <a:endParaRPr lang="en-US" altLang="ja-JP"/>
          </a:p>
        </p:txBody>
      </p:sp>
    </p:spTree>
    <p:extLst>
      <p:ext uri="{BB962C8B-B14F-4D97-AF65-F5344CB8AC3E}">
        <p14:creationId xmlns:p14="http://schemas.microsoft.com/office/powerpoint/2010/main" val="1671727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197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6197600" y="3938589"/>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a:extLst>
              <a:ext uri="{FF2B5EF4-FFF2-40B4-BE49-F238E27FC236}">
                <a16:creationId xmlns:a16="http://schemas.microsoft.com/office/drawing/2014/main" id="{40B167EA-CF0F-4361-B2EB-DAADB080E7E2}"/>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a:extLst>
              <a:ext uri="{FF2B5EF4-FFF2-40B4-BE49-F238E27FC236}">
                <a16:creationId xmlns:a16="http://schemas.microsoft.com/office/drawing/2014/main" id="{7BC5D28C-26EF-4B69-A0C6-E6586A387B94}"/>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a:extLst>
              <a:ext uri="{FF2B5EF4-FFF2-40B4-BE49-F238E27FC236}">
                <a16:creationId xmlns:a16="http://schemas.microsoft.com/office/drawing/2014/main" id="{A40D1202-EB9F-4109-8482-F364CA589158}"/>
              </a:ext>
            </a:extLst>
          </p:cNvPr>
          <p:cNvSpPr>
            <a:spLocks noGrp="1" noChangeArrowheads="1"/>
          </p:cNvSpPr>
          <p:nvPr>
            <p:ph type="sldNum" sz="quarter" idx="12"/>
          </p:nvPr>
        </p:nvSpPr>
        <p:spPr>
          <a:ln/>
        </p:spPr>
        <p:txBody>
          <a:bodyPr/>
          <a:lstStyle>
            <a:lvl1pPr>
              <a:defRPr/>
            </a:lvl1pPr>
          </a:lstStyle>
          <a:p>
            <a:pPr>
              <a:defRPr/>
            </a:pPr>
            <a:fld id="{B2D5FB90-1BB3-4E7E-A0EC-63671A8A32B3}" type="slidenum">
              <a:rPr lang="ja-JP" altLang="en-US"/>
              <a:pPr>
                <a:defRPr/>
              </a:pPr>
              <a:t>‹#›</a:t>
            </a:fld>
            <a:endParaRPr lang="en-US" altLang="ja-JP"/>
          </a:p>
        </p:txBody>
      </p:sp>
    </p:spTree>
    <p:extLst>
      <p:ext uri="{BB962C8B-B14F-4D97-AF65-F5344CB8AC3E}">
        <p14:creationId xmlns:p14="http://schemas.microsoft.com/office/powerpoint/2010/main" val="976934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609600" y="274639"/>
            <a:ext cx="109728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a:extLst>
              <a:ext uri="{FF2B5EF4-FFF2-40B4-BE49-F238E27FC236}">
                <a16:creationId xmlns:a16="http://schemas.microsoft.com/office/drawing/2014/main" id="{680038B6-F9AC-4289-8A90-3247FF6A258B}"/>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a:extLst>
              <a:ext uri="{FF2B5EF4-FFF2-40B4-BE49-F238E27FC236}">
                <a16:creationId xmlns:a16="http://schemas.microsoft.com/office/drawing/2014/main" id="{4AA5F5F9-F42A-42A1-9202-19985CD106DF}"/>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a:extLst>
              <a:ext uri="{FF2B5EF4-FFF2-40B4-BE49-F238E27FC236}">
                <a16:creationId xmlns:a16="http://schemas.microsoft.com/office/drawing/2014/main" id="{D2ED736A-53FD-4B48-BA0C-B2DEA922960A}"/>
              </a:ext>
            </a:extLst>
          </p:cNvPr>
          <p:cNvSpPr>
            <a:spLocks noGrp="1" noChangeArrowheads="1"/>
          </p:cNvSpPr>
          <p:nvPr>
            <p:ph type="sldNum" sz="quarter" idx="12"/>
          </p:nvPr>
        </p:nvSpPr>
        <p:spPr>
          <a:ln/>
        </p:spPr>
        <p:txBody>
          <a:bodyPr/>
          <a:lstStyle>
            <a:lvl1pPr>
              <a:defRPr/>
            </a:lvl1pPr>
          </a:lstStyle>
          <a:p>
            <a:pPr>
              <a:defRPr/>
            </a:pPr>
            <a:fld id="{ABCF4DF6-FC64-4EB9-B40A-327320831089}" type="slidenum">
              <a:rPr lang="ja-JP" altLang="en-US"/>
              <a:pPr>
                <a:defRPr/>
              </a:pPr>
              <a:t>‹#›</a:t>
            </a:fld>
            <a:endParaRPr lang="en-US" altLang="ja-JP"/>
          </a:p>
        </p:txBody>
      </p:sp>
    </p:spTree>
    <p:extLst>
      <p:ext uri="{BB962C8B-B14F-4D97-AF65-F5344CB8AC3E}">
        <p14:creationId xmlns:p14="http://schemas.microsoft.com/office/powerpoint/2010/main" val="3602950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タイトル、2 つのコンテンツ、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609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09600" y="3938589"/>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half" idx="3"/>
          </p:nvPr>
        </p:nvSpPr>
        <p:spPr>
          <a:xfrm>
            <a:off x="6197600" y="1600201"/>
            <a:ext cx="53848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a:extLst>
              <a:ext uri="{FF2B5EF4-FFF2-40B4-BE49-F238E27FC236}">
                <a16:creationId xmlns:a16="http://schemas.microsoft.com/office/drawing/2014/main" id="{50255254-5825-456F-ABEC-0D62A629757F}"/>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a:extLst>
              <a:ext uri="{FF2B5EF4-FFF2-40B4-BE49-F238E27FC236}">
                <a16:creationId xmlns:a16="http://schemas.microsoft.com/office/drawing/2014/main" id="{FF8F99E6-4ADB-4B8D-8ACC-5BA24F01E289}"/>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a:extLst>
              <a:ext uri="{FF2B5EF4-FFF2-40B4-BE49-F238E27FC236}">
                <a16:creationId xmlns:a16="http://schemas.microsoft.com/office/drawing/2014/main" id="{D2094D7A-362B-4357-8FF4-09096CE98AB2}"/>
              </a:ext>
            </a:extLst>
          </p:cNvPr>
          <p:cNvSpPr>
            <a:spLocks noGrp="1" noChangeArrowheads="1"/>
          </p:cNvSpPr>
          <p:nvPr>
            <p:ph type="sldNum" sz="quarter" idx="12"/>
          </p:nvPr>
        </p:nvSpPr>
        <p:spPr>
          <a:ln/>
        </p:spPr>
        <p:txBody>
          <a:bodyPr/>
          <a:lstStyle>
            <a:lvl1pPr>
              <a:defRPr/>
            </a:lvl1pPr>
          </a:lstStyle>
          <a:p>
            <a:pPr>
              <a:defRPr/>
            </a:pPr>
            <a:fld id="{82F4EE45-56CC-4AB5-AEF5-5CEB403E0778}" type="slidenum">
              <a:rPr lang="ja-JP" altLang="en-US"/>
              <a:pPr>
                <a:defRPr/>
              </a:pPr>
              <a:t>‹#›</a:t>
            </a:fld>
            <a:endParaRPr lang="en-US" altLang="ja-JP"/>
          </a:p>
        </p:txBody>
      </p:sp>
    </p:spTree>
    <p:extLst>
      <p:ext uri="{BB962C8B-B14F-4D97-AF65-F5344CB8AC3E}">
        <p14:creationId xmlns:p14="http://schemas.microsoft.com/office/powerpoint/2010/main" val="191482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47E149-0300-4AA8-B848-AF7B1E1FF774}"/>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A62F09E-411F-43BE-B9A6-2FA79C9D46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E443CBB-7C2F-4EC7-B4B7-EA64182CFF05}"/>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16A0DC5A-89E0-4C7B-B840-EEF69E8CF14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B9591F-9A4B-41BE-B08E-6642E5D955D4}"/>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2968505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5EBA802-F951-4A7E-BCFA-E879D61D42A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E923797-B497-4881-B6BB-49678C4CCBF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82761C5-9BE1-4301-9884-B5953EFBCA6E}"/>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4F99917C-2A70-4B60-8302-C31C9F0053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CBAF002-8C3A-49D7-A51B-9C9382F0CF51}"/>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1508211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DCBE877-D2AA-4194-8DCC-4F99DD51BE1E}"/>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9F9E274-A002-4E50-8614-9A97A5D561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CA26BB6-4D23-41F5-AA0A-544659A56C7C}"/>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3BC55208-D9F6-4E3D-B7F9-B0F4AE37784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5260598-5D02-4550-AAD6-9147E2275A94}"/>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489744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2FF268-A280-4950-B693-366C05D9879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CAC1C8F-F19F-4DC1-8F16-B5AC889DB34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32DBC5C-107A-4AB1-A5C3-AC8674C781AF}"/>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FCB01D7-6098-4A45-82AD-98230767EFA5}"/>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2488D200-AB01-4C99-9086-ECD34306C7D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37AA431-3CBC-4086-AB75-03F8E20A6392}"/>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1740596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45FBA2-4607-4EC9-8AEF-6AB085B28D85}"/>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18AB521-66ED-41B6-9355-864333100D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00E2184-4168-4553-8D06-8E6133AE2921}"/>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CDFE9DC-A7EF-41A5-B773-8F448BD3D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04535AEA-FF31-4A70-8364-D90E2675ED7C}"/>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43B9B9F-8FFE-4138-A10B-5E0CC6801468}"/>
              </a:ext>
            </a:extLst>
          </p:cNvPr>
          <p:cNvSpPr>
            <a:spLocks noGrp="1"/>
          </p:cNvSpPr>
          <p:nvPr>
            <p:ph type="dt" sz="half" idx="10"/>
          </p:nvPr>
        </p:nvSpPr>
        <p:spPr/>
        <p:txBody>
          <a:bodyPr/>
          <a:lstStyle/>
          <a:p>
            <a:endParaRPr kumimoji="1" lang="ja-JP" altLang="en-US"/>
          </a:p>
        </p:txBody>
      </p:sp>
      <p:sp>
        <p:nvSpPr>
          <p:cNvPr id="8" name="フッター プレースホルダー 7">
            <a:extLst>
              <a:ext uri="{FF2B5EF4-FFF2-40B4-BE49-F238E27FC236}">
                <a16:creationId xmlns:a16="http://schemas.microsoft.com/office/drawing/2014/main" id="{345B174B-7444-4E9F-8DE9-BA024470F34A}"/>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7FA1EF5-74B0-460C-A65B-28B164E7E663}"/>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3436927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F8A34200-21B5-45D3-ABA2-362C826F31FE}"/>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C639CF57-4651-4B06-B444-3BC3D738AF47}"/>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D8AC1AC3-7AD1-44B9-9B8E-23204D5BFD6A}"/>
              </a:ext>
            </a:extLst>
          </p:cNvPr>
          <p:cNvSpPr>
            <a:spLocks noGrp="1" noChangeArrowheads="1"/>
          </p:cNvSpPr>
          <p:nvPr>
            <p:ph type="sldNum" sz="quarter" idx="12"/>
          </p:nvPr>
        </p:nvSpPr>
        <p:spPr>
          <a:ln/>
        </p:spPr>
        <p:txBody>
          <a:bodyPr/>
          <a:lstStyle>
            <a:lvl1pPr>
              <a:defRPr/>
            </a:lvl1pPr>
          </a:lstStyle>
          <a:p>
            <a:pPr>
              <a:defRPr/>
            </a:pPr>
            <a:fld id="{FC84B7A3-60A4-4F9E-B7DA-45DD87974B70}" type="slidenum">
              <a:rPr lang="ja-JP" altLang="en-US"/>
              <a:pPr>
                <a:defRPr/>
              </a:pPr>
              <a:t>‹#›</a:t>
            </a:fld>
            <a:endParaRPr lang="en-US" altLang="ja-JP"/>
          </a:p>
        </p:txBody>
      </p:sp>
    </p:spTree>
    <p:extLst>
      <p:ext uri="{BB962C8B-B14F-4D97-AF65-F5344CB8AC3E}">
        <p14:creationId xmlns:p14="http://schemas.microsoft.com/office/powerpoint/2010/main" val="23862092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90A650C-FA85-4F4D-8C03-DCD01F3C533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8CD2316-DFB0-421E-8333-A3D8B408E827}"/>
              </a:ext>
            </a:extLst>
          </p:cNvPr>
          <p:cNvSpPr>
            <a:spLocks noGrp="1"/>
          </p:cNvSpPr>
          <p:nvPr>
            <p:ph type="dt" sz="half" idx="10"/>
          </p:nvPr>
        </p:nvSpPr>
        <p:spPr/>
        <p:txBody>
          <a:bodyPr/>
          <a:lstStyle/>
          <a:p>
            <a:endParaRPr kumimoji="1" lang="ja-JP" altLang="en-US"/>
          </a:p>
        </p:txBody>
      </p:sp>
      <p:sp>
        <p:nvSpPr>
          <p:cNvPr id="4" name="フッター プレースホルダー 3">
            <a:extLst>
              <a:ext uri="{FF2B5EF4-FFF2-40B4-BE49-F238E27FC236}">
                <a16:creationId xmlns:a16="http://schemas.microsoft.com/office/drawing/2014/main" id="{D3CC0D13-1812-4CF5-8BB2-0AC2A39476B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604EFC0-4F2B-4C70-A74A-8DEE4C8ABA0A}"/>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3217126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77E252F-8F62-4544-B81A-E712DBB07312}"/>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BE075BCB-07CC-4BCA-9136-642534A08C6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D69E1EA-B10F-450A-BE2F-861E2FDF1050}"/>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1256673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9B15D0-FCFC-4B14-9E1E-EA4F73750B2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B0F7E80-C85D-4B3F-84BB-4619257015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FE1B2883-47E2-4D76-8117-1E780AF88C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13ECDC4-B024-4122-9639-8CE27AEF475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88CAF0A8-7218-468C-BAC1-546FE7F35E6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0464F0B-DECD-4483-85A1-B29EE503FB25}"/>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19265021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6990F1-08D8-4A24-A1E6-424CA0BB080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4421E93-D960-4309-93DD-659881B640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5799A5F1-7DFE-41BF-9F66-8952A717B5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637B28E-C505-4C0D-921D-A42A4B681B16}"/>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08D4A645-65B8-4B38-9D1B-9F2DA643E3F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0B4498E-C921-40EF-9E2A-CB614C64DFC7}"/>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31442288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E5FDDD-E0E0-46E5-B7F2-9BAE6D959B9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CE32EC7-3482-4D08-856E-ACA06C15FFB5}"/>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CD6613A-44C3-49A5-9294-EA81D093FC98}"/>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1EBF6704-3A5D-4A00-A3B4-B80B0BCA101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0431C51-CCDA-4713-B6CC-BE540E1804C1}"/>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36142427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DF98162D-A038-44C5-9BBC-E03D4DD902B9}"/>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636BE54-8121-407B-A3EF-E09D81DFCCD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D4BFB59-59A6-4E7B-8A8F-F1E04CFFA4F8}"/>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98F56C1B-C524-44DE-86BC-EAF215304C5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A54563E-2477-415D-AE23-61F7B4034596}"/>
              </a:ext>
            </a:extLst>
          </p:cNvPr>
          <p:cNvSpPr>
            <a:spLocks noGrp="1"/>
          </p:cNvSpPr>
          <p:nvPr>
            <p:ph type="sldNum" sz="quarter" idx="12"/>
          </p:nvPr>
        </p:nvSpPr>
        <p:spPr/>
        <p:txBody>
          <a:body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940971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タイトルのみ">
    <p:spTree>
      <p:nvGrpSpPr>
        <p:cNvPr id="1" name=""/>
        <p:cNvGrpSpPr/>
        <p:nvPr/>
      </p:nvGrpSpPr>
      <p:grpSpPr>
        <a:xfrm>
          <a:off x="0" y="0"/>
          <a:ext cx="0" cy="0"/>
          <a:chOff x="0" y="0"/>
          <a:chExt cx="0" cy="0"/>
        </a:xfrm>
      </p:grpSpPr>
      <p:cxnSp>
        <p:nvCxnSpPr>
          <p:cNvPr id="2" name="直線コネクタ 1"/>
          <p:cNvCxnSpPr/>
          <p:nvPr userDrawn="1"/>
        </p:nvCxnSpPr>
        <p:spPr>
          <a:xfrm flipV="1">
            <a:off x="1080659" y="4255617"/>
            <a:ext cx="10273141" cy="1"/>
          </a:xfrm>
          <a:prstGeom prst="line">
            <a:avLst/>
          </a:prstGeom>
          <a:ln w="38100">
            <a:gradFill flip="none" rotWithShape="1">
              <a:gsLst>
                <a:gs pos="0">
                  <a:srgbClr val="FF99CC"/>
                </a:gs>
                <a:gs pos="33000">
                  <a:srgbClr val="FF0000"/>
                </a:gs>
                <a:gs pos="66000">
                  <a:srgbClr val="FFFF00"/>
                </a:gs>
                <a:gs pos="100000">
                  <a:srgbClr val="7030A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Date Placeholder 2"/>
          <p:cNvSpPr>
            <a:spLocks noGrp="1"/>
          </p:cNvSpPr>
          <p:nvPr>
            <p:ph type="dt" sz="half" idx="10"/>
          </p:nvPr>
        </p:nvSpPr>
        <p:spPr/>
        <p:txBody>
          <a:bodyPr/>
          <a:lstStyle>
            <a:lvl1pPr>
              <a:defRPr/>
            </a:lvl1pPr>
          </a:lstStyle>
          <a:p>
            <a:pPr>
              <a:defRPr/>
            </a:pPr>
            <a:endParaRPr lang="ja-JP" altLang="en-US"/>
          </a:p>
        </p:txBody>
      </p:sp>
      <p:sp>
        <p:nvSpPr>
          <p:cNvPr id="4" name="Footer Placeholder 3"/>
          <p:cNvSpPr>
            <a:spLocks noGrp="1"/>
          </p:cNvSpPr>
          <p:nvPr>
            <p:ph type="ftr" sz="quarter" idx="11"/>
          </p:nvPr>
        </p:nvSpPr>
        <p:spPr/>
        <p:txBody>
          <a:bodyPr/>
          <a:lstStyle>
            <a:lvl1pPr>
              <a:defRPr/>
            </a:lvl1pPr>
          </a:lstStyle>
          <a:p>
            <a:pPr>
              <a:defRPr/>
            </a:pPr>
            <a:endParaRPr lang="ja-JP" altLang="en-US"/>
          </a:p>
        </p:txBody>
      </p:sp>
      <p:sp>
        <p:nvSpPr>
          <p:cNvPr id="5" name="Slide Number Placeholder 4"/>
          <p:cNvSpPr>
            <a:spLocks noGrp="1"/>
          </p:cNvSpPr>
          <p:nvPr>
            <p:ph type="sldNum" sz="quarter" idx="12"/>
          </p:nvPr>
        </p:nvSpPr>
        <p:spPr/>
        <p:txBody>
          <a:bodyPr/>
          <a:lstStyle>
            <a:lvl1pPr>
              <a:defRPr/>
            </a:lvl1pPr>
          </a:lstStyle>
          <a:p>
            <a:fld id="{E3458A7F-867A-4866-8360-1BA463A08F86}" type="slidenum">
              <a:rPr lang="ja-JP" altLang="en-US"/>
              <a:pPr/>
              <a:t>‹#›</a:t>
            </a:fld>
            <a:endParaRPr lang="ja-JP" altLang="en-US"/>
          </a:p>
        </p:txBody>
      </p:sp>
      <p:sp>
        <p:nvSpPr>
          <p:cNvPr id="8" name="Title 1"/>
          <p:cNvSpPr>
            <a:spLocks noGrp="1"/>
          </p:cNvSpPr>
          <p:nvPr>
            <p:ph type="title"/>
          </p:nvPr>
        </p:nvSpPr>
        <p:spPr>
          <a:xfrm>
            <a:off x="1064437" y="3284066"/>
            <a:ext cx="10305585" cy="971550"/>
          </a:xfrm>
        </p:spPr>
        <p:txBody>
          <a:bodyPr>
            <a:noAutofit/>
          </a:bodyPr>
          <a:lstStyle>
            <a:lvl1pPr algn="r">
              <a:defRPr sz="2800"/>
            </a:lvl1pPr>
          </a:lstStyle>
          <a:p>
            <a:r>
              <a:rPr lang="ja-JP" altLang="en-US"/>
              <a:t>マスター タイトルの書式設定</a:t>
            </a:r>
            <a:endParaRPr lang="en-US" dirty="0"/>
          </a:p>
        </p:txBody>
      </p:sp>
    </p:spTree>
    <p:extLst>
      <p:ext uri="{BB962C8B-B14F-4D97-AF65-F5344CB8AC3E}">
        <p14:creationId xmlns:p14="http://schemas.microsoft.com/office/powerpoint/2010/main" val="41322755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68268D-0671-4D3A-B069-4C609A31E7A2}"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cxnSp>
        <p:nvCxnSpPr>
          <p:cNvPr id="6" name="直線コネクタ 5"/>
          <p:cNvCxnSpPr/>
          <p:nvPr userDrawn="1"/>
        </p:nvCxnSpPr>
        <p:spPr>
          <a:xfrm flipV="1">
            <a:off x="1" y="857840"/>
            <a:ext cx="10394623" cy="35351"/>
          </a:xfrm>
          <a:prstGeom prst="line">
            <a:avLst/>
          </a:prstGeom>
          <a:ln w="38100">
            <a:gradFill flip="none" rotWithShape="1">
              <a:gsLst>
                <a:gs pos="25000">
                  <a:srgbClr val="FF99CC"/>
                </a:gs>
                <a:gs pos="0">
                  <a:srgbClr val="00B050"/>
                </a:gs>
                <a:gs pos="50000">
                  <a:srgbClr val="FF0000"/>
                </a:gs>
                <a:gs pos="75000">
                  <a:srgbClr val="FFFF00"/>
                </a:gs>
                <a:gs pos="100000">
                  <a:srgbClr val="7030A0"/>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64361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31461560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4202995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a:extLst>
              <a:ext uri="{FF2B5EF4-FFF2-40B4-BE49-F238E27FC236}">
                <a16:creationId xmlns:a16="http://schemas.microsoft.com/office/drawing/2014/main" id="{8156C3BE-BA64-4009-A2DD-A67411C7F26C}"/>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E33924D7-40E2-4695-9186-831D900AED3F}"/>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260014DC-8A6F-4A71-8BDD-517FCE0976B0}"/>
              </a:ext>
            </a:extLst>
          </p:cNvPr>
          <p:cNvSpPr>
            <a:spLocks noGrp="1" noChangeArrowheads="1"/>
          </p:cNvSpPr>
          <p:nvPr>
            <p:ph type="sldNum" sz="quarter" idx="12"/>
          </p:nvPr>
        </p:nvSpPr>
        <p:spPr>
          <a:ln/>
        </p:spPr>
        <p:txBody>
          <a:bodyPr/>
          <a:lstStyle>
            <a:lvl1pPr>
              <a:defRPr/>
            </a:lvl1pPr>
          </a:lstStyle>
          <a:p>
            <a:pPr>
              <a:defRPr/>
            </a:pPr>
            <a:fld id="{DD9AB4B3-87EF-4B65-AC09-95D60FD5C4DA}" type="slidenum">
              <a:rPr lang="ja-JP" altLang="en-US"/>
              <a:pPr>
                <a:defRPr/>
              </a:pPr>
              <a:t>‹#›</a:t>
            </a:fld>
            <a:endParaRPr lang="en-US" altLang="ja-JP"/>
          </a:p>
        </p:txBody>
      </p:sp>
    </p:spTree>
    <p:extLst>
      <p:ext uri="{BB962C8B-B14F-4D97-AF65-F5344CB8AC3E}">
        <p14:creationId xmlns:p14="http://schemas.microsoft.com/office/powerpoint/2010/main" val="125072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30197042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12876970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36661711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4139174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1912102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24168073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2365069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9464535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12157048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1016465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a:extLst>
              <a:ext uri="{FF2B5EF4-FFF2-40B4-BE49-F238E27FC236}">
                <a16:creationId xmlns:a16="http://schemas.microsoft.com/office/drawing/2014/main" id="{09F5D621-DE7D-4C1F-BF33-84C468669A9C}"/>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B81F256D-8082-4667-8CE1-C54648E4A0D9}"/>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EAA30AF4-E617-4F55-BE36-11DE961BD91C}"/>
              </a:ext>
            </a:extLst>
          </p:cNvPr>
          <p:cNvSpPr>
            <a:spLocks noGrp="1" noChangeArrowheads="1"/>
          </p:cNvSpPr>
          <p:nvPr>
            <p:ph type="sldNum" sz="quarter" idx="12"/>
          </p:nvPr>
        </p:nvSpPr>
        <p:spPr>
          <a:ln/>
        </p:spPr>
        <p:txBody>
          <a:bodyPr/>
          <a:lstStyle>
            <a:lvl1pPr>
              <a:defRPr/>
            </a:lvl1pPr>
          </a:lstStyle>
          <a:p>
            <a:pPr>
              <a:defRPr/>
            </a:pPr>
            <a:fld id="{D145A656-9550-4BED-93AF-B2FCD10144C7}" type="slidenum">
              <a:rPr lang="ja-JP" altLang="en-US"/>
              <a:pPr>
                <a:defRPr/>
              </a:pPr>
              <a:t>‹#›</a:t>
            </a:fld>
            <a:endParaRPr lang="en-US" altLang="ja-JP"/>
          </a:p>
        </p:txBody>
      </p:sp>
    </p:spTree>
    <p:extLst>
      <p:ext uri="{BB962C8B-B14F-4D97-AF65-F5344CB8AC3E}">
        <p14:creationId xmlns:p14="http://schemas.microsoft.com/office/powerpoint/2010/main" val="24093171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20986660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19946297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25948937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16358002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5523035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381752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7003140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31959530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22008666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4093688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a:extLst>
              <a:ext uri="{FF2B5EF4-FFF2-40B4-BE49-F238E27FC236}">
                <a16:creationId xmlns:a16="http://schemas.microsoft.com/office/drawing/2014/main" id="{8E6013D7-BF30-480B-8533-02B8A1DCA87F}"/>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a:extLst>
              <a:ext uri="{FF2B5EF4-FFF2-40B4-BE49-F238E27FC236}">
                <a16:creationId xmlns:a16="http://schemas.microsoft.com/office/drawing/2014/main" id="{1FFFE720-08C1-481F-B12E-EC94DF1EA6DA}"/>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a:extLst>
              <a:ext uri="{FF2B5EF4-FFF2-40B4-BE49-F238E27FC236}">
                <a16:creationId xmlns:a16="http://schemas.microsoft.com/office/drawing/2014/main" id="{07F1E657-3FB5-4097-A027-83825AFFF9E7}"/>
              </a:ext>
            </a:extLst>
          </p:cNvPr>
          <p:cNvSpPr>
            <a:spLocks noGrp="1" noChangeArrowheads="1"/>
          </p:cNvSpPr>
          <p:nvPr>
            <p:ph type="sldNum" sz="quarter" idx="12"/>
          </p:nvPr>
        </p:nvSpPr>
        <p:spPr>
          <a:ln/>
        </p:spPr>
        <p:txBody>
          <a:bodyPr/>
          <a:lstStyle>
            <a:lvl1pPr>
              <a:defRPr/>
            </a:lvl1pPr>
          </a:lstStyle>
          <a:p>
            <a:pPr>
              <a:defRPr/>
            </a:pPr>
            <a:fld id="{59429DAD-7DE5-42FD-A246-A5E12263F752}" type="slidenum">
              <a:rPr lang="ja-JP" altLang="en-US"/>
              <a:pPr>
                <a:defRPr/>
              </a:pPr>
              <a:t>‹#›</a:t>
            </a:fld>
            <a:endParaRPr lang="en-US" altLang="ja-JP"/>
          </a:p>
        </p:txBody>
      </p:sp>
    </p:spTree>
    <p:extLst>
      <p:ext uri="{BB962C8B-B14F-4D97-AF65-F5344CB8AC3E}">
        <p14:creationId xmlns:p14="http://schemas.microsoft.com/office/powerpoint/2010/main" val="38959461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29887440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15644981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32417511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14048356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33492181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18434372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35576129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7847253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17422875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3825805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a:extLst>
              <a:ext uri="{FF2B5EF4-FFF2-40B4-BE49-F238E27FC236}">
                <a16:creationId xmlns:a16="http://schemas.microsoft.com/office/drawing/2014/main" id="{C52FE20E-74D7-4D19-BE50-E81C49AEA544}"/>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a:extLst>
              <a:ext uri="{FF2B5EF4-FFF2-40B4-BE49-F238E27FC236}">
                <a16:creationId xmlns:a16="http://schemas.microsoft.com/office/drawing/2014/main" id="{4575125B-B8D2-495B-B9D4-F7C61E644E6E}"/>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a:extLst>
              <a:ext uri="{FF2B5EF4-FFF2-40B4-BE49-F238E27FC236}">
                <a16:creationId xmlns:a16="http://schemas.microsoft.com/office/drawing/2014/main" id="{76B8CF8C-CA23-4BD4-9B35-D876A0C5EF42}"/>
              </a:ext>
            </a:extLst>
          </p:cNvPr>
          <p:cNvSpPr>
            <a:spLocks noGrp="1" noChangeArrowheads="1"/>
          </p:cNvSpPr>
          <p:nvPr>
            <p:ph type="sldNum" sz="quarter" idx="12"/>
          </p:nvPr>
        </p:nvSpPr>
        <p:spPr>
          <a:ln/>
        </p:spPr>
        <p:txBody>
          <a:bodyPr/>
          <a:lstStyle>
            <a:lvl1pPr>
              <a:defRPr/>
            </a:lvl1pPr>
          </a:lstStyle>
          <a:p>
            <a:pPr>
              <a:defRPr/>
            </a:pPr>
            <a:fld id="{7B583CE1-96F3-4306-8AF5-4B1A9CFA67D6}" type="slidenum">
              <a:rPr lang="ja-JP" altLang="en-US"/>
              <a:pPr>
                <a:defRPr/>
              </a:pPr>
              <a:t>‹#›</a:t>
            </a:fld>
            <a:endParaRPr lang="en-US" altLang="ja-JP"/>
          </a:p>
        </p:txBody>
      </p:sp>
    </p:spTree>
    <p:extLst>
      <p:ext uri="{BB962C8B-B14F-4D97-AF65-F5344CB8AC3E}">
        <p14:creationId xmlns:p14="http://schemas.microsoft.com/office/powerpoint/2010/main" val="377565932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8080270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4224854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40363557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17517978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26688183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21001510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393499209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2861723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333161217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3266241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8EF182A-90A3-4E20-87F6-7902B995E95C}"/>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a:extLst>
              <a:ext uri="{FF2B5EF4-FFF2-40B4-BE49-F238E27FC236}">
                <a16:creationId xmlns:a16="http://schemas.microsoft.com/office/drawing/2014/main" id="{5260511F-2F66-43CC-9C28-EAE4FD426576}"/>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a:extLst>
              <a:ext uri="{FF2B5EF4-FFF2-40B4-BE49-F238E27FC236}">
                <a16:creationId xmlns:a16="http://schemas.microsoft.com/office/drawing/2014/main" id="{21358B9F-5C2C-47EC-873F-91EA155EFB5C}"/>
              </a:ext>
            </a:extLst>
          </p:cNvPr>
          <p:cNvSpPr>
            <a:spLocks noGrp="1" noChangeArrowheads="1"/>
          </p:cNvSpPr>
          <p:nvPr>
            <p:ph type="sldNum" sz="quarter" idx="12"/>
          </p:nvPr>
        </p:nvSpPr>
        <p:spPr>
          <a:ln/>
        </p:spPr>
        <p:txBody>
          <a:bodyPr/>
          <a:lstStyle>
            <a:lvl1pPr>
              <a:defRPr/>
            </a:lvl1pPr>
          </a:lstStyle>
          <a:p>
            <a:pPr>
              <a:defRPr/>
            </a:pPr>
            <a:fld id="{022D57A4-16B0-485B-A29F-E07FFF939344}" type="slidenum">
              <a:rPr lang="ja-JP" altLang="en-US"/>
              <a:pPr>
                <a:defRPr/>
              </a:pPr>
              <a:t>‹#›</a:t>
            </a:fld>
            <a:endParaRPr lang="en-US" altLang="ja-JP"/>
          </a:p>
        </p:txBody>
      </p:sp>
    </p:spTree>
    <p:extLst>
      <p:ext uri="{BB962C8B-B14F-4D97-AF65-F5344CB8AC3E}">
        <p14:creationId xmlns:p14="http://schemas.microsoft.com/office/powerpoint/2010/main" val="25507250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37255169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343214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a:extLst>
              <a:ext uri="{FF2B5EF4-FFF2-40B4-BE49-F238E27FC236}">
                <a16:creationId xmlns:a16="http://schemas.microsoft.com/office/drawing/2014/main" id="{1174504D-25D3-48EE-BDA7-4F4552287BE8}"/>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FE077594-0148-4474-AF85-AD0489756346}"/>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554780CB-D0EE-4738-906A-2DAF9482FB84}"/>
              </a:ext>
            </a:extLst>
          </p:cNvPr>
          <p:cNvSpPr>
            <a:spLocks noGrp="1" noChangeArrowheads="1"/>
          </p:cNvSpPr>
          <p:nvPr>
            <p:ph type="sldNum" sz="quarter" idx="12"/>
          </p:nvPr>
        </p:nvSpPr>
        <p:spPr>
          <a:ln/>
        </p:spPr>
        <p:txBody>
          <a:bodyPr/>
          <a:lstStyle>
            <a:lvl1pPr>
              <a:defRPr/>
            </a:lvl1pPr>
          </a:lstStyle>
          <a:p>
            <a:pPr>
              <a:defRPr/>
            </a:pPr>
            <a:fld id="{2B8F4B5D-0D15-470E-9221-335AC73E8B61}" type="slidenum">
              <a:rPr lang="ja-JP" altLang="en-US"/>
              <a:pPr>
                <a:defRPr/>
              </a:pPr>
              <a:t>‹#›</a:t>
            </a:fld>
            <a:endParaRPr lang="en-US" altLang="ja-JP"/>
          </a:p>
        </p:txBody>
      </p:sp>
    </p:spTree>
    <p:extLst>
      <p:ext uri="{BB962C8B-B14F-4D97-AF65-F5344CB8AC3E}">
        <p14:creationId xmlns:p14="http://schemas.microsoft.com/office/powerpoint/2010/main" val="549897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a:extLst>
              <a:ext uri="{FF2B5EF4-FFF2-40B4-BE49-F238E27FC236}">
                <a16:creationId xmlns:a16="http://schemas.microsoft.com/office/drawing/2014/main" id="{66F45660-C430-464B-8968-64C9469B6D42}"/>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3ED7E7FE-53A5-4DAC-AD0D-3094661F0FAD}"/>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7DA83FF4-B8DF-47DE-AB95-277BFD6F5CDB}"/>
              </a:ext>
            </a:extLst>
          </p:cNvPr>
          <p:cNvSpPr>
            <a:spLocks noGrp="1" noChangeArrowheads="1"/>
          </p:cNvSpPr>
          <p:nvPr>
            <p:ph type="sldNum" sz="quarter" idx="12"/>
          </p:nvPr>
        </p:nvSpPr>
        <p:spPr>
          <a:ln/>
        </p:spPr>
        <p:txBody>
          <a:bodyPr/>
          <a:lstStyle>
            <a:lvl1pPr>
              <a:defRPr/>
            </a:lvl1pPr>
          </a:lstStyle>
          <a:p>
            <a:pPr>
              <a:defRPr/>
            </a:pPr>
            <a:fld id="{9EDDF46B-5D34-4708-A765-88C9FAC4106C}" type="slidenum">
              <a:rPr lang="ja-JP" altLang="en-US"/>
              <a:pPr>
                <a:defRPr/>
              </a:pPr>
              <a:t>‹#›</a:t>
            </a:fld>
            <a:endParaRPr lang="en-US" altLang="ja-JP"/>
          </a:p>
        </p:txBody>
      </p:sp>
    </p:spTree>
    <p:extLst>
      <p:ext uri="{BB962C8B-B14F-4D97-AF65-F5344CB8AC3E}">
        <p14:creationId xmlns:p14="http://schemas.microsoft.com/office/powerpoint/2010/main" val="324732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AC910EE-E38D-497A-9F23-4A79A625C12D}"/>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a:extLst>
              <a:ext uri="{FF2B5EF4-FFF2-40B4-BE49-F238E27FC236}">
                <a16:creationId xmlns:a16="http://schemas.microsoft.com/office/drawing/2014/main" id="{8E2FAD3D-B817-4009-A414-31D5A7243766}"/>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a:extLst>
              <a:ext uri="{FF2B5EF4-FFF2-40B4-BE49-F238E27FC236}">
                <a16:creationId xmlns:a16="http://schemas.microsoft.com/office/drawing/2014/main" id="{60D6EB96-4C51-448C-A453-22A28D20576C}"/>
              </a:ext>
            </a:extLst>
          </p:cNvPr>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ja-JP"/>
          </a:p>
        </p:txBody>
      </p:sp>
      <p:sp>
        <p:nvSpPr>
          <p:cNvPr id="1029" name="Rectangle 5">
            <a:extLst>
              <a:ext uri="{FF2B5EF4-FFF2-40B4-BE49-F238E27FC236}">
                <a16:creationId xmlns:a16="http://schemas.microsoft.com/office/drawing/2014/main" id="{ED435442-1373-44DC-90E1-37C859A72E9D}"/>
              </a:ext>
            </a:extLst>
          </p:cNvPr>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ja-JP"/>
          </a:p>
        </p:txBody>
      </p:sp>
      <p:sp>
        <p:nvSpPr>
          <p:cNvPr id="1030" name="Rectangle 6">
            <a:extLst>
              <a:ext uri="{FF2B5EF4-FFF2-40B4-BE49-F238E27FC236}">
                <a16:creationId xmlns:a16="http://schemas.microsoft.com/office/drawing/2014/main" id="{DD1C3A97-141C-42B6-A903-C028CE67B50C}"/>
              </a:ext>
            </a:extLst>
          </p:cNvPr>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4B7F0A96-CA5E-444A-9631-300DAA4554F5}" type="slidenum">
              <a:rPr lang="ja-JP" altLang="en-US"/>
              <a:pPr>
                <a:defRPr/>
              </a:pPr>
              <a:t>‹#›</a:t>
            </a:fld>
            <a:endParaRPr lang="en-US" altLang="ja-JP"/>
          </a:p>
        </p:txBody>
      </p:sp>
    </p:spTree>
    <p:extLst>
      <p:ext uri="{BB962C8B-B14F-4D97-AF65-F5344CB8AC3E}">
        <p14:creationId xmlns:p14="http://schemas.microsoft.com/office/powerpoint/2010/main" val="15276774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ＭＳ Ｐゴシック" pitchFamily="50" charset="-128"/>
        </a:defRPr>
      </a:lvl2pPr>
      <a:lvl3pPr algn="ctr" rtl="0" eaLnBrk="0" fontAlgn="base" hangingPunct="0">
        <a:spcBef>
          <a:spcPct val="0"/>
        </a:spcBef>
        <a:spcAft>
          <a:spcPct val="0"/>
        </a:spcAft>
        <a:defRPr sz="4400">
          <a:solidFill>
            <a:schemeClr val="tx2"/>
          </a:solidFill>
          <a:latin typeface="Arial" pitchFamily="34" charset="0"/>
          <a:ea typeface="ＭＳ Ｐゴシック" pitchFamily="50" charset="-128"/>
        </a:defRPr>
      </a:lvl3pPr>
      <a:lvl4pPr algn="ctr" rtl="0" eaLnBrk="0" fontAlgn="base" hangingPunct="0">
        <a:spcBef>
          <a:spcPct val="0"/>
        </a:spcBef>
        <a:spcAft>
          <a:spcPct val="0"/>
        </a:spcAft>
        <a:defRPr sz="4400">
          <a:solidFill>
            <a:schemeClr val="tx2"/>
          </a:solidFill>
          <a:latin typeface="Arial" pitchFamily="34" charset="0"/>
          <a:ea typeface="ＭＳ Ｐゴシック" pitchFamily="50" charset="-128"/>
        </a:defRPr>
      </a:lvl4pPr>
      <a:lvl5pPr algn="ctr" rtl="0" eaLnBrk="0" fontAlgn="base" hangingPunct="0">
        <a:spcBef>
          <a:spcPct val="0"/>
        </a:spcBef>
        <a:spcAft>
          <a:spcPct val="0"/>
        </a:spcAft>
        <a:defRPr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sz="44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3571D4A-7B77-47A1-89AF-139D5A89A1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E9555A1-1BB6-4D21-ADF9-75FA95FA4B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1F3E5C1-758C-43FC-B1D5-D9EA99B8571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a:extLst>
              <a:ext uri="{FF2B5EF4-FFF2-40B4-BE49-F238E27FC236}">
                <a16:creationId xmlns:a16="http://schemas.microsoft.com/office/drawing/2014/main" id="{F7A50286-2368-4270-B718-AD2034D3A5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FF35993-2EF6-485B-B8AC-3F5707D2FF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A13C73-A6B3-43A9-B4E2-0DE33D024AA6}" type="slidenum">
              <a:rPr kumimoji="1" lang="ja-JP" altLang="en-US" smtClean="0"/>
              <a:t>‹#›</a:t>
            </a:fld>
            <a:endParaRPr kumimoji="1" lang="ja-JP" altLang="en-US"/>
          </a:p>
        </p:txBody>
      </p:sp>
    </p:spTree>
    <p:extLst>
      <p:ext uri="{BB962C8B-B14F-4D97-AF65-F5344CB8AC3E}">
        <p14:creationId xmlns:p14="http://schemas.microsoft.com/office/powerpoint/2010/main" val="194850153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0A2BC-31BB-4EC5-9AED-099DCFEBED50}" type="slidenum">
              <a:rPr kumimoji="1" lang="ja-JP" altLang="en-US" smtClean="0"/>
              <a:t>‹#›</a:t>
            </a:fld>
            <a:endParaRPr kumimoji="1" lang="ja-JP" altLang="en-US"/>
          </a:p>
        </p:txBody>
      </p:sp>
    </p:spTree>
    <p:extLst>
      <p:ext uri="{BB962C8B-B14F-4D97-AF65-F5344CB8AC3E}">
        <p14:creationId xmlns:p14="http://schemas.microsoft.com/office/powerpoint/2010/main" val="980620584"/>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B3C1FC-2E6C-49C0-8341-B1A554D04A6C}" type="slidenum">
              <a:rPr kumimoji="1" lang="ja-JP" altLang="en-US" smtClean="0"/>
              <a:t>‹#›</a:t>
            </a:fld>
            <a:endParaRPr kumimoji="1" lang="ja-JP" altLang="en-US"/>
          </a:p>
        </p:txBody>
      </p:sp>
    </p:spTree>
    <p:extLst>
      <p:ext uri="{BB962C8B-B14F-4D97-AF65-F5344CB8AC3E}">
        <p14:creationId xmlns:p14="http://schemas.microsoft.com/office/powerpoint/2010/main" val="3887133039"/>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0875C9-0C28-4E4F-9BF5-1C8DB58AF2CE}" type="slidenum">
              <a:rPr kumimoji="1" lang="ja-JP" altLang="en-US" smtClean="0"/>
              <a:t>‹#›</a:t>
            </a:fld>
            <a:endParaRPr kumimoji="1" lang="ja-JP" altLang="en-US"/>
          </a:p>
        </p:txBody>
      </p:sp>
    </p:spTree>
    <p:extLst>
      <p:ext uri="{BB962C8B-B14F-4D97-AF65-F5344CB8AC3E}">
        <p14:creationId xmlns:p14="http://schemas.microsoft.com/office/powerpoint/2010/main" val="103887610"/>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D504A-4CBD-4A29-B3BE-C2C3B740712D}" type="slidenum">
              <a:rPr kumimoji="1" lang="ja-JP" altLang="en-US" smtClean="0"/>
              <a:t>‹#›</a:t>
            </a:fld>
            <a:endParaRPr kumimoji="1" lang="ja-JP" altLang="en-US"/>
          </a:p>
        </p:txBody>
      </p:sp>
    </p:spTree>
    <p:extLst>
      <p:ext uri="{BB962C8B-B14F-4D97-AF65-F5344CB8AC3E}">
        <p14:creationId xmlns:p14="http://schemas.microsoft.com/office/powerpoint/2010/main" val="3535217913"/>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5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6.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52EA2-49BF-4266-B06D-6BCB24B6CA02}"/>
              </a:ext>
            </a:extLst>
          </p:cNvPr>
          <p:cNvSpPr>
            <a:spLocks noGrp="1"/>
          </p:cNvSpPr>
          <p:nvPr>
            <p:ph type="title"/>
          </p:nvPr>
        </p:nvSpPr>
        <p:spPr>
          <a:ln>
            <a:solidFill>
              <a:schemeClr val="tx1"/>
            </a:solidFill>
          </a:ln>
        </p:spPr>
        <p:txBody>
          <a:bodyPr/>
          <a:lstStyle/>
          <a:p>
            <a:pPr algn="ctr"/>
            <a:r>
              <a:rPr kumimoji="1" lang="ja-JP" altLang="en-US" sz="4400" b="0" i="0" u="none" strike="noStrike" kern="0" cap="none" spc="0" normalizeH="0" baseline="0" noProof="0" dirty="0">
                <a:ln>
                  <a:noFill/>
                </a:ln>
                <a:solidFill>
                  <a:srgbClr val="000000"/>
                </a:solidFill>
                <a:effectLst/>
                <a:uLnTx/>
                <a:uFillTx/>
                <a:latin typeface="Arial"/>
                <a:ea typeface="ＭＳ Ｐゴシック"/>
                <a:cs typeface="+mj-cs"/>
              </a:rPr>
              <a:t>ひきこもり地域支援センターの取組：滋賀県</a:t>
            </a:r>
            <a:endParaRPr kumimoji="1" lang="ja-JP" altLang="en-US" dirty="0"/>
          </a:p>
        </p:txBody>
      </p:sp>
      <p:sp>
        <p:nvSpPr>
          <p:cNvPr id="3" name="コンテンツ プレースホルダー 2">
            <a:extLst>
              <a:ext uri="{FF2B5EF4-FFF2-40B4-BE49-F238E27FC236}">
                <a16:creationId xmlns:a16="http://schemas.microsoft.com/office/drawing/2014/main" id="{21C23293-A7CD-46EC-BC7B-54984926CC9C}"/>
              </a:ext>
            </a:extLst>
          </p:cNvPr>
          <p:cNvSpPr>
            <a:spLocks noGrp="1"/>
          </p:cNvSpPr>
          <p:nvPr>
            <p:ph idx="1"/>
          </p:nvPr>
        </p:nvSpPr>
        <p:spPr/>
        <p:txBody>
          <a:bodyPr/>
          <a:lstStyle/>
          <a:p>
            <a:r>
              <a:rPr kumimoji="1" lang="ja-JP" altLang="en-US" sz="2400" dirty="0">
                <a:solidFill>
                  <a:srgbClr val="FF0000"/>
                </a:solidFill>
              </a:rPr>
              <a:t>はじめに</a:t>
            </a:r>
            <a:br>
              <a:rPr kumimoji="1" lang="en-US" altLang="ja-JP" sz="2400" dirty="0">
                <a:solidFill>
                  <a:srgbClr val="FF0000"/>
                </a:solidFill>
              </a:rPr>
            </a:br>
            <a:r>
              <a:rPr kumimoji="1" lang="ja-JP" altLang="en-US" sz="2400" dirty="0">
                <a:solidFill>
                  <a:srgbClr val="FF0000"/>
                </a:solidFill>
              </a:rPr>
              <a:t>・自己紹介</a:t>
            </a:r>
            <a:br>
              <a:rPr kumimoji="1" lang="en-US" altLang="ja-JP" sz="2400" dirty="0">
                <a:solidFill>
                  <a:srgbClr val="FF0000"/>
                </a:solidFill>
              </a:rPr>
            </a:br>
            <a:r>
              <a:rPr kumimoji="1" lang="ja-JP" altLang="en-US" sz="2400" dirty="0">
                <a:solidFill>
                  <a:srgbClr val="FF0000"/>
                </a:solidFill>
              </a:rPr>
              <a:t>・滋賀県のひきこもりの現状</a:t>
            </a:r>
            <a:endParaRPr kumimoji="1" lang="en-US" altLang="ja-JP" sz="2400" dirty="0">
              <a:solidFill>
                <a:srgbClr val="FF0000"/>
              </a:solidFill>
            </a:endParaRPr>
          </a:p>
          <a:p>
            <a:r>
              <a:rPr kumimoji="1" lang="ja-JP" altLang="en-US" sz="2400" dirty="0"/>
              <a:t>ひきこもり対策について</a:t>
            </a:r>
            <a:endParaRPr kumimoji="1" lang="en-US" altLang="ja-JP" sz="2400" dirty="0"/>
          </a:p>
          <a:p>
            <a:r>
              <a:rPr kumimoji="1" lang="ja-JP" altLang="en-US" sz="2400" dirty="0"/>
              <a:t>滋賀県におけるひきこもり支援</a:t>
            </a:r>
            <a:br>
              <a:rPr kumimoji="1" lang="en-US" altLang="ja-JP" sz="2400" dirty="0"/>
            </a:br>
            <a:r>
              <a:rPr kumimoji="1" lang="ja-JP" altLang="en-US" sz="2400" dirty="0"/>
              <a:t>・ひきこもり地域支援センター</a:t>
            </a:r>
            <a:br>
              <a:rPr kumimoji="1" lang="en-US" altLang="ja-JP" sz="2400" dirty="0"/>
            </a:br>
            <a:r>
              <a:rPr kumimoji="1" lang="ja-JP" altLang="en-US" sz="2400" dirty="0"/>
              <a:t>・県・その他</a:t>
            </a:r>
            <a:endParaRPr kumimoji="1" lang="en-US" altLang="ja-JP" sz="2400" dirty="0"/>
          </a:p>
          <a:p>
            <a:r>
              <a:rPr kumimoji="1" lang="ja-JP" altLang="en-US" sz="2400" dirty="0">
                <a:solidFill>
                  <a:schemeClr val="bg1">
                    <a:lumMod val="75000"/>
                  </a:schemeClr>
                </a:solidFill>
              </a:rPr>
              <a:t>精神保健福祉センター等によるひきこもり支援</a:t>
            </a:r>
            <a:br>
              <a:rPr kumimoji="1" lang="en-US" altLang="ja-JP" sz="2400" dirty="0">
                <a:solidFill>
                  <a:schemeClr val="bg1">
                    <a:lumMod val="75000"/>
                  </a:schemeClr>
                </a:solidFill>
              </a:rPr>
            </a:br>
            <a:r>
              <a:rPr kumimoji="1" lang="ja-JP" altLang="en-US" sz="2400" dirty="0">
                <a:solidFill>
                  <a:schemeClr val="bg1">
                    <a:lumMod val="75000"/>
                  </a:schemeClr>
                </a:solidFill>
              </a:rPr>
              <a:t>・全国精神保健福祉センター長会</a:t>
            </a:r>
            <a:br>
              <a:rPr kumimoji="1" lang="en-US" altLang="ja-JP" sz="2400" dirty="0">
                <a:solidFill>
                  <a:schemeClr val="bg1">
                    <a:lumMod val="75000"/>
                  </a:schemeClr>
                </a:solidFill>
              </a:rPr>
            </a:br>
            <a:r>
              <a:rPr kumimoji="1" lang="ja-JP" altLang="en-US" sz="2400" dirty="0">
                <a:solidFill>
                  <a:schemeClr val="bg1">
                    <a:lumMod val="75000"/>
                  </a:schemeClr>
                </a:solidFill>
              </a:rPr>
              <a:t>・課題、その他</a:t>
            </a:r>
            <a:endParaRPr kumimoji="1" lang="en-US" altLang="ja-JP" sz="2400" dirty="0">
              <a:solidFill>
                <a:schemeClr val="bg1">
                  <a:lumMod val="75000"/>
                </a:schemeClr>
              </a:solidFill>
            </a:endParaRPr>
          </a:p>
          <a:p>
            <a:r>
              <a:rPr kumimoji="1" lang="ja-JP" altLang="en-US" sz="2400" dirty="0"/>
              <a:t>おわりに</a:t>
            </a:r>
            <a:endParaRPr kumimoji="1" lang="en-US" altLang="ja-JP" sz="2400" dirty="0"/>
          </a:p>
          <a:p>
            <a:endParaRPr kumimoji="1" lang="ja-JP" altLang="en-US" dirty="0"/>
          </a:p>
        </p:txBody>
      </p:sp>
      <p:sp>
        <p:nvSpPr>
          <p:cNvPr id="4" name="スライド番号プレースホルダー 3">
            <a:extLst>
              <a:ext uri="{FF2B5EF4-FFF2-40B4-BE49-F238E27FC236}">
                <a16:creationId xmlns:a16="http://schemas.microsoft.com/office/drawing/2014/main" id="{B5630CBB-E7E5-4E7F-A9D6-C05191FA21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4B7A3-60A4-4F9E-B7DA-45DD87974B70}" type="slidenum">
              <a:rPr kumimoji="1" lang="ja-JP" altLang="en-US" sz="14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en-US" altLang="ja-JP" sz="1400" b="0" i="0" u="none" strike="noStrike" kern="1200" cap="none" spc="0" normalizeH="0" baseline="0" noProof="0">
              <a:ln>
                <a:noFill/>
              </a:ln>
              <a:solidFill>
                <a:srgbClr val="000000"/>
              </a:solidFill>
              <a:effectLst/>
              <a:uLnTx/>
              <a:uFillTx/>
              <a:latin typeface="Arial"/>
              <a:ea typeface="ＭＳ Ｐゴシック"/>
              <a:cs typeface="+mn-cs"/>
            </a:endParaRPr>
          </a:p>
        </p:txBody>
      </p:sp>
      <p:pic>
        <p:nvPicPr>
          <p:cNvPr id="5" name="コンテンツ プレースホルダー 4">
            <a:extLst>
              <a:ext uri="{FF2B5EF4-FFF2-40B4-BE49-F238E27FC236}">
                <a16:creationId xmlns:a16="http://schemas.microsoft.com/office/drawing/2014/main" id="{8CD169DF-03F1-4C7F-91F0-ACDB657283E4}"/>
              </a:ext>
            </a:extLst>
          </p:cNvPr>
          <p:cNvPicPr>
            <a:picLocks noChangeAspect="1"/>
          </p:cNvPicPr>
          <p:nvPr/>
        </p:nvPicPr>
        <p:blipFill>
          <a:blip r:embed="rId2"/>
          <a:stretch>
            <a:fillRect/>
          </a:stretch>
        </p:blipFill>
        <p:spPr>
          <a:xfrm>
            <a:off x="4041470" y="4392934"/>
            <a:ext cx="4109060" cy="2145978"/>
          </a:xfrm>
          <a:prstGeom prst="rect">
            <a:avLst/>
          </a:prstGeom>
        </p:spPr>
      </p:pic>
    </p:spTree>
    <p:extLst>
      <p:ext uri="{BB962C8B-B14F-4D97-AF65-F5344CB8AC3E}">
        <p14:creationId xmlns:p14="http://schemas.microsoft.com/office/powerpoint/2010/main" val="228576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AD198C1-8703-47EA-8620-E6BF1AA741F5}"/>
              </a:ext>
            </a:extLst>
          </p:cNvPr>
          <p:cNvSpPr>
            <a:spLocks noGrp="1"/>
          </p:cNvSpPr>
          <p:nvPr>
            <p:ph type="sldNum" sz="quarter" idx="12"/>
          </p:nvPr>
        </p:nvSpPr>
        <p:spPr/>
        <p:txBody>
          <a:bodyPr/>
          <a:lstStyle/>
          <a:p>
            <a:pPr>
              <a:defRPr/>
            </a:pPr>
            <a:fld id="{FC84B7A3-60A4-4F9E-B7DA-45DD87974B70}" type="slidenum">
              <a:rPr lang="ja-JP" altLang="en-US" smtClean="0"/>
              <a:pPr>
                <a:defRPr/>
              </a:pPr>
              <a:t>10</a:t>
            </a:fld>
            <a:endParaRPr lang="en-US" altLang="ja-JP"/>
          </a:p>
        </p:txBody>
      </p:sp>
      <p:graphicFrame>
        <p:nvGraphicFramePr>
          <p:cNvPr id="7" name="グラフ 6">
            <a:extLst>
              <a:ext uri="{FF2B5EF4-FFF2-40B4-BE49-F238E27FC236}">
                <a16:creationId xmlns:a16="http://schemas.microsoft.com/office/drawing/2014/main" id="{D6C15BAE-89FC-40A0-8482-B27DFA89C81E}"/>
              </a:ext>
            </a:extLst>
          </p:cNvPr>
          <p:cNvGraphicFramePr>
            <a:graphicFrameLocks/>
          </p:cNvGraphicFramePr>
          <p:nvPr>
            <p:extLst>
              <p:ext uri="{D42A27DB-BD31-4B8C-83A1-F6EECF244321}">
                <p14:modId xmlns:p14="http://schemas.microsoft.com/office/powerpoint/2010/main" val="3419995173"/>
              </p:ext>
            </p:extLst>
          </p:nvPr>
        </p:nvGraphicFramePr>
        <p:xfrm>
          <a:off x="20713" y="432000"/>
          <a:ext cx="12079551" cy="6426000"/>
        </p:xfrm>
        <a:graphic>
          <a:graphicData uri="http://schemas.openxmlformats.org/drawingml/2006/chart">
            <c:chart xmlns:c="http://schemas.openxmlformats.org/drawingml/2006/chart" xmlns:r="http://schemas.openxmlformats.org/officeDocument/2006/relationships" r:id="rId2"/>
          </a:graphicData>
        </a:graphic>
      </p:graphicFrame>
      <p:sp>
        <p:nvSpPr>
          <p:cNvPr id="8" name="正方形/長方形 7">
            <a:extLst>
              <a:ext uri="{FF2B5EF4-FFF2-40B4-BE49-F238E27FC236}">
                <a16:creationId xmlns:a16="http://schemas.microsoft.com/office/drawing/2014/main" id="{0B1DF569-0D9A-4D67-8706-4D065B09BA9C}"/>
              </a:ext>
            </a:extLst>
          </p:cNvPr>
          <p:cNvSpPr/>
          <p:nvPr/>
        </p:nvSpPr>
        <p:spPr>
          <a:xfrm>
            <a:off x="0" y="0"/>
            <a:ext cx="6454066" cy="432000"/>
          </a:xfrm>
          <a:prstGeom prst="rect">
            <a:avLst/>
          </a:prstGeom>
          <a:solidFill>
            <a:schemeClr val="bg1"/>
          </a:solidFill>
          <a:ln w="12700">
            <a:noFill/>
          </a:ln>
        </p:spPr>
        <p:style>
          <a:lnRef idx="2">
            <a:schemeClr val="dk1"/>
          </a:lnRef>
          <a:fillRef idx="1">
            <a:schemeClr val="lt1"/>
          </a:fillRef>
          <a:effectRef idx="0">
            <a:schemeClr val="dk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indent="265113" algn="ctr">
              <a:lnSpc>
                <a:spcPct val="150000"/>
              </a:lnSpc>
            </a:pPr>
            <a:r>
              <a:rPr lang="ja-JP" altLang="en-US" sz="1600" dirty="0">
                <a:latin typeface="HG創英角ｺﾞｼｯｸUB" panose="020B0909000000000000" pitchFamily="49" charset="-128"/>
                <a:ea typeface="HG創英角ｺﾞｼｯｸUB" panose="020B0909000000000000" pitchFamily="49" charset="-128"/>
                <a:cs typeface="メイリオ" panose="020B0604030504040204" pitchFamily="50" charset="-128"/>
              </a:rPr>
              <a:t>ひきこもり地域支援センター　自治体別相談件数（令和元年度）</a:t>
            </a:r>
          </a:p>
        </p:txBody>
      </p:sp>
      <p:sp>
        <p:nvSpPr>
          <p:cNvPr id="5" name="正方形/長方形 4">
            <a:extLst>
              <a:ext uri="{FF2B5EF4-FFF2-40B4-BE49-F238E27FC236}">
                <a16:creationId xmlns:a16="http://schemas.microsoft.com/office/drawing/2014/main" id="{DD458548-DEFC-4372-9B28-FEE288039786}"/>
              </a:ext>
            </a:extLst>
          </p:cNvPr>
          <p:cNvSpPr/>
          <p:nvPr/>
        </p:nvSpPr>
        <p:spPr bwMode="auto">
          <a:xfrm>
            <a:off x="8873971" y="2584375"/>
            <a:ext cx="914400" cy="387425"/>
          </a:xfrm>
          <a:prstGeom prst="rect">
            <a:avLst/>
          </a:prstGeom>
          <a:solidFill>
            <a:schemeClr val="bg1"/>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ja-JP" altLang="en-US" sz="1800" b="0" i="0" u="none" strike="noStrike" cap="none" normalizeH="0" baseline="0" dirty="0">
                <a:ln>
                  <a:noFill/>
                </a:ln>
                <a:solidFill>
                  <a:schemeClr val="tx1"/>
                </a:solidFill>
                <a:effectLst/>
                <a:latin typeface="Arial" pitchFamily="34" charset="0"/>
                <a:ea typeface="ＭＳ Ｐゴシック" pitchFamily="50" charset="-128"/>
              </a:rPr>
              <a:t>滋賀県</a:t>
            </a:r>
          </a:p>
        </p:txBody>
      </p:sp>
    </p:spTree>
    <p:extLst>
      <p:ext uri="{BB962C8B-B14F-4D97-AF65-F5344CB8AC3E}">
        <p14:creationId xmlns:p14="http://schemas.microsoft.com/office/powerpoint/2010/main" val="3961251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正方形/長方形 45"/>
          <p:cNvSpPr/>
          <p:nvPr/>
        </p:nvSpPr>
        <p:spPr>
          <a:xfrm>
            <a:off x="1524000" y="1"/>
            <a:ext cx="9144000" cy="547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滋賀県ひきこもり支援センターのひきこもり対策</a:t>
            </a:r>
          </a:p>
        </p:txBody>
      </p:sp>
      <p:sp>
        <p:nvSpPr>
          <p:cNvPr id="49" name="角丸四角形 48"/>
          <p:cNvSpPr/>
          <p:nvPr/>
        </p:nvSpPr>
        <p:spPr>
          <a:xfrm>
            <a:off x="1524000" y="643781"/>
            <a:ext cx="9144000" cy="808658"/>
          </a:xfrm>
          <a:prstGeom prst="roundRect">
            <a:avLst>
              <a:gd name="adj" fmla="val 1129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○ひきこもりの背景や当事者・家族がおかれている多種多様な状況について何らかの社会的障壁がある状態と捉え、必要な支援を受けながら、当事者の自分らしい生き方を保障していく。</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若者が、自分自身の人生の主人公になっていくという主体化を支え促していく。</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ひきこもり状態にある方やその家族が、地域の中で孤立することなく</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その人らしく生活できるようつながり続けていく</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6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1" name="正方形/長方形 50"/>
          <p:cNvSpPr/>
          <p:nvPr/>
        </p:nvSpPr>
        <p:spPr>
          <a:xfrm>
            <a:off x="1524000" y="548079"/>
            <a:ext cx="2520000" cy="180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目指す姿</a:t>
            </a:r>
          </a:p>
        </p:txBody>
      </p:sp>
      <p:grpSp>
        <p:nvGrpSpPr>
          <p:cNvPr id="15" name="グループ化 14"/>
          <p:cNvGrpSpPr/>
          <p:nvPr/>
        </p:nvGrpSpPr>
        <p:grpSpPr>
          <a:xfrm>
            <a:off x="1524000" y="1471013"/>
            <a:ext cx="4525108" cy="1669569"/>
            <a:chOff x="239216" y="1850332"/>
            <a:chExt cx="4080783" cy="1669569"/>
          </a:xfrm>
        </p:grpSpPr>
        <p:sp>
          <p:nvSpPr>
            <p:cNvPr id="16" name="角丸四角形 15"/>
            <p:cNvSpPr/>
            <p:nvPr/>
          </p:nvSpPr>
          <p:spPr>
            <a:xfrm>
              <a:off x="239216" y="1958622"/>
              <a:ext cx="4080783" cy="1561279"/>
            </a:xfrm>
            <a:prstGeom prst="roundRect">
              <a:avLst>
                <a:gd name="adj" fmla="val 553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◎ひきこもり推計数：約</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万</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千人（若年層約</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千人、中高年層約</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7</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千人）</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◎自治体数：</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13</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市</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町</a:t>
              </a:r>
              <a:endParaRPr kumimoji="1" lang="en-US" altLang="ja-JP" sz="10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○ひきこもり支援センター</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R2</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年度相談実績より、実人数</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699</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人、延べ件数</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5,457</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件であり、</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代の順に多く全体の約</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割を占める。</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R2</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年度ひきこもり支援に関する実態調査（回収率</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49.0%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有効回答</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132</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カ所）の結果は、別紙資料参照。</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○市町において、ひきこもり相談窓口を明確化</a:t>
              </a:r>
              <a:r>
                <a:rPr lang="ja-JP" altLang="en-US"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窓口を周知するよう体制を整備しつつある。</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○ひきこもりに関する支援機関は多岐にわたる</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7" name="正方形/長方形 16"/>
            <p:cNvSpPr/>
            <p:nvPr/>
          </p:nvSpPr>
          <p:spPr>
            <a:xfrm>
              <a:off x="239216" y="1850332"/>
              <a:ext cx="2272559" cy="180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現状</a:t>
              </a:r>
            </a:p>
          </p:txBody>
        </p:sp>
      </p:grpSp>
      <p:grpSp>
        <p:nvGrpSpPr>
          <p:cNvPr id="18" name="グループ化 17">
            <a:extLst>
              <a:ext uri="{FF2B5EF4-FFF2-40B4-BE49-F238E27FC236}">
                <a16:creationId xmlns:a16="http://schemas.microsoft.com/office/drawing/2014/main" id="{26C45D92-53C9-4114-905C-C04FD3A793F4}"/>
              </a:ext>
            </a:extLst>
          </p:cNvPr>
          <p:cNvGrpSpPr/>
          <p:nvPr/>
        </p:nvGrpSpPr>
        <p:grpSpPr>
          <a:xfrm>
            <a:off x="1524001" y="3184128"/>
            <a:ext cx="4525109" cy="3657919"/>
            <a:chOff x="-7496" y="4587372"/>
            <a:chExt cx="3934751" cy="1705065"/>
          </a:xfrm>
        </p:grpSpPr>
        <p:sp>
          <p:nvSpPr>
            <p:cNvPr id="19" name="角丸四角形 18"/>
            <p:cNvSpPr/>
            <p:nvPr/>
          </p:nvSpPr>
          <p:spPr>
            <a:xfrm>
              <a:off x="-7496" y="4651389"/>
              <a:ext cx="3934751" cy="1641048"/>
            </a:xfrm>
            <a:prstGeom prst="roundRect">
              <a:avLst>
                <a:gd name="adj" fmla="val 553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○身近な地域で、幅広く、より早期から対応できる窓口の充実</a:t>
              </a: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特に、中高年層の本人や家族が支援を求めやすい相談体制づくり</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・市町における「ひきこもり」の相談窓口の明確化</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・精神保健的視点を含むアセスメントの充実</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○つながり続ける支援が可能な相談体制づくり</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・ご本人にとって、つながるメリットが感じられる相談体制づくり</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・就労支援だけをゴールにしない、長期の継続的な支援</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○家族支援の充実</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・家族が互いに支えあえる場・機会</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・家族の継続支援</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○支援者を孤立させない相談体制づくり（支援者が相談できる場や窓口）</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○横断的・縦断的な支援ネットワークの構築・充実</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・ひきこもりにとどまらない、生きづらい状態について包括的な理解と支援。</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特に、不登校対策や若年自殺対策と重なりながらの体制づくり。</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・生活困窮やひとり親など、さまざまな切り口からひきこもり支援につなげ</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ら</a:t>
              </a:r>
              <a:r>
                <a:rPr kumimoji="1" lang="ja-JP" altLang="en-US" sz="1000" b="0" i="0" u="none" strike="noStrike" kern="1200" cap="none" spc="0" normalizeH="0" baseline="0" noProof="0" dirty="0" err="1">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れる</a:t>
              </a: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仕組み</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○ひきこもりにやさしい地域づくり</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・居場所や幅広い中間的就労の創設（本人がやりたいと思える活動を）</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・家を離れて住まえる場</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・ネットワークだけでなく、人員の増員や支援者の雇用の安定性の確保</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・ひきこもりについて正しく理解する</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0" name="正方形/長方形 19"/>
            <p:cNvSpPr/>
            <p:nvPr/>
          </p:nvSpPr>
          <p:spPr>
            <a:xfrm>
              <a:off x="-7496" y="4587372"/>
              <a:ext cx="2191234" cy="8390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課題</a:t>
              </a:r>
            </a:p>
          </p:txBody>
        </p:sp>
      </p:grpSp>
      <p:grpSp>
        <p:nvGrpSpPr>
          <p:cNvPr id="21" name="グループ化 20">
            <a:extLst>
              <a:ext uri="{FF2B5EF4-FFF2-40B4-BE49-F238E27FC236}">
                <a16:creationId xmlns:a16="http://schemas.microsoft.com/office/drawing/2014/main" id="{26C45D92-53C9-4114-905C-C04FD3A793F4}"/>
              </a:ext>
            </a:extLst>
          </p:cNvPr>
          <p:cNvGrpSpPr/>
          <p:nvPr/>
        </p:nvGrpSpPr>
        <p:grpSpPr>
          <a:xfrm>
            <a:off x="6189784" y="1471010"/>
            <a:ext cx="4478217" cy="5371036"/>
            <a:chOff x="-21087" y="4587372"/>
            <a:chExt cx="3893976" cy="2503601"/>
          </a:xfrm>
        </p:grpSpPr>
        <p:sp>
          <p:nvSpPr>
            <p:cNvPr id="22" name="角丸四角形 21"/>
            <p:cNvSpPr/>
            <p:nvPr/>
          </p:nvSpPr>
          <p:spPr>
            <a:xfrm>
              <a:off x="-21087" y="4631236"/>
              <a:ext cx="3893976" cy="2459737"/>
            </a:xfrm>
            <a:prstGeom prst="roundRect">
              <a:avLst>
                <a:gd name="adj" fmla="val 553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◎相談体制の充実</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○幅広く、早期に関わり、ひきこもり等社会的孤立に陥る前に予防的に対応</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○精神保健の専門性を活かし、発達的な視点も含めた総合的なアセスメント</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と継続支援の充実</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r>
                <a:rPr kumimoji="1" lang="ja-JP" altLang="en-US" sz="1000" b="0"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つの</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相談事業の継続および相談体制の維持</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○支援者が相談できる窓口の周</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SV</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事業の設置継続、</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ひきこもり支援専門家チーム事業の充実</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➡一次窓口につながったケースの地域移行の丁寧なフォローアップ　　　</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◎普及啓発</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○ひきこもりに関する正しい理解や相談窓口の普及啓発</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リーフレットの作成と市町相談窓口の周知</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➡一般県民を対象としたひきこもりサポーター養成講座の実施</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◎専門的人材育成</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○多角的な視点で包括的に理解するための知識の獲得</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○精神保健の視点も含めたアセスメント技術の資質向上</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○市町の窓口や地域の核となるコーディネーターの養成</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➡子若、思春期、ひきこもりと多岐にわたる支援者養成研修の実施</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SV</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事業の設置継続、</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ひきこもり支援専門家チーム事業の充実</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◎支援体制の構築・充実</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○地域のバックアップを通して、横断的・縦断的なひきこもり支援ネットワークの構築・充実</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SV</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事業の設置継続、</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ひきこもり支援専門家チーム事業の充実</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➡県社協委託事業のバックアップ</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◎基盤整備</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○関係する制度や施策との連携（生活困窮者自立支援制度、重層的支援体制整備事業、就職氷河期世代活躍支援</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PF</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事業、自殺対策、不登校対策）</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➡子若協議会実務者会議の実施</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児童生徒の健全育成に係る県と市町の連携のバックアップ</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ひきこもり支援専門家チーム全体会議の方向性の検討</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3" name="正方形/長方形 22"/>
            <p:cNvSpPr/>
            <p:nvPr/>
          </p:nvSpPr>
          <p:spPr>
            <a:xfrm>
              <a:off x="-7496" y="4587372"/>
              <a:ext cx="2191234" cy="8390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方向性</a:t>
              </a:r>
            </a:p>
          </p:txBody>
        </p:sp>
      </p:grpSp>
      <p:sp>
        <p:nvSpPr>
          <p:cNvPr id="2" name="スライド番号プレースホルダー 1">
            <a:extLst>
              <a:ext uri="{FF2B5EF4-FFF2-40B4-BE49-F238E27FC236}">
                <a16:creationId xmlns:a16="http://schemas.microsoft.com/office/drawing/2014/main" id="{DFCF2050-6558-4D06-B50B-AFCF00B56A8F}"/>
              </a:ext>
            </a:extLst>
          </p:cNvPr>
          <p:cNvSpPr>
            <a:spLocks noGrp="1"/>
          </p:cNvSpPr>
          <p:nvPr>
            <p:ph type="sldNum" sz="quarter" idx="12"/>
          </p:nvPr>
        </p:nvSpPr>
        <p:spPr/>
        <p:txBody>
          <a:bodyPr/>
          <a:lstStyle/>
          <a:p>
            <a:fld id="{7EA13C73-A6B3-43A9-B4E2-0DE33D024AA6}" type="slidenum">
              <a:rPr kumimoji="1" lang="ja-JP" altLang="en-US" smtClean="0"/>
              <a:t>11</a:t>
            </a:fld>
            <a:endParaRPr kumimoji="1" lang="ja-JP" altLang="en-US"/>
          </a:p>
        </p:txBody>
      </p:sp>
    </p:spTree>
    <p:extLst>
      <p:ext uri="{BB962C8B-B14F-4D97-AF65-F5344CB8AC3E}">
        <p14:creationId xmlns:p14="http://schemas.microsoft.com/office/powerpoint/2010/main" val="2033758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正方形/長方形 45"/>
          <p:cNvSpPr/>
          <p:nvPr/>
        </p:nvSpPr>
        <p:spPr>
          <a:xfrm>
            <a:off x="1524000" y="1"/>
            <a:ext cx="9144000" cy="547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滋賀県ひきこもり支援センターのひきこもり対策</a:t>
            </a:r>
          </a:p>
        </p:txBody>
      </p:sp>
      <p:sp>
        <p:nvSpPr>
          <p:cNvPr id="49" name="角丸四角形 48"/>
          <p:cNvSpPr/>
          <p:nvPr/>
        </p:nvSpPr>
        <p:spPr>
          <a:xfrm>
            <a:off x="1524000" y="643781"/>
            <a:ext cx="9144000" cy="808658"/>
          </a:xfrm>
          <a:prstGeom prst="roundRect">
            <a:avLst>
              <a:gd name="adj" fmla="val 1129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○ひきこもりの背景や当事者・家族がおかれている多種多様な状況について何らかの社会的障壁がある状態と捉え、必要な支援を受けながら、当事者の自分らしい生き方を保障していく。</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若者が、自分自身の人生の主人公になっていくという主体化を支え促していく。</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ひきこもり状態にある方やその家族が、地域の中で孤立することなく</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その人らしく生活できるようつながり続けていく</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600" b="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1" name="正方形/長方形 50"/>
          <p:cNvSpPr/>
          <p:nvPr/>
        </p:nvSpPr>
        <p:spPr>
          <a:xfrm>
            <a:off x="1524000" y="548079"/>
            <a:ext cx="2520000" cy="18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目指す姿</a:t>
            </a:r>
          </a:p>
        </p:txBody>
      </p:sp>
      <p:grpSp>
        <p:nvGrpSpPr>
          <p:cNvPr id="15" name="グループ化 14"/>
          <p:cNvGrpSpPr/>
          <p:nvPr/>
        </p:nvGrpSpPr>
        <p:grpSpPr>
          <a:xfrm>
            <a:off x="1524000" y="1471013"/>
            <a:ext cx="4525108" cy="1669569"/>
            <a:chOff x="239216" y="1850332"/>
            <a:chExt cx="4080783" cy="1669569"/>
          </a:xfrm>
        </p:grpSpPr>
        <p:sp>
          <p:nvSpPr>
            <p:cNvPr id="16" name="角丸四角形 15"/>
            <p:cNvSpPr/>
            <p:nvPr/>
          </p:nvSpPr>
          <p:spPr>
            <a:xfrm>
              <a:off x="239216" y="1958622"/>
              <a:ext cx="4080783" cy="1561279"/>
            </a:xfrm>
            <a:prstGeom prst="roundRect">
              <a:avLst>
                <a:gd name="adj" fmla="val 553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◎ひきこもり推計数：約</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万</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千人（若年層約</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千人、中高年層約</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7</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千人）</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◎自治体数：</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13</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市</a:t>
              </a:r>
              <a:r>
                <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a:t>
              </a: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町</a:t>
              </a:r>
              <a:endParaRPr kumimoji="1" lang="en-US" altLang="ja-JP" sz="10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○ひきこもり支援センター</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R2</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年度相談実績より、実人数</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699</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人、延べ件数</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5,457</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件であり、</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代の順に多く全体の約</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割を占める。</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R2</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年度ひきこもり支援に関する実態調査（回収率</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49.0%</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有効回答</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132</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カ所）の結果は、別紙資料参照。</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○市町において、ひきこもり相談窓口を明確化、窓口を周知するよう体制を整備しつつある。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○ひきこもりに関する支援機関は多岐にわたる。</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7" name="正方形/長方形 16"/>
            <p:cNvSpPr/>
            <p:nvPr/>
          </p:nvSpPr>
          <p:spPr>
            <a:xfrm>
              <a:off x="239216" y="1850332"/>
              <a:ext cx="2272559" cy="180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現状</a:t>
              </a:r>
            </a:p>
          </p:txBody>
        </p:sp>
      </p:grpSp>
      <p:grpSp>
        <p:nvGrpSpPr>
          <p:cNvPr id="18" name="グループ化 17">
            <a:extLst>
              <a:ext uri="{FF2B5EF4-FFF2-40B4-BE49-F238E27FC236}">
                <a16:creationId xmlns:a16="http://schemas.microsoft.com/office/drawing/2014/main" id="{26C45D92-53C9-4114-905C-C04FD3A793F4}"/>
              </a:ext>
            </a:extLst>
          </p:cNvPr>
          <p:cNvGrpSpPr/>
          <p:nvPr/>
        </p:nvGrpSpPr>
        <p:grpSpPr>
          <a:xfrm>
            <a:off x="1524001" y="3184128"/>
            <a:ext cx="4525109" cy="3657919"/>
            <a:chOff x="-7496" y="4587372"/>
            <a:chExt cx="3934751" cy="1705065"/>
          </a:xfrm>
        </p:grpSpPr>
        <p:sp>
          <p:nvSpPr>
            <p:cNvPr id="19" name="角丸四角形 18"/>
            <p:cNvSpPr/>
            <p:nvPr/>
          </p:nvSpPr>
          <p:spPr>
            <a:xfrm>
              <a:off x="-7496" y="4651389"/>
              <a:ext cx="3934751" cy="1641048"/>
            </a:xfrm>
            <a:prstGeom prst="roundRect">
              <a:avLst>
                <a:gd name="adj" fmla="val 553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○身近な地域で、幅広く、より早期から対応できる窓口の充実</a:t>
              </a: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特に、中高年層の本人や家族が支援を求めやすい相談体制づくり</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000" b="0" i="0" u="none" strike="noStrike" kern="1200" cap="none" spc="0" normalizeH="0" baseline="0" noProof="0" dirty="0">
                  <a:ln>
                    <a:noFill/>
                  </a:ln>
                  <a:solidFill>
                    <a:srgbClr val="0099FF"/>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市町における「ひきこもり」の相談窓口の明確化</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・精神保健的視点を含むアセスメントの充実</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○つながり続ける支援が可能な相談体制づくり</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・ご本人にとって、つながるメリットが感じられる相談体制づくり</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・就労支援だけをゴールにしない、長期の継続的な支援</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○家族支援の充実</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・家族が互いに支えあえる場・機会</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・家族の継続支援</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○支援者を孤立させない相談体制づくり（支援者が相談できる場や窓口）</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○横断的・縦断的な支援ネットワークの構築・充実</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・ひきこもりにとどまらない、生きづらい状態について包括的な理解と支援。</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特に、不登校対策や若年自殺対策と重なりながらの体制づくり。</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・生活困窮やひとり親など、さまざまな切り口からひきこもり支援につなげ</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ら</a:t>
              </a:r>
              <a:r>
                <a:rPr kumimoji="1" lang="ja-JP" altLang="en-US" sz="1000" b="0" i="0" u="none" strike="noStrike" kern="1200" cap="none" spc="0" normalizeH="0" baseline="0" noProof="0" dirty="0" err="1">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れる</a:t>
              </a: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仕組み</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○ひきこもりにやさしい地域づくり</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・居場所や幅広い中間的就労の創設（本人がやりたいと思える活動を）</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　・家を離れて住まえる場</a:t>
              </a:r>
              <a:endParaRPr kumimoji="1" lang="en-US" altLang="ja-JP" sz="10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・ネットワークだけでなく、人員の増員や支援者の雇用の安定性の確保</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・ひきこもりについて正しく理解する</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0" name="正方形/長方形 19"/>
            <p:cNvSpPr/>
            <p:nvPr/>
          </p:nvSpPr>
          <p:spPr>
            <a:xfrm>
              <a:off x="-7496" y="4587372"/>
              <a:ext cx="2191234" cy="8390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課題</a:t>
              </a:r>
            </a:p>
          </p:txBody>
        </p:sp>
      </p:grpSp>
      <p:grpSp>
        <p:nvGrpSpPr>
          <p:cNvPr id="21" name="グループ化 20">
            <a:extLst>
              <a:ext uri="{FF2B5EF4-FFF2-40B4-BE49-F238E27FC236}">
                <a16:creationId xmlns:a16="http://schemas.microsoft.com/office/drawing/2014/main" id="{26C45D92-53C9-4114-905C-C04FD3A793F4}"/>
              </a:ext>
            </a:extLst>
          </p:cNvPr>
          <p:cNvGrpSpPr/>
          <p:nvPr/>
        </p:nvGrpSpPr>
        <p:grpSpPr>
          <a:xfrm>
            <a:off x="6189784" y="1471010"/>
            <a:ext cx="4478217" cy="5371036"/>
            <a:chOff x="-21087" y="4587372"/>
            <a:chExt cx="3893976" cy="2503601"/>
          </a:xfrm>
        </p:grpSpPr>
        <p:sp>
          <p:nvSpPr>
            <p:cNvPr id="22" name="角丸四角形 21"/>
            <p:cNvSpPr/>
            <p:nvPr/>
          </p:nvSpPr>
          <p:spPr>
            <a:xfrm>
              <a:off x="-21087" y="4631236"/>
              <a:ext cx="3893976" cy="2459737"/>
            </a:xfrm>
            <a:prstGeom prst="roundRect">
              <a:avLst>
                <a:gd name="adj" fmla="val 553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◎相談体制の充実</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○幅広く、早期に関わり、ひきこもり等社会的孤立に陥る前に予防的に対応</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○精神保健の専門性を活かし、発達的な視点も含めた総合的なアセスメント</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と継続支援の充実</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a:t>
              </a:r>
              <a:r>
                <a:rPr kumimoji="1" lang="ja-JP" altLang="en-US" sz="1000" b="0" i="0" u="none" strike="noStrike" kern="1200" cap="none" spc="0" normalizeH="0" baseline="0" noProof="0" dirty="0" err="1">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つの</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相談事業の継続および相談体制の維持</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○支援者が相談できる窓口の周</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SV</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事業の設置継続、</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ひきこもり支援専門家チーム事業の充実</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➡一次窓口につながったケースの地域移行の丁寧なフォローアップ　　　</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◎普及啓発</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○ひきこもりに関する正しい理解や相談窓口の普及啓発</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リーフレットの作成と市町相談窓口の周知</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➡一般県民を対象としたひきこもりサポーター養成講座の実施</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◎専門的人材育成</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○多角的な視点で包括的に理解するための知識の獲得</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○精神保健の視点も含めたアセスメント技術の資質向上</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○市町の窓口や地域の核となるコーディネーターの養成</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➡子若、思春期、ひきこもりと多岐にわたる支援者養成研修の実施</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SV</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事業の設置継続、</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ひきこもり支援専門家チーム事業の充実</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◎支援体制の構築・充実</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○地域のバックアップを通して、横断的・縦断的なひきこもり支援ネットワークの構築・充実</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SV</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事業の設置継続、</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ひきこもり支援専門家チーム事業の充実</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➡県社協委託事業のバックアップ</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◎基盤整備</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○関係する制度や施策との連携（生活困窮者自立支援制度、重層的支援体制整備事業、就職氷河期世代活躍支援</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PF</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事業、自殺対策、不登校対策）</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➡子若協議会実務者会議の実施</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児童生徒の健全育成に係る県と市町の連携のバックアップ</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rPr>
                <a:t>ひきこもり支援専門家チーム全体会議の方向性の検討</a:t>
              </a:r>
              <a:endParaRPr kumimoji="1" lang="en-US" altLang="ja-JP" sz="10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3" name="正方形/長方形 22"/>
            <p:cNvSpPr/>
            <p:nvPr/>
          </p:nvSpPr>
          <p:spPr>
            <a:xfrm>
              <a:off x="-7496" y="4587372"/>
              <a:ext cx="2191234" cy="8390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方向性</a:t>
              </a:r>
            </a:p>
          </p:txBody>
        </p:sp>
      </p:grpSp>
      <p:grpSp>
        <p:nvGrpSpPr>
          <p:cNvPr id="14" name="グループ化 13">
            <a:extLst>
              <a:ext uri="{FF2B5EF4-FFF2-40B4-BE49-F238E27FC236}">
                <a16:creationId xmlns:a16="http://schemas.microsoft.com/office/drawing/2014/main" id="{D37F912D-5A77-41CA-8743-E6418851C785}"/>
              </a:ext>
            </a:extLst>
          </p:cNvPr>
          <p:cNvGrpSpPr/>
          <p:nvPr/>
        </p:nvGrpSpPr>
        <p:grpSpPr>
          <a:xfrm>
            <a:off x="0" y="548078"/>
            <a:ext cx="12192000" cy="1316232"/>
            <a:chOff x="1524000" y="548079"/>
            <a:chExt cx="9144000" cy="904360"/>
          </a:xfrm>
          <a:solidFill>
            <a:schemeClr val="bg1"/>
          </a:solidFill>
        </p:grpSpPr>
        <p:sp>
          <p:nvSpPr>
            <p:cNvPr id="24" name="角丸四角形 48">
              <a:extLst>
                <a:ext uri="{FF2B5EF4-FFF2-40B4-BE49-F238E27FC236}">
                  <a16:creationId xmlns:a16="http://schemas.microsoft.com/office/drawing/2014/main" id="{994B10A5-EB76-4CF2-8B3A-594E657FACCB}"/>
                </a:ext>
              </a:extLst>
            </p:cNvPr>
            <p:cNvSpPr/>
            <p:nvPr/>
          </p:nvSpPr>
          <p:spPr>
            <a:xfrm>
              <a:off x="1524000" y="643781"/>
              <a:ext cx="9144000" cy="808658"/>
            </a:xfrm>
            <a:prstGeom prst="roundRect">
              <a:avLst>
                <a:gd name="adj" fmla="val 11298"/>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○ひきこもりの背景や当事者・家族がおかれている</a:t>
              </a:r>
              <a:r>
                <a:rPr kumimoji="1" lang="ja-JP" altLang="en-US" sz="200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多種多様な状況について</a:t>
              </a:r>
              <a:r>
                <a:rPr kumimoji="1" lang="ja-JP" altLang="en-US"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何らかの社会的障壁がある状態と捉え、</a:t>
              </a:r>
              <a:r>
                <a:rPr kumimoji="1" lang="ja-JP" altLang="en-US" sz="200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必要な支援を</a:t>
              </a:r>
              <a:r>
                <a:rPr kumimoji="1" lang="ja-JP" altLang="en-US"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受けながら、当事者の自分らしい生き方を保障していく。</a:t>
              </a:r>
              <a:endParaRPr kumimoji="1" lang="en-US" altLang="ja-JP"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1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若者が、自分自身の人生の主人公になっていくという主体化を支え促していく。</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ja-JP"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ひきこもり状態にある方やその家族が、</a:t>
              </a:r>
              <a:r>
                <a:rPr kumimoji="1" lang="ja-JP" altLang="ja-JP" sz="200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地域の中で孤立することなく</a:t>
              </a:r>
              <a:r>
                <a:rPr kumimoji="1" lang="ja-JP" altLang="en-US" sz="200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a:t>
              </a:r>
              <a:r>
                <a:rPr kumimoji="1" lang="ja-JP" altLang="ja-JP" sz="200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その人らしく生活できるようつながり続けていく</a:t>
              </a:r>
              <a:r>
                <a:rPr kumimoji="1" lang="ja-JP" altLang="en-US" sz="105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050" i="0" u="none" strike="noStrike" kern="1200" cap="none" spc="0" normalizeH="0" baseline="0" noProof="0" dirty="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5" name="正方形/長方形 24">
              <a:extLst>
                <a:ext uri="{FF2B5EF4-FFF2-40B4-BE49-F238E27FC236}">
                  <a16:creationId xmlns:a16="http://schemas.microsoft.com/office/drawing/2014/main" id="{7BDA4AF3-F377-42F7-A5D0-33D9DB217A06}"/>
                </a:ext>
              </a:extLst>
            </p:cNvPr>
            <p:cNvSpPr/>
            <p:nvPr/>
          </p:nvSpPr>
          <p:spPr>
            <a:xfrm>
              <a:off x="1524000" y="548079"/>
              <a:ext cx="2520000" cy="18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目指す姿</a:t>
              </a:r>
            </a:p>
          </p:txBody>
        </p:sp>
      </p:grpSp>
      <p:grpSp>
        <p:nvGrpSpPr>
          <p:cNvPr id="26" name="グループ化 25">
            <a:extLst>
              <a:ext uri="{FF2B5EF4-FFF2-40B4-BE49-F238E27FC236}">
                <a16:creationId xmlns:a16="http://schemas.microsoft.com/office/drawing/2014/main" id="{B4602888-7D43-4C71-8808-2D7CC8C818D8}"/>
              </a:ext>
            </a:extLst>
          </p:cNvPr>
          <p:cNvGrpSpPr/>
          <p:nvPr/>
        </p:nvGrpSpPr>
        <p:grpSpPr>
          <a:xfrm>
            <a:off x="6096000" y="1933072"/>
            <a:ext cx="4571999" cy="4908973"/>
            <a:chOff x="-21087" y="4587372"/>
            <a:chExt cx="2970085" cy="1790486"/>
          </a:xfrm>
        </p:grpSpPr>
        <p:sp>
          <p:nvSpPr>
            <p:cNvPr id="27" name="角丸四角形 21">
              <a:extLst>
                <a:ext uri="{FF2B5EF4-FFF2-40B4-BE49-F238E27FC236}">
                  <a16:creationId xmlns:a16="http://schemas.microsoft.com/office/drawing/2014/main" id="{0E41E202-D5CE-4D47-A862-C9A773C25B7F}"/>
                </a:ext>
              </a:extLst>
            </p:cNvPr>
            <p:cNvSpPr/>
            <p:nvPr/>
          </p:nvSpPr>
          <p:spPr>
            <a:xfrm>
              <a:off x="-21087" y="4603388"/>
              <a:ext cx="2970085" cy="1774470"/>
            </a:xfrm>
            <a:prstGeom prst="roundRect">
              <a:avLst>
                <a:gd name="adj" fmla="val 5538"/>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①相談体制の充実</a:t>
              </a: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②普及啓発</a:t>
              </a: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③専門的人材育成</a:t>
              </a: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srgbClr val="3399FF"/>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④支援体制の構築・充実</a:t>
              </a: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⑤基盤整備</a:t>
              </a:r>
              <a:endParaRPr kumimoji="1" lang="en-US" altLang="ja-JP" sz="2000" b="1"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8" name="正方形/長方形 27">
              <a:extLst>
                <a:ext uri="{FF2B5EF4-FFF2-40B4-BE49-F238E27FC236}">
                  <a16:creationId xmlns:a16="http://schemas.microsoft.com/office/drawing/2014/main" id="{970256C4-3B74-428D-BB93-43D697725EE2}"/>
                </a:ext>
              </a:extLst>
            </p:cNvPr>
            <p:cNvSpPr/>
            <p:nvPr/>
          </p:nvSpPr>
          <p:spPr>
            <a:xfrm>
              <a:off x="-7496" y="4587372"/>
              <a:ext cx="2191234" cy="14484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mn-cs"/>
                </a:rPr>
                <a:t>方向性</a:t>
              </a:r>
            </a:p>
          </p:txBody>
        </p:sp>
      </p:grpSp>
      <p:sp>
        <p:nvSpPr>
          <p:cNvPr id="2" name="スライド番号プレースホルダー 1">
            <a:extLst>
              <a:ext uri="{FF2B5EF4-FFF2-40B4-BE49-F238E27FC236}">
                <a16:creationId xmlns:a16="http://schemas.microsoft.com/office/drawing/2014/main" id="{30A3F8B7-E17D-47BB-B6F9-FDAA2830C793}"/>
              </a:ext>
            </a:extLst>
          </p:cNvPr>
          <p:cNvSpPr>
            <a:spLocks noGrp="1"/>
          </p:cNvSpPr>
          <p:nvPr>
            <p:ph type="sldNum" sz="quarter" idx="12"/>
          </p:nvPr>
        </p:nvSpPr>
        <p:spPr/>
        <p:txBody>
          <a:bodyPr/>
          <a:lstStyle/>
          <a:p>
            <a:pPr>
              <a:defRPr/>
            </a:pPr>
            <a:fld id="{022D57A4-16B0-485B-A29F-E07FFF939344}" type="slidenum">
              <a:rPr lang="ja-JP" altLang="en-US" smtClean="0"/>
              <a:pPr>
                <a:defRPr/>
              </a:pPr>
              <a:t>12</a:t>
            </a:fld>
            <a:endParaRPr lang="en-US" altLang="ja-JP"/>
          </a:p>
        </p:txBody>
      </p:sp>
    </p:spTree>
    <p:extLst>
      <p:ext uri="{BB962C8B-B14F-4D97-AF65-F5344CB8AC3E}">
        <p14:creationId xmlns:p14="http://schemas.microsoft.com/office/powerpoint/2010/main" val="353623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p:cNvSpPr/>
          <p:nvPr/>
        </p:nvSpPr>
        <p:spPr>
          <a:xfrm>
            <a:off x="1794990" y="927760"/>
            <a:ext cx="8873011" cy="4267500"/>
          </a:xfrm>
          <a:prstGeom prst="roundRect">
            <a:avLst>
              <a:gd name="adj" fmla="val 7720"/>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正方形/長方形 4"/>
          <p:cNvSpPr/>
          <p:nvPr/>
        </p:nvSpPr>
        <p:spPr>
          <a:xfrm>
            <a:off x="1524000" y="1"/>
            <a:ext cx="9144000" cy="547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精神保健福祉の専門性を活用した相談体制</a:t>
            </a:r>
          </a:p>
        </p:txBody>
      </p:sp>
      <p:sp>
        <p:nvSpPr>
          <p:cNvPr id="8" name="角丸四角形 7"/>
          <p:cNvSpPr/>
          <p:nvPr/>
        </p:nvSpPr>
        <p:spPr>
          <a:xfrm>
            <a:off x="2021588" y="957898"/>
            <a:ext cx="5591463" cy="360000"/>
          </a:xfrm>
          <a:prstGeom prst="roundRect">
            <a:avLst/>
          </a:prstGeom>
          <a:solidFill>
            <a:srgbClr val="CCECF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子ども・若者総合相談</a:t>
            </a:r>
          </a:p>
        </p:txBody>
      </p:sp>
      <p:grpSp>
        <p:nvGrpSpPr>
          <p:cNvPr id="21" name="グループ化 20"/>
          <p:cNvGrpSpPr/>
          <p:nvPr/>
        </p:nvGrpSpPr>
        <p:grpSpPr>
          <a:xfrm>
            <a:off x="2038736" y="611157"/>
            <a:ext cx="8629264" cy="288000"/>
            <a:chOff x="514736" y="695459"/>
            <a:chExt cx="8629264" cy="288000"/>
          </a:xfrm>
        </p:grpSpPr>
        <p:sp>
          <p:nvSpPr>
            <p:cNvPr id="9" name="ホームベース 8"/>
            <p:cNvSpPr/>
            <p:nvPr/>
          </p:nvSpPr>
          <p:spPr>
            <a:xfrm>
              <a:off x="514736" y="695459"/>
              <a:ext cx="1260000" cy="288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山形 10"/>
            <p:cNvSpPr/>
            <p:nvPr/>
          </p:nvSpPr>
          <p:spPr>
            <a:xfrm>
              <a:off x="1671242" y="695459"/>
              <a:ext cx="1620000" cy="288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p>
          </p:txBody>
        </p:sp>
        <p:sp>
          <p:nvSpPr>
            <p:cNvPr id="12" name="山形 11"/>
            <p:cNvSpPr/>
            <p:nvPr/>
          </p:nvSpPr>
          <p:spPr>
            <a:xfrm>
              <a:off x="3179432" y="695459"/>
              <a:ext cx="1620000" cy="288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p>
          </p:txBody>
        </p:sp>
        <p:sp>
          <p:nvSpPr>
            <p:cNvPr id="13" name="山形 12"/>
            <p:cNvSpPr/>
            <p:nvPr/>
          </p:nvSpPr>
          <p:spPr>
            <a:xfrm>
              <a:off x="4687621" y="695459"/>
              <a:ext cx="1620000" cy="288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30</a:t>
              </a: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p>
          </p:txBody>
        </p:sp>
        <p:sp>
          <p:nvSpPr>
            <p:cNvPr id="14" name="山形 13"/>
            <p:cNvSpPr/>
            <p:nvPr/>
          </p:nvSpPr>
          <p:spPr>
            <a:xfrm>
              <a:off x="6195811" y="695459"/>
              <a:ext cx="1620000" cy="288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40</a:t>
              </a: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p>
          </p:txBody>
        </p:sp>
        <p:sp>
          <p:nvSpPr>
            <p:cNvPr id="15" name="山形 14"/>
            <p:cNvSpPr/>
            <p:nvPr/>
          </p:nvSpPr>
          <p:spPr>
            <a:xfrm>
              <a:off x="7704000" y="695459"/>
              <a:ext cx="1440000" cy="288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50</a:t>
              </a: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a:t>
              </a:r>
            </a:p>
          </p:txBody>
        </p:sp>
      </p:grpSp>
      <p:sp>
        <p:nvSpPr>
          <p:cNvPr id="17" name="角丸四角形 16"/>
          <p:cNvSpPr/>
          <p:nvPr/>
        </p:nvSpPr>
        <p:spPr>
          <a:xfrm>
            <a:off x="3525188" y="1630800"/>
            <a:ext cx="7142813" cy="360000"/>
          </a:xfrm>
          <a:prstGeom prst="roundRect">
            <a:avLst/>
          </a:prstGeom>
          <a:solidFill>
            <a:srgbClr val="CCFF9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ひきこもり相談</a:t>
            </a:r>
          </a:p>
        </p:txBody>
      </p:sp>
      <p:sp>
        <p:nvSpPr>
          <p:cNvPr id="19" name="角丸四角形 18"/>
          <p:cNvSpPr/>
          <p:nvPr/>
        </p:nvSpPr>
        <p:spPr>
          <a:xfrm>
            <a:off x="3195243" y="1277949"/>
            <a:ext cx="2203715" cy="360000"/>
          </a:xfrm>
          <a:prstGeom prst="roundRect">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思春期精神保健相談</a:t>
            </a:r>
          </a:p>
        </p:txBody>
      </p:sp>
      <p:sp>
        <p:nvSpPr>
          <p:cNvPr id="18" name="円形吹き出し 17"/>
          <p:cNvSpPr/>
          <p:nvPr/>
        </p:nvSpPr>
        <p:spPr>
          <a:xfrm>
            <a:off x="8795999" y="935044"/>
            <a:ext cx="1800000" cy="1322164"/>
          </a:xfrm>
          <a:prstGeom prst="wedgeEllipseCallout">
            <a:avLst>
              <a:gd name="adj1" fmla="val -62424"/>
              <a:gd name="adj2" fmla="val -17123"/>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３つの相談を設けることで、幅広く、より早期に関わり、ひきこもり含む社会的孤立に陥る前に予防的に対応</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0" name="正方形/長方形 19"/>
          <p:cNvSpPr/>
          <p:nvPr/>
        </p:nvSpPr>
        <p:spPr>
          <a:xfrm>
            <a:off x="1932916" y="2397848"/>
            <a:ext cx="468000" cy="815426"/>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ケース検討会議</a:t>
            </a:r>
          </a:p>
        </p:txBody>
      </p:sp>
      <p:sp>
        <p:nvSpPr>
          <p:cNvPr id="22" name="下矢印 21"/>
          <p:cNvSpPr/>
          <p:nvPr/>
        </p:nvSpPr>
        <p:spPr>
          <a:xfrm>
            <a:off x="5955230" y="2018699"/>
            <a:ext cx="288000" cy="288000"/>
          </a:xfrm>
          <a:prstGeom prst="downArrow">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24" name="角丸四角形 23"/>
          <p:cNvSpPr/>
          <p:nvPr/>
        </p:nvSpPr>
        <p:spPr>
          <a:xfrm>
            <a:off x="2477477" y="2397848"/>
            <a:ext cx="7218523" cy="815426"/>
          </a:xfrm>
          <a:prstGeom prst="roundRect">
            <a:avLst/>
          </a:prstGeom>
          <a:noFill/>
          <a:ln w="19050">
            <a:solidFill>
              <a:srgbClr val="66CC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アセスメント、支援方針の決定（相談受付後と初回面接相談後に、所内専門職または</a:t>
            </a:r>
            <a:r>
              <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SV</a:t>
            </a: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事業を活用し実施）</a:t>
            </a: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5" name="角丸四角形 24"/>
          <p:cNvSpPr/>
          <p:nvPr/>
        </p:nvSpPr>
        <p:spPr>
          <a:xfrm>
            <a:off x="3216000" y="2768120"/>
            <a:ext cx="2880000" cy="360000"/>
          </a:xfrm>
          <a:prstGeom prst="roundRect">
            <a:avLst/>
          </a:prstGeom>
          <a:solidFill>
            <a:srgbClr val="EEEA58"/>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悩みごとの解決をサポートするための</a:t>
            </a: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アプローチ（一緒に整理し、支える）</a:t>
            </a:r>
          </a:p>
        </p:txBody>
      </p:sp>
      <p:sp>
        <p:nvSpPr>
          <p:cNvPr id="26" name="角丸四角形 25"/>
          <p:cNvSpPr/>
          <p:nvPr/>
        </p:nvSpPr>
        <p:spPr>
          <a:xfrm>
            <a:off x="6096000" y="2766011"/>
            <a:ext cx="2880000" cy="360000"/>
          </a:xfrm>
          <a:prstGeom prst="roundRect">
            <a:avLst/>
          </a:prstGeom>
          <a:solidFill>
            <a:srgbClr val="EEEA58"/>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つながり続けるためのアプローチ</a:t>
            </a: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（地域の伴走支援へのバトンタッチ）</a:t>
            </a:r>
          </a:p>
        </p:txBody>
      </p:sp>
      <p:sp>
        <p:nvSpPr>
          <p:cNvPr id="28" name="正方形/長方形 27"/>
          <p:cNvSpPr/>
          <p:nvPr/>
        </p:nvSpPr>
        <p:spPr>
          <a:xfrm>
            <a:off x="1932916" y="3798287"/>
            <a:ext cx="468000" cy="1279634"/>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伴走支援</a:t>
            </a:r>
          </a:p>
        </p:txBody>
      </p:sp>
      <p:sp>
        <p:nvSpPr>
          <p:cNvPr id="30" name="角丸四角形 29"/>
          <p:cNvSpPr/>
          <p:nvPr/>
        </p:nvSpPr>
        <p:spPr>
          <a:xfrm>
            <a:off x="2477477" y="3821728"/>
            <a:ext cx="5354144" cy="1271374"/>
          </a:xfrm>
          <a:prstGeom prst="roundRect">
            <a:avLst/>
          </a:prstGeom>
          <a:noFill/>
          <a:ln w="19050">
            <a:solidFill>
              <a:srgbClr val="66CC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49" name="グループ化 48"/>
          <p:cNvGrpSpPr/>
          <p:nvPr/>
        </p:nvGrpSpPr>
        <p:grpSpPr>
          <a:xfrm>
            <a:off x="2869672" y="3886613"/>
            <a:ext cx="3226329" cy="1088260"/>
            <a:chOff x="1345671" y="3654680"/>
            <a:chExt cx="3226329" cy="1088260"/>
          </a:xfrm>
        </p:grpSpPr>
        <p:sp>
          <p:nvSpPr>
            <p:cNvPr id="38" name="角丸四角形 37"/>
            <p:cNvSpPr/>
            <p:nvPr/>
          </p:nvSpPr>
          <p:spPr>
            <a:xfrm>
              <a:off x="1345671" y="4380478"/>
              <a:ext cx="1080000" cy="360000"/>
            </a:xfrm>
            <a:prstGeom prst="roundRect">
              <a:avLst/>
            </a:prstGeom>
            <a:solidFill>
              <a:srgbClr val="FFFF9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家族相談</a:t>
              </a:r>
            </a:p>
          </p:txBody>
        </p:sp>
        <p:sp>
          <p:nvSpPr>
            <p:cNvPr id="39" name="角丸四角形 38"/>
            <p:cNvSpPr/>
            <p:nvPr/>
          </p:nvSpPr>
          <p:spPr>
            <a:xfrm>
              <a:off x="2438658" y="4382940"/>
              <a:ext cx="1080000" cy="360000"/>
            </a:xfrm>
            <a:prstGeom prst="roundRect">
              <a:avLst/>
            </a:prstGeom>
            <a:solidFill>
              <a:srgbClr val="FFFF9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家族学習会</a:t>
              </a:r>
            </a:p>
          </p:txBody>
        </p:sp>
        <p:sp>
          <p:nvSpPr>
            <p:cNvPr id="40" name="角丸四角形 39"/>
            <p:cNvSpPr/>
            <p:nvPr/>
          </p:nvSpPr>
          <p:spPr>
            <a:xfrm>
              <a:off x="1890000" y="4014680"/>
              <a:ext cx="1080000" cy="360000"/>
            </a:xfrm>
            <a:prstGeom prst="roundRect">
              <a:avLst/>
            </a:prstGeom>
            <a:solidFill>
              <a:srgbClr val="FFFF9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アウトリーチ</a:t>
              </a:r>
            </a:p>
          </p:txBody>
        </p:sp>
        <p:sp>
          <p:nvSpPr>
            <p:cNvPr id="41" name="角丸四角形 40"/>
            <p:cNvSpPr/>
            <p:nvPr/>
          </p:nvSpPr>
          <p:spPr>
            <a:xfrm>
              <a:off x="2978658" y="4014680"/>
              <a:ext cx="1080000" cy="360000"/>
            </a:xfrm>
            <a:prstGeom prst="roundRect">
              <a:avLst/>
            </a:prstGeom>
            <a:solidFill>
              <a:srgbClr val="FFFF9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本人相談</a:t>
              </a:r>
            </a:p>
          </p:txBody>
        </p:sp>
        <p:sp>
          <p:nvSpPr>
            <p:cNvPr id="42" name="角丸四角形 41"/>
            <p:cNvSpPr/>
            <p:nvPr/>
          </p:nvSpPr>
          <p:spPr>
            <a:xfrm>
              <a:off x="3492000" y="3654680"/>
              <a:ext cx="1080000" cy="360000"/>
            </a:xfrm>
            <a:prstGeom prst="roundRect">
              <a:avLst/>
            </a:prstGeom>
            <a:solidFill>
              <a:srgbClr val="FFFF9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グループ</a:t>
              </a:r>
            </a:p>
          </p:txBody>
        </p:sp>
      </p:grpSp>
      <p:sp>
        <p:nvSpPr>
          <p:cNvPr id="44" name="下矢印 43"/>
          <p:cNvSpPr/>
          <p:nvPr/>
        </p:nvSpPr>
        <p:spPr>
          <a:xfrm>
            <a:off x="8811599" y="3221534"/>
            <a:ext cx="360000" cy="2326069"/>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5" name="下矢印 44"/>
          <p:cNvSpPr/>
          <p:nvPr/>
        </p:nvSpPr>
        <p:spPr>
          <a:xfrm>
            <a:off x="5916000" y="5196989"/>
            <a:ext cx="360000" cy="360000"/>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46" name="角丸四角形 45"/>
          <p:cNvSpPr/>
          <p:nvPr/>
        </p:nvSpPr>
        <p:spPr>
          <a:xfrm>
            <a:off x="3759201" y="5562419"/>
            <a:ext cx="6791568" cy="1279634"/>
          </a:xfrm>
          <a:prstGeom prst="roundRect">
            <a:avLst/>
          </a:prstGeom>
          <a:noFill/>
          <a:ln w="19050">
            <a:solidFill>
              <a:srgbClr val="66CC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47" name="右カーブ矢印 46"/>
          <p:cNvSpPr/>
          <p:nvPr/>
        </p:nvSpPr>
        <p:spPr>
          <a:xfrm>
            <a:off x="4713463" y="3261237"/>
            <a:ext cx="720000" cy="540000"/>
          </a:xfrm>
          <a:prstGeom prst="curved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48" name="右カーブ矢印 47"/>
          <p:cNvSpPr/>
          <p:nvPr/>
        </p:nvSpPr>
        <p:spPr>
          <a:xfrm>
            <a:off x="6682522" y="3215383"/>
            <a:ext cx="720000" cy="540000"/>
          </a:xfrm>
          <a:prstGeom prst="curvedRightArrow">
            <a:avLst/>
          </a:prstGeom>
          <a:solidFill>
            <a:schemeClr val="bg1">
              <a:lumMod val="65000"/>
            </a:schemeClr>
          </a:solidFill>
          <a:ln>
            <a:noFill/>
          </a:ln>
          <a:scene3d>
            <a:camera prst="orthographicFront">
              <a:rot lat="1080000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0" name="テキスト ボックス 49"/>
          <p:cNvSpPr txBox="1"/>
          <p:nvPr/>
        </p:nvSpPr>
        <p:spPr>
          <a:xfrm>
            <a:off x="5509478" y="3213275"/>
            <a:ext cx="1173045"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支援の状況に応じて、随時ケース検討会議を実施</a:t>
            </a:r>
          </a:p>
        </p:txBody>
      </p:sp>
      <p:sp>
        <p:nvSpPr>
          <p:cNvPr id="43" name="円形吹き出し 42"/>
          <p:cNvSpPr/>
          <p:nvPr/>
        </p:nvSpPr>
        <p:spPr>
          <a:xfrm>
            <a:off x="6576554" y="3867068"/>
            <a:ext cx="1440000" cy="1080000"/>
          </a:xfrm>
          <a:prstGeom prst="wedgeEllipseCallout">
            <a:avLst>
              <a:gd name="adj1" fmla="val -59387"/>
              <a:gd name="adj2" fmla="val -11740"/>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センター事業を活用し、伴走しながら悩みごとの解決をサポート</a:t>
            </a: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1" name="正方形/長方形 50"/>
          <p:cNvSpPr/>
          <p:nvPr/>
        </p:nvSpPr>
        <p:spPr>
          <a:xfrm>
            <a:off x="1524000" y="5434972"/>
            <a:ext cx="468000" cy="14400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地域との連携</a:t>
            </a:r>
          </a:p>
        </p:txBody>
      </p:sp>
      <p:sp>
        <p:nvSpPr>
          <p:cNvPr id="52" name="円形吹き出し 51"/>
          <p:cNvSpPr/>
          <p:nvPr/>
        </p:nvSpPr>
        <p:spPr>
          <a:xfrm>
            <a:off x="9155999" y="5750612"/>
            <a:ext cx="1440000" cy="1080000"/>
          </a:xfrm>
          <a:prstGeom prst="wedgeEllipseCallout">
            <a:avLst>
              <a:gd name="adj1" fmla="val -58273"/>
              <a:gd name="adj2" fmla="val -20652"/>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本人の希望や状況に応じた関係機関や地域での支援につなぐ</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3" name="グループ化 2"/>
          <p:cNvGrpSpPr/>
          <p:nvPr/>
        </p:nvGrpSpPr>
        <p:grpSpPr>
          <a:xfrm>
            <a:off x="3773440" y="5591022"/>
            <a:ext cx="5060926" cy="1139892"/>
            <a:chOff x="2249440" y="5512768"/>
            <a:chExt cx="5060926" cy="1139892"/>
          </a:xfrm>
        </p:grpSpPr>
        <p:sp>
          <p:nvSpPr>
            <p:cNvPr id="64" name="円/楕円 63"/>
            <p:cNvSpPr/>
            <p:nvPr/>
          </p:nvSpPr>
          <p:spPr>
            <a:xfrm>
              <a:off x="5253163" y="6212358"/>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63" name="円/楕円 62"/>
            <p:cNvSpPr/>
            <p:nvPr/>
          </p:nvSpPr>
          <p:spPr>
            <a:xfrm>
              <a:off x="4238869" y="6207033"/>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62" name="円/楕円 61"/>
            <p:cNvSpPr/>
            <p:nvPr/>
          </p:nvSpPr>
          <p:spPr>
            <a:xfrm>
              <a:off x="3226544" y="6204522"/>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医療</a:t>
              </a:r>
            </a:p>
          </p:txBody>
        </p:sp>
        <p:sp>
          <p:nvSpPr>
            <p:cNvPr id="60" name="円/楕円 59"/>
            <p:cNvSpPr/>
            <p:nvPr/>
          </p:nvSpPr>
          <p:spPr>
            <a:xfrm>
              <a:off x="4719230" y="5856567"/>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社協</a:t>
              </a:r>
            </a:p>
          </p:txBody>
        </p:sp>
        <p:sp>
          <p:nvSpPr>
            <p:cNvPr id="61" name="円/楕円 60"/>
            <p:cNvSpPr/>
            <p:nvPr/>
          </p:nvSpPr>
          <p:spPr>
            <a:xfrm>
              <a:off x="5735851" y="5862997"/>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障害福祉事業所</a:t>
              </a:r>
            </a:p>
          </p:txBody>
        </p:sp>
        <p:sp>
          <p:nvSpPr>
            <p:cNvPr id="59" name="円/楕円 58"/>
            <p:cNvSpPr/>
            <p:nvPr/>
          </p:nvSpPr>
          <p:spPr>
            <a:xfrm>
              <a:off x="2695556" y="5850044"/>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地域の居場所</a:t>
              </a:r>
            </a:p>
          </p:txBody>
        </p:sp>
        <p:sp>
          <p:nvSpPr>
            <p:cNvPr id="54" name="円/楕円 53"/>
            <p:cNvSpPr/>
            <p:nvPr/>
          </p:nvSpPr>
          <p:spPr>
            <a:xfrm>
              <a:off x="5251550" y="5520052"/>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生活困窮</a:t>
              </a:r>
            </a:p>
          </p:txBody>
        </p:sp>
        <p:sp>
          <p:nvSpPr>
            <p:cNvPr id="55" name="円/楕円 54"/>
            <p:cNvSpPr/>
            <p:nvPr/>
          </p:nvSpPr>
          <p:spPr>
            <a:xfrm>
              <a:off x="3728172" y="5849436"/>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民間支援機関</a:t>
              </a:r>
            </a:p>
          </p:txBody>
        </p:sp>
        <p:sp>
          <p:nvSpPr>
            <p:cNvPr id="57" name="円/楕円 56"/>
            <p:cNvSpPr/>
            <p:nvPr/>
          </p:nvSpPr>
          <p:spPr>
            <a:xfrm>
              <a:off x="6216212" y="5520052"/>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就労支援</a:t>
              </a:r>
            </a:p>
          </p:txBody>
        </p:sp>
        <p:sp>
          <p:nvSpPr>
            <p:cNvPr id="53" name="円/楕円 52"/>
            <p:cNvSpPr/>
            <p:nvPr/>
          </p:nvSpPr>
          <p:spPr>
            <a:xfrm>
              <a:off x="4244920" y="5512768"/>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保健</a:t>
              </a:r>
            </a:p>
          </p:txBody>
        </p:sp>
        <p:sp>
          <p:nvSpPr>
            <p:cNvPr id="58" name="円/楕円 57"/>
            <p:cNvSpPr/>
            <p:nvPr/>
          </p:nvSpPr>
          <p:spPr>
            <a:xfrm>
              <a:off x="2249440" y="5525252"/>
              <a:ext cx="1102966"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教育</a:t>
              </a:r>
            </a:p>
          </p:txBody>
        </p:sp>
        <p:sp>
          <p:nvSpPr>
            <p:cNvPr id="56" name="円/楕円 55"/>
            <p:cNvSpPr/>
            <p:nvPr/>
          </p:nvSpPr>
          <p:spPr>
            <a:xfrm>
              <a:off x="3241831" y="5525252"/>
              <a:ext cx="1094154" cy="440302"/>
            </a:xfrm>
            <a:prstGeom prst="ellipse">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発達支援</a:t>
              </a:r>
            </a:p>
          </p:txBody>
        </p:sp>
      </p:grpSp>
      <p:sp>
        <p:nvSpPr>
          <p:cNvPr id="65" name="テキスト ボックス 64"/>
          <p:cNvSpPr txBox="1"/>
          <p:nvPr/>
        </p:nvSpPr>
        <p:spPr>
          <a:xfrm>
            <a:off x="9059136" y="3907190"/>
            <a:ext cx="1399368" cy="10618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★連携が必要な場合</a:t>
            </a: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・より身近な地域での支援があったほうがよい</a:t>
            </a:r>
            <a:endParaRPr kumimoji="1" lang="en-US" altLang="ja-JP"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・センター内の支援では充足できない</a:t>
            </a:r>
          </a:p>
        </p:txBody>
      </p:sp>
      <p:sp>
        <p:nvSpPr>
          <p:cNvPr id="23" name="円形吹き出し 22"/>
          <p:cNvSpPr/>
          <p:nvPr/>
        </p:nvSpPr>
        <p:spPr>
          <a:xfrm>
            <a:off x="9223014" y="2611838"/>
            <a:ext cx="1430215" cy="1143285"/>
          </a:xfrm>
          <a:prstGeom prst="wedgeEllipseCallout">
            <a:avLst>
              <a:gd name="adj1" fmla="val -61066"/>
              <a:gd name="adj2" fmla="val -25404"/>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精神保健の専門性を活かし、発達的な視点も含めた総合的なアセスメント</a:t>
            </a:r>
            <a:endParaRPr kumimoji="1" lang="en-US" altLang="ja-JP"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6" name="正方形/長方形 15"/>
          <p:cNvSpPr/>
          <p:nvPr/>
        </p:nvSpPr>
        <p:spPr>
          <a:xfrm>
            <a:off x="1524000" y="900391"/>
            <a:ext cx="468000" cy="1116953"/>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相談窓口</a:t>
            </a:r>
          </a:p>
        </p:txBody>
      </p:sp>
      <p:sp>
        <p:nvSpPr>
          <p:cNvPr id="4" name="スライド番号プレースホルダー 3">
            <a:extLst>
              <a:ext uri="{FF2B5EF4-FFF2-40B4-BE49-F238E27FC236}">
                <a16:creationId xmlns:a16="http://schemas.microsoft.com/office/drawing/2014/main" id="{39BFE8C9-7746-4776-B4D3-C3135E0EB353}"/>
              </a:ext>
            </a:extLst>
          </p:cNvPr>
          <p:cNvSpPr>
            <a:spLocks noGrp="1"/>
          </p:cNvSpPr>
          <p:nvPr>
            <p:ph type="sldNum" sz="quarter" idx="12"/>
          </p:nvPr>
        </p:nvSpPr>
        <p:spPr/>
        <p:txBody>
          <a:bodyPr/>
          <a:lstStyle/>
          <a:p>
            <a:fld id="{7EA13C73-A6B3-43A9-B4E2-0DE33D024AA6}" type="slidenum">
              <a:rPr kumimoji="1" lang="ja-JP" altLang="en-US" smtClean="0"/>
              <a:t>13</a:t>
            </a:fld>
            <a:endParaRPr kumimoji="1" lang="ja-JP" altLang="en-US"/>
          </a:p>
        </p:txBody>
      </p:sp>
    </p:spTree>
    <p:extLst>
      <p:ext uri="{BB962C8B-B14F-4D97-AF65-F5344CB8AC3E}">
        <p14:creationId xmlns:p14="http://schemas.microsoft.com/office/powerpoint/2010/main" val="3180579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下矢印 20"/>
          <p:cNvSpPr/>
          <p:nvPr/>
        </p:nvSpPr>
        <p:spPr>
          <a:xfrm rot="16200000">
            <a:off x="2674962" y="1827808"/>
            <a:ext cx="531156" cy="427173"/>
          </a:xfrm>
          <a:prstGeom prst="downArrow">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31" name="下矢印 20">
            <a:extLst>
              <a:ext uri="{FF2B5EF4-FFF2-40B4-BE49-F238E27FC236}">
                <a16:creationId xmlns:a16="http://schemas.microsoft.com/office/drawing/2014/main" id="{7D97428B-7123-4846-97D0-36B1F19D249A}"/>
              </a:ext>
            </a:extLst>
          </p:cNvPr>
          <p:cNvSpPr/>
          <p:nvPr/>
        </p:nvSpPr>
        <p:spPr>
          <a:xfrm rot="16200000">
            <a:off x="5764852" y="1827806"/>
            <a:ext cx="531156" cy="427175"/>
          </a:xfrm>
          <a:prstGeom prst="downArrow">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3" name="テキスト ボックス 2"/>
          <p:cNvSpPr txBox="1"/>
          <p:nvPr/>
        </p:nvSpPr>
        <p:spPr>
          <a:xfrm>
            <a:off x="1690266" y="2546159"/>
            <a:ext cx="908236" cy="830997"/>
          </a:xfrm>
          <a:prstGeom prst="rect">
            <a:avLst/>
          </a:prstGeom>
          <a:noFill/>
        </p:spPr>
        <p:txBody>
          <a:bodyPr wrap="square" rtlCol="0">
            <a:spAutoFit/>
          </a:bodyPr>
          <a:lstStyle/>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ご本人</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ご家族</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関係者</a:t>
            </a:r>
          </a:p>
        </p:txBody>
      </p:sp>
      <p:grpSp>
        <p:nvGrpSpPr>
          <p:cNvPr id="24" name="グループ化 23">
            <a:extLst>
              <a:ext uri="{FF2B5EF4-FFF2-40B4-BE49-F238E27FC236}">
                <a16:creationId xmlns:a16="http://schemas.microsoft.com/office/drawing/2014/main" id="{9252EC5C-A53A-4875-84EA-C4022E5CAC1D}"/>
              </a:ext>
            </a:extLst>
          </p:cNvPr>
          <p:cNvGrpSpPr/>
          <p:nvPr/>
        </p:nvGrpSpPr>
        <p:grpSpPr>
          <a:xfrm>
            <a:off x="3410015" y="1492015"/>
            <a:ext cx="574172" cy="1013941"/>
            <a:chOff x="13197" y="4446311"/>
            <a:chExt cx="847726" cy="1406268"/>
          </a:xfrm>
          <a:solidFill>
            <a:srgbClr val="00C85A"/>
          </a:solidFill>
        </p:grpSpPr>
        <p:sp>
          <p:nvSpPr>
            <p:cNvPr id="33" name="フローチャート: 結合子 1">
              <a:extLst>
                <a:ext uri="{FF2B5EF4-FFF2-40B4-BE49-F238E27FC236}">
                  <a16:creationId xmlns:a16="http://schemas.microsoft.com/office/drawing/2014/main" id="{F962B01F-41D0-4B66-81D9-5DC902F6A6C5}"/>
                </a:ext>
              </a:extLst>
            </p:cNvPr>
            <p:cNvSpPr>
              <a:spLocks noChangeAspect="1"/>
            </p:cNvSpPr>
            <p:nvPr/>
          </p:nvSpPr>
          <p:spPr>
            <a:xfrm>
              <a:off x="102396" y="4446311"/>
              <a:ext cx="669327" cy="665467"/>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4" name="フローチャート: 論理積ゲート 2">
              <a:extLst>
                <a:ext uri="{FF2B5EF4-FFF2-40B4-BE49-F238E27FC236}">
                  <a16:creationId xmlns:a16="http://schemas.microsoft.com/office/drawing/2014/main" id="{0D9CC230-9CDE-4C88-BDC3-70ED24EF9129}"/>
                </a:ext>
              </a:extLst>
            </p:cNvPr>
            <p:cNvSpPr/>
            <p:nvPr/>
          </p:nvSpPr>
          <p:spPr>
            <a:xfrm rot="16200000">
              <a:off x="59085" y="5050742"/>
              <a:ext cx="755949" cy="847726"/>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Calibri" panose="020F0502020204030204"/>
                <a:ea typeface="ＭＳ Ｐゴシック" panose="020B0600070205080204" pitchFamily="50" charset="-128"/>
              </a:endParaRPr>
            </a:p>
          </p:txBody>
        </p:sp>
      </p:grpSp>
      <p:grpSp>
        <p:nvGrpSpPr>
          <p:cNvPr id="35" name="グループ化 34">
            <a:extLst>
              <a:ext uri="{FF2B5EF4-FFF2-40B4-BE49-F238E27FC236}">
                <a16:creationId xmlns:a16="http://schemas.microsoft.com/office/drawing/2014/main" id="{9252EC5C-A53A-4875-84EA-C4022E5CAC1D}"/>
              </a:ext>
            </a:extLst>
          </p:cNvPr>
          <p:cNvGrpSpPr/>
          <p:nvPr/>
        </p:nvGrpSpPr>
        <p:grpSpPr>
          <a:xfrm>
            <a:off x="4513936" y="1492015"/>
            <a:ext cx="574172" cy="1013941"/>
            <a:chOff x="13197" y="4446311"/>
            <a:chExt cx="847726" cy="1406268"/>
          </a:xfrm>
          <a:solidFill>
            <a:srgbClr val="B05E9E"/>
          </a:solidFill>
        </p:grpSpPr>
        <p:sp>
          <p:nvSpPr>
            <p:cNvPr id="36" name="フローチャート: 結合子 1">
              <a:extLst>
                <a:ext uri="{FF2B5EF4-FFF2-40B4-BE49-F238E27FC236}">
                  <a16:creationId xmlns:a16="http://schemas.microsoft.com/office/drawing/2014/main" id="{F962B01F-41D0-4B66-81D9-5DC902F6A6C5}"/>
                </a:ext>
              </a:extLst>
            </p:cNvPr>
            <p:cNvSpPr>
              <a:spLocks noChangeAspect="1"/>
            </p:cNvSpPr>
            <p:nvPr/>
          </p:nvSpPr>
          <p:spPr>
            <a:xfrm>
              <a:off x="102396" y="4446311"/>
              <a:ext cx="669327" cy="665467"/>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7" name="フローチャート: 論理積ゲート 2">
              <a:extLst>
                <a:ext uri="{FF2B5EF4-FFF2-40B4-BE49-F238E27FC236}">
                  <a16:creationId xmlns:a16="http://schemas.microsoft.com/office/drawing/2014/main" id="{0D9CC230-9CDE-4C88-BDC3-70ED24EF9129}"/>
                </a:ext>
              </a:extLst>
            </p:cNvPr>
            <p:cNvSpPr/>
            <p:nvPr/>
          </p:nvSpPr>
          <p:spPr>
            <a:xfrm rot="16200000">
              <a:off x="59085" y="5050742"/>
              <a:ext cx="755949" cy="847726"/>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Calibri" panose="020F0502020204030204"/>
                <a:ea typeface="ＭＳ Ｐゴシック" panose="020B0600070205080204" pitchFamily="50" charset="-128"/>
              </a:endParaRPr>
            </a:p>
          </p:txBody>
        </p:sp>
      </p:grpSp>
      <p:sp>
        <p:nvSpPr>
          <p:cNvPr id="5" name="正方形/長方形 4"/>
          <p:cNvSpPr/>
          <p:nvPr/>
        </p:nvSpPr>
        <p:spPr>
          <a:xfrm>
            <a:off x="2539395" y="3241142"/>
            <a:ext cx="3646004" cy="710667"/>
          </a:xfrm>
          <a:prstGeom prst="rect">
            <a:avLst/>
          </a:prstGeom>
          <a:no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情報収集し、状況判断</a:t>
            </a:r>
            <a:endParaRPr lang="en-US" altLang="ja-JP"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（アセスメント・プランニング）</a:t>
            </a:r>
          </a:p>
        </p:txBody>
      </p:sp>
      <p:sp>
        <p:nvSpPr>
          <p:cNvPr id="13" name="角丸四角形 12"/>
          <p:cNvSpPr/>
          <p:nvPr/>
        </p:nvSpPr>
        <p:spPr>
          <a:xfrm>
            <a:off x="2940540" y="2685270"/>
            <a:ext cx="2901534" cy="617931"/>
          </a:xfrm>
          <a:prstGeom prst="roundRect">
            <a:avLst/>
          </a:prstGeom>
          <a:solidFill>
            <a:srgbClr val="EEEA5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相談窓口</a:t>
            </a:r>
            <a:endParaRPr lang="en-US" altLang="ja-JP"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（来所相談／電話相談）</a:t>
            </a:r>
          </a:p>
        </p:txBody>
      </p:sp>
      <p:sp>
        <p:nvSpPr>
          <p:cNvPr id="38" name="下矢印 20">
            <a:extLst>
              <a:ext uri="{FF2B5EF4-FFF2-40B4-BE49-F238E27FC236}">
                <a16:creationId xmlns:a16="http://schemas.microsoft.com/office/drawing/2014/main" id="{7D97428B-7123-4846-97D0-36B1F19D249A}"/>
              </a:ext>
            </a:extLst>
          </p:cNvPr>
          <p:cNvSpPr/>
          <p:nvPr/>
        </p:nvSpPr>
        <p:spPr>
          <a:xfrm>
            <a:off x="4096819" y="4097260"/>
            <a:ext cx="531156" cy="508746"/>
          </a:xfrm>
          <a:prstGeom prst="downArrow">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42" name="正方形/長方形 41"/>
          <p:cNvSpPr/>
          <p:nvPr/>
        </p:nvSpPr>
        <p:spPr>
          <a:xfrm>
            <a:off x="2783168" y="5098176"/>
            <a:ext cx="3216281" cy="710667"/>
          </a:xfrm>
          <a:prstGeom prst="rect">
            <a:avLst/>
          </a:prstGeom>
          <a:no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家族相談・本人相談</a:t>
            </a:r>
            <a:endParaRPr lang="en-US" altLang="ja-JP"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グループ利用（家族・本人）</a:t>
            </a:r>
          </a:p>
        </p:txBody>
      </p:sp>
      <p:sp>
        <p:nvSpPr>
          <p:cNvPr id="43" name="正方形/長方形 42"/>
          <p:cNvSpPr/>
          <p:nvPr/>
        </p:nvSpPr>
        <p:spPr>
          <a:xfrm>
            <a:off x="6390943" y="1808335"/>
            <a:ext cx="4194508" cy="2770579"/>
          </a:xfrm>
          <a:prstGeom prst="rect">
            <a:avLst/>
          </a:prstGeom>
          <a:solidFill>
            <a:schemeClr val="bg1"/>
          </a:solidFill>
          <a:ln w="381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他機関との連携</a:t>
            </a:r>
            <a:endParaRPr lang="en-US" altLang="ja-JP"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保健福祉</a:t>
            </a:r>
            <a:r>
              <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保健所、市町発達支援</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居場所</a:t>
            </a:r>
            <a:r>
              <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市子若、市生活困窮、</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地域支援機関</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就労</a:t>
            </a:r>
            <a:r>
              <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サポステ、市生活困窮、働き暮らし</a:t>
            </a:r>
            <a:r>
              <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C</a:t>
            </a:r>
            <a:r>
              <a:rPr lang="ja-JP" altLang="en-US" sz="1600" dirty="0" err="1">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地域支援機関（中間的就労など）、　　　</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障害福祉サービス事業所　</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教育</a:t>
            </a:r>
            <a:r>
              <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学校</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生活</a:t>
            </a:r>
            <a:r>
              <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市生活困窮、相談支援事業所</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医療</a:t>
            </a:r>
            <a:endParaRPr lang="en-US" altLang="ja-JP"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1" name="角丸四角形 40"/>
          <p:cNvSpPr/>
          <p:nvPr/>
        </p:nvSpPr>
        <p:spPr>
          <a:xfrm>
            <a:off x="3154127" y="4698351"/>
            <a:ext cx="2382472" cy="460423"/>
          </a:xfrm>
          <a:prstGeom prst="roundRect">
            <a:avLst/>
          </a:prstGeom>
          <a:solidFill>
            <a:srgbClr val="EEEA5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センター事業</a:t>
            </a:r>
          </a:p>
        </p:txBody>
      </p:sp>
      <p:sp>
        <p:nvSpPr>
          <p:cNvPr id="40" name="角丸四角形 39"/>
          <p:cNvSpPr/>
          <p:nvPr/>
        </p:nvSpPr>
        <p:spPr>
          <a:xfrm>
            <a:off x="6792886" y="1255351"/>
            <a:ext cx="3628858" cy="617931"/>
          </a:xfrm>
          <a:prstGeom prst="roundRect">
            <a:avLst/>
          </a:prstGeom>
          <a:solidFill>
            <a:srgbClr val="EEEA5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ご本人の希望や状況に応じた</a:t>
            </a:r>
            <a:endParaRPr lang="en-US" altLang="ja-JP"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場やステップへつなぐ</a:t>
            </a:r>
          </a:p>
        </p:txBody>
      </p:sp>
      <p:grpSp>
        <p:nvGrpSpPr>
          <p:cNvPr id="25" name="グループ化 24">
            <a:extLst>
              <a:ext uri="{FF2B5EF4-FFF2-40B4-BE49-F238E27FC236}">
                <a16:creationId xmlns:a16="http://schemas.microsoft.com/office/drawing/2014/main" id="{86C852AA-4D23-4AC2-AADA-2E063CB43709}"/>
              </a:ext>
            </a:extLst>
          </p:cNvPr>
          <p:cNvGrpSpPr/>
          <p:nvPr/>
        </p:nvGrpSpPr>
        <p:grpSpPr>
          <a:xfrm>
            <a:off x="1835487" y="1493322"/>
            <a:ext cx="574172" cy="1013941"/>
            <a:chOff x="13197" y="4446311"/>
            <a:chExt cx="847726" cy="1406268"/>
          </a:xfrm>
          <a:solidFill>
            <a:srgbClr val="0AAEAA"/>
          </a:solidFill>
        </p:grpSpPr>
        <p:sp>
          <p:nvSpPr>
            <p:cNvPr id="26" name="フローチャート: 結合子 1">
              <a:extLst>
                <a:ext uri="{FF2B5EF4-FFF2-40B4-BE49-F238E27FC236}">
                  <a16:creationId xmlns:a16="http://schemas.microsoft.com/office/drawing/2014/main" id="{AB23D6A7-C33B-4E39-8609-81B3E809F66B}"/>
                </a:ext>
              </a:extLst>
            </p:cNvPr>
            <p:cNvSpPr>
              <a:spLocks noChangeAspect="1"/>
            </p:cNvSpPr>
            <p:nvPr/>
          </p:nvSpPr>
          <p:spPr>
            <a:xfrm>
              <a:off x="102396" y="4446311"/>
              <a:ext cx="669327" cy="665467"/>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27" name="フローチャート: 論理積ゲート 2">
              <a:extLst>
                <a:ext uri="{FF2B5EF4-FFF2-40B4-BE49-F238E27FC236}">
                  <a16:creationId xmlns:a16="http://schemas.microsoft.com/office/drawing/2014/main" id="{FBADD113-AB0B-4BFF-B094-52E2B1D9ADD5}"/>
                </a:ext>
              </a:extLst>
            </p:cNvPr>
            <p:cNvSpPr/>
            <p:nvPr/>
          </p:nvSpPr>
          <p:spPr>
            <a:xfrm rot="16200000">
              <a:off x="59085" y="5050742"/>
              <a:ext cx="755949" cy="847726"/>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Calibri" panose="020F0502020204030204"/>
                <a:ea typeface="ＭＳ Ｐゴシック" panose="020B0600070205080204" pitchFamily="50" charset="-128"/>
              </a:endParaRPr>
            </a:p>
          </p:txBody>
        </p:sp>
      </p:grpSp>
      <p:sp>
        <p:nvSpPr>
          <p:cNvPr id="6" name="上矢印吹き出し 5"/>
          <p:cNvSpPr/>
          <p:nvPr/>
        </p:nvSpPr>
        <p:spPr>
          <a:xfrm>
            <a:off x="6872788" y="4698350"/>
            <a:ext cx="3103063" cy="1645792"/>
          </a:xfrm>
          <a:prstGeom prst="upArrowCallout">
            <a:avLst>
              <a:gd name="adj1" fmla="val 17790"/>
              <a:gd name="adj2" fmla="val 20193"/>
              <a:gd name="adj3" fmla="val 16212"/>
              <a:gd name="adj4" fmla="val 64977"/>
            </a:avLst>
          </a:prstGeom>
          <a:solidFill>
            <a:schemeClr val="accent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ja-JP" altLang="en-US" dirty="0">
                <a:solidFill>
                  <a:prstClr val="black"/>
                </a:solidFill>
                <a:latin typeface="Calibri" panose="020F0502020204030204"/>
                <a:ea typeface="ＭＳ Ｐゴシック" panose="020B0600070205080204" pitchFamily="50" charset="-128"/>
              </a:rPr>
              <a:t>地域支援のサポート</a:t>
            </a:r>
          </a:p>
        </p:txBody>
      </p:sp>
      <p:sp>
        <p:nvSpPr>
          <p:cNvPr id="32" name="下矢印 20">
            <a:extLst>
              <a:ext uri="{FF2B5EF4-FFF2-40B4-BE49-F238E27FC236}">
                <a16:creationId xmlns:a16="http://schemas.microsoft.com/office/drawing/2014/main" id="{5D5E4765-0C14-4F43-AC98-9EF412A9A71A}"/>
              </a:ext>
            </a:extLst>
          </p:cNvPr>
          <p:cNvSpPr/>
          <p:nvPr/>
        </p:nvSpPr>
        <p:spPr>
          <a:xfrm rot="12983894">
            <a:off x="5965295" y="4620748"/>
            <a:ext cx="531156" cy="456448"/>
          </a:xfrm>
          <a:prstGeom prst="downArrow">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grpSp>
        <p:nvGrpSpPr>
          <p:cNvPr id="29" name="グループ化 28"/>
          <p:cNvGrpSpPr/>
          <p:nvPr/>
        </p:nvGrpSpPr>
        <p:grpSpPr>
          <a:xfrm>
            <a:off x="4607311" y="230152"/>
            <a:ext cx="2837464" cy="803275"/>
            <a:chOff x="537183" y="1368424"/>
            <a:chExt cx="2709204" cy="803275"/>
          </a:xfrm>
        </p:grpSpPr>
        <p:pic>
          <p:nvPicPr>
            <p:cNvPr id="30" name="Picture 46" descr="0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183" y="1368424"/>
              <a:ext cx="803275"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テキスト ボックス 38"/>
            <p:cNvSpPr txBox="1"/>
            <p:nvPr/>
          </p:nvSpPr>
          <p:spPr>
            <a:xfrm>
              <a:off x="1219200" y="1585395"/>
              <a:ext cx="2027187" cy="523220"/>
            </a:xfrm>
            <a:prstGeom prst="rect">
              <a:avLst/>
            </a:prstGeom>
            <a:noFill/>
          </p:spPr>
          <p:txBody>
            <a:bodyPr wrap="square" rtlCol="0">
              <a:spAutoFit/>
            </a:bodyPr>
            <a:lstStyle/>
            <a:p>
              <a:r>
                <a:rPr lang="ja-JP" altLang="en-US" sz="2800" b="1" dirty="0">
                  <a:solidFill>
                    <a:srgbClr val="4472C4">
                      <a:lumMod val="50000"/>
                    </a:srgbClr>
                  </a:solidFill>
                  <a:latin typeface="メイリオ" panose="020B0604030504040204" pitchFamily="50" charset="-128"/>
                  <a:ea typeface="メイリオ" panose="020B0604030504040204" pitchFamily="50" charset="-128"/>
                </a:rPr>
                <a:t>相談の流れ</a:t>
              </a:r>
            </a:p>
          </p:txBody>
        </p:sp>
      </p:grpSp>
      <p:sp>
        <p:nvSpPr>
          <p:cNvPr id="2" name="スライド番号プレースホルダー 1">
            <a:extLst>
              <a:ext uri="{FF2B5EF4-FFF2-40B4-BE49-F238E27FC236}">
                <a16:creationId xmlns:a16="http://schemas.microsoft.com/office/drawing/2014/main" id="{22FBF742-24E6-436C-9C48-8765370B3890}"/>
              </a:ext>
            </a:extLst>
          </p:cNvPr>
          <p:cNvSpPr>
            <a:spLocks noGrp="1"/>
          </p:cNvSpPr>
          <p:nvPr>
            <p:ph type="sldNum" sz="quarter" idx="12"/>
          </p:nvPr>
        </p:nvSpPr>
        <p:spPr/>
        <p:txBody>
          <a:bodyPr/>
          <a:lstStyle/>
          <a:p>
            <a:fld id="{940875C9-0C28-4E4F-9BF5-1C8DB58AF2CE}" type="slidenum">
              <a:rPr kumimoji="1" lang="ja-JP" altLang="en-US" smtClean="0"/>
              <a:t>14</a:t>
            </a:fld>
            <a:endParaRPr kumimoji="1" lang="ja-JP" altLang="en-US"/>
          </a:p>
        </p:txBody>
      </p:sp>
    </p:spTree>
    <p:extLst>
      <p:ext uri="{BB962C8B-B14F-4D97-AF65-F5344CB8AC3E}">
        <p14:creationId xmlns:p14="http://schemas.microsoft.com/office/powerpoint/2010/main" val="3598234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方形/長方形 34"/>
          <p:cNvSpPr/>
          <p:nvPr/>
        </p:nvSpPr>
        <p:spPr>
          <a:xfrm>
            <a:off x="1532855" y="357787"/>
            <a:ext cx="3295455" cy="2506581"/>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sz="1200" dirty="0">
                <a:solidFill>
                  <a:srgbClr val="FF0000"/>
                </a:solidFill>
                <a:latin typeface="BIZ UDPゴシック" panose="020B0400000000000000" pitchFamily="50" charset="-128"/>
                <a:ea typeface="BIZ UDPゴシック" panose="020B0400000000000000" pitchFamily="50" charset="-128"/>
              </a:rPr>
              <a:t>20</a:t>
            </a:r>
            <a:r>
              <a:rPr lang="ja-JP" altLang="en-US" sz="1200" dirty="0">
                <a:solidFill>
                  <a:srgbClr val="FF0000"/>
                </a:solidFill>
                <a:latin typeface="BIZ UDPゴシック" panose="020B0400000000000000" pitchFamily="50" charset="-128"/>
                <a:ea typeface="BIZ UDPゴシック" panose="020B0400000000000000" pitchFamily="50" charset="-128"/>
              </a:rPr>
              <a:t>代男性</a:t>
            </a:r>
            <a:endParaRPr lang="en-US" altLang="ja-JP" sz="1200" dirty="0">
              <a:solidFill>
                <a:srgbClr val="FF0000"/>
              </a:solidFill>
              <a:latin typeface="BIZ UDPゴシック" panose="020B0400000000000000" pitchFamily="50" charset="-128"/>
              <a:ea typeface="BIZ UDPゴシック" panose="020B0400000000000000" pitchFamily="50" charset="-128"/>
            </a:endParaRPr>
          </a:p>
          <a:p>
            <a:r>
              <a:rPr lang="ja-JP" altLang="en-US" sz="1200" dirty="0">
                <a:solidFill>
                  <a:srgbClr val="FF0000"/>
                </a:solidFill>
                <a:latin typeface="BIZ UDPゴシック" panose="020B0400000000000000" pitchFamily="50" charset="-128"/>
                <a:ea typeface="BIZ UDPゴシック" panose="020B0400000000000000" pitchFamily="50" charset="-128"/>
              </a:rPr>
              <a:t>・元来、大人しく内気。</a:t>
            </a:r>
            <a:endParaRPr lang="en-US" altLang="ja-JP" sz="1200" dirty="0">
              <a:solidFill>
                <a:srgbClr val="FF0000"/>
              </a:solidFill>
              <a:latin typeface="BIZ UDPゴシック" panose="020B0400000000000000" pitchFamily="50" charset="-128"/>
              <a:ea typeface="BIZ UDPゴシック" panose="020B0400000000000000" pitchFamily="50" charset="-128"/>
            </a:endParaRPr>
          </a:p>
          <a:p>
            <a:r>
              <a:rPr lang="ja-JP" altLang="en-US" sz="1200" dirty="0">
                <a:solidFill>
                  <a:srgbClr val="FF0000"/>
                </a:solidFill>
                <a:latin typeface="BIZ UDPゴシック" panose="020B0400000000000000" pitchFamily="50" charset="-128"/>
                <a:ea typeface="BIZ UDPゴシック" panose="020B0400000000000000" pitchFamily="50" charset="-128"/>
              </a:rPr>
              <a:t>・高校中退し、ひきこもり。</a:t>
            </a:r>
            <a:endParaRPr lang="en-US" altLang="ja-JP" sz="1200" dirty="0">
              <a:solidFill>
                <a:srgbClr val="FF0000"/>
              </a:solidFill>
              <a:latin typeface="BIZ UDPゴシック" panose="020B0400000000000000" pitchFamily="50" charset="-128"/>
              <a:ea typeface="BIZ UDPゴシック" panose="020B0400000000000000" pitchFamily="50" charset="-128"/>
            </a:endParaRPr>
          </a:p>
          <a:p>
            <a:r>
              <a:rPr lang="ja-JP" altLang="en-US" sz="1200" dirty="0">
                <a:solidFill>
                  <a:srgbClr val="FF0000"/>
                </a:solidFill>
                <a:latin typeface="BIZ UDPゴシック" panose="020B0400000000000000" pitchFamily="50" charset="-128"/>
                <a:ea typeface="BIZ UDPゴシック" panose="020B0400000000000000" pitchFamily="50" charset="-128"/>
              </a:rPr>
              <a:t>・家では、家族を避けるように昼夜逆転の生活。</a:t>
            </a:r>
            <a:endParaRPr lang="en-US" altLang="ja-JP" sz="1200" dirty="0">
              <a:solidFill>
                <a:srgbClr val="FF0000"/>
              </a:solidFill>
              <a:latin typeface="BIZ UDPゴシック" panose="020B0400000000000000" pitchFamily="50" charset="-128"/>
              <a:ea typeface="BIZ UDPゴシック" panose="020B0400000000000000" pitchFamily="50" charset="-128"/>
            </a:endParaRPr>
          </a:p>
          <a:p>
            <a:endParaRPr lang="en-US" altLang="ja-JP" sz="1200" dirty="0">
              <a:solidFill>
                <a:prstClr val="black"/>
              </a:solidFill>
              <a:latin typeface="BIZ UDPゴシック" panose="020B0400000000000000" pitchFamily="50" charset="-128"/>
              <a:ea typeface="BIZ UDPゴシック" panose="020B0400000000000000" pitchFamily="50" charset="-128"/>
            </a:endParaRPr>
          </a:p>
        </p:txBody>
      </p:sp>
      <p:sp>
        <p:nvSpPr>
          <p:cNvPr id="114" name="Line 16">
            <a:extLst>
              <a:ext uri="{FF2B5EF4-FFF2-40B4-BE49-F238E27FC236}">
                <a16:creationId xmlns:a16="http://schemas.microsoft.com/office/drawing/2014/main" id="{0EDB85FB-26CF-4028-A08E-184D717A2501}"/>
              </a:ext>
            </a:extLst>
          </p:cNvPr>
          <p:cNvSpPr>
            <a:spLocks noChangeShapeType="1"/>
          </p:cNvSpPr>
          <p:nvPr/>
        </p:nvSpPr>
        <p:spPr bwMode="auto">
          <a:xfrm>
            <a:off x="9705442" y="2876178"/>
            <a:ext cx="28764" cy="3967422"/>
          </a:xfrm>
          <a:prstGeom prst="line">
            <a:avLst/>
          </a:prstGeom>
          <a:noFill/>
          <a:ln w="127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ja-JP" altLang="en-US" sz="240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63" name="Line 15"/>
          <p:cNvSpPr>
            <a:spLocks noChangeShapeType="1"/>
          </p:cNvSpPr>
          <p:nvPr/>
        </p:nvSpPr>
        <p:spPr bwMode="auto">
          <a:xfrm>
            <a:off x="3573438" y="2876179"/>
            <a:ext cx="9696" cy="3673065"/>
          </a:xfrm>
          <a:prstGeom prst="line">
            <a:avLst/>
          </a:prstGeom>
          <a:noFill/>
          <a:ln w="127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ja-JP" altLang="en-US" sz="240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64" name="Line 16"/>
          <p:cNvSpPr>
            <a:spLocks noChangeShapeType="1"/>
          </p:cNvSpPr>
          <p:nvPr/>
        </p:nvSpPr>
        <p:spPr bwMode="auto">
          <a:xfrm>
            <a:off x="7647888" y="2876179"/>
            <a:ext cx="13033" cy="3912781"/>
          </a:xfrm>
          <a:prstGeom prst="line">
            <a:avLst/>
          </a:prstGeom>
          <a:noFill/>
          <a:ln w="127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ja-JP" altLang="en-US" sz="240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65" name="Text Box 17"/>
          <p:cNvSpPr txBox="1">
            <a:spLocks noChangeArrowheads="1"/>
          </p:cNvSpPr>
          <p:nvPr/>
        </p:nvSpPr>
        <p:spPr bwMode="auto">
          <a:xfrm>
            <a:off x="4703764" y="2305646"/>
            <a:ext cx="65" cy="15388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pPr fontAlgn="base">
              <a:spcBef>
                <a:spcPct val="0"/>
              </a:spcBef>
              <a:spcAft>
                <a:spcPct val="0"/>
              </a:spcAft>
              <a:defRPr/>
            </a:pPr>
            <a:endParaRPr lang="ja-JP" altLang="ja-JP"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88" name="Line 40"/>
          <p:cNvSpPr>
            <a:spLocks noChangeShapeType="1"/>
          </p:cNvSpPr>
          <p:nvPr/>
        </p:nvSpPr>
        <p:spPr bwMode="auto">
          <a:xfrm>
            <a:off x="5738415" y="2876178"/>
            <a:ext cx="3099" cy="3967422"/>
          </a:xfrm>
          <a:prstGeom prst="line">
            <a:avLst/>
          </a:prstGeom>
          <a:noFill/>
          <a:ln w="127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defRPr/>
            </a:pPr>
            <a:endParaRPr lang="ja-JP" altLang="en-US" sz="240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矢印: 五方向 1">
            <a:extLst>
              <a:ext uri="{FF2B5EF4-FFF2-40B4-BE49-F238E27FC236}">
                <a16:creationId xmlns:a16="http://schemas.microsoft.com/office/drawing/2014/main" id="{2E0F87EF-9D13-4A53-92AA-515279FD5CAC}"/>
              </a:ext>
            </a:extLst>
          </p:cNvPr>
          <p:cNvSpPr/>
          <p:nvPr/>
        </p:nvSpPr>
        <p:spPr>
          <a:xfrm>
            <a:off x="3330883" y="2876178"/>
            <a:ext cx="7346050" cy="292082"/>
          </a:xfrm>
          <a:prstGeom prst="homePlate">
            <a:avLst/>
          </a:prstGeom>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ln>
            <a:noFill/>
          </a:ln>
        </p:spPr>
        <p:style>
          <a:lnRef idx="0">
            <a:scrgbClr r="0" g="0" b="0"/>
          </a:lnRef>
          <a:fillRef idx="0">
            <a:scrgbClr r="0" g="0" b="0"/>
          </a:fillRef>
          <a:effectRef idx="0">
            <a:scrgbClr r="0" g="0" b="0"/>
          </a:effectRef>
          <a:fontRef idx="minor">
            <a:schemeClr val="lt1"/>
          </a:fontRef>
        </p:style>
        <p:txBody>
          <a:bodyPr rtlCol="0" anchor="ctr"/>
          <a:lstStyle/>
          <a:p>
            <a:r>
              <a:rPr lang="en-US" altLang="ja-JP" sz="1600" dirty="0">
                <a:solidFill>
                  <a:prstClr val="black"/>
                </a:solidFill>
                <a:latin typeface="メイリオ" panose="020B0604030504040204" pitchFamily="50" charset="-128"/>
                <a:ea typeface="メイリオ" panose="020B0604030504040204" pitchFamily="50" charset="-128"/>
              </a:rPr>
              <a:t> 26</a:t>
            </a:r>
            <a:r>
              <a:rPr lang="ja-JP" altLang="en-US" sz="1600" dirty="0">
                <a:solidFill>
                  <a:prstClr val="black"/>
                </a:solidFill>
                <a:latin typeface="メイリオ" panose="020B0604030504040204" pitchFamily="50" charset="-128"/>
                <a:ea typeface="メイリオ" panose="020B0604030504040204" pitchFamily="50" charset="-128"/>
              </a:rPr>
              <a:t>歳　　　　　      　</a:t>
            </a:r>
            <a:r>
              <a:rPr lang="en-US" altLang="ja-JP" sz="1600" dirty="0">
                <a:solidFill>
                  <a:prstClr val="black"/>
                </a:solidFill>
                <a:latin typeface="メイリオ" panose="020B0604030504040204" pitchFamily="50" charset="-128"/>
                <a:ea typeface="メイリオ" panose="020B0604030504040204" pitchFamily="50" charset="-128"/>
              </a:rPr>
              <a:t>27</a:t>
            </a:r>
            <a:r>
              <a:rPr lang="ja-JP" altLang="en-US" sz="1600" dirty="0">
                <a:solidFill>
                  <a:prstClr val="black"/>
                </a:solidFill>
                <a:latin typeface="メイリオ" panose="020B0604030504040204" pitchFamily="50" charset="-128"/>
                <a:ea typeface="メイリオ" panose="020B0604030504040204" pitchFamily="50" charset="-128"/>
              </a:rPr>
              <a:t>歳　　　　　   　</a:t>
            </a:r>
            <a:r>
              <a:rPr lang="en-US" altLang="ja-JP" sz="1600" dirty="0">
                <a:solidFill>
                  <a:prstClr val="black"/>
                </a:solidFill>
                <a:latin typeface="メイリオ" panose="020B0604030504040204" pitchFamily="50" charset="-128"/>
                <a:ea typeface="メイリオ" panose="020B0604030504040204" pitchFamily="50" charset="-128"/>
              </a:rPr>
              <a:t>28</a:t>
            </a:r>
            <a:r>
              <a:rPr lang="ja-JP" altLang="en-US" sz="1600" dirty="0">
                <a:solidFill>
                  <a:prstClr val="black"/>
                </a:solidFill>
                <a:latin typeface="メイリオ" panose="020B0604030504040204" pitchFamily="50" charset="-128"/>
                <a:ea typeface="メイリオ" panose="020B0604030504040204" pitchFamily="50" charset="-128"/>
              </a:rPr>
              <a:t>歳　　　　　　　   </a:t>
            </a:r>
            <a:r>
              <a:rPr lang="en-US" altLang="ja-JP" sz="1600" dirty="0">
                <a:solidFill>
                  <a:prstClr val="black"/>
                </a:solidFill>
                <a:latin typeface="メイリオ" panose="020B0604030504040204" pitchFamily="50" charset="-128"/>
                <a:ea typeface="メイリオ" panose="020B0604030504040204" pitchFamily="50" charset="-128"/>
              </a:rPr>
              <a:t>29</a:t>
            </a:r>
            <a:r>
              <a:rPr lang="ja-JP" altLang="en-US" sz="1600" dirty="0">
                <a:solidFill>
                  <a:prstClr val="black"/>
                </a:solidFill>
                <a:latin typeface="メイリオ" panose="020B0604030504040204" pitchFamily="50" charset="-128"/>
                <a:ea typeface="メイリオ" panose="020B0604030504040204" pitchFamily="50" charset="-128"/>
              </a:rPr>
              <a:t>歳       　　</a:t>
            </a:r>
          </a:p>
        </p:txBody>
      </p:sp>
      <p:sp>
        <p:nvSpPr>
          <p:cNvPr id="4" name="矢印: 五方向 3">
            <a:extLst>
              <a:ext uri="{FF2B5EF4-FFF2-40B4-BE49-F238E27FC236}">
                <a16:creationId xmlns:a16="http://schemas.microsoft.com/office/drawing/2014/main" id="{7C55A7AF-6F78-4E7C-823F-12790A864862}"/>
              </a:ext>
            </a:extLst>
          </p:cNvPr>
          <p:cNvSpPr/>
          <p:nvPr/>
        </p:nvSpPr>
        <p:spPr>
          <a:xfrm>
            <a:off x="3570094" y="6487220"/>
            <a:ext cx="870722" cy="360000"/>
          </a:xfrm>
          <a:prstGeom prst="homePlate">
            <a:avLst/>
          </a:prstGeom>
          <a:solidFill>
            <a:srgbClr val="FF9999"/>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面談</a:t>
            </a:r>
          </a:p>
        </p:txBody>
      </p:sp>
      <p:sp>
        <p:nvSpPr>
          <p:cNvPr id="89" name="矢印: 五方向 88">
            <a:extLst>
              <a:ext uri="{FF2B5EF4-FFF2-40B4-BE49-F238E27FC236}">
                <a16:creationId xmlns:a16="http://schemas.microsoft.com/office/drawing/2014/main" id="{45202021-59BA-47F4-8321-F1C54215DF4C}"/>
              </a:ext>
            </a:extLst>
          </p:cNvPr>
          <p:cNvSpPr/>
          <p:nvPr/>
        </p:nvSpPr>
        <p:spPr>
          <a:xfrm>
            <a:off x="4009580" y="5766147"/>
            <a:ext cx="4601020" cy="360000"/>
          </a:xfrm>
          <a:prstGeom prst="homePlate">
            <a:avLst/>
          </a:prstGeom>
          <a:solidFill>
            <a:srgbClr val="FFC000"/>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個別面談（ニーズの確認、生活・体験の振り返り）</a:t>
            </a:r>
          </a:p>
        </p:txBody>
      </p:sp>
      <p:sp>
        <p:nvSpPr>
          <p:cNvPr id="91" name="矢印: 五方向 90">
            <a:extLst>
              <a:ext uri="{FF2B5EF4-FFF2-40B4-BE49-F238E27FC236}">
                <a16:creationId xmlns:a16="http://schemas.microsoft.com/office/drawing/2014/main" id="{DFAF4CB6-9A60-4AA6-BB47-92B788221D4D}"/>
              </a:ext>
            </a:extLst>
          </p:cNvPr>
          <p:cNvSpPr/>
          <p:nvPr/>
        </p:nvSpPr>
        <p:spPr>
          <a:xfrm>
            <a:off x="4174822" y="5397147"/>
            <a:ext cx="2695774" cy="360000"/>
          </a:xfrm>
          <a:prstGeom prst="homePlate">
            <a:avLst/>
          </a:prstGeom>
          <a:solidFill>
            <a:srgbClr val="CCFF66"/>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作業グループ</a:t>
            </a:r>
          </a:p>
        </p:txBody>
      </p:sp>
      <p:sp>
        <p:nvSpPr>
          <p:cNvPr id="5" name="フローチャート: 処理 4">
            <a:extLst>
              <a:ext uri="{FF2B5EF4-FFF2-40B4-BE49-F238E27FC236}">
                <a16:creationId xmlns:a16="http://schemas.microsoft.com/office/drawing/2014/main" id="{B893737E-A3C7-4363-8A79-79DAB05E2BB9}"/>
              </a:ext>
            </a:extLst>
          </p:cNvPr>
          <p:cNvSpPr/>
          <p:nvPr/>
        </p:nvSpPr>
        <p:spPr>
          <a:xfrm>
            <a:off x="1532854" y="5027976"/>
            <a:ext cx="900000" cy="1815625"/>
          </a:xfrm>
          <a:prstGeom prst="flowChartProcess">
            <a:avLst/>
          </a:prstGeom>
          <a:solidFill>
            <a:srgbClr val="FFCC66"/>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センター</a:t>
            </a:r>
            <a:endParaRPr lang="ja-JP" altLang="en-US" sz="1600" dirty="0">
              <a:solidFill>
                <a:prstClr val="black"/>
              </a:solidFill>
              <a:latin typeface="メイリオ" panose="020B0604030504040204" pitchFamily="50" charset="-128"/>
              <a:ea typeface="メイリオ" panose="020B0604030504040204" pitchFamily="50" charset="-128"/>
            </a:endParaRPr>
          </a:p>
        </p:txBody>
      </p:sp>
      <p:sp>
        <p:nvSpPr>
          <p:cNvPr id="92" name="フローチャート: 処理 91">
            <a:extLst>
              <a:ext uri="{FF2B5EF4-FFF2-40B4-BE49-F238E27FC236}">
                <a16:creationId xmlns:a16="http://schemas.microsoft.com/office/drawing/2014/main" id="{E371FD14-EFA6-429A-BD51-840127D61CAB}"/>
              </a:ext>
            </a:extLst>
          </p:cNvPr>
          <p:cNvSpPr/>
          <p:nvPr/>
        </p:nvSpPr>
        <p:spPr>
          <a:xfrm>
            <a:off x="1524000" y="3956375"/>
            <a:ext cx="900000" cy="1075219"/>
          </a:xfrm>
          <a:prstGeom prst="flowChartProcess">
            <a:avLst/>
          </a:prstGeom>
          <a:solidFill>
            <a:srgbClr val="FFCC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生活困窮者自立支援事業</a:t>
            </a:r>
            <a:endParaRPr lang="ja-JP" altLang="en-US" sz="1600" dirty="0">
              <a:solidFill>
                <a:prstClr val="black"/>
              </a:solidFill>
              <a:latin typeface="メイリオ" panose="020B0604030504040204" pitchFamily="50" charset="-128"/>
              <a:ea typeface="メイリオ" panose="020B0604030504040204" pitchFamily="50" charset="-128"/>
            </a:endParaRPr>
          </a:p>
        </p:txBody>
      </p:sp>
      <p:sp>
        <p:nvSpPr>
          <p:cNvPr id="93" name="フローチャート: 処理 92">
            <a:extLst>
              <a:ext uri="{FF2B5EF4-FFF2-40B4-BE49-F238E27FC236}">
                <a16:creationId xmlns:a16="http://schemas.microsoft.com/office/drawing/2014/main" id="{8342406A-62DD-425F-8D06-0526591BF52B}"/>
              </a:ext>
            </a:extLst>
          </p:cNvPr>
          <p:cNvSpPr/>
          <p:nvPr/>
        </p:nvSpPr>
        <p:spPr>
          <a:xfrm>
            <a:off x="1524000" y="3175322"/>
            <a:ext cx="900000" cy="773055"/>
          </a:xfrm>
          <a:prstGeom prst="flowChartProcess">
            <a:avLst/>
          </a:prstGeom>
          <a:solidFill>
            <a:srgbClr val="33CC33"/>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就労準備支援事業</a:t>
            </a:r>
            <a:endParaRPr lang="ja-JP" altLang="en-US" sz="1600" dirty="0">
              <a:solidFill>
                <a:prstClr val="black"/>
              </a:solidFill>
              <a:latin typeface="メイリオ" panose="020B0604030504040204" pitchFamily="50" charset="-128"/>
              <a:ea typeface="メイリオ" panose="020B0604030504040204" pitchFamily="50" charset="-128"/>
            </a:endParaRPr>
          </a:p>
        </p:txBody>
      </p:sp>
      <p:sp>
        <p:nvSpPr>
          <p:cNvPr id="94" name="矢印: 五方向 93">
            <a:extLst>
              <a:ext uri="{FF2B5EF4-FFF2-40B4-BE49-F238E27FC236}">
                <a16:creationId xmlns:a16="http://schemas.microsoft.com/office/drawing/2014/main" id="{C929BCF2-D1CE-4A40-8E5A-398CC3CB8A90}"/>
              </a:ext>
            </a:extLst>
          </p:cNvPr>
          <p:cNvSpPr/>
          <p:nvPr/>
        </p:nvSpPr>
        <p:spPr>
          <a:xfrm>
            <a:off x="4425800" y="5033119"/>
            <a:ext cx="1752724" cy="360000"/>
          </a:xfrm>
          <a:prstGeom prst="homePlate">
            <a:avLst/>
          </a:prstGeom>
          <a:solidFill>
            <a:srgbClr val="CCFF66"/>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遊びグループ</a:t>
            </a:r>
          </a:p>
        </p:txBody>
      </p:sp>
      <p:sp>
        <p:nvSpPr>
          <p:cNvPr id="99" name="矢印: 五方向 98">
            <a:extLst>
              <a:ext uri="{FF2B5EF4-FFF2-40B4-BE49-F238E27FC236}">
                <a16:creationId xmlns:a16="http://schemas.microsoft.com/office/drawing/2014/main" id="{CA454B6E-6F8F-4179-9ADB-B8ECFDE07A1F}"/>
              </a:ext>
            </a:extLst>
          </p:cNvPr>
          <p:cNvSpPr/>
          <p:nvPr/>
        </p:nvSpPr>
        <p:spPr>
          <a:xfrm>
            <a:off x="6379407" y="3534285"/>
            <a:ext cx="2501183" cy="405020"/>
          </a:xfrm>
          <a:prstGeom prst="homePlate">
            <a:avLst/>
          </a:prstGeom>
          <a:solidFill>
            <a:srgbClr val="33CC33"/>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就労準備支援事業</a:t>
            </a:r>
            <a:endParaRPr lang="en-US" altLang="ja-JP" sz="1400" dirty="0">
              <a:solidFill>
                <a:prstClr val="black"/>
              </a:solidFill>
              <a:latin typeface="メイリオ" panose="020B0604030504040204" pitchFamily="50" charset="-128"/>
              <a:ea typeface="メイリオ" panose="020B0604030504040204" pitchFamily="50" charset="-128"/>
            </a:endParaRPr>
          </a:p>
          <a:p>
            <a:pPr algn="ctr"/>
            <a:r>
              <a:rPr lang="ja-JP" altLang="en-US" sz="1400" dirty="0">
                <a:solidFill>
                  <a:prstClr val="black"/>
                </a:solidFill>
                <a:latin typeface="メイリオ" panose="020B0604030504040204" pitchFamily="50" charset="-128"/>
                <a:ea typeface="メイリオ" panose="020B0604030504040204" pitchFamily="50" charset="-128"/>
              </a:rPr>
              <a:t>（相談・実習）</a:t>
            </a:r>
          </a:p>
        </p:txBody>
      </p:sp>
      <p:sp>
        <p:nvSpPr>
          <p:cNvPr id="102" name="矢印: 五方向 101">
            <a:extLst>
              <a:ext uri="{FF2B5EF4-FFF2-40B4-BE49-F238E27FC236}">
                <a16:creationId xmlns:a16="http://schemas.microsoft.com/office/drawing/2014/main" id="{47DDC505-630D-483C-8082-5626C9FE29C3}"/>
              </a:ext>
            </a:extLst>
          </p:cNvPr>
          <p:cNvSpPr/>
          <p:nvPr/>
        </p:nvSpPr>
        <p:spPr>
          <a:xfrm>
            <a:off x="8003565" y="3175986"/>
            <a:ext cx="925837" cy="360000"/>
          </a:xfrm>
          <a:prstGeom prst="homePlate">
            <a:avLst/>
          </a:prstGeom>
          <a:solidFill>
            <a:srgbClr val="33CC33"/>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prstClr val="black"/>
                </a:solidFill>
                <a:latin typeface="メイリオ" panose="020B0604030504040204" pitchFamily="50" charset="-128"/>
                <a:ea typeface="メイリオ" panose="020B0604030504040204" pitchFamily="50" charset="-128"/>
              </a:rPr>
              <a:t>ハローワーク同行</a:t>
            </a:r>
          </a:p>
        </p:txBody>
      </p:sp>
      <p:sp>
        <p:nvSpPr>
          <p:cNvPr id="105" name="Rectangle 33">
            <a:extLst>
              <a:ext uri="{FF2B5EF4-FFF2-40B4-BE49-F238E27FC236}">
                <a16:creationId xmlns:a16="http://schemas.microsoft.com/office/drawing/2014/main" id="{6C6193A4-3D8A-48E3-8175-F1F6D924E77B}"/>
              </a:ext>
            </a:extLst>
          </p:cNvPr>
          <p:cNvSpPr>
            <a:spLocks noChangeArrowheads="1"/>
          </p:cNvSpPr>
          <p:nvPr/>
        </p:nvSpPr>
        <p:spPr bwMode="auto">
          <a:xfrm>
            <a:off x="2426439" y="6123600"/>
            <a:ext cx="900000" cy="720000"/>
          </a:xfrm>
          <a:prstGeom prst="rect">
            <a:avLst/>
          </a:prstGeom>
          <a:solidFill>
            <a:srgbClr val="FF9999"/>
          </a:solidFill>
          <a:ln w="3175">
            <a:solidFill>
              <a:schemeClr val="tx1"/>
            </a:solidFill>
            <a:miter lim="800000"/>
            <a:headEnd/>
            <a:tailEnd/>
          </a:ln>
          <a:effectLst/>
        </p:spPr>
        <p:txBody>
          <a:bodyPr wrap="none" lIns="0" tIns="0" rIns="0" bIns="0" anchor="ctr" anchorCtr="1"/>
          <a:lstStyle/>
          <a:p>
            <a:pPr algn="ctr" fontAlgn="base">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家族支援</a:t>
            </a:r>
          </a:p>
        </p:txBody>
      </p:sp>
      <p:sp>
        <p:nvSpPr>
          <p:cNvPr id="106" name="Rectangle 33">
            <a:extLst>
              <a:ext uri="{FF2B5EF4-FFF2-40B4-BE49-F238E27FC236}">
                <a16:creationId xmlns:a16="http://schemas.microsoft.com/office/drawing/2014/main" id="{BD8536E5-2542-49C6-9913-0284EC0756BD}"/>
              </a:ext>
            </a:extLst>
          </p:cNvPr>
          <p:cNvSpPr>
            <a:spLocks noChangeArrowheads="1"/>
          </p:cNvSpPr>
          <p:nvPr/>
        </p:nvSpPr>
        <p:spPr bwMode="auto">
          <a:xfrm>
            <a:off x="2426439" y="5769731"/>
            <a:ext cx="900000" cy="360000"/>
          </a:xfrm>
          <a:prstGeom prst="rect">
            <a:avLst/>
          </a:prstGeom>
          <a:solidFill>
            <a:srgbClr val="FFC000"/>
          </a:solidFill>
          <a:ln w="3175">
            <a:solidFill>
              <a:schemeClr val="tx1"/>
            </a:solidFill>
            <a:miter lim="800000"/>
            <a:headEnd/>
            <a:tailEnd/>
          </a:ln>
          <a:effectLst/>
        </p:spPr>
        <p:txBody>
          <a:bodyPr wrap="none" lIns="0" tIns="0" rIns="0" bIns="0" anchor="ctr" anchorCtr="1"/>
          <a:lstStyle/>
          <a:p>
            <a:pPr algn="ctr" fontAlgn="base">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本人個別</a:t>
            </a:r>
          </a:p>
        </p:txBody>
      </p:sp>
      <p:sp>
        <p:nvSpPr>
          <p:cNvPr id="107" name="Rectangle 33">
            <a:extLst>
              <a:ext uri="{FF2B5EF4-FFF2-40B4-BE49-F238E27FC236}">
                <a16:creationId xmlns:a16="http://schemas.microsoft.com/office/drawing/2014/main" id="{73BB6172-7E7C-4E77-8895-423BB481029A}"/>
              </a:ext>
            </a:extLst>
          </p:cNvPr>
          <p:cNvSpPr>
            <a:spLocks noChangeArrowheads="1"/>
          </p:cNvSpPr>
          <p:nvPr/>
        </p:nvSpPr>
        <p:spPr bwMode="auto">
          <a:xfrm>
            <a:off x="2421950" y="5033119"/>
            <a:ext cx="900000" cy="726930"/>
          </a:xfrm>
          <a:prstGeom prst="rect">
            <a:avLst/>
          </a:prstGeom>
          <a:solidFill>
            <a:srgbClr val="CCFF66"/>
          </a:solidFill>
          <a:ln w="3175">
            <a:solidFill>
              <a:schemeClr val="tx1"/>
            </a:solidFill>
            <a:miter lim="800000"/>
            <a:headEnd/>
            <a:tailEnd/>
          </a:ln>
          <a:effectLst/>
        </p:spPr>
        <p:txBody>
          <a:bodyPr wrap="none" lIns="0" tIns="0" rIns="0" bIns="0" anchor="ctr" anchorCtr="1"/>
          <a:lstStyle/>
          <a:p>
            <a:pPr algn="ctr" fontAlgn="base">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居場所</a:t>
            </a:r>
          </a:p>
        </p:txBody>
      </p:sp>
      <p:sp>
        <p:nvSpPr>
          <p:cNvPr id="108" name="Rectangle 33">
            <a:extLst>
              <a:ext uri="{FF2B5EF4-FFF2-40B4-BE49-F238E27FC236}">
                <a16:creationId xmlns:a16="http://schemas.microsoft.com/office/drawing/2014/main" id="{5684982C-A5A1-4E56-8D6C-7FF6560D25A5}"/>
              </a:ext>
            </a:extLst>
          </p:cNvPr>
          <p:cNvSpPr>
            <a:spLocks noChangeArrowheads="1"/>
          </p:cNvSpPr>
          <p:nvPr/>
        </p:nvSpPr>
        <p:spPr bwMode="auto">
          <a:xfrm>
            <a:off x="2430883" y="4671593"/>
            <a:ext cx="900000" cy="360000"/>
          </a:xfrm>
          <a:prstGeom prst="rect">
            <a:avLst/>
          </a:prstGeom>
          <a:solidFill>
            <a:srgbClr val="FFFF66"/>
          </a:solidFill>
          <a:ln w="3175">
            <a:solidFill>
              <a:schemeClr val="tx1"/>
            </a:solidFill>
            <a:miter lim="800000"/>
            <a:headEnd/>
            <a:tailEnd/>
          </a:ln>
          <a:effectLst/>
        </p:spPr>
        <p:txBody>
          <a:bodyPr wrap="none" lIns="0" tIns="0" rIns="0" bIns="0" anchor="ctr" anchorCtr="1"/>
          <a:lstStyle/>
          <a:p>
            <a:pPr algn="ctr" fontAlgn="base">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本人個別</a:t>
            </a:r>
            <a:endParaRPr lang="en-US" altLang="ja-JP"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base">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（生活相談）</a:t>
            </a:r>
          </a:p>
        </p:txBody>
      </p:sp>
      <p:sp>
        <p:nvSpPr>
          <p:cNvPr id="109" name="Rectangle 33">
            <a:extLst>
              <a:ext uri="{FF2B5EF4-FFF2-40B4-BE49-F238E27FC236}">
                <a16:creationId xmlns:a16="http://schemas.microsoft.com/office/drawing/2014/main" id="{D47C5C8A-B8D8-4EB2-9B82-8D67DA5271CB}"/>
              </a:ext>
            </a:extLst>
          </p:cNvPr>
          <p:cNvSpPr>
            <a:spLocks noChangeArrowheads="1"/>
          </p:cNvSpPr>
          <p:nvPr/>
        </p:nvSpPr>
        <p:spPr bwMode="auto">
          <a:xfrm>
            <a:off x="2422460" y="3956375"/>
            <a:ext cx="900000" cy="720080"/>
          </a:xfrm>
          <a:prstGeom prst="rect">
            <a:avLst/>
          </a:prstGeom>
          <a:solidFill>
            <a:srgbClr val="CCFF66"/>
          </a:solidFill>
          <a:ln w="3175">
            <a:solidFill>
              <a:schemeClr val="tx1"/>
            </a:solidFill>
            <a:miter lim="800000"/>
            <a:headEnd/>
            <a:tailEnd/>
          </a:ln>
          <a:effectLst/>
        </p:spPr>
        <p:txBody>
          <a:bodyPr wrap="none" lIns="0" tIns="0" rIns="0" bIns="0" anchor="ctr" anchorCtr="1"/>
          <a:lstStyle/>
          <a:p>
            <a:pPr algn="ctr" fontAlgn="base">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居場所</a:t>
            </a:r>
          </a:p>
        </p:txBody>
      </p:sp>
      <p:sp>
        <p:nvSpPr>
          <p:cNvPr id="111" name="Rectangle 33">
            <a:extLst>
              <a:ext uri="{FF2B5EF4-FFF2-40B4-BE49-F238E27FC236}">
                <a16:creationId xmlns:a16="http://schemas.microsoft.com/office/drawing/2014/main" id="{3214162B-0853-4517-A50C-73EF79E6B2AC}"/>
              </a:ext>
            </a:extLst>
          </p:cNvPr>
          <p:cNvSpPr>
            <a:spLocks noChangeArrowheads="1"/>
          </p:cNvSpPr>
          <p:nvPr/>
        </p:nvSpPr>
        <p:spPr bwMode="auto">
          <a:xfrm>
            <a:off x="2426761" y="3175322"/>
            <a:ext cx="900000" cy="773055"/>
          </a:xfrm>
          <a:prstGeom prst="rect">
            <a:avLst/>
          </a:prstGeom>
          <a:solidFill>
            <a:srgbClr val="33CC33"/>
          </a:solidFill>
          <a:ln w="3175">
            <a:solidFill>
              <a:schemeClr val="tx1"/>
            </a:solidFill>
            <a:miter lim="800000"/>
            <a:headEnd/>
            <a:tailEnd/>
          </a:ln>
          <a:effectLst/>
        </p:spPr>
        <p:txBody>
          <a:bodyPr wrap="none" lIns="0" tIns="0" rIns="0" bIns="0" anchor="ctr" anchorCtr="1"/>
          <a:lstStyle/>
          <a:p>
            <a:pPr algn="ctr" fontAlgn="base">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就労支援</a:t>
            </a:r>
          </a:p>
        </p:txBody>
      </p:sp>
      <p:sp>
        <p:nvSpPr>
          <p:cNvPr id="96" name="矢印: 五方向 95">
            <a:extLst>
              <a:ext uri="{FF2B5EF4-FFF2-40B4-BE49-F238E27FC236}">
                <a16:creationId xmlns:a16="http://schemas.microsoft.com/office/drawing/2014/main" id="{3B5126E5-56D4-476A-B927-ABA421AC14AC}"/>
              </a:ext>
            </a:extLst>
          </p:cNvPr>
          <p:cNvSpPr/>
          <p:nvPr/>
        </p:nvSpPr>
        <p:spPr>
          <a:xfrm>
            <a:off x="5053901" y="4670694"/>
            <a:ext cx="4416173" cy="360000"/>
          </a:xfrm>
          <a:prstGeom prst="homePlate">
            <a:avLst/>
          </a:prstGeom>
          <a:solidFill>
            <a:srgbClr val="FFFF66"/>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自立相談</a:t>
            </a:r>
          </a:p>
        </p:txBody>
      </p:sp>
      <p:sp>
        <p:nvSpPr>
          <p:cNvPr id="97" name="矢印: 五方向 96">
            <a:extLst>
              <a:ext uri="{FF2B5EF4-FFF2-40B4-BE49-F238E27FC236}">
                <a16:creationId xmlns:a16="http://schemas.microsoft.com/office/drawing/2014/main" id="{1A2F64FA-7598-4A69-9F2E-AB4D585F86FC}"/>
              </a:ext>
            </a:extLst>
          </p:cNvPr>
          <p:cNvSpPr/>
          <p:nvPr/>
        </p:nvSpPr>
        <p:spPr>
          <a:xfrm>
            <a:off x="5492608" y="4312063"/>
            <a:ext cx="4489592" cy="360000"/>
          </a:xfrm>
          <a:prstGeom prst="homePlate">
            <a:avLst/>
          </a:prstGeom>
          <a:solidFill>
            <a:srgbClr val="CCFF66"/>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サロン</a:t>
            </a:r>
          </a:p>
        </p:txBody>
      </p:sp>
      <p:sp>
        <p:nvSpPr>
          <p:cNvPr id="98" name="矢印: 五方向 97">
            <a:extLst>
              <a:ext uri="{FF2B5EF4-FFF2-40B4-BE49-F238E27FC236}">
                <a16:creationId xmlns:a16="http://schemas.microsoft.com/office/drawing/2014/main" id="{755FFE6C-BD55-466B-8D56-72B085838BBB}"/>
              </a:ext>
            </a:extLst>
          </p:cNvPr>
          <p:cNvSpPr/>
          <p:nvPr/>
        </p:nvSpPr>
        <p:spPr>
          <a:xfrm>
            <a:off x="5302162" y="3956375"/>
            <a:ext cx="659466" cy="360000"/>
          </a:xfrm>
          <a:prstGeom prst="homePlate">
            <a:avLst/>
          </a:prstGeom>
          <a:solidFill>
            <a:srgbClr val="CCFF66"/>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有償ボラ</a:t>
            </a:r>
          </a:p>
        </p:txBody>
      </p:sp>
      <p:sp>
        <p:nvSpPr>
          <p:cNvPr id="112" name="矢印: 五方向 111">
            <a:extLst>
              <a:ext uri="{FF2B5EF4-FFF2-40B4-BE49-F238E27FC236}">
                <a16:creationId xmlns:a16="http://schemas.microsoft.com/office/drawing/2014/main" id="{42619978-5EA2-4A89-9127-D613D5B156A7}"/>
              </a:ext>
            </a:extLst>
          </p:cNvPr>
          <p:cNvSpPr/>
          <p:nvPr/>
        </p:nvSpPr>
        <p:spPr>
          <a:xfrm>
            <a:off x="6011296" y="3949120"/>
            <a:ext cx="659466" cy="360000"/>
          </a:xfrm>
          <a:prstGeom prst="homePlate">
            <a:avLst/>
          </a:prstGeom>
          <a:solidFill>
            <a:srgbClr val="CCFF66"/>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ボラ</a:t>
            </a:r>
          </a:p>
        </p:txBody>
      </p:sp>
      <p:sp>
        <p:nvSpPr>
          <p:cNvPr id="45" name="矢印: 五方向 3">
            <a:extLst>
              <a:ext uri="{FF2B5EF4-FFF2-40B4-BE49-F238E27FC236}">
                <a16:creationId xmlns:a16="http://schemas.microsoft.com/office/drawing/2014/main" id="{7C55A7AF-6F78-4E7C-823F-12790A864862}"/>
              </a:ext>
            </a:extLst>
          </p:cNvPr>
          <p:cNvSpPr/>
          <p:nvPr/>
        </p:nvSpPr>
        <p:spPr>
          <a:xfrm>
            <a:off x="3736045" y="6125896"/>
            <a:ext cx="833005" cy="360000"/>
          </a:xfrm>
          <a:prstGeom prst="homePlate">
            <a:avLst/>
          </a:prstGeom>
          <a:solidFill>
            <a:srgbClr val="FF9999"/>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latin typeface="メイリオ" panose="020B0604030504040204" pitchFamily="50" charset="-128"/>
                <a:ea typeface="メイリオ" panose="020B0604030504040204" pitchFamily="50" charset="-128"/>
              </a:rPr>
              <a:t>学習会</a:t>
            </a:r>
          </a:p>
        </p:txBody>
      </p:sp>
      <p:sp>
        <p:nvSpPr>
          <p:cNvPr id="46" name="正方形/長方形 45"/>
          <p:cNvSpPr/>
          <p:nvPr/>
        </p:nvSpPr>
        <p:spPr>
          <a:xfrm>
            <a:off x="1524000" y="-1"/>
            <a:ext cx="9144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latin typeface="BIZ UDPゴシック" panose="020B0400000000000000" pitchFamily="50" charset="-128"/>
                <a:ea typeface="BIZ UDPゴシック" panose="020B0400000000000000" pitchFamily="50" charset="-128"/>
              </a:rPr>
              <a:t>滋賀県ひきこもり支援センター相談支援事例</a:t>
            </a:r>
          </a:p>
        </p:txBody>
      </p:sp>
      <p:cxnSp>
        <p:nvCxnSpPr>
          <p:cNvPr id="43" name="直線コネクタ 42"/>
          <p:cNvCxnSpPr/>
          <p:nvPr/>
        </p:nvCxnSpPr>
        <p:spPr>
          <a:xfrm flipV="1">
            <a:off x="2567423" y="1501746"/>
            <a:ext cx="0" cy="1307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2067055" y="1632476"/>
            <a:ext cx="4976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グループ化 12"/>
          <p:cNvGrpSpPr/>
          <p:nvPr/>
        </p:nvGrpSpPr>
        <p:grpSpPr>
          <a:xfrm>
            <a:off x="1995055" y="1357746"/>
            <a:ext cx="641640" cy="686821"/>
            <a:chOff x="471055" y="1357745"/>
            <a:chExt cx="641640" cy="686821"/>
          </a:xfrm>
        </p:grpSpPr>
        <p:sp>
          <p:nvSpPr>
            <p:cNvPr id="6" name="正方形/長方形 5"/>
            <p:cNvSpPr/>
            <p:nvPr/>
          </p:nvSpPr>
          <p:spPr>
            <a:xfrm>
              <a:off x="471055" y="1357745"/>
              <a:ext cx="144000" cy="144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7" name="正方形/長方形 36"/>
            <p:cNvSpPr/>
            <p:nvPr/>
          </p:nvSpPr>
          <p:spPr>
            <a:xfrm>
              <a:off x="968695" y="1900566"/>
              <a:ext cx="144000" cy="144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7" name="円/楕円 6"/>
            <p:cNvSpPr/>
            <p:nvPr/>
          </p:nvSpPr>
          <p:spPr>
            <a:xfrm>
              <a:off x="968695" y="1357745"/>
              <a:ext cx="144000" cy="144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9" name="円/楕円 38"/>
            <p:cNvSpPr/>
            <p:nvPr/>
          </p:nvSpPr>
          <p:spPr>
            <a:xfrm>
              <a:off x="471055" y="1900566"/>
              <a:ext cx="144000" cy="144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cxnSp>
          <p:nvCxnSpPr>
            <p:cNvPr id="9" name="直線コネクタ 8"/>
            <p:cNvCxnSpPr>
              <a:endCxn id="6" idx="2"/>
            </p:cNvCxnSpPr>
            <p:nvPr/>
          </p:nvCxnSpPr>
          <p:spPr>
            <a:xfrm flipV="1">
              <a:off x="543055" y="1501745"/>
              <a:ext cx="0" cy="1307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flipV="1">
              <a:off x="754643" y="1649141"/>
              <a:ext cx="0" cy="1307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543055" y="1779872"/>
              <a:ext cx="4976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0" name="直線コネクタ 49"/>
          <p:cNvCxnSpPr/>
          <p:nvPr/>
        </p:nvCxnSpPr>
        <p:spPr>
          <a:xfrm flipV="1">
            <a:off x="2064327" y="1779873"/>
            <a:ext cx="0" cy="1307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flipV="1">
            <a:off x="2564695" y="1779873"/>
            <a:ext cx="0" cy="1307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正方形/長方形 51"/>
          <p:cNvSpPr/>
          <p:nvPr/>
        </p:nvSpPr>
        <p:spPr>
          <a:xfrm>
            <a:off x="4832414" y="362141"/>
            <a:ext cx="5835587" cy="2502226"/>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400" dirty="0">
                <a:solidFill>
                  <a:prstClr val="black"/>
                </a:solidFill>
                <a:latin typeface="BIZ UDPゴシック" panose="020B0400000000000000" pitchFamily="50" charset="-128"/>
                <a:ea typeface="BIZ UDPゴシック" panose="020B0400000000000000" pitchFamily="50" charset="-128"/>
              </a:rPr>
              <a:t>❖ひきこもり支援センターでの個別相談支援</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・個別相談支援は、家族からの相談でつながってくることが多い。</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・まずは家族を支えることからスタートし、本人支援につながれないか模索していく。　</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・本人の主体性（“自分で決める”こと）を支えながら、他者とのつながりや経験の広がりを支えていく。</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➡ひきこもり支援は長期におよぶ。</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➡一つの機関でのサポートにとどまらず、地域のネットワークの中で、サポートできる仕組みを整えていく必要がある。</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➡目指すのは就労ではない。</a:t>
            </a:r>
            <a:endParaRPr lang="en-US" altLang="ja-JP" sz="1400" dirty="0">
              <a:solidFill>
                <a:prstClr val="black"/>
              </a:solidFill>
              <a:latin typeface="BIZ UDPゴシック" panose="020B0400000000000000" pitchFamily="50" charset="-128"/>
              <a:ea typeface="BIZ UDP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B18218DA-B403-4E95-B0C2-01E4A61F3A31}"/>
              </a:ext>
            </a:extLst>
          </p:cNvPr>
          <p:cNvSpPr>
            <a:spLocks noGrp="1"/>
          </p:cNvSpPr>
          <p:nvPr>
            <p:ph type="sldNum" sz="quarter" idx="12"/>
          </p:nvPr>
        </p:nvSpPr>
        <p:spPr/>
        <p:txBody>
          <a:bodyPr/>
          <a:lstStyle/>
          <a:p>
            <a:fld id="{940875C9-0C28-4E4F-9BF5-1C8DB58AF2CE}" type="slidenum">
              <a:rPr kumimoji="1" lang="ja-JP" altLang="en-US" smtClean="0"/>
              <a:t>15</a:t>
            </a:fld>
            <a:endParaRPr kumimoji="1" lang="ja-JP" altLang="en-US"/>
          </a:p>
        </p:txBody>
      </p:sp>
    </p:spTree>
    <p:extLst>
      <p:ext uri="{BB962C8B-B14F-4D97-AF65-F5344CB8AC3E}">
        <p14:creationId xmlns:p14="http://schemas.microsoft.com/office/powerpoint/2010/main" val="33167132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 name="正方形/長方形 4"/>
          <p:cNvSpPr/>
          <p:nvPr/>
        </p:nvSpPr>
        <p:spPr>
          <a:xfrm>
            <a:off x="1674405" y="987877"/>
            <a:ext cx="8823129" cy="902428"/>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50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軽作業を通じ侵襲的でないコミュニケーションを体験しながら</a:t>
            </a:r>
            <a:r>
              <a:rPr lang="ja-JP" altLang="en-US" sz="15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生活リズムや現在の身体の状態を意識できる場として、また、仲間との交流を通じ孤独感の軽減や安心感の獲得、コミュニケーションの場</a:t>
            </a:r>
            <a:r>
              <a:rPr lang="ja-JP" altLang="en-US" sz="15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として、</a:t>
            </a:r>
            <a:r>
              <a:rPr lang="ja-JP" altLang="en-US" sz="150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当事者の状態に応じた中間的・過渡的段階の集団活動を実施する。</a:t>
            </a:r>
            <a:endParaRPr lang="en-US" altLang="ja-JP" sz="150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11" name="角丸四角形 49"/>
          <p:cNvSpPr/>
          <p:nvPr/>
        </p:nvSpPr>
        <p:spPr>
          <a:xfrm>
            <a:off x="1791344" y="763619"/>
            <a:ext cx="3050902" cy="28803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当事者グループの目的</a:t>
            </a:r>
          </a:p>
        </p:txBody>
      </p:sp>
      <p:sp>
        <p:nvSpPr>
          <p:cNvPr id="1512" name="上矢印 10"/>
          <p:cNvSpPr/>
          <p:nvPr/>
        </p:nvSpPr>
        <p:spPr>
          <a:xfrm>
            <a:off x="2351584" y="2335866"/>
            <a:ext cx="288032" cy="1872208"/>
          </a:xfrm>
          <a:prstGeom prst="upArrow">
            <a:avLst/>
          </a:prstGeom>
          <a:solidFill>
            <a:srgbClr val="EEE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1513" name="上矢印 68"/>
          <p:cNvSpPr/>
          <p:nvPr/>
        </p:nvSpPr>
        <p:spPr>
          <a:xfrm flipV="1">
            <a:off x="2351584" y="4445496"/>
            <a:ext cx="288032" cy="2007840"/>
          </a:xfrm>
          <a:prstGeom prst="upArrow">
            <a:avLst/>
          </a:pr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1514" name="角丸四角形 16"/>
          <p:cNvSpPr/>
          <p:nvPr/>
        </p:nvSpPr>
        <p:spPr>
          <a:xfrm>
            <a:off x="1674404" y="4445496"/>
            <a:ext cx="677180" cy="2007840"/>
          </a:xfrm>
          <a:prstGeom prst="roundRect">
            <a:avLst/>
          </a:pr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自己理解をベースとした自分なりの社会参加を目指す発達支援</a:t>
            </a:r>
          </a:p>
        </p:txBody>
      </p:sp>
      <p:sp>
        <p:nvSpPr>
          <p:cNvPr id="1515" name="角丸四角形 75"/>
          <p:cNvSpPr/>
          <p:nvPr/>
        </p:nvSpPr>
        <p:spPr>
          <a:xfrm>
            <a:off x="1708456" y="2332810"/>
            <a:ext cx="643129" cy="1872208"/>
          </a:xfrm>
          <a:prstGeom prst="roundRect">
            <a:avLst/>
          </a:prstGeom>
          <a:solidFill>
            <a:srgbClr val="EEEA58"/>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社会体験の広がりをベースにした発展的若者支援</a:t>
            </a:r>
          </a:p>
        </p:txBody>
      </p:sp>
      <p:graphicFrame>
        <p:nvGraphicFramePr>
          <p:cNvPr id="20" name="図表 19">
            <a:extLst>
              <a:ext uri="{FF2B5EF4-FFF2-40B4-BE49-F238E27FC236}">
                <a16:creationId xmlns:a16="http://schemas.microsoft.com/office/drawing/2014/main" id="{E424BCC7-8971-4E22-9F31-CEE217F8D109}"/>
              </a:ext>
            </a:extLst>
          </p:cNvPr>
          <p:cNvGraphicFramePr/>
          <p:nvPr/>
        </p:nvGraphicFramePr>
        <p:xfrm>
          <a:off x="2012994" y="2023255"/>
          <a:ext cx="9144000" cy="4552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吹き出し: 角を丸めた四角形 21">
            <a:extLst>
              <a:ext uri="{FF2B5EF4-FFF2-40B4-BE49-F238E27FC236}">
                <a16:creationId xmlns:a16="http://schemas.microsoft.com/office/drawing/2014/main" id="{3E37681C-689B-4EF5-A7C8-C0733A8202A4}"/>
              </a:ext>
            </a:extLst>
          </p:cNvPr>
          <p:cNvSpPr/>
          <p:nvPr/>
        </p:nvSpPr>
        <p:spPr>
          <a:xfrm>
            <a:off x="3385358" y="2009017"/>
            <a:ext cx="1333905" cy="828163"/>
          </a:xfrm>
          <a:prstGeom prst="wedgeRoundRectCallout">
            <a:avLst>
              <a:gd name="adj1" fmla="val 64185"/>
              <a:gd name="adj2" fmla="val 4573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メイリオ" panose="020B0604030504040204" pitchFamily="50" charset="-128"/>
                <a:ea typeface="メイリオ" panose="020B0604030504040204" pitchFamily="50" charset="-128"/>
              </a:rPr>
              <a:t>企画型。体験の広がり、交流、居場所</a:t>
            </a:r>
          </a:p>
        </p:txBody>
      </p:sp>
      <p:sp>
        <p:nvSpPr>
          <p:cNvPr id="23" name="吹き出し: 角を丸めた四角形 22">
            <a:extLst>
              <a:ext uri="{FF2B5EF4-FFF2-40B4-BE49-F238E27FC236}">
                <a16:creationId xmlns:a16="http://schemas.microsoft.com/office/drawing/2014/main" id="{28DC593C-595A-406E-8820-8AA8980AE93F}"/>
              </a:ext>
            </a:extLst>
          </p:cNvPr>
          <p:cNvSpPr/>
          <p:nvPr/>
        </p:nvSpPr>
        <p:spPr>
          <a:xfrm>
            <a:off x="2746657" y="3136231"/>
            <a:ext cx="1333905" cy="828163"/>
          </a:xfrm>
          <a:prstGeom prst="wedgeRoundRectCallout">
            <a:avLst>
              <a:gd name="adj1" fmla="val 62189"/>
              <a:gd name="adj2" fmla="val 4251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メイリオ" panose="020B0604030504040204" pitchFamily="50" charset="-128"/>
                <a:ea typeface="メイリオ" panose="020B0604030504040204" pitchFamily="50" charset="-128"/>
              </a:rPr>
              <a:t>対人交流広がり、生活リズム意識付けの</a:t>
            </a:r>
          </a:p>
        </p:txBody>
      </p:sp>
      <p:sp>
        <p:nvSpPr>
          <p:cNvPr id="24" name="吹き出し: 角を丸めた四角形 23">
            <a:extLst>
              <a:ext uri="{FF2B5EF4-FFF2-40B4-BE49-F238E27FC236}">
                <a16:creationId xmlns:a16="http://schemas.microsoft.com/office/drawing/2014/main" id="{C30F10E9-DA67-499A-9FE0-357FD27417F3}"/>
              </a:ext>
            </a:extLst>
          </p:cNvPr>
          <p:cNvSpPr/>
          <p:nvPr/>
        </p:nvSpPr>
        <p:spPr>
          <a:xfrm>
            <a:off x="8100860" y="5875245"/>
            <a:ext cx="1333905" cy="828163"/>
          </a:xfrm>
          <a:prstGeom prst="wedgeRoundRectCallout">
            <a:avLst>
              <a:gd name="adj1" fmla="val -83565"/>
              <a:gd name="adj2" fmla="val -12157"/>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メイリオ" panose="020B0604030504040204" pitchFamily="50" charset="-128"/>
                <a:ea typeface="メイリオ" panose="020B0604030504040204" pitchFamily="50" charset="-128"/>
              </a:rPr>
              <a:t>人の場にいる体験の回復、交流</a:t>
            </a:r>
          </a:p>
        </p:txBody>
      </p:sp>
      <p:sp>
        <p:nvSpPr>
          <p:cNvPr id="25" name="吹き出し: 角を丸めた四角形 24">
            <a:extLst>
              <a:ext uri="{FF2B5EF4-FFF2-40B4-BE49-F238E27FC236}">
                <a16:creationId xmlns:a16="http://schemas.microsoft.com/office/drawing/2014/main" id="{B8684862-3CD3-438C-A23F-5E0AE9C6523B}"/>
              </a:ext>
            </a:extLst>
          </p:cNvPr>
          <p:cNvSpPr/>
          <p:nvPr/>
        </p:nvSpPr>
        <p:spPr>
          <a:xfrm>
            <a:off x="3454444" y="5875245"/>
            <a:ext cx="1333905" cy="828163"/>
          </a:xfrm>
          <a:prstGeom prst="wedgeRoundRectCallout">
            <a:avLst>
              <a:gd name="adj1" fmla="val 90807"/>
              <a:gd name="adj2" fmla="val -358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メイリオ" panose="020B0604030504040204" pitchFamily="50" charset="-128"/>
                <a:ea typeface="メイリオ" panose="020B0604030504040204" pitchFamily="50" charset="-128"/>
              </a:rPr>
              <a:t>学習を通じて、人の場にいる体験の回復</a:t>
            </a:r>
          </a:p>
        </p:txBody>
      </p:sp>
      <p:grpSp>
        <p:nvGrpSpPr>
          <p:cNvPr id="15" name="グループ化 14">
            <a:extLst>
              <a:ext uri="{FF2B5EF4-FFF2-40B4-BE49-F238E27FC236}">
                <a16:creationId xmlns:a16="http://schemas.microsoft.com/office/drawing/2014/main" id="{D770E4BB-37EE-4641-BFE3-1250A5CF5AA7}"/>
              </a:ext>
            </a:extLst>
          </p:cNvPr>
          <p:cNvGrpSpPr/>
          <p:nvPr/>
        </p:nvGrpSpPr>
        <p:grpSpPr>
          <a:xfrm>
            <a:off x="2861278" y="4171888"/>
            <a:ext cx="911037" cy="872542"/>
            <a:chOff x="5720573" y="4221973"/>
            <a:chExt cx="1200150" cy="1200150"/>
          </a:xfrm>
        </p:grpSpPr>
        <p:sp>
          <p:nvSpPr>
            <p:cNvPr id="16" name="楕円 15">
              <a:extLst>
                <a:ext uri="{FF2B5EF4-FFF2-40B4-BE49-F238E27FC236}">
                  <a16:creationId xmlns:a16="http://schemas.microsoft.com/office/drawing/2014/main" id="{8E0409AC-5FCF-45EB-8040-8D8C791792E8}"/>
                </a:ext>
              </a:extLst>
            </p:cNvPr>
            <p:cNvSpPr/>
            <p:nvPr/>
          </p:nvSpPr>
          <p:spPr>
            <a:xfrm>
              <a:off x="5720573" y="4221973"/>
              <a:ext cx="1200150" cy="1200150"/>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7" name="楕円 4">
              <a:extLst>
                <a:ext uri="{FF2B5EF4-FFF2-40B4-BE49-F238E27FC236}">
                  <a16:creationId xmlns:a16="http://schemas.microsoft.com/office/drawing/2014/main" id="{3C6374D1-C84A-49FF-AF95-0F1A0ADF21CA}"/>
                </a:ext>
              </a:extLst>
            </p:cNvPr>
            <p:cNvSpPr txBox="1"/>
            <p:nvPr/>
          </p:nvSpPr>
          <p:spPr>
            <a:xfrm>
              <a:off x="5896331" y="4397731"/>
              <a:ext cx="848634" cy="8486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33400">
                <a:lnSpc>
                  <a:spcPct val="90000"/>
                </a:lnSpc>
                <a:spcBef>
                  <a:spcPct val="0"/>
                </a:spcBef>
                <a:spcAft>
                  <a:spcPct val="35000"/>
                </a:spcAft>
              </a:pPr>
              <a:r>
                <a:rPr lang="ja-JP" altLang="en-US" sz="1400" dirty="0">
                  <a:solidFill>
                    <a:prstClr val="black"/>
                  </a:solidFill>
                  <a:latin typeface="メイリオ" panose="020B0604030504040204" pitchFamily="50" charset="-128"/>
                  <a:ea typeface="メイリオ" panose="020B0604030504040204" pitchFamily="50" charset="-128"/>
                </a:rPr>
                <a:t>地域の　　居場所との交流</a:t>
              </a:r>
            </a:p>
          </p:txBody>
        </p:sp>
      </p:grpSp>
      <p:grpSp>
        <p:nvGrpSpPr>
          <p:cNvPr id="18" name="グループ化 17">
            <a:extLst>
              <a:ext uri="{FF2B5EF4-FFF2-40B4-BE49-F238E27FC236}">
                <a16:creationId xmlns:a16="http://schemas.microsoft.com/office/drawing/2014/main" id="{A82A5DAC-91F4-4D33-AEB0-3B348096C807}"/>
              </a:ext>
            </a:extLst>
          </p:cNvPr>
          <p:cNvGrpSpPr/>
          <p:nvPr/>
        </p:nvGrpSpPr>
        <p:grpSpPr>
          <a:xfrm>
            <a:off x="8523728" y="2405599"/>
            <a:ext cx="911037" cy="872542"/>
            <a:chOff x="3971924" y="4946287"/>
            <a:chExt cx="1200150" cy="1200150"/>
          </a:xfrm>
          <a:solidFill>
            <a:srgbClr val="4382C1"/>
          </a:solidFill>
        </p:grpSpPr>
        <p:sp>
          <p:nvSpPr>
            <p:cNvPr id="19" name="楕円 18">
              <a:extLst>
                <a:ext uri="{FF2B5EF4-FFF2-40B4-BE49-F238E27FC236}">
                  <a16:creationId xmlns:a16="http://schemas.microsoft.com/office/drawing/2014/main" id="{4EBD03DA-031D-4B5D-AA7C-8AE70EDBBFBA}"/>
                </a:ext>
              </a:extLst>
            </p:cNvPr>
            <p:cNvSpPr/>
            <p:nvPr/>
          </p:nvSpPr>
          <p:spPr>
            <a:xfrm>
              <a:off x="3971924" y="4946287"/>
              <a:ext cx="1200150" cy="1200150"/>
            </a:xfrm>
            <a:prstGeom prst="ellipse">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1" name="楕円 4">
              <a:extLst>
                <a:ext uri="{FF2B5EF4-FFF2-40B4-BE49-F238E27FC236}">
                  <a16:creationId xmlns:a16="http://schemas.microsoft.com/office/drawing/2014/main" id="{CA24A5FC-2D66-4872-AEDA-C9C1BBE9249B}"/>
                </a:ext>
              </a:extLst>
            </p:cNvPr>
            <p:cNvSpPr txBox="1"/>
            <p:nvPr/>
          </p:nvSpPr>
          <p:spPr>
            <a:xfrm>
              <a:off x="4168542" y="5158388"/>
              <a:ext cx="848634" cy="848634"/>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33400">
                <a:lnSpc>
                  <a:spcPct val="90000"/>
                </a:lnSpc>
                <a:spcBef>
                  <a:spcPct val="0"/>
                </a:spcBef>
                <a:spcAft>
                  <a:spcPct val="35000"/>
                </a:spcAft>
              </a:pPr>
              <a:r>
                <a:rPr lang="ja-JP" altLang="en-US" sz="1400" dirty="0">
                  <a:solidFill>
                    <a:prstClr val="black"/>
                  </a:solidFill>
                  <a:latin typeface="メイリオ" panose="020B0604030504040204" pitchFamily="50" charset="-128"/>
                  <a:ea typeface="メイリオ" panose="020B0604030504040204" pitchFamily="50" charset="-128"/>
                </a:rPr>
                <a:t>（地域支援機関見学など）</a:t>
              </a:r>
            </a:p>
          </p:txBody>
        </p:sp>
      </p:grpSp>
      <p:grpSp>
        <p:nvGrpSpPr>
          <p:cNvPr id="26" name="グループ化 25">
            <a:extLst>
              <a:ext uri="{FF2B5EF4-FFF2-40B4-BE49-F238E27FC236}">
                <a16:creationId xmlns:a16="http://schemas.microsoft.com/office/drawing/2014/main" id="{E7A4A5AB-9E41-46DF-878A-6722047B1F20}"/>
              </a:ext>
            </a:extLst>
          </p:cNvPr>
          <p:cNvGrpSpPr/>
          <p:nvPr/>
        </p:nvGrpSpPr>
        <p:grpSpPr>
          <a:xfrm>
            <a:off x="9683334" y="2236233"/>
            <a:ext cx="849352" cy="813463"/>
            <a:chOff x="3985419" y="-45563"/>
            <a:chExt cx="1118889" cy="1118889"/>
          </a:xfrm>
          <a:solidFill>
            <a:srgbClr val="B05E9E"/>
          </a:solidFill>
        </p:grpSpPr>
        <p:sp>
          <p:nvSpPr>
            <p:cNvPr id="27" name="楕円 26">
              <a:extLst>
                <a:ext uri="{FF2B5EF4-FFF2-40B4-BE49-F238E27FC236}">
                  <a16:creationId xmlns:a16="http://schemas.microsoft.com/office/drawing/2014/main" id="{F153C15F-A270-40CD-B9A8-D6DD8491B44B}"/>
                </a:ext>
              </a:extLst>
            </p:cNvPr>
            <p:cNvSpPr/>
            <p:nvPr/>
          </p:nvSpPr>
          <p:spPr>
            <a:xfrm>
              <a:off x="3985419" y="-45563"/>
              <a:ext cx="1118889" cy="1118889"/>
            </a:xfrm>
            <a:prstGeom prst="ellipse">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8" name="楕円 4">
              <a:extLst>
                <a:ext uri="{FF2B5EF4-FFF2-40B4-BE49-F238E27FC236}">
                  <a16:creationId xmlns:a16="http://schemas.microsoft.com/office/drawing/2014/main" id="{F020B390-D509-49C7-BE51-CDA3D43481D2}"/>
                </a:ext>
              </a:extLst>
            </p:cNvPr>
            <p:cNvSpPr txBox="1"/>
            <p:nvPr/>
          </p:nvSpPr>
          <p:spPr>
            <a:xfrm>
              <a:off x="4176413" y="164904"/>
              <a:ext cx="791173" cy="791172"/>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33400">
                <a:lnSpc>
                  <a:spcPct val="90000"/>
                </a:lnSpc>
                <a:spcBef>
                  <a:spcPct val="0"/>
                </a:spcBef>
                <a:spcAft>
                  <a:spcPct val="35000"/>
                </a:spcAft>
              </a:pPr>
              <a:r>
                <a:rPr lang="ja-JP" altLang="en-US" sz="1400" b="1" dirty="0">
                  <a:solidFill>
                    <a:prstClr val="black"/>
                  </a:solidFill>
                  <a:latin typeface="メイリオ" panose="020B0604030504040204" pitchFamily="50" charset="-128"/>
                  <a:ea typeface="メイリオ" panose="020B0604030504040204" pitchFamily="50" charset="-128"/>
                </a:rPr>
                <a:t>若者サミット実行委員会</a:t>
              </a:r>
            </a:p>
          </p:txBody>
        </p:sp>
      </p:grpSp>
      <p:sp>
        <p:nvSpPr>
          <p:cNvPr id="3" name="正方形/長方形 2"/>
          <p:cNvSpPr/>
          <p:nvPr/>
        </p:nvSpPr>
        <p:spPr>
          <a:xfrm>
            <a:off x="6159500" y="2004328"/>
            <a:ext cx="838200" cy="83754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29" name="正方形/長方形 28"/>
          <p:cNvSpPr/>
          <p:nvPr/>
        </p:nvSpPr>
        <p:spPr>
          <a:xfrm rot="2259914">
            <a:off x="7417702" y="2418901"/>
            <a:ext cx="819842" cy="93281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0" name="正方形/長方形 29"/>
          <p:cNvSpPr/>
          <p:nvPr/>
        </p:nvSpPr>
        <p:spPr>
          <a:xfrm rot="20338384">
            <a:off x="8012303" y="3628541"/>
            <a:ext cx="882650" cy="82230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1" name="正方形/長方形 30"/>
          <p:cNvSpPr/>
          <p:nvPr/>
        </p:nvSpPr>
        <p:spPr>
          <a:xfrm rot="2311182">
            <a:off x="7816851" y="4912568"/>
            <a:ext cx="840295" cy="82783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2" name="正方形/長方形 31"/>
          <p:cNvSpPr/>
          <p:nvPr/>
        </p:nvSpPr>
        <p:spPr>
          <a:xfrm rot="1482723">
            <a:off x="5486400" y="5740401"/>
            <a:ext cx="846636" cy="89592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grpSp>
        <p:nvGrpSpPr>
          <p:cNvPr id="33" name="グループ化 32"/>
          <p:cNvGrpSpPr/>
          <p:nvPr/>
        </p:nvGrpSpPr>
        <p:grpSpPr>
          <a:xfrm>
            <a:off x="3772314" y="-85693"/>
            <a:ext cx="4235432" cy="849312"/>
            <a:chOff x="471272" y="1924016"/>
            <a:chExt cx="4235432" cy="849312"/>
          </a:xfrm>
        </p:grpSpPr>
        <p:pic>
          <p:nvPicPr>
            <p:cNvPr id="34" name="Picture 47" descr="05(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1272" y="1924016"/>
              <a:ext cx="851364"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テキスト ボックス 34"/>
            <p:cNvSpPr txBox="1"/>
            <p:nvPr/>
          </p:nvSpPr>
          <p:spPr>
            <a:xfrm>
              <a:off x="1219198" y="2149989"/>
              <a:ext cx="3487506" cy="523220"/>
            </a:xfrm>
            <a:prstGeom prst="rect">
              <a:avLst/>
            </a:prstGeom>
            <a:noFill/>
          </p:spPr>
          <p:txBody>
            <a:bodyPr wrap="square" rtlCol="0">
              <a:spAutoFit/>
            </a:bodyPr>
            <a:lstStyle/>
            <a:p>
              <a:r>
                <a:rPr lang="ja-JP" altLang="en-US" sz="2800" b="1" dirty="0">
                  <a:solidFill>
                    <a:srgbClr val="4472C4">
                      <a:lumMod val="50000"/>
                    </a:srgbClr>
                  </a:solidFill>
                  <a:latin typeface="メイリオ" panose="020B0604030504040204" pitchFamily="50" charset="-128"/>
                  <a:ea typeface="メイリオ" panose="020B0604030504040204" pitchFamily="50" charset="-128"/>
                </a:rPr>
                <a:t>ご本人向けグループ</a:t>
              </a:r>
            </a:p>
          </p:txBody>
        </p:sp>
      </p:grpSp>
      <p:sp>
        <p:nvSpPr>
          <p:cNvPr id="36" name="正方形/長方形 35"/>
          <p:cNvSpPr/>
          <p:nvPr/>
        </p:nvSpPr>
        <p:spPr>
          <a:xfrm>
            <a:off x="8431643" y="2392963"/>
            <a:ext cx="1064930" cy="88517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37" name="正方形/長方形 36"/>
          <p:cNvSpPr/>
          <p:nvPr/>
        </p:nvSpPr>
        <p:spPr>
          <a:xfrm>
            <a:off x="2741433" y="4165359"/>
            <a:ext cx="1064930" cy="88517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2" name="テキスト ボックス 1"/>
          <p:cNvSpPr txBox="1"/>
          <p:nvPr/>
        </p:nvSpPr>
        <p:spPr>
          <a:xfrm>
            <a:off x="9496574" y="6443843"/>
            <a:ext cx="1119217" cy="276999"/>
          </a:xfrm>
          <a:prstGeom prst="rect">
            <a:avLst/>
          </a:prstGeom>
          <a:noFill/>
        </p:spPr>
        <p:txBody>
          <a:bodyPr wrap="none" rtlCol="0">
            <a:spAutoFit/>
          </a:bodyPr>
          <a:lstStyle/>
          <a:p>
            <a:r>
              <a:rPr lang="en-US" altLang="ja-JP" sz="1200" dirty="0">
                <a:solidFill>
                  <a:prstClr val="black"/>
                </a:solidFill>
                <a:latin typeface="Calibri" panose="020F0502020204030204"/>
                <a:ea typeface="ＭＳ Ｐゴシック" panose="020B0600070205080204" pitchFamily="50" charset="-128"/>
              </a:rPr>
              <a:t>R2</a:t>
            </a:r>
            <a:r>
              <a:rPr lang="ja-JP" altLang="en-US" sz="1200" dirty="0">
                <a:solidFill>
                  <a:prstClr val="black"/>
                </a:solidFill>
                <a:latin typeface="Calibri" panose="020F0502020204030204"/>
                <a:ea typeface="ＭＳ Ｐゴシック" panose="020B0600070205080204" pitchFamily="50" charset="-128"/>
              </a:rPr>
              <a:t>年</a:t>
            </a:r>
            <a:r>
              <a:rPr lang="en-US" altLang="ja-JP" sz="1200" dirty="0">
                <a:solidFill>
                  <a:prstClr val="black"/>
                </a:solidFill>
                <a:latin typeface="Calibri" panose="020F0502020204030204"/>
                <a:ea typeface="ＭＳ Ｐゴシック" panose="020B0600070205080204" pitchFamily="50" charset="-128"/>
              </a:rPr>
              <a:t>11</a:t>
            </a:r>
            <a:r>
              <a:rPr lang="ja-JP" altLang="en-US" sz="1200" dirty="0">
                <a:solidFill>
                  <a:prstClr val="black"/>
                </a:solidFill>
                <a:latin typeface="Calibri" panose="020F0502020204030204"/>
                <a:ea typeface="ＭＳ Ｐゴシック" panose="020B0600070205080204" pitchFamily="50" charset="-128"/>
              </a:rPr>
              <a:t>月現在</a:t>
            </a:r>
          </a:p>
        </p:txBody>
      </p:sp>
      <p:sp>
        <p:nvSpPr>
          <p:cNvPr id="4" name="スライド番号プレースホルダー 3">
            <a:extLst>
              <a:ext uri="{FF2B5EF4-FFF2-40B4-BE49-F238E27FC236}">
                <a16:creationId xmlns:a16="http://schemas.microsoft.com/office/drawing/2014/main" id="{F66245B4-E03C-46F9-84E2-E486203AB828}"/>
              </a:ext>
            </a:extLst>
          </p:cNvPr>
          <p:cNvSpPr>
            <a:spLocks noGrp="1"/>
          </p:cNvSpPr>
          <p:nvPr>
            <p:ph type="sldNum" sz="quarter" idx="12"/>
          </p:nvPr>
        </p:nvSpPr>
        <p:spPr/>
        <p:txBody>
          <a:bodyPr/>
          <a:lstStyle/>
          <a:p>
            <a:fld id="{940875C9-0C28-4E4F-9BF5-1C8DB58AF2CE}" type="slidenum">
              <a:rPr kumimoji="1" lang="ja-JP" altLang="en-US" smtClean="0"/>
              <a:t>16</a:t>
            </a:fld>
            <a:endParaRPr kumimoji="1" lang="ja-JP" altLang="en-US"/>
          </a:p>
        </p:txBody>
      </p:sp>
    </p:spTree>
    <p:extLst>
      <p:ext uri="{BB962C8B-B14F-4D97-AF65-F5344CB8AC3E}">
        <p14:creationId xmlns:p14="http://schemas.microsoft.com/office/powerpoint/2010/main" val="2075408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DBF9CA3-EA7F-4F47-A69E-F31E62230310}"/>
              </a:ext>
            </a:extLst>
          </p:cNvPr>
          <p:cNvPicPr>
            <a:picLocks noChangeAspect="1"/>
          </p:cNvPicPr>
          <p:nvPr/>
        </p:nvPicPr>
        <p:blipFill rotWithShape="1">
          <a:blip r:embed="rId2"/>
          <a:srcRect l="32694" t="23042" r="17791" b="11845"/>
          <a:stretch/>
        </p:blipFill>
        <p:spPr>
          <a:xfrm>
            <a:off x="0" y="892037"/>
            <a:ext cx="6859381" cy="5073926"/>
          </a:xfrm>
          <a:prstGeom prst="rect">
            <a:avLst/>
          </a:prstGeom>
        </p:spPr>
      </p:pic>
      <p:pic>
        <p:nvPicPr>
          <p:cNvPr id="5" name="図 4">
            <a:extLst>
              <a:ext uri="{FF2B5EF4-FFF2-40B4-BE49-F238E27FC236}">
                <a16:creationId xmlns:a16="http://schemas.microsoft.com/office/drawing/2014/main" id="{1D270F94-D9E1-430E-99AB-ADE4F301118C}"/>
              </a:ext>
            </a:extLst>
          </p:cNvPr>
          <p:cNvPicPr>
            <a:picLocks noChangeAspect="1"/>
          </p:cNvPicPr>
          <p:nvPr/>
        </p:nvPicPr>
        <p:blipFill rotWithShape="1">
          <a:blip r:embed="rId3"/>
          <a:srcRect l="33130" t="34095" r="17355" b="14175"/>
          <a:stretch/>
        </p:blipFill>
        <p:spPr>
          <a:xfrm>
            <a:off x="6859381" y="-1"/>
            <a:ext cx="5332620" cy="3133815"/>
          </a:xfrm>
          <a:prstGeom prst="rect">
            <a:avLst/>
          </a:prstGeom>
        </p:spPr>
      </p:pic>
      <p:pic>
        <p:nvPicPr>
          <p:cNvPr id="7" name="図 6">
            <a:extLst>
              <a:ext uri="{FF2B5EF4-FFF2-40B4-BE49-F238E27FC236}">
                <a16:creationId xmlns:a16="http://schemas.microsoft.com/office/drawing/2014/main" id="{AA600585-E96A-4B5A-B70E-DA976097C298}"/>
              </a:ext>
            </a:extLst>
          </p:cNvPr>
          <p:cNvPicPr>
            <a:picLocks noChangeAspect="1"/>
          </p:cNvPicPr>
          <p:nvPr/>
        </p:nvPicPr>
        <p:blipFill rotWithShape="1">
          <a:blip r:embed="rId4"/>
          <a:srcRect l="35388" t="34721" r="19102" b="10810"/>
          <a:stretch/>
        </p:blipFill>
        <p:spPr>
          <a:xfrm>
            <a:off x="7098686" y="3429000"/>
            <a:ext cx="5093314" cy="3429000"/>
          </a:xfrm>
          <a:prstGeom prst="rect">
            <a:avLst/>
          </a:prstGeom>
        </p:spPr>
      </p:pic>
      <p:sp>
        <p:nvSpPr>
          <p:cNvPr id="2" name="スライド番号プレースホルダー 1">
            <a:extLst>
              <a:ext uri="{FF2B5EF4-FFF2-40B4-BE49-F238E27FC236}">
                <a16:creationId xmlns:a16="http://schemas.microsoft.com/office/drawing/2014/main" id="{1868BC24-9818-4BD9-A46F-BA0B1D52D64A}"/>
              </a:ext>
            </a:extLst>
          </p:cNvPr>
          <p:cNvSpPr>
            <a:spLocks noGrp="1"/>
          </p:cNvSpPr>
          <p:nvPr>
            <p:ph type="sldNum" sz="quarter" idx="12"/>
          </p:nvPr>
        </p:nvSpPr>
        <p:spPr/>
        <p:txBody>
          <a:bodyPr/>
          <a:lstStyle/>
          <a:p>
            <a:fld id="{940875C9-0C28-4E4F-9BF5-1C8DB58AF2CE}" type="slidenum">
              <a:rPr kumimoji="1" lang="ja-JP" altLang="en-US" smtClean="0"/>
              <a:t>17</a:t>
            </a:fld>
            <a:endParaRPr kumimoji="1" lang="ja-JP" altLang="en-US"/>
          </a:p>
        </p:txBody>
      </p:sp>
    </p:spTree>
    <p:extLst>
      <p:ext uri="{BB962C8B-B14F-4D97-AF65-F5344CB8AC3E}">
        <p14:creationId xmlns:p14="http://schemas.microsoft.com/office/powerpoint/2010/main" val="3945344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CB246EA-5A8B-4D13-AC9A-EA458ECDB35B}"/>
              </a:ext>
            </a:extLst>
          </p:cNvPr>
          <p:cNvPicPr>
            <a:picLocks noChangeAspect="1"/>
          </p:cNvPicPr>
          <p:nvPr/>
        </p:nvPicPr>
        <p:blipFill rotWithShape="1">
          <a:blip r:embed="rId2"/>
          <a:srcRect l="29490" t="20325" r="15315" b="10290"/>
          <a:stretch/>
        </p:blipFill>
        <p:spPr>
          <a:xfrm>
            <a:off x="0" y="1"/>
            <a:ext cx="5702682" cy="4032503"/>
          </a:xfrm>
          <a:prstGeom prst="rect">
            <a:avLst/>
          </a:prstGeom>
        </p:spPr>
      </p:pic>
      <p:pic>
        <p:nvPicPr>
          <p:cNvPr id="5" name="図 4">
            <a:extLst>
              <a:ext uri="{FF2B5EF4-FFF2-40B4-BE49-F238E27FC236}">
                <a16:creationId xmlns:a16="http://schemas.microsoft.com/office/drawing/2014/main" id="{4E871EE0-3834-4E78-8B22-FCF861A2F4E1}"/>
              </a:ext>
            </a:extLst>
          </p:cNvPr>
          <p:cNvPicPr>
            <a:picLocks noChangeAspect="1"/>
          </p:cNvPicPr>
          <p:nvPr/>
        </p:nvPicPr>
        <p:blipFill rotWithShape="1">
          <a:blip r:embed="rId3"/>
          <a:srcRect l="31238" t="37907" r="17573" b="11586"/>
          <a:stretch/>
        </p:blipFill>
        <p:spPr>
          <a:xfrm>
            <a:off x="5850414" y="3394198"/>
            <a:ext cx="6241002" cy="3463801"/>
          </a:xfrm>
          <a:prstGeom prst="rect">
            <a:avLst/>
          </a:prstGeom>
        </p:spPr>
      </p:pic>
      <p:sp>
        <p:nvSpPr>
          <p:cNvPr id="2" name="スライド番号プレースホルダー 1">
            <a:extLst>
              <a:ext uri="{FF2B5EF4-FFF2-40B4-BE49-F238E27FC236}">
                <a16:creationId xmlns:a16="http://schemas.microsoft.com/office/drawing/2014/main" id="{BA77E61C-B384-4B90-8AF8-5E0FF599E67A}"/>
              </a:ext>
            </a:extLst>
          </p:cNvPr>
          <p:cNvSpPr>
            <a:spLocks noGrp="1"/>
          </p:cNvSpPr>
          <p:nvPr>
            <p:ph type="sldNum" sz="quarter" idx="12"/>
          </p:nvPr>
        </p:nvSpPr>
        <p:spPr/>
        <p:txBody>
          <a:bodyPr/>
          <a:lstStyle/>
          <a:p>
            <a:fld id="{940875C9-0C28-4E4F-9BF5-1C8DB58AF2CE}" type="slidenum">
              <a:rPr kumimoji="1" lang="ja-JP" altLang="en-US" smtClean="0"/>
              <a:t>18</a:t>
            </a:fld>
            <a:endParaRPr kumimoji="1" lang="ja-JP" altLang="en-US"/>
          </a:p>
        </p:txBody>
      </p:sp>
    </p:spTree>
    <p:extLst>
      <p:ext uri="{BB962C8B-B14F-4D97-AF65-F5344CB8AC3E}">
        <p14:creationId xmlns:p14="http://schemas.microsoft.com/office/powerpoint/2010/main" val="553408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898D495-2093-4295-A058-080A982E98ED}"/>
              </a:ext>
            </a:extLst>
          </p:cNvPr>
          <p:cNvPicPr>
            <a:picLocks noChangeAspect="1"/>
          </p:cNvPicPr>
          <p:nvPr/>
        </p:nvPicPr>
        <p:blipFill rotWithShape="1">
          <a:blip r:embed="rId2"/>
          <a:srcRect l="29636" t="19935" r="15243" b="9256"/>
          <a:stretch/>
        </p:blipFill>
        <p:spPr>
          <a:xfrm>
            <a:off x="0" y="0"/>
            <a:ext cx="5894773" cy="4259501"/>
          </a:xfrm>
          <a:prstGeom prst="rect">
            <a:avLst/>
          </a:prstGeom>
        </p:spPr>
      </p:pic>
      <p:pic>
        <p:nvPicPr>
          <p:cNvPr id="5" name="図 4">
            <a:extLst>
              <a:ext uri="{FF2B5EF4-FFF2-40B4-BE49-F238E27FC236}">
                <a16:creationId xmlns:a16="http://schemas.microsoft.com/office/drawing/2014/main" id="{A601F0F1-F9F1-44FD-81AD-05DA3C9D2F1F}"/>
              </a:ext>
            </a:extLst>
          </p:cNvPr>
          <p:cNvPicPr>
            <a:picLocks noChangeAspect="1"/>
          </p:cNvPicPr>
          <p:nvPr/>
        </p:nvPicPr>
        <p:blipFill rotWithShape="1">
          <a:blip r:embed="rId3"/>
          <a:srcRect l="35388" t="32363" r="23107" b="10031"/>
          <a:stretch/>
        </p:blipFill>
        <p:spPr>
          <a:xfrm>
            <a:off x="6297227" y="2255937"/>
            <a:ext cx="5894773" cy="4602063"/>
          </a:xfrm>
          <a:prstGeom prst="rect">
            <a:avLst/>
          </a:prstGeom>
        </p:spPr>
      </p:pic>
      <p:sp>
        <p:nvSpPr>
          <p:cNvPr id="2" name="スライド番号プレースホルダー 1">
            <a:extLst>
              <a:ext uri="{FF2B5EF4-FFF2-40B4-BE49-F238E27FC236}">
                <a16:creationId xmlns:a16="http://schemas.microsoft.com/office/drawing/2014/main" id="{E143B042-CE4A-41AA-95FF-C56746F1532E}"/>
              </a:ext>
            </a:extLst>
          </p:cNvPr>
          <p:cNvSpPr>
            <a:spLocks noGrp="1"/>
          </p:cNvSpPr>
          <p:nvPr>
            <p:ph type="sldNum" sz="quarter" idx="12"/>
          </p:nvPr>
        </p:nvSpPr>
        <p:spPr/>
        <p:txBody>
          <a:bodyPr/>
          <a:lstStyle/>
          <a:p>
            <a:fld id="{940875C9-0C28-4E4F-9BF5-1C8DB58AF2CE}" type="slidenum">
              <a:rPr kumimoji="1" lang="ja-JP" altLang="en-US" smtClean="0"/>
              <a:t>19</a:t>
            </a:fld>
            <a:endParaRPr kumimoji="1" lang="ja-JP" altLang="en-US"/>
          </a:p>
        </p:txBody>
      </p:sp>
    </p:spTree>
    <p:extLst>
      <p:ext uri="{BB962C8B-B14F-4D97-AF65-F5344CB8AC3E}">
        <p14:creationId xmlns:p14="http://schemas.microsoft.com/office/powerpoint/2010/main" val="1493272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スライド番号プレースホルダー 1">
            <a:extLst>
              <a:ext uri="{FF2B5EF4-FFF2-40B4-BE49-F238E27FC236}">
                <a16:creationId xmlns:a16="http://schemas.microsoft.com/office/drawing/2014/main" id="{1A584421-E397-448F-B1A1-11D5CC210CE9}"/>
              </a:ext>
            </a:extLst>
          </p:cNvPr>
          <p:cNvSpPr>
            <a:spLocks noGrp="1"/>
          </p:cNvSpPr>
          <p:nvPr>
            <p:ph type="sldNum" sz="quarter" idx="12"/>
          </p:nvPr>
        </p:nvSpPr>
        <p:spPr>
          <a:noFill/>
        </p:spPr>
        <p:txBody>
          <a:bodyPr/>
          <a:lstStyle>
            <a:lvl1pPr>
              <a:spcBef>
                <a:spcPct val="20000"/>
              </a:spcBef>
              <a:buChar char="•"/>
              <a:defRPr sz="2954">
                <a:solidFill>
                  <a:schemeClr val="tx1"/>
                </a:solidFill>
                <a:latin typeface="Arial" panose="020B0604020202020204" pitchFamily="34" charset="0"/>
                <a:ea typeface="ＭＳ Ｐゴシック" panose="020B0600070205080204" pitchFamily="50" charset="-128"/>
              </a:defRPr>
            </a:lvl1pPr>
            <a:lvl2pPr marL="685817" indent="-263776">
              <a:spcBef>
                <a:spcPct val="20000"/>
              </a:spcBef>
              <a:buChar char="–"/>
              <a:defRPr sz="2585">
                <a:solidFill>
                  <a:schemeClr val="tx1"/>
                </a:solidFill>
                <a:latin typeface="Arial" panose="020B0604020202020204" pitchFamily="34" charset="0"/>
                <a:ea typeface="ＭＳ Ｐゴシック" panose="020B0600070205080204" pitchFamily="50" charset="-128"/>
              </a:defRPr>
            </a:lvl2pPr>
            <a:lvl3pPr marL="1055103" indent="-211021">
              <a:spcBef>
                <a:spcPct val="20000"/>
              </a:spcBef>
              <a:buChar char="•"/>
              <a:defRPr sz="2215">
                <a:solidFill>
                  <a:schemeClr val="tx1"/>
                </a:solidFill>
                <a:latin typeface="Arial" panose="020B0604020202020204" pitchFamily="34" charset="0"/>
                <a:ea typeface="ＭＳ Ｐゴシック" panose="020B0600070205080204" pitchFamily="50" charset="-128"/>
              </a:defRPr>
            </a:lvl3pPr>
            <a:lvl4pPr marL="1477145" indent="-211021">
              <a:spcBef>
                <a:spcPct val="20000"/>
              </a:spcBef>
              <a:buChar char="–"/>
              <a:defRPr sz="1846">
                <a:solidFill>
                  <a:schemeClr val="tx1"/>
                </a:solidFill>
                <a:latin typeface="Arial" panose="020B0604020202020204" pitchFamily="34" charset="0"/>
                <a:ea typeface="ＭＳ Ｐゴシック" panose="020B0600070205080204" pitchFamily="50" charset="-128"/>
              </a:defRPr>
            </a:lvl4pPr>
            <a:lvl5pPr marL="1899186" indent="-211021">
              <a:spcBef>
                <a:spcPct val="20000"/>
              </a:spcBef>
              <a:buChar char="»"/>
              <a:defRPr sz="1846">
                <a:solidFill>
                  <a:schemeClr val="tx1"/>
                </a:solidFill>
                <a:latin typeface="Arial" panose="020B0604020202020204" pitchFamily="34" charset="0"/>
                <a:ea typeface="ＭＳ Ｐゴシック" panose="020B0600070205080204" pitchFamily="50" charset="-128"/>
              </a:defRPr>
            </a:lvl5pPr>
            <a:lvl6pPr marL="2321227" indent="-211021" eaLnBrk="0" fontAlgn="base" hangingPunct="0">
              <a:spcBef>
                <a:spcPct val="20000"/>
              </a:spcBef>
              <a:spcAft>
                <a:spcPct val="0"/>
              </a:spcAft>
              <a:buChar char="»"/>
              <a:defRPr sz="1846">
                <a:solidFill>
                  <a:schemeClr val="tx1"/>
                </a:solidFill>
                <a:latin typeface="Arial" panose="020B0604020202020204" pitchFamily="34" charset="0"/>
                <a:ea typeface="ＭＳ Ｐゴシック" panose="020B0600070205080204" pitchFamily="50" charset="-128"/>
              </a:defRPr>
            </a:lvl6pPr>
            <a:lvl7pPr marL="2743269" indent="-211021" eaLnBrk="0" fontAlgn="base" hangingPunct="0">
              <a:spcBef>
                <a:spcPct val="20000"/>
              </a:spcBef>
              <a:spcAft>
                <a:spcPct val="0"/>
              </a:spcAft>
              <a:buChar char="»"/>
              <a:defRPr sz="1846">
                <a:solidFill>
                  <a:schemeClr val="tx1"/>
                </a:solidFill>
                <a:latin typeface="Arial" panose="020B0604020202020204" pitchFamily="34" charset="0"/>
                <a:ea typeface="ＭＳ Ｐゴシック" panose="020B0600070205080204" pitchFamily="50" charset="-128"/>
              </a:defRPr>
            </a:lvl7pPr>
            <a:lvl8pPr marL="3165310" indent="-211021" eaLnBrk="0" fontAlgn="base" hangingPunct="0">
              <a:spcBef>
                <a:spcPct val="20000"/>
              </a:spcBef>
              <a:spcAft>
                <a:spcPct val="0"/>
              </a:spcAft>
              <a:buChar char="»"/>
              <a:defRPr sz="1846">
                <a:solidFill>
                  <a:schemeClr val="tx1"/>
                </a:solidFill>
                <a:latin typeface="Arial" panose="020B0604020202020204" pitchFamily="34" charset="0"/>
                <a:ea typeface="ＭＳ Ｐゴシック" panose="020B0600070205080204" pitchFamily="50" charset="-128"/>
              </a:defRPr>
            </a:lvl8pPr>
            <a:lvl9pPr marL="3587351" indent="-211021" eaLnBrk="0" fontAlgn="base" hangingPunct="0">
              <a:spcBef>
                <a:spcPct val="20000"/>
              </a:spcBef>
              <a:spcAft>
                <a:spcPct val="0"/>
              </a:spcAft>
              <a:buChar char="»"/>
              <a:defRPr sz="1846">
                <a:solidFill>
                  <a:schemeClr val="tx1"/>
                </a:solidFill>
                <a:latin typeface="Arial" panose="020B0604020202020204" pitchFamily="34" charset="0"/>
                <a:ea typeface="ＭＳ Ｐゴシック" panose="020B0600070205080204" pitchFamily="50" charset="-128"/>
              </a:defRPr>
            </a:lvl9pPr>
          </a:lstStyle>
          <a:p>
            <a:pPr marL="0" marR="0" lvl="0" indent="0" algn="r" defTabSz="844083" rtl="0" eaLnBrk="1" fontAlgn="base" latinLnBrk="0" hangingPunct="1">
              <a:lnSpc>
                <a:spcPct val="100000"/>
              </a:lnSpc>
              <a:spcBef>
                <a:spcPct val="0"/>
              </a:spcBef>
              <a:spcAft>
                <a:spcPct val="0"/>
              </a:spcAft>
              <a:buClrTx/>
              <a:buSzTx/>
              <a:buFontTx/>
              <a:buNone/>
              <a:tabLst/>
              <a:defRPr/>
            </a:pPr>
            <a:fld id="{2155B903-3D5A-49FD-9767-802E41673D75}" type="slidenum">
              <a:rPr kumimoji="0" lang="ja-JP" altLang="en-US" sz="1292"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844083" rtl="0" eaLnBrk="1" fontAlgn="base" latinLnBrk="0" hangingPunct="1">
                <a:lnSpc>
                  <a:spcPct val="100000"/>
                </a:lnSpc>
                <a:spcBef>
                  <a:spcPct val="0"/>
                </a:spcBef>
                <a:spcAft>
                  <a:spcPct val="0"/>
                </a:spcAft>
                <a:buClrTx/>
                <a:buSzTx/>
                <a:buFontTx/>
                <a:buNone/>
                <a:tabLst/>
                <a:defRPr/>
              </a:pPr>
              <a:t>2</a:t>
            </a:fld>
            <a:endParaRPr kumimoji="0" lang="en-US" altLang="ja-JP" sz="1292"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nvGrpSpPr>
          <p:cNvPr id="7" name="グループ化 6">
            <a:extLst>
              <a:ext uri="{FF2B5EF4-FFF2-40B4-BE49-F238E27FC236}">
                <a16:creationId xmlns:a16="http://schemas.microsoft.com/office/drawing/2014/main" id="{FC27EED0-94D5-462B-9B8E-C543F0B06601}"/>
              </a:ext>
            </a:extLst>
          </p:cNvPr>
          <p:cNvGrpSpPr/>
          <p:nvPr/>
        </p:nvGrpSpPr>
        <p:grpSpPr>
          <a:xfrm>
            <a:off x="6118592" y="0"/>
            <a:ext cx="6073407" cy="3331807"/>
            <a:chOff x="6118592" y="0"/>
            <a:chExt cx="6073407" cy="3331807"/>
          </a:xfrm>
        </p:grpSpPr>
        <p:pic>
          <p:nvPicPr>
            <p:cNvPr id="4" name="Picture 2">
              <a:extLst>
                <a:ext uri="{FF2B5EF4-FFF2-40B4-BE49-F238E27FC236}">
                  <a16:creationId xmlns:a16="http://schemas.microsoft.com/office/drawing/2014/main" id="{22AE63E8-B32C-4CAB-9A9D-F11B39B0F79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495" t="9180" r="15446" b="22461"/>
            <a:stretch/>
          </p:blipFill>
          <p:spPr bwMode="auto">
            <a:xfrm>
              <a:off x="6118592" y="0"/>
              <a:ext cx="6073407" cy="3331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正方形/長方形 2">
              <a:extLst>
                <a:ext uri="{FF2B5EF4-FFF2-40B4-BE49-F238E27FC236}">
                  <a16:creationId xmlns:a16="http://schemas.microsoft.com/office/drawing/2014/main" id="{93E59550-112C-4051-BC6E-5FF3F8398343}"/>
                </a:ext>
              </a:extLst>
            </p:cNvPr>
            <p:cNvSpPr/>
            <p:nvPr/>
          </p:nvSpPr>
          <p:spPr>
            <a:xfrm>
              <a:off x="6791417" y="0"/>
              <a:ext cx="1819183" cy="3746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 name="グループ化 16">
            <a:extLst>
              <a:ext uri="{FF2B5EF4-FFF2-40B4-BE49-F238E27FC236}">
                <a16:creationId xmlns:a16="http://schemas.microsoft.com/office/drawing/2014/main" id="{AD081174-5D0D-4847-9BCE-194610FA2828}"/>
              </a:ext>
            </a:extLst>
          </p:cNvPr>
          <p:cNvGrpSpPr/>
          <p:nvPr/>
        </p:nvGrpSpPr>
        <p:grpSpPr>
          <a:xfrm>
            <a:off x="6118592" y="3371976"/>
            <a:ext cx="6096000" cy="3486023"/>
            <a:chOff x="6118592" y="3371976"/>
            <a:chExt cx="6096000" cy="3777191"/>
          </a:xfrm>
        </p:grpSpPr>
        <p:pic>
          <p:nvPicPr>
            <p:cNvPr id="497667" name="図 2">
              <a:extLst>
                <a:ext uri="{FF2B5EF4-FFF2-40B4-BE49-F238E27FC236}">
                  <a16:creationId xmlns:a16="http://schemas.microsoft.com/office/drawing/2014/main" id="{32E08E02-9210-4315-83E1-E05618E3C2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988" t="10800" r="14563" b="9401"/>
            <a:stretch>
              <a:fillRect/>
            </a:stretch>
          </p:blipFill>
          <p:spPr bwMode="auto">
            <a:xfrm>
              <a:off x="6118592" y="3371976"/>
              <a:ext cx="6096000" cy="3777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正方形/長方形 8">
              <a:extLst>
                <a:ext uri="{FF2B5EF4-FFF2-40B4-BE49-F238E27FC236}">
                  <a16:creationId xmlns:a16="http://schemas.microsoft.com/office/drawing/2014/main" id="{A203B54E-0ED4-48C3-9FE8-C7D70AFC486D}"/>
                </a:ext>
              </a:extLst>
            </p:cNvPr>
            <p:cNvSpPr/>
            <p:nvPr/>
          </p:nvSpPr>
          <p:spPr>
            <a:xfrm>
              <a:off x="6791417" y="3371976"/>
              <a:ext cx="2183907" cy="38327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 name="グループ化 4">
            <a:extLst>
              <a:ext uri="{FF2B5EF4-FFF2-40B4-BE49-F238E27FC236}">
                <a16:creationId xmlns:a16="http://schemas.microsoft.com/office/drawing/2014/main" id="{4FD1C8A6-B71D-4B77-A287-9F5914A370C2}"/>
              </a:ext>
            </a:extLst>
          </p:cNvPr>
          <p:cNvGrpSpPr/>
          <p:nvPr/>
        </p:nvGrpSpPr>
        <p:grpSpPr>
          <a:xfrm>
            <a:off x="166023" y="0"/>
            <a:ext cx="4766604" cy="4934161"/>
            <a:chOff x="166023" y="0"/>
            <a:chExt cx="4766604" cy="4934161"/>
          </a:xfrm>
        </p:grpSpPr>
        <p:pic>
          <p:nvPicPr>
            <p:cNvPr id="2" name="図 1">
              <a:extLst>
                <a:ext uri="{FF2B5EF4-FFF2-40B4-BE49-F238E27FC236}">
                  <a16:creationId xmlns:a16="http://schemas.microsoft.com/office/drawing/2014/main" id="{05E33640-DCF4-4025-8185-7F186D729253}"/>
                </a:ext>
              </a:extLst>
            </p:cNvPr>
            <p:cNvPicPr>
              <a:picLocks noChangeAspect="1"/>
            </p:cNvPicPr>
            <p:nvPr/>
          </p:nvPicPr>
          <p:blipFill rotWithShape="1">
            <a:blip r:embed="rId4"/>
            <a:srcRect l="66406"/>
            <a:stretch/>
          </p:blipFill>
          <p:spPr>
            <a:xfrm>
              <a:off x="166023" y="0"/>
              <a:ext cx="2339300" cy="4934161"/>
            </a:xfrm>
            <a:prstGeom prst="rect">
              <a:avLst/>
            </a:prstGeom>
          </p:spPr>
        </p:pic>
        <p:pic>
          <p:nvPicPr>
            <p:cNvPr id="6" name="Picture 2">
              <a:extLst>
                <a:ext uri="{FF2B5EF4-FFF2-40B4-BE49-F238E27FC236}">
                  <a16:creationId xmlns:a16="http://schemas.microsoft.com/office/drawing/2014/main" id="{AC689145-1082-421E-9A59-96C6EE9265C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384" t="7813" r="63686" b="4297"/>
            <a:stretch/>
          </p:blipFill>
          <p:spPr bwMode="auto">
            <a:xfrm>
              <a:off x="2752077" y="1"/>
              <a:ext cx="2180550" cy="4934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正方形/長方形 9">
              <a:extLst>
                <a:ext uri="{FF2B5EF4-FFF2-40B4-BE49-F238E27FC236}">
                  <a16:creationId xmlns:a16="http://schemas.microsoft.com/office/drawing/2014/main" id="{6B528D81-17F4-407E-B6DA-016C7F8609C0}"/>
                </a:ext>
              </a:extLst>
            </p:cNvPr>
            <p:cNvSpPr/>
            <p:nvPr/>
          </p:nvSpPr>
          <p:spPr>
            <a:xfrm>
              <a:off x="470517" y="488272"/>
              <a:ext cx="1794767" cy="56964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a:extLst>
              <a:ext uri="{FF2B5EF4-FFF2-40B4-BE49-F238E27FC236}">
                <a16:creationId xmlns:a16="http://schemas.microsoft.com/office/drawing/2014/main" id="{CC584932-6594-4EC0-8691-60E6E7A47F9D}"/>
              </a:ext>
            </a:extLst>
          </p:cNvPr>
          <p:cNvGrpSpPr/>
          <p:nvPr/>
        </p:nvGrpSpPr>
        <p:grpSpPr>
          <a:xfrm>
            <a:off x="80209" y="3371976"/>
            <a:ext cx="4431212" cy="3493078"/>
            <a:chOff x="80209" y="3371976"/>
            <a:chExt cx="4431212" cy="3493078"/>
          </a:xfrm>
        </p:grpSpPr>
        <p:pic>
          <p:nvPicPr>
            <p:cNvPr id="11" name="図 10">
              <a:extLst>
                <a:ext uri="{FF2B5EF4-FFF2-40B4-BE49-F238E27FC236}">
                  <a16:creationId xmlns:a16="http://schemas.microsoft.com/office/drawing/2014/main" id="{21F0B949-6E1F-4AAA-8A6C-FD19FAB31863}"/>
                </a:ext>
              </a:extLst>
            </p:cNvPr>
            <p:cNvPicPr>
              <a:picLocks noChangeAspect="1"/>
            </p:cNvPicPr>
            <p:nvPr/>
          </p:nvPicPr>
          <p:blipFill rotWithShape="1">
            <a:blip r:embed="rId6"/>
            <a:srcRect l="20805" t="11130" r="22326" b="9333"/>
            <a:stretch/>
          </p:blipFill>
          <p:spPr>
            <a:xfrm>
              <a:off x="80209" y="3379031"/>
              <a:ext cx="4431212" cy="3486023"/>
            </a:xfrm>
            <a:prstGeom prst="rect">
              <a:avLst/>
            </a:prstGeom>
          </p:spPr>
        </p:pic>
        <p:sp>
          <p:nvSpPr>
            <p:cNvPr id="13" name="正方形/長方形 12">
              <a:extLst>
                <a:ext uri="{FF2B5EF4-FFF2-40B4-BE49-F238E27FC236}">
                  <a16:creationId xmlns:a16="http://schemas.microsoft.com/office/drawing/2014/main" id="{71C01DB4-D2DD-4182-AB50-86599E6C4B26}"/>
                </a:ext>
              </a:extLst>
            </p:cNvPr>
            <p:cNvSpPr/>
            <p:nvPr/>
          </p:nvSpPr>
          <p:spPr>
            <a:xfrm>
              <a:off x="80209" y="3371976"/>
              <a:ext cx="2170453" cy="38327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 name="正方形/長方形 14">
            <a:extLst>
              <a:ext uri="{FF2B5EF4-FFF2-40B4-BE49-F238E27FC236}">
                <a16:creationId xmlns:a16="http://schemas.microsoft.com/office/drawing/2014/main" id="{4F311675-B7E1-4A35-933E-D25E2097C3F6}"/>
              </a:ext>
            </a:extLst>
          </p:cNvPr>
          <p:cNvSpPr/>
          <p:nvPr/>
        </p:nvSpPr>
        <p:spPr bwMode="auto">
          <a:xfrm>
            <a:off x="4049697" y="4437571"/>
            <a:ext cx="4092606" cy="2045779"/>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kumimoji="0" lang="ja-JP" altLang="en-US" dirty="0">
                <a:latin typeface="Arial" pitchFamily="34" charset="0"/>
                <a:ea typeface="ＭＳ Ｐゴシック" pitchFamily="50" charset="-128"/>
              </a:rPr>
              <a:t>滋賀県立精神保健福祉センター</a:t>
            </a:r>
          </a:p>
          <a:p>
            <a:pPr algn="ctr" fontAlgn="base">
              <a:spcBef>
                <a:spcPct val="0"/>
              </a:spcBef>
              <a:spcAft>
                <a:spcPct val="0"/>
              </a:spcAft>
            </a:pPr>
            <a:r>
              <a:rPr kumimoji="0" lang="ja-JP" altLang="en-US" dirty="0">
                <a:latin typeface="Arial" pitchFamily="34" charset="0"/>
                <a:ea typeface="ＭＳ Ｐゴシック" pitchFamily="50" charset="-128"/>
              </a:rPr>
              <a:t>滋賀県立精神医療センター</a:t>
            </a:r>
          </a:p>
          <a:p>
            <a:pPr algn="ctr" fontAlgn="base">
              <a:spcBef>
                <a:spcPct val="0"/>
              </a:spcBef>
              <a:spcAft>
                <a:spcPct val="0"/>
              </a:spcAft>
            </a:pPr>
            <a:r>
              <a:rPr kumimoji="0" lang="ja-JP" altLang="en-US" dirty="0">
                <a:latin typeface="Arial" pitchFamily="34" charset="0"/>
                <a:ea typeface="ＭＳ Ｐゴシック" pitchFamily="50" charset="-128"/>
              </a:rPr>
              <a:t>滋賀県立小児保健医療センター</a:t>
            </a:r>
          </a:p>
          <a:p>
            <a:pPr algn="ctr" fontAlgn="base">
              <a:spcBef>
                <a:spcPct val="0"/>
              </a:spcBef>
              <a:spcAft>
                <a:spcPct val="0"/>
              </a:spcAft>
            </a:pPr>
            <a:r>
              <a:rPr kumimoji="0" lang="ja-JP" altLang="en-US" dirty="0">
                <a:latin typeface="Arial" pitchFamily="34" charset="0"/>
                <a:ea typeface="ＭＳ Ｐゴシック" pitchFamily="50" charset="-128"/>
              </a:rPr>
              <a:t>滋賀県健康医療福祉部</a:t>
            </a:r>
          </a:p>
          <a:p>
            <a:pPr algn="ctr" fontAlgn="base">
              <a:spcBef>
                <a:spcPct val="0"/>
              </a:spcBef>
              <a:spcAft>
                <a:spcPct val="0"/>
              </a:spcAft>
            </a:pPr>
            <a:r>
              <a:rPr kumimoji="0" lang="ja-JP" altLang="en-US" dirty="0">
                <a:latin typeface="Arial" pitchFamily="34" charset="0"/>
                <a:ea typeface="ＭＳ Ｐゴシック" pitchFamily="50" charset="-128"/>
              </a:rPr>
              <a:t>全国精神保健福祉センター長会</a:t>
            </a:r>
          </a:p>
          <a:p>
            <a:pPr algn="ctr" fontAlgn="base">
              <a:spcBef>
                <a:spcPct val="0"/>
              </a:spcBef>
              <a:spcAft>
                <a:spcPct val="0"/>
              </a:spcAft>
            </a:pPr>
            <a:endParaRPr kumimoji="0" lang="ja-JP" altLang="en-US" dirty="0">
              <a:latin typeface="Arial" pitchFamily="34" charset="0"/>
              <a:ea typeface="ＭＳ Ｐゴシック" pitchFamily="50" charset="-128"/>
            </a:endParaRPr>
          </a:p>
          <a:p>
            <a:pPr algn="ctr" fontAlgn="base">
              <a:spcBef>
                <a:spcPct val="0"/>
              </a:spcBef>
              <a:spcAft>
                <a:spcPct val="0"/>
              </a:spcAft>
            </a:pPr>
            <a:r>
              <a:rPr kumimoji="0" lang="ja-JP" altLang="en-US" dirty="0">
                <a:latin typeface="Arial" pitchFamily="34" charset="0"/>
                <a:ea typeface="ＭＳ Ｐゴシック" pitchFamily="50" charset="-128"/>
              </a:rPr>
              <a:t>辻本哲士</a:t>
            </a:r>
          </a:p>
        </p:txBody>
      </p:sp>
      <p:sp>
        <p:nvSpPr>
          <p:cNvPr id="8" name="正方形/長方形 7">
            <a:extLst>
              <a:ext uri="{FF2B5EF4-FFF2-40B4-BE49-F238E27FC236}">
                <a16:creationId xmlns:a16="http://schemas.microsoft.com/office/drawing/2014/main" id="{E8C31DEE-9B04-4EA5-81C4-8CDB3DBB29D4}"/>
              </a:ext>
            </a:extLst>
          </p:cNvPr>
          <p:cNvSpPr/>
          <p:nvPr/>
        </p:nvSpPr>
        <p:spPr>
          <a:xfrm>
            <a:off x="11700768" y="6316716"/>
            <a:ext cx="491231" cy="444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ln w="0"/>
                <a:solidFill>
                  <a:schemeClr val="tx1"/>
                </a:solidFill>
                <a:effectLst>
                  <a:outerShdw blurRad="38100" dist="19050" dir="2700000" algn="tl" rotWithShape="0">
                    <a:schemeClr val="dk1">
                      <a:alpha val="40000"/>
                    </a:schemeClr>
                  </a:outerShdw>
                </a:effectLst>
              </a:rPr>
              <a:t>2</a:t>
            </a:r>
            <a:endParaRPr kumimoji="1" lang="ja-JP" altLang="en-US"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67332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40E5F39-B2BC-44AD-9B4F-4880EAF92A93}"/>
              </a:ext>
            </a:extLst>
          </p:cNvPr>
          <p:cNvPicPr>
            <a:picLocks noChangeAspect="1"/>
          </p:cNvPicPr>
          <p:nvPr/>
        </p:nvPicPr>
        <p:blipFill rotWithShape="1">
          <a:blip r:embed="rId2"/>
          <a:srcRect l="29781" t="19676" r="15170" b="9515"/>
          <a:stretch/>
        </p:blipFill>
        <p:spPr>
          <a:xfrm>
            <a:off x="0" y="0"/>
            <a:ext cx="5575177" cy="4033891"/>
          </a:xfrm>
          <a:prstGeom prst="rect">
            <a:avLst/>
          </a:prstGeom>
        </p:spPr>
      </p:pic>
      <p:pic>
        <p:nvPicPr>
          <p:cNvPr id="5" name="図 4">
            <a:extLst>
              <a:ext uri="{FF2B5EF4-FFF2-40B4-BE49-F238E27FC236}">
                <a16:creationId xmlns:a16="http://schemas.microsoft.com/office/drawing/2014/main" id="{31E3698D-63E4-4A12-8797-6531F1C0C1EB}"/>
              </a:ext>
            </a:extLst>
          </p:cNvPr>
          <p:cNvPicPr>
            <a:picLocks noChangeAspect="1"/>
          </p:cNvPicPr>
          <p:nvPr/>
        </p:nvPicPr>
        <p:blipFill rotWithShape="1">
          <a:blip r:embed="rId3"/>
          <a:srcRect l="37792" t="34304" r="21796" b="18317"/>
          <a:stretch/>
        </p:blipFill>
        <p:spPr>
          <a:xfrm>
            <a:off x="5956917" y="2746215"/>
            <a:ext cx="6235083" cy="4111785"/>
          </a:xfrm>
          <a:prstGeom prst="rect">
            <a:avLst/>
          </a:prstGeom>
        </p:spPr>
      </p:pic>
      <p:sp>
        <p:nvSpPr>
          <p:cNvPr id="2" name="スライド番号プレースホルダー 1">
            <a:extLst>
              <a:ext uri="{FF2B5EF4-FFF2-40B4-BE49-F238E27FC236}">
                <a16:creationId xmlns:a16="http://schemas.microsoft.com/office/drawing/2014/main" id="{B5E3B004-D0F5-462D-8966-304E9396BBA1}"/>
              </a:ext>
            </a:extLst>
          </p:cNvPr>
          <p:cNvSpPr>
            <a:spLocks noGrp="1"/>
          </p:cNvSpPr>
          <p:nvPr>
            <p:ph type="sldNum" sz="quarter" idx="12"/>
          </p:nvPr>
        </p:nvSpPr>
        <p:spPr/>
        <p:txBody>
          <a:bodyPr/>
          <a:lstStyle/>
          <a:p>
            <a:fld id="{940875C9-0C28-4E4F-9BF5-1C8DB58AF2CE}" type="slidenum">
              <a:rPr kumimoji="1" lang="ja-JP" altLang="en-US" smtClean="0"/>
              <a:t>20</a:t>
            </a:fld>
            <a:endParaRPr kumimoji="1" lang="ja-JP" altLang="en-US"/>
          </a:p>
        </p:txBody>
      </p:sp>
    </p:spTree>
    <p:extLst>
      <p:ext uri="{BB962C8B-B14F-4D97-AF65-F5344CB8AC3E}">
        <p14:creationId xmlns:p14="http://schemas.microsoft.com/office/powerpoint/2010/main" val="1030576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388C605-9305-4BC8-9C02-BCFF4C428175}"/>
              </a:ext>
            </a:extLst>
          </p:cNvPr>
          <p:cNvPicPr>
            <a:picLocks noChangeAspect="1"/>
          </p:cNvPicPr>
          <p:nvPr/>
        </p:nvPicPr>
        <p:blipFill rotWithShape="1">
          <a:blip r:embed="rId2"/>
          <a:srcRect l="31093" t="22784" r="16699" b="9125"/>
          <a:stretch/>
        </p:blipFill>
        <p:spPr>
          <a:xfrm>
            <a:off x="0" y="0"/>
            <a:ext cx="6026454" cy="4421080"/>
          </a:xfrm>
          <a:prstGeom prst="rect">
            <a:avLst/>
          </a:prstGeom>
        </p:spPr>
      </p:pic>
      <p:pic>
        <p:nvPicPr>
          <p:cNvPr id="5" name="図 4">
            <a:extLst>
              <a:ext uri="{FF2B5EF4-FFF2-40B4-BE49-F238E27FC236}">
                <a16:creationId xmlns:a16="http://schemas.microsoft.com/office/drawing/2014/main" id="{018890FE-FD73-4C6B-BEBE-201BD37F2962}"/>
              </a:ext>
            </a:extLst>
          </p:cNvPr>
          <p:cNvPicPr>
            <a:picLocks noChangeAspect="1"/>
          </p:cNvPicPr>
          <p:nvPr/>
        </p:nvPicPr>
        <p:blipFill rotWithShape="1">
          <a:blip r:embed="rId3"/>
          <a:srcRect l="30656" t="24466" r="18447" b="11068"/>
          <a:stretch/>
        </p:blipFill>
        <p:spPr>
          <a:xfrm>
            <a:off x="6460020" y="2796466"/>
            <a:ext cx="5731980" cy="4083727"/>
          </a:xfrm>
          <a:prstGeom prst="rect">
            <a:avLst/>
          </a:prstGeom>
        </p:spPr>
      </p:pic>
      <p:sp>
        <p:nvSpPr>
          <p:cNvPr id="2" name="スライド番号プレースホルダー 1">
            <a:extLst>
              <a:ext uri="{FF2B5EF4-FFF2-40B4-BE49-F238E27FC236}">
                <a16:creationId xmlns:a16="http://schemas.microsoft.com/office/drawing/2014/main" id="{AE8AFC5F-504A-4449-AEB6-C148EDEC7ACD}"/>
              </a:ext>
            </a:extLst>
          </p:cNvPr>
          <p:cNvSpPr>
            <a:spLocks noGrp="1"/>
          </p:cNvSpPr>
          <p:nvPr>
            <p:ph type="sldNum" sz="quarter" idx="12"/>
          </p:nvPr>
        </p:nvSpPr>
        <p:spPr/>
        <p:txBody>
          <a:bodyPr/>
          <a:lstStyle/>
          <a:p>
            <a:fld id="{940875C9-0C28-4E4F-9BF5-1C8DB58AF2CE}" type="slidenum">
              <a:rPr kumimoji="1" lang="ja-JP" altLang="en-US" smtClean="0"/>
              <a:t>21</a:t>
            </a:fld>
            <a:endParaRPr kumimoji="1" lang="ja-JP" altLang="en-US"/>
          </a:p>
        </p:txBody>
      </p:sp>
    </p:spTree>
    <p:extLst>
      <p:ext uri="{BB962C8B-B14F-4D97-AF65-F5344CB8AC3E}">
        <p14:creationId xmlns:p14="http://schemas.microsoft.com/office/powerpoint/2010/main" val="3256088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24001" y="9611"/>
            <a:ext cx="9143999" cy="547951"/>
          </a:xfrm>
        </p:spPr>
        <p:txBody>
          <a:bodyPr>
            <a:normAutofit/>
          </a:bodyPr>
          <a:lstStyle/>
          <a:p>
            <a:pPr algn="ctr"/>
            <a:r>
              <a:rPr lang="ja-JP" altLang="ja-JP" sz="2800" b="1" dirty="0">
                <a:solidFill>
                  <a:srgbClr val="0070C0"/>
                </a:solidFill>
                <a:latin typeface="UD デジタル 教科書体 NK-R" panose="02020400000000000000" pitchFamily="18" charset="-128"/>
                <a:ea typeface="UD デジタル 教科書体 NK-R" panose="02020400000000000000" pitchFamily="18" charset="-128"/>
              </a:rPr>
              <a:t>滋賀県ひきこもり支援専門家チーム</a:t>
            </a:r>
            <a:endParaRPr lang="ja-JP" altLang="en-US" sz="2800" b="1" dirty="0">
              <a:solidFill>
                <a:srgbClr val="0070C0"/>
              </a:solidFill>
              <a:latin typeface="UD デジタル 教科書体 NK-R" panose="02020400000000000000" pitchFamily="18" charset="-128"/>
              <a:ea typeface="UD デジタル 教科書体 NK-R" panose="02020400000000000000" pitchFamily="18" charset="-128"/>
            </a:endParaRPr>
          </a:p>
        </p:txBody>
      </p:sp>
      <p:sp>
        <p:nvSpPr>
          <p:cNvPr id="3" name="コンテンツ プレースホルダー 2"/>
          <p:cNvSpPr>
            <a:spLocks noGrp="1"/>
          </p:cNvSpPr>
          <p:nvPr>
            <p:ph idx="1"/>
          </p:nvPr>
        </p:nvSpPr>
        <p:spPr>
          <a:xfrm>
            <a:off x="1775407" y="557562"/>
            <a:ext cx="8641185" cy="6111799"/>
          </a:xfrm>
          <a:ln w="38100">
            <a:solidFill>
              <a:schemeClr val="accent1">
                <a:lumMod val="75000"/>
              </a:schemeClr>
            </a:solidFill>
          </a:ln>
        </p:spPr>
        <p:txBody>
          <a:bodyPr>
            <a:noAutofit/>
          </a:bodyPr>
          <a:lstStyle/>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■目的</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a:t>
            </a:r>
            <a:r>
              <a:rPr lang="ja-JP" altLang="ja-JP" sz="1600" dirty="0">
                <a:latin typeface="UD デジタル 教科書体 NK-R" panose="02020400000000000000" pitchFamily="18" charset="-128"/>
                <a:ea typeface="UD デジタル 教科書体 NK-R" panose="02020400000000000000" pitchFamily="18" charset="-128"/>
              </a:rPr>
              <a:t>身近な地域でのひきこもり支援をより充実させるため、ひきこもり支援センターの機能強化および体制強化を図り、市町等に対し専門的観点から助言等を行う機能を強化する。</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■事業概要</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医療、法律、福祉、教育、就労等の多職種から構成される専門家チームを設置し、専門的助言・直接支援を行う。</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■専門家チームメンバー</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・医　　療：精神科医・臨床心理士（精神障害・発達障害など）</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・法　　律：弁護士（債務整理・成年後見制度など）</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・福　　祉：精神保健福祉士</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：ひきこもり支援実施事業所</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・教　　育：元高校教員（教育との連携）</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・就　　労：キャリアコンサルタント</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・生活困窮：ファイナンシャルプランナー、生活困窮者等自立支援相談</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・その他　：学識経験者</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en-US" altLang="ja-JP" sz="1600" dirty="0">
                <a:latin typeface="UD デジタル 教科書体 NK-R" panose="02020400000000000000" pitchFamily="18" charset="-128"/>
                <a:ea typeface="UD デジタル 教科書体 NK-R" panose="02020400000000000000" pitchFamily="18" charset="-128"/>
              </a:rPr>
              <a:t>※</a:t>
            </a:r>
            <a:r>
              <a:rPr lang="ja-JP" altLang="en-US" sz="1600" dirty="0">
                <a:latin typeface="UD デジタル 教科書体 NK-R" panose="02020400000000000000" pitchFamily="18" charset="-128"/>
                <a:ea typeface="UD デジタル 教科書体 NK-R" panose="02020400000000000000" pitchFamily="18" charset="-128"/>
              </a:rPr>
              <a:t>保健→保健所保健師　</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■活動内容</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①</a:t>
            </a:r>
            <a:r>
              <a:rPr lang="ja-JP" altLang="en-US" sz="1600" dirty="0">
                <a:latin typeface="UD デジタル 教科書体 NK-R" panose="02020400000000000000" pitchFamily="18" charset="-128"/>
                <a:ea typeface="UD デジタル 教科書体 NK-R" panose="02020400000000000000" pitchFamily="18" charset="-128"/>
              </a:rPr>
              <a:t>事例</a:t>
            </a:r>
            <a:r>
              <a:rPr lang="ja-JP" altLang="ja-JP" sz="1600" dirty="0">
                <a:latin typeface="UD デジタル 教科書体 NK-R" panose="02020400000000000000" pitchFamily="18" charset="-128"/>
                <a:ea typeface="UD デジタル 教科書体 NK-R" panose="02020400000000000000" pitchFamily="18" charset="-128"/>
              </a:rPr>
              <a:t>検討</a:t>
            </a: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　市町に相談のあった困難事例について、多角的な見地から専門的な助言を行う。その他、ひきこもり</a:t>
            </a:r>
            <a:r>
              <a:rPr lang="ja-JP" altLang="en-US" sz="1600" dirty="0">
                <a:latin typeface="UD デジタル 教科書体 NK-R" panose="02020400000000000000" pitchFamily="18" charset="-128"/>
                <a:ea typeface="UD デジタル 教科書体 NK-R" panose="02020400000000000000" pitchFamily="18" charset="-128"/>
              </a:rPr>
              <a:t>地域</a:t>
            </a:r>
            <a:r>
              <a:rPr lang="ja-JP" altLang="ja-JP" sz="1600" dirty="0">
                <a:latin typeface="UD デジタル 教科書体 NK-R" panose="02020400000000000000" pitchFamily="18" charset="-128"/>
                <a:ea typeface="UD デジタル 教科書体 NK-R" panose="02020400000000000000" pitchFamily="18" charset="-128"/>
              </a:rPr>
              <a:t>支援センターの要請に応じて専門的な助言を行う。</a:t>
            </a: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②同行</a:t>
            </a:r>
            <a:r>
              <a:rPr lang="ja-JP" altLang="en-US" sz="1600" dirty="0">
                <a:latin typeface="UD デジタル 教科書体 NK-R" panose="02020400000000000000" pitchFamily="18" charset="-128"/>
                <a:ea typeface="UD デジタル 教科書体 NK-R" panose="02020400000000000000" pitchFamily="18" charset="-128"/>
              </a:rPr>
              <a:t>支援</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a:t>
            </a:r>
            <a:r>
              <a:rPr lang="ja-JP" altLang="ja-JP" sz="1600" dirty="0">
                <a:latin typeface="UD デジタル 教科書体 NK-R" panose="02020400000000000000" pitchFamily="18" charset="-128"/>
                <a:ea typeface="UD デジタル 教科書体 NK-R" panose="02020400000000000000" pitchFamily="18" charset="-128"/>
              </a:rPr>
              <a:t>必要に応じて、市町や保健所と連携し、ひきこもり状態のある方やその家族に直接、訪問支援・面接相談を行う。</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③</a:t>
            </a:r>
            <a:r>
              <a:rPr lang="ja-JP" altLang="en-US" sz="1600" dirty="0">
                <a:latin typeface="UD デジタル 教科書体 NK-R" panose="02020400000000000000" pitchFamily="18" charset="-128"/>
                <a:ea typeface="UD デジタル 教科書体 NK-R" panose="02020400000000000000" pitchFamily="18" charset="-128"/>
              </a:rPr>
              <a:t>全体会議</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①②で対応をした事例を通して、ひきこもり支援の課題の整理を行う。</a:t>
            </a:r>
            <a:endParaRPr lang="ja-JP"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　</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p:txBody>
      </p:sp>
      <p:sp>
        <p:nvSpPr>
          <p:cNvPr id="4" name="スライド番号プレースホルダー 3">
            <a:extLst>
              <a:ext uri="{FF2B5EF4-FFF2-40B4-BE49-F238E27FC236}">
                <a16:creationId xmlns:a16="http://schemas.microsoft.com/office/drawing/2014/main" id="{7B5376B3-62B7-4966-A9AB-FFE9752E9186}"/>
              </a:ext>
            </a:extLst>
          </p:cNvPr>
          <p:cNvSpPr>
            <a:spLocks noGrp="1"/>
          </p:cNvSpPr>
          <p:nvPr>
            <p:ph type="sldNum" sz="quarter" idx="12"/>
          </p:nvPr>
        </p:nvSpPr>
        <p:spPr/>
        <p:txBody>
          <a:bodyPr/>
          <a:lstStyle/>
          <a:p>
            <a:fld id="{D2B3C1FC-2E6C-49C0-8341-B1A554D04A6C}" type="slidenum">
              <a:rPr kumimoji="1" lang="ja-JP" altLang="en-US" smtClean="0"/>
              <a:t>22</a:t>
            </a:fld>
            <a:endParaRPr kumimoji="1" lang="ja-JP" altLang="en-US"/>
          </a:p>
        </p:txBody>
      </p:sp>
    </p:spTree>
    <p:extLst>
      <p:ext uri="{BB962C8B-B14F-4D97-AF65-F5344CB8AC3E}">
        <p14:creationId xmlns:p14="http://schemas.microsoft.com/office/powerpoint/2010/main" val="24769520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24001" y="9611"/>
            <a:ext cx="9143999" cy="547951"/>
          </a:xfrm>
        </p:spPr>
        <p:txBody>
          <a:bodyPr>
            <a:normAutofit/>
          </a:bodyPr>
          <a:lstStyle/>
          <a:p>
            <a:pPr algn="ctr"/>
            <a:r>
              <a:rPr lang="ja-JP" altLang="ja-JP" sz="2800" b="1" dirty="0">
                <a:solidFill>
                  <a:srgbClr val="0070C0"/>
                </a:solidFill>
                <a:latin typeface="UD デジタル 教科書体 NK-R" panose="02020400000000000000" pitchFamily="18" charset="-128"/>
                <a:ea typeface="UD デジタル 教科書体 NK-R" panose="02020400000000000000" pitchFamily="18" charset="-128"/>
              </a:rPr>
              <a:t>滋賀県ひきこもり支援専門家チーム</a:t>
            </a:r>
            <a:endParaRPr lang="ja-JP" altLang="en-US" sz="2800" b="1" dirty="0">
              <a:solidFill>
                <a:srgbClr val="0070C0"/>
              </a:solidFill>
              <a:latin typeface="UD デジタル 教科書体 NK-R" panose="02020400000000000000" pitchFamily="18" charset="-128"/>
              <a:ea typeface="UD デジタル 教科書体 NK-R" panose="02020400000000000000" pitchFamily="18" charset="-128"/>
            </a:endParaRPr>
          </a:p>
        </p:txBody>
      </p:sp>
      <p:sp>
        <p:nvSpPr>
          <p:cNvPr id="3" name="コンテンツ プレースホルダー 2"/>
          <p:cNvSpPr>
            <a:spLocks noGrp="1"/>
          </p:cNvSpPr>
          <p:nvPr>
            <p:ph idx="1"/>
          </p:nvPr>
        </p:nvSpPr>
        <p:spPr>
          <a:xfrm>
            <a:off x="1775407" y="557562"/>
            <a:ext cx="8641185" cy="6111799"/>
          </a:xfrm>
          <a:ln w="38100">
            <a:solidFill>
              <a:schemeClr val="accent1">
                <a:lumMod val="75000"/>
              </a:schemeClr>
            </a:solidFill>
          </a:ln>
        </p:spPr>
        <p:txBody>
          <a:bodyPr>
            <a:noAutofit/>
          </a:bodyPr>
          <a:lstStyle/>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■目的</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a:t>
            </a:r>
            <a:r>
              <a:rPr lang="ja-JP" altLang="ja-JP" sz="1600" dirty="0">
                <a:latin typeface="UD デジタル 教科書体 NK-R" panose="02020400000000000000" pitchFamily="18" charset="-128"/>
                <a:ea typeface="UD デジタル 教科書体 NK-R" panose="02020400000000000000" pitchFamily="18" charset="-128"/>
              </a:rPr>
              <a:t>身近な地域でのひきこもり支援をより充実させるため、ひきこもり支援センターの機能強化および体制強化を図り、市町等に対し専門的観点から助言等を行う機能を強化する。</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■事業概要</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医療、法律、福祉、教育、就労等の多職種から構成される専門家チームを設置し、専門的助言・直接支援を行う。</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■専門家チームメンバー</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・医　　療：精神科医・臨床心理士（精神障害・発達障害など）</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・法　　律：弁護士（債務整理・成年後見制度など）</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・福　　祉：精神保健福祉士</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：ひきこもり支援実施事業所</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・教　　育：元高校教員（教育との連携）</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・就　　労：キャリアコンサルタント</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・生活困窮：ファイナンシャルプランナー、生活困窮者等自立支援相談</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・その他　：学識経験者</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en-US" altLang="ja-JP" sz="1600" dirty="0">
                <a:latin typeface="UD デジタル 教科書体 NK-R" panose="02020400000000000000" pitchFamily="18" charset="-128"/>
                <a:ea typeface="UD デジタル 教科書体 NK-R" panose="02020400000000000000" pitchFamily="18" charset="-128"/>
              </a:rPr>
              <a:t>※</a:t>
            </a:r>
            <a:r>
              <a:rPr lang="ja-JP" altLang="en-US" sz="1600" dirty="0">
                <a:latin typeface="UD デジタル 教科書体 NK-R" panose="02020400000000000000" pitchFamily="18" charset="-128"/>
                <a:ea typeface="UD デジタル 教科書体 NK-R" panose="02020400000000000000" pitchFamily="18" charset="-128"/>
              </a:rPr>
              <a:t>保健→保健所保健師　</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■活動内容</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①</a:t>
            </a:r>
            <a:r>
              <a:rPr lang="ja-JP" altLang="en-US" sz="1600" dirty="0">
                <a:latin typeface="UD デジタル 教科書体 NK-R" panose="02020400000000000000" pitchFamily="18" charset="-128"/>
                <a:ea typeface="UD デジタル 教科書体 NK-R" panose="02020400000000000000" pitchFamily="18" charset="-128"/>
              </a:rPr>
              <a:t>事例</a:t>
            </a:r>
            <a:r>
              <a:rPr lang="ja-JP" altLang="ja-JP" sz="1600" dirty="0">
                <a:latin typeface="UD デジタル 教科書体 NK-R" panose="02020400000000000000" pitchFamily="18" charset="-128"/>
                <a:ea typeface="UD デジタル 教科書体 NK-R" panose="02020400000000000000" pitchFamily="18" charset="-128"/>
              </a:rPr>
              <a:t>検討</a:t>
            </a: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　市町に相談のあった困難事例について、多角的な見地から専門的な助言を行う。その他、ひきこもり</a:t>
            </a:r>
            <a:r>
              <a:rPr lang="ja-JP" altLang="en-US" sz="1600" dirty="0">
                <a:latin typeface="UD デジタル 教科書体 NK-R" panose="02020400000000000000" pitchFamily="18" charset="-128"/>
                <a:ea typeface="UD デジタル 教科書体 NK-R" panose="02020400000000000000" pitchFamily="18" charset="-128"/>
              </a:rPr>
              <a:t>地域</a:t>
            </a:r>
            <a:r>
              <a:rPr lang="ja-JP" altLang="ja-JP" sz="1600" dirty="0">
                <a:latin typeface="UD デジタル 教科書体 NK-R" panose="02020400000000000000" pitchFamily="18" charset="-128"/>
                <a:ea typeface="UD デジタル 教科書体 NK-R" panose="02020400000000000000" pitchFamily="18" charset="-128"/>
              </a:rPr>
              <a:t>支援センターの要請に応じて専門的な助言を行う。</a:t>
            </a: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②同行</a:t>
            </a:r>
            <a:r>
              <a:rPr lang="ja-JP" altLang="en-US" sz="1600" dirty="0">
                <a:latin typeface="UD デジタル 教科書体 NK-R" panose="02020400000000000000" pitchFamily="18" charset="-128"/>
                <a:ea typeface="UD デジタル 教科書体 NK-R" panose="02020400000000000000" pitchFamily="18" charset="-128"/>
              </a:rPr>
              <a:t>支援</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a:t>
            </a:r>
            <a:r>
              <a:rPr lang="ja-JP" altLang="ja-JP" sz="1600" dirty="0">
                <a:latin typeface="UD デジタル 教科書体 NK-R" panose="02020400000000000000" pitchFamily="18" charset="-128"/>
                <a:ea typeface="UD デジタル 教科書体 NK-R" panose="02020400000000000000" pitchFamily="18" charset="-128"/>
              </a:rPr>
              <a:t>必要に応じて、市町や保健所と連携し、ひきこもり状態のある方やその家族に直接、訪問支援・面接相談を行う。</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③</a:t>
            </a:r>
            <a:r>
              <a:rPr lang="ja-JP" altLang="en-US" sz="1600" dirty="0">
                <a:latin typeface="UD デジタル 教科書体 NK-R" panose="02020400000000000000" pitchFamily="18" charset="-128"/>
                <a:ea typeface="UD デジタル 教科書体 NK-R" panose="02020400000000000000" pitchFamily="18" charset="-128"/>
              </a:rPr>
              <a:t>全体会議</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en-US" sz="1600" dirty="0">
                <a:latin typeface="UD デジタル 教科書体 NK-R" panose="02020400000000000000" pitchFamily="18" charset="-128"/>
                <a:ea typeface="UD デジタル 教科書体 NK-R" panose="02020400000000000000" pitchFamily="18" charset="-128"/>
              </a:rPr>
              <a:t>　①②で対応をした事例を通して、ひきこもり支援の課題の整理を行う。</a:t>
            </a:r>
            <a:endParaRPr lang="ja-JP"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r>
              <a:rPr lang="ja-JP" altLang="ja-JP" sz="1600" dirty="0">
                <a:latin typeface="UD デジタル 教科書体 NK-R" panose="02020400000000000000" pitchFamily="18" charset="-128"/>
                <a:ea typeface="UD デジタル 教科書体 NK-R" panose="02020400000000000000" pitchFamily="18" charset="-128"/>
              </a:rPr>
              <a:t>　</a:t>
            </a: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a:p>
            <a:pPr marL="0" indent="0">
              <a:lnSpc>
                <a:spcPts val="1500"/>
              </a:lnSpc>
              <a:spcBef>
                <a:spcPts val="0"/>
              </a:spcBef>
              <a:buNone/>
            </a:pPr>
            <a:endParaRPr lang="en-US" altLang="ja-JP" sz="1600" dirty="0">
              <a:latin typeface="UD デジタル 教科書体 NK-R" panose="02020400000000000000" pitchFamily="18" charset="-128"/>
              <a:ea typeface="UD デジタル 教科書体 NK-R" panose="02020400000000000000" pitchFamily="18" charset="-128"/>
            </a:endParaRPr>
          </a:p>
        </p:txBody>
      </p:sp>
      <p:sp>
        <p:nvSpPr>
          <p:cNvPr id="5" name="正方形/長方形 4">
            <a:extLst>
              <a:ext uri="{FF2B5EF4-FFF2-40B4-BE49-F238E27FC236}">
                <a16:creationId xmlns:a16="http://schemas.microsoft.com/office/drawing/2014/main" id="{69F10019-4E3D-4260-B9C5-1D83449C9632}"/>
              </a:ext>
            </a:extLst>
          </p:cNvPr>
          <p:cNvSpPr/>
          <p:nvPr/>
        </p:nvSpPr>
        <p:spPr>
          <a:xfrm>
            <a:off x="186432" y="701587"/>
            <a:ext cx="11807300" cy="3612962"/>
          </a:xfrm>
          <a:prstGeom prst="rect">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defRPr/>
            </a:pP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■目的</a:t>
            </a: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　</a:t>
            </a:r>
            <a:r>
              <a:rPr kumimoji="1" lang="ja-JP"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身近な地域でのひきこもり支援をより充実させるため、ひきこもり支援センターの機能強化および体制強化を図り、市町等に対し専門的観点から助言等を行う機能を強化する</a:t>
            </a: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■事業概要</a:t>
            </a: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r>
              <a:rPr kumimoji="1" lang="ja-JP" altLang="en-US" b="0"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　</a:t>
            </a: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多職種から構成される専門家チームを設置し、専門的助言・直接支援を行う</a:t>
            </a: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■専門家チームメンバー</a:t>
            </a:r>
          </a:p>
          <a:p>
            <a:pPr lvl="1">
              <a:defRPr/>
            </a:pP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　医療、法律、福祉、教育、就労、生活困窮、その他</a:t>
            </a: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a:p>
            <a:pPr lvl="1">
              <a:defRPr/>
            </a:pP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■活動内容</a:t>
            </a:r>
          </a:p>
          <a:p>
            <a:pPr lvl="1">
              <a:defRPr/>
            </a:pPr>
            <a:r>
              <a:rPr kumimoji="1" lang="ja-JP" altLang="en-US"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rPr>
              <a:t>①事例検討　②同行支援　③全体会議　</a:t>
            </a:r>
            <a:endParaRPr kumimoji="1" lang="en-US" altLang="ja-JP" b="1" i="0" u="none" strike="noStrike" kern="1200" cap="none" spc="0" normalizeH="0" baseline="0" noProof="0" dirty="0">
              <a:ln>
                <a:noFill/>
              </a:ln>
              <a:solidFill>
                <a:srgbClr val="FF0000"/>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4" name="スライド番号プレースホルダー 3">
            <a:extLst>
              <a:ext uri="{FF2B5EF4-FFF2-40B4-BE49-F238E27FC236}">
                <a16:creationId xmlns:a16="http://schemas.microsoft.com/office/drawing/2014/main" id="{8FA949E5-9EAB-4A1A-A3B4-03D9D9A0C248}"/>
              </a:ext>
            </a:extLst>
          </p:cNvPr>
          <p:cNvSpPr>
            <a:spLocks noGrp="1"/>
          </p:cNvSpPr>
          <p:nvPr>
            <p:ph type="sldNum" sz="quarter" idx="12"/>
          </p:nvPr>
        </p:nvSpPr>
        <p:spPr/>
        <p:txBody>
          <a:bodyPr/>
          <a:lstStyle/>
          <a:p>
            <a:fld id="{D2B3C1FC-2E6C-49C0-8341-B1A554D04A6C}" type="slidenum">
              <a:rPr kumimoji="1" lang="ja-JP" altLang="en-US" smtClean="0"/>
              <a:t>23</a:t>
            </a:fld>
            <a:endParaRPr kumimoji="1" lang="ja-JP" altLang="en-US"/>
          </a:p>
        </p:txBody>
      </p:sp>
    </p:spTree>
    <p:extLst>
      <p:ext uri="{BB962C8B-B14F-4D97-AF65-F5344CB8AC3E}">
        <p14:creationId xmlns:p14="http://schemas.microsoft.com/office/powerpoint/2010/main" val="1110433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764722" y="1"/>
            <a:ext cx="8646969" cy="1271155"/>
          </a:xfrm>
        </p:spPr>
        <p:txBody>
          <a:bodyPr>
            <a:normAutofit/>
          </a:bodyPr>
          <a:lstStyle/>
          <a:p>
            <a:r>
              <a:rPr lang="ja-JP" altLang="en-US" sz="2000" dirty="0">
                <a:latin typeface="メイリオ" panose="020B0604030504040204" pitchFamily="50" charset="-128"/>
                <a:ea typeface="メイリオ" panose="020B0604030504040204" pitchFamily="50" charset="-128"/>
              </a:rPr>
              <a:t>事例：母の死後、独居ひきこもり状態にある</a:t>
            </a:r>
            <a:r>
              <a:rPr lang="en-US" altLang="ja-JP" sz="2000" dirty="0">
                <a:latin typeface="メイリオ" panose="020B0604030504040204" pitchFamily="50" charset="-128"/>
                <a:ea typeface="メイリオ" panose="020B0604030504040204" pitchFamily="50" charset="-128"/>
              </a:rPr>
              <a:t>50</a:t>
            </a:r>
            <a:r>
              <a:rPr lang="ja-JP" altLang="en-US" sz="2000" dirty="0">
                <a:latin typeface="メイリオ" panose="020B0604030504040204" pitchFamily="50" charset="-128"/>
                <a:ea typeface="メイリオ" panose="020B0604030504040204" pitchFamily="50" charset="-128"/>
              </a:rPr>
              <a:t>代男性</a:t>
            </a:r>
          </a:p>
        </p:txBody>
      </p:sp>
      <p:sp>
        <p:nvSpPr>
          <p:cNvPr id="5" name="コンテンツ プレースホルダー 4"/>
          <p:cNvSpPr>
            <a:spLocks noGrp="1"/>
          </p:cNvSpPr>
          <p:nvPr>
            <p:ph idx="1"/>
          </p:nvPr>
        </p:nvSpPr>
        <p:spPr>
          <a:xfrm>
            <a:off x="1772515" y="1413199"/>
            <a:ext cx="8646969" cy="6310744"/>
          </a:xfrm>
        </p:spPr>
        <p:txBody>
          <a:bodyPr>
            <a:noAutofit/>
          </a:bodyPr>
          <a:lstStyle/>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■事例概要</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a:t>
            </a:r>
            <a:r>
              <a:rPr lang="en-US" altLang="ja-JP" sz="1600" dirty="0">
                <a:latin typeface="メイリオ" panose="020B0604030504040204" pitchFamily="50" charset="-128"/>
                <a:ea typeface="メイリオ" panose="020B0604030504040204" pitchFamily="50" charset="-128"/>
              </a:rPr>
              <a:t>30</a:t>
            </a:r>
            <a:r>
              <a:rPr lang="ja-JP" altLang="en-US" sz="1600" dirty="0">
                <a:latin typeface="メイリオ" panose="020B0604030504040204" pitchFamily="50" charset="-128"/>
                <a:ea typeface="メイリオ" panose="020B0604030504040204" pitchFamily="50" charset="-128"/>
              </a:rPr>
              <a:t>代でうつ病を発症し退職し、約</a:t>
            </a:r>
            <a:r>
              <a:rPr lang="en-US" altLang="ja-JP" sz="1600" dirty="0">
                <a:latin typeface="メイリオ" panose="020B0604030504040204" pitchFamily="50" charset="-128"/>
                <a:ea typeface="メイリオ" panose="020B0604030504040204" pitchFamily="50" charset="-128"/>
              </a:rPr>
              <a:t>20</a:t>
            </a:r>
            <a:r>
              <a:rPr lang="ja-JP" altLang="en-US" sz="1600" dirty="0">
                <a:latin typeface="メイリオ" panose="020B0604030504040204" pitchFamily="50" charset="-128"/>
                <a:ea typeface="メイリオ" panose="020B0604030504040204" pitchFamily="50" charset="-128"/>
              </a:rPr>
              <a:t>年間ひきこもり。同居の母の死後は、きょうだい含め人との交流を持たずに一人で生活をしている。</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a:latin typeface="メイリオ" panose="020B0604030504040204" pitchFamily="50" charset="-128"/>
                <a:ea typeface="メイリオ" panose="020B0604030504040204" pitchFamily="50" charset="-128"/>
              </a:rPr>
              <a:t>　本人</a:t>
            </a:r>
            <a:r>
              <a:rPr lang="ja-JP" altLang="en-US" sz="1600" dirty="0">
                <a:latin typeface="メイリオ" panose="020B0604030504040204" pitchFamily="50" charset="-128"/>
                <a:ea typeface="メイリオ" panose="020B0604030504040204" pitchFamily="50" charset="-128"/>
              </a:rPr>
              <a:t>の買い物先から、異臭がするとの連絡を受けて、保健所が関わりを開始。母の遺産相続のことで、きょうだいからの相談もあり、何度か訪問をするが「関わらないでくれ」との本人の意思表示がある。経済面、生活面の詳細は不明。買物には出かけている様子は地域の方に目撃されている。近所の方の家に、電話を止められているので貸してほしいという申し出が数回ある。</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■検討したいこと</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近隣、きょうだいが困って地域に相談が入り、地域の支援機関が訪問を行うが、本人から</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の支援ニーズの表明はされず。今後のかかわりについて、どのようにしていったらいいか。　　　　　　　　　　　　　　　　　　　　　　　　　</a:t>
            </a:r>
            <a:endParaRPr lang="en-US" altLang="ja-JP" sz="1600" dirty="0">
              <a:latin typeface="メイリオ" panose="020B0604030504040204" pitchFamily="50" charset="-128"/>
              <a:ea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6D2BB763-7B0E-48D2-94BD-1E607638E2D7}"/>
              </a:ext>
            </a:extLst>
          </p:cNvPr>
          <p:cNvSpPr>
            <a:spLocks noGrp="1"/>
          </p:cNvSpPr>
          <p:nvPr>
            <p:ph type="sldNum" sz="quarter" idx="12"/>
          </p:nvPr>
        </p:nvSpPr>
        <p:spPr/>
        <p:txBody>
          <a:bodyPr/>
          <a:lstStyle/>
          <a:p>
            <a:fld id="{D2B3C1FC-2E6C-49C0-8341-B1A554D04A6C}" type="slidenum">
              <a:rPr kumimoji="1" lang="ja-JP" altLang="en-US" smtClean="0"/>
              <a:t>24</a:t>
            </a:fld>
            <a:endParaRPr kumimoji="1" lang="ja-JP" altLang="en-US"/>
          </a:p>
        </p:txBody>
      </p:sp>
    </p:spTree>
    <p:extLst>
      <p:ext uri="{BB962C8B-B14F-4D97-AF65-F5344CB8AC3E}">
        <p14:creationId xmlns:p14="http://schemas.microsoft.com/office/powerpoint/2010/main" val="412965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idx="1"/>
          </p:nvPr>
        </p:nvSpPr>
        <p:spPr>
          <a:xfrm>
            <a:off x="1764722" y="1255916"/>
            <a:ext cx="8646969" cy="5602084"/>
          </a:xfrm>
        </p:spPr>
        <p:txBody>
          <a:bodyPr>
            <a:noAutofit/>
          </a:bodyPr>
          <a:lstStyle/>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■事例検討（センターへの専門的助言）　　　　　　　　　　　　　　　　　　　　　　　　　</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○専門家チーム：弁護士からの助言</a:t>
            </a:r>
            <a:br>
              <a:rPr lang="en-US" altLang="ja-JP" sz="1600" dirty="0">
                <a:latin typeface="メイリオ" panose="020B0604030504040204" pitchFamily="50" charset="-128"/>
                <a:ea typeface="メイリオ" panose="020B0604030504040204" pitchFamily="50" charset="-128"/>
              </a:rPr>
            </a:br>
            <a:r>
              <a:rPr lang="ja-JP" altLang="en-US" sz="1600" dirty="0">
                <a:latin typeface="メイリオ" panose="020B0604030504040204" pitchFamily="50" charset="-128"/>
                <a:ea typeface="メイリオ" panose="020B0604030504040204" pitchFamily="50" charset="-128"/>
              </a:rPr>
              <a:t>　</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a:t>
            </a:r>
            <a:r>
              <a:rPr lang="ja-JP" altLang="en-US" sz="1600" dirty="0">
                <a:solidFill>
                  <a:srgbClr val="FF0000"/>
                </a:solidFill>
                <a:latin typeface="メイリオ" panose="020B0604030504040204" pitchFamily="50" charset="-128"/>
                <a:ea typeface="メイリオ" panose="020B0604030504040204" pitchFamily="50" charset="-128"/>
              </a:rPr>
              <a:t>遺産相続について、</a:t>
            </a:r>
            <a:r>
              <a:rPr lang="ja-JP" altLang="en-US" sz="1600" dirty="0">
                <a:latin typeface="メイリオ" panose="020B0604030504040204" pitchFamily="50" charset="-128"/>
                <a:ea typeface="メイリオ" panose="020B0604030504040204" pitchFamily="50" charset="-128"/>
              </a:rPr>
              <a:t>本人の反応がこのまま得られない状態である場合の取り扱い。</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➡本人が自身の相続分を放棄する等の判断を示さなければ、他の者が本人に引き渡す</a:t>
            </a:r>
            <a:r>
              <a:rPr lang="ja-JP" altLang="en-US" sz="1600" dirty="0" err="1">
                <a:latin typeface="メイリオ" panose="020B0604030504040204" pitchFamily="50" charset="-128"/>
                <a:ea typeface="メイリオ" panose="020B0604030504040204" pitchFamily="50" charset="-128"/>
              </a:rPr>
              <a:t>こ</a:t>
            </a:r>
            <a:r>
              <a:rPr lang="ja-JP" altLang="en-US" sz="1600" dirty="0">
                <a:latin typeface="メイリオ" panose="020B0604030504040204" pitchFamily="50" charset="-128"/>
                <a:ea typeface="メイリオ" panose="020B0604030504040204" pitchFamily="50" charset="-128"/>
              </a:rPr>
              <a:t>　</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とができるよう相続分の管理を継続することとなると想定される。</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・今後の介入について、生活状況が心配されるが、本人が関わりを拒否している状態で、</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これ以上の</a:t>
            </a:r>
            <a:r>
              <a:rPr lang="ja-JP" altLang="en-US" sz="1600" dirty="0">
                <a:solidFill>
                  <a:srgbClr val="FF0000"/>
                </a:solidFill>
                <a:latin typeface="メイリオ" panose="020B0604030504040204" pitchFamily="50" charset="-128"/>
                <a:ea typeface="メイリオ" panose="020B0604030504040204" pitchFamily="50" charset="-128"/>
              </a:rPr>
              <a:t>介入ができる法的根拠</a:t>
            </a:r>
            <a:r>
              <a:rPr lang="ja-JP" altLang="en-US" sz="1600" dirty="0">
                <a:latin typeface="メイリオ" panose="020B0604030504040204" pitchFamily="50" charset="-128"/>
                <a:ea typeface="メイリオ" panose="020B0604030504040204" pitchFamily="50" charset="-128"/>
              </a:rPr>
              <a:t>はあるか。</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➡たとえば家の中に入るといった介入をすることは、本人の承諾なしには、本人の生命　　</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身体や近隣住民の生命身体に危険が生じるといった緊急の必要性が認められるような場</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合を除き、適法なものとは認められにくいと思われる。家を訪問して声をかける、関係</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の構築を試みるといった介入は、本人が関わりを拒否しているとしても、過剰になり</a:t>
            </a:r>
            <a:r>
              <a:rPr lang="ja-JP" altLang="en-US" sz="1600" dirty="0" err="1">
                <a:latin typeface="メイリオ" panose="020B0604030504040204" pitchFamily="50" charset="-128"/>
                <a:ea typeface="メイリオ" panose="020B0604030504040204" pitchFamily="50" charset="-128"/>
              </a:rPr>
              <a:t>す</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600" dirty="0">
                <a:latin typeface="メイリオ" panose="020B0604030504040204" pitchFamily="50" charset="-128"/>
                <a:ea typeface="メイリオ" panose="020B0604030504040204" pitchFamily="50" charset="-128"/>
              </a:rPr>
              <a:t>　　</a:t>
            </a:r>
            <a:r>
              <a:rPr lang="ja-JP" altLang="en-US" sz="1600" dirty="0" err="1">
                <a:latin typeface="メイリオ" panose="020B0604030504040204" pitchFamily="50" charset="-128"/>
                <a:ea typeface="メイリオ" panose="020B0604030504040204" pitchFamily="50" charset="-128"/>
              </a:rPr>
              <a:t>ぎ</a:t>
            </a:r>
            <a:r>
              <a:rPr lang="ja-JP" altLang="en-US" sz="1600" dirty="0">
                <a:latin typeface="メイリオ" panose="020B0604030504040204" pitchFamily="50" charset="-128"/>
                <a:ea typeface="メイリオ" panose="020B0604030504040204" pitchFamily="50" charset="-128"/>
              </a:rPr>
              <a:t>なければ法的な問題はないとものと思われる。</a:t>
            </a: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endParaRPr lang="en-US" altLang="ja-JP" sz="16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en-US" altLang="ja-JP" sz="1400" dirty="0">
                <a:solidFill>
                  <a:srgbClr val="FF0000"/>
                </a:solidFill>
                <a:latin typeface="メイリオ" panose="020B0604030504040204" pitchFamily="50" charset="-128"/>
                <a:ea typeface="メイリオ" panose="020B0604030504040204" pitchFamily="50" charset="-128"/>
              </a:rPr>
              <a:t>※</a:t>
            </a:r>
            <a:r>
              <a:rPr lang="ja-JP" altLang="en-US" sz="1400" dirty="0">
                <a:solidFill>
                  <a:srgbClr val="FF0000"/>
                </a:solidFill>
                <a:latin typeface="メイリオ" panose="020B0604030504040204" pitchFamily="50" charset="-128"/>
                <a:ea typeface="メイリオ" panose="020B0604030504040204" pitchFamily="50" charset="-128"/>
              </a:rPr>
              <a:t>その後</a:t>
            </a:r>
            <a:endParaRPr lang="en-US" altLang="ja-JP" sz="1400" dirty="0">
              <a:solidFill>
                <a:srgbClr val="FF0000"/>
              </a:solidFill>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400" dirty="0">
                <a:latin typeface="メイリオ" panose="020B0604030504040204" pitchFamily="50" charset="-128"/>
                <a:ea typeface="メイリオ" panose="020B0604030504040204" pitchFamily="50" charset="-128"/>
              </a:rPr>
              <a:t>・ケース会議では、最近になり、たまたま出くわした近所の知人からの声掛けにより、ご本人が「迷惑かけてすみません」と言いつつ、自治会費の支払いを行ったとの情報が得られた。</a:t>
            </a:r>
            <a:endParaRPr lang="en-US" altLang="ja-JP" sz="1400" dirty="0">
              <a:latin typeface="メイリオ" panose="020B0604030504040204" pitchFamily="50" charset="-128"/>
              <a:ea typeface="メイリオ" panose="020B0604030504040204" pitchFamily="50" charset="-128"/>
            </a:endParaRPr>
          </a:p>
          <a:p>
            <a:pPr marL="0" indent="0">
              <a:lnSpc>
                <a:spcPts val="2000"/>
              </a:lnSpc>
              <a:spcBef>
                <a:spcPts val="0"/>
              </a:spcBef>
              <a:buNone/>
            </a:pPr>
            <a:r>
              <a:rPr lang="ja-JP" altLang="en-US" sz="1400" dirty="0">
                <a:latin typeface="メイリオ" panose="020B0604030504040204" pitchFamily="50" charset="-128"/>
                <a:ea typeface="メイリオ" panose="020B0604030504040204" pitchFamily="50" charset="-128"/>
              </a:rPr>
              <a:t>・この状況や、先生から助言も踏まえて、ご本人を見かけたら近所の知人に声をかけてもらう、民生委員さんが家を訪問して声かけ＋手紙をポストインするなどを通して、</a:t>
            </a:r>
            <a:r>
              <a:rPr lang="ja-JP" altLang="en-US" sz="1400" dirty="0">
                <a:solidFill>
                  <a:srgbClr val="FF0000"/>
                </a:solidFill>
                <a:latin typeface="メイリオ" panose="020B0604030504040204" pitchFamily="50" charset="-128"/>
                <a:ea typeface="メイリオ" panose="020B0604030504040204" pitchFamily="50" charset="-128"/>
              </a:rPr>
              <a:t>関係の構築を試みるという介入を続けていくこととなった。</a:t>
            </a:r>
            <a:br>
              <a:rPr lang="ja-JP" altLang="en-US" sz="1400" dirty="0">
                <a:latin typeface="メイリオ" panose="020B0604030504040204" pitchFamily="50" charset="-128"/>
                <a:ea typeface="メイリオ" panose="020B0604030504040204" pitchFamily="50" charset="-128"/>
              </a:rPr>
            </a:br>
            <a:br>
              <a:rPr lang="ja-JP" altLang="en-US" sz="1400" dirty="0">
                <a:latin typeface="メイリオ" panose="020B0604030504040204" pitchFamily="50" charset="-128"/>
                <a:ea typeface="メイリオ" panose="020B0604030504040204" pitchFamily="50" charset="-128"/>
              </a:rPr>
            </a:br>
            <a:endParaRPr lang="en-US" altLang="ja-JP" sz="1400" dirty="0">
              <a:latin typeface="メイリオ" panose="020B0604030504040204" pitchFamily="50" charset="-128"/>
              <a:ea typeface="メイリオ" panose="020B0604030504040204" pitchFamily="50" charset="-128"/>
            </a:endParaRPr>
          </a:p>
        </p:txBody>
      </p:sp>
      <p:sp>
        <p:nvSpPr>
          <p:cNvPr id="6" name="タイトル 3"/>
          <p:cNvSpPr txBox="1">
            <a:spLocks/>
          </p:cNvSpPr>
          <p:nvPr/>
        </p:nvSpPr>
        <p:spPr>
          <a:xfrm>
            <a:off x="1764722" y="1"/>
            <a:ext cx="8646969" cy="12559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000" dirty="0">
                <a:solidFill>
                  <a:prstClr val="black"/>
                </a:solidFill>
                <a:latin typeface="メイリオ" panose="020B0604030504040204" pitchFamily="50" charset="-128"/>
                <a:ea typeface="メイリオ" panose="020B0604030504040204" pitchFamily="50" charset="-128"/>
              </a:rPr>
              <a:t>事例：母の死後、独居ひきこもり状態にある</a:t>
            </a:r>
            <a:r>
              <a:rPr lang="en-US" altLang="ja-JP" sz="2000" dirty="0">
                <a:solidFill>
                  <a:prstClr val="black"/>
                </a:solidFill>
                <a:latin typeface="メイリオ" panose="020B0604030504040204" pitchFamily="50" charset="-128"/>
                <a:ea typeface="メイリオ" panose="020B0604030504040204" pitchFamily="50" charset="-128"/>
              </a:rPr>
              <a:t>50</a:t>
            </a:r>
            <a:r>
              <a:rPr lang="ja-JP" altLang="en-US" sz="2000" dirty="0">
                <a:solidFill>
                  <a:prstClr val="black"/>
                </a:solidFill>
                <a:latin typeface="メイリオ" panose="020B0604030504040204" pitchFamily="50" charset="-128"/>
                <a:ea typeface="メイリオ" panose="020B0604030504040204" pitchFamily="50" charset="-128"/>
              </a:rPr>
              <a:t>代男性</a:t>
            </a:r>
          </a:p>
        </p:txBody>
      </p:sp>
      <p:sp>
        <p:nvSpPr>
          <p:cNvPr id="2" name="スライド番号プレースホルダー 1">
            <a:extLst>
              <a:ext uri="{FF2B5EF4-FFF2-40B4-BE49-F238E27FC236}">
                <a16:creationId xmlns:a16="http://schemas.microsoft.com/office/drawing/2014/main" id="{E6B813AD-3726-4408-9E7C-7E2D89400A4D}"/>
              </a:ext>
            </a:extLst>
          </p:cNvPr>
          <p:cNvSpPr>
            <a:spLocks noGrp="1"/>
          </p:cNvSpPr>
          <p:nvPr>
            <p:ph type="sldNum" sz="quarter" idx="12"/>
          </p:nvPr>
        </p:nvSpPr>
        <p:spPr/>
        <p:txBody>
          <a:bodyPr/>
          <a:lstStyle/>
          <a:p>
            <a:fld id="{D2B3C1FC-2E6C-49C0-8341-B1A554D04A6C}" type="slidenum">
              <a:rPr kumimoji="1" lang="ja-JP" altLang="en-US" smtClean="0"/>
              <a:t>25</a:t>
            </a:fld>
            <a:endParaRPr kumimoji="1" lang="ja-JP" altLang="en-US"/>
          </a:p>
        </p:txBody>
      </p:sp>
    </p:spTree>
    <p:extLst>
      <p:ext uri="{BB962C8B-B14F-4D97-AF65-F5344CB8AC3E}">
        <p14:creationId xmlns:p14="http://schemas.microsoft.com/office/powerpoint/2010/main" val="2359817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E5E7A27-34CA-4359-A20A-102E5BB07CC3}"/>
              </a:ext>
            </a:extLst>
          </p:cNvPr>
          <p:cNvSpPr>
            <a:spLocks noGrp="1"/>
          </p:cNvSpPr>
          <p:nvPr>
            <p:ph type="title"/>
          </p:nvPr>
        </p:nvSpPr>
        <p:spPr/>
        <p:txBody>
          <a:bodyPr/>
          <a:lstStyle/>
          <a:p>
            <a:pPr algn="ctr"/>
            <a:r>
              <a:rPr kumimoji="1" lang="ja-JP" altLang="en-US" dirty="0"/>
              <a:t>滋賀県ひきこもり支援センターが関わる</a:t>
            </a:r>
            <a:br>
              <a:rPr kumimoji="1" lang="ja-JP" altLang="en-US" dirty="0"/>
            </a:br>
            <a:r>
              <a:rPr kumimoji="1" lang="ja-JP" altLang="en-US" dirty="0"/>
              <a:t>市町での取り組み</a:t>
            </a:r>
          </a:p>
        </p:txBody>
      </p:sp>
      <p:pic>
        <p:nvPicPr>
          <p:cNvPr id="5" name="コンテンツ プレースホルダー 4">
            <a:extLst>
              <a:ext uri="{FF2B5EF4-FFF2-40B4-BE49-F238E27FC236}">
                <a16:creationId xmlns:a16="http://schemas.microsoft.com/office/drawing/2014/main" id="{F5147B79-9FDE-4415-81D7-E9E84FDB5C44}"/>
              </a:ext>
            </a:extLst>
          </p:cNvPr>
          <p:cNvPicPr>
            <a:picLocks noGrp="1" noChangeAspect="1"/>
          </p:cNvPicPr>
          <p:nvPr>
            <p:ph sz="half" idx="1"/>
          </p:nvPr>
        </p:nvPicPr>
        <p:blipFill>
          <a:blip r:embed="rId2"/>
          <a:stretch>
            <a:fillRect/>
          </a:stretch>
        </p:blipFill>
        <p:spPr>
          <a:xfrm>
            <a:off x="46897" y="2175029"/>
            <a:ext cx="5972903" cy="3225243"/>
          </a:xfrm>
          <a:prstGeom prst="rect">
            <a:avLst/>
          </a:prstGeom>
        </p:spPr>
      </p:pic>
      <p:sp>
        <p:nvSpPr>
          <p:cNvPr id="4" name="コンテンツ プレースホルダー 3">
            <a:extLst>
              <a:ext uri="{FF2B5EF4-FFF2-40B4-BE49-F238E27FC236}">
                <a16:creationId xmlns:a16="http://schemas.microsoft.com/office/drawing/2014/main" id="{8ECF934C-BE93-4D10-B144-B6B99249C554}"/>
              </a:ext>
            </a:extLst>
          </p:cNvPr>
          <p:cNvSpPr>
            <a:spLocks noGrp="1"/>
          </p:cNvSpPr>
          <p:nvPr>
            <p:ph sz="half" idx="2"/>
          </p:nvPr>
        </p:nvSpPr>
        <p:spPr/>
        <p:txBody>
          <a:bodyPr>
            <a:normAutofit fontScale="77500" lnSpcReduction="20000"/>
          </a:bodyPr>
          <a:lstStyle/>
          <a:p>
            <a:r>
              <a:rPr kumimoji="1" lang="ja-JP" altLang="en-US" dirty="0"/>
              <a:t>守山市生活困窮者等自立支援ネットワーク会議</a:t>
            </a:r>
          </a:p>
          <a:p>
            <a:r>
              <a:rPr kumimoji="1" lang="ja-JP" altLang="en-US" dirty="0"/>
              <a:t>野洲市相談支援包括化推進会議</a:t>
            </a:r>
          </a:p>
          <a:p>
            <a:r>
              <a:rPr kumimoji="1" lang="ja-JP" altLang="en-US" dirty="0"/>
              <a:t>大津市：子ども・若者支援地域協議会、ファジー会議</a:t>
            </a:r>
          </a:p>
          <a:p>
            <a:r>
              <a:rPr kumimoji="1" lang="ja-JP" altLang="en-US" dirty="0"/>
              <a:t>草津市不登校移行支援会議、草津市人とくらしのサポートセンター運営会議</a:t>
            </a:r>
          </a:p>
          <a:p>
            <a:r>
              <a:rPr kumimoji="1" lang="ja-JP" altLang="en-US" dirty="0"/>
              <a:t>甲賀・湖南ひきこもり支援　奏　運営会議</a:t>
            </a:r>
          </a:p>
          <a:p>
            <a:r>
              <a:rPr kumimoji="1" lang="ja-JP" altLang="en-US" dirty="0"/>
              <a:t>東近江市：ひきこもり支援関係機関会議</a:t>
            </a:r>
          </a:p>
          <a:p>
            <a:r>
              <a:rPr kumimoji="1" lang="ja-JP" altLang="en-US" dirty="0"/>
              <a:t>彦根市子ども・若者支援地域協議会</a:t>
            </a:r>
          </a:p>
          <a:p>
            <a:r>
              <a:rPr kumimoji="1" lang="ja-JP" altLang="en-US" dirty="0"/>
              <a:t>高島市子ども・若者支援地域協議会</a:t>
            </a:r>
          </a:p>
          <a:p>
            <a:r>
              <a:rPr kumimoji="1" lang="ja-JP" altLang="en-US" dirty="0"/>
              <a:t>　　　・・・</a:t>
            </a:r>
          </a:p>
          <a:p>
            <a:endParaRPr kumimoji="1" lang="ja-JP" altLang="en-US" dirty="0"/>
          </a:p>
        </p:txBody>
      </p:sp>
      <p:sp>
        <p:nvSpPr>
          <p:cNvPr id="6" name="正方形/長方形 5">
            <a:extLst>
              <a:ext uri="{FF2B5EF4-FFF2-40B4-BE49-F238E27FC236}">
                <a16:creationId xmlns:a16="http://schemas.microsoft.com/office/drawing/2014/main" id="{161B1BCB-6A66-415B-9951-9CA70F7AA9F5}"/>
              </a:ext>
            </a:extLst>
          </p:cNvPr>
          <p:cNvSpPr/>
          <p:nvPr/>
        </p:nvSpPr>
        <p:spPr>
          <a:xfrm>
            <a:off x="1581810" y="4336531"/>
            <a:ext cx="1088572" cy="19594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a:extLst>
              <a:ext uri="{FF2B5EF4-FFF2-40B4-BE49-F238E27FC236}">
                <a16:creationId xmlns:a16="http://schemas.microsoft.com/office/drawing/2014/main" id="{1CEF5A53-B503-4044-8F5C-ECA059E1804A}"/>
              </a:ext>
            </a:extLst>
          </p:cNvPr>
          <p:cNvSpPr>
            <a:spLocks noGrp="1"/>
          </p:cNvSpPr>
          <p:nvPr>
            <p:ph type="sldNum" sz="quarter" idx="12"/>
          </p:nvPr>
        </p:nvSpPr>
        <p:spPr/>
        <p:txBody>
          <a:bodyPr/>
          <a:lstStyle/>
          <a:p>
            <a:fld id="{D2B3C1FC-2E6C-49C0-8341-B1A554D04A6C}" type="slidenum">
              <a:rPr kumimoji="1" lang="ja-JP" altLang="en-US" smtClean="0"/>
              <a:t>26</a:t>
            </a:fld>
            <a:endParaRPr kumimoji="1" lang="ja-JP" altLang="en-US"/>
          </a:p>
        </p:txBody>
      </p:sp>
    </p:spTree>
    <p:extLst>
      <p:ext uri="{BB962C8B-B14F-4D97-AF65-F5344CB8AC3E}">
        <p14:creationId xmlns:p14="http://schemas.microsoft.com/office/powerpoint/2010/main" val="33302045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円/楕円 83"/>
          <p:cNvSpPr/>
          <p:nvPr/>
        </p:nvSpPr>
        <p:spPr>
          <a:xfrm>
            <a:off x="1626199" y="2965025"/>
            <a:ext cx="8890122" cy="3837091"/>
          </a:xfrm>
          <a:prstGeom prst="ellipse">
            <a:avLst/>
          </a:prstGeom>
          <a:solidFill>
            <a:schemeClr val="accent2">
              <a:lumMod val="20000"/>
              <a:lumOff val="80000"/>
            </a:schemeClr>
          </a:solidFill>
          <a:ln>
            <a:solidFill>
              <a:schemeClr val="accent2">
                <a:lumMod val="75000"/>
              </a:schemeClr>
            </a:solidFill>
          </a:ln>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7" name="円/楕円 116"/>
          <p:cNvSpPr/>
          <p:nvPr/>
        </p:nvSpPr>
        <p:spPr>
          <a:xfrm>
            <a:off x="1625702" y="3205890"/>
            <a:ext cx="7629559" cy="1429033"/>
          </a:xfrm>
          <a:prstGeom prst="ellipse">
            <a:avLst/>
          </a:prstGeom>
          <a:solidFill>
            <a:schemeClr val="accent4">
              <a:lumMod val="20000"/>
              <a:lumOff val="80000"/>
            </a:schemeClr>
          </a:solidFill>
          <a:ln w="34925"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16" name="円/楕円 115"/>
          <p:cNvSpPr/>
          <p:nvPr/>
        </p:nvSpPr>
        <p:spPr>
          <a:xfrm>
            <a:off x="3022702" y="2872915"/>
            <a:ext cx="5369220" cy="1520545"/>
          </a:xfrm>
          <a:prstGeom prst="ellipse">
            <a:avLst/>
          </a:prstGeom>
          <a:solidFill>
            <a:schemeClr val="accent5">
              <a:lumMod val="20000"/>
              <a:lumOff val="80000"/>
            </a:schemeClr>
          </a:solidFill>
          <a:ln w="34925"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3" name="円/楕円 22"/>
          <p:cNvSpPr/>
          <p:nvPr/>
        </p:nvSpPr>
        <p:spPr>
          <a:xfrm>
            <a:off x="3367327" y="3937668"/>
            <a:ext cx="5444569" cy="2812416"/>
          </a:xfrm>
          <a:prstGeom prst="ellipse">
            <a:avLst/>
          </a:prstGeom>
          <a:solidFill>
            <a:schemeClr val="bg1"/>
          </a:solidFill>
          <a:ln w="34925"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4" name="円/楕円 73"/>
          <p:cNvSpPr/>
          <p:nvPr/>
        </p:nvSpPr>
        <p:spPr>
          <a:xfrm flipH="1">
            <a:off x="4728832" y="4851626"/>
            <a:ext cx="2721555" cy="1679867"/>
          </a:xfrm>
          <a:prstGeom prst="ellipse">
            <a:avLst/>
          </a:prstGeom>
          <a:noFill/>
          <a:ln w="92075" cap="flat" cmpd="dbl" algn="ctr">
            <a:solidFill>
              <a:srgbClr val="FF6600"/>
            </a:solidFill>
            <a:prstDash val="solid"/>
          </a:ln>
          <a:effectLst/>
        </p:spPr>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0" cap="none" spc="0" normalizeH="0" baseline="0" noProof="0">
              <a:ln>
                <a:noFill/>
              </a:ln>
              <a:solidFill>
                <a:sysClr val="windowText" lastClr="000000"/>
              </a:solidFill>
              <a:effectLst/>
              <a:uLnTx/>
              <a:uFillTx/>
              <a:latin typeface="Calibri"/>
              <a:ea typeface="ＭＳ Ｐゴシック"/>
              <a:cs typeface="+mn-cs"/>
            </a:endParaRPr>
          </a:p>
        </p:txBody>
      </p:sp>
      <p:sp>
        <p:nvSpPr>
          <p:cNvPr id="4" name="タイトル 3"/>
          <p:cNvSpPr>
            <a:spLocks noGrp="1"/>
          </p:cNvSpPr>
          <p:nvPr>
            <p:ph type="title"/>
          </p:nvPr>
        </p:nvSpPr>
        <p:spPr>
          <a:xfrm>
            <a:off x="1559498" y="71830"/>
            <a:ext cx="9051444" cy="351490"/>
          </a:xfrm>
          <a:solidFill>
            <a:schemeClr val="bg1"/>
          </a:solidFill>
          <a:ln w="19050">
            <a:solidFill>
              <a:schemeClr val="tx1"/>
            </a:solidFill>
          </a:ln>
        </p:spPr>
        <p:txBody>
          <a:bodyPr>
            <a:noAutofit/>
          </a:bodyPr>
          <a:lstStyle/>
          <a:p>
            <a:r>
              <a:rPr lang="ja-JP" altLang="en-US" sz="2000" b="1" dirty="0">
                <a:latin typeface="BIZ UDPゴシック" panose="020B0400000000000000" pitchFamily="50" charset="-128"/>
                <a:ea typeface="BIZ UDPゴシック" panose="020B0400000000000000" pitchFamily="50" charset="-128"/>
                <a:cs typeface="メイリオ" panose="020B0604030504040204" pitchFamily="50" charset="-128"/>
              </a:rPr>
              <a:t>滋賀県におけるひきこもり支援体制</a:t>
            </a: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　</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p:cNvSpPr/>
          <p:nvPr/>
        </p:nvSpPr>
        <p:spPr>
          <a:xfrm>
            <a:off x="4549664" y="5367420"/>
            <a:ext cx="946604" cy="294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1"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8" name="正方形/長方形 17"/>
          <p:cNvSpPr/>
          <p:nvPr/>
        </p:nvSpPr>
        <p:spPr>
          <a:xfrm>
            <a:off x="1559497" y="480223"/>
            <a:ext cx="9051446" cy="6359675"/>
          </a:xfrm>
          <a:prstGeom prst="rect">
            <a:avLst/>
          </a:prstGeom>
          <a:no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9" name="正方形/長方形 18"/>
          <p:cNvSpPr/>
          <p:nvPr/>
        </p:nvSpPr>
        <p:spPr>
          <a:xfrm>
            <a:off x="3142110" y="6181356"/>
            <a:ext cx="1617518" cy="394126"/>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医療機関</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医学的診断・見極め</a:t>
            </a:r>
          </a:p>
        </p:txBody>
      </p:sp>
      <p:sp>
        <p:nvSpPr>
          <p:cNvPr id="52" name="正方形/長方形 51"/>
          <p:cNvSpPr/>
          <p:nvPr/>
        </p:nvSpPr>
        <p:spPr>
          <a:xfrm>
            <a:off x="7532219" y="6138689"/>
            <a:ext cx="1279673" cy="459628"/>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民生委員等</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地域の見守り・</a:t>
            </a:r>
            <a:endParaRPr kumimoji="1" lang="en-US" altLang="ja-JP"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支援機関とのパイプ</a:t>
            </a:r>
          </a:p>
        </p:txBody>
      </p:sp>
      <p:sp>
        <p:nvSpPr>
          <p:cNvPr id="54" name="正方形/長方形 53"/>
          <p:cNvSpPr/>
          <p:nvPr/>
        </p:nvSpPr>
        <p:spPr>
          <a:xfrm>
            <a:off x="3182920" y="4088343"/>
            <a:ext cx="1387429" cy="654319"/>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市町</a:t>
            </a:r>
            <a:r>
              <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生活困窮・</a:t>
            </a:r>
            <a:endParaRPr kumimoji="1" lang="en-US" altLang="ja-JP"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障害福祉・保健等</a:t>
            </a:r>
            <a:r>
              <a:rPr kumimoji="1" lang="en-US" altLang="ja-JP"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相談窓口</a:t>
            </a: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・生活支援・</a:t>
            </a:r>
            <a:endParaRPr kumimoji="1" lang="en-US" altLang="ja-JP"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連携調整・</a:t>
            </a: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アウトリーチ支援</a:t>
            </a:r>
          </a:p>
        </p:txBody>
      </p:sp>
      <p:sp>
        <p:nvSpPr>
          <p:cNvPr id="55" name="正方形/長方形 54"/>
          <p:cNvSpPr/>
          <p:nvPr/>
        </p:nvSpPr>
        <p:spPr>
          <a:xfrm>
            <a:off x="7867102" y="5383571"/>
            <a:ext cx="1750200" cy="510736"/>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市町社会福祉協議会</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地域づくり・居場所</a:t>
            </a:r>
            <a:endParaRPr kumimoji="1" lang="en-US" altLang="ja-JP" sz="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・アウトリーチ支援</a:t>
            </a:r>
            <a:endParaRPr kumimoji="1" lang="en-US" altLang="ja-JP" sz="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63" name="円/楕円 62"/>
          <p:cNvSpPr/>
          <p:nvPr/>
        </p:nvSpPr>
        <p:spPr>
          <a:xfrm>
            <a:off x="5155763" y="6211380"/>
            <a:ext cx="1988065" cy="467146"/>
          </a:xfrm>
          <a:prstGeom prst="ellipse">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情報発信・地域啓発　</a:t>
            </a:r>
            <a:r>
              <a:rPr kumimoji="1" lang="en-US" altLang="ja-JP"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a:t>
            </a:r>
            <a:r>
              <a:rPr kumimoji="1" lang="ja-JP" altLang="en-US"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地域の理解の広がり</a:t>
            </a:r>
            <a:r>
              <a:rPr kumimoji="1" lang="en-US" altLang="ja-JP"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a:t>
            </a:r>
            <a:endParaRPr kumimoji="1" lang="ja-JP" altLang="en-US"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endParaRPr>
          </a:p>
        </p:txBody>
      </p:sp>
      <p:sp>
        <p:nvSpPr>
          <p:cNvPr id="64" name="円/楕円 63"/>
          <p:cNvSpPr/>
          <p:nvPr/>
        </p:nvSpPr>
        <p:spPr>
          <a:xfrm>
            <a:off x="3938807" y="4902225"/>
            <a:ext cx="1732018" cy="461429"/>
          </a:xfrm>
          <a:prstGeom prst="ellipse">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当事者や家族の</a:t>
            </a:r>
            <a:endParaRPr kumimoji="1" lang="en-US" altLang="ja-JP"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居場所等の充実</a:t>
            </a:r>
            <a:endParaRPr kumimoji="1" lang="en-US" altLang="ja-JP"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endParaRPr>
          </a:p>
        </p:txBody>
      </p:sp>
      <p:sp>
        <p:nvSpPr>
          <p:cNvPr id="66" name="Rectangle 16"/>
          <p:cNvSpPr>
            <a:spLocks noChangeArrowheads="1"/>
          </p:cNvSpPr>
          <p:nvPr/>
        </p:nvSpPr>
        <p:spPr bwMode="auto">
          <a:xfrm>
            <a:off x="4016199" y="2975863"/>
            <a:ext cx="1206964" cy="447502"/>
          </a:xfrm>
          <a:prstGeom prst="rect">
            <a:avLst/>
          </a:prstGeom>
          <a:solidFill>
            <a:schemeClr val="bg1"/>
          </a:solidFill>
          <a:ln w="9525">
            <a:solidFill>
              <a:schemeClr val="tx1"/>
            </a:solidFill>
            <a:miter lim="800000"/>
            <a:headEnd/>
            <a:tailEnd/>
          </a:ln>
          <a:effectLst/>
        </p:spPr>
        <p:txBody>
          <a:bodyPr lIns="85734" tIns="42867" rIns="85734" bIns="42867" anchor="ctr" anchorCtr="1"/>
          <a:lstStyle/>
          <a:p>
            <a:pPr marL="0" marR="0" lvl="0" indent="0" algn="ctr" defTabSz="85725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rPr>
              <a:t>県教育委員会</a:t>
            </a:r>
            <a:endParaRPr kumimoji="1" lang="en-US" altLang="ja-JP"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endParaRPr>
          </a:p>
          <a:p>
            <a:pPr marL="0" marR="0" lvl="0" indent="0" algn="ctr" defTabSz="85725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rPr>
              <a:t>県立学校　</a:t>
            </a:r>
            <a:endParaRPr kumimoji="1" lang="en-US" altLang="ja-JP"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endParaRPr>
          </a:p>
        </p:txBody>
      </p:sp>
      <p:sp>
        <p:nvSpPr>
          <p:cNvPr id="75" name="角丸四角形 74"/>
          <p:cNvSpPr/>
          <p:nvPr/>
        </p:nvSpPr>
        <p:spPr>
          <a:xfrm>
            <a:off x="5435071" y="5523217"/>
            <a:ext cx="1361717" cy="372689"/>
          </a:xfrm>
          <a:prstGeom prst="roundRect">
            <a:avLst>
              <a:gd name="adj" fmla="val 50000"/>
            </a:avLst>
          </a:prstGeom>
          <a:solidFill>
            <a:srgbClr val="FF9933"/>
          </a:solidFill>
          <a:ln w="15875">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当事者・家族</a:t>
            </a:r>
            <a:endParaRPr kumimoji="1" lang="en-US" altLang="ja-JP"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78" name="角丸四角形 77"/>
          <p:cNvSpPr/>
          <p:nvPr/>
        </p:nvSpPr>
        <p:spPr>
          <a:xfrm>
            <a:off x="4631818" y="4350544"/>
            <a:ext cx="2965377" cy="340519"/>
          </a:xfrm>
          <a:prstGeom prst="roundRect">
            <a:avLst/>
          </a:prstGeom>
          <a:solidFill>
            <a:schemeClr val="accent1">
              <a:lumMod val="40000"/>
              <a:lumOff val="60000"/>
            </a:schemeClr>
          </a:solidFill>
          <a:ln>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圏域連携会議　</a:t>
            </a:r>
            <a:r>
              <a:rPr kumimoji="1" lang="en-US" altLang="ja-JP"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ﾈｯﾄﾜｰｸ強化</a:t>
            </a:r>
            <a:r>
              <a:rPr kumimoji="1" lang="en-US" altLang="ja-JP" sz="14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p:txBody>
      </p:sp>
      <p:grpSp>
        <p:nvGrpSpPr>
          <p:cNvPr id="101" name="グループ化 100"/>
          <p:cNvGrpSpPr/>
          <p:nvPr/>
        </p:nvGrpSpPr>
        <p:grpSpPr>
          <a:xfrm>
            <a:off x="9255453" y="3436488"/>
            <a:ext cx="1011599" cy="737583"/>
            <a:chOff x="7577175" y="1940021"/>
            <a:chExt cx="1011599" cy="626252"/>
          </a:xfrm>
        </p:grpSpPr>
        <p:sp>
          <p:nvSpPr>
            <p:cNvPr id="7" name="上下矢印 6"/>
            <p:cNvSpPr/>
            <p:nvPr/>
          </p:nvSpPr>
          <p:spPr>
            <a:xfrm>
              <a:off x="7577175" y="1940021"/>
              <a:ext cx="1011599" cy="626252"/>
            </a:xfrm>
            <a:prstGeom prst="upDownArrow">
              <a:avLst>
                <a:gd name="adj1" fmla="val 50000"/>
                <a:gd name="adj2" fmla="val 28395"/>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8" name="正方形/長方形 57"/>
            <p:cNvSpPr/>
            <p:nvPr/>
          </p:nvSpPr>
          <p:spPr>
            <a:xfrm>
              <a:off x="7771728" y="2137571"/>
              <a:ext cx="694109" cy="19599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連携強化</a:t>
              </a:r>
              <a:endParaRPr kumimoji="1" lang="en-US" altLang="ja-JP"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grpSp>
      <p:sp>
        <p:nvSpPr>
          <p:cNvPr id="57" name="正方形/長方形 56"/>
          <p:cNvSpPr/>
          <p:nvPr/>
        </p:nvSpPr>
        <p:spPr>
          <a:xfrm>
            <a:off x="8736546" y="4196410"/>
            <a:ext cx="1611880" cy="662469"/>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滋賀県社会福祉協議会</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ネットワークづくり支援</a:t>
            </a:r>
            <a:endParaRPr kumimoji="1" lang="en-US" altLang="ja-JP"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地域啓発</a:t>
            </a: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・相談窓口・</a:t>
            </a: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居場所</a:t>
            </a:r>
            <a:endParaRPr kumimoji="1" lang="en-US" altLang="ja-JP"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68" name="対角する 2 つの角を切り取った四角形 67"/>
          <p:cNvSpPr/>
          <p:nvPr/>
        </p:nvSpPr>
        <p:spPr>
          <a:xfrm>
            <a:off x="9223294" y="4783204"/>
            <a:ext cx="1293026" cy="489574"/>
          </a:xfrm>
          <a:prstGeom prst="snip2DiagRect">
            <a:avLst/>
          </a:prstGeom>
          <a:solidFill>
            <a:schemeClr val="accent3">
              <a:lumMod val="40000"/>
              <a:lumOff val="60000"/>
            </a:schemeClr>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ひきこもり者と家族が</a:t>
            </a:r>
            <a:endParaRPr kumimoji="1" lang="en-US" altLang="ja-JP"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孤立しない地域支援</a:t>
            </a:r>
            <a:endParaRPr kumimoji="1" lang="en-US" altLang="ja-JP"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体制づくり事業</a:t>
            </a:r>
            <a:endParaRPr kumimoji="1" lang="en-US" altLang="ja-JP" sz="9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20" name="二等辺三角形 19"/>
          <p:cNvSpPr/>
          <p:nvPr/>
        </p:nvSpPr>
        <p:spPr>
          <a:xfrm>
            <a:off x="6711268" y="3436488"/>
            <a:ext cx="1204443" cy="550517"/>
          </a:xfrm>
          <a:prstGeom prst="triangl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0" name="正方形/長方形 59"/>
          <p:cNvSpPr/>
          <p:nvPr/>
        </p:nvSpPr>
        <p:spPr>
          <a:xfrm>
            <a:off x="7661932" y="3735494"/>
            <a:ext cx="1077829" cy="312238"/>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県障害福祉課</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56" name="正方形/長方形 55"/>
          <p:cNvSpPr/>
          <p:nvPr/>
        </p:nvSpPr>
        <p:spPr>
          <a:xfrm>
            <a:off x="5342011" y="3663113"/>
            <a:ext cx="1592321" cy="448460"/>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保健所</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相談窓口・</a:t>
            </a:r>
            <a:r>
              <a:rPr kumimoji="1" lang="ja-JP" altLang="en-US" sz="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アセスメント</a:t>
            </a:r>
            <a:endParaRPr kumimoji="1" lang="en-US" altLang="ja-JP" sz="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家族支援</a:t>
            </a: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広域調整</a:t>
            </a:r>
          </a:p>
        </p:txBody>
      </p:sp>
      <p:sp>
        <p:nvSpPr>
          <p:cNvPr id="53" name="正方形/長方形 52"/>
          <p:cNvSpPr/>
          <p:nvPr/>
        </p:nvSpPr>
        <p:spPr>
          <a:xfrm>
            <a:off x="6933852" y="3678385"/>
            <a:ext cx="810150"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担当者会議</a:t>
            </a:r>
            <a:endParaRPr kumimoji="1" lang="en-US" altLang="ja-JP"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46" name="正方形/長方形 45"/>
          <p:cNvSpPr/>
          <p:nvPr/>
        </p:nvSpPr>
        <p:spPr>
          <a:xfrm>
            <a:off x="2536359" y="5392104"/>
            <a:ext cx="1593590" cy="513284"/>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相談支援事業所等</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相談窓口・サロン（居場所）</a:t>
            </a:r>
            <a:endParaRPr kumimoji="1" lang="en-US" altLang="ja-JP"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8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アウトリーチ支援</a:t>
            </a:r>
            <a:endParaRPr kumimoji="1" lang="ja-JP" altLang="en-US" sz="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87" name="円/楕円 86"/>
          <p:cNvSpPr/>
          <p:nvPr/>
        </p:nvSpPr>
        <p:spPr>
          <a:xfrm>
            <a:off x="6385641" y="4851626"/>
            <a:ext cx="1732018" cy="461429"/>
          </a:xfrm>
          <a:prstGeom prst="ellipse">
            <a:avLst/>
          </a:prstGeom>
          <a:solidFill>
            <a:schemeClr val="accent6">
              <a:lumMod val="40000"/>
              <a:lumOff val="6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関係機関が連携した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rPr>
              <a:t>ｱｳﾄﾘｰﾁ支援の拡充</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i="0" u="none" strike="noStrike" kern="1200" cap="none" spc="0" normalizeH="0" baseline="0" noProof="0" dirty="0">
              <a:ln>
                <a:noFill/>
              </a:ln>
              <a:solidFill>
                <a:prstClr val="black"/>
              </a:solidFill>
              <a:effectLst/>
              <a:uLnTx/>
              <a:uFillTx/>
              <a:latin typeface="AR P丸ゴシック体M" panose="020B0600010101010101" pitchFamily="50" charset="-128"/>
              <a:ea typeface="AR P丸ゴシック体M" panose="020B0600010101010101" pitchFamily="50" charset="-128"/>
              <a:cs typeface="+mn-cs"/>
            </a:endParaRPr>
          </a:p>
        </p:txBody>
      </p:sp>
      <p:sp>
        <p:nvSpPr>
          <p:cNvPr id="40" name="角丸四角形 39"/>
          <p:cNvSpPr/>
          <p:nvPr/>
        </p:nvSpPr>
        <p:spPr>
          <a:xfrm>
            <a:off x="6679126" y="2678668"/>
            <a:ext cx="3810414" cy="732115"/>
          </a:xfrm>
          <a:prstGeom prst="roundRect">
            <a:avLst/>
          </a:prstGeom>
          <a:solidFill>
            <a:schemeClr val="accent2">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ひきこもり支援センター</a:t>
            </a:r>
            <a:endParaRPr kumimoji="1" lang="en-US" altLang="ja-JP"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r>
              <a:rPr kumimoji="1" lang="ja-JP" altLang="en-US" sz="105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相談窓口・居場所・</a:t>
            </a:r>
            <a:r>
              <a:rPr kumimoji="1" lang="ja-JP" altLang="en-US" sz="105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人材育成</a:t>
            </a:r>
            <a:r>
              <a:rPr kumimoji="1" lang="ja-JP" altLang="en-US" sz="105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en-US" sz="105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支援者支援</a:t>
            </a:r>
            <a:r>
              <a:rPr kumimoji="1" lang="ja-JP" altLang="en-US" sz="105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en-US" altLang="ja-JP" sz="105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アウトリーチ支援・家族支援・</a:t>
            </a:r>
            <a:r>
              <a:rPr kumimoji="1" lang="ja-JP" altLang="en-US" sz="105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ネットワークづくり支援</a:t>
            </a:r>
          </a:p>
        </p:txBody>
      </p:sp>
      <p:sp>
        <p:nvSpPr>
          <p:cNvPr id="85" name="角丸四角形 84"/>
          <p:cNvSpPr/>
          <p:nvPr/>
        </p:nvSpPr>
        <p:spPr>
          <a:xfrm>
            <a:off x="6138170" y="2492144"/>
            <a:ext cx="1269980" cy="380000"/>
          </a:xfrm>
          <a:prstGeom prst="roundRect">
            <a:avLst>
              <a:gd name="adj" fmla="val 50000"/>
            </a:avLst>
          </a:prstGeom>
          <a:solidFill>
            <a:schemeClr val="accent3">
              <a:lumMod val="40000"/>
              <a:lumOff val="60000"/>
            </a:schemeClr>
          </a:solidFill>
          <a:ln w="158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機能強化</a:t>
            </a:r>
            <a:endParaRPr kumimoji="1" lang="en-US" altLang="ja-JP" sz="16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03" name="Rectangle 16"/>
          <p:cNvSpPr>
            <a:spLocks noChangeArrowheads="1"/>
          </p:cNvSpPr>
          <p:nvPr/>
        </p:nvSpPr>
        <p:spPr bwMode="auto">
          <a:xfrm>
            <a:off x="2718035" y="2751102"/>
            <a:ext cx="1216328" cy="447502"/>
          </a:xfrm>
          <a:prstGeom prst="rect">
            <a:avLst/>
          </a:prstGeom>
          <a:solidFill>
            <a:schemeClr val="bg1"/>
          </a:solidFill>
          <a:ln w="9525">
            <a:solidFill>
              <a:schemeClr val="tx1"/>
            </a:solidFill>
            <a:miter lim="800000"/>
            <a:headEnd/>
            <a:tailEnd/>
          </a:ln>
          <a:effectLst/>
        </p:spPr>
        <p:txBody>
          <a:bodyPr lIns="85734" tIns="42867" rIns="85734" bIns="42867" anchor="ctr" anchorCtr="1"/>
          <a:lstStyle/>
          <a:p>
            <a:pPr marL="0" marR="0" lvl="0" indent="0" algn="ctr" defTabSz="85725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rPr>
              <a:t>市町教育委員会</a:t>
            </a:r>
            <a:endParaRPr kumimoji="1" lang="en-US" altLang="ja-JP"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endParaRPr>
          </a:p>
          <a:p>
            <a:pPr marL="0" marR="0" lvl="0" indent="0" algn="ctr" defTabSz="85725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rPr>
              <a:t>市町立学校　</a:t>
            </a:r>
            <a:endParaRPr kumimoji="1" lang="en-US" altLang="ja-JP" sz="1100" b="1" i="0" u="none" strike="noStrike" kern="1200" cap="none" spc="0" normalizeH="0" baseline="0" noProof="0" dirty="0">
              <a:ln>
                <a:noFill/>
              </a:ln>
              <a:solidFill>
                <a:srgbClr val="000000"/>
              </a:solidFill>
              <a:effectLst/>
              <a:uLnTx/>
              <a:uFillTx/>
              <a:latin typeface="Calibri"/>
              <a:ea typeface="ＭＳ Ｐゴシック" panose="020B0600070205080204" pitchFamily="50" charset="-128"/>
              <a:cs typeface="+mn-cs"/>
            </a:endParaRPr>
          </a:p>
        </p:txBody>
      </p:sp>
      <p:sp>
        <p:nvSpPr>
          <p:cNvPr id="106" name="正方形/長方形 105"/>
          <p:cNvSpPr/>
          <p:nvPr/>
        </p:nvSpPr>
        <p:spPr>
          <a:xfrm>
            <a:off x="3299401" y="3440736"/>
            <a:ext cx="2668711"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児童生徒の健全育成に係る県と市町の連携協定</a:t>
            </a:r>
            <a:endParaRPr kumimoji="1" lang="en-US" altLang="ja-JP"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grpSp>
        <p:nvGrpSpPr>
          <p:cNvPr id="109" name="グループ化 108"/>
          <p:cNvGrpSpPr/>
          <p:nvPr/>
        </p:nvGrpSpPr>
        <p:grpSpPr>
          <a:xfrm>
            <a:off x="6001424" y="3117215"/>
            <a:ext cx="1363137" cy="420603"/>
            <a:chOff x="4477423" y="3117214"/>
            <a:chExt cx="1363137" cy="420603"/>
          </a:xfrm>
        </p:grpSpPr>
        <p:sp>
          <p:nvSpPr>
            <p:cNvPr id="11" name="円/楕円 10"/>
            <p:cNvSpPr/>
            <p:nvPr/>
          </p:nvSpPr>
          <p:spPr>
            <a:xfrm>
              <a:off x="4477423" y="3117214"/>
              <a:ext cx="1363137" cy="420603"/>
            </a:xfrm>
            <a:prstGeom prst="ellipse">
              <a:avLst/>
            </a:prstGeom>
            <a:solidFill>
              <a:schemeClr val="accent1">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1" name="正方形/長方形 60"/>
            <p:cNvSpPr/>
            <p:nvPr/>
          </p:nvSpPr>
          <p:spPr>
            <a:xfrm>
              <a:off x="4559259" y="3138856"/>
              <a:ext cx="1258277"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専門家チーム</a:t>
              </a:r>
              <a:endParaRPr kumimoji="1" lang="en-US" altLang="ja-JP"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医療・法律・就労等</a:t>
              </a:r>
              <a:r>
                <a:rPr kumimoji="1" lang="en-US" altLang="ja-JP"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p>
          </p:txBody>
        </p:sp>
      </p:grpSp>
      <p:grpSp>
        <p:nvGrpSpPr>
          <p:cNvPr id="111" name="グループ化 110"/>
          <p:cNvGrpSpPr/>
          <p:nvPr/>
        </p:nvGrpSpPr>
        <p:grpSpPr>
          <a:xfrm>
            <a:off x="9542486" y="2447637"/>
            <a:ext cx="1034152" cy="372709"/>
            <a:chOff x="8029200" y="2506351"/>
            <a:chExt cx="1034152" cy="372709"/>
          </a:xfrm>
        </p:grpSpPr>
        <p:sp>
          <p:nvSpPr>
            <p:cNvPr id="72" name="円/楕円 71"/>
            <p:cNvSpPr/>
            <p:nvPr/>
          </p:nvSpPr>
          <p:spPr>
            <a:xfrm>
              <a:off x="8029200" y="2506351"/>
              <a:ext cx="1034152" cy="372709"/>
            </a:xfrm>
            <a:prstGeom prst="ellipse">
              <a:avLst/>
            </a:prstGeom>
            <a:solidFill>
              <a:schemeClr val="accent1">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2" name="正方形/長方形 21"/>
            <p:cNvSpPr/>
            <p:nvPr/>
          </p:nvSpPr>
          <p:spPr>
            <a:xfrm>
              <a:off x="8233402" y="2563212"/>
              <a:ext cx="806306"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実態調査</a:t>
              </a:r>
              <a:endParaRPr kumimoji="1" lang="en-US" altLang="ja-JP" sz="9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grpSp>
      <p:sp>
        <p:nvSpPr>
          <p:cNvPr id="112" name="Rectangle 16"/>
          <p:cNvSpPr>
            <a:spLocks noChangeArrowheads="1"/>
          </p:cNvSpPr>
          <p:nvPr/>
        </p:nvSpPr>
        <p:spPr bwMode="auto">
          <a:xfrm>
            <a:off x="1709436" y="720504"/>
            <a:ext cx="8780104" cy="105682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34" tIns="42867" rIns="85734" bIns="42867" anchor="ctr"/>
          <a:lstStyle/>
          <a:p>
            <a:pPr marL="0" marR="0" lvl="0" indent="0" algn="l" defTabSz="85725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srgbClr val="000000"/>
                </a:solidFill>
                <a:effectLst/>
                <a:uLnTx/>
                <a:uFillTx/>
                <a:latin typeface="BIZ UDP明朝 Medium" panose="02020500000000000000" pitchFamily="18" charset="-128"/>
                <a:ea typeface="BIZ UDP明朝 Medium" panose="02020500000000000000" pitchFamily="18" charset="-128"/>
                <a:cs typeface="+mn-cs"/>
              </a:rPr>
              <a:t>・ひきこもりは怠けや育て方の問題ではなく、誰にでも起こりうることであることを知り、当事者や家族の心情が理解できる地域づくりが必要であるが、地域の理解が十分ではなく、当事者や家族が孤立しがちになっている。</a:t>
            </a:r>
          </a:p>
          <a:p>
            <a:pPr marL="0" marR="0" lvl="0" indent="0" algn="l" defTabSz="85725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srgbClr val="000000"/>
                </a:solidFill>
                <a:effectLst/>
                <a:uLnTx/>
                <a:uFillTx/>
                <a:latin typeface="BIZ UDP明朝 Medium" panose="02020500000000000000" pitchFamily="18" charset="-128"/>
                <a:ea typeface="BIZ UDP明朝 Medium" panose="02020500000000000000" pitchFamily="18" charset="-128"/>
                <a:cs typeface="+mn-cs"/>
              </a:rPr>
              <a:t>・ひきこもり状態にある者への支援については、信頼関係の構築や自己肯定感の回復等、長期的な関係づくりが必要であり、各支援機関が連携して息の長い支援を行なわなければならないが、その最初の支援となるアウトリーチ支援が十分できていない。</a:t>
            </a:r>
            <a:endParaRPr kumimoji="1" lang="en-US" altLang="ja-JP" sz="1050" b="0" i="0" u="none" strike="noStrike" kern="1200" cap="none" spc="0" normalizeH="0" baseline="0" noProof="0" dirty="0">
              <a:ln>
                <a:noFill/>
              </a:ln>
              <a:solidFill>
                <a:srgbClr val="000000"/>
              </a:solidFill>
              <a:effectLst/>
              <a:uLnTx/>
              <a:uFillTx/>
              <a:latin typeface="BIZ UDP明朝 Medium" panose="02020500000000000000" pitchFamily="18" charset="-128"/>
              <a:ea typeface="BIZ UDP明朝 Medium" panose="02020500000000000000" pitchFamily="18" charset="-128"/>
              <a:cs typeface="+mn-cs"/>
            </a:endParaRPr>
          </a:p>
          <a:p>
            <a:pPr marL="0" marR="0" lvl="0" indent="0" algn="l" defTabSz="85725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srgbClr val="000000"/>
                </a:solidFill>
                <a:effectLst/>
                <a:uLnTx/>
                <a:uFillTx/>
                <a:latin typeface="BIZ UDP明朝 Medium" panose="02020500000000000000" pitchFamily="18" charset="-128"/>
                <a:ea typeface="BIZ UDP明朝 Medium" panose="02020500000000000000" pitchFamily="18" charset="-128"/>
                <a:cs typeface="+mn-cs"/>
              </a:rPr>
              <a:t>・個別の支援が中断している事例が見受けられるなど、切れ目のない支援をおこなうための支援者間の連携を強化し、適切な評価や支援の段階・当事者や家族のニーズに応じた多様な支援が提供できる体制づくりが必要である。</a:t>
            </a:r>
          </a:p>
        </p:txBody>
      </p:sp>
      <p:sp>
        <p:nvSpPr>
          <p:cNvPr id="113" name="Rectangle 16"/>
          <p:cNvSpPr>
            <a:spLocks noChangeArrowheads="1"/>
          </p:cNvSpPr>
          <p:nvPr/>
        </p:nvSpPr>
        <p:spPr bwMode="auto">
          <a:xfrm>
            <a:off x="1714328" y="2001285"/>
            <a:ext cx="8775212" cy="42575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34" tIns="42867" rIns="85734" bIns="42867" anchor="ctr"/>
          <a:lstStyle/>
          <a:p>
            <a:pPr marL="0" marR="0" lvl="0" indent="0" algn="l" defTabSz="857250" rtl="0" eaLnBrk="1" fontAlgn="base" latinLnBrk="0" hangingPunct="1">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BIZ UDP明朝 Medium" panose="02020500000000000000" pitchFamily="18" charset="-128"/>
                <a:ea typeface="BIZ UDP明朝 Medium" panose="02020500000000000000" pitchFamily="18" charset="-128"/>
                <a:cs typeface="+mn-cs"/>
              </a:rPr>
              <a:t>　ひきこもり状態にある者の背景や当事者・家族がおかれている多種多様な状況について、何らかの社会的障壁がある状態と捉え、必要な支援を受けながら、自分らしい生き方を選べる。</a:t>
            </a:r>
          </a:p>
        </p:txBody>
      </p:sp>
      <p:sp>
        <p:nvSpPr>
          <p:cNvPr id="114" name="ホームベース 113"/>
          <p:cNvSpPr/>
          <p:nvPr/>
        </p:nvSpPr>
        <p:spPr>
          <a:xfrm>
            <a:off x="1626198" y="531242"/>
            <a:ext cx="1396504" cy="221151"/>
          </a:xfrm>
          <a:prstGeom prst="homePlate">
            <a:avLst/>
          </a:prstGeom>
          <a:solidFill>
            <a:schemeClr val="accent3">
              <a:lumMod val="40000"/>
              <a:lumOff val="60000"/>
            </a:schemeClr>
          </a:solidFill>
          <a:ln w="127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現状と課題</a:t>
            </a:r>
          </a:p>
        </p:txBody>
      </p:sp>
      <p:sp>
        <p:nvSpPr>
          <p:cNvPr id="115" name="ホームベース 114"/>
          <p:cNvSpPr/>
          <p:nvPr/>
        </p:nvSpPr>
        <p:spPr>
          <a:xfrm>
            <a:off x="1620450" y="1826674"/>
            <a:ext cx="1411133" cy="219015"/>
          </a:xfrm>
          <a:prstGeom prst="homePlate">
            <a:avLst/>
          </a:prstGeom>
          <a:solidFill>
            <a:schemeClr val="accent3">
              <a:lumMod val="40000"/>
              <a:lumOff val="60000"/>
            </a:schemeClr>
          </a:solidFill>
          <a:ln w="127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目指す姿</a:t>
            </a:r>
          </a:p>
        </p:txBody>
      </p:sp>
      <p:sp>
        <p:nvSpPr>
          <p:cNvPr id="118" name="正方形/長方形 117"/>
          <p:cNvSpPr/>
          <p:nvPr/>
        </p:nvSpPr>
        <p:spPr>
          <a:xfrm>
            <a:off x="1773691" y="3637687"/>
            <a:ext cx="1470698"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滋賀県就職氷河期世代</a:t>
            </a:r>
            <a:endParaRPr kumimoji="1" lang="en-US" altLang="ja-JP"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活躍支援プラットフォーム</a:t>
            </a:r>
            <a:endParaRPr kumimoji="1" lang="en-US" altLang="ja-JP" sz="9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19" name="正方形/長方形 118"/>
          <p:cNvSpPr/>
          <p:nvPr/>
        </p:nvSpPr>
        <p:spPr>
          <a:xfrm>
            <a:off x="1632315" y="3277142"/>
            <a:ext cx="1317571" cy="312238"/>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県労働雇用政策課</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20" name="正方形/長方形 119"/>
          <p:cNvSpPr/>
          <p:nvPr/>
        </p:nvSpPr>
        <p:spPr>
          <a:xfrm>
            <a:off x="1623413" y="4010446"/>
            <a:ext cx="887176" cy="312238"/>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滋賀労働局</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22" name="正方形/長方形 121"/>
          <p:cNvSpPr/>
          <p:nvPr/>
        </p:nvSpPr>
        <p:spPr>
          <a:xfrm>
            <a:off x="2169655" y="4370991"/>
            <a:ext cx="887176" cy="312238"/>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経済団体等</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8" name="正方形/長方形 47"/>
          <p:cNvSpPr/>
          <p:nvPr/>
        </p:nvSpPr>
        <p:spPr>
          <a:xfrm>
            <a:off x="4756011" y="2703910"/>
            <a:ext cx="1355379" cy="207665"/>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県子ども・青少年局</a:t>
            </a:r>
            <a:endParaRPr kumimoji="1" lang="en-US" altLang="ja-JP" sz="1100" b="1"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 name="スライド番号プレースホルダー 2">
            <a:extLst>
              <a:ext uri="{FF2B5EF4-FFF2-40B4-BE49-F238E27FC236}">
                <a16:creationId xmlns:a16="http://schemas.microsoft.com/office/drawing/2014/main" id="{AFD7DD81-26D9-46A0-8024-22A8EEA67A6B}"/>
              </a:ext>
            </a:extLst>
          </p:cNvPr>
          <p:cNvSpPr>
            <a:spLocks noGrp="1"/>
          </p:cNvSpPr>
          <p:nvPr>
            <p:ph type="sldNum" sz="quarter" idx="12"/>
          </p:nvPr>
        </p:nvSpPr>
        <p:spPr/>
        <p:txBody>
          <a:bodyPr/>
          <a:lstStyle/>
          <a:p>
            <a:pPr>
              <a:defRPr/>
            </a:pPr>
            <a:fld id="{59429DAD-7DE5-42FD-A246-A5E12263F752}" type="slidenum">
              <a:rPr lang="ja-JP" altLang="en-US" smtClean="0"/>
              <a:pPr>
                <a:defRPr/>
              </a:pPr>
              <a:t>27</a:t>
            </a:fld>
            <a:endParaRPr lang="en-US" altLang="ja-JP"/>
          </a:p>
        </p:txBody>
      </p:sp>
    </p:spTree>
    <p:extLst>
      <p:ext uri="{BB962C8B-B14F-4D97-AF65-F5344CB8AC3E}">
        <p14:creationId xmlns:p14="http://schemas.microsoft.com/office/powerpoint/2010/main" val="3962574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1A3A518-2E65-4DA2-ABE3-8AC6B3D7BD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4B7A3-60A4-4F9E-B7DA-45DD87974B70}" type="slidenum">
              <a:rPr kumimoji="1" lang="ja-JP" altLang="en-US" sz="14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en-US" altLang="ja-JP" sz="1400" b="0" i="0" u="none" strike="noStrike" kern="1200" cap="none" spc="0" normalizeH="0" baseline="0" noProof="0">
              <a:ln>
                <a:noFill/>
              </a:ln>
              <a:solidFill>
                <a:srgbClr val="000000"/>
              </a:solidFill>
              <a:effectLst/>
              <a:uLnTx/>
              <a:uFillTx/>
              <a:latin typeface="Arial"/>
              <a:ea typeface="ＭＳ Ｐゴシック"/>
              <a:cs typeface="+mn-cs"/>
            </a:endParaRPr>
          </a:p>
        </p:txBody>
      </p:sp>
      <p:pic>
        <p:nvPicPr>
          <p:cNvPr id="6" name="図 5">
            <a:extLst>
              <a:ext uri="{FF2B5EF4-FFF2-40B4-BE49-F238E27FC236}">
                <a16:creationId xmlns:a16="http://schemas.microsoft.com/office/drawing/2014/main" id="{72F7D259-ED52-4E89-B2B3-6438B5928C57}"/>
              </a:ext>
            </a:extLst>
          </p:cNvPr>
          <p:cNvPicPr>
            <a:picLocks noChangeAspect="1"/>
          </p:cNvPicPr>
          <p:nvPr/>
        </p:nvPicPr>
        <p:blipFill rotWithShape="1">
          <a:blip r:embed="rId2"/>
          <a:srcRect l="25704" t="29256" r="27039" b="7832"/>
          <a:stretch/>
        </p:blipFill>
        <p:spPr>
          <a:xfrm>
            <a:off x="1513981" y="0"/>
            <a:ext cx="9164038" cy="6862439"/>
          </a:xfrm>
          <a:prstGeom prst="rect">
            <a:avLst/>
          </a:prstGeom>
        </p:spPr>
      </p:pic>
    </p:spTree>
    <p:extLst>
      <p:ext uri="{BB962C8B-B14F-4D97-AF65-F5344CB8AC3E}">
        <p14:creationId xmlns:p14="http://schemas.microsoft.com/office/powerpoint/2010/main" val="3268422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4DA824-127E-4879-AF5F-3D222F350295}"/>
              </a:ext>
            </a:extLst>
          </p:cNvPr>
          <p:cNvSpPr>
            <a:spLocks noGrp="1"/>
          </p:cNvSpPr>
          <p:nvPr>
            <p:ph type="title"/>
          </p:nvPr>
        </p:nvSpPr>
        <p:spPr/>
        <p:txBody>
          <a:bodyPr/>
          <a:lstStyle/>
          <a:p>
            <a:r>
              <a:rPr kumimoji="1" lang="ja-JP" altLang="en-US" sz="3200" dirty="0"/>
              <a:t>公私協働事業</a:t>
            </a:r>
            <a:br>
              <a:rPr kumimoji="1" lang="en-US" altLang="ja-JP" sz="3200" dirty="0"/>
            </a:br>
            <a:r>
              <a:rPr kumimoji="1" lang="en-US" altLang="ja-JP" sz="3200" dirty="0"/>
              <a:t>【</a:t>
            </a:r>
            <a:r>
              <a:rPr kumimoji="1" lang="ja-JP" altLang="en-US" sz="3200" dirty="0"/>
              <a:t>ひきこもり者と家族が孤立しない地域支援体制づくり事業</a:t>
            </a:r>
            <a:r>
              <a:rPr kumimoji="1" lang="en-US" altLang="ja-JP" sz="3200" dirty="0"/>
              <a:t>】</a:t>
            </a:r>
            <a:endParaRPr kumimoji="1" lang="ja-JP" altLang="en-US" dirty="0"/>
          </a:p>
        </p:txBody>
      </p:sp>
      <p:sp>
        <p:nvSpPr>
          <p:cNvPr id="3" name="コンテンツ プレースホルダー 2">
            <a:extLst>
              <a:ext uri="{FF2B5EF4-FFF2-40B4-BE49-F238E27FC236}">
                <a16:creationId xmlns:a16="http://schemas.microsoft.com/office/drawing/2014/main" id="{5E1F652C-C55F-4838-A230-0D351281522D}"/>
              </a:ext>
            </a:extLst>
          </p:cNvPr>
          <p:cNvSpPr>
            <a:spLocks noGrp="1"/>
          </p:cNvSpPr>
          <p:nvPr>
            <p:ph sz="half" idx="1"/>
          </p:nvPr>
        </p:nvSpPr>
        <p:spPr/>
        <p:txBody>
          <a:bodyPr>
            <a:normAutofit fontScale="32500" lnSpcReduction="20000"/>
          </a:bodyPr>
          <a:lstStyle/>
          <a:p>
            <a:pPr marL="0" indent="0">
              <a:buNone/>
            </a:pPr>
            <a:r>
              <a:rPr kumimoji="1" lang="ja-JP" altLang="en-US" sz="7200" dirty="0">
                <a:solidFill>
                  <a:srgbClr val="FF0000"/>
                </a:solidFill>
              </a:rPr>
              <a:t>〇ネットワークづくり</a:t>
            </a:r>
          </a:p>
          <a:p>
            <a:pPr marL="0" indent="0">
              <a:buNone/>
            </a:pPr>
            <a:r>
              <a:rPr kumimoji="1" lang="ja-JP" altLang="en-US" sz="5600" dirty="0"/>
              <a:t>・全圏域でネットワークづくり支援</a:t>
            </a:r>
          </a:p>
          <a:p>
            <a:pPr marL="0" indent="0">
              <a:buNone/>
            </a:pPr>
            <a:r>
              <a:rPr kumimoji="1" lang="ja-JP" altLang="en-US" sz="5600" dirty="0"/>
              <a:t>・電話相談ケースに関わる支援調整およびケース会議の呼びかけ</a:t>
            </a:r>
          </a:p>
          <a:p>
            <a:pPr marL="0" indent="0">
              <a:buNone/>
            </a:pPr>
            <a:r>
              <a:rPr kumimoji="1" lang="ja-JP" altLang="en-US" sz="5600" dirty="0"/>
              <a:t>・研修会企画支援</a:t>
            </a:r>
          </a:p>
          <a:p>
            <a:pPr marL="0" indent="0">
              <a:buNone/>
            </a:pPr>
            <a:r>
              <a:rPr kumimoji="1" lang="ja-JP" altLang="en-US" sz="5600" dirty="0"/>
              <a:t>・ひきこもり・はたらきづらさ支援推進委員会（年２回）</a:t>
            </a:r>
          </a:p>
          <a:p>
            <a:pPr marL="0" indent="0">
              <a:buNone/>
            </a:pPr>
            <a:endParaRPr kumimoji="1" lang="ja-JP" altLang="en-US" sz="5600" dirty="0"/>
          </a:p>
          <a:p>
            <a:pPr marL="0" indent="0">
              <a:buNone/>
            </a:pPr>
            <a:r>
              <a:rPr kumimoji="1" lang="ja-JP" altLang="en-US" sz="7200" dirty="0">
                <a:solidFill>
                  <a:srgbClr val="FF0000"/>
                </a:solidFill>
              </a:rPr>
              <a:t>〇アウトリーチ支援（圏域）</a:t>
            </a:r>
          </a:p>
          <a:p>
            <a:pPr marL="0" indent="0">
              <a:buNone/>
            </a:pPr>
            <a:r>
              <a:rPr kumimoji="1" lang="ja-JP" altLang="en-US" sz="5600" dirty="0"/>
              <a:t>・３圏域（甲賀・高島・彦根）で推進</a:t>
            </a:r>
          </a:p>
          <a:p>
            <a:pPr marL="0" indent="0">
              <a:buNone/>
            </a:pPr>
            <a:endParaRPr kumimoji="1" lang="ja-JP" altLang="en-US" sz="5600" dirty="0"/>
          </a:p>
          <a:p>
            <a:pPr marL="0" indent="0">
              <a:buNone/>
            </a:pPr>
            <a:r>
              <a:rPr kumimoji="1" lang="ja-JP" altLang="en-US" sz="7200" dirty="0">
                <a:solidFill>
                  <a:srgbClr val="FF0000"/>
                </a:solidFill>
              </a:rPr>
              <a:t>〇ひきこもり電話相談（広域相談窓口）</a:t>
            </a:r>
          </a:p>
          <a:p>
            <a:pPr marL="0" indent="0">
              <a:buNone/>
            </a:pPr>
            <a:r>
              <a:rPr kumimoji="1" lang="ja-JP" altLang="en-US" sz="5600" dirty="0"/>
              <a:t>・定期電話相談（週１回：毎週木曜日）</a:t>
            </a:r>
          </a:p>
          <a:p>
            <a:pPr marL="0" indent="0">
              <a:buNone/>
            </a:pPr>
            <a:r>
              <a:rPr kumimoji="1" lang="ja-JP" altLang="en-US" sz="5600" dirty="0"/>
              <a:t>・一斉電話相談（年３回：県内７団体協働）</a:t>
            </a:r>
          </a:p>
          <a:p>
            <a:endParaRPr kumimoji="1" lang="ja-JP" altLang="en-US" sz="5600" dirty="0"/>
          </a:p>
          <a:p>
            <a:endParaRPr kumimoji="1" lang="ja-JP" altLang="en-US" dirty="0"/>
          </a:p>
        </p:txBody>
      </p:sp>
      <p:sp>
        <p:nvSpPr>
          <p:cNvPr id="5" name="コンテンツ プレースホルダー 4">
            <a:extLst>
              <a:ext uri="{FF2B5EF4-FFF2-40B4-BE49-F238E27FC236}">
                <a16:creationId xmlns:a16="http://schemas.microsoft.com/office/drawing/2014/main" id="{84F1ADFF-9B1B-47C9-9881-095F812A00D9}"/>
              </a:ext>
            </a:extLst>
          </p:cNvPr>
          <p:cNvSpPr>
            <a:spLocks noGrp="1"/>
          </p:cNvSpPr>
          <p:nvPr>
            <p:ph sz="half" idx="2"/>
          </p:nvPr>
        </p:nvSpPr>
        <p:spPr/>
        <p:txBody>
          <a:bodyPr>
            <a:normAutofit fontScale="32500" lnSpcReduction="20000"/>
          </a:bodyPr>
          <a:lstStyle/>
          <a:p>
            <a:pPr marL="0" indent="0">
              <a:buNone/>
            </a:pPr>
            <a:r>
              <a:rPr kumimoji="1" lang="ja-JP" altLang="en-US" sz="7400" dirty="0">
                <a:solidFill>
                  <a:srgbClr val="FF0000"/>
                </a:solidFill>
              </a:rPr>
              <a:t>〇家族支援を含む居場所づくり</a:t>
            </a:r>
          </a:p>
          <a:p>
            <a:pPr marL="0" indent="0">
              <a:buNone/>
            </a:pPr>
            <a:r>
              <a:rPr kumimoji="1" lang="ja-JP" altLang="en-US" sz="5500" dirty="0"/>
              <a:t>・はたらく体験</a:t>
            </a:r>
          </a:p>
          <a:p>
            <a:pPr marL="0" indent="0">
              <a:buNone/>
            </a:pPr>
            <a:r>
              <a:rPr kumimoji="1" lang="ja-JP" altLang="en-US" sz="5500" dirty="0"/>
              <a:t>・ＰＣサロン「ぼちぼちいこか♪」</a:t>
            </a:r>
          </a:p>
          <a:p>
            <a:pPr marL="0" indent="0">
              <a:buNone/>
            </a:pPr>
            <a:r>
              <a:rPr kumimoji="1" lang="ja-JP" altLang="en-US" sz="5500" dirty="0"/>
              <a:t>・家族教室（県域・出張型）</a:t>
            </a:r>
          </a:p>
          <a:p>
            <a:endParaRPr kumimoji="1" lang="ja-JP" altLang="en-US" sz="7400" dirty="0"/>
          </a:p>
          <a:p>
            <a:pPr marL="0" indent="0">
              <a:buNone/>
            </a:pPr>
            <a:r>
              <a:rPr kumimoji="1" lang="ja-JP" altLang="en-US" sz="7400" dirty="0">
                <a:solidFill>
                  <a:srgbClr val="FF0000"/>
                </a:solidFill>
              </a:rPr>
              <a:t>〇地域啓発</a:t>
            </a:r>
          </a:p>
          <a:p>
            <a:pPr marL="0" indent="0">
              <a:buNone/>
            </a:pPr>
            <a:r>
              <a:rPr kumimoji="1" lang="ja-JP" altLang="en-US" sz="5500" dirty="0"/>
              <a:t>・フォーラム実施</a:t>
            </a:r>
          </a:p>
          <a:p>
            <a:endParaRPr kumimoji="1" lang="ja-JP" altLang="en-US" sz="7400" dirty="0"/>
          </a:p>
          <a:p>
            <a:pPr marL="0" indent="0">
              <a:buNone/>
            </a:pPr>
            <a:r>
              <a:rPr kumimoji="1" lang="ja-JP" altLang="en-US" sz="7400" dirty="0">
                <a:solidFill>
                  <a:srgbClr val="FF0000"/>
                </a:solidFill>
              </a:rPr>
              <a:t>〇民生委員の研修強化</a:t>
            </a:r>
          </a:p>
          <a:p>
            <a:pPr marL="0" indent="0">
              <a:buNone/>
            </a:pPr>
            <a:r>
              <a:rPr kumimoji="1" lang="ja-JP" altLang="en-US" sz="5500" dirty="0"/>
              <a:t>・研修会実施（年１回：３日間連続講座）</a:t>
            </a:r>
          </a:p>
          <a:p>
            <a:endParaRPr lang="ja-JP" altLang="en-US" dirty="0"/>
          </a:p>
        </p:txBody>
      </p:sp>
      <p:sp>
        <p:nvSpPr>
          <p:cNvPr id="4" name="スライド番号プレースホルダー 3">
            <a:extLst>
              <a:ext uri="{FF2B5EF4-FFF2-40B4-BE49-F238E27FC236}">
                <a16:creationId xmlns:a16="http://schemas.microsoft.com/office/drawing/2014/main" id="{78C59574-468B-4F24-B909-DC552D279C6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4B7A3-60A4-4F9E-B7DA-45DD87974B70}" type="slidenum">
              <a:rPr kumimoji="1" lang="ja-JP" altLang="en-US" sz="14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en-US" altLang="ja-JP" sz="1400" b="0" i="0" u="none" strike="noStrike" kern="1200" cap="none" spc="0" normalizeH="0" baseline="0" noProof="0">
              <a:ln>
                <a:noFill/>
              </a:ln>
              <a:solidFill>
                <a:srgbClr val="000000"/>
              </a:solidFill>
              <a:effectLst/>
              <a:uLnTx/>
              <a:uFillTx/>
              <a:latin typeface="Arial"/>
              <a:ea typeface="ＭＳ Ｐゴシック"/>
              <a:cs typeface="+mn-cs"/>
            </a:endParaRPr>
          </a:p>
        </p:txBody>
      </p:sp>
    </p:spTree>
    <p:extLst>
      <p:ext uri="{BB962C8B-B14F-4D97-AF65-F5344CB8AC3E}">
        <p14:creationId xmlns:p14="http://schemas.microsoft.com/office/powerpoint/2010/main" val="2304970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EA13C73-A6B3-43A9-B4E2-0DE33D024AA6}" type="slidenum">
              <a:rPr kumimoji="1" lang="ja-JP" altLang="en-US" smtClean="0"/>
              <a:t>3</a:t>
            </a:fld>
            <a:endParaRPr kumimoji="1" lang="ja-JP" altLang="en-US"/>
          </a:p>
        </p:txBody>
      </p:sp>
      <p:pic>
        <p:nvPicPr>
          <p:cNvPr id="3" name="図 2"/>
          <p:cNvPicPr>
            <a:picLocks noChangeAspect="1"/>
          </p:cNvPicPr>
          <p:nvPr/>
        </p:nvPicPr>
        <p:blipFill rotWithShape="1">
          <a:blip r:embed="rId2"/>
          <a:srcRect l="19501" t="30303" r="38022" b="18182"/>
          <a:stretch/>
        </p:blipFill>
        <p:spPr>
          <a:xfrm>
            <a:off x="847898" y="0"/>
            <a:ext cx="10053021" cy="6858000"/>
          </a:xfrm>
          <a:prstGeom prst="rect">
            <a:avLst/>
          </a:prstGeom>
        </p:spPr>
      </p:pic>
    </p:spTree>
    <p:extLst>
      <p:ext uri="{BB962C8B-B14F-4D97-AF65-F5344CB8AC3E}">
        <p14:creationId xmlns:p14="http://schemas.microsoft.com/office/powerpoint/2010/main" val="36412779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8D75D71-5938-4577-9514-1BC0B44D37F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2D57A4-16B0-485B-A29F-E07FFF939344}" type="slidenum">
              <a:rPr kumimoji="1" lang="ja-JP" altLang="en-US" sz="14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en-US" altLang="ja-JP" sz="1400" b="0" i="0" u="none" strike="noStrike" kern="1200" cap="none" spc="0" normalizeH="0" baseline="0" noProof="0">
              <a:ln>
                <a:noFill/>
              </a:ln>
              <a:solidFill>
                <a:srgbClr val="000000"/>
              </a:solidFill>
              <a:effectLst/>
              <a:uLnTx/>
              <a:uFillTx/>
              <a:latin typeface="Arial"/>
              <a:ea typeface="ＭＳ Ｐゴシック"/>
              <a:cs typeface="+mn-cs"/>
            </a:endParaRPr>
          </a:p>
        </p:txBody>
      </p:sp>
      <p:pic>
        <p:nvPicPr>
          <p:cNvPr id="4" name="図 3">
            <a:extLst>
              <a:ext uri="{FF2B5EF4-FFF2-40B4-BE49-F238E27FC236}">
                <a16:creationId xmlns:a16="http://schemas.microsoft.com/office/drawing/2014/main" id="{D628CDF9-E075-4819-A83D-2AFE39ADCE22}"/>
              </a:ext>
            </a:extLst>
          </p:cNvPr>
          <p:cNvPicPr>
            <a:picLocks noChangeAspect="1"/>
          </p:cNvPicPr>
          <p:nvPr/>
        </p:nvPicPr>
        <p:blipFill rotWithShape="1">
          <a:blip r:embed="rId2"/>
          <a:srcRect l="34748" t="14435" r="35252" b="9969"/>
          <a:stretch/>
        </p:blipFill>
        <p:spPr>
          <a:xfrm rot="5400000">
            <a:off x="2667000" y="-1431372"/>
            <a:ext cx="6858000" cy="9720744"/>
          </a:xfrm>
          <a:prstGeom prst="rect">
            <a:avLst/>
          </a:prstGeom>
        </p:spPr>
      </p:pic>
    </p:spTree>
    <p:extLst>
      <p:ext uri="{BB962C8B-B14F-4D97-AF65-F5344CB8AC3E}">
        <p14:creationId xmlns:p14="http://schemas.microsoft.com/office/powerpoint/2010/main" val="29099729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図 39"/>
          <p:cNvPicPr>
            <a:picLocks noChangeAspect="1"/>
          </p:cNvPicPr>
          <p:nvPr/>
        </p:nvPicPr>
        <p:blipFill>
          <a:blip r:embed="rId2"/>
          <a:stretch>
            <a:fillRect/>
          </a:stretch>
        </p:blipFill>
        <p:spPr>
          <a:xfrm>
            <a:off x="1727341" y="2139721"/>
            <a:ext cx="8761148" cy="4583171"/>
          </a:xfrm>
          <a:prstGeom prst="rect">
            <a:avLst/>
          </a:prstGeom>
        </p:spPr>
      </p:pic>
      <p:sp>
        <p:nvSpPr>
          <p:cNvPr id="2" name="タイトル 3"/>
          <p:cNvSpPr txBox="1">
            <a:spLocks/>
          </p:cNvSpPr>
          <p:nvPr/>
        </p:nvSpPr>
        <p:spPr>
          <a:xfrm>
            <a:off x="1559498" y="71830"/>
            <a:ext cx="9051444" cy="351490"/>
          </a:xfrm>
          <a:prstGeom prst="rect">
            <a:avLst/>
          </a:prstGeom>
          <a:solidFill>
            <a:schemeClr val="bg1"/>
          </a:solidFill>
          <a:ln w="19050">
            <a:solidFill>
              <a:schemeClr val="tx1"/>
            </a:solidFill>
          </a:ln>
        </p:spPr>
        <p:txBody>
          <a:bodyP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児童生徒の健全育成に係る県と市町の連携協定</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endPar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正方形/長方形 2"/>
          <p:cNvSpPr/>
          <p:nvPr/>
        </p:nvSpPr>
        <p:spPr>
          <a:xfrm>
            <a:off x="1559497" y="480223"/>
            <a:ext cx="9051446" cy="6359675"/>
          </a:xfrm>
          <a:prstGeom prst="rect">
            <a:avLst/>
          </a:prstGeom>
          <a:no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8" name="Rectangle 16"/>
          <p:cNvSpPr>
            <a:spLocks noChangeArrowheads="1"/>
          </p:cNvSpPr>
          <p:nvPr/>
        </p:nvSpPr>
        <p:spPr bwMode="auto">
          <a:xfrm>
            <a:off x="1727340" y="719619"/>
            <a:ext cx="8761148" cy="7601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34" tIns="42867" rIns="85734" bIns="42867" anchor="ctr"/>
          <a:lstStyle/>
          <a:p>
            <a:pPr marL="0" marR="0" lvl="0" indent="0" algn="l" defTabSz="85725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srgbClr val="000000"/>
                </a:solidFill>
                <a:effectLst/>
                <a:uLnTx/>
                <a:uFillTx/>
                <a:latin typeface="BIZ UDP明朝 Medium" panose="02020500000000000000" pitchFamily="18" charset="-128"/>
                <a:ea typeface="BIZ UDP明朝 Medium" panose="02020500000000000000" pitchFamily="18" charset="-128"/>
                <a:cs typeface="+mn-cs"/>
              </a:rPr>
              <a:t>　不登校の児童生徒の中には、ひきこもりとなるケースや背景に発達障害があるケースもあることから、ひきこもりの防止策として、また、発達支援上の切れ目のない支援として、学校と関係機関、特に、市町の福祉部局との情報共有や連携した支援が求められており、県立学校へ進学した児童生徒のうち特別な支援を必要とする者が、県立学校と関係機関の連携のもと、学齢期から就労まで切れ目のない支援を受けられるよう、市町および市町教育委員会ならびに県および県教育委員会の四者で協定を締結したもの。</a:t>
            </a:r>
          </a:p>
        </p:txBody>
      </p:sp>
      <p:sp>
        <p:nvSpPr>
          <p:cNvPr id="41" name="ホームベース 40"/>
          <p:cNvSpPr/>
          <p:nvPr/>
        </p:nvSpPr>
        <p:spPr>
          <a:xfrm>
            <a:off x="1626198" y="531242"/>
            <a:ext cx="1396504" cy="221151"/>
          </a:xfrm>
          <a:prstGeom prst="homePlate">
            <a:avLst/>
          </a:prstGeom>
          <a:solidFill>
            <a:schemeClr val="accent3">
              <a:lumMod val="40000"/>
              <a:lumOff val="60000"/>
            </a:schemeClr>
          </a:solidFill>
          <a:ln w="127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趣意</a:t>
            </a:r>
          </a:p>
        </p:txBody>
      </p:sp>
      <p:sp>
        <p:nvSpPr>
          <p:cNvPr id="44" name="Rectangle 16"/>
          <p:cNvSpPr>
            <a:spLocks noChangeArrowheads="1"/>
          </p:cNvSpPr>
          <p:nvPr/>
        </p:nvSpPr>
        <p:spPr bwMode="auto">
          <a:xfrm>
            <a:off x="1727340" y="1696018"/>
            <a:ext cx="8761148" cy="3675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34" tIns="42867" rIns="85734" bIns="42867" anchor="ctr"/>
          <a:lstStyle/>
          <a:p>
            <a:pPr marL="0" marR="0" lvl="0" indent="0" algn="l" defTabSz="85725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srgbClr val="000000"/>
                </a:solidFill>
                <a:effectLst/>
                <a:uLnTx/>
                <a:uFillTx/>
                <a:latin typeface="BIZ UDP明朝 Medium" panose="02020500000000000000" pitchFamily="18" charset="-128"/>
                <a:ea typeface="BIZ UDP明朝 Medium" panose="02020500000000000000" pitchFamily="18" charset="-128"/>
                <a:cs typeface="+mn-cs"/>
              </a:rPr>
              <a:t>　県立学校において連携が必要な事案（不登校の児童生徒）が発生したケース</a:t>
            </a:r>
          </a:p>
        </p:txBody>
      </p:sp>
      <p:sp>
        <p:nvSpPr>
          <p:cNvPr id="45" name="ホームベース 44"/>
          <p:cNvSpPr/>
          <p:nvPr/>
        </p:nvSpPr>
        <p:spPr>
          <a:xfrm>
            <a:off x="1623803" y="1531697"/>
            <a:ext cx="1396504" cy="221151"/>
          </a:xfrm>
          <a:prstGeom prst="homePlate">
            <a:avLst/>
          </a:prstGeom>
          <a:solidFill>
            <a:schemeClr val="accent3">
              <a:lumMod val="40000"/>
              <a:lumOff val="60000"/>
            </a:schemeClr>
          </a:solidFill>
          <a:ln w="127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支援イメージ</a:t>
            </a:r>
          </a:p>
        </p:txBody>
      </p:sp>
      <p:sp>
        <p:nvSpPr>
          <p:cNvPr id="4" name="スライド番号プレースホルダー 3">
            <a:extLst>
              <a:ext uri="{FF2B5EF4-FFF2-40B4-BE49-F238E27FC236}">
                <a16:creationId xmlns:a16="http://schemas.microsoft.com/office/drawing/2014/main" id="{D308CADD-CE4C-4E76-BDC2-84903A7741BC}"/>
              </a:ext>
            </a:extLst>
          </p:cNvPr>
          <p:cNvSpPr>
            <a:spLocks noGrp="1"/>
          </p:cNvSpPr>
          <p:nvPr>
            <p:ph type="sldNum" sz="quarter" idx="12"/>
          </p:nvPr>
        </p:nvSpPr>
        <p:spPr/>
        <p:txBody>
          <a:bodyPr/>
          <a:lstStyle/>
          <a:p>
            <a:fld id="{A1B0A2BC-31BB-4EC5-9AED-099DCFEBED50}" type="slidenum">
              <a:rPr kumimoji="1" lang="ja-JP" altLang="en-US" smtClean="0"/>
              <a:t>31</a:t>
            </a:fld>
            <a:endParaRPr kumimoji="1" lang="ja-JP" altLang="en-US"/>
          </a:p>
        </p:txBody>
      </p:sp>
    </p:spTree>
    <p:extLst>
      <p:ext uri="{BB962C8B-B14F-4D97-AF65-F5344CB8AC3E}">
        <p14:creationId xmlns:p14="http://schemas.microsoft.com/office/powerpoint/2010/main" val="37726811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55CAE47-99FB-41AF-B4CB-DEBAD95F8439}"/>
              </a:ext>
            </a:extLst>
          </p:cNvPr>
          <p:cNvSpPr>
            <a:spLocks noGrp="1"/>
          </p:cNvSpPr>
          <p:nvPr>
            <p:ph type="sldNum" sz="quarter" idx="12"/>
          </p:nvPr>
        </p:nvSpPr>
        <p:spPr/>
        <p:txBody>
          <a:bodyPr/>
          <a:lstStyle/>
          <a:p>
            <a:pPr>
              <a:defRPr/>
            </a:pPr>
            <a:fld id="{FC84B7A3-60A4-4F9E-B7DA-45DD87974B70}" type="slidenum">
              <a:rPr lang="ja-JP" altLang="en-US" smtClean="0"/>
              <a:pPr>
                <a:defRPr/>
              </a:pPr>
              <a:t>32</a:t>
            </a:fld>
            <a:endParaRPr lang="en-US" altLang="ja-JP"/>
          </a:p>
        </p:txBody>
      </p:sp>
      <p:pic>
        <p:nvPicPr>
          <p:cNvPr id="6" name="図 5">
            <a:extLst>
              <a:ext uri="{FF2B5EF4-FFF2-40B4-BE49-F238E27FC236}">
                <a16:creationId xmlns:a16="http://schemas.microsoft.com/office/drawing/2014/main" id="{E3C42C4D-9D16-458C-BD5A-C4F596640FA6}"/>
              </a:ext>
            </a:extLst>
          </p:cNvPr>
          <p:cNvPicPr>
            <a:picLocks noChangeAspect="1"/>
          </p:cNvPicPr>
          <p:nvPr/>
        </p:nvPicPr>
        <p:blipFill rotWithShape="1">
          <a:blip r:embed="rId2"/>
          <a:srcRect l="9029" t="10615" r="67597" b="25566"/>
          <a:stretch/>
        </p:blipFill>
        <p:spPr>
          <a:xfrm>
            <a:off x="7726650" y="1"/>
            <a:ext cx="4465351" cy="6858000"/>
          </a:xfrm>
          <a:prstGeom prst="rect">
            <a:avLst/>
          </a:prstGeom>
        </p:spPr>
      </p:pic>
      <p:sp>
        <p:nvSpPr>
          <p:cNvPr id="8" name="正方形/長方形 7">
            <a:extLst>
              <a:ext uri="{FF2B5EF4-FFF2-40B4-BE49-F238E27FC236}">
                <a16:creationId xmlns:a16="http://schemas.microsoft.com/office/drawing/2014/main" id="{77787351-4D1D-4225-A6E9-C3ADE3D4A20A}"/>
              </a:ext>
            </a:extLst>
          </p:cNvPr>
          <p:cNvSpPr/>
          <p:nvPr/>
        </p:nvSpPr>
        <p:spPr bwMode="auto">
          <a:xfrm>
            <a:off x="0" y="-1"/>
            <a:ext cx="7528264" cy="6857999"/>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ja-JP" altLang="ja-JP" dirty="0"/>
              <a:t>児童生徒の健全育成に係る県と市町の連携に関する協定の締結趣意書</a:t>
            </a:r>
          </a:p>
          <a:p>
            <a:r>
              <a:rPr lang="en-US" altLang="ja-JP" dirty="0"/>
              <a:t> </a:t>
            </a:r>
            <a:endParaRPr lang="ja-JP" altLang="ja-JP" dirty="0"/>
          </a:p>
          <a:p>
            <a:r>
              <a:rPr lang="ja-JP" altLang="ja-JP" dirty="0"/>
              <a:t>　近年不登校やひきこもりの状態にある児童生徒への対応が課題となっており、不登校の児童生徒の中には、ひきこもりとなるケースや背景に発達障害があるケースもあることから、ひきこもりの防止策として、また、発達支援上の切れ目のない支援として、学校と関係機関、特に、地域支援機関をはじめとする福祉部局との情報共有や連携した支援が求められている。</a:t>
            </a:r>
          </a:p>
          <a:p>
            <a:r>
              <a:rPr lang="ja-JP" altLang="ja-JP" dirty="0"/>
              <a:t>　また、発達支援については、市町において、早期発見・早期支援の取組をはじめ、必要な情報の引継ぎなど、市町立学校と地域支援機関の連携のもと、切れ目のない支援に取り組まれてきたところである。</a:t>
            </a:r>
          </a:p>
          <a:p>
            <a:r>
              <a:rPr lang="ja-JP" altLang="ja-JP" dirty="0"/>
              <a:t>従来から市町立学校と県立学校（高等学校・特別支援学校・中学校）との連携は一定行われているが、地域や学校によって取組に差があるため、支援を必要とする児童生徒の情報が、県立学校と市町の間で共有される仕組みについて、市町から県および県教育委員会に対して要望されてきたところである。</a:t>
            </a:r>
          </a:p>
          <a:p>
            <a:r>
              <a:rPr lang="ja-JP" altLang="ja-JP" dirty="0"/>
              <a:t>　こうした課題に対応するため、県立学校へ進学した児童生徒（県立学校へ入学予定の者および県立学校を中途退学した者等を含む。）のうち特別な支援を必要とする者が、県立学校と関係機関の連携のもと、学齢期から就労まで切れ目のない支援を受けられるよう、市町および市町教育委員会ならびに県および県教育委員会の四者で協定を締結し、情報共有等の仕組みを整えることとしたものである。</a:t>
            </a:r>
          </a:p>
          <a:p>
            <a:r>
              <a:rPr lang="en-US" altLang="ja-JP" dirty="0"/>
              <a:t> </a:t>
            </a:r>
            <a:endParaRPr lang="ja-JP" altLang="ja-JP" dirty="0"/>
          </a:p>
          <a:p>
            <a:r>
              <a:rPr lang="ja-JP" altLang="ja-JP" dirty="0"/>
              <a:t>　　　　　　　　　　　　　　　　　　　　　　　　　　　　　　　　令和３年（</a:t>
            </a:r>
            <a:r>
              <a:rPr lang="en-US" altLang="ja-JP" dirty="0"/>
              <a:t>2021</a:t>
            </a:r>
            <a:r>
              <a:rPr lang="ja-JP" altLang="ja-JP" dirty="0"/>
              <a:t>年）　３月</a:t>
            </a:r>
          </a:p>
        </p:txBody>
      </p:sp>
    </p:spTree>
    <p:extLst>
      <p:ext uri="{BB962C8B-B14F-4D97-AF65-F5344CB8AC3E}">
        <p14:creationId xmlns:p14="http://schemas.microsoft.com/office/powerpoint/2010/main" val="22554544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944EBA7-2D03-44CC-8258-E2155318DF99}"/>
              </a:ext>
            </a:extLst>
          </p:cNvPr>
          <p:cNvSpPr txBox="1"/>
          <p:nvPr/>
        </p:nvSpPr>
        <p:spPr>
          <a:xfrm>
            <a:off x="1" y="-2"/>
            <a:ext cx="12192000" cy="63401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ja-JP" sz="1400" b="1"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ひきこもりに関連する法律（所管省庁）</a:t>
            </a:r>
            <a:endPar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ja-JP" sz="1400" b="1"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ライフステージ全般</a:t>
            </a:r>
            <a:endPar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endParaRP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精神保健福祉法（厚生労働省社会・援護局障害保健福祉部精神・障害保健課）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発達障害支援法（厚生労働省社会・援護局障害保健福祉部障害児・発達障害者支援課）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自殺対策基本法（厚生労働省社会・援護局総務課自殺対策推進室）</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生活困窮者自立支援法（厚生労働省社会・援護局地域福祉課生活困窮者自立支援室）</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生活保護法（厚生労働省社会・援護局保護課）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社会福祉法（厚生労働省社会・援護局総務課　他各課）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障害者総合支援法（厚生労働省社会・援護局障害保健福祉部企画課、障害福祉課）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障害者虐待防止法（厚生労働省社会・援護局障害保健福祉部精神・障害保健課地域生活支援推進室）</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障害者差別解消法（合理的配慮）（内閣府政策統括官（政策調整担当））</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ja-JP" sz="1400" b="1"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出生前から幼少期</a:t>
            </a:r>
            <a:endPar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endParaRP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母子保健法（厚生労働省子ども家庭局母子保健課）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成育基本法（厚生労働省子ども家庭局母子保健課）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児童福祉法（厚生労働省子ども家庭総務課　他各課）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児童虐待防止法（厚生労働省子ども家庭局家庭福祉課児童虐待防止推進室）</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配偶者暴力防止法（内閣府男女共同参画局男女間暴力対策課、厚生労働省子ども家庭局家庭福祉課）</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ja-JP" sz="1400" b="1"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児童思春期</a:t>
            </a:r>
            <a:endPar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endParaRP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教育機会確保法（文部科学省初等中等教育局児童生徒課）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いじめ防止対策推進法（文部科学省初等中等教育局児童生徒課）</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ja-JP" sz="1400" b="1"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青年期</a:t>
            </a:r>
            <a:endPar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endParaRP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子ども・若者育成支援推進法（内閣府政策統括官（政策調整担当））</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若者雇用促進法（厚生労働省職人材開発統括官参事官室（若年者・キャリア形成支援担当）</a:t>
            </a:r>
          </a:p>
          <a:p>
            <a:pPr marL="66675" marR="0" lvl="0" indent="508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アルコール健康障害対策基本法（厚生労働省社会・援護局障害保健福祉部精神・障害保健課アルコール健康障害対策推進室）</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ギャンブル等依存症対策基本法（厚生労働省社会・援護局障害保健福祉部精神・障害保健課依存症対策推進室）</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ja-JP" sz="1400" b="1"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成人期・中高年期</a:t>
            </a:r>
            <a:endPar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endParaRP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介護保険法（厚生労働省老健局総務課　他各課）</a:t>
            </a:r>
          </a:p>
          <a:p>
            <a:pPr marL="0" marR="0" lvl="0" indent="101600" algn="just" defTabSz="914400" rtl="0" eaLnBrk="1" fontAlgn="auto" latinLnBrk="0" hangingPunct="1">
              <a:lnSpc>
                <a:spcPct val="100000"/>
              </a:lnSpc>
              <a:spcBef>
                <a:spcPts val="0"/>
              </a:spcBef>
              <a:spcAft>
                <a:spcPts val="0"/>
              </a:spcAft>
              <a:buClrTx/>
              <a:buSzTx/>
              <a:buFontTx/>
              <a:buNone/>
              <a:tabLst/>
              <a:defRPr/>
            </a:pPr>
            <a:r>
              <a:rPr kumimoji="1" lang="ja-JP" altLang="ja-JP" sz="1400" b="0" i="0" u="none" strike="noStrike" kern="100" cap="none" spc="0" normalizeH="0" baseline="0" noProof="0" dirty="0">
                <a:ln>
                  <a:noFill/>
                </a:ln>
                <a:solidFill>
                  <a:prstClr val="black"/>
                </a:solidFill>
                <a:effectLst/>
                <a:uLnTx/>
                <a:uFillTx/>
                <a:latin typeface="游明朝" panose="02020400000000000000" pitchFamily="18" charset="-128"/>
                <a:ea typeface="游明朝" panose="02020400000000000000" pitchFamily="18" charset="-128"/>
                <a:cs typeface="Times New Roman" panose="02020603050405020304" pitchFamily="18" charset="0"/>
              </a:rPr>
              <a:t>高齢者虐待防止法（厚生労働省老健局高齢者支援課）</a:t>
            </a:r>
          </a:p>
        </p:txBody>
      </p:sp>
      <p:sp>
        <p:nvSpPr>
          <p:cNvPr id="2" name="正方形/長方形 1">
            <a:extLst>
              <a:ext uri="{FF2B5EF4-FFF2-40B4-BE49-F238E27FC236}">
                <a16:creationId xmlns:a16="http://schemas.microsoft.com/office/drawing/2014/main" id="{7F646E20-F1D4-4525-9B66-73B0B0A56EA6}"/>
              </a:ext>
            </a:extLst>
          </p:cNvPr>
          <p:cNvSpPr/>
          <p:nvPr/>
        </p:nvSpPr>
        <p:spPr>
          <a:xfrm>
            <a:off x="7998781" y="372862"/>
            <a:ext cx="3559945" cy="142930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ひきこもり対策基本法？</a:t>
            </a:r>
          </a:p>
        </p:txBody>
      </p:sp>
      <p:sp>
        <p:nvSpPr>
          <p:cNvPr id="4" name="スライド番号プレースホルダー 3">
            <a:extLst>
              <a:ext uri="{FF2B5EF4-FFF2-40B4-BE49-F238E27FC236}">
                <a16:creationId xmlns:a16="http://schemas.microsoft.com/office/drawing/2014/main" id="{76E3746A-F05F-4601-9D12-732D8D997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4D504A-4CBD-4A29-B3BE-C2C3B740712D}" type="slidenum">
              <a:rPr kumimoji="1" lang="ja-JP"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34148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E1D572A-27FB-4E24-B7A5-C455C69612E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2D57A4-16B0-485B-A29F-E07FFF939344}" type="slidenum">
              <a:rPr kumimoji="1" lang="ja-JP" altLang="en-US" sz="14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en-US" altLang="ja-JP" sz="1400" b="0" i="0" u="none" strike="noStrike" kern="1200" cap="none" spc="0" normalizeH="0" baseline="0" noProof="0">
              <a:ln>
                <a:noFill/>
              </a:ln>
              <a:solidFill>
                <a:srgbClr val="000000"/>
              </a:solidFill>
              <a:effectLst/>
              <a:uLnTx/>
              <a:uFillTx/>
              <a:latin typeface="Arial"/>
              <a:ea typeface="ＭＳ Ｐゴシック"/>
              <a:cs typeface="+mn-cs"/>
            </a:endParaRPr>
          </a:p>
        </p:txBody>
      </p:sp>
      <p:pic>
        <p:nvPicPr>
          <p:cNvPr id="4" name="図 3">
            <a:extLst>
              <a:ext uri="{FF2B5EF4-FFF2-40B4-BE49-F238E27FC236}">
                <a16:creationId xmlns:a16="http://schemas.microsoft.com/office/drawing/2014/main" id="{DA80D4C6-0F1B-4FC5-8F31-20C31C574E3F}"/>
              </a:ext>
            </a:extLst>
          </p:cNvPr>
          <p:cNvPicPr>
            <a:picLocks noChangeAspect="1"/>
          </p:cNvPicPr>
          <p:nvPr/>
        </p:nvPicPr>
        <p:blipFill rotWithShape="1">
          <a:blip r:embed="rId2"/>
          <a:srcRect l="34404" t="16147" r="35252" b="7033"/>
          <a:stretch/>
        </p:blipFill>
        <p:spPr>
          <a:xfrm rot="5400000">
            <a:off x="2660074" y="-1456956"/>
            <a:ext cx="6871851" cy="9785763"/>
          </a:xfrm>
          <a:prstGeom prst="rect">
            <a:avLst/>
          </a:prstGeom>
        </p:spPr>
      </p:pic>
    </p:spTree>
    <p:extLst>
      <p:ext uri="{BB962C8B-B14F-4D97-AF65-F5344CB8AC3E}">
        <p14:creationId xmlns:p14="http://schemas.microsoft.com/office/powerpoint/2010/main" val="2083060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67E01685-2704-4172-8AB1-15F24992AA51}"/>
              </a:ext>
            </a:extLst>
          </p:cNvPr>
          <p:cNvSpPr/>
          <p:nvPr/>
        </p:nvSpPr>
        <p:spPr>
          <a:xfrm>
            <a:off x="1524000" y="-11688"/>
            <a:ext cx="9133667"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ひきこもりに関連する支援機関</a:t>
            </a:r>
            <a:endPar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0" name="矢印: 山形 9">
            <a:extLst>
              <a:ext uri="{FF2B5EF4-FFF2-40B4-BE49-F238E27FC236}">
                <a16:creationId xmlns:a16="http://schemas.microsoft.com/office/drawing/2014/main" id="{7CF02FA8-149F-4080-ACCE-F45323D76187}"/>
              </a:ext>
            </a:extLst>
          </p:cNvPr>
          <p:cNvSpPr/>
          <p:nvPr/>
        </p:nvSpPr>
        <p:spPr>
          <a:xfrm>
            <a:off x="4535840" y="6498000"/>
            <a:ext cx="2160000" cy="360000"/>
          </a:xfrm>
          <a:prstGeom prst="chevron">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16</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歳～</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18</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歳</a:t>
            </a:r>
          </a:p>
        </p:txBody>
      </p:sp>
      <p:sp>
        <p:nvSpPr>
          <p:cNvPr id="12" name="矢印: 山形 11">
            <a:extLst>
              <a:ext uri="{FF2B5EF4-FFF2-40B4-BE49-F238E27FC236}">
                <a16:creationId xmlns:a16="http://schemas.microsoft.com/office/drawing/2014/main" id="{D5D8B6E1-F295-42DC-9B6A-538DE24A859C}"/>
              </a:ext>
            </a:extLst>
          </p:cNvPr>
          <p:cNvSpPr/>
          <p:nvPr/>
        </p:nvSpPr>
        <p:spPr>
          <a:xfrm>
            <a:off x="6531966" y="6498000"/>
            <a:ext cx="2160000" cy="360000"/>
          </a:xfrm>
          <a:prstGeom prst="chevron">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19</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歳～</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39</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歳</a:t>
            </a:r>
          </a:p>
        </p:txBody>
      </p:sp>
      <p:sp>
        <p:nvSpPr>
          <p:cNvPr id="13" name="矢印: 山形 12">
            <a:extLst>
              <a:ext uri="{FF2B5EF4-FFF2-40B4-BE49-F238E27FC236}">
                <a16:creationId xmlns:a16="http://schemas.microsoft.com/office/drawing/2014/main" id="{6B76F1B9-4866-49E2-81FA-E303638FCD44}"/>
              </a:ext>
            </a:extLst>
          </p:cNvPr>
          <p:cNvSpPr/>
          <p:nvPr/>
        </p:nvSpPr>
        <p:spPr>
          <a:xfrm>
            <a:off x="8527110" y="6498000"/>
            <a:ext cx="2160000" cy="360000"/>
          </a:xfrm>
          <a:prstGeom prst="chevron">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中高年</a:t>
            </a:r>
          </a:p>
        </p:txBody>
      </p:sp>
      <p:sp>
        <p:nvSpPr>
          <p:cNvPr id="15" name="四角形: 角を丸くする 14">
            <a:extLst>
              <a:ext uri="{FF2B5EF4-FFF2-40B4-BE49-F238E27FC236}">
                <a16:creationId xmlns:a16="http://schemas.microsoft.com/office/drawing/2014/main" id="{041A452C-081F-46DB-A91D-46B098AD665A}"/>
              </a:ext>
            </a:extLst>
          </p:cNvPr>
          <p:cNvSpPr/>
          <p:nvPr/>
        </p:nvSpPr>
        <p:spPr>
          <a:xfrm>
            <a:off x="1524000" y="5782971"/>
            <a:ext cx="712628" cy="725076"/>
          </a:xfrm>
          <a:prstGeom prst="round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t>主な　　　　所属機関</a:t>
            </a:r>
          </a:p>
        </p:txBody>
      </p:sp>
      <p:sp>
        <p:nvSpPr>
          <p:cNvPr id="19" name="四角形: 角を丸くする 18">
            <a:extLst>
              <a:ext uri="{FF2B5EF4-FFF2-40B4-BE49-F238E27FC236}">
                <a16:creationId xmlns:a16="http://schemas.microsoft.com/office/drawing/2014/main" id="{A7F57969-51E0-4DF0-8707-3DA1DB3178D3}"/>
              </a:ext>
            </a:extLst>
          </p:cNvPr>
          <p:cNvSpPr/>
          <p:nvPr/>
        </p:nvSpPr>
        <p:spPr>
          <a:xfrm>
            <a:off x="2938842" y="5863658"/>
            <a:ext cx="1592245" cy="56857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小学校</a:t>
            </a:r>
            <a:endParaRPr kumimoji="1" lang="en-US" altLang="ja-JP"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中学校</a:t>
            </a:r>
            <a:endParaRPr kumimoji="1" lang="en-US" altLang="ja-JP"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2" name="四角形: 角を丸くする 21">
            <a:extLst>
              <a:ext uri="{FF2B5EF4-FFF2-40B4-BE49-F238E27FC236}">
                <a16:creationId xmlns:a16="http://schemas.microsoft.com/office/drawing/2014/main" id="{CD43FCB8-66F4-46EE-B2AB-32CDD8C03301}"/>
              </a:ext>
            </a:extLst>
          </p:cNvPr>
          <p:cNvSpPr/>
          <p:nvPr/>
        </p:nvSpPr>
        <p:spPr>
          <a:xfrm>
            <a:off x="4535840" y="5870409"/>
            <a:ext cx="1996126" cy="56857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高校</a:t>
            </a:r>
            <a:endParaRPr kumimoji="1" lang="en-US" altLang="ja-JP"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（通信制・全日制・定時制）その他</a:t>
            </a:r>
            <a:endParaRPr kumimoji="1" lang="en-US" altLang="ja-JP"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3" name="四角形: 角を丸くする 22">
            <a:extLst>
              <a:ext uri="{FF2B5EF4-FFF2-40B4-BE49-F238E27FC236}">
                <a16:creationId xmlns:a16="http://schemas.microsoft.com/office/drawing/2014/main" id="{E000D1E1-4776-4C48-BC81-F25C35325C1E}"/>
              </a:ext>
            </a:extLst>
          </p:cNvPr>
          <p:cNvSpPr/>
          <p:nvPr/>
        </p:nvSpPr>
        <p:spPr>
          <a:xfrm>
            <a:off x="6531967" y="5870409"/>
            <a:ext cx="3544369" cy="56857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就労</a:t>
            </a:r>
            <a:endParaRPr kumimoji="1" lang="en-US" altLang="ja-JP"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大学　　　　　　　（一般就労・障害者・福祉就労）</a:t>
            </a:r>
            <a:endParaRPr kumimoji="1" lang="en-US" altLang="ja-JP"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その他</a:t>
            </a:r>
            <a:endParaRPr kumimoji="1" lang="en-US" altLang="ja-JP"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4" name="四角形: 角を丸くする 23">
            <a:extLst>
              <a:ext uri="{FF2B5EF4-FFF2-40B4-BE49-F238E27FC236}">
                <a16:creationId xmlns:a16="http://schemas.microsoft.com/office/drawing/2014/main" id="{D3D0B330-3BFE-4A08-9BAE-856C1C6B16F0}"/>
              </a:ext>
            </a:extLst>
          </p:cNvPr>
          <p:cNvSpPr/>
          <p:nvPr/>
        </p:nvSpPr>
        <p:spPr>
          <a:xfrm>
            <a:off x="1520129" y="283509"/>
            <a:ext cx="317251" cy="5395864"/>
          </a:xfrm>
          <a:prstGeom prst="round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t>主な支援</a:t>
            </a:r>
            <a:endParaRPr kumimoji="1" lang="en-US" altLang="ja-JP" sz="11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t>機関</a:t>
            </a:r>
          </a:p>
        </p:txBody>
      </p:sp>
      <p:sp>
        <p:nvSpPr>
          <p:cNvPr id="25" name="四角形: 角を丸くする 24">
            <a:extLst>
              <a:ext uri="{FF2B5EF4-FFF2-40B4-BE49-F238E27FC236}">
                <a16:creationId xmlns:a16="http://schemas.microsoft.com/office/drawing/2014/main" id="{1B825C09-BA4D-40D5-8ADF-675C49379F1E}"/>
              </a:ext>
            </a:extLst>
          </p:cNvPr>
          <p:cNvSpPr/>
          <p:nvPr/>
        </p:nvSpPr>
        <p:spPr>
          <a:xfrm>
            <a:off x="1890020" y="4443401"/>
            <a:ext cx="324000" cy="1235971"/>
          </a:xfrm>
          <a:prstGeom prst="round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t>出産・子育て・教育</a:t>
            </a:r>
          </a:p>
        </p:txBody>
      </p:sp>
      <p:sp>
        <p:nvSpPr>
          <p:cNvPr id="27" name="四角形: 角を丸くする 26">
            <a:extLst>
              <a:ext uri="{FF2B5EF4-FFF2-40B4-BE49-F238E27FC236}">
                <a16:creationId xmlns:a16="http://schemas.microsoft.com/office/drawing/2014/main" id="{9B424C44-1B05-4318-AA73-A958700A9E38}"/>
              </a:ext>
            </a:extLst>
          </p:cNvPr>
          <p:cNvSpPr/>
          <p:nvPr/>
        </p:nvSpPr>
        <p:spPr>
          <a:xfrm>
            <a:off x="2297328" y="1460351"/>
            <a:ext cx="720000" cy="252000"/>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医療</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1" name="四角形: 角を丸くする 30">
            <a:extLst>
              <a:ext uri="{FF2B5EF4-FFF2-40B4-BE49-F238E27FC236}">
                <a16:creationId xmlns:a16="http://schemas.microsoft.com/office/drawing/2014/main" id="{6AB8A7EB-500D-43C0-BF61-1B2A36A75BB8}"/>
              </a:ext>
            </a:extLst>
          </p:cNvPr>
          <p:cNvSpPr/>
          <p:nvPr/>
        </p:nvSpPr>
        <p:spPr>
          <a:xfrm>
            <a:off x="3029444" y="1772039"/>
            <a:ext cx="7478873" cy="25692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市区町村生活困窮・生活保護相談窓口</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2" name="四角形: 角を丸くする 31">
            <a:extLst>
              <a:ext uri="{FF2B5EF4-FFF2-40B4-BE49-F238E27FC236}">
                <a16:creationId xmlns:a16="http://schemas.microsoft.com/office/drawing/2014/main" id="{C3EF87F5-708C-4623-B5F9-6647B782F18F}"/>
              </a:ext>
            </a:extLst>
          </p:cNvPr>
          <p:cNvSpPr/>
          <p:nvPr/>
        </p:nvSpPr>
        <p:spPr>
          <a:xfrm>
            <a:off x="3029442" y="1466335"/>
            <a:ext cx="1466516" cy="252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児童小児科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42" name="四角形: 角を丸くする 41">
            <a:extLst>
              <a:ext uri="{FF2B5EF4-FFF2-40B4-BE49-F238E27FC236}">
                <a16:creationId xmlns:a16="http://schemas.microsoft.com/office/drawing/2014/main" id="{0A5C2A6F-A779-4B95-AAD9-D11D5D33D0F4}"/>
              </a:ext>
            </a:extLst>
          </p:cNvPr>
          <p:cNvSpPr/>
          <p:nvPr/>
        </p:nvSpPr>
        <p:spPr>
          <a:xfrm>
            <a:off x="1890020" y="3388420"/>
            <a:ext cx="324000" cy="99048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t>就労</a:t>
            </a:r>
          </a:p>
        </p:txBody>
      </p:sp>
      <p:sp>
        <p:nvSpPr>
          <p:cNvPr id="44" name="四角形: 角を丸くする 43">
            <a:extLst>
              <a:ext uri="{FF2B5EF4-FFF2-40B4-BE49-F238E27FC236}">
                <a16:creationId xmlns:a16="http://schemas.microsoft.com/office/drawing/2014/main" id="{DA50A7DF-90DF-4B6B-AAC2-8C2A7CA3A921}"/>
              </a:ext>
            </a:extLst>
          </p:cNvPr>
          <p:cNvSpPr/>
          <p:nvPr/>
        </p:nvSpPr>
        <p:spPr>
          <a:xfrm>
            <a:off x="2262418" y="4785633"/>
            <a:ext cx="4574967" cy="24828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子ども家庭相談センター</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46" name="四角形: 角を丸くする 45">
            <a:extLst>
              <a:ext uri="{FF2B5EF4-FFF2-40B4-BE49-F238E27FC236}">
                <a16:creationId xmlns:a16="http://schemas.microsoft.com/office/drawing/2014/main" id="{038B13FB-1042-4FBD-847C-21ACA4DE80A0}"/>
              </a:ext>
            </a:extLst>
          </p:cNvPr>
          <p:cNvSpPr/>
          <p:nvPr/>
        </p:nvSpPr>
        <p:spPr>
          <a:xfrm>
            <a:off x="1875118" y="283510"/>
            <a:ext cx="324000" cy="3040417"/>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t>保健・医療・福祉</a:t>
            </a:r>
          </a:p>
        </p:txBody>
      </p:sp>
      <p:sp>
        <p:nvSpPr>
          <p:cNvPr id="52" name="四角形: 角を丸くする 51">
            <a:extLst>
              <a:ext uri="{FF2B5EF4-FFF2-40B4-BE49-F238E27FC236}">
                <a16:creationId xmlns:a16="http://schemas.microsoft.com/office/drawing/2014/main" id="{1D68C7EB-2DEE-4A52-9271-056415251C9E}"/>
              </a:ext>
            </a:extLst>
          </p:cNvPr>
          <p:cNvSpPr/>
          <p:nvPr/>
        </p:nvSpPr>
        <p:spPr>
          <a:xfrm>
            <a:off x="3029443" y="2720112"/>
            <a:ext cx="7087547" cy="24636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発達障害者支援センター</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4" name="四角形: 角を丸くする 53">
            <a:extLst>
              <a:ext uri="{FF2B5EF4-FFF2-40B4-BE49-F238E27FC236}">
                <a16:creationId xmlns:a16="http://schemas.microsoft.com/office/drawing/2014/main" id="{C609F783-D437-4F95-BE1A-B60E98174E78}"/>
              </a:ext>
            </a:extLst>
          </p:cNvPr>
          <p:cNvSpPr/>
          <p:nvPr/>
        </p:nvSpPr>
        <p:spPr>
          <a:xfrm>
            <a:off x="3800697" y="867343"/>
            <a:ext cx="4710671" cy="25188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子ども若者総合相談窓口</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四角形: 角を丸くする 55">
            <a:extLst>
              <a:ext uri="{FF2B5EF4-FFF2-40B4-BE49-F238E27FC236}">
                <a16:creationId xmlns:a16="http://schemas.microsoft.com/office/drawing/2014/main" id="{7B8A4BE5-A034-472D-911E-72D6220F52D5}"/>
              </a:ext>
            </a:extLst>
          </p:cNvPr>
          <p:cNvSpPr/>
          <p:nvPr/>
        </p:nvSpPr>
        <p:spPr>
          <a:xfrm>
            <a:off x="4531086" y="577509"/>
            <a:ext cx="5966010" cy="252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保健所・精神保健福祉センター</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5" name="四角形: 角を丸くする 54">
            <a:extLst>
              <a:ext uri="{FF2B5EF4-FFF2-40B4-BE49-F238E27FC236}">
                <a16:creationId xmlns:a16="http://schemas.microsoft.com/office/drawing/2014/main" id="{556BD19E-1337-4081-839A-5D47C7851C08}"/>
              </a:ext>
            </a:extLst>
          </p:cNvPr>
          <p:cNvSpPr/>
          <p:nvPr/>
        </p:nvSpPr>
        <p:spPr>
          <a:xfrm>
            <a:off x="2947719" y="5356683"/>
            <a:ext cx="3593125" cy="26044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教育相談機関、教育委員会</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0" name="四角形: 角を丸くする 59">
            <a:extLst>
              <a:ext uri="{FF2B5EF4-FFF2-40B4-BE49-F238E27FC236}">
                <a16:creationId xmlns:a16="http://schemas.microsoft.com/office/drawing/2014/main" id="{C460E446-3AFC-411D-80F0-A60871EF4EF0}"/>
              </a:ext>
            </a:extLst>
          </p:cNvPr>
          <p:cNvSpPr/>
          <p:nvPr/>
        </p:nvSpPr>
        <p:spPr>
          <a:xfrm>
            <a:off x="2297328" y="1769374"/>
            <a:ext cx="720000" cy="252000"/>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生活福祉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3" name="矢印: 五方向 4">
            <a:extLst>
              <a:ext uri="{FF2B5EF4-FFF2-40B4-BE49-F238E27FC236}">
                <a16:creationId xmlns:a16="http://schemas.microsoft.com/office/drawing/2014/main" id="{A651F68E-EAD2-4E1B-A70A-270D8A12498D}"/>
              </a:ext>
            </a:extLst>
          </p:cNvPr>
          <p:cNvSpPr/>
          <p:nvPr/>
        </p:nvSpPr>
        <p:spPr>
          <a:xfrm>
            <a:off x="2262418" y="6505815"/>
            <a:ext cx="802152" cy="360000"/>
          </a:xfrm>
          <a:prstGeom prst="homePlat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乳幼児</a:t>
            </a:r>
          </a:p>
        </p:txBody>
      </p:sp>
      <p:sp>
        <p:nvSpPr>
          <p:cNvPr id="64" name="矢印: 山形 9">
            <a:extLst>
              <a:ext uri="{FF2B5EF4-FFF2-40B4-BE49-F238E27FC236}">
                <a16:creationId xmlns:a16="http://schemas.microsoft.com/office/drawing/2014/main" id="{7CF02FA8-149F-4080-ACCE-F45323D76187}"/>
              </a:ext>
            </a:extLst>
          </p:cNvPr>
          <p:cNvSpPr/>
          <p:nvPr/>
        </p:nvSpPr>
        <p:spPr>
          <a:xfrm>
            <a:off x="2900696" y="6505815"/>
            <a:ext cx="1800000" cy="360000"/>
          </a:xfrm>
          <a:prstGeom prst="chevron">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小中学生</a:t>
            </a:r>
          </a:p>
        </p:txBody>
      </p:sp>
      <p:sp>
        <p:nvSpPr>
          <p:cNvPr id="28" name="四角形: 角を丸くする 27">
            <a:extLst>
              <a:ext uri="{FF2B5EF4-FFF2-40B4-BE49-F238E27FC236}">
                <a16:creationId xmlns:a16="http://schemas.microsoft.com/office/drawing/2014/main" id="{E540084D-CE6F-48CC-8C7F-836DFBFA0F2E}"/>
              </a:ext>
            </a:extLst>
          </p:cNvPr>
          <p:cNvSpPr/>
          <p:nvPr/>
        </p:nvSpPr>
        <p:spPr>
          <a:xfrm>
            <a:off x="6540843" y="1156966"/>
            <a:ext cx="3960180" cy="25189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市区町村保健センター</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3" name="四角形: 角を丸くする 52">
            <a:extLst>
              <a:ext uri="{FF2B5EF4-FFF2-40B4-BE49-F238E27FC236}">
                <a16:creationId xmlns:a16="http://schemas.microsoft.com/office/drawing/2014/main" id="{2847D545-23D0-46C8-B47D-0EDE468B8ACA}"/>
              </a:ext>
            </a:extLst>
          </p:cNvPr>
          <p:cNvSpPr/>
          <p:nvPr/>
        </p:nvSpPr>
        <p:spPr>
          <a:xfrm>
            <a:off x="2283363" y="1149522"/>
            <a:ext cx="720000" cy="261690"/>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保健</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9" name="四角形: 角を丸くする 26">
            <a:extLst>
              <a:ext uri="{FF2B5EF4-FFF2-40B4-BE49-F238E27FC236}">
                <a16:creationId xmlns:a16="http://schemas.microsoft.com/office/drawing/2014/main" id="{9B424C44-1B05-4318-AA73-A958700A9E38}"/>
              </a:ext>
            </a:extLst>
          </p:cNvPr>
          <p:cNvSpPr/>
          <p:nvPr/>
        </p:nvSpPr>
        <p:spPr>
          <a:xfrm>
            <a:off x="2289524" y="2450314"/>
            <a:ext cx="720000" cy="532268"/>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障害</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福祉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1" name="四角形: 角を丸くする 32">
            <a:extLst>
              <a:ext uri="{FF2B5EF4-FFF2-40B4-BE49-F238E27FC236}">
                <a16:creationId xmlns:a16="http://schemas.microsoft.com/office/drawing/2014/main" id="{B9C171A2-54D1-49B6-936B-29223A05C73A}"/>
              </a:ext>
            </a:extLst>
          </p:cNvPr>
          <p:cNvSpPr/>
          <p:nvPr/>
        </p:nvSpPr>
        <p:spPr>
          <a:xfrm>
            <a:off x="3029442" y="2451725"/>
            <a:ext cx="7478874" cy="2300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市区町村障害福祉課、相談支援事業所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3" name="四角形: 角を丸くする 32">
            <a:extLst>
              <a:ext uri="{FF2B5EF4-FFF2-40B4-BE49-F238E27FC236}">
                <a16:creationId xmlns:a16="http://schemas.microsoft.com/office/drawing/2014/main" id="{B9C171A2-54D1-49B6-936B-29223A05C73A}"/>
              </a:ext>
            </a:extLst>
          </p:cNvPr>
          <p:cNvSpPr/>
          <p:nvPr/>
        </p:nvSpPr>
        <p:spPr>
          <a:xfrm>
            <a:off x="4495959" y="3429001"/>
            <a:ext cx="5590597" cy="24636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ハローワーク・地域若者サポートステーション</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43" name="四角形: 角を丸くする 52">
            <a:extLst>
              <a:ext uri="{FF2B5EF4-FFF2-40B4-BE49-F238E27FC236}">
                <a16:creationId xmlns:a16="http://schemas.microsoft.com/office/drawing/2014/main" id="{2847D545-23D0-46C8-B47D-0EDE468B8ACA}"/>
              </a:ext>
            </a:extLst>
          </p:cNvPr>
          <p:cNvSpPr/>
          <p:nvPr/>
        </p:nvSpPr>
        <p:spPr>
          <a:xfrm>
            <a:off x="2297328" y="2085287"/>
            <a:ext cx="720000" cy="252000"/>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地域福祉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47" name="四角形: 角を丸くする 27">
            <a:extLst>
              <a:ext uri="{FF2B5EF4-FFF2-40B4-BE49-F238E27FC236}">
                <a16:creationId xmlns:a16="http://schemas.microsoft.com/office/drawing/2014/main" id="{E540084D-CE6F-48CC-8C7F-836DFBFA0F2E}"/>
              </a:ext>
            </a:extLst>
          </p:cNvPr>
          <p:cNvSpPr/>
          <p:nvPr/>
        </p:nvSpPr>
        <p:spPr>
          <a:xfrm>
            <a:off x="3029443" y="2081369"/>
            <a:ext cx="7478874" cy="25591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民生委員・児童委員、社会福祉協議会、</a:t>
            </a:r>
            <a:r>
              <a:rPr kumimoji="1" lang="zh-CN"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社会福祉法人、</a:t>
            </a:r>
            <a:r>
              <a:rPr kumimoji="1" lang="en-US" altLang="zh-CN"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NPO</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、その他民間団体</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48" name="四角形: 角を丸くする 32">
            <a:extLst>
              <a:ext uri="{FF2B5EF4-FFF2-40B4-BE49-F238E27FC236}">
                <a16:creationId xmlns:a16="http://schemas.microsoft.com/office/drawing/2014/main" id="{B9C171A2-54D1-49B6-936B-29223A05C73A}"/>
              </a:ext>
            </a:extLst>
          </p:cNvPr>
          <p:cNvSpPr/>
          <p:nvPr/>
        </p:nvSpPr>
        <p:spPr>
          <a:xfrm>
            <a:off x="6308321" y="3733388"/>
            <a:ext cx="3778234" cy="27962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障害者職業センター、障害者就業・生活支援センター</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2" name="四角形: 角を丸くする 32">
            <a:extLst>
              <a:ext uri="{FF2B5EF4-FFF2-40B4-BE49-F238E27FC236}">
                <a16:creationId xmlns:a16="http://schemas.microsoft.com/office/drawing/2014/main" id="{B9C171A2-54D1-49B6-936B-29223A05C73A}"/>
              </a:ext>
            </a:extLst>
          </p:cNvPr>
          <p:cNvSpPr/>
          <p:nvPr/>
        </p:nvSpPr>
        <p:spPr>
          <a:xfrm>
            <a:off x="4500085" y="1460351"/>
            <a:ext cx="6000938" cy="25798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思春期精神科・一般精神科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4" name="四角形: 角を丸くする 55">
            <a:extLst>
              <a:ext uri="{FF2B5EF4-FFF2-40B4-BE49-F238E27FC236}">
                <a16:creationId xmlns:a16="http://schemas.microsoft.com/office/drawing/2014/main" id="{7B8A4BE5-A034-472D-911E-72D6220F52D5}"/>
              </a:ext>
            </a:extLst>
          </p:cNvPr>
          <p:cNvSpPr/>
          <p:nvPr/>
        </p:nvSpPr>
        <p:spPr>
          <a:xfrm>
            <a:off x="4531086" y="283509"/>
            <a:ext cx="5966010" cy="252000"/>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ひきこもり地域支援</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センター</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8" name="四角形: 角を丸くする 32">
            <a:extLst>
              <a:ext uri="{FF2B5EF4-FFF2-40B4-BE49-F238E27FC236}">
                <a16:creationId xmlns:a16="http://schemas.microsoft.com/office/drawing/2014/main" id="{1EAC8C87-BC3E-4A82-BF84-BBF439720659}"/>
              </a:ext>
            </a:extLst>
          </p:cNvPr>
          <p:cNvSpPr/>
          <p:nvPr/>
        </p:nvSpPr>
        <p:spPr>
          <a:xfrm>
            <a:off x="6299677" y="4078844"/>
            <a:ext cx="3795523" cy="27168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労働機関</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5" name="四角形: 角を丸くする 74">
            <a:extLst>
              <a:ext uri="{FF2B5EF4-FFF2-40B4-BE49-F238E27FC236}">
                <a16:creationId xmlns:a16="http://schemas.microsoft.com/office/drawing/2014/main" id="{DC05BE26-5FE3-4A6C-AF10-EB246BF1F2DA}"/>
              </a:ext>
            </a:extLst>
          </p:cNvPr>
          <p:cNvSpPr/>
          <p:nvPr/>
        </p:nvSpPr>
        <p:spPr>
          <a:xfrm>
            <a:off x="2262418" y="5070646"/>
            <a:ext cx="4574967" cy="2604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児童相談所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6" name="四角形: 角を丸くする 75">
            <a:extLst>
              <a:ext uri="{FF2B5EF4-FFF2-40B4-BE49-F238E27FC236}">
                <a16:creationId xmlns:a16="http://schemas.microsoft.com/office/drawing/2014/main" id="{D7C96B9E-76EE-466D-899F-AE5EF03A3E40}"/>
              </a:ext>
            </a:extLst>
          </p:cNvPr>
          <p:cNvSpPr/>
          <p:nvPr/>
        </p:nvSpPr>
        <p:spPr>
          <a:xfrm>
            <a:off x="2266661" y="4462696"/>
            <a:ext cx="1768156" cy="28783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子育て世代包括支援センター</a:t>
            </a:r>
            <a:endParaRPr kumimoji="1" lang="en-US" altLang="ja-JP" sz="9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7" name="四角形: 角を丸くする 27">
            <a:extLst>
              <a:ext uri="{FF2B5EF4-FFF2-40B4-BE49-F238E27FC236}">
                <a16:creationId xmlns:a16="http://schemas.microsoft.com/office/drawing/2014/main" id="{482D483B-105C-411A-98AF-BC07BAE3F6E6}"/>
              </a:ext>
            </a:extLst>
          </p:cNvPr>
          <p:cNvSpPr/>
          <p:nvPr/>
        </p:nvSpPr>
        <p:spPr>
          <a:xfrm>
            <a:off x="8526452" y="3052246"/>
            <a:ext cx="1981864" cy="27168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地域包括支援センター</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8" name="四角形: 角を丸くする 77">
            <a:extLst>
              <a:ext uri="{FF2B5EF4-FFF2-40B4-BE49-F238E27FC236}">
                <a16:creationId xmlns:a16="http://schemas.microsoft.com/office/drawing/2014/main" id="{7341D127-102C-4CA2-853B-7846379B1510}"/>
              </a:ext>
            </a:extLst>
          </p:cNvPr>
          <p:cNvSpPr/>
          <p:nvPr/>
        </p:nvSpPr>
        <p:spPr>
          <a:xfrm>
            <a:off x="2297306" y="3054353"/>
            <a:ext cx="720000" cy="276225"/>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高齢・</a:t>
            </a:r>
            <a:endPar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介護</a:t>
            </a:r>
            <a:endPar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cxnSp>
        <p:nvCxnSpPr>
          <p:cNvPr id="6" name="直線コネクタ 5">
            <a:extLst>
              <a:ext uri="{FF2B5EF4-FFF2-40B4-BE49-F238E27FC236}">
                <a16:creationId xmlns:a16="http://schemas.microsoft.com/office/drawing/2014/main" id="{FD1E48AB-ACF5-4335-BD99-47596ED4524D}"/>
              </a:ext>
            </a:extLst>
          </p:cNvPr>
          <p:cNvCxnSpPr>
            <a:cxnSpLocks/>
          </p:cNvCxnSpPr>
          <p:nvPr/>
        </p:nvCxnSpPr>
        <p:spPr>
          <a:xfrm>
            <a:off x="6543186" y="5931674"/>
            <a:ext cx="2208550" cy="4979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四角形: 角を丸くする 44">
            <a:extLst>
              <a:ext uri="{FF2B5EF4-FFF2-40B4-BE49-F238E27FC236}">
                <a16:creationId xmlns:a16="http://schemas.microsoft.com/office/drawing/2014/main" id="{4DBC75F9-D1F7-4A14-886B-825CC41DA213}"/>
              </a:ext>
            </a:extLst>
          </p:cNvPr>
          <p:cNvSpPr/>
          <p:nvPr/>
        </p:nvSpPr>
        <p:spPr>
          <a:xfrm>
            <a:off x="2366838" y="5870409"/>
            <a:ext cx="556570" cy="54791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幼稚園保育園</a:t>
            </a:r>
            <a:endPar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 name="スライド番号プレースホルダー 1">
            <a:extLst>
              <a:ext uri="{FF2B5EF4-FFF2-40B4-BE49-F238E27FC236}">
                <a16:creationId xmlns:a16="http://schemas.microsoft.com/office/drawing/2014/main" id="{CF833646-0883-4222-BD9C-9E4EDD1CCFA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4D504A-4CBD-4A29-B3BE-C2C3B740712D}" type="slidenum">
              <a:rPr kumimoji="1" lang="ja-JP"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12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22884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6818657-4E7B-4BB5-8FA0-2D2FBBCC0260}"/>
              </a:ext>
            </a:extLst>
          </p:cNvPr>
          <p:cNvSpPr>
            <a:spLocks noGrp="1"/>
          </p:cNvSpPr>
          <p:nvPr>
            <p:ph type="sldNum" sz="quarter" idx="12"/>
          </p:nvPr>
        </p:nvSpPr>
        <p:spPr/>
        <p:txBody>
          <a:bodyPr/>
          <a:lstStyle/>
          <a:p>
            <a:pPr>
              <a:defRPr/>
            </a:pPr>
            <a:fld id="{022D57A4-16B0-485B-A29F-E07FFF939344}" type="slidenum">
              <a:rPr lang="ja-JP" altLang="en-US" smtClean="0"/>
              <a:pPr>
                <a:defRPr/>
              </a:pPr>
              <a:t>4</a:t>
            </a:fld>
            <a:endParaRPr lang="en-US" altLang="ja-JP"/>
          </a:p>
        </p:txBody>
      </p:sp>
      <p:pic>
        <p:nvPicPr>
          <p:cNvPr id="4" name="図 3">
            <a:extLst>
              <a:ext uri="{FF2B5EF4-FFF2-40B4-BE49-F238E27FC236}">
                <a16:creationId xmlns:a16="http://schemas.microsoft.com/office/drawing/2014/main" id="{CCC81715-CE74-4996-BB68-CC3A2D111B1A}"/>
              </a:ext>
            </a:extLst>
          </p:cNvPr>
          <p:cNvPicPr>
            <a:picLocks noChangeAspect="1"/>
          </p:cNvPicPr>
          <p:nvPr/>
        </p:nvPicPr>
        <p:blipFill rotWithShape="1">
          <a:blip r:embed="rId2"/>
          <a:srcRect l="32403" t="19935" r="18301" b="8936"/>
          <a:stretch/>
        </p:blipFill>
        <p:spPr>
          <a:xfrm>
            <a:off x="0" y="0"/>
            <a:ext cx="7153473" cy="5805996"/>
          </a:xfrm>
          <a:prstGeom prst="rect">
            <a:avLst/>
          </a:prstGeom>
        </p:spPr>
      </p:pic>
      <p:pic>
        <p:nvPicPr>
          <p:cNvPr id="5" name="図 4">
            <a:extLst>
              <a:ext uri="{FF2B5EF4-FFF2-40B4-BE49-F238E27FC236}">
                <a16:creationId xmlns:a16="http://schemas.microsoft.com/office/drawing/2014/main" id="{2FBC3CDD-C32F-4141-9886-03404114D6C0}"/>
              </a:ext>
            </a:extLst>
          </p:cNvPr>
          <p:cNvPicPr>
            <a:picLocks noChangeAspect="1"/>
          </p:cNvPicPr>
          <p:nvPr/>
        </p:nvPicPr>
        <p:blipFill rotWithShape="1">
          <a:blip r:embed="rId3"/>
          <a:srcRect l="32475" t="48673" r="18228" b="10550"/>
          <a:stretch/>
        </p:blipFill>
        <p:spPr>
          <a:xfrm>
            <a:off x="7266091" y="3953259"/>
            <a:ext cx="4925909" cy="2291966"/>
          </a:xfrm>
          <a:prstGeom prst="rect">
            <a:avLst/>
          </a:prstGeom>
        </p:spPr>
      </p:pic>
    </p:spTree>
    <p:extLst>
      <p:ext uri="{BB962C8B-B14F-4D97-AF65-F5344CB8AC3E}">
        <p14:creationId xmlns:p14="http://schemas.microsoft.com/office/powerpoint/2010/main" val="265197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019B36F0-F956-41DE-B1B4-564F365E684D}"/>
              </a:ext>
            </a:extLst>
          </p:cNvPr>
          <p:cNvSpPr>
            <a:spLocks noGrp="1"/>
          </p:cNvSpPr>
          <p:nvPr>
            <p:ph type="sldNum" sz="quarter" idx="12"/>
          </p:nvPr>
        </p:nvSpPr>
        <p:spPr/>
        <p:txBody>
          <a:bodyPr/>
          <a:lstStyle/>
          <a:p>
            <a:pPr>
              <a:defRPr/>
            </a:pPr>
            <a:fld id="{FC84B7A3-60A4-4F9E-B7DA-45DD87974B70}" type="slidenum">
              <a:rPr lang="ja-JP" altLang="en-US" smtClean="0"/>
              <a:pPr>
                <a:defRPr/>
              </a:pPr>
              <a:t>5</a:t>
            </a:fld>
            <a:endParaRPr lang="en-US" altLang="ja-JP"/>
          </a:p>
        </p:txBody>
      </p:sp>
      <p:pic>
        <p:nvPicPr>
          <p:cNvPr id="6" name="図 5">
            <a:extLst>
              <a:ext uri="{FF2B5EF4-FFF2-40B4-BE49-F238E27FC236}">
                <a16:creationId xmlns:a16="http://schemas.microsoft.com/office/drawing/2014/main" id="{BFC60B28-21E6-48A4-B087-FE8084FDC650}"/>
              </a:ext>
            </a:extLst>
          </p:cNvPr>
          <p:cNvPicPr>
            <a:picLocks noChangeAspect="1"/>
          </p:cNvPicPr>
          <p:nvPr/>
        </p:nvPicPr>
        <p:blipFill rotWithShape="1">
          <a:blip r:embed="rId2"/>
          <a:srcRect l="45207" t="21285" r="30848" b="18777"/>
          <a:stretch/>
        </p:blipFill>
        <p:spPr>
          <a:xfrm>
            <a:off x="3721916" y="86181"/>
            <a:ext cx="4748168" cy="6685637"/>
          </a:xfrm>
          <a:prstGeom prst="rect">
            <a:avLst/>
          </a:prstGeom>
        </p:spPr>
      </p:pic>
    </p:spTree>
    <p:extLst>
      <p:ext uri="{BB962C8B-B14F-4D97-AF65-F5344CB8AC3E}">
        <p14:creationId xmlns:p14="http://schemas.microsoft.com/office/powerpoint/2010/main" val="4024171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005EE046-44B5-45DD-928F-7BFDBD2D3B45}"/>
              </a:ext>
            </a:extLst>
          </p:cNvPr>
          <p:cNvSpPr>
            <a:spLocks noGrp="1"/>
          </p:cNvSpPr>
          <p:nvPr>
            <p:ph type="sldNum" sz="quarter" idx="12"/>
          </p:nvPr>
        </p:nvSpPr>
        <p:spPr/>
        <p:txBody>
          <a:bodyPr/>
          <a:lstStyle/>
          <a:p>
            <a:pPr>
              <a:defRPr/>
            </a:pPr>
            <a:fld id="{FC84B7A3-60A4-4F9E-B7DA-45DD87974B70}" type="slidenum">
              <a:rPr lang="ja-JP" altLang="en-US" smtClean="0"/>
              <a:pPr>
                <a:defRPr/>
              </a:pPr>
              <a:t>6</a:t>
            </a:fld>
            <a:endParaRPr lang="en-US" altLang="ja-JP"/>
          </a:p>
        </p:txBody>
      </p:sp>
      <p:pic>
        <p:nvPicPr>
          <p:cNvPr id="6" name="図 5">
            <a:extLst>
              <a:ext uri="{FF2B5EF4-FFF2-40B4-BE49-F238E27FC236}">
                <a16:creationId xmlns:a16="http://schemas.microsoft.com/office/drawing/2014/main" id="{5A9D9B87-81F8-42A5-AE1A-3C3113A662ED}"/>
              </a:ext>
            </a:extLst>
          </p:cNvPr>
          <p:cNvPicPr>
            <a:picLocks noChangeAspect="1"/>
          </p:cNvPicPr>
          <p:nvPr/>
        </p:nvPicPr>
        <p:blipFill rotWithShape="1">
          <a:blip r:embed="rId2"/>
          <a:srcRect l="33922" t="17737" r="34840" b="3975"/>
          <a:stretch/>
        </p:blipFill>
        <p:spPr>
          <a:xfrm rot="5400000">
            <a:off x="1290608" y="-698994"/>
            <a:ext cx="3433693" cy="4840448"/>
          </a:xfrm>
          <a:prstGeom prst="rect">
            <a:avLst/>
          </a:prstGeom>
        </p:spPr>
      </p:pic>
      <p:pic>
        <p:nvPicPr>
          <p:cNvPr id="8" name="図 7">
            <a:extLst>
              <a:ext uri="{FF2B5EF4-FFF2-40B4-BE49-F238E27FC236}">
                <a16:creationId xmlns:a16="http://schemas.microsoft.com/office/drawing/2014/main" id="{FEE81800-6A19-4241-A765-DC4097C91D9E}"/>
              </a:ext>
            </a:extLst>
          </p:cNvPr>
          <p:cNvPicPr>
            <a:picLocks noChangeAspect="1"/>
          </p:cNvPicPr>
          <p:nvPr/>
        </p:nvPicPr>
        <p:blipFill rotWithShape="1">
          <a:blip r:embed="rId3"/>
          <a:srcRect l="34197" t="6728" r="35115" b="15963"/>
          <a:stretch/>
        </p:blipFill>
        <p:spPr>
          <a:xfrm rot="5400000">
            <a:off x="7438383" y="-708287"/>
            <a:ext cx="3429001" cy="4859033"/>
          </a:xfrm>
          <a:prstGeom prst="rect">
            <a:avLst/>
          </a:prstGeom>
        </p:spPr>
      </p:pic>
      <p:pic>
        <p:nvPicPr>
          <p:cNvPr id="10" name="図 9">
            <a:extLst>
              <a:ext uri="{FF2B5EF4-FFF2-40B4-BE49-F238E27FC236}">
                <a16:creationId xmlns:a16="http://schemas.microsoft.com/office/drawing/2014/main" id="{FC2FDFE2-5533-490C-AA0F-F2F8446687CC}"/>
              </a:ext>
            </a:extLst>
          </p:cNvPr>
          <p:cNvPicPr>
            <a:picLocks noChangeAspect="1"/>
          </p:cNvPicPr>
          <p:nvPr/>
        </p:nvPicPr>
        <p:blipFill rotWithShape="1">
          <a:blip r:embed="rId4"/>
          <a:srcRect l="33853" t="7829" r="34771" b="13639"/>
          <a:stretch/>
        </p:blipFill>
        <p:spPr>
          <a:xfrm rot="5400000">
            <a:off x="1288417" y="2736892"/>
            <a:ext cx="3438075" cy="4840448"/>
          </a:xfrm>
          <a:prstGeom prst="rect">
            <a:avLst/>
          </a:prstGeom>
        </p:spPr>
      </p:pic>
      <p:pic>
        <p:nvPicPr>
          <p:cNvPr id="12" name="図 11">
            <a:extLst>
              <a:ext uri="{FF2B5EF4-FFF2-40B4-BE49-F238E27FC236}">
                <a16:creationId xmlns:a16="http://schemas.microsoft.com/office/drawing/2014/main" id="{2354FD39-E525-4D4C-AAE9-0DFC7FF5BE92}"/>
              </a:ext>
            </a:extLst>
          </p:cNvPr>
          <p:cNvPicPr>
            <a:picLocks noChangeAspect="1"/>
          </p:cNvPicPr>
          <p:nvPr/>
        </p:nvPicPr>
        <p:blipFill rotWithShape="1">
          <a:blip r:embed="rId5"/>
          <a:srcRect l="34060" t="10153" r="35045" b="11804"/>
          <a:stretch/>
        </p:blipFill>
        <p:spPr>
          <a:xfrm rot="5400000">
            <a:off x="7431707" y="2640884"/>
            <a:ext cx="3428999" cy="4872386"/>
          </a:xfrm>
          <a:prstGeom prst="rect">
            <a:avLst/>
          </a:prstGeom>
        </p:spPr>
      </p:pic>
    </p:spTree>
    <p:extLst>
      <p:ext uri="{BB962C8B-B14F-4D97-AF65-F5344CB8AC3E}">
        <p14:creationId xmlns:p14="http://schemas.microsoft.com/office/powerpoint/2010/main" val="3611639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24000" y="1825"/>
            <a:ext cx="9144000" cy="557611"/>
          </a:xfrm>
        </p:spPr>
        <p:txBody>
          <a:bodyPr>
            <a:normAutofit/>
          </a:bodyPr>
          <a:lstStyle/>
          <a:p>
            <a:pPr algn="ctr"/>
            <a:r>
              <a:rPr lang="ja-JP" altLang="en-US" sz="2000" dirty="0">
                <a:latin typeface="メイリオ" panose="020B0604030504040204" pitchFamily="50" charset="-128"/>
                <a:ea typeface="メイリオ" panose="020B0604030504040204" pitchFamily="50" charset="-128"/>
                <a:cs typeface="メイリオ" panose="020B0604030504040204" pitchFamily="50" charset="-128"/>
              </a:rPr>
              <a:t>滋賀県立精神保健福祉センター　体制</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テキスト ボックス 15"/>
          <p:cNvSpPr txBox="1"/>
          <p:nvPr/>
        </p:nvSpPr>
        <p:spPr>
          <a:xfrm>
            <a:off x="5502574" y="1308741"/>
            <a:ext cx="4449930" cy="307777"/>
          </a:xfrm>
          <a:prstGeom prst="rect">
            <a:avLst/>
          </a:prstGeom>
          <a:noFill/>
        </p:spPr>
        <p:txBody>
          <a:bodyPr wrap="square" rtlCol="0">
            <a:spAutoFit/>
          </a:bodyPr>
          <a:lstStyle/>
          <a:p>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子ども・若者総合相談窓口</a:t>
            </a:r>
            <a:r>
              <a:rPr lang="en-US" altLang="ja-JP"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(H29</a:t>
            </a:r>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年度～</a:t>
            </a:r>
            <a:r>
              <a:rPr lang="en-US" altLang="ja-JP"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 name="線吹き出し 1 (枠付き) 2"/>
          <p:cNvSpPr/>
          <p:nvPr/>
        </p:nvSpPr>
        <p:spPr>
          <a:xfrm>
            <a:off x="7495310" y="2320571"/>
            <a:ext cx="3172691" cy="1296208"/>
          </a:xfrm>
          <a:prstGeom prst="borderCallout1">
            <a:avLst>
              <a:gd name="adj1" fmla="val -123"/>
              <a:gd name="adj2" fmla="val 41119"/>
              <a:gd name="adj3" fmla="val -50019"/>
              <a:gd name="adj4" fmla="val 23791"/>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係長（心理士）</a:t>
            </a:r>
            <a:endPar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常勤</a:t>
            </a:r>
            <a:r>
              <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名（心理士、精保</a:t>
            </a:r>
            <a:r>
              <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C</a:t>
            </a:r>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と兼務）</a:t>
            </a:r>
            <a:endPar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嘱託</a:t>
            </a:r>
            <a:r>
              <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名（心理士）</a:t>
            </a:r>
            <a:endPar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名欠員　</a:t>
            </a:r>
            <a:endParaRPr lang="en-US" altLang="ja-JP" sz="14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4" name="グループ化 13"/>
          <p:cNvGrpSpPr/>
          <p:nvPr/>
        </p:nvGrpSpPr>
        <p:grpSpPr>
          <a:xfrm>
            <a:off x="1524000" y="684211"/>
            <a:ext cx="8428504" cy="3202809"/>
            <a:chOff x="-490914" y="3027449"/>
            <a:chExt cx="9778804" cy="2999665"/>
          </a:xfrm>
        </p:grpSpPr>
        <p:graphicFrame>
          <p:nvGraphicFramePr>
            <p:cNvPr id="8" name="図表 7"/>
            <p:cNvGraphicFramePr/>
            <p:nvPr/>
          </p:nvGraphicFramePr>
          <p:xfrm>
            <a:off x="-490914" y="3027449"/>
            <a:ext cx="5029900" cy="29996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グループ化 6"/>
            <p:cNvGrpSpPr/>
            <p:nvPr/>
          </p:nvGrpSpPr>
          <p:grpSpPr>
            <a:xfrm>
              <a:off x="4210010" y="3400791"/>
              <a:ext cx="5077880" cy="2141599"/>
              <a:chOff x="4210010" y="3400791"/>
              <a:chExt cx="5077880" cy="2141599"/>
            </a:xfrm>
          </p:grpSpPr>
          <p:sp>
            <p:nvSpPr>
              <p:cNvPr id="9" name="テキスト ボックス 8"/>
              <p:cNvSpPr txBox="1"/>
              <p:nvPr/>
            </p:nvSpPr>
            <p:spPr>
              <a:xfrm>
                <a:off x="4316626" y="3400791"/>
                <a:ext cx="4971264" cy="288256"/>
              </a:xfrm>
              <a:prstGeom prst="rect">
                <a:avLst/>
              </a:prstGeom>
              <a:noFill/>
            </p:spPr>
            <p:txBody>
              <a:bodyPr wrap="square" rtlCol="0">
                <a:spAutoFit/>
              </a:bodyPr>
              <a:lstStyle/>
              <a:p>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ひきこもり支援センター</a:t>
                </a:r>
                <a:r>
                  <a:rPr lang="en-US" altLang="ja-JP"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(H22</a:t>
                </a:r>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年度～</a:t>
                </a:r>
                <a:r>
                  <a:rPr lang="en-US" altLang="ja-JP"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テキスト ボックス 9"/>
              <p:cNvSpPr txBox="1"/>
              <p:nvPr/>
            </p:nvSpPr>
            <p:spPr>
              <a:xfrm>
                <a:off x="4217732" y="3994819"/>
                <a:ext cx="3453652" cy="259430"/>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知的障害者更生相談所</a:t>
                </a:r>
              </a:p>
            </p:txBody>
          </p:sp>
          <p:sp>
            <p:nvSpPr>
              <p:cNvPr id="11" name="テキスト ボックス 10"/>
              <p:cNvSpPr txBox="1"/>
              <p:nvPr/>
            </p:nvSpPr>
            <p:spPr>
              <a:xfrm>
                <a:off x="4210010" y="4483574"/>
                <a:ext cx="3453652" cy="259430"/>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自殺対策推進センター</a:t>
                </a:r>
              </a:p>
            </p:txBody>
          </p:sp>
          <p:sp>
            <p:nvSpPr>
              <p:cNvPr id="12" name="テキスト ボックス 11"/>
              <p:cNvSpPr txBox="1"/>
              <p:nvPr/>
            </p:nvSpPr>
            <p:spPr>
              <a:xfrm>
                <a:off x="4210010" y="5282960"/>
                <a:ext cx="3287182" cy="259430"/>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精神科救急情報センター</a:t>
                </a:r>
              </a:p>
            </p:txBody>
          </p:sp>
        </p:grpSp>
      </p:grpSp>
      <p:sp>
        <p:nvSpPr>
          <p:cNvPr id="15" name="円/楕円 14"/>
          <p:cNvSpPr/>
          <p:nvPr/>
        </p:nvSpPr>
        <p:spPr>
          <a:xfrm>
            <a:off x="5485459" y="900805"/>
            <a:ext cx="3911302" cy="820793"/>
          </a:xfrm>
          <a:prstGeom prst="ellipse">
            <a:avLst/>
          </a:pr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latin typeface="メイリオ" panose="020B0604030504040204" pitchFamily="50" charset="-128"/>
              <a:ea typeface="メイリオ" panose="020B0604030504040204" pitchFamily="50" charset="-128"/>
            </a:endParaRPr>
          </a:p>
        </p:txBody>
      </p:sp>
      <p:grpSp>
        <p:nvGrpSpPr>
          <p:cNvPr id="6" name="グループ化 5">
            <a:extLst>
              <a:ext uri="{FF2B5EF4-FFF2-40B4-BE49-F238E27FC236}">
                <a16:creationId xmlns:a16="http://schemas.microsoft.com/office/drawing/2014/main" id="{F8132E36-BF09-4D62-8C38-1E81422371B4}"/>
              </a:ext>
            </a:extLst>
          </p:cNvPr>
          <p:cNvGrpSpPr/>
          <p:nvPr/>
        </p:nvGrpSpPr>
        <p:grpSpPr>
          <a:xfrm>
            <a:off x="3953824" y="3874302"/>
            <a:ext cx="6480000" cy="648000"/>
            <a:chOff x="2362478" y="3485010"/>
            <a:chExt cx="6480000" cy="547641"/>
          </a:xfrm>
        </p:grpSpPr>
        <p:sp>
          <p:nvSpPr>
            <p:cNvPr id="5" name="四角形: 角を丸くする 4">
              <a:extLst>
                <a:ext uri="{FF2B5EF4-FFF2-40B4-BE49-F238E27FC236}">
                  <a16:creationId xmlns:a16="http://schemas.microsoft.com/office/drawing/2014/main" id="{958EE3E4-81D6-4296-8CDA-74E58F0EBFBA}"/>
                </a:ext>
              </a:extLst>
            </p:cNvPr>
            <p:cNvSpPr/>
            <p:nvPr/>
          </p:nvSpPr>
          <p:spPr>
            <a:xfrm>
              <a:off x="2362478" y="3485010"/>
              <a:ext cx="2160000" cy="540000"/>
            </a:xfrm>
            <a:prstGeom prst="roundRect">
              <a:avLst/>
            </a:prstGeom>
            <a:solidFill>
              <a:srgbClr val="EEE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latin typeface="メイリオ" panose="020B0604030504040204" pitchFamily="50" charset="-128"/>
                  <a:ea typeface="メイリオ" panose="020B0604030504040204" pitchFamily="50" charset="-128"/>
                </a:rPr>
                <a:t>相談（一次窓口）</a:t>
              </a:r>
            </a:p>
          </p:txBody>
        </p:sp>
        <p:sp>
          <p:nvSpPr>
            <p:cNvPr id="17" name="四角形: 角を丸くする 16">
              <a:extLst>
                <a:ext uri="{FF2B5EF4-FFF2-40B4-BE49-F238E27FC236}">
                  <a16:creationId xmlns:a16="http://schemas.microsoft.com/office/drawing/2014/main" id="{7893A3FF-D694-4F95-8550-C59D979D8895}"/>
                </a:ext>
              </a:extLst>
            </p:cNvPr>
            <p:cNvSpPr/>
            <p:nvPr/>
          </p:nvSpPr>
          <p:spPr>
            <a:xfrm>
              <a:off x="4522478" y="3492651"/>
              <a:ext cx="4320000" cy="540000"/>
            </a:xfrm>
            <a:prstGeom prst="roundRect">
              <a:avLst/>
            </a:prstGeom>
            <a:solidFill>
              <a:srgbClr val="F7F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メイリオ" panose="020B0604030504040204" pitchFamily="50" charset="-128"/>
                  <a:ea typeface="メイリオ" panose="020B0604030504040204" pitchFamily="50" charset="-128"/>
                </a:rPr>
                <a:t>・個別相談、グループ、家族学習会</a:t>
              </a:r>
              <a:endParaRPr lang="en-US" altLang="ja-JP" dirty="0">
                <a:solidFill>
                  <a:prstClr val="black"/>
                </a:solidFill>
                <a:latin typeface="メイリオ" panose="020B0604030504040204" pitchFamily="50" charset="-128"/>
                <a:ea typeface="メイリオ" panose="020B0604030504040204" pitchFamily="50" charset="-128"/>
              </a:endParaRPr>
            </a:p>
          </p:txBody>
        </p:sp>
      </p:grpSp>
      <p:grpSp>
        <p:nvGrpSpPr>
          <p:cNvPr id="18" name="グループ化 17">
            <a:extLst>
              <a:ext uri="{FF2B5EF4-FFF2-40B4-BE49-F238E27FC236}">
                <a16:creationId xmlns:a16="http://schemas.microsoft.com/office/drawing/2014/main" id="{A928B17D-637F-49BA-AE05-81EEB0AEA09B}"/>
              </a:ext>
            </a:extLst>
          </p:cNvPr>
          <p:cNvGrpSpPr/>
          <p:nvPr/>
        </p:nvGrpSpPr>
        <p:grpSpPr>
          <a:xfrm>
            <a:off x="3937186" y="4637772"/>
            <a:ext cx="6480000" cy="655641"/>
            <a:chOff x="2362478" y="3485010"/>
            <a:chExt cx="6480000" cy="655641"/>
          </a:xfrm>
        </p:grpSpPr>
        <p:sp>
          <p:nvSpPr>
            <p:cNvPr id="19" name="四角形: 角を丸くする 18">
              <a:extLst>
                <a:ext uri="{FF2B5EF4-FFF2-40B4-BE49-F238E27FC236}">
                  <a16:creationId xmlns:a16="http://schemas.microsoft.com/office/drawing/2014/main" id="{DE8D50EE-0A7F-4140-A347-56673B370912}"/>
                </a:ext>
              </a:extLst>
            </p:cNvPr>
            <p:cNvSpPr/>
            <p:nvPr/>
          </p:nvSpPr>
          <p:spPr>
            <a:xfrm>
              <a:off x="2362478" y="3485010"/>
              <a:ext cx="2160000" cy="648000"/>
            </a:xfrm>
            <a:prstGeom prst="roundRect">
              <a:avLst/>
            </a:prstGeom>
            <a:solidFill>
              <a:srgbClr val="EEE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latin typeface="メイリオ" panose="020B0604030504040204" pitchFamily="50" charset="-128"/>
                  <a:ea typeface="メイリオ" panose="020B0604030504040204" pitchFamily="50" charset="-128"/>
                </a:rPr>
                <a:t>啓発</a:t>
              </a:r>
            </a:p>
          </p:txBody>
        </p:sp>
        <p:sp>
          <p:nvSpPr>
            <p:cNvPr id="20" name="四角形: 角を丸くする 19">
              <a:extLst>
                <a:ext uri="{FF2B5EF4-FFF2-40B4-BE49-F238E27FC236}">
                  <a16:creationId xmlns:a16="http://schemas.microsoft.com/office/drawing/2014/main" id="{6E25E30F-5536-450E-9767-09D4F98C7BD4}"/>
                </a:ext>
              </a:extLst>
            </p:cNvPr>
            <p:cNvSpPr/>
            <p:nvPr/>
          </p:nvSpPr>
          <p:spPr>
            <a:xfrm>
              <a:off x="4522478" y="3492651"/>
              <a:ext cx="4320000" cy="648000"/>
            </a:xfrm>
            <a:prstGeom prst="roundRect">
              <a:avLst/>
            </a:prstGeom>
            <a:solidFill>
              <a:srgbClr val="F7F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メイリオ" panose="020B0604030504040204" pitchFamily="50" charset="-128"/>
                  <a:ea typeface="メイリオ" panose="020B0604030504040204" pitchFamily="50" charset="-128"/>
                </a:rPr>
                <a:t>・講演会</a:t>
              </a:r>
              <a:endParaRPr lang="en-US" altLang="ja-JP" dirty="0">
                <a:solidFill>
                  <a:prstClr val="black"/>
                </a:solidFill>
                <a:latin typeface="メイリオ" panose="020B0604030504040204" pitchFamily="50" charset="-128"/>
                <a:ea typeface="メイリオ" panose="020B0604030504040204" pitchFamily="50" charset="-128"/>
              </a:endParaRPr>
            </a:p>
          </p:txBody>
        </p:sp>
      </p:grpSp>
      <p:grpSp>
        <p:nvGrpSpPr>
          <p:cNvPr id="21" name="グループ化 20">
            <a:extLst>
              <a:ext uri="{FF2B5EF4-FFF2-40B4-BE49-F238E27FC236}">
                <a16:creationId xmlns:a16="http://schemas.microsoft.com/office/drawing/2014/main" id="{D6ACB8A6-5CA8-480E-8DF2-17A7C4BF5338}"/>
              </a:ext>
            </a:extLst>
          </p:cNvPr>
          <p:cNvGrpSpPr/>
          <p:nvPr/>
        </p:nvGrpSpPr>
        <p:grpSpPr>
          <a:xfrm>
            <a:off x="3937186" y="5418188"/>
            <a:ext cx="6480000" cy="655641"/>
            <a:chOff x="2362478" y="3485010"/>
            <a:chExt cx="6480000" cy="655641"/>
          </a:xfrm>
        </p:grpSpPr>
        <p:sp>
          <p:nvSpPr>
            <p:cNvPr id="22" name="四角形: 角を丸くする 21">
              <a:extLst>
                <a:ext uri="{FF2B5EF4-FFF2-40B4-BE49-F238E27FC236}">
                  <a16:creationId xmlns:a16="http://schemas.microsoft.com/office/drawing/2014/main" id="{F720B5B4-3986-49CD-919F-12E762DB1D50}"/>
                </a:ext>
              </a:extLst>
            </p:cNvPr>
            <p:cNvSpPr/>
            <p:nvPr/>
          </p:nvSpPr>
          <p:spPr>
            <a:xfrm>
              <a:off x="2362478" y="3485010"/>
              <a:ext cx="2160000" cy="648000"/>
            </a:xfrm>
            <a:prstGeom prst="roundRect">
              <a:avLst/>
            </a:prstGeom>
            <a:solidFill>
              <a:srgbClr val="EEE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latin typeface="メイリオ" panose="020B0604030504040204" pitchFamily="50" charset="-128"/>
                  <a:ea typeface="メイリオ" panose="020B0604030504040204" pitchFamily="50" charset="-128"/>
                </a:rPr>
                <a:t>教育研修</a:t>
              </a:r>
            </a:p>
          </p:txBody>
        </p:sp>
        <p:sp>
          <p:nvSpPr>
            <p:cNvPr id="23" name="四角形: 角を丸くする 22">
              <a:extLst>
                <a:ext uri="{FF2B5EF4-FFF2-40B4-BE49-F238E27FC236}">
                  <a16:creationId xmlns:a16="http://schemas.microsoft.com/office/drawing/2014/main" id="{BAFEF7BD-2E3D-48D5-AFF4-348799C3A1DD}"/>
                </a:ext>
              </a:extLst>
            </p:cNvPr>
            <p:cNvSpPr/>
            <p:nvPr/>
          </p:nvSpPr>
          <p:spPr>
            <a:xfrm>
              <a:off x="4522478" y="3492651"/>
              <a:ext cx="4320000" cy="648000"/>
            </a:xfrm>
            <a:prstGeom prst="roundRect">
              <a:avLst/>
            </a:prstGeom>
            <a:solidFill>
              <a:srgbClr val="F7F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メイリオ" panose="020B0604030504040204" pitchFamily="50" charset="-128"/>
                  <a:ea typeface="メイリオ" panose="020B0604030504040204" pitchFamily="50" charset="-128"/>
                </a:rPr>
                <a:t>・研修会</a:t>
              </a:r>
              <a:endParaRPr lang="en-US" altLang="ja-JP" dirty="0">
                <a:solidFill>
                  <a:prstClr val="black"/>
                </a:solidFill>
                <a:latin typeface="メイリオ" panose="020B0604030504040204" pitchFamily="50" charset="-128"/>
                <a:ea typeface="メイリオ" panose="020B0604030504040204" pitchFamily="50" charset="-128"/>
              </a:endParaRPr>
            </a:p>
            <a:p>
              <a:r>
                <a:rPr lang="ja-JP" altLang="en-US" dirty="0">
                  <a:solidFill>
                    <a:prstClr val="black"/>
                  </a:solidFill>
                  <a:latin typeface="メイリオ" panose="020B0604030504040204" pitchFamily="50" charset="-128"/>
                  <a:ea typeface="メイリオ" panose="020B0604030504040204" pitchFamily="50" charset="-128"/>
                </a:rPr>
                <a:t>・Ｓ</a:t>
              </a:r>
              <a:r>
                <a:rPr lang="en-US" altLang="ja-JP" dirty="0">
                  <a:solidFill>
                    <a:prstClr val="black"/>
                  </a:solidFill>
                  <a:latin typeface="メイリオ" panose="020B0604030504040204" pitchFamily="50" charset="-128"/>
                  <a:ea typeface="メイリオ" panose="020B0604030504040204" pitchFamily="50" charset="-128"/>
                </a:rPr>
                <a:t>V</a:t>
              </a:r>
              <a:r>
                <a:rPr lang="ja-JP" altLang="en-US" dirty="0">
                  <a:solidFill>
                    <a:prstClr val="black"/>
                  </a:solidFill>
                  <a:latin typeface="メイリオ" panose="020B0604030504040204" pitchFamily="50" charset="-128"/>
                  <a:ea typeface="メイリオ" panose="020B0604030504040204" pitchFamily="50" charset="-128"/>
                </a:rPr>
                <a:t>事業、専門家チーム</a:t>
              </a:r>
              <a:endParaRPr lang="en-US" altLang="ja-JP" dirty="0">
                <a:solidFill>
                  <a:prstClr val="black"/>
                </a:solidFill>
                <a:latin typeface="メイリオ" panose="020B0604030504040204" pitchFamily="50" charset="-128"/>
                <a:ea typeface="メイリオ" panose="020B0604030504040204" pitchFamily="50" charset="-128"/>
              </a:endParaRPr>
            </a:p>
          </p:txBody>
        </p:sp>
      </p:grpSp>
      <p:grpSp>
        <p:nvGrpSpPr>
          <p:cNvPr id="24" name="グループ化 23">
            <a:extLst>
              <a:ext uri="{FF2B5EF4-FFF2-40B4-BE49-F238E27FC236}">
                <a16:creationId xmlns:a16="http://schemas.microsoft.com/office/drawing/2014/main" id="{CF075691-CB4F-43B0-922F-35AAA66B1604}"/>
              </a:ext>
            </a:extLst>
          </p:cNvPr>
          <p:cNvGrpSpPr/>
          <p:nvPr/>
        </p:nvGrpSpPr>
        <p:grpSpPr>
          <a:xfrm>
            <a:off x="3937186" y="6198604"/>
            <a:ext cx="6480000" cy="655641"/>
            <a:chOff x="2362478" y="3485010"/>
            <a:chExt cx="6480000" cy="655641"/>
          </a:xfrm>
        </p:grpSpPr>
        <p:sp>
          <p:nvSpPr>
            <p:cNvPr id="25" name="四角形: 角を丸くする 24">
              <a:extLst>
                <a:ext uri="{FF2B5EF4-FFF2-40B4-BE49-F238E27FC236}">
                  <a16:creationId xmlns:a16="http://schemas.microsoft.com/office/drawing/2014/main" id="{ED12759A-B384-4F0E-859F-240EC87CE3D7}"/>
                </a:ext>
              </a:extLst>
            </p:cNvPr>
            <p:cNvSpPr/>
            <p:nvPr/>
          </p:nvSpPr>
          <p:spPr>
            <a:xfrm>
              <a:off x="2362478" y="3485010"/>
              <a:ext cx="2160000" cy="648000"/>
            </a:xfrm>
            <a:prstGeom prst="roundRect">
              <a:avLst/>
            </a:prstGeom>
            <a:solidFill>
              <a:srgbClr val="EEE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latin typeface="メイリオ" panose="020B0604030504040204" pitchFamily="50" charset="-128"/>
                  <a:ea typeface="メイリオ" panose="020B0604030504040204" pitchFamily="50" charset="-128"/>
                </a:rPr>
                <a:t>体制づくり</a:t>
              </a:r>
            </a:p>
          </p:txBody>
        </p:sp>
        <p:sp>
          <p:nvSpPr>
            <p:cNvPr id="26" name="四角形: 角を丸くする 25">
              <a:extLst>
                <a:ext uri="{FF2B5EF4-FFF2-40B4-BE49-F238E27FC236}">
                  <a16:creationId xmlns:a16="http://schemas.microsoft.com/office/drawing/2014/main" id="{C3D15358-0587-4876-860A-8E2D6A594847}"/>
                </a:ext>
              </a:extLst>
            </p:cNvPr>
            <p:cNvSpPr/>
            <p:nvPr/>
          </p:nvSpPr>
          <p:spPr>
            <a:xfrm>
              <a:off x="4522478" y="3492651"/>
              <a:ext cx="4320000" cy="648000"/>
            </a:xfrm>
            <a:prstGeom prst="roundRect">
              <a:avLst/>
            </a:prstGeom>
            <a:solidFill>
              <a:srgbClr val="F7F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メイリオ" panose="020B0604030504040204" pitchFamily="50" charset="-128"/>
                  <a:ea typeface="メイリオ" panose="020B0604030504040204" pitchFamily="50" charset="-128"/>
                </a:rPr>
                <a:t>・技術協力</a:t>
              </a:r>
              <a:endParaRPr lang="en-US" altLang="ja-JP" dirty="0">
                <a:solidFill>
                  <a:prstClr val="black"/>
                </a:solidFill>
                <a:latin typeface="メイリオ" panose="020B0604030504040204" pitchFamily="50" charset="-128"/>
                <a:ea typeface="メイリオ" panose="020B0604030504040204" pitchFamily="50" charset="-128"/>
              </a:endParaRPr>
            </a:p>
            <a:p>
              <a:r>
                <a:rPr lang="ja-JP" altLang="en-US" dirty="0">
                  <a:solidFill>
                    <a:prstClr val="black"/>
                  </a:solidFill>
                  <a:latin typeface="メイリオ" panose="020B0604030504040204" pitchFamily="50" charset="-128"/>
                  <a:ea typeface="メイリオ" panose="020B0604030504040204" pitchFamily="50" charset="-128"/>
                </a:rPr>
                <a:t>・保健所連絡会、子若協議会会議</a:t>
              </a:r>
              <a:endParaRPr lang="en-US" altLang="ja-JP" dirty="0">
                <a:solidFill>
                  <a:prstClr val="black"/>
                </a:solidFill>
                <a:latin typeface="メイリオ" panose="020B0604030504040204" pitchFamily="50" charset="-128"/>
                <a:ea typeface="メイリオ" panose="020B0604030504040204" pitchFamily="50" charset="-128"/>
              </a:endParaRPr>
            </a:p>
          </p:txBody>
        </p:sp>
      </p:grpSp>
      <p:sp>
        <p:nvSpPr>
          <p:cNvPr id="13" name="楕円 12">
            <a:extLst>
              <a:ext uri="{FF2B5EF4-FFF2-40B4-BE49-F238E27FC236}">
                <a16:creationId xmlns:a16="http://schemas.microsoft.com/office/drawing/2014/main" id="{4574EE04-5B23-4A7E-88C0-8534C1EBCBD7}"/>
              </a:ext>
            </a:extLst>
          </p:cNvPr>
          <p:cNvSpPr/>
          <p:nvPr/>
        </p:nvSpPr>
        <p:spPr>
          <a:xfrm>
            <a:off x="1784745" y="3864164"/>
            <a:ext cx="1800000" cy="648000"/>
          </a:xfrm>
          <a:prstGeom prst="ellipse">
            <a:avLst/>
          </a:prstGeom>
          <a:solidFill>
            <a:srgbClr val="F7F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latin typeface="Calibri" panose="020F0502020204030204"/>
                <a:ea typeface="ＭＳ Ｐゴシック" panose="020B0600070205080204" pitchFamily="50" charset="-128"/>
              </a:rPr>
              <a:t>一次機能</a:t>
            </a:r>
          </a:p>
        </p:txBody>
      </p:sp>
      <p:sp>
        <p:nvSpPr>
          <p:cNvPr id="27" name="楕円 26">
            <a:extLst>
              <a:ext uri="{FF2B5EF4-FFF2-40B4-BE49-F238E27FC236}">
                <a16:creationId xmlns:a16="http://schemas.microsoft.com/office/drawing/2014/main" id="{10D38970-1319-48FF-99CA-D66E5B0AC69C}"/>
              </a:ext>
            </a:extLst>
          </p:cNvPr>
          <p:cNvSpPr/>
          <p:nvPr/>
        </p:nvSpPr>
        <p:spPr>
          <a:xfrm>
            <a:off x="1784745" y="5418187"/>
            <a:ext cx="1800000" cy="648000"/>
          </a:xfrm>
          <a:prstGeom prst="ellipse">
            <a:avLst/>
          </a:prstGeom>
          <a:solidFill>
            <a:srgbClr val="EEE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black"/>
                </a:solidFill>
                <a:latin typeface="Calibri" panose="020F0502020204030204"/>
                <a:ea typeface="ＭＳ Ｐゴシック" panose="020B0600070205080204" pitchFamily="50" charset="-128"/>
              </a:rPr>
              <a:t>三次機能</a:t>
            </a:r>
          </a:p>
        </p:txBody>
      </p:sp>
      <p:sp>
        <p:nvSpPr>
          <p:cNvPr id="28" name="矢印: 上下 27">
            <a:extLst>
              <a:ext uri="{FF2B5EF4-FFF2-40B4-BE49-F238E27FC236}">
                <a16:creationId xmlns:a16="http://schemas.microsoft.com/office/drawing/2014/main" id="{7CE98784-6543-4E6D-94C1-267919439440}"/>
              </a:ext>
            </a:extLst>
          </p:cNvPr>
          <p:cNvSpPr/>
          <p:nvPr/>
        </p:nvSpPr>
        <p:spPr>
          <a:xfrm>
            <a:off x="2489599" y="4590094"/>
            <a:ext cx="390292" cy="772775"/>
          </a:xfrm>
          <a:prstGeom prst="up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Calibri" panose="020F0502020204030204"/>
              <a:ea typeface="ＭＳ Ｐゴシック" panose="020B0600070205080204" pitchFamily="50" charset="-128"/>
            </a:endParaRPr>
          </a:p>
        </p:txBody>
      </p:sp>
      <p:sp>
        <p:nvSpPr>
          <p:cNvPr id="4" name="スライド番号プレースホルダー 3">
            <a:extLst>
              <a:ext uri="{FF2B5EF4-FFF2-40B4-BE49-F238E27FC236}">
                <a16:creationId xmlns:a16="http://schemas.microsoft.com/office/drawing/2014/main" id="{4290BC03-EF26-4E8D-8BC1-040F0CD277BE}"/>
              </a:ext>
            </a:extLst>
          </p:cNvPr>
          <p:cNvSpPr>
            <a:spLocks noGrp="1"/>
          </p:cNvSpPr>
          <p:nvPr>
            <p:ph type="sldNum" sz="quarter" idx="12"/>
          </p:nvPr>
        </p:nvSpPr>
        <p:spPr/>
        <p:txBody>
          <a:bodyPr/>
          <a:lstStyle/>
          <a:p>
            <a:fld id="{940875C9-0C28-4E4F-9BF5-1C8DB58AF2CE}" type="slidenum">
              <a:rPr kumimoji="1" lang="ja-JP" altLang="en-US" smtClean="0"/>
              <a:t>7</a:t>
            </a:fld>
            <a:endParaRPr kumimoji="1" lang="ja-JP" altLang="en-US"/>
          </a:p>
        </p:txBody>
      </p:sp>
    </p:spTree>
    <p:extLst>
      <p:ext uri="{BB962C8B-B14F-4D97-AF65-F5344CB8AC3E}">
        <p14:creationId xmlns:p14="http://schemas.microsoft.com/office/powerpoint/2010/main" val="564663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A10C1C-B260-484D-89C9-E20E2C36E3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4B7A3-60A4-4F9E-B7DA-45DD87974B70}" type="slidenum">
              <a:rPr kumimoji="1" lang="ja-JP" altLang="en-US" sz="14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en-US" altLang="ja-JP" sz="1400" b="0" i="0" u="none" strike="noStrike" kern="1200" cap="none" spc="0" normalizeH="0" baseline="0" noProof="0">
              <a:ln>
                <a:noFill/>
              </a:ln>
              <a:solidFill>
                <a:srgbClr val="000000"/>
              </a:solidFill>
              <a:effectLst/>
              <a:uLnTx/>
              <a:uFillTx/>
              <a:latin typeface="Arial"/>
              <a:ea typeface="ＭＳ Ｐゴシック"/>
              <a:cs typeface="+mn-cs"/>
            </a:endParaRPr>
          </a:p>
        </p:txBody>
      </p:sp>
      <p:pic>
        <p:nvPicPr>
          <p:cNvPr id="7" name="図 6">
            <a:extLst>
              <a:ext uri="{FF2B5EF4-FFF2-40B4-BE49-F238E27FC236}">
                <a16:creationId xmlns:a16="http://schemas.microsoft.com/office/drawing/2014/main" id="{14EA488E-E78F-4918-9AEB-0B6DAC477F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41018" y="-641017"/>
            <a:ext cx="3092853" cy="4374891"/>
          </a:xfrm>
          <a:prstGeom prst="rect">
            <a:avLst/>
          </a:prstGeom>
        </p:spPr>
      </p:pic>
      <p:pic>
        <p:nvPicPr>
          <p:cNvPr id="11" name="図 10">
            <a:extLst>
              <a:ext uri="{FF2B5EF4-FFF2-40B4-BE49-F238E27FC236}">
                <a16:creationId xmlns:a16="http://schemas.microsoft.com/office/drawing/2014/main" id="{E784D11E-6FAE-44D4-B628-09CC9B75DE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520271" y="186271"/>
            <a:ext cx="5526348" cy="7817109"/>
          </a:xfrm>
          <a:prstGeom prst="rect">
            <a:avLst/>
          </a:prstGeom>
        </p:spPr>
      </p:pic>
      <p:pic>
        <p:nvPicPr>
          <p:cNvPr id="5" name="図 4">
            <a:extLst>
              <a:ext uri="{FF2B5EF4-FFF2-40B4-BE49-F238E27FC236}">
                <a16:creationId xmlns:a16="http://schemas.microsoft.com/office/drawing/2014/main" id="{9B496539-7025-4808-8F66-C391269CB8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444616" y="3642854"/>
            <a:ext cx="3518425" cy="2638819"/>
          </a:xfrm>
          <a:prstGeom prst="rect">
            <a:avLst/>
          </a:prstGeom>
        </p:spPr>
      </p:pic>
      <p:pic>
        <p:nvPicPr>
          <p:cNvPr id="6" name="図 5">
            <a:extLst>
              <a:ext uri="{FF2B5EF4-FFF2-40B4-BE49-F238E27FC236}">
                <a16:creationId xmlns:a16="http://schemas.microsoft.com/office/drawing/2014/main" id="{20AD11D1-7BBD-46B8-A02F-CC0BBB922C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83199" y="3486250"/>
            <a:ext cx="2265597" cy="1699198"/>
          </a:xfrm>
          <a:prstGeom prst="rect">
            <a:avLst/>
          </a:prstGeom>
        </p:spPr>
      </p:pic>
    </p:spTree>
    <p:extLst>
      <p:ext uri="{BB962C8B-B14F-4D97-AF65-F5344CB8AC3E}">
        <p14:creationId xmlns:p14="http://schemas.microsoft.com/office/powerpoint/2010/main" val="1332378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idx="1"/>
          </p:nvPr>
        </p:nvSpPr>
        <p:spPr>
          <a:xfrm>
            <a:off x="1524000" y="360000"/>
            <a:ext cx="9144000" cy="6498000"/>
          </a:xfrm>
        </p:spPr>
        <p:txBody>
          <a:bodyPr>
            <a:normAutofit/>
          </a:bodyPr>
          <a:lstStyle/>
          <a:p>
            <a:pPr marL="0" indent="0">
              <a:buNone/>
            </a:pPr>
            <a:r>
              <a:rPr lang="ja-JP" altLang="en-US" sz="1400" dirty="0">
                <a:latin typeface="BIZ UDPゴシック" panose="020B0400000000000000" pitchFamily="50" charset="-128"/>
                <a:ea typeface="BIZ UDPゴシック" panose="020B0400000000000000" pitchFamily="50" charset="-128"/>
              </a:rPr>
              <a:t>❖相談件数の経年推移</a:t>
            </a: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rPr>
              <a:t>　　　　　　　　　　　　　　　　　　　　　　　　　　　　　　　　　　　</a:t>
            </a: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r>
              <a:rPr lang="ja-JP" altLang="en-US" sz="1400" dirty="0">
                <a:latin typeface="BIZ UDPゴシック" panose="020B0400000000000000" pitchFamily="50" charset="-128"/>
                <a:ea typeface="BIZ UDPゴシック" panose="020B0400000000000000" pitchFamily="50" charset="-128"/>
              </a:rPr>
              <a:t>❖相談方法別件数　　　　　　　　　　　　　　　　　　　　❖年代別割合　　　　　　　　　　　　　　　　　　　　　　　　　　　　　　　　　　　</a:t>
            </a: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en-US" altLang="ja-JP" sz="1400" dirty="0">
              <a:latin typeface="BIZ UDPゴシック" panose="020B0400000000000000" pitchFamily="50" charset="-128"/>
              <a:ea typeface="BIZ UDPゴシック" panose="020B0400000000000000" pitchFamily="50" charset="-128"/>
            </a:endParaRPr>
          </a:p>
          <a:p>
            <a:pPr marL="0" indent="0">
              <a:buNone/>
            </a:pPr>
            <a:endParaRPr lang="ja-JP" altLang="en-US" sz="1400" dirty="0">
              <a:latin typeface="BIZ UDPゴシック" panose="020B0400000000000000" pitchFamily="50" charset="-128"/>
              <a:ea typeface="BIZ UDPゴシック" panose="020B0400000000000000" pitchFamily="50" charset="-128"/>
            </a:endParaRPr>
          </a:p>
          <a:p>
            <a:pPr marL="0" indent="0">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6" name="正方形/長方形 5"/>
          <p:cNvSpPr/>
          <p:nvPr/>
        </p:nvSpPr>
        <p:spPr>
          <a:xfrm>
            <a:off x="1524000" y="-1"/>
            <a:ext cx="9144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latin typeface="BIZ UDPゴシック" panose="020B0400000000000000" pitchFamily="50" charset="-128"/>
                <a:ea typeface="BIZ UDPゴシック" panose="020B0400000000000000" pitchFamily="50" charset="-128"/>
              </a:rPr>
              <a:t>滋賀県ひきこもり支援センター</a:t>
            </a:r>
            <a:r>
              <a:rPr lang="en-US" altLang="ja-JP" dirty="0">
                <a:solidFill>
                  <a:prstClr val="white"/>
                </a:solidFill>
                <a:latin typeface="BIZ UDPゴシック" panose="020B0400000000000000" pitchFamily="50" charset="-128"/>
                <a:ea typeface="BIZ UDPゴシック" panose="020B0400000000000000" pitchFamily="50" charset="-128"/>
              </a:rPr>
              <a:t>R2</a:t>
            </a:r>
            <a:r>
              <a:rPr lang="ja-JP" altLang="en-US" dirty="0">
                <a:solidFill>
                  <a:prstClr val="white"/>
                </a:solidFill>
                <a:latin typeface="BIZ UDPゴシック" panose="020B0400000000000000" pitchFamily="50" charset="-128"/>
                <a:ea typeface="BIZ UDPゴシック" panose="020B0400000000000000" pitchFamily="50" charset="-128"/>
              </a:rPr>
              <a:t>年度相談実績</a:t>
            </a:r>
          </a:p>
        </p:txBody>
      </p:sp>
      <p:sp>
        <p:nvSpPr>
          <p:cNvPr id="9" name="角丸四角形 8"/>
          <p:cNvSpPr/>
          <p:nvPr/>
        </p:nvSpPr>
        <p:spPr>
          <a:xfrm>
            <a:off x="6359236" y="632784"/>
            <a:ext cx="4308764" cy="2643216"/>
          </a:xfrm>
          <a:prstGeom prst="roundRect">
            <a:avLst>
              <a:gd name="adj" fmla="val 13068"/>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400" b="1" dirty="0">
                <a:solidFill>
                  <a:srgbClr val="FF0000"/>
                </a:solidFill>
                <a:latin typeface="BIZ UDPゴシック" panose="020B0400000000000000" pitchFamily="50" charset="-128"/>
                <a:ea typeface="BIZ UDPゴシック" panose="020B0400000000000000" pitchFamily="50" charset="-128"/>
              </a:rPr>
              <a:t>◇相談実人数　 ：    </a:t>
            </a:r>
            <a:r>
              <a:rPr lang="en-US" altLang="ja-JP" sz="1400" b="1" dirty="0">
                <a:solidFill>
                  <a:srgbClr val="FF0000"/>
                </a:solidFill>
                <a:latin typeface="BIZ UDPゴシック" panose="020B0400000000000000" pitchFamily="50" charset="-128"/>
                <a:ea typeface="BIZ UDPゴシック" panose="020B0400000000000000" pitchFamily="50" charset="-128"/>
              </a:rPr>
              <a:t>699</a:t>
            </a:r>
            <a:r>
              <a:rPr lang="ja-JP" altLang="en-US" sz="1400" b="1" dirty="0">
                <a:solidFill>
                  <a:srgbClr val="FF0000"/>
                </a:solidFill>
                <a:latin typeface="BIZ UDPゴシック" panose="020B0400000000000000" pitchFamily="50" charset="-128"/>
                <a:ea typeface="BIZ UDPゴシック" panose="020B0400000000000000" pitchFamily="50" charset="-128"/>
              </a:rPr>
              <a:t>名</a:t>
            </a:r>
            <a:endParaRPr lang="en-US" altLang="ja-JP" sz="1400" b="1" dirty="0">
              <a:solidFill>
                <a:srgbClr val="FF0000"/>
              </a:solidFill>
              <a:latin typeface="BIZ UDPゴシック" panose="020B0400000000000000" pitchFamily="50" charset="-128"/>
              <a:ea typeface="BIZ UDPゴシック" panose="020B0400000000000000" pitchFamily="50" charset="-128"/>
            </a:endParaRPr>
          </a:p>
          <a:p>
            <a:r>
              <a:rPr lang="ja-JP" altLang="en-US" sz="1400" b="1" dirty="0">
                <a:solidFill>
                  <a:srgbClr val="FF0000"/>
                </a:solidFill>
                <a:latin typeface="BIZ UDPゴシック" panose="020B0400000000000000" pitchFamily="50" charset="-128"/>
                <a:ea typeface="BIZ UDPゴシック" panose="020B0400000000000000" pitchFamily="50" charset="-128"/>
              </a:rPr>
              <a:t>◇相談のべ件数： </a:t>
            </a:r>
            <a:r>
              <a:rPr lang="en-US" altLang="ja-JP" sz="1400" b="1" dirty="0">
                <a:solidFill>
                  <a:srgbClr val="FF0000"/>
                </a:solidFill>
                <a:latin typeface="BIZ UDPゴシック" panose="020B0400000000000000" pitchFamily="50" charset="-128"/>
                <a:ea typeface="BIZ UDPゴシック" panose="020B0400000000000000" pitchFamily="50" charset="-128"/>
              </a:rPr>
              <a:t>5,457</a:t>
            </a:r>
            <a:r>
              <a:rPr lang="ja-JP" altLang="en-US" sz="1400" b="1" dirty="0">
                <a:solidFill>
                  <a:srgbClr val="FF0000"/>
                </a:solidFill>
                <a:latin typeface="BIZ UDPゴシック" panose="020B0400000000000000" pitchFamily="50" charset="-128"/>
                <a:ea typeface="BIZ UDPゴシック" panose="020B0400000000000000" pitchFamily="50" charset="-128"/>
              </a:rPr>
              <a:t>件</a:t>
            </a:r>
            <a:endParaRPr lang="en-US" altLang="ja-JP" sz="1400" b="1" dirty="0">
              <a:solidFill>
                <a:srgbClr val="FF0000"/>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◇当センターの相談支援ケースの特徴</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・相談件数は、センターを設置した平成</a:t>
            </a:r>
            <a:r>
              <a:rPr lang="en-US" altLang="ja-JP" sz="1400" dirty="0">
                <a:solidFill>
                  <a:prstClr val="black"/>
                </a:solidFill>
                <a:latin typeface="BIZ UDPゴシック" panose="020B0400000000000000" pitchFamily="50" charset="-128"/>
                <a:ea typeface="BIZ UDPゴシック" panose="020B0400000000000000" pitchFamily="50" charset="-128"/>
              </a:rPr>
              <a:t>22</a:t>
            </a:r>
            <a:r>
              <a:rPr lang="ja-JP" altLang="en-US" sz="1400" dirty="0">
                <a:solidFill>
                  <a:prstClr val="black"/>
                </a:solidFill>
                <a:latin typeface="BIZ UDPゴシック" panose="020B0400000000000000" pitchFamily="50" charset="-128"/>
                <a:ea typeface="BIZ UDPゴシック" panose="020B0400000000000000" pitchFamily="50" charset="-128"/>
              </a:rPr>
              <a:t>年以降、増加。令和元年度以降の相談件数はやや減少。（地域支援に重点を置くようにしたため）</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a:t>
            </a:r>
            <a:r>
              <a:rPr lang="en-US" altLang="ja-JP" sz="1400" b="1" dirty="0">
                <a:solidFill>
                  <a:srgbClr val="FF0000"/>
                </a:solidFill>
                <a:latin typeface="BIZ UDPゴシック" panose="020B0400000000000000" pitchFamily="50" charset="-128"/>
                <a:ea typeface="BIZ UDPゴシック" panose="020B0400000000000000" pitchFamily="50" charset="-128"/>
              </a:rPr>
              <a:t>20</a:t>
            </a:r>
            <a:r>
              <a:rPr lang="ja-JP" altLang="en-US" sz="1400" b="1" dirty="0">
                <a:solidFill>
                  <a:srgbClr val="FF0000"/>
                </a:solidFill>
                <a:latin typeface="BIZ UDPゴシック" panose="020B0400000000000000" pitchFamily="50" charset="-128"/>
                <a:ea typeface="BIZ UDPゴシック" panose="020B0400000000000000" pitchFamily="50" charset="-128"/>
              </a:rPr>
              <a:t>代以下で、およそ</a:t>
            </a:r>
            <a:r>
              <a:rPr lang="en-US" altLang="ja-JP" sz="1400" b="1" dirty="0">
                <a:solidFill>
                  <a:srgbClr val="FF0000"/>
                </a:solidFill>
                <a:latin typeface="BIZ UDPゴシック" panose="020B0400000000000000" pitchFamily="50" charset="-128"/>
                <a:ea typeface="BIZ UDPゴシック" panose="020B0400000000000000" pitchFamily="50" charset="-128"/>
              </a:rPr>
              <a:t>7</a:t>
            </a:r>
            <a:r>
              <a:rPr lang="ja-JP" altLang="en-US" sz="1400" b="1" dirty="0">
                <a:solidFill>
                  <a:srgbClr val="FF0000"/>
                </a:solidFill>
                <a:latin typeface="BIZ UDPゴシック" panose="020B0400000000000000" pitchFamily="50" charset="-128"/>
                <a:ea typeface="BIZ UDPゴシック" panose="020B0400000000000000" pitchFamily="50" charset="-128"/>
              </a:rPr>
              <a:t>割を占め、若年層の相談が多い。</a:t>
            </a:r>
            <a:endParaRPr lang="en-US" altLang="ja-JP" sz="1400" b="1" dirty="0">
              <a:solidFill>
                <a:srgbClr val="FF0000"/>
              </a:solidFill>
              <a:latin typeface="BIZ UDPゴシック" panose="020B0400000000000000" pitchFamily="50" charset="-128"/>
              <a:ea typeface="BIZ UDPゴシック" panose="020B0400000000000000" pitchFamily="50" charset="-128"/>
            </a:endParaRPr>
          </a:p>
          <a:p>
            <a:endParaRPr lang="en-US" altLang="ja-JP" sz="1400" dirty="0">
              <a:solidFill>
                <a:prstClr val="black"/>
              </a:solidFill>
              <a:latin typeface="BIZ UDPゴシック" panose="020B0400000000000000" pitchFamily="50" charset="-128"/>
              <a:ea typeface="BIZ UDPゴシック" panose="020B0400000000000000" pitchFamily="50" charset="-128"/>
            </a:endParaRPr>
          </a:p>
          <a:p>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　</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600" dirty="0">
                <a:solidFill>
                  <a:prstClr val="black"/>
                </a:solidFill>
                <a:latin typeface="BIZ UDPゴシック" panose="020B0400000000000000" pitchFamily="50" charset="-128"/>
                <a:ea typeface="BIZ UDPゴシック" panose="020B0400000000000000" pitchFamily="50" charset="-128"/>
              </a:rPr>
              <a:t>　</a:t>
            </a:r>
            <a:endParaRPr lang="en-US" altLang="ja-JP" sz="1600" dirty="0">
              <a:solidFill>
                <a:prstClr val="black"/>
              </a:solidFill>
              <a:latin typeface="BIZ UDPゴシック" panose="020B0400000000000000" pitchFamily="50" charset="-128"/>
              <a:ea typeface="BIZ UDPゴシック" panose="020B0400000000000000" pitchFamily="50" charset="-128"/>
            </a:endParaRPr>
          </a:p>
        </p:txBody>
      </p:sp>
      <p:graphicFrame>
        <p:nvGraphicFramePr>
          <p:cNvPr id="10" name="表 9"/>
          <p:cNvGraphicFramePr>
            <a:graphicFrameLocks noGrp="1"/>
          </p:cNvGraphicFramePr>
          <p:nvPr/>
        </p:nvGraphicFramePr>
        <p:xfrm>
          <a:off x="1757918" y="3837598"/>
          <a:ext cx="2862082" cy="2455202"/>
        </p:xfrm>
        <a:graphic>
          <a:graphicData uri="http://schemas.openxmlformats.org/drawingml/2006/table">
            <a:tbl>
              <a:tblPr firstRow="1" bandRow="1">
                <a:tableStyleId>{5C22544A-7EE6-4342-B048-85BDC9FD1C3A}</a:tableStyleId>
              </a:tblPr>
              <a:tblGrid>
                <a:gridCol w="1826068">
                  <a:extLst>
                    <a:ext uri="{9D8B030D-6E8A-4147-A177-3AD203B41FA5}">
                      <a16:colId xmlns:a16="http://schemas.microsoft.com/office/drawing/2014/main" val="20000"/>
                    </a:ext>
                  </a:extLst>
                </a:gridCol>
                <a:gridCol w="1036014">
                  <a:extLst>
                    <a:ext uri="{9D8B030D-6E8A-4147-A177-3AD203B41FA5}">
                      <a16:colId xmlns:a16="http://schemas.microsoft.com/office/drawing/2014/main" val="20001"/>
                    </a:ext>
                  </a:extLst>
                </a:gridCol>
              </a:tblGrid>
              <a:tr h="299200">
                <a:tc>
                  <a:txBody>
                    <a:bodyPr/>
                    <a:lstStyle/>
                    <a:p>
                      <a:pPr algn="ctr"/>
                      <a:r>
                        <a:rPr kumimoji="1" lang="ja-JP" altLang="en-US" sz="1200" b="0" dirty="0">
                          <a:solidFill>
                            <a:schemeClr val="tx1"/>
                          </a:solidFill>
                          <a:latin typeface="BIZ UDPゴシック" panose="020B0400000000000000" pitchFamily="50" charset="-128"/>
                          <a:ea typeface="BIZ UDPゴシック" panose="020B0400000000000000" pitchFamily="50" charset="-128"/>
                        </a:rPr>
                        <a:t>相談方法</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200" b="0" dirty="0">
                          <a:solidFill>
                            <a:schemeClr val="tx1"/>
                          </a:solidFill>
                          <a:latin typeface="BIZ UDPゴシック" panose="020B0400000000000000" pitchFamily="50" charset="-128"/>
                          <a:ea typeface="BIZ UDPゴシック" panose="020B0400000000000000" pitchFamily="50" charset="-128"/>
                        </a:rPr>
                        <a:t>件数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17611">
                <a:tc>
                  <a:txBody>
                    <a:bodyPr/>
                    <a:lstStyle/>
                    <a:p>
                      <a:pPr algn="r"/>
                      <a:r>
                        <a:rPr kumimoji="1" lang="ja-JP" altLang="en-US" sz="1200" b="0" dirty="0">
                          <a:solidFill>
                            <a:schemeClr val="tx1"/>
                          </a:solidFill>
                          <a:latin typeface="BIZ UDPゴシック" panose="020B0400000000000000" pitchFamily="50" charset="-128"/>
                          <a:ea typeface="BIZ UDPゴシック" panose="020B0400000000000000" pitchFamily="50" charset="-128"/>
                        </a:rPr>
                        <a:t>メール</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200" b="0" dirty="0">
                          <a:solidFill>
                            <a:schemeClr val="tx1"/>
                          </a:solidFill>
                          <a:latin typeface="BIZ UDPゴシック" panose="020B0400000000000000" pitchFamily="50" charset="-128"/>
                          <a:ea typeface="BIZ UDPゴシック" panose="020B0400000000000000" pitchFamily="50" charset="-128"/>
                        </a:rPr>
                        <a:t>   217</a:t>
                      </a:r>
                      <a:endParaRPr kumimoji="1" lang="ja-JP" altLang="en-US" sz="12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06268">
                <a:tc>
                  <a:txBody>
                    <a:bodyPr/>
                    <a:lstStyle/>
                    <a:p>
                      <a:pPr algn="r"/>
                      <a:r>
                        <a:rPr kumimoji="1" lang="ja-JP" altLang="en-US" sz="1200" b="0" dirty="0">
                          <a:solidFill>
                            <a:schemeClr val="tx1"/>
                          </a:solidFill>
                          <a:latin typeface="BIZ UDPゴシック" panose="020B0400000000000000" pitchFamily="50" charset="-128"/>
                          <a:ea typeface="BIZ UDPゴシック" panose="020B0400000000000000" pitchFamily="50" charset="-128"/>
                        </a:rPr>
                        <a:t>手紙等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200" b="0" dirty="0">
                          <a:solidFill>
                            <a:schemeClr val="tx1"/>
                          </a:solidFill>
                          <a:latin typeface="BIZ UDPゴシック" panose="020B0400000000000000" pitchFamily="50" charset="-128"/>
                          <a:ea typeface="BIZ UDPゴシック" panose="020B0400000000000000" pitchFamily="50" charset="-128"/>
                        </a:rPr>
                        <a:t>     94</a:t>
                      </a:r>
                      <a:endParaRPr kumimoji="1" lang="ja-JP" altLang="en-US" sz="12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99200">
                <a:tc>
                  <a:txBody>
                    <a:bodyPr/>
                    <a:lstStyle/>
                    <a:p>
                      <a:pPr algn="r"/>
                      <a:r>
                        <a:rPr kumimoji="1" lang="ja-JP" altLang="en-US" sz="1200" b="0" dirty="0">
                          <a:solidFill>
                            <a:schemeClr val="tx1"/>
                          </a:solidFill>
                          <a:latin typeface="BIZ UDPゴシック" panose="020B0400000000000000" pitchFamily="50" charset="-128"/>
                          <a:ea typeface="BIZ UDPゴシック" panose="020B0400000000000000" pitchFamily="50" charset="-128"/>
                        </a:rPr>
                        <a:t>電話</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200" b="0" dirty="0">
                          <a:solidFill>
                            <a:schemeClr val="tx1"/>
                          </a:solidFill>
                          <a:latin typeface="BIZ UDPゴシック" panose="020B0400000000000000" pitchFamily="50" charset="-128"/>
                          <a:ea typeface="BIZ UDPゴシック" panose="020B0400000000000000" pitchFamily="50" charset="-128"/>
                        </a:rPr>
                        <a:t>2,695</a:t>
                      </a:r>
                      <a:endParaRPr kumimoji="1" lang="ja-JP" altLang="en-US" sz="12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13335">
                <a:tc>
                  <a:txBody>
                    <a:bodyPr/>
                    <a:lstStyle/>
                    <a:p>
                      <a:pPr algn="r"/>
                      <a:r>
                        <a:rPr kumimoji="1" lang="ja-JP" altLang="en-US" sz="1200" b="0" dirty="0">
                          <a:solidFill>
                            <a:schemeClr val="tx1"/>
                          </a:solidFill>
                          <a:latin typeface="BIZ UDPゴシック" panose="020B0400000000000000" pitchFamily="50" charset="-128"/>
                          <a:ea typeface="BIZ UDPゴシック" panose="020B0400000000000000" pitchFamily="50" charset="-128"/>
                        </a:rPr>
                        <a:t>面接（うちオンライン）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200" b="0" dirty="0">
                          <a:solidFill>
                            <a:schemeClr val="tx1"/>
                          </a:solidFill>
                          <a:latin typeface="BIZ UDPゴシック" panose="020B0400000000000000" pitchFamily="50" charset="-128"/>
                          <a:ea typeface="BIZ UDPゴシック" panose="020B0400000000000000" pitchFamily="50" charset="-128"/>
                        </a:rPr>
                        <a:t>2,172(5)</a:t>
                      </a:r>
                      <a:endParaRPr kumimoji="1" lang="ja-JP" altLang="en-US" sz="12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99200">
                <a:tc>
                  <a:txBody>
                    <a:bodyPr/>
                    <a:lstStyle/>
                    <a:p>
                      <a:pPr algn="r"/>
                      <a:r>
                        <a:rPr kumimoji="1" lang="ja-JP" altLang="en-US" sz="1200" b="0" dirty="0">
                          <a:solidFill>
                            <a:schemeClr val="tx1"/>
                          </a:solidFill>
                          <a:latin typeface="BIZ UDPゴシック" panose="020B0400000000000000" pitchFamily="50" charset="-128"/>
                          <a:ea typeface="BIZ UDPゴシック" panose="020B0400000000000000" pitchFamily="50" charset="-128"/>
                        </a:rPr>
                        <a:t>アウトリーチ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200" b="0" dirty="0">
                          <a:solidFill>
                            <a:schemeClr val="tx1"/>
                          </a:solidFill>
                          <a:latin typeface="BIZ UDPゴシック" panose="020B0400000000000000" pitchFamily="50" charset="-128"/>
                          <a:ea typeface="BIZ UDPゴシック" panose="020B0400000000000000" pitchFamily="50" charset="-128"/>
                        </a:rPr>
                        <a:t>   187</a:t>
                      </a:r>
                      <a:endParaRPr kumimoji="1" lang="ja-JP" altLang="en-US" sz="12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21188">
                <a:tc>
                  <a:txBody>
                    <a:bodyPr/>
                    <a:lstStyle/>
                    <a:p>
                      <a:pPr algn="r"/>
                      <a:r>
                        <a:rPr kumimoji="1" lang="ja-JP" altLang="en-US" sz="1200" b="0" dirty="0">
                          <a:solidFill>
                            <a:schemeClr val="tx1"/>
                          </a:solidFill>
                          <a:latin typeface="BIZ UDPゴシック" panose="020B0400000000000000" pitchFamily="50" charset="-128"/>
                          <a:ea typeface="BIZ UDPゴシック" panose="020B0400000000000000" pitchFamily="50" charset="-128"/>
                        </a:rPr>
                        <a:t>ケースカンファレンス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200" b="0" dirty="0">
                          <a:solidFill>
                            <a:schemeClr val="tx1"/>
                          </a:solidFill>
                          <a:latin typeface="BIZ UDPゴシック" panose="020B0400000000000000" pitchFamily="50" charset="-128"/>
                          <a:ea typeface="BIZ UDPゴシック" panose="020B0400000000000000" pitchFamily="50" charset="-128"/>
                        </a:rPr>
                        <a:t>     92</a:t>
                      </a:r>
                      <a:endParaRPr kumimoji="1" lang="ja-JP" altLang="en-US" sz="12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99200">
                <a:tc>
                  <a:txBody>
                    <a:bodyPr/>
                    <a:lstStyle/>
                    <a:p>
                      <a:pPr algn="ctr"/>
                      <a:r>
                        <a:rPr kumimoji="1" lang="ja-JP" altLang="en-US" sz="1200" b="0" dirty="0">
                          <a:solidFill>
                            <a:schemeClr val="tx1"/>
                          </a:solidFill>
                          <a:latin typeface="BIZ UDPゴシック" panose="020B0400000000000000" pitchFamily="50" charset="-128"/>
                          <a:ea typeface="BIZ UDPゴシック" panose="020B0400000000000000" pitchFamily="50" charset="-128"/>
                        </a:rPr>
                        <a:t>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200" b="0" dirty="0">
                          <a:solidFill>
                            <a:schemeClr val="tx1"/>
                          </a:solidFill>
                          <a:latin typeface="BIZ UDPゴシック" panose="020B0400000000000000" pitchFamily="50" charset="-128"/>
                          <a:ea typeface="BIZ UDPゴシック" panose="020B0400000000000000" pitchFamily="50" charset="-128"/>
                        </a:rPr>
                        <a:t>5,457</a:t>
                      </a:r>
                      <a:endParaRPr kumimoji="1" lang="ja-JP" altLang="en-US" sz="12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pic>
        <p:nvPicPr>
          <p:cNvPr id="14" name="図 13"/>
          <p:cNvPicPr>
            <a:picLocks noChangeAspect="1"/>
          </p:cNvPicPr>
          <p:nvPr/>
        </p:nvPicPr>
        <p:blipFill>
          <a:blip r:embed="rId2"/>
          <a:stretch>
            <a:fillRect/>
          </a:stretch>
        </p:blipFill>
        <p:spPr>
          <a:xfrm>
            <a:off x="5436962" y="3823200"/>
            <a:ext cx="5231038" cy="3034801"/>
          </a:xfrm>
          <a:prstGeom prst="rect">
            <a:avLst/>
          </a:prstGeom>
        </p:spPr>
      </p:pic>
      <p:pic>
        <p:nvPicPr>
          <p:cNvPr id="15" name="図 14"/>
          <p:cNvPicPr>
            <a:picLocks noChangeAspect="1"/>
          </p:cNvPicPr>
          <p:nvPr/>
        </p:nvPicPr>
        <p:blipFill>
          <a:blip r:embed="rId3"/>
          <a:stretch>
            <a:fillRect/>
          </a:stretch>
        </p:blipFill>
        <p:spPr>
          <a:xfrm>
            <a:off x="1524001" y="632785"/>
            <a:ext cx="4584589" cy="2755631"/>
          </a:xfrm>
          <a:prstGeom prst="rect">
            <a:avLst/>
          </a:prstGeom>
        </p:spPr>
      </p:pic>
      <p:sp>
        <p:nvSpPr>
          <p:cNvPr id="2" name="スライド番号プレースホルダー 1">
            <a:extLst>
              <a:ext uri="{FF2B5EF4-FFF2-40B4-BE49-F238E27FC236}">
                <a16:creationId xmlns:a16="http://schemas.microsoft.com/office/drawing/2014/main" id="{D41C5262-EC23-4C11-8AE7-083ADAFC90C2}"/>
              </a:ext>
            </a:extLst>
          </p:cNvPr>
          <p:cNvSpPr>
            <a:spLocks noGrp="1"/>
          </p:cNvSpPr>
          <p:nvPr>
            <p:ph type="sldNum" sz="quarter" idx="12"/>
          </p:nvPr>
        </p:nvSpPr>
        <p:spPr/>
        <p:txBody>
          <a:bodyPr/>
          <a:lstStyle/>
          <a:p>
            <a:fld id="{940875C9-0C28-4E4F-9BF5-1C8DB58AF2CE}" type="slidenum">
              <a:rPr kumimoji="1" lang="ja-JP" altLang="en-US" smtClean="0"/>
              <a:t>9</a:t>
            </a:fld>
            <a:endParaRPr kumimoji="1" lang="ja-JP" altLang="en-US"/>
          </a:p>
        </p:txBody>
      </p:sp>
    </p:spTree>
    <p:extLst>
      <p:ext uri="{BB962C8B-B14F-4D97-AF65-F5344CB8AC3E}">
        <p14:creationId xmlns:p14="http://schemas.microsoft.com/office/powerpoint/2010/main" val="3366014296"/>
      </p:ext>
    </p:extLst>
  </p:cSld>
  <p:clrMapOvr>
    <a:masterClrMapping/>
  </p:clrMapOvr>
</p:sld>
</file>

<file path=ppt/theme/theme1.xml><?xml version="1.0" encoding="utf-8"?>
<a:theme xmlns:a="http://schemas.openxmlformats.org/drawingml/2006/main" name="1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ja-JP" sz="1800" b="0" i="0" u="none" strike="noStrike" cap="none" normalizeH="0" baseline="0" smtClean="0">
            <a:ln>
              <a:noFill/>
            </a:ln>
            <a:solidFill>
              <a:schemeClr val="tx1"/>
            </a:solidFill>
            <a:effectLst/>
            <a:latin typeface="Arial"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ja-JP" sz="1800" b="0" i="0" u="none" strike="noStrike" cap="none" normalizeH="0" baseline="0" smtClean="0">
            <a:ln>
              <a:noFill/>
            </a:ln>
            <a:solidFill>
              <a:schemeClr val="tx1"/>
            </a:solidFill>
            <a:effectLst/>
            <a:latin typeface="Arial"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6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2072</TotalTime>
  <Words>6634</Words>
  <Application>Microsoft Office PowerPoint</Application>
  <PresentationFormat>ワイド画面</PresentationFormat>
  <Paragraphs>713</Paragraphs>
  <Slides>35</Slides>
  <Notes>10</Notes>
  <HiddenSlides>0</HiddenSlides>
  <MMClips>0</MMClips>
  <ScaleCrop>false</ScaleCrop>
  <HeadingPairs>
    <vt:vector size="6" baseType="variant">
      <vt:variant>
        <vt:lpstr>使用されているフォント</vt:lpstr>
      </vt:variant>
      <vt:variant>
        <vt:i4>13</vt:i4>
      </vt:variant>
      <vt:variant>
        <vt:lpstr>テーマ</vt:lpstr>
      </vt:variant>
      <vt:variant>
        <vt:i4>6</vt:i4>
      </vt:variant>
      <vt:variant>
        <vt:lpstr>スライド タイトル</vt:lpstr>
      </vt:variant>
      <vt:variant>
        <vt:i4>35</vt:i4>
      </vt:variant>
    </vt:vector>
  </HeadingPairs>
  <TitlesOfParts>
    <vt:vector size="54" baseType="lpstr">
      <vt:lpstr>AR P丸ゴシック体M</vt:lpstr>
      <vt:lpstr>BIZ UDPゴシック</vt:lpstr>
      <vt:lpstr>BIZ UDP明朝 Medium</vt:lpstr>
      <vt:lpstr>HG創英角ｺﾞｼｯｸUB</vt:lpstr>
      <vt:lpstr>ＭＳ Ｐゴシック</vt:lpstr>
      <vt:lpstr>UD デジタル 教科書体 NK-R</vt:lpstr>
      <vt:lpstr>メイリオ</vt:lpstr>
      <vt:lpstr>游ゴシック</vt:lpstr>
      <vt:lpstr>游ゴシック Light</vt:lpstr>
      <vt:lpstr>游明朝</vt:lpstr>
      <vt:lpstr>Arial</vt:lpstr>
      <vt:lpstr>Calibri</vt:lpstr>
      <vt:lpstr>Calibri Light</vt:lpstr>
      <vt:lpstr>1_標準デザイン</vt:lpstr>
      <vt:lpstr>2_Office テーマ</vt:lpstr>
      <vt:lpstr>1_Office ​​テーマ</vt:lpstr>
      <vt:lpstr>6_Office テーマ</vt:lpstr>
      <vt:lpstr>3_Office テーマ</vt:lpstr>
      <vt:lpstr>1_Office テーマ</vt:lpstr>
      <vt:lpstr>ひきこもり地域支援センターの取組：滋賀県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滋賀県立精神保健福祉センター　体制</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滋賀県ひきこもり支援専門家チーム</vt:lpstr>
      <vt:lpstr>滋賀県ひきこもり支援専門家チーム</vt:lpstr>
      <vt:lpstr>事例：母の死後、独居ひきこもり状態にある50代男性</vt:lpstr>
      <vt:lpstr>PowerPoint プレゼンテーション</vt:lpstr>
      <vt:lpstr>滋賀県ひきこもり支援センターが関わる 市町での取り組み</vt:lpstr>
      <vt:lpstr>滋賀県におけるひきこもり支援体制　</vt:lpstr>
      <vt:lpstr>PowerPoint プレゼンテーション</vt:lpstr>
      <vt:lpstr>公私協働事業 【ひきこもり者と家族が孤立しない地域支援体制づくり事業】</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法医学教室</dc:creator>
  <cp:lastModifiedBy>法医学教室</cp:lastModifiedBy>
  <cp:revision>149</cp:revision>
  <cp:lastPrinted>2021-07-16T02:03:32Z</cp:lastPrinted>
  <dcterms:created xsi:type="dcterms:W3CDTF">2021-06-22T09:43:45Z</dcterms:created>
  <dcterms:modified xsi:type="dcterms:W3CDTF">2021-11-11T11:33:35Z</dcterms:modified>
</cp:coreProperties>
</file>